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6"/>
  </p:notesMasterIdLst>
  <p:sldIdLst>
    <p:sldId id="257" r:id="rId2"/>
    <p:sldId id="483" r:id="rId3"/>
    <p:sldId id="442" r:id="rId4"/>
    <p:sldId id="481" r:id="rId5"/>
    <p:sldId id="259" r:id="rId6"/>
    <p:sldId id="522" r:id="rId7"/>
    <p:sldId id="260" r:id="rId8"/>
    <p:sldId id="261" r:id="rId9"/>
    <p:sldId id="443" r:id="rId10"/>
    <p:sldId id="444" r:id="rId11"/>
    <p:sldId id="445" r:id="rId12"/>
    <p:sldId id="446" r:id="rId13"/>
    <p:sldId id="447" r:id="rId14"/>
    <p:sldId id="523" r:id="rId15"/>
    <p:sldId id="449" r:id="rId16"/>
    <p:sldId id="450" r:id="rId17"/>
    <p:sldId id="452" r:id="rId18"/>
    <p:sldId id="451" r:id="rId19"/>
    <p:sldId id="453" r:id="rId20"/>
    <p:sldId id="454" r:id="rId21"/>
    <p:sldId id="456" r:id="rId22"/>
    <p:sldId id="455" r:id="rId23"/>
    <p:sldId id="458" r:id="rId24"/>
    <p:sldId id="459" r:id="rId25"/>
    <p:sldId id="460" r:id="rId26"/>
    <p:sldId id="461" r:id="rId27"/>
    <p:sldId id="462" r:id="rId28"/>
    <p:sldId id="463" r:id="rId29"/>
    <p:sldId id="464" r:id="rId30"/>
    <p:sldId id="465" r:id="rId31"/>
    <p:sldId id="293" r:id="rId32"/>
    <p:sldId id="479" r:id="rId33"/>
    <p:sldId id="524" r:id="rId34"/>
    <p:sldId id="467" r:id="rId35"/>
    <p:sldId id="468" r:id="rId36"/>
    <p:sldId id="469" r:id="rId37"/>
    <p:sldId id="473" r:id="rId38"/>
    <p:sldId id="525" r:id="rId39"/>
    <p:sldId id="470" r:id="rId40"/>
    <p:sldId id="471" r:id="rId41"/>
    <p:sldId id="355" r:id="rId42"/>
    <p:sldId id="472" r:id="rId43"/>
    <p:sldId id="498" r:id="rId44"/>
    <p:sldId id="474" r:id="rId45"/>
    <p:sldId id="475" r:id="rId46"/>
    <p:sldId id="476" r:id="rId47"/>
    <p:sldId id="477" r:id="rId48"/>
    <p:sldId id="288" r:id="rId49"/>
    <p:sldId id="290" r:id="rId50"/>
    <p:sldId id="291" r:id="rId51"/>
    <p:sldId id="526" r:id="rId52"/>
    <p:sldId id="488" r:id="rId53"/>
    <p:sldId id="485" r:id="rId54"/>
    <p:sldId id="487" r:id="rId55"/>
    <p:sldId id="478" r:id="rId56"/>
    <p:sldId id="480" r:id="rId57"/>
    <p:sldId id="484" r:id="rId58"/>
    <p:sldId id="489" r:id="rId59"/>
    <p:sldId id="491" r:id="rId60"/>
    <p:sldId id="492" r:id="rId61"/>
    <p:sldId id="490" r:id="rId62"/>
    <p:sldId id="493" r:id="rId63"/>
    <p:sldId id="494" r:id="rId64"/>
    <p:sldId id="536" r:id="rId65"/>
    <p:sldId id="287" r:id="rId66"/>
    <p:sldId id="499" r:id="rId67"/>
    <p:sldId id="335" r:id="rId68"/>
    <p:sldId id="330" r:id="rId69"/>
    <p:sldId id="331" r:id="rId70"/>
    <p:sldId id="500" r:id="rId71"/>
    <p:sldId id="527" r:id="rId72"/>
    <p:sldId id="501" r:id="rId73"/>
    <p:sldId id="504" r:id="rId74"/>
    <p:sldId id="502" r:id="rId75"/>
    <p:sldId id="505" r:id="rId76"/>
    <p:sldId id="506" r:id="rId77"/>
    <p:sldId id="528" r:id="rId78"/>
    <p:sldId id="508" r:id="rId79"/>
    <p:sldId id="510" r:id="rId80"/>
    <p:sldId id="509" r:id="rId81"/>
    <p:sldId id="511" r:id="rId82"/>
    <p:sldId id="513" r:id="rId83"/>
    <p:sldId id="514" r:id="rId84"/>
    <p:sldId id="515" r:id="rId85"/>
    <p:sldId id="529" r:id="rId86"/>
    <p:sldId id="512" r:id="rId87"/>
    <p:sldId id="516" r:id="rId88"/>
    <p:sldId id="534" r:id="rId89"/>
    <p:sldId id="518" r:id="rId90"/>
    <p:sldId id="519" r:id="rId91"/>
    <p:sldId id="520" r:id="rId92"/>
    <p:sldId id="521" r:id="rId93"/>
    <p:sldId id="530" r:id="rId94"/>
    <p:sldId id="531" r:id="rId95"/>
    <p:sldId id="532" r:id="rId96"/>
    <p:sldId id="566" r:id="rId97"/>
    <p:sldId id="567" r:id="rId98"/>
    <p:sldId id="537" r:id="rId99"/>
    <p:sldId id="538" r:id="rId100"/>
    <p:sldId id="539" r:id="rId101"/>
    <p:sldId id="540" r:id="rId102"/>
    <p:sldId id="541" r:id="rId103"/>
    <p:sldId id="542" r:id="rId104"/>
    <p:sldId id="543" r:id="rId105"/>
    <p:sldId id="544" r:id="rId106"/>
    <p:sldId id="545" r:id="rId107"/>
    <p:sldId id="546" r:id="rId108"/>
    <p:sldId id="547" r:id="rId109"/>
    <p:sldId id="548" r:id="rId110"/>
    <p:sldId id="564" r:id="rId111"/>
    <p:sldId id="549" r:id="rId112"/>
    <p:sldId id="263" r:id="rId113"/>
    <p:sldId id="550" r:id="rId114"/>
    <p:sldId id="565" r:id="rId115"/>
    <p:sldId id="551" r:id="rId116"/>
    <p:sldId id="553" r:id="rId117"/>
    <p:sldId id="556" r:id="rId118"/>
    <p:sldId id="557" r:id="rId119"/>
    <p:sldId id="558" r:id="rId120"/>
    <p:sldId id="559" r:id="rId121"/>
    <p:sldId id="562" r:id="rId122"/>
    <p:sldId id="563" r:id="rId123"/>
    <p:sldId id="281" r:id="rId124"/>
    <p:sldId id="561" r:id="rId1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971" autoAdjust="0"/>
    <p:restoredTop sz="94660"/>
  </p:normalViewPr>
  <p:slideViewPr>
    <p:cSldViewPr snapToGrid="0">
      <p:cViewPr varScale="1">
        <p:scale>
          <a:sx n="127" d="100"/>
          <a:sy n="127" d="100"/>
        </p:scale>
        <p:origin x="282" y="120"/>
      </p:cViewPr>
      <p:guideLst>
        <p:guide orient="horz" pos="2160"/>
        <p:guide pos="2880"/>
      </p:guideLst>
    </p:cSldViewPr>
  </p:slideViewPr>
  <p:notesTextViewPr>
    <p:cViewPr>
      <p:scale>
        <a:sx n="3" d="2"/>
        <a:sy n="3" d="2"/>
      </p:scale>
      <p:origin x="0" y="0"/>
    </p:cViewPr>
  </p:notesTextViewPr>
  <p:sorterViewPr>
    <p:cViewPr varScale="1">
      <p:scale>
        <a:sx n="1" d="1"/>
        <a:sy n="1" d="1"/>
      </p:scale>
      <p:origin x="0" y="-2935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57E50-36A7-46B9-875C-D129563C6650}" type="datetimeFigureOut">
              <a:rPr lang="pt-BR" smtClean="0"/>
              <a:t>14/06/2019</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C06104-CF44-4898-B6E7-9848A3027F4C}" type="slidenum">
              <a:rPr lang="pt-BR" smtClean="0"/>
              <a:t>‹nº›</a:t>
            </a:fld>
            <a:endParaRPr lang="pt-BR"/>
          </a:p>
        </p:txBody>
      </p:sp>
    </p:spTree>
    <p:extLst>
      <p:ext uri="{BB962C8B-B14F-4D97-AF65-F5344CB8AC3E}">
        <p14:creationId xmlns:p14="http://schemas.microsoft.com/office/powerpoint/2010/main" val="4167289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2AF1CB5-4B22-48D7-B344-C1CDB5E79A41}" type="slidenum">
              <a:rPr lang="pt-BR" altLang="pt-BR">
                <a:latin typeface="Arial" pitchFamily="34" charset="0"/>
              </a:rPr>
              <a:pPr>
                <a:spcBef>
                  <a:spcPct val="0"/>
                </a:spcBef>
              </a:pPr>
              <a:t>31</a:t>
            </a:fld>
            <a:endParaRPr lang="pt-BR" altLang="pt-BR">
              <a:latin typeface="Arial" pitchFamily="34" charset="0"/>
            </a:endParaRPr>
          </a:p>
        </p:txBody>
      </p:sp>
    </p:spTree>
    <p:extLst>
      <p:ext uri="{BB962C8B-B14F-4D97-AF65-F5344CB8AC3E}">
        <p14:creationId xmlns:p14="http://schemas.microsoft.com/office/powerpoint/2010/main" val="2215203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506D738-3ED9-42B6-87E0-B3164BC038B2}" type="slidenum">
              <a:rPr lang="pt-BR" altLang="pt-BR">
                <a:latin typeface="Arial" pitchFamily="34" charset="0"/>
              </a:rPr>
              <a:pPr>
                <a:spcBef>
                  <a:spcPct val="0"/>
                </a:spcBef>
              </a:pPr>
              <a:t>68</a:t>
            </a:fld>
            <a:endParaRPr lang="pt-BR" altLang="pt-BR">
              <a:latin typeface="Arial" pitchFamily="34" charset="0"/>
            </a:endParaRPr>
          </a:p>
        </p:txBody>
      </p:sp>
    </p:spTree>
    <p:extLst>
      <p:ext uri="{BB962C8B-B14F-4D97-AF65-F5344CB8AC3E}">
        <p14:creationId xmlns:p14="http://schemas.microsoft.com/office/powerpoint/2010/main" val="1233866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D5771BE-A8E6-4F49-97E5-72C67D7D697D}" type="slidenum">
              <a:rPr lang="pt-BR" altLang="pt-BR">
                <a:latin typeface="Arial" pitchFamily="34" charset="0"/>
              </a:rPr>
              <a:pPr>
                <a:spcBef>
                  <a:spcPct val="0"/>
                </a:spcBef>
              </a:pPr>
              <a:t>69</a:t>
            </a:fld>
            <a:endParaRPr lang="pt-BR" altLang="pt-BR">
              <a:latin typeface="Arial" pitchFamily="34" charset="0"/>
            </a:endParaRPr>
          </a:p>
        </p:txBody>
      </p:sp>
    </p:spTree>
    <p:extLst>
      <p:ext uri="{BB962C8B-B14F-4D97-AF65-F5344CB8AC3E}">
        <p14:creationId xmlns:p14="http://schemas.microsoft.com/office/powerpoint/2010/main" val="3493989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2AF1CB5-4B22-48D7-B344-C1CDB5E79A41}" type="slidenum">
              <a:rPr lang="pt-BR" altLang="pt-BR">
                <a:latin typeface="Arial" pitchFamily="34" charset="0"/>
              </a:rPr>
              <a:pPr>
                <a:spcBef>
                  <a:spcPct val="0"/>
                </a:spcBef>
              </a:pPr>
              <a:t>110</a:t>
            </a:fld>
            <a:endParaRPr lang="pt-BR" altLang="pt-BR">
              <a:latin typeface="Arial" pitchFamily="34" charset="0"/>
            </a:endParaRPr>
          </a:p>
        </p:txBody>
      </p:sp>
    </p:spTree>
    <p:extLst>
      <p:ext uri="{BB962C8B-B14F-4D97-AF65-F5344CB8AC3E}">
        <p14:creationId xmlns:p14="http://schemas.microsoft.com/office/powerpoint/2010/main" val="1340360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2AF1CB5-4B22-48D7-B344-C1CDB5E79A41}" type="slidenum">
              <a:rPr lang="pt-BR" altLang="pt-BR">
                <a:latin typeface="Arial" pitchFamily="34" charset="0"/>
              </a:rPr>
              <a:pPr>
                <a:spcBef>
                  <a:spcPct val="0"/>
                </a:spcBef>
              </a:pPr>
              <a:t>32</a:t>
            </a:fld>
            <a:endParaRPr lang="pt-BR" altLang="pt-BR">
              <a:latin typeface="Arial" pitchFamily="34" charset="0"/>
            </a:endParaRPr>
          </a:p>
        </p:txBody>
      </p:sp>
    </p:spTree>
    <p:extLst>
      <p:ext uri="{BB962C8B-B14F-4D97-AF65-F5344CB8AC3E}">
        <p14:creationId xmlns:p14="http://schemas.microsoft.com/office/powerpoint/2010/main" val="115813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2AF1CB5-4B22-48D7-B344-C1CDB5E79A41}" type="slidenum">
              <a:rPr lang="pt-BR" altLang="pt-BR">
                <a:latin typeface="Arial" pitchFamily="34" charset="0"/>
              </a:rPr>
              <a:pPr>
                <a:spcBef>
                  <a:spcPct val="0"/>
                </a:spcBef>
              </a:pPr>
              <a:t>41</a:t>
            </a:fld>
            <a:endParaRPr lang="pt-BR" altLang="pt-BR">
              <a:latin typeface="Arial" pitchFamily="34" charset="0"/>
            </a:endParaRPr>
          </a:p>
        </p:txBody>
      </p:sp>
    </p:spTree>
    <p:extLst>
      <p:ext uri="{BB962C8B-B14F-4D97-AF65-F5344CB8AC3E}">
        <p14:creationId xmlns:p14="http://schemas.microsoft.com/office/powerpoint/2010/main" val="221520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AB2AFAB-AFD1-4FE4-A663-998A08AC3297}" type="slidenum">
              <a:rPr lang="pt-BR" altLang="pt-BR">
                <a:latin typeface="Arial" pitchFamily="34" charset="0"/>
              </a:rPr>
              <a:pPr>
                <a:spcBef>
                  <a:spcPct val="0"/>
                </a:spcBef>
              </a:pPr>
              <a:t>48</a:t>
            </a:fld>
            <a:endParaRPr lang="pt-BR" altLang="pt-BR">
              <a:latin typeface="Arial" pitchFamily="34" charset="0"/>
            </a:endParaRPr>
          </a:p>
        </p:txBody>
      </p:sp>
    </p:spTree>
    <p:extLst>
      <p:ext uri="{BB962C8B-B14F-4D97-AF65-F5344CB8AC3E}">
        <p14:creationId xmlns:p14="http://schemas.microsoft.com/office/powerpoint/2010/main" val="59829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FCB388D-D26D-440F-9021-75F21FCA7586}" type="slidenum">
              <a:rPr lang="pt-BR" altLang="pt-BR">
                <a:latin typeface="Arial" pitchFamily="34" charset="0"/>
              </a:rPr>
              <a:pPr>
                <a:spcBef>
                  <a:spcPct val="0"/>
                </a:spcBef>
              </a:pPr>
              <a:t>49</a:t>
            </a:fld>
            <a:endParaRPr lang="pt-BR" altLang="pt-BR">
              <a:latin typeface="Arial" pitchFamily="34" charset="0"/>
            </a:endParaRPr>
          </a:p>
        </p:txBody>
      </p:sp>
    </p:spTree>
    <p:extLst>
      <p:ext uri="{BB962C8B-B14F-4D97-AF65-F5344CB8AC3E}">
        <p14:creationId xmlns:p14="http://schemas.microsoft.com/office/powerpoint/2010/main" val="90876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41BC64A-6FB1-4A0A-937B-8749BE0EF32B}" type="slidenum">
              <a:rPr lang="pt-BR" altLang="pt-BR">
                <a:latin typeface="Arial" pitchFamily="34" charset="0"/>
              </a:rPr>
              <a:pPr>
                <a:spcBef>
                  <a:spcPct val="0"/>
                </a:spcBef>
              </a:pPr>
              <a:t>50</a:t>
            </a:fld>
            <a:endParaRPr lang="pt-BR" altLang="pt-BR">
              <a:latin typeface="Arial" pitchFamily="34" charset="0"/>
            </a:endParaRPr>
          </a:p>
        </p:txBody>
      </p:sp>
    </p:spTree>
    <p:extLst>
      <p:ext uri="{BB962C8B-B14F-4D97-AF65-F5344CB8AC3E}">
        <p14:creationId xmlns:p14="http://schemas.microsoft.com/office/powerpoint/2010/main" val="1648286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C0C2360-BB2E-461B-8D59-882CC88B96EB}" type="slidenum">
              <a:rPr lang="pt-BR" altLang="pt-BR">
                <a:latin typeface="Arial" pitchFamily="34" charset="0"/>
              </a:rPr>
              <a:pPr>
                <a:spcBef>
                  <a:spcPct val="0"/>
                </a:spcBef>
              </a:pPr>
              <a:t>64</a:t>
            </a:fld>
            <a:endParaRPr lang="pt-BR" altLang="pt-BR">
              <a:latin typeface="Arial" pitchFamily="34" charset="0"/>
            </a:endParaRPr>
          </a:p>
        </p:txBody>
      </p:sp>
    </p:spTree>
    <p:extLst>
      <p:ext uri="{BB962C8B-B14F-4D97-AF65-F5344CB8AC3E}">
        <p14:creationId xmlns:p14="http://schemas.microsoft.com/office/powerpoint/2010/main" val="141308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242BC83-14BF-45F0-BDB5-2F6BE4596A5A}" type="slidenum">
              <a:rPr lang="pt-BR" altLang="pt-BR">
                <a:latin typeface="Arial" pitchFamily="34" charset="0"/>
              </a:rPr>
              <a:pPr>
                <a:spcBef>
                  <a:spcPct val="0"/>
                </a:spcBef>
              </a:pPr>
              <a:t>65</a:t>
            </a:fld>
            <a:endParaRPr lang="pt-BR" altLang="pt-BR">
              <a:latin typeface="Arial" pitchFamily="34" charset="0"/>
            </a:endParaRPr>
          </a:p>
        </p:txBody>
      </p:sp>
    </p:spTree>
    <p:extLst>
      <p:ext uri="{BB962C8B-B14F-4D97-AF65-F5344CB8AC3E}">
        <p14:creationId xmlns:p14="http://schemas.microsoft.com/office/powerpoint/2010/main" val="2163034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41BC64A-6FB1-4A0A-937B-8749BE0EF32B}" type="slidenum">
              <a:rPr lang="pt-BR" altLang="pt-BR">
                <a:latin typeface="Arial" pitchFamily="34" charset="0"/>
              </a:rPr>
              <a:pPr>
                <a:spcBef>
                  <a:spcPct val="0"/>
                </a:spcBef>
              </a:pPr>
              <a:t>66</a:t>
            </a:fld>
            <a:endParaRPr lang="pt-BR" altLang="pt-BR">
              <a:latin typeface="Arial" pitchFamily="34" charset="0"/>
            </a:endParaRPr>
          </a:p>
        </p:txBody>
      </p:sp>
    </p:spTree>
    <p:extLst>
      <p:ext uri="{BB962C8B-B14F-4D97-AF65-F5344CB8AC3E}">
        <p14:creationId xmlns:p14="http://schemas.microsoft.com/office/powerpoint/2010/main" val="3608157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F1713F8E-73C4-4A6D-9899-0BA77EB24358}" type="datetimeFigureOut">
              <a:rPr lang="pt-BR" smtClean="0"/>
              <a:t>14/06/2019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14108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1713F8E-73C4-4A6D-9899-0BA77EB24358}" type="datetimeFigureOut">
              <a:rPr lang="pt-BR" smtClean="0"/>
              <a:t>14/06/2019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421718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1713F8E-73C4-4A6D-9899-0BA77EB24358}" type="datetimeFigureOut">
              <a:rPr lang="pt-BR" smtClean="0"/>
              <a:t>14/06/2019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3988456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Mi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657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ermos-chav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22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1713F8E-73C4-4A6D-9899-0BA77EB24358}" type="datetimeFigureOut">
              <a:rPr lang="pt-BR" smtClean="0"/>
              <a:t>14/06/2019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2450170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F1713F8E-73C4-4A6D-9899-0BA77EB24358}" type="datetimeFigureOut">
              <a:rPr lang="pt-BR" smtClean="0"/>
              <a:t>14/06/2019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2012520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F1713F8E-73C4-4A6D-9899-0BA77EB24358}" type="datetimeFigureOut">
              <a:rPr lang="pt-BR" smtClean="0"/>
              <a:t>14/06/2019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241872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1713F8E-73C4-4A6D-9899-0BA77EB24358}" type="datetimeFigureOut">
              <a:rPr lang="pt-BR" smtClean="0"/>
              <a:t>14/06/2019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1154045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1713F8E-73C4-4A6D-9899-0BA77EB24358}" type="datetimeFigureOut">
              <a:rPr lang="pt-BR" smtClean="0"/>
              <a:t>14/06/2019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279221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13F8E-73C4-4A6D-9899-0BA77EB24358}" type="datetimeFigureOut">
              <a:rPr lang="pt-BR" smtClean="0"/>
              <a:t>14/06/2019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1558071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F1713F8E-73C4-4A6D-9899-0BA77EB24358}" type="datetimeFigureOut">
              <a:rPr lang="pt-BR" smtClean="0"/>
              <a:t>14/06/2019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257410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F1713F8E-73C4-4A6D-9899-0BA77EB24358}" type="datetimeFigureOut">
              <a:rPr lang="pt-BR" smtClean="0"/>
              <a:t>14/06/2019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180610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13F8E-73C4-4A6D-9899-0BA77EB24358}" type="datetimeFigureOut">
              <a:rPr lang="pt-BR" smtClean="0"/>
              <a:t>14/06/2019</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BD431-933B-4204-AE93-A01361E603EF}" type="slidenum">
              <a:rPr lang="pt-BR" smtClean="0"/>
              <a:t>‹nº›</a:t>
            </a:fld>
            <a:endParaRPr lang="pt-BR"/>
          </a:p>
        </p:txBody>
      </p:sp>
    </p:spTree>
    <p:extLst>
      <p:ext uri="{BB962C8B-B14F-4D97-AF65-F5344CB8AC3E}">
        <p14:creationId xmlns:p14="http://schemas.microsoft.com/office/powerpoint/2010/main" val="245957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222.png"/><Relationship Id="rId1" Type="http://schemas.openxmlformats.org/officeDocument/2006/relationships/slideLayout" Target="../slideLayouts/slideLayout13.xml"/><Relationship Id="rId6" Type="http://schemas.openxmlformats.org/officeDocument/2006/relationships/image" Target="../media/image226.png"/><Relationship Id="rId5" Type="http://schemas.openxmlformats.org/officeDocument/2006/relationships/image" Target="../media/image225.png"/><Relationship Id="rId4" Type="http://schemas.openxmlformats.org/officeDocument/2006/relationships/image" Target="../media/image224.png"/></Relationships>
</file>

<file path=ppt/slides/_rels/slide101.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223.png"/><Relationship Id="rId1" Type="http://schemas.openxmlformats.org/officeDocument/2006/relationships/slideLayout" Target="../slideLayouts/slideLayout13.xml"/><Relationship Id="rId6" Type="http://schemas.openxmlformats.org/officeDocument/2006/relationships/image" Target="../media/image230.png"/><Relationship Id="rId5" Type="http://schemas.openxmlformats.org/officeDocument/2006/relationships/image" Target="../media/image229.png"/><Relationship Id="rId4" Type="http://schemas.openxmlformats.org/officeDocument/2006/relationships/image" Target="../media/image228.png"/></Relationships>
</file>

<file path=ppt/slides/_rels/slide102.xml.rels><?xml version="1.0" encoding="UTF-8" standalone="yes"?>
<Relationships xmlns="http://schemas.openxmlformats.org/package/2006/relationships"><Relationship Id="rId8" Type="http://schemas.openxmlformats.org/officeDocument/2006/relationships/image" Target="../media/image237.png"/><Relationship Id="rId3" Type="http://schemas.openxmlformats.org/officeDocument/2006/relationships/image" Target="../media/image232.png"/><Relationship Id="rId7" Type="http://schemas.openxmlformats.org/officeDocument/2006/relationships/image" Target="../media/image236.png"/><Relationship Id="rId2" Type="http://schemas.openxmlformats.org/officeDocument/2006/relationships/image" Target="../media/image231.png"/><Relationship Id="rId1" Type="http://schemas.openxmlformats.org/officeDocument/2006/relationships/slideLayout" Target="../slideLayouts/slideLayout13.xml"/><Relationship Id="rId6" Type="http://schemas.openxmlformats.org/officeDocument/2006/relationships/image" Target="../media/image235.png"/><Relationship Id="rId5" Type="http://schemas.openxmlformats.org/officeDocument/2006/relationships/image" Target="../media/image234.png"/><Relationship Id="rId10" Type="http://schemas.openxmlformats.org/officeDocument/2006/relationships/image" Target="../media/image230.png"/><Relationship Id="rId4" Type="http://schemas.openxmlformats.org/officeDocument/2006/relationships/image" Target="../media/image233.png"/><Relationship Id="rId9" Type="http://schemas.openxmlformats.org/officeDocument/2006/relationships/image" Target="../media/image238.png"/></Relationships>
</file>

<file path=ppt/slides/_rels/slide103.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9.png"/><Relationship Id="rId1" Type="http://schemas.openxmlformats.org/officeDocument/2006/relationships/slideLayout" Target="../slideLayouts/slideLayout13.xml"/><Relationship Id="rId5" Type="http://schemas.openxmlformats.org/officeDocument/2006/relationships/image" Target="../media/image242.png"/><Relationship Id="rId4" Type="http://schemas.openxmlformats.org/officeDocument/2006/relationships/image" Target="../media/image241.png"/></Relationships>
</file>

<file path=ppt/slides/_rels/slide104.xml.rels><?xml version="1.0" encoding="UTF-8" standalone="yes"?>
<Relationships xmlns="http://schemas.openxmlformats.org/package/2006/relationships"><Relationship Id="rId2" Type="http://schemas.openxmlformats.org/officeDocument/2006/relationships/image" Target="../media/image243.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244.pn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246.png"/><Relationship Id="rId7" Type="http://schemas.openxmlformats.org/officeDocument/2006/relationships/image" Target="../media/image250.png"/><Relationship Id="rId2" Type="http://schemas.openxmlformats.org/officeDocument/2006/relationships/image" Target="../media/image245.png"/><Relationship Id="rId1" Type="http://schemas.openxmlformats.org/officeDocument/2006/relationships/slideLayout" Target="../slideLayouts/slideLayout13.xml"/><Relationship Id="rId6" Type="http://schemas.openxmlformats.org/officeDocument/2006/relationships/image" Target="../media/image249.png"/><Relationship Id="rId5" Type="http://schemas.openxmlformats.org/officeDocument/2006/relationships/image" Target="../media/image248.png"/><Relationship Id="rId4" Type="http://schemas.openxmlformats.org/officeDocument/2006/relationships/image" Target="../media/image247.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image" Target="../media/image251.png"/><Relationship Id="rId1" Type="http://schemas.openxmlformats.org/officeDocument/2006/relationships/slideLayout" Target="../slideLayouts/slideLayout13.xml"/><Relationship Id="rId6" Type="http://schemas.openxmlformats.org/officeDocument/2006/relationships/image" Target="../media/image253.png"/><Relationship Id="rId5" Type="http://schemas.openxmlformats.org/officeDocument/2006/relationships/image" Target="../media/image252.png"/><Relationship Id="rId4" Type="http://schemas.openxmlformats.org/officeDocument/2006/relationships/image" Target="../media/image24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111.xml.rels><?xml version="1.0" encoding="UTF-8" standalone="yes"?>
<Relationships xmlns="http://schemas.openxmlformats.org/package/2006/relationships"><Relationship Id="rId3" Type="http://schemas.openxmlformats.org/officeDocument/2006/relationships/image" Target="../media/image255.png"/><Relationship Id="rId2" Type="http://schemas.openxmlformats.org/officeDocument/2006/relationships/image" Target="../media/image254.png"/><Relationship Id="rId1" Type="http://schemas.openxmlformats.org/officeDocument/2006/relationships/slideLayout" Target="../slideLayouts/slideLayout13.xml"/><Relationship Id="rId5" Type="http://schemas.openxmlformats.org/officeDocument/2006/relationships/image" Target="../media/image253.png"/><Relationship Id="rId4" Type="http://schemas.openxmlformats.org/officeDocument/2006/relationships/image" Target="../media/image256.png"/></Relationships>
</file>

<file path=ppt/slides/_rels/slide1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 Id="rId5" Type="http://schemas.openxmlformats.org/officeDocument/2006/relationships/image" Target="../media/image257.png"/><Relationship Id="rId4" Type="http://schemas.openxmlformats.org/officeDocument/2006/relationships/image" Target="../media/image65.png"/></Relationships>
</file>

<file path=ppt/slides/_rels/slide113.xml.rels><?xml version="1.0" encoding="UTF-8" standalone="yes"?>
<Relationships xmlns="http://schemas.openxmlformats.org/package/2006/relationships"><Relationship Id="rId2" Type="http://schemas.openxmlformats.org/officeDocument/2006/relationships/image" Target="../media/image258.pn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258.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image" Target="../media/image259.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262.png"/><Relationship Id="rId2" Type="http://schemas.openxmlformats.org/officeDocument/2006/relationships/image" Target="../media/image261.png"/><Relationship Id="rId1" Type="http://schemas.openxmlformats.org/officeDocument/2006/relationships/slideLayout" Target="../slideLayouts/slideLayout13.xml"/><Relationship Id="rId4" Type="http://schemas.openxmlformats.org/officeDocument/2006/relationships/image" Target="../media/image263.png"/></Relationships>
</file>

<file path=ppt/slides/_rels/slide119.xml.rels><?xml version="1.0" encoding="UTF-8" standalone="yes"?>
<Relationships xmlns="http://schemas.openxmlformats.org/package/2006/relationships"><Relationship Id="rId2" Type="http://schemas.openxmlformats.org/officeDocument/2006/relationships/image" Target="../media/image26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10.png"/><Relationship Id="rId7" Type="http://schemas.openxmlformats.org/officeDocument/2006/relationships/image" Target="../media/image14.png"/><Relationship Id="rId2" Type="http://schemas.openxmlformats.org/officeDocument/2006/relationships/image" Target="../media/image910.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0.xml.rels><?xml version="1.0" encoding="UTF-8" standalone="yes"?>
<Relationships xmlns="http://schemas.openxmlformats.org/package/2006/relationships"><Relationship Id="rId3" Type="http://schemas.openxmlformats.org/officeDocument/2006/relationships/image" Target="../media/image265.png"/><Relationship Id="rId2" Type="http://schemas.openxmlformats.org/officeDocument/2006/relationships/image" Target="../media/image252.png"/><Relationship Id="rId1" Type="http://schemas.openxmlformats.org/officeDocument/2006/relationships/slideLayout" Target="../slideLayouts/slideLayout13.xml"/><Relationship Id="rId4" Type="http://schemas.openxmlformats.org/officeDocument/2006/relationships/image" Target="../media/image266.png"/></Relationships>
</file>

<file path=ppt/slides/_rels/slide121.xml.rels><?xml version="1.0" encoding="UTF-8" standalone="yes"?>
<Relationships xmlns="http://schemas.openxmlformats.org/package/2006/relationships"><Relationship Id="rId3" Type="http://schemas.openxmlformats.org/officeDocument/2006/relationships/image" Target="../media/image268.png"/><Relationship Id="rId2" Type="http://schemas.openxmlformats.org/officeDocument/2006/relationships/image" Target="../media/image267.png"/><Relationship Id="rId1" Type="http://schemas.openxmlformats.org/officeDocument/2006/relationships/slideLayout" Target="../slideLayouts/slideLayout13.xml"/><Relationship Id="rId4" Type="http://schemas.openxmlformats.org/officeDocument/2006/relationships/image" Target="../media/image269.png"/></Relationships>
</file>

<file path=ppt/slides/_rels/slide122.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image" Target="../media/image270.png"/><Relationship Id="rId1" Type="http://schemas.openxmlformats.org/officeDocument/2006/relationships/slideLayout" Target="../slideLayouts/slideLayout13.xml"/><Relationship Id="rId4" Type="http://schemas.openxmlformats.org/officeDocument/2006/relationships/image" Target="../media/image272.png"/></Relationships>
</file>

<file path=ppt/slides/_rels/slide123.xml.rels><?xml version="1.0" encoding="UTF-8" standalone="yes"?>
<Relationships xmlns="http://schemas.openxmlformats.org/package/2006/relationships"><Relationship Id="rId3" Type="http://schemas.openxmlformats.org/officeDocument/2006/relationships/image" Target="../media/image274.png"/><Relationship Id="rId2" Type="http://schemas.openxmlformats.org/officeDocument/2006/relationships/image" Target="../media/image273.png"/><Relationship Id="rId1" Type="http://schemas.openxmlformats.org/officeDocument/2006/relationships/slideLayout" Target="../slideLayouts/slideLayout1.xml"/><Relationship Id="rId6" Type="http://schemas.openxmlformats.org/officeDocument/2006/relationships/image" Target="../media/image277.png"/><Relationship Id="rId5" Type="http://schemas.openxmlformats.org/officeDocument/2006/relationships/image" Target="../media/image276.png"/><Relationship Id="rId4" Type="http://schemas.openxmlformats.org/officeDocument/2006/relationships/image" Target="../media/image275.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60.png"/></Relationships>
</file>

<file path=ppt/slides/_rels/slide35.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image" Target="../media/image701.png"/><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5.wmf"/><Relationship Id="rId5" Type="http://schemas.openxmlformats.org/officeDocument/2006/relationships/oleObject" Target="../embeddings/oleObject2.bin"/><Relationship Id="rId4" Type="http://schemas.openxmlformats.org/officeDocument/2006/relationships/image" Target="../media/image74.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xml"/><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8.png"/><Relationship Id="rId7" Type="http://schemas.openxmlformats.org/officeDocument/2006/relationships/image" Target="../media/image91.png"/><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86.png"/><Relationship Id="rId4" Type="http://schemas.openxmlformats.org/officeDocument/2006/relationships/image" Target="../media/image89.png"/><Relationship Id="rId9" Type="http://schemas.openxmlformats.org/officeDocument/2006/relationships/image" Target="../media/image93.png"/></Relationships>
</file>

<file path=ppt/slides/_rels/slide4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03.png"/></Relationships>
</file>

<file path=ppt/slides/_rels/slide4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104.png"/><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 Id="rId9" Type="http://schemas.openxmlformats.org/officeDocument/2006/relationships/image" Target="../media/image1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18" Type="http://schemas.openxmlformats.org/officeDocument/2006/relationships/image" Target="../media/image127.png"/><Relationship Id="rId3" Type="http://schemas.openxmlformats.org/officeDocument/2006/relationships/image" Target="../media/image112.png"/><Relationship Id="rId7" Type="http://schemas.openxmlformats.org/officeDocument/2006/relationships/image" Target="../media/image116.png"/><Relationship Id="rId12" Type="http://schemas.openxmlformats.org/officeDocument/2006/relationships/image" Target="../media/image121.png"/><Relationship Id="rId17" Type="http://schemas.openxmlformats.org/officeDocument/2006/relationships/image" Target="../media/image126.png"/><Relationship Id="rId2" Type="http://schemas.openxmlformats.org/officeDocument/2006/relationships/notesSlide" Target="../notesSlides/notesSlide4.xml"/><Relationship Id="rId16" Type="http://schemas.openxmlformats.org/officeDocument/2006/relationships/image" Target="../media/image125.png"/><Relationship Id="rId1" Type="http://schemas.openxmlformats.org/officeDocument/2006/relationships/slideLayout" Target="../slideLayouts/slideLayout13.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5" Type="http://schemas.openxmlformats.org/officeDocument/2006/relationships/image" Target="../media/image124.pn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123.png"/></Relationships>
</file>

<file path=ppt/slides/_rels/slide49.x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35.png"/><Relationship Id="rId4" Type="http://schemas.openxmlformats.org/officeDocument/2006/relationships/image" Target="../media/image1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1.xml"/><Relationship Id="rId4" Type="http://schemas.openxmlformats.org/officeDocument/2006/relationships/image" Target="../media/image138.png"/></Relationships>
</file>

<file path=ppt/slides/_rels/slide5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6.png"/><Relationship Id="rId1" Type="http://schemas.openxmlformats.org/officeDocument/2006/relationships/slideLayout" Target="../slideLayouts/slideLayout1.xml"/><Relationship Id="rId4" Type="http://schemas.openxmlformats.org/officeDocument/2006/relationships/image" Target="../media/image140.png"/></Relationships>
</file>

<file path=ppt/slides/_rels/slide56.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2.png"/><Relationship Id="rId7" Type="http://schemas.openxmlformats.org/officeDocument/2006/relationships/image" Target="../media/image146.png"/><Relationship Id="rId2" Type="http://schemas.openxmlformats.org/officeDocument/2006/relationships/image" Target="../media/image141.png"/><Relationship Id="rId1" Type="http://schemas.openxmlformats.org/officeDocument/2006/relationships/slideLayout" Target="../slideLayouts/slideLayout13.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57.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8.png"/><Relationship Id="rId1" Type="http://schemas.openxmlformats.org/officeDocument/2006/relationships/slideLayout" Target="../slideLayouts/slideLayout1.xml"/><Relationship Id="rId5" Type="http://schemas.openxmlformats.org/officeDocument/2006/relationships/image" Target="../media/image146.png"/><Relationship Id="rId4" Type="http://schemas.openxmlformats.org/officeDocument/2006/relationships/image" Target="../media/image139.png"/></Relationships>
</file>

<file path=ppt/slides/_rels/slide58.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38.png"/><Relationship Id="rId1" Type="http://schemas.openxmlformats.org/officeDocument/2006/relationships/slideLayout" Target="../slideLayouts/slideLayout1.xml"/><Relationship Id="rId5" Type="http://schemas.openxmlformats.org/officeDocument/2006/relationships/image" Target="../media/image139.png"/><Relationship Id="rId4" Type="http://schemas.openxmlformats.org/officeDocument/2006/relationships/image" Target="../media/image150.png"/></Relationships>
</file>

<file path=ppt/slides/_rels/slide59.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1.xml"/><Relationship Id="rId4" Type="http://schemas.openxmlformats.org/officeDocument/2006/relationships/image" Target="../media/image153.png"/></Relationships>
</file>

<file path=ppt/slides/_rels/slide62.xml.rels><?xml version="1.0" encoding="UTF-8" standalone="yes"?>
<Relationships xmlns="http://schemas.openxmlformats.org/package/2006/relationships"><Relationship Id="rId3" Type="http://schemas.openxmlformats.org/officeDocument/2006/relationships/image" Target="../media/image1530.png"/><Relationship Id="rId2" Type="http://schemas.openxmlformats.org/officeDocument/2006/relationships/image" Target="../media/image151.png"/><Relationship Id="rId1" Type="http://schemas.openxmlformats.org/officeDocument/2006/relationships/slideLayout" Target="../slideLayouts/slideLayout1.xml"/><Relationship Id="rId4" Type="http://schemas.openxmlformats.org/officeDocument/2006/relationships/image" Target="../media/image154.png"/></Relationships>
</file>

<file path=ppt/slides/_rels/slide63.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6.png"/></Relationships>
</file>

<file path=ppt/slides/_rels/slide65.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6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6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61.png"/><Relationship Id="rId4" Type="http://schemas.openxmlformats.org/officeDocument/2006/relationships/image" Target="../media/image134.png"/></Relationships>
</file>

<file path=ppt/slides/_rels/slide67.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13.xml"/><Relationship Id="rId5" Type="http://schemas.openxmlformats.org/officeDocument/2006/relationships/image" Target="../media/image165.png"/><Relationship Id="rId4" Type="http://schemas.openxmlformats.org/officeDocument/2006/relationships/image" Target="../media/image164.png"/></Relationships>
</file>

<file path=ppt/slides/_rels/slide68.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620.png"/><Relationship Id="rId2" Type="http://schemas.openxmlformats.org/officeDocument/2006/relationships/image" Target="../media/image167.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13.xml"/><Relationship Id="rId4" Type="http://schemas.openxmlformats.org/officeDocument/2006/relationships/image" Target="../media/image170.png"/></Relationships>
</file>

<file path=ppt/slides/_rels/slide74.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173.png"/><Relationship Id="rId7" Type="http://schemas.openxmlformats.org/officeDocument/2006/relationships/image" Target="../media/image176.png"/><Relationship Id="rId2" Type="http://schemas.openxmlformats.org/officeDocument/2006/relationships/image" Target="../media/image172.png"/><Relationship Id="rId1" Type="http://schemas.openxmlformats.org/officeDocument/2006/relationships/slideLayout" Target="../slideLayouts/slideLayout13.xml"/><Relationship Id="rId6" Type="http://schemas.openxmlformats.org/officeDocument/2006/relationships/image" Target="../media/image175.png"/><Relationship Id="rId5" Type="http://schemas.openxmlformats.org/officeDocument/2006/relationships/image" Target="../media/image171.png"/><Relationship Id="rId4" Type="http://schemas.openxmlformats.org/officeDocument/2006/relationships/image" Target="../media/image174.png"/></Relationships>
</file>

<file path=ppt/slides/_rels/slide76.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image" Target="../media/image171.png"/><Relationship Id="rId1" Type="http://schemas.openxmlformats.org/officeDocument/2006/relationships/slideLayout" Target="../slideLayouts/slideLayout13.xml"/><Relationship Id="rId4" Type="http://schemas.openxmlformats.org/officeDocument/2006/relationships/image" Target="../media/image17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760.png"/><Relationship Id="rId2" Type="http://schemas.openxmlformats.org/officeDocument/2006/relationships/image" Target="../media/image180.png"/><Relationship Id="rId1" Type="http://schemas.openxmlformats.org/officeDocument/2006/relationships/slideLayout" Target="../slideLayouts/slideLayout13.xml"/><Relationship Id="rId5" Type="http://schemas.openxmlformats.org/officeDocument/2006/relationships/image" Target="../media/image167.png"/><Relationship Id="rId4" Type="http://schemas.openxmlformats.org/officeDocument/2006/relationships/image" Target="../media/image1770.png"/></Relationships>
</file>

<file path=ppt/slides/_rels/slide79.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790.png"/><Relationship Id="rId7" Type="http://schemas.openxmlformats.org/officeDocument/2006/relationships/image" Target="../media/image183.png"/><Relationship Id="rId2" Type="http://schemas.openxmlformats.org/officeDocument/2006/relationships/image" Target="../media/image1780.png"/><Relationship Id="rId1" Type="http://schemas.openxmlformats.org/officeDocument/2006/relationships/slideLayout" Target="../slideLayouts/slideLayout13.xml"/><Relationship Id="rId6" Type="http://schemas.openxmlformats.org/officeDocument/2006/relationships/image" Target="../media/image182.png"/><Relationship Id="rId5" Type="http://schemas.openxmlformats.org/officeDocument/2006/relationships/image" Target="../media/image181.png"/><Relationship Id="rId10" Type="http://schemas.openxmlformats.org/officeDocument/2006/relationships/image" Target="../media/image186.png"/><Relationship Id="rId4" Type="http://schemas.openxmlformats.org/officeDocument/2006/relationships/image" Target="../media/image1800.png"/><Relationship Id="rId9" Type="http://schemas.openxmlformats.org/officeDocument/2006/relationships/image" Target="../media/image185.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0.png"/><Relationship Id="rId1" Type="http://schemas.openxmlformats.org/officeDocument/2006/relationships/slideLayout" Target="../slideLayouts/slideLayout13.xml"/><Relationship Id="rId5" Type="http://schemas.openxmlformats.org/officeDocument/2006/relationships/image" Target="../media/image188.png"/><Relationship Id="rId4" Type="http://schemas.openxmlformats.org/officeDocument/2006/relationships/image" Target="../media/image171.png"/></Relationships>
</file>

<file path=ppt/slides/_rels/slide8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91.png"/><Relationship Id="rId1" Type="http://schemas.openxmlformats.org/officeDocument/2006/relationships/slideLayout" Target="../slideLayouts/slideLayout13.xml"/><Relationship Id="rId6" Type="http://schemas.openxmlformats.org/officeDocument/2006/relationships/image" Target="../media/image195.png"/><Relationship Id="rId5" Type="http://schemas.openxmlformats.org/officeDocument/2006/relationships/image" Target="../media/image194.png"/><Relationship Id="rId4" Type="http://schemas.openxmlformats.org/officeDocument/2006/relationships/image" Target="../media/image193.png"/></Relationships>
</file>

<file path=ppt/slides/_rels/slide83.xml.rels><?xml version="1.0" encoding="UTF-8" standalone="yes"?>
<Relationships xmlns="http://schemas.openxmlformats.org/package/2006/relationships"><Relationship Id="rId3" Type="http://schemas.openxmlformats.org/officeDocument/2006/relationships/image" Target="../media/image197.png"/><Relationship Id="rId7" Type="http://schemas.openxmlformats.org/officeDocument/2006/relationships/image" Target="../media/image201.png"/><Relationship Id="rId2" Type="http://schemas.openxmlformats.org/officeDocument/2006/relationships/image" Target="../media/image196.png"/><Relationship Id="rId1" Type="http://schemas.openxmlformats.org/officeDocument/2006/relationships/slideLayout" Target="../slideLayouts/slideLayout13.xml"/><Relationship Id="rId6" Type="http://schemas.openxmlformats.org/officeDocument/2006/relationships/image" Target="../media/image200.png"/><Relationship Id="rId5" Type="http://schemas.openxmlformats.org/officeDocument/2006/relationships/image" Target="../media/image199.png"/><Relationship Id="rId4" Type="http://schemas.openxmlformats.org/officeDocument/2006/relationships/image" Target="../media/image198.png"/></Relationships>
</file>

<file path=ppt/slides/_rels/slide84.xml.rels><?xml version="1.0" encoding="UTF-8" standalone="yes"?>
<Relationships xmlns="http://schemas.openxmlformats.org/package/2006/relationships"><Relationship Id="rId2" Type="http://schemas.openxmlformats.org/officeDocument/2006/relationships/image" Target="../media/image198.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203.png"/><Relationship Id="rId7" Type="http://schemas.openxmlformats.org/officeDocument/2006/relationships/image" Target="../media/image207.png"/><Relationship Id="rId2" Type="http://schemas.openxmlformats.org/officeDocument/2006/relationships/image" Target="../media/image202.png"/><Relationship Id="rId1" Type="http://schemas.openxmlformats.org/officeDocument/2006/relationships/slideLayout" Target="../slideLayouts/slideLayout13.xml"/><Relationship Id="rId6" Type="http://schemas.openxmlformats.org/officeDocument/2006/relationships/image" Target="../media/image206.png"/><Relationship Id="rId5" Type="http://schemas.openxmlformats.org/officeDocument/2006/relationships/image" Target="../media/image205.png"/><Relationship Id="rId4" Type="http://schemas.openxmlformats.org/officeDocument/2006/relationships/image" Target="../media/image204.png"/><Relationship Id="rId9" Type="http://schemas.openxmlformats.org/officeDocument/2006/relationships/image" Target="../media/image208.png"/></Relationships>
</file>

<file path=ppt/slides/_rels/slide87.xml.rels><?xml version="1.0" encoding="UTF-8" standalone="yes"?>
<Relationships xmlns="http://schemas.openxmlformats.org/package/2006/relationships"><Relationship Id="rId2" Type="http://schemas.openxmlformats.org/officeDocument/2006/relationships/image" Target="../media/image209.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12.png"/><Relationship Id="rId1" Type="http://schemas.openxmlformats.org/officeDocument/2006/relationships/slideLayout" Target="../slideLayouts/slideLayout13.xml"/><Relationship Id="rId4" Type="http://schemas.openxmlformats.org/officeDocument/2006/relationships/image" Target="../media/image214.png"/></Relationships>
</file>

<file path=ppt/slides/_rels/slide93.xml.rels><?xml version="1.0" encoding="UTF-8" standalone="yes"?>
<Relationships xmlns="http://schemas.openxmlformats.org/package/2006/relationships"><Relationship Id="rId2" Type="http://schemas.openxmlformats.org/officeDocument/2006/relationships/image" Target="../media/image214.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215.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image" Target="../media/image216.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2180.png"/><Relationship Id="rId2" Type="http://schemas.openxmlformats.org/officeDocument/2006/relationships/image" Target="../media/image218.png"/><Relationship Id="rId1" Type="http://schemas.openxmlformats.org/officeDocument/2006/relationships/slideLayout" Target="../slideLayouts/slideLayout13.xml"/><Relationship Id="rId4" Type="http://schemas.openxmlformats.org/officeDocument/2006/relationships/image" Target="../media/image219.png"/></Relationships>
</file>

<file path=ppt/slides/_rels/slide99.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C0A1B260-A8FB-445D-AC9D-027795D8DC9D}"/>
              </a:ext>
            </a:extLst>
          </p:cNvPr>
          <p:cNvPicPr>
            <a:picLocks noChangeAspect="1"/>
          </p:cNvPicPr>
          <p:nvPr/>
        </p:nvPicPr>
        <p:blipFill>
          <a:blip r:embed="rId2"/>
          <a:stretch>
            <a:fillRect/>
          </a:stretch>
        </p:blipFill>
        <p:spPr>
          <a:xfrm>
            <a:off x="1407741" y="1268486"/>
            <a:ext cx="2664619" cy="3293269"/>
          </a:xfrm>
          <a:prstGeom prst="rect">
            <a:avLst/>
          </a:prstGeom>
        </p:spPr>
      </p:pic>
      <p:sp>
        <p:nvSpPr>
          <p:cNvPr id="3" name="CaixaDeTexto 2">
            <a:extLst>
              <a:ext uri="{FF2B5EF4-FFF2-40B4-BE49-F238E27FC236}">
                <a16:creationId xmlns:a16="http://schemas.microsoft.com/office/drawing/2014/main" id="{9715827A-9109-4734-95EF-407F685A4086}"/>
              </a:ext>
            </a:extLst>
          </p:cNvPr>
          <p:cNvSpPr txBox="1"/>
          <p:nvPr/>
        </p:nvSpPr>
        <p:spPr>
          <a:xfrm>
            <a:off x="3043003" y="621340"/>
            <a:ext cx="3057993" cy="400110"/>
          </a:xfrm>
          <a:prstGeom prst="rect">
            <a:avLst/>
          </a:prstGeom>
          <a:noFill/>
        </p:spPr>
        <p:txBody>
          <a:bodyPr wrap="square" rtlCol="0">
            <a:spAutoFit/>
          </a:bodyPr>
          <a:lstStyle/>
          <a:p>
            <a:pPr algn="ctr"/>
            <a:r>
              <a:rPr lang="pt-BR" sz="2000" b="1" dirty="0"/>
              <a:t>Referências Bibliográficas</a:t>
            </a:r>
          </a:p>
        </p:txBody>
      </p:sp>
      <p:pic>
        <p:nvPicPr>
          <p:cNvPr id="4" name="Imagem 3">
            <a:extLst>
              <a:ext uri="{FF2B5EF4-FFF2-40B4-BE49-F238E27FC236}">
                <a16:creationId xmlns:a16="http://schemas.microsoft.com/office/drawing/2014/main" id="{9B4A844B-BD02-42B3-BD5A-480F8A99FDD4}"/>
              </a:ext>
            </a:extLst>
          </p:cNvPr>
          <p:cNvPicPr>
            <a:picLocks noChangeAspect="1"/>
          </p:cNvPicPr>
          <p:nvPr/>
        </p:nvPicPr>
        <p:blipFill>
          <a:blip r:embed="rId3"/>
          <a:stretch>
            <a:fillRect/>
          </a:stretch>
        </p:blipFill>
        <p:spPr>
          <a:xfrm>
            <a:off x="5267229" y="1268486"/>
            <a:ext cx="2236914" cy="3199306"/>
          </a:xfrm>
          <a:prstGeom prst="rect">
            <a:avLst/>
          </a:prstGeom>
        </p:spPr>
      </p:pic>
      <p:sp>
        <p:nvSpPr>
          <p:cNvPr id="5" name="CaixaDeTexto 4">
            <a:extLst>
              <a:ext uri="{FF2B5EF4-FFF2-40B4-BE49-F238E27FC236}">
                <a16:creationId xmlns:a16="http://schemas.microsoft.com/office/drawing/2014/main" id="{2BAF0C24-99DD-47DA-906E-423497CD37E3}"/>
              </a:ext>
            </a:extLst>
          </p:cNvPr>
          <p:cNvSpPr txBox="1"/>
          <p:nvPr/>
        </p:nvSpPr>
        <p:spPr>
          <a:xfrm>
            <a:off x="1849105" y="4594991"/>
            <a:ext cx="1703311" cy="461665"/>
          </a:xfrm>
          <a:prstGeom prst="rect">
            <a:avLst/>
          </a:prstGeom>
          <a:noFill/>
        </p:spPr>
        <p:txBody>
          <a:bodyPr wrap="square" rtlCol="0">
            <a:spAutoFit/>
          </a:bodyPr>
          <a:lstStyle/>
          <a:p>
            <a:pPr algn="ctr"/>
            <a:r>
              <a:rPr lang="pt-BR" sz="1200" dirty="0"/>
              <a:t>Oxford </a:t>
            </a:r>
            <a:r>
              <a:rPr lang="pt-BR" sz="1200" dirty="0" err="1"/>
              <a:t>University</a:t>
            </a:r>
            <a:r>
              <a:rPr lang="pt-BR" sz="1200" dirty="0"/>
              <a:t> Press </a:t>
            </a:r>
          </a:p>
          <a:p>
            <a:pPr algn="ctr"/>
            <a:r>
              <a:rPr lang="pt-BR" sz="1200" dirty="0"/>
              <a:t>2015, 7th </a:t>
            </a:r>
            <a:r>
              <a:rPr lang="pt-BR" sz="1200" dirty="0" err="1"/>
              <a:t>Edition</a:t>
            </a:r>
            <a:endParaRPr lang="pt-BR" sz="1200" dirty="0"/>
          </a:p>
        </p:txBody>
      </p:sp>
      <p:sp>
        <p:nvSpPr>
          <p:cNvPr id="8" name="CaixaDeTexto 7">
            <a:extLst>
              <a:ext uri="{FF2B5EF4-FFF2-40B4-BE49-F238E27FC236}">
                <a16:creationId xmlns:a16="http://schemas.microsoft.com/office/drawing/2014/main" id="{9B61F285-5B87-4563-9EA3-10B2B8D200B1}"/>
              </a:ext>
            </a:extLst>
          </p:cNvPr>
          <p:cNvSpPr txBox="1"/>
          <p:nvPr/>
        </p:nvSpPr>
        <p:spPr>
          <a:xfrm>
            <a:off x="5898756" y="4561755"/>
            <a:ext cx="1163385" cy="461665"/>
          </a:xfrm>
          <a:prstGeom prst="rect">
            <a:avLst/>
          </a:prstGeom>
          <a:noFill/>
        </p:spPr>
        <p:txBody>
          <a:bodyPr wrap="square" rtlCol="0">
            <a:spAutoFit/>
          </a:bodyPr>
          <a:lstStyle/>
          <a:p>
            <a:pPr algn="ctr"/>
            <a:r>
              <a:rPr lang="pt-BR" sz="1200" dirty="0"/>
              <a:t>Bookman</a:t>
            </a:r>
          </a:p>
          <a:p>
            <a:pPr algn="ctr"/>
            <a:r>
              <a:rPr lang="pt-BR" sz="1200" dirty="0"/>
              <a:t>2003, 6ª edição</a:t>
            </a:r>
          </a:p>
        </p:txBody>
      </p:sp>
    </p:spTree>
    <p:extLst>
      <p:ext uri="{BB962C8B-B14F-4D97-AF65-F5344CB8AC3E}">
        <p14:creationId xmlns:p14="http://schemas.microsoft.com/office/powerpoint/2010/main" val="373408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E848E6C-820E-4190-BAD8-E8EE6A52D85B}"/>
              </a:ext>
            </a:extLst>
          </p:cNvPr>
          <p:cNvPicPr>
            <a:picLocks noChangeAspect="1"/>
          </p:cNvPicPr>
          <p:nvPr/>
        </p:nvPicPr>
        <p:blipFill>
          <a:blip r:embed="rId2"/>
          <a:stretch>
            <a:fillRect/>
          </a:stretch>
        </p:blipFill>
        <p:spPr>
          <a:xfrm>
            <a:off x="2569470" y="374168"/>
            <a:ext cx="3819525" cy="2505075"/>
          </a:xfrm>
          <a:prstGeom prst="rect">
            <a:avLst/>
          </a:prstGeom>
        </p:spPr>
      </p:pic>
      <p:sp>
        <p:nvSpPr>
          <p:cNvPr id="8" name="CaixaDeTexto 7">
            <a:extLst>
              <a:ext uri="{FF2B5EF4-FFF2-40B4-BE49-F238E27FC236}">
                <a16:creationId xmlns:a16="http://schemas.microsoft.com/office/drawing/2014/main" id="{D1704B83-072A-44BD-BD29-AE6D1F02D47F}"/>
              </a:ext>
            </a:extLst>
          </p:cNvPr>
          <p:cNvSpPr txBox="1"/>
          <p:nvPr/>
        </p:nvSpPr>
        <p:spPr>
          <a:xfrm>
            <a:off x="702365" y="3003644"/>
            <a:ext cx="8127909" cy="923330"/>
          </a:xfrm>
          <a:prstGeom prst="rect">
            <a:avLst/>
          </a:prstGeom>
          <a:noFill/>
        </p:spPr>
        <p:txBody>
          <a:bodyPr wrap="square" rtlCol="0">
            <a:spAutoFit/>
          </a:bodyPr>
          <a:lstStyle/>
          <a:p>
            <a:pPr algn="just"/>
            <a:r>
              <a:rPr lang="en-US" dirty="0"/>
              <a:t>The ideal op amp has a gain </a:t>
            </a:r>
            <a:r>
              <a:rPr lang="en-US" i="1" dirty="0"/>
              <a:t>A </a:t>
            </a:r>
            <a:r>
              <a:rPr lang="en-US" dirty="0"/>
              <a:t>that remains constant down to zero frequency and up to infinite frequency. That is, ideal op amps will amplify signals of any frequency with equal gain, and are thus said to have </a:t>
            </a:r>
            <a:r>
              <a:rPr lang="en-US" b="1" i="1" dirty="0">
                <a:solidFill>
                  <a:srgbClr val="FF0000"/>
                </a:solidFill>
              </a:rPr>
              <a:t>infinite bandwidth</a:t>
            </a:r>
            <a:r>
              <a:rPr lang="en-US" i="1" dirty="0"/>
              <a:t>.</a:t>
            </a:r>
            <a:endParaRPr lang="pt-BR" sz="1400" b="1" dirty="0">
              <a:solidFill>
                <a:srgbClr val="FF0000"/>
              </a:solidFill>
            </a:endParaRPr>
          </a:p>
        </p:txBody>
      </p:sp>
      <p:sp>
        <p:nvSpPr>
          <p:cNvPr id="9" name="Retângulo: Cantos Arredondados 8">
            <a:extLst>
              <a:ext uri="{FF2B5EF4-FFF2-40B4-BE49-F238E27FC236}">
                <a16:creationId xmlns:a16="http://schemas.microsoft.com/office/drawing/2014/main" id="{9A92640A-00F7-47E3-AB5D-99144116FE53}"/>
              </a:ext>
            </a:extLst>
          </p:cNvPr>
          <p:cNvSpPr/>
          <p:nvPr/>
        </p:nvSpPr>
        <p:spPr>
          <a:xfrm>
            <a:off x="313726" y="3091345"/>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E680E4C3-C4E8-4842-8136-A995BE197D28}"/>
              </a:ext>
            </a:extLst>
          </p:cNvPr>
          <p:cNvSpPr txBox="1"/>
          <p:nvPr/>
        </p:nvSpPr>
        <p:spPr>
          <a:xfrm>
            <a:off x="702365" y="4189714"/>
            <a:ext cx="8127909" cy="1477328"/>
          </a:xfrm>
          <a:prstGeom prst="rect">
            <a:avLst/>
          </a:prstGeom>
          <a:noFill/>
        </p:spPr>
        <p:txBody>
          <a:bodyPr wrap="square" rtlCol="0">
            <a:spAutoFit/>
          </a:bodyPr>
          <a:lstStyle/>
          <a:p>
            <a:pPr algn="just"/>
            <a:r>
              <a:rPr lang="en-US" b="1" i="1" dirty="0">
                <a:solidFill>
                  <a:srgbClr val="FF0000"/>
                </a:solidFill>
              </a:rPr>
              <a:t>The ideal op amp should have a gain </a:t>
            </a:r>
            <a:r>
              <a:rPr lang="en-US" b="1" dirty="0">
                <a:solidFill>
                  <a:srgbClr val="FF0000"/>
                </a:solidFill>
              </a:rPr>
              <a:t>A </a:t>
            </a:r>
            <a:r>
              <a:rPr lang="en-US" b="1" i="1" dirty="0">
                <a:solidFill>
                  <a:srgbClr val="FF0000"/>
                </a:solidFill>
              </a:rPr>
              <a:t>whose value is very large and ideally infinite</a:t>
            </a:r>
            <a:r>
              <a:rPr lang="en-US" dirty="0"/>
              <a:t>. One may justifiably ask: If the gain </a:t>
            </a:r>
            <a:r>
              <a:rPr lang="en-US" i="1" dirty="0"/>
              <a:t>A </a:t>
            </a:r>
            <a:r>
              <a:rPr lang="en-US" dirty="0"/>
              <a:t>is infinite, how are we going to use the op amp? The answer is very simple: </a:t>
            </a:r>
            <a:r>
              <a:rPr lang="en-US" b="1" dirty="0">
                <a:highlight>
                  <a:srgbClr val="FFFF00"/>
                </a:highlight>
              </a:rPr>
              <a:t>In almost all applications the op amp will </a:t>
            </a:r>
            <a:r>
              <a:rPr lang="en-US" b="1" i="1" dirty="0">
                <a:highlight>
                  <a:srgbClr val="FFFF00"/>
                </a:highlight>
              </a:rPr>
              <a:t>not </a:t>
            </a:r>
            <a:r>
              <a:rPr lang="en-US" b="1" dirty="0">
                <a:highlight>
                  <a:srgbClr val="FFFF00"/>
                </a:highlight>
              </a:rPr>
              <a:t>be used alone in a so-called open-loop configuration. Rather, we will use other components to apply feedback to close the loop around the op </a:t>
            </a:r>
            <a:r>
              <a:rPr lang="pt-BR" b="1" dirty="0" err="1">
                <a:highlight>
                  <a:srgbClr val="FFFF00"/>
                </a:highlight>
              </a:rPr>
              <a:t>amp</a:t>
            </a:r>
            <a:r>
              <a:rPr lang="pt-BR" b="1" dirty="0">
                <a:highlight>
                  <a:srgbClr val="FFFF00"/>
                </a:highlight>
              </a:rPr>
              <a:t>.</a:t>
            </a:r>
            <a:endParaRPr lang="pt-BR" sz="1400" b="1" dirty="0">
              <a:solidFill>
                <a:srgbClr val="FF0000"/>
              </a:solidFill>
            </a:endParaRPr>
          </a:p>
        </p:txBody>
      </p:sp>
      <p:sp>
        <p:nvSpPr>
          <p:cNvPr id="11" name="Retângulo: Cantos Arredondados 10">
            <a:extLst>
              <a:ext uri="{FF2B5EF4-FFF2-40B4-BE49-F238E27FC236}">
                <a16:creationId xmlns:a16="http://schemas.microsoft.com/office/drawing/2014/main" id="{06F43AC9-743D-4108-921E-7A7B53D3EA01}"/>
              </a:ext>
            </a:extLst>
          </p:cNvPr>
          <p:cNvSpPr/>
          <p:nvPr/>
        </p:nvSpPr>
        <p:spPr>
          <a:xfrm>
            <a:off x="313726" y="4277415"/>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1894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CE208D11-D23D-4AC5-8CE8-B5AB990ADBA5}"/>
              </a:ext>
            </a:extLst>
          </p:cNvPr>
          <p:cNvSpPr txBox="1"/>
          <p:nvPr/>
        </p:nvSpPr>
        <p:spPr>
          <a:xfrm>
            <a:off x="668611" y="228022"/>
            <a:ext cx="8112652" cy="646331"/>
          </a:xfrm>
          <a:prstGeom prst="rect">
            <a:avLst/>
          </a:prstGeom>
          <a:noFill/>
        </p:spPr>
        <p:txBody>
          <a:bodyPr wrap="square" rtlCol="0">
            <a:spAutoFit/>
          </a:bodyPr>
          <a:lstStyle/>
          <a:p>
            <a:pPr algn="just"/>
            <a:r>
              <a:rPr lang="pt-BR" dirty="0"/>
              <a:t>The </a:t>
            </a:r>
            <a:r>
              <a:rPr lang="en-US" dirty="0"/>
              <a:t>method consists of introducing a resistance </a:t>
            </a:r>
            <a:r>
              <a:rPr lang="en-US" i="1" dirty="0"/>
              <a:t>R</a:t>
            </a:r>
            <a:r>
              <a:rPr lang="en-US" baseline="-25000" dirty="0"/>
              <a:t>3</a:t>
            </a:r>
            <a:r>
              <a:rPr lang="en-US" dirty="0"/>
              <a:t> in series with the noninverting input lead, as shown below.</a:t>
            </a:r>
          </a:p>
        </p:txBody>
      </p:sp>
      <p:sp>
        <p:nvSpPr>
          <p:cNvPr id="13" name="Retângulo: Cantos Arredondados 12">
            <a:extLst>
              <a:ext uri="{FF2B5EF4-FFF2-40B4-BE49-F238E27FC236}">
                <a16:creationId xmlns:a16="http://schemas.microsoft.com/office/drawing/2014/main" id="{2124E607-B6BC-4F64-9DBB-FBD695B6B9FE}"/>
              </a:ext>
            </a:extLst>
          </p:cNvPr>
          <p:cNvSpPr/>
          <p:nvPr/>
        </p:nvSpPr>
        <p:spPr>
          <a:xfrm>
            <a:off x="293764" y="333257"/>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6" name="Imagem 5">
            <a:extLst>
              <a:ext uri="{FF2B5EF4-FFF2-40B4-BE49-F238E27FC236}">
                <a16:creationId xmlns:a16="http://schemas.microsoft.com/office/drawing/2014/main" id="{C18D5E9A-5AC1-4C2F-B736-13BEA135567A}"/>
              </a:ext>
            </a:extLst>
          </p:cNvPr>
          <p:cNvPicPr>
            <a:picLocks noChangeAspect="1"/>
          </p:cNvPicPr>
          <p:nvPr/>
        </p:nvPicPr>
        <p:blipFill>
          <a:blip r:embed="rId2"/>
          <a:stretch>
            <a:fillRect/>
          </a:stretch>
        </p:blipFill>
        <p:spPr>
          <a:xfrm>
            <a:off x="3151564" y="1037895"/>
            <a:ext cx="3098666" cy="2211288"/>
          </a:xfrm>
          <a:prstGeom prst="rect">
            <a:avLst/>
          </a:prstGeom>
        </p:spPr>
      </p:pic>
      <p:sp>
        <p:nvSpPr>
          <p:cNvPr id="5" name="CaixaDeTexto 4">
            <a:extLst>
              <a:ext uri="{FF2B5EF4-FFF2-40B4-BE49-F238E27FC236}">
                <a16:creationId xmlns:a16="http://schemas.microsoft.com/office/drawing/2014/main" id="{C38D0E8C-9395-4A48-8868-39F8B6F53708}"/>
              </a:ext>
            </a:extLst>
          </p:cNvPr>
          <p:cNvSpPr txBox="1"/>
          <p:nvPr/>
        </p:nvSpPr>
        <p:spPr>
          <a:xfrm>
            <a:off x="201333" y="3285652"/>
            <a:ext cx="8655499" cy="1200329"/>
          </a:xfrm>
          <a:prstGeom prst="rect">
            <a:avLst/>
          </a:prstGeom>
          <a:noFill/>
        </p:spPr>
        <p:txBody>
          <a:bodyPr wrap="square" rtlCol="0">
            <a:spAutoFit/>
          </a:bodyPr>
          <a:lstStyle/>
          <a:p>
            <a:pPr algn="just"/>
            <a:r>
              <a:rPr lang="en-US" dirty="0"/>
              <a:t>From a signal point of view, </a:t>
            </a:r>
            <a:r>
              <a:rPr lang="en-US" i="1" dirty="0"/>
              <a:t>R</a:t>
            </a:r>
            <a:r>
              <a:rPr lang="en-US" baseline="-25000" dirty="0"/>
              <a:t>3</a:t>
            </a:r>
            <a:r>
              <a:rPr lang="en-US" dirty="0"/>
              <a:t> has a negligible effect (ideally no effect). </a:t>
            </a:r>
          </a:p>
          <a:p>
            <a:pPr algn="just"/>
            <a:endParaRPr lang="en-US" dirty="0"/>
          </a:p>
          <a:p>
            <a:pPr algn="just"/>
            <a:r>
              <a:rPr lang="en-US" dirty="0"/>
              <a:t>The appropriate value for </a:t>
            </a:r>
            <a:r>
              <a:rPr lang="en-US" i="1" dirty="0"/>
              <a:t>R</a:t>
            </a:r>
            <a:r>
              <a:rPr lang="en-US" baseline="-25000" dirty="0"/>
              <a:t>3</a:t>
            </a:r>
            <a:r>
              <a:rPr lang="en-US" dirty="0"/>
              <a:t> can be determined by analyzing the circuit, and the output voltage is given by</a:t>
            </a:r>
          </a:p>
        </p:txBody>
      </p:sp>
      <p:pic>
        <p:nvPicPr>
          <p:cNvPr id="2" name="Imagem 1">
            <a:extLst>
              <a:ext uri="{FF2B5EF4-FFF2-40B4-BE49-F238E27FC236}">
                <a16:creationId xmlns:a16="http://schemas.microsoft.com/office/drawing/2014/main" id="{3EBD0C47-3ED9-4C48-B51E-2DA329FEE818}"/>
              </a:ext>
            </a:extLst>
          </p:cNvPr>
          <p:cNvPicPr>
            <a:picLocks noChangeAspect="1"/>
          </p:cNvPicPr>
          <p:nvPr/>
        </p:nvPicPr>
        <p:blipFill>
          <a:blip r:embed="rId3"/>
          <a:stretch>
            <a:fillRect/>
          </a:stretch>
        </p:blipFill>
        <p:spPr>
          <a:xfrm>
            <a:off x="2849353" y="4724156"/>
            <a:ext cx="2886075" cy="390525"/>
          </a:xfrm>
          <a:prstGeom prst="rect">
            <a:avLst/>
          </a:prstGeom>
        </p:spPr>
      </p:pic>
      <p:sp>
        <p:nvSpPr>
          <p:cNvPr id="3" name="CaixaDeTexto 2">
            <a:extLst>
              <a:ext uri="{FF2B5EF4-FFF2-40B4-BE49-F238E27FC236}">
                <a16:creationId xmlns:a16="http://schemas.microsoft.com/office/drawing/2014/main" id="{AFE20882-3BDD-4CE4-AD3B-41F13F2E2935}"/>
              </a:ext>
            </a:extLst>
          </p:cNvPr>
          <p:cNvSpPr txBox="1"/>
          <p:nvPr/>
        </p:nvSpPr>
        <p:spPr>
          <a:xfrm>
            <a:off x="1204139" y="5141584"/>
            <a:ext cx="313431" cy="369332"/>
          </a:xfrm>
          <a:prstGeom prst="rect">
            <a:avLst/>
          </a:prstGeom>
          <a:noFill/>
        </p:spPr>
        <p:txBody>
          <a:bodyPr wrap="square" rtlCol="0">
            <a:spAutoFit/>
          </a:bodyPr>
          <a:lstStyle/>
          <a:p>
            <a:r>
              <a:rPr lang="pt-BR" dirty="0" err="1"/>
              <a:t>If</a:t>
            </a:r>
            <a:endParaRPr lang="pt-BR" dirty="0"/>
          </a:p>
        </p:txBody>
      </p:sp>
      <p:cxnSp>
        <p:nvCxnSpPr>
          <p:cNvPr id="8" name="Conector de Seta Reta 7">
            <a:extLst>
              <a:ext uri="{FF2B5EF4-FFF2-40B4-BE49-F238E27FC236}">
                <a16:creationId xmlns:a16="http://schemas.microsoft.com/office/drawing/2014/main" id="{78118E80-BB87-4661-B30F-358F00ED0538}"/>
              </a:ext>
            </a:extLst>
          </p:cNvPr>
          <p:cNvCxnSpPr/>
          <p:nvPr/>
        </p:nvCxnSpPr>
        <p:spPr>
          <a:xfrm>
            <a:off x="3257078" y="5351993"/>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EE430152-AF26-42CD-B0D1-9BBED1E51C6C}"/>
              </a:ext>
            </a:extLst>
          </p:cNvPr>
          <p:cNvPicPr>
            <a:picLocks noChangeAspect="1"/>
          </p:cNvPicPr>
          <p:nvPr/>
        </p:nvPicPr>
        <p:blipFill>
          <a:blip r:embed="rId4"/>
          <a:stretch>
            <a:fillRect/>
          </a:stretch>
        </p:blipFill>
        <p:spPr>
          <a:xfrm>
            <a:off x="4044900" y="5164931"/>
            <a:ext cx="2514600" cy="400050"/>
          </a:xfrm>
          <a:prstGeom prst="rect">
            <a:avLst/>
          </a:prstGeom>
          <a:ln w="38100">
            <a:solidFill>
              <a:srgbClr val="FFC000"/>
            </a:solidFill>
          </a:ln>
        </p:spPr>
      </p:pic>
      <p:sp>
        <p:nvSpPr>
          <p:cNvPr id="14" name="CaixaDeTexto 13">
            <a:extLst>
              <a:ext uri="{FF2B5EF4-FFF2-40B4-BE49-F238E27FC236}">
                <a16:creationId xmlns:a16="http://schemas.microsoft.com/office/drawing/2014/main" id="{74A26B6A-A750-4069-AE76-010F3F3EB082}"/>
              </a:ext>
            </a:extLst>
          </p:cNvPr>
          <p:cNvSpPr txBox="1"/>
          <p:nvPr/>
        </p:nvSpPr>
        <p:spPr>
          <a:xfrm>
            <a:off x="201334" y="5820310"/>
            <a:ext cx="5534094" cy="369332"/>
          </a:xfrm>
          <a:prstGeom prst="rect">
            <a:avLst/>
          </a:prstGeom>
          <a:noFill/>
        </p:spPr>
        <p:txBody>
          <a:bodyPr wrap="square" rtlCol="0">
            <a:spAutoFit/>
          </a:bodyPr>
          <a:lstStyle/>
          <a:p>
            <a:pPr algn="just"/>
            <a:r>
              <a:rPr lang="en-US" dirty="0"/>
              <a:t>Thus </a:t>
            </a:r>
            <a:r>
              <a:rPr lang="en-US" b="1" dirty="0">
                <a:solidFill>
                  <a:srgbClr val="FF0000"/>
                </a:solidFill>
                <a:highlight>
                  <a:srgbClr val="FFFF00"/>
                </a:highlight>
              </a:rPr>
              <a:t>we can reduce </a:t>
            </a:r>
            <a:r>
              <a:rPr lang="en-US" b="1" i="1" dirty="0">
                <a:solidFill>
                  <a:srgbClr val="FF0000"/>
                </a:solidFill>
                <a:highlight>
                  <a:srgbClr val="FFFF00"/>
                </a:highlight>
              </a:rPr>
              <a:t>V</a:t>
            </a:r>
            <a:r>
              <a:rPr lang="en-US" b="1" i="1" baseline="-25000" dirty="0">
                <a:solidFill>
                  <a:srgbClr val="FF0000"/>
                </a:solidFill>
                <a:highlight>
                  <a:srgbClr val="FFFF00"/>
                </a:highlight>
              </a:rPr>
              <a:t>O</a:t>
            </a:r>
            <a:r>
              <a:rPr lang="en-US" b="1" i="1" dirty="0">
                <a:solidFill>
                  <a:srgbClr val="FF0000"/>
                </a:solidFill>
                <a:highlight>
                  <a:srgbClr val="FFFF00"/>
                </a:highlight>
              </a:rPr>
              <a:t> </a:t>
            </a:r>
            <a:r>
              <a:rPr lang="en-US" b="1" dirty="0">
                <a:solidFill>
                  <a:srgbClr val="FF0000"/>
                </a:solidFill>
                <a:highlight>
                  <a:srgbClr val="FFFF00"/>
                </a:highlight>
              </a:rPr>
              <a:t>to zero</a:t>
            </a:r>
            <a:r>
              <a:rPr lang="en-US" dirty="0"/>
              <a:t> by selecting </a:t>
            </a:r>
            <a:r>
              <a:rPr lang="en-US" i="1" dirty="0"/>
              <a:t>R</a:t>
            </a:r>
            <a:r>
              <a:rPr lang="en-US" baseline="-25000" dirty="0"/>
              <a:t>3</a:t>
            </a:r>
            <a:r>
              <a:rPr lang="en-US" dirty="0"/>
              <a:t> such that:</a:t>
            </a:r>
          </a:p>
        </p:txBody>
      </p:sp>
      <p:pic>
        <p:nvPicPr>
          <p:cNvPr id="10" name="Imagem 9">
            <a:extLst>
              <a:ext uri="{FF2B5EF4-FFF2-40B4-BE49-F238E27FC236}">
                <a16:creationId xmlns:a16="http://schemas.microsoft.com/office/drawing/2014/main" id="{4AD4E7A4-BC77-4136-B4CE-3C795D3D8894}"/>
              </a:ext>
            </a:extLst>
          </p:cNvPr>
          <p:cNvPicPr>
            <a:picLocks noChangeAspect="1"/>
          </p:cNvPicPr>
          <p:nvPr/>
        </p:nvPicPr>
        <p:blipFill>
          <a:blip r:embed="rId5"/>
          <a:stretch>
            <a:fillRect/>
          </a:stretch>
        </p:blipFill>
        <p:spPr>
          <a:xfrm>
            <a:off x="5628454" y="5709701"/>
            <a:ext cx="2447925" cy="590550"/>
          </a:xfrm>
          <a:prstGeom prst="rect">
            <a:avLst/>
          </a:prstGeom>
        </p:spPr>
      </p:pic>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4D532E83-6CD7-4111-A5FB-87728ECD8A59}"/>
                  </a:ext>
                </a:extLst>
              </p:cNvPr>
              <p:cNvSpPr txBox="1"/>
              <p:nvPr/>
            </p:nvSpPr>
            <p:spPr>
              <a:xfrm>
                <a:off x="1493659" y="5187750"/>
                <a:ext cx="15004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r>
                            <a:rPr lang="pt-BR" b="0" i="1" smtClean="0">
                              <a:latin typeface="Cambria Math" panose="02040503050406030204" pitchFamily="18" charset="0"/>
                            </a:rPr>
                            <m:t>1</m:t>
                          </m:r>
                        </m:sub>
                      </m:sSub>
                      <m:r>
                        <a:rPr lang="pt-BR" b="0" i="1" smtClean="0">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r>
                            <a:rPr lang="pt-BR" b="0" i="1" smtClean="0">
                              <a:latin typeface="Cambria Math" panose="02040503050406030204" pitchFamily="18" charset="0"/>
                            </a:rPr>
                            <m:t>2</m:t>
                          </m:r>
                        </m:sub>
                      </m:sSub>
                      <m:r>
                        <a:rPr lang="pt-BR" b="0" i="1" smtClean="0">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sub>
                      </m:sSub>
                    </m:oMath>
                  </m:oMathPara>
                </a14:m>
                <a:endParaRPr lang="pt-BR" dirty="0"/>
              </a:p>
            </p:txBody>
          </p:sp>
        </mc:Choice>
        <mc:Fallback xmlns="">
          <p:sp>
            <p:nvSpPr>
              <p:cNvPr id="11" name="CaixaDeTexto 10">
                <a:extLst>
                  <a:ext uri="{FF2B5EF4-FFF2-40B4-BE49-F238E27FC236}">
                    <a16:creationId xmlns:a16="http://schemas.microsoft.com/office/drawing/2014/main" id="{4D532E83-6CD7-4111-A5FB-87728ECD8A59}"/>
                  </a:ext>
                </a:extLst>
              </p:cNvPr>
              <p:cNvSpPr txBox="1">
                <a:spLocks noRot="1" noChangeAspect="1" noMove="1" noResize="1" noEditPoints="1" noAdjustHandles="1" noChangeArrowheads="1" noChangeShapeType="1" noTextEdit="1"/>
              </p:cNvSpPr>
              <p:nvPr/>
            </p:nvSpPr>
            <p:spPr>
              <a:xfrm>
                <a:off x="1493659" y="5187750"/>
                <a:ext cx="1500411" cy="276999"/>
              </a:xfrm>
              <a:prstGeom prst="rect">
                <a:avLst/>
              </a:prstGeom>
              <a:blipFill>
                <a:blip r:embed="rId6"/>
                <a:stretch>
                  <a:fillRect l="-1220" b="-17778"/>
                </a:stretch>
              </a:blipFill>
            </p:spPr>
            <p:txBody>
              <a:bodyPr/>
              <a:lstStyle/>
              <a:p>
                <a:r>
                  <a:rPr lang="pt-BR">
                    <a:noFill/>
                  </a:rPr>
                  <a:t> </a:t>
                </a:r>
              </a:p>
            </p:txBody>
          </p:sp>
        </mc:Fallback>
      </mc:AlternateContent>
      <p:sp>
        <p:nvSpPr>
          <p:cNvPr id="15" name="Retângulo: Cantos Arredondados 14">
            <a:extLst>
              <a:ext uri="{FF2B5EF4-FFF2-40B4-BE49-F238E27FC236}">
                <a16:creationId xmlns:a16="http://schemas.microsoft.com/office/drawing/2014/main" id="{65418DBC-19EF-48F8-A895-B3585184630B}"/>
              </a:ext>
            </a:extLst>
          </p:cNvPr>
          <p:cNvSpPr/>
          <p:nvPr/>
        </p:nvSpPr>
        <p:spPr>
          <a:xfrm>
            <a:off x="892409" y="5216672"/>
            <a:ext cx="231232" cy="21915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
        <p:nvSpPr>
          <p:cNvPr id="4" name="Chave Direita 3">
            <a:extLst>
              <a:ext uri="{FF2B5EF4-FFF2-40B4-BE49-F238E27FC236}">
                <a16:creationId xmlns:a16="http://schemas.microsoft.com/office/drawing/2014/main" id="{5195775A-F196-40FA-8BB1-DDCDFB58B4FF}"/>
              </a:ext>
            </a:extLst>
          </p:cNvPr>
          <p:cNvSpPr/>
          <p:nvPr/>
        </p:nvSpPr>
        <p:spPr>
          <a:xfrm rot="16200000">
            <a:off x="5131794" y="4296286"/>
            <a:ext cx="287805" cy="72523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aixaDeTexto 6">
            <a:extLst>
              <a:ext uri="{FF2B5EF4-FFF2-40B4-BE49-F238E27FC236}">
                <a16:creationId xmlns:a16="http://schemas.microsoft.com/office/drawing/2014/main" id="{58CF0AE9-1C85-43FD-B085-A2C42DCDAA90}"/>
              </a:ext>
            </a:extLst>
          </p:cNvPr>
          <p:cNvSpPr txBox="1"/>
          <p:nvPr/>
        </p:nvSpPr>
        <p:spPr>
          <a:xfrm>
            <a:off x="5054293" y="4152556"/>
            <a:ext cx="442806" cy="369332"/>
          </a:xfrm>
          <a:prstGeom prst="rect">
            <a:avLst/>
          </a:prstGeom>
          <a:noFill/>
        </p:spPr>
        <p:txBody>
          <a:bodyPr wrap="square" rtlCol="0">
            <a:spAutoFit/>
          </a:bodyPr>
          <a:lstStyle/>
          <a:p>
            <a:pPr algn="ctr"/>
            <a:r>
              <a:rPr lang="pt-BR" dirty="0"/>
              <a:t>I</a:t>
            </a:r>
            <a:r>
              <a:rPr lang="pt-BR" baseline="-25000" dirty="0"/>
              <a:t>R1</a:t>
            </a:r>
            <a:endParaRPr lang="pt-BR" dirty="0"/>
          </a:p>
        </p:txBody>
      </p:sp>
    </p:spTree>
    <p:extLst>
      <p:ext uri="{BB962C8B-B14F-4D97-AF65-F5344CB8AC3E}">
        <p14:creationId xmlns:p14="http://schemas.microsoft.com/office/powerpoint/2010/main" val="194553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3EBD0C47-3ED9-4C48-B51E-2DA329FEE818}"/>
              </a:ext>
            </a:extLst>
          </p:cNvPr>
          <p:cNvPicPr>
            <a:picLocks noChangeAspect="1"/>
          </p:cNvPicPr>
          <p:nvPr/>
        </p:nvPicPr>
        <p:blipFill>
          <a:blip r:embed="rId2"/>
          <a:stretch>
            <a:fillRect/>
          </a:stretch>
        </p:blipFill>
        <p:spPr>
          <a:xfrm>
            <a:off x="2987718" y="225402"/>
            <a:ext cx="3492151" cy="472536"/>
          </a:xfrm>
          <a:prstGeom prst="rect">
            <a:avLst/>
          </a:prstGeom>
        </p:spPr>
      </p:pic>
      <p:sp>
        <p:nvSpPr>
          <p:cNvPr id="3" name="CaixaDeTexto 2">
            <a:extLst>
              <a:ext uri="{FF2B5EF4-FFF2-40B4-BE49-F238E27FC236}">
                <a16:creationId xmlns:a16="http://schemas.microsoft.com/office/drawing/2014/main" id="{AFE20882-3BDD-4CE4-AD3B-41F13F2E2935}"/>
              </a:ext>
            </a:extLst>
          </p:cNvPr>
          <p:cNvSpPr txBox="1"/>
          <p:nvPr/>
        </p:nvSpPr>
        <p:spPr>
          <a:xfrm>
            <a:off x="811931" y="716249"/>
            <a:ext cx="313431" cy="369332"/>
          </a:xfrm>
          <a:prstGeom prst="rect">
            <a:avLst/>
          </a:prstGeom>
          <a:noFill/>
        </p:spPr>
        <p:txBody>
          <a:bodyPr wrap="square" rtlCol="0">
            <a:spAutoFit/>
          </a:bodyPr>
          <a:lstStyle/>
          <a:p>
            <a:r>
              <a:rPr lang="pt-BR" dirty="0" err="1"/>
              <a:t>If</a:t>
            </a:r>
            <a:endParaRPr lang="pt-BR" dirty="0"/>
          </a:p>
        </p:txBody>
      </p:sp>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4D532E83-6CD7-4111-A5FB-87728ECD8A59}"/>
                  </a:ext>
                </a:extLst>
              </p:cNvPr>
              <p:cNvSpPr txBox="1"/>
              <p:nvPr/>
            </p:nvSpPr>
            <p:spPr>
              <a:xfrm>
                <a:off x="1125362" y="751891"/>
                <a:ext cx="7598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r>
                            <a:rPr lang="pt-BR" b="0" i="1" smtClean="0">
                              <a:latin typeface="Cambria Math" panose="02040503050406030204" pitchFamily="18" charset="0"/>
                            </a:rPr>
                            <m:t>1</m:t>
                          </m:r>
                        </m:sub>
                      </m:sSub>
                      <m:r>
                        <m:rPr>
                          <m:nor/>
                        </m:rPr>
                        <a:rPr lang="pt-B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r>
                            <a:rPr lang="pt-BR" b="0" i="1" smtClean="0">
                              <a:latin typeface="Cambria Math" panose="02040503050406030204" pitchFamily="18" charset="0"/>
                            </a:rPr>
                            <m:t>2</m:t>
                          </m:r>
                        </m:sub>
                      </m:sSub>
                    </m:oMath>
                  </m:oMathPara>
                </a14:m>
                <a:endParaRPr lang="pt-BR" dirty="0"/>
              </a:p>
            </p:txBody>
          </p:sp>
        </mc:Choice>
        <mc:Fallback xmlns="">
          <p:sp>
            <p:nvSpPr>
              <p:cNvPr id="11" name="CaixaDeTexto 10">
                <a:extLst>
                  <a:ext uri="{FF2B5EF4-FFF2-40B4-BE49-F238E27FC236}">
                    <a16:creationId xmlns:a16="http://schemas.microsoft.com/office/drawing/2014/main" id="{4D532E83-6CD7-4111-A5FB-87728ECD8A59}"/>
                  </a:ext>
                </a:extLst>
              </p:cNvPr>
              <p:cNvSpPr txBox="1">
                <a:spLocks noRot="1" noChangeAspect="1" noMove="1" noResize="1" noEditPoints="1" noAdjustHandles="1" noChangeArrowheads="1" noChangeShapeType="1" noTextEdit="1"/>
              </p:cNvSpPr>
              <p:nvPr/>
            </p:nvSpPr>
            <p:spPr>
              <a:xfrm>
                <a:off x="1125362" y="751891"/>
                <a:ext cx="759888" cy="276999"/>
              </a:xfrm>
              <a:prstGeom prst="rect">
                <a:avLst/>
              </a:prstGeom>
              <a:blipFill>
                <a:blip r:embed="rId3"/>
                <a:stretch>
                  <a:fillRect l="-7258" r="-3226" b="-15217"/>
                </a:stretch>
              </a:blipFill>
            </p:spPr>
            <p:txBody>
              <a:bodyPr/>
              <a:lstStyle/>
              <a:p>
                <a:r>
                  <a:rPr lang="pt-BR">
                    <a:noFill/>
                  </a:rPr>
                  <a:t> </a:t>
                </a:r>
              </a:p>
            </p:txBody>
          </p:sp>
        </mc:Fallback>
      </mc:AlternateContent>
      <p:sp>
        <p:nvSpPr>
          <p:cNvPr id="15" name="Retângulo: Cantos Arredondados 14">
            <a:extLst>
              <a:ext uri="{FF2B5EF4-FFF2-40B4-BE49-F238E27FC236}">
                <a16:creationId xmlns:a16="http://schemas.microsoft.com/office/drawing/2014/main" id="{65418DBC-19EF-48F8-A895-B3585184630B}"/>
              </a:ext>
            </a:extLst>
          </p:cNvPr>
          <p:cNvSpPr/>
          <p:nvPr/>
        </p:nvSpPr>
        <p:spPr>
          <a:xfrm>
            <a:off x="500201" y="791337"/>
            <a:ext cx="231232" cy="21915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mc:AlternateContent xmlns:mc="http://schemas.openxmlformats.org/markup-compatibility/2006" xmlns:a14="http://schemas.microsoft.com/office/drawing/2010/main">
        <mc:Choice Requires="a14">
          <p:sp>
            <p:nvSpPr>
              <p:cNvPr id="16" name="CaixaDeTexto 15">
                <a:extLst>
                  <a:ext uri="{FF2B5EF4-FFF2-40B4-BE49-F238E27FC236}">
                    <a16:creationId xmlns:a16="http://schemas.microsoft.com/office/drawing/2014/main" id="{EF1F89C4-7F97-4257-9DEC-8A936BB01FF8}"/>
                  </a:ext>
                </a:extLst>
              </p:cNvPr>
              <p:cNvSpPr txBox="1"/>
              <p:nvPr/>
            </p:nvSpPr>
            <p:spPr>
              <a:xfrm>
                <a:off x="1084313" y="1124548"/>
                <a:ext cx="1292662"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r>
                            <a:rPr lang="pt-BR" b="0" i="1" smtClean="0">
                              <a:latin typeface="Cambria Math" panose="02040503050406030204" pitchFamily="18" charset="0"/>
                            </a:rPr>
                            <m:t>1</m:t>
                          </m:r>
                        </m:sub>
                      </m:sSub>
                      <m:r>
                        <m:rPr>
                          <m:nor/>
                        </m:rPr>
                        <a:rPr lang="pt-BR" b="0" i="0" smtClean="0"/>
                        <m:t>= </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𝑂𝑆</m:t>
                              </m:r>
                            </m:sub>
                          </m:sSub>
                        </m:num>
                        <m:den>
                          <m:r>
                            <a:rPr lang="pt-BR" b="0" i="1" smtClean="0">
                              <a:latin typeface="Cambria Math" panose="02040503050406030204" pitchFamily="18" charset="0"/>
                            </a:rPr>
                            <m:t>2</m:t>
                          </m:r>
                        </m:den>
                      </m:f>
                    </m:oMath>
                  </m:oMathPara>
                </a14:m>
                <a:endParaRPr lang="pt-BR" dirty="0"/>
              </a:p>
            </p:txBody>
          </p:sp>
        </mc:Choice>
        <mc:Fallback xmlns="">
          <p:sp>
            <p:nvSpPr>
              <p:cNvPr id="16" name="CaixaDeTexto 15">
                <a:extLst>
                  <a:ext uri="{FF2B5EF4-FFF2-40B4-BE49-F238E27FC236}">
                    <a16:creationId xmlns:a16="http://schemas.microsoft.com/office/drawing/2014/main" id="{EF1F89C4-7F97-4257-9DEC-8A936BB01FF8}"/>
                  </a:ext>
                </a:extLst>
              </p:cNvPr>
              <p:cNvSpPr txBox="1">
                <a:spLocks noRot="1" noChangeAspect="1" noMove="1" noResize="1" noEditPoints="1" noAdjustHandles="1" noChangeArrowheads="1" noChangeShapeType="1" noTextEdit="1"/>
              </p:cNvSpPr>
              <p:nvPr/>
            </p:nvSpPr>
            <p:spPr>
              <a:xfrm>
                <a:off x="1084313" y="1124548"/>
                <a:ext cx="1292662" cy="516745"/>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CaixaDeTexto 16">
                <a:extLst>
                  <a:ext uri="{FF2B5EF4-FFF2-40B4-BE49-F238E27FC236}">
                    <a16:creationId xmlns:a16="http://schemas.microsoft.com/office/drawing/2014/main" id="{DC40EE15-6399-4398-8DCC-35FA1B33D4ED}"/>
                  </a:ext>
                </a:extLst>
              </p:cNvPr>
              <p:cNvSpPr txBox="1"/>
              <p:nvPr/>
            </p:nvSpPr>
            <p:spPr>
              <a:xfrm>
                <a:off x="1084313" y="1629431"/>
                <a:ext cx="1292662"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r>
                            <a:rPr lang="pt-BR" b="0" i="1" smtClean="0">
                              <a:latin typeface="Cambria Math" panose="02040503050406030204" pitchFamily="18" charset="0"/>
                            </a:rPr>
                            <m:t>2</m:t>
                          </m:r>
                        </m:sub>
                      </m:sSub>
                      <m:r>
                        <m:rPr>
                          <m:nor/>
                        </m:rPr>
                        <a:rPr lang="pt-BR" b="0" i="0" smtClean="0"/>
                        <m:t>= </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𝑂𝑆</m:t>
                              </m:r>
                            </m:sub>
                          </m:sSub>
                        </m:num>
                        <m:den>
                          <m:r>
                            <a:rPr lang="pt-BR" b="0" i="1" smtClean="0">
                              <a:latin typeface="Cambria Math" panose="02040503050406030204" pitchFamily="18" charset="0"/>
                            </a:rPr>
                            <m:t>2</m:t>
                          </m:r>
                        </m:den>
                      </m:f>
                    </m:oMath>
                  </m:oMathPara>
                </a14:m>
                <a:endParaRPr lang="pt-BR" dirty="0"/>
              </a:p>
            </p:txBody>
          </p:sp>
        </mc:Choice>
        <mc:Fallback xmlns="">
          <p:sp>
            <p:nvSpPr>
              <p:cNvPr id="17" name="CaixaDeTexto 16">
                <a:extLst>
                  <a:ext uri="{FF2B5EF4-FFF2-40B4-BE49-F238E27FC236}">
                    <a16:creationId xmlns:a16="http://schemas.microsoft.com/office/drawing/2014/main" id="{DC40EE15-6399-4398-8DCC-35FA1B33D4ED}"/>
                  </a:ext>
                </a:extLst>
              </p:cNvPr>
              <p:cNvSpPr txBox="1">
                <a:spLocks noRot="1" noChangeAspect="1" noMove="1" noResize="1" noEditPoints="1" noAdjustHandles="1" noChangeArrowheads="1" noChangeShapeType="1" noTextEdit="1"/>
              </p:cNvSpPr>
              <p:nvPr/>
            </p:nvSpPr>
            <p:spPr>
              <a:xfrm>
                <a:off x="1084313" y="1629431"/>
                <a:ext cx="1292662" cy="516745"/>
              </a:xfrm>
              <a:prstGeom prst="rect">
                <a:avLst/>
              </a:prstGeom>
              <a:blipFill>
                <a:blip r:embed="rId5"/>
                <a:stretch>
                  <a:fillRect/>
                </a:stretch>
              </a:blipFill>
            </p:spPr>
            <p:txBody>
              <a:bodyPr/>
              <a:lstStyle/>
              <a:p>
                <a:r>
                  <a:rPr lang="pt-BR">
                    <a:noFill/>
                  </a:rPr>
                  <a:t> </a:t>
                </a:r>
              </a:p>
            </p:txBody>
          </p:sp>
        </mc:Fallback>
      </mc:AlternateContent>
      <p:sp>
        <p:nvSpPr>
          <p:cNvPr id="18" name="Chave Direita 17">
            <a:extLst>
              <a:ext uri="{FF2B5EF4-FFF2-40B4-BE49-F238E27FC236}">
                <a16:creationId xmlns:a16="http://schemas.microsoft.com/office/drawing/2014/main" id="{C71BF737-AA33-4FFF-8ED0-06236AF7201E}"/>
              </a:ext>
            </a:extLst>
          </p:cNvPr>
          <p:cNvSpPr/>
          <p:nvPr/>
        </p:nvSpPr>
        <p:spPr>
          <a:xfrm>
            <a:off x="2516489" y="858384"/>
            <a:ext cx="313431" cy="1231514"/>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19" name="Conector de Seta Reta 18">
            <a:extLst>
              <a:ext uri="{FF2B5EF4-FFF2-40B4-BE49-F238E27FC236}">
                <a16:creationId xmlns:a16="http://schemas.microsoft.com/office/drawing/2014/main" id="{050C84FB-5251-494D-AF02-AAE156DCFCBA}"/>
              </a:ext>
            </a:extLst>
          </p:cNvPr>
          <p:cNvCxnSpPr/>
          <p:nvPr/>
        </p:nvCxnSpPr>
        <p:spPr>
          <a:xfrm>
            <a:off x="3129868" y="1468942"/>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Imagem 19">
            <a:extLst>
              <a:ext uri="{FF2B5EF4-FFF2-40B4-BE49-F238E27FC236}">
                <a16:creationId xmlns:a16="http://schemas.microsoft.com/office/drawing/2014/main" id="{7BB7CCDB-B180-4E71-8A4B-0ADD37D5225C}"/>
              </a:ext>
            </a:extLst>
          </p:cNvPr>
          <p:cNvPicPr>
            <a:picLocks noChangeAspect="1"/>
          </p:cNvPicPr>
          <p:nvPr/>
        </p:nvPicPr>
        <p:blipFill>
          <a:blip r:embed="rId6"/>
          <a:stretch>
            <a:fillRect/>
          </a:stretch>
        </p:blipFill>
        <p:spPr>
          <a:xfrm>
            <a:off x="3733170" y="1250768"/>
            <a:ext cx="1009650" cy="390525"/>
          </a:xfrm>
          <a:prstGeom prst="rect">
            <a:avLst/>
          </a:prstGeom>
        </p:spPr>
      </p:pic>
      <p:sp>
        <p:nvSpPr>
          <p:cNvPr id="21" name="CaixaDeTexto 20">
            <a:extLst>
              <a:ext uri="{FF2B5EF4-FFF2-40B4-BE49-F238E27FC236}">
                <a16:creationId xmlns:a16="http://schemas.microsoft.com/office/drawing/2014/main" id="{044B12FD-0D5A-4633-84E8-A897D35926FE}"/>
              </a:ext>
            </a:extLst>
          </p:cNvPr>
          <p:cNvSpPr txBox="1"/>
          <p:nvPr/>
        </p:nvSpPr>
        <p:spPr>
          <a:xfrm>
            <a:off x="244250" y="2337626"/>
            <a:ext cx="8655499" cy="369332"/>
          </a:xfrm>
          <a:prstGeom prst="rect">
            <a:avLst/>
          </a:prstGeom>
          <a:noFill/>
        </p:spPr>
        <p:txBody>
          <a:bodyPr wrap="square" rtlCol="0">
            <a:spAutoFit/>
          </a:bodyPr>
          <a:lstStyle/>
          <a:p>
            <a:pPr algn="just"/>
            <a:r>
              <a:rPr lang="en-US" dirty="0"/>
              <a:t>which is usually about an order of magnitude smaller than the value obtained without </a:t>
            </a:r>
            <a:r>
              <a:rPr lang="en-US" i="1" dirty="0"/>
              <a:t>R</a:t>
            </a:r>
            <a:r>
              <a:rPr lang="en-US" baseline="-25000" dirty="0"/>
              <a:t>3</a:t>
            </a:r>
            <a:r>
              <a:rPr lang="en-US" dirty="0"/>
              <a:t>.</a:t>
            </a:r>
            <a:endParaRPr lang="en-US" baseline="-25000" dirty="0"/>
          </a:p>
        </p:txBody>
      </p:sp>
    </p:spTree>
    <p:extLst>
      <p:ext uri="{BB962C8B-B14F-4D97-AF65-F5344CB8AC3E}">
        <p14:creationId xmlns:p14="http://schemas.microsoft.com/office/powerpoint/2010/main" val="26129464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2A0AC0C-CAA4-4837-895A-CB4D5143C29E}"/>
              </a:ext>
            </a:extLst>
          </p:cNvPr>
          <p:cNvSpPr txBox="1"/>
          <p:nvPr/>
        </p:nvSpPr>
        <p:spPr>
          <a:xfrm>
            <a:off x="309838" y="226711"/>
            <a:ext cx="1080655" cy="369332"/>
          </a:xfrm>
          <a:prstGeom prst="rect">
            <a:avLst/>
          </a:prstGeom>
          <a:solidFill>
            <a:srgbClr val="FF0000"/>
          </a:solidFill>
        </p:spPr>
        <p:txBody>
          <a:bodyPr wrap="square" rtlCol="0">
            <a:spAutoFit/>
          </a:bodyPr>
          <a:lstStyle/>
          <a:p>
            <a:pPr algn="ctr"/>
            <a:r>
              <a:rPr lang="pt-BR" b="1" dirty="0">
                <a:solidFill>
                  <a:schemeClr val="bg1"/>
                </a:solidFill>
              </a:rPr>
              <a:t>Exercício</a:t>
            </a:r>
          </a:p>
        </p:txBody>
      </p:sp>
      <p:sp>
        <p:nvSpPr>
          <p:cNvPr id="13" name="CaixaDeTexto 12">
            <a:extLst>
              <a:ext uri="{FF2B5EF4-FFF2-40B4-BE49-F238E27FC236}">
                <a16:creationId xmlns:a16="http://schemas.microsoft.com/office/drawing/2014/main" id="{41DA06D0-7E6C-4ED6-8C21-5F18F105CA08}"/>
              </a:ext>
            </a:extLst>
          </p:cNvPr>
          <p:cNvSpPr txBox="1"/>
          <p:nvPr/>
        </p:nvSpPr>
        <p:spPr>
          <a:xfrm>
            <a:off x="244250" y="776720"/>
            <a:ext cx="8655499" cy="923330"/>
          </a:xfrm>
          <a:prstGeom prst="rect">
            <a:avLst/>
          </a:prstGeom>
          <a:noFill/>
        </p:spPr>
        <p:txBody>
          <a:bodyPr wrap="square" rtlCol="0">
            <a:spAutoFit/>
          </a:bodyPr>
          <a:lstStyle/>
          <a:p>
            <a:pPr algn="just"/>
            <a:r>
              <a:rPr lang="en-US" dirty="0"/>
              <a:t>Consider an inverting amplifier circuit designed using an op amp and two resistors, </a:t>
            </a:r>
            <a:r>
              <a:rPr lang="en-US" i="1" dirty="0"/>
              <a:t>R</a:t>
            </a:r>
            <a:r>
              <a:rPr lang="en-US" baseline="-25000" dirty="0"/>
              <a:t>1</a:t>
            </a:r>
            <a:r>
              <a:rPr lang="en-US" dirty="0"/>
              <a:t> = 10 </a:t>
            </a:r>
            <a:r>
              <a:rPr lang="en-US" dirty="0" err="1"/>
              <a:t>kΩ</a:t>
            </a:r>
            <a:r>
              <a:rPr lang="en-US" dirty="0"/>
              <a:t> and </a:t>
            </a:r>
            <a:r>
              <a:rPr lang="en-US" i="1" dirty="0"/>
              <a:t>R</a:t>
            </a:r>
            <a:r>
              <a:rPr lang="en-US" baseline="-25000" dirty="0"/>
              <a:t>2</a:t>
            </a:r>
            <a:r>
              <a:rPr lang="en-US" dirty="0"/>
              <a:t> = 1 MΩ. The op amp is specified to have an input bias current of 100nA and an input offset current of 10 </a:t>
            </a:r>
            <a:r>
              <a:rPr lang="en-US" dirty="0" err="1"/>
              <a:t>nA.</a:t>
            </a:r>
            <a:endParaRPr lang="en-US" dirty="0"/>
          </a:p>
        </p:txBody>
      </p:sp>
      <p:sp>
        <p:nvSpPr>
          <p:cNvPr id="14" name="CaixaDeTexto 13">
            <a:extLst>
              <a:ext uri="{FF2B5EF4-FFF2-40B4-BE49-F238E27FC236}">
                <a16:creationId xmlns:a16="http://schemas.microsoft.com/office/drawing/2014/main" id="{EFA6FCB9-B301-4230-9F32-3FF841BC2B92}"/>
              </a:ext>
            </a:extLst>
          </p:cNvPr>
          <p:cNvSpPr txBox="1"/>
          <p:nvPr/>
        </p:nvSpPr>
        <p:spPr>
          <a:xfrm>
            <a:off x="287167" y="2705021"/>
            <a:ext cx="8655499" cy="646331"/>
          </a:xfrm>
          <a:prstGeom prst="rect">
            <a:avLst/>
          </a:prstGeom>
          <a:noFill/>
        </p:spPr>
        <p:txBody>
          <a:bodyPr wrap="square" rtlCol="0">
            <a:spAutoFit/>
          </a:bodyPr>
          <a:lstStyle/>
          <a:p>
            <a:pPr algn="just"/>
            <a:r>
              <a:rPr lang="en-US" dirty="0"/>
              <a:t>b)   Find the value of a resistor </a:t>
            </a:r>
            <a:r>
              <a:rPr lang="en-US" i="1" dirty="0"/>
              <a:t>R</a:t>
            </a:r>
            <a:r>
              <a:rPr lang="en-US" baseline="-25000" dirty="0"/>
              <a:t>3</a:t>
            </a:r>
            <a:r>
              <a:rPr lang="en-US" dirty="0"/>
              <a:t> to be placed in series with the positive input lead in order to minimize the output offset voltage. What is the new </a:t>
            </a:r>
            <a:r>
              <a:rPr lang="pt-BR" dirty="0" err="1"/>
              <a:t>value</a:t>
            </a:r>
            <a:r>
              <a:rPr lang="pt-BR" dirty="0"/>
              <a:t> </a:t>
            </a:r>
            <a:r>
              <a:rPr lang="pt-BR" dirty="0" err="1"/>
              <a:t>of</a:t>
            </a:r>
            <a:r>
              <a:rPr lang="pt-BR" dirty="0"/>
              <a:t> </a:t>
            </a:r>
            <a:r>
              <a:rPr lang="pt-BR" i="1" dirty="0"/>
              <a:t>V</a:t>
            </a:r>
            <a:r>
              <a:rPr lang="pt-BR" i="1" baseline="-25000" dirty="0"/>
              <a:t>O</a:t>
            </a:r>
            <a:r>
              <a:rPr lang="pt-BR" dirty="0"/>
              <a:t>?</a:t>
            </a:r>
            <a:endParaRPr lang="en-US" baseline="-25000" dirty="0"/>
          </a:p>
        </p:txBody>
      </p:sp>
      <p:pic>
        <p:nvPicPr>
          <p:cNvPr id="5" name="Imagem 4">
            <a:extLst>
              <a:ext uri="{FF2B5EF4-FFF2-40B4-BE49-F238E27FC236}">
                <a16:creationId xmlns:a16="http://schemas.microsoft.com/office/drawing/2014/main" id="{FABFDC95-7A7B-405C-9CCA-D0EA984234C6}"/>
              </a:ext>
            </a:extLst>
          </p:cNvPr>
          <p:cNvPicPr>
            <a:picLocks noChangeAspect="1"/>
          </p:cNvPicPr>
          <p:nvPr/>
        </p:nvPicPr>
        <p:blipFill>
          <a:blip r:embed="rId2"/>
          <a:stretch>
            <a:fillRect/>
          </a:stretch>
        </p:blipFill>
        <p:spPr>
          <a:xfrm>
            <a:off x="642530" y="2209847"/>
            <a:ext cx="1555909" cy="299657"/>
          </a:xfrm>
          <a:prstGeom prst="rect">
            <a:avLst/>
          </a:prstGeom>
        </p:spPr>
      </p:pic>
      <p:pic>
        <p:nvPicPr>
          <p:cNvPr id="6" name="Imagem 5">
            <a:extLst>
              <a:ext uri="{FF2B5EF4-FFF2-40B4-BE49-F238E27FC236}">
                <a16:creationId xmlns:a16="http://schemas.microsoft.com/office/drawing/2014/main" id="{AF09D425-F1B2-4AE5-80DE-47261DA84E2A}"/>
              </a:ext>
            </a:extLst>
          </p:cNvPr>
          <p:cNvPicPr>
            <a:picLocks noChangeAspect="1"/>
          </p:cNvPicPr>
          <p:nvPr/>
        </p:nvPicPr>
        <p:blipFill>
          <a:blip r:embed="rId3"/>
          <a:stretch>
            <a:fillRect/>
          </a:stretch>
        </p:blipFill>
        <p:spPr>
          <a:xfrm>
            <a:off x="1913217" y="2225699"/>
            <a:ext cx="2339626" cy="334233"/>
          </a:xfrm>
          <a:prstGeom prst="rect">
            <a:avLst/>
          </a:prstGeom>
        </p:spPr>
      </p:pic>
      <p:pic>
        <p:nvPicPr>
          <p:cNvPr id="7" name="Imagem 6">
            <a:extLst>
              <a:ext uri="{FF2B5EF4-FFF2-40B4-BE49-F238E27FC236}">
                <a16:creationId xmlns:a16="http://schemas.microsoft.com/office/drawing/2014/main" id="{757CECC4-E922-4292-8EA9-115DE351F788}"/>
              </a:ext>
            </a:extLst>
          </p:cNvPr>
          <p:cNvPicPr>
            <a:picLocks noChangeAspect="1"/>
          </p:cNvPicPr>
          <p:nvPr/>
        </p:nvPicPr>
        <p:blipFill>
          <a:blip r:embed="rId4"/>
          <a:stretch>
            <a:fillRect/>
          </a:stretch>
        </p:blipFill>
        <p:spPr>
          <a:xfrm>
            <a:off x="525196" y="4558275"/>
            <a:ext cx="4107599" cy="684600"/>
          </a:xfrm>
          <a:prstGeom prst="rect">
            <a:avLst/>
          </a:prstGeom>
        </p:spPr>
      </p:pic>
      <p:pic>
        <p:nvPicPr>
          <p:cNvPr id="8" name="Imagem 7">
            <a:extLst>
              <a:ext uri="{FF2B5EF4-FFF2-40B4-BE49-F238E27FC236}">
                <a16:creationId xmlns:a16="http://schemas.microsoft.com/office/drawing/2014/main" id="{EF8987E9-97D8-4B57-A3A2-C1F8EB77EEF2}"/>
              </a:ext>
            </a:extLst>
          </p:cNvPr>
          <p:cNvPicPr>
            <a:picLocks noChangeAspect="1"/>
          </p:cNvPicPr>
          <p:nvPr/>
        </p:nvPicPr>
        <p:blipFill>
          <a:blip r:embed="rId5"/>
          <a:stretch>
            <a:fillRect/>
          </a:stretch>
        </p:blipFill>
        <p:spPr>
          <a:xfrm>
            <a:off x="4572000" y="4725767"/>
            <a:ext cx="1001545" cy="304267"/>
          </a:xfrm>
          <a:prstGeom prst="rect">
            <a:avLst/>
          </a:prstGeom>
        </p:spPr>
      </p:pic>
      <p:cxnSp>
        <p:nvCxnSpPr>
          <p:cNvPr id="23" name="Conector de Seta Reta 22">
            <a:extLst>
              <a:ext uri="{FF2B5EF4-FFF2-40B4-BE49-F238E27FC236}">
                <a16:creationId xmlns:a16="http://schemas.microsoft.com/office/drawing/2014/main" id="{FFB5A5E8-2BFE-4ED8-98A0-672ADA1691D9}"/>
              </a:ext>
            </a:extLst>
          </p:cNvPr>
          <p:cNvCxnSpPr/>
          <p:nvPr/>
        </p:nvCxnSpPr>
        <p:spPr>
          <a:xfrm>
            <a:off x="5546272" y="4861080"/>
            <a:ext cx="63367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1EDD5C63-2943-46AE-B9E2-2D77E5948CB6}"/>
              </a:ext>
            </a:extLst>
          </p:cNvPr>
          <p:cNvPicPr>
            <a:picLocks noChangeAspect="1"/>
          </p:cNvPicPr>
          <p:nvPr/>
        </p:nvPicPr>
        <p:blipFill>
          <a:blip r:embed="rId6"/>
          <a:stretch>
            <a:fillRect/>
          </a:stretch>
        </p:blipFill>
        <p:spPr>
          <a:xfrm>
            <a:off x="6236163" y="4675056"/>
            <a:ext cx="2104511" cy="354978"/>
          </a:xfrm>
          <a:prstGeom prst="rect">
            <a:avLst/>
          </a:prstGeom>
        </p:spPr>
      </p:pic>
      <p:pic>
        <p:nvPicPr>
          <p:cNvPr id="10" name="Imagem 9">
            <a:extLst>
              <a:ext uri="{FF2B5EF4-FFF2-40B4-BE49-F238E27FC236}">
                <a16:creationId xmlns:a16="http://schemas.microsoft.com/office/drawing/2014/main" id="{4C6A987F-95DB-4C02-B8BD-173EA903CAF5}"/>
              </a:ext>
            </a:extLst>
          </p:cNvPr>
          <p:cNvPicPr>
            <a:picLocks noChangeAspect="1"/>
          </p:cNvPicPr>
          <p:nvPr/>
        </p:nvPicPr>
        <p:blipFill>
          <a:blip r:embed="rId7"/>
          <a:stretch>
            <a:fillRect/>
          </a:stretch>
        </p:blipFill>
        <p:spPr>
          <a:xfrm>
            <a:off x="1251091" y="5317443"/>
            <a:ext cx="3663878" cy="405689"/>
          </a:xfrm>
          <a:prstGeom prst="rect">
            <a:avLst/>
          </a:prstGeom>
        </p:spPr>
      </p:pic>
      <p:cxnSp>
        <p:nvCxnSpPr>
          <p:cNvPr id="24" name="Conector de Seta Reta 23">
            <a:extLst>
              <a:ext uri="{FF2B5EF4-FFF2-40B4-BE49-F238E27FC236}">
                <a16:creationId xmlns:a16="http://schemas.microsoft.com/office/drawing/2014/main" id="{E30195A3-9679-4A9E-873F-40CC50FB8D03}"/>
              </a:ext>
            </a:extLst>
          </p:cNvPr>
          <p:cNvCxnSpPr/>
          <p:nvPr/>
        </p:nvCxnSpPr>
        <p:spPr>
          <a:xfrm>
            <a:off x="642530" y="5554867"/>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90FBB6C8-BBDE-47E3-AE60-D2B717CCCD14}"/>
              </a:ext>
            </a:extLst>
          </p:cNvPr>
          <p:cNvSpPr txBox="1"/>
          <p:nvPr/>
        </p:nvSpPr>
        <p:spPr>
          <a:xfrm>
            <a:off x="555442" y="3613544"/>
            <a:ext cx="1624760" cy="646331"/>
          </a:xfrm>
          <a:prstGeom prst="rect">
            <a:avLst/>
          </a:prstGeom>
          <a:noFill/>
        </p:spPr>
        <p:txBody>
          <a:bodyPr wrap="square" rtlCol="0">
            <a:spAutoFit/>
          </a:bodyPr>
          <a:lstStyle/>
          <a:p>
            <a:r>
              <a:rPr lang="pt-BR" dirty="0" err="1"/>
              <a:t>If</a:t>
            </a:r>
            <a:r>
              <a:rPr lang="pt-BR" dirty="0"/>
              <a:t>  I</a:t>
            </a:r>
            <a:r>
              <a:rPr lang="pt-BR" baseline="-25000" dirty="0"/>
              <a:t>B</a:t>
            </a:r>
            <a:r>
              <a:rPr lang="pt-BR" dirty="0"/>
              <a:t> = 100nA</a:t>
            </a:r>
          </a:p>
          <a:p>
            <a:r>
              <a:rPr lang="pt-BR" dirty="0"/>
              <a:t>    I</a:t>
            </a:r>
            <a:r>
              <a:rPr lang="pt-BR" baseline="-25000" dirty="0"/>
              <a:t>OS</a:t>
            </a:r>
            <a:r>
              <a:rPr lang="pt-BR" dirty="0"/>
              <a:t> = 10nA</a:t>
            </a:r>
          </a:p>
        </p:txBody>
      </p:sp>
      <p:cxnSp>
        <p:nvCxnSpPr>
          <p:cNvPr id="25" name="Conector de Seta Reta 24">
            <a:extLst>
              <a:ext uri="{FF2B5EF4-FFF2-40B4-BE49-F238E27FC236}">
                <a16:creationId xmlns:a16="http://schemas.microsoft.com/office/drawing/2014/main" id="{BE5139E9-2C77-45C3-B02F-827393355A31}"/>
              </a:ext>
            </a:extLst>
          </p:cNvPr>
          <p:cNvCxnSpPr/>
          <p:nvPr/>
        </p:nvCxnSpPr>
        <p:spPr>
          <a:xfrm>
            <a:off x="2091791" y="3936709"/>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CaixaDeTexto 28">
                <a:extLst>
                  <a:ext uri="{FF2B5EF4-FFF2-40B4-BE49-F238E27FC236}">
                    <a16:creationId xmlns:a16="http://schemas.microsoft.com/office/drawing/2014/main" id="{36D18B75-842A-46BB-9E31-7B3605F817AD}"/>
                  </a:ext>
                </a:extLst>
              </p:cNvPr>
              <p:cNvSpPr txBox="1"/>
              <p:nvPr/>
            </p:nvSpPr>
            <p:spPr>
              <a:xfrm>
                <a:off x="2688825" y="3410220"/>
                <a:ext cx="1292662"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r>
                            <a:rPr lang="pt-BR" b="0" i="1" smtClean="0">
                              <a:latin typeface="Cambria Math" panose="02040503050406030204" pitchFamily="18" charset="0"/>
                            </a:rPr>
                            <m:t>1</m:t>
                          </m:r>
                        </m:sub>
                      </m:sSub>
                      <m:r>
                        <m:rPr>
                          <m:nor/>
                        </m:rPr>
                        <a:rPr lang="pt-BR" b="0" i="0" smtClean="0"/>
                        <m:t>= </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𝑂𝑆</m:t>
                              </m:r>
                            </m:sub>
                          </m:sSub>
                        </m:num>
                        <m:den>
                          <m:r>
                            <a:rPr lang="pt-BR" b="0" i="1" smtClean="0">
                              <a:latin typeface="Cambria Math" panose="02040503050406030204" pitchFamily="18" charset="0"/>
                            </a:rPr>
                            <m:t>2</m:t>
                          </m:r>
                        </m:den>
                      </m:f>
                    </m:oMath>
                  </m:oMathPara>
                </a14:m>
                <a:endParaRPr lang="pt-BR" dirty="0"/>
              </a:p>
            </p:txBody>
          </p:sp>
        </mc:Choice>
        <mc:Fallback xmlns="">
          <p:sp>
            <p:nvSpPr>
              <p:cNvPr id="29" name="CaixaDeTexto 28">
                <a:extLst>
                  <a:ext uri="{FF2B5EF4-FFF2-40B4-BE49-F238E27FC236}">
                    <a16:creationId xmlns:a16="http://schemas.microsoft.com/office/drawing/2014/main" id="{36D18B75-842A-46BB-9E31-7B3605F817AD}"/>
                  </a:ext>
                </a:extLst>
              </p:cNvPr>
              <p:cNvSpPr txBox="1">
                <a:spLocks noRot="1" noChangeAspect="1" noMove="1" noResize="1" noEditPoints="1" noAdjustHandles="1" noChangeArrowheads="1" noChangeShapeType="1" noTextEdit="1"/>
              </p:cNvSpPr>
              <p:nvPr/>
            </p:nvSpPr>
            <p:spPr>
              <a:xfrm>
                <a:off x="2688825" y="3410220"/>
                <a:ext cx="1292662" cy="516745"/>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0" name="CaixaDeTexto 29">
                <a:extLst>
                  <a:ext uri="{FF2B5EF4-FFF2-40B4-BE49-F238E27FC236}">
                    <a16:creationId xmlns:a16="http://schemas.microsoft.com/office/drawing/2014/main" id="{2624D10A-A421-4E32-8936-2A5EB94C0B09}"/>
                  </a:ext>
                </a:extLst>
              </p:cNvPr>
              <p:cNvSpPr txBox="1"/>
              <p:nvPr/>
            </p:nvSpPr>
            <p:spPr>
              <a:xfrm>
                <a:off x="2688825" y="3915103"/>
                <a:ext cx="1292662"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r>
                            <a:rPr lang="pt-BR" b="0" i="1" smtClean="0">
                              <a:latin typeface="Cambria Math" panose="02040503050406030204" pitchFamily="18" charset="0"/>
                            </a:rPr>
                            <m:t>2</m:t>
                          </m:r>
                        </m:sub>
                      </m:sSub>
                      <m:r>
                        <m:rPr>
                          <m:nor/>
                        </m:rPr>
                        <a:rPr lang="pt-BR" b="0" i="0" smtClean="0"/>
                        <m:t>= </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𝑂𝑆</m:t>
                              </m:r>
                            </m:sub>
                          </m:sSub>
                        </m:num>
                        <m:den>
                          <m:r>
                            <a:rPr lang="pt-BR" b="0" i="1" smtClean="0">
                              <a:latin typeface="Cambria Math" panose="02040503050406030204" pitchFamily="18" charset="0"/>
                            </a:rPr>
                            <m:t>2</m:t>
                          </m:r>
                        </m:den>
                      </m:f>
                    </m:oMath>
                  </m:oMathPara>
                </a14:m>
                <a:endParaRPr lang="pt-BR" dirty="0"/>
              </a:p>
            </p:txBody>
          </p:sp>
        </mc:Choice>
        <mc:Fallback xmlns="">
          <p:sp>
            <p:nvSpPr>
              <p:cNvPr id="30" name="CaixaDeTexto 29">
                <a:extLst>
                  <a:ext uri="{FF2B5EF4-FFF2-40B4-BE49-F238E27FC236}">
                    <a16:creationId xmlns:a16="http://schemas.microsoft.com/office/drawing/2014/main" id="{2624D10A-A421-4E32-8936-2A5EB94C0B09}"/>
                  </a:ext>
                </a:extLst>
              </p:cNvPr>
              <p:cNvSpPr txBox="1">
                <a:spLocks noRot="1" noChangeAspect="1" noMove="1" noResize="1" noEditPoints="1" noAdjustHandles="1" noChangeArrowheads="1" noChangeShapeType="1" noTextEdit="1"/>
              </p:cNvSpPr>
              <p:nvPr/>
            </p:nvSpPr>
            <p:spPr>
              <a:xfrm>
                <a:off x="2688825" y="3915103"/>
                <a:ext cx="1292662" cy="516745"/>
              </a:xfrm>
              <a:prstGeom prst="rect">
                <a:avLst/>
              </a:prstGeom>
              <a:blipFill>
                <a:blip r:embed="rId9"/>
                <a:stretch>
                  <a:fillRect/>
                </a:stretch>
              </a:blipFill>
            </p:spPr>
            <p:txBody>
              <a:bodyPr/>
              <a:lstStyle/>
              <a:p>
                <a:r>
                  <a:rPr lang="pt-BR">
                    <a:noFill/>
                  </a:rPr>
                  <a:t> </a:t>
                </a:r>
              </a:p>
            </p:txBody>
          </p:sp>
        </mc:Fallback>
      </mc:AlternateContent>
      <p:sp>
        <p:nvSpPr>
          <p:cNvPr id="31" name="Chave Direita 30">
            <a:extLst>
              <a:ext uri="{FF2B5EF4-FFF2-40B4-BE49-F238E27FC236}">
                <a16:creationId xmlns:a16="http://schemas.microsoft.com/office/drawing/2014/main" id="{C4B41ABF-1536-4B45-AEFD-B7255CA43518}"/>
              </a:ext>
            </a:extLst>
          </p:cNvPr>
          <p:cNvSpPr/>
          <p:nvPr/>
        </p:nvSpPr>
        <p:spPr>
          <a:xfrm>
            <a:off x="4090773" y="3513054"/>
            <a:ext cx="313431" cy="841141"/>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32" name="Conector de Seta Reta 31">
            <a:extLst>
              <a:ext uri="{FF2B5EF4-FFF2-40B4-BE49-F238E27FC236}">
                <a16:creationId xmlns:a16="http://schemas.microsoft.com/office/drawing/2014/main" id="{789F21DF-DA7D-41C6-B0EB-F7FEC7862DAB}"/>
              </a:ext>
            </a:extLst>
          </p:cNvPr>
          <p:cNvCxnSpPr/>
          <p:nvPr/>
        </p:nvCxnSpPr>
        <p:spPr>
          <a:xfrm>
            <a:off x="4613467" y="3926965"/>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3" name="Imagem 32">
            <a:extLst>
              <a:ext uri="{FF2B5EF4-FFF2-40B4-BE49-F238E27FC236}">
                <a16:creationId xmlns:a16="http://schemas.microsoft.com/office/drawing/2014/main" id="{34DFD017-8374-41C8-88A8-932C376ADFD6}"/>
              </a:ext>
            </a:extLst>
          </p:cNvPr>
          <p:cNvPicPr>
            <a:picLocks noChangeAspect="1"/>
          </p:cNvPicPr>
          <p:nvPr/>
        </p:nvPicPr>
        <p:blipFill>
          <a:blip r:embed="rId10"/>
          <a:stretch>
            <a:fillRect/>
          </a:stretch>
        </p:blipFill>
        <p:spPr>
          <a:xfrm>
            <a:off x="5076310" y="3678834"/>
            <a:ext cx="1221677" cy="472536"/>
          </a:xfrm>
          <a:prstGeom prst="rect">
            <a:avLst/>
          </a:prstGeom>
        </p:spPr>
      </p:pic>
      <p:sp>
        <p:nvSpPr>
          <p:cNvPr id="34" name="CaixaDeTexto 33">
            <a:extLst>
              <a:ext uri="{FF2B5EF4-FFF2-40B4-BE49-F238E27FC236}">
                <a16:creationId xmlns:a16="http://schemas.microsoft.com/office/drawing/2014/main" id="{A4AAD752-83B3-475D-8A2B-318C73123C96}"/>
              </a:ext>
            </a:extLst>
          </p:cNvPr>
          <p:cNvSpPr txBox="1"/>
          <p:nvPr/>
        </p:nvSpPr>
        <p:spPr>
          <a:xfrm>
            <a:off x="309838" y="1836765"/>
            <a:ext cx="5093435" cy="369332"/>
          </a:xfrm>
          <a:prstGeom prst="rect">
            <a:avLst/>
          </a:prstGeom>
          <a:noFill/>
        </p:spPr>
        <p:txBody>
          <a:bodyPr wrap="square" rtlCol="0">
            <a:spAutoFit/>
          </a:bodyPr>
          <a:lstStyle/>
          <a:p>
            <a:r>
              <a:rPr lang="en-US" dirty="0"/>
              <a:t>a)   Find the output dc offset voltage resulting. </a:t>
            </a:r>
            <a:endParaRPr lang="pt-BR" dirty="0"/>
          </a:p>
        </p:txBody>
      </p:sp>
    </p:spTree>
    <p:extLst>
      <p:ext uri="{BB962C8B-B14F-4D97-AF65-F5344CB8AC3E}">
        <p14:creationId xmlns:p14="http://schemas.microsoft.com/office/powerpoint/2010/main" val="107541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29" grpId="0"/>
      <p:bldP spid="30" grpId="0"/>
      <p:bldP spid="31" grpId="0" animBg="1"/>
      <p:bldP spid="3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a:extLst>
              <a:ext uri="{FF2B5EF4-FFF2-40B4-BE49-F238E27FC236}">
                <a16:creationId xmlns:a16="http://schemas.microsoft.com/office/drawing/2014/main" id="{C22FA1F6-FF7F-4BF8-83B9-2CA7B193E508}"/>
              </a:ext>
            </a:extLst>
          </p:cNvPr>
          <p:cNvSpPr txBox="1">
            <a:spLocks noChangeArrowheads="1"/>
          </p:cNvSpPr>
          <p:nvPr/>
        </p:nvSpPr>
        <p:spPr bwMode="auto">
          <a:xfrm>
            <a:off x="869058" y="229643"/>
            <a:ext cx="7405884" cy="369332"/>
          </a:xfrm>
          <a:prstGeom prst="rect">
            <a:avLst/>
          </a:prstGeom>
          <a:solidFill>
            <a:srgbClr val="00B0F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a:t>Effect of </a:t>
            </a:r>
            <a:r>
              <a:rPr lang="en-US" b="1" i="1" dirty="0"/>
              <a:t>V</a:t>
            </a:r>
            <a:r>
              <a:rPr lang="en-US" b="1" i="1" baseline="-25000" dirty="0"/>
              <a:t>OS</a:t>
            </a:r>
            <a:r>
              <a:rPr lang="en-US" b="1" i="1" dirty="0"/>
              <a:t> </a:t>
            </a:r>
            <a:r>
              <a:rPr lang="en-US" b="1" dirty="0"/>
              <a:t>and </a:t>
            </a:r>
            <a:r>
              <a:rPr lang="en-US" b="1" i="1" dirty="0"/>
              <a:t>I</a:t>
            </a:r>
            <a:r>
              <a:rPr lang="en-US" b="1" i="1" baseline="-25000" dirty="0"/>
              <a:t>OS</a:t>
            </a:r>
            <a:r>
              <a:rPr lang="en-US" b="1" i="1" dirty="0"/>
              <a:t> </a:t>
            </a:r>
            <a:r>
              <a:rPr lang="en-US" b="1" dirty="0"/>
              <a:t>on the Operation of the </a:t>
            </a:r>
            <a:r>
              <a:rPr lang="pt-BR" b="1" dirty="0" err="1"/>
              <a:t>Inverting</a:t>
            </a:r>
            <a:r>
              <a:rPr lang="pt-BR" b="1" dirty="0"/>
              <a:t> </a:t>
            </a:r>
            <a:r>
              <a:rPr lang="pt-BR" b="1" dirty="0" err="1"/>
              <a:t>Integrator</a:t>
            </a:r>
            <a:endParaRPr lang="pt-BR" altLang="pt-BR" sz="1477" b="1" dirty="0">
              <a:cs typeface="Arial" pitchFamily="34" charset="0"/>
            </a:endParaRPr>
          </a:p>
        </p:txBody>
      </p:sp>
      <p:sp>
        <p:nvSpPr>
          <p:cNvPr id="12" name="CaixaDeTexto 11">
            <a:extLst>
              <a:ext uri="{FF2B5EF4-FFF2-40B4-BE49-F238E27FC236}">
                <a16:creationId xmlns:a16="http://schemas.microsoft.com/office/drawing/2014/main" id="{CE208D11-D23D-4AC5-8CE8-B5AB990ADBA5}"/>
              </a:ext>
            </a:extLst>
          </p:cNvPr>
          <p:cNvSpPr txBox="1"/>
          <p:nvPr/>
        </p:nvSpPr>
        <p:spPr>
          <a:xfrm>
            <a:off x="495225" y="790528"/>
            <a:ext cx="8475389" cy="923330"/>
          </a:xfrm>
          <a:prstGeom prst="rect">
            <a:avLst/>
          </a:prstGeom>
          <a:noFill/>
        </p:spPr>
        <p:txBody>
          <a:bodyPr wrap="square" rtlCol="0">
            <a:spAutoFit/>
          </a:bodyPr>
          <a:lstStyle/>
          <a:p>
            <a:pPr algn="just"/>
            <a:r>
              <a:rPr lang="en-US" dirty="0"/>
              <a:t>The discussion of the inverting integrator circuit mentioned the susceptibility of this circuit to saturation in the presence of small dc voltages or currents. It behooves us therefore to consider the effect of the op-amp dc offsets on its operation.</a:t>
            </a:r>
            <a:endParaRPr lang="pt-BR" dirty="0">
              <a:solidFill>
                <a:srgbClr val="FF0000"/>
              </a:solidFill>
            </a:endParaRPr>
          </a:p>
        </p:txBody>
      </p:sp>
      <p:sp>
        <p:nvSpPr>
          <p:cNvPr id="13" name="Retângulo: Cantos Arredondados 12">
            <a:extLst>
              <a:ext uri="{FF2B5EF4-FFF2-40B4-BE49-F238E27FC236}">
                <a16:creationId xmlns:a16="http://schemas.microsoft.com/office/drawing/2014/main" id="{2124E607-B6BC-4F64-9DBB-FBD695B6B9FE}"/>
              </a:ext>
            </a:extLst>
          </p:cNvPr>
          <p:cNvSpPr/>
          <p:nvPr/>
        </p:nvSpPr>
        <p:spPr>
          <a:xfrm>
            <a:off x="120378" y="895763"/>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
        <p:nvSpPr>
          <p:cNvPr id="21" name="CaixaDeTexto 20">
            <a:extLst>
              <a:ext uri="{FF2B5EF4-FFF2-40B4-BE49-F238E27FC236}">
                <a16:creationId xmlns:a16="http://schemas.microsoft.com/office/drawing/2014/main" id="{E30346EA-8DE0-4774-8313-764778A6FFFB}"/>
              </a:ext>
            </a:extLst>
          </p:cNvPr>
          <p:cNvSpPr txBox="1"/>
          <p:nvPr/>
        </p:nvSpPr>
        <p:spPr>
          <a:xfrm>
            <a:off x="495225" y="1804429"/>
            <a:ext cx="8528397" cy="923330"/>
          </a:xfrm>
          <a:prstGeom prst="rect">
            <a:avLst/>
          </a:prstGeom>
          <a:noFill/>
        </p:spPr>
        <p:txBody>
          <a:bodyPr wrap="square" rtlCol="0">
            <a:spAutoFit/>
          </a:bodyPr>
          <a:lstStyle/>
          <a:p>
            <a:pPr algn="just"/>
            <a:r>
              <a:rPr lang="en-US" dirty="0"/>
              <a:t>To see the effect of the input dc offset voltage </a:t>
            </a:r>
            <a:r>
              <a:rPr lang="en-US" i="1" dirty="0"/>
              <a:t>V</a:t>
            </a:r>
            <a:r>
              <a:rPr lang="en-US" i="1" baseline="-25000" dirty="0"/>
              <a:t>OS</a:t>
            </a:r>
            <a:r>
              <a:rPr lang="en-US" dirty="0"/>
              <a:t>, consider the integrator circuit below, where the input signal source is short-circuited (the </a:t>
            </a:r>
            <a:r>
              <a:rPr lang="en-US" dirty="0" err="1"/>
              <a:t>superpostion</a:t>
            </a:r>
            <a:r>
              <a:rPr lang="en-US" dirty="0"/>
              <a:t> theorem says that to see the effect of V</a:t>
            </a:r>
            <a:r>
              <a:rPr lang="en-US" baseline="-25000" dirty="0"/>
              <a:t>OS</a:t>
            </a:r>
            <a:r>
              <a:rPr lang="en-US" dirty="0"/>
              <a:t> we should short circuited the ac input) . </a:t>
            </a:r>
            <a:endParaRPr lang="pt-BR" dirty="0">
              <a:solidFill>
                <a:srgbClr val="FF0000"/>
              </a:solidFill>
            </a:endParaRPr>
          </a:p>
        </p:txBody>
      </p:sp>
      <p:sp>
        <p:nvSpPr>
          <p:cNvPr id="22" name="Retângulo: Cantos Arredondados 21">
            <a:extLst>
              <a:ext uri="{FF2B5EF4-FFF2-40B4-BE49-F238E27FC236}">
                <a16:creationId xmlns:a16="http://schemas.microsoft.com/office/drawing/2014/main" id="{2C2AE7A0-3BE1-4302-992C-189F5761E081}"/>
              </a:ext>
            </a:extLst>
          </p:cNvPr>
          <p:cNvSpPr/>
          <p:nvPr/>
        </p:nvSpPr>
        <p:spPr>
          <a:xfrm>
            <a:off x="120378" y="1909664"/>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2" name="Imagem 1">
            <a:extLst>
              <a:ext uri="{FF2B5EF4-FFF2-40B4-BE49-F238E27FC236}">
                <a16:creationId xmlns:a16="http://schemas.microsoft.com/office/drawing/2014/main" id="{AD822115-F945-4286-A76D-9A704F0A9246}"/>
              </a:ext>
            </a:extLst>
          </p:cNvPr>
          <p:cNvPicPr>
            <a:picLocks noChangeAspect="1"/>
          </p:cNvPicPr>
          <p:nvPr/>
        </p:nvPicPr>
        <p:blipFill>
          <a:blip r:embed="rId2"/>
          <a:stretch>
            <a:fillRect/>
          </a:stretch>
        </p:blipFill>
        <p:spPr>
          <a:xfrm>
            <a:off x="3444457" y="2733604"/>
            <a:ext cx="2103945" cy="1710350"/>
          </a:xfrm>
          <a:prstGeom prst="rect">
            <a:avLst/>
          </a:prstGeom>
        </p:spPr>
      </p:pic>
      <p:sp>
        <p:nvSpPr>
          <p:cNvPr id="23" name="CaixaDeTexto 22">
            <a:extLst>
              <a:ext uri="{FF2B5EF4-FFF2-40B4-BE49-F238E27FC236}">
                <a16:creationId xmlns:a16="http://schemas.microsoft.com/office/drawing/2014/main" id="{356437F0-DE0D-4029-96C1-2E3D662A190E}"/>
              </a:ext>
            </a:extLst>
          </p:cNvPr>
          <p:cNvSpPr txBox="1"/>
          <p:nvPr/>
        </p:nvSpPr>
        <p:spPr>
          <a:xfrm>
            <a:off x="495224" y="4469083"/>
            <a:ext cx="8528397" cy="646331"/>
          </a:xfrm>
          <a:prstGeom prst="rect">
            <a:avLst/>
          </a:prstGeom>
          <a:noFill/>
        </p:spPr>
        <p:txBody>
          <a:bodyPr wrap="square" rtlCol="0">
            <a:spAutoFit/>
          </a:bodyPr>
          <a:lstStyle/>
          <a:p>
            <a:pPr algn="just"/>
            <a:r>
              <a:rPr lang="en-US" dirty="0"/>
              <a:t>Assuming for simplicity that at time </a:t>
            </a:r>
            <a:r>
              <a:rPr lang="en-US" i="1" dirty="0"/>
              <a:t>t </a:t>
            </a:r>
            <a:r>
              <a:rPr lang="en-US" dirty="0"/>
              <a:t>= 0 the voltage across the capacitor is zero, the output voltage as a function of time is given by:</a:t>
            </a:r>
            <a:endParaRPr lang="pt-BR" dirty="0">
              <a:solidFill>
                <a:srgbClr val="FF0000"/>
              </a:solidFill>
            </a:endParaRPr>
          </a:p>
        </p:txBody>
      </p:sp>
      <p:sp>
        <p:nvSpPr>
          <p:cNvPr id="25" name="Retângulo: Cantos Arredondados 24">
            <a:extLst>
              <a:ext uri="{FF2B5EF4-FFF2-40B4-BE49-F238E27FC236}">
                <a16:creationId xmlns:a16="http://schemas.microsoft.com/office/drawing/2014/main" id="{B3329DA9-465D-4EC5-89DE-2D095849B9B3}"/>
              </a:ext>
            </a:extLst>
          </p:cNvPr>
          <p:cNvSpPr/>
          <p:nvPr/>
        </p:nvSpPr>
        <p:spPr>
          <a:xfrm>
            <a:off x="120377" y="4574318"/>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3" name="Imagem 2">
            <a:extLst>
              <a:ext uri="{FF2B5EF4-FFF2-40B4-BE49-F238E27FC236}">
                <a16:creationId xmlns:a16="http://schemas.microsoft.com/office/drawing/2014/main" id="{03902B03-B60F-4EF6-99FD-9B75B71E1E76}"/>
              </a:ext>
            </a:extLst>
          </p:cNvPr>
          <p:cNvPicPr>
            <a:picLocks noChangeAspect="1"/>
          </p:cNvPicPr>
          <p:nvPr/>
        </p:nvPicPr>
        <p:blipFill>
          <a:blip r:embed="rId3"/>
          <a:stretch>
            <a:fillRect/>
          </a:stretch>
        </p:blipFill>
        <p:spPr>
          <a:xfrm>
            <a:off x="3528304" y="5147250"/>
            <a:ext cx="1800225" cy="552450"/>
          </a:xfrm>
          <a:prstGeom prst="rect">
            <a:avLst/>
          </a:prstGeom>
        </p:spPr>
      </p:pic>
      <p:cxnSp>
        <p:nvCxnSpPr>
          <p:cNvPr id="26" name="Conector de Seta Reta 25">
            <a:extLst>
              <a:ext uri="{FF2B5EF4-FFF2-40B4-BE49-F238E27FC236}">
                <a16:creationId xmlns:a16="http://schemas.microsoft.com/office/drawing/2014/main" id="{A967E8C0-04B6-43E9-A32A-A7021E5EDCD0}"/>
              </a:ext>
            </a:extLst>
          </p:cNvPr>
          <p:cNvCxnSpPr/>
          <p:nvPr/>
        </p:nvCxnSpPr>
        <p:spPr>
          <a:xfrm>
            <a:off x="5545311" y="5460461"/>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id="{457D3B55-E734-4316-B6D7-47AAD09D99B6}"/>
              </a:ext>
            </a:extLst>
          </p:cNvPr>
          <p:cNvPicPr>
            <a:picLocks noChangeAspect="1"/>
          </p:cNvPicPr>
          <p:nvPr/>
        </p:nvPicPr>
        <p:blipFill>
          <a:blip r:embed="rId4"/>
          <a:stretch>
            <a:fillRect/>
          </a:stretch>
        </p:blipFill>
        <p:spPr>
          <a:xfrm>
            <a:off x="6185286" y="5198523"/>
            <a:ext cx="1524000" cy="523875"/>
          </a:xfrm>
          <a:prstGeom prst="rect">
            <a:avLst/>
          </a:prstGeom>
        </p:spPr>
      </p:pic>
      <p:sp>
        <p:nvSpPr>
          <p:cNvPr id="27" name="CaixaDeTexto 26">
            <a:extLst>
              <a:ext uri="{FF2B5EF4-FFF2-40B4-BE49-F238E27FC236}">
                <a16:creationId xmlns:a16="http://schemas.microsoft.com/office/drawing/2014/main" id="{9FF76B4D-9670-4755-A2EB-2299B607DBC0}"/>
              </a:ext>
            </a:extLst>
          </p:cNvPr>
          <p:cNvSpPr txBox="1"/>
          <p:nvPr/>
        </p:nvSpPr>
        <p:spPr>
          <a:xfrm>
            <a:off x="495224" y="5817179"/>
            <a:ext cx="8528397" cy="923330"/>
          </a:xfrm>
          <a:prstGeom prst="rect">
            <a:avLst/>
          </a:prstGeom>
          <a:noFill/>
        </p:spPr>
        <p:txBody>
          <a:bodyPr wrap="square" rtlCol="0">
            <a:spAutoFit/>
          </a:bodyPr>
          <a:lstStyle/>
          <a:p>
            <a:pPr algn="just"/>
            <a:r>
              <a:rPr lang="en-US" dirty="0"/>
              <a:t>Thus </a:t>
            </a:r>
            <a:r>
              <a:rPr lang="en-US" i="1" dirty="0" err="1"/>
              <a:t>v</a:t>
            </a:r>
            <a:r>
              <a:rPr lang="en-US" i="1" baseline="-25000" dirty="0" err="1"/>
              <a:t>O</a:t>
            </a:r>
            <a:r>
              <a:rPr lang="en-US" i="1" dirty="0"/>
              <a:t> </a:t>
            </a:r>
            <a:r>
              <a:rPr lang="en-US" dirty="0"/>
              <a:t>increases linearly with time until the op amp saturate - clearly an unacceptable situation ! As should be expected, the dc input offset current </a:t>
            </a:r>
            <a:r>
              <a:rPr lang="en-US" i="1" dirty="0"/>
              <a:t>I</a:t>
            </a:r>
            <a:r>
              <a:rPr lang="en-US" i="1" baseline="-25000" dirty="0"/>
              <a:t>OS</a:t>
            </a:r>
            <a:r>
              <a:rPr lang="en-US" i="1" dirty="0"/>
              <a:t> </a:t>
            </a:r>
            <a:r>
              <a:rPr lang="en-US" dirty="0"/>
              <a:t>produces a similar problem.</a:t>
            </a:r>
            <a:endParaRPr lang="pt-BR" dirty="0">
              <a:solidFill>
                <a:srgbClr val="FF0000"/>
              </a:solidFill>
            </a:endParaRPr>
          </a:p>
        </p:txBody>
      </p:sp>
      <mc:AlternateContent xmlns:mc="http://schemas.openxmlformats.org/markup-compatibility/2006" xmlns:a14="http://schemas.microsoft.com/office/drawing/2010/main">
        <mc:Choice Requires="a14">
          <p:sp>
            <p:nvSpPr>
              <p:cNvPr id="7" name="CaixaDeTexto 6">
                <a:extLst>
                  <a:ext uri="{FF2B5EF4-FFF2-40B4-BE49-F238E27FC236}">
                    <a16:creationId xmlns:a16="http://schemas.microsoft.com/office/drawing/2014/main" id="{58224E5C-56D1-4FE4-A665-374A16C9E319}"/>
                  </a:ext>
                </a:extLst>
              </p:cNvPr>
              <p:cNvSpPr txBox="1"/>
              <p:nvPr/>
            </p:nvSpPr>
            <p:spPr>
              <a:xfrm>
                <a:off x="1444979" y="5181005"/>
                <a:ext cx="1199751" cy="504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𝐶</m:t>
                      </m:r>
                      <m:r>
                        <a:rPr lang="pt-BR" sz="1600" b="0" i="1" smtClean="0">
                          <a:latin typeface="Cambria Math" panose="02040503050406030204" pitchFamily="18" charset="0"/>
                        </a:rPr>
                        <m:t>=</m:t>
                      </m:r>
                      <m:f>
                        <m:fPr>
                          <m:ctrlPr>
                            <a:rPr lang="pt-BR" sz="1600" b="0" i="1" smtClean="0">
                              <a:latin typeface="Cambria Math" panose="02040503050406030204" pitchFamily="18" charset="0"/>
                            </a:rPr>
                          </m:ctrlPr>
                        </m:fPr>
                        <m:num>
                          <m:r>
                            <a:rPr lang="pt-BR" sz="1600" b="0" i="1" smtClean="0">
                              <a:latin typeface="Cambria Math" panose="02040503050406030204" pitchFamily="18" charset="0"/>
                            </a:rPr>
                            <m:t>𝑄</m:t>
                          </m:r>
                        </m:num>
                        <m:den>
                          <m:sSub>
                            <m:sSubPr>
                              <m:ctrlPr>
                                <a:rPr lang="pt-BR" sz="1600" b="0" i="1" smtClean="0">
                                  <a:latin typeface="Cambria Math" panose="02040503050406030204" pitchFamily="18" charset="0"/>
                                </a:rPr>
                              </m:ctrlPr>
                            </m:sSubPr>
                            <m:e>
                              <m:r>
                                <a:rPr lang="pt-BR" sz="1600" b="0" i="1" smtClean="0">
                                  <a:latin typeface="Cambria Math" panose="02040503050406030204" pitchFamily="18" charset="0"/>
                                </a:rPr>
                                <m:t>𝑣</m:t>
                              </m:r>
                            </m:e>
                            <m:sub>
                              <m:r>
                                <a:rPr lang="pt-BR" sz="1600" b="0" i="1" smtClean="0">
                                  <a:latin typeface="Cambria Math" panose="02040503050406030204" pitchFamily="18" charset="0"/>
                                </a:rPr>
                                <m:t>𝑜</m:t>
                              </m:r>
                            </m:sub>
                          </m:sSub>
                          <m:r>
                            <a:rPr lang="pt-BR" sz="1600" b="0" i="1" smtClean="0">
                              <a:latin typeface="Cambria Math" panose="02040503050406030204" pitchFamily="18" charset="0"/>
                            </a:rPr>
                            <m:t>−</m:t>
                          </m:r>
                          <m:sSub>
                            <m:sSubPr>
                              <m:ctrlPr>
                                <a:rPr lang="pt-BR" sz="1600" b="0" i="1" smtClean="0">
                                  <a:latin typeface="Cambria Math" panose="02040503050406030204" pitchFamily="18" charset="0"/>
                                </a:rPr>
                              </m:ctrlPr>
                            </m:sSubPr>
                            <m:e>
                              <m:r>
                                <a:rPr lang="pt-BR" sz="1600" b="0" i="1" smtClean="0">
                                  <a:latin typeface="Cambria Math" panose="02040503050406030204" pitchFamily="18" charset="0"/>
                                </a:rPr>
                                <m:t>𝑣</m:t>
                              </m:r>
                            </m:e>
                            <m:sub>
                              <m:r>
                                <a:rPr lang="pt-BR" sz="1600" b="0" i="1" smtClean="0">
                                  <a:latin typeface="Cambria Math" panose="02040503050406030204" pitchFamily="18" charset="0"/>
                                </a:rPr>
                                <m:t>𝑂𝑆</m:t>
                              </m:r>
                            </m:sub>
                          </m:sSub>
                        </m:den>
                      </m:f>
                    </m:oMath>
                  </m:oMathPara>
                </a14:m>
                <a:endParaRPr lang="pt-BR" sz="1600" dirty="0"/>
              </a:p>
            </p:txBody>
          </p:sp>
        </mc:Choice>
        <mc:Fallback xmlns="">
          <p:sp>
            <p:nvSpPr>
              <p:cNvPr id="7" name="CaixaDeTexto 6">
                <a:extLst>
                  <a:ext uri="{FF2B5EF4-FFF2-40B4-BE49-F238E27FC236}">
                    <a16:creationId xmlns:a16="http://schemas.microsoft.com/office/drawing/2014/main" id="{58224E5C-56D1-4FE4-A665-374A16C9E319}"/>
                  </a:ext>
                </a:extLst>
              </p:cNvPr>
              <p:cNvSpPr txBox="1">
                <a:spLocks noRot="1" noChangeAspect="1" noMove="1" noResize="1" noEditPoints="1" noAdjustHandles="1" noChangeArrowheads="1" noChangeShapeType="1" noTextEdit="1"/>
              </p:cNvSpPr>
              <p:nvPr/>
            </p:nvSpPr>
            <p:spPr>
              <a:xfrm>
                <a:off x="1444979" y="5181005"/>
                <a:ext cx="1199751" cy="504497"/>
              </a:xfrm>
              <a:prstGeom prst="rect">
                <a:avLst/>
              </a:prstGeom>
              <a:blipFill>
                <a:blip r:embed="rId5"/>
                <a:stretch>
                  <a:fillRect/>
                </a:stretch>
              </a:blipFill>
            </p:spPr>
            <p:txBody>
              <a:bodyPr/>
              <a:lstStyle/>
              <a:p>
                <a:r>
                  <a:rPr lang="pt-BR">
                    <a:noFill/>
                  </a:rPr>
                  <a:t> </a:t>
                </a:r>
              </a:p>
            </p:txBody>
          </p:sp>
        </mc:Fallback>
      </mc:AlternateContent>
      <p:cxnSp>
        <p:nvCxnSpPr>
          <p:cNvPr id="28" name="Conector de Seta Reta 27">
            <a:extLst>
              <a:ext uri="{FF2B5EF4-FFF2-40B4-BE49-F238E27FC236}">
                <a16:creationId xmlns:a16="http://schemas.microsoft.com/office/drawing/2014/main" id="{F8AC7F1D-1E3D-4858-83D2-4279A17FFD10}"/>
              </a:ext>
            </a:extLst>
          </p:cNvPr>
          <p:cNvCxnSpPr/>
          <p:nvPr/>
        </p:nvCxnSpPr>
        <p:spPr>
          <a:xfrm>
            <a:off x="2901612" y="5460460"/>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15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25" grpId="0" animBg="1"/>
      <p:bldP spid="27" grpId="0"/>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aixaDeTexto 26">
            <a:extLst>
              <a:ext uri="{FF2B5EF4-FFF2-40B4-BE49-F238E27FC236}">
                <a16:creationId xmlns:a16="http://schemas.microsoft.com/office/drawing/2014/main" id="{9FF76B4D-9670-4755-A2EB-2299B607DBC0}"/>
              </a:ext>
            </a:extLst>
          </p:cNvPr>
          <p:cNvSpPr txBox="1"/>
          <p:nvPr/>
        </p:nvSpPr>
        <p:spPr>
          <a:xfrm>
            <a:off x="374312" y="240096"/>
            <a:ext cx="8528397" cy="646331"/>
          </a:xfrm>
          <a:prstGeom prst="rect">
            <a:avLst/>
          </a:prstGeom>
          <a:noFill/>
        </p:spPr>
        <p:txBody>
          <a:bodyPr wrap="square" rtlCol="0">
            <a:spAutoFit/>
          </a:bodyPr>
          <a:lstStyle/>
          <a:p>
            <a:pPr algn="just"/>
            <a:r>
              <a:rPr lang="en-US" dirty="0"/>
              <a:t>As mentioned before the dc problem of the integrator circuit can be alleviated by connecting a resistor </a:t>
            </a:r>
            <a:r>
              <a:rPr lang="en-US" i="1" dirty="0"/>
              <a:t>R</a:t>
            </a:r>
            <a:r>
              <a:rPr lang="en-US" i="1" baseline="-25000" dirty="0"/>
              <a:t>F</a:t>
            </a:r>
            <a:r>
              <a:rPr lang="en-US" i="1" dirty="0"/>
              <a:t> </a:t>
            </a:r>
            <a:r>
              <a:rPr lang="en-US" dirty="0"/>
              <a:t>across the integrator capacitor </a:t>
            </a:r>
            <a:r>
              <a:rPr lang="en-US" i="1" dirty="0"/>
              <a:t>C. </a:t>
            </a:r>
            <a:endParaRPr lang="pt-BR" dirty="0">
              <a:solidFill>
                <a:srgbClr val="FF0000"/>
              </a:solidFill>
            </a:endParaRPr>
          </a:p>
        </p:txBody>
      </p:sp>
      <p:sp>
        <p:nvSpPr>
          <p:cNvPr id="14" name="Retângulo: Cantos Arredondados 13">
            <a:extLst>
              <a:ext uri="{FF2B5EF4-FFF2-40B4-BE49-F238E27FC236}">
                <a16:creationId xmlns:a16="http://schemas.microsoft.com/office/drawing/2014/main" id="{C56121E7-2FBA-4B7C-BD49-1AFA466A45F4}"/>
              </a:ext>
            </a:extLst>
          </p:cNvPr>
          <p:cNvSpPr/>
          <p:nvPr/>
        </p:nvSpPr>
        <p:spPr>
          <a:xfrm>
            <a:off x="143080" y="357500"/>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5" name="Imagem 4">
            <a:extLst>
              <a:ext uri="{FF2B5EF4-FFF2-40B4-BE49-F238E27FC236}">
                <a16:creationId xmlns:a16="http://schemas.microsoft.com/office/drawing/2014/main" id="{EE16DAC5-8DAE-44D4-9BC2-6264BA0F37E1}"/>
              </a:ext>
            </a:extLst>
          </p:cNvPr>
          <p:cNvPicPr>
            <a:picLocks noChangeAspect="1"/>
          </p:cNvPicPr>
          <p:nvPr/>
        </p:nvPicPr>
        <p:blipFill>
          <a:blip r:embed="rId2"/>
          <a:stretch>
            <a:fillRect/>
          </a:stretch>
        </p:blipFill>
        <p:spPr>
          <a:xfrm>
            <a:off x="3071260" y="929799"/>
            <a:ext cx="2049296" cy="1639437"/>
          </a:xfrm>
          <a:prstGeom prst="rect">
            <a:avLst/>
          </a:prstGeom>
        </p:spPr>
      </p:pic>
      <p:sp>
        <p:nvSpPr>
          <p:cNvPr id="16" name="CaixaDeTexto 15">
            <a:extLst>
              <a:ext uri="{FF2B5EF4-FFF2-40B4-BE49-F238E27FC236}">
                <a16:creationId xmlns:a16="http://schemas.microsoft.com/office/drawing/2014/main" id="{B07E76E0-1565-47EF-A866-4F237A659B70}"/>
              </a:ext>
            </a:extLst>
          </p:cNvPr>
          <p:cNvSpPr txBox="1"/>
          <p:nvPr/>
        </p:nvSpPr>
        <p:spPr>
          <a:xfrm>
            <a:off x="436028" y="2776574"/>
            <a:ext cx="8528397" cy="1754326"/>
          </a:xfrm>
          <a:prstGeom prst="rect">
            <a:avLst/>
          </a:prstGeom>
          <a:noFill/>
        </p:spPr>
        <p:txBody>
          <a:bodyPr wrap="square" rtlCol="0">
            <a:spAutoFit/>
          </a:bodyPr>
          <a:lstStyle/>
          <a:p>
            <a:pPr algn="just"/>
            <a:r>
              <a:rPr lang="en-US" dirty="0"/>
              <a:t>Such a resistor provides a dc path through which the dc currents and </a:t>
            </a:r>
            <a:r>
              <a:rPr lang="en-US" i="1" dirty="0"/>
              <a:t>I</a:t>
            </a:r>
            <a:r>
              <a:rPr lang="en-US" i="1" baseline="-25000" dirty="0"/>
              <a:t>OS</a:t>
            </a:r>
            <a:r>
              <a:rPr lang="en-US" i="1" dirty="0"/>
              <a:t> </a:t>
            </a:r>
            <a:r>
              <a:rPr lang="en-US" dirty="0"/>
              <a:t>can flow, with the result that </a:t>
            </a:r>
            <a:r>
              <a:rPr lang="en-US" i="1" dirty="0" err="1"/>
              <a:t>v</a:t>
            </a:r>
            <a:r>
              <a:rPr lang="en-US" i="1" baseline="-25000" dirty="0" err="1"/>
              <a:t>O</a:t>
            </a:r>
            <a:r>
              <a:rPr lang="en-US" i="1" dirty="0"/>
              <a:t> </a:t>
            </a:r>
            <a:r>
              <a:rPr lang="en-US" dirty="0"/>
              <a:t>will now have a dc component </a:t>
            </a:r>
            <a:r>
              <a:rPr lang="pt-BR" dirty="0"/>
              <a:t>[</a:t>
            </a:r>
            <a:r>
              <a:rPr lang="pt-BR" i="1" dirty="0"/>
              <a:t>V</a:t>
            </a:r>
            <a:r>
              <a:rPr lang="pt-BR" i="1" baseline="-25000" dirty="0"/>
              <a:t>OS</a:t>
            </a:r>
            <a:r>
              <a:rPr lang="pt-BR" dirty="0"/>
              <a:t>(1 + </a:t>
            </a:r>
            <a:r>
              <a:rPr lang="pt-BR" i="1" dirty="0"/>
              <a:t>R</a:t>
            </a:r>
            <a:r>
              <a:rPr lang="pt-BR" i="1" baseline="-25000" dirty="0"/>
              <a:t>F</a:t>
            </a:r>
            <a:r>
              <a:rPr lang="pt-BR" dirty="0"/>
              <a:t>⁄</a:t>
            </a:r>
            <a:r>
              <a:rPr lang="pt-BR" i="1" dirty="0"/>
              <a:t>R</a:t>
            </a:r>
            <a:r>
              <a:rPr lang="pt-BR" dirty="0"/>
              <a:t>) + </a:t>
            </a:r>
            <a:r>
              <a:rPr lang="pt-BR" i="1" dirty="0"/>
              <a:t>I</a:t>
            </a:r>
            <a:r>
              <a:rPr lang="pt-BR" i="1" baseline="-25000" dirty="0"/>
              <a:t>OS</a:t>
            </a:r>
            <a:r>
              <a:rPr lang="pt-BR" i="1" dirty="0"/>
              <a:t>R</a:t>
            </a:r>
            <a:r>
              <a:rPr lang="pt-BR" i="1" baseline="-25000" dirty="0"/>
              <a:t>F</a:t>
            </a:r>
            <a:r>
              <a:rPr lang="pt-BR" dirty="0"/>
              <a:t>] </a:t>
            </a:r>
            <a:r>
              <a:rPr lang="en-US" dirty="0"/>
              <a:t>instead of rising linearly. </a:t>
            </a:r>
          </a:p>
          <a:p>
            <a:pPr algn="just"/>
            <a:r>
              <a:rPr lang="en-US" dirty="0"/>
              <a:t>To keep the dc offset at the output small, one would select a low value for </a:t>
            </a:r>
            <a:r>
              <a:rPr lang="en-US" i="1" dirty="0"/>
              <a:t>R</a:t>
            </a:r>
            <a:r>
              <a:rPr lang="en-US" i="1" baseline="-25000" dirty="0"/>
              <a:t>F</a:t>
            </a:r>
            <a:r>
              <a:rPr lang="en-US" dirty="0"/>
              <a:t>. Unfortunately, however, the lower the value of </a:t>
            </a:r>
            <a:r>
              <a:rPr lang="en-US" i="1" dirty="0"/>
              <a:t>R</a:t>
            </a:r>
            <a:r>
              <a:rPr lang="en-US" i="1" baseline="-25000" dirty="0"/>
              <a:t>F</a:t>
            </a:r>
            <a:r>
              <a:rPr lang="en-US" dirty="0"/>
              <a:t>, the less ideal the </a:t>
            </a:r>
            <a:r>
              <a:rPr lang="pt-BR" dirty="0" err="1"/>
              <a:t>integrator</a:t>
            </a:r>
            <a:r>
              <a:rPr lang="pt-BR" dirty="0"/>
              <a:t> </a:t>
            </a:r>
            <a:r>
              <a:rPr lang="pt-BR" dirty="0" err="1"/>
              <a:t>circuit</a:t>
            </a:r>
            <a:r>
              <a:rPr lang="pt-BR" dirty="0"/>
              <a:t> </a:t>
            </a:r>
            <a:r>
              <a:rPr lang="pt-BR" dirty="0" err="1"/>
              <a:t>becomes</a:t>
            </a:r>
            <a:r>
              <a:rPr lang="pt-BR" dirty="0"/>
              <a:t>.</a:t>
            </a:r>
            <a:endParaRPr lang="pt-BR" dirty="0">
              <a:solidFill>
                <a:srgbClr val="FF0000"/>
              </a:solidFill>
            </a:endParaRPr>
          </a:p>
        </p:txBody>
      </p:sp>
      <p:sp>
        <p:nvSpPr>
          <p:cNvPr id="6" name="CaixaDeTexto 5">
            <a:extLst>
              <a:ext uri="{FF2B5EF4-FFF2-40B4-BE49-F238E27FC236}">
                <a16:creationId xmlns:a16="http://schemas.microsoft.com/office/drawing/2014/main" id="{86B39AFF-8FA5-4055-8F0A-CCBD32EAD8BB}"/>
              </a:ext>
            </a:extLst>
          </p:cNvPr>
          <p:cNvSpPr txBox="1"/>
          <p:nvPr/>
        </p:nvSpPr>
        <p:spPr>
          <a:xfrm>
            <a:off x="436028" y="4707180"/>
            <a:ext cx="678623" cy="369332"/>
          </a:xfrm>
          <a:prstGeom prst="rect">
            <a:avLst/>
          </a:prstGeom>
          <a:solidFill>
            <a:schemeClr val="accent6">
              <a:lumMod val="60000"/>
              <a:lumOff val="40000"/>
            </a:schemeClr>
          </a:solidFill>
        </p:spPr>
        <p:txBody>
          <a:bodyPr wrap="square" rtlCol="0">
            <a:spAutoFit/>
          </a:bodyPr>
          <a:lstStyle/>
          <a:p>
            <a:pPr algn="ctr"/>
            <a:r>
              <a:rPr lang="pt-BR" b="1" dirty="0"/>
              <a:t>Note</a:t>
            </a:r>
          </a:p>
        </p:txBody>
      </p:sp>
      <p:cxnSp>
        <p:nvCxnSpPr>
          <p:cNvPr id="7" name="Conector reto 6">
            <a:extLst>
              <a:ext uri="{FF2B5EF4-FFF2-40B4-BE49-F238E27FC236}">
                <a16:creationId xmlns:a16="http://schemas.microsoft.com/office/drawing/2014/main" id="{8BC4E26A-530F-4A21-9CC7-0C2A27E62C1A}"/>
              </a:ext>
            </a:extLst>
          </p:cNvPr>
          <p:cNvCxnSpPr/>
          <p:nvPr/>
        </p:nvCxnSpPr>
        <p:spPr>
          <a:xfrm>
            <a:off x="1125683" y="4625783"/>
            <a:ext cx="7341110" cy="0"/>
          </a:xfrm>
          <a:prstGeom prst="line">
            <a:avLst/>
          </a:prstGeom>
          <a:ln w="28575">
            <a:solidFill>
              <a:srgbClr val="FFC000"/>
            </a:solidFill>
            <a:prstDash val="lgDashDotDot"/>
          </a:ln>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id="{EE99C7CF-48BB-42EB-8F67-1BEC0FAB4029}"/>
              </a:ext>
            </a:extLst>
          </p:cNvPr>
          <p:cNvSpPr/>
          <p:nvPr/>
        </p:nvSpPr>
        <p:spPr>
          <a:xfrm>
            <a:off x="374312" y="5289794"/>
            <a:ext cx="8581867" cy="1200329"/>
          </a:xfrm>
          <a:prstGeom prst="rect">
            <a:avLst/>
          </a:prstGeom>
        </p:spPr>
        <p:txBody>
          <a:bodyPr wrap="square">
            <a:spAutoFit/>
          </a:bodyPr>
          <a:lstStyle/>
          <a:p>
            <a:pPr algn="just"/>
            <a:r>
              <a:rPr lang="pt-BR" dirty="0"/>
              <a:t>The </a:t>
            </a:r>
            <a:r>
              <a:rPr lang="pt-BR" dirty="0" err="1"/>
              <a:t>Superposition</a:t>
            </a:r>
            <a:r>
              <a:rPr lang="pt-BR" dirty="0"/>
              <a:t> </a:t>
            </a:r>
            <a:r>
              <a:rPr lang="pt-BR" dirty="0" err="1"/>
              <a:t>Theorem</a:t>
            </a:r>
            <a:r>
              <a:rPr lang="pt-BR" dirty="0"/>
              <a:t> </a:t>
            </a:r>
            <a:r>
              <a:rPr lang="pt-BR" dirty="0" err="1"/>
              <a:t>was</a:t>
            </a:r>
            <a:r>
              <a:rPr lang="pt-BR" dirty="0"/>
              <a:t> </a:t>
            </a:r>
            <a:r>
              <a:rPr lang="pt-BR" dirty="0" err="1"/>
              <a:t>consider</a:t>
            </a:r>
            <a:r>
              <a:rPr lang="pt-BR" dirty="0"/>
              <a:t> in </a:t>
            </a:r>
            <a:r>
              <a:rPr lang="pt-BR" dirty="0" err="1"/>
              <a:t>the</a:t>
            </a:r>
            <a:r>
              <a:rPr lang="pt-BR" dirty="0"/>
              <a:t> </a:t>
            </a:r>
            <a:r>
              <a:rPr lang="pt-BR" dirty="0" err="1"/>
              <a:t>detemination</a:t>
            </a:r>
            <a:r>
              <a:rPr lang="pt-BR" dirty="0"/>
              <a:t> </a:t>
            </a:r>
            <a:r>
              <a:rPr lang="pt-BR" dirty="0" err="1"/>
              <a:t>of</a:t>
            </a:r>
            <a:r>
              <a:rPr lang="pt-BR" dirty="0"/>
              <a:t> </a:t>
            </a:r>
            <a:r>
              <a:rPr lang="pt-BR" dirty="0" err="1"/>
              <a:t>the</a:t>
            </a:r>
            <a:r>
              <a:rPr lang="pt-BR" dirty="0"/>
              <a:t> </a:t>
            </a:r>
            <a:r>
              <a:rPr lang="pt-BR" dirty="0" err="1"/>
              <a:t>dc</a:t>
            </a:r>
            <a:r>
              <a:rPr lang="pt-BR" dirty="0"/>
              <a:t> </a:t>
            </a:r>
            <a:r>
              <a:rPr lang="pt-BR" dirty="0" err="1"/>
              <a:t>component</a:t>
            </a:r>
            <a:r>
              <a:rPr lang="pt-BR" dirty="0"/>
              <a:t>:  </a:t>
            </a:r>
            <a:endParaRPr lang="pt-BR" i="1" dirty="0"/>
          </a:p>
          <a:p>
            <a:pPr algn="just"/>
            <a:r>
              <a:rPr lang="pt-BR" i="1" dirty="0"/>
              <a:t>V</a:t>
            </a:r>
            <a:r>
              <a:rPr lang="pt-BR" i="1" baseline="-25000" dirty="0"/>
              <a:t>OS</a:t>
            </a:r>
            <a:r>
              <a:rPr lang="pt-BR" dirty="0"/>
              <a:t>(1 + </a:t>
            </a:r>
            <a:r>
              <a:rPr lang="pt-BR" i="1" dirty="0"/>
              <a:t>R</a:t>
            </a:r>
            <a:r>
              <a:rPr lang="pt-BR" i="1" baseline="-25000" dirty="0"/>
              <a:t>F</a:t>
            </a:r>
            <a:r>
              <a:rPr lang="pt-BR" dirty="0"/>
              <a:t>⁄</a:t>
            </a:r>
            <a:r>
              <a:rPr lang="pt-BR" i="1" dirty="0"/>
              <a:t>R</a:t>
            </a:r>
            <a:r>
              <a:rPr lang="pt-BR" dirty="0"/>
              <a:t>) </a:t>
            </a:r>
            <a:r>
              <a:rPr lang="pt-BR" dirty="0" err="1"/>
              <a:t>is</a:t>
            </a:r>
            <a:r>
              <a:rPr lang="pt-BR" dirty="0"/>
              <a:t> </a:t>
            </a:r>
            <a:r>
              <a:rPr lang="pt-BR" dirty="0" err="1"/>
              <a:t>the</a:t>
            </a:r>
            <a:r>
              <a:rPr lang="pt-BR" dirty="0"/>
              <a:t> </a:t>
            </a:r>
            <a:r>
              <a:rPr lang="pt-BR" dirty="0" err="1"/>
              <a:t>contribution</a:t>
            </a:r>
            <a:r>
              <a:rPr lang="pt-BR" dirty="0"/>
              <a:t> </a:t>
            </a:r>
            <a:r>
              <a:rPr lang="pt-BR" dirty="0" err="1"/>
              <a:t>of</a:t>
            </a:r>
            <a:r>
              <a:rPr lang="pt-BR" dirty="0"/>
              <a:t> V</a:t>
            </a:r>
            <a:r>
              <a:rPr lang="pt-BR" baseline="-25000" dirty="0"/>
              <a:t>OS</a:t>
            </a:r>
            <a:r>
              <a:rPr lang="pt-BR" dirty="0"/>
              <a:t> (I</a:t>
            </a:r>
            <a:r>
              <a:rPr lang="pt-BR" baseline="-25000" dirty="0"/>
              <a:t>OS</a:t>
            </a:r>
            <a:r>
              <a:rPr lang="pt-BR" dirty="0"/>
              <a:t> </a:t>
            </a:r>
            <a:r>
              <a:rPr lang="pt-BR" dirty="0" err="1"/>
              <a:t>is</a:t>
            </a:r>
            <a:r>
              <a:rPr lang="pt-BR" dirty="0"/>
              <a:t> </a:t>
            </a:r>
            <a:r>
              <a:rPr lang="pt-BR" dirty="0" err="1"/>
              <a:t>not</a:t>
            </a:r>
            <a:r>
              <a:rPr lang="pt-BR" dirty="0"/>
              <a:t> </a:t>
            </a:r>
            <a:r>
              <a:rPr lang="pt-BR" dirty="0" err="1"/>
              <a:t>considered</a:t>
            </a:r>
            <a:r>
              <a:rPr lang="pt-BR" dirty="0"/>
              <a:t>)</a:t>
            </a:r>
          </a:p>
          <a:p>
            <a:pPr algn="just"/>
            <a:endParaRPr lang="pt-BR" dirty="0"/>
          </a:p>
          <a:p>
            <a:pPr algn="just"/>
            <a:r>
              <a:rPr lang="pt-BR" dirty="0"/>
              <a:t>I</a:t>
            </a:r>
            <a:r>
              <a:rPr lang="pt-BR" baseline="-25000" dirty="0"/>
              <a:t>OS</a:t>
            </a:r>
            <a:r>
              <a:rPr lang="pt-BR" dirty="0"/>
              <a:t>R</a:t>
            </a:r>
            <a:r>
              <a:rPr lang="pt-BR" baseline="-25000" dirty="0"/>
              <a:t>F  </a:t>
            </a:r>
            <a:r>
              <a:rPr lang="pt-BR" dirty="0" err="1"/>
              <a:t>is</a:t>
            </a:r>
            <a:r>
              <a:rPr lang="pt-BR" dirty="0"/>
              <a:t> </a:t>
            </a:r>
            <a:r>
              <a:rPr lang="pt-BR" dirty="0" err="1"/>
              <a:t>the</a:t>
            </a:r>
            <a:r>
              <a:rPr lang="pt-BR" dirty="0"/>
              <a:t> </a:t>
            </a:r>
            <a:r>
              <a:rPr lang="pt-BR" dirty="0" err="1"/>
              <a:t>contribution</a:t>
            </a:r>
            <a:r>
              <a:rPr lang="pt-BR" dirty="0"/>
              <a:t> </a:t>
            </a:r>
            <a:r>
              <a:rPr lang="pt-BR" dirty="0" err="1"/>
              <a:t>of</a:t>
            </a:r>
            <a:r>
              <a:rPr lang="pt-BR" dirty="0"/>
              <a:t> I</a:t>
            </a:r>
            <a:r>
              <a:rPr lang="pt-BR" baseline="-25000" dirty="0"/>
              <a:t>OS</a:t>
            </a:r>
            <a:r>
              <a:rPr lang="pt-BR" dirty="0"/>
              <a:t> (V</a:t>
            </a:r>
            <a:r>
              <a:rPr lang="pt-BR" baseline="-25000" dirty="0"/>
              <a:t>OS</a:t>
            </a:r>
            <a:r>
              <a:rPr lang="pt-BR" dirty="0"/>
              <a:t> </a:t>
            </a:r>
            <a:r>
              <a:rPr lang="pt-BR" dirty="0" err="1"/>
              <a:t>is</a:t>
            </a:r>
            <a:r>
              <a:rPr lang="pt-BR" dirty="0"/>
              <a:t> </a:t>
            </a:r>
            <a:r>
              <a:rPr lang="pt-BR" dirty="0" err="1"/>
              <a:t>not</a:t>
            </a:r>
            <a:r>
              <a:rPr lang="pt-BR" dirty="0"/>
              <a:t> </a:t>
            </a:r>
            <a:r>
              <a:rPr lang="pt-BR" dirty="0" err="1"/>
              <a:t>considered</a:t>
            </a:r>
            <a:r>
              <a:rPr lang="pt-BR" dirty="0"/>
              <a:t>)</a:t>
            </a:r>
          </a:p>
        </p:txBody>
      </p:sp>
      <p:sp>
        <p:nvSpPr>
          <p:cNvPr id="2" name="Retângulo 1">
            <a:extLst>
              <a:ext uri="{FF2B5EF4-FFF2-40B4-BE49-F238E27FC236}">
                <a16:creationId xmlns:a16="http://schemas.microsoft.com/office/drawing/2014/main" id="{2D9E3133-7D9B-4C28-B89A-56A855EC0728}"/>
              </a:ext>
            </a:extLst>
          </p:cNvPr>
          <p:cNvSpPr/>
          <p:nvPr/>
        </p:nvSpPr>
        <p:spPr>
          <a:xfrm>
            <a:off x="3698092" y="4754622"/>
            <a:ext cx="2004267" cy="369332"/>
          </a:xfrm>
          <a:prstGeom prst="rect">
            <a:avLst/>
          </a:prstGeom>
        </p:spPr>
        <p:txBody>
          <a:bodyPr wrap="none">
            <a:spAutoFit/>
          </a:bodyPr>
          <a:lstStyle/>
          <a:p>
            <a:pPr algn="ctr"/>
            <a:r>
              <a:rPr lang="pt-BR" i="1" dirty="0"/>
              <a:t>V</a:t>
            </a:r>
            <a:r>
              <a:rPr lang="pt-BR" i="1" baseline="-25000" dirty="0"/>
              <a:t>OS</a:t>
            </a:r>
            <a:r>
              <a:rPr lang="pt-BR" dirty="0"/>
              <a:t>(1 + </a:t>
            </a:r>
            <a:r>
              <a:rPr lang="pt-BR" i="1" dirty="0"/>
              <a:t>R</a:t>
            </a:r>
            <a:r>
              <a:rPr lang="pt-BR" i="1" baseline="-25000" dirty="0"/>
              <a:t>F</a:t>
            </a:r>
            <a:r>
              <a:rPr lang="pt-BR" dirty="0"/>
              <a:t>⁄</a:t>
            </a:r>
            <a:r>
              <a:rPr lang="pt-BR" i="1" dirty="0"/>
              <a:t>R</a:t>
            </a:r>
            <a:r>
              <a:rPr lang="pt-BR" dirty="0"/>
              <a:t>) + </a:t>
            </a:r>
            <a:r>
              <a:rPr lang="pt-BR" i="1" dirty="0"/>
              <a:t>I</a:t>
            </a:r>
            <a:r>
              <a:rPr lang="pt-BR" i="1" baseline="-25000" dirty="0"/>
              <a:t>OS</a:t>
            </a:r>
            <a:r>
              <a:rPr lang="pt-BR" i="1" dirty="0"/>
              <a:t>R</a:t>
            </a:r>
            <a:r>
              <a:rPr lang="pt-BR" i="1" baseline="-25000" dirty="0"/>
              <a:t>F</a:t>
            </a:r>
          </a:p>
        </p:txBody>
      </p:sp>
    </p:spTree>
    <p:extLst>
      <p:ext uri="{BB962C8B-B14F-4D97-AF65-F5344CB8AC3E}">
        <p14:creationId xmlns:p14="http://schemas.microsoft.com/office/powerpoint/2010/main" val="85259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a:extLst>
              <a:ext uri="{FF2B5EF4-FFF2-40B4-BE49-F238E27FC236}">
                <a16:creationId xmlns:a16="http://schemas.microsoft.com/office/drawing/2014/main" id="{C22FA1F6-FF7F-4BF8-83B9-2CA7B193E508}"/>
              </a:ext>
            </a:extLst>
          </p:cNvPr>
          <p:cNvSpPr txBox="1">
            <a:spLocks noChangeArrowheads="1"/>
          </p:cNvSpPr>
          <p:nvPr/>
        </p:nvSpPr>
        <p:spPr bwMode="auto">
          <a:xfrm>
            <a:off x="2267108" y="144197"/>
            <a:ext cx="4360403" cy="646331"/>
          </a:xfrm>
          <a:prstGeom prst="rect">
            <a:avLst/>
          </a:prstGeom>
          <a:solidFill>
            <a:srgbClr val="00B0F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a:t>Effect of Finite Open-Loop Gain and</a:t>
            </a:r>
          </a:p>
          <a:p>
            <a:pPr algn="ctr"/>
            <a:r>
              <a:rPr lang="pt-BR" b="1" dirty="0"/>
              <a:t>Bandwidth </a:t>
            </a:r>
            <a:r>
              <a:rPr lang="pt-BR" b="1" dirty="0" err="1"/>
              <a:t>on</a:t>
            </a:r>
            <a:r>
              <a:rPr lang="pt-BR" b="1" dirty="0"/>
              <a:t> </a:t>
            </a:r>
            <a:r>
              <a:rPr lang="pt-BR" b="1" dirty="0" err="1"/>
              <a:t>Circuit</a:t>
            </a:r>
            <a:r>
              <a:rPr lang="pt-BR" b="1" dirty="0"/>
              <a:t> Performance</a:t>
            </a:r>
            <a:endParaRPr lang="pt-BR" altLang="pt-BR" sz="1477" b="1" dirty="0">
              <a:cs typeface="Arial" pitchFamily="34" charset="0"/>
            </a:endParaRPr>
          </a:p>
        </p:txBody>
      </p:sp>
      <p:sp>
        <p:nvSpPr>
          <p:cNvPr id="12" name="CaixaDeTexto 11">
            <a:extLst>
              <a:ext uri="{FF2B5EF4-FFF2-40B4-BE49-F238E27FC236}">
                <a16:creationId xmlns:a16="http://schemas.microsoft.com/office/drawing/2014/main" id="{CE208D11-D23D-4AC5-8CE8-B5AB990ADBA5}"/>
              </a:ext>
            </a:extLst>
          </p:cNvPr>
          <p:cNvSpPr txBox="1"/>
          <p:nvPr/>
        </p:nvSpPr>
        <p:spPr>
          <a:xfrm>
            <a:off x="495225" y="790528"/>
            <a:ext cx="8475389" cy="1200329"/>
          </a:xfrm>
          <a:prstGeom prst="rect">
            <a:avLst/>
          </a:prstGeom>
          <a:noFill/>
        </p:spPr>
        <p:txBody>
          <a:bodyPr wrap="square" rtlCol="0">
            <a:spAutoFit/>
          </a:bodyPr>
          <a:lstStyle/>
          <a:p>
            <a:pPr algn="just"/>
            <a:r>
              <a:rPr lang="en-US" dirty="0"/>
              <a:t>The differential open-loop gain </a:t>
            </a:r>
            <a:r>
              <a:rPr lang="en-US" i="1" dirty="0"/>
              <a:t>A </a:t>
            </a:r>
            <a:r>
              <a:rPr lang="en-US" dirty="0"/>
              <a:t>of an op amp is not infinite; rather, it is finite and decreases with frequency. The figure below shows a plot for |A|, with the numbers typical of some commercially available general-purpose op amps (such as the popular 741-type op amp, available from many semiconductor manufacturers). </a:t>
            </a:r>
            <a:endParaRPr lang="pt-BR" dirty="0">
              <a:solidFill>
                <a:srgbClr val="FF0000"/>
              </a:solidFill>
            </a:endParaRPr>
          </a:p>
        </p:txBody>
      </p:sp>
      <p:sp>
        <p:nvSpPr>
          <p:cNvPr id="13" name="Retângulo: Cantos Arredondados 12">
            <a:extLst>
              <a:ext uri="{FF2B5EF4-FFF2-40B4-BE49-F238E27FC236}">
                <a16:creationId xmlns:a16="http://schemas.microsoft.com/office/drawing/2014/main" id="{2124E607-B6BC-4F64-9DBB-FBD695B6B9FE}"/>
              </a:ext>
            </a:extLst>
          </p:cNvPr>
          <p:cNvSpPr/>
          <p:nvPr/>
        </p:nvSpPr>
        <p:spPr>
          <a:xfrm>
            <a:off x="120378" y="895763"/>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5" name="Imagem 4">
            <a:extLst>
              <a:ext uri="{FF2B5EF4-FFF2-40B4-BE49-F238E27FC236}">
                <a16:creationId xmlns:a16="http://schemas.microsoft.com/office/drawing/2014/main" id="{DF95AD0B-D3C6-4D9F-805C-2EF182BE86C5}"/>
              </a:ext>
            </a:extLst>
          </p:cNvPr>
          <p:cNvPicPr>
            <a:picLocks noChangeAspect="1"/>
          </p:cNvPicPr>
          <p:nvPr/>
        </p:nvPicPr>
        <p:blipFill>
          <a:blip r:embed="rId2"/>
          <a:stretch>
            <a:fillRect/>
          </a:stretch>
        </p:blipFill>
        <p:spPr>
          <a:xfrm>
            <a:off x="2706051" y="2143835"/>
            <a:ext cx="3097107" cy="2026227"/>
          </a:xfrm>
          <a:prstGeom prst="rect">
            <a:avLst/>
          </a:prstGeom>
        </p:spPr>
      </p:pic>
      <p:sp>
        <p:nvSpPr>
          <p:cNvPr id="17" name="CaixaDeTexto 16">
            <a:extLst>
              <a:ext uri="{FF2B5EF4-FFF2-40B4-BE49-F238E27FC236}">
                <a16:creationId xmlns:a16="http://schemas.microsoft.com/office/drawing/2014/main" id="{A127DCCA-53FD-4E9D-A9C9-0A63417757A0}"/>
              </a:ext>
            </a:extLst>
          </p:cNvPr>
          <p:cNvSpPr txBox="1"/>
          <p:nvPr/>
        </p:nvSpPr>
        <p:spPr>
          <a:xfrm>
            <a:off x="471917" y="4323040"/>
            <a:ext cx="8475389" cy="2308324"/>
          </a:xfrm>
          <a:prstGeom prst="rect">
            <a:avLst/>
          </a:prstGeom>
          <a:noFill/>
        </p:spPr>
        <p:txBody>
          <a:bodyPr wrap="square" rtlCol="0">
            <a:spAutoFit/>
          </a:bodyPr>
          <a:lstStyle/>
          <a:p>
            <a:pPr algn="just"/>
            <a:r>
              <a:rPr lang="en-US" dirty="0"/>
              <a:t>Note that although the gain is quite high at dc and low frequencies, it starts to fall off at a rather low frequency (10 Hz in our example). The uniform –20-dB/decade gain </a:t>
            </a:r>
            <a:r>
              <a:rPr lang="en-US" dirty="0" err="1"/>
              <a:t>rolloff</a:t>
            </a:r>
            <a:r>
              <a:rPr lang="en-US" dirty="0"/>
              <a:t> shown is typical of </a:t>
            </a:r>
            <a:r>
              <a:rPr lang="en-US" b="1" dirty="0">
                <a:solidFill>
                  <a:srgbClr val="FF0000"/>
                </a:solidFill>
              </a:rPr>
              <a:t>internally compensated </a:t>
            </a:r>
            <a:r>
              <a:rPr lang="en-US" dirty="0"/>
              <a:t>op amps. These are units that have a network</a:t>
            </a:r>
          </a:p>
          <a:p>
            <a:pPr algn="just"/>
            <a:r>
              <a:rPr lang="en-US" dirty="0"/>
              <a:t>(usually a single capacitor) included within the same IC chip whose function is to cause the op-amp gain to have the single-time-constant (STC) low-pass response shown.</a:t>
            </a:r>
          </a:p>
          <a:p>
            <a:pPr algn="just"/>
            <a:endParaRPr lang="en-US" dirty="0"/>
          </a:p>
          <a:p>
            <a:pPr algn="just"/>
            <a:r>
              <a:rPr lang="en-US" dirty="0"/>
              <a:t>This process of modifying the open-loop gain is termed </a:t>
            </a:r>
            <a:r>
              <a:rPr lang="en-US" b="1" dirty="0">
                <a:solidFill>
                  <a:srgbClr val="FF0000"/>
                </a:solidFill>
              </a:rPr>
              <a:t>frequency compensation</a:t>
            </a:r>
            <a:r>
              <a:rPr lang="en-US" dirty="0"/>
              <a:t>, and its</a:t>
            </a:r>
          </a:p>
          <a:p>
            <a:r>
              <a:rPr lang="en-US" dirty="0"/>
              <a:t>purpose is to ensure that op-amp circuits will be stable (as opposed to oscillatory). </a:t>
            </a:r>
            <a:endParaRPr lang="pt-BR" dirty="0">
              <a:solidFill>
                <a:srgbClr val="FF0000"/>
              </a:solidFill>
            </a:endParaRPr>
          </a:p>
        </p:txBody>
      </p:sp>
    </p:spTree>
    <p:extLst>
      <p:ext uri="{BB962C8B-B14F-4D97-AF65-F5344CB8AC3E}">
        <p14:creationId xmlns:p14="http://schemas.microsoft.com/office/powerpoint/2010/main" val="8907599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ixaDeTexto 16">
            <a:extLst>
              <a:ext uri="{FF2B5EF4-FFF2-40B4-BE49-F238E27FC236}">
                <a16:creationId xmlns:a16="http://schemas.microsoft.com/office/drawing/2014/main" id="{A127DCCA-53FD-4E9D-A9C9-0A63417757A0}"/>
              </a:ext>
            </a:extLst>
          </p:cNvPr>
          <p:cNvSpPr txBox="1"/>
          <p:nvPr/>
        </p:nvSpPr>
        <p:spPr>
          <a:xfrm>
            <a:off x="334305" y="257361"/>
            <a:ext cx="8475389" cy="1477328"/>
          </a:xfrm>
          <a:prstGeom prst="rect">
            <a:avLst/>
          </a:prstGeom>
          <a:noFill/>
        </p:spPr>
        <p:txBody>
          <a:bodyPr wrap="square" rtlCol="0">
            <a:spAutoFit/>
          </a:bodyPr>
          <a:lstStyle/>
          <a:p>
            <a:pPr algn="just"/>
            <a:r>
              <a:rPr lang="en-US" dirty="0"/>
              <a:t>Note that although the gain is quite high at dc and low frequencies, it starts to fall off at a rather low frequency (10 Hz in our example). The uniform –20-dB/decade gain </a:t>
            </a:r>
            <a:r>
              <a:rPr lang="en-US" dirty="0" err="1"/>
              <a:t>rolloff</a:t>
            </a:r>
            <a:r>
              <a:rPr lang="en-US" dirty="0"/>
              <a:t> shown is typical of </a:t>
            </a:r>
            <a:r>
              <a:rPr lang="en-US" b="1" dirty="0"/>
              <a:t>internally compensated </a:t>
            </a:r>
            <a:r>
              <a:rPr lang="en-US" dirty="0"/>
              <a:t>op amps. These are units that have a network</a:t>
            </a:r>
          </a:p>
          <a:p>
            <a:pPr algn="just"/>
            <a:r>
              <a:rPr lang="en-US" dirty="0"/>
              <a:t>(usually a single capacitor) included within the same IC chip whose function is to cause the op-amp gain to have the single-time-constant (STC) low-pass response shown. </a:t>
            </a:r>
            <a:endParaRPr lang="pt-BR" dirty="0">
              <a:solidFill>
                <a:srgbClr val="FF0000"/>
              </a:solidFill>
            </a:endParaRPr>
          </a:p>
        </p:txBody>
      </p:sp>
      <p:pic>
        <p:nvPicPr>
          <p:cNvPr id="9" name="Imagem 3">
            <a:extLst>
              <a:ext uri="{FF2B5EF4-FFF2-40B4-BE49-F238E27FC236}">
                <a16:creationId xmlns:a16="http://schemas.microsoft.com/office/drawing/2014/main" id="{D7348515-9D66-4B81-BF48-A2B28E7458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0812" y="2022713"/>
            <a:ext cx="6302375"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eta: para a Direita 9">
            <a:extLst>
              <a:ext uri="{FF2B5EF4-FFF2-40B4-BE49-F238E27FC236}">
                <a16:creationId xmlns:a16="http://schemas.microsoft.com/office/drawing/2014/main" id="{B1FDFA80-BCCD-4437-9CD0-976484B00310}"/>
              </a:ext>
            </a:extLst>
          </p:cNvPr>
          <p:cNvSpPr/>
          <p:nvPr/>
        </p:nvSpPr>
        <p:spPr>
          <a:xfrm rot="1962247">
            <a:off x="4996443" y="3056998"/>
            <a:ext cx="263525" cy="3587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Tree>
    <p:extLst>
      <p:ext uri="{BB962C8B-B14F-4D97-AF65-F5344CB8AC3E}">
        <p14:creationId xmlns:p14="http://schemas.microsoft.com/office/powerpoint/2010/main" val="9584841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ixaDeTexto 16">
            <a:extLst>
              <a:ext uri="{FF2B5EF4-FFF2-40B4-BE49-F238E27FC236}">
                <a16:creationId xmlns:a16="http://schemas.microsoft.com/office/drawing/2014/main" id="{A127DCCA-53FD-4E9D-A9C9-0A63417757A0}"/>
              </a:ext>
            </a:extLst>
          </p:cNvPr>
          <p:cNvSpPr txBox="1"/>
          <p:nvPr/>
        </p:nvSpPr>
        <p:spPr>
          <a:xfrm>
            <a:off x="334305" y="257361"/>
            <a:ext cx="8475389" cy="646331"/>
          </a:xfrm>
          <a:prstGeom prst="rect">
            <a:avLst/>
          </a:prstGeom>
          <a:noFill/>
        </p:spPr>
        <p:txBody>
          <a:bodyPr wrap="square" rtlCol="0">
            <a:spAutoFit/>
          </a:bodyPr>
          <a:lstStyle/>
          <a:p>
            <a:pPr algn="just"/>
            <a:r>
              <a:rPr lang="en-US" dirty="0"/>
              <a:t>By analogy to the response of low-pass STC, the gain </a:t>
            </a:r>
            <a:r>
              <a:rPr lang="en-US" i="1" dirty="0"/>
              <a:t>A</a:t>
            </a:r>
            <a:r>
              <a:rPr lang="en-US" dirty="0"/>
              <a:t>(</a:t>
            </a:r>
            <a:r>
              <a:rPr lang="en-US" i="1" dirty="0"/>
              <a:t>s</a:t>
            </a:r>
            <a:r>
              <a:rPr lang="en-US" dirty="0"/>
              <a:t>) of an internally compensated op amp may be expressed as:</a:t>
            </a:r>
            <a:endParaRPr lang="pt-BR" dirty="0">
              <a:solidFill>
                <a:srgbClr val="FF0000"/>
              </a:solidFill>
            </a:endParaRPr>
          </a:p>
        </p:txBody>
      </p:sp>
      <p:pic>
        <p:nvPicPr>
          <p:cNvPr id="2" name="Imagem 1">
            <a:extLst>
              <a:ext uri="{FF2B5EF4-FFF2-40B4-BE49-F238E27FC236}">
                <a16:creationId xmlns:a16="http://schemas.microsoft.com/office/drawing/2014/main" id="{AB4397FE-7B1A-435C-8D93-B54A1951D5E2}"/>
              </a:ext>
            </a:extLst>
          </p:cNvPr>
          <p:cNvPicPr>
            <a:picLocks noChangeAspect="1"/>
          </p:cNvPicPr>
          <p:nvPr/>
        </p:nvPicPr>
        <p:blipFill>
          <a:blip r:embed="rId2"/>
          <a:stretch>
            <a:fillRect/>
          </a:stretch>
        </p:blipFill>
        <p:spPr>
          <a:xfrm>
            <a:off x="2378927" y="978549"/>
            <a:ext cx="1514475" cy="581025"/>
          </a:xfrm>
          <a:prstGeom prst="rect">
            <a:avLst/>
          </a:prstGeom>
        </p:spPr>
      </p:pic>
      <p:cxnSp>
        <p:nvCxnSpPr>
          <p:cNvPr id="6" name="Conector de Seta Reta 5">
            <a:extLst>
              <a:ext uri="{FF2B5EF4-FFF2-40B4-BE49-F238E27FC236}">
                <a16:creationId xmlns:a16="http://schemas.microsoft.com/office/drawing/2014/main" id="{07E87A5F-9346-4ACB-9D94-9DA9E0B72E90}"/>
              </a:ext>
            </a:extLst>
          </p:cNvPr>
          <p:cNvCxnSpPr/>
          <p:nvPr/>
        </p:nvCxnSpPr>
        <p:spPr>
          <a:xfrm>
            <a:off x="4018409" y="1235548"/>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60B3732B-B389-4481-9D59-3427F944B071}"/>
              </a:ext>
            </a:extLst>
          </p:cNvPr>
          <p:cNvPicPr>
            <a:picLocks noChangeAspect="1"/>
          </p:cNvPicPr>
          <p:nvPr/>
        </p:nvPicPr>
        <p:blipFill>
          <a:blip r:embed="rId3"/>
          <a:stretch>
            <a:fillRect/>
          </a:stretch>
        </p:blipFill>
        <p:spPr>
          <a:xfrm>
            <a:off x="4619508" y="1011886"/>
            <a:ext cx="1857375" cy="514350"/>
          </a:xfrm>
          <a:prstGeom prst="rect">
            <a:avLst/>
          </a:prstGeom>
        </p:spPr>
      </p:pic>
      <p:sp>
        <p:nvSpPr>
          <p:cNvPr id="8" name="CaixaDeTexto 7">
            <a:extLst>
              <a:ext uri="{FF2B5EF4-FFF2-40B4-BE49-F238E27FC236}">
                <a16:creationId xmlns:a16="http://schemas.microsoft.com/office/drawing/2014/main" id="{744C6539-BE8F-4525-BEEA-867ACD62D1A5}"/>
              </a:ext>
            </a:extLst>
          </p:cNvPr>
          <p:cNvSpPr txBox="1"/>
          <p:nvPr/>
        </p:nvSpPr>
        <p:spPr>
          <a:xfrm>
            <a:off x="396021" y="1695051"/>
            <a:ext cx="8566610" cy="646331"/>
          </a:xfrm>
          <a:prstGeom prst="rect">
            <a:avLst/>
          </a:prstGeom>
          <a:noFill/>
        </p:spPr>
        <p:txBody>
          <a:bodyPr wrap="square" rtlCol="0">
            <a:spAutoFit/>
          </a:bodyPr>
          <a:lstStyle/>
          <a:p>
            <a:pPr algn="just"/>
            <a:r>
              <a:rPr lang="en-US" dirty="0"/>
              <a:t>where </a:t>
            </a:r>
            <a:r>
              <a:rPr lang="en-US" i="1" dirty="0"/>
              <a:t>A</a:t>
            </a:r>
            <a:r>
              <a:rPr lang="en-US" baseline="-25000" dirty="0"/>
              <a:t>0</a:t>
            </a:r>
            <a:r>
              <a:rPr lang="en-US" dirty="0"/>
              <a:t> denotes the dc gain and </a:t>
            </a:r>
            <a:r>
              <a:rPr lang="en-US" dirty="0" err="1"/>
              <a:t>ω</a:t>
            </a:r>
            <a:r>
              <a:rPr lang="en-US" i="1" baseline="-25000" dirty="0" err="1"/>
              <a:t>b</a:t>
            </a:r>
            <a:r>
              <a:rPr lang="en-US" i="1" dirty="0"/>
              <a:t> </a:t>
            </a:r>
            <a:r>
              <a:rPr lang="en-US" dirty="0"/>
              <a:t>is the 3-dB frequency (corner frequency or “break” frequency).</a:t>
            </a:r>
            <a:endParaRPr lang="pt-BR" dirty="0">
              <a:solidFill>
                <a:srgbClr val="FF0000"/>
              </a:solidFill>
            </a:endParaRPr>
          </a:p>
        </p:txBody>
      </p:sp>
      <p:sp>
        <p:nvSpPr>
          <p:cNvPr id="11" name="CaixaDeTexto 10">
            <a:extLst>
              <a:ext uri="{FF2B5EF4-FFF2-40B4-BE49-F238E27FC236}">
                <a16:creationId xmlns:a16="http://schemas.microsoft.com/office/drawing/2014/main" id="{4360D84D-02AA-425F-A1EC-379B4F629C32}"/>
              </a:ext>
            </a:extLst>
          </p:cNvPr>
          <p:cNvSpPr txBox="1"/>
          <p:nvPr/>
        </p:nvSpPr>
        <p:spPr>
          <a:xfrm>
            <a:off x="396021" y="2416239"/>
            <a:ext cx="8566610" cy="646331"/>
          </a:xfrm>
          <a:prstGeom prst="rect">
            <a:avLst/>
          </a:prstGeom>
          <a:noFill/>
        </p:spPr>
        <p:txBody>
          <a:bodyPr wrap="square" rtlCol="0">
            <a:spAutoFit/>
          </a:bodyPr>
          <a:lstStyle/>
          <a:p>
            <a:r>
              <a:rPr lang="en-US" dirty="0"/>
              <a:t>For frequencies </a:t>
            </a:r>
            <a:r>
              <a:rPr lang="el-GR" dirty="0"/>
              <a:t>ω </a:t>
            </a:r>
            <a:r>
              <a:rPr lang="pt-BR" dirty="0"/>
              <a:t>&gt;&gt;</a:t>
            </a:r>
            <a:r>
              <a:rPr lang="el-GR" dirty="0"/>
              <a:t>ω</a:t>
            </a:r>
            <a:r>
              <a:rPr lang="en-US" i="1" baseline="-25000" dirty="0"/>
              <a:t>b</a:t>
            </a:r>
            <a:r>
              <a:rPr lang="en-US" i="1" dirty="0"/>
              <a:t> </a:t>
            </a:r>
            <a:r>
              <a:rPr lang="en-US" dirty="0"/>
              <a:t>(about 10 times and higher) the equation can be approximated by:</a:t>
            </a:r>
            <a:endParaRPr lang="pt-BR" dirty="0">
              <a:solidFill>
                <a:srgbClr val="FF0000"/>
              </a:solidFill>
            </a:endParaRPr>
          </a:p>
        </p:txBody>
      </p:sp>
      <p:pic>
        <p:nvPicPr>
          <p:cNvPr id="5" name="Imagem 4">
            <a:extLst>
              <a:ext uri="{FF2B5EF4-FFF2-40B4-BE49-F238E27FC236}">
                <a16:creationId xmlns:a16="http://schemas.microsoft.com/office/drawing/2014/main" id="{FC4225E4-6133-4721-B423-BCA059DFB926}"/>
              </a:ext>
            </a:extLst>
          </p:cNvPr>
          <p:cNvPicPr>
            <a:picLocks noChangeAspect="1"/>
          </p:cNvPicPr>
          <p:nvPr/>
        </p:nvPicPr>
        <p:blipFill>
          <a:blip r:embed="rId4"/>
          <a:stretch>
            <a:fillRect/>
          </a:stretch>
        </p:blipFill>
        <p:spPr>
          <a:xfrm>
            <a:off x="2750756" y="2861202"/>
            <a:ext cx="1371600" cy="552450"/>
          </a:xfrm>
          <a:prstGeom prst="rect">
            <a:avLst/>
          </a:prstGeom>
        </p:spPr>
      </p:pic>
      <p:cxnSp>
        <p:nvCxnSpPr>
          <p:cNvPr id="12" name="Conector de Seta Reta 11">
            <a:extLst>
              <a:ext uri="{FF2B5EF4-FFF2-40B4-BE49-F238E27FC236}">
                <a16:creationId xmlns:a16="http://schemas.microsoft.com/office/drawing/2014/main" id="{ECC73D06-1A12-47AD-B4C5-758E4A9DF28A}"/>
              </a:ext>
            </a:extLst>
          </p:cNvPr>
          <p:cNvCxnSpPr/>
          <p:nvPr/>
        </p:nvCxnSpPr>
        <p:spPr>
          <a:xfrm>
            <a:off x="4256455" y="3156291"/>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E86CD0ED-203B-4413-B155-0D8204043EDA}"/>
              </a:ext>
            </a:extLst>
          </p:cNvPr>
          <p:cNvPicPr>
            <a:picLocks noChangeAspect="1"/>
          </p:cNvPicPr>
          <p:nvPr/>
        </p:nvPicPr>
        <p:blipFill>
          <a:blip r:embed="rId5"/>
          <a:stretch>
            <a:fillRect/>
          </a:stretch>
        </p:blipFill>
        <p:spPr>
          <a:xfrm>
            <a:off x="4862871" y="2865778"/>
            <a:ext cx="1524000" cy="581025"/>
          </a:xfrm>
          <a:prstGeom prst="rect">
            <a:avLst/>
          </a:prstGeom>
        </p:spPr>
      </p:pic>
      <p:sp>
        <p:nvSpPr>
          <p:cNvPr id="14" name="CaixaDeTexto 13">
            <a:extLst>
              <a:ext uri="{FF2B5EF4-FFF2-40B4-BE49-F238E27FC236}">
                <a16:creationId xmlns:a16="http://schemas.microsoft.com/office/drawing/2014/main" id="{7D532B3A-CEBF-4FCA-A726-6AC3B67A5927}"/>
              </a:ext>
            </a:extLst>
          </p:cNvPr>
          <p:cNvSpPr txBox="1"/>
          <p:nvPr/>
        </p:nvSpPr>
        <p:spPr>
          <a:xfrm>
            <a:off x="336203" y="3535449"/>
            <a:ext cx="8566610" cy="646331"/>
          </a:xfrm>
          <a:prstGeom prst="rect">
            <a:avLst/>
          </a:prstGeom>
          <a:noFill/>
        </p:spPr>
        <p:txBody>
          <a:bodyPr wrap="square" rtlCol="0">
            <a:spAutoFit/>
          </a:bodyPr>
          <a:lstStyle/>
          <a:p>
            <a:r>
              <a:rPr lang="en-US" dirty="0"/>
              <a:t>from which it can be seen that the gain |</a:t>
            </a:r>
            <a:r>
              <a:rPr lang="en-US" i="1" dirty="0"/>
              <a:t>A</a:t>
            </a:r>
            <a:r>
              <a:rPr lang="en-US" dirty="0"/>
              <a:t>| reaches unity (0 dB) at a frequency denoted by ω</a:t>
            </a:r>
            <a:r>
              <a:rPr lang="pt-BR" i="1" baseline="-25000" dirty="0"/>
              <a:t>t </a:t>
            </a:r>
            <a:r>
              <a:rPr lang="pt-BR" dirty="0" err="1"/>
              <a:t>and</a:t>
            </a:r>
            <a:r>
              <a:rPr lang="pt-BR" dirty="0"/>
              <a:t> </a:t>
            </a:r>
            <a:r>
              <a:rPr lang="pt-BR" dirty="0" err="1"/>
              <a:t>given</a:t>
            </a:r>
            <a:r>
              <a:rPr lang="pt-BR" dirty="0"/>
              <a:t> </a:t>
            </a:r>
            <a:r>
              <a:rPr lang="pt-BR" dirty="0" err="1"/>
              <a:t>by</a:t>
            </a:r>
            <a:r>
              <a:rPr lang="pt-BR" dirty="0"/>
              <a:t>:</a:t>
            </a:r>
            <a:endParaRPr lang="pt-BR" dirty="0">
              <a:solidFill>
                <a:srgbClr val="FF0000"/>
              </a:solidFill>
            </a:endParaRPr>
          </a:p>
        </p:txBody>
      </p:sp>
      <p:pic>
        <p:nvPicPr>
          <p:cNvPr id="13" name="Imagem 12">
            <a:extLst>
              <a:ext uri="{FF2B5EF4-FFF2-40B4-BE49-F238E27FC236}">
                <a16:creationId xmlns:a16="http://schemas.microsoft.com/office/drawing/2014/main" id="{709D1571-0603-4BDF-9CDD-A9A77CF98829}"/>
              </a:ext>
            </a:extLst>
          </p:cNvPr>
          <p:cNvPicPr>
            <a:picLocks noChangeAspect="1"/>
          </p:cNvPicPr>
          <p:nvPr/>
        </p:nvPicPr>
        <p:blipFill>
          <a:blip r:embed="rId6"/>
          <a:stretch>
            <a:fillRect/>
          </a:stretch>
        </p:blipFill>
        <p:spPr>
          <a:xfrm>
            <a:off x="3690261" y="4201862"/>
            <a:ext cx="1028700" cy="342900"/>
          </a:xfrm>
          <a:prstGeom prst="rect">
            <a:avLst/>
          </a:prstGeom>
        </p:spPr>
      </p:pic>
      <p:pic>
        <p:nvPicPr>
          <p:cNvPr id="18" name="Imagem 17">
            <a:extLst>
              <a:ext uri="{FF2B5EF4-FFF2-40B4-BE49-F238E27FC236}">
                <a16:creationId xmlns:a16="http://schemas.microsoft.com/office/drawing/2014/main" id="{643D3118-B831-4922-8AD2-4691AE406DE2}"/>
              </a:ext>
            </a:extLst>
          </p:cNvPr>
          <p:cNvPicPr>
            <a:picLocks noChangeAspect="1"/>
          </p:cNvPicPr>
          <p:nvPr/>
        </p:nvPicPr>
        <p:blipFill>
          <a:blip r:embed="rId5"/>
          <a:stretch>
            <a:fillRect/>
          </a:stretch>
        </p:blipFill>
        <p:spPr>
          <a:xfrm>
            <a:off x="2466828" y="5365791"/>
            <a:ext cx="1524000" cy="581025"/>
          </a:xfrm>
          <a:prstGeom prst="rect">
            <a:avLst/>
          </a:prstGeom>
        </p:spPr>
      </p:pic>
      <p:cxnSp>
        <p:nvCxnSpPr>
          <p:cNvPr id="19" name="Conector de Seta Reta 18">
            <a:extLst>
              <a:ext uri="{FF2B5EF4-FFF2-40B4-BE49-F238E27FC236}">
                <a16:creationId xmlns:a16="http://schemas.microsoft.com/office/drawing/2014/main" id="{7B02DBE7-1013-479F-BEBE-8C6BEB53E0FD}"/>
              </a:ext>
            </a:extLst>
          </p:cNvPr>
          <p:cNvCxnSpPr/>
          <p:nvPr/>
        </p:nvCxnSpPr>
        <p:spPr>
          <a:xfrm>
            <a:off x="4113937" y="5593103"/>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m 14">
            <a:extLst>
              <a:ext uri="{FF2B5EF4-FFF2-40B4-BE49-F238E27FC236}">
                <a16:creationId xmlns:a16="http://schemas.microsoft.com/office/drawing/2014/main" id="{71F78CC2-D7D9-4DAF-AA88-294E82934E94}"/>
              </a:ext>
            </a:extLst>
          </p:cNvPr>
          <p:cNvPicPr>
            <a:picLocks noChangeAspect="1"/>
          </p:cNvPicPr>
          <p:nvPr/>
        </p:nvPicPr>
        <p:blipFill>
          <a:blip r:embed="rId7"/>
          <a:stretch>
            <a:fillRect/>
          </a:stretch>
        </p:blipFill>
        <p:spPr>
          <a:xfrm>
            <a:off x="4732547" y="5352467"/>
            <a:ext cx="1190625" cy="523875"/>
          </a:xfrm>
          <a:prstGeom prst="rect">
            <a:avLst/>
          </a:prstGeom>
        </p:spPr>
      </p:pic>
      <p:sp>
        <p:nvSpPr>
          <p:cNvPr id="20" name="CaixaDeTexto 19">
            <a:extLst>
              <a:ext uri="{FF2B5EF4-FFF2-40B4-BE49-F238E27FC236}">
                <a16:creationId xmlns:a16="http://schemas.microsoft.com/office/drawing/2014/main" id="{3B00210D-2D6A-46E7-B7A9-8EB02FBB9967}"/>
              </a:ext>
            </a:extLst>
          </p:cNvPr>
          <p:cNvSpPr txBox="1"/>
          <p:nvPr/>
        </p:nvSpPr>
        <p:spPr>
          <a:xfrm>
            <a:off x="288694" y="4574551"/>
            <a:ext cx="8566610" cy="646331"/>
          </a:xfrm>
          <a:prstGeom prst="rect">
            <a:avLst/>
          </a:prstGeom>
          <a:noFill/>
        </p:spPr>
        <p:txBody>
          <a:bodyPr wrap="square" rtlCol="0">
            <a:spAutoFit/>
          </a:bodyPr>
          <a:lstStyle/>
          <a:p>
            <a:r>
              <a:rPr lang="en-US" dirty="0"/>
              <a:t>The frequency f</a:t>
            </a:r>
            <a:r>
              <a:rPr lang="en-US" baseline="-25000" dirty="0"/>
              <a:t>t</a:t>
            </a:r>
            <a:r>
              <a:rPr lang="en-US" dirty="0"/>
              <a:t> = </a:t>
            </a:r>
            <a:r>
              <a:rPr lang="en-US" dirty="0" err="1"/>
              <a:t>w</a:t>
            </a:r>
            <a:r>
              <a:rPr lang="en-US" baseline="-25000" dirty="0" err="1"/>
              <a:t>t</a:t>
            </a:r>
            <a:r>
              <a:rPr lang="en-US" dirty="0"/>
              <a:t> / 2</a:t>
            </a:r>
            <a:r>
              <a:rPr lang="pt-BR" dirty="0"/>
              <a:t>π</a:t>
            </a:r>
            <a:r>
              <a:rPr lang="en-US" dirty="0"/>
              <a:t> is usually specified on the data sheets of commercially available</a:t>
            </a:r>
          </a:p>
          <a:p>
            <a:r>
              <a:rPr lang="en-US" dirty="0"/>
              <a:t>op amps and is known as the </a:t>
            </a:r>
            <a:r>
              <a:rPr lang="en-US" b="1" dirty="0">
                <a:solidFill>
                  <a:srgbClr val="FF0000"/>
                </a:solidFill>
                <a:highlight>
                  <a:srgbClr val="FFFF00"/>
                </a:highlight>
              </a:rPr>
              <a:t>unity-gain bandwidth.</a:t>
            </a:r>
            <a:endParaRPr lang="pt-BR" dirty="0">
              <a:solidFill>
                <a:srgbClr val="FF0000"/>
              </a:solidFill>
              <a:highlight>
                <a:srgbClr val="FFFF00"/>
              </a:highlight>
            </a:endParaRPr>
          </a:p>
        </p:txBody>
      </p:sp>
    </p:spTree>
    <p:extLst>
      <p:ext uri="{BB962C8B-B14F-4D97-AF65-F5344CB8AC3E}">
        <p14:creationId xmlns:p14="http://schemas.microsoft.com/office/powerpoint/2010/main" val="72348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0"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a:extLst>
              <a:ext uri="{FF2B5EF4-FFF2-40B4-BE49-F238E27FC236}">
                <a16:creationId xmlns:a16="http://schemas.microsoft.com/office/drawing/2014/main" id="{7207BA2B-9C47-4945-9C04-5DB4640EABD2}"/>
              </a:ext>
            </a:extLst>
          </p:cNvPr>
          <p:cNvSpPr txBox="1"/>
          <p:nvPr/>
        </p:nvSpPr>
        <p:spPr>
          <a:xfrm>
            <a:off x="495225" y="284209"/>
            <a:ext cx="8475389" cy="1200329"/>
          </a:xfrm>
          <a:prstGeom prst="rect">
            <a:avLst/>
          </a:prstGeom>
          <a:noFill/>
        </p:spPr>
        <p:txBody>
          <a:bodyPr wrap="square" rtlCol="0">
            <a:spAutoFit/>
          </a:bodyPr>
          <a:lstStyle/>
          <a:p>
            <a:pPr algn="just"/>
            <a:r>
              <a:rPr lang="en-US" dirty="0"/>
              <a:t>Observe that this relationship correlates with the Bode plot. Specifically, for </a:t>
            </a:r>
            <a:r>
              <a:rPr lang="en-US" i="1" dirty="0"/>
              <a:t>f &gt;&gt;</a:t>
            </a:r>
            <a:r>
              <a:rPr lang="en-US" dirty="0"/>
              <a:t> </a:t>
            </a:r>
            <a:r>
              <a:rPr lang="en-US" i="1" dirty="0"/>
              <a:t>fb</a:t>
            </a:r>
            <a:r>
              <a:rPr lang="en-US" dirty="0"/>
              <a:t>, doubling </a:t>
            </a:r>
            <a:r>
              <a:rPr lang="en-US" i="1" dirty="0"/>
              <a:t>f </a:t>
            </a:r>
            <a:r>
              <a:rPr lang="en-US" dirty="0"/>
              <a:t>(</a:t>
            </a:r>
            <a:r>
              <a:rPr lang="en-US" b="1" dirty="0">
                <a:solidFill>
                  <a:srgbClr val="FF0000"/>
                </a:solidFill>
              </a:rPr>
              <a:t>an octave increase</a:t>
            </a:r>
            <a:r>
              <a:rPr lang="en-US" dirty="0"/>
              <a:t>) results in </a:t>
            </a:r>
            <a:r>
              <a:rPr lang="en-US" b="1" dirty="0">
                <a:solidFill>
                  <a:srgbClr val="FF0000"/>
                </a:solidFill>
              </a:rPr>
              <a:t>halving the gain </a:t>
            </a:r>
            <a:r>
              <a:rPr lang="en-US" dirty="0"/>
              <a:t>(</a:t>
            </a:r>
            <a:r>
              <a:rPr lang="en-US" b="1" dirty="0">
                <a:solidFill>
                  <a:srgbClr val="FF0000"/>
                </a:solidFill>
              </a:rPr>
              <a:t>a 6-dB reduction</a:t>
            </a:r>
            <a:r>
              <a:rPr lang="en-US" dirty="0"/>
              <a:t>). Similarly, increasing </a:t>
            </a:r>
            <a:r>
              <a:rPr lang="en-US" i="1" dirty="0"/>
              <a:t>f </a:t>
            </a:r>
            <a:r>
              <a:rPr lang="en-US" dirty="0"/>
              <a:t>by a factor of 10 (</a:t>
            </a:r>
            <a:r>
              <a:rPr lang="en-US" b="1" dirty="0">
                <a:solidFill>
                  <a:srgbClr val="FF0000"/>
                </a:solidFill>
              </a:rPr>
              <a:t>a decade increase</a:t>
            </a:r>
            <a:r>
              <a:rPr lang="en-US" dirty="0"/>
              <a:t>) results in </a:t>
            </a:r>
            <a:r>
              <a:rPr lang="en-US" b="1" dirty="0">
                <a:solidFill>
                  <a:srgbClr val="FF0000"/>
                </a:solidFill>
              </a:rPr>
              <a:t>reducing |</a:t>
            </a:r>
            <a:r>
              <a:rPr lang="en-US" b="1" i="1" dirty="0">
                <a:solidFill>
                  <a:srgbClr val="FF0000"/>
                </a:solidFill>
              </a:rPr>
              <a:t>A</a:t>
            </a:r>
            <a:r>
              <a:rPr lang="en-US" b="1" dirty="0">
                <a:solidFill>
                  <a:srgbClr val="FF0000"/>
                </a:solidFill>
              </a:rPr>
              <a:t>| by a factor of 10 </a:t>
            </a:r>
            <a:r>
              <a:rPr lang="en-US" dirty="0"/>
              <a:t>(</a:t>
            </a:r>
            <a:r>
              <a:rPr lang="en-US" b="1" dirty="0">
                <a:solidFill>
                  <a:srgbClr val="FF0000"/>
                </a:solidFill>
              </a:rPr>
              <a:t>20 dB</a:t>
            </a:r>
            <a:r>
              <a:rPr lang="en-US" dirty="0"/>
              <a:t>).</a:t>
            </a:r>
            <a:endParaRPr lang="pt-BR" dirty="0">
              <a:solidFill>
                <a:srgbClr val="FF0000"/>
              </a:solidFill>
            </a:endParaRPr>
          </a:p>
        </p:txBody>
      </p:sp>
      <p:sp>
        <p:nvSpPr>
          <p:cNvPr id="18" name="Retângulo: Cantos Arredondados 17">
            <a:extLst>
              <a:ext uri="{FF2B5EF4-FFF2-40B4-BE49-F238E27FC236}">
                <a16:creationId xmlns:a16="http://schemas.microsoft.com/office/drawing/2014/main" id="{591FBECA-A6A9-46B6-B916-D4B62FC5E789}"/>
              </a:ext>
            </a:extLst>
          </p:cNvPr>
          <p:cNvSpPr/>
          <p:nvPr/>
        </p:nvSpPr>
        <p:spPr>
          <a:xfrm>
            <a:off x="120378" y="389444"/>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
        <p:nvSpPr>
          <p:cNvPr id="19" name="CaixaDeTexto 18">
            <a:extLst>
              <a:ext uri="{FF2B5EF4-FFF2-40B4-BE49-F238E27FC236}">
                <a16:creationId xmlns:a16="http://schemas.microsoft.com/office/drawing/2014/main" id="{1F656483-B921-433B-A303-8A3A9FB9B480}"/>
              </a:ext>
            </a:extLst>
          </p:cNvPr>
          <p:cNvSpPr txBox="1"/>
          <p:nvPr/>
        </p:nvSpPr>
        <p:spPr>
          <a:xfrm>
            <a:off x="486517" y="1827102"/>
            <a:ext cx="8475389" cy="2031325"/>
          </a:xfrm>
          <a:prstGeom prst="rect">
            <a:avLst/>
          </a:prstGeom>
          <a:noFill/>
        </p:spPr>
        <p:txBody>
          <a:bodyPr wrap="square" rtlCol="0">
            <a:spAutoFit/>
          </a:bodyPr>
          <a:lstStyle/>
          <a:p>
            <a:r>
              <a:rPr lang="en-US" dirty="0"/>
              <a:t>As a matter of practical importance, we note that the production spread in the value of </a:t>
            </a:r>
            <a:r>
              <a:rPr lang="en-US" i="1" dirty="0"/>
              <a:t>f</a:t>
            </a:r>
            <a:r>
              <a:rPr lang="en-US" i="1" baseline="-25000" dirty="0"/>
              <a:t>t</a:t>
            </a:r>
          </a:p>
          <a:p>
            <a:pPr algn="just"/>
            <a:r>
              <a:rPr lang="en-US" dirty="0"/>
              <a:t>between op-amp units of the same type is usually much smaller than that observed for </a:t>
            </a:r>
            <a:r>
              <a:rPr lang="en-US" i="1" dirty="0"/>
              <a:t>A</a:t>
            </a:r>
            <a:r>
              <a:rPr lang="en-US" baseline="-25000" dirty="0"/>
              <a:t>0</a:t>
            </a:r>
            <a:r>
              <a:rPr lang="en-US" dirty="0"/>
              <a:t> and </a:t>
            </a:r>
            <a:r>
              <a:rPr lang="en-US" i="1" dirty="0"/>
              <a:t>f</a:t>
            </a:r>
            <a:r>
              <a:rPr lang="en-US" i="1" baseline="-25000" dirty="0"/>
              <a:t>b</a:t>
            </a:r>
            <a:r>
              <a:rPr lang="en-US" dirty="0"/>
              <a:t>. For this reason </a:t>
            </a:r>
            <a:r>
              <a:rPr lang="en-US" i="1" dirty="0"/>
              <a:t>f</a:t>
            </a:r>
            <a:r>
              <a:rPr lang="en-US" i="1" baseline="-25000" dirty="0"/>
              <a:t>t</a:t>
            </a:r>
            <a:r>
              <a:rPr lang="en-US" i="1" dirty="0"/>
              <a:t> </a:t>
            </a:r>
            <a:r>
              <a:rPr lang="en-US" dirty="0"/>
              <a:t>is preferred as a specification parameter. </a:t>
            </a:r>
          </a:p>
          <a:p>
            <a:pPr algn="just"/>
            <a:endParaRPr lang="en-US" dirty="0"/>
          </a:p>
          <a:p>
            <a:pPr algn="just"/>
            <a:r>
              <a:rPr lang="en-US" dirty="0"/>
              <a:t>Finally, it should be mentioned that an op amp having this uniform –6-dB/octave (or equivalently –20-dB/decade) gain </a:t>
            </a:r>
            <a:r>
              <a:rPr lang="en-US" dirty="0" err="1"/>
              <a:t>rolloff</a:t>
            </a:r>
            <a:r>
              <a:rPr lang="en-US" dirty="0"/>
              <a:t> is said to have a </a:t>
            </a:r>
            <a:r>
              <a:rPr lang="en-US" b="1" dirty="0">
                <a:solidFill>
                  <a:srgbClr val="FF0000"/>
                </a:solidFill>
              </a:rPr>
              <a:t>single-pole model</a:t>
            </a:r>
            <a:r>
              <a:rPr lang="en-US" dirty="0"/>
              <a:t>. Also, since this single pole </a:t>
            </a:r>
            <a:r>
              <a:rPr lang="en-US" i="1" dirty="0"/>
              <a:t>dominates </a:t>
            </a:r>
            <a:r>
              <a:rPr lang="en-US" dirty="0"/>
              <a:t>the amplifier frequency response, it is called a </a:t>
            </a:r>
            <a:r>
              <a:rPr lang="en-US" i="1" dirty="0"/>
              <a:t>dominant pole</a:t>
            </a:r>
            <a:r>
              <a:rPr lang="en-US" dirty="0"/>
              <a:t>.</a:t>
            </a:r>
            <a:endParaRPr lang="pt-BR" dirty="0">
              <a:solidFill>
                <a:srgbClr val="FF0000"/>
              </a:solidFill>
            </a:endParaRPr>
          </a:p>
        </p:txBody>
      </p:sp>
      <p:sp>
        <p:nvSpPr>
          <p:cNvPr id="20" name="Retângulo: Cantos Arredondados 19">
            <a:extLst>
              <a:ext uri="{FF2B5EF4-FFF2-40B4-BE49-F238E27FC236}">
                <a16:creationId xmlns:a16="http://schemas.microsoft.com/office/drawing/2014/main" id="{DFDEB2BD-069D-483E-9D47-9F5376AAEF86}"/>
              </a:ext>
            </a:extLst>
          </p:cNvPr>
          <p:cNvSpPr/>
          <p:nvPr/>
        </p:nvSpPr>
        <p:spPr>
          <a:xfrm>
            <a:off x="182094" y="1947451"/>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Tree>
    <p:extLst>
      <p:ext uri="{BB962C8B-B14F-4D97-AF65-F5344CB8AC3E}">
        <p14:creationId xmlns:p14="http://schemas.microsoft.com/office/powerpoint/2010/main" val="171823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a:extLst>
              <a:ext uri="{FF2B5EF4-FFF2-40B4-BE49-F238E27FC236}">
                <a16:creationId xmlns:a16="http://schemas.microsoft.com/office/drawing/2014/main" id="{C22FA1F6-FF7F-4BF8-83B9-2CA7B193E508}"/>
              </a:ext>
            </a:extLst>
          </p:cNvPr>
          <p:cNvSpPr txBox="1">
            <a:spLocks noChangeArrowheads="1"/>
          </p:cNvSpPr>
          <p:nvPr/>
        </p:nvSpPr>
        <p:spPr bwMode="auto">
          <a:xfrm>
            <a:off x="1791015" y="181983"/>
            <a:ext cx="5561970" cy="369332"/>
          </a:xfrm>
          <a:prstGeom prst="rect">
            <a:avLst/>
          </a:prstGeom>
          <a:solidFill>
            <a:srgbClr val="00B0F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a:t>Frequency Response of Closed-Loop Amplifiers</a:t>
            </a:r>
            <a:endParaRPr lang="pt-BR" altLang="pt-BR" sz="1477" b="1" dirty="0">
              <a:cs typeface="Arial" pitchFamily="34" charset="0"/>
            </a:endParaRPr>
          </a:p>
        </p:txBody>
      </p:sp>
      <p:sp>
        <p:nvSpPr>
          <p:cNvPr id="12" name="CaixaDeTexto 11">
            <a:extLst>
              <a:ext uri="{FF2B5EF4-FFF2-40B4-BE49-F238E27FC236}">
                <a16:creationId xmlns:a16="http://schemas.microsoft.com/office/drawing/2014/main" id="{CE208D11-D23D-4AC5-8CE8-B5AB990ADBA5}"/>
              </a:ext>
            </a:extLst>
          </p:cNvPr>
          <p:cNvSpPr txBox="1"/>
          <p:nvPr/>
        </p:nvSpPr>
        <p:spPr>
          <a:xfrm>
            <a:off x="495225" y="790528"/>
            <a:ext cx="8475389" cy="1200329"/>
          </a:xfrm>
          <a:prstGeom prst="rect">
            <a:avLst/>
          </a:prstGeom>
          <a:noFill/>
        </p:spPr>
        <p:txBody>
          <a:bodyPr wrap="square" rtlCol="0">
            <a:spAutoFit/>
          </a:bodyPr>
          <a:lstStyle/>
          <a:p>
            <a:pPr algn="just"/>
            <a:r>
              <a:rPr lang="en-US" dirty="0"/>
              <a:t>We next consider the effect of limited op-amp gain and bandwidth on the closed-loop transfer functions of the two basic configurations: the inverting circuit and the noninverting circuit. The closed-loop gain of the inverting amplifier, assuming a finite op-amp open-loop gain </a:t>
            </a:r>
            <a:r>
              <a:rPr lang="en-US" i="1" dirty="0"/>
              <a:t>A</a:t>
            </a:r>
            <a:r>
              <a:rPr lang="en-US" dirty="0"/>
              <a:t>, was derived before:	</a:t>
            </a:r>
            <a:endParaRPr lang="pt-BR" dirty="0">
              <a:solidFill>
                <a:srgbClr val="FF0000"/>
              </a:solidFill>
            </a:endParaRPr>
          </a:p>
        </p:txBody>
      </p:sp>
      <p:sp>
        <p:nvSpPr>
          <p:cNvPr id="13" name="Retângulo: Cantos Arredondados 12">
            <a:extLst>
              <a:ext uri="{FF2B5EF4-FFF2-40B4-BE49-F238E27FC236}">
                <a16:creationId xmlns:a16="http://schemas.microsoft.com/office/drawing/2014/main" id="{2124E607-B6BC-4F64-9DBB-FBD695B6B9FE}"/>
              </a:ext>
            </a:extLst>
          </p:cNvPr>
          <p:cNvSpPr/>
          <p:nvPr/>
        </p:nvSpPr>
        <p:spPr>
          <a:xfrm>
            <a:off x="120378" y="895763"/>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2" name="Imagem 1">
            <a:extLst>
              <a:ext uri="{FF2B5EF4-FFF2-40B4-BE49-F238E27FC236}">
                <a16:creationId xmlns:a16="http://schemas.microsoft.com/office/drawing/2014/main" id="{DBB40273-2D41-447A-A2F9-F6328684818E}"/>
              </a:ext>
            </a:extLst>
          </p:cNvPr>
          <p:cNvPicPr>
            <a:picLocks noChangeAspect="1"/>
          </p:cNvPicPr>
          <p:nvPr/>
        </p:nvPicPr>
        <p:blipFill>
          <a:blip r:embed="rId2"/>
          <a:stretch>
            <a:fillRect/>
          </a:stretch>
        </p:blipFill>
        <p:spPr>
          <a:xfrm>
            <a:off x="3281796" y="2053071"/>
            <a:ext cx="2247900" cy="590550"/>
          </a:xfrm>
          <a:prstGeom prst="rect">
            <a:avLst/>
          </a:prstGeom>
        </p:spPr>
      </p:pic>
      <p:pic>
        <p:nvPicPr>
          <p:cNvPr id="8" name="Imagem 7">
            <a:extLst>
              <a:ext uri="{FF2B5EF4-FFF2-40B4-BE49-F238E27FC236}">
                <a16:creationId xmlns:a16="http://schemas.microsoft.com/office/drawing/2014/main" id="{9941EB45-FF02-4F9B-A67A-8CBB6CDABE02}"/>
              </a:ext>
            </a:extLst>
          </p:cNvPr>
          <p:cNvPicPr>
            <a:picLocks noChangeAspect="1"/>
          </p:cNvPicPr>
          <p:nvPr/>
        </p:nvPicPr>
        <p:blipFill>
          <a:blip r:embed="rId3"/>
          <a:stretch>
            <a:fillRect/>
          </a:stretch>
        </p:blipFill>
        <p:spPr>
          <a:xfrm>
            <a:off x="1137573" y="2705835"/>
            <a:ext cx="1857375" cy="514350"/>
          </a:xfrm>
          <a:prstGeom prst="rect">
            <a:avLst/>
          </a:prstGeom>
        </p:spPr>
      </p:pic>
      <p:pic>
        <p:nvPicPr>
          <p:cNvPr id="9" name="Imagem 8">
            <a:extLst>
              <a:ext uri="{FF2B5EF4-FFF2-40B4-BE49-F238E27FC236}">
                <a16:creationId xmlns:a16="http://schemas.microsoft.com/office/drawing/2014/main" id="{F12FFDF5-A5D2-44C6-B4F1-51E4643E0495}"/>
              </a:ext>
            </a:extLst>
          </p:cNvPr>
          <p:cNvPicPr>
            <a:picLocks noChangeAspect="1"/>
          </p:cNvPicPr>
          <p:nvPr/>
        </p:nvPicPr>
        <p:blipFill>
          <a:blip r:embed="rId4"/>
          <a:stretch>
            <a:fillRect/>
          </a:stretch>
        </p:blipFill>
        <p:spPr>
          <a:xfrm>
            <a:off x="1137573" y="3247973"/>
            <a:ext cx="1028700" cy="342900"/>
          </a:xfrm>
          <a:prstGeom prst="rect">
            <a:avLst/>
          </a:prstGeom>
        </p:spPr>
      </p:pic>
      <p:sp>
        <p:nvSpPr>
          <p:cNvPr id="10" name="Chave Direita 9">
            <a:extLst>
              <a:ext uri="{FF2B5EF4-FFF2-40B4-BE49-F238E27FC236}">
                <a16:creationId xmlns:a16="http://schemas.microsoft.com/office/drawing/2014/main" id="{5A0B7CD9-ECE4-4D0A-B1A1-C6DF63E63FD9}"/>
              </a:ext>
            </a:extLst>
          </p:cNvPr>
          <p:cNvSpPr/>
          <p:nvPr/>
        </p:nvSpPr>
        <p:spPr>
          <a:xfrm>
            <a:off x="3146114" y="2799614"/>
            <a:ext cx="313431" cy="841141"/>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11" name="Conector de Seta Reta 10">
            <a:extLst>
              <a:ext uri="{FF2B5EF4-FFF2-40B4-BE49-F238E27FC236}">
                <a16:creationId xmlns:a16="http://schemas.microsoft.com/office/drawing/2014/main" id="{AB5212D0-24FA-4176-8995-3AB3EE6E4B47}"/>
              </a:ext>
            </a:extLst>
          </p:cNvPr>
          <p:cNvCxnSpPr/>
          <p:nvPr/>
        </p:nvCxnSpPr>
        <p:spPr>
          <a:xfrm>
            <a:off x="3668808" y="3213525"/>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83593834-1CF0-4E38-8517-A8A9766FEAD1}"/>
              </a:ext>
            </a:extLst>
          </p:cNvPr>
          <p:cNvPicPr>
            <a:picLocks noChangeAspect="1"/>
          </p:cNvPicPr>
          <p:nvPr/>
        </p:nvPicPr>
        <p:blipFill>
          <a:blip r:embed="rId5"/>
          <a:stretch>
            <a:fillRect/>
          </a:stretch>
        </p:blipFill>
        <p:spPr>
          <a:xfrm>
            <a:off x="4257519" y="2844978"/>
            <a:ext cx="3829050" cy="923925"/>
          </a:xfrm>
          <a:prstGeom prst="rect">
            <a:avLst/>
          </a:prstGeom>
          <a:ln w="28575">
            <a:solidFill>
              <a:srgbClr val="FFC000"/>
            </a:solidFill>
          </a:ln>
        </p:spPr>
      </p:pic>
      <p:sp>
        <p:nvSpPr>
          <p:cNvPr id="14" name="CaixaDeTexto 13">
            <a:extLst>
              <a:ext uri="{FF2B5EF4-FFF2-40B4-BE49-F238E27FC236}">
                <a16:creationId xmlns:a16="http://schemas.microsoft.com/office/drawing/2014/main" id="{90D1B352-F13C-4C69-BA35-2BDA09D09CAD}"/>
              </a:ext>
            </a:extLst>
          </p:cNvPr>
          <p:cNvSpPr txBox="1"/>
          <p:nvPr/>
        </p:nvSpPr>
        <p:spPr>
          <a:xfrm>
            <a:off x="495225" y="3895120"/>
            <a:ext cx="8475389" cy="646331"/>
          </a:xfrm>
          <a:prstGeom prst="rect">
            <a:avLst/>
          </a:prstGeom>
          <a:noFill/>
        </p:spPr>
        <p:txBody>
          <a:bodyPr wrap="square" rtlCol="0">
            <a:spAutoFit/>
          </a:bodyPr>
          <a:lstStyle/>
          <a:p>
            <a:pPr algn="just"/>
            <a:r>
              <a:rPr lang="en-US" dirty="0"/>
              <a:t>which is of the same form as that for a low-pass STC network). Thus the inverting amplifier has an STC low-pass response with a dc gain of magnitude equal to </a:t>
            </a:r>
            <a:r>
              <a:rPr lang="pt-BR" i="1" dirty="0"/>
              <a:t>R</a:t>
            </a:r>
            <a:r>
              <a:rPr lang="pt-BR" baseline="-25000" dirty="0"/>
              <a:t>2</a:t>
            </a:r>
            <a:r>
              <a:rPr lang="pt-BR" dirty="0"/>
              <a:t>/</a:t>
            </a:r>
            <a:r>
              <a:rPr lang="pt-BR" i="1" dirty="0"/>
              <a:t>R</a:t>
            </a:r>
            <a:r>
              <a:rPr lang="pt-BR" baseline="-25000" dirty="0"/>
              <a:t>1</a:t>
            </a:r>
            <a:r>
              <a:rPr lang="pt-BR" dirty="0"/>
              <a:t>. </a:t>
            </a:r>
            <a:endParaRPr lang="pt-BR" dirty="0">
              <a:solidFill>
                <a:srgbClr val="FF0000"/>
              </a:solidFill>
            </a:endParaRPr>
          </a:p>
        </p:txBody>
      </p:sp>
      <p:sp>
        <p:nvSpPr>
          <p:cNvPr id="15" name="CaixaDeTexto 14">
            <a:extLst>
              <a:ext uri="{FF2B5EF4-FFF2-40B4-BE49-F238E27FC236}">
                <a16:creationId xmlns:a16="http://schemas.microsoft.com/office/drawing/2014/main" id="{FA28A95F-88A5-45A3-AD35-4AFA55CC86B8}"/>
              </a:ext>
            </a:extLst>
          </p:cNvPr>
          <p:cNvSpPr txBox="1"/>
          <p:nvPr/>
        </p:nvSpPr>
        <p:spPr>
          <a:xfrm>
            <a:off x="500574" y="4623024"/>
            <a:ext cx="8475389" cy="646331"/>
          </a:xfrm>
          <a:prstGeom prst="rect">
            <a:avLst/>
          </a:prstGeom>
          <a:noFill/>
        </p:spPr>
        <p:txBody>
          <a:bodyPr wrap="square" rtlCol="0">
            <a:spAutoFit/>
          </a:bodyPr>
          <a:lstStyle/>
          <a:p>
            <a:r>
              <a:rPr lang="en-US" dirty="0"/>
              <a:t>The closed-loop gain rolls off at a uniform –20-dB/decade slope with a corner frequency</a:t>
            </a:r>
          </a:p>
          <a:p>
            <a:r>
              <a:rPr lang="pt-BR" dirty="0"/>
              <a:t>(3-dB </a:t>
            </a:r>
            <a:r>
              <a:rPr lang="pt-BR" dirty="0" err="1"/>
              <a:t>frequency</a:t>
            </a:r>
            <a:r>
              <a:rPr lang="pt-BR" dirty="0"/>
              <a:t>) </a:t>
            </a:r>
            <a:r>
              <a:rPr lang="pt-BR" dirty="0" err="1"/>
              <a:t>given</a:t>
            </a:r>
            <a:r>
              <a:rPr lang="pt-BR" dirty="0"/>
              <a:t> </a:t>
            </a:r>
            <a:r>
              <a:rPr lang="pt-BR" dirty="0" err="1"/>
              <a:t>by</a:t>
            </a:r>
            <a:r>
              <a:rPr lang="pt-BR" dirty="0"/>
              <a:t>:</a:t>
            </a:r>
            <a:endParaRPr lang="pt-BR" dirty="0">
              <a:solidFill>
                <a:srgbClr val="FF0000"/>
              </a:solidFill>
            </a:endParaRPr>
          </a:p>
        </p:txBody>
      </p:sp>
      <p:pic>
        <p:nvPicPr>
          <p:cNvPr id="4" name="Imagem 3">
            <a:extLst>
              <a:ext uri="{FF2B5EF4-FFF2-40B4-BE49-F238E27FC236}">
                <a16:creationId xmlns:a16="http://schemas.microsoft.com/office/drawing/2014/main" id="{FFD49CF3-D5CE-4DFB-849B-729B2BBB0D33}"/>
              </a:ext>
            </a:extLst>
          </p:cNvPr>
          <p:cNvPicPr>
            <a:picLocks noChangeAspect="1"/>
          </p:cNvPicPr>
          <p:nvPr/>
        </p:nvPicPr>
        <p:blipFill>
          <a:blip r:embed="rId6"/>
          <a:stretch>
            <a:fillRect/>
          </a:stretch>
        </p:blipFill>
        <p:spPr>
          <a:xfrm>
            <a:off x="4064890" y="5358841"/>
            <a:ext cx="1760220" cy="628650"/>
          </a:xfrm>
          <a:prstGeom prst="rect">
            <a:avLst/>
          </a:prstGeom>
        </p:spPr>
      </p:pic>
    </p:spTree>
    <p:extLst>
      <p:ext uri="{BB962C8B-B14F-4D97-AF65-F5344CB8AC3E}">
        <p14:creationId xmlns:p14="http://schemas.microsoft.com/office/powerpoint/2010/main" val="338012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E848E6C-820E-4190-BAD8-E8EE6A52D85B}"/>
              </a:ext>
            </a:extLst>
          </p:cNvPr>
          <p:cNvPicPr>
            <a:picLocks noChangeAspect="1"/>
          </p:cNvPicPr>
          <p:nvPr/>
        </p:nvPicPr>
        <p:blipFill>
          <a:blip r:embed="rId2"/>
          <a:stretch>
            <a:fillRect/>
          </a:stretch>
        </p:blipFill>
        <p:spPr>
          <a:xfrm>
            <a:off x="2569470" y="374168"/>
            <a:ext cx="3819525" cy="2505075"/>
          </a:xfrm>
          <a:prstGeom prst="rect">
            <a:avLst/>
          </a:prstGeom>
        </p:spPr>
      </p:pic>
      <p:pic>
        <p:nvPicPr>
          <p:cNvPr id="2" name="Imagem 1">
            <a:extLst>
              <a:ext uri="{FF2B5EF4-FFF2-40B4-BE49-F238E27FC236}">
                <a16:creationId xmlns:a16="http://schemas.microsoft.com/office/drawing/2014/main" id="{149C147B-B219-42BB-B30F-7B0E87D12440}"/>
              </a:ext>
            </a:extLst>
          </p:cNvPr>
          <p:cNvPicPr>
            <a:picLocks noChangeAspect="1"/>
          </p:cNvPicPr>
          <p:nvPr/>
        </p:nvPicPr>
        <p:blipFill>
          <a:blip r:embed="rId3"/>
          <a:stretch>
            <a:fillRect/>
          </a:stretch>
        </p:blipFill>
        <p:spPr>
          <a:xfrm>
            <a:off x="370189" y="3178981"/>
            <a:ext cx="8297604" cy="2593874"/>
          </a:xfrm>
          <a:prstGeom prst="rect">
            <a:avLst/>
          </a:prstGeom>
        </p:spPr>
      </p:pic>
    </p:spTree>
    <p:extLst>
      <p:ext uri="{BB962C8B-B14F-4D97-AF65-F5344CB8AC3E}">
        <p14:creationId xmlns:p14="http://schemas.microsoft.com/office/powerpoint/2010/main" val="27955700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6"/>
          <p:cNvSpPr txBox="1">
            <a:spLocks noChangeArrowheads="1"/>
          </p:cNvSpPr>
          <p:nvPr/>
        </p:nvSpPr>
        <p:spPr bwMode="auto">
          <a:xfrm>
            <a:off x="384042" y="357440"/>
            <a:ext cx="2791695" cy="81272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pt-BR" altLang="pt-BR" sz="1477" b="1" dirty="0" err="1">
                <a:cs typeface="Arial" pitchFamily="34" charset="0"/>
              </a:rPr>
              <a:t>Frequency</a:t>
            </a:r>
            <a:r>
              <a:rPr lang="pt-BR" altLang="pt-BR" sz="1477" b="1" dirty="0">
                <a:cs typeface="Arial" pitchFamily="34" charset="0"/>
              </a:rPr>
              <a:t> Response </a:t>
            </a:r>
            <a:r>
              <a:rPr lang="pt-BR" altLang="pt-BR" sz="1477" b="1" dirty="0" err="1">
                <a:cs typeface="Arial" pitchFamily="34" charset="0"/>
              </a:rPr>
              <a:t>of</a:t>
            </a:r>
            <a:r>
              <a:rPr lang="pt-BR" altLang="pt-BR" sz="1477" b="1" dirty="0">
                <a:cs typeface="Arial" pitchFamily="34" charset="0"/>
              </a:rPr>
              <a:t> a </a:t>
            </a:r>
            <a:r>
              <a:rPr lang="pt-BR" altLang="pt-BR" sz="1477" b="1" dirty="0" err="1">
                <a:cs typeface="Arial" pitchFamily="34" charset="0"/>
              </a:rPr>
              <a:t>Inverting</a:t>
            </a:r>
            <a:r>
              <a:rPr lang="pt-BR" altLang="pt-BR" sz="1477" b="1" dirty="0">
                <a:cs typeface="Arial" pitchFamily="34" charset="0"/>
              </a:rPr>
              <a:t> </a:t>
            </a:r>
            <a:r>
              <a:rPr lang="pt-BR" altLang="pt-BR" sz="1477" b="1" dirty="0" err="1">
                <a:cs typeface="Arial" pitchFamily="34" charset="0"/>
              </a:rPr>
              <a:t>Amplifier</a:t>
            </a:r>
            <a:endParaRPr lang="pt-BR" altLang="pt-BR" sz="1477" b="1" dirty="0">
              <a:cs typeface="Arial" pitchFamily="34" charset="0"/>
            </a:endParaRPr>
          </a:p>
          <a:p>
            <a:pPr algn="ctr">
              <a:spcBef>
                <a:spcPts val="277"/>
              </a:spcBef>
              <a:buClr>
                <a:srgbClr val="CCCC00"/>
              </a:buClr>
            </a:pPr>
            <a:r>
              <a:rPr lang="pt-BR" altLang="pt-BR" sz="1477" b="1" dirty="0">
                <a:cs typeface="Arial" pitchFamily="34" charset="0"/>
              </a:rPr>
              <a:t>(</a:t>
            </a:r>
            <a:r>
              <a:rPr lang="pt-BR" altLang="pt-BR" sz="1477" b="1" dirty="0" err="1">
                <a:cs typeface="Arial" pitchFamily="34" charset="0"/>
              </a:rPr>
              <a:t>LTSPice</a:t>
            </a:r>
            <a:r>
              <a:rPr lang="pt-BR" altLang="pt-BR" sz="1477" b="1" dirty="0">
                <a:cs typeface="Arial" pitchFamily="34" charset="0"/>
              </a:rPr>
              <a:t> </a:t>
            </a:r>
            <a:r>
              <a:rPr lang="pt-BR" altLang="pt-BR" sz="1477" b="1" dirty="0" err="1">
                <a:cs typeface="Arial" pitchFamily="34" charset="0"/>
              </a:rPr>
              <a:t>Simulation</a:t>
            </a:r>
            <a:r>
              <a:rPr lang="pt-BR" altLang="pt-BR" sz="1477" b="1" dirty="0">
                <a:cs typeface="Arial" pitchFamily="34"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364" y="591526"/>
            <a:ext cx="4127298" cy="1751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7437" y="2592961"/>
            <a:ext cx="6159803" cy="3819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8368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CE208D11-D23D-4AC5-8CE8-B5AB990ADBA5}"/>
              </a:ext>
            </a:extLst>
          </p:cNvPr>
          <p:cNvSpPr txBox="1"/>
          <p:nvPr/>
        </p:nvSpPr>
        <p:spPr>
          <a:xfrm>
            <a:off x="555681" y="246422"/>
            <a:ext cx="8475389" cy="646331"/>
          </a:xfrm>
          <a:prstGeom prst="rect">
            <a:avLst/>
          </a:prstGeom>
          <a:noFill/>
        </p:spPr>
        <p:txBody>
          <a:bodyPr wrap="square" rtlCol="0">
            <a:spAutoFit/>
          </a:bodyPr>
          <a:lstStyle/>
          <a:p>
            <a:r>
              <a:rPr lang="en-US" dirty="0"/>
              <a:t>Similarly, analysis of the noninverting amplifier assuming a finite open-loop</a:t>
            </a:r>
          </a:p>
          <a:p>
            <a:r>
              <a:rPr lang="en-US" dirty="0"/>
              <a:t>gain </a:t>
            </a:r>
            <a:r>
              <a:rPr lang="en-US" i="1" dirty="0"/>
              <a:t>A</a:t>
            </a:r>
            <a:r>
              <a:rPr lang="en-US" dirty="0"/>
              <a:t>, yields the closed-loop transfer function: </a:t>
            </a:r>
            <a:endParaRPr lang="pt-BR" dirty="0">
              <a:solidFill>
                <a:srgbClr val="FF0000"/>
              </a:solidFill>
            </a:endParaRPr>
          </a:p>
        </p:txBody>
      </p:sp>
      <p:sp>
        <p:nvSpPr>
          <p:cNvPr id="13" name="Retângulo: Cantos Arredondados 12">
            <a:extLst>
              <a:ext uri="{FF2B5EF4-FFF2-40B4-BE49-F238E27FC236}">
                <a16:creationId xmlns:a16="http://schemas.microsoft.com/office/drawing/2014/main" id="{2124E607-B6BC-4F64-9DBB-FBD695B6B9FE}"/>
              </a:ext>
            </a:extLst>
          </p:cNvPr>
          <p:cNvSpPr/>
          <p:nvPr/>
        </p:nvSpPr>
        <p:spPr>
          <a:xfrm>
            <a:off x="180834" y="351657"/>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5" name="Imagem 4">
            <a:extLst>
              <a:ext uri="{FF2B5EF4-FFF2-40B4-BE49-F238E27FC236}">
                <a16:creationId xmlns:a16="http://schemas.microsoft.com/office/drawing/2014/main" id="{8E584BE1-0258-4546-9172-CD6CB62C89E4}"/>
              </a:ext>
            </a:extLst>
          </p:cNvPr>
          <p:cNvPicPr>
            <a:picLocks noChangeAspect="1"/>
          </p:cNvPicPr>
          <p:nvPr/>
        </p:nvPicPr>
        <p:blipFill>
          <a:blip r:embed="rId2"/>
          <a:stretch>
            <a:fillRect/>
          </a:stretch>
        </p:blipFill>
        <p:spPr>
          <a:xfrm>
            <a:off x="3350635" y="996740"/>
            <a:ext cx="2276475" cy="647700"/>
          </a:xfrm>
          <a:prstGeom prst="rect">
            <a:avLst/>
          </a:prstGeom>
        </p:spPr>
      </p:pic>
      <p:sp>
        <p:nvSpPr>
          <p:cNvPr id="16" name="CaixaDeTexto 15">
            <a:extLst>
              <a:ext uri="{FF2B5EF4-FFF2-40B4-BE49-F238E27FC236}">
                <a16:creationId xmlns:a16="http://schemas.microsoft.com/office/drawing/2014/main" id="{DB63D0F0-7D5F-40FE-A1D1-E463650696EE}"/>
              </a:ext>
            </a:extLst>
          </p:cNvPr>
          <p:cNvSpPr txBox="1"/>
          <p:nvPr/>
        </p:nvSpPr>
        <p:spPr>
          <a:xfrm>
            <a:off x="495224" y="1748427"/>
            <a:ext cx="7401867" cy="369332"/>
          </a:xfrm>
          <a:prstGeom prst="rect">
            <a:avLst/>
          </a:prstGeom>
          <a:noFill/>
        </p:spPr>
        <p:txBody>
          <a:bodyPr wrap="square" rtlCol="0">
            <a:spAutoFit/>
          </a:bodyPr>
          <a:lstStyle/>
          <a:p>
            <a:r>
              <a:rPr lang="en-US" dirty="0"/>
              <a:t>Substituting for </a:t>
            </a:r>
            <a:r>
              <a:rPr lang="en-US" i="1" dirty="0"/>
              <a:t>A </a:t>
            </a:r>
            <a:r>
              <a:rPr lang="en-US" dirty="0"/>
              <a:t>and making the approximation  A</a:t>
            </a:r>
            <a:r>
              <a:rPr lang="en-US" baseline="-25000" dirty="0"/>
              <a:t>o</a:t>
            </a:r>
            <a:r>
              <a:rPr lang="en-US" dirty="0"/>
              <a:t> &gt;&gt;1</a:t>
            </a:r>
            <a:r>
              <a:rPr lang="pt-BR" dirty="0"/>
              <a:t>+ R</a:t>
            </a:r>
            <a:r>
              <a:rPr lang="pt-BR" baseline="-25000" dirty="0"/>
              <a:t>2</a:t>
            </a:r>
            <a:r>
              <a:rPr lang="pt-BR" dirty="0"/>
              <a:t>/R</a:t>
            </a:r>
            <a:r>
              <a:rPr lang="pt-BR" baseline="-25000" dirty="0"/>
              <a:t>1 </a:t>
            </a:r>
            <a:r>
              <a:rPr lang="pt-BR" dirty="0" err="1"/>
              <a:t>results</a:t>
            </a:r>
            <a:r>
              <a:rPr lang="pt-BR" dirty="0"/>
              <a:t> in:</a:t>
            </a:r>
            <a:endParaRPr lang="pt-BR" dirty="0">
              <a:solidFill>
                <a:srgbClr val="FF0000"/>
              </a:solidFill>
            </a:endParaRPr>
          </a:p>
        </p:txBody>
      </p:sp>
      <p:pic>
        <p:nvPicPr>
          <p:cNvPr id="6" name="Imagem 5">
            <a:extLst>
              <a:ext uri="{FF2B5EF4-FFF2-40B4-BE49-F238E27FC236}">
                <a16:creationId xmlns:a16="http://schemas.microsoft.com/office/drawing/2014/main" id="{ABDE070A-64B5-4047-96AE-E8CFE5EEE403}"/>
              </a:ext>
            </a:extLst>
          </p:cNvPr>
          <p:cNvPicPr>
            <a:picLocks noChangeAspect="1"/>
          </p:cNvPicPr>
          <p:nvPr/>
        </p:nvPicPr>
        <p:blipFill>
          <a:blip r:embed="rId3"/>
          <a:stretch>
            <a:fillRect/>
          </a:stretch>
        </p:blipFill>
        <p:spPr>
          <a:xfrm>
            <a:off x="3154035" y="2335357"/>
            <a:ext cx="2533650" cy="857250"/>
          </a:xfrm>
          <a:prstGeom prst="rect">
            <a:avLst/>
          </a:prstGeom>
        </p:spPr>
      </p:pic>
      <p:sp>
        <p:nvSpPr>
          <p:cNvPr id="17" name="CaixaDeTexto 16">
            <a:extLst>
              <a:ext uri="{FF2B5EF4-FFF2-40B4-BE49-F238E27FC236}">
                <a16:creationId xmlns:a16="http://schemas.microsoft.com/office/drawing/2014/main" id="{DCCC67F6-7048-4D09-9C0B-C8067E50A05F}"/>
              </a:ext>
            </a:extLst>
          </p:cNvPr>
          <p:cNvSpPr txBox="1"/>
          <p:nvPr/>
        </p:nvSpPr>
        <p:spPr>
          <a:xfrm>
            <a:off x="495223" y="3302164"/>
            <a:ext cx="8475389" cy="646331"/>
          </a:xfrm>
          <a:prstGeom prst="rect">
            <a:avLst/>
          </a:prstGeom>
          <a:noFill/>
        </p:spPr>
        <p:txBody>
          <a:bodyPr wrap="square" rtlCol="0">
            <a:spAutoFit/>
          </a:bodyPr>
          <a:lstStyle/>
          <a:p>
            <a:pPr algn="just"/>
            <a:r>
              <a:rPr lang="en-US" dirty="0"/>
              <a:t>Thus the noninverting amplifier has an STC low-pass response with a dc gain of </a:t>
            </a:r>
          </a:p>
          <a:p>
            <a:pPr algn="just"/>
            <a:r>
              <a:rPr lang="en-US" dirty="0"/>
              <a:t>(1 + R</a:t>
            </a:r>
            <a:r>
              <a:rPr lang="en-US" baseline="-25000" dirty="0"/>
              <a:t>2</a:t>
            </a:r>
            <a:r>
              <a:rPr lang="en-US" dirty="0"/>
              <a:t>/R</a:t>
            </a:r>
            <a:r>
              <a:rPr lang="en-US" baseline="-25000" dirty="0"/>
              <a:t>1</a:t>
            </a:r>
            <a:r>
              <a:rPr lang="en-US" dirty="0"/>
              <a:t> ) </a:t>
            </a:r>
            <a:r>
              <a:rPr lang="pt-BR" dirty="0" err="1"/>
              <a:t>and</a:t>
            </a:r>
            <a:r>
              <a:rPr lang="pt-BR" dirty="0"/>
              <a:t> a 3dB </a:t>
            </a:r>
            <a:r>
              <a:rPr lang="pt-BR" dirty="0" err="1"/>
              <a:t>frequency</a:t>
            </a:r>
            <a:r>
              <a:rPr lang="pt-BR" dirty="0"/>
              <a:t> </a:t>
            </a:r>
            <a:r>
              <a:rPr lang="pt-BR" dirty="0" err="1"/>
              <a:t>also</a:t>
            </a:r>
            <a:r>
              <a:rPr lang="pt-BR" dirty="0"/>
              <a:t> </a:t>
            </a:r>
            <a:r>
              <a:rPr lang="pt-BR" dirty="0" err="1"/>
              <a:t>given</a:t>
            </a:r>
            <a:r>
              <a:rPr lang="pt-BR" dirty="0"/>
              <a:t> </a:t>
            </a:r>
            <a:r>
              <a:rPr lang="pt-BR" dirty="0" err="1"/>
              <a:t>by</a:t>
            </a:r>
            <a:r>
              <a:rPr lang="pt-BR" dirty="0"/>
              <a:t>: </a:t>
            </a:r>
            <a:endParaRPr lang="pt-BR" dirty="0">
              <a:solidFill>
                <a:srgbClr val="FF0000"/>
              </a:solidFill>
            </a:endParaRPr>
          </a:p>
        </p:txBody>
      </p:sp>
      <p:pic>
        <p:nvPicPr>
          <p:cNvPr id="7" name="Imagem 6">
            <a:extLst>
              <a:ext uri="{FF2B5EF4-FFF2-40B4-BE49-F238E27FC236}">
                <a16:creationId xmlns:a16="http://schemas.microsoft.com/office/drawing/2014/main" id="{7EFB68F7-907D-4CC0-9CC0-B3D7AC677AEA}"/>
              </a:ext>
            </a:extLst>
          </p:cNvPr>
          <p:cNvPicPr>
            <a:picLocks noChangeAspect="1"/>
          </p:cNvPicPr>
          <p:nvPr/>
        </p:nvPicPr>
        <p:blipFill>
          <a:blip r:embed="rId4"/>
          <a:stretch>
            <a:fillRect/>
          </a:stretch>
        </p:blipFill>
        <p:spPr>
          <a:xfrm>
            <a:off x="2953616" y="4362778"/>
            <a:ext cx="4943475" cy="2181225"/>
          </a:xfrm>
          <a:prstGeom prst="rect">
            <a:avLst/>
          </a:prstGeom>
        </p:spPr>
      </p:pic>
      <p:pic>
        <p:nvPicPr>
          <p:cNvPr id="9" name="Imagem 8">
            <a:extLst>
              <a:ext uri="{FF2B5EF4-FFF2-40B4-BE49-F238E27FC236}">
                <a16:creationId xmlns:a16="http://schemas.microsoft.com/office/drawing/2014/main" id="{93FF0D75-99E9-4C21-B698-3BD2C79A52EC}"/>
              </a:ext>
            </a:extLst>
          </p:cNvPr>
          <p:cNvPicPr>
            <a:picLocks noChangeAspect="1"/>
          </p:cNvPicPr>
          <p:nvPr/>
        </p:nvPicPr>
        <p:blipFill>
          <a:blip r:embed="rId5"/>
          <a:stretch>
            <a:fillRect/>
          </a:stretch>
        </p:blipFill>
        <p:spPr>
          <a:xfrm>
            <a:off x="932545" y="5139065"/>
            <a:ext cx="1760220" cy="628650"/>
          </a:xfrm>
          <a:prstGeom prst="rect">
            <a:avLst/>
          </a:prstGeom>
        </p:spPr>
      </p:pic>
    </p:spTree>
    <p:extLst>
      <p:ext uri="{BB962C8B-B14F-4D97-AF65-F5344CB8AC3E}">
        <p14:creationId xmlns:p14="http://schemas.microsoft.com/office/powerpoint/2010/main" val="68260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a:extLst>
              <a:ext uri="{FF2B5EF4-FFF2-40B4-BE49-F238E27FC236}">
                <a16:creationId xmlns:a16="http://schemas.microsoft.com/office/drawing/2014/main" id="{49E15894-7762-4D9C-8A5E-7773C9302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39" y="2617756"/>
            <a:ext cx="2344058" cy="78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DBBF8A8E-8EE8-4314-A31F-0F6B1461AC91}"/>
              </a:ext>
            </a:extLst>
          </p:cNvPr>
          <p:cNvSpPr/>
          <p:nvPr/>
        </p:nvSpPr>
        <p:spPr>
          <a:xfrm>
            <a:off x="7239304" y="3564067"/>
            <a:ext cx="1630973" cy="770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292" dirty="0">
                <a:solidFill>
                  <a:schemeClr val="tx1"/>
                </a:solidFill>
              </a:rPr>
              <a:t>LF351</a:t>
            </a:r>
            <a:r>
              <a:rPr lang="pt-BR" sz="1292" baseline="30000" dirty="0">
                <a:solidFill>
                  <a:schemeClr val="tx1"/>
                </a:solidFill>
              </a:rPr>
              <a:t>:</a:t>
            </a:r>
            <a:r>
              <a:rPr lang="pt-BR" sz="1292" dirty="0">
                <a:solidFill>
                  <a:schemeClr val="tx1"/>
                </a:solidFill>
              </a:rPr>
              <a:t> f</a:t>
            </a:r>
            <a:r>
              <a:rPr lang="pt-BR" sz="1292" baseline="-25000" dirty="0">
                <a:solidFill>
                  <a:schemeClr val="tx1"/>
                </a:solidFill>
              </a:rPr>
              <a:t>T</a:t>
            </a:r>
            <a:r>
              <a:rPr lang="pt-BR" sz="1292" dirty="0">
                <a:solidFill>
                  <a:schemeClr val="tx1"/>
                </a:solidFill>
              </a:rPr>
              <a:t> = 4MHz</a:t>
            </a:r>
          </a:p>
          <a:p>
            <a:pPr algn="ctr" eaLnBrk="1" hangingPunct="1">
              <a:defRPr/>
            </a:pPr>
            <a:endParaRPr lang="pt-BR" sz="1292" dirty="0">
              <a:solidFill>
                <a:schemeClr val="tx1"/>
              </a:solidFill>
            </a:endParaRPr>
          </a:p>
          <a:p>
            <a:pPr algn="ctr" eaLnBrk="1" hangingPunct="1">
              <a:defRPr/>
            </a:pPr>
            <a:r>
              <a:rPr lang="pt-BR" sz="1292" dirty="0">
                <a:solidFill>
                  <a:schemeClr val="tx1"/>
                </a:solidFill>
              </a:rPr>
              <a:t>LM318: f</a:t>
            </a:r>
            <a:r>
              <a:rPr lang="pt-BR" sz="1292" baseline="-25000" dirty="0">
                <a:solidFill>
                  <a:schemeClr val="tx1"/>
                </a:solidFill>
              </a:rPr>
              <a:t>T</a:t>
            </a:r>
            <a:r>
              <a:rPr lang="pt-BR" sz="1292" dirty="0">
                <a:solidFill>
                  <a:schemeClr val="tx1"/>
                </a:solidFill>
              </a:rPr>
              <a:t> = 15MHz</a:t>
            </a:r>
          </a:p>
        </p:txBody>
      </p:sp>
      <p:pic>
        <p:nvPicPr>
          <p:cNvPr id="8198" name="Picture 6">
            <a:extLst>
              <a:ext uri="{FF2B5EF4-FFF2-40B4-BE49-F238E27FC236}">
                <a16:creationId xmlns:a16="http://schemas.microsoft.com/office/drawing/2014/main" id="{1B4F13F3-A632-4938-8785-5E2D2DF81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446" y="5178032"/>
            <a:ext cx="1550589" cy="44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a:extLst>
              <a:ext uri="{FF2B5EF4-FFF2-40B4-BE49-F238E27FC236}">
                <a16:creationId xmlns:a16="http://schemas.microsoft.com/office/drawing/2014/main" id="{782E54B3-1D46-4290-B0A1-E1B7E7D0CF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36" y="5812397"/>
            <a:ext cx="1880211" cy="45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m 1">
            <a:extLst>
              <a:ext uri="{FF2B5EF4-FFF2-40B4-BE49-F238E27FC236}">
                <a16:creationId xmlns:a16="http://schemas.microsoft.com/office/drawing/2014/main" id="{16FADD51-6F00-40C3-8FEC-1CE970B66569}"/>
              </a:ext>
            </a:extLst>
          </p:cNvPr>
          <p:cNvPicPr>
            <a:picLocks noChangeAspect="1"/>
          </p:cNvPicPr>
          <p:nvPr/>
        </p:nvPicPr>
        <p:blipFill>
          <a:blip r:embed="rId5"/>
          <a:stretch>
            <a:fillRect/>
          </a:stretch>
        </p:blipFill>
        <p:spPr>
          <a:xfrm>
            <a:off x="2646907" y="1047456"/>
            <a:ext cx="4200525" cy="4352925"/>
          </a:xfrm>
          <a:prstGeom prst="rect">
            <a:avLst/>
          </a:prstGeom>
        </p:spPr>
      </p:pic>
      <p:cxnSp>
        <p:nvCxnSpPr>
          <p:cNvPr id="5" name="Conector de Seta Reta 4">
            <a:extLst>
              <a:ext uri="{FF2B5EF4-FFF2-40B4-BE49-F238E27FC236}">
                <a16:creationId xmlns:a16="http://schemas.microsoft.com/office/drawing/2014/main" id="{137F4F5C-1B52-44DA-B5B4-A5AA51A6B830}"/>
              </a:ext>
            </a:extLst>
          </p:cNvPr>
          <p:cNvCxnSpPr>
            <a:cxnSpLocks/>
          </p:cNvCxnSpPr>
          <p:nvPr/>
        </p:nvCxnSpPr>
        <p:spPr>
          <a:xfrm flipH="1">
            <a:off x="5963569" y="3897478"/>
            <a:ext cx="1177185" cy="854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de Seta Reta 13">
            <a:extLst>
              <a:ext uri="{FF2B5EF4-FFF2-40B4-BE49-F238E27FC236}">
                <a16:creationId xmlns:a16="http://schemas.microsoft.com/office/drawing/2014/main" id="{9BE4A002-943C-4A26-B52E-435BA2B3B4A3}"/>
              </a:ext>
            </a:extLst>
          </p:cNvPr>
          <p:cNvCxnSpPr>
            <a:cxnSpLocks/>
          </p:cNvCxnSpPr>
          <p:nvPr/>
        </p:nvCxnSpPr>
        <p:spPr>
          <a:xfrm flipH="1">
            <a:off x="1857578" y="4144618"/>
            <a:ext cx="1177185" cy="854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a:extLst>
              <a:ext uri="{FF2B5EF4-FFF2-40B4-BE49-F238E27FC236}">
                <a16:creationId xmlns:a16="http://schemas.microsoft.com/office/drawing/2014/main" id="{C22FA1F6-FF7F-4BF8-83B9-2CA7B193E508}"/>
              </a:ext>
            </a:extLst>
          </p:cNvPr>
          <p:cNvSpPr txBox="1">
            <a:spLocks noChangeArrowheads="1"/>
          </p:cNvSpPr>
          <p:nvPr/>
        </p:nvSpPr>
        <p:spPr bwMode="auto">
          <a:xfrm>
            <a:off x="2482605" y="181983"/>
            <a:ext cx="4178790" cy="369332"/>
          </a:xfrm>
          <a:prstGeom prst="rect">
            <a:avLst/>
          </a:prstGeom>
          <a:solidFill>
            <a:srgbClr val="00B0F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a:t>Large-Signal Operation of Op Amps</a:t>
            </a:r>
            <a:endParaRPr lang="pt-BR" altLang="pt-BR" sz="1477" b="1" dirty="0">
              <a:cs typeface="Arial" pitchFamily="34" charset="0"/>
            </a:endParaRPr>
          </a:p>
        </p:txBody>
      </p:sp>
      <p:sp>
        <p:nvSpPr>
          <p:cNvPr id="12" name="CaixaDeTexto 11">
            <a:extLst>
              <a:ext uri="{FF2B5EF4-FFF2-40B4-BE49-F238E27FC236}">
                <a16:creationId xmlns:a16="http://schemas.microsoft.com/office/drawing/2014/main" id="{CE208D11-D23D-4AC5-8CE8-B5AB990ADBA5}"/>
              </a:ext>
            </a:extLst>
          </p:cNvPr>
          <p:cNvSpPr txBox="1"/>
          <p:nvPr/>
        </p:nvSpPr>
        <p:spPr>
          <a:xfrm>
            <a:off x="334305" y="1120676"/>
            <a:ext cx="8475389" cy="2308324"/>
          </a:xfrm>
          <a:prstGeom prst="rect">
            <a:avLst/>
          </a:prstGeom>
          <a:noFill/>
        </p:spPr>
        <p:txBody>
          <a:bodyPr wrap="square" rtlCol="0">
            <a:spAutoFit/>
          </a:bodyPr>
          <a:lstStyle/>
          <a:p>
            <a:pPr algn="just"/>
            <a:r>
              <a:rPr lang="en-US" dirty="0"/>
              <a:t>Similar to all other amplifiers, op amps operate linearly over a limited range of output voltages. Specifically, the op-amp output saturates in the manner shown below with </a:t>
            </a:r>
            <a:r>
              <a:rPr lang="en-US" i="1" dirty="0"/>
              <a:t>L</a:t>
            </a:r>
            <a:r>
              <a:rPr lang="en-US" dirty="0"/>
              <a:t>+ and </a:t>
            </a:r>
            <a:r>
              <a:rPr lang="en-US" i="1" dirty="0"/>
              <a:t>L</a:t>
            </a:r>
            <a:r>
              <a:rPr lang="en-US" dirty="0"/>
              <a:t>– within 1 V or so of the positive and negative power supplies, respectively. Thus, an op amp that is operating from </a:t>
            </a:r>
            <a:r>
              <a:rPr lang="pt-BR" dirty="0"/>
              <a:t>± 15V</a:t>
            </a:r>
            <a:r>
              <a:rPr lang="pt-BR" b="1" dirty="0"/>
              <a:t> </a:t>
            </a:r>
            <a:r>
              <a:rPr lang="en-US" dirty="0"/>
              <a:t>supplies will saturate when the output voltage reaches </a:t>
            </a:r>
            <a:r>
              <a:rPr lang="pt-BR" dirty="0" err="1"/>
              <a:t>about</a:t>
            </a:r>
            <a:r>
              <a:rPr lang="pt-BR" dirty="0"/>
              <a:t> </a:t>
            </a:r>
            <a:r>
              <a:rPr lang="en-US" dirty="0"/>
              <a:t>+13 V in the positive direction and –13 V in the negative direction. </a:t>
            </a:r>
            <a:r>
              <a:rPr lang="pt-BR" dirty="0"/>
              <a:t>For </a:t>
            </a:r>
            <a:r>
              <a:rPr lang="pt-BR" dirty="0" err="1"/>
              <a:t>this</a:t>
            </a:r>
            <a:r>
              <a:rPr lang="pt-BR" dirty="0"/>
              <a:t> particular </a:t>
            </a:r>
            <a:r>
              <a:rPr lang="en-US" dirty="0"/>
              <a:t>op amp the </a:t>
            </a:r>
            <a:r>
              <a:rPr lang="en-US" b="1" dirty="0"/>
              <a:t>rated output voltage </a:t>
            </a:r>
            <a:r>
              <a:rPr lang="en-US" dirty="0"/>
              <a:t>is said to be </a:t>
            </a:r>
            <a:r>
              <a:rPr lang="pt-BR" dirty="0"/>
              <a:t>± 13V</a:t>
            </a:r>
            <a:r>
              <a:rPr lang="pt-BR" b="1" dirty="0"/>
              <a:t>. </a:t>
            </a:r>
            <a:r>
              <a:rPr lang="en-US" dirty="0"/>
              <a:t>To avoid clipping off the peaks of the output waveform, and the resulting waveform distortion, the input signal must be kept correspondingly </a:t>
            </a:r>
            <a:r>
              <a:rPr lang="pt-BR" dirty="0" err="1"/>
              <a:t>small</a:t>
            </a:r>
            <a:r>
              <a:rPr lang="pt-BR" dirty="0"/>
              <a:t>.</a:t>
            </a:r>
            <a:endParaRPr lang="pt-BR" dirty="0">
              <a:solidFill>
                <a:srgbClr val="FF0000"/>
              </a:solidFill>
            </a:endParaRPr>
          </a:p>
        </p:txBody>
      </p:sp>
      <p:sp>
        <p:nvSpPr>
          <p:cNvPr id="16" name="TextBox 15">
            <a:extLst>
              <a:ext uri="{FF2B5EF4-FFF2-40B4-BE49-F238E27FC236}">
                <a16:creationId xmlns:a16="http://schemas.microsoft.com/office/drawing/2014/main" id="{5DCFF7FC-7FE9-47B7-AA27-874487AE9767}"/>
              </a:ext>
            </a:extLst>
          </p:cNvPr>
          <p:cNvSpPr txBox="1">
            <a:spLocks noChangeArrowheads="1"/>
          </p:cNvSpPr>
          <p:nvPr/>
        </p:nvSpPr>
        <p:spPr bwMode="auto">
          <a:xfrm>
            <a:off x="3163126" y="701629"/>
            <a:ext cx="3139586" cy="369332"/>
          </a:xfrm>
          <a:prstGeom prst="rect">
            <a:avLst/>
          </a:prstGeom>
          <a:solidFill>
            <a:srgbClr val="FFFF0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pt-BR" b="1" dirty="0">
                <a:solidFill>
                  <a:srgbClr val="0070C0"/>
                </a:solidFill>
              </a:rPr>
              <a:t>Output </a:t>
            </a:r>
            <a:r>
              <a:rPr lang="pt-BR" b="1" dirty="0" err="1">
                <a:solidFill>
                  <a:srgbClr val="0070C0"/>
                </a:solidFill>
              </a:rPr>
              <a:t>Voltage</a:t>
            </a:r>
            <a:r>
              <a:rPr lang="pt-BR" b="1" dirty="0">
                <a:solidFill>
                  <a:srgbClr val="0070C0"/>
                </a:solidFill>
              </a:rPr>
              <a:t> </a:t>
            </a:r>
            <a:r>
              <a:rPr lang="pt-BR" b="1" dirty="0" err="1">
                <a:solidFill>
                  <a:srgbClr val="0070C0"/>
                </a:solidFill>
              </a:rPr>
              <a:t>Saturation</a:t>
            </a:r>
            <a:endParaRPr lang="pt-BR" altLang="pt-BR" sz="1477" b="1" dirty="0">
              <a:solidFill>
                <a:srgbClr val="0070C0"/>
              </a:solidFill>
              <a:cs typeface="Arial" pitchFamily="34" charset="0"/>
            </a:endParaRPr>
          </a:p>
        </p:txBody>
      </p:sp>
      <p:pic>
        <p:nvPicPr>
          <p:cNvPr id="5" name="Imagem 4">
            <a:extLst>
              <a:ext uri="{FF2B5EF4-FFF2-40B4-BE49-F238E27FC236}">
                <a16:creationId xmlns:a16="http://schemas.microsoft.com/office/drawing/2014/main" id="{86A0808F-EBD7-4050-ABAB-6E942F869278}"/>
              </a:ext>
            </a:extLst>
          </p:cNvPr>
          <p:cNvPicPr>
            <a:picLocks noChangeAspect="1"/>
          </p:cNvPicPr>
          <p:nvPr/>
        </p:nvPicPr>
        <p:blipFill>
          <a:blip r:embed="rId2"/>
          <a:stretch>
            <a:fillRect/>
          </a:stretch>
        </p:blipFill>
        <p:spPr>
          <a:xfrm>
            <a:off x="2426414" y="3416245"/>
            <a:ext cx="2727410" cy="3357939"/>
          </a:xfrm>
          <a:prstGeom prst="rect">
            <a:avLst/>
          </a:prstGeom>
        </p:spPr>
      </p:pic>
      <p:sp>
        <p:nvSpPr>
          <p:cNvPr id="6" name="CaixaDeTexto 5">
            <a:extLst>
              <a:ext uri="{FF2B5EF4-FFF2-40B4-BE49-F238E27FC236}">
                <a16:creationId xmlns:a16="http://schemas.microsoft.com/office/drawing/2014/main" id="{0CE248B0-CEF4-4907-938A-9D8D5C5BA08E}"/>
              </a:ext>
            </a:extLst>
          </p:cNvPr>
          <p:cNvSpPr txBox="1"/>
          <p:nvPr/>
        </p:nvSpPr>
        <p:spPr>
          <a:xfrm>
            <a:off x="5271113" y="4466856"/>
            <a:ext cx="1771969" cy="830997"/>
          </a:xfrm>
          <a:prstGeom prst="rect">
            <a:avLst/>
          </a:prstGeom>
          <a:noFill/>
        </p:spPr>
        <p:txBody>
          <a:bodyPr wrap="square" rtlCol="0">
            <a:spAutoFit/>
          </a:bodyPr>
          <a:lstStyle/>
          <a:p>
            <a:pPr algn="ctr"/>
            <a:r>
              <a:rPr lang="en-US" sz="1200" dirty="0"/>
              <a:t>An amplifier transfer characteristic that is linear except for output saturation</a:t>
            </a:r>
            <a:endParaRPr lang="pt-BR" sz="1200" dirty="0"/>
          </a:p>
        </p:txBody>
      </p:sp>
    </p:spTree>
    <p:extLst>
      <p:ext uri="{BB962C8B-B14F-4D97-AF65-F5344CB8AC3E}">
        <p14:creationId xmlns:p14="http://schemas.microsoft.com/office/powerpoint/2010/main" val="86801885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a:extLst>
              <a:ext uri="{FF2B5EF4-FFF2-40B4-BE49-F238E27FC236}">
                <a16:creationId xmlns:a16="http://schemas.microsoft.com/office/drawing/2014/main" id="{C22FA1F6-FF7F-4BF8-83B9-2CA7B193E508}"/>
              </a:ext>
            </a:extLst>
          </p:cNvPr>
          <p:cNvSpPr txBox="1">
            <a:spLocks noChangeArrowheads="1"/>
          </p:cNvSpPr>
          <p:nvPr/>
        </p:nvSpPr>
        <p:spPr bwMode="auto">
          <a:xfrm>
            <a:off x="4067702" y="181983"/>
            <a:ext cx="4178790" cy="369332"/>
          </a:xfrm>
          <a:prstGeom prst="rect">
            <a:avLst/>
          </a:prstGeom>
          <a:solidFill>
            <a:srgbClr val="00B0F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a:t>Large-Signal Operation of Op Amps</a:t>
            </a:r>
            <a:endParaRPr lang="pt-BR" altLang="pt-BR" sz="1477" b="1" dirty="0">
              <a:cs typeface="Arial" pitchFamily="34" charset="0"/>
            </a:endParaRPr>
          </a:p>
        </p:txBody>
      </p:sp>
      <p:sp>
        <p:nvSpPr>
          <p:cNvPr id="12" name="CaixaDeTexto 11">
            <a:extLst>
              <a:ext uri="{FF2B5EF4-FFF2-40B4-BE49-F238E27FC236}">
                <a16:creationId xmlns:a16="http://schemas.microsoft.com/office/drawing/2014/main" id="{CE208D11-D23D-4AC5-8CE8-B5AB990ADBA5}"/>
              </a:ext>
            </a:extLst>
          </p:cNvPr>
          <p:cNvSpPr txBox="1"/>
          <p:nvPr/>
        </p:nvSpPr>
        <p:spPr>
          <a:xfrm>
            <a:off x="384510" y="691616"/>
            <a:ext cx="3391468" cy="5909310"/>
          </a:xfrm>
          <a:prstGeom prst="rect">
            <a:avLst/>
          </a:prstGeom>
          <a:noFill/>
        </p:spPr>
        <p:txBody>
          <a:bodyPr wrap="square" rtlCol="0">
            <a:spAutoFit/>
          </a:bodyPr>
          <a:lstStyle/>
          <a:p>
            <a:pPr algn="just"/>
            <a:r>
              <a:rPr lang="en-US" dirty="0"/>
              <a:t>Similar to all other amplifiers, op amps operate linearly over a limited range of output voltages. Specifically, the op-amp output saturates in the manner shown below with </a:t>
            </a:r>
            <a:r>
              <a:rPr lang="en-US" i="1" dirty="0"/>
              <a:t>L</a:t>
            </a:r>
            <a:r>
              <a:rPr lang="en-US" dirty="0"/>
              <a:t>+ and </a:t>
            </a:r>
            <a:r>
              <a:rPr lang="en-US" i="1" dirty="0"/>
              <a:t>L</a:t>
            </a:r>
            <a:r>
              <a:rPr lang="en-US" dirty="0"/>
              <a:t>– within 1 V or so of the positive and negative power supplies, respectively. Thus, an op amp that is operating from </a:t>
            </a:r>
            <a:r>
              <a:rPr lang="pt-BR" dirty="0"/>
              <a:t>± 15V</a:t>
            </a:r>
            <a:r>
              <a:rPr lang="pt-BR" b="1" dirty="0"/>
              <a:t> </a:t>
            </a:r>
            <a:r>
              <a:rPr lang="en-US" dirty="0"/>
              <a:t>supplies will saturate when the output voltage reaches </a:t>
            </a:r>
            <a:r>
              <a:rPr lang="pt-BR" dirty="0" err="1"/>
              <a:t>about</a:t>
            </a:r>
            <a:r>
              <a:rPr lang="pt-BR" dirty="0"/>
              <a:t> </a:t>
            </a:r>
            <a:r>
              <a:rPr lang="en-US" dirty="0"/>
              <a:t>+13 V in the positive direction and –13 V in the negative direction. </a:t>
            </a:r>
            <a:r>
              <a:rPr lang="pt-BR" dirty="0"/>
              <a:t>For </a:t>
            </a:r>
            <a:r>
              <a:rPr lang="pt-BR" dirty="0" err="1"/>
              <a:t>this</a:t>
            </a:r>
            <a:r>
              <a:rPr lang="pt-BR" dirty="0"/>
              <a:t> particular </a:t>
            </a:r>
            <a:r>
              <a:rPr lang="en-US" dirty="0"/>
              <a:t>op amp the </a:t>
            </a:r>
            <a:r>
              <a:rPr lang="en-US" b="1" dirty="0"/>
              <a:t>rated output voltage </a:t>
            </a:r>
            <a:r>
              <a:rPr lang="en-US" dirty="0"/>
              <a:t>is said to be </a:t>
            </a:r>
            <a:r>
              <a:rPr lang="pt-BR" dirty="0"/>
              <a:t>± 13V</a:t>
            </a:r>
            <a:r>
              <a:rPr lang="pt-BR" b="1" dirty="0"/>
              <a:t>. </a:t>
            </a:r>
            <a:r>
              <a:rPr lang="en-US" dirty="0"/>
              <a:t>To avoid clipping off the peaks of the output waveform, and the resulting waveform distortion, the input signal must be kept correspondingly </a:t>
            </a:r>
            <a:r>
              <a:rPr lang="pt-BR" dirty="0" err="1"/>
              <a:t>small</a:t>
            </a:r>
            <a:r>
              <a:rPr lang="pt-BR" dirty="0"/>
              <a:t>.</a:t>
            </a:r>
            <a:endParaRPr lang="pt-BR" dirty="0">
              <a:solidFill>
                <a:srgbClr val="FF0000"/>
              </a:solidFill>
            </a:endParaRPr>
          </a:p>
        </p:txBody>
      </p:sp>
      <p:sp>
        <p:nvSpPr>
          <p:cNvPr id="16" name="TextBox 15">
            <a:extLst>
              <a:ext uri="{FF2B5EF4-FFF2-40B4-BE49-F238E27FC236}">
                <a16:creationId xmlns:a16="http://schemas.microsoft.com/office/drawing/2014/main" id="{5DCFF7FC-7FE9-47B7-AA27-874487AE9767}"/>
              </a:ext>
            </a:extLst>
          </p:cNvPr>
          <p:cNvSpPr txBox="1">
            <a:spLocks noChangeArrowheads="1"/>
          </p:cNvSpPr>
          <p:nvPr/>
        </p:nvSpPr>
        <p:spPr bwMode="auto">
          <a:xfrm>
            <a:off x="4732919" y="691616"/>
            <a:ext cx="3139586" cy="369332"/>
          </a:xfrm>
          <a:prstGeom prst="rect">
            <a:avLst/>
          </a:prstGeom>
          <a:solidFill>
            <a:srgbClr val="FFFF0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pt-BR" b="1" dirty="0">
                <a:solidFill>
                  <a:srgbClr val="0070C0"/>
                </a:solidFill>
              </a:rPr>
              <a:t>Output </a:t>
            </a:r>
            <a:r>
              <a:rPr lang="pt-BR" b="1" dirty="0" err="1">
                <a:solidFill>
                  <a:srgbClr val="0070C0"/>
                </a:solidFill>
              </a:rPr>
              <a:t>Voltage</a:t>
            </a:r>
            <a:r>
              <a:rPr lang="pt-BR" b="1" dirty="0">
                <a:solidFill>
                  <a:srgbClr val="0070C0"/>
                </a:solidFill>
              </a:rPr>
              <a:t> </a:t>
            </a:r>
            <a:r>
              <a:rPr lang="pt-BR" b="1" dirty="0" err="1">
                <a:solidFill>
                  <a:srgbClr val="0070C0"/>
                </a:solidFill>
              </a:rPr>
              <a:t>Saturation</a:t>
            </a:r>
            <a:endParaRPr lang="pt-BR" altLang="pt-BR" sz="1477" b="1" dirty="0">
              <a:solidFill>
                <a:srgbClr val="0070C0"/>
              </a:solidFill>
              <a:cs typeface="Arial" pitchFamily="34" charset="0"/>
            </a:endParaRPr>
          </a:p>
        </p:txBody>
      </p:sp>
      <p:pic>
        <p:nvPicPr>
          <p:cNvPr id="5" name="Imagem 4">
            <a:extLst>
              <a:ext uri="{FF2B5EF4-FFF2-40B4-BE49-F238E27FC236}">
                <a16:creationId xmlns:a16="http://schemas.microsoft.com/office/drawing/2014/main" id="{86A0808F-EBD7-4050-ABAB-6E942F869278}"/>
              </a:ext>
            </a:extLst>
          </p:cNvPr>
          <p:cNvPicPr>
            <a:picLocks noChangeAspect="1"/>
          </p:cNvPicPr>
          <p:nvPr/>
        </p:nvPicPr>
        <p:blipFill>
          <a:blip r:embed="rId2"/>
          <a:stretch>
            <a:fillRect/>
          </a:stretch>
        </p:blipFill>
        <p:spPr>
          <a:xfrm>
            <a:off x="4067702" y="1250025"/>
            <a:ext cx="3993201" cy="4916359"/>
          </a:xfrm>
          <a:prstGeom prst="rect">
            <a:avLst/>
          </a:prstGeom>
        </p:spPr>
      </p:pic>
      <p:sp>
        <p:nvSpPr>
          <p:cNvPr id="6" name="CaixaDeTexto 5">
            <a:extLst>
              <a:ext uri="{FF2B5EF4-FFF2-40B4-BE49-F238E27FC236}">
                <a16:creationId xmlns:a16="http://schemas.microsoft.com/office/drawing/2014/main" id="{0CE248B0-CEF4-4907-938A-9D8D5C5BA08E}"/>
              </a:ext>
            </a:extLst>
          </p:cNvPr>
          <p:cNvSpPr txBox="1"/>
          <p:nvPr/>
        </p:nvSpPr>
        <p:spPr>
          <a:xfrm>
            <a:off x="4651151" y="6166384"/>
            <a:ext cx="3221354" cy="461665"/>
          </a:xfrm>
          <a:prstGeom prst="rect">
            <a:avLst/>
          </a:prstGeom>
          <a:noFill/>
        </p:spPr>
        <p:txBody>
          <a:bodyPr wrap="square" rtlCol="0">
            <a:spAutoFit/>
          </a:bodyPr>
          <a:lstStyle/>
          <a:p>
            <a:pPr algn="ctr"/>
            <a:r>
              <a:rPr lang="en-US" sz="1200" dirty="0"/>
              <a:t>An amplifier transfer characteristic that is linear except for output saturation</a:t>
            </a:r>
            <a:endParaRPr lang="pt-BR" sz="1200" dirty="0"/>
          </a:p>
        </p:txBody>
      </p:sp>
    </p:spTree>
    <p:extLst>
      <p:ext uri="{BB962C8B-B14F-4D97-AF65-F5344CB8AC3E}">
        <p14:creationId xmlns:p14="http://schemas.microsoft.com/office/powerpoint/2010/main" val="37627160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a:extLst>
              <a:ext uri="{FF2B5EF4-FFF2-40B4-BE49-F238E27FC236}">
                <a16:creationId xmlns:a16="http://schemas.microsoft.com/office/drawing/2014/main" id="{C22FA1F6-FF7F-4BF8-83B9-2CA7B193E508}"/>
              </a:ext>
            </a:extLst>
          </p:cNvPr>
          <p:cNvSpPr txBox="1">
            <a:spLocks noChangeArrowheads="1"/>
          </p:cNvSpPr>
          <p:nvPr/>
        </p:nvSpPr>
        <p:spPr bwMode="auto">
          <a:xfrm>
            <a:off x="2482605" y="181983"/>
            <a:ext cx="4178790" cy="369332"/>
          </a:xfrm>
          <a:prstGeom prst="rect">
            <a:avLst/>
          </a:prstGeom>
          <a:solidFill>
            <a:srgbClr val="00B0F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a:t>Large-Signal Operation of Op Amps</a:t>
            </a:r>
            <a:endParaRPr lang="pt-BR" altLang="pt-BR" sz="1477" b="1" dirty="0">
              <a:cs typeface="Arial" pitchFamily="34" charset="0"/>
            </a:endParaRPr>
          </a:p>
        </p:txBody>
      </p:sp>
      <p:sp>
        <p:nvSpPr>
          <p:cNvPr id="12" name="CaixaDeTexto 11">
            <a:extLst>
              <a:ext uri="{FF2B5EF4-FFF2-40B4-BE49-F238E27FC236}">
                <a16:creationId xmlns:a16="http://schemas.microsoft.com/office/drawing/2014/main" id="{CE208D11-D23D-4AC5-8CE8-B5AB990ADBA5}"/>
              </a:ext>
            </a:extLst>
          </p:cNvPr>
          <p:cNvSpPr txBox="1"/>
          <p:nvPr/>
        </p:nvSpPr>
        <p:spPr>
          <a:xfrm>
            <a:off x="334305" y="1180226"/>
            <a:ext cx="8475389" cy="2308324"/>
          </a:xfrm>
          <a:prstGeom prst="rect">
            <a:avLst/>
          </a:prstGeom>
          <a:noFill/>
        </p:spPr>
        <p:txBody>
          <a:bodyPr wrap="square" rtlCol="0">
            <a:spAutoFit/>
          </a:bodyPr>
          <a:lstStyle/>
          <a:p>
            <a:r>
              <a:rPr lang="en-US" dirty="0"/>
              <a:t>Another limitation on the operation of op amps is that their output current is limited to a</a:t>
            </a:r>
          </a:p>
          <a:p>
            <a:pPr algn="just"/>
            <a:r>
              <a:rPr lang="en-US" dirty="0"/>
              <a:t>specified maximum. For instance, the popular 741 op amp is specified to have a maximum </a:t>
            </a:r>
            <a:r>
              <a:rPr lang="pt-BR" dirty="0"/>
              <a:t>output </a:t>
            </a:r>
            <a:r>
              <a:rPr lang="pt-BR" dirty="0" err="1"/>
              <a:t>current</a:t>
            </a:r>
            <a:r>
              <a:rPr lang="pt-BR" dirty="0"/>
              <a:t> </a:t>
            </a:r>
            <a:r>
              <a:rPr lang="pt-BR" dirty="0" err="1"/>
              <a:t>of</a:t>
            </a:r>
            <a:r>
              <a:rPr lang="pt-BR" dirty="0"/>
              <a:t> ± 20mA. </a:t>
            </a:r>
            <a:r>
              <a:rPr lang="en-US" dirty="0"/>
              <a:t>Thus, in designing closed-loop circuits utilizing the 741, the designer has to ensure that under no condition will the op amp be required to supply an output current, in either direction, exceeding 20 mA. This, of course, has to include both the current in the feedback circuit as well as the current supplied to a load resistor. If the circuit requires a larger current, the op-amp output voltage will saturate at the level corresponding to the maximum allowed output current.</a:t>
            </a:r>
            <a:r>
              <a:rPr lang="pt-BR" dirty="0"/>
              <a:t> </a:t>
            </a:r>
            <a:endParaRPr lang="pt-BR" dirty="0">
              <a:solidFill>
                <a:srgbClr val="FF0000"/>
              </a:solidFill>
            </a:endParaRPr>
          </a:p>
        </p:txBody>
      </p:sp>
      <p:sp>
        <p:nvSpPr>
          <p:cNvPr id="16" name="TextBox 15">
            <a:extLst>
              <a:ext uri="{FF2B5EF4-FFF2-40B4-BE49-F238E27FC236}">
                <a16:creationId xmlns:a16="http://schemas.microsoft.com/office/drawing/2014/main" id="{5DCFF7FC-7FE9-47B7-AA27-874487AE9767}"/>
              </a:ext>
            </a:extLst>
          </p:cNvPr>
          <p:cNvSpPr txBox="1">
            <a:spLocks noChangeArrowheads="1"/>
          </p:cNvSpPr>
          <p:nvPr/>
        </p:nvSpPr>
        <p:spPr bwMode="auto">
          <a:xfrm>
            <a:off x="3127514" y="664886"/>
            <a:ext cx="2823244" cy="406265"/>
          </a:xfrm>
          <a:prstGeom prst="rect">
            <a:avLst/>
          </a:prstGeom>
          <a:solidFill>
            <a:srgbClr val="FFFF00"/>
          </a:solidFill>
          <a:ln>
            <a:noFill/>
          </a:ln>
        </p:spPr>
        <p:txBody>
          <a:bodyPr wrap="square">
            <a:spAutoFit/>
          </a:bodyPr>
          <a:lstStyle>
            <a:defPPr>
              <a:defRPr lang="en-US"/>
            </a:defPPr>
            <a:lvl1pPr algn="ctr">
              <a:defRPr b="1">
                <a:solidFill>
                  <a:srgbClr val="0070C0"/>
                </a:solidFill>
                <a:latin typeface="Arial" pitchFamily="34"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pt-BR" dirty="0"/>
              <a:t>Output </a:t>
            </a:r>
            <a:r>
              <a:rPr lang="pt-BR" dirty="0" err="1"/>
              <a:t>Current</a:t>
            </a:r>
            <a:r>
              <a:rPr lang="pt-BR" dirty="0"/>
              <a:t> </a:t>
            </a:r>
            <a:r>
              <a:rPr lang="pt-BR" dirty="0" err="1"/>
              <a:t>Limits</a:t>
            </a:r>
            <a:endParaRPr lang="pt-BR" altLang="pt-BR" dirty="0"/>
          </a:p>
        </p:txBody>
      </p:sp>
    </p:spTree>
    <p:extLst>
      <p:ext uri="{BB962C8B-B14F-4D97-AF65-F5344CB8AC3E}">
        <p14:creationId xmlns:p14="http://schemas.microsoft.com/office/powerpoint/2010/main" val="36490942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a:extLst>
              <a:ext uri="{FF2B5EF4-FFF2-40B4-BE49-F238E27FC236}">
                <a16:creationId xmlns:a16="http://schemas.microsoft.com/office/drawing/2014/main" id="{41DA06D0-7E6C-4ED6-8C21-5F18F105CA08}"/>
              </a:ext>
            </a:extLst>
          </p:cNvPr>
          <p:cNvSpPr txBox="1"/>
          <p:nvPr/>
        </p:nvSpPr>
        <p:spPr>
          <a:xfrm>
            <a:off x="244250" y="596043"/>
            <a:ext cx="8655499" cy="1200329"/>
          </a:xfrm>
          <a:prstGeom prst="rect">
            <a:avLst/>
          </a:prstGeom>
          <a:noFill/>
        </p:spPr>
        <p:txBody>
          <a:bodyPr wrap="square" rtlCol="0">
            <a:spAutoFit/>
          </a:bodyPr>
          <a:lstStyle/>
          <a:p>
            <a:pPr algn="just"/>
            <a:r>
              <a:rPr lang="en-US" dirty="0"/>
              <a:t>Consider the noninverting amplifier circuit shown below. The circuit is designed for </a:t>
            </a:r>
            <a:r>
              <a:rPr lang="pt-BR" dirty="0"/>
              <a:t>a nominal </a:t>
            </a:r>
            <a:r>
              <a:rPr lang="pt-BR" dirty="0" err="1"/>
              <a:t>gain</a:t>
            </a:r>
            <a:r>
              <a:rPr lang="pt-BR" dirty="0"/>
              <a:t> (1+ R</a:t>
            </a:r>
            <a:r>
              <a:rPr lang="pt-BR" baseline="-25000" dirty="0"/>
              <a:t>2</a:t>
            </a:r>
            <a:r>
              <a:rPr lang="pt-BR" dirty="0"/>
              <a:t> /R</a:t>
            </a:r>
            <a:r>
              <a:rPr lang="pt-BR" baseline="-25000" dirty="0"/>
              <a:t>1</a:t>
            </a:r>
            <a:r>
              <a:rPr lang="pt-BR" dirty="0"/>
              <a:t>)=10V/V. </a:t>
            </a:r>
            <a:r>
              <a:rPr lang="en-US" dirty="0"/>
              <a:t>It is fed with a low-frequency sine-wave signal of peak voltage  V</a:t>
            </a:r>
            <a:r>
              <a:rPr lang="en-US" baseline="-25000" dirty="0"/>
              <a:t>P</a:t>
            </a:r>
            <a:r>
              <a:rPr lang="en-US" dirty="0"/>
              <a:t> and is connected to a load resistor </a:t>
            </a:r>
            <a:r>
              <a:rPr lang="en-US" i="1" dirty="0"/>
              <a:t>R</a:t>
            </a:r>
            <a:r>
              <a:rPr lang="en-US" i="1" baseline="-25000" dirty="0"/>
              <a:t>L</a:t>
            </a:r>
            <a:r>
              <a:rPr lang="en-US" dirty="0"/>
              <a:t>. The op amp is specified to have output saturation voltages  </a:t>
            </a:r>
            <a:r>
              <a:rPr lang="pt-BR" dirty="0"/>
              <a:t>± 13V </a:t>
            </a:r>
            <a:r>
              <a:rPr lang="en-US" dirty="0"/>
              <a:t>and output current limits of </a:t>
            </a:r>
            <a:r>
              <a:rPr lang="pt-BR" dirty="0"/>
              <a:t>± 20mA.</a:t>
            </a:r>
            <a:endParaRPr lang="en-US" dirty="0"/>
          </a:p>
        </p:txBody>
      </p:sp>
      <p:sp>
        <p:nvSpPr>
          <p:cNvPr id="14" name="CaixaDeTexto 13">
            <a:extLst>
              <a:ext uri="{FF2B5EF4-FFF2-40B4-BE49-F238E27FC236}">
                <a16:creationId xmlns:a16="http://schemas.microsoft.com/office/drawing/2014/main" id="{EFA6FCB9-B301-4230-9F32-3FF841BC2B92}"/>
              </a:ext>
            </a:extLst>
          </p:cNvPr>
          <p:cNvSpPr txBox="1"/>
          <p:nvPr/>
        </p:nvSpPr>
        <p:spPr>
          <a:xfrm>
            <a:off x="244249" y="4483493"/>
            <a:ext cx="8463101" cy="369332"/>
          </a:xfrm>
          <a:prstGeom prst="rect">
            <a:avLst/>
          </a:prstGeom>
          <a:noFill/>
        </p:spPr>
        <p:txBody>
          <a:bodyPr wrap="square" rtlCol="0">
            <a:spAutoFit/>
          </a:bodyPr>
          <a:lstStyle/>
          <a:p>
            <a:pPr algn="just"/>
            <a:r>
              <a:rPr lang="en-US" dirty="0"/>
              <a:t>a) For </a:t>
            </a:r>
            <a:r>
              <a:rPr lang="en-US" i="1" dirty="0" err="1"/>
              <a:t>V</a:t>
            </a:r>
            <a:r>
              <a:rPr lang="en-US" i="1" baseline="-25000" dirty="0" err="1"/>
              <a:t>p</a:t>
            </a:r>
            <a:r>
              <a:rPr lang="en-US" i="1" dirty="0"/>
              <a:t> </a:t>
            </a:r>
            <a:r>
              <a:rPr lang="en-US" dirty="0"/>
              <a:t>= 1 V and </a:t>
            </a:r>
            <a:r>
              <a:rPr lang="en-US" i="1" dirty="0"/>
              <a:t>R</a:t>
            </a:r>
            <a:r>
              <a:rPr lang="en-US" i="1" baseline="-25000" dirty="0"/>
              <a:t>L</a:t>
            </a:r>
            <a:r>
              <a:rPr lang="en-US" i="1" dirty="0"/>
              <a:t> </a:t>
            </a:r>
            <a:r>
              <a:rPr lang="en-US" dirty="0"/>
              <a:t>= 1 </a:t>
            </a:r>
            <a:r>
              <a:rPr lang="en-US" dirty="0" err="1"/>
              <a:t>kΩ</a:t>
            </a:r>
            <a:r>
              <a:rPr lang="en-US" dirty="0"/>
              <a:t>, specify the signal resulting at the output of the amplifier.</a:t>
            </a:r>
            <a:endParaRPr lang="en-US" baseline="-25000" dirty="0"/>
          </a:p>
        </p:txBody>
      </p:sp>
      <p:pic>
        <p:nvPicPr>
          <p:cNvPr id="2" name="Imagem 1">
            <a:extLst>
              <a:ext uri="{FF2B5EF4-FFF2-40B4-BE49-F238E27FC236}">
                <a16:creationId xmlns:a16="http://schemas.microsoft.com/office/drawing/2014/main" id="{1F7FCCE6-E8DB-41E5-AD5F-39BD1DFA7669}"/>
              </a:ext>
            </a:extLst>
          </p:cNvPr>
          <p:cNvPicPr>
            <a:picLocks noChangeAspect="1"/>
          </p:cNvPicPr>
          <p:nvPr/>
        </p:nvPicPr>
        <p:blipFill>
          <a:blip r:embed="rId2"/>
          <a:stretch>
            <a:fillRect/>
          </a:stretch>
        </p:blipFill>
        <p:spPr>
          <a:xfrm>
            <a:off x="2463508" y="1927862"/>
            <a:ext cx="4216978" cy="2311978"/>
          </a:xfrm>
          <a:prstGeom prst="rect">
            <a:avLst/>
          </a:prstGeom>
        </p:spPr>
      </p:pic>
      <p:sp>
        <p:nvSpPr>
          <p:cNvPr id="7" name="CaixaDeTexto 6">
            <a:extLst>
              <a:ext uri="{FF2B5EF4-FFF2-40B4-BE49-F238E27FC236}">
                <a16:creationId xmlns:a16="http://schemas.microsoft.com/office/drawing/2014/main" id="{51038867-6AA4-4509-AA7C-1A781898BABB}"/>
              </a:ext>
            </a:extLst>
          </p:cNvPr>
          <p:cNvSpPr txBox="1"/>
          <p:nvPr/>
        </p:nvSpPr>
        <p:spPr>
          <a:xfrm>
            <a:off x="244248" y="4964554"/>
            <a:ext cx="8655499" cy="369332"/>
          </a:xfrm>
          <a:prstGeom prst="rect">
            <a:avLst/>
          </a:prstGeom>
          <a:noFill/>
        </p:spPr>
        <p:txBody>
          <a:bodyPr wrap="square" rtlCol="0">
            <a:spAutoFit/>
          </a:bodyPr>
          <a:lstStyle/>
          <a:p>
            <a:pPr algn="just"/>
            <a:r>
              <a:rPr lang="en-US" dirty="0"/>
              <a:t>b) For </a:t>
            </a:r>
            <a:r>
              <a:rPr lang="en-US" i="1" dirty="0" err="1"/>
              <a:t>V</a:t>
            </a:r>
            <a:r>
              <a:rPr lang="en-US" i="1" baseline="-25000" dirty="0" err="1"/>
              <a:t>p</a:t>
            </a:r>
            <a:r>
              <a:rPr lang="en-US" i="1" dirty="0"/>
              <a:t> </a:t>
            </a:r>
            <a:r>
              <a:rPr lang="en-US" dirty="0"/>
              <a:t>= 1.5 V and </a:t>
            </a:r>
            <a:r>
              <a:rPr lang="en-US" i="1" dirty="0"/>
              <a:t>R</a:t>
            </a:r>
            <a:r>
              <a:rPr lang="en-US" i="1" baseline="-25000" dirty="0"/>
              <a:t>L</a:t>
            </a:r>
            <a:r>
              <a:rPr lang="en-US" i="1" dirty="0"/>
              <a:t> </a:t>
            </a:r>
            <a:r>
              <a:rPr lang="en-US" dirty="0"/>
              <a:t>= 1 </a:t>
            </a:r>
            <a:r>
              <a:rPr lang="en-US" dirty="0" err="1"/>
              <a:t>kΩ</a:t>
            </a:r>
            <a:r>
              <a:rPr lang="en-US" dirty="0"/>
              <a:t>, specify the signal resulting at the output of the amplifier.</a:t>
            </a:r>
            <a:endParaRPr lang="en-US" baseline="-25000" dirty="0"/>
          </a:p>
        </p:txBody>
      </p:sp>
      <p:sp>
        <p:nvSpPr>
          <p:cNvPr id="8" name="CaixaDeTexto 7">
            <a:extLst>
              <a:ext uri="{FF2B5EF4-FFF2-40B4-BE49-F238E27FC236}">
                <a16:creationId xmlns:a16="http://schemas.microsoft.com/office/drawing/2014/main" id="{1EF5787E-7FA6-43C6-89B3-3937C119F225}"/>
              </a:ext>
            </a:extLst>
          </p:cNvPr>
          <p:cNvSpPr txBox="1"/>
          <p:nvPr/>
        </p:nvSpPr>
        <p:spPr>
          <a:xfrm>
            <a:off x="254065" y="5405859"/>
            <a:ext cx="8655499" cy="646331"/>
          </a:xfrm>
          <a:prstGeom prst="rect">
            <a:avLst/>
          </a:prstGeom>
          <a:noFill/>
        </p:spPr>
        <p:txBody>
          <a:bodyPr wrap="square" rtlCol="0">
            <a:spAutoFit/>
          </a:bodyPr>
          <a:lstStyle/>
          <a:p>
            <a:pPr algn="just"/>
            <a:r>
              <a:rPr lang="en-US" dirty="0"/>
              <a:t>c) For </a:t>
            </a:r>
            <a:r>
              <a:rPr lang="en-US" i="1" dirty="0"/>
              <a:t>R</a:t>
            </a:r>
            <a:r>
              <a:rPr lang="en-US" i="1" baseline="-25000" dirty="0"/>
              <a:t>L</a:t>
            </a:r>
            <a:r>
              <a:rPr lang="en-US" i="1" dirty="0"/>
              <a:t> </a:t>
            </a:r>
            <a:r>
              <a:rPr lang="en-US" dirty="0"/>
              <a:t>= 1 </a:t>
            </a:r>
            <a:r>
              <a:rPr lang="en-US" dirty="0" err="1"/>
              <a:t>kΩ</a:t>
            </a:r>
            <a:r>
              <a:rPr lang="en-US" dirty="0"/>
              <a:t>, what is the maximum value of </a:t>
            </a:r>
            <a:r>
              <a:rPr lang="en-US" i="1" dirty="0" err="1"/>
              <a:t>V</a:t>
            </a:r>
            <a:r>
              <a:rPr lang="en-US" i="1" baseline="-25000" dirty="0" err="1"/>
              <a:t>p</a:t>
            </a:r>
            <a:r>
              <a:rPr lang="en-US" i="1" dirty="0"/>
              <a:t> </a:t>
            </a:r>
            <a:r>
              <a:rPr lang="en-US" dirty="0"/>
              <a:t>for which an undistorted sine-wave output is </a:t>
            </a:r>
            <a:r>
              <a:rPr lang="pt-BR" dirty="0" err="1"/>
              <a:t>obtained</a:t>
            </a:r>
            <a:r>
              <a:rPr lang="pt-BR" dirty="0"/>
              <a:t> ?</a:t>
            </a:r>
            <a:endParaRPr lang="en-US" baseline="-25000" dirty="0"/>
          </a:p>
        </p:txBody>
      </p:sp>
      <p:sp>
        <p:nvSpPr>
          <p:cNvPr id="10" name="CaixaDeTexto 9">
            <a:extLst>
              <a:ext uri="{FF2B5EF4-FFF2-40B4-BE49-F238E27FC236}">
                <a16:creationId xmlns:a16="http://schemas.microsoft.com/office/drawing/2014/main" id="{A9C788ED-16A4-4C79-9D06-0295B95A03EE}"/>
              </a:ext>
            </a:extLst>
          </p:cNvPr>
          <p:cNvSpPr txBox="1"/>
          <p:nvPr/>
        </p:nvSpPr>
        <p:spPr>
          <a:xfrm>
            <a:off x="234436" y="6052190"/>
            <a:ext cx="8655499" cy="646331"/>
          </a:xfrm>
          <a:prstGeom prst="rect">
            <a:avLst/>
          </a:prstGeom>
          <a:noFill/>
        </p:spPr>
        <p:txBody>
          <a:bodyPr wrap="square" rtlCol="0">
            <a:spAutoFit/>
          </a:bodyPr>
          <a:lstStyle/>
          <a:p>
            <a:pPr algn="just"/>
            <a:r>
              <a:rPr lang="en-US" dirty="0"/>
              <a:t>d) For </a:t>
            </a:r>
            <a:r>
              <a:rPr lang="en-US" i="1" dirty="0" err="1"/>
              <a:t>V</a:t>
            </a:r>
            <a:r>
              <a:rPr lang="en-US" i="1" baseline="-25000" dirty="0" err="1"/>
              <a:t>p</a:t>
            </a:r>
            <a:r>
              <a:rPr lang="en-US" i="1" dirty="0"/>
              <a:t> </a:t>
            </a:r>
            <a:r>
              <a:rPr lang="en-US" dirty="0"/>
              <a:t>= 1 V, what is the lowest value of </a:t>
            </a:r>
            <a:r>
              <a:rPr lang="en-US" i="1" dirty="0"/>
              <a:t>R</a:t>
            </a:r>
            <a:r>
              <a:rPr lang="en-US" i="1" baseline="-25000" dirty="0"/>
              <a:t>L</a:t>
            </a:r>
            <a:r>
              <a:rPr lang="en-US" i="1" dirty="0"/>
              <a:t> </a:t>
            </a:r>
            <a:r>
              <a:rPr lang="en-US" dirty="0"/>
              <a:t>for which an undistorted sine-wave output is</a:t>
            </a:r>
          </a:p>
          <a:p>
            <a:r>
              <a:rPr lang="pt-BR" dirty="0" err="1"/>
              <a:t>obtained</a:t>
            </a:r>
            <a:r>
              <a:rPr lang="pt-BR" dirty="0"/>
              <a:t>?</a:t>
            </a:r>
            <a:endParaRPr lang="en-US" baseline="-25000" dirty="0"/>
          </a:p>
        </p:txBody>
      </p:sp>
      <p:sp>
        <p:nvSpPr>
          <p:cNvPr id="12" name="CaixaDeTexto 11">
            <a:extLst>
              <a:ext uri="{FF2B5EF4-FFF2-40B4-BE49-F238E27FC236}">
                <a16:creationId xmlns:a16="http://schemas.microsoft.com/office/drawing/2014/main" id="{6038FFE6-E475-48BA-8961-3DC8AFFC8E8B}"/>
              </a:ext>
            </a:extLst>
          </p:cNvPr>
          <p:cNvSpPr txBox="1"/>
          <p:nvPr/>
        </p:nvSpPr>
        <p:spPr>
          <a:xfrm>
            <a:off x="357565" y="114982"/>
            <a:ext cx="2266310" cy="369332"/>
          </a:xfrm>
          <a:prstGeom prst="rect">
            <a:avLst/>
          </a:prstGeom>
          <a:solidFill>
            <a:srgbClr val="FF0000"/>
          </a:solidFill>
        </p:spPr>
        <p:txBody>
          <a:bodyPr wrap="square" rtlCol="0">
            <a:spAutoFit/>
          </a:bodyPr>
          <a:lstStyle/>
          <a:p>
            <a:pPr algn="ctr"/>
            <a:r>
              <a:rPr lang="pt-BR" b="1" dirty="0" err="1">
                <a:solidFill>
                  <a:schemeClr val="bg1"/>
                </a:solidFill>
              </a:rPr>
              <a:t>Exercise</a:t>
            </a:r>
            <a:r>
              <a:rPr lang="pt-BR" b="1" dirty="0">
                <a:solidFill>
                  <a:schemeClr val="bg1"/>
                </a:solidFill>
              </a:rPr>
              <a:t> – </a:t>
            </a:r>
            <a:r>
              <a:rPr lang="pt-BR" b="1" dirty="0" err="1">
                <a:solidFill>
                  <a:schemeClr val="bg1"/>
                </a:solidFill>
              </a:rPr>
              <a:t>Classroom</a:t>
            </a:r>
            <a:endParaRPr lang="pt-BR" b="1" dirty="0">
              <a:solidFill>
                <a:schemeClr val="bg1"/>
              </a:solidFill>
            </a:endParaRPr>
          </a:p>
        </p:txBody>
      </p:sp>
    </p:spTree>
    <p:extLst>
      <p:ext uri="{BB962C8B-B14F-4D97-AF65-F5344CB8AC3E}">
        <p14:creationId xmlns:p14="http://schemas.microsoft.com/office/powerpoint/2010/main" val="154071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a:extLst>
              <a:ext uri="{FF2B5EF4-FFF2-40B4-BE49-F238E27FC236}">
                <a16:creationId xmlns:a16="http://schemas.microsoft.com/office/drawing/2014/main" id="{C22FA1F6-FF7F-4BF8-83B9-2CA7B193E508}"/>
              </a:ext>
            </a:extLst>
          </p:cNvPr>
          <p:cNvSpPr txBox="1">
            <a:spLocks noChangeArrowheads="1"/>
          </p:cNvSpPr>
          <p:nvPr/>
        </p:nvSpPr>
        <p:spPr bwMode="auto">
          <a:xfrm>
            <a:off x="2482605" y="181983"/>
            <a:ext cx="4178790" cy="369332"/>
          </a:xfrm>
          <a:prstGeom prst="rect">
            <a:avLst/>
          </a:prstGeom>
          <a:solidFill>
            <a:srgbClr val="00B0F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a:t>Large-Signal Operation of Op Amps</a:t>
            </a:r>
            <a:endParaRPr lang="pt-BR" altLang="pt-BR" sz="1477" b="1" dirty="0">
              <a:cs typeface="Arial" pitchFamily="34" charset="0"/>
            </a:endParaRPr>
          </a:p>
        </p:txBody>
      </p:sp>
      <p:sp>
        <p:nvSpPr>
          <p:cNvPr id="16" name="TextBox 15">
            <a:extLst>
              <a:ext uri="{FF2B5EF4-FFF2-40B4-BE49-F238E27FC236}">
                <a16:creationId xmlns:a16="http://schemas.microsoft.com/office/drawing/2014/main" id="{5DCFF7FC-7FE9-47B7-AA27-874487AE9767}"/>
              </a:ext>
            </a:extLst>
          </p:cNvPr>
          <p:cNvSpPr txBox="1">
            <a:spLocks noChangeArrowheads="1"/>
          </p:cNvSpPr>
          <p:nvPr/>
        </p:nvSpPr>
        <p:spPr bwMode="auto">
          <a:xfrm>
            <a:off x="3961158" y="683352"/>
            <a:ext cx="1331491" cy="369332"/>
          </a:xfrm>
          <a:prstGeom prst="rect">
            <a:avLst/>
          </a:prstGeom>
          <a:solidFill>
            <a:srgbClr val="FFFF00"/>
          </a:solidFill>
          <a:ln>
            <a:noFill/>
          </a:ln>
        </p:spPr>
        <p:txBody>
          <a:bodyPr wrap="square">
            <a:spAutoFit/>
          </a:bodyPr>
          <a:lstStyle>
            <a:defPPr>
              <a:defRPr lang="en-US"/>
            </a:defPPr>
            <a:lvl1pPr algn="ctr">
              <a:defRPr b="1">
                <a:solidFill>
                  <a:srgbClr val="0070C0"/>
                </a:solidFill>
                <a:latin typeface="Arial" pitchFamily="34"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pt-BR" dirty="0" err="1"/>
              <a:t>Slew</a:t>
            </a:r>
            <a:r>
              <a:rPr lang="pt-BR" dirty="0"/>
              <a:t> Rate</a:t>
            </a:r>
            <a:endParaRPr lang="pt-BR" altLang="pt-BR" dirty="0"/>
          </a:p>
        </p:txBody>
      </p:sp>
      <p:sp>
        <p:nvSpPr>
          <p:cNvPr id="5" name="CaixaDeTexto 4">
            <a:extLst>
              <a:ext uri="{FF2B5EF4-FFF2-40B4-BE49-F238E27FC236}">
                <a16:creationId xmlns:a16="http://schemas.microsoft.com/office/drawing/2014/main" id="{F941CBEA-0B1B-4BE1-929E-AEB3C5DA6FAC}"/>
              </a:ext>
            </a:extLst>
          </p:cNvPr>
          <p:cNvSpPr txBox="1"/>
          <p:nvPr/>
        </p:nvSpPr>
        <p:spPr>
          <a:xfrm>
            <a:off x="299153" y="1099447"/>
            <a:ext cx="8655499" cy="1200329"/>
          </a:xfrm>
          <a:prstGeom prst="rect">
            <a:avLst/>
          </a:prstGeom>
          <a:noFill/>
        </p:spPr>
        <p:txBody>
          <a:bodyPr wrap="square" rtlCol="0">
            <a:spAutoFit/>
          </a:bodyPr>
          <a:lstStyle/>
          <a:p>
            <a:pPr algn="just"/>
            <a:r>
              <a:rPr lang="en-US" dirty="0"/>
              <a:t>Another phenomenon that can cause nonlinear distortion when large output signals are present is slew-rate limiting. The name refers to the fact that there is a specific </a:t>
            </a:r>
            <a:r>
              <a:rPr lang="en-US" b="1" i="1" dirty="0"/>
              <a:t>maximum rate of change </a:t>
            </a:r>
            <a:r>
              <a:rPr lang="en-US" b="1" dirty="0"/>
              <a:t>possible at the output </a:t>
            </a:r>
            <a:r>
              <a:rPr lang="en-US" dirty="0"/>
              <a:t>of a real op amp. This maximum is known as the </a:t>
            </a:r>
            <a:r>
              <a:rPr lang="en-US" b="1" dirty="0">
                <a:solidFill>
                  <a:srgbClr val="FF0000"/>
                </a:solidFill>
                <a:highlight>
                  <a:srgbClr val="FFFF00"/>
                </a:highlight>
              </a:rPr>
              <a:t>slew rate</a:t>
            </a:r>
            <a:r>
              <a:rPr lang="en-US" b="1" dirty="0"/>
              <a:t> </a:t>
            </a:r>
            <a:r>
              <a:rPr lang="en-US" dirty="0"/>
              <a:t>(SR) of the op amp and is defined as</a:t>
            </a:r>
            <a:endParaRPr lang="en-US" baseline="-25000" dirty="0"/>
          </a:p>
        </p:txBody>
      </p:sp>
      <p:pic>
        <p:nvPicPr>
          <p:cNvPr id="2" name="Imagem 1">
            <a:extLst>
              <a:ext uri="{FF2B5EF4-FFF2-40B4-BE49-F238E27FC236}">
                <a16:creationId xmlns:a16="http://schemas.microsoft.com/office/drawing/2014/main" id="{4E642C3A-D687-4447-A2E7-B0AF0AB9A3EE}"/>
              </a:ext>
            </a:extLst>
          </p:cNvPr>
          <p:cNvPicPr>
            <a:picLocks noChangeAspect="1"/>
          </p:cNvPicPr>
          <p:nvPr/>
        </p:nvPicPr>
        <p:blipFill>
          <a:blip r:embed="rId2"/>
          <a:stretch>
            <a:fillRect/>
          </a:stretch>
        </p:blipFill>
        <p:spPr>
          <a:xfrm>
            <a:off x="3961158" y="2346539"/>
            <a:ext cx="1181100" cy="600075"/>
          </a:xfrm>
          <a:prstGeom prst="rect">
            <a:avLst/>
          </a:prstGeom>
        </p:spPr>
      </p:pic>
      <p:sp>
        <p:nvSpPr>
          <p:cNvPr id="7" name="CaixaDeTexto 6">
            <a:extLst>
              <a:ext uri="{FF2B5EF4-FFF2-40B4-BE49-F238E27FC236}">
                <a16:creationId xmlns:a16="http://schemas.microsoft.com/office/drawing/2014/main" id="{0DF6A009-834A-463C-891D-4415EC0656E1}"/>
              </a:ext>
            </a:extLst>
          </p:cNvPr>
          <p:cNvSpPr txBox="1"/>
          <p:nvPr/>
        </p:nvSpPr>
        <p:spPr>
          <a:xfrm>
            <a:off x="299153" y="3120403"/>
            <a:ext cx="8655499" cy="1200329"/>
          </a:xfrm>
          <a:prstGeom prst="rect">
            <a:avLst/>
          </a:prstGeom>
          <a:noFill/>
        </p:spPr>
        <p:txBody>
          <a:bodyPr wrap="square" rtlCol="0">
            <a:spAutoFit/>
          </a:bodyPr>
          <a:lstStyle/>
          <a:p>
            <a:pPr algn="just"/>
            <a:r>
              <a:rPr lang="en-US" dirty="0"/>
              <a:t>and is usually specified on the op-amp data sheet in units of V/</a:t>
            </a:r>
            <a:r>
              <a:rPr lang="en-US" dirty="0" err="1"/>
              <a:t>μs</a:t>
            </a:r>
            <a:r>
              <a:rPr lang="en-US" dirty="0"/>
              <a:t>. It follows that if the input signal applied to an op-amp circuit is such that it demands an output response that is faster than the specified value of SR, the op amp will not comply. Rather, its output will change at the maximum possible rate, which is equal to its SR. </a:t>
            </a:r>
          </a:p>
        </p:txBody>
      </p:sp>
    </p:spTree>
    <p:extLst>
      <p:ext uri="{BB962C8B-B14F-4D97-AF65-F5344CB8AC3E}">
        <p14:creationId xmlns:p14="http://schemas.microsoft.com/office/powerpoint/2010/main" val="404127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0DF6A009-834A-463C-891D-4415EC0656E1}"/>
              </a:ext>
            </a:extLst>
          </p:cNvPr>
          <p:cNvSpPr txBox="1"/>
          <p:nvPr/>
        </p:nvSpPr>
        <p:spPr>
          <a:xfrm>
            <a:off x="244250" y="218177"/>
            <a:ext cx="8655499" cy="2031325"/>
          </a:xfrm>
          <a:prstGeom prst="rect">
            <a:avLst/>
          </a:prstGeom>
          <a:noFill/>
        </p:spPr>
        <p:txBody>
          <a:bodyPr wrap="square" rtlCol="0">
            <a:spAutoFit/>
          </a:bodyPr>
          <a:lstStyle/>
          <a:p>
            <a:pPr algn="just"/>
            <a:r>
              <a:rPr lang="en-US" dirty="0"/>
              <a:t>As an example, consider an op amp connected in the unity-gain voltage-follower configuration shown below, and let the input signal be the step voltage shown in the figure.</a:t>
            </a:r>
          </a:p>
          <a:p>
            <a:pPr algn="just"/>
            <a:endParaRPr lang="en-US" dirty="0"/>
          </a:p>
          <a:p>
            <a:pPr algn="just"/>
            <a:r>
              <a:rPr lang="en-US" dirty="0"/>
              <a:t> The output of the op amp will not be able to rise instantaneously to the ideal value </a:t>
            </a:r>
            <a:r>
              <a:rPr lang="en-US" i="1" dirty="0"/>
              <a:t>V</a:t>
            </a:r>
            <a:r>
              <a:rPr lang="en-US" dirty="0"/>
              <a:t>; rather, the output will be the linear ramp of slope equal to SR, as shown. The amplifier is then said to be </a:t>
            </a:r>
            <a:r>
              <a:rPr lang="en-US" b="1" dirty="0"/>
              <a:t>slewing</a:t>
            </a:r>
            <a:r>
              <a:rPr lang="en-US" dirty="0"/>
              <a:t>, and its </a:t>
            </a:r>
            <a:r>
              <a:rPr lang="pt-BR" dirty="0"/>
              <a:t>output </a:t>
            </a:r>
            <a:r>
              <a:rPr lang="pt-BR" dirty="0" err="1"/>
              <a:t>is</a:t>
            </a:r>
            <a:r>
              <a:rPr lang="pt-BR" dirty="0"/>
              <a:t> </a:t>
            </a:r>
            <a:r>
              <a:rPr lang="pt-BR" b="1" dirty="0" err="1"/>
              <a:t>slew</a:t>
            </a:r>
            <a:r>
              <a:rPr lang="pt-BR" b="1" dirty="0"/>
              <a:t>-rate </a:t>
            </a:r>
            <a:r>
              <a:rPr lang="pt-BR" b="1" dirty="0" err="1"/>
              <a:t>limited</a:t>
            </a:r>
            <a:r>
              <a:rPr lang="pt-BR" dirty="0"/>
              <a:t>.</a:t>
            </a:r>
            <a:endParaRPr lang="en-US" baseline="-25000" dirty="0"/>
          </a:p>
        </p:txBody>
      </p:sp>
      <p:pic>
        <p:nvPicPr>
          <p:cNvPr id="3" name="Imagem 2">
            <a:extLst>
              <a:ext uri="{FF2B5EF4-FFF2-40B4-BE49-F238E27FC236}">
                <a16:creationId xmlns:a16="http://schemas.microsoft.com/office/drawing/2014/main" id="{0A2B0169-4D40-4A87-BDD8-5E612B916C94}"/>
              </a:ext>
            </a:extLst>
          </p:cNvPr>
          <p:cNvPicPr>
            <a:picLocks noChangeAspect="1"/>
          </p:cNvPicPr>
          <p:nvPr/>
        </p:nvPicPr>
        <p:blipFill>
          <a:blip r:embed="rId2"/>
          <a:stretch>
            <a:fillRect/>
          </a:stretch>
        </p:blipFill>
        <p:spPr>
          <a:xfrm>
            <a:off x="3157536" y="2557725"/>
            <a:ext cx="2828925" cy="1981200"/>
          </a:xfrm>
          <a:prstGeom prst="rect">
            <a:avLst/>
          </a:prstGeom>
        </p:spPr>
      </p:pic>
      <p:pic>
        <p:nvPicPr>
          <p:cNvPr id="4" name="Imagem 3">
            <a:extLst>
              <a:ext uri="{FF2B5EF4-FFF2-40B4-BE49-F238E27FC236}">
                <a16:creationId xmlns:a16="http://schemas.microsoft.com/office/drawing/2014/main" id="{8719C8EC-A196-4B66-8663-165BA4E5DC98}"/>
              </a:ext>
            </a:extLst>
          </p:cNvPr>
          <p:cNvPicPr>
            <a:picLocks noChangeAspect="1"/>
          </p:cNvPicPr>
          <p:nvPr/>
        </p:nvPicPr>
        <p:blipFill>
          <a:blip r:embed="rId3"/>
          <a:stretch>
            <a:fillRect/>
          </a:stretch>
        </p:blipFill>
        <p:spPr>
          <a:xfrm>
            <a:off x="767551" y="2764849"/>
            <a:ext cx="2175507" cy="1116378"/>
          </a:xfrm>
          <a:prstGeom prst="rect">
            <a:avLst/>
          </a:prstGeom>
        </p:spPr>
      </p:pic>
      <p:pic>
        <p:nvPicPr>
          <p:cNvPr id="6" name="Imagem 5">
            <a:extLst>
              <a:ext uri="{FF2B5EF4-FFF2-40B4-BE49-F238E27FC236}">
                <a16:creationId xmlns:a16="http://schemas.microsoft.com/office/drawing/2014/main" id="{AD678661-5EC8-412D-B11C-D2EC56386730}"/>
              </a:ext>
            </a:extLst>
          </p:cNvPr>
          <p:cNvPicPr>
            <a:picLocks noChangeAspect="1"/>
          </p:cNvPicPr>
          <p:nvPr/>
        </p:nvPicPr>
        <p:blipFill>
          <a:blip r:embed="rId4"/>
          <a:stretch>
            <a:fillRect/>
          </a:stretch>
        </p:blipFill>
        <p:spPr>
          <a:xfrm>
            <a:off x="5986461" y="2676826"/>
            <a:ext cx="2920475" cy="1204401"/>
          </a:xfrm>
          <a:prstGeom prst="rect">
            <a:avLst/>
          </a:prstGeom>
        </p:spPr>
      </p:pic>
    </p:spTree>
    <p:extLst>
      <p:ext uri="{BB962C8B-B14F-4D97-AF65-F5344CB8AC3E}">
        <p14:creationId xmlns:p14="http://schemas.microsoft.com/office/powerpoint/2010/main" val="229041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0DF6A009-834A-463C-891D-4415EC0656E1}"/>
              </a:ext>
            </a:extLst>
          </p:cNvPr>
          <p:cNvSpPr txBox="1"/>
          <p:nvPr/>
        </p:nvSpPr>
        <p:spPr>
          <a:xfrm>
            <a:off x="244250" y="218177"/>
            <a:ext cx="8655499" cy="2862322"/>
          </a:xfrm>
          <a:prstGeom prst="rect">
            <a:avLst/>
          </a:prstGeom>
          <a:noFill/>
        </p:spPr>
        <p:txBody>
          <a:bodyPr wrap="square" rtlCol="0">
            <a:spAutoFit/>
          </a:bodyPr>
          <a:lstStyle/>
          <a:p>
            <a:pPr algn="just"/>
            <a:r>
              <a:rPr lang="en-US" dirty="0"/>
              <a:t>        In order to understand the origin of the slew-rate phenomenon, we need to know about the internal circuit of the op amp. For the time being, however, it is sufficient to know about the phenomenon and to note that it is distinct from the finite op-amp bandwidth that limits the frequency response of the closed-loop amplifiers, studied in the previous section. The limited bandwidth is a linear phenomenon and does not result in a change in the shape of an input sinusoid; that is, it does not lead to nonlinear distortion. </a:t>
            </a:r>
          </a:p>
          <a:p>
            <a:pPr algn="just"/>
            <a:endParaRPr lang="en-US" dirty="0"/>
          </a:p>
          <a:p>
            <a:pPr algn="just"/>
            <a:r>
              <a:rPr lang="en-US" dirty="0"/>
              <a:t>         The slew-rate limitation, on the other hand, can cause nonlinear distortion to an input sinusoidal signal when its frequency and amplitude are such that the corresponding ideal output would require </a:t>
            </a:r>
            <a:r>
              <a:rPr lang="en-US" i="1" dirty="0" err="1"/>
              <a:t>v</a:t>
            </a:r>
            <a:r>
              <a:rPr lang="en-US" i="1" baseline="-25000" dirty="0" err="1"/>
              <a:t>O</a:t>
            </a:r>
            <a:r>
              <a:rPr lang="en-US" i="1" dirty="0"/>
              <a:t> </a:t>
            </a:r>
            <a:r>
              <a:rPr lang="en-US" dirty="0"/>
              <a:t>to change at a rate greater than SR. </a:t>
            </a:r>
            <a:endParaRPr lang="en-US" baseline="-25000" dirty="0"/>
          </a:p>
        </p:txBody>
      </p:sp>
      <p:sp>
        <p:nvSpPr>
          <p:cNvPr id="9" name="CaixaDeTexto 8">
            <a:extLst>
              <a:ext uri="{FF2B5EF4-FFF2-40B4-BE49-F238E27FC236}">
                <a16:creationId xmlns:a16="http://schemas.microsoft.com/office/drawing/2014/main" id="{FDD28E29-CDF3-44F6-ADAB-E95962A4A976}"/>
              </a:ext>
            </a:extLst>
          </p:cNvPr>
          <p:cNvSpPr txBox="1"/>
          <p:nvPr/>
        </p:nvSpPr>
        <p:spPr>
          <a:xfrm>
            <a:off x="244250" y="3206542"/>
            <a:ext cx="8655499" cy="646331"/>
          </a:xfrm>
          <a:prstGeom prst="rect">
            <a:avLst/>
          </a:prstGeom>
          <a:noFill/>
        </p:spPr>
        <p:txBody>
          <a:bodyPr wrap="square" rtlCol="0">
            <a:spAutoFit/>
          </a:bodyPr>
          <a:lstStyle/>
          <a:p>
            <a:pPr algn="just"/>
            <a:r>
              <a:rPr lang="en-US" dirty="0"/>
              <a:t>        We should point out that if the step input voltage </a:t>
            </a:r>
            <a:r>
              <a:rPr lang="en-US" i="1" dirty="0"/>
              <a:t>V </a:t>
            </a:r>
            <a:r>
              <a:rPr lang="en-US" dirty="0"/>
              <a:t>is sufficiently small, the output can be the exponentially rising ramp shown below. </a:t>
            </a:r>
            <a:endParaRPr lang="en-US" baseline="-25000" dirty="0"/>
          </a:p>
        </p:txBody>
      </p:sp>
      <p:pic>
        <p:nvPicPr>
          <p:cNvPr id="11" name="Imagem 10">
            <a:extLst>
              <a:ext uri="{FF2B5EF4-FFF2-40B4-BE49-F238E27FC236}">
                <a16:creationId xmlns:a16="http://schemas.microsoft.com/office/drawing/2014/main" id="{A4BD2751-94AA-43B7-8111-29265F9FC3DA}"/>
              </a:ext>
            </a:extLst>
          </p:cNvPr>
          <p:cNvPicPr>
            <a:picLocks noChangeAspect="1"/>
          </p:cNvPicPr>
          <p:nvPr/>
        </p:nvPicPr>
        <p:blipFill>
          <a:blip r:embed="rId2"/>
          <a:stretch>
            <a:fillRect/>
          </a:stretch>
        </p:blipFill>
        <p:spPr>
          <a:xfrm>
            <a:off x="3028325" y="3966954"/>
            <a:ext cx="3286125" cy="2390776"/>
          </a:xfrm>
          <a:prstGeom prst="rect">
            <a:avLst/>
          </a:prstGeom>
        </p:spPr>
      </p:pic>
    </p:spTree>
    <p:extLst>
      <p:ext uri="{BB962C8B-B14F-4D97-AF65-F5344CB8AC3E}">
        <p14:creationId xmlns:p14="http://schemas.microsoft.com/office/powerpoint/2010/main" val="409945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9F0DC9B-4387-49E4-B28F-790A06FA7290}"/>
              </a:ext>
            </a:extLst>
          </p:cNvPr>
          <p:cNvSpPr txBox="1"/>
          <p:nvPr/>
        </p:nvSpPr>
        <p:spPr>
          <a:xfrm>
            <a:off x="2610678" y="251791"/>
            <a:ext cx="3339548" cy="795131"/>
          </a:xfrm>
          <a:prstGeom prst="rect">
            <a:avLst/>
          </a:prstGeom>
          <a:noFill/>
        </p:spPr>
        <p:txBody>
          <a:bodyPr wrap="square" rtlCol="0">
            <a:spAutoFit/>
          </a:bodyPr>
          <a:lstStyle/>
          <a:p>
            <a:endParaRPr lang="pt-BR" dirty="0"/>
          </a:p>
        </p:txBody>
      </p:sp>
      <p:sp>
        <p:nvSpPr>
          <p:cNvPr id="5" name="CaixaDeTexto 4">
            <a:extLst>
              <a:ext uri="{FF2B5EF4-FFF2-40B4-BE49-F238E27FC236}">
                <a16:creationId xmlns:a16="http://schemas.microsoft.com/office/drawing/2014/main" id="{065F5A41-6888-40DD-A36D-77D1DD29FC7B}"/>
              </a:ext>
            </a:extLst>
          </p:cNvPr>
          <p:cNvSpPr txBox="1"/>
          <p:nvPr/>
        </p:nvSpPr>
        <p:spPr>
          <a:xfrm>
            <a:off x="2768319" y="384313"/>
            <a:ext cx="3991674" cy="369332"/>
          </a:xfrm>
          <a:prstGeom prst="rect">
            <a:avLst/>
          </a:prstGeom>
          <a:solidFill>
            <a:srgbClr val="FFFF00"/>
          </a:solidFill>
          <a:ln>
            <a:solidFill>
              <a:schemeClr val="tx1"/>
            </a:solidFill>
          </a:ln>
        </p:spPr>
        <p:txBody>
          <a:bodyPr wrap="square" rtlCol="0">
            <a:spAutoFit/>
          </a:bodyPr>
          <a:lstStyle/>
          <a:p>
            <a:pPr algn="ctr"/>
            <a:r>
              <a:rPr lang="pt-BR" b="1" dirty="0" err="1"/>
              <a:t>Differential</a:t>
            </a:r>
            <a:r>
              <a:rPr lang="pt-BR" b="1" dirty="0"/>
              <a:t> </a:t>
            </a:r>
            <a:r>
              <a:rPr lang="pt-BR" b="1" dirty="0" err="1"/>
              <a:t>and</a:t>
            </a:r>
            <a:r>
              <a:rPr lang="pt-BR" b="1" dirty="0"/>
              <a:t> Common-</a:t>
            </a:r>
            <a:r>
              <a:rPr lang="pt-BR" b="1" dirty="0" err="1"/>
              <a:t>Mode</a:t>
            </a:r>
            <a:r>
              <a:rPr lang="pt-BR" b="1" dirty="0"/>
              <a:t> </a:t>
            </a:r>
            <a:r>
              <a:rPr lang="pt-BR" b="1" dirty="0" err="1"/>
              <a:t>Signals</a:t>
            </a:r>
            <a:endParaRPr lang="pt-BR" dirty="0"/>
          </a:p>
        </p:txBody>
      </p:sp>
      <p:sp>
        <p:nvSpPr>
          <p:cNvPr id="6" name="CaixaDeTexto 5">
            <a:extLst>
              <a:ext uri="{FF2B5EF4-FFF2-40B4-BE49-F238E27FC236}">
                <a16:creationId xmlns:a16="http://schemas.microsoft.com/office/drawing/2014/main" id="{24FDA834-8871-461C-B60C-54FE8BAD5EEF}"/>
              </a:ext>
            </a:extLst>
          </p:cNvPr>
          <p:cNvSpPr txBox="1"/>
          <p:nvPr/>
        </p:nvSpPr>
        <p:spPr>
          <a:xfrm>
            <a:off x="596347" y="1046922"/>
            <a:ext cx="7951305" cy="646331"/>
          </a:xfrm>
          <a:prstGeom prst="rect">
            <a:avLst/>
          </a:prstGeom>
          <a:noFill/>
        </p:spPr>
        <p:txBody>
          <a:bodyPr wrap="square" rtlCol="0">
            <a:spAutoFit/>
          </a:bodyPr>
          <a:lstStyle/>
          <a:p>
            <a:pPr algn="just"/>
            <a:r>
              <a:rPr lang="en-US" dirty="0"/>
              <a:t>The differential input signal </a:t>
            </a:r>
            <a:r>
              <a:rPr lang="en-US" b="1" i="1" dirty="0" err="1">
                <a:highlight>
                  <a:srgbClr val="FFFF00"/>
                </a:highlight>
              </a:rPr>
              <a:t>v</a:t>
            </a:r>
            <a:r>
              <a:rPr lang="en-US" b="1" i="1" baseline="-25000" dirty="0" err="1">
                <a:highlight>
                  <a:srgbClr val="FFFF00"/>
                </a:highlight>
              </a:rPr>
              <a:t>Id</a:t>
            </a:r>
            <a:r>
              <a:rPr lang="en-US" i="1" dirty="0"/>
              <a:t> </a:t>
            </a:r>
            <a:r>
              <a:rPr lang="en-US" dirty="0"/>
              <a:t>is simply the difference between the two input signals </a:t>
            </a:r>
            <a:r>
              <a:rPr lang="en-US" i="1" dirty="0"/>
              <a:t>v</a:t>
            </a:r>
            <a:r>
              <a:rPr lang="en-US" baseline="-25000" dirty="0"/>
              <a:t>1</a:t>
            </a:r>
            <a:r>
              <a:rPr lang="en-US" dirty="0"/>
              <a:t> and </a:t>
            </a:r>
            <a:r>
              <a:rPr lang="en-US" i="1" dirty="0"/>
              <a:t>v</a:t>
            </a:r>
            <a:r>
              <a:rPr lang="en-US" baseline="-25000" dirty="0"/>
              <a:t>2</a:t>
            </a:r>
            <a:r>
              <a:rPr lang="en-US" dirty="0"/>
              <a:t>; that is,</a:t>
            </a:r>
            <a:endParaRPr lang="pt-BR" dirty="0"/>
          </a:p>
        </p:txBody>
      </p:sp>
      <p:sp>
        <p:nvSpPr>
          <p:cNvPr id="7" name="Retângulo: Cantos Arredondados 6">
            <a:extLst>
              <a:ext uri="{FF2B5EF4-FFF2-40B4-BE49-F238E27FC236}">
                <a16:creationId xmlns:a16="http://schemas.microsoft.com/office/drawing/2014/main" id="{9B11909A-757F-4C97-B1AD-576909F4B0E3}"/>
              </a:ext>
            </a:extLst>
          </p:cNvPr>
          <p:cNvSpPr/>
          <p:nvPr/>
        </p:nvSpPr>
        <p:spPr>
          <a:xfrm>
            <a:off x="260717" y="1150933"/>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8" name="CaixaDeTexto 7">
                <a:extLst>
                  <a:ext uri="{FF2B5EF4-FFF2-40B4-BE49-F238E27FC236}">
                    <a16:creationId xmlns:a16="http://schemas.microsoft.com/office/drawing/2014/main" id="{E2D4F9FA-5495-4229-AE1A-865E5CAD0884}"/>
                  </a:ext>
                </a:extLst>
              </p:cNvPr>
              <p:cNvSpPr txBox="1"/>
              <p:nvPr/>
            </p:nvSpPr>
            <p:spPr>
              <a:xfrm>
                <a:off x="3734598" y="1709531"/>
                <a:ext cx="1209755" cy="276999"/>
              </a:xfrm>
              <a:prstGeom prst="rect">
                <a:avLst/>
              </a:prstGeom>
              <a:noFill/>
            </p:spPr>
            <p:txBody>
              <a:bodyPr wrap="non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𝐼𝑑</m:t>
                        </m:r>
                      </m:sub>
                    </m:sSub>
                  </m:oMath>
                </a14:m>
                <a:r>
                  <a:rPr lang="pt-BR" dirty="0"/>
                  <a:t>= </a:t>
                </a:r>
                <a14:m>
                  <m:oMath xmlns:m="http://schemas.openxmlformats.org/officeDocument/2006/math">
                    <m:sSub>
                      <m:sSubPr>
                        <m:ctrlPr>
                          <a:rPr lang="pt-BR" i="1" dirty="0">
                            <a:latin typeface="Cambria Math" panose="02040503050406030204" pitchFamily="18" charset="0"/>
                          </a:rPr>
                        </m:ctrlPr>
                      </m:sSubPr>
                      <m:e>
                        <m:r>
                          <a:rPr lang="pt-BR" i="1" dirty="0">
                            <a:latin typeface="Cambria Math" panose="02040503050406030204" pitchFamily="18" charset="0"/>
                          </a:rPr>
                          <m:t>𝑣</m:t>
                        </m:r>
                      </m:e>
                      <m:sub>
                        <m:r>
                          <a:rPr lang="pt-BR" i="1" dirty="0">
                            <a:latin typeface="Cambria Math" panose="02040503050406030204" pitchFamily="18" charset="0"/>
                          </a:rPr>
                          <m:t>2</m:t>
                        </m:r>
                      </m:sub>
                    </m:sSub>
                    <m:r>
                      <a:rPr lang="pt-BR" i="1" dirty="0">
                        <a:latin typeface="Cambria Math" panose="02040503050406030204" pitchFamily="18" charset="0"/>
                      </a:rPr>
                      <m:t>−</m:t>
                    </m:r>
                    <m:sSub>
                      <m:sSubPr>
                        <m:ctrlPr>
                          <a:rPr lang="pt-BR" i="1" dirty="0">
                            <a:latin typeface="Cambria Math" panose="02040503050406030204" pitchFamily="18" charset="0"/>
                          </a:rPr>
                        </m:ctrlPr>
                      </m:sSubPr>
                      <m:e>
                        <m:r>
                          <a:rPr lang="pt-BR" i="1" dirty="0">
                            <a:latin typeface="Cambria Math" panose="02040503050406030204" pitchFamily="18" charset="0"/>
                          </a:rPr>
                          <m:t>𝑣</m:t>
                        </m:r>
                      </m:e>
                      <m:sub>
                        <m:r>
                          <a:rPr lang="pt-BR" i="1" dirty="0">
                            <a:latin typeface="Cambria Math" panose="02040503050406030204" pitchFamily="18" charset="0"/>
                          </a:rPr>
                          <m:t>1</m:t>
                        </m:r>
                      </m:sub>
                    </m:sSub>
                  </m:oMath>
                </a14:m>
                <a:endParaRPr lang="pt-BR" dirty="0"/>
              </a:p>
            </p:txBody>
          </p:sp>
        </mc:Choice>
        <mc:Fallback xmlns="">
          <p:sp>
            <p:nvSpPr>
              <p:cNvPr id="8" name="CaixaDeTexto 7">
                <a:extLst>
                  <a:ext uri="{FF2B5EF4-FFF2-40B4-BE49-F238E27FC236}">
                    <a16:creationId xmlns:a16="http://schemas.microsoft.com/office/drawing/2014/main" id="{E2D4F9FA-5495-4229-AE1A-865E5CAD0884}"/>
                  </a:ext>
                </a:extLst>
              </p:cNvPr>
              <p:cNvSpPr txBox="1">
                <a:spLocks noRot="1" noChangeAspect="1" noMove="1" noResize="1" noEditPoints="1" noAdjustHandles="1" noChangeArrowheads="1" noChangeShapeType="1" noTextEdit="1"/>
              </p:cNvSpPr>
              <p:nvPr/>
            </p:nvSpPr>
            <p:spPr>
              <a:xfrm>
                <a:off x="3734598" y="1709531"/>
                <a:ext cx="1209755" cy="276999"/>
              </a:xfrm>
              <a:prstGeom prst="rect">
                <a:avLst/>
              </a:prstGeom>
              <a:blipFill>
                <a:blip r:embed="rId2"/>
                <a:stretch>
                  <a:fillRect l="-5051" t="-28261" r="-3030" b="-50000"/>
                </a:stretch>
              </a:blipFill>
            </p:spPr>
            <p:txBody>
              <a:bodyPr/>
              <a:lstStyle/>
              <a:p>
                <a:r>
                  <a:rPr lang="pt-BR">
                    <a:noFill/>
                  </a:rPr>
                  <a:t> </a:t>
                </a:r>
              </a:p>
            </p:txBody>
          </p:sp>
        </mc:Fallback>
      </mc:AlternateContent>
      <p:sp>
        <p:nvSpPr>
          <p:cNvPr id="9" name="CaixaDeTexto 8">
            <a:extLst>
              <a:ext uri="{FF2B5EF4-FFF2-40B4-BE49-F238E27FC236}">
                <a16:creationId xmlns:a16="http://schemas.microsoft.com/office/drawing/2014/main" id="{5C9A387D-5C8C-44CF-A0E3-A9F483DF0D6F}"/>
              </a:ext>
            </a:extLst>
          </p:cNvPr>
          <p:cNvSpPr txBox="1"/>
          <p:nvPr/>
        </p:nvSpPr>
        <p:spPr>
          <a:xfrm>
            <a:off x="596347" y="2178470"/>
            <a:ext cx="8097079" cy="369332"/>
          </a:xfrm>
          <a:prstGeom prst="rect">
            <a:avLst/>
          </a:prstGeom>
          <a:noFill/>
        </p:spPr>
        <p:txBody>
          <a:bodyPr wrap="square" rtlCol="0">
            <a:spAutoFit/>
          </a:bodyPr>
          <a:lstStyle/>
          <a:p>
            <a:pPr algn="just"/>
            <a:r>
              <a:rPr lang="en-US" dirty="0"/>
              <a:t>The common-mode input signal </a:t>
            </a:r>
            <a:r>
              <a:rPr lang="en-US" b="1" i="1" dirty="0" err="1">
                <a:highlight>
                  <a:srgbClr val="FFFF00"/>
                </a:highlight>
              </a:rPr>
              <a:t>v</a:t>
            </a:r>
            <a:r>
              <a:rPr lang="en-US" b="1" i="1" baseline="-25000" dirty="0" err="1">
                <a:highlight>
                  <a:srgbClr val="FFFF00"/>
                </a:highlight>
              </a:rPr>
              <a:t>Icm</a:t>
            </a:r>
            <a:r>
              <a:rPr lang="en-US" i="1" baseline="-25000" dirty="0"/>
              <a:t> </a:t>
            </a:r>
            <a:r>
              <a:rPr lang="en-US" dirty="0"/>
              <a:t>is the average of the two input signals </a:t>
            </a:r>
            <a:r>
              <a:rPr lang="en-US" i="1" dirty="0"/>
              <a:t>v</a:t>
            </a:r>
            <a:r>
              <a:rPr lang="en-US" baseline="-25000" dirty="0"/>
              <a:t>1</a:t>
            </a:r>
            <a:r>
              <a:rPr lang="en-US" dirty="0"/>
              <a:t> and </a:t>
            </a:r>
            <a:r>
              <a:rPr lang="en-US" i="1" dirty="0"/>
              <a:t>v</a:t>
            </a:r>
            <a:r>
              <a:rPr lang="en-US" baseline="-25000" dirty="0"/>
              <a:t>2:</a:t>
            </a:r>
            <a:endParaRPr lang="pt-BR" dirty="0"/>
          </a:p>
        </p:txBody>
      </p:sp>
      <p:sp>
        <p:nvSpPr>
          <p:cNvPr id="10" name="Retângulo: Cantos Arredondados 9">
            <a:extLst>
              <a:ext uri="{FF2B5EF4-FFF2-40B4-BE49-F238E27FC236}">
                <a16:creationId xmlns:a16="http://schemas.microsoft.com/office/drawing/2014/main" id="{F21D9F7A-717B-4E9F-899F-A9401E011A04}"/>
              </a:ext>
            </a:extLst>
          </p:cNvPr>
          <p:cNvSpPr/>
          <p:nvPr/>
        </p:nvSpPr>
        <p:spPr>
          <a:xfrm>
            <a:off x="260717" y="2282481"/>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6B6CE63B-2F18-4C92-AB69-02A3BA33E3C2}"/>
                  </a:ext>
                </a:extLst>
              </p:cNvPr>
              <p:cNvSpPr txBox="1"/>
              <p:nvPr/>
            </p:nvSpPr>
            <p:spPr>
              <a:xfrm>
                <a:off x="3734598" y="2761567"/>
                <a:ext cx="1669816" cy="391133"/>
              </a:xfrm>
              <a:prstGeom prst="rect">
                <a:avLst/>
              </a:prstGeom>
              <a:noFill/>
            </p:spPr>
            <p:txBody>
              <a:bodyPr wrap="non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𝐼𝑐𝑚</m:t>
                        </m:r>
                      </m:sub>
                    </m:sSub>
                  </m:oMath>
                </a14:m>
                <a:r>
                  <a:rPr lang="pt-BR" dirty="0"/>
                  <a:t>= </a:t>
                </a:r>
                <a14:m>
                  <m:oMath xmlns:m="http://schemas.openxmlformats.org/officeDocument/2006/math">
                    <m:f>
                      <m:fPr>
                        <m:ctrlPr>
                          <a:rPr lang="pt-BR" i="1" dirty="0" smtClean="0">
                            <a:latin typeface="Cambria Math" panose="02040503050406030204" pitchFamily="18" charset="0"/>
                          </a:rPr>
                        </m:ctrlPr>
                      </m:fPr>
                      <m:num>
                        <m:r>
                          <a:rPr lang="pt-BR" b="0" i="1" dirty="0" smtClean="0">
                            <a:latin typeface="Cambria Math" panose="02040503050406030204" pitchFamily="18" charset="0"/>
                          </a:rPr>
                          <m:t>1</m:t>
                        </m:r>
                      </m:num>
                      <m:den>
                        <m:r>
                          <a:rPr lang="pt-BR" b="0" i="1" dirty="0" smtClean="0">
                            <a:latin typeface="Cambria Math" panose="02040503050406030204" pitchFamily="18" charset="0"/>
                          </a:rPr>
                          <m:t>2</m:t>
                        </m:r>
                      </m:den>
                    </m:f>
                    <m:d>
                      <m:dPr>
                        <m:ctrlPr>
                          <a:rPr lang="pt-BR" i="1" dirty="0" smtClean="0">
                            <a:latin typeface="Cambria Math" panose="02040503050406030204" pitchFamily="18" charset="0"/>
                          </a:rPr>
                        </m:ctrlPr>
                      </m:dPr>
                      <m:e>
                        <m:sSub>
                          <m:sSubPr>
                            <m:ctrlPr>
                              <a:rPr lang="pt-BR" i="1" dirty="0">
                                <a:latin typeface="Cambria Math" panose="02040503050406030204" pitchFamily="18" charset="0"/>
                              </a:rPr>
                            </m:ctrlPr>
                          </m:sSubPr>
                          <m:e>
                            <m:r>
                              <a:rPr lang="pt-BR" i="1" dirty="0">
                                <a:latin typeface="Cambria Math" panose="02040503050406030204" pitchFamily="18" charset="0"/>
                              </a:rPr>
                              <m:t>𝑣</m:t>
                            </m:r>
                          </m:e>
                          <m:sub>
                            <m:r>
                              <a:rPr lang="pt-BR" i="1" dirty="0">
                                <a:latin typeface="Cambria Math" panose="02040503050406030204" pitchFamily="18" charset="0"/>
                              </a:rPr>
                              <m:t>2</m:t>
                            </m:r>
                          </m:sub>
                        </m:sSub>
                        <m:r>
                          <a:rPr lang="pt-BR" i="1" dirty="0">
                            <a:latin typeface="Cambria Math" panose="02040503050406030204" pitchFamily="18" charset="0"/>
                          </a:rPr>
                          <m:t>+</m:t>
                        </m:r>
                        <m:sSub>
                          <m:sSubPr>
                            <m:ctrlPr>
                              <a:rPr lang="pt-BR" i="1" dirty="0">
                                <a:latin typeface="Cambria Math" panose="02040503050406030204" pitchFamily="18" charset="0"/>
                              </a:rPr>
                            </m:ctrlPr>
                          </m:sSubPr>
                          <m:e>
                            <m:r>
                              <a:rPr lang="pt-BR" i="1" dirty="0">
                                <a:latin typeface="Cambria Math" panose="02040503050406030204" pitchFamily="18" charset="0"/>
                              </a:rPr>
                              <m:t>𝑣</m:t>
                            </m:r>
                          </m:e>
                          <m:sub>
                            <m:r>
                              <a:rPr lang="pt-BR" i="1" dirty="0">
                                <a:latin typeface="Cambria Math" panose="02040503050406030204" pitchFamily="18" charset="0"/>
                              </a:rPr>
                              <m:t>1</m:t>
                            </m:r>
                          </m:sub>
                        </m:sSub>
                      </m:e>
                    </m:d>
                  </m:oMath>
                </a14:m>
                <a:endParaRPr lang="pt-BR" dirty="0"/>
              </a:p>
            </p:txBody>
          </p:sp>
        </mc:Choice>
        <mc:Fallback xmlns="">
          <p:sp>
            <p:nvSpPr>
              <p:cNvPr id="11" name="CaixaDeTexto 10">
                <a:extLst>
                  <a:ext uri="{FF2B5EF4-FFF2-40B4-BE49-F238E27FC236}">
                    <a16:creationId xmlns:a16="http://schemas.microsoft.com/office/drawing/2014/main" id="{6B6CE63B-2F18-4C92-AB69-02A3BA33E3C2}"/>
                  </a:ext>
                </a:extLst>
              </p:cNvPr>
              <p:cNvSpPr txBox="1">
                <a:spLocks noRot="1" noChangeAspect="1" noMove="1" noResize="1" noEditPoints="1" noAdjustHandles="1" noChangeArrowheads="1" noChangeShapeType="1" noTextEdit="1"/>
              </p:cNvSpPr>
              <p:nvPr/>
            </p:nvSpPr>
            <p:spPr>
              <a:xfrm>
                <a:off x="3734598" y="2761567"/>
                <a:ext cx="1669816" cy="391133"/>
              </a:xfrm>
              <a:prstGeom prst="rect">
                <a:avLst/>
              </a:prstGeom>
              <a:blipFill>
                <a:blip r:embed="rId3"/>
                <a:stretch>
                  <a:fillRect l="-3650" t="-4688" b="-23438"/>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38E73A66-18E9-4AA8-989B-3229F51647C3}"/>
                  </a:ext>
                </a:extLst>
              </p:cNvPr>
              <p:cNvSpPr txBox="1"/>
              <p:nvPr/>
            </p:nvSpPr>
            <p:spPr>
              <a:xfrm>
                <a:off x="406489" y="4247319"/>
                <a:ext cx="1209755" cy="276999"/>
              </a:xfrm>
              <a:prstGeom prst="rect">
                <a:avLst/>
              </a:prstGeom>
              <a:noFill/>
            </p:spPr>
            <p:txBody>
              <a:bodyPr wrap="non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𝐼𝑑</m:t>
                        </m:r>
                      </m:sub>
                    </m:sSub>
                  </m:oMath>
                </a14:m>
                <a:r>
                  <a:rPr lang="pt-BR" dirty="0"/>
                  <a:t>= </a:t>
                </a:r>
                <a14:m>
                  <m:oMath xmlns:m="http://schemas.openxmlformats.org/officeDocument/2006/math">
                    <m:sSub>
                      <m:sSubPr>
                        <m:ctrlPr>
                          <a:rPr lang="pt-BR" i="1" dirty="0">
                            <a:latin typeface="Cambria Math" panose="02040503050406030204" pitchFamily="18" charset="0"/>
                          </a:rPr>
                        </m:ctrlPr>
                      </m:sSubPr>
                      <m:e>
                        <m:r>
                          <a:rPr lang="pt-BR" i="1" dirty="0">
                            <a:latin typeface="Cambria Math" panose="02040503050406030204" pitchFamily="18" charset="0"/>
                          </a:rPr>
                          <m:t>𝑣</m:t>
                        </m:r>
                      </m:e>
                      <m:sub>
                        <m:r>
                          <a:rPr lang="pt-BR" i="1" dirty="0">
                            <a:latin typeface="Cambria Math" panose="02040503050406030204" pitchFamily="18" charset="0"/>
                          </a:rPr>
                          <m:t>2</m:t>
                        </m:r>
                      </m:sub>
                    </m:sSub>
                    <m:r>
                      <a:rPr lang="pt-BR" i="1" dirty="0">
                        <a:latin typeface="Cambria Math" panose="02040503050406030204" pitchFamily="18" charset="0"/>
                      </a:rPr>
                      <m:t>−</m:t>
                    </m:r>
                    <m:sSub>
                      <m:sSubPr>
                        <m:ctrlPr>
                          <a:rPr lang="pt-BR" i="1" dirty="0">
                            <a:latin typeface="Cambria Math" panose="02040503050406030204" pitchFamily="18" charset="0"/>
                          </a:rPr>
                        </m:ctrlPr>
                      </m:sSubPr>
                      <m:e>
                        <m:r>
                          <a:rPr lang="pt-BR" i="1" dirty="0">
                            <a:latin typeface="Cambria Math" panose="02040503050406030204" pitchFamily="18" charset="0"/>
                          </a:rPr>
                          <m:t>𝑣</m:t>
                        </m:r>
                      </m:e>
                      <m:sub>
                        <m:r>
                          <a:rPr lang="pt-BR" i="1" dirty="0">
                            <a:latin typeface="Cambria Math" panose="02040503050406030204" pitchFamily="18" charset="0"/>
                          </a:rPr>
                          <m:t>1</m:t>
                        </m:r>
                      </m:sub>
                    </m:sSub>
                  </m:oMath>
                </a14:m>
                <a:endParaRPr lang="pt-BR" dirty="0"/>
              </a:p>
            </p:txBody>
          </p:sp>
        </mc:Choice>
        <mc:Fallback xmlns="">
          <p:sp>
            <p:nvSpPr>
              <p:cNvPr id="12" name="CaixaDeTexto 11">
                <a:extLst>
                  <a:ext uri="{FF2B5EF4-FFF2-40B4-BE49-F238E27FC236}">
                    <a16:creationId xmlns:a16="http://schemas.microsoft.com/office/drawing/2014/main" id="{38E73A66-18E9-4AA8-989B-3229F51647C3}"/>
                  </a:ext>
                </a:extLst>
              </p:cNvPr>
              <p:cNvSpPr txBox="1">
                <a:spLocks noRot="1" noChangeAspect="1" noMove="1" noResize="1" noEditPoints="1" noAdjustHandles="1" noChangeArrowheads="1" noChangeShapeType="1" noTextEdit="1"/>
              </p:cNvSpPr>
              <p:nvPr/>
            </p:nvSpPr>
            <p:spPr>
              <a:xfrm>
                <a:off x="406489" y="4247319"/>
                <a:ext cx="1209755" cy="276999"/>
              </a:xfrm>
              <a:prstGeom prst="rect">
                <a:avLst/>
              </a:prstGeom>
              <a:blipFill>
                <a:blip r:embed="rId4"/>
                <a:stretch>
                  <a:fillRect l="-5051" t="-28889" r="-3030" b="-5111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E78A1D14-2EDC-439A-9599-3C69E4DA26B9}"/>
                  </a:ext>
                </a:extLst>
              </p:cNvPr>
              <p:cNvSpPr txBox="1"/>
              <p:nvPr/>
            </p:nvSpPr>
            <p:spPr>
              <a:xfrm>
                <a:off x="406489" y="4803742"/>
                <a:ext cx="1669816" cy="391133"/>
              </a:xfrm>
              <a:prstGeom prst="rect">
                <a:avLst/>
              </a:prstGeom>
              <a:noFill/>
            </p:spPr>
            <p:txBody>
              <a:bodyPr wrap="non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𝐼𝑐𝑚</m:t>
                        </m:r>
                      </m:sub>
                    </m:sSub>
                  </m:oMath>
                </a14:m>
                <a:r>
                  <a:rPr lang="pt-BR" dirty="0"/>
                  <a:t>= </a:t>
                </a:r>
                <a14:m>
                  <m:oMath xmlns:m="http://schemas.openxmlformats.org/officeDocument/2006/math">
                    <m:f>
                      <m:fPr>
                        <m:ctrlPr>
                          <a:rPr lang="pt-BR" i="1" dirty="0" smtClean="0">
                            <a:latin typeface="Cambria Math" panose="02040503050406030204" pitchFamily="18" charset="0"/>
                          </a:rPr>
                        </m:ctrlPr>
                      </m:fPr>
                      <m:num>
                        <m:r>
                          <a:rPr lang="pt-BR" b="0" i="1" dirty="0" smtClean="0">
                            <a:latin typeface="Cambria Math" panose="02040503050406030204" pitchFamily="18" charset="0"/>
                          </a:rPr>
                          <m:t>1</m:t>
                        </m:r>
                      </m:num>
                      <m:den>
                        <m:r>
                          <a:rPr lang="pt-BR" b="0" i="1" dirty="0" smtClean="0">
                            <a:latin typeface="Cambria Math" panose="02040503050406030204" pitchFamily="18" charset="0"/>
                          </a:rPr>
                          <m:t>2</m:t>
                        </m:r>
                      </m:den>
                    </m:f>
                    <m:d>
                      <m:dPr>
                        <m:ctrlPr>
                          <a:rPr lang="pt-BR" i="1" dirty="0" smtClean="0">
                            <a:latin typeface="Cambria Math" panose="02040503050406030204" pitchFamily="18" charset="0"/>
                          </a:rPr>
                        </m:ctrlPr>
                      </m:dPr>
                      <m:e>
                        <m:sSub>
                          <m:sSubPr>
                            <m:ctrlPr>
                              <a:rPr lang="pt-BR" i="1" dirty="0">
                                <a:latin typeface="Cambria Math" panose="02040503050406030204" pitchFamily="18" charset="0"/>
                              </a:rPr>
                            </m:ctrlPr>
                          </m:sSubPr>
                          <m:e>
                            <m:r>
                              <a:rPr lang="pt-BR" i="1" dirty="0">
                                <a:latin typeface="Cambria Math" panose="02040503050406030204" pitchFamily="18" charset="0"/>
                              </a:rPr>
                              <m:t>𝑣</m:t>
                            </m:r>
                          </m:e>
                          <m:sub>
                            <m:r>
                              <a:rPr lang="pt-BR" i="1" dirty="0">
                                <a:latin typeface="Cambria Math" panose="02040503050406030204" pitchFamily="18" charset="0"/>
                              </a:rPr>
                              <m:t>2</m:t>
                            </m:r>
                          </m:sub>
                        </m:sSub>
                        <m:r>
                          <a:rPr lang="pt-BR" i="1" dirty="0">
                            <a:latin typeface="Cambria Math" panose="02040503050406030204" pitchFamily="18" charset="0"/>
                          </a:rPr>
                          <m:t>+</m:t>
                        </m:r>
                        <m:sSub>
                          <m:sSubPr>
                            <m:ctrlPr>
                              <a:rPr lang="pt-BR" i="1" dirty="0">
                                <a:latin typeface="Cambria Math" panose="02040503050406030204" pitchFamily="18" charset="0"/>
                              </a:rPr>
                            </m:ctrlPr>
                          </m:sSubPr>
                          <m:e>
                            <m:r>
                              <a:rPr lang="pt-BR" i="1" dirty="0">
                                <a:latin typeface="Cambria Math" panose="02040503050406030204" pitchFamily="18" charset="0"/>
                              </a:rPr>
                              <m:t>𝑣</m:t>
                            </m:r>
                          </m:e>
                          <m:sub>
                            <m:r>
                              <a:rPr lang="pt-BR" i="1" dirty="0">
                                <a:latin typeface="Cambria Math" panose="02040503050406030204" pitchFamily="18" charset="0"/>
                              </a:rPr>
                              <m:t>1</m:t>
                            </m:r>
                          </m:sub>
                        </m:sSub>
                      </m:e>
                    </m:d>
                  </m:oMath>
                </a14:m>
                <a:endParaRPr lang="pt-BR" dirty="0"/>
              </a:p>
            </p:txBody>
          </p:sp>
        </mc:Choice>
        <mc:Fallback xmlns="">
          <p:sp>
            <p:nvSpPr>
              <p:cNvPr id="13" name="CaixaDeTexto 12">
                <a:extLst>
                  <a:ext uri="{FF2B5EF4-FFF2-40B4-BE49-F238E27FC236}">
                    <a16:creationId xmlns:a16="http://schemas.microsoft.com/office/drawing/2014/main" id="{E78A1D14-2EDC-439A-9599-3C69E4DA26B9}"/>
                  </a:ext>
                </a:extLst>
              </p:cNvPr>
              <p:cNvSpPr txBox="1">
                <a:spLocks noRot="1" noChangeAspect="1" noMove="1" noResize="1" noEditPoints="1" noAdjustHandles="1" noChangeArrowheads="1" noChangeShapeType="1" noTextEdit="1"/>
              </p:cNvSpPr>
              <p:nvPr/>
            </p:nvSpPr>
            <p:spPr>
              <a:xfrm>
                <a:off x="406489" y="4803742"/>
                <a:ext cx="1669816" cy="391133"/>
              </a:xfrm>
              <a:prstGeom prst="rect">
                <a:avLst/>
              </a:prstGeom>
              <a:blipFill>
                <a:blip r:embed="rId5"/>
                <a:stretch>
                  <a:fillRect l="-3650" t="-4688" b="-23438"/>
                </a:stretch>
              </a:blipFill>
            </p:spPr>
            <p:txBody>
              <a:bodyPr/>
              <a:lstStyle/>
              <a:p>
                <a:r>
                  <a:rPr lang="pt-BR">
                    <a:noFill/>
                  </a:rPr>
                  <a:t> </a:t>
                </a:r>
              </a:p>
            </p:txBody>
          </p:sp>
        </mc:Fallback>
      </mc:AlternateContent>
      <p:sp>
        <p:nvSpPr>
          <p:cNvPr id="14" name="Chave Direita 13">
            <a:extLst>
              <a:ext uri="{FF2B5EF4-FFF2-40B4-BE49-F238E27FC236}">
                <a16:creationId xmlns:a16="http://schemas.microsoft.com/office/drawing/2014/main" id="{CF4B671B-3A18-454B-9410-665EB0B0DA5E}"/>
              </a:ext>
            </a:extLst>
          </p:cNvPr>
          <p:cNvSpPr/>
          <p:nvPr/>
        </p:nvSpPr>
        <p:spPr>
          <a:xfrm>
            <a:off x="2190039" y="4346062"/>
            <a:ext cx="306185" cy="90179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16" name="Conector de Seta Reta 15">
            <a:extLst>
              <a:ext uri="{FF2B5EF4-FFF2-40B4-BE49-F238E27FC236}">
                <a16:creationId xmlns:a16="http://schemas.microsoft.com/office/drawing/2014/main" id="{C4C9DDF5-BBFB-4E16-A4BF-CDF614178C2B}"/>
              </a:ext>
            </a:extLst>
          </p:cNvPr>
          <p:cNvCxnSpPr/>
          <p:nvPr/>
        </p:nvCxnSpPr>
        <p:spPr>
          <a:xfrm>
            <a:off x="2801022" y="4803742"/>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CaixaDeTexto 16">
                <a:extLst>
                  <a:ext uri="{FF2B5EF4-FFF2-40B4-BE49-F238E27FC236}">
                    <a16:creationId xmlns:a16="http://schemas.microsoft.com/office/drawing/2014/main" id="{B0D54CB1-8A8B-439B-8D92-3702D30EE130}"/>
                  </a:ext>
                </a:extLst>
              </p:cNvPr>
              <p:cNvSpPr txBox="1"/>
              <p:nvPr/>
            </p:nvSpPr>
            <p:spPr>
              <a:xfrm>
                <a:off x="3450927" y="4267221"/>
                <a:ext cx="1200585" cy="369140"/>
              </a:xfrm>
              <a:prstGeom prst="rect">
                <a:avLst/>
              </a:prstGeom>
              <a:noFill/>
            </p:spPr>
            <p:txBody>
              <a:bodyPr wrap="squar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1</m:t>
                        </m:r>
                      </m:sub>
                    </m:sSub>
                  </m:oMath>
                </a14:m>
                <a:r>
                  <a:rPr lang="pt-BR" dirty="0"/>
                  <a:t>=</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𝐼𝑐𝑚</m:t>
                        </m:r>
                        <m:r>
                          <a:rPr lang="pt-BR" b="0" i="1" smtClean="0">
                            <a:latin typeface="Cambria Math" panose="02040503050406030204" pitchFamily="18" charset="0"/>
                          </a:rPr>
                          <m:t> </m:t>
                        </m:r>
                      </m:sub>
                    </m:sSub>
                  </m:oMath>
                </a14:m>
                <a:r>
                  <a:rPr lang="pt-BR" dirty="0"/>
                  <a:t>-</a:t>
                </a:r>
                <a14:m>
                  <m:oMath xmlns:m="http://schemas.openxmlformats.org/officeDocument/2006/math">
                    <m:r>
                      <a:rPr lang="pt-BR" b="0" i="0" dirty="0" smtClean="0">
                        <a:latin typeface="Cambria Math" panose="02040503050406030204" pitchFamily="18" charset="0"/>
                      </a:rPr>
                      <m:t> </m:t>
                    </m:r>
                    <m:f>
                      <m:fPr>
                        <m:ctrlPr>
                          <a:rPr lang="pt-BR" i="1" dirty="0" smtClean="0">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𝐼𝑑</m:t>
                            </m:r>
                          </m:sub>
                        </m:sSub>
                      </m:num>
                      <m:den>
                        <m:r>
                          <a:rPr lang="pt-BR" b="0" i="1" dirty="0" smtClean="0">
                            <a:latin typeface="Cambria Math" panose="02040503050406030204" pitchFamily="18" charset="0"/>
                          </a:rPr>
                          <m:t>2</m:t>
                        </m:r>
                      </m:den>
                    </m:f>
                  </m:oMath>
                </a14:m>
                <a:endParaRPr lang="pt-BR" dirty="0"/>
              </a:p>
            </p:txBody>
          </p:sp>
        </mc:Choice>
        <mc:Fallback xmlns="">
          <p:sp>
            <p:nvSpPr>
              <p:cNvPr id="17" name="CaixaDeTexto 16">
                <a:extLst>
                  <a:ext uri="{FF2B5EF4-FFF2-40B4-BE49-F238E27FC236}">
                    <a16:creationId xmlns:a16="http://schemas.microsoft.com/office/drawing/2014/main" id="{B0D54CB1-8A8B-439B-8D92-3702D30EE130}"/>
                  </a:ext>
                </a:extLst>
              </p:cNvPr>
              <p:cNvSpPr txBox="1">
                <a:spLocks noRot="1" noChangeAspect="1" noMove="1" noResize="1" noEditPoints="1" noAdjustHandles="1" noChangeArrowheads="1" noChangeShapeType="1" noTextEdit="1"/>
              </p:cNvSpPr>
              <p:nvPr/>
            </p:nvSpPr>
            <p:spPr>
              <a:xfrm>
                <a:off x="3450927" y="4267221"/>
                <a:ext cx="1200585" cy="369140"/>
              </a:xfrm>
              <a:prstGeom prst="rect">
                <a:avLst/>
              </a:prstGeom>
              <a:blipFill>
                <a:blip r:embed="rId6"/>
                <a:stretch>
                  <a:fillRect l="-5076" t="-11475" r="-3553" b="-2295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 name="CaixaDeTexto 18">
                <a:extLst>
                  <a:ext uri="{FF2B5EF4-FFF2-40B4-BE49-F238E27FC236}">
                    <a16:creationId xmlns:a16="http://schemas.microsoft.com/office/drawing/2014/main" id="{E451347D-5FD4-4CEE-A9F0-A8733731EBBF}"/>
                  </a:ext>
                </a:extLst>
              </p:cNvPr>
              <p:cNvSpPr txBox="1"/>
              <p:nvPr/>
            </p:nvSpPr>
            <p:spPr>
              <a:xfrm>
                <a:off x="3450927" y="4872118"/>
                <a:ext cx="1350225" cy="369140"/>
              </a:xfrm>
              <a:prstGeom prst="rect">
                <a:avLst/>
              </a:prstGeom>
              <a:noFill/>
            </p:spPr>
            <p:txBody>
              <a:bodyPr wrap="squar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2</m:t>
                        </m:r>
                      </m:sub>
                    </m:sSub>
                  </m:oMath>
                </a14:m>
                <a:r>
                  <a:rPr lang="pt-BR" dirty="0"/>
                  <a:t>=</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𝐼𝑐𝑚</m:t>
                        </m:r>
                        <m:r>
                          <a:rPr lang="pt-BR" b="0" i="1" smtClean="0">
                            <a:latin typeface="Cambria Math" panose="02040503050406030204" pitchFamily="18" charset="0"/>
                          </a:rPr>
                          <m:t> </m:t>
                        </m:r>
                      </m:sub>
                    </m:sSub>
                  </m:oMath>
                </a14:m>
                <a:r>
                  <a:rPr lang="pt-BR" dirty="0"/>
                  <a:t>+</a:t>
                </a:r>
                <a14:m>
                  <m:oMath xmlns:m="http://schemas.openxmlformats.org/officeDocument/2006/math">
                    <m:r>
                      <a:rPr lang="pt-BR" b="0" i="0" dirty="0" smtClean="0">
                        <a:latin typeface="Cambria Math" panose="02040503050406030204" pitchFamily="18" charset="0"/>
                      </a:rPr>
                      <m:t> </m:t>
                    </m:r>
                    <m:f>
                      <m:fPr>
                        <m:ctrlPr>
                          <a:rPr lang="pt-BR" i="1" dirty="0" smtClean="0">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𝐼𝑑</m:t>
                            </m:r>
                          </m:sub>
                        </m:sSub>
                      </m:num>
                      <m:den>
                        <m:r>
                          <a:rPr lang="pt-BR" b="0" i="1" dirty="0" smtClean="0">
                            <a:latin typeface="Cambria Math" panose="02040503050406030204" pitchFamily="18" charset="0"/>
                          </a:rPr>
                          <m:t>2</m:t>
                        </m:r>
                      </m:den>
                    </m:f>
                  </m:oMath>
                </a14:m>
                <a:endParaRPr lang="pt-BR" dirty="0"/>
              </a:p>
            </p:txBody>
          </p:sp>
        </mc:Choice>
        <mc:Fallback xmlns="">
          <p:sp>
            <p:nvSpPr>
              <p:cNvPr id="19" name="CaixaDeTexto 18">
                <a:extLst>
                  <a:ext uri="{FF2B5EF4-FFF2-40B4-BE49-F238E27FC236}">
                    <a16:creationId xmlns:a16="http://schemas.microsoft.com/office/drawing/2014/main" id="{E451347D-5FD4-4CEE-A9F0-A8733731EBBF}"/>
                  </a:ext>
                </a:extLst>
              </p:cNvPr>
              <p:cNvSpPr txBox="1">
                <a:spLocks noRot="1" noChangeAspect="1" noMove="1" noResize="1" noEditPoints="1" noAdjustHandles="1" noChangeArrowheads="1" noChangeShapeType="1" noTextEdit="1"/>
              </p:cNvSpPr>
              <p:nvPr/>
            </p:nvSpPr>
            <p:spPr>
              <a:xfrm>
                <a:off x="3450927" y="4872118"/>
                <a:ext cx="1350225" cy="369140"/>
              </a:xfrm>
              <a:prstGeom prst="rect">
                <a:avLst/>
              </a:prstGeom>
              <a:blipFill>
                <a:blip r:embed="rId7"/>
                <a:stretch>
                  <a:fillRect l="-4505" t="-11475" b="-22951"/>
                </a:stretch>
              </a:blipFill>
            </p:spPr>
            <p:txBody>
              <a:bodyPr/>
              <a:lstStyle/>
              <a:p>
                <a:r>
                  <a:rPr lang="pt-BR">
                    <a:noFill/>
                  </a:rPr>
                  <a:t> </a:t>
                </a:r>
              </a:p>
            </p:txBody>
          </p:sp>
        </mc:Fallback>
      </mc:AlternateContent>
      <p:pic>
        <p:nvPicPr>
          <p:cNvPr id="20" name="Imagem 19">
            <a:extLst>
              <a:ext uri="{FF2B5EF4-FFF2-40B4-BE49-F238E27FC236}">
                <a16:creationId xmlns:a16="http://schemas.microsoft.com/office/drawing/2014/main" id="{8113075C-AA4D-401E-9BEF-5DEB2040CDD9}"/>
              </a:ext>
            </a:extLst>
          </p:cNvPr>
          <p:cNvPicPr>
            <a:picLocks noChangeAspect="1"/>
          </p:cNvPicPr>
          <p:nvPr/>
        </p:nvPicPr>
        <p:blipFill>
          <a:blip r:embed="rId8"/>
          <a:stretch>
            <a:fillRect/>
          </a:stretch>
        </p:blipFill>
        <p:spPr>
          <a:xfrm>
            <a:off x="5606215" y="3670570"/>
            <a:ext cx="3305175" cy="2657475"/>
          </a:xfrm>
          <a:prstGeom prst="rect">
            <a:avLst/>
          </a:prstGeom>
        </p:spPr>
      </p:pic>
      <p:sp>
        <p:nvSpPr>
          <p:cNvPr id="21" name="Seta: para a Direita 20">
            <a:extLst>
              <a:ext uri="{FF2B5EF4-FFF2-40B4-BE49-F238E27FC236}">
                <a16:creationId xmlns:a16="http://schemas.microsoft.com/office/drawing/2014/main" id="{A2ABCDAA-4409-4BC1-BBAA-3BF620C95AF7}"/>
              </a:ext>
            </a:extLst>
          </p:cNvPr>
          <p:cNvSpPr/>
          <p:nvPr/>
        </p:nvSpPr>
        <p:spPr>
          <a:xfrm>
            <a:off x="5150390" y="4636361"/>
            <a:ext cx="306185" cy="36913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Seta: para Baixo 21">
            <a:extLst>
              <a:ext uri="{FF2B5EF4-FFF2-40B4-BE49-F238E27FC236}">
                <a16:creationId xmlns:a16="http://schemas.microsoft.com/office/drawing/2014/main" id="{F4743F54-2164-4597-ACFF-B33F23452690}"/>
              </a:ext>
            </a:extLst>
          </p:cNvPr>
          <p:cNvSpPr/>
          <p:nvPr/>
        </p:nvSpPr>
        <p:spPr>
          <a:xfrm>
            <a:off x="4280452" y="3429000"/>
            <a:ext cx="520700" cy="39113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p>
        </p:txBody>
      </p:sp>
    </p:spTree>
    <p:extLst>
      <p:ext uri="{BB962C8B-B14F-4D97-AF65-F5344CB8AC3E}">
        <p14:creationId xmlns:p14="http://schemas.microsoft.com/office/powerpoint/2010/main" val="346917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3" grpId="0"/>
      <p:bldP spid="14" grpId="0" animBg="1"/>
      <p:bldP spid="17" grpId="0"/>
      <p:bldP spid="19" grpId="0"/>
      <p:bldP spid="21" grpId="0" animBg="1"/>
      <p:bldP spid="22"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F09A203D-4798-4E64-B3BD-6F96B1D32DF7}"/>
              </a:ext>
            </a:extLst>
          </p:cNvPr>
          <p:cNvSpPr txBox="1"/>
          <p:nvPr/>
        </p:nvSpPr>
        <p:spPr>
          <a:xfrm>
            <a:off x="244250" y="298675"/>
            <a:ext cx="8655499" cy="646331"/>
          </a:xfrm>
          <a:prstGeom prst="rect">
            <a:avLst/>
          </a:prstGeom>
          <a:noFill/>
        </p:spPr>
        <p:txBody>
          <a:bodyPr wrap="square" rtlCol="0">
            <a:spAutoFit/>
          </a:bodyPr>
          <a:lstStyle/>
          <a:p>
            <a:pPr algn="just"/>
            <a:r>
              <a:rPr lang="en-US" dirty="0"/>
              <a:t>       The transfer function of the follower can be found by substituting </a:t>
            </a:r>
            <a:r>
              <a:rPr lang="en-US" i="1" dirty="0"/>
              <a:t>R</a:t>
            </a:r>
            <a:r>
              <a:rPr lang="en-US" baseline="-25000" dirty="0"/>
              <a:t>1</a:t>
            </a:r>
            <a:r>
              <a:rPr lang="en-US" dirty="0"/>
              <a:t> = ∞ and </a:t>
            </a:r>
            <a:r>
              <a:rPr lang="en-US" i="1" dirty="0"/>
              <a:t>R</a:t>
            </a:r>
            <a:r>
              <a:rPr lang="en-US" baseline="-25000" dirty="0"/>
              <a:t>2</a:t>
            </a:r>
            <a:r>
              <a:rPr lang="en-US" dirty="0"/>
              <a:t> = 0 in transfer function of noninverting amplifier: </a:t>
            </a:r>
            <a:endParaRPr lang="en-US" baseline="-25000" dirty="0"/>
          </a:p>
        </p:txBody>
      </p:sp>
      <p:cxnSp>
        <p:nvCxnSpPr>
          <p:cNvPr id="6" name="Conector de Seta Reta 5">
            <a:extLst>
              <a:ext uri="{FF2B5EF4-FFF2-40B4-BE49-F238E27FC236}">
                <a16:creationId xmlns:a16="http://schemas.microsoft.com/office/drawing/2014/main" id="{3B4E0A2A-BFF5-4262-8604-8C80F3147D15}"/>
              </a:ext>
            </a:extLst>
          </p:cNvPr>
          <p:cNvCxnSpPr/>
          <p:nvPr/>
        </p:nvCxnSpPr>
        <p:spPr>
          <a:xfrm>
            <a:off x="5435022" y="1536028"/>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2AD1773D-7434-4121-85C0-5633986AAC10}"/>
              </a:ext>
            </a:extLst>
          </p:cNvPr>
          <p:cNvPicPr>
            <a:picLocks noChangeAspect="1"/>
          </p:cNvPicPr>
          <p:nvPr/>
        </p:nvPicPr>
        <p:blipFill>
          <a:blip r:embed="rId2"/>
          <a:stretch>
            <a:fillRect/>
          </a:stretch>
        </p:blipFill>
        <p:spPr>
          <a:xfrm>
            <a:off x="1193526" y="1246994"/>
            <a:ext cx="3829050" cy="923925"/>
          </a:xfrm>
          <a:prstGeom prst="rect">
            <a:avLst/>
          </a:prstGeom>
        </p:spPr>
      </p:pic>
      <p:pic>
        <p:nvPicPr>
          <p:cNvPr id="3" name="Imagem 2">
            <a:extLst>
              <a:ext uri="{FF2B5EF4-FFF2-40B4-BE49-F238E27FC236}">
                <a16:creationId xmlns:a16="http://schemas.microsoft.com/office/drawing/2014/main" id="{621D6FBE-2FB4-4353-88C2-4EACFEDFD15D}"/>
              </a:ext>
            </a:extLst>
          </p:cNvPr>
          <p:cNvPicPr>
            <a:picLocks noChangeAspect="1"/>
          </p:cNvPicPr>
          <p:nvPr/>
        </p:nvPicPr>
        <p:blipFill>
          <a:blip r:embed="rId3"/>
          <a:stretch>
            <a:fillRect/>
          </a:stretch>
        </p:blipFill>
        <p:spPr>
          <a:xfrm>
            <a:off x="6106769" y="1284117"/>
            <a:ext cx="1409700" cy="647700"/>
          </a:xfrm>
          <a:prstGeom prst="rect">
            <a:avLst/>
          </a:prstGeom>
        </p:spPr>
      </p:pic>
      <p:sp>
        <p:nvSpPr>
          <p:cNvPr id="10" name="CaixaDeTexto 9">
            <a:extLst>
              <a:ext uri="{FF2B5EF4-FFF2-40B4-BE49-F238E27FC236}">
                <a16:creationId xmlns:a16="http://schemas.microsoft.com/office/drawing/2014/main" id="{7E9FDC51-9EF3-4363-B5EA-FFA25B6BE24B}"/>
              </a:ext>
            </a:extLst>
          </p:cNvPr>
          <p:cNvSpPr txBox="1"/>
          <p:nvPr/>
        </p:nvSpPr>
        <p:spPr>
          <a:xfrm>
            <a:off x="244249" y="2270928"/>
            <a:ext cx="8780481" cy="369332"/>
          </a:xfrm>
          <a:prstGeom prst="rect">
            <a:avLst/>
          </a:prstGeom>
          <a:noFill/>
        </p:spPr>
        <p:txBody>
          <a:bodyPr wrap="square" rtlCol="0">
            <a:spAutoFit/>
          </a:bodyPr>
          <a:lstStyle/>
          <a:p>
            <a:r>
              <a:rPr lang="en-US" dirty="0"/>
              <a:t>which is a low-pass STC response with a time constant Its step response would therefore b</a:t>
            </a:r>
            <a:r>
              <a:rPr lang="pt-BR" dirty="0"/>
              <a:t>e:</a:t>
            </a:r>
            <a:endParaRPr lang="en-US" baseline="-25000" dirty="0"/>
          </a:p>
        </p:txBody>
      </p:sp>
      <p:pic>
        <p:nvPicPr>
          <p:cNvPr id="4" name="Imagem 3">
            <a:extLst>
              <a:ext uri="{FF2B5EF4-FFF2-40B4-BE49-F238E27FC236}">
                <a16:creationId xmlns:a16="http://schemas.microsoft.com/office/drawing/2014/main" id="{22470584-D2EA-4F96-A57E-360FA621C677}"/>
              </a:ext>
            </a:extLst>
          </p:cNvPr>
          <p:cNvPicPr>
            <a:picLocks noChangeAspect="1"/>
          </p:cNvPicPr>
          <p:nvPr/>
        </p:nvPicPr>
        <p:blipFill>
          <a:blip r:embed="rId4"/>
          <a:stretch>
            <a:fillRect/>
          </a:stretch>
        </p:blipFill>
        <p:spPr>
          <a:xfrm>
            <a:off x="3406240" y="2788622"/>
            <a:ext cx="2039970" cy="461010"/>
          </a:xfrm>
          <a:prstGeom prst="rect">
            <a:avLst/>
          </a:prstGeom>
        </p:spPr>
      </p:pic>
      <p:sp>
        <p:nvSpPr>
          <p:cNvPr id="11" name="CaixaDeTexto 10">
            <a:extLst>
              <a:ext uri="{FF2B5EF4-FFF2-40B4-BE49-F238E27FC236}">
                <a16:creationId xmlns:a16="http://schemas.microsoft.com/office/drawing/2014/main" id="{8A48BBBB-5ADF-4B5E-8250-48F69137169D}"/>
              </a:ext>
            </a:extLst>
          </p:cNvPr>
          <p:cNvSpPr txBox="1"/>
          <p:nvPr/>
        </p:nvSpPr>
        <p:spPr>
          <a:xfrm>
            <a:off x="244249" y="3312175"/>
            <a:ext cx="8780481" cy="646331"/>
          </a:xfrm>
          <a:prstGeom prst="rect">
            <a:avLst/>
          </a:prstGeom>
          <a:noFill/>
        </p:spPr>
        <p:txBody>
          <a:bodyPr wrap="square" rtlCol="0">
            <a:spAutoFit/>
          </a:bodyPr>
          <a:lstStyle/>
          <a:p>
            <a:r>
              <a:rPr lang="en-US" dirty="0"/>
              <a:t>The initial slope of this exponentially rising function is </a:t>
            </a:r>
            <a:r>
              <a:rPr lang="en-US" dirty="0" err="1"/>
              <a:t>ω</a:t>
            </a:r>
            <a:r>
              <a:rPr lang="en-US" i="1" baseline="-25000" dirty="0" err="1"/>
              <a:t>t</a:t>
            </a:r>
            <a:r>
              <a:rPr lang="en-US" i="1" dirty="0" err="1"/>
              <a:t>V</a:t>
            </a:r>
            <a:r>
              <a:rPr lang="en-US" dirty="0"/>
              <a:t>. Thus, as long as </a:t>
            </a:r>
            <a:r>
              <a:rPr lang="en-US" i="1" dirty="0"/>
              <a:t>V </a:t>
            </a:r>
            <a:r>
              <a:rPr lang="en-US" dirty="0"/>
              <a:t>is sufficiently</a:t>
            </a:r>
          </a:p>
          <a:p>
            <a:r>
              <a:rPr lang="pt-BR" dirty="0" err="1"/>
              <a:t>small</a:t>
            </a:r>
            <a:r>
              <a:rPr lang="pt-BR" dirty="0"/>
              <a:t> </a:t>
            </a:r>
            <a:r>
              <a:rPr lang="pt-BR" dirty="0" err="1"/>
              <a:t>so</a:t>
            </a:r>
            <a:r>
              <a:rPr lang="pt-BR" dirty="0"/>
              <a:t> </a:t>
            </a:r>
            <a:r>
              <a:rPr lang="pt-BR" dirty="0" err="1"/>
              <a:t>that</a:t>
            </a:r>
            <a:r>
              <a:rPr lang="pt-BR" dirty="0"/>
              <a:t> </a:t>
            </a:r>
            <a:r>
              <a:rPr lang="el-GR" dirty="0"/>
              <a:t>ω</a:t>
            </a:r>
            <a:r>
              <a:rPr lang="en-US" i="1" baseline="-25000" dirty="0" err="1"/>
              <a:t>t</a:t>
            </a:r>
            <a:r>
              <a:rPr lang="en-US" i="1" dirty="0" err="1"/>
              <a:t>V</a:t>
            </a:r>
            <a:r>
              <a:rPr lang="en-US" i="1" dirty="0"/>
              <a:t> </a:t>
            </a:r>
            <a:r>
              <a:rPr lang="en-US" dirty="0"/>
              <a:t>≤ SR, the output will be as shown before. </a:t>
            </a:r>
            <a:endParaRPr lang="en-US" baseline="-25000" dirty="0"/>
          </a:p>
        </p:txBody>
      </p:sp>
    </p:spTree>
    <p:extLst>
      <p:ext uri="{BB962C8B-B14F-4D97-AF65-F5344CB8AC3E}">
        <p14:creationId xmlns:p14="http://schemas.microsoft.com/office/powerpoint/2010/main" val="298970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a:extLst>
              <a:ext uri="{FF2B5EF4-FFF2-40B4-BE49-F238E27FC236}">
                <a16:creationId xmlns:a16="http://schemas.microsoft.com/office/drawing/2014/main" id="{C22FA1F6-FF7F-4BF8-83B9-2CA7B193E508}"/>
              </a:ext>
            </a:extLst>
          </p:cNvPr>
          <p:cNvSpPr txBox="1">
            <a:spLocks noChangeArrowheads="1"/>
          </p:cNvSpPr>
          <p:nvPr/>
        </p:nvSpPr>
        <p:spPr bwMode="auto">
          <a:xfrm>
            <a:off x="2482605" y="181983"/>
            <a:ext cx="4178790" cy="369332"/>
          </a:xfrm>
          <a:prstGeom prst="rect">
            <a:avLst/>
          </a:prstGeom>
          <a:solidFill>
            <a:srgbClr val="00B0F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a:t>Large-Signal Operation of Op Amps</a:t>
            </a:r>
            <a:endParaRPr lang="pt-BR" altLang="pt-BR" sz="1477" b="1" dirty="0">
              <a:cs typeface="Arial" pitchFamily="34" charset="0"/>
            </a:endParaRPr>
          </a:p>
        </p:txBody>
      </p:sp>
      <p:sp>
        <p:nvSpPr>
          <p:cNvPr id="16" name="TextBox 15">
            <a:extLst>
              <a:ext uri="{FF2B5EF4-FFF2-40B4-BE49-F238E27FC236}">
                <a16:creationId xmlns:a16="http://schemas.microsoft.com/office/drawing/2014/main" id="{5DCFF7FC-7FE9-47B7-AA27-874487AE9767}"/>
              </a:ext>
            </a:extLst>
          </p:cNvPr>
          <p:cNvSpPr txBox="1">
            <a:spLocks noChangeArrowheads="1"/>
          </p:cNvSpPr>
          <p:nvPr/>
        </p:nvSpPr>
        <p:spPr bwMode="auto">
          <a:xfrm>
            <a:off x="3176013" y="664339"/>
            <a:ext cx="2751388" cy="369332"/>
          </a:xfrm>
          <a:prstGeom prst="rect">
            <a:avLst/>
          </a:prstGeom>
          <a:solidFill>
            <a:srgbClr val="FFFF00"/>
          </a:solidFill>
          <a:ln>
            <a:noFill/>
          </a:ln>
        </p:spPr>
        <p:txBody>
          <a:bodyPr wrap="square">
            <a:spAutoFit/>
          </a:bodyPr>
          <a:lstStyle>
            <a:defPPr>
              <a:defRPr lang="en-US"/>
            </a:defPPr>
            <a:lvl1pPr algn="ctr">
              <a:defRPr b="1">
                <a:solidFill>
                  <a:srgbClr val="0070C0"/>
                </a:solidFill>
                <a:latin typeface="Arial" pitchFamily="34"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pt-BR" dirty="0"/>
              <a:t>Full-Power Bandwidth</a:t>
            </a:r>
            <a:endParaRPr lang="pt-BR" altLang="pt-BR" dirty="0"/>
          </a:p>
        </p:txBody>
      </p:sp>
      <p:sp>
        <p:nvSpPr>
          <p:cNvPr id="5" name="CaixaDeTexto 4">
            <a:extLst>
              <a:ext uri="{FF2B5EF4-FFF2-40B4-BE49-F238E27FC236}">
                <a16:creationId xmlns:a16="http://schemas.microsoft.com/office/drawing/2014/main" id="{F941CBEA-0B1B-4BE1-929E-AEB3C5DA6FAC}"/>
              </a:ext>
            </a:extLst>
          </p:cNvPr>
          <p:cNvSpPr txBox="1"/>
          <p:nvPr/>
        </p:nvSpPr>
        <p:spPr>
          <a:xfrm>
            <a:off x="244250" y="1093687"/>
            <a:ext cx="8655499" cy="646331"/>
          </a:xfrm>
          <a:prstGeom prst="rect">
            <a:avLst/>
          </a:prstGeom>
          <a:noFill/>
        </p:spPr>
        <p:txBody>
          <a:bodyPr wrap="square" rtlCol="0">
            <a:spAutoFit/>
          </a:bodyPr>
          <a:lstStyle/>
          <a:p>
            <a:pPr algn="just"/>
            <a:r>
              <a:rPr lang="en-US" dirty="0"/>
              <a:t>Op-amp slew-rate limiting can cause nonlinear distortion in sinusoidal waveforms. Consider once more the unity-gain follower with a sine-wave input given by</a:t>
            </a:r>
            <a:endParaRPr lang="en-US" baseline="-25000" dirty="0"/>
          </a:p>
        </p:txBody>
      </p:sp>
      <p:pic>
        <p:nvPicPr>
          <p:cNvPr id="3" name="Imagem 2">
            <a:extLst>
              <a:ext uri="{FF2B5EF4-FFF2-40B4-BE49-F238E27FC236}">
                <a16:creationId xmlns:a16="http://schemas.microsoft.com/office/drawing/2014/main" id="{AFD83C15-42F0-4744-9CE3-D6615DC1DE5C}"/>
              </a:ext>
            </a:extLst>
          </p:cNvPr>
          <p:cNvPicPr>
            <a:picLocks noChangeAspect="1"/>
          </p:cNvPicPr>
          <p:nvPr/>
        </p:nvPicPr>
        <p:blipFill>
          <a:blip r:embed="rId2"/>
          <a:stretch>
            <a:fillRect/>
          </a:stretch>
        </p:blipFill>
        <p:spPr>
          <a:xfrm>
            <a:off x="3592150" y="1694353"/>
            <a:ext cx="1721161" cy="556846"/>
          </a:xfrm>
          <a:prstGeom prst="rect">
            <a:avLst/>
          </a:prstGeom>
        </p:spPr>
      </p:pic>
      <p:sp>
        <p:nvSpPr>
          <p:cNvPr id="8" name="CaixaDeTexto 7">
            <a:extLst>
              <a:ext uri="{FF2B5EF4-FFF2-40B4-BE49-F238E27FC236}">
                <a16:creationId xmlns:a16="http://schemas.microsoft.com/office/drawing/2014/main" id="{75C9A5BF-19A7-4B09-8351-517178416F76}"/>
              </a:ext>
            </a:extLst>
          </p:cNvPr>
          <p:cNvSpPr txBox="1"/>
          <p:nvPr/>
        </p:nvSpPr>
        <p:spPr>
          <a:xfrm>
            <a:off x="244250" y="2226623"/>
            <a:ext cx="4579542" cy="369332"/>
          </a:xfrm>
          <a:prstGeom prst="rect">
            <a:avLst/>
          </a:prstGeom>
          <a:noFill/>
        </p:spPr>
        <p:txBody>
          <a:bodyPr wrap="square" rtlCol="0">
            <a:spAutoFit/>
          </a:bodyPr>
          <a:lstStyle/>
          <a:p>
            <a:pPr algn="just"/>
            <a:r>
              <a:rPr lang="en-US" dirty="0"/>
              <a:t>The </a:t>
            </a:r>
            <a:r>
              <a:rPr lang="en-US" b="1" dirty="0">
                <a:solidFill>
                  <a:srgbClr val="FF0000"/>
                </a:solidFill>
              </a:rPr>
              <a:t>rate of change </a:t>
            </a:r>
            <a:r>
              <a:rPr lang="en-US" dirty="0"/>
              <a:t>of this waveform is given by</a:t>
            </a:r>
            <a:endParaRPr lang="en-US" baseline="-25000" dirty="0"/>
          </a:p>
        </p:txBody>
      </p:sp>
      <p:pic>
        <p:nvPicPr>
          <p:cNvPr id="4" name="Imagem 3">
            <a:extLst>
              <a:ext uri="{FF2B5EF4-FFF2-40B4-BE49-F238E27FC236}">
                <a16:creationId xmlns:a16="http://schemas.microsoft.com/office/drawing/2014/main" id="{35ED4DF0-DD55-4F81-9A4D-F88A38E31DC9}"/>
              </a:ext>
            </a:extLst>
          </p:cNvPr>
          <p:cNvPicPr>
            <a:picLocks noChangeAspect="1"/>
          </p:cNvPicPr>
          <p:nvPr/>
        </p:nvPicPr>
        <p:blipFill>
          <a:blip r:embed="rId3"/>
          <a:stretch>
            <a:fillRect/>
          </a:stretch>
        </p:blipFill>
        <p:spPr>
          <a:xfrm>
            <a:off x="3615960" y="2622869"/>
            <a:ext cx="1871494" cy="705646"/>
          </a:xfrm>
          <a:prstGeom prst="rect">
            <a:avLst/>
          </a:prstGeom>
        </p:spPr>
      </p:pic>
      <p:sp>
        <p:nvSpPr>
          <p:cNvPr id="11" name="CaixaDeTexto 10">
            <a:extLst>
              <a:ext uri="{FF2B5EF4-FFF2-40B4-BE49-F238E27FC236}">
                <a16:creationId xmlns:a16="http://schemas.microsoft.com/office/drawing/2014/main" id="{56C8CAEF-8574-459F-89EE-295A7B9D9FBD}"/>
              </a:ext>
            </a:extLst>
          </p:cNvPr>
          <p:cNvSpPr txBox="1"/>
          <p:nvPr/>
        </p:nvSpPr>
        <p:spPr>
          <a:xfrm>
            <a:off x="223957" y="3381933"/>
            <a:ext cx="8655499" cy="1200329"/>
          </a:xfrm>
          <a:prstGeom prst="rect">
            <a:avLst/>
          </a:prstGeom>
          <a:noFill/>
        </p:spPr>
        <p:txBody>
          <a:bodyPr wrap="square" rtlCol="0">
            <a:spAutoFit/>
          </a:bodyPr>
          <a:lstStyle/>
          <a:p>
            <a:pPr algn="just"/>
            <a:r>
              <a:rPr lang="en-US" dirty="0"/>
              <a:t>with a </a:t>
            </a:r>
            <a:r>
              <a:rPr lang="en-US" b="1" dirty="0">
                <a:solidFill>
                  <a:srgbClr val="FF0000"/>
                </a:solidFill>
              </a:rPr>
              <a:t>maximum value of </a:t>
            </a:r>
            <a:r>
              <a:rPr lang="en-US" b="1" dirty="0" err="1">
                <a:solidFill>
                  <a:srgbClr val="FF0000"/>
                </a:solidFill>
              </a:rPr>
              <a:t>wV</a:t>
            </a:r>
            <a:r>
              <a:rPr lang="en-US" b="1" baseline="-25000" dirty="0" err="1">
                <a:solidFill>
                  <a:srgbClr val="FF0000"/>
                </a:solidFill>
              </a:rPr>
              <a:t>i</a:t>
            </a:r>
            <a:r>
              <a:rPr lang="en-US" dirty="0"/>
              <a:t>. </a:t>
            </a:r>
            <a:r>
              <a:rPr lang="en-US" b="1" dirty="0">
                <a:solidFill>
                  <a:srgbClr val="FF0000"/>
                </a:solidFill>
              </a:rPr>
              <a:t>This maximum occurs at the zero crossings of the input sinusoid</a:t>
            </a:r>
            <a:r>
              <a:rPr lang="en-US" dirty="0"/>
              <a:t>. Now if </a:t>
            </a:r>
            <a:r>
              <a:rPr lang="en-US" dirty="0" err="1"/>
              <a:t>wV</a:t>
            </a:r>
            <a:r>
              <a:rPr lang="en-US" baseline="-25000" dirty="0" err="1"/>
              <a:t>i</a:t>
            </a:r>
            <a:r>
              <a:rPr lang="en-US" baseline="-25000" dirty="0"/>
              <a:t>  </a:t>
            </a:r>
            <a:r>
              <a:rPr lang="en-US" dirty="0"/>
              <a:t>exceeds the slew rate of the op amp, the output waveform will be distorted in the manner shown below. Observe that the output cannot keep up with the large rate of change of the sinusoid at its zero crossings, and the op amp slews.</a:t>
            </a:r>
            <a:endParaRPr lang="en-US" baseline="-25000" dirty="0"/>
          </a:p>
        </p:txBody>
      </p:sp>
      <p:pic>
        <p:nvPicPr>
          <p:cNvPr id="10" name="Imagem 9">
            <a:extLst>
              <a:ext uri="{FF2B5EF4-FFF2-40B4-BE49-F238E27FC236}">
                <a16:creationId xmlns:a16="http://schemas.microsoft.com/office/drawing/2014/main" id="{FBACE357-0FEF-4088-988E-26DB53A8F41C}"/>
              </a:ext>
            </a:extLst>
          </p:cNvPr>
          <p:cNvPicPr>
            <a:picLocks noChangeAspect="1"/>
          </p:cNvPicPr>
          <p:nvPr/>
        </p:nvPicPr>
        <p:blipFill>
          <a:blip r:embed="rId4"/>
          <a:stretch>
            <a:fillRect/>
          </a:stretch>
        </p:blipFill>
        <p:spPr>
          <a:xfrm>
            <a:off x="2787172" y="4592201"/>
            <a:ext cx="3463636" cy="2133285"/>
          </a:xfrm>
          <a:prstGeom prst="rect">
            <a:avLst/>
          </a:prstGeom>
        </p:spPr>
      </p:pic>
    </p:spTree>
    <p:extLst>
      <p:ext uri="{BB962C8B-B14F-4D97-AF65-F5344CB8AC3E}">
        <p14:creationId xmlns:p14="http://schemas.microsoft.com/office/powerpoint/2010/main" val="114536674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a:extLst>
              <a:ext uri="{FF2B5EF4-FFF2-40B4-BE49-F238E27FC236}">
                <a16:creationId xmlns:a16="http://schemas.microsoft.com/office/drawing/2014/main" id="{8C5629BA-3BAF-4993-8D65-CB31258F73A0}"/>
              </a:ext>
            </a:extLst>
          </p:cNvPr>
          <p:cNvSpPr txBox="1"/>
          <p:nvPr/>
        </p:nvSpPr>
        <p:spPr>
          <a:xfrm>
            <a:off x="244250" y="1255993"/>
            <a:ext cx="8655499" cy="369332"/>
          </a:xfrm>
          <a:prstGeom prst="rect">
            <a:avLst/>
          </a:prstGeom>
          <a:noFill/>
        </p:spPr>
        <p:txBody>
          <a:bodyPr wrap="square" rtlCol="0">
            <a:spAutoFit/>
          </a:bodyPr>
          <a:lstStyle/>
          <a:p>
            <a:r>
              <a:rPr lang="en-US" dirty="0"/>
              <a:t>If we denote the rated output voltage </a:t>
            </a:r>
            <a:r>
              <a:rPr lang="en-US" dirty="0" err="1"/>
              <a:t>V</a:t>
            </a:r>
            <a:r>
              <a:rPr lang="en-US" baseline="-25000" dirty="0" err="1"/>
              <a:t>omax</a:t>
            </a:r>
            <a:r>
              <a:rPr lang="en-US" dirty="0"/>
              <a:t> then </a:t>
            </a:r>
            <a:r>
              <a:rPr lang="en-US" i="1" dirty="0" err="1"/>
              <a:t>f</a:t>
            </a:r>
            <a:r>
              <a:rPr lang="en-US" i="1" baseline="-25000" dirty="0" err="1"/>
              <a:t>M</a:t>
            </a:r>
            <a:r>
              <a:rPr lang="en-US" i="1" dirty="0"/>
              <a:t> </a:t>
            </a:r>
            <a:r>
              <a:rPr lang="en-US" dirty="0"/>
              <a:t>is related to SR as follows:</a:t>
            </a:r>
            <a:endParaRPr lang="en-US" baseline="-25000" dirty="0"/>
          </a:p>
        </p:txBody>
      </p:sp>
      <p:pic>
        <p:nvPicPr>
          <p:cNvPr id="6" name="Imagem 5">
            <a:extLst>
              <a:ext uri="{FF2B5EF4-FFF2-40B4-BE49-F238E27FC236}">
                <a16:creationId xmlns:a16="http://schemas.microsoft.com/office/drawing/2014/main" id="{9FD2AF91-19E3-4192-9E4F-42F76CF65D12}"/>
              </a:ext>
            </a:extLst>
          </p:cNvPr>
          <p:cNvPicPr>
            <a:picLocks noChangeAspect="1"/>
          </p:cNvPicPr>
          <p:nvPr/>
        </p:nvPicPr>
        <p:blipFill>
          <a:blip r:embed="rId2"/>
          <a:stretch>
            <a:fillRect/>
          </a:stretch>
        </p:blipFill>
        <p:spPr>
          <a:xfrm>
            <a:off x="2325652" y="1794166"/>
            <a:ext cx="1656732" cy="490884"/>
          </a:xfrm>
          <a:prstGeom prst="rect">
            <a:avLst/>
          </a:prstGeom>
        </p:spPr>
      </p:pic>
      <p:cxnSp>
        <p:nvCxnSpPr>
          <p:cNvPr id="12" name="Conector de Seta Reta 11">
            <a:extLst>
              <a:ext uri="{FF2B5EF4-FFF2-40B4-BE49-F238E27FC236}">
                <a16:creationId xmlns:a16="http://schemas.microsoft.com/office/drawing/2014/main" id="{9038401C-C1D1-46CF-8259-03DB4ADEA98F}"/>
              </a:ext>
            </a:extLst>
          </p:cNvPr>
          <p:cNvCxnSpPr/>
          <p:nvPr/>
        </p:nvCxnSpPr>
        <p:spPr>
          <a:xfrm>
            <a:off x="4149561" y="2054949"/>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B3EC3DAF-028F-47AE-87FA-7BB9ACC3A732}"/>
              </a:ext>
            </a:extLst>
          </p:cNvPr>
          <p:cNvPicPr>
            <a:picLocks noChangeAspect="1"/>
          </p:cNvPicPr>
          <p:nvPr/>
        </p:nvPicPr>
        <p:blipFill>
          <a:blip r:embed="rId3"/>
          <a:stretch>
            <a:fillRect/>
          </a:stretch>
        </p:blipFill>
        <p:spPr>
          <a:xfrm>
            <a:off x="4974703" y="1718860"/>
            <a:ext cx="1366665" cy="641496"/>
          </a:xfrm>
          <a:prstGeom prst="rect">
            <a:avLst/>
          </a:prstGeom>
          <a:ln w="28575">
            <a:solidFill>
              <a:srgbClr val="FFC000"/>
            </a:solidFill>
          </a:ln>
        </p:spPr>
      </p:pic>
      <p:sp>
        <p:nvSpPr>
          <p:cNvPr id="14" name="CaixaDeTexto 13">
            <a:extLst>
              <a:ext uri="{FF2B5EF4-FFF2-40B4-BE49-F238E27FC236}">
                <a16:creationId xmlns:a16="http://schemas.microsoft.com/office/drawing/2014/main" id="{718EB05D-4F40-472B-85A2-A416438CD3C9}"/>
              </a:ext>
            </a:extLst>
          </p:cNvPr>
          <p:cNvSpPr txBox="1"/>
          <p:nvPr/>
        </p:nvSpPr>
        <p:spPr>
          <a:xfrm>
            <a:off x="297903" y="2450496"/>
            <a:ext cx="8655499" cy="923330"/>
          </a:xfrm>
          <a:prstGeom prst="rect">
            <a:avLst/>
          </a:prstGeom>
          <a:noFill/>
        </p:spPr>
        <p:txBody>
          <a:bodyPr wrap="square" rtlCol="0">
            <a:spAutoFit/>
          </a:bodyPr>
          <a:lstStyle/>
          <a:p>
            <a:pPr algn="just"/>
            <a:r>
              <a:rPr lang="en-US" dirty="0"/>
              <a:t>It should be obvious that output sinusoids of amplitudes smaller than will show slew rate distortion at frequencies higher than </a:t>
            </a:r>
            <a:r>
              <a:rPr lang="en-US" dirty="0" err="1"/>
              <a:t>ω</a:t>
            </a:r>
            <a:r>
              <a:rPr lang="en-US" i="1" baseline="-25000" dirty="0" err="1"/>
              <a:t>M</a:t>
            </a:r>
            <a:r>
              <a:rPr lang="en-US" dirty="0"/>
              <a:t>. In fact, at a frequency ω higher than </a:t>
            </a:r>
            <a:r>
              <a:rPr lang="en-US" dirty="0" err="1"/>
              <a:t>ω</a:t>
            </a:r>
            <a:r>
              <a:rPr lang="en-US" i="1" baseline="-25000" dirty="0" err="1"/>
              <a:t>M</a:t>
            </a:r>
            <a:r>
              <a:rPr lang="en-US" dirty="0"/>
              <a:t>, the maximum amplitude of the undistorted output sinusoid is given by:</a:t>
            </a:r>
            <a:endParaRPr lang="en-US" baseline="-25000" dirty="0"/>
          </a:p>
        </p:txBody>
      </p:sp>
      <p:pic>
        <p:nvPicPr>
          <p:cNvPr id="9" name="Imagem 8">
            <a:extLst>
              <a:ext uri="{FF2B5EF4-FFF2-40B4-BE49-F238E27FC236}">
                <a16:creationId xmlns:a16="http://schemas.microsoft.com/office/drawing/2014/main" id="{C5470ACA-309E-44BC-8FCC-9F73A983B3BB}"/>
              </a:ext>
            </a:extLst>
          </p:cNvPr>
          <p:cNvPicPr>
            <a:picLocks noChangeAspect="1"/>
          </p:cNvPicPr>
          <p:nvPr/>
        </p:nvPicPr>
        <p:blipFill>
          <a:blip r:embed="rId4"/>
          <a:stretch>
            <a:fillRect/>
          </a:stretch>
        </p:blipFill>
        <p:spPr>
          <a:xfrm>
            <a:off x="3444190" y="3543478"/>
            <a:ext cx="1886834" cy="644285"/>
          </a:xfrm>
          <a:prstGeom prst="rect">
            <a:avLst/>
          </a:prstGeom>
          <a:ln w="28575">
            <a:solidFill>
              <a:srgbClr val="FFC000"/>
            </a:solidFill>
          </a:ln>
        </p:spPr>
      </p:pic>
      <p:sp>
        <p:nvSpPr>
          <p:cNvPr id="17" name="CaixaDeTexto 16">
            <a:extLst>
              <a:ext uri="{FF2B5EF4-FFF2-40B4-BE49-F238E27FC236}">
                <a16:creationId xmlns:a16="http://schemas.microsoft.com/office/drawing/2014/main" id="{8CCACDD5-19AD-465F-A600-936292DC37C7}"/>
              </a:ext>
            </a:extLst>
          </p:cNvPr>
          <p:cNvSpPr txBox="1"/>
          <p:nvPr/>
        </p:nvSpPr>
        <p:spPr>
          <a:xfrm>
            <a:off x="230267" y="239758"/>
            <a:ext cx="8655499" cy="923330"/>
          </a:xfrm>
          <a:prstGeom prst="rect">
            <a:avLst/>
          </a:prstGeom>
          <a:noFill/>
        </p:spPr>
        <p:txBody>
          <a:bodyPr wrap="square" rtlCol="0">
            <a:spAutoFit/>
          </a:bodyPr>
          <a:lstStyle/>
          <a:p>
            <a:pPr algn="just"/>
            <a:r>
              <a:rPr lang="en-US" dirty="0"/>
              <a:t>The op-amp data sheets usually specify a frequency </a:t>
            </a:r>
            <a:r>
              <a:rPr lang="en-US" b="1" i="1" dirty="0" err="1">
                <a:solidFill>
                  <a:srgbClr val="FF0000"/>
                </a:solidFill>
                <a:highlight>
                  <a:srgbClr val="FFFF00"/>
                </a:highlight>
              </a:rPr>
              <a:t>f</a:t>
            </a:r>
            <a:r>
              <a:rPr lang="en-US" b="1" i="1" baseline="-25000" dirty="0" err="1">
                <a:solidFill>
                  <a:srgbClr val="FF0000"/>
                </a:solidFill>
                <a:highlight>
                  <a:srgbClr val="FFFF00"/>
                </a:highlight>
              </a:rPr>
              <a:t>M</a:t>
            </a:r>
            <a:r>
              <a:rPr lang="en-US" i="1" dirty="0"/>
              <a:t> </a:t>
            </a:r>
            <a:r>
              <a:rPr lang="en-US" dirty="0"/>
              <a:t>called the </a:t>
            </a:r>
            <a:r>
              <a:rPr lang="en-US" b="1" dirty="0">
                <a:solidFill>
                  <a:srgbClr val="FF0000"/>
                </a:solidFill>
                <a:highlight>
                  <a:srgbClr val="FFFF00"/>
                </a:highlight>
              </a:rPr>
              <a:t>full-power bandwidth</a:t>
            </a:r>
            <a:r>
              <a:rPr lang="en-US" dirty="0"/>
              <a:t>. It is the frequency at which an output sinusoid with amplitude equal to the rated output voltage of the op amp begins to show distortion due to slew-rate limiting. </a:t>
            </a:r>
            <a:endParaRPr lang="en-US" baseline="-25000" dirty="0"/>
          </a:p>
        </p:txBody>
      </p:sp>
    </p:spTree>
    <p:extLst>
      <p:ext uri="{BB962C8B-B14F-4D97-AF65-F5344CB8AC3E}">
        <p14:creationId xmlns:p14="http://schemas.microsoft.com/office/powerpoint/2010/main" val="402547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9883F6B9-1F37-4AD5-8FDA-765FAF9D5B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47" y="2518762"/>
            <a:ext cx="4635012" cy="279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a:extLst>
              <a:ext uri="{FF2B5EF4-FFF2-40B4-BE49-F238E27FC236}">
                <a16:creationId xmlns:a16="http://schemas.microsoft.com/office/drawing/2014/main" id="{B2912BDB-2506-4C12-BD22-044E4B5EF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99" y="838905"/>
            <a:ext cx="1626266" cy="49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a:extLst>
              <a:ext uri="{FF2B5EF4-FFF2-40B4-BE49-F238E27FC236}">
                <a16:creationId xmlns:a16="http://schemas.microsoft.com/office/drawing/2014/main" id="{4DC8E6E7-1751-4C9C-BE04-B9704120EC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117" y="1547963"/>
            <a:ext cx="1762476" cy="71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a:extLst>
              <a:ext uri="{FF2B5EF4-FFF2-40B4-BE49-F238E27FC236}">
                <a16:creationId xmlns:a16="http://schemas.microsoft.com/office/drawing/2014/main" id="{0A4250AA-DEBE-4214-9420-D3EBE3D3F7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0850" y="1680027"/>
            <a:ext cx="2452218" cy="72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6">
            <a:extLst>
              <a:ext uri="{FF2B5EF4-FFF2-40B4-BE49-F238E27FC236}">
                <a16:creationId xmlns:a16="http://schemas.microsoft.com/office/drawing/2014/main" id="{A245F4CC-DA7B-4BDB-AE16-C2AC3F46E6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9441" y="1398894"/>
            <a:ext cx="2624211" cy="100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374A7411-8E6C-4A15-BBFD-371AF7563F48}"/>
              </a:ext>
            </a:extLst>
          </p:cNvPr>
          <p:cNvSpPr txBox="1">
            <a:spLocks noChangeArrowheads="1"/>
          </p:cNvSpPr>
          <p:nvPr/>
        </p:nvSpPr>
        <p:spPr bwMode="auto">
          <a:xfrm>
            <a:off x="5409195" y="3917471"/>
            <a:ext cx="3209192" cy="9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a:spcBef>
                <a:spcPts val="277"/>
              </a:spcBef>
              <a:buClr>
                <a:srgbClr val="CCCC00"/>
              </a:buClr>
            </a:pPr>
            <a:r>
              <a:rPr lang="pt-BR" altLang="pt-BR" sz="1662" b="1" dirty="0">
                <a:solidFill>
                  <a:srgbClr val="FF0000"/>
                </a:solidFill>
                <a:cs typeface="Arial" panose="020B0604020202020204" pitchFamily="34" charset="0"/>
              </a:rPr>
              <a:t>LM318</a:t>
            </a:r>
          </a:p>
          <a:p>
            <a:pPr marL="0" indent="0" algn="ctr">
              <a:spcBef>
                <a:spcPts val="277"/>
              </a:spcBef>
              <a:buClr>
                <a:srgbClr val="CCCC00"/>
              </a:buClr>
            </a:pPr>
            <a:r>
              <a:rPr lang="pt-BR" altLang="pt-BR" sz="1662" dirty="0">
                <a:cs typeface="Arial" panose="020B0604020202020204" pitchFamily="34" charset="0"/>
              </a:rPr>
              <a:t>SR = 70 X 10</a:t>
            </a:r>
            <a:r>
              <a:rPr lang="pt-BR" altLang="pt-BR" sz="1662" baseline="30000" dirty="0">
                <a:cs typeface="Arial" panose="020B0604020202020204" pitchFamily="34" charset="0"/>
              </a:rPr>
              <a:t>6</a:t>
            </a:r>
            <a:r>
              <a:rPr lang="pt-BR" altLang="pt-BR" sz="1662" dirty="0">
                <a:cs typeface="Arial" panose="020B0604020202020204" pitchFamily="34" charset="0"/>
              </a:rPr>
              <a:t> V/s,  </a:t>
            </a:r>
            <a:r>
              <a:rPr lang="pt-BR" altLang="pt-BR" sz="1662" dirty="0" err="1">
                <a:cs typeface="Arial" panose="020B0604020202020204" pitchFamily="34" charset="0"/>
              </a:rPr>
              <a:t>V</a:t>
            </a:r>
            <a:r>
              <a:rPr lang="pt-BR" altLang="pt-BR" sz="1662" baseline="-25000" dirty="0" err="1">
                <a:cs typeface="Arial" panose="020B0604020202020204" pitchFamily="34" charset="0"/>
              </a:rPr>
              <a:t>out</a:t>
            </a:r>
            <a:r>
              <a:rPr lang="pt-BR" altLang="pt-BR" sz="1662" dirty="0">
                <a:cs typeface="Arial" panose="020B0604020202020204" pitchFamily="34" charset="0"/>
              </a:rPr>
              <a:t> = 12V</a:t>
            </a:r>
          </a:p>
          <a:p>
            <a:pPr marL="0" indent="0" algn="ctr">
              <a:spcBef>
                <a:spcPts val="277"/>
              </a:spcBef>
              <a:buClr>
                <a:srgbClr val="CCCC00"/>
              </a:buClr>
            </a:pPr>
            <a:r>
              <a:rPr lang="pt-BR" altLang="pt-BR" sz="1662" b="1" dirty="0">
                <a:highlight>
                  <a:srgbClr val="FFFF00"/>
                </a:highlight>
                <a:cs typeface="Arial" panose="020B0604020202020204" pitchFamily="34" charset="0"/>
              </a:rPr>
              <a:t>f ≈ 928,4 KHz</a:t>
            </a:r>
          </a:p>
        </p:txBody>
      </p:sp>
      <p:sp>
        <p:nvSpPr>
          <p:cNvPr id="9" name="TextBox 1">
            <a:extLst>
              <a:ext uri="{FF2B5EF4-FFF2-40B4-BE49-F238E27FC236}">
                <a16:creationId xmlns:a16="http://schemas.microsoft.com/office/drawing/2014/main" id="{9544CEC0-1892-40E0-BE50-3A9CF018952F}"/>
              </a:ext>
            </a:extLst>
          </p:cNvPr>
          <p:cNvSpPr txBox="1">
            <a:spLocks noChangeArrowheads="1"/>
          </p:cNvSpPr>
          <p:nvPr/>
        </p:nvSpPr>
        <p:spPr bwMode="auto">
          <a:xfrm>
            <a:off x="5239415" y="2836259"/>
            <a:ext cx="3530112" cy="9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a:spcBef>
                <a:spcPts val="277"/>
              </a:spcBef>
              <a:buClr>
                <a:srgbClr val="CCCC00"/>
              </a:buClr>
            </a:pPr>
            <a:r>
              <a:rPr lang="pt-BR" altLang="pt-BR" sz="1662" b="1" dirty="0">
                <a:solidFill>
                  <a:srgbClr val="FF0000"/>
                </a:solidFill>
                <a:cs typeface="Arial" panose="020B0604020202020204" pitchFamily="34" charset="0"/>
              </a:rPr>
              <a:t>CA741</a:t>
            </a:r>
          </a:p>
          <a:p>
            <a:pPr marL="0" indent="0" algn="ctr">
              <a:spcBef>
                <a:spcPts val="277"/>
              </a:spcBef>
              <a:buClr>
                <a:srgbClr val="CCCC00"/>
              </a:buClr>
            </a:pPr>
            <a:r>
              <a:rPr lang="pt-BR" altLang="pt-BR" sz="1662" dirty="0">
                <a:cs typeface="Arial" panose="020B0604020202020204" pitchFamily="34" charset="0"/>
              </a:rPr>
              <a:t>SR = 0,5 X 10</a:t>
            </a:r>
            <a:r>
              <a:rPr lang="pt-BR" altLang="pt-BR" sz="1662" baseline="30000" dirty="0">
                <a:cs typeface="Arial" panose="020B0604020202020204" pitchFamily="34" charset="0"/>
              </a:rPr>
              <a:t>6</a:t>
            </a:r>
            <a:r>
              <a:rPr lang="pt-BR" altLang="pt-BR" sz="1662" dirty="0">
                <a:cs typeface="Arial" panose="020B0604020202020204" pitchFamily="34" charset="0"/>
              </a:rPr>
              <a:t> V/s,  </a:t>
            </a:r>
            <a:r>
              <a:rPr lang="pt-BR" altLang="pt-BR" sz="1662" dirty="0" err="1">
                <a:cs typeface="Arial" panose="020B0604020202020204" pitchFamily="34" charset="0"/>
              </a:rPr>
              <a:t>V</a:t>
            </a:r>
            <a:r>
              <a:rPr lang="pt-BR" altLang="pt-BR" sz="1662" baseline="-25000" dirty="0" err="1">
                <a:cs typeface="Arial" panose="020B0604020202020204" pitchFamily="34" charset="0"/>
              </a:rPr>
              <a:t>out</a:t>
            </a:r>
            <a:r>
              <a:rPr lang="pt-BR" altLang="pt-BR" sz="1662" dirty="0">
                <a:cs typeface="Arial" panose="020B0604020202020204" pitchFamily="34" charset="0"/>
              </a:rPr>
              <a:t> = 12V</a:t>
            </a:r>
          </a:p>
          <a:p>
            <a:pPr marL="0" indent="0" algn="ctr">
              <a:spcBef>
                <a:spcPts val="277"/>
              </a:spcBef>
              <a:buClr>
                <a:srgbClr val="CCCC00"/>
              </a:buClr>
            </a:pPr>
            <a:r>
              <a:rPr lang="pt-BR" altLang="pt-BR" sz="1662" b="1" dirty="0">
                <a:highlight>
                  <a:srgbClr val="FFFF00"/>
                </a:highlight>
                <a:cs typeface="Arial" panose="020B0604020202020204" pitchFamily="34" charset="0"/>
              </a:rPr>
              <a:t>f ≈ 6.63 KHz</a:t>
            </a:r>
          </a:p>
        </p:txBody>
      </p:sp>
      <p:cxnSp>
        <p:nvCxnSpPr>
          <p:cNvPr id="10" name="Conector de Seta Reta 9">
            <a:extLst>
              <a:ext uri="{FF2B5EF4-FFF2-40B4-BE49-F238E27FC236}">
                <a16:creationId xmlns:a16="http://schemas.microsoft.com/office/drawing/2014/main" id="{5BAB284D-D41C-4A5E-ADB5-334D01AA59CB}"/>
              </a:ext>
            </a:extLst>
          </p:cNvPr>
          <p:cNvCxnSpPr>
            <a:cxnSpLocks/>
          </p:cNvCxnSpPr>
          <p:nvPr/>
        </p:nvCxnSpPr>
        <p:spPr>
          <a:xfrm>
            <a:off x="2282593" y="1926243"/>
            <a:ext cx="56117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692249B3-64CB-4FFC-BAAA-622088E73DFD}"/>
              </a:ext>
            </a:extLst>
          </p:cNvPr>
          <p:cNvCxnSpPr>
            <a:cxnSpLocks/>
          </p:cNvCxnSpPr>
          <p:nvPr/>
        </p:nvCxnSpPr>
        <p:spPr>
          <a:xfrm>
            <a:off x="5360789" y="1903426"/>
            <a:ext cx="56117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a:extLst>
              <a:ext uri="{FF2B5EF4-FFF2-40B4-BE49-F238E27FC236}">
                <a16:creationId xmlns:a16="http://schemas.microsoft.com/office/drawing/2014/main" id="{41DA06D0-7E6C-4ED6-8C21-5F18F105CA08}"/>
              </a:ext>
            </a:extLst>
          </p:cNvPr>
          <p:cNvSpPr txBox="1"/>
          <p:nvPr/>
        </p:nvSpPr>
        <p:spPr>
          <a:xfrm>
            <a:off x="244250" y="728565"/>
            <a:ext cx="8655499" cy="2031325"/>
          </a:xfrm>
          <a:prstGeom prst="rect">
            <a:avLst/>
          </a:prstGeom>
          <a:noFill/>
        </p:spPr>
        <p:txBody>
          <a:bodyPr wrap="square" rtlCol="0">
            <a:spAutoFit/>
          </a:bodyPr>
          <a:lstStyle/>
          <a:p>
            <a:pPr algn="just"/>
            <a:r>
              <a:rPr lang="en-US" dirty="0"/>
              <a:t>An op amp has a rated output voltage of </a:t>
            </a:r>
            <a:r>
              <a:rPr lang="pt-BR" dirty="0"/>
              <a:t>± 10V. </a:t>
            </a:r>
            <a:r>
              <a:rPr lang="en-US" dirty="0"/>
              <a:t>and a slew rate of 1 V/</a:t>
            </a:r>
            <a:r>
              <a:rPr lang="en-US" dirty="0" err="1"/>
              <a:t>μs</a:t>
            </a:r>
            <a:r>
              <a:rPr lang="en-US" dirty="0"/>
              <a:t>. </a:t>
            </a:r>
          </a:p>
          <a:p>
            <a:pPr algn="just"/>
            <a:endParaRPr lang="en-US" dirty="0"/>
          </a:p>
          <a:p>
            <a:pPr algn="just"/>
            <a:r>
              <a:rPr lang="en-US" dirty="0"/>
              <a:t>What is its full-power bandwidth? </a:t>
            </a:r>
          </a:p>
          <a:p>
            <a:pPr algn="just"/>
            <a:endParaRPr lang="en-US" dirty="0"/>
          </a:p>
          <a:p>
            <a:pPr algn="just"/>
            <a:r>
              <a:rPr lang="en-US" dirty="0"/>
              <a:t>If an input sinusoid with frequency </a:t>
            </a:r>
            <a:r>
              <a:rPr lang="en-US" i="1" dirty="0"/>
              <a:t>f </a:t>
            </a:r>
            <a:r>
              <a:rPr lang="en-US" dirty="0"/>
              <a:t>= 5</a:t>
            </a:r>
            <a:r>
              <a:rPr lang="en-US" i="1" dirty="0"/>
              <a:t>f</a:t>
            </a:r>
            <a:r>
              <a:rPr lang="en-US" i="1" baseline="-25000" dirty="0"/>
              <a:t>M</a:t>
            </a:r>
            <a:r>
              <a:rPr lang="en-US" i="1" dirty="0"/>
              <a:t> </a:t>
            </a:r>
            <a:r>
              <a:rPr lang="en-US" dirty="0"/>
              <a:t>is applied to a unity-gain follower constructed using this op amp, what is the maximum possible amplitude that can be accommodated at the output without incurring SR distortion?</a:t>
            </a:r>
          </a:p>
        </p:txBody>
      </p:sp>
      <p:sp>
        <p:nvSpPr>
          <p:cNvPr id="5" name="CaixaDeTexto 4">
            <a:extLst>
              <a:ext uri="{FF2B5EF4-FFF2-40B4-BE49-F238E27FC236}">
                <a16:creationId xmlns:a16="http://schemas.microsoft.com/office/drawing/2014/main" id="{4A5C8702-583A-4A5A-9C7D-376063719939}"/>
              </a:ext>
            </a:extLst>
          </p:cNvPr>
          <p:cNvSpPr txBox="1"/>
          <p:nvPr/>
        </p:nvSpPr>
        <p:spPr>
          <a:xfrm>
            <a:off x="344313" y="213458"/>
            <a:ext cx="2266310" cy="369332"/>
          </a:xfrm>
          <a:prstGeom prst="rect">
            <a:avLst/>
          </a:prstGeom>
          <a:solidFill>
            <a:srgbClr val="FF0000"/>
          </a:solidFill>
        </p:spPr>
        <p:txBody>
          <a:bodyPr wrap="square" rtlCol="0">
            <a:spAutoFit/>
          </a:bodyPr>
          <a:lstStyle/>
          <a:p>
            <a:pPr algn="ctr"/>
            <a:r>
              <a:rPr lang="pt-BR" b="1" dirty="0" err="1">
                <a:solidFill>
                  <a:schemeClr val="bg1"/>
                </a:solidFill>
              </a:rPr>
              <a:t>Exercise</a:t>
            </a:r>
            <a:r>
              <a:rPr lang="pt-BR" b="1" dirty="0">
                <a:solidFill>
                  <a:schemeClr val="bg1"/>
                </a:solidFill>
              </a:rPr>
              <a:t> – </a:t>
            </a:r>
            <a:r>
              <a:rPr lang="pt-BR" b="1" dirty="0" err="1">
                <a:solidFill>
                  <a:schemeClr val="bg1"/>
                </a:solidFill>
              </a:rPr>
              <a:t>Classroom</a:t>
            </a:r>
            <a:endParaRPr lang="pt-BR" b="1" dirty="0">
              <a:solidFill>
                <a:schemeClr val="bg1"/>
              </a:solidFill>
            </a:endParaRPr>
          </a:p>
        </p:txBody>
      </p:sp>
    </p:spTree>
    <p:extLst>
      <p:ext uri="{BB962C8B-B14F-4D97-AF65-F5344CB8AC3E}">
        <p14:creationId xmlns:p14="http://schemas.microsoft.com/office/powerpoint/2010/main" val="363310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065F5A41-6888-40DD-A36D-77D1DD29FC7B}"/>
              </a:ext>
            </a:extLst>
          </p:cNvPr>
          <p:cNvSpPr txBox="1"/>
          <p:nvPr/>
        </p:nvSpPr>
        <p:spPr>
          <a:xfrm>
            <a:off x="374072" y="251791"/>
            <a:ext cx="1271870" cy="369332"/>
          </a:xfrm>
          <a:prstGeom prst="rect">
            <a:avLst/>
          </a:prstGeom>
          <a:solidFill>
            <a:srgbClr val="FF0000"/>
          </a:solidFill>
          <a:ln>
            <a:solidFill>
              <a:schemeClr val="bg1"/>
            </a:solidFill>
          </a:ln>
        </p:spPr>
        <p:txBody>
          <a:bodyPr wrap="square" rtlCol="0">
            <a:spAutoFit/>
          </a:bodyPr>
          <a:lstStyle/>
          <a:p>
            <a:pPr algn="ctr"/>
            <a:r>
              <a:rPr lang="pt-BR" b="1" dirty="0">
                <a:solidFill>
                  <a:schemeClr val="bg1"/>
                </a:solidFill>
              </a:rPr>
              <a:t>EXERCISES</a:t>
            </a:r>
            <a:endParaRPr lang="pt-BR" dirty="0">
              <a:solidFill>
                <a:schemeClr val="bg1"/>
              </a:solidFill>
            </a:endParaRPr>
          </a:p>
        </p:txBody>
      </p:sp>
      <p:sp>
        <p:nvSpPr>
          <p:cNvPr id="6" name="CaixaDeTexto 5">
            <a:extLst>
              <a:ext uri="{FF2B5EF4-FFF2-40B4-BE49-F238E27FC236}">
                <a16:creationId xmlns:a16="http://schemas.microsoft.com/office/drawing/2014/main" id="{24FDA834-8871-461C-B60C-54FE8BAD5EEF}"/>
              </a:ext>
            </a:extLst>
          </p:cNvPr>
          <p:cNvSpPr txBox="1"/>
          <p:nvPr/>
        </p:nvSpPr>
        <p:spPr>
          <a:xfrm>
            <a:off x="596347" y="1046922"/>
            <a:ext cx="8286936" cy="923330"/>
          </a:xfrm>
          <a:prstGeom prst="rect">
            <a:avLst/>
          </a:prstGeom>
          <a:noFill/>
        </p:spPr>
        <p:txBody>
          <a:bodyPr wrap="square" rtlCol="0">
            <a:spAutoFit/>
          </a:bodyPr>
          <a:lstStyle/>
          <a:p>
            <a:pPr algn="just"/>
            <a:r>
              <a:rPr lang="en-US" dirty="0"/>
              <a:t>The internal circuit of a particular op amp can be modeled by the circuit shown in the figure below. Express </a:t>
            </a:r>
            <a:r>
              <a:rPr lang="en-US" i="1" dirty="0"/>
              <a:t>v</a:t>
            </a:r>
            <a:r>
              <a:rPr lang="en-US" baseline="-25000" dirty="0"/>
              <a:t>3</a:t>
            </a:r>
            <a:r>
              <a:rPr lang="en-US" dirty="0"/>
              <a:t> as a function of </a:t>
            </a:r>
            <a:r>
              <a:rPr lang="en-US" i="1" dirty="0"/>
              <a:t>v</a:t>
            </a:r>
            <a:r>
              <a:rPr lang="en-US" baseline="-25000" dirty="0"/>
              <a:t>1</a:t>
            </a:r>
            <a:r>
              <a:rPr lang="en-US" dirty="0"/>
              <a:t> and </a:t>
            </a:r>
            <a:r>
              <a:rPr lang="en-US" i="1" dirty="0"/>
              <a:t>v</a:t>
            </a:r>
            <a:r>
              <a:rPr lang="en-US" baseline="-25000" dirty="0"/>
              <a:t>2</a:t>
            </a:r>
            <a:r>
              <a:rPr lang="en-US" dirty="0"/>
              <a:t>. For the case </a:t>
            </a:r>
            <a:r>
              <a:rPr lang="en-US" i="1" dirty="0"/>
              <a:t>G</a:t>
            </a:r>
            <a:r>
              <a:rPr lang="en-US" i="1" baseline="-25000" dirty="0"/>
              <a:t>m</a:t>
            </a:r>
            <a:r>
              <a:rPr lang="en-US" i="1" dirty="0"/>
              <a:t> </a:t>
            </a:r>
            <a:r>
              <a:rPr lang="en-US" dirty="0"/>
              <a:t>= 10 mA/V, </a:t>
            </a:r>
          </a:p>
          <a:p>
            <a:pPr algn="just"/>
            <a:r>
              <a:rPr lang="en-US" i="1" dirty="0"/>
              <a:t>R </a:t>
            </a:r>
            <a:r>
              <a:rPr lang="en-US" dirty="0"/>
              <a:t>= 10 </a:t>
            </a:r>
            <a:r>
              <a:rPr lang="en-US" dirty="0" err="1"/>
              <a:t>kΩ</a:t>
            </a:r>
            <a:r>
              <a:rPr lang="en-US" dirty="0"/>
              <a:t>, and μ = 100, find the value of </a:t>
            </a:r>
            <a:r>
              <a:rPr lang="pt-BR" dirty="0" err="1"/>
              <a:t>the</a:t>
            </a:r>
            <a:r>
              <a:rPr lang="pt-BR" dirty="0"/>
              <a:t> open-loop </a:t>
            </a:r>
            <a:r>
              <a:rPr lang="pt-BR" dirty="0" err="1"/>
              <a:t>gain</a:t>
            </a:r>
            <a:r>
              <a:rPr lang="pt-BR" dirty="0"/>
              <a:t> </a:t>
            </a:r>
            <a:r>
              <a:rPr lang="pt-BR" i="1" dirty="0"/>
              <a:t>A</a:t>
            </a:r>
            <a:r>
              <a:rPr lang="pt-BR" dirty="0"/>
              <a:t>.</a:t>
            </a:r>
          </a:p>
        </p:txBody>
      </p:sp>
      <p:sp>
        <p:nvSpPr>
          <p:cNvPr id="7" name="Retângulo: Cantos Arredondados 6">
            <a:extLst>
              <a:ext uri="{FF2B5EF4-FFF2-40B4-BE49-F238E27FC236}">
                <a16:creationId xmlns:a16="http://schemas.microsoft.com/office/drawing/2014/main" id="{9B11909A-757F-4C97-B1AD-576909F4B0E3}"/>
              </a:ext>
            </a:extLst>
          </p:cNvPr>
          <p:cNvSpPr/>
          <p:nvPr/>
        </p:nvSpPr>
        <p:spPr>
          <a:xfrm>
            <a:off x="260717" y="1150933"/>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D695261B-8CEA-4305-B7AC-6714F3B77DD2}"/>
              </a:ext>
            </a:extLst>
          </p:cNvPr>
          <p:cNvPicPr>
            <a:picLocks noChangeAspect="1"/>
          </p:cNvPicPr>
          <p:nvPr/>
        </p:nvPicPr>
        <p:blipFill>
          <a:blip r:embed="rId2"/>
          <a:stretch>
            <a:fillRect/>
          </a:stretch>
        </p:blipFill>
        <p:spPr>
          <a:xfrm>
            <a:off x="476473" y="2560169"/>
            <a:ext cx="3635386" cy="3485105"/>
          </a:xfrm>
          <a:prstGeom prst="rect">
            <a:avLst/>
          </a:prstGeom>
        </p:spPr>
      </p:pic>
      <mc:AlternateContent xmlns:mc="http://schemas.openxmlformats.org/markup-compatibility/2006" xmlns:a14="http://schemas.microsoft.com/office/drawing/2010/main">
        <mc:Choice Requires="a14">
          <p:sp>
            <p:nvSpPr>
              <p:cNvPr id="23" name="CaixaDeTexto 22">
                <a:extLst>
                  <a:ext uri="{FF2B5EF4-FFF2-40B4-BE49-F238E27FC236}">
                    <a16:creationId xmlns:a16="http://schemas.microsoft.com/office/drawing/2014/main" id="{1628BEBE-34B7-479A-A857-6CB81B9D387B}"/>
                  </a:ext>
                </a:extLst>
              </p:cNvPr>
              <p:cNvSpPr txBox="1"/>
              <p:nvPr/>
            </p:nvSpPr>
            <p:spPr>
              <a:xfrm>
                <a:off x="4572000" y="2728795"/>
                <a:ext cx="770147" cy="276999"/>
              </a:xfrm>
              <a:prstGeom prst="rect">
                <a:avLst/>
              </a:prstGeom>
              <a:noFill/>
            </p:spPr>
            <p:txBody>
              <a:bodyPr wrap="non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3</m:t>
                        </m:r>
                      </m:sub>
                    </m:sSub>
                  </m:oMath>
                </a14:m>
                <a:r>
                  <a:rPr lang="pt-BR" dirty="0"/>
                  <a:t>= μ</a:t>
                </a:r>
                <a14:m>
                  <m:oMath xmlns:m="http://schemas.openxmlformats.org/officeDocument/2006/math">
                    <m:sSub>
                      <m:sSubPr>
                        <m:ctrlPr>
                          <a:rPr lang="pt-BR" i="1" dirty="0">
                            <a:latin typeface="Cambria Math" panose="02040503050406030204" pitchFamily="18" charset="0"/>
                          </a:rPr>
                        </m:ctrlPr>
                      </m:sSubPr>
                      <m:e>
                        <m:r>
                          <a:rPr lang="pt-BR" i="1" dirty="0">
                            <a:latin typeface="Cambria Math" panose="02040503050406030204" pitchFamily="18" charset="0"/>
                          </a:rPr>
                          <m:t>𝑣</m:t>
                        </m:r>
                      </m:e>
                      <m:sub>
                        <m:r>
                          <a:rPr lang="pt-BR" b="0" i="1" dirty="0" smtClean="0">
                            <a:latin typeface="Cambria Math" panose="02040503050406030204" pitchFamily="18" charset="0"/>
                          </a:rPr>
                          <m:t>𝑑</m:t>
                        </m:r>
                      </m:sub>
                    </m:sSub>
                  </m:oMath>
                </a14:m>
                <a:endParaRPr lang="pt-BR" dirty="0"/>
              </a:p>
            </p:txBody>
          </p:sp>
        </mc:Choice>
        <mc:Fallback xmlns="">
          <p:sp>
            <p:nvSpPr>
              <p:cNvPr id="23" name="CaixaDeTexto 22">
                <a:extLst>
                  <a:ext uri="{FF2B5EF4-FFF2-40B4-BE49-F238E27FC236}">
                    <a16:creationId xmlns:a16="http://schemas.microsoft.com/office/drawing/2014/main" id="{1628BEBE-34B7-479A-A857-6CB81B9D387B}"/>
                  </a:ext>
                </a:extLst>
              </p:cNvPr>
              <p:cNvSpPr txBox="1">
                <a:spLocks noRot="1" noChangeAspect="1" noMove="1" noResize="1" noEditPoints="1" noAdjustHandles="1" noChangeArrowheads="1" noChangeShapeType="1" noTextEdit="1"/>
              </p:cNvSpPr>
              <p:nvPr/>
            </p:nvSpPr>
            <p:spPr>
              <a:xfrm>
                <a:off x="4572000" y="2728795"/>
                <a:ext cx="770147" cy="276999"/>
              </a:xfrm>
              <a:prstGeom prst="rect">
                <a:avLst/>
              </a:prstGeom>
              <a:blipFill>
                <a:blip r:embed="rId3"/>
                <a:stretch>
                  <a:fillRect l="-7937" t="-28889" r="-6349" b="-5111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4" name="CaixaDeTexto 23">
                <a:extLst>
                  <a:ext uri="{FF2B5EF4-FFF2-40B4-BE49-F238E27FC236}">
                    <a16:creationId xmlns:a16="http://schemas.microsoft.com/office/drawing/2014/main" id="{5BE72A23-8619-4042-87D2-C18E03B788A0}"/>
                  </a:ext>
                </a:extLst>
              </p:cNvPr>
              <p:cNvSpPr txBox="1"/>
              <p:nvPr/>
            </p:nvSpPr>
            <p:spPr>
              <a:xfrm>
                <a:off x="4572000" y="3318517"/>
                <a:ext cx="3803092" cy="276999"/>
              </a:xfrm>
              <a:prstGeom prst="rect">
                <a:avLst/>
              </a:prstGeom>
              <a:noFill/>
            </p:spPr>
            <p:txBody>
              <a:bodyPr wrap="non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𝑑</m:t>
                        </m:r>
                      </m:sub>
                    </m:sSub>
                  </m:oMath>
                </a14:m>
                <a:r>
                  <a:rPr lang="pt-BR" dirty="0"/>
                  <a:t>=</a:t>
                </a:r>
                <a14:m>
                  <m:oMath xmlns:m="http://schemas.openxmlformats.org/officeDocument/2006/math">
                    <m:d>
                      <m:dPr>
                        <m:ctrlPr>
                          <a:rPr lang="pt-BR" i="1" dirty="0" smtClean="0">
                            <a:latin typeface="Cambria Math" panose="02040503050406030204" pitchFamily="18" charset="0"/>
                          </a:rPr>
                        </m:ctrlPr>
                      </m:dPr>
                      <m:e>
                        <m:sSub>
                          <m:sSubPr>
                            <m:ctrlPr>
                              <a:rPr lang="pt-BR" i="1" dirty="0">
                                <a:latin typeface="Cambria Math" panose="02040503050406030204" pitchFamily="18" charset="0"/>
                              </a:rPr>
                            </m:ctrlPr>
                          </m:sSubPr>
                          <m:e>
                            <m:r>
                              <a:rPr lang="pt-BR" i="1" dirty="0">
                                <a:latin typeface="Cambria Math" panose="02040503050406030204" pitchFamily="18" charset="0"/>
                              </a:rPr>
                              <m:t>𝐺</m:t>
                            </m:r>
                          </m:e>
                          <m:sub>
                            <m:r>
                              <a:rPr lang="pt-BR" i="1" dirty="0">
                                <a:latin typeface="Cambria Math" panose="02040503050406030204" pitchFamily="18" charset="0"/>
                              </a:rPr>
                              <m:t>𝑚</m:t>
                            </m:r>
                          </m:sub>
                        </m:sSub>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2</m:t>
                            </m:r>
                          </m:sub>
                        </m:sSub>
                        <m:r>
                          <a:rPr lang="pt-BR" i="1">
                            <a:latin typeface="Cambria Math" panose="02040503050406030204" pitchFamily="18" charset="0"/>
                          </a:rPr>
                          <m:t>−</m:t>
                        </m:r>
                        <m:sSub>
                          <m:sSubPr>
                            <m:ctrlPr>
                              <a:rPr lang="pt-BR" i="1" dirty="0">
                                <a:latin typeface="Cambria Math" panose="02040503050406030204" pitchFamily="18" charset="0"/>
                              </a:rPr>
                            </m:ctrlPr>
                          </m:sSubPr>
                          <m:e>
                            <m:r>
                              <a:rPr lang="pt-BR" i="1" dirty="0">
                                <a:latin typeface="Cambria Math" panose="02040503050406030204" pitchFamily="18" charset="0"/>
                              </a:rPr>
                              <m:t>𝐺</m:t>
                            </m:r>
                          </m:e>
                          <m:sub>
                            <m:r>
                              <a:rPr lang="pt-BR" i="1" dirty="0">
                                <a:latin typeface="Cambria Math" panose="02040503050406030204" pitchFamily="18" charset="0"/>
                              </a:rPr>
                              <m:t>𝑚</m:t>
                            </m:r>
                          </m:sub>
                        </m:sSub>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1</m:t>
                            </m:r>
                          </m:sub>
                        </m:sSub>
                      </m:e>
                    </m:d>
                    <m:r>
                      <m:rPr>
                        <m:sty m:val="p"/>
                      </m:rPr>
                      <a:rPr lang="pt-BR" b="0" i="0" dirty="0" smtClean="0">
                        <a:latin typeface="Cambria Math" panose="02040503050406030204" pitchFamily="18" charset="0"/>
                      </a:rPr>
                      <m:t>R</m:t>
                    </m:r>
                    <m:r>
                      <a:rPr lang="pt-BR" b="0" i="0" dirty="0" smtClean="0">
                        <a:latin typeface="Cambria Math" panose="02040503050406030204" pitchFamily="18" charset="0"/>
                      </a:rPr>
                      <m:t>=</m:t>
                    </m:r>
                    <m:sSub>
                      <m:sSubPr>
                        <m:ctrlPr>
                          <a:rPr lang="pt-BR" i="1" dirty="0">
                            <a:latin typeface="Cambria Math" panose="02040503050406030204" pitchFamily="18" charset="0"/>
                          </a:rPr>
                        </m:ctrlPr>
                      </m:sSubPr>
                      <m:e>
                        <m:r>
                          <a:rPr lang="pt-BR" i="1" dirty="0">
                            <a:latin typeface="Cambria Math" panose="02040503050406030204" pitchFamily="18" charset="0"/>
                          </a:rPr>
                          <m:t>𝐺</m:t>
                        </m:r>
                      </m:e>
                      <m:sub>
                        <m:r>
                          <a:rPr lang="pt-BR" i="1" dirty="0">
                            <a:latin typeface="Cambria Math" panose="02040503050406030204" pitchFamily="18" charset="0"/>
                          </a:rPr>
                          <m:t>𝑚</m:t>
                        </m:r>
                      </m:sub>
                    </m:sSub>
                  </m:oMath>
                </a14:m>
                <a:r>
                  <a:rPr lang="pt-BR" dirty="0"/>
                  <a:t> </a:t>
                </a:r>
                <a14:m>
                  <m:oMath xmlns:m="http://schemas.openxmlformats.org/officeDocument/2006/math">
                    <m:r>
                      <m:rPr>
                        <m:sty m:val="p"/>
                      </m:rPr>
                      <a:rPr lang="pt-BR" dirty="0">
                        <a:latin typeface="Cambria Math" panose="02040503050406030204" pitchFamily="18" charset="0"/>
                      </a:rPr>
                      <m:t>R</m:t>
                    </m:r>
                  </m:oMath>
                </a14:m>
                <a:r>
                  <a:rPr lang="pt-BR" dirty="0"/>
                  <a:t> </a:t>
                </a:r>
                <a14:m>
                  <m:oMath xmlns:m="http://schemas.openxmlformats.org/officeDocument/2006/math">
                    <m:d>
                      <m:dPr>
                        <m:ctrlPr>
                          <a:rPr lang="pt-BR" i="1" dirty="0">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2</m:t>
                            </m:r>
                          </m:sub>
                        </m:sSub>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1</m:t>
                            </m:r>
                          </m:sub>
                        </m:sSub>
                      </m:e>
                    </m:d>
                  </m:oMath>
                </a14:m>
                <a:endParaRPr lang="pt-BR" dirty="0"/>
              </a:p>
            </p:txBody>
          </p:sp>
        </mc:Choice>
        <mc:Fallback xmlns="">
          <p:sp>
            <p:nvSpPr>
              <p:cNvPr id="24" name="CaixaDeTexto 23">
                <a:extLst>
                  <a:ext uri="{FF2B5EF4-FFF2-40B4-BE49-F238E27FC236}">
                    <a16:creationId xmlns:a16="http://schemas.microsoft.com/office/drawing/2014/main" id="{5BE72A23-8619-4042-87D2-C18E03B788A0}"/>
                  </a:ext>
                </a:extLst>
              </p:cNvPr>
              <p:cNvSpPr txBox="1">
                <a:spLocks noRot="1" noChangeAspect="1" noMove="1" noResize="1" noEditPoints="1" noAdjustHandles="1" noChangeArrowheads="1" noChangeShapeType="1" noTextEdit="1"/>
              </p:cNvSpPr>
              <p:nvPr/>
            </p:nvSpPr>
            <p:spPr>
              <a:xfrm>
                <a:off x="4572000" y="3318517"/>
                <a:ext cx="3803092" cy="276999"/>
              </a:xfrm>
              <a:prstGeom prst="rect">
                <a:avLst/>
              </a:prstGeom>
              <a:blipFill>
                <a:blip r:embed="rId4"/>
                <a:stretch>
                  <a:fillRect l="-1603" t="-28261" b="-50000"/>
                </a:stretch>
              </a:blipFill>
            </p:spPr>
            <p:txBody>
              <a:bodyPr/>
              <a:lstStyle/>
              <a:p>
                <a:r>
                  <a:rPr lang="pt-BR">
                    <a:noFill/>
                  </a:rPr>
                  <a:t> </a:t>
                </a:r>
              </a:p>
            </p:txBody>
          </p:sp>
        </mc:Fallback>
      </mc:AlternateContent>
      <p:sp>
        <p:nvSpPr>
          <p:cNvPr id="25" name="Chave Direita 24">
            <a:extLst>
              <a:ext uri="{FF2B5EF4-FFF2-40B4-BE49-F238E27FC236}">
                <a16:creationId xmlns:a16="http://schemas.microsoft.com/office/drawing/2014/main" id="{AE3589B8-F4F5-48CF-95B4-12676C3FEEFF}"/>
              </a:ext>
            </a:extLst>
          </p:cNvPr>
          <p:cNvSpPr/>
          <p:nvPr/>
        </p:nvSpPr>
        <p:spPr>
          <a:xfrm>
            <a:off x="8390519" y="2693720"/>
            <a:ext cx="306185" cy="90179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7" name="CaixaDeTexto 26">
                <a:extLst>
                  <a:ext uri="{FF2B5EF4-FFF2-40B4-BE49-F238E27FC236}">
                    <a16:creationId xmlns:a16="http://schemas.microsoft.com/office/drawing/2014/main" id="{CD5C78FA-5729-4B36-BC60-1FC4E9A895CF}"/>
                  </a:ext>
                </a:extLst>
              </p:cNvPr>
              <p:cNvSpPr txBox="1"/>
              <p:nvPr/>
            </p:nvSpPr>
            <p:spPr>
              <a:xfrm>
                <a:off x="5302391" y="4025724"/>
                <a:ext cx="1997663" cy="276999"/>
              </a:xfrm>
              <a:prstGeom prst="rect">
                <a:avLst/>
              </a:prstGeom>
              <a:noFill/>
            </p:spPr>
            <p:txBody>
              <a:bodyPr wrap="non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3</m:t>
                        </m:r>
                      </m:sub>
                    </m:sSub>
                  </m:oMath>
                </a14:m>
                <a:r>
                  <a:rPr lang="pt-BR" dirty="0"/>
                  <a:t>= μ</a:t>
                </a:r>
                <a14:m>
                  <m:oMath xmlns:m="http://schemas.openxmlformats.org/officeDocument/2006/math">
                    <m:sSub>
                      <m:sSubPr>
                        <m:ctrlPr>
                          <a:rPr lang="pt-BR" i="1" dirty="0">
                            <a:latin typeface="Cambria Math" panose="02040503050406030204" pitchFamily="18" charset="0"/>
                          </a:rPr>
                        </m:ctrlPr>
                      </m:sSubPr>
                      <m:e>
                        <m:r>
                          <a:rPr lang="pt-BR" i="1" dirty="0">
                            <a:latin typeface="Cambria Math" panose="02040503050406030204" pitchFamily="18" charset="0"/>
                          </a:rPr>
                          <m:t>𝐺</m:t>
                        </m:r>
                      </m:e>
                      <m:sub>
                        <m:r>
                          <a:rPr lang="pt-BR" i="1" dirty="0">
                            <a:latin typeface="Cambria Math" panose="02040503050406030204" pitchFamily="18" charset="0"/>
                          </a:rPr>
                          <m:t>𝑚</m:t>
                        </m:r>
                      </m:sub>
                    </m:sSub>
                    <m:r>
                      <m:rPr>
                        <m:nor/>
                      </m:rPr>
                      <a:rPr lang="pt-BR" dirty="0"/>
                      <m:t> </m:t>
                    </m:r>
                    <m:r>
                      <m:rPr>
                        <m:sty m:val="p"/>
                      </m:rPr>
                      <a:rPr lang="pt-BR" dirty="0">
                        <a:latin typeface="Cambria Math" panose="02040503050406030204" pitchFamily="18" charset="0"/>
                      </a:rPr>
                      <m:t>R</m:t>
                    </m:r>
                    <m:r>
                      <m:rPr>
                        <m:nor/>
                      </m:rPr>
                      <a:rPr lang="pt-BR" dirty="0"/>
                      <m:t> </m:t>
                    </m:r>
                    <m:d>
                      <m:dPr>
                        <m:ctrlPr>
                          <a:rPr lang="pt-BR" i="1" dirty="0">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2</m:t>
                            </m:r>
                          </m:sub>
                        </m:sSub>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1</m:t>
                            </m:r>
                          </m:sub>
                        </m:sSub>
                      </m:e>
                    </m:d>
                  </m:oMath>
                </a14:m>
                <a:endParaRPr lang="pt-BR" dirty="0"/>
              </a:p>
            </p:txBody>
          </p:sp>
        </mc:Choice>
        <mc:Fallback xmlns="">
          <p:sp>
            <p:nvSpPr>
              <p:cNvPr id="27" name="CaixaDeTexto 26">
                <a:extLst>
                  <a:ext uri="{FF2B5EF4-FFF2-40B4-BE49-F238E27FC236}">
                    <a16:creationId xmlns:a16="http://schemas.microsoft.com/office/drawing/2014/main" id="{CD5C78FA-5729-4B36-BC60-1FC4E9A895CF}"/>
                  </a:ext>
                </a:extLst>
              </p:cNvPr>
              <p:cNvSpPr txBox="1">
                <a:spLocks noRot="1" noChangeAspect="1" noMove="1" noResize="1" noEditPoints="1" noAdjustHandles="1" noChangeArrowheads="1" noChangeShapeType="1" noTextEdit="1"/>
              </p:cNvSpPr>
              <p:nvPr/>
            </p:nvSpPr>
            <p:spPr>
              <a:xfrm>
                <a:off x="5302391" y="4025724"/>
                <a:ext cx="1997663" cy="276999"/>
              </a:xfrm>
              <a:prstGeom prst="rect">
                <a:avLst/>
              </a:prstGeom>
              <a:blipFill>
                <a:blip r:embed="rId5"/>
                <a:stretch>
                  <a:fillRect l="-3049" t="-28261" b="-50000"/>
                </a:stretch>
              </a:blipFill>
            </p:spPr>
            <p:txBody>
              <a:bodyPr/>
              <a:lstStyle/>
              <a:p>
                <a:r>
                  <a:rPr lang="pt-BR">
                    <a:noFill/>
                  </a:rPr>
                  <a:t> </a:t>
                </a:r>
              </a:p>
            </p:txBody>
          </p:sp>
        </mc:Fallback>
      </mc:AlternateContent>
      <p:cxnSp>
        <p:nvCxnSpPr>
          <p:cNvPr id="28" name="Conector de Seta Reta 27">
            <a:extLst>
              <a:ext uri="{FF2B5EF4-FFF2-40B4-BE49-F238E27FC236}">
                <a16:creationId xmlns:a16="http://schemas.microsoft.com/office/drawing/2014/main" id="{CFDE9555-097E-4427-9BB7-0BADAA9052CB}"/>
              </a:ext>
            </a:extLst>
          </p:cNvPr>
          <p:cNvCxnSpPr/>
          <p:nvPr/>
        </p:nvCxnSpPr>
        <p:spPr>
          <a:xfrm>
            <a:off x="4609433" y="4164223"/>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de Seta Reta 28">
            <a:extLst>
              <a:ext uri="{FF2B5EF4-FFF2-40B4-BE49-F238E27FC236}">
                <a16:creationId xmlns:a16="http://schemas.microsoft.com/office/drawing/2014/main" id="{26AB967E-E873-40CE-B09E-83964F4E5174}"/>
              </a:ext>
            </a:extLst>
          </p:cNvPr>
          <p:cNvCxnSpPr/>
          <p:nvPr/>
        </p:nvCxnSpPr>
        <p:spPr>
          <a:xfrm>
            <a:off x="7571294" y="4164223"/>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CaixaDeTexto 29">
                <a:extLst>
                  <a:ext uri="{FF2B5EF4-FFF2-40B4-BE49-F238E27FC236}">
                    <a16:creationId xmlns:a16="http://schemas.microsoft.com/office/drawing/2014/main" id="{946E8C50-E6B6-4952-BE69-F462A3B90B50}"/>
                  </a:ext>
                </a:extLst>
              </p:cNvPr>
              <p:cNvSpPr txBox="1"/>
              <p:nvPr/>
            </p:nvSpPr>
            <p:spPr>
              <a:xfrm>
                <a:off x="8284474" y="4025723"/>
                <a:ext cx="744948" cy="276999"/>
              </a:xfrm>
              <a:prstGeom prst="rect">
                <a:avLst/>
              </a:prstGeom>
              <a:noFill/>
            </p:spPr>
            <p:txBody>
              <a:bodyPr wrap="none" lIns="0" tIns="0" rIns="0" bIns="0" rtlCol="0">
                <a:spAutoFit/>
              </a:bodyPr>
              <a:lstStyle/>
              <a:p>
                <a14:m>
                  <m:oMath xmlns:m="http://schemas.openxmlformats.org/officeDocument/2006/math">
                    <m:r>
                      <a:rPr lang="pt-BR" b="0" i="1" smtClean="0">
                        <a:latin typeface="Cambria Math" panose="02040503050406030204" pitchFamily="18" charset="0"/>
                      </a:rPr>
                      <m:t>𝐴</m:t>
                    </m:r>
                  </m:oMath>
                </a14:m>
                <a:r>
                  <a:rPr lang="pt-BR" dirty="0"/>
                  <a:t>= μ</a:t>
                </a:r>
                <a14:m>
                  <m:oMath xmlns:m="http://schemas.openxmlformats.org/officeDocument/2006/math">
                    <m:sSub>
                      <m:sSubPr>
                        <m:ctrlPr>
                          <a:rPr lang="pt-BR" i="1" dirty="0">
                            <a:latin typeface="Cambria Math" panose="02040503050406030204" pitchFamily="18" charset="0"/>
                          </a:rPr>
                        </m:ctrlPr>
                      </m:sSubPr>
                      <m:e>
                        <m:r>
                          <a:rPr lang="pt-BR" i="1" dirty="0">
                            <a:latin typeface="Cambria Math" panose="02040503050406030204" pitchFamily="18" charset="0"/>
                          </a:rPr>
                          <m:t>𝐺</m:t>
                        </m:r>
                      </m:e>
                      <m:sub>
                        <m:r>
                          <a:rPr lang="pt-BR" i="1" dirty="0">
                            <a:latin typeface="Cambria Math" panose="02040503050406030204" pitchFamily="18" charset="0"/>
                          </a:rPr>
                          <m:t>𝑚</m:t>
                        </m:r>
                      </m:sub>
                    </m:sSub>
                  </m:oMath>
                </a14:m>
                <a:endParaRPr lang="pt-BR" dirty="0"/>
              </a:p>
            </p:txBody>
          </p:sp>
        </mc:Choice>
        <mc:Fallback xmlns="">
          <p:sp>
            <p:nvSpPr>
              <p:cNvPr id="30" name="CaixaDeTexto 29">
                <a:extLst>
                  <a:ext uri="{FF2B5EF4-FFF2-40B4-BE49-F238E27FC236}">
                    <a16:creationId xmlns:a16="http://schemas.microsoft.com/office/drawing/2014/main" id="{946E8C50-E6B6-4952-BE69-F462A3B90B50}"/>
                  </a:ext>
                </a:extLst>
              </p:cNvPr>
              <p:cNvSpPr txBox="1">
                <a:spLocks noRot="1" noChangeAspect="1" noMove="1" noResize="1" noEditPoints="1" noAdjustHandles="1" noChangeArrowheads="1" noChangeShapeType="1" noTextEdit="1"/>
              </p:cNvSpPr>
              <p:nvPr/>
            </p:nvSpPr>
            <p:spPr>
              <a:xfrm>
                <a:off x="8284474" y="4025723"/>
                <a:ext cx="744948" cy="276999"/>
              </a:xfrm>
              <a:prstGeom prst="rect">
                <a:avLst/>
              </a:prstGeom>
              <a:blipFill>
                <a:blip r:embed="rId6"/>
                <a:stretch>
                  <a:fillRect l="-10656" t="-28261" r="-4918" b="-50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1" name="CaixaDeTexto 30">
                <a:extLst>
                  <a:ext uri="{FF2B5EF4-FFF2-40B4-BE49-F238E27FC236}">
                    <a16:creationId xmlns:a16="http://schemas.microsoft.com/office/drawing/2014/main" id="{E43486D9-05AF-4143-A78A-F0F8212137C3}"/>
                  </a:ext>
                </a:extLst>
              </p:cNvPr>
              <p:cNvSpPr txBox="1"/>
              <p:nvPr/>
            </p:nvSpPr>
            <p:spPr>
              <a:xfrm>
                <a:off x="4764531" y="4610750"/>
                <a:ext cx="3898888" cy="276999"/>
              </a:xfrm>
              <a:prstGeom prst="rect">
                <a:avLst/>
              </a:prstGeom>
              <a:noFill/>
            </p:spPr>
            <p:txBody>
              <a:bodyPr wrap="none" lIns="0" tIns="0" rIns="0" bIns="0" rtlCol="0">
                <a:spAutoFit/>
              </a:bodyPr>
              <a:lstStyle/>
              <a:p>
                <a14:m>
                  <m:oMath xmlns:m="http://schemas.openxmlformats.org/officeDocument/2006/math">
                    <m:r>
                      <a:rPr lang="pt-BR" b="0" i="1" smtClean="0">
                        <a:latin typeface="Cambria Math" panose="02040503050406030204" pitchFamily="18" charset="0"/>
                      </a:rPr>
                      <m:t>𝐴</m:t>
                    </m:r>
                  </m:oMath>
                </a14:m>
                <a:r>
                  <a:rPr lang="pt-BR" dirty="0"/>
                  <a:t>= μ</a:t>
                </a:r>
                <a14:m>
                  <m:oMath xmlns:m="http://schemas.openxmlformats.org/officeDocument/2006/math">
                    <m:sSub>
                      <m:sSubPr>
                        <m:ctrlPr>
                          <a:rPr lang="pt-BR" i="1" dirty="0">
                            <a:latin typeface="Cambria Math" panose="02040503050406030204" pitchFamily="18" charset="0"/>
                          </a:rPr>
                        </m:ctrlPr>
                      </m:sSubPr>
                      <m:e>
                        <m:r>
                          <a:rPr lang="pt-BR" i="1" dirty="0">
                            <a:latin typeface="Cambria Math" panose="02040503050406030204" pitchFamily="18" charset="0"/>
                          </a:rPr>
                          <m:t>𝐺</m:t>
                        </m:r>
                      </m:e>
                      <m:sub>
                        <m:r>
                          <a:rPr lang="pt-BR" i="1" dirty="0">
                            <a:latin typeface="Cambria Math" panose="02040503050406030204" pitchFamily="18" charset="0"/>
                          </a:rPr>
                          <m:t>𝑚</m:t>
                        </m:r>
                      </m:sub>
                    </m:sSub>
                    <m:r>
                      <a:rPr lang="pt-BR" b="0" i="1" dirty="0" smtClean="0">
                        <a:latin typeface="Cambria Math" panose="02040503050406030204" pitchFamily="18" charset="0"/>
                      </a:rPr>
                      <m:t>=100</m:t>
                    </m:r>
                    <m:r>
                      <a:rPr lang="pt-BR" b="0" i="1" dirty="0" smtClean="0">
                        <a:latin typeface="Cambria Math" panose="02040503050406030204" pitchFamily="18" charset="0"/>
                      </a:rPr>
                      <m:t>𝑥</m:t>
                    </m:r>
                    <m:r>
                      <a:rPr lang="pt-BR" b="0" i="1" dirty="0" smtClean="0">
                        <a:latin typeface="Cambria Math" panose="02040503050406030204" pitchFamily="18" charset="0"/>
                      </a:rPr>
                      <m:t>10</m:t>
                    </m:r>
                    <m:r>
                      <a:rPr lang="pt-BR" b="0" i="1" dirty="0" smtClean="0">
                        <a:latin typeface="Cambria Math" panose="02040503050406030204" pitchFamily="18" charset="0"/>
                      </a:rPr>
                      <m:t>𝑥</m:t>
                    </m:r>
                    <m:r>
                      <a:rPr lang="pt-BR" b="0" i="1" dirty="0" smtClean="0">
                        <a:latin typeface="Cambria Math" panose="02040503050406030204" pitchFamily="18" charset="0"/>
                      </a:rPr>
                      <m:t>10=</m:t>
                    </m:r>
                    <m:sSup>
                      <m:sSupPr>
                        <m:ctrlPr>
                          <a:rPr lang="pt-BR" b="0" i="1" dirty="0" smtClean="0">
                            <a:latin typeface="Cambria Math" panose="02040503050406030204" pitchFamily="18" charset="0"/>
                          </a:rPr>
                        </m:ctrlPr>
                      </m:sSupPr>
                      <m:e>
                        <m:r>
                          <a:rPr lang="pt-BR" b="0" i="1" dirty="0" smtClean="0">
                            <a:latin typeface="Cambria Math" panose="02040503050406030204" pitchFamily="18" charset="0"/>
                          </a:rPr>
                          <m:t>10</m:t>
                        </m:r>
                      </m:e>
                      <m:sup>
                        <m:r>
                          <a:rPr lang="pt-BR" b="0" i="1" dirty="0" smtClean="0">
                            <a:latin typeface="Cambria Math" panose="02040503050406030204" pitchFamily="18" charset="0"/>
                          </a:rPr>
                          <m:t>4</m:t>
                        </m:r>
                      </m:sup>
                    </m:sSup>
                  </m:oMath>
                </a14:m>
                <a:r>
                  <a:rPr lang="pt-BR" dirty="0"/>
                  <a:t>V/V = 80dB</a:t>
                </a:r>
              </a:p>
            </p:txBody>
          </p:sp>
        </mc:Choice>
        <mc:Fallback xmlns="">
          <p:sp>
            <p:nvSpPr>
              <p:cNvPr id="31" name="CaixaDeTexto 30">
                <a:extLst>
                  <a:ext uri="{FF2B5EF4-FFF2-40B4-BE49-F238E27FC236}">
                    <a16:creationId xmlns:a16="http://schemas.microsoft.com/office/drawing/2014/main" id="{E43486D9-05AF-4143-A78A-F0F8212137C3}"/>
                  </a:ext>
                </a:extLst>
              </p:cNvPr>
              <p:cNvSpPr txBox="1">
                <a:spLocks noRot="1" noChangeAspect="1" noMove="1" noResize="1" noEditPoints="1" noAdjustHandles="1" noChangeArrowheads="1" noChangeShapeType="1" noTextEdit="1"/>
              </p:cNvSpPr>
              <p:nvPr/>
            </p:nvSpPr>
            <p:spPr>
              <a:xfrm>
                <a:off x="4764531" y="4610750"/>
                <a:ext cx="3898888" cy="276999"/>
              </a:xfrm>
              <a:prstGeom prst="rect">
                <a:avLst/>
              </a:prstGeom>
              <a:blipFill>
                <a:blip r:embed="rId7"/>
                <a:stretch>
                  <a:fillRect l="-2191" t="-28261" r="-2817" b="-50000"/>
                </a:stretch>
              </a:blipFill>
            </p:spPr>
            <p:txBody>
              <a:bodyPr/>
              <a:lstStyle/>
              <a:p>
                <a:r>
                  <a:rPr lang="pt-BR">
                    <a:noFill/>
                  </a:rPr>
                  <a:t> </a:t>
                </a:r>
              </a:p>
            </p:txBody>
          </p:sp>
        </mc:Fallback>
      </mc:AlternateContent>
      <p:cxnSp>
        <p:nvCxnSpPr>
          <p:cNvPr id="15" name="Conector reto 14">
            <a:extLst>
              <a:ext uri="{FF2B5EF4-FFF2-40B4-BE49-F238E27FC236}">
                <a16:creationId xmlns:a16="http://schemas.microsoft.com/office/drawing/2014/main" id="{CD5D473E-83B0-438D-A6BD-A362898D7A6A}"/>
              </a:ext>
            </a:extLst>
          </p:cNvPr>
          <p:cNvCxnSpPr/>
          <p:nvPr/>
        </p:nvCxnSpPr>
        <p:spPr>
          <a:xfrm>
            <a:off x="4333461" y="2332383"/>
            <a:ext cx="0" cy="3829878"/>
          </a:xfrm>
          <a:prstGeom prst="line">
            <a:avLst/>
          </a:prstGeom>
          <a:ln w="38100">
            <a:solidFill>
              <a:srgbClr val="FFC000"/>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70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7"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1090246" y="1643124"/>
            <a:ext cx="6963508" cy="2800767"/>
          </a:xfrm>
          <a:prstGeom prst="rect">
            <a:avLst/>
          </a:prstGeom>
          <a:solidFill>
            <a:srgbClr val="FFFF00"/>
          </a:solidFill>
          <a:ln>
            <a:solidFill>
              <a:schemeClr val="tx1"/>
            </a:solidFill>
          </a:ln>
        </p:spPr>
        <p:txBody>
          <a:bodyPr wrap="square" rtlCol="0">
            <a:spAutoFit/>
          </a:bodyPr>
          <a:lstStyle/>
          <a:p>
            <a:pPr algn="ctr"/>
            <a:r>
              <a:rPr lang="pt-BR" sz="8800" b="1" dirty="0" err="1">
                <a:highlight>
                  <a:srgbClr val="FFFF00"/>
                </a:highlight>
              </a:rPr>
              <a:t>Inverting</a:t>
            </a:r>
            <a:r>
              <a:rPr lang="pt-BR" sz="8800" b="1" dirty="0">
                <a:highlight>
                  <a:srgbClr val="FFFF00"/>
                </a:highlight>
              </a:rPr>
              <a:t> </a:t>
            </a:r>
          </a:p>
          <a:p>
            <a:pPr algn="ctr"/>
            <a:r>
              <a:rPr lang="pt-BR" sz="8800" b="1" dirty="0" err="1">
                <a:highlight>
                  <a:srgbClr val="FFFF00"/>
                </a:highlight>
              </a:rPr>
              <a:t>Amplifier</a:t>
            </a:r>
            <a:endParaRPr lang="pt-BR" sz="8800" dirty="0">
              <a:highlight>
                <a:srgbClr val="FFFF00"/>
              </a:highlight>
            </a:endParaRPr>
          </a:p>
        </p:txBody>
      </p:sp>
    </p:spTree>
    <p:extLst>
      <p:ext uri="{BB962C8B-B14F-4D97-AF65-F5344CB8AC3E}">
        <p14:creationId xmlns:p14="http://schemas.microsoft.com/office/powerpoint/2010/main" val="3022420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9F0DC9B-4387-49E4-B28F-790A06FA7290}"/>
              </a:ext>
            </a:extLst>
          </p:cNvPr>
          <p:cNvSpPr txBox="1"/>
          <p:nvPr/>
        </p:nvSpPr>
        <p:spPr>
          <a:xfrm>
            <a:off x="2610678" y="251791"/>
            <a:ext cx="3339548" cy="795131"/>
          </a:xfrm>
          <a:prstGeom prst="rect">
            <a:avLst/>
          </a:prstGeom>
          <a:noFill/>
        </p:spPr>
        <p:txBody>
          <a:bodyPr wrap="square" rtlCol="0">
            <a:spAutoFit/>
          </a:bodyPr>
          <a:lstStyle/>
          <a:p>
            <a:endParaRPr lang="pt-BR" dirty="0"/>
          </a:p>
        </p:txBody>
      </p:sp>
      <p:sp>
        <p:nvSpPr>
          <p:cNvPr id="5" name="CaixaDeTexto 4">
            <a:extLst>
              <a:ext uri="{FF2B5EF4-FFF2-40B4-BE49-F238E27FC236}">
                <a16:creationId xmlns:a16="http://schemas.microsoft.com/office/drawing/2014/main" id="{065F5A41-6888-40DD-A36D-77D1DD29FC7B}"/>
              </a:ext>
            </a:extLst>
          </p:cNvPr>
          <p:cNvSpPr txBox="1"/>
          <p:nvPr/>
        </p:nvSpPr>
        <p:spPr>
          <a:xfrm>
            <a:off x="3264654" y="384313"/>
            <a:ext cx="2999005" cy="369332"/>
          </a:xfrm>
          <a:prstGeom prst="rect">
            <a:avLst/>
          </a:prstGeom>
          <a:solidFill>
            <a:srgbClr val="FFFF00"/>
          </a:solidFill>
          <a:ln>
            <a:solidFill>
              <a:schemeClr val="tx1"/>
            </a:solidFill>
          </a:ln>
        </p:spPr>
        <p:txBody>
          <a:bodyPr wrap="square" rtlCol="0">
            <a:spAutoFit/>
          </a:bodyPr>
          <a:lstStyle/>
          <a:p>
            <a:pPr algn="ctr"/>
            <a:r>
              <a:rPr lang="pt-BR" b="1" dirty="0"/>
              <a:t>The </a:t>
            </a:r>
            <a:r>
              <a:rPr lang="pt-BR" b="1" dirty="0" err="1"/>
              <a:t>Inverting</a:t>
            </a:r>
            <a:r>
              <a:rPr lang="pt-BR" b="1" dirty="0"/>
              <a:t> </a:t>
            </a:r>
            <a:r>
              <a:rPr lang="pt-BR" b="1" dirty="0" err="1"/>
              <a:t>Configuration</a:t>
            </a:r>
            <a:endParaRPr lang="pt-BR" dirty="0"/>
          </a:p>
        </p:txBody>
      </p:sp>
      <p:sp>
        <p:nvSpPr>
          <p:cNvPr id="6" name="CaixaDeTexto 5">
            <a:extLst>
              <a:ext uri="{FF2B5EF4-FFF2-40B4-BE49-F238E27FC236}">
                <a16:creationId xmlns:a16="http://schemas.microsoft.com/office/drawing/2014/main" id="{24FDA834-8871-461C-B60C-54FE8BAD5EEF}"/>
              </a:ext>
            </a:extLst>
          </p:cNvPr>
          <p:cNvSpPr txBox="1"/>
          <p:nvPr/>
        </p:nvSpPr>
        <p:spPr>
          <a:xfrm>
            <a:off x="527184" y="1046922"/>
            <a:ext cx="8189844" cy="1200329"/>
          </a:xfrm>
          <a:prstGeom prst="rect">
            <a:avLst/>
          </a:prstGeom>
          <a:noFill/>
        </p:spPr>
        <p:txBody>
          <a:bodyPr wrap="square" rtlCol="0">
            <a:spAutoFit/>
          </a:bodyPr>
          <a:lstStyle/>
          <a:p>
            <a:pPr algn="just"/>
            <a:r>
              <a:rPr lang="en-US" dirty="0"/>
              <a:t>Op amps are not used alone; rather, the op amp is connected to passive components in a feedback circuit. There are two such </a:t>
            </a:r>
            <a:r>
              <a:rPr lang="en-US" b="1" dirty="0">
                <a:solidFill>
                  <a:srgbClr val="FF0000"/>
                </a:solidFill>
              </a:rPr>
              <a:t>basic circuit configurations </a:t>
            </a:r>
            <a:r>
              <a:rPr lang="en-US" dirty="0"/>
              <a:t>employing an op amp and two resistors: the </a:t>
            </a:r>
            <a:r>
              <a:rPr lang="en-US" b="1" dirty="0">
                <a:solidFill>
                  <a:srgbClr val="FF0000"/>
                </a:solidFill>
              </a:rPr>
              <a:t>inverting configuration </a:t>
            </a:r>
            <a:r>
              <a:rPr lang="en-US" dirty="0"/>
              <a:t>and</a:t>
            </a:r>
            <a:r>
              <a:rPr lang="en-US" b="1" dirty="0">
                <a:solidFill>
                  <a:srgbClr val="FF0000"/>
                </a:solidFill>
              </a:rPr>
              <a:t> </a:t>
            </a:r>
            <a:r>
              <a:rPr lang="pt-BR" dirty="0" err="1"/>
              <a:t>the</a:t>
            </a:r>
            <a:r>
              <a:rPr lang="pt-BR" dirty="0"/>
              <a:t> </a:t>
            </a:r>
            <a:r>
              <a:rPr lang="pt-BR" b="1" dirty="0" err="1">
                <a:solidFill>
                  <a:srgbClr val="FF0000"/>
                </a:solidFill>
              </a:rPr>
              <a:t>noninverting</a:t>
            </a:r>
            <a:r>
              <a:rPr lang="pt-BR" b="1" dirty="0">
                <a:solidFill>
                  <a:srgbClr val="FF0000"/>
                </a:solidFill>
              </a:rPr>
              <a:t> </a:t>
            </a:r>
            <a:r>
              <a:rPr lang="pt-BR" b="1" dirty="0" err="1">
                <a:solidFill>
                  <a:srgbClr val="FF0000"/>
                </a:solidFill>
              </a:rPr>
              <a:t>configuration</a:t>
            </a:r>
            <a:r>
              <a:rPr lang="pt-BR" b="1" dirty="0">
                <a:solidFill>
                  <a:srgbClr val="FF0000"/>
                </a:solidFill>
              </a:rPr>
              <a:t>.</a:t>
            </a:r>
          </a:p>
        </p:txBody>
      </p:sp>
      <p:sp>
        <p:nvSpPr>
          <p:cNvPr id="7" name="Retângulo: Cantos Arredondados 6">
            <a:extLst>
              <a:ext uri="{FF2B5EF4-FFF2-40B4-BE49-F238E27FC236}">
                <a16:creationId xmlns:a16="http://schemas.microsoft.com/office/drawing/2014/main" id="{9B11909A-757F-4C97-B1AD-576909F4B0E3}"/>
              </a:ext>
            </a:extLst>
          </p:cNvPr>
          <p:cNvSpPr/>
          <p:nvPr/>
        </p:nvSpPr>
        <p:spPr>
          <a:xfrm>
            <a:off x="260717" y="1150933"/>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94C2238A-8E6E-4C2C-9634-E409D3FFCD75}"/>
              </a:ext>
            </a:extLst>
          </p:cNvPr>
          <p:cNvPicPr>
            <a:picLocks noChangeAspect="1"/>
          </p:cNvPicPr>
          <p:nvPr/>
        </p:nvPicPr>
        <p:blipFill>
          <a:blip r:embed="rId2"/>
          <a:stretch>
            <a:fillRect/>
          </a:stretch>
        </p:blipFill>
        <p:spPr>
          <a:xfrm>
            <a:off x="2846939" y="2356582"/>
            <a:ext cx="2867025" cy="1371600"/>
          </a:xfrm>
          <a:prstGeom prst="rect">
            <a:avLst/>
          </a:prstGeom>
        </p:spPr>
      </p:pic>
      <p:sp>
        <p:nvSpPr>
          <p:cNvPr id="23" name="CaixaDeTexto 22">
            <a:extLst>
              <a:ext uri="{FF2B5EF4-FFF2-40B4-BE49-F238E27FC236}">
                <a16:creationId xmlns:a16="http://schemas.microsoft.com/office/drawing/2014/main" id="{28F07DC5-382E-4A27-9387-0238ED8E3F3F}"/>
              </a:ext>
            </a:extLst>
          </p:cNvPr>
          <p:cNvSpPr txBox="1"/>
          <p:nvPr/>
        </p:nvSpPr>
        <p:spPr>
          <a:xfrm>
            <a:off x="527184" y="3837513"/>
            <a:ext cx="8189844" cy="2031325"/>
          </a:xfrm>
          <a:prstGeom prst="rect">
            <a:avLst/>
          </a:prstGeom>
          <a:noFill/>
        </p:spPr>
        <p:txBody>
          <a:bodyPr wrap="square" rtlCol="0">
            <a:spAutoFit/>
          </a:bodyPr>
          <a:lstStyle/>
          <a:p>
            <a:pPr algn="just"/>
            <a:r>
              <a:rPr lang="en-US" dirty="0"/>
              <a:t>Resistor </a:t>
            </a:r>
            <a:r>
              <a:rPr lang="en-US" i="1" dirty="0"/>
              <a:t>R</a:t>
            </a:r>
            <a:r>
              <a:rPr lang="en-US" baseline="-25000" dirty="0"/>
              <a:t>2</a:t>
            </a:r>
            <a:r>
              <a:rPr lang="en-US" dirty="0"/>
              <a:t> is connected from the output terminal of the op amp, terminal 3, </a:t>
            </a:r>
            <a:r>
              <a:rPr lang="en-US" i="1" dirty="0"/>
              <a:t>back </a:t>
            </a:r>
            <a:r>
              <a:rPr lang="en-US" dirty="0"/>
              <a:t>to the input terminal, terminal 1. </a:t>
            </a:r>
          </a:p>
          <a:p>
            <a:pPr algn="just"/>
            <a:endParaRPr lang="en-US" dirty="0"/>
          </a:p>
          <a:p>
            <a:pPr algn="just"/>
            <a:r>
              <a:rPr lang="en-US" dirty="0"/>
              <a:t>We speak of </a:t>
            </a:r>
            <a:r>
              <a:rPr lang="en-US" i="1" dirty="0"/>
              <a:t>R</a:t>
            </a:r>
            <a:r>
              <a:rPr lang="en-US" baseline="-25000" dirty="0"/>
              <a:t>2</a:t>
            </a:r>
            <a:r>
              <a:rPr lang="en-US" dirty="0"/>
              <a:t> as applying </a:t>
            </a:r>
            <a:r>
              <a:rPr lang="en-US" b="1" dirty="0">
                <a:highlight>
                  <a:srgbClr val="FFFF00"/>
                </a:highlight>
              </a:rPr>
              <a:t>negative feedback</a:t>
            </a:r>
            <a:r>
              <a:rPr lang="en-US" b="1" dirty="0"/>
              <a:t>.</a:t>
            </a:r>
          </a:p>
          <a:p>
            <a:pPr algn="just"/>
            <a:endParaRPr lang="en-US" b="1" dirty="0"/>
          </a:p>
          <a:p>
            <a:pPr algn="just"/>
            <a:r>
              <a:rPr lang="en-US" b="1" dirty="0"/>
              <a:t>I</a:t>
            </a:r>
            <a:r>
              <a:rPr lang="en-US" dirty="0"/>
              <a:t>f </a:t>
            </a:r>
            <a:r>
              <a:rPr lang="en-US" i="1" dirty="0"/>
              <a:t>R</a:t>
            </a:r>
            <a:r>
              <a:rPr lang="en-US" baseline="-25000" dirty="0"/>
              <a:t>2</a:t>
            </a:r>
            <a:r>
              <a:rPr lang="en-US" dirty="0"/>
              <a:t> were connected between terminals 3 and 2 we would have called this </a:t>
            </a:r>
            <a:r>
              <a:rPr lang="en-US" b="1" dirty="0">
                <a:highlight>
                  <a:srgbClr val="FFFF00"/>
                </a:highlight>
              </a:rPr>
              <a:t>positive feedback</a:t>
            </a:r>
            <a:r>
              <a:rPr lang="en-US" dirty="0">
                <a:highlight>
                  <a:srgbClr val="FFFF00"/>
                </a:highlight>
              </a:rPr>
              <a:t>.</a:t>
            </a:r>
            <a:endParaRPr lang="pt-BR" b="1" dirty="0">
              <a:solidFill>
                <a:srgbClr val="FF0000"/>
              </a:solidFill>
              <a:highlight>
                <a:srgbClr val="FFFF00"/>
              </a:highlight>
            </a:endParaRPr>
          </a:p>
        </p:txBody>
      </p:sp>
      <p:sp>
        <p:nvSpPr>
          <p:cNvPr id="24" name="Retângulo: Cantos Arredondados 23">
            <a:extLst>
              <a:ext uri="{FF2B5EF4-FFF2-40B4-BE49-F238E27FC236}">
                <a16:creationId xmlns:a16="http://schemas.microsoft.com/office/drawing/2014/main" id="{9F0F90F0-642C-4E4D-96F4-FDBF31D74F9E}"/>
              </a:ext>
            </a:extLst>
          </p:cNvPr>
          <p:cNvSpPr/>
          <p:nvPr/>
        </p:nvSpPr>
        <p:spPr>
          <a:xfrm>
            <a:off x="260717" y="3941524"/>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5769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91160E4B-8C26-4D1B-B962-44DC7C0336F0}"/>
              </a:ext>
            </a:extLst>
          </p:cNvPr>
          <p:cNvPicPr>
            <a:picLocks noChangeAspect="1"/>
          </p:cNvPicPr>
          <p:nvPr/>
        </p:nvPicPr>
        <p:blipFill>
          <a:blip r:embed="rId2"/>
          <a:stretch>
            <a:fillRect/>
          </a:stretch>
        </p:blipFill>
        <p:spPr>
          <a:xfrm>
            <a:off x="3138487" y="309899"/>
            <a:ext cx="2867025" cy="1371600"/>
          </a:xfrm>
          <a:prstGeom prst="rect">
            <a:avLst/>
          </a:prstGeom>
        </p:spPr>
      </p:pic>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0158F4CC-C671-4C9E-82BA-4553B20BCD03}"/>
                  </a:ext>
                </a:extLst>
              </p:cNvPr>
              <p:cNvSpPr txBox="1"/>
              <p:nvPr/>
            </p:nvSpPr>
            <p:spPr>
              <a:xfrm>
                <a:off x="2686584" y="2515871"/>
                <a:ext cx="676275" cy="542328"/>
              </a:xfrm>
              <a:prstGeom prst="rect">
                <a:avLst/>
              </a:prstGeom>
              <a:noFill/>
            </p:spPr>
            <p:txBody>
              <a:bodyPr wrap="none" lIns="0" tIns="0" rIns="0" bIns="0" rtlCol="0">
                <a:spAutoFit/>
              </a:bodyPr>
              <a:lstStyle/>
              <a:p>
                <a14:m>
                  <m:oMath xmlns:m="http://schemas.openxmlformats.org/officeDocument/2006/math">
                    <m:r>
                      <a:rPr lang="pt-BR" sz="2400" i="1" smtClean="0">
                        <a:latin typeface="Cambria Math" panose="02040503050406030204" pitchFamily="18" charset="0"/>
                      </a:rPr>
                      <m:t>𝐺</m:t>
                    </m:r>
                  </m:oMath>
                </a14:m>
                <a:r>
                  <a:rPr lang="pt-BR" sz="2400" dirty="0"/>
                  <a:t>= </a:t>
                </a:r>
                <a14:m>
                  <m:oMath xmlns:m="http://schemas.openxmlformats.org/officeDocument/2006/math">
                    <m:f>
                      <m:fPr>
                        <m:ctrlPr>
                          <a:rPr lang="pt-BR" sz="2400" i="1" dirty="0" smtClean="0">
                            <a:latin typeface="Cambria Math" panose="02040503050406030204" pitchFamily="18" charset="0"/>
                          </a:rPr>
                        </m:ctrlPr>
                      </m:fPr>
                      <m:num>
                        <m:sSub>
                          <m:sSubPr>
                            <m:ctrlPr>
                              <a:rPr lang="pt-BR" sz="2400" i="1" dirty="0" smtClean="0">
                                <a:latin typeface="Cambria Math" panose="02040503050406030204" pitchFamily="18" charset="0"/>
                              </a:rPr>
                            </m:ctrlPr>
                          </m:sSubPr>
                          <m:e>
                            <m:r>
                              <a:rPr lang="pt-BR" sz="2400" b="0" i="1" dirty="0" smtClean="0">
                                <a:latin typeface="Cambria Math" panose="02040503050406030204" pitchFamily="18" charset="0"/>
                              </a:rPr>
                              <m:t>𝑣</m:t>
                            </m:r>
                          </m:e>
                          <m:sub>
                            <m:r>
                              <a:rPr lang="pt-BR" sz="2400" b="0" i="1" dirty="0" smtClean="0">
                                <a:latin typeface="Cambria Math" panose="02040503050406030204" pitchFamily="18" charset="0"/>
                              </a:rPr>
                              <m:t>𝑜</m:t>
                            </m:r>
                          </m:sub>
                        </m:sSub>
                      </m:num>
                      <m:den>
                        <m:sSub>
                          <m:sSubPr>
                            <m:ctrlPr>
                              <a:rPr lang="pt-BR" sz="2400" i="1" dirty="0" smtClean="0">
                                <a:latin typeface="Cambria Math" panose="02040503050406030204" pitchFamily="18" charset="0"/>
                              </a:rPr>
                            </m:ctrlPr>
                          </m:sSubPr>
                          <m:e>
                            <m:r>
                              <a:rPr lang="pt-BR" sz="2400" b="0" i="1" dirty="0" smtClean="0">
                                <a:latin typeface="Cambria Math" panose="02040503050406030204" pitchFamily="18" charset="0"/>
                              </a:rPr>
                              <m:t>𝑣</m:t>
                            </m:r>
                          </m:e>
                          <m:sub>
                            <m:r>
                              <a:rPr lang="pt-BR" sz="2400" b="0" i="1" dirty="0" smtClean="0">
                                <a:latin typeface="Cambria Math" panose="02040503050406030204" pitchFamily="18" charset="0"/>
                              </a:rPr>
                              <m:t>𝑖</m:t>
                            </m:r>
                          </m:sub>
                        </m:sSub>
                      </m:den>
                    </m:f>
                  </m:oMath>
                </a14:m>
                <a:endParaRPr lang="pt-BR" sz="2400" dirty="0"/>
              </a:p>
            </p:txBody>
          </p:sp>
        </mc:Choice>
        <mc:Fallback xmlns="">
          <p:sp>
            <p:nvSpPr>
              <p:cNvPr id="12" name="CaixaDeTexto 11">
                <a:extLst>
                  <a:ext uri="{FF2B5EF4-FFF2-40B4-BE49-F238E27FC236}">
                    <a16:creationId xmlns:a16="http://schemas.microsoft.com/office/drawing/2014/main" id="{0158F4CC-C671-4C9E-82BA-4553B20BCD03}"/>
                  </a:ext>
                </a:extLst>
              </p:cNvPr>
              <p:cNvSpPr txBox="1">
                <a:spLocks noRot="1" noChangeAspect="1" noMove="1" noResize="1" noEditPoints="1" noAdjustHandles="1" noChangeArrowheads="1" noChangeShapeType="1" noTextEdit="1"/>
              </p:cNvSpPr>
              <p:nvPr/>
            </p:nvSpPr>
            <p:spPr>
              <a:xfrm>
                <a:off x="2686584" y="2515871"/>
                <a:ext cx="676275" cy="542328"/>
              </a:xfrm>
              <a:prstGeom prst="rect">
                <a:avLst/>
              </a:prstGeom>
              <a:blipFill>
                <a:blip r:embed="rId3"/>
                <a:stretch>
                  <a:fillRect t="-8989" b="-10112"/>
                </a:stretch>
              </a:blipFill>
            </p:spPr>
            <p:txBody>
              <a:bodyPr/>
              <a:lstStyle/>
              <a:p>
                <a:r>
                  <a:rPr lang="pt-BR">
                    <a:noFill/>
                  </a:rPr>
                  <a:t> </a:t>
                </a:r>
              </a:p>
            </p:txBody>
          </p:sp>
        </mc:Fallback>
      </mc:AlternateContent>
      <p:cxnSp>
        <p:nvCxnSpPr>
          <p:cNvPr id="13" name="Conector de Seta Reta 12">
            <a:extLst>
              <a:ext uri="{FF2B5EF4-FFF2-40B4-BE49-F238E27FC236}">
                <a16:creationId xmlns:a16="http://schemas.microsoft.com/office/drawing/2014/main" id="{16050971-1161-44A0-97A1-16BD45DB5A81}"/>
              </a:ext>
            </a:extLst>
          </p:cNvPr>
          <p:cNvCxnSpPr/>
          <p:nvPr/>
        </p:nvCxnSpPr>
        <p:spPr>
          <a:xfrm>
            <a:off x="3589015" y="2758603"/>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CaixaDeTexto 13">
                <a:extLst>
                  <a:ext uri="{FF2B5EF4-FFF2-40B4-BE49-F238E27FC236}">
                    <a16:creationId xmlns:a16="http://schemas.microsoft.com/office/drawing/2014/main" id="{C2110B0D-75C3-419F-A481-A7E590A7DDCA}"/>
                  </a:ext>
                </a:extLst>
              </p:cNvPr>
              <p:cNvSpPr txBox="1"/>
              <p:nvPr/>
            </p:nvSpPr>
            <p:spPr>
              <a:xfrm>
                <a:off x="4342743" y="2515871"/>
                <a:ext cx="1995996" cy="492251"/>
              </a:xfrm>
              <a:prstGeom prst="rect">
                <a:avLst/>
              </a:prstGeom>
              <a:noFill/>
            </p:spPr>
            <p:txBody>
              <a:bodyPr wrap="none" lIns="0" tIns="0" rIns="0" bIns="0" rtlCol="0">
                <a:spAutoFit/>
              </a:bodyPr>
              <a:lstStyle/>
              <a:p>
                <a14:m>
                  <m:oMath xmlns:m="http://schemas.openxmlformats.org/officeDocument/2006/math">
                    <m:sSub>
                      <m:sSubPr>
                        <m:ctrlPr>
                          <a:rPr lang="pt-BR" sz="2400" i="1" dirty="0" smtClean="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2</m:t>
                        </m:r>
                      </m:sub>
                    </m:sSub>
                    <m:r>
                      <a:rPr lang="pt-BR" sz="2400" i="1" dirty="0">
                        <a:latin typeface="Cambria Math" panose="02040503050406030204" pitchFamily="18" charset="0"/>
                      </a:rPr>
                      <m:t>−</m:t>
                    </m:r>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1</m:t>
                        </m:r>
                      </m:sub>
                    </m:sSub>
                    <m:r>
                      <a:rPr lang="pt-BR" sz="2400" b="0" i="1" dirty="0"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𝑜</m:t>
                            </m:r>
                          </m:sub>
                        </m:sSub>
                      </m:num>
                      <m:den>
                        <m:r>
                          <a:rPr lang="pt-BR" sz="2400" b="0" i="1" dirty="0" smtClean="0">
                            <a:latin typeface="Cambria Math" panose="02040503050406030204" pitchFamily="18" charset="0"/>
                          </a:rPr>
                          <m:t>𝐴</m:t>
                        </m:r>
                      </m:den>
                    </m:f>
                  </m:oMath>
                </a14:m>
                <a:r>
                  <a:rPr lang="pt-BR" sz="2400" dirty="0"/>
                  <a:t> =0</a:t>
                </a:r>
              </a:p>
            </p:txBody>
          </p:sp>
        </mc:Choice>
        <mc:Fallback xmlns="">
          <p:sp>
            <p:nvSpPr>
              <p:cNvPr id="14" name="CaixaDeTexto 13">
                <a:extLst>
                  <a:ext uri="{FF2B5EF4-FFF2-40B4-BE49-F238E27FC236}">
                    <a16:creationId xmlns:a16="http://schemas.microsoft.com/office/drawing/2014/main" id="{C2110B0D-75C3-419F-A481-A7E590A7DDCA}"/>
                  </a:ext>
                </a:extLst>
              </p:cNvPr>
              <p:cNvSpPr txBox="1">
                <a:spLocks noRot="1" noChangeAspect="1" noMove="1" noResize="1" noEditPoints="1" noAdjustHandles="1" noChangeArrowheads="1" noChangeShapeType="1" noTextEdit="1"/>
              </p:cNvSpPr>
              <p:nvPr/>
            </p:nvSpPr>
            <p:spPr>
              <a:xfrm>
                <a:off x="4342743" y="2515871"/>
                <a:ext cx="1995996" cy="492251"/>
              </a:xfrm>
              <a:prstGeom prst="rect">
                <a:avLst/>
              </a:prstGeom>
              <a:blipFill>
                <a:blip r:embed="rId4"/>
                <a:stretch>
                  <a:fillRect t="-10000" r="-8232" b="-22500"/>
                </a:stretch>
              </a:blipFill>
            </p:spPr>
            <p:txBody>
              <a:bodyPr/>
              <a:lstStyle/>
              <a:p>
                <a:r>
                  <a:rPr lang="pt-BR">
                    <a:noFill/>
                  </a:rPr>
                  <a:t> </a:t>
                </a:r>
              </a:p>
            </p:txBody>
          </p:sp>
        </mc:Fallback>
      </mc:AlternateContent>
      <p:sp>
        <p:nvSpPr>
          <p:cNvPr id="15" name="CaixaDeTexto 14">
            <a:extLst>
              <a:ext uri="{FF2B5EF4-FFF2-40B4-BE49-F238E27FC236}">
                <a16:creationId xmlns:a16="http://schemas.microsoft.com/office/drawing/2014/main" id="{273719DA-67AA-4C03-831F-7ACBF00B72DB}"/>
              </a:ext>
            </a:extLst>
          </p:cNvPr>
          <p:cNvSpPr txBox="1"/>
          <p:nvPr/>
        </p:nvSpPr>
        <p:spPr>
          <a:xfrm>
            <a:off x="620528" y="1830586"/>
            <a:ext cx="8189844" cy="646331"/>
          </a:xfrm>
          <a:prstGeom prst="rect">
            <a:avLst/>
          </a:prstGeom>
          <a:noFill/>
        </p:spPr>
        <p:txBody>
          <a:bodyPr wrap="square" rtlCol="0">
            <a:spAutoFit/>
          </a:bodyPr>
          <a:lstStyle/>
          <a:p>
            <a:pPr algn="just"/>
            <a:r>
              <a:rPr lang="en-US" dirty="0"/>
              <a:t>We will do so assuming the op amp to be ideal. The gain </a:t>
            </a:r>
            <a:r>
              <a:rPr lang="en-US" i="1" dirty="0"/>
              <a:t>A </a:t>
            </a:r>
            <a:r>
              <a:rPr lang="en-US" dirty="0"/>
              <a:t>is very large (ideally infinite).</a:t>
            </a:r>
            <a:endParaRPr lang="pt-BR" b="1" dirty="0">
              <a:solidFill>
                <a:srgbClr val="FF0000"/>
              </a:solidFill>
            </a:endParaRPr>
          </a:p>
        </p:txBody>
      </p:sp>
      <p:sp>
        <p:nvSpPr>
          <p:cNvPr id="16" name="Retângulo: Cantos Arredondados 15">
            <a:extLst>
              <a:ext uri="{FF2B5EF4-FFF2-40B4-BE49-F238E27FC236}">
                <a16:creationId xmlns:a16="http://schemas.microsoft.com/office/drawing/2014/main" id="{F3F7FCDA-08CD-42A8-9072-3F8C896E5EB6}"/>
              </a:ext>
            </a:extLst>
          </p:cNvPr>
          <p:cNvSpPr/>
          <p:nvPr/>
        </p:nvSpPr>
        <p:spPr>
          <a:xfrm>
            <a:off x="354061" y="1934597"/>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8B7F2E05-5435-42B6-99E3-298F7FD2291E}"/>
              </a:ext>
            </a:extLst>
          </p:cNvPr>
          <p:cNvSpPr txBox="1"/>
          <p:nvPr/>
        </p:nvSpPr>
        <p:spPr>
          <a:xfrm>
            <a:off x="620528" y="3349483"/>
            <a:ext cx="8189844" cy="2862322"/>
          </a:xfrm>
          <a:prstGeom prst="rect">
            <a:avLst/>
          </a:prstGeom>
          <a:noFill/>
        </p:spPr>
        <p:txBody>
          <a:bodyPr wrap="square" rtlCol="0">
            <a:spAutoFit/>
          </a:bodyPr>
          <a:lstStyle/>
          <a:p>
            <a:pPr algn="just"/>
            <a:r>
              <a:rPr lang="en-US" dirty="0"/>
              <a:t>It follows that the voltage at the inverting input terminal (</a:t>
            </a:r>
            <a:r>
              <a:rPr lang="en-US" i="1" dirty="0"/>
              <a:t>v</a:t>
            </a:r>
            <a:r>
              <a:rPr lang="en-US" baseline="-25000" dirty="0"/>
              <a:t>1</a:t>
            </a:r>
            <a:r>
              <a:rPr lang="en-US" dirty="0"/>
              <a:t>) is given by </a:t>
            </a:r>
            <a:r>
              <a:rPr lang="en-US" i="1" dirty="0"/>
              <a:t>v</a:t>
            </a:r>
            <a:r>
              <a:rPr lang="en-US" baseline="-25000" dirty="0"/>
              <a:t>1</a:t>
            </a:r>
            <a:r>
              <a:rPr lang="en-US" dirty="0"/>
              <a:t> = </a:t>
            </a:r>
            <a:r>
              <a:rPr lang="en-US" i="1" dirty="0"/>
              <a:t>v</a:t>
            </a:r>
            <a:r>
              <a:rPr lang="en-US" baseline="-25000" dirty="0"/>
              <a:t>2</a:t>
            </a:r>
            <a:r>
              <a:rPr lang="en-US" dirty="0"/>
              <a:t>. That is, because the gain </a:t>
            </a:r>
            <a:r>
              <a:rPr lang="en-US" i="1" dirty="0"/>
              <a:t>A </a:t>
            </a:r>
            <a:r>
              <a:rPr lang="en-US" dirty="0"/>
              <a:t>approaches infinity, the voltage </a:t>
            </a:r>
            <a:r>
              <a:rPr lang="en-US" i="1" dirty="0"/>
              <a:t>v</a:t>
            </a:r>
            <a:r>
              <a:rPr lang="en-US" baseline="-25000" dirty="0"/>
              <a:t>1</a:t>
            </a:r>
            <a:r>
              <a:rPr lang="en-US" dirty="0"/>
              <a:t> approaches and ideally equals </a:t>
            </a:r>
            <a:r>
              <a:rPr lang="en-US" i="1" dirty="0"/>
              <a:t>v</a:t>
            </a:r>
            <a:r>
              <a:rPr lang="en-US" baseline="-25000" dirty="0"/>
              <a:t>2</a:t>
            </a:r>
            <a:r>
              <a:rPr lang="en-US" dirty="0"/>
              <a:t>. We speak of this as the </a:t>
            </a:r>
            <a:r>
              <a:rPr lang="en-US" b="1" dirty="0">
                <a:solidFill>
                  <a:srgbClr val="FF0000"/>
                </a:solidFill>
              </a:rPr>
              <a:t>two input terminals “tracking each other in potential</a:t>
            </a:r>
            <a:r>
              <a:rPr lang="en-US" dirty="0"/>
              <a:t>.” We also speak of a “</a:t>
            </a:r>
            <a:r>
              <a:rPr lang="en-US" b="1" dirty="0">
                <a:highlight>
                  <a:srgbClr val="FFFF00"/>
                </a:highlight>
              </a:rPr>
              <a:t>virtual short circuit</a:t>
            </a:r>
            <a:r>
              <a:rPr lang="en-US" dirty="0"/>
              <a:t>” that exists between the two input terminals. Here the word </a:t>
            </a:r>
            <a:r>
              <a:rPr lang="en-US" i="1" dirty="0"/>
              <a:t>virtual </a:t>
            </a:r>
            <a:r>
              <a:rPr lang="en-US" dirty="0"/>
              <a:t>should be emphasized, and one should </a:t>
            </a:r>
            <a:r>
              <a:rPr lang="en-US" i="1" dirty="0"/>
              <a:t>not </a:t>
            </a:r>
            <a:r>
              <a:rPr lang="en-US" dirty="0"/>
              <a:t>make the mistake of physically shorting terminals 1 and 2 together while analyzing a circuit. </a:t>
            </a:r>
            <a:r>
              <a:rPr lang="en-US" b="1" dirty="0">
                <a:solidFill>
                  <a:srgbClr val="FF0000"/>
                </a:solidFill>
              </a:rPr>
              <a:t>A virtual short circuit means that whatever voltage is at 2 will automatically appear at 1 because of the infinite gain </a:t>
            </a:r>
            <a:r>
              <a:rPr lang="en-US" b="1" i="1" dirty="0">
                <a:solidFill>
                  <a:srgbClr val="FF0000"/>
                </a:solidFill>
              </a:rPr>
              <a:t>A</a:t>
            </a:r>
            <a:r>
              <a:rPr lang="en-US" dirty="0"/>
              <a:t>. But terminal 2 happens to be connected to ground; thus </a:t>
            </a:r>
            <a:r>
              <a:rPr lang="en-US" i="1" dirty="0"/>
              <a:t>v</a:t>
            </a:r>
            <a:r>
              <a:rPr lang="en-US" baseline="-25000" dirty="0"/>
              <a:t>2</a:t>
            </a:r>
            <a:r>
              <a:rPr lang="en-US" dirty="0"/>
              <a:t> = 0 and </a:t>
            </a:r>
            <a:r>
              <a:rPr lang="en-US" i="1" dirty="0"/>
              <a:t>v</a:t>
            </a:r>
            <a:r>
              <a:rPr lang="en-US" baseline="-25000" dirty="0"/>
              <a:t>1</a:t>
            </a:r>
            <a:r>
              <a:rPr lang="en-US" dirty="0"/>
              <a:t> = 0. We speak of terminal 1 as being a </a:t>
            </a:r>
            <a:r>
              <a:rPr lang="en-US" b="1" dirty="0">
                <a:highlight>
                  <a:srgbClr val="FFFF00"/>
                </a:highlight>
              </a:rPr>
              <a:t>virtual ground</a:t>
            </a:r>
            <a:r>
              <a:rPr lang="en-US" dirty="0"/>
              <a:t>— that is, </a:t>
            </a:r>
            <a:r>
              <a:rPr lang="en-US" b="1" dirty="0"/>
              <a:t>having zero voltage but not physically connected to ground.</a:t>
            </a:r>
            <a:endParaRPr lang="pt-BR" b="1" dirty="0">
              <a:solidFill>
                <a:srgbClr val="FF0000"/>
              </a:solidFill>
            </a:endParaRPr>
          </a:p>
        </p:txBody>
      </p:sp>
      <p:sp>
        <p:nvSpPr>
          <p:cNvPr id="18" name="Retângulo: Cantos Arredondados 17">
            <a:extLst>
              <a:ext uri="{FF2B5EF4-FFF2-40B4-BE49-F238E27FC236}">
                <a16:creationId xmlns:a16="http://schemas.microsoft.com/office/drawing/2014/main" id="{FA12FE95-2483-4FD0-B01D-395915B8B4C8}"/>
              </a:ext>
            </a:extLst>
          </p:cNvPr>
          <p:cNvSpPr/>
          <p:nvPr/>
        </p:nvSpPr>
        <p:spPr>
          <a:xfrm>
            <a:off x="354061" y="3453494"/>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1090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5EDCE72A-1837-4760-BA2D-D16D3157FFD2}"/>
              </a:ext>
            </a:extLst>
          </p:cNvPr>
          <p:cNvPicPr>
            <a:picLocks noChangeAspect="1"/>
          </p:cNvPicPr>
          <p:nvPr/>
        </p:nvPicPr>
        <p:blipFill>
          <a:blip r:embed="rId2"/>
          <a:stretch>
            <a:fillRect/>
          </a:stretch>
        </p:blipFill>
        <p:spPr>
          <a:xfrm>
            <a:off x="360045" y="871248"/>
            <a:ext cx="4211955" cy="4903470"/>
          </a:xfrm>
          <a:prstGeom prst="rect">
            <a:avLst/>
          </a:prstGeom>
        </p:spPr>
      </p:pic>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6530FBE7-D41B-413F-9D4B-BC718F3F2EFA}"/>
                  </a:ext>
                </a:extLst>
              </p:cNvPr>
              <p:cNvSpPr txBox="1"/>
              <p:nvPr/>
            </p:nvSpPr>
            <p:spPr>
              <a:xfrm>
                <a:off x="5520544" y="690811"/>
                <a:ext cx="2658325" cy="568104"/>
              </a:xfrm>
              <a:prstGeom prst="rect">
                <a:avLst/>
              </a:prstGeom>
              <a:noFill/>
            </p:spPr>
            <p:txBody>
              <a:bodyPr wrap="square" lIns="0" tIns="0" rIns="0" bIns="0" rtlCol="0">
                <a:spAutoFit/>
              </a:bodyPr>
              <a:lstStyle/>
              <a:p>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1</m:t>
                        </m:r>
                      </m:sub>
                    </m:sSub>
                  </m:oMath>
                </a14:m>
                <a:r>
                  <a:rPr lang="pt-BR" sz="2400" dirty="0"/>
                  <a:t>=</a:t>
                </a:r>
                <a14:m>
                  <m:oMath xmlns:m="http://schemas.openxmlformats.org/officeDocument/2006/math">
                    <m:f>
                      <m:fPr>
                        <m:ctrlPr>
                          <a:rPr lang="pt-BR" sz="2400" i="1" dirty="0"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𝐼</m:t>
                            </m:r>
                          </m:sub>
                        </m:sSub>
                        <m:r>
                          <a:rPr lang="pt-BR" sz="2400" i="1" dirty="0">
                            <a:latin typeface="Cambria Math" panose="02040503050406030204" pitchFamily="18" charset="0"/>
                          </a:rPr>
                          <m:t>−</m:t>
                        </m:r>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1</m:t>
                            </m:r>
                          </m:sub>
                        </m:sSub>
                      </m:num>
                      <m:den>
                        <m:sSub>
                          <m:sSubPr>
                            <m:ctrlPr>
                              <a:rPr lang="pt-BR" sz="2400" i="1" dirty="0" smtClean="0">
                                <a:latin typeface="Cambria Math" panose="02040503050406030204" pitchFamily="18" charset="0"/>
                              </a:rPr>
                            </m:ctrlPr>
                          </m:sSubPr>
                          <m:e>
                            <m:r>
                              <a:rPr lang="pt-BR" sz="2400" b="0" i="1" dirty="0" smtClean="0">
                                <a:latin typeface="Cambria Math" panose="02040503050406030204" pitchFamily="18" charset="0"/>
                              </a:rPr>
                              <m:t>𝑅</m:t>
                            </m:r>
                          </m:e>
                          <m:sub>
                            <m:r>
                              <a:rPr lang="pt-BR" sz="2400" i="1" dirty="0">
                                <a:latin typeface="Cambria Math" panose="02040503050406030204" pitchFamily="18" charset="0"/>
                              </a:rPr>
                              <m:t>1</m:t>
                            </m:r>
                          </m:sub>
                        </m:sSub>
                      </m:den>
                    </m:f>
                  </m:oMath>
                </a14:m>
                <a:r>
                  <a:rPr lang="pt-BR" sz="2400" dirty="0"/>
                  <a:t>= </a:t>
                </a:r>
                <a14:m>
                  <m:oMath xmlns:m="http://schemas.openxmlformats.org/officeDocument/2006/math">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𝑖</m:t>
                            </m:r>
                          </m:sub>
                        </m:sSub>
                        <m:r>
                          <a:rPr lang="pt-BR" sz="2400" i="1" dirty="0">
                            <a:latin typeface="Cambria Math" panose="02040503050406030204" pitchFamily="18" charset="0"/>
                          </a:rPr>
                          <m:t>−</m:t>
                        </m:r>
                        <m:r>
                          <a:rPr lang="pt-BR" sz="2400" b="0" i="1" dirty="0" smtClean="0">
                            <a:latin typeface="Cambria Math" panose="02040503050406030204" pitchFamily="18" charset="0"/>
                          </a:rPr>
                          <m:t>0</m:t>
                        </m:r>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r>
                      <a:rPr lang="pt-BR" sz="2400" b="0" i="1" dirty="0"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𝑖</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oMath>
                </a14:m>
                <a:endParaRPr lang="pt-BR" sz="2400" dirty="0"/>
              </a:p>
            </p:txBody>
          </p:sp>
        </mc:Choice>
        <mc:Fallback xmlns="">
          <p:sp>
            <p:nvSpPr>
              <p:cNvPr id="11" name="CaixaDeTexto 10">
                <a:extLst>
                  <a:ext uri="{FF2B5EF4-FFF2-40B4-BE49-F238E27FC236}">
                    <a16:creationId xmlns:a16="http://schemas.microsoft.com/office/drawing/2014/main" id="{6530FBE7-D41B-413F-9D4B-BC718F3F2EFA}"/>
                  </a:ext>
                </a:extLst>
              </p:cNvPr>
              <p:cNvSpPr txBox="1">
                <a:spLocks noRot="1" noChangeAspect="1" noMove="1" noResize="1" noEditPoints="1" noAdjustHandles="1" noChangeArrowheads="1" noChangeShapeType="1" noTextEdit="1"/>
              </p:cNvSpPr>
              <p:nvPr/>
            </p:nvSpPr>
            <p:spPr>
              <a:xfrm>
                <a:off x="5520544" y="690811"/>
                <a:ext cx="2658325" cy="568104"/>
              </a:xfrm>
              <a:prstGeom prst="rect">
                <a:avLst/>
              </a:prstGeom>
              <a:blipFill>
                <a:blip r:embed="rId3"/>
                <a:stretch>
                  <a:fillRect t="-2128" b="-10638"/>
                </a:stretch>
              </a:blipFill>
            </p:spPr>
            <p:txBody>
              <a:bodyPr/>
              <a:lstStyle/>
              <a:p>
                <a:r>
                  <a:rPr lang="pt-BR">
                    <a:noFill/>
                  </a:rPr>
                  <a:t> </a:t>
                </a:r>
              </a:p>
            </p:txBody>
          </p:sp>
        </mc:Fallback>
      </mc:AlternateContent>
      <p:sp>
        <p:nvSpPr>
          <p:cNvPr id="19" name="CaixaDeTexto 18">
            <a:extLst>
              <a:ext uri="{FF2B5EF4-FFF2-40B4-BE49-F238E27FC236}">
                <a16:creationId xmlns:a16="http://schemas.microsoft.com/office/drawing/2014/main" id="{2CB6377B-0902-4E48-AD49-17D239A067D4}"/>
              </a:ext>
            </a:extLst>
          </p:cNvPr>
          <p:cNvSpPr txBox="1"/>
          <p:nvPr/>
        </p:nvSpPr>
        <p:spPr>
          <a:xfrm>
            <a:off x="4908677" y="1568657"/>
            <a:ext cx="3882057" cy="1754326"/>
          </a:xfrm>
          <a:prstGeom prst="rect">
            <a:avLst/>
          </a:prstGeom>
          <a:noFill/>
        </p:spPr>
        <p:txBody>
          <a:bodyPr wrap="square" rtlCol="0">
            <a:spAutoFit/>
          </a:bodyPr>
          <a:lstStyle/>
          <a:p>
            <a:pPr algn="just"/>
            <a:r>
              <a:rPr lang="en-US" dirty="0"/>
              <a:t>Where will this current go? It cannot go into the op amp, since the ideal op amp has an infinite input impedance and hence draws zero current. It follows that </a:t>
            </a:r>
            <a:r>
              <a:rPr lang="en-US" i="1" dirty="0"/>
              <a:t>i</a:t>
            </a:r>
            <a:r>
              <a:rPr lang="en-US" baseline="-25000" dirty="0"/>
              <a:t>1</a:t>
            </a:r>
            <a:r>
              <a:rPr lang="en-US" dirty="0"/>
              <a:t> will have to flow through </a:t>
            </a:r>
            <a:r>
              <a:rPr lang="en-US" i="1" dirty="0"/>
              <a:t>R</a:t>
            </a:r>
            <a:r>
              <a:rPr lang="en-US" baseline="-25000" dirty="0"/>
              <a:t>2</a:t>
            </a:r>
            <a:r>
              <a:rPr lang="en-US" dirty="0"/>
              <a:t> to</a:t>
            </a:r>
          </a:p>
          <a:p>
            <a:r>
              <a:rPr lang="pt-BR" dirty="0" err="1"/>
              <a:t>the</a:t>
            </a:r>
            <a:r>
              <a:rPr lang="pt-BR" dirty="0"/>
              <a:t> </a:t>
            </a:r>
            <a:r>
              <a:rPr lang="pt-BR" dirty="0" err="1"/>
              <a:t>low-impedance</a:t>
            </a:r>
            <a:r>
              <a:rPr lang="pt-BR" dirty="0"/>
              <a:t> terminal 3.</a:t>
            </a:r>
            <a:endParaRPr lang="pt-BR" b="1" dirty="0">
              <a:solidFill>
                <a:srgbClr val="FF0000"/>
              </a:solidFill>
            </a:endParaRPr>
          </a:p>
        </p:txBody>
      </p:sp>
      <p:cxnSp>
        <p:nvCxnSpPr>
          <p:cNvPr id="20" name="Conector reto 19">
            <a:extLst>
              <a:ext uri="{FF2B5EF4-FFF2-40B4-BE49-F238E27FC236}">
                <a16:creationId xmlns:a16="http://schemas.microsoft.com/office/drawing/2014/main" id="{8FD8BDD3-A106-450A-B0EA-58BF7809D096}"/>
              </a:ext>
            </a:extLst>
          </p:cNvPr>
          <p:cNvCxnSpPr/>
          <p:nvPr/>
        </p:nvCxnSpPr>
        <p:spPr>
          <a:xfrm>
            <a:off x="4638260" y="328409"/>
            <a:ext cx="0" cy="6168058"/>
          </a:xfrm>
          <a:prstGeom prst="line">
            <a:avLst/>
          </a:prstGeom>
          <a:ln w="38100">
            <a:solidFill>
              <a:srgbClr val="FFC000"/>
            </a:solidFill>
            <a:prstDash val="lgDashDot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CaixaDeTexto 20">
                <a:extLst>
                  <a:ext uri="{FF2B5EF4-FFF2-40B4-BE49-F238E27FC236}">
                    <a16:creationId xmlns:a16="http://schemas.microsoft.com/office/drawing/2014/main" id="{A295C11B-8753-444C-AB18-A9BC5FECD864}"/>
                  </a:ext>
                </a:extLst>
              </p:cNvPr>
              <p:cNvSpPr txBox="1"/>
              <p:nvPr/>
            </p:nvSpPr>
            <p:spPr>
              <a:xfrm>
                <a:off x="5301883" y="3632725"/>
                <a:ext cx="3259018" cy="538032"/>
              </a:xfrm>
              <a:prstGeom prst="rect">
                <a:avLst/>
              </a:prstGeom>
              <a:noFill/>
            </p:spPr>
            <p:txBody>
              <a:bodyPr wrap="square" lIns="0" tIns="0" rIns="0" bIns="0" rtlCol="0">
                <a:spAutoFit/>
              </a:bodyPr>
              <a:lstStyle/>
              <a:p>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𝑂</m:t>
                        </m:r>
                      </m:sub>
                    </m:sSub>
                  </m:oMath>
                </a14:m>
                <a:r>
                  <a:rPr lang="pt-BR" sz="2400" dirty="0"/>
                  <a:t>= </a:t>
                </a:r>
                <a14:m>
                  <m:oMath xmlns:m="http://schemas.openxmlformats.org/officeDocument/2006/math">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1</m:t>
                        </m:r>
                      </m:sub>
                    </m:sSub>
                    <m:r>
                      <a:rPr lang="pt-BR" sz="2400" i="1" dirty="0">
                        <a:latin typeface="Cambria Math" panose="02040503050406030204" pitchFamily="18" charset="0"/>
                      </a:rPr>
                      <m:t>−</m:t>
                    </m:r>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𝑖</m:t>
                        </m:r>
                      </m:e>
                      <m:sub>
                        <m:r>
                          <a:rPr lang="pt-BR" sz="2400" b="0" i="1" dirty="0" smtClean="0">
                            <a:latin typeface="Cambria Math" panose="02040503050406030204" pitchFamily="18" charset="0"/>
                          </a:rPr>
                          <m:t>1</m:t>
                        </m:r>
                      </m:sub>
                    </m:sSub>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𝑅</m:t>
                        </m:r>
                      </m:e>
                      <m:sub>
                        <m:r>
                          <a:rPr lang="pt-BR" sz="2400" b="0" i="1" dirty="0" smtClean="0">
                            <a:latin typeface="Cambria Math" panose="02040503050406030204" pitchFamily="18" charset="0"/>
                          </a:rPr>
                          <m:t>2</m:t>
                        </m:r>
                      </m:sub>
                    </m:sSub>
                    <m:r>
                      <a:rPr lang="pt-BR" sz="2400" b="0" i="1" dirty="0" smtClean="0">
                        <a:latin typeface="Cambria Math" panose="02040503050406030204" pitchFamily="18" charset="0"/>
                      </a:rPr>
                      <m:t>=0−</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𝐼</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oMath>
                </a14:m>
                <a:endParaRPr lang="pt-BR" sz="2400" dirty="0"/>
              </a:p>
            </p:txBody>
          </p:sp>
        </mc:Choice>
        <mc:Fallback xmlns="">
          <p:sp>
            <p:nvSpPr>
              <p:cNvPr id="21" name="CaixaDeTexto 20">
                <a:extLst>
                  <a:ext uri="{FF2B5EF4-FFF2-40B4-BE49-F238E27FC236}">
                    <a16:creationId xmlns:a16="http://schemas.microsoft.com/office/drawing/2014/main" id="{A295C11B-8753-444C-AB18-A9BC5FECD864}"/>
                  </a:ext>
                </a:extLst>
              </p:cNvPr>
              <p:cNvSpPr txBox="1">
                <a:spLocks noRot="1" noChangeAspect="1" noMove="1" noResize="1" noEditPoints="1" noAdjustHandles="1" noChangeArrowheads="1" noChangeShapeType="1" noTextEdit="1"/>
              </p:cNvSpPr>
              <p:nvPr/>
            </p:nvSpPr>
            <p:spPr>
              <a:xfrm>
                <a:off x="5301883" y="3632725"/>
                <a:ext cx="3259018" cy="538032"/>
              </a:xfrm>
              <a:prstGeom prst="rect">
                <a:avLst/>
              </a:prstGeom>
              <a:blipFill>
                <a:blip r:embed="rId4"/>
                <a:stretch>
                  <a:fillRect t="-9091" b="-11364"/>
                </a:stretch>
              </a:blipFill>
            </p:spPr>
            <p:txBody>
              <a:bodyPr/>
              <a:lstStyle/>
              <a:p>
                <a:r>
                  <a:rPr lang="pt-BR">
                    <a:noFill/>
                  </a:rPr>
                  <a:t> </a:t>
                </a:r>
              </a:p>
            </p:txBody>
          </p:sp>
        </mc:Fallback>
      </mc:AlternateContent>
      <p:cxnSp>
        <p:nvCxnSpPr>
          <p:cNvPr id="22" name="Conector de Seta Reta 21">
            <a:extLst>
              <a:ext uri="{FF2B5EF4-FFF2-40B4-BE49-F238E27FC236}">
                <a16:creationId xmlns:a16="http://schemas.microsoft.com/office/drawing/2014/main" id="{FC773843-B98B-4848-9EFD-1F5635561987}"/>
              </a:ext>
            </a:extLst>
          </p:cNvPr>
          <p:cNvCxnSpPr/>
          <p:nvPr/>
        </p:nvCxnSpPr>
        <p:spPr>
          <a:xfrm>
            <a:off x="5520544" y="4627159"/>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CaixaDeTexto 22">
                <a:extLst>
                  <a:ext uri="{FF2B5EF4-FFF2-40B4-BE49-F238E27FC236}">
                    <a16:creationId xmlns:a16="http://schemas.microsoft.com/office/drawing/2014/main" id="{0DBF92CE-6EA5-4341-8ADE-DAFD997B4C33}"/>
                  </a:ext>
                </a:extLst>
              </p:cNvPr>
              <p:cNvSpPr txBox="1"/>
              <p:nvPr/>
            </p:nvSpPr>
            <p:spPr>
              <a:xfrm>
                <a:off x="6296851" y="4343011"/>
                <a:ext cx="1269082" cy="568297"/>
              </a:xfrm>
              <a:prstGeom prst="rect">
                <a:avLst/>
              </a:prstGeom>
              <a:solidFill>
                <a:srgbClr val="FFC000"/>
              </a:solidFill>
              <a:ln w="28575">
                <a:solidFill>
                  <a:schemeClr val="tx1"/>
                </a:solidFill>
              </a:ln>
            </p:spPr>
            <p:txBody>
              <a:bodyPr wrap="square" lIns="0" tIns="0" rIns="0" bIns="0" rtlCol="0">
                <a:spAutoFit/>
              </a:bodyPr>
              <a:lstStyle/>
              <a:p>
                <a:pPr algn="ctr"/>
                <a14:m>
                  <m:oMath xmlns:m="http://schemas.openxmlformats.org/officeDocument/2006/math">
                    <m:f>
                      <m:fPr>
                        <m:ctrlPr>
                          <a:rPr lang="pt-BR" sz="2400" i="1" dirty="0"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𝑂</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𝐼</m:t>
                            </m:r>
                          </m:sub>
                        </m:sSub>
                      </m:den>
                    </m:f>
                  </m:oMath>
                </a14:m>
                <a:r>
                  <a:rPr lang="pt-BR" sz="2400" dirty="0"/>
                  <a:t> = - </a:t>
                </a:r>
                <a14:m>
                  <m:oMath xmlns:m="http://schemas.openxmlformats.org/officeDocument/2006/math">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oMath>
                </a14:m>
                <a:endParaRPr lang="pt-BR" sz="2400" dirty="0"/>
              </a:p>
            </p:txBody>
          </p:sp>
        </mc:Choice>
        <mc:Fallback xmlns="">
          <p:sp>
            <p:nvSpPr>
              <p:cNvPr id="23" name="CaixaDeTexto 22">
                <a:extLst>
                  <a:ext uri="{FF2B5EF4-FFF2-40B4-BE49-F238E27FC236}">
                    <a16:creationId xmlns:a16="http://schemas.microsoft.com/office/drawing/2014/main" id="{0DBF92CE-6EA5-4341-8ADE-DAFD997B4C33}"/>
                  </a:ext>
                </a:extLst>
              </p:cNvPr>
              <p:cNvSpPr txBox="1">
                <a:spLocks noRot="1" noChangeAspect="1" noMove="1" noResize="1" noEditPoints="1" noAdjustHandles="1" noChangeArrowheads="1" noChangeShapeType="1" noTextEdit="1"/>
              </p:cNvSpPr>
              <p:nvPr/>
            </p:nvSpPr>
            <p:spPr>
              <a:xfrm>
                <a:off x="6296851" y="4343011"/>
                <a:ext cx="1269082" cy="568297"/>
              </a:xfrm>
              <a:prstGeom prst="rect">
                <a:avLst/>
              </a:prstGeom>
              <a:blipFill>
                <a:blip r:embed="rId5"/>
                <a:stretch>
                  <a:fillRect b="-7071"/>
                </a:stretch>
              </a:blipFill>
              <a:ln w="28575">
                <a:solidFill>
                  <a:schemeClr val="tx1"/>
                </a:solidFill>
              </a:ln>
            </p:spPr>
            <p:txBody>
              <a:bodyPr/>
              <a:lstStyle/>
              <a:p>
                <a:r>
                  <a:rPr lang="pt-BR">
                    <a:noFill/>
                  </a:rPr>
                  <a:t> </a:t>
                </a:r>
              </a:p>
            </p:txBody>
          </p:sp>
        </mc:Fallback>
      </mc:AlternateContent>
    </p:spTree>
    <p:extLst>
      <p:ext uri="{BB962C8B-B14F-4D97-AF65-F5344CB8AC3E}">
        <p14:creationId xmlns:p14="http://schemas.microsoft.com/office/powerpoint/2010/main" val="82490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a:extLst>
              <a:ext uri="{FF2B5EF4-FFF2-40B4-BE49-F238E27FC236}">
                <a16:creationId xmlns:a16="http://schemas.microsoft.com/office/drawing/2014/main" id="{273719DA-67AA-4C03-831F-7ACBF00B72DB}"/>
              </a:ext>
            </a:extLst>
          </p:cNvPr>
          <p:cNvSpPr txBox="1"/>
          <p:nvPr/>
        </p:nvSpPr>
        <p:spPr>
          <a:xfrm>
            <a:off x="596347" y="383770"/>
            <a:ext cx="8189844" cy="2031325"/>
          </a:xfrm>
          <a:prstGeom prst="rect">
            <a:avLst/>
          </a:prstGeom>
          <a:noFill/>
        </p:spPr>
        <p:txBody>
          <a:bodyPr wrap="square" rtlCol="0">
            <a:spAutoFit/>
          </a:bodyPr>
          <a:lstStyle/>
          <a:p>
            <a:pPr algn="just"/>
            <a:r>
              <a:rPr lang="en-US" dirty="0"/>
              <a:t>The fact that the closed-loop gain depends entirely on external passive components (resistors </a:t>
            </a:r>
            <a:r>
              <a:rPr lang="en-US" i="1" dirty="0"/>
              <a:t>R</a:t>
            </a:r>
            <a:r>
              <a:rPr lang="en-US" baseline="-25000" dirty="0"/>
              <a:t>1</a:t>
            </a:r>
            <a:r>
              <a:rPr lang="en-US" dirty="0"/>
              <a:t> and </a:t>
            </a:r>
            <a:r>
              <a:rPr lang="en-US" i="1" dirty="0"/>
              <a:t>R</a:t>
            </a:r>
            <a:r>
              <a:rPr lang="en-US" baseline="-25000" dirty="0"/>
              <a:t>2</a:t>
            </a:r>
            <a:r>
              <a:rPr lang="en-US" dirty="0"/>
              <a:t>) is very significant. It means that we can make the closed-loop gain as accurate as we want by selecting passive components of appropriate accuracy. </a:t>
            </a:r>
          </a:p>
          <a:p>
            <a:endParaRPr lang="en-US" dirty="0"/>
          </a:p>
          <a:p>
            <a:pPr algn="just"/>
            <a:r>
              <a:rPr lang="en-US" dirty="0"/>
              <a:t>We started out with an amplifier having very large gain </a:t>
            </a:r>
            <a:r>
              <a:rPr lang="en-US" i="1" dirty="0"/>
              <a:t>A</a:t>
            </a:r>
            <a:r>
              <a:rPr lang="en-US" dirty="0"/>
              <a:t>, and through applying negative feedback we have obtained a closed-loop gain that is much smaller than </a:t>
            </a:r>
            <a:r>
              <a:rPr lang="en-US" i="1" dirty="0"/>
              <a:t>A </a:t>
            </a:r>
            <a:r>
              <a:rPr lang="en-US" dirty="0"/>
              <a:t>but is stable and predictable. That is, we are trading gain </a:t>
            </a:r>
            <a:r>
              <a:rPr lang="pt-BR" dirty="0"/>
              <a:t>for </a:t>
            </a:r>
            <a:r>
              <a:rPr lang="pt-BR" dirty="0" err="1"/>
              <a:t>accuracy</a:t>
            </a:r>
            <a:r>
              <a:rPr lang="pt-BR" dirty="0"/>
              <a:t>.</a:t>
            </a:r>
            <a:endParaRPr lang="pt-BR" b="1" dirty="0">
              <a:solidFill>
                <a:srgbClr val="FF0000"/>
              </a:solidFill>
            </a:endParaRPr>
          </a:p>
        </p:txBody>
      </p:sp>
      <p:sp>
        <p:nvSpPr>
          <p:cNvPr id="16" name="Retângulo: Cantos Arredondados 15">
            <a:extLst>
              <a:ext uri="{FF2B5EF4-FFF2-40B4-BE49-F238E27FC236}">
                <a16:creationId xmlns:a16="http://schemas.microsoft.com/office/drawing/2014/main" id="{F3F7FCDA-08CD-42A8-9072-3F8C896E5EB6}"/>
              </a:ext>
            </a:extLst>
          </p:cNvPr>
          <p:cNvSpPr/>
          <p:nvPr/>
        </p:nvSpPr>
        <p:spPr>
          <a:xfrm>
            <a:off x="329880" y="487781"/>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98035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9F0DC9B-4387-49E4-B28F-790A06FA7290}"/>
              </a:ext>
            </a:extLst>
          </p:cNvPr>
          <p:cNvSpPr txBox="1"/>
          <p:nvPr/>
        </p:nvSpPr>
        <p:spPr>
          <a:xfrm>
            <a:off x="2610678" y="251791"/>
            <a:ext cx="3339548" cy="795131"/>
          </a:xfrm>
          <a:prstGeom prst="rect">
            <a:avLst/>
          </a:prstGeom>
          <a:noFill/>
        </p:spPr>
        <p:txBody>
          <a:bodyPr wrap="square" rtlCol="0">
            <a:spAutoFit/>
          </a:bodyPr>
          <a:lstStyle/>
          <a:p>
            <a:endParaRPr lang="pt-BR" dirty="0"/>
          </a:p>
        </p:txBody>
      </p:sp>
      <p:sp>
        <p:nvSpPr>
          <p:cNvPr id="5" name="CaixaDeTexto 4">
            <a:extLst>
              <a:ext uri="{FF2B5EF4-FFF2-40B4-BE49-F238E27FC236}">
                <a16:creationId xmlns:a16="http://schemas.microsoft.com/office/drawing/2014/main" id="{065F5A41-6888-40DD-A36D-77D1DD29FC7B}"/>
              </a:ext>
            </a:extLst>
          </p:cNvPr>
          <p:cNvSpPr txBox="1"/>
          <p:nvPr/>
        </p:nvSpPr>
        <p:spPr>
          <a:xfrm>
            <a:off x="3018182" y="261151"/>
            <a:ext cx="3298906" cy="401321"/>
          </a:xfrm>
          <a:prstGeom prst="rect">
            <a:avLst/>
          </a:prstGeom>
          <a:solidFill>
            <a:srgbClr val="FFFF00"/>
          </a:solidFill>
          <a:ln>
            <a:solidFill>
              <a:schemeClr val="tx1"/>
            </a:solidFill>
          </a:ln>
        </p:spPr>
        <p:txBody>
          <a:bodyPr wrap="square" rtlCol="0">
            <a:spAutoFit/>
          </a:bodyPr>
          <a:lstStyle/>
          <a:p>
            <a:pPr algn="ctr"/>
            <a:r>
              <a:rPr lang="en-US" b="1" dirty="0"/>
              <a:t>Effect of Finite Open-Loop Gain</a:t>
            </a:r>
            <a:endParaRPr lang="pt-BR" dirty="0"/>
          </a:p>
        </p:txBody>
      </p:sp>
      <p:sp>
        <p:nvSpPr>
          <p:cNvPr id="6" name="CaixaDeTexto 5">
            <a:extLst>
              <a:ext uri="{FF2B5EF4-FFF2-40B4-BE49-F238E27FC236}">
                <a16:creationId xmlns:a16="http://schemas.microsoft.com/office/drawing/2014/main" id="{24FDA834-8871-461C-B60C-54FE8BAD5EEF}"/>
              </a:ext>
            </a:extLst>
          </p:cNvPr>
          <p:cNvSpPr txBox="1"/>
          <p:nvPr/>
        </p:nvSpPr>
        <p:spPr>
          <a:xfrm>
            <a:off x="477078" y="2995232"/>
            <a:ext cx="8189844" cy="1200329"/>
          </a:xfrm>
          <a:prstGeom prst="rect">
            <a:avLst/>
          </a:prstGeom>
          <a:noFill/>
        </p:spPr>
        <p:txBody>
          <a:bodyPr wrap="square" rtlCol="0">
            <a:spAutoFit/>
          </a:bodyPr>
          <a:lstStyle/>
          <a:p>
            <a:pPr algn="just"/>
            <a:r>
              <a:rPr lang="en-US" dirty="0"/>
              <a:t>If we denote the output voltage </a:t>
            </a:r>
            <a:r>
              <a:rPr lang="en-US" i="1" dirty="0" err="1"/>
              <a:t>v</a:t>
            </a:r>
            <a:r>
              <a:rPr lang="en-US" i="1" baseline="-25000" dirty="0" err="1"/>
              <a:t>O</a:t>
            </a:r>
            <a:r>
              <a:rPr lang="en-US" dirty="0"/>
              <a:t> then the voltage between the two input terminals of the op amp will be </a:t>
            </a:r>
            <a:r>
              <a:rPr lang="en-US" dirty="0" err="1"/>
              <a:t>v</a:t>
            </a:r>
            <a:r>
              <a:rPr lang="en-US" baseline="-25000" dirty="0" err="1"/>
              <a:t>o</a:t>
            </a:r>
            <a:r>
              <a:rPr lang="en-US" dirty="0"/>
              <a:t>/A. Since the positive input terminal is grounded, the voltage at the negative input terminal must be - </a:t>
            </a:r>
            <a:r>
              <a:rPr lang="en-US" dirty="0" err="1"/>
              <a:t>v</a:t>
            </a:r>
            <a:r>
              <a:rPr lang="en-US" baseline="-25000" dirty="0" err="1"/>
              <a:t>o</a:t>
            </a:r>
            <a:r>
              <a:rPr lang="en-US" dirty="0"/>
              <a:t>/A (out of phase with respect the output). The current </a:t>
            </a:r>
            <a:r>
              <a:rPr lang="en-US" i="1" dirty="0"/>
              <a:t>i</a:t>
            </a:r>
            <a:r>
              <a:rPr lang="en-US" baseline="-25000" dirty="0"/>
              <a:t>1</a:t>
            </a:r>
            <a:r>
              <a:rPr lang="en-US" dirty="0"/>
              <a:t> through </a:t>
            </a:r>
            <a:r>
              <a:rPr lang="en-US" i="1" dirty="0"/>
              <a:t>R</a:t>
            </a:r>
            <a:r>
              <a:rPr lang="en-US" baseline="-25000" dirty="0"/>
              <a:t>1</a:t>
            </a:r>
            <a:r>
              <a:rPr lang="en-US" dirty="0"/>
              <a:t> can now be </a:t>
            </a:r>
            <a:r>
              <a:rPr lang="pt-BR" dirty="0" err="1"/>
              <a:t>found</a:t>
            </a:r>
            <a:r>
              <a:rPr lang="pt-BR" dirty="0"/>
              <a:t>:</a:t>
            </a:r>
            <a:endParaRPr lang="pt-BR" b="1" dirty="0">
              <a:solidFill>
                <a:srgbClr val="FF0000"/>
              </a:solidFill>
            </a:endParaRPr>
          </a:p>
        </p:txBody>
      </p:sp>
      <p:sp>
        <p:nvSpPr>
          <p:cNvPr id="7" name="Retângulo: Cantos Arredondados 6">
            <a:extLst>
              <a:ext uri="{FF2B5EF4-FFF2-40B4-BE49-F238E27FC236}">
                <a16:creationId xmlns:a16="http://schemas.microsoft.com/office/drawing/2014/main" id="{9B11909A-757F-4C97-B1AD-576909F4B0E3}"/>
              </a:ext>
            </a:extLst>
          </p:cNvPr>
          <p:cNvSpPr/>
          <p:nvPr/>
        </p:nvSpPr>
        <p:spPr>
          <a:xfrm>
            <a:off x="250367" y="3066846"/>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C2B75276-67A7-49BF-A742-E92A9A5E3B8F}"/>
              </a:ext>
            </a:extLst>
          </p:cNvPr>
          <p:cNvPicPr>
            <a:picLocks noChangeAspect="1"/>
          </p:cNvPicPr>
          <p:nvPr/>
        </p:nvPicPr>
        <p:blipFill>
          <a:blip r:embed="rId2"/>
          <a:stretch>
            <a:fillRect/>
          </a:stretch>
        </p:blipFill>
        <p:spPr>
          <a:xfrm>
            <a:off x="1570382" y="1129517"/>
            <a:ext cx="2895600" cy="1657350"/>
          </a:xfrm>
          <a:prstGeom prst="rect">
            <a:avLst/>
          </a:prstGeom>
        </p:spPr>
      </p:pic>
      <p:sp>
        <p:nvSpPr>
          <p:cNvPr id="8" name="CaixaDeTexto 7">
            <a:extLst>
              <a:ext uri="{FF2B5EF4-FFF2-40B4-BE49-F238E27FC236}">
                <a16:creationId xmlns:a16="http://schemas.microsoft.com/office/drawing/2014/main" id="{E3B92D8B-E536-401C-B7D1-44320D9D5EA2}"/>
              </a:ext>
            </a:extLst>
          </p:cNvPr>
          <p:cNvSpPr txBox="1"/>
          <p:nvPr/>
        </p:nvSpPr>
        <p:spPr>
          <a:xfrm>
            <a:off x="4863548" y="1323781"/>
            <a:ext cx="3298906" cy="1200329"/>
          </a:xfrm>
          <a:prstGeom prst="rect">
            <a:avLst/>
          </a:prstGeom>
          <a:noFill/>
        </p:spPr>
        <p:txBody>
          <a:bodyPr wrap="square" rtlCol="0">
            <a:spAutoFit/>
          </a:bodyPr>
          <a:lstStyle/>
          <a:p>
            <a:pPr algn="just"/>
            <a:r>
              <a:rPr lang="pt-BR" dirty="0" err="1"/>
              <a:t>Analysis</a:t>
            </a:r>
            <a:r>
              <a:rPr lang="pt-BR" dirty="0"/>
              <a:t> </a:t>
            </a:r>
            <a:r>
              <a:rPr lang="pt-BR" dirty="0" err="1"/>
              <a:t>of</a:t>
            </a:r>
            <a:r>
              <a:rPr lang="pt-BR" dirty="0"/>
              <a:t> </a:t>
            </a:r>
            <a:r>
              <a:rPr lang="pt-BR" dirty="0" err="1"/>
              <a:t>the</a:t>
            </a:r>
            <a:r>
              <a:rPr lang="pt-BR" dirty="0"/>
              <a:t> </a:t>
            </a:r>
            <a:r>
              <a:rPr lang="pt-BR" dirty="0" err="1"/>
              <a:t>inverting</a:t>
            </a:r>
            <a:r>
              <a:rPr lang="pt-BR" dirty="0"/>
              <a:t> </a:t>
            </a:r>
            <a:r>
              <a:rPr lang="en-US" dirty="0"/>
              <a:t>configuration taking into account the finite </a:t>
            </a:r>
            <a:r>
              <a:rPr lang="pt-BR" dirty="0"/>
              <a:t>open-loop </a:t>
            </a:r>
            <a:r>
              <a:rPr lang="pt-BR" dirty="0" err="1"/>
              <a:t>gain</a:t>
            </a:r>
            <a:r>
              <a:rPr lang="pt-BR" dirty="0"/>
              <a:t> </a:t>
            </a:r>
            <a:r>
              <a:rPr lang="pt-BR" dirty="0" err="1"/>
              <a:t>of</a:t>
            </a:r>
            <a:r>
              <a:rPr lang="pt-BR" dirty="0"/>
              <a:t> </a:t>
            </a:r>
            <a:r>
              <a:rPr lang="pt-BR" dirty="0" err="1"/>
              <a:t>the</a:t>
            </a:r>
            <a:r>
              <a:rPr lang="pt-BR" dirty="0"/>
              <a:t> </a:t>
            </a:r>
            <a:r>
              <a:rPr lang="pt-BR" dirty="0" err="1"/>
              <a:t>op</a:t>
            </a:r>
            <a:r>
              <a:rPr lang="pt-BR" dirty="0"/>
              <a:t> </a:t>
            </a:r>
            <a:r>
              <a:rPr lang="pt-BR" dirty="0" err="1"/>
              <a:t>amp</a:t>
            </a:r>
            <a:r>
              <a:rPr lang="pt-BR" dirty="0"/>
              <a:t>.</a:t>
            </a:r>
          </a:p>
        </p:txBody>
      </p:sp>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E8079E4C-D439-4443-837C-59C73EB3009C}"/>
                  </a:ext>
                </a:extLst>
              </p:cNvPr>
              <p:cNvSpPr txBox="1"/>
              <p:nvPr/>
            </p:nvSpPr>
            <p:spPr>
              <a:xfrm>
                <a:off x="3160492" y="4134312"/>
                <a:ext cx="2846206" cy="594202"/>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𝑖</m:t>
                        </m:r>
                      </m:e>
                      <m:sub>
                        <m:r>
                          <a:rPr lang="pt-BR" sz="2400" b="0" i="1" smtClean="0">
                            <a:latin typeface="Cambria Math" panose="02040503050406030204" pitchFamily="18" charset="0"/>
                          </a:rPr>
                          <m:t>1</m:t>
                        </m:r>
                      </m:sub>
                    </m:sSub>
                  </m:oMath>
                </a14:m>
                <a:r>
                  <a:rPr lang="pt-BR" sz="2400" dirty="0"/>
                  <a:t>=</a:t>
                </a:r>
                <a14:m>
                  <m:oMath xmlns:m="http://schemas.openxmlformats.org/officeDocument/2006/math">
                    <m:f>
                      <m:fPr>
                        <m:ctrlPr>
                          <a:rPr lang="pt-BR" sz="2400" i="1" dirty="0"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𝐼</m:t>
                            </m:r>
                          </m:sub>
                        </m:sSub>
                        <m:r>
                          <a:rPr lang="pt-BR" sz="2400" i="1" dirty="0">
                            <a:latin typeface="Cambria Math" panose="02040503050406030204" pitchFamily="18" charset="0"/>
                          </a:rPr>
                          <m:t>−</m:t>
                        </m:r>
                        <m:d>
                          <m:dPr>
                            <m:ctrlPr>
                              <a:rPr lang="pt-BR" sz="2400" i="1" dirty="0" smtClean="0">
                                <a:latin typeface="Cambria Math" panose="02040503050406030204" pitchFamily="18" charset="0"/>
                              </a:rPr>
                            </m:ctrlPr>
                          </m:dPr>
                          <m:e>
                            <m:r>
                              <a:rPr lang="pt-BR" sz="2400" b="0" i="1" dirty="0" smtClean="0">
                                <a:latin typeface="Cambria Math" panose="02040503050406030204" pitchFamily="18" charset="0"/>
                              </a:rPr>
                              <m:t>−</m:t>
                            </m:r>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𝑜</m:t>
                                </m:r>
                              </m:sub>
                            </m:sSub>
                            <m:r>
                              <a:rPr lang="pt-BR" sz="2400" b="0" i="1" dirty="0" smtClean="0">
                                <a:latin typeface="Cambria Math" panose="02040503050406030204" pitchFamily="18" charset="0"/>
                              </a:rPr>
                              <m:t>/</m:t>
                            </m:r>
                            <m:r>
                              <a:rPr lang="pt-BR" sz="2400" b="0" i="1" dirty="0" smtClean="0">
                                <a:latin typeface="Cambria Math" panose="02040503050406030204" pitchFamily="18" charset="0"/>
                              </a:rPr>
                              <m:t>𝐴</m:t>
                            </m:r>
                          </m:e>
                        </m:d>
                      </m:num>
                      <m:den>
                        <m:sSub>
                          <m:sSubPr>
                            <m:ctrlPr>
                              <a:rPr lang="pt-BR" sz="2400" i="1" dirty="0" smtClean="0">
                                <a:latin typeface="Cambria Math" panose="02040503050406030204" pitchFamily="18" charset="0"/>
                              </a:rPr>
                            </m:ctrlPr>
                          </m:sSubPr>
                          <m:e>
                            <m:r>
                              <a:rPr lang="pt-BR" sz="2400" b="0" i="1" dirty="0" smtClean="0">
                                <a:latin typeface="Cambria Math" panose="02040503050406030204" pitchFamily="18" charset="0"/>
                              </a:rPr>
                              <m:t>𝑅</m:t>
                            </m:r>
                          </m:e>
                          <m:sub>
                            <m:r>
                              <a:rPr lang="pt-BR" sz="2400" i="1" dirty="0">
                                <a:latin typeface="Cambria Math" panose="02040503050406030204" pitchFamily="18" charset="0"/>
                              </a:rPr>
                              <m:t>1</m:t>
                            </m:r>
                          </m:sub>
                        </m:sSub>
                      </m:den>
                    </m:f>
                  </m:oMath>
                </a14:m>
                <a:r>
                  <a:rPr lang="pt-BR" sz="2400" dirty="0"/>
                  <a:t> = </a:t>
                </a:r>
                <a14:m>
                  <m:oMath xmlns:m="http://schemas.openxmlformats.org/officeDocument/2006/math">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 </m:t>
                            </m:r>
                            <m:r>
                              <a:rPr lang="pt-BR" sz="2400" i="1" dirty="0">
                                <a:latin typeface="Cambria Math" panose="02040503050406030204" pitchFamily="18" charset="0"/>
                              </a:rPr>
                              <m:t>𝑣</m:t>
                            </m:r>
                          </m:e>
                          <m:sub>
                            <m:r>
                              <a:rPr lang="pt-BR" sz="2400" i="1" dirty="0">
                                <a:latin typeface="Cambria Math" panose="02040503050406030204" pitchFamily="18" charset="0"/>
                              </a:rPr>
                              <m:t>𝐼</m:t>
                            </m:r>
                          </m:sub>
                        </m:sSub>
                        <m:r>
                          <a:rPr lang="pt-BR" sz="2400" b="0" i="1" dirty="0" smtClean="0">
                            <a:latin typeface="Cambria Math" panose="02040503050406030204" pitchFamily="18" charset="0"/>
                          </a:rPr>
                          <m:t>+</m:t>
                        </m:r>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𝑜</m:t>
                            </m:r>
                          </m:sub>
                        </m:sSub>
                        <m:r>
                          <a:rPr lang="pt-BR" sz="2400" i="1" dirty="0">
                            <a:latin typeface="Cambria Math" panose="02040503050406030204" pitchFamily="18" charset="0"/>
                          </a:rPr>
                          <m:t>/</m:t>
                        </m:r>
                        <m:r>
                          <a:rPr lang="pt-BR" sz="2400" i="1" dirty="0">
                            <a:latin typeface="Cambria Math" panose="02040503050406030204" pitchFamily="18" charset="0"/>
                          </a:rPr>
                          <m:t>𝐴</m:t>
                        </m:r>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oMath>
                </a14:m>
                <a:endParaRPr lang="pt-BR" sz="2400" dirty="0"/>
              </a:p>
            </p:txBody>
          </p:sp>
        </mc:Choice>
        <mc:Fallback xmlns="">
          <p:sp>
            <p:nvSpPr>
              <p:cNvPr id="11" name="CaixaDeTexto 10">
                <a:extLst>
                  <a:ext uri="{FF2B5EF4-FFF2-40B4-BE49-F238E27FC236}">
                    <a16:creationId xmlns:a16="http://schemas.microsoft.com/office/drawing/2014/main" id="{E8079E4C-D439-4443-837C-59C73EB3009C}"/>
                  </a:ext>
                </a:extLst>
              </p:cNvPr>
              <p:cNvSpPr txBox="1">
                <a:spLocks noRot="1" noChangeAspect="1" noMove="1" noResize="1" noEditPoints="1" noAdjustHandles="1" noChangeArrowheads="1" noChangeShapeType="1" noTextEdit="1"/>
              </p:cNvSpPr>
              <p:nvPr/>
            </p:nvSpPr>
            <p:spPr>
              <a:xfrm>
                <a:off x="3160492" y="4134312"/>
                <a:ext cx="2846206" cy="594202"/>
              </a:xfrm>
              <a:prstGeom prst="rect">
                <a:avLst/>
              </a:prstGeom>
              <a:blipFill>
                <a:blip r:embed="rId3"/>
                <a:stretch>
                  <a:fillRect b="-10204"/>
                </a:stretch>
              </a:blipFill>
            </p:spPr>
            <p:txBody>
              <a:bodyPr/>
              <a:lstStyle/>
              <a:p>
                <a:r>
                  <a:rPr lang="pt-BR">
                    <a:noFill/>
                  </a:rPr>
                  <a:t> </a:t>
                </a:r>
              </a:p>
            </p:txBody>
          </p:sp>
        </mc:Fallback>
      </mc:AlternateContent>
      <p:sp>
        <p:nvSpPr>
          <p:cNvPr id="12" name="CaixaDeTexto 11">
            <a:extLst>
              <a:ext uri="{FF2B5EF4-FFF2-40B4-BE49-F238E27FC236}">
                <a16:creationId xmlns:a16="http://schemas.microsoft.com/office/drawing/2014/main" id="{BDFB04AC-C6C6-43DD-AFCF-14D2129046C8}"/>
              </a:ext>
            </a:extLst>
          </p:cNvPr>
          <p:cNvSpPr txBox="1"/>
          <p:nvPr/>
        </p:nvSpPr>
        <p:spPr>
          <a:xfrm>
            <a:off x="477078" y="4905801"/>
            <a:ext cx="8189844" cy="646331"/>
          </a:xfrm>
          <a:prstGeom prst="rect">
            <a:avLst/>
          </a:prstGeom>
          <a:noFill/>
        </p:spPr>
        <p:txBody>
          <a:bodyPr wrap="square" rtlCol="0">
            <a:spAutoFit/>
          </a:bodyPr>
          <a:lstStyle/>
          <a:p>
            <a:pPr algn="just"/>
            <a:r>
              <a:rPr lang="en-US" dirty="0"/>
              <a:t>The infinite input impedance of the op amp forces the current </a:t>
            </a:r>
            <a:r>
              <a:rPr lang="en-US" i="1" dirty="0"/>
              <a:t>i</a:t>
            </a:r>
            <a:r>
              <a:rPr lang="en-US" baseline="-25000" dirty="0"/>
              <a:t>1</a:t>
            </a:r>
            <a:r>
              <a:rPr lang="en-US" dirty="0"/>
              <a:t> to flow entirely  through </a:t>
            </a:r>
            <a:r>
              <a:rPr lang="en-US" i="1" dirty="0"/>
              <a:t>R</a:t>
            </a:r>
            <a:r>
              <a:rPr lang="en-US" baseline="-25000" dirty="0"/>
              <a:t>2</a:t>
            </a:r>
            <a:r>
              <a:rPr lang="en-US" dirty="0"/>
              <a:t>. The output voltage </a:t>
            </a:r>
            <a:r>
              <a:rPr lang="en-US" i="1" dirty="0" err="1"/>
              <a:t>v</a:t>
            </a:r>
            <a:r>
              <a:rPr lang="en-US" i="1" baseline="-25000" dirty="0" err="1"/>
              <a:t>O</a:t>
            </a:r>
            <a:r>
              <a:rPr lang="en-US" i="1" dirty="0"/>
              <a:t> </a:t>
            </a:r>
            <a:r>
              <a:rPr lang="en-US" dirty="0"/>
              <a:t>can thus be determined from:</a:t>
            </a:r>
            <a:endParaRPr lang="pt-BR" b="1" dirty="0">
              <a:solidFill>
                <a:srgbClr val="FF0000"/>
              </a:solidFill>
            </a:endParaRPr>
          </a:p>
        </p:txBody>
      </p:sp>
      <p:sp>
        <p:nvSpPr>
          <p:cNvPr id="13" name="Retângulo: Cantos Arredondados 12">
            <a:extLst>
              <a:ext uri="{FF2B5EF4-FFF2-40B4-BE49-F238E27FC236}">
                <a16:creationId xmlns:a16="http://schemas.microsoft.com/office/drawing/2014/main" id="{88136E2D-559F-4561-83BD-FFFA2BBB76F0}"/>
              </a:ext>
            </a:extLst>
          </p:cNvPr>
          <p:cNvSpPr/>
          <p:nvPr/>
        </p:nvSpPr>
        <p:spPr>
          <a:xfrm>
            <a:off x="250367" y="4977415"/>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4" name="CaixaDeTexto 13">
                <a:extLst>
                  <a:ext uri="{FF2B5EF4-FFF2-40B4-BE49-F238E27FC236}">
                    <a16:creationId xmlns:a16="http://schemas.microsoft.com/office/drawing/2014/main" id="{A28BD7AE-55B9-4D9C-8557-381E44C19247}"/>
                  </a:ext>
                </a:extLst>
              </p:cNvPr>
              <p:cNvSpPr txBox="1"/>
              <p:nvPr/>
            </p:nvSpPr>
            <p:spPr>
              <a:xfrm>
                <a:off x="5876897" y="5786908"/>
                <a:ext cx="2988807" cy="584391"/>
              </a:xfrm>
              <a:prstGeom prst="rect">
                <a:avLst/>
              </a:prstGeom>
              <a:noFill/>
              <a:ln w="28575">
                <a:solidFill>
                  <a:srgbClr val="FFC000"/>
                </a:solidFill>
              </a:ln>
            </p:spPr>
            <p:txBody>
              <a:bodyPr wrap="square" lIns="0" tIns="0" rIns="0" bIns="0" rtlCol="0">
                <a:spAutoFit/>
              </a:bodyPr>
              <a:lstStyle/>
              <a:p>
                <a:pPr algn="ctr"/>
                <a14:m>
                  <m:oMath xmlns:m="http://schemas.openxmlformats.org/officeDocument/2006/math">
                    <m:r>
                      <a:rPr lang="pt-BR" sz="2400" i="1" smtClean="0">
                        <a:latin typeface="Cambria Math" panose="02040503050406030204" pitchFamily="18" charset="0"/>
                      </a:rPr>
                      <m:t>𝐺</m:t>
                    </m:r>
                  </m:oMath>
                </a14:m>
                <a:r>
                  <a:rPr lang="pt-BR" sz="2400" dirty="0"/>
                  <a:t>= - </a:t>
                </a:r>
                <a14:m>
                  <m:oMath xmlns:m="http://schemas.openxmlformats.org/officeDocument/2006/math">
                    <m:f>
                      <m:fPr>
                        <m:ctrlPr>
                          <a:rPr lang="pt-BR" sz="2400" i="1" dirty="0"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𝑜</m:t>
                            </m:r>
                            <m:r>
                              <a:rPr lang="pt-BR" sz="2400" b="0" i="1" dirty="0" smtClean="0">
                                <a:latin typeface="Cambria Math" panose="02040503050406030204" pitchFamily="18" charset="0"/>
                              </a:rPr>
                              <m:t> </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𝑖</m:t>
                            </m:r>
                            <m:r>
                              <a:rPr lang="pt-BR" sz="2400" i="1" dirty="0">
                                <a:latin typeface="Cambria Math" panose="02040503050406030204" pitchFamily="18" charset="0"/>
                              </a:rPr>
                              <m:t> </m:t>
                            </m:r>
                          </m:sub>
                        </m:sSub>
                      </m:den>
                    </m:f>
                  </m:oMath>
                </a14:m>
                <a:r>
                  <a:rPr lang="pt-BR" sz="2400" dirty="0"/>
                  <a:t> = </a:t>
                </a:r>
                <a14:m>
                  <m:oMath xmlns:m="http://schemas.openxmlformats.org/officeDocument/2006/math">
                    <m:f>
                      <m:fPr>
                        <m:ctrlPr>
                          <a:rPr lang="pt-BR" sz="2400" b="0" i="1" dirty="0" smtClean="0">
                            <a:latin typeface="Cambria Math" panose="02040503050406030204" pitchFamily="18" charset="0"/>
                          </a:rPr>
                        </m:ctrlPr>
                      </m:fPr>
                      <m:num>
                        <m:r>
                          <a:rPr lang="pt-BR" sz="2400" b="0" i="1" dirty="0" smtClean="0">
                            <a:latin typeface="Cambria Math" panose="02040503050406030204" pitchFamily="18" charset="0"/>
                          </a:rPr>
                          <m:t>−</m:t>
                        </m:r>
                        <m:sSub>
                          <m:sSubPr>
                            <m:ctrlPr>
                              <a:rPr lang="pt-BR" sz="2400" b="0" i="1" dirty="0" smtClean="0">
                                <a:latin typeface="Cambria Math" panose="02040503050406030204" pitchFamily="18" charset="0"/>
                              </a:rPr>
                            </m:ctrlPr>
                          </m:sSubPr>
                          <m:e>
                            <m:r>
                              <a:rPr lang="pt-BR" sz="2400" b="0" i="1" dirty="0" smtClean="0">
                                <a:latin typeface="Cambria Math" panose="02040503050406030204" pitchFamily="18" charset="0"/>
                              </a:rPr>
                              <m:t>𝑅</m:t>
                            </m:r>
                          </m:e>
                          <m:sub>
                            <m:r>
                              <a:rPr lang="pt-BR" sz="2400" b="0" i="1" dirty="0" smtClean="0">
                                <a:latin typeface="Cambria Math" panose="02040503050406030204" pitchFamily="18" charset="0"/>
                              </a:rPr>
                              <m:t>2</m:t>
                            </m:r>
                          </m:sub>
                        </m:sSub>
                        <m:sSub>
                          <m:sSubPr>
                            <m:ctrlPr>
                              <a:rPr lang="pt-BR" sz="2400" b="0" i="1" dirty="0" smtClean="0">
                                <a:latin typeface="Cambria Math" panose="02040503050406030204" pitchFamily="18" charset="0"/>
                              </a:rPr>
                            </m:ctrlPr>
                          </m:sSubPr>
                          <m:e>
                            <m:r>
                              <a:rPr lang="pt-BR" sz="2400" b="0" i="1" dirty="0" smtClean="0">
                                <a:latin typeface="Cambria Math" panose="02040503050406030204" pitchFamily="18" charset="0"/>
                              </a:rPr>
                              <m:t>/</m:t>
                            </m:r>
                            <m:r>
                              <a:rPr lang="pt-BR" sz="2400" b="0" i="1" dirty="0" smtClean="0">
                                <a:latin typeface="Cambria Math" panose="02040503050406030204" pitchFamily="18" charset="0"/>
                              </a:rPr>
                              <m:t>𝑅</m:t>
                            </m:r>
                          </m:e>
                          <m:sub>
                            <m:r>
                              <a:rPr lang="pt-BR" sz="2400" b="0" i="1" dirty="0" smtClean="0">
                                <a:latin typeface="Cambria Math" panose="02040503050406030204" pitchFamily="18" charset="0"/>
                              </a:rPr>
                              <m:t>1</m:t>
                            </m:r>
                          </m:sub>
                        </m:sSub>
                      </m:num>
                      <m:den>
                        <m:r>
                          <a:rPr lang="pt-BR" sz="2400" b="0" i="1" dirty="0" smtClean="0">
                            <a:latin typeface="Cambria Math" panose="02040503050406030204" pitchFamily="18" charset="0"/>
                          </a:rPr>
                          <m:t>1+</m:t>
                        </m:r>
                        <m:d>
                          <m:dPr>
                            <m:ctrlPr>
                              <a:rPr lang="pt-BR" sz="2400" b="0" i="1" dirty="0" smtClean="0">
                                <a:latin typeface="Cambria Math" panose="02040503050406030204" pitchFamily="18" charset="0"/>
                              </a:rPr>
                            </m:ctrlPr>
                          </m:dPr>
                          <m:e>
                            <m:r>
                              <a:rPr lang="pt-BR" sz="2400" b="0" i="1" dirty="0" smtClean="0">
                                <a:latin typeface="Cambria Math" panose="02040503050406030204" pitchFamily="18" charset="0"/>
                              </a:rPr>
                              <m:t>1+</m:t>
                            </m:r>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2</m:t>
                                </m:r>
                              </m:sub>
                            </m:sSub>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m:t>
                                </m:r>
                                <m:r>
                                  <a:rPr lang="pt-BR" sz="2400" i="1" dirty="0">
                                    <a:latin typeface="Cambria Math" panose="02040503050406030204" pitchFamily="18" charset="0"/>
                                  </a:rPr>
                                  <m:t>𝑅</m:t>
                                </m:r>
                              </m:e>
                              <m:sub>
                                <m:r>
                                  <a:rPr lang="pt-BR" sz="2400" i="1" dirty="0">
                                    <a:latin typeface="Cambria Math" panose="02040503050406030204" pitchFamily="18" charset="0"/>
                                  </a:rPr>
                                  <m:t>1</m:t>
                                </m:r>
                              </m:sub>
                            </m:sSub>
                          </m:e>
                        </m:d>
                        <m:r>
                          <a:rPr lang="pt-BR" sz="2400" b="0" i="1" dirty="0" smtClean="0">
                            <a:latin typeface="Cambria Math" panose="02040503050406030204" pitchFamily="18" charset="0"/>
                          </a:rPr>
                          <m:t>/</m:t>
                        </m:r>
                        <m:r>
                          <a:rPr lang="pt-BR" sz="2400" b="0" i="1" dirty="0" smtClean="0">
                            <a:latin typeface="Cambria Math" panose="02040503050406030204" pitchFamily="18" charset="0"/>
                          </a:rPr>
                          <m:t>𝐴</m:t>
                        </m:r>
                      </m:den>
                    </m:f>
                  </m:oMath>
                </a14:m>
                <a:endParaRPr lang="pt-BR" sz="2400" dirty="0"/>
              </a:p>
            </p:txBody>
          </p:sp>
        </mc:Choice>
        <mc:Fallback xmlns="">
          <p:sp>
            <p:nvSpPr>
              <p:cNvPr id="14" name="CaixaDeTexto 13">
                <a:extLst>
                  <a:ext uri="{FF2B5EF4-FFF2-40B4-BE49-F238E27FC236}">
                    <a16:creationId xmlns:a16="http://schemas.microsoft.com/office/drawing/2014/main" id="{A28BD7AE-55B9-4D9C-8557-381E44C19247}"/>
                  </a:ext>
                </a:extLst>
              </p:cNvPr>
              <p:cNvSpPr txBox="1">
                <a:spLocks noRot="1" noChangeAspect="1" noMove="1" noResize="1" noEditPoints="1" noAdjustHandles="1" noChangeArrowheads="1" noChangeShapeType="1" noTextEdit="1"/>
              </p:cNvSpPr>
              <p:nvPr/>
            </p:nvSpPr>
            <p:spPr>
              <a:xfrm>
                <a:off x="5876897" y="5786908"/>
                <a:ext cx="2988807" cy="584391"/>
              </a:xfrm>
              <a:prstGeom prst="rect">
                <a:avLst/>
              </a:prstGeom>
              <a:blipFill>
                <a:blip r:embed="rId4"/>
                <a:stretch>
                  <a:fillRect b="-6931"/>
                </a:stretch>
              </a:blipFill>
              <a:ln w="28575">
                <a:solidFill>
                  <a:srgbClr val="FFC000"/>
                </a:solidFill>
              </a:ln>
            </p:spPr>
            <p:txBody>
              <a:bodyPr/>
              <a:lstStyle/>
              <a:p>
                <a:r>
                  <a:rPr lang="pt-BR">
                    <a:noFill/>
                  </a:rPr>
                  <a:t> </a:t>
                </a:r>
              </a:p>
            </p:txBody>
          </p:sp>
        </mc:Fallback>
      </mc:AlternateContent>
      <p:cxnSp>
        <p:nvCxnSpPr>
          <p:cNvPr id="15" name="Conector de Seta Reta 14">
            <a:extLst>
              <a:ext uri="{FF2B5EF4-FFF2-40B4-BE49-F238E27FC236}">
                <a16:creationId xmlns:a16="http://schemas.microsoft.com/office/drawing/2014/main" id="{76723757-5840-4B07-BA32-313EDCFE3A7E}"/>
              </a:ext>
            </a:extLst>
          </p:cNvPr>
          <p:cNvCxnSpPr/>
          <p:nvPr/>
        </p:nvCxnSpPr>
        <p:spPr>
          <a:xfrm>
            <a:off x="5202494" y="6098152"/>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CaixaDeTexto 15">
                <a:extLst>
                  <a:ext uri="{FF2B5EF4-FFF2-40B4-BE49-F238E27FC236}">
                    <a16:creationId xmlns:a16="http://schemas.microsoft.com/office/drawing/2014/main" id="{D25BEE9D-7980-4E6A-9BC9-0472E8DDCEE6}"/>
                  </a:ext>
                </a:extLst>
              </p:cNvPr>
              <p:cNvSpPr txBox="1"/>
              <p:nvPr/>
            </p:nvSpPr>
            <p:spPr>
              <a:xfrm>
                <a:off x="457202" y="5835796"/>
                <a:ext cx="4642132" cy="587340"/>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𝑜</m:t>
                        </m:r>
                      </m:sub>
                    </m:sSub>
                  </m:oMath>
                </a14:m>
                <a:r>
                  <a:rPr lang="pt-BR" sz="2400" dirty="0"/>
                  <a:t>= - </a:t>
                </a:r>
                <a14:m>
                  <m:oMath xmlns:m="http://schemas.openxmlformats.org/officeDocument/2006/math">
                    <m:f>
                      <m:fPr>
                        <m:ctrlPr>
                          <a:rPr lang="pt-BR" sz="2400" i="1" dirty="0"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𝑜</m:t>
                            </m:r>
                            <m:r>
                              <a:rPr lang="pt-BR" sz="2400" b="0" i="1" dirty="0" smtClean="0">
                                <a:latin typeface="Cambria Math" panose="02040503050406030204" pitchFamily="18" charset="0"/>
                              </a:rPr>
                              <m:t>  </m:t>
                            </m:r>
                          </m:sub>
                        </m:sSub>
                      </m:num>
                      <m:den>
                        <m:r>
                          <a:rPr lang="pt-BR" sz="2400" b="0" i="1" dirty="0" smtClean="0">
                            <a:latin typeface="Cambria Math" panose="02040503050406030204" pitchFamily="18" charset="0"/>
                          </a:rPr>
                          <m:t>𝐴</m:t>
                        </m:r>
                      </m:den>
                    </m:f>
                  </m:oMath>
                </a14:m>
                <a:r>
                  <a:rPr lang="pt-BR" sz="2400" dirty="0"/>
                  <a:t> - </a:t>
                </a:r>
                <a14:m>
                  <m:oMath xmlns:m="http://schemas.openxmlformats.org/officeDocument/2006/math">
                    <m:sSub>
                      <m:sSubPr>
                        <m:ctrlPr>
                          <a:rPr lang="pt-BR" sz="2400" i="1" dirty="0">
                            <a:latin typeface="Cambria Math" panose="02040503050406030204" pitchFamily="18" charset="0"/>
                          </a:rPr>
                        </m:ctrlPr>
                      </m:sSubPr>
                      <m:e>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𝑖</m:t>
                            </m:r>
                          </m:e>
                          <m:sub>
                            <m:r>
                              <a:rPr lang="pt-BR" sz="2400" i="1" dirty="0">
                                <a:latin typeface="Cambria Math" panose="02040503050406030204" pitchFamily="18" charset="0"/>
                              </a:rPr>
                              <m:t>1</m:t>
                            </m:r>
                          </m:sub>
                        </m:sSub>
                        <m:r>
                          <a:rPr lang="pt-BR" sz="2400" i="1" dirty="0">
                            <a:latin typeface="Cambria Math" panose="02040503050406030204" pitchFamily="18" charset="0"/>
                          </a:rPr>
                          <m:t>𝑅</m:t>
                        </m:r>
                      </m:e>
                      <m:sub>
                        <m:r>
                          <a:rPr lang="pt-BR" sz="2400" b="0" i="1" dirty="0" smtClean="0">
                            <a:latin typeface="Cambria Math" panose="02040503050406030204" pitchFamily="18" charset="0"/>
                          </a:rPr>
                          <m:t>2</m:t>
                        </m:r>
                      </m:sub>
                    </m:sSub>
                  </m:oMath>
                </a14:m>
                <a:r>
                  <a:rPr lang="pt-BR" sz="2400" dirty="0"/>
                  <a:t>= - </a:t>
                </a:r>
                <a14:m>
                  <m:oMath xmlns:m="http://schemas.openxmlformats.org/officeDocument/2006/math">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 </m:t>
                            </m:r>
                            <m:r>
                              <a:rPr lang="pt-BR" sz="2400" i="1" dirty="0">
                                <a:latin typeface="Cambria Math" panose="02040503050406030204" pitchFamily="18" charset="0"/>
                              </a:rPr>
                              <m:t>𝑣</m:t>
                            </m:r>
                          </m:e>
                          <m:sub>
                            <m:r>
                              <a:rPr lang="pt-BR" sz="2400" i="1" dirty="0">
                                <a:latin typeface="Cambria Math" panose="02040503050406030204" pitchFamily="18" charset="0"/>
                              </a:rPr>
                              <m:t>𝑜</m:t>
                            </m:r>
                            <m:r>
                              <a:rPr lang="pt-BR" sz="2400" i="1" dirty="0">
                                <a:latin typeface="Cambria Math" panose="02040503050406030204" pitchFamily="18" charset="0"/>
                              </a:rPr>
                              <m:t> </m:t>
                            </m:r>
                          </m:sub>
                        </m:sSub>
                      </m:num>
                      <m:den>
                        <m:r>
                          <a:rPr lang="pt-BR" sz="2400" i="1" dirty="0">
                            <a:latin typeface="Cambria Math" panose="02040503050406030204" pitchFamily="18" charset="0"/>
                          </a:rPr>
                          <m:t>𝐴</m:t>
                        </m:r>
                      </m:den>
                    </m:f>
                    <m:r>
                      <a:rPr lang="pt-BR" sz="2400" b="0" i="1" dirty="0" smtClean="0">
                        <a:latin typeface="Cambria Math" panose="02040503050406030204" pitchFamily="18" charset="0"/>
                      </a:rPr>
                      <m:t> −</m:t>
                    </m:r>
                    <m:d>
                      <m:dPr>
                        <m:ctrlPr>
                          <a:rPr lang="pt-BR" sz="2400" b="0" i="1" dirty="0" smtClean="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 </m:t>
                                </m:r>
                                <m:r>
                                  <a:rPr lang="pt-BR" sz="2400" i="1" dirty="0">
                                    <a:latin typeface="Cambria Math" panose="02040503050406030204" pitchFamily="18" charset="0"/>
                                  </a:rPr>
                                  <m:t>𝑣</m:t>
                                </m:r>
                              </m:e>
                              <m:sub>
                                <m:r>
                                  <a:rPr lang="pt-BR" sz="2400" i="1" dirty="0">
                                    <a:latin typeface="Cambria Math" panose="02040503050406030204" pitchFamily="18" charset="0"/>
                                  </a:rPr>
                                  <m:t>𝐼</m:t>
                                </m:r>
                              </m:sub>
                            </m:sSub>
                            <m:r>
                              <a:rPr lang="pt-BR" sz="2400" i="1" dirty="0">
                                <a:latin typeface="Cambria Math" panose="02040503050406030204" pitchFamily="18" charset="0"/>
                              </a:rPr>
                              <m:t>+</m:t>
                            </m:r>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𝑜</m:t>
                                </m:r>
                              </m:sub>
                            </m:sSub>
                            <m:r>
                              <a:rPr lang="pt-BR" sz="2400" i="1" dirty="0">
                                <a:latin typeface="Cambria Math" panose="02040503050406030204" pitchFamily="18" charset="0"/>
                              </a:rPr>
                              <m:t>/</m:t>
                            </m:r>
                            <m:r>
                              <a:rPr lang="pt-BR" sz="2400" i="1" dirty="0">
                                <a:latin typeface="Cambria Math" panose="02040503050406030204" pitchFamily="18" charset="0"/>
                              </a:rPr>
                              <m:t>𝐴</m:t>
                            </m:r>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e>
                    </m:d>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2</m:t>
                        </m:r>
                      </m:sub>
                    </m:sSub>
                  </m:oMath>
                </a14:m>
                <a:endParaRPr lang="pt-BR" sz="2400" dirty="0"/>
              </a:p>
            </p:txBody>
          </p:sp>
        </mc:Choice>
        <mc:Fallback xmlns="">
          <p:sp>
            <p:nvSpPr>
              <p:cNvPr id="16" name="CaixaDeTexto 15">
                <a:extLst>
                  <a:ext uri="{FF2B5EF4-FFF2-40B4-BE49-F238E27FC236}">
                    <a16:creationId xmlns:a16="http://schemas.microsoft.com/office/drawing/2014/main" id="{D25BEE9D-7980-4E6A-9BC9-0472E8DDCEE6}"/>
                  </a:ext>
                </a:extLst>
              </p:cNvPr>
              <p:cNvSpPr txBox="1">
                <a:spLocks noRot="1" noChangeAspect="1" noMove="1" noResize="1" noEditPoints="1" noAdjustHandles="1" noChangeArrowheads="1" noChangeShapeType="1" noTextEdit="1"/>
              </p:cNvSpPr>
              <p:nvPr/>
            </p:nvSpPr>
            <p:spPr>
              <a:xfrm>
                <a:off x="457202" y="5835796"/>
                <a:ext cx="4642132" cy="587340"/>
              </a:xfrm>
              <a:prstGeom prst="rect">
                <a:avLst/>
              </a:prstGeom>
              <a:blipFill>
                <a:blip r:embed="rId5"/>
                <a:stretch>
                  <a:fillRect b="-10309"/>
                </a:stretch>
              </a:blipFill>
            </p:spPr>
            <p:txBody>
              <a:bodyPr/>
              <a:lstStyle/>
              <a:p>
                <a:r>
                  <a:rPr lang="pt-BR">
                    <a:noFill/>
                  </a:rPr>
                  <a:t> </a:t>
                </a:r>
              </a:p>
            </p:txBody>
          </p:sp>
        </mc:Fallback>
      </mc:AlternateContent>
    </p:spTree>
    <p:extLst>
      <p:ext uri="{BB962C8B-B14F-4D97-AF65-F5344CB8AC3E}">
        <p14:creationId xmlns:p14="http://schemas.microsoft.com/office/powerpoint/2010/main" val="312294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p:bldP spid="12" grpId="0"/>
      <p:bldP spid="13" grpId="0" animBg="1"/>
      <p:bldP spid="14"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5C420EC-25B8-42B8-AF61-414C9F57D01C}"/>
              </a:ext>
            </a:extLst>
          </p:cNvPr>
          <p:cNvSpPr txBox="1"/>
          <p:nvPr/>
        </p:nvSpPr>
        <p:spPr>
          <a:xfrm>
            <a:off x="733031" y="392965"/>
            <a:ext cx="7942433" cy="954107"/>
          </a:xfrm>
          <a:prstGeom prst="rect">
            <a:avLst/>
          </a:prstGeom>
          <a:noFill/>
        </p:spPr>
        <p:txBody>
          <a:bodyPr wrap="square" rtlCol="0">
            <a:spAutoFit/>
          </a:bodyPr>
          <a:lstStyle/>
          <a:p>
            <a:pPr algn="just"/>
            <a:r>
              <a:rPr lang="en-US" sz="1400" dirty="0"/>
              <a:t>In the mid-1960s the first integrated-circuit (IC) op amp was produced. This unit (the </a:t>
            </a:r>
            <a:r>
              <a:rPr lang="en-US" sz="1400" dirty="0" err="1"/>
              <a:t>μA</a:t>
            </a:r>
            <a:r>
              <a:rPr lang="en-US" sz="1400" dirty="0"/>
              <a:t> 709) was made up of a relatively large number of transistors and resistors all on the same silicon chip. Although its characteristics were poor (by today’s standards) and its price was still quite high, its appearance signaled a new era in electronic circuit </a:t>
            </a:r>
            <a:r>
              <a:rPr lang="pt-BR" sz="1400" dirty="0"/>
              <a:t>design.</a:t>
            </a:r>
          </a:p>
        </p:txBody>
      </p:sp>
      <p:sp>
        <p:nvSpPr>
          <p:cNvPr id="5" name="Retângulo: Cantos Arredondados 4">
            <a:extLst>
              <a:ext uri="{FF2B5EF4-FFF2-40B4-BE49-F238E27FC236}">
                <a16:creationId xmlns:a16="http://schemas.microsoft.com/office/drawing/2014/main" id="{65D19B08-8EFF-47F3-B795-B68AE0E93A5E}"/>
              </a:ext>
            </a:extLst>
          </p:cNvPr>
          <p:cNvSpPr/>
          <p:nvPr/>
        </p:nvSpPr>
        <p:spPr>
          <a:xfrm>
            <a:off x="260717" y="477846"/>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B56227C9-7B51-44C2-B02D-725BEDEF0BC1}"/>
              </a:ext>
            </a:extLst>
          </p:cNvPr>
          <p:cNvSpPr txBox="1"/>
          <p:nvPr/>
        </p:nvSpPr>
        <p:spPr>
          <a:xfrm>
            <a:off x="733031" y="1505107"/>
            <a:ext cx="7942433" cy="954107"/>
          </a:xfrm>
          <a:prstGeom prst="rect">
            <a:avLst/>
          </a:prstGeom>
          <a:noFill/>
        </p:spPr>
        <p:txBody>
          <a:bodyPr wrap="square" rtlCol="0">
            <a:spAutoFit/>
          </a:bodyPr>
          <a:lstStyle/>
          <a:p>
            <a:pPr algn="just"/>
            <a:r>
              <a:rPr lang="en-US" sz="1400" dirty="0"/>
              <a:t>Electronics engineers started using op amps in large quantities, which caused their price to drop  dramatically. They also demanded better-quality op amps. Semiconductor manufacturers responded quickly, and within the span of a few years, high-quality op amps became available at extremely low prices (tens of cents) from a large number of suppliers.</a:t>
            </a:r>
            <a:endParaRPr lang="pt-BR" sz="1400" dirty="0"/>
          </a:p>
        </p:txBody>
      </p:sp>
      <p:sp>
        <p:nvSpPr>
          <p:cNvPr id="7" name="Retângulo: Cantos Arredondados 6">
            <a:extLst>
              <a:ext uri="{FF2B5EF4-FFF2-40B4-BE49-F238E27FC236}">
                <a16:creationId xmlns:a16="http://schemas.microsoft.com/office/drawing/2014/main" id="{19649D24-FF13-4CEA-9CB1-BCC7D72E1D6B}"/>
              </a:ext>
            </a:extLst>
          </p:cNvPr>
          <p:cNvSpPr/>
          <p:nvPr/>
        </p:nvSpPr>
        <p:spPr>
          <a:xfrm>
            <a:off x="260717" y="1580678"/>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73C414B0-4858-451D-BA62-3C204D2DB5C2}"/>
              </a:ext>
            </a:extLst>
          </p:cNvPr>
          <p:cNvSpPr txBox="1"/>
          <p:nvPr/>
        </p:nvSpPr>
        <p:spPr>
          <a:xfrm>
            <a:off x="733031" y="2566868"/>
            <a:ext cx="7942433" cy="1815882"/>
          </a:xfrm>
          <a:prstGeom prst="rect">
            <a:avLst/>
          </a:prstGeom>
          <a:noFill/>
        </p:spPr>
        <p:txBody>
          <a:bodyPr wrap="square" rtlCol="0">
            <a:spAutoFit/>
          </a:bodyPr>
          <a:lstStyle/>
          <a:p>
            <a:pPr algn="just"/>
            <a:r>
              <a:rPr lang="en-US" sz="1400" dirty="0"/>
              <a:t>One of the reasons for the popularity of the op amp is its </a:t>
            </a:r>
            <a:r>
              <a:rPr lang="en-US" sz="1400" b="1" dirty="0">
                <a:solidFill>
                  <a:srgbClr val="FF0000"/>
                </a:solidFill>
              </a:rPr>
              <a:t>versatility</a:t>
            </a:r>
            <a:r>
              <a:rPr lang="en-US" sz="1400" dirty="0"/>
              <a:t>. </a:t>
            </a:r>
            <a:r>
              <a:rPr lang="en-US" sz="1400" b="1" dirty="0">
                <a:solidFill>
                  <a:srgbClr val="FF0000"/>
                </a:solidFill>
              </a:rPr>
              <a:t>One can do almost anything with op amps! </a:t>
            </a:r>
          </a:p>
          <a:p>
            <a:pPr algn="just"/>
            <a:endParaRPr lang="en-US" sz="1400" dirty="0"/>
          </a:p>
          <a:p>
            <a:pPr algn="just"/>
            <a:r>
              <a:rPr lang="en-US" sz="1400" dirty="0"/>
              <a:t>Equally important is the fact that the </a:t>
            </a:r>
            <a:r>
              <a:rPr lang="en-US" sz="1400" b="1" dirty="0">
                <a:solidFill>
                  <a:srgbClr val="FF0000"/>
                </a:solidFill>
              </a:rPr>
              <a:t>IC op amp has characteristics that closely approach the assumed ideal</a:t>
            </a:r>
            <a:r>
              <a:rPr lang="en-US" sz="1400" dirty="0"/>
              <a:t>. This implies that it is quite easy to design circuits using the IC op amp. </a:t>
            </a:r>
          </a:p>
          <a:p>
            <a:pPr algn="just"/>
            <a:endParaRPr lang="en-US" sz="1400" dirty="0"/>
          </a:p>
          <a:p>
            <a:pPr algn="just"/>
            <a:r>
              <a:rPr lang="en-US" sz="1400" dirty="0"/>
              <a:t>Also, </a:t>
            </a:r>
            <a:r>
              <a:rPr lang="en-US" sz="1400" b="1" dirty="0">
                <a:solidFill>
                  <a:srgbClr val="FF0000"/>
                </a:solidFill>
              </a:rPr>
              <a:t>op-amp circuits work at performance levels that are quite close to those predicted theoretically</a:t>
            </a:r>
            <a:r>
              <a:rPr lang="en-US" sz="1400" dirty="0"/>
              <a:t>. It is for this reason that we are studying op amps at this early stage. </a:t>
            </a:r>
            <a:endParaRPr lang="pt-BR" sz="1400" dirty="0"/>
          </a:p>
        </p:txBody>
      </p:sp>
      <p:sp>
        <p:nvSpPr>
          <p:cNvPr id="9" name="Retângulo: Cantos Arredondados 8">
            <a:extLst>
              <a:ext uri="{FF2B5EF4-FFF2-40B4-BE49-F238E27FC236}">
                <a16:creationId xmlns:a16="http://schemas.microsoft.com/office/drawing/2014/main" id="{607EBEFD-8014-4003-A3C8-5A7D0E91599F}"/>
              </a:ext>
            </a:extLst>
          </p:cNvPr>
          <p:cNvSpPr/>
          <p:nvPr/>
        </p:nvSpPr>
        <p:spPr>
          <a:xfrm>
            <a:off x="260717" y="2617250"/>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a:extLst>
              <a:ext uri="{FF2B5EF4-FFF2-40B4-BE49-F238E27FC236}">
                <a16:creationId xmlns:a16="http://schemas.microsoft.com/office/drawing/2014/main" id="{5F8235DA-F394-48B2-AEDA-71E84AC91F10}"/>
              </a:ext>
            </a:extLst>
          </p:cNvPr>
          <p:cNvSpPr txBox="1"/>
          <p:nvPr/>
        </p:nvSpPr>
        <p:spPr>
          <a:xfrm>
            <a:off x="733031" y="4437367"/>
            <a:ext cx="7942433" cy="1815882"/>
          </a:xfrm>
          <a:prstGeom prst="rect">
            <a:avLst/>
          </a:prstGeom>
          <a:noFill/>
        </p:spPr>
        <p:txBody>
          <a:bodyPr wrap="square" rtlCol="0">
            <a:spAutoFit/>
          </a:bodyPr>
          <a:lstStyle/>
          <a:p>
            <a:pPr algn="just"/>
            <a:r>
              <a:rPr lang="en-US" sz="1400" dirty="0"/>
              <a:t>The circuit inside the op amp will not be discussed in this chapter. Rather, </a:t>
            </a:r>
            <a:r>
              <a:rPr lang="en-US" sz="1400" b="1" dirty="0">
                <a:highlight>
                  <a:srgbClr val="FFFF00"/>
                </a:highlight>
              </a:rPr>
              <a:t>we will treat the op amp as a circuit building block and study its terminal characteristics and its applications</a:t>
            </a:r>
            <a:r>
              <a:rPr lang="en-US" sz="1400" b="1" dirty="0"/>
              <a:t>. </a:t>
            </a:r>
            <a:r>
              <a:rPr lang="en-US" sz="1400" dirty="0"/>
              <a:t>This approach is quite satisfactory in many op-amp applications. </a:t>
            </a:r>
          </a:p>
          <a:p>
            <a:pPr algn="just"/>
            <a:endParaRPr lang="en-US" sz="1400" dirty="0"/>
          </a:p>
          <a:p>
            <a:pPr algn="just"/>
            <a:r>
              <a:rPr lang="en-US" sz="1400" dirty="0"/>
              <a:t>Nevertheless, for the more difficult and demanding applications it is quite useful to know what is inside the op-amp package. This topic is studied in Chapter 13 – Operational </a:t>
            </a:r>
            <a:br>
              <a:rPr lang="en-US" sz="1400" dirty="0"/>
            </a:br>
            <a:r>
              <a:rPr lang="en-US" sz="1400" dirty="0"/>
              <a:t>Amplifiers Circuit of the book Microelectronics Circuits (</a:t>
            </a:r>
            <a:r>
              <a:rPr lang="en-US" sz="1400" dirty="0" err="1"/>
              <a:t>Sedra</a:t>
            </a:r>
            <a:r>
              <a:rPr lang="en-US" sz="1400" dirty="0"/>
              <a:t> – Smith, 7</a:t>
            </a:r>
            <a:r>
              <a:rPr lang="en-US" sz="1400" baseline="30000" dirty="0"/>
              <a:t>th</a:t>
            </a:r>
            <a:r>
              <a:rPr lang="en-US" sz="1400" dirty="0"/>
              <a:t> edition). More advanced applications of op amps appears in the later chapters of this book.</a:t>
            </a:r>
            <a:endParaRPr lang="pt-BR" sz="1400" dirty="0"/>
          </a:p>
        </p:txBody>
      </p:sp>
      <p:sp>
        <p:nvSpPr>
          <p:cNvPr id="13" name="Retângulo: Cantos Arredondados 12">
            <a:extLst>
              <a:ext uri="{FF2B5EF4-FFF2-40B4-BE49-F238E27FC236}">
                <a16:creationId xmlns:a16="http://schemas.microsoft.com/office/drawing/2014/main" id="{435864AB-D2E6-455B-AE54-A29C480A9D47}"/>
              </a:ext>
            </a:extLst>
          </p:cNvPr>
          <p:cNvSpPr/>
          <p:nvPr/>
        </p:nvSpPr>
        <p:spPr>
          <a:xfrm>
            <a:off x="260717" y="4537033"/>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707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2"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CaixaDeTexto 13">
                <a:extLst>
                  <a:ext uri="{FF2B5EF4-FFF2-40B4-BE49-F238E27FC236}">
                    <a16:creationId xmlns:a16="http://schemas.microsoft.com/office/drawing/2014/main" id="{A28BD7AE-55B9-4D9C-8557-381E44C19247}"/>
                  </a:ext>
                </a:extLst>
              </p:cNvPr>
              <p:cNvSpPr txBox="1"/>
              <p:nvPr/>
            </p:nvSpPr>
            <p:spPr>
              <a:xfrm>
                <a:off x="3093941" y="380020"/>
                <a:ext cx="2620363" cy="572144"/>
              </a:xfrm>
              <a:prstGeom prst="rect">
                <a:avLst/>
              </a:prstGeom>
              <a:noFill/>
            </p:spPr>
            <p:txBody>
              <a:bodyPr wrap="square" lIns="0" tIns="0" rIns="0" bIns="0" rtlCol="0">
                <a:spAutoFit/>
              </a:bodyPr>
              <a:lstStyle/>
              <a:p>
                <a:pPr algn="ctr"/>
                <a14:m>
                  <m:oMath xmlns:m="http://schemas.openxmlformats.org/officeDocument/2006/math">
                    <m:r>
                      <a:rPr lang="pt-BR" sz="2400" i="1" smtClean="0">
                        <a:latin typeface="Cambria Math" panose="02040503050406030204" pitchFamily="18" charset="0"/>
                      </a:rPr>
                      <m:t>𝐺</m:t>
                    </m:r>
                  </m:oMath>
                </a14:m>
                <a:r>
                  <a:rPr lang="pt-BR" sz="2400" dirty="0"/>
                  <a:t>= -</a:t>
                </a:r>
                <a14:m>
                  <m:oMath xmlns:m="http://schemas.openxmlformats.org/officeDocument/2006/math">
                    <m:f>
                      <m:fPr>
                        <m:ctrlPr>
                          <a:rPr lang="pt-BR" sz="2400" i="1" dirty="0"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𝑜</m:t>
                            </m:r>
                            <m:r>
                              <a:rPr lang="pt-BR" sz="2400" b="0" i="1" dirty="0" smtClean="0">
                                <a:latin typeface="Cambria Math" panose="02040503050406030204" pitchFamily="18" charset="0"/>
                              </a:rPr>
                              <m:t> </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𝑖</m:t>
                            </m:r>
                            <m:r>
                              <a:rPr lang="pt-BR" sz="2400" i="1" dirty="0">
                                <a:latin typeface="Cambria Math" panose="02040503050406030204" pitchFamily="18" charset="0"/>
                              </a:rPr>
                              <m:t> </m:t>
                            </m:r>
                          </m:sub>
                        </m:sSub>
                      </m:den>
                    </m:f>
                  </m:oMath>
                </a14:m>
                <a:r>
                  <a:rPr lang="pt-BR" sz="2400" dirty="0"/>
                  <a:t>= </a:t>
                </a:r>
                <a14:m>
                  <m:oMath xmlns:m="http://schemas.openxmlformats.org/officeDocument/2006/math">
                    <m:f>
                      <m:fPr>
                        <m:ctrlPr>
                          <a:rPr lang="pt-BR" sz="2400" b="0" i="1" dirty="0" smtClean="0">
                            <a:latin typeface="Cambria Math" panose="02040503050406030204" pitchFamily="18" charset="0"/>
                          </a:rPr>
                        </m:ctrlPr>
                      </m:fPr>
                      <m:num>
                        <m:r>
                          <a:rPr lang="pt-BR" sz="2400" b="0" i="1" dirty="0" smtClean="0">
                            <a:latin typeface="Cambria Math" panose="02040503050406030204" pitchFamily="18" charset="0"/>
                          </a:rPr>
                          <m:t>−</m:t>
                        </m:r>
                        <m:sSub>
                          <m:sSubPr>
                            <m:ctrlPr>
                              <a:rPr lang="pt-BR" sz="2400" b="0" i="1" dirty="0" smtClean="0">
                                <a:latin typeface="Cambria Math" panose="02040503050406030204" pitchFamily="18" charset="0"/>
                              </a:rPr>
                            </m:ctrlPr>
                          </m:sSubPr>
                          <m:e>
                            <m:r>
                              <a:rPr lang="pt-BR" sz="2400" b="0" i="1" dirty="0" smtClean="0">
                                <a:latin typeface="Cambria Math" panose="02040503050406030204" pitchFamily="18" charset="0"/>
                              </a:rPr>
                              <m:t>𝑅</m:t>
                            </m:r>
                          </m:e>
                          <m:sub>
                            <m:r>
                              <a:rPr lang="pt-BR" sz="2400" b="0" i="1" dirty="0" smtClean="0">
                                <a:latin typeface="Cambria Math" panose="02040503050406030204" pitchFamily="18" charset="0"/>
                              </a:rPr>
                              <m:t>2</m:t>
                            </m:r>
                          </m:sub>
                        </m:sSub>
                        <m:sSub>
                          <m:sSubPr>
                            <m:ctrlPr>
                              <a:rPr lang="pt-BR" sz="2400" b="0" i="1" dirty="0" smtClean="0">
                                <a:latin typeface="Cambria Math" panose="02040503050406030204" pitchFamily="18" charset="0"/>
                              </a:rPr>
                            </m:ctrlPr>
                          </m:sSubPr>
                          <m:e>
                            <m:r>
                              <a:rPr lang="pt-BR" sz="2400" b="0" i="1" dirty="0" smtClean="0">
                                <a:latin typeface="Cambria Math" panose="02040503050406030204" pitchFamily="18" charset="0"/>
                              </a:rPr>
                              <m:t>𝑅</m:t>
                            </m:r>
                          </m:e>
                          <m:sub>
                            <m:r>
                              <a:rPr lang="pt-BR" sz="2400" b="0" i="1" dirty="0" smtClean="0">
                                <a:latin typeface="Cambria Math" panose="02040503050406030204" pitchFamily="18" charset="0"/>
                              </a:rPr>
                              <m:t>1</m:t>
                            </m:r>
                          </m:sub>
                        </m:sSub>
                      </m:num>
                      <m:den>
                        <m:r>
                          <a:rPr lang="pt-BR" sz="2400" b="0" i="1" dirty="0" smtClean="0">
                            <a:latin typeface="Cambria Math" panose="02040503050406030204" pitchFamily="18" charset="0"/>
                          </a:rPr>
                          <m:t>1+</m:t>
                        </m:r>
                        <m:d>
                          <m:dPr>
                            <m:ctrlPr>
                              <a:rPr lang="pt-BR" sz="2400" b="0" i="1" dirty="0" smtClean="0">
                                <a:latin typeface="Cambria Math" panose="02040503050406030204" pitchFamily="18" charset="0"/>
                              </a:rPr>
                            </m:ctrlPr>
                          </m:dPr>
                          <m:e>
                            <m:r>
                              <a:rPr lang="pt-BR" sz="2400" b="0" i="1" dirty="0" smtClean="0">
                                <a:latin typeface="Cambria Math" panose="02040503050406030204" pitchFamily="18" charset="0"/>
                              </a:rPr>
                              <m:t>1+</m:t>
                            </m:r>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2</m:t>
                                </m:r>
                              </m:sub>
                            </m:sSub>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e>
                        </m:d>
                        <m:r>
                          <a:rPr lang="pt-BR" sz="2400" b="0" i="1" dirty="0" smtClean="0">
                            <a:latin typeface="Cambria Math" panose="02040503050406030204" pitchFamily="18" charset="0"/>
                          </a:rPr>
                          <m:t>/</m:t>
                        </m:r>
                        <m:r>
                          <a:rPr lang="pt-BR" sz="2400" b="0" i="1" dirty="0" smtClean="0">
                            <a:latin typeface="Cambria Math" panose="02040503050406030204" pitchFamily="18" charset="0"/>
                          </a:rPr>
                          <m:t>𝐴</m:t>
                        </m:r>
                      </m:den>
                    </m:f>
                  </m:oMath>
                </a14:m>
                <a:endParaRPr lang="pt-BR" sz="2400" dirty="0"/>
              </a:p>
            </p:txBody>
          </p:sp>
        </mc:Choice>
        <mc:Fallback xmlns="">
          <p:sp>
            <p:nvSpPr>
              <p:cNvPr id="14" name="CaixaDeTexto 13">
                <a:extLst>
                  <a:ext uri="{FF2B5EF4-FFF2-40B4-BE49-F238E27FC236}">
                    <a16:creationId xmlns:a16="http://schemas.microsoft.com/office/drawing/2014/main" id="{A28BD7AE-55B9-4D9C-8557-381E44C19247}"/>
                  </a:ext>
                </a:extLst>
              </p:cNvPr>
              <p:cNvSpPr txBox="1">
                <a:spLocks noRot="1" noChangeAspect="1" noMove="1" noResize="1" noEditPoints="1" noAdjustHandles="1" noChangeArrowheads="1" noChangeShapeType="1" noTextEdit="1"/>
              </p:cNvSpPr>
              <p:nvPr/>
            </p:nvSpPr>
            <p:spPr>
              <a:xfrm>
                <a:off x="3093941" y="380020"/>
                <a:ext cx="2620363" cy="572144"/>
              </a:xfrm>
              <a:prstGeom prst="rect">
                <a:avLst/>
              </a:prstGeom>
              <a:blipFill>
                <a:blip r:embed="rId2"/>
                <a:stretch>
                  <a:fillRect t="-3191" b="-957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 name="CaixaDeTexto 1">
                <a:extLst>
                  <a:ext uri="{FF2B5EF4-FFF2-40B4-BE49-F238E27FC236}">
                    <a16:creationId xmlns:a16="http://schemas.microsoft.com/office/drawing/2014/main" id="{4C3EC510-AD10-4E59-AEA7-04C22F95434D}"/>
                  </a:ext>
                </a:extLst>
              </p:cNvPr>
              <p:cNvSpPr txBox="1"/>
              <p:nvPr/>
            </p:nvSpPr>
            <p:spPr>
              <a:xfrm>
                <a:off x="649356" y="1115172"/>
                <a:ext cx="8322365" cy="2862322"/>
              </a:xfrm>
              <a:prstGeom prst="rect">
                <a:avLst/>
              </a:prstGeom>
              <a:noFill/>
            </p:spPr>
            <p:txBody>
              <a:bodyPr wrap="square" rtlCol="0">
                <a:spAutoFit/>
              </a:bodyPr>
              <a:lstStyle/>
              <a:p>
                <a:pPr algn="just"/>
                <a:r>
                  <a:rPr lang="en-US" dirty="0"/>
                  <a:t>We note that as </a:t>
                </a:r>
                <a:r>
                  <a:rPr lang="en-US" i="1" dirty="0"/>
                  <a:t>A </a:t>
                </a:r>
                <a:r>
                  <a:rPr lang="en-US" dirty="0"/>
                  <a:t>approaches </a:t>
                </a:r>
                <a:r>
                  <a:rPr lang="en-US" sz="2400" dirty="0"/>
                  <a:t>∞</a:t>
                </a:r>
                <a:r>
                  <a:rPr lang="en-US" dirty="0"/>
                  <a:t>, </a:t>
                </a:r>
                <a:r>
                  <a:rPr lang="en-US" i="1" dirty="0"/>
                  <a:t>G </a:t>
                </a:r>
                <a:r>
                  <a:rPr lang="en-US" dirty="0"/>
                  <a:t>approaches the ideal value – R</a:t>
                </a:r>
                <a:r>
                  <a:rPr lang="en-US" baseline="-25000" dirty="0"/>
                  <a:t>2</a:t>
                </a:r>
                <a:r>
                  <a:rPr lang="en-US" dirty="0"/>
                  <a:t> /R</a:t>
                </a:r>
                <a:r>
                  <a:rPr lang="en-US" baseline="-25000" dirty="0"/>
                  <a:t>1</a:t>
                </a:r>
                <a:r>
                  <a:rPr lang="en-US" dirty="0"/>
                  <a:t> .</a:t>
                </a:r>
              </a:p>
              <a:p>
                <a:pPr algn="just"/>
                <a:endParaRPr lang="en-US" dirty="0"/>
              </a:p>
              <a:p>
                <a:pPr algn="just"/>
                <a:r>
                  <a:rPr lang="en-US" dirty="0"/>
                  <a:t>Also, we see that as </a:t>
                </a:r>
                <a:r>
                  <a:rPr lang="en-US" b="1" i="1" dirty="0">
                    <a:solidFill>
                      <a:srgbClr val="FF0000"/>
                    </a:solidFill>
                  </a:rPr>
                  <a:t>A </a:t>
                </a:r>
                <a:r>
                  <a:rPr lang="en-US" b="1" dirty="0">
                    <a:solidFill>
                      <a:srgbClr val="FF0000"/>
                    </a:solidFill>
                  </a:rPr>
                  <a:t>approaches </a:t>
                </a:r>
                <a:r>
                  <a:rPr lang="en-US" sz="2400" b="1" dirty="0">
                    <a:solidFill>
                      <a:srgbClr val="FF0000"/>
                    </a:solidFill>
                  </a:rPr>
                  <a:t>∞</a:t>
                </a:r>
                <a:r>
                  <a:rPr lang="en-US" b="1" dirty="0">
                    <a:solidFill>
                      <a:srgbClr val="FF0000"/>
                    </a:solidFill>
                  </a:rPr>
                  <a:t>, the voltage at the inverting input (–</a:t>
                </a:r>
                <a:r>
                  <a:rPr lang="en-US" b="1" dirty="0" err="1">
                    <a:solidFill>
                      <a:srgbClr val="FF0000"/>
                    </a:solidFill>
                  </a:rPr>
                  <a:t>v</a:t>
                </a:r>
                <a:r>
                  <a:rPr lang="en-US" b="1" baseline="-25000" dirty="0" err="1">
                    <a:solidFill>
                      <a:srgbClr val="FF0000"/>
                    </a:solidFill>
                  </a:rPr>
                  <a:t>o</a:t>
                </a:r>
                <a:r>
                  <a:rPr lang="en-US" b="1" dirty="0">
                    <a:solidFill>
                      <a:srgbClr val="FF0000"/>
                    </a:solidFill>
                  </a:rPr>
                  <a:t>/A) terminal approaches zero</a:t>
                </a:r>
                <a:r>
                  <a:rPr lang="en-US" dirty="0"/>
                  <a:t>. This is the virtual-ground assumption we used in our earlier analysis when the op amp was assumed to be ideal. </a:t>
                </a:r>
              </a:p>
              <a:p>
                <a:pPr algn="just"/>
                <a:endParaRPr lang="en-US" dirty="0"/>
              </a:p>
              <a:p>
                <a:pPr algn="just"/>
                <a:r>
                  <a:rPr lang="en-US" dirty="0"/>
                  <a:t>Finally, note that the gain equation in fact indicates that to minimize the dependence of the closed-loop gain </a:t>
                </a:r>
                <a:r>
                  <a:rPr lang="en-US" i="1" dirty="0"/>
                  <a:t>G </a:t>
                </a:r>
                <a:r>
                  <a:rPr lang="en-US" dirty="0"/>
                  <a:t>on the value of the open-loop gain </a:t>
                </a:r>
                <a:r>
                  <a:rPr lang="en-US" i="1" dirty="0"/>
                  <a:t>A</a:t>
                </a:r>
                <a:r>
                  <a:rPr lang="en-US" dirty="0"/>
                  <a:t>, we should </a:t>
                </a:r>
                <a:r>
                  <a:rPr lang="pt-BR" dirty="0"/>
                  <a:t>make </a:t>
                </a:r>
                <a14:m>
                  <m:oMath xmlns:m="http://schemas.openxmlformats.org/officeDocument/2006/math">
                    <m:d>
                      <m:dPr>
                        <m:ctrlPr>
                          <a:rPr lang="pt-BR" i="1" dirty="0">
                            <a:latin typeface="Cambria Math" panose="02040503050406030204" pitchFamily="18" charset="0"/>
                          </a:rPr>
                        </m:ctrlPr>
                      </m:dPr>
                      <m:e>
                        <m:r>
                          <a:rPr lang="pt-BR" i="1" dirty="0">
                            <a:latin typeface="Cambria Math" panose="02040503050406030204" pitchFamily="18" charset="0"/>
                          </a:rPr>
                          <m:t>1+</m:t>
                        </m:r>
                        <m:sSub>
                          <m:sSubPr>
                            <m:ctrlPr>
                              <a:rPr lang="pt-BR" i="1" dirty="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2</m:t>
                            </m:r>
                          </m:sub>
                        </m:sSub>
                        <m:sSub>
                          <m:sSubPr>
                            <m:ctrlPr>
                              <a:rPr lang="pt-BR" i="1" dirty="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1</m:t>
                            </m:r>
                          </m:sub>
                        </m:sSub>
                      </m:e>
                    </m:d>
                  </m:oMath>
                </a14:m>
                <a:r>
                  <a:rPr lang="pt-BR" dirty="0"/>
                  <a:t> &lt;&lt;A. </a:t>
                </a:r>
              </a:p>
            </p:txBody>
          </p:sp>
        </mc:Choice>
        <mc:Fallback xmlns="">
          <p:sp>
            <p:nvSpPr>
              <p:cNvPr id="2" name="CaixaDeTexto 1">
                <a:extLst>
                  <a:ext uri="{FF2B5EF4-FFF2-40B4-BE49-F238E27FC236}">
                    <a16:creationId xmlns:a16="http://schemas.microsoft.com/office/drawing/2014/main" id="{4C3EC510-AD10-4E59-AEA7-04C22F95434D}"/>
                  </a:ext>
                </a:extLst>
              </p:cNvPr>
              <p:cNvSpPr txBox="1">
                <a:spLocks noRot="1" noChangeAspect="1" noMove="1" noResize="1" noEditPoints="1" noAdjustHandles="1" noChangeArrowheads="1" noChangeShapeType="1" noTextEdit="1"/>
              </p:cNvSpPr>
              <p:nvPr/>
            </p:nvSpPr>
            <p:spPr>
              <a:xfrm>
                <a:off x="649356" y="1115172"/>
                <a:ext cx="8322365" cy="2862322"/>
              </a:xfrm>
              <a:prstGeom prst="rect">
                <a:avLst/>
              </a:prstGeom>
              <a:blipFill>
                <a:blip r:embed="rId3"/>
                <a:stretch>
                  <a:fillRect l="-659" t="-1706" r="-586"/>
                </a:stretch>
              </a:blipFill>
            </p:spPr>
            <p:txBody>
              <a:bodyPr/>
              <a:lstStyle/>
              <a:p>
                <a:r>
                  <a:rPr lang="pt-BR">
                    <a:noFill/>
                  </a:rPr>
                  <a:t> </a:t>
                </a:r>
              </a:p>
            </p:txBody>
          </p:sp>
        </mc:Fallback>
      </mc:AlternateContent>
      <p:sp>
        <p:nvSpPr>
          <p:cNvPr id="17" name="Retângulo: Cantos Arredondados 16">
            <a:extLst>
              <a:ext uri="{FF2B5EF4-FFF2-40B4-BE49-F238E27FC236}">
                <a16:creationId xmlns:a16="http://schemas.microsoft.com/office/drawing/2014/main" id="{D354980B-105C-4367-B529-4592E399FAE3}"/>
              </a:ext>
            </a:extLst>
          </p:cNvPr>
          <p:cNvSpPr/>
          <p:nvPr/>
        </p:nvSpPr>
        <p:spPr>
          <a:xfrm>
            <a:off x="288699" y="1280058"/>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84245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ixaDeTexto 17">
            <a:extLst>
              <a:ext uri="{FF2B5EF4-FFF2-40B4-BE49-F238E27FC236}">
                <a16:creationId xmlns:a16="http://schemas.microsoft.com/office/drawing/2014/main" id="{3BEA2B5E-B5B3-4FE5-863D-713D9B016537}"/>
              </a:ext>
            </a:extLst>
          </p:cNvPr>
          <p:cNvSpPr txBox="1"/>
          <p:nvPr/>
        </p:nvSpPr>
        <p:spPr>
          <a:xfrm>
            <a:off x="3547819" y="351642"/>
            <a:ext cx="2048360" cy="369332"/>
          </a:xfrm>
          <a:prstGeom prst="rect">
            <a:avLst/>
          </a:prstGeom>
          <a:solidFill>
            <a:srgbClr val="FFFF00"/>
          </a:solidFill>
          <a:ln>
            <a:solidFill>
              <a:schemeClr val="tx1"/>
            </a:solidFill>
          </a:ln>
        </p:spPr>
        <p:txBody>
          <a:bodyPr wrap="square" rtlCol="0">
            <a:spAutoFit/>
          </a:bodyPr>
          <a:lstStyle/>
          <a:p>
            <a:pPr algn="ctr"/>
            <a:r>
              <a:rPr lang="en-US" b="1" dirty="0"/>
              <a:t>Input Resistance</a:t>
            </a:r>
            <a:endParaRPr lang="pt-BR" dirty="0"/>
          </a:p>
        </p:txBody>
      </p:sp>
      <p:pic>
        <p:nvPicPr>
          <p:cNvPr id="9" name="Imagem 8">
            <a:extLst>
              <a:ext uri="{FF2B5EF4-FFF2-40B4-BE49-F238E27FC236}">
                <a16:creationId xmlns:a16="http://schemas.microsoft.com/office/drawing/2014/main" id="{9F0F2CA2-9CCE-4C8F-88D0-487DFC70E4C8}"/>
              </a:ext>
            </a:extLst>
          </p:cNvPr>
          <p:cNvPicPr>
            <a:picLocks noChangeAspect="1"/>
          </p:cNvPicPr>
          <p:nvPr/>
        </p:nvPicPr>
        <p:blipFill>
          <a:blip r:embed="rId2"/>
          <a:stretch>
            <a:fillRect/>
          </a:stretch>
        </p:blipFill>
        <p:spPr>
          <a:xfrm>
            <a:off x="1228725" y="926147"/>
            <a:ext cx="3343275" cy="2000250"/>
          </a:xfrm>
          <a:prstGeom prst="rect">
            <a:avLst/>
          </a:prstGeom>
        </p:spPr>
      </p:pic>
      <mc:AlternateContent xmlns:mc="http://schemas.openxmlformats.org/markup-compatibility/2006" xmlns:a14="http://schemas.microsoft.com/office/drawing/2010/main">
        <mc:Choice Requires="a14">
          <p:sp>
            <p:nvSpPr>
              <p:cNvPr id="19" name="CaixaDeTexto 18">
                <a:extLst>
                  <a:ext uri="{FF2B5EF4-FFF2-40B4-BE49-F238E27FC236}">
                    <a16:creationId xmlns:a16="http://schemas.microsoft.com/office/drawing/2014/main" id="{F0BCA2A5-1947-4E06-8822-7E6980306EF5}"/>
                  </a:ext>
                </a:extLst>
              </p:cNvPr>
              <p:cNvSpPr txBox="1"/>
              <p:nvPr/>
            </p:nvSpPr>
            <p:spPr>
              <a:xfrm>
                <a:off x="5396537" y="1168167"/>
                <a:ext cx="1968717" cy="542328"/>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𝑅</m:t>
                        </m:r>
                      </m:e>
                      <m:sub>
                        <m:r>
                          <a:rPr lang="pt-BR" sz="2400" b="0" i="1" smtClean="0">
                            <a:latin typeface="Cambria Math" panose="02040503050406030204" pitchFamily="18" charset="0"/>
                          </a:rPr>
                          <m:t>𝑖</m:t>
                        </m:r>
                      </m:sub>
                    </m:sSub>
                  </m:oMath>
                </a14:m>
                <a:r>
                  <a:rPr lang="pt-BR" sz="2400" dirty="0"/>
                  <a:t>=  </a:t>
                </a:r>
                <a14:m>
                  <m:oMath xmlns:m="http://schemas.openxmlformats.org/officeDocument/2006/math">
                    <m:f>
                      <m:fPr>
                        <m:ctrlPr>
                          <a:rPr lang="pt-BR" sz="2400" i="1" dirty="0"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𝑖</m:t>
                            </m:r>
                            <m:r>
                              <a:rPr lang="pt-BR" sz="2400" b="0" i="1" dirty="0" smtClean="0">
                                <a:latin typeface="Cambria Math" panose="02040503050406030204" pitchFamily="18" charset="0"/>
                              </a:rPr>
                              <m:t> </m:t>
                            </m:r>
                          </m:sub>
                        </m:sSub>
                      </m:num>
                      <m:den>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𝑖</m:t>
                            </m:r>
                          </m:e>
                          <m:sub>
                            <m:r>
                              <a:rPr lang="pt-BR" sz="2400" b="0" i="1" dirty="0" smtClean="0">
                                <a:latin typeface="Cambria Math" panose="02040503050406030204" pitchFamily="18" charset="0"/>
                              </a:rPr>
                              <m:t>𝑖</m:t>
                            </m:r>
                            <m:r>
                              <a:rPr lang="pt-BR" sz="2400" i="1" dirty="0">
                                <a:latin typeface="Cambria Math" panose="02040503050406030204" pitchFamily="18" charset="0"/>
                              </a:rPr>
                              <m:t> </m:t>
                            </m:r>
                          </m:sub>
                        </m:sSub>
                      </m:den>
                    </m:f>
                  </m:oMath>
                </a14:m>
                <a:r>
                  <a:rPr lang="pt-BR" sz="2400" dirty="0"/>
                  <a:t> =</a:t>
                </a:r>
                <a14:m>
                  <m:oMath xmlns:m="http://schemas.openxmlformats.org/officeDocument/2006/math">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𝑖</m:t>
                            </m:r>
                            <m:r>
                              <a:rPr lang="pt-BR" sz="2400" i="1" dirty="0">
                                <a:latin typeface="Cambria Math" panose="02040503050406030204" pitchFamily="18" charset="0"/>
                              </a:rPr>
                              <m:t> </m:t>
                            </m:r>
                          </m:sub>
                        </m:sSub>
                      </m:num>
                      <m:den>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 </m:t>
                            </m:r>
                            <m:r>
                              <a:rPr lang="pt-BR" sz="2400" i="1" dirty="0">
                                <a:latin typeface="Cambria Math" panose="02040503050406030204" pitchFamily="18" charset="0"/>
                              </a:rPr>
                              <m:t>𝑣</m:t>
                            </m:r>
                          </m:e>
                          <m:sub>
                            <m:r>
                              <a:rPr lang="pt-BR" sz="2400" i="1" dirty="0">
                                <a:latin typeface="Cambria Math" panose="02040503050406030204" pitchFamily="18" charset="0"/>
                              </a:rPr>
                              <m:t>𝑖</m:t>
                            </m:r>
                            <m:r>
                              <a:rPr lang="pt-BR" sz="2400" i="1" dirty="0">
                                <a:latin typeface="Cambria Math" panose="02040503050406030204" pitchFamily="18" charset="0"/>
                              </a:rPr>
                              <m:t> </m:t>
                            </m:r>
                          </m:sub>
                        </m:sSub>
                        <m:r>
                          <a:rPr lang="pt-BR" sz="2400" b="0" i="1" dirty="0" smtClean="0">
                            <a:latin typeface="Cambria Math" panose="02040503050406030204" pitchFamily="18" charset="0"/>
                          </a:rPr>
                          <m:t>/</m:t>
                        </m:r>
                        <m:sSub>
                          <m:sSubPr>
                            <m:ctrlPr>
                              <a:rPr lang="pt-BR" sz="2400" i="1" dirty="0" smtClean="0">
                                <a:latin typeface="Cambria Math" panose="02040503050406030204" pitchFamily="18" charset="0"/>
                              </a:rPr>
                            </m:ctrlPr>
                          </m:sSubPr>
                          <m:e>
                            <m:r>
                              <a:rPr lang="pt-BR" sz="2400" b="0" i="1" dirty="0" smtClean="0">
                                <a:latin typeface="Cambria Math" panose="02040503050406030204" pitchFamily="18" charset="0"/>
                              </a:rPr>
                              <m:t>𝑅</m:t>
                            </m:r>
                          </m:e>
                          <m:sub>
                            <m:r>
                              <a:rPr lang="pt-BR" sz="2400" b="0" i="1" dirty="0" smtClean="0">
                                <a:latin typeface="Cambria Math" panose="02040503050406030204" pitchFamily="18" charset="0"/>
                              </a:rPr>
                              <m:t>1</m:t>
                            </m:r>
                            <m:r>
                              <a:rPr lang="pt-BR" sz="2400" i="1" dirty="0">
                                <a:latin typeface="Cambria Math" panose="02040503050406030204" pitchFamily="18" charset="0"/>
                              </a:rPr>
                              <m:t> </m:t>
                            </m:r>
                          </m:sub>
                        </m:sSub>
                      </m:den>
                    </m:f>
                  </m:oMath>
                </a14:m>
                <a:endParaRPr lang="pt-BR" sz="2400" dirty="0"/>
              </a:p>
            </p:txBody>
          </p:sp>
        </mc:Choice>
        <mc:Fallback xmlns="">
          <p:sp>
            <p:nvSpPr>
              <p:cNvPr id="19" name="CaixaDeTexto 18">
                <a:extLst>
                  <a:ext uri="{FF2B5EF4-FFF2-40B4-BE49-F238E27FC236}">
                    <a16:creationId xmlns:a16="http://schemas.microsoft.com/office/drawing/2014/main" id="{F0BCA2A5-1947-4E06-8822-7E6980306EF5}"/>
                  </a:ext>
                </a:extLst>
              </p:cNvPr>
              <p:cNvSpPr txBox="1">
                <a:spLocks noRot="1" noChangeAspect="1" noMove="1" noResize="1" noEditPoints="1" noAdjustHandles="1" noChangeArrowheads="1" noChangeShapeType="1" noTextEdit="1"/>
              </p:cNvSpPr>
              <p:nvPr/>
            </p:nvSpPr>
            <p:spPr>
              <a:xfrm>
                <a:off x="5396537" y="1168167"/>
                <a:ext cx="1968717" cy="542328"/>
              </a:xfrm>
              <a:prstGeom prst="rect">
                <a:avLst/>
              </a:prstGeom>
              <a:blipFill>
                <a:blip r:embed="rId3"/>
                <a:stretch>
                  <a:fillRect t="-8989" b="-1011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 name="CaixaDeTexto 19">
                <a:extLst>
                  <a:ext uri="{FF2B5EF4-FFF2-40B4-BE49-F238E27FC236}">
                    <a16:creationId xmlns:a16="http://schemas.microsoft.com/office/drawing/2014/main" id="{4F53372C-DCFD-4A18-862F-877BCAA59C9A}"/>
                  </a:ext>
                </a:extLst>
              </p:cNvPr>
              <p:cNvSpPr txBox="1"/>
              <p:nvPr/>
            </p:nvSpPr>
            <p:spPr>
              <a:xfrm>
                <a:off x="6095509" y="2083419"/>
                <a:ext cx="1222418" cy="369332"/>
              </a:xfrm>
              <a:prstGeom prst="rect">
                <a:avLst/>
              </a:prstGeom>
              <a:solidFill>
                <a:srgbClr val="FFC000"/>
              </a:solidFill>
              <a:ln>
                <a:solidFill>
                  <a:schemeClr val="tx1"/>
                </a:solidFill>
              </a:ln>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𝑅</m:t>
                        </m:r>
                      </m:e>
                      <m:sub>
                        <m:r>
                          <a:rPr lang="pt-BR" sz="2400" b="0" i="1" smtClean="0">
                            <a:latin typeface="Cambria Math" panose="02040503050406030204" pitchFamily="18" charset="0"/>
                          </a:rPr>
                          <m:t>𝑖</m:t>
                        </m:r>
                      </m:sub>
                    </m:sSub>
                  </m:oMath>
                </a14:m>
                <a:r>
                  <a:rPr lang="pt-BR" sz="2400" dirty="0"/>
                  <a:t>= </a:t>
                </a:r>
                <a14:m>
                  <m:oMath xmlns:m="http://schemas.openxmlformats.org/officeDocument/2006/math">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1 </m:t>
                        </m:r>
                      </m:sub>
                    </m:sSub>
                  </m:oMath>
                </a14:m>
                <a:endParaRPr lang="pt-BR" sz="2400" dirty="0"/>
              </a:p>
            </p:txBody>
          </p:sp>
        </mc:Choice>
        <mc:Fallback xmlns="">
          <p:sp>
            <p:nvSpPr>
              <p:cNvPr id="20" name="CaixaDeTexto 19">
                <a:extLst>
                  <a:ext uri="{FF2B5EF4-FFF2-40B4-BE49-F238E27FC236}">
                    <a16:creationId xmlns:a16="http://schemas.microsoft.com/office/drawing/2014/main" id="{4F53372C-DCFD-4A18-862F-877BCAA59C9A}"/>
                  </a:ext>
                </a:extLst>
              </p:cNvPr>
              <p:cNvSpPr txBox="1">
                <a:spLocks noRot="1" noChangeAspect="1" noMove="1" noResize="1" noEditPoints="1" noAdjustHandles="1" noChangeArrowheads="1" noChangeShapeType="1" noTextEdit="1"/>
              </p:cNvSpPr>
              <p:nvPr/>
            </p:nvSpPr>
            <p:spPr>
              <a:xfrm>
                <a:off x="6095509" y="2083419"/>
                <a:ext cx="1222418" cy="369332"/>
              </a:xfrm>
              <a:prstGeom prst="rect">
                <a:avLst/>
              </a:prstGeom>
              <a:blipFill>
                <a:blip r:embed="rId4"/>
                <a:stretch>
                  <a:fillRect t="-24194" b="-46774"/>
                </a:stretch>
              </a:blipFill>
              <a:ln>
                <a:solidFill>
                  <a:schemeClr val="tx1"/>
                </a:solidFill>
              </a:ln>
            </p:spPr>
            <p:txBody>
              <a:bodyPr/>
              <a:lstStyle/>
              <a:p>
                <a:r>
                  <a:rPr lang="pt-BR">
                    <a:noFill/>
                  </a:rPr>
                  <a:t> </a:t>
                </a:r>
              </a:p>
            </p:txBody>
          </p:sp>
        </mc:Fallback>
      </mc:AlternateContent>
      <p:cxnSp>
        <p:nvCxnSpPr>
          <p:cNvPr id="21" name="Conector de Seta Reta 20">
            <a:extLst>
              <a:ext uri="{FF2B5EF4-FFF2-40B4-BE49-F238E27FC236}">
                <a16:creationId xmlns:a16="http://schemas.microsoft.com/office/drawing/2014/main" id="{680F2BA4-F5AD-4544-A978-D16BDFF26DEE}"/>
              </a:ext>
            </a:extLst>
          </p:cNvPr>
          <p:cNvCxnSpPr/>
          <p:nvPr/>
        </p:nvCxnSpPr>
        <p:spPr>
          <a:xfrm>
            <a:off x="5266530" y="2281526"/>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FC141C9A-B7CE-4149-9C7F-A8A34FA5203C}"/>
              </a:ext>
            </a:extLst>
          </p:cNvPr>
          <p:cNvSpPr txBox="1"/>
          <p:nvPr/>
        </p:nvSpPr>
        <p:spPr>
          <a:xfrm>
            <a:off x="496956" y="3061205"/>
            <a:ext cx="8150087" cy="2862322"/>
          </a:xfrm>
          <a:prstGeom prst="rect">
            <a:avLst/>
          </a:prstGeom>
          <a:noFill/>
        </p:spPr>
        <p:txBody>
          <a:bodyPr wrap="square" rtlCol="0">
            <a:spAutoFit/>
          </a:bodyPr>
          <a:lstStyle/>
          <a:p>
            <a:pPr algn="just"/>
            <a:r>
              <a:rPr lang="en-US" dirty="0"/>
              <a:t>Amplifier input resistance forms a voltage divider with the resistance of the source that feeds the amplifier. Thus, to avoid the loss of signal strength, voltage amplifiers are required to have high input resistance. </a:t>
            </a:r>
          </a:p>
          <a:p>
            <a:pPr algn="just"/>
            <a:endParaRPr lang="en-US" dirty="0"/>
          </a:p>
          <a:p>
            <a:pPr algn="just"/>
            <a:r>
              <a:rPr lang="en-US" dirty="0"/>
              <a:t>In the case of the inverting op-amp configuration we are studying, to make </a:t>
            </a:r>
            <a:r>
              <a:rPr lang="en-US" i="1" dirty="0"/>
              <a:t>R</a:t>
            </a:r>
            <a:r>
              <a:rPr lang="en-US" i="1" baseline="-25000" dirty="0"/>
              <a:t>i </a:t>
            </a:r>
            <a:r>
              <a:rPr lang="en-US" dirty="0"/>
              <a:t>high we should select a high value for </a:t>
            </a:r>
            <a:r>
              <a:rPr lang="en-US" i="1" dirty="0"/>
              <a:t>R</a:t>
            </a:r>
            <a:r>
              <a:rPr lang="en-US" baseline="-25000" dirty="0"/>
              <a:t>1</a:t>
            </a:r>
            <a:r>
              <a:rPr lang="en-US" dirty="0"/>
              <a:t>. However, if the required gain is also high, then </a:t>
            </a:r>
            <a:r>
              <a:rPr lang="en-US" i="1" dirty="0"/>
              <a:t>R</a:t>
            </a:r>
            <a:r>
              <a:rPr lang="en-US" baseline="-25000" dirty="0"/>
              <a:t>2</a:t>
            </a:r>
            <a:r>
              <a:rPr lang="en-US" dirty="0"/>
              <a:t> could become impractically large (e.g., greater than a few megohms). </a:t>
            </a:r>
          </a:p>
          <a:p>
            <a:pPr algn="just"/>
            <a:endParaRPr lang="en-US" dirty="0"/>
          </a:p>
          <a:p>
            <a:pPr algn="just"/>
            <a:r>
              <a:rPr lang="en-US" b="1" dirty="0">
                <a:solidFill>
                  <a:srgbClr val="FF0000"/>
                </a:solidFill>
              </a:rPr>
              <a:t>We may conclude that the inverting configuration suffers from a low input resistance.</a:t>
            </a:r>
            <a:endParaRPr lang="pt-BR" b="1" dirty="0">
              <a:solidFill>
                <a:srgbClr val="FF0000"/>
              </a:solidFill>
            </a:endParaRPr>
          </a:p>
        </p:txBody>
      </p:sp>
      <p:sp>
        <p:nvSpPr>
          <p:cNvPr id="11" name="Retângulo: Cantos Arredondados 10">
            <a:extLst>
              <a:ext uri="{FF2B5EF4-FFF2-40B4-BE49-F238E27FC236}">
                <a16:creationId xmlns:a16="http://schemas.microsoft.com/office/drawing/2014/main" id="{C87DF87E-4A51-4A90-9BE2-A46F513D4012}"/>
              </a:ext>
            </a:extLst>
          </p:cNvPr>
          <p:cNvSpPr/>
          <p:nvPr/>
        </p:nvSpPr>
        <p:spPr>
          <a:xfrm>
            <a:off x="243741" y="3143586"/>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5069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ixaDeTexto 17">
            <a:extLst>
              <a:ext uri="{FF2B5EF4-FFF2-40B4-BE49-F238E27FC236}">
                <a16:creationId xmlns:a16="http://schemas.microsoft.com/office/drawing/2014/main" id="{3BEA2B5E-B5B3-4FE5-863D-713D9B016537}"/>
              </a:ext>
            </a:extLst>
          </p:cNvPr>
          <p:cNvSpPr txBox="1"/>
          <p:nvPr/>
        </p:nvSpPr>
        <p:spPr>
          <a:xfrm>
            <a:off x="3547820" y="292581"/>
            <a:ext cx="2048360" cy="369332"/>
          </a:xfrm>
          <a:prstGeom prst="rect">
            <a:avLst/>
          </a:prstGeom>
          <a:solidFill>
            <a:srgbClr val="FFFF00"/>
          </a:solidFill>
          <a:ln>
            <a:solidFill>
              <a:schemeClr val="tx1"/>
            </a:solidFill>
          </a:ln>
        </p:spPr>
        <p:txBody>
          <a:bodyPr wrap="square" rtlCol="0">
            <a:spAutoFit/>
          </a:bodyPr>
          <a:lstStyle/>
          <a:p>
            <a:pPr algn="ctr"/>
            <a:r>
              <a:rPr lang="en-US" b="1" dirty="0"/>
              <a:t>Output Resistance</a:t>
            </a:r>
            <a:endParaRPr lang="pt-BR" dirty="0"/>
          </a:p>
        </p:txBody>
      </p:sp>
      <p:pic>
        <p:nvPicPr>
          <p:cNvPr id="3" name="Imagem 2">
            <a:extLst>
              <a:ext uri="{FF2B5EF4-FFF2-40B4-BE49-F238E27FC236}">
                <a16:creationId xmlns:a16="http://schemas.microsoft.com/office/drawing/2014/main" id="{8E2A771D-2B46-4A2C-AEC7-1EE0E843553E}"/>
              </a:ext>
            </a:extLst>
          </p:cNvPr>
          <p:cNvPicPr>
            <a:picLocks noChangeAspect="1"/>
          </p:cNvPicPr>
          <p:nvPr/>
        </p:nvPicPr>
        <p:blipFill>
          <a:blip r:embed="rId2"/>
          <a:stretch>
            <a:fillRect/>
          </a:stretch>
        </p:blipFill>
        <p:spPr>
          <a:xfrm>
            <a:off x="503581" y="1127890"/>
            <a:ext cx="3827318" cy="2476500"/>
          </a:xfrm>
          <a:prstGeom prst="rect">
            <a:avLst/>
          </a:prstGeom>
        </p:spPr>
      </p:pic>
      <p:sp>
        <p:nvSpPr>
          <p:cNvPr id="11" name="CaixaDeTexto 10">
            <a:extLst>
              <a:ext uri="{FF2B5EF4-FFF2-40B4-BE49-F238E27FC236}">
                <a16:creationId xmlns:a16="http://schemas.microsoft.com/office/drawing/2014/main" id="{7323147C-AACC-4AEE-A86D-951FE2B84B64}"/>
              </a:ext>
            </a:extLst>
          </p:cNvPr>
          <p:cNvSpPr txBox="1"/>
          <p:nvPr/>
        </p:nvSpPr>
        <p:spPr>
          <a:xfrm>
            <a:off x="4602267" y="1454639"/>
            <a:ext cx="4297846" cy="1477328"/>
          </a:xfrm>
          <a:prstGeom prst="rect">
            <a:avLst/>
          </a:prstGeom>
          <a:noFill/>
        </p:spPr>
        <p:txBody>
          <a:bodyPr wrap="square" rtlCol="0">
            <a:spAutoFit/>
          </a:bodyPr>
          <a:lstStyle/>
          <a:p>
            <a:pPr algn="just"/>
            <a:r>
              <a:rPr lang="en-US" dirty="0"/>
              <a:t>Since the output of the inverting configuration is taken at the terminals of the ideal voltage source </a:t>
            </a:r>
            <a:r>
              <a:rPr lang="en-US" i="1" dirty="0"/>
              <a:t>A</a:t>
            </a:r>
            <a:r>
              <a:rPr lang="en-US" dirty="0"/>
              <a:t>(</a:t>
            </a:r>
            <a:r>
              <a:rPr lang="en-US" i="1" dirty="0"/>
              <a:t>v</a:t>
            </a:r>
            <a:r>
              <a:rPr lang="en-US" baseline="-25000" dirty="0"/>
              <a:t>2</a:t>
            </a:r>
            <a:r>
              <a:rPr lang="en-US" dirty="0"/>
              <a:t> − </a:t>
            </a:r>
            <a:r>
              <a:rPr lang="en-US" i="1" dirty="0"/>
              <a:t>v</a:t>
            </a:r>
            <a:r>
              <a:rPr lang="en-US" baseline="-25000" dirty="0"/>
              <a:t>1</a:t>
            </a:r>
            <a:r>
              <a:rPr lang="en-US" dirty="0"/>
              <a:t>), it follows that the output resistance of the closed-loop amplifier </a:t>
            </a:r>
            <a:r>
              <a:rPr lang="pt-BR" dirty="0" err="1"/>
              <a:t>is</a:t>
            </a:r>
            <a:r>
              <a:rPr lang="pt-BR" dirty="0"/>
              <a:t> zero.</a:t>
            </a:r>
            <a:endParaRPr lang="pt-BR" b="1" dirty="0">
              <a:solidFill>
                <a:srgbClr val="FF0000"/>
              </a:solidFill>
            </a:endParaRPr>
          </a:p>
        </p:txBody>
      </p:sp>
      <p:cxnSp>
        <p:nvCxnSpPr>
          <p:cNvPr id="13" name="Conector de Seta Reta 12">
            <a:extLst>
              <a:ext uri="{FF2B5EF4-FFF2-40B4-BE49-F238E27FC236}">
                <a16:creationId xmlns:a16="http://schemas.microsoft.com/office/drawing/2014/main" id="{F5CD3EFB-20C7-4563-8E3D-C854F02BD706}"/>
              </a:ext>
            </a:extLst>
          </p:cNvPr>
          <p:cNvCxnSpPr>
            <a:cxnSpLocks/>
          </p:cNvCxnSpPr>
          <p:nvPr/>
        </p:nvCxnSpPr>
        <p:spPr>
          <a:xfrm flipV="1">
            <a:off x="4208581" y="2134295"/>
            <a:ext cx="393686" cy="5057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09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24FDA834-8871-461C-B60C-54FE8BAD5EEF}"/>
              </a:ext>
            </a:extLst>
          </p:cNvPr>
          <p:cNvSpPr txBox="1"/>
          <p:nvPr/>
        </p:nvSpPr>
        <p:spPr>
          <a:xfrm>
            <a:off x="861390" y="320432"/>
            <a:ext cx="7421219" cy="369332"/>
          </a:xfrm>
          <a:prstGeom prst="rect">
            <a:avLst/>
          </a:prstGeom>
          <a:solidFill>
            <a:srgbClr val="FFFF00"/>
          </a:solidFill>
        </p:spPr>
        <p:txBody>
          <a:bodyPr wrap="square" rtlCol="0">
            <a:spAutoFit/>
          </a:bodyPr>
          <a:lstStyle/>
          <a:p>
            <a:pPr algn="ctr"/>
            <a:r>
              <a:rPr lang="en-US" b="1" dirty="0"/>
              <a:t>A solution to problem of low input resistance is discussed in the exercise</a:t>
            </a:r>
          </a:p>
        </p:txBody>
      </p:sp>
      <p:pic>
        <p:nvPicPr>
          <p:cNvPr id="3" name="Imagem 2">
            <a:extLst>
              <a:ext uri="{FF2B5EF4-FFF2-40B4-BE49-F238E27FC236}">
                <a16:creationId xmlns:a16="http://schemas.microsoft.com/office/drawing/2014/main" id="{99AAEAD2-1F72-4D09-B966-685D36FD1470}"/>
              </a:ext>
            </a:extLst>
          </p:cNvPr>
          <p:cNvPicPr>
            <a:picLocks noChangeAspect="1"/>
          </p:cNvPicPr>
          <p:nvPr/>
        </p:nvPicPr>
        <p:blipFill>
          <a:blip r:embed="rId2"/>
          <a:stretch>
            <a:fillRect/>
          </a:stretch>
        </p:blipFill>
        <p:spPr>
          <a:xfrm>
            <a:off x="477078" y="1872696"/>
            <a:ext cx="3409950" cy="2476500"/>
          </a:xfrm>
          <a:prstGeom prst="rect">
            <a:avLst/>
          </a:prstGeom>
        </p:spPr>
      </p:pic>
      <p:sp>
        <p:nvSpPr>
          <p:cNvPr id="4" name="Retângulo 3">
            <a:extLst>
              <a:ext uri="{FF2B5EF4-FFF2-40B4-BE49-F238E27FC236}">
                <a16:creationId xmlns:a16="http://schemas.microsoft.com/office/drawing/2014/main" id="{DA79DB40-4593-467B-8C5E-E15143E2765B}"/>
              </a:ext>
            </a:extLst>
          </p:cNvPr>
          <p:cNvSpPr/>
          <p:nvPr/>
        </p:nvSpPr>
        <p:spPr>
          <a:xfrm>
            <a:off x="4333461" y="1296769"/>
            <a:ext cx="4432852" cy="3970318"/>
          </a:xfrm>
          <a:prstGeom prst="rect">
            <a:avLst/>
          </a:prstGeom>
        </p:spPr>
        <p:txBody>
          <a:bodyPr wrap="square">
            <a:spAutoFit/>
          </a:bodyPr>
          <a:lstStyle/>
          <a:p>
            <a:pPr algn="just"/>
            <a:r>
              <a:rPr lang="en-US" dirty="0"/>
              <a:t>Assuming the op amp to be ideal, derive an expression for the closed-loop gain of the circuit shown. </a:t>
            </a:r>
          </a:p>
          <a:p>
            <a:pPr algn="just"/>
            <a:endParaRPr lang="en-US" dirty="0"/>
          </a:p>
          <a:p>
            <a:pPr algn="just"/>
            <a:r>
              <a:rPr lang="en-US" dirty="0"/>
              <a:t>Use this circuit to design an inverting amplifier with a gain of 100 and an input  resistance of 1 MΩ. </a:t>
            </a:r>
          </a:p>
          <a:p>
            <a:pPr algn="just"/>
            <a:endParaRPr lang="en-US" dirty="0"/>
          </a:p>
          <a:p>
            <a:pPr algn="just"/>
            <a:r>
              <a:rPr lang="en-US" dirty="0"/>
              <a:t>Assume that for practical reasons it is required not to use resistors greater than 1 MΩ. </a:t>
            </a:r>
          </a:p>
          <a:p>
            <a:pPr algn="just"/>
            <a:endParaRPr lang="en-US" dirty="0"/>
          </a:p>
          <a:p>
            <a:pPr algn="just"/>
            <a:r>
              <a:rPr lang="en-US" dirty="0"/>
              <a:t>Compare your design with that based on the basic inverting configuration.  </a:t>
            </a:r>
            <a:endParaRPr lang="pt-BR" dirty="0"/>
          </a:p>
        </p:txBody>
      </p:sp>
    </p:spTree>
    <p:extLst>
      <p:ext uri="{BB962C8B-B14F-4D97-AF65-F5344CB8AC3E}">
        <p14:creationId xmlns:p14="http://schemas.microsoft.com/office/powerpoint/2010/main" val="2797240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9AAEAD2-1F72-4D09-B966-685D36FD1470}"/>
              </a:ext>
            </a:extLst>
          </p:cNvPr>
          <p:cNvPicPr>
            <a:picLocks noChangeAspect="1"/>
          </p:cNvPicPr>
          <p:nvPr/>
        </p:nvPicPr>
        <p:blipFill>
          <a:blip r:embed="rId2"/>
          <a:stretch>
            <a:fillRect/>
          </a:stretch>
        </p:blipFill>
        <p:spPr>
          <a:xfrm>
            <a:off x="2867025" y="269183"/>
            <a:ext cx="3409950" cy="2476500"/>
          </a:xfrm>
          <a:prstGeom prst="rect">
            <a:avLst/>
          </a:prstGeom>
        </p:spPr>
      </p:pic>
      <p:sp>
        <p:nvSpPr>
          <p:cNvPr id="8" name="CaixaDeTexto 7">
            <a:extLst>
              <a:ext uri="{FF2B5EF4-FFF2-40B4-BE49-F238E27FC236}">
                <a16:creationId xmlns:a16="http://schemas.microsoft.com/office/drawing/2014/main" id="{265DA515-038F-49CC-9B27-6AF627A67F2B}"/>
              </a:ext>
            </a:extLst>
          </p:cNvPr>
          <p:cNvSpPr txBox="1"/>
          <p:nvPr/>
        </p:nvSpPr>
        <p:spPr>
          <a:xfrm>
            <a:off x="496956" y="3061205"/>
            <a:ext cx="8554279" cy="369332"/>
          </a:xfrm>
          <a:prstGeom prst="rect">
            <a:avLst/>
          </a:prstGeom>
          <a:noFill/>
        </p:spPr>
        <p:txBody>
          <a:bodyPr wrap="square" rtlCol="0">
            <a:spAutoFit/>
          </a:bodyPr>
          <a:lstStyle/>
          <a:p>
            <a:pPr algn="just"/>
            <a:r>
              <a:rPr lang="en-US" dirty="0"/>
              <a:t>The analysis begins at the inverting input terminal of the op amp, where the voltage is:</a:t>
            </a:r>
            <a:endParaRPr lang="pt-BR" b="1" dirty="0">
              <a:solidFill>
                <a:srgbClr val="FF0000"/>
              </a:solidFill>
            </a:endParaRPr>
          </a:p>
        </p:txBody>
      </p:sp>
      <p:sp>
        <p:nvSpPr>
          <p:cNvPr id="9" name="Retângulo: Cantos Arredondados 8">
            <a:extLst>
              <a:ext uri="{FF2B5EF4-FFF2-40B4-BE49-F238E27FC236}">
                <a16:creationId xmlns:a16="http://schemas.microsoft.com/office/drawing/2014/main" id="{5D7B1013-62C5-4D85-8D48-773E9FDB95F7}"/>
              </a:ext>
            </a:extLst>
          </p:cNvPr>
          <p:cNvSpPr/>
          <p:nvPr/>
        </p:nvSpPr>
        <p:spPr>
          <a:xfrm>
            <a:off x="195934" y="3119755"/>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0" name="CaixaDeTexto 9">
                <a:extLst>
                  <a:ext uri="{FF2B5EF4-FFF2-40B4-BE49-F238E27FC236}">
                    <a16:creationId xmlns:a16="http://schemas.microsoft.com/office/drawing/2014/main" id="{5BF251C6-B915-428B-9D4C-C47A6EAEC150}"/>
                  </a:ext>
                </a:extLst>
              </p:cNvPr>
              <p:cNvSpPr txBox="1"/>
              <p:nvPr/>
            </p:nvSpPr>
            <p:spPr>
              <a:xfrm>
                <a:off x="3248233" y="3499933"/>
                <a:ext cx="2647533" cy="492251"/>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𝑖</m:t>
                        </m:r>
                      </m:sub>
                    </m:sSub>
                  </m:oMath>
                </a14:m>
                <a:r>
                  <a:rPr lang="pt-BR" sz="2400" dirty="0"/>
                  <a:t> = - </a:t>
                </a:r>
                <a14:m>
                  <m:oMath xmlns:m="http://schemas.openxmlformats.org/officeDocument/2006/math">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 </m:t>
                            </m:r>
                            <m:r>
                              <a:rPr lang="pt-BR" sz="2400" i="1" dirty="0">
                                <a:latin typeface="Cambria Math" panose="02040503050406030204" pitchFamily="18" charset="0"/>
                              </a:rPr>
                              <m:t>𝑣</m:t>
                            </m:r>
                          </m:e>
                          <m:sub>
                            <m:r>
                              <a:rPr lang="pt-BR" sz="2400" i="1" dirty="0">
                                <a:latin typeface="Cambria Math" panose="02040503050406030204" pitchFamily="18" charset="0"/>
                              </a:rPr>
                              <m:t>𝑜</m:t>
                            </m:r>
                            <m:r>
                              <a:rPr lang="pt-BR" sz="2400" i="1" dirty="0">
                                <a:latin typeface="Cambria Math" panose="02040503050406030204" pitchFamily="18" charset="0"/>
                              </a:rPr>
                              <m:t> </m:t>
                            </m:r>
                          </m:sub>
                        </m:sSub>
                      </m:num>
                      <m:den>
                        <m:r>
                          <a:rPr lang="pt-BR" sz="2400" i="1" dirty="0">
                            <a:latin typeface="Cambria Math" panose="02040503050406030204" pitchFamily="18" charset="0"/>
                          </a:rPr>
                          <m:t>𝐴</m:t>
                        </m:r>
                      </m:den>
                    </m:f>
                    <m:r>
                      <a:rPr lang="pt-BR" sz="2400" b="0" i="1" dirty="0" smtClean="0">
                        <a:latin typeface="Cambria Math" panose="02040503050406030204" pitchFamily="18" charset="0"/>
                      </a:rPr>
                      <m:t>=</m:t>
                    </m:r>
                    <m:r>
                      <m:rPr>
                        <m:nor/>
                      </m:rPr>
                      <a:rPr lang="pt-BR" sz="2400" dirty="0"/>
                      <m:t>− </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 </m:t>
                            </m:r>
                            <m:r>
                              <a:rPr lang="pt-BR" sz="2400" i="1" dirty="0">
                                <a:latin typeface="Cambria Math" panose="02040503050406030204" pitchFamily="18" charset="0"/>
                              </a:rPr>
                              <m:t>𝑣</m:t>
                            </m:r>
                          </m:e>
                          <m:sub>
                            <m:r>
                              <a:rPr lang="pt-BR" sz="2400" i="1" dirty="0">
                                <a:latin typeface="Cambria Math" panose="02040503050406030204" pitchFamily="18" charset="0"/>
                              </a:rPr>
                              <m:t>𝑜</m:t>
                            </m:r>
                            <m:r>
                              <a:rPr lang="pt-BR" sz="2400" i="1" dirty="0">
                                <a:latin typeface="Cambria Math" panose="02040503050406030204" pitchFamily="18" charset="0"/>
                              </a:rPr>
                              <m:t> </m:t>
                            </m:r>
                          </m:sub>
                        </m:sSub>
                      </m:num>
                      <m:den>
                        <m:r>
                          <m:rPr>
                            <m:nor/>
                          </m:rPr>
                          <a:rPr lang="pt-BR" sz="2400"/>
                          <m:t>∞</m:t>
                        </m:r>
                      </m:den>
                    </m:f>
                    <m:r>
                      <a:rPr lang="pt-BR" sz="2400" b="0" i="1" dirty="0" smtClean="0">
                        <a:latin typeface="Cambria Math" panose="02040503050406030204" pitchFamily="18" charset="0"/>
                      </a:rPr>
                      <m:t>=0</m:t>
                    </m:r>
                  </m:oMath>
                </a14:m>
                <a:endParaRPr lang="pt-BR" sz="2400" dirty="0"/>
              </a:p>
            </p:txBody>
          </p:sp>
        </mc:Choice>
        <mc:Fallback xmlns="">
          <p:sp>
            <p:nvSpPr>
              <p:cNvPr id="10" name="CaixaDeTexto 9">
                <a:extLst>
                  <a:ext uri="{FF2B5EF4-FFF2-40B4-BE49-F238E27FC236}">
                    <a16:creationId xmlns:a16="http://schemas.microsoft.com/office/drawing/2014/main" id="{5BF251C6-B915-428B-9D4C-C47A6EAEC150}"/>
                  </a:ext>
                </a:extLst>
              </p:cNvPr>
              <p:cNvSpPr txBox="1">
                <a:spLocks noRot="1" noChangeAspect="1" noMove="1" noResize="1" noEditPoints="1" noAdjustHandles="1" noChangeArrowheads="1" noChangeShapeType="1" noTextEdit="1"/>
              </p:cNvSpPr>
              <p:nvPr/>
            </p:nvSpPr>
            <p:spPr>
              <a:xfrm>
                <a:off x="3248233" y="3499933"/>
                <a:ext cx="2647533" cy="492251"/>
              </a:xfrm>
              <a:prstGeom prst="rect">
                <a:avLst/>
              </a:prstGeom>
              <a:blipFill>
                <a:blip r:embed="rId3"/>
                <a:stretch>
                  <a:fillRect t="-8642" b="-22222"/>
                </a:stretch>
              </a:blipFill>
            </p:spPr>
            <p:txBody>
              <a:bodyPr/>
              <a:lstStyle/>
              <a:p>
                <a:r>
                  <a:rPr lang="pt-BR">
                    <a:noFill/>
                  </a:rPr>
                  <a:t> </a:t>
                </a:r>
              </a:p>
            </p:txBody>
          </p:sp>
        </mc:Fallback>
      </mc:AlternateContent>
      <p:sp>
        <p:nvSpPr>
          <p:cNvPr id="11" name="CaixaDeTexto 10">
            <a:extLst>
              <a:ext uri="{FF2B5EF4-FFF2-40B4-BE49-F238E27FC236}">
                <a16:creationId xmlns:a16="http://schemas.microsoft.com/office/drawing/2014/main" id="{949BBA90-4344-43B2-B3AF-915EF04826FA}"/>
              </a:ext>
            </a:extLst>
          </p:cNvPr>
          <p:cNvSpPr txBox="1"/>
          <p:nvPr/>
        </p:nvSpPr>
        <p:spPr>
          <a:xfrm>
            <a:off x="496955" y="4138574"/>
            <a:ext cx="5612297" cy="369332"/>
          </a:xfrm>
          <a:prstGeom prst="rect">
            <a:avLst/>
          </a:prstGeom>
          <a:noFill/>
        </p:spPr>
        <p:txBody>
          <a:bodyPr wrap="square" rtlCol="0">
            <a:spAutoFit/>
          </a:bodyPr>
          <a:lstStyle/>
          <a:p>
            <a:r>
              <a:rPr lang="pt-BR" dirty="0" err="1"/>
              <a:t>Knowing</a:t>
            </a:r>
            <a:r>
              <a:rPr lang="pt-BR" dirty="0"/>
              <a:t> </a:t>
            </a:r>
            <a:r>
              <a:rPr lang="en-US" i="1" dirty="0"/>
              <a:t>v</a:t>
            </a:r>
            <a:r>
              <a:rPr lang="en-US" baseline="-25000" dirty="0"/>
              <a:t>1</a:t>
            </a:r>
            <a:r>
              <a:rPr lang="en-US" dirty="0"/>
              <a:t>, we can determine the current </a:t>
            </a:r>
            <a:r>
              <a:rPr lang="en-US" i="1" dirty="0"/>
              <a:t>i</a:t>
            </a:r>
            <a:r>
              <a:rPr lang="en-US" baseline="-25000" dirty="0"/>
              <a:t>1</a:t>
            </a:r>
            <a:r>
              <a:rPr lang="en-US" dirty="0"/>
              <a:t> as follows:</a:t>
            </a:r>
            <a:endParaRPr lang="pt-BR" b="1" dirty="0">
              <a:solidFill>
                <a:srgbClr val="FF0000"/>
              </a:solidFill>
            </a:endParaRPr>
          </a:p>
        </p:txBody>
      </p:sp>
      <p:sp>
        <p:nvSpPr>
          <p:cNvPr id="12" name="Retângulo: Cantos Arredondados 11">
            <a:extLst>
              <a:ext uri="{FF2B5EF4-FFF2-40B4-BE49-F238E27FC236}">
                <a16:creationId xmlns:a16="http://schemas.microsoft.com/office/drawing/2014/main" id="{AF41DFF9-C69D-48A8-B957-BBF10B5E16C8}"/>
              </a:ext>
            </a:extLst>
          </p:cNvPr>
          <p:cNvSpPr/>
          <p:nvPr/>
        </p:nvSpPr>
        <p:spPr>
          <a:xfrm>
            <a:off x="195933" y="4213663"/>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CDA91128-4936-43A3-BCA7-C3A890CC80F4}"/>
                  </a:ext>
                </a:extLst>
              </p:cNvPr>
              <p:cNvSpPr txBox="1"/>
              <p:nvPr/>
            </p:nvSpPr>
            <p:spPr>
              <a:xfrm>
                <a:off x="3049560" y="4654296"/>
                <a:ext cx="3059692" cy="568104"/>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𝑖</m:t>
                        </m:r>
                      </m:e>
                      <m:sub>
                        <m:r>
                          <a:rPr lang="pt-BR" sz="2400" b="0" i="1" smtClean="0">
                            <a:latin typeface="Cambria Math" panose="02040503050406030204" pitchFamily="18" charset="0"/>
                          </a:rPr>
                          <m:t>1</m:t>
                        </m:r>
                      </m:sub>
                    </m:sSub>
                  </m:oMath>
                </a14:m>
                <a:r>
                  <a:rPr lang="pt-BR" sz="2400" dirty="0"/>
                  <a:t> = </a:t>
                </a:r>
                <a14:m>
                  <m:oMath xmlns:m="http://schemas.openxmlformats.org/officeDocument/2006/math">
                    <m:f>
                      <m:fPr>
                        <m:ctrlPr>
                          <a:rPr lang="pt-BR" sz="2400" i="1" dirty="0"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𝐼</m:t>
                            </m:r>
                          </m:sub>
                        </m:sSub>
                        <m:r>
                          <a:rPr lang="pt-BR" sz="2400" i="1" dirty="0">
                            <a:latin typeface="Cambria Math" panose="02040503050406030204" pitchFamily="18" charset="0"/>
                          </a:rPr>
                          <m:t>−</m:t>
                        </m:r>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b="0" i="1" smtClean="0">
                                <a:latin typeface="Cambria Math" panose="02040503050406030204" pitchFamily="18" charset="0"/>
                              </a:rPr>
                              <m:t>1</m:t>
                            </m:r>
                          </m:sub>
                        </m:sSub>
                      </m:num>
                      <m:den>
                        <m:sSub>
                          <m:sSubPr>
                            <m:ctrlPr>
                              <a:rPr lang="pt-BR" sz="2400" i="1" dirty="0" smtClean="0">
                                <a:latin typeface="Cambria Math" panose="02040503050406030204" pitchFamily="18" charset="0"/>
                              </a:rPr>
                            </m:ctrlPr>
                          </m:sSubPr>
                          <m:e>
                            <m:r>
                              <a:rPr lang="pt-BR" sz="2400" b="0" i="1" dirty="0" smtClean="0">
                                <a:latin typeface="Cambria Math" panose="02040503050406030204" pitchFamily="18" charset="0"/>
                              </a:rPr>
                              <m:t>𝑅</m:t>
                            </m:r>
                          </m:e>
                          <m:sub>
                            <m:r>
                              <a:rPr lang="pt-BR" sz="2400" i="1" dirty="0">
                                <a:latin typeface="Cambria Math" panose="02040503050406030204" pitchFamily="18" charset="0"/>
                              </a:rPr>
                              <m:t>1</m:t>
                            </m:r>
                          </m:sub>
                        </m:sSub>
                      </m:den>
                    </m:f>
                  </m:oMath>
                </a14:m>
                <a:r>
                  <a:rPr lang="pt-BR" sz="2400" dirty="0"/>
                  <a:t> = </a:t>
                </a:r>
                <a14:m>
                  <m:oMath xmlns:m="http://schemas.openxmlformats.org/officeDocument/2006/math">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r>
                          <a:rPr lang="pt-BR" sz="2400" i="1" dirty="0">
                            <a:latin typeface="Cambria Math" panose="02040503050406030204" pitchFamily="18" charset="0"/>
                          </a:rPr>
                          <m:t>−</m:t>
                        </m:r>
                        <m:r>
                          <a:rPr lang="pt-BR" sz="2400" b="0" i="1" smtClean="0">
                            <a:latin typeface="Cambria Math" panose="02040503050406030204" pitchFamily="18" charset="0"/>
                          </a:rPr>
                          <m:t>0</m:t>
                        </m:r>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r>
                      <a:rPr lang="pt-BR" sz="2400" b="0" i="1" dirty="0"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oMath>
                </a14:m>
                <a:endParaRPr lang="pt-BR" sz="2400" dirty="0"/>
              </a:p>
            </p:txBody>
          </p:sp>
        </mc:Choice>
        <mc:Fallback xmlns="">
          <p:sp>
            <p:nvSpPr>
              <p:cNvPr id="13" name="CaixaDeTexto 12">
                <a:extLst>
                  <a:ext uri="{FF2B5EF4-FFF2-40B4-BE49-F238E27FC236}">
                    <a16:creationId xmlns:a16="http://schemas.microsoft.com/office/drawing/2014/main" id="{CDA91128-4936-43A3-BCA7-C3A890CC80F4}"/>
                  </a:ext>
                </a:extLst>
              </p:cNvPr>
              <p:cNvSpPr txBox="1">
                <a:spLocks noRot="1" noChangeAspect="1" noMove="1" noResize="1" noEditPoints="1" noAdjustHandles="1" noChangeArrowheads="1" noChangeShapeType="1" noTextEdit="1"/>
              </p:cNvSpPr>
              <p:nvPr/>
            </p:nvSpPr>
            <p:spPr>
              <a:xfrm>
                <a:off x="3049560" y="4654296"/>
                <a:ext cx="3059692" cy="568104"/>
              </a:xfrm>
              <a:prstGeom prst="rect">
                <a:avLst/>
              </a:prstGeom>
              <a:blipFill>
                <a:blip r:embed="rId4"/>
                <a:stretch>
                  <a:fillRect t="-3226" b="-10753"/>
                </a:stretch>
              </a:blipFill>
            </p:spPr>
            <p:txBody>
              <a:bodyPr/>
              <a:lstStyle/>
              <a:p>
                <a:r>
                  <a:rPr lang="pt-BR">
                    <a:noFill/>
                  </a:rPr>
                  <a:t> </a:t>
                </a:r>
              </a:p>
            </p:txBody>
          </p:sp>
        </mc:Fallback>
      </mc:AlternateContent>
      <p:sp>
        <p:nvSpPr>
          <p:cNvPr id="14" name="CaixaDeTexto 13">
            <a:extLst>
              <a:ext uri="{FF2B5EF4-FFF2-40B4-BE49-F238E27FC236}">
                <a16:creationId xmlns:a16="http://schemas.microsoft.com/office/drawing/2014/main" id="{BE997AD8-AFE3-4FCD-824F-5B04D9B690E8}"/>
              </a:ext>
            </a:extLst>
          </p:cNvPr>
          <p:cNvSpPr txBox="1"/>
          <p:nvPr/>
        </p:nvSpPr>
        <p:spPr>
          <a:xfrm>
            <a:off x="496955" y="5344517"/>
            <a:ext cx="8315741" cy="646331"/>
          </a:xfrm>
          <a:prstGeom prst="rect">
            <a:avLst/>
          </a:prstGeom>
          <a:noFill/>
        </p:spPr>
        <p:txBody>
          <a:bodyPr wrap="square" rtlCol="0">
            <a:spAutoFit/>
          </a:bodyPr>
          <a:lstStyle/>
          <a:p>
            <a:pPr algn="just"/>
            <a:r>
              <a:rPr lang="en-US" dirty="0"/>
              <a:t>Since zero current flows into the inverting input terminal, all of </a:t>
            </a:r>
            <a:r>
              <a:rPr lang="en-US" i="1" dirty="0"/>
              <a:t>i</a:t>
            </a:r>
            <a:r>
              <a:rPr lang="en-US" baseline="-25000" dirty="0"/>
              <a:t>1</a:t>
            </a:r>
            <a:r>
              <a:rPr lang="en-US" dirty="0"/>
              <a:t> will flow through </a:t>
            </a:r>
            <a:r>
              <a:rPr lang="en-US" i="1" dirty="0"/>
              <a:t>R</a:t>
            </a:r>
            <a:r>
              <a:rPr lang="en-US" baseline="-25000" dirty="0"/>
              <a:t>2</a:t>
            </a:r>
            <a:r>
              <a:rPr lang="en-US" dirty="0"/>
              <a:t>, and thus:</a:t>
            </a:r>
            <a:endParaRPr lang="pt-BR" b="1" dirty="0">
              <a:solidFill>
                <a:srgbClr val="FF0000"/>
              </a:solidFill>
            </a:endParaRPr>
          </a:p>
        </p:txBody>
      </p:sp>
      <p:sp>
        <p:nvSpPr>
          <p:cNvPr id="15" name="Retângulo: Cantos Arredondados 14">
            <a:extLst>
              <a:ext uri="{FF2B5EF4-FFF2-40B4-BE49-F238E27FC236}">
                <a16:creationId xmlns:a16="http://schemas.microsoft.com/office/drawing/2014/main" id="{33C16AAD-B9F0-4B8A-B74E-801DBF2C8018}"/>
              </a:ext>
            </a:extLst>
          </p:cNvPr>
          <p:cNvSpPr/>
          <p:nvPr/>
        </p:nvSpPr>
        <p:spPr>
          <a:xfrm>
            <a:off x="195933" y="5459442"/>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6" name="CaixaDeTexto 15">
                <a:extLst>
                  <a:ext uri="{FF2B5EF4-FFF2-40B4-BE49-F238E27FC236}">
                    <a16:creationId xmlns:a16="http://schemas.microsoft.com/office/drawing/2014/main" id="{67BD03BE-5E7B-45CB-9AF4-EC54857B87ED}"/>
                  </a:ext>
                </a:extLst>
              </p:cNvPr>
              <p:cNvSpPr txBox="1"/>
              <p:nvPr/>
            </p:nvSpPr>
            <p:spPr>
              <a:xfrm>
                <a:off x="3708441" y="5964344"/>
                <a:ext cx="1727116" cy="538032"/>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𝑖</m:t>
                        </m:r>
                      </m:e>
                      <m:sub>
                        <m:r>
                          <a:rPr lang="pt-BR" sz="2400" b="0" i="1" smtClean="0">
                            <a:latin typeface="Cambria Math" panose="02040503050406030204" pitchFamily="18" charset="0"/>
                          </a:rPr>
                          <m:t>2</m:t>
                        </m:r>
                      </m:sub>
                    </m:sSub>
                  </m:oMath>
                </a14:m>
                <a:r>
                  <a:rPr lang="pt-BR" sz="2400" dirty="0"/>
                  <a:t> =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𝑖</m:t>
                        </m:r>
                      </m:e>
                      <m:sub>
                        <m:r>
                          <a:rPr lang="pt-BR" sz="2400" b="0" i="1" smtClean="0">
                            <a:latin typeface="Cambria Math" panose="02040503050406030204" pitchFamily="18" charset="0"/>
                          </a:rPr>
                          <m:t>1</m:t>
                        </m:r>
                      </m:sub>
                    </m:sSub>
                  </m:oMath>
                </a14:m>
                <a:r>
                  <a:rPr lang="pt-BR" sz="2400" dirty="0"/>
                  <a:t> </a:t>
                </a:r>
                <a14:m>
                  <m:oMath xmlns:m="http://schemas.openxmlformats.org/officeDocument/2006/math">
                    <m:r>
                      <a:rPr lang="pt-BR" sz="2400" b="0" i="1" dirty="0"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oMath>
                </a14:m>
                <a:endParaRPr lang="pt-BR" sz="2400" dirty="0"/>
              </a:p>
            </p:txBody>
          </p:sp>
        </mc:Choice>
        <mc:Fallback xmlns="">
          <p:sp>
            <p:nvSpPr>
              <p:cNvPr id="16" name="CaixaDeTexto 15">
                <a:extLst>
                  <a:ext uri="{FF2B5EF4-FFF2-40B4-BE49-F238E27FC236}">
                    <a16:creationId xmlns:a16="http://schemas.microsoft.com/office/drawing/2014/main" id="{67BD03BE-5E7B-45CB-9AF4-EC54857B87ED}"/>
                  </a:ext>
                </a:extLst>
              </p:cNvPr>
              <p:cNvSpPr txBox="1">
                <a:spLocks noRot="1" noChangeAspect="1" noMove="1" noResize="1" noEditPoints="1" noAdjustHandles="1" noChangeArrowheads="1" noChangeShapeType="1" noTextEdit="1"/>
              </p:cNvSpPr>
              <p:nvPr/>
            </p:nvSpPr>
            <p:spPr>
              <a:xfrm>
                <a:off x="3708441" y="5964344"/>
                <a:ext cx="1727116" cy="538032"/>
              </a:xfrm>
              <a:prstGeom prst="rect">
                <a:avLst/>
              </a:prstGeom>
              <a:blipFill>
                <a:blip r:embed="rId5"/>
                <a:stretch>
                  <a:fillRect t="-7865" b="-11236"/>
                </a:stretch>
              </a:blipFill>
            </p:spPr>
            <p:txBody>
              <a:bodyPr/>
              <a:lstStyle/>
              <a:p>
                <a:r>
                  <a:rPr lang="pt-BR">
                    <a:noFill/>
                  </a:rPr>
                  <a:t> </a:t>
                </a:r>
              </a:p>
            </p:txBody>
          </p:sp>
        </mc:Fallback>
      </mc:AlternateContent>
    </p:spTree>
    <p:extLst>
      <p:ext uri="{BB962C8B-B14F-4D97-AF65-F5344CB8AC3E}">
        <p14:creationId xmlns:p14="http://schemas.microsoft.com/office/powerpoint/2010/main" val="345223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p:bldP spid="15"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9AAEAD2-1F72-4D09-B966-685D36FD1470}"/>
              </a:ext>
            </a:extLst>
          </p:cNvPr>
          <p:cNvPicPr>
            <a:picLocks noChangeAspect="1"/>
          </p:cNvPicPr>
          <p:nvPr/>
        </p:nvPicPr>
        <p:blipFill>
          <a:blip r:embed="rId2"/>
          <a:stretch>
            <a:fillRect/>
          </a:stretch>
        </p:blipFill>
        <p:spPr>
          <a:xfrm>
            <a:off x="2867025" y="269183"/>
            <a:ext cx="3409950" cy="2476500"/>
          </a:xfrm>
          <a:prstGeom prst="rect">
            <a:avLst/>
          </a:prstGeom>
        </p:spPr>
      </p:pic>
      <p:sp>
        <p:nvSpPr>
          <p:cNvPr id="8" name="CaixaDeTexto 7">
            <a:extLst>
              <a:ext uri="{FF2B5EF4-FFF2-40B4-BE49-F238E27FC236}">
                <a16:creationId xmlns:a16="http://schemas.microsoft.com/office/drawing/2014/main" id="{265DA515-038F-49CC-9B27-6AF627A67F2B}"/>
              </a:ext>
            </a:extLst>
          </p:cNvPr>
          <p:cNvSpPr txBox="1"/>
          <p:nvPr/>
        </p:nvSpPr>
        <p:spPr>
          <a:xfrm>
            <a:off x="496957" y="2981693"/>
            <a:ext cx="4697896" cy="369332"/>
          </a:xfrm>
          <a:prstGeom prst="rect">
            <a:avLst/>
          </a:prstGeom>
          <a:noFill/>
        </p:spPr>
        <p:txBody>
          <a:bodyPr wrap="square" rtlCol="0">
            <a:spAutoFit/>
          </a:bodyPr>
          <a:lstStyle/>
          <a:p>
            <a:pPr algn="just"/>
            <a:r>
              <a:rPr lang="en-US" dirty="0"/>
              <a:t>Now we can determine the voltage at node </a:t>
            </a:r>
            <a:r>
              <a:rPr lang="en-US" i="1" dirty="0"/>
              <a:t>x</a:t>
            </a:r>
            <a:r>
              <a:rPr lang="en-US" dirty="0"/>
              <a:t>:</a:t>
            </a:r>
            <a:endParaRPr lang="pt-BR" b="1" dirty="0">
              <a:solidFill>
                <a:srgbClr val="FF0000"/>
              </a:solidFill>
            </a:endParaRPr>
          </a:p>
        </p:txBody>
      </p:sp>
      <p:sp>
        <p:nvSpPr>
          <p:cNvPr id="9" name="Retângulo: Cantos Arredondados 8">
            <a:extLst>
              <a:ext uri="{FF2B5EF4-FFF2-40B4-BE49-F238E27FC236}">
                <a16:creationId xmlns:a16="http://schemas.microsoft.com/office/drawing/2014/main" id="{5D7B1013-62C5-4D85-8D48-773E9FDB95F7}"/>
              </a:ext>
            </a:extLst>
          </p:cNvPr>
          <p:cNvSpPr/>
          <p:nvPr/>
        </p:nvSpPr>
        <p:spPr>
          <a:xfrm>
            <a:off x="195934" y="3040243"/>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0" name="CaixaDeTexto 9">
                <a:extLst>
                  <a:ext uri="{FF2B5EF4-FFF2-40B4-BE49-F238E27FC236}">
                    <a16:creationId xmlns:a16="http://schemas.microsoft.com/office/drawing/2014/main" id="{5BF251C6-B915-428B-9D4C-C47A6EAEC150}"/>
                  </a:ext>
                </a:extLst>
              </p:cNvPr>
              <p:cNvSpPr txBox="1"/>
              <p:nvPr/>
            </p:nvSpPr>
            <p:spPr>
              <a:xfrm>
                <a:off x="2478519" y="3494774"/>
                <a:ext cx="4186962" cy="538032"/>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𝑥</m:t>
                        </m:r>
                      </m:sub>
                    </m:sSub>
                  </m:oMath>
                </a14:m>
                <a:r>
                  <a:rPr lang="pt-BR" sz="2400" dirty="0"/>
                  <a:t> =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b="0" i="1" smtClean="0">
                            <a:latin typeface="Cambria Math" panose="02040503050406030204" pitchFamily="18" charset="0"/>
                          </a:rPr>
                          <m:t>1</m:t>
                        </m:r>
                      </m:sub>
                    </m:sSub>
                    <m:r>
                      <a:rPr lang="pt-BR" sz="2400" i="1">
                        <a:latin typeface="Cambria Math" panose="02040503050406030204" pitchFamily="18" charset="0"/>
                      </a:rPr>
                      <m:t> </m:t>
                    </m:r>
                  </m:oMath>
                </a14:m>
                <a:r>
                  <a:rPr lang="pt-BR" sz="2400" dirty="0"/>
                  <a:t>- </a:t>
                </a:r>
                <a14:m>
                  <m:oMath xmlns:m="http://schemas.openxmlformats.org/officeDocument/2006/math">
                    <m:sSub>
                      <m:sSubPr>
                        <m:ctrlPr>
                          <a:rPr lang="pt-BR" sz="2400" i="1">
                            <a:latin typeface="Cambria Math" panose="02040503050406030204" pitchFamily="18" charset="0"/>
                          </a:rPr>
                        </m:ctrlPr>
                      </m:sSubPr>
                      <m:e>
                        <m:r>
                          <a:rPr lang="pt-BR" sz="2400" b="0" i="1" smtClean="0">
                            <a:latin typeface="Cambria Math" panose="02040503050406030204" pitchFamily="18" charset="0"/>
                          </a:rPr>
                          <m:t>𝑖</m:t>
                        </m:r>
                      </m:e>
                      <m:sub>
                        <m:r>
                          <a:rPr lang="pt-BR" sz="2400" b="0" i="1" smtClean="0">
                            <a:latin typeface="Cambria Math" panose="02040503050406030204" pitchFamily="18" charset="0"/>
                          </a:rPr>
                          <m:t>2</m:t>
                        </m:r>
                      </m:sub>
                    </m:sSub>
                    <m:sSub>
                      <m:sSubPr>
                        <m:ctrlPr>
                          <a:rPr lang="pt-BR" sz="2400" i="1">
                            <a:latin typeface="Cambria Math" panose="02040503050406030204" pitchFamily="18" charset="0"/>
                          </a:rPr>
                        </m:ctrlPr>
                      </m:sSubPr>
                      <m:e>
                        <m:r>
                          <a:rPr lang="pt-BR" sz="2400" b="0" i="1" smtClean="0">
                            <a:latin typeface="Cambria Math" panose="02040503050406030204" pitchFamily="18" charset="0"/>
                          </a:rPr>
                          <m:t>𝑅</m:t>
                        </m:r>
                      </m:e>
                      <m:sub>
                        <m:r>
                          <a:rPr lang="pt-BR" sz="2400" b="0" i="1" smtClean="0">
                            <a:latin typeface="Cambria Math" panose="02040503050406030204" pitchFamily="18" charset="0"/>
                          </a:rPr>
                          <m:t>2</m:t>
                        </m:r>
                      </m:sub>
                    </m:sSub>
                    <m:r>
                      <a:rPr lang="pt-BR" sz="2400" b="0" i="1" dirty="0" smtClean="0">
                        <a:latin typeface="Cambria Math" panose="02040503050406030204" pitchFamily="18" charset="0"/>
                      </a:rPr>
                      <m:t>=</m:t>
                    </m:r>
                    <m:r>
                      <m:rPr>
                        <m:nor/>
                      </m:rPr>
                      <a:rPr lang="pt-BR" sz="2400" b="0" i="0" dirty="0" smtClean="0"/>
                      <m:t>0 −</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2</m:t>
                        </m:r>
                      </m:sub>
                    </m:sSub>
                  </m:oMath>
                </a14:m>
                <a:r>
                  <a:rPr lang="pt-BR" sz="2400" dirty="0"/>
                  <a:t>= </a:t>
                </a:r>
                <a14:m>
                  <m:oMath xmlns:m="http://schemas.openxmlformats.org/officeDocument/2006/math">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2</m:t>
                        </m:r>
                      </m:sub>
                    </m:sSub>
                  </m:oMath>
                </a14:m>
                <a:endParaRPr lang="pt-BR" sz="2400" dirty="0"/>
              </a:p>
            </p:txBody>
          </p:sp>
        </mc:Choice>
        <mc:Fallback xmlns="">
          <p:sp>
            <p:nvSpPr>
              <p:cNvPr id="10" name="CaixaDeTexto 9">
                <a:extLst>
                  <a:ext uri="{FF2B5EF4-FFF2-40B4-BE49-F238E27FC236}">
                    <a16:creationId xmlns:a16="http://schemas.microsoft.com/office/drawing/2014/main" id="{5BF251C6-B915-428B-9D4C-C47A6EAEC150}"/>
                  </a:ext>
                </a:extLst>
              </p:cNvPr>
              <p:cNvSpPr txBox="1">
                <a:spLocks noRot="1" noChangeAspect="1" noMove="1" noResize="1" noEditPoints="1" noAdjustHandles="1" noChangeArrowheads="1" noChangeShapeType="1" noTextEdit="1"/>
              </p:cNvSpPr>
              <p:nvPr/>
            </p:nvSpPr>
            <p:spPr>
              <a:xfrm>
                <a:off x="2478519" y="3494774"/>
                <a:ext cx="4186962" cy="538032"/>
              </a:xfrm>
              <a:prstGeom prst="rect">
                <a:avLst/>
              </a:prstGeom>
              <a:blipFill>
                <a:blip r:embed="rId3"/>
                <a:stretch>
                  <a:fillRect t="-7865" b="-11236"/>
                </a:stretch>
              </a:blipFill>
            </p:spPr>
            <p:txBody>
              <a:bodyPr/>
              <a:lstStyle/>
              <a:p>
                <a:r>
                  <a:rPr lang="pt-BR">
                    <a:noFill/>
                  </a:rPr>
                  <a:t> </a:t>
                </a:r>
              </a:p>
            </p:txBody>
          </p:sp>
        </mc:Fallback>
      </mc:AlternateContent>
      <p:sp>
        <p:nvSpPr>
          <p:cNvPr id="17" name="CaixaDeTexto 16">
            <a:extLst>
              <a:ext uri="{FF2B5EF4-FFF2-40B4-BE49-F238E27FC236}">
                <a16:creationId xmlns:a16="http://schemas.microsoft.com/office/drawing/2014/main" id="{6B644154-1518-4FCD-BA75-A52B77DAC72D}"/>
              </a:ext>
            </a:extLst>
          </p:cNvPr>
          <p:cNvSpPr txBox="1"/>
          <p:nvPr/>
        </p:nvSpPr>
        <p:spPr>
          <a:xfrm>
            <a:off x="518077" y="4300284"/>
            <a:ext cx="4697896" cy="369332"/>
          </a:xfrm>
          <a:prstGeom prst="rect">
            <a:avLst/>
          </a:prstGeom>
          <a:noFill/>
        </p:spPr>
        <p:txBody>
          <a:bodyPr wrap="square" rtlCol="0">
            <a:spAutoFit/>
          </a:bodyPr>
          <a:lstStyle/>
          <a:p>
            <a:pPr algn="just"/>
            <a:r>
              <a:rPr lang="en-US" dirty="0"/>
              <a:t>This in turn enables us to find the current </a:t>
            </a:r>
            <a:r>
              <a:rPr lang="en-US" i="1" dirty="0"/>
              <a:t>i</a:t>
            </a:r>
            <a:r>
              <a:rPr lang="en-US" baseline="-25000" dirty="0"/>
              <a:t>3</a:t>
            </a:r>
            <a:r>
              <a:rPr lang="en-US" dirty="0"/>
              <a:t>:</a:t>
            </a:r>
            <a:endParaRPr lang="pt-BR" b="1" dirty="0">
              <a:solidFill>
                <a:srgbClr val="FF0000"/>
              </a:solidFill>
            </a:endParaRPr>
          </a:p>
        </p:txBody>
      </p:sp>
      <p:sp>
        <p:nvSpPr>
          <p:cNvPr id="18" name="Retângulo: Cantos Arredondados 17">
            <a:extLst>
              <a:ext uri="{FF2B5EF4-FFF2-40B4-BE49-F238E27FC236}">
                <a16:creationId xmlns:a16="http://schemas.microsoft.com/office/drawing/2014/main" id="{537E863E-8890-46BF-9ED0-CD1EC8955E70}"/>
              </a:ext>
            </a:extLst>
          </p:cNvPr>
          <p:cNvSpPr/>
          <p:nvPr/>
        </p:nvSpPr>
        <p:spPr>
          <a:xfrm>
            <a:off x="217054" y="4358834"/>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 name="Retângulo 1">
                <a:extLst>
                  <a:ext uri="{FF2B5EF4-FFF2-40B4-BE49-F238E27FC236}">
                    <a16:creationId xmlns:a16="http://schemas.microsoft.com/office/drawing/2014/main" id="{C26B618B-92B7-4046-ADAE-F2F2381D4BAF}"/>
                  </a:ext>
                </a:extLst>
              </p:cNvPr>
              <p:cNvSpPr/>
              <p:nvPr/>
            </p:nvSpPr>
            <p:spPr>
              <a:xfrm>
                <a:off x="3166932" y="4675827"/>
                <a:ext cx="2614883" cy="662361"/>
              </a:xfrm>
              <a:prstGeom prst="rect">
                <a:avLst/>
              </a:prstGeom>
            </p:spPr>
            <p:txBody>
              <a:bodyPr wrap="none">
                <a:spAutoFit/>
              </a:bodyPr>
              <a:lstStyle/>
              <a:p>
                <a14:m>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rPr>
                          <m:t>𝑖</m:t>
                        </m:r>
                      </m:e>
                      <m:sub>
                        <m:r>
                          <a:rPr lang="pt-BR" sz="2400" b="0" i="1" smtClean="0">
                            <a:latin typeface="Cambria Math" panose="02040503050406030204" pitchFamily="18" charset="0"/>
                          </a:rPr>
                          <m:t>3</m:t>
                        </m:r>
                      </m:sub>
                    </m:sSub>
                    <m:r>
                      <a:rPr lang="pt-BR" sz="2400" i="1" dirty="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0−</m:t>
                            </m:r>
                            <m:r>
                              <a:rPr lang="pt-BR" sz="2400" i="1" dirty="0">
                                <a:latin typeface="Cambria Math" panose="02040503050406030204" pitchFamily="18" charset="0"/>
                              </a:rPr>
                              <m:t>𝑣</m:t>
                            </m:r>
                          </m:e>
                          <m:sub>
                            <m:r>
                              <a:rPr lang="pt-BR" sz="2400" b="0" i="1" dirty="0" smtClean="0">
                                <a:latin typeface="Cambria Math" panose="02040503050406030204" pitchFamily="18" charset="0"/>
                              </a:rPr>
                              <m:t>𝑥</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3</m:t>
                            </m:r>
                          </m:sub>
                        </m:sSub>
                      </m:den>
                    </m:f>
                    <m:r>
                      <a:rPr lang="pt-BR" sz="2400" i="1" smtClean="0">
                        <a:latin typeface="Cambria Math" panose="02040503050406030204" pitchFamily="18" charset="0"/>
                      </a:rPr>
                      <m:t>=</m:t>
                    </m:r>
                  </m:oMath>
                </a14:m>
                <a:r>
                  <a:rPr lang="pt-BR" sz="2400" dirty="0"/>
                  <a:t> </a:t>
                </a:r>
                <a14:m>
                  <m:oMath xmlns:m="http://schemas.openxmlformats.org/officeDocument/2006/math">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1</m:t>
                            </m:r>
                          </m:sub>
                        </m:sSub>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3</m:t>
                            </m:r>
                          </m:sub>
                        </m:sSub>
                      </m:den>
                    </m:f>
                  </m:oMath>
                </a14:m>
                <a:r>
                  <a:rPr lang="pt-BR" sz="2400" dirty="0"/>
                  <a:t> </a:t>
                </a:r>
                <a14:m>
                  <m:oMath xmlns:m="http://schemas.openxmlformats.org/officeDocument/2006/math">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oMath>
                </a14:m>
                <a:endParaRPr lang="pt-BR" sz="2400" dirty="0"/>
              </a:p>
            </p:txBody>
          </p:sp>
        </mc:Choice>
        <mc:Fallback xmlns="">
          <p:sp>
            <p:nvSpPr>
              <p:cNvPr id="2" name="Retângulo 1">
                <a:extLst>
                  <a:ext uri="{FF2B5EF4-FFF2-40B4-BE49-F238E27FC236}">
                    <a16:creationId xmlns:a16="http://schemas.microsoft.com/office/drawing/2014/main" id="{C26B618B-92B7-4046-ADAE-F2F2381D4BAF}"/>
                  </a:ext>
                </a:extLst>
              </p:cNvPr>
              <p:cNvSpPr>
                <a:spLocks noRot="1" noChangeAspect="1" noMove="1" noResize="1" noEditPoints="1" noAdjustHandles="1" noChangeArrowheads="1" noChangeShapeType="1" noTextEdit="1"/>
              </p:cNvSpPr>
              <p:nvPr/>
            </p:nvSpPr>
            <p:spPr>
              <a:xfrm>
                <a:off x="3166932" y="4675827"/>
                <a:ext cx="2614883" cy="662361"/>
              </a:xfrm>
              <a:prstGeom prst="rect">
                <a:avLst/>
              </a:prstGeom>
              <a:blipFill>
                <a:blip r:embed="rId4"/>
                <a:stretch>
                  <a:fillRect/>
                </a:stretch>
              </a:blipFill>
            </p:spPr>
            <p:txBody>
              <a:bodyPr/>
              <a:lstStyle/>
              <a:p>
                <a:r>
                  <a:rPr lang="pt-BR">
                    <a:noFill/>
                  </a:rPr>
                  <a:t> </a:t>
                </a:r>
              </a:p>
            </p:txBody>
          </p:sp>
        </mc:Fallback>
      </mc:AlternateContent>
      <p:sp>
        <p:nvSpPr>
          <p:cNvPr id="19" name="CaixaDeTexto 18">
            <a:extLst>
              <a:ext uri="{FF2B5EF4-FFF2-40B4-BE49-F238E27FC236}">
                <a16:creationId xmlns:a16="http://schemas.microsoft.com/office/drawing/2014/main" id="{5237DF3B-495F-42E7-9BBA-A1B09DE7AB5F}"/>
              </a:ext>
            </a:extLst>
          </p:cNvPr>
          <p:cNvSpPr txBox="1"/>
          <p:nvPr/>
        </p:nvSpPr>
        <p:spPr>
          <a:xfrm>
            <a:off x="518077" y="5492759"/>
            <a:ext cx="3643106" cy="369332"/>
          </a:xfrm>
          <a:prstGeom prst="rect">
            <a:avLst/>
          </a:prstGeom>
          <a:noFill/>
        </p:spPr>
        <p:txBody>
          <a:bodyPr wrap="square" rtlCol="0">
            <a:spAutoFit/>
          </a:bodyPr>
          <a:lstStyle/>
          <a:p>
            <a:pPr algn="just"/>
            <a:r>
              <a:rPr lang="en-US" dirty="0"/>
              <a:t>Next, a node equation at </a:t>
            </a:r>
            <a:r>
              <a:rPr lang="en-US" i="1" dirty="0"/>
              <a:t>x </a:t>
            </a:r>
            <a:r>
              <a:rPr lang="en-US" dirty="0"/>
              <a:t>yields </a:t>
            </a:r>
            <a:r>
              <a:rPr lang="en-US" i="1" dirty="0"/>
              <a:t>i</a:t>
            </a:r>
            <a:r>
              <a:rPr lang="en-US" baseline="-25000" dirty="0"/>
              <a:t>4</a:t>
            </a:r>
            <a:r>
              <a:rPr lang="en-US" dirty="0"/>
              <a:t>:</a:t>
            </a:r>
            <a:endParaRPr lang="pt-BR" b="1" dirty="0">
              <a:solidFill>
                <a:srgbClr val="FF0000"/>
              </a:solidFill>
            </a:endParaRPr>
          </a:p>
        </p:txBody>
      </p:sp>
      <p:sp>
        <p:nvSpPr>
          <p:cNvPr id="20" name="Retângulo: Cantos Arredondados 19">
            <a:extLst>
              <a:ext uri="{FF2B5EF4-FFF2-40B4-BE49-F238E27FC236}">
                <a16:creationId xmlns:a16="http://schemas.microsoft.com/office/drawing/2014/main" id="{2CD04DEF-AAF6-4BBA-8A63-C54E376B210E}"/>
              </a:ext>
            </a:extLst>
          </p:cNvPr>
          <p:cNvSpPr/>
          <p:nvPr/>
        </p:nvSpPr>
        <p:spPr>
          <a:xfrm>
            <a:off x="217054" y="5551309"/>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1" name="Retângulo 20">
                <a:extLst>
                  <a:ext uri="{FF2B5EF4-FFF2-40B4-BE49-F238E27FC236}">
                    <a16:creationId xmlns:a16="http://schemas.microsoft.com/office/drawing/2014/main" id="{DB36334E-4069-4BB3-A6C6-031649FF2800}"/>
                  </a:ext>
                </a:extLst>
              </p:cNvPr>
              <p:cNvSpPr/>
              <p:nvPr/>
            </p:nvSpPr>
            <p:spPr>
              <a:xfrm>
                <a:off x="2845905" y="5926631"/>
                <a:ext cx="3568541" cy="662361"/>
              </a:xfrm>
              <a:prstGeom prst="rect">
                <a:avLst/>
              </a:prstGeom>
            </p:spPr>
            <p:txBody>
              <a:bodyPr wrap="none">
                <a:spAutoFit/>
              </a:bodyPr>
              <a:lstStyle/>
              <a:p>
                <a14:m>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rPr>
                          <m:t>𝑖</m:t>
                        </m:r>
                      </m:e>
                      <m:sub>
                        <m:r>
                          <a:rPr lang="pt-BR" sz="2400" b="0" i="1" smtClean="0">
                            <a:latin typeface="Cambria Math" panose="02040503050406030204" pitchFamily="18" charset="0"/>
                          </a:rPr>
                          <m:t>4</m:t>
                        </m:r>
                      </m:sub>
                    </m:sSub>
                    <m:r>
                      <a:rPr lang="pt-BR" sz="2400" i="1" dirty="0">
                        <a:latin typeface="Cambria Math" panose="02040503050406030204" pitchFamily="18" charset="0"/>
                      </a:rPr>
                      <m:t>=</m:t>
                    </m:r>
                    <m:sSub>
                      <m:sSubPr>
                        <m:ctrlPr>
                          <a:rPr lang="pt-BR" sz="2400" i="1">
                            <a:latin typeface="Cambria Math" panose="02040503050406030204" pitchFamily="18" charset="0"/>
                          </a:rPr>
                        </m:ctrlPr>
                      </m:sSubPr>
                      <m:e>
                        <m:r>
                          <a:rPr lang="pt-BR" sz="2400" i="1">
                            <a:latin typeface="Cambria Math" panose="02040503050406030204" pitchFamily="18" charset="0"/>
                          </a:rPr>
                          <m:t>𝑖</m:t>
                        </m:r>
                      </m:e>
                      <m:sub>
                        <m:r>
                          <a:rPr lang="pt-BR" sz="2400" b="0" i="1" smtClean="0">
                            <a:latin typeface="Cambria Math" panose="02040503050406030204" pitchFamily="18" charset="0"/>
                          </a:rPr>
                          <m:t>2</m:t>
                        </m:r>
                      </m:sub>
                    </m:sSub>
                    <m:r>
                      <a:rPr lang="pt-BR" sz="2400" b="0" i="1" smtClean="0">
                        <a:latin typeface="Cambria Math" panose="02040503050406030204" pitchFamily="18" charset="0"/>
                      </a:rPr>
                      <m:t>+</m:t>
                    </m:r>
                    <m:sSub>
                      <m:sSubPr>
                        <m:ctrlPr>
                          <a:rPr lang="pt-BR" sz="2400" i="1">
                            <a:latin typeface="Cambria Math" panose="02040503050406030204" pitchFamily="18" charset="0"/>
                          </a:rPr>
                        </m:ctrlPr>
                      </m:sSubPr>
                      <m:e>
                        <m:r>
                          <a:rPr lang="pt-BR" sz="2400" i="1">
                            <a:latin typeface="Cambria Math" panose="02040503050406030204" pitchFamily="18" charset="0"/>
                          </a:rPr>
                          <m:t>𝑖</m:t>
                        </m:r>
                      </m:e>
                      <m:sub>
                        <m:r>
                          <a:rPr lang="pt-BR" sz="2400" b="0" i="1" smtClean="0">
                            <a:latin typeface="Cambria Math" panose="02040503050406030204" pitchFamily="18" charset="0"/>
                          </a:rPr>
                          <m:t>3</m:t>
                        </m:r>
                      </m:sub>
                    </m:sSub>
                    <m:r>
                      <a:rPr lang="pt-BR" sz="2400" b="0" i="1"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r>
                      <a:rPr lang="pt-BR" sz="2400" b="0" i="1" dirty="0" smtClean="0">
                        <a:latin typeface="Cambria Math" panose="02040503050406030204" pitchFamily="18" charset="0"/>
                      </a:rPr>
                      <m:t>+</m:t>
                    </m:r>
                  </m:oMath>
                </a14:m>
                <a:r>
                  <a:rPr lang="pt-BR" sz="2400" dirty="0"/>
                  <a:t> </a:t>
                </a:r>
                <a14:m>
                  <m:oMath xmlns:m="http://schemas.openxmlformats.org/officeDocument/2006/math">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1</m:t>
                            </m:r>
                          </m:sub>
                        </m:sSub>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3</m:t>
                            </m:r>
                          </m:sub>
                        </m:sSub>
                      </m:den>
                    </m:f>
                  </m:oMath>
                </a14:m>
                <a:r>
                  <a:rPr lang="pt-BR" sz="2400" dirty="0"/>
                  <a:t> </a:t>
                </a:r>
                <a14:m>
                  <m:oMath xmlns:m="http://schemas.openxmlformats.org/officeDocument/2006/math">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oMath>
                </a14:m>
                <a:endParaRPr lang="pt-BR" sz="2400" dirty="0"/>
              </a:p>
            </p:txBody>
          </p:sp>
        </mc:Choice>
        <mc:Fallback xmlns="">
          <p:sp>
            <p:nvSpPr>
              <p:cNvPr id="21" name="Retângulo 20">
                <a:extLst>
                  <a:ext uri="{FF2B5EF4-FFF2-40B4-BE49-F238E27FC236}">
                    <a16:creationId xmlns:a16="http://schemas.microsoft.com/office/drawing/2014/main" id="{DB36334E-4069-4BB3-A6C6-031649FF2800}"/>
                  </a:ext>
                </a:extLst>
              </p:cNvPr>
              <p:cNvSpPr>
                <a:spLocks noRot="1" noChangeAspect="1" noMove="1" noResize="1" noEditPoints="1" noAdjustHandles="1" noChangeArrowheads="1" noChangeShapeType="1" noTextEdit="1"/>
              </p:cNvSpPr>
              <p:nvPr/>
            </p:nvSpPr>
            <p:spPr>
              <a:xfrm>
                <a:off x="2845905" y="5926631"/>
                <a:ext cx="3568541" cy="662361"/>
              </a:xfrm>
              <a:prstGeom prst="rect">
                <a:avLst/>
              </a:prstGeom>
              <a:blipFill>
                <a:blip r:embed="rId5"/>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336946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 grpId="0"/>
      <p:bldP spid="19" grpId="0"/>
      <p:bldP spid="20" grpId="0" animBg="1"/>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9AAEAD2-1F72-4D09-B966-685D36FD1470}"/>
              </a:ext>
            </a:extLst>
          </p:cNvPr>
          <p:cNvPicPr>
            <a:picLocks noChangeAspect="1"/>
          </p:cNvPicPr>
          <p:nvPr/>
        </p:nvPicPr>
        <p:blipFill>
          <a:blip r:embed="rId2"/>
          <a:stretch>
            <a:fillRect/>
          </a:stretch>
        </p:blipFill>
        <p:spPr>
          <a:xfrm>
            <a:off x="2867025" y="269183"/>
            <a:ext cx="3409950" cy="2476500"/>
          </a:xfrm>
          <a:prstGeom prst="rect">
            <a:avLst/>
          </a:prstGeom>
        </p:spPr>
      </p:pic>
      <p:sp>
        <p:nvSpPr>
          <p:cNvPr id="8" name="CaixaDeTexto 7">
            <a:extLst>
              <a:ext uri="{FF2B5EF4-FFF2-40B4-BE49-F238E27FC236}">
                <a16:creationId xmlns:a16="http://schemas.microsoft.com/office/drawing/2014/main" id="{265DA515-038F-49CC-9B27-6AF627A67F2B}"/>
              </a:ext>
            </a:extLst>
          </p:cNvPr>
          <p:cNvSpPr txBox="1"/>
          <p:nvPr/>
        </p:nvSpPr>
        <p:spPr>
          <a:xfrm>
            <a:off x="496957" y="2981693"/>
            <a:ext cx="4697896" cy="369332"/>
          </a:xfrm>
          <a:prstGeom prst="rect">
            <a:avLst/>
          </a:prstGeom>
          <a:noFill/>
        </p:spPr>
        <p:txBody>
          <a:bodyPr wrap="square" rtlCol="0">
            <a:spAutoFit/>
          </a:bodyPr>
          <a:lstStyle/>
          <a:p>
            <a:pPr algn="just"/>
            <a:r>
              <a:rPr lang="en-US" dirty="0"/>
              <a:t>Finally, we can determine </a:t>
            </a:r>
            <a:r>
              <a:rPr lang="en-US" i="1" dirty="0" err="1"/>
              <a:t>v</a:t>
            </a:r>
            <a:r>
              <a:rPr lang="en-US" i="1" baseline="-25000" dirty="0" err="1"/>
              <a:t>O</a:t>
            </a:r>
            <a:r>
              <a:rPr lang="en-US" i="1" baseline="-25000" dirty="0"/>
              <a:t> </a:t>
            </a:r>
            <a:r>
              <a:rPr lang="en-US" dirty="0"/>
              <a:t>:</a:t>
            </a:r>
            <a:endParaRPr lang="pt-BR" b="1" dirty="0">
              <a:solidFill>
                <a:srgbClr val="FF0000"/>
              </a:solidFill>
            </a:endParaRPr>
          </a:p>
        </p:txBody>
      </p:sp>
      <p:sp>
        <p:nvSpPr>
          <p:cNvPr id="9" name="Retângulo: Cantos Arredondados 8">
            <a:extLst>
              <a:ext uri="{FF2B5EF4-FFF2-40B4-BE49-F238E27FC236}">
                <a16:creationId xmlns:a16="http://schemas.microsoft.com/office/drawing/2014/main" id="{5D7B1013-62C5-4D85-8D48-773E9FDB95F7}"/>
              </a:ext>
            </a:extLst>
          </p:cNvPr>
          <p:cNvSpPr/>
          <p:nvPr/>
        </p:nvSpPr>
        <p:spPr>
          <a:xfrm>
            <a:off x="195934" y="3040243"/>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0" name="CaixaDeTexto 9">
                <a:extLst>
                  <a:ext uri="{FF2B5EF4-FFF2-40B4-BE49-F238E27FC236}">
                    <a16:creationId xmlns:a16="http://schemas.microsoft.com/office/drawing/2014/main" id="{5BF251C6-B915-428B-9D4C-C47A6EAEC150}"/>
                  </a:ext>
                </a:extLst>
              </p:cNvPr>
              <p:cNvSpPr txBox="1"/>
              <p:nvPr/>
            </p:nvSpPr>
            <p:spPr>
              <a:xfrm>
                <a:off x="422645" y="3598604"/>
                <a:ext cx="5451462" cy="589072"/>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0</m:t>
                        </m:r>
                      </m:sub>
                    </m:sSub>
                  </m:oMath>
                </a14:m>
                <a:r>
                  <a:rPr lang="pt-BR" sz="2400" dirty="0"/>
                  <a:t> =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b="0" i="1" smtClean="0">
                            <a:latin typeface="Cambria Math" panose="02040503050406030204" pitchFamily="18" charset="0"/>
                          </a:rPr>
                          <m:t>𝑥</m:t>
                        </m:r>
                      </m:sub>
                    </m:sSub>
                    <m:r>
                      <a:rPr lang="pt-BR" sz="2400" i="1">
                        <a:latin typeface="Cambria Math" panose="02040503050406030204" pitchFamily="18" charset="0"/>
                      </a:rPr>
                      <m:t> </m:t>
                    </m:r>
                  </m:oMath>
                </a14:m>
                <a:r>
                  <a:rPr lang="pt-BR" sz="2400" dirty="0"/>
                  <a:t>- </a:t>
                </a:r>
                <a14:m>
                  <m:oMath xmlns:m="http://schemas.openxmlformats.org/officeDocument/2006/math">
                    <m:sSub>
                      <m:sSubPr>
                        <m:ctrlPr>
                          <a:rPr lang="pt-BR" sz="2400" i="1">
                            <a:latin typeface="Cambria Math" panose="02040503050406030204" pitchFamily="18" charset="0"/>
                          </a:rPr>
                        </m:ctrlPr>
                      </m:sSubPr>
                      <m:e>
                        <m:r>
                          <a:rPr lang="pt-BR" sz="2400" b="0" i="1" smtClean="0">
                            <a:latin typeface="Cambria Math" panose="02040503050406030204" pitchFamily="18" charset="0"/>
                          </a:rPr>
                          <m:t>𝑖</m:t>
                        </m:r>
                      </m:e>
                      <m:sub>
                        <m:r>
                          <a:rPr lang="pt-BR" sz="2400" b="0" i="1" smtClean="0">
                            <a:latin typeface="Cambria Math" panose="02040503050406030204" pitchFamily="18" charset="0"/>
                          </a:rPr>
                          <m:t>4</m:t>
                        </m:r>
                      </m:sub>
                    </m:sSub>
                    <m:sSub>
                      <m:sSubPr>
                        <m:ctrlPr>
                          <a:rPr lang="pt-BR" sz="2400" i="1">
                            <a:latin typeface="Cambria Math" panose="02040503050406030204" pitchFamily="18" charset="0"/>
                          </a:rPr>
                        </m:ctrlPr>
                      </m:sSubPr>
                      <m:e>
                        <m:r>
                          <a:rPr lang="pt-BR" sz="2400" b="0" i="1" smtClean="0">
                            <a:latin typeface="Cambria Math" panose="02040503050406030204" pitchFamily="18" charset="0"/>
                          </a:rPr>
                          <m:t>𝑅</m:t>
                        </m:r>
                      </m:e>
                      <m:sub>
                        <m:r>
                          <a:rPr lang="pt-BR" sz="2400" b="0" i="1" smtClean="0">
                            <a:latin typeface="Cambria Math" panose="02040503050406030204" pitchFamily="18" charset="0"/>
                          </a:rPr>
                          <m:t>4</m:t>
                        </m:r>
                      </m:sub>
                    </m:sSub>
                    <m:r>
                      <a:rPr lang="pt-BR" sz="2400" b="0" i="1" dirty="0"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oMath>
                </a14:m>
                <a:r>
                  <a:rPr lang="pt-BR" sz="2400" dirty="0"/>
                  <a:t>-</a:t>
                </a:r>
                <a14:m>
                  <m:oMath xmlns:m="http://schemas.openxmlformats.org/officeDocument/2006/math">
                    <m:d>
                      <m:dPr>
                        <m:ctrlPr>
                          <a:rPr lang="pt-BR" sz="2400" i="1" dirty="0" smtClean="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r>
                          <a:rPr lang="pt-BR" sz="2400" i="1" dirty="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3</m:t>
                                </m:r>
                              </m:sub>
                            </m:sSub>
                          </m:den>
                        </m:f>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e>
                    </m:d>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b="0" i="1" smtClean="0">
                            <a:latin typeface="Cambria Math" panose="02040503050406030204" pitchFamily="18" charset="0"/>
                          </a:rPr>
                          <m:t>4</m:t>
                        </m:r>
                      </m:sub>
                    </m:sSub>
                  </m:oMath>
                </a14:m>
                <a:endParaRPr lang="pt-BR" sz="2400" dirty="0"/>
              </a:p>
            </p:txBody>
          </p:sp>
        </mc:Choice>
        <mc:Fallback xmlns="">
          <p:sp>
            <p:nvSpPr>
              <p:cNvPr id="10" name="CaixaDeTexto 9">
                <a:extLst>
                  <a:ext uri="{FF2B5EF4-FFF2-40B4-BE49-F238E27FC236}">
                    <a16:creationId xmlns:a16="http://schemas.microsoft.com/office/drawing/2014/main" id="{5BF251C6-B915-428B-9D4C-C47A6EAEC150}"/>
                  </a:ext>
                </a:extLst>
              </p:cNvPr>
              <p:cNvSpPr txBox="1">
                <a:spLocks noRot="1" noChangeAspect="1" noMove="1" noResize="1" noEditPoints="1" noAdjustHandles="1" noChangeArrowheads="1" noChangeShapeType="1" noTextEdit="1"/>
              </p:cNvSpPr>
              <p:nvPr/>
            </p:nvSpPr>
            <p:spPr>
              <a:xfrm>
                <a:off x="422645" y="3598604"/>
                <a:ext cx="5451462" cy="589072"/>
              </a:xfrm>
              <a:prstGeom prst="rect">
                <a:avLst/>
              </a:prstGeom>
              <a:blipFill>
                <a:blip r:embed="rId3"/>
                <a:stretch>
                  <a:fillRect b="-10309"/>
                </a:stretch>
              </a:blipFill>
            </p:spPr>
            <p:txBody>
              <a:bodyPr/>
              <a:lstStyle/>
              <a:p>
                <a:r>
                  <a:rPr lang="pt-BR">
                    <a:noFill/>
                  </a:rPr>
                  <a:t> </a:t>
                </a:r>
              </a:p>
            </p:txBody>
          </p:sp>
        </mc:Fallback>
      </mc:AlternateContent>
      <p:cxnSp>
        <p:nvCxnSpPr>
          <p:cNvPr id="12" name="Conector de Seta Reta 11">
            <a:extLst>
              <a:ext uri="{FF2B5EF4-FFF2-40B4-BE49-F238E27FC236}">
                <a16:creationId xmlns:a16="http://schemas.microsoft.com/office/drawing/2014/main" id="{D95A814C-CBED-4B0B-9DEA-D8A708BF9710}"/>
              </a:ext>
            </a:extLst>
          </p:cNvPr>
          <p:cNvCxnSpPr/>
          <p:nvPr/>
        </p:nvCxnSpPr>
        <p:spPr>
          <a:xfrm>
            <a:off x="682488" y="4804215"/>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B2F699B8-D05D-4CFA-B8A4-3ED8F992AAD8}"/>
                  </a:ext>
                </a:extLst>
              </p:cNvPr>
              <p:cNvSpPr txBox="1"/>
              <p:nvPr/>
            </p:nvSpPr>
            <p:spPr>
              <a:xfrm>
                <a:off x="1494791" y="4510545"/>
                <a:ext cx="3077209" cy="587340"/>
              </a:xfrm>
              <a:prstGeom prst="rect">
                <a:avLst/>
              </a:prstGeom>
              <a:noFill/>
            </p:spPr>
            <p:txBody>
              <a:bodyPr wrap="square" lIns="0" tIns="0" rIns="0" bIns="0" rtlCol="0">
                <a:spAutoFit/>
              </a:bodyPr>
              <a:lstStyle/>
              <a:p>
                <a:pPr algn="ctr"/>
                <a14:m>
                  <m:oMath xmlns:m="http://schemas.openxmlformats.org/officeDocument/2006/math">
                    <m:f>
                      <m:fPr>
                        <m:ctrlPr>
                          <a:rPr lang="pt-BR" sz="2400" i="1" dirty="0" smtClean="0">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i="1">
                                <a:latin typeface="Cambria Math" panose="02040503050406030204" pitchFamily="18" charset="0"/>
                              </a:rPr>
                              <m:t>0</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den>
                    </m:f>
                    <m:r>
                      <a:rPr lang="pt-BR" sz="2400" i="1" dirty="0">
                        <a:latin typeface="Cambria Math" panose="02040503050406030204" pitchFamily="18" charset="0"/>
                      </a:rPr>
                      <m:t> </m:t>
                    </m:r>
                  </m:oMath>
                </a14:m>
                <a:r>
                  <a:rPr lang="pt-BR" sz="2400" dirty="0"/>
                  <a:t>= </a:t>
                </a:r>
                <a14:m>
                  <m:oMath xmlns:m="http://schemas.openxmlformats.org/officeDocument/2006/math">
                    <m:r>
                      <a:rPr lang="pt-BR" sz="2400" b="0" i="1" dirty="0" smtClean="0">
                        <a:latin typeface="Cambria Math" panose="02040503050406030204" pitchFamily="18" charset="0"/>
                      </a:rPr>
                      <m:t>−</m:t>
                    </m:r>
                    <m:d>
                      <m:dPr>
                        <m:begChr m:val="["/>
                        <m:endChr m:val="]"/>
                        <m:ctrlPr>
                          <a:rPr lang="pt-BR" sz="2400" b="0" i="1" dirty="0" smtClean="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r>
                          <a:rPr lang="pt-BR" sz="2400" b="0" i="1" dirty="0"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4</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d>
                          <m:dPr>
                            <m:ctrlPr>
                              <a:rPr lang="pt-BR" sz="2400" i="1" dirty="0">
                                <a:latin typeface="Cambria Math" panose="02040503050406030204" pitchFamily="18" charset="0"/>
                              </a:rPr>
                            </m:ctrlPr>
                          </m:dPr>
                          <m:e>
                            <m:r>
                              <a:rPr lang="pt-BR" sz="2400" b="0" i="1" dirty="0" smtClean="0">
                                <a:latin typeface="Cambria Math" panose="02040503050406030204" pitchFamily="18" charset="0"/>
                              </a:rPr>
                              <m:t>1</m:t>
                            </m:r>
                            <m:r>
                              <a:rPr lang="pt-BR" sz="2400" i="1" dirty="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3</m:t>
                                    </m:r>
                                  </m:sub>
                                </m:sSub>
                              </m:den>
                            </m:f>
                          </m:e>
                        </m:d>
                      </m:e>
                    </m:d>
                  </m:oMath>
                </a14:m>
                <a:endParaRPr lang="pt-BR" sz="2400" dirty="0"/>
              </a:p>
            </p:txBody>
          </p:sp>
        </mc:Choice>
        <mc:Fallback xmlns="">
          <p:sp>
            <p:nvSpPr>
              <p:cNvPr id="13" name="CaixaDeTexto 12">
                <a:extLst>
                  <a:ext uri="{FF2B5EF4-FFF2-40B4-BE49-F238E27FC236}">
                    <a16:creationId xmlns:a16="http://schemas.microsoft.com/office/drawing/2014/main" id="{B2F699B8-D05D-4CFA-B8A4-3ED8F992AAD8}"/>
                  </a:ext>
                </a:extLst>
              </p:cNvPr>
              <p:cNvSpPr txBox="1">
                <a:spLocks noRot="1" noChangeAspect="1" noMove="1" noResize="1" noEditPoints="1" noAdjustHandles="1" noChangeArrowheads="1" noChangeShapeType="1" noTextEdit="1"/>
              </p:cNvSpPr>
              <p:nvPr/>
            </p:nvSpPr>
            <p:spPr>
              <a:xfrm>
                <a:off x="1494791" y="4510545"/>
                <a:ext cx="3077209" cy="587340"/>
              </a:xfrm>
              <a:prstGeom prst="rect">
                <a:avLst/>
              </a:prstGeom>
              <a:blipFill>
                <a:blip r:embed="rId4"/>
                <a:stretch>
                  <a:fillRect b="-10417"/>
                </a:stretch>
              </a:blipFill>
            </p:spPr>
            <p:txBody>
              <a:bodyPr/>
              <a:lstStyle/>
              <a:p>
                <a:r>
                  <a:rPr lang="pt-BR">
                    <a:noFill/>
                  </a:rPr>
                  <a:t> </a:t>
                </a:r>
              </a:p>
            </p:txBody>
          </p:sp>
        </mc:Fallback>
      </mc:AlternateContent>
      <p:cxnSp>
        <p:nvCxnSpPr>
          <p:cNvPr id="14" name="Conector de Seta Reta 13">
            <a:extLst>
              <a:ext uri="{FF2B5EF4-FFF2-40B4-BE49-F238E27FC236}">
                <a16:creationId xmlns:a16="http://schemas.microsoft.com/office/drawing/2014/main" id="{53210AFA-5429-42E4-AE1E-27F513A0D713}"/>
              </a:ext>
            </a:extLst>
          </p:cNvPr>
          <p:cNvCxnSpPr/>
          <p:nvPr/>
        </p:nvCxnSpPr>
        <p:spPr>
          <a:xfrm>
            <a:off x="4770784" y="4804215"/>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CaixaDeTexto 14">
                <a:extLst>
                  <a:ext uri="{FF2B5EF4-FFF2-40B4-BE49-F238E27FC236}">
                    <a16:creationId xmlns:a16="http://schemas.microsoft.com/office/drawing/2014/main" id="{A781E4FE-6492-4975-BACD-0723F04CFF79}"/>
                  </a:ext>
                </a:extLst>
              </p:cNvPr>
              <p:cNvSpPr txBox="1"/>
              <p:nvPr/>
            </p:nvSpPr>
            <p:spPr>
              <a:xfrm>
                <a:off x="5384303" y="4506322"/>
                <a:ext cx="3077209" cy="585994"/>
              </a:xfrm>
              <a:prstGeom prst="rect">
                <a:avLst/>
              </a:prstGeom>
              <a:noFill/>
              <a:ln>
                <a:solidFill>
                  <a:schemeClr val="tx1"/>
                </a:solidFill>
              </a:ln>
            </p:spPr>
            <p:txBody>
              <a:bodyPr wrap="square" lIns="0" tIns="0" rIns="0" bIns="0" rtlCol="0">
                <a:spAutoFit/>
              </a:bodyPr>
              <a:lstStyle/>
              <a:p>
                <a:pPr algn="ctr"/>
                <a14:m>
                  <m:oMath xmlns:m="http://schemas.openxmlformats.org/officeDocument/2006/math">
                    <m:f>
                      <m:fPr>
                        <m:ctrlPr>
                          <a:rPr lang="pt-BR" sz="2400" i="1" dirty="0" smtClean="0">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i="1">
                                <a:latin typeface="Cambria Math" panose="02040503050406030204" pitchFamily="18" charset="0"/>
                              </a:rPr>
                              <m:t>0</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den>
                    </m:f>
                    <m:r>
                      <a:rPr lang="pt-BR" sz="2400" i="1" dirty="0">
                        <a:latin typeface="Cambria Math" panose="02040503050406030204" pitchFamily="18" charset="0"/>
                      </a:rPr>
                      <m:t> </m:t>
                    </m:r>
                  </m:oMath>
                </a14:m>
                <a:r>
                  <a:rPr lang="pt-BR" sz="2400" dirty="0"/>
                  <a:t>= </a:t>
                </a:r>
                <a14:m>
                  <m:oMath xmlns:m="http://schemas.openxmlformats.org/officeDocument/2006/math">
                    <m:r>
                      <a:rPr lang="pt-BR" sz="2400" b="0" i="1" dirty="0"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d>
                      <m:dPr>
                        <m:ctrlPr>
                          <a:rPr lang="pt-BR" sz="2400" i="1" dirty="0" smtClean="0">
                            <a:latin typeface="Cambria Math" panose="02040503050406030204" pitchFamily="18" charset="0"/>
                          </a:rPr>
                        </m:ctrlPr>
                      </m:dPr>
                      <m:e>
                        <m:r>
                          <a:rPr lang="pt-BR" sz="2400" i="1" dirty="0">
                            <a:latin typeface="Cambria Math" panose="02040503050406030204" pitchFamily="18" charset="0"/>
                          </a:rPr>
                          <m:t>1+</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4</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2</m:t>
                                </m:r>
                              </m:sub>
                            </m:sSub>
                          </m:den>
                        </m:f>
                        <m:r>
                          <a:rPr lang="pt-BR" sz="2400" i="1" dirty="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4</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3</m:t>
                                </m:r>
                              </m:sub>
                            </m:sSub>
                          </m:den>
                        </m:f>
                      </m:e>
                    </m:d>
                  </m:oMath>
                </a14:m>
                <a:endParaRPr lang="pt-BR" sz="2400" dirty="0"/>
              </a:p>
            </p:txBody>
          </p:sp>
        </mc:Choice>
        <mc:Fallback xmlns="">
          <p:sp>
            <p:nvSpPr>
              <p:cNvPr id="15" name="CaixaDeTexto 14">
                <a:extLst>
                  <a:ext uri="{FF2B5EF4-FFF2-40B4-BE49-F238E27FC236}">
                    <a16:creationId xmlns:a16="http://schemas.microsoft.com/office/drawing/2014/main" id="{A781E4FE-6492-4975-BACD-0723F04CFF79}"/>
                  </a:ext>
                </a:extLst>
              </p:cNvPr>
              <p:cNvSpPr txBox="1">
                <a:spLocks noRot="1" noChangeAspect="1" noMove="1" noResize="1" noEditPoints="1" noAdjustHandles="1" noChangeArrowheads="1" noChangeShapeType="1" noTextEdit="1"/>
              </p:cNvSpPr>
              <p:nvPr/>
            </p:nvSpPr>
            <p:spPr>
              <a:xfrm>
                <a:off x="5384303" y="4506322"/>
                <a:ext cx="3077209" cy="585994"/>
              </a:xfrm>
              <a:prstGeom prst="rect">
                <a:avLst/>
              </a:prstGeom>
              <a:blipFill>
                <a:blip r:embed="rId5"/>
                <a:stretch>
                  <a:fillRect b="-10204"/>
                </a:stretch>
              </a:blipFill>
              <a:ln>
                <a:solidFill>
                  <a:schemeClr val="tx1"/>
                </a:solidFill>
              </a:ln>
            </p:spPr>
            <p:txBody>
              <a:bodyPr/>
              <a:lstStyle/>
              <a:p>
                <a:r>
                  <a:rPr lang="pt-BR">
                    <a:noFill/>
                  </a:rPr>
                  <a:t> </a:t>
                </a:r>
              </a:p>
            </p:txBody>
          </p:sp>
        </mc:Fallback>
      </mc:AlternateContent>
    </p:spTree>
    <p:extLst>
      <p:ext uri="{BB962C8B-B14F-4D97-AF65-F5344CB8AC3E}">
        <p14:creationId xmlns:p14="http://schemas.microsoft.com/office/powerpoint/2010/main" val="859758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CaixaDeTexto 14">
                <a:extLst>
                  <a:ext uri="{FF2B5EF4-FFF2-40B4-BE49-F238E27FC236}">
                    <a16:creationId xmlns:a16="http://schemas.microsoft.com/office/drawing/2014/main" id="{A781E4FE-6492-4975-BACD-0723F04CFF79}"/>
                  </a:ext>
                </a:extLst>
              </p:cNvPr>
              <p:cNvSpPr txBox="1"/>
              <p:nvPr/>
            </p:nvSpPr>
            <p:spPr>
              <a:xfrm>
                <a:off x="3148376" y="371644"/>
                <a:ext cx="3077209" cy="585994"/>
              </a:xfrm>
              <a:prstGeom prst="rect">
                <a:avLst/>
              </a:prstGeom>
              <a:noFill/>
              <a:ln>
                <a:solidFill>
                  <a:schemeClr val="tx1"/>
                </a:solidFill>
              </a:ln>
            </p:spPr>
            <p:txBody>
              <a:bodyPr wrap="square" lIns="0" tIns="0" rIns="0" bIns="0" rtlCol="0">
                <a:spAutoFit/>
              </a:bodyPr>
              <a:lstStyle/>
              <a:p>
                <a:pPr algn="ctr"/>
                <a14:m>
                  <m:oMath xmlns:m="http://schemas.openxmlformats.org/officeDocument/2006/math">
                    <m:f>
                      <m:fPr>
                        <m:ctrlPr>
                          <a:rPr lang="pt-BR" sz="2400" i="1" dirty="0" smtClean="0">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i="1">
                                <a:latin typeface="Cambria Math" panose="02040503050406030204" pitchFamily="18" charset="0"/>
                              </a:rPr>
                              <m:t>0</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den>
                    </m:f>
                    <m:r>
                      <a:rPr lang="pt-BR" sz="2400" i="1" dirty="0">
                        <a:latin typeface="Cambria Math" panose="02040503050406030204" pitchFamily="18" charset="0"/>
                      </a:rPr>
                      <m:t> </m:t>
                    </m:r>
                  </m:oMath>
                </a14:m>
                <a:r>
                  <a:rPr lang="pt-BR" sz="2400" dirty="0"/>
                  <a:t>= </a:t>
                </a:r>
                <a14:m>
                  <m:oMath xmlns:m="http://schemas.openxmlformats.org/officeDocument/2006/math">
                    <m:r>
                      <a:rPr lang="pt-BR" sz="2400" b="0" i="1" dirty="0"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d>
                      <m:dPr>
                        <m:begChr m:val="["/>
                        <m:endChr m:val="]"/>
                        <m:ctrlPr>
                          <a:rPr lang="pt-BR" sz="2400" b="0" i="1" dirty="0" smtClean="0">
                            <a:latin typeface="Cambria Math" panose="02040503050406030204" pitchFamily="18" charset="0"/>
                          </a:rPr>
                        </m:ctrlPr>
                      </m:dPr>
                      <m:e>
                        <m:r>
                          <a:rPr lang="pt-BR" sz="2400" b="0" i="1" dirty="0" smtClean="0">
                            <a:latin typeface="Cambria Math" panose="02040503050406030204" pitchFamily="18" charset="0"/>
                          </a:rPr>
                          <m:t>1+</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4</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2</m:t>
                                </m:r>
                              </m:sub>
                            </m:sSub>
                          </m:den>
                        </m:f>
                        <m:r>
                          <a:rPr lang="pt-BR" sz="2400" b="0" i="1" dirty="0"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b="0" i="1" smtClean="0">
                                    <a:latin typeface="Cambria Math" panose="02040503050406030204" pitchFamily="18" charset="0"/>
                                  </a:rPr>
                                  <m:t>4</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3</m:t>
                                </m:r>
                              </m:sub>
                            </m:sSub>
                          </m:den>
                        </m:f>
                      </m:e>
                    </m:d>
                  </m:oMath>
                </a14:m>
                <a:endParaRPr lang="pt-BR" sz="2400" dirty="0"/>
              </a:p>
            </p:txBody>
          </p:sp>
        </mc:Choice>
        <mc:Fallback xmlns="">
          <p:sp>
            <p:nvSpPr>
              <p:cNvPr id="15" name="CaixaDeTexto 14">
                <a:extLst>
                  <a:ext uri="{FF2B5EF4-FFF2-40B4-BE49-F238E27FC236}">
                    <a16:creationId xmlns:a16="http://schemas.microsoft.com/office/drawing/2014/main" id="{A781E4FE-6492-4975-BACD-0723F04CFF79}"/>
                  </a:ext>
                </a:extLst>
              </p:cNvPr>
              <p:cNvSpPr txBox="1">
                <a:spLocks noRot="1" noChangeAspect="1" noMove="1" noResize="1" noEditPoints="1" noAdjustHandles="1" noChangeArrowheads="1" noChangeShapeType="1" noTextEdit="1"/>
              </p:cNvSpPr>
              <p:nvPr/>
            </p:nvSpPr>
            <p:spPr>
              <a:xfrm>
                <a:off x="3148376" y="371644"/>
                <a:ext cx="3077209" cy="585994"/>
              </a:xfrm>
              <a:prstGeom prst="rect">
                <a:avLst/>
              </a:prstGeom>
              <a:blipFill>
                <a:blip r:embed="rId2"/>
                <a:stretch>
                  <a:fillRect b="-9184"/>
                </a:stretch>
              </a:blipFill>
              <a:ln>
                <a:solidFill>
                  <a:schemeClr val="tx1"/>
                </a:solidFill>
              </a:ln>
            </p:spPr>
            <p:txBody>
              <a:bodyPr/>
              <a:lstStyle/>
              <a:p>
                <a:r>
                  <a:rPr lang="pt-BR">
                    <a:noFill/>
                  </a:rPr>
                  <a:t> </a:t>
                </a:r>
              </a:p>
            </p:txBody>
          </p:sp>
        </mc:Fallback>
      </mc:AlternateContent>
      <p:sp>
        <p:nvSpPr>
          <p:cNvPr id="2" name="Retângulo 1">
            <a:extLst>
              <a:ext uri="{FF2B5EF4-FFF2-40B4-BE49-F238E27FC236}">
                <a16:creationId xmlns:a16="http://schemas.microsoft.com/office/drawing/2014/main" id="{EC907102-639A-4742-A594-8F391C52E6A6}"/>
              </a:ext>
            </a:extLst>
          </p:cNvPr>
          <p:cNvSpPr/>
          <p:nvPr/>
        </p:nvSpPr>
        <p:spPr>
          <a:xfrm>
            <a:off x="708990" y="1267673"/>
            <a:ext cx="8116957" cy="3693319"/>
          </a:xfrm>
          <a:prstGeom prst="rect">
            <a:avLst/>
          </a:prstGeom>
        </p:spPr>
        <p:txBody>
          <a:bodyPr wrap="square">
            <a:spAutoFit/>
          </a:bodyPr>
          <a:lstStyle/>
          <a:p>
            <a:pPr algn="just"/>
            <a:r>
              <a:rPr lang="en-US" dirty="0"/>
              <a:t>Now, since an input resistance of 1 MΩ is required, we select R</a:t>
            </a:r>
            <a:r>
              <a:rPr lang="en-US" baseline="-25000" dirty="0"/>
              <a:t>1</a:t>
            </a:r>
            <a:r>
              <a:rPr lang="en-US" dirty="0"/>
              <a:t> = 1 MΩ. Then, with the limitation of using resistors no greater than 1 MΩ, the maximum value possible for the first factor in the gain expression is 1 and is obtained by selecting R</a:t>
            </a:r>
            <a:r>
              <a:rPr lang="en-US" baseline="-25000" dirty="0"/>
              <a:t>2</a:t>
            </a:r>
            <a:r>
              <a:rPr lang="en-US" dirty="0"/>
              <a:t> = 1 MΩ.</a:t>
            </a:r>
          </a:p>
          <a:p>
            <a:pPr algn="just"/>
            <a:endParaRPr lang="en-US" dirty="0"/>
          </a:p>
          <a:p>
            <a:pPr algn="just"/>
            <a:r>
              <a:rPr lang="en-US" dirty="0"/>
              <a:t>To obtain a gain of −100, </a:t>
            </a:r>
            <a:r>
              <a:rPr lang="en-US" i="1" dirty="0"/>
              <a:t>R</a:t>
            </a:r>
            <a:r>
              <a:rPr lang="en-US" baseline="-25000" dirty="0"/>
              <a:t>3</a:t>
            </a:r>
            <a:r>
              <a:rPr lang="en-US" dirty="0"/>
              <a:t> and </a:t>
            </a:r>
            <a:r>
              <a:rPr lang="en-US" i="1" dirty="0"/>
              <a:t>R</a:t>
            </a:r>
            <a:r>
              <a:rPr lang="en-US" baseline="-25000" dirty="0"/>
              <a:t>4</a:t>
            </a:r>
            <a:r>
              <a:rPr lang="en-US" dirty="0"/>
              <a:t> must be selected so that the second factor in the gain expression is 100. </a:t>
            </a:r>
          </a:p>
          <a:p>
            <a:pPr algn="just"/>
            <a:endParaRPr lang="en-US" dirty="0"/>
          </a:p>
          <a:p>
            <a:pPr algn="just"/>
            <a:r>
              <a:rPr lang="en-US" dirty="0"/>
              <a:t>If we select the maximum allowed (in this example) value of 1 MΩ for </a:t>
            </a:r>
            <a:r>
              <a:rPr lang="en-US" i="1" dirty="0"/>
              <a:t>R</a:t>
            </a:r>
            <a:r>
              <a:rPr lang="en-US" baseline="-25000" dirty="0"/>
              <a:t>4</a:t>
            </a:r>
            <a:r>
              <a:rPr lang="en-US" dirty="0"/>
              <a:t>, then the required value of </a:t>
            </a:r>
            <a:r>
              <a:rPr lang="en-US" i="1" dirty="0"/>
              <a:t>R</a:t>
            </a:r>
            <a:r>
              <a:rPr lang="en-US" baseline="-25000" dirty="0"/>
              <a:t>3</a:t>
            </a:r>
            <a:r>
              <a:rPr lang="en-US" dirty="0"/>
              <a:t> can be calculated to </a:t>
            </a:r>
            <a:r>
              <a:rPr lang="pt-BR" dirty="0" err="1"/>
              <a:t>be</a:t>
            </a:r>
            <a:r>
              <a:rPr lang="pt-BR" dirty="0"/>
              <a:t> 10.2 k</a:t>
            </a:r>
            <a:r>
              <a:rPr lang="el-GR" dirty="0"/>
              <a:t>Ω.</a:t>
            </a:r>
            <a:endParaRPr lang="pt-BR" dirty="0"/>
          </a:p>
          <a:p>
            <a:pPr algn="just"/>
            <a:endParaRPr lang="pt-BR" dirty="0"/>
          </a:p>
          <a:p>
            <a:pPr algn="just"/>
            <a:r>
              <a:rPr lang="en-US" b="1" dirty="0">
                <a:solidFill>
                  <a:srgbClr val="FF0000"/>
                </a:solidFill>
              </a:rPr>
              <a:t>Thus this circuit utilizes three 1-MΩ resistors and a 10.2-kΩ resistor. In comparison, if the inverting configuration were used with </a:t>
            </a:r>
            <a:r>
              <a:rPr lang="en-US" b="1" i="1" dirty="0">
                <a:solidFill>
                  <a:srgbClr val="FF0000"/>
                </a:solidFill>
              </a:rPr>
              <a:t>R</a:t>
            </a:r>
            <a:r>
              <a:rPr lang="en-US" b="1" baseline="-25000" dirty="0">
                <a:solidFill>
                  <a:srgbClr val="FF0000"/>
                </a:solidFill>
              </a:rPr>
              <a:t>1</a:t>
            </a:r>
            <a:r>
              <a:rPr lang="en-US" b="1" dirty="0">
                <a:solidFill>
                  <a:srgbClr val="FF0000"/>
                </a:solidFill>
              </a:rPr>
              <a:t> = 1 MΩ we would have required a feedback resistor of 100 MΩ, an impractically large value!</a:t>
            </a:r>
            <a:endParaRPr lang="pt-BR" b="1" dirty="0">
              <a:solidFill>
                <a:srgbClr val="FF0000"/>
              </a:solidFill>
            </a:endParaRPr>
          </a:p>
        </p:txBody>
      </p:sp>
      <p:sp>
        <p:nvSpPr>
          <p:cNvPr id="11" name="Retângulo: Cantos Arredondados 10">
            <a:extLst>
              <a:ext uri="{FF2B5EF4-FFF2-40B4-BE49-F238E27FC236}">
                <a16:creationId xmlns:a16="http://schemas.microsoft.com/office/drawing/2014/main" id="{2650A03D-7EE8-4781-884C-2C0E67A8D54C}"/>
              </a:ext>
            </a:extLst>
          </p:cNvPr>
          <p:cNvSpPr/>
          <p:nvPr/>
        </p:nvSpPr>
        <p:spPr>
          <a:xfrm>
            <a:off x="275448" y="1410225"/>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a:extLst>
              <a:ext uri="{FF2B5EF4-FFF2-40B4-BE49-F238E27FC236}">
                <a16:creationId xmlns:a16="http://schemas.microsoft.com/office/drawing/2014/main" id="{5668C881-BDD0-47FF-B2F3-FF2284B845A0}"/>
              </a:ext>
            </a:extLst>
          </p:cNvPr>
          <p:cNvSpPr txBox="1"/>
          <p:nvPr/>
        </p:nvSpPr>
        <p:spPr>
          <a:xfrm>
            <a:off x="576470" y="5078443"/>
            <a:ext cx="8292082" cy="646331"/>
          </a:xfrm>
          <a:prstGeom prst="rect">
            <a:avLst/>
          </a:prstGeom>
          <a:noFill/>
        </p:spPr>
        <p:txBody>
          <a:bodyPr wrap="square" rtlCol="0">
            <a:spAutoFit/>
          </a:bodyPr>
          <a:lstStyle/>
          <a:p>
            <a:pPr algn="just"/>
            <a:r>
              <a:rPr lang="pt-BR" dirty="0" err="1"/>
              <a:t>Ob</a:t>
            </a:r>
            <a:r>
              <a:rPr lang="en-US" dirty="0"/>
              <a:t>serve that because of the virtual ground at the inverting input terminal of the op amp, </a:t>
            </a:r>
            <a:r>
              <a:rPr lang="en-US" i="1" dirty="0"/>
              <a:t>R</a:t>
            </a:r>
            <a:r>
              <a:rPr lang="en-US" baseline="-25000" dirty="0"/>
              <a:t>2</a:t>
            </a:r>
            <a:r>
              <a:rPr lang="en-US" dirty="0"/>
              <a:t> and </a:t>
            </a:r>
            <a:r>
              <a:rPr lang="en-US" i="1" dirty="0"/>
              <a:t>R</a:t>
            </a:r>
            <a:r>
              <a:rPr lang="en-US" baseline="-25000" dirty="0"/>
              <a:t>3 </a:t>
            </a:r>
            <a:r>
              <a:rPr lang="en-US" dirty="0"/>
              <a:t>are in effect in parallel.</a:t>
            </a:r>
            <a:endParaRPr lang="pt-BR" b="1" dirty="0">
              <a:solidFill>
                <a:srgbClr val="FF0000"/>
              </a:solidFill>
            </a:endParaRPr>
          </a:p>
        </p:txBody>
      </p:sp>
      <p:sp>
        <p:nvSpPr>
          <p:cNvPr id="17" name="Retângulo: Cantos Arredondados 16">
            <a:extLst>
              <a:ext uri="{FF2B5EF4-FFF2-40B4-BE49-F238E27FC236}">
                <a16:creationId xmlns:a16="http://schemas.microsoft.com/office/drawing/2014/main" id="{605AFF63-30CE-4FAD-BCA9-9918721E6D99}"/>
              </a:ext>
            </a:extLst>
          </p:cNvPr>
          <p:cNvSpPr/>
          <p:nvPr/>
        </p:nvSpPr>
        <p:spPr>
          <a:xfrm>
            <a:off x="275448" y="5153532"/>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0447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DC13E559-F048-44D0-B7BF-0D481E31C181}"/>
              </a:ext>
            </a:extLst>
          </p:cNvPr>
          <p:cNvPicPr>
            <a:picLocks noChangeAspect="1"/>
          </p:cNvPicPr>
          <p:nvPr/>
        </p:nvPicPr>
        <p:blipFill>
          <a:blip r:embed="rId2"/>
          <a:stretch>
            <a:fillRect/>
          </a:stretch>
        </p:blipFill>
        <p:spPr>
          <a:xfrm>
            <a:off x="746677" y="693248"/>
            <a:ext cx="3409950" cy="2476500"/>
          </a:xfrm>
          <a:prstGeom prst="rect">
            <a:avLst/>
          </a:prstGeom>
        </p:spPr>
      </p:pic>
      <mc:AlternateContent xmlns:mc="http://schemas.openxmlformats.org/markup-compatibility/2006" xmlns:a14="http://schemas.microsoft.com/office/drawing/2010/main">
        <mc:Choice Requires="a14">
          <p:sp>
            <p:nvSpPr>
              <p:cNvPr id="8" name="Retângulo 7">
                <a:extLst>
                  <a:ext uri="{FF2B5EF4-FFF2-40B4-BE49-F238E27FC236}">
                    <a16:creationId xmlns:a16="http://schemas.microsoft.com/office/drawing/2014/main" id="{BBB08E42-CE15-4993-B50D-53FF32BA34A6}"/>
                  </a:ext>
                </a:extLst>
              </p:cNvPr>
              <p:cNvSpPr/>
              <p:nvPr/>
            </p:nvSpPr>
            <p:spPr>
              <a:xfrm>
                <a:off x="5320114" y="539721"/>
                <a:ext cx="1432892" cy="8460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rPr>
                            <m:t>𝑖</m:t>
                          </m:r>
                        </m:e>
                        <m:sub>
                          <m:r>
                            <a:rPr lang="pt-BR" sz="2400" b="0" i="1" smtClean="0">
                              <a:latin typeface="Cambria Math" panose="02040503050406030204" pitchFamily="18" charset="0"/>
                            </a:rPr>
                            <m:t>3</m:t>
                          </m:r>
                        </m:sub>
                      </m:sSub>
                      <m:r>
                        <a:rPr lang="pt-BR" sz="2400" i="1" dirty="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2</m:t>
                              </m:r>
                            </m:sub>
                          </m:sSub>
                          <m:sSub>
                            <m:sSubPr>
                              <m:ctrlPr>
                                <a:rPr lang="pt-BR" sz="2400" i="1">
                                  <a:latin typeface="Cambria Math" panose="02040503050406030204" pitchFamily="18" charset="0"/>
                                </a:rPr>
                              </m:ctrlPr>
                            </m:sSubPr>
                            <m:e>
                              <m:r>
                                <a:rPr lang="pt-BR" sz="2400" i="1">
                                  <a:latin typeface="Cambria Math" panose="02040503050406030204" pitchFamily="18" charset="0"/>
                                </a:rPr>
                                <m:t>𝑖</m:t>
                              </m:r>
                            </m:e>
                            <m:sub>
                              <m:r>
                                <a:rPr lang="pt-BR" sz="2400" i="1">
                                  <a:latin typeface="Cambria Math" panose="02040503050406030204" pitchFamily="18" charset="0"/>
                                </a:rPr>
                                <m:t>𝐼</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3</m:t>
                              </m:r>
                            </m:sub>
                          </m:sSub>
                        </m:den>
                      </m:f>
                    </m:oMath>
                  </m:oMathPara>
                </a14:m>
                <a:endParaRPr lang="pt-BR" sz="2400" dirty="0"/>
              </a:p>
            </p:txBody>
          </p:sp>
        </mc:Choice>
        <mc:Fallback xmlns="">
          <p:sp>
            <p:nvSpPr>
              <p:cNvPr id="8" name="Retângulo 7">
                <a:extLst>
                  <a:ext uri="{FF2B5EF4-FFF2-40B4-BE49-F238E27FC236}">
                    <a16:creationId xmlns:a16="http://schemas.microsoft.com/office/drawing/2014/main" id="{BBB08E42-CE15-4993-B50D-53FF32BA34A6}"/>
                  </a:ext>
                </a:extLst>
              </p:cNvPr>
              <p:cNvSpPr>
                <a:spLocks noRot="1" noChangeAspect="1" noMove="1" noResize="1" noEditPoints="1" noAdjustHandles="1" noChangeArrowheads="1" noChangeShapeType="1" noTextEdit="1"/>
              </p:cNvSpPr>
              <p:nvPr/>
            </p:nvSpPr>
            <p:spPr>
              <a:xfrm>
                <a:off x="5320114" y="539721"/>
                <a:ext cx="1432892" cy="846065"/>
              </a:xfrm>
              <a:prstGeom prst="rect">
                <a:avLst/>
              </a:prstGeom>
              <a:blipFill>
                <a:blip r:embed="rId3"/>
                <a:stretch>
                  <a:fillRect/>
                </a:stretch>
              </a:blipFill>
            </p:spPr>
            <p:txBody>
              <a:bodyPr/>
              <a:lstStyle/>
              <a:p>
                <a:r>
                  <a:rPr lang="pt-BR">
                    <a:noFill/>
                  </a:rPr>
                  <a:t> </a:t>
                </a:r>
              </a:p>
            </p:txBody>
          </p:sp>
        </mc:Fallback>
      </mc:AlternateContent>
      <p:cxnSp>
        <p:nvCxnSpPr>
          <p:cNvPr id="9" name="Conector de Seta Reta 8">
            <a:extLst>
              <a:ext uri="{FF2B5EF4-FFF2-40B4-BE49-F238E27FC236}">
                <a16:creationId xmlns:a16="http://schemas.microsoft.com/office/drawing/2014/main" id="{23E615EC-A140-4266-B7C0-7B7390B06922}"/>
              </a:ext>
            </a:extLst>
          </p:cNvPr>
          <p:cNvCxnSpPr/>
          <p:nvPr/>
        </p:nvCxnSpPr>
        <p:spPr>
          <a:xfrm>
            <a:off x="4594362" y="1689950"/>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CaixaDeTexto 9">
                <a:extLst>
                  <a:ext uri="{FF2B5EF4-FFF2-40B4-BE49-F238E27FC236}">
                    <a16:creationId xmlns:a16="http://schemas.microsoft.com/office/drawing/2014/main" id="{42CA9A5C-7C88-43F2-8900-BBC65BEF6B16}"/>
                  </a:ext>
                </a:extLst>
              </p:cNvPr>
              <p:cNvSpPr txBox="1"/>
              <p:nvPr/>
            </p:nvSpPr>
            <p:spPr>
              <a:xfrm>
                <a:off x="5320114" y="1396953"/>
                <a:ext cx="3077209" cy="589072"/>
              </a:xfrm>
              <a:prstGeom prst="rect">
                <a:avLst/>
              </a:prstGeom>
              <a:noFill/>
              <a:ln>
                <a:noFill/>
              </a:ln>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rPr>
                          <m:t>𝑖</m:t>
                        </m:r>
                      </m:e>
                      <m:sub>
                        <m:r>
                          <a:rPr lang="pt-BR" sz="2400" b="0" i="1" smtClean="0">
                            <a:latin typeface="Cambria Math" panose="02040503050406030204" pitchFamily="18" charset="0"/>
                          </a:rPr>
                          <m:t>4</m:t>
                        </m:r>
                      </m:sub>
                    </m:sSub>
                  </m:oMath>
                </a14:m>
                <a:r>
                  <a:rPr lang="pt-BR" sz="2400" dirty="0"/>
                  <a:t>=</a:t>
                </a:r>
                <a14:m>
                  <m:oMath xmlns:m="http://schemas.openxmlformats.org/officeDocument/2006/math">
                    <m:sSub>
                      <m:sSubPr>
                        <m:ctrlPr>
                          <a:rPr lang="pt-BR" sz="2400" i="1">
                            <a:latin typeface="Cambria Math" panose="02040503050406030204" pitchFamily="18" charset="0"/>
                          </a:rPr>
                        </m:ctrlPr>
                      </m:sSubPr>
                      <m:e>
                        <m:r>
                          <a:rPr lang="pt-BR" sz="2400" b="0" i="1" smtClean="0">
                            <a:latin typeface="Cambria Math" panose="02040503050406030204" pitchFamily="18" charset="0"/>
                          </a:rPr>
                          <m:t> </m:t>
                        </m:r>
                        <m:r>
                          <a:rPr lang="pt-BR" sz="2400" i="1">
                            <a:latin typeface="Cambria Math" panose="02040503050406030204" pitchFamily="18" charset="0"/>
                          </a:rPr>
                          <m:t>𝑖</m:t>
                        </m:r>
                      </m:e>
                      <m:sub>
                        <m:r>
                          <a:rPr lang="pt-BR" sz="2400" b="0" i="1" smtClean="0">
                            <a:latin typeface="Cambria Math" panose="02040503050406030204" pitchFamily="18" charset="0"/>
                          </a:rPr>
                          <m:t>2</m:t>
                        </m:r>
                      </m:sub>
                    </m:sSub>
                    <m:r>
                      <a:rPr lang="pt-BR" sz="2400" b="0" i="1" smtClean="0">
                        <a:latin typeface="Cambria Math" panose="02040503050406030204" pitchFamily="18" charset="0"/>
                      </a:rPr>
                      <m:t>+</m:t>
                    </m:r>
                    <m:sSub>
                      <m:sSubPr>
                        <m:ctrlPr>
                          <a:rPr lang="pt-BR" sz="2400" i="1">
                            <a:latin typeface="Cambria Math" panose="02040503050406030204" pitchFamily="18" charset="0"/>
                          </a:rPr>
                        </m:ctrlPr>
                      </m:sSubPr>
                      <m:e>
                        <m:r>
                          <a:rPr lang="pt-BR" sz="2400" i="1">
                            <a:latin typeface="Cambria Math" panose="02040503050406030204" pitchFamily="18" charset="0"/>
                          </a:rPr>
                          <m:t>𝑖</m:t>
                        </m:r>
                      </m:e>
                      <m:sub>
                        <m:r>
                          <a:rPr lang="pt-BR" sz="2400" i="1">
                            <a:latin typeface="Cambria Math" panose="02040503050406030204" pitchFamily="18" charset="0"/>
                          </a:rPr>
                          <m:t>3</m:t>
                        </m:r>
                      </m:sub>
                    </m:sSub>
                    <m:r>
                      <a:rPr lang="pt-BR" sz="2400" b="0" i="1" smtClean="0">
                        <a:latin typeface="Cambria Math" panose="02040503050406030204" pitchFamily="18" charset="0"/>
                      </a:rPr>
                      <m:t>=</m:t>
                    </m:r>
                    <m:d>
                      <m:dPr>
                        <m:ctrlPr>
                          <a:rPr lang="pt-BR" sz="2400" i="1" dirty="0" smtClean="0">
                            <a:latin typeface="Cambria Math" panose="02040503050406030204" pitchFamily="18" charset="0"/>
                          </a:rPr>
                        </m:ctrlPr>
                      </m:dPr>
                      <m:e>
                        <m:r>
                          <a:rPr lang="pt-BR" sz="2400" i="1" dirty="0">
                            <a:latin typeface="Cambria Math" panose="02040503050406030204" pitchFamily="18" charset="0"/>
                          </a:rPr>
                          <m:t>1+</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3</m:t>
                                </m:r>
                              </m:sub>
                            </m:sSub>
                          </m:den>
                        </m:f>
                      </m:e>
                    </m:d>
                  </m:oMath>
                </a14:m>
                <a:r>
                  <a:rPr lang="pt-BR" sz="2400" dirty="0"/>
                  <a:t>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𝑖</m:t>
                        </m:r>
                      </m:e>
                      <m:sub>
                        <m:r>
                          <a:rPr lang="pt-BR" sz="2400" i="1">
                            <a:latin typeface="Cambria Math" panose="02040503050406030204" pitchFamily="18" charset="0"/>
                          </a:rPr>
                          <m:t>𝐼</m:t>
                        </m:r>
                      </m:sub>
                    </m:sSub>
                  </m:oMath>
                </a14:m>
                <a:endParaRPr lang="pt-BR" sz="2400" dirty="0"/>
              </a:p>
            </p:txBody>
          </p:sp>
        </mc:Choice>
        <mc:Fallback xmlns="">
          <p:sp>
            <p:nvSpPr>
              <p:cNvPr id="10" name="CaixaDeTexto 9">
                <a:extLst>
                  <a:ext uri="{FF2B5EF4-FFF2-40B4-BE49-F238E27FC236}">
                    <a16:creationId xmlns:a16="http://schemas.microsoft.com/office/drawing/2014/main" id="{42CA9A5C-7C88-43F2-8900-BBC65BEF6B16}"/>
                  </a:ext>
                </a:extLst>
              </p:cNvPr>
              <p:cNvSpPr txBox="1">
                <a:spLocks noRot="1" noChangeAspect="1" noMove="1" noResize="1" noEditPoints="1" noAdjustHandles="1" noChangeArrowheads="1" noChangeShapeType="1" noTextEdit="1"/>
              </p:cNvSpPr>
              <p:nvPr/>
            </p:nvSpPr>
            <p:spPr>
              <a:xfrm>
                <a:off x="5320114" y="1396953"/>
                <a:ext cx="3077209" cy="589072"/>
              </a:xfrm>
              <a:prstGeom prst="rect">
                <a:avLst/>
              </a:prstGeom>
              <a:blipFill>
                <a:blip r:embed="rId4"/>
                <a:stretch>
                  <a:fillRect b="-10309"/>
                </a:stretch>
              </a:blipFill>
              <a:ln>
                <a:noFill/>
              </a:ln>
            </p:spPr>
            <p:txBody>
              <a:bodyPr/>
              <a:lstStyle/>
              <a:p>
                <a:r>
                  <a:rPr lang="pt-BR">
                    <a:noFill/>
                  </a:rPr>
                  <a:t> </a:t>
                </a:r>
              </a:p>
            </p:txBody>
          </p:sp>
        </mc:Fallback>
      </mc:AlternateContent>
      <p:cxnSp>
        <p:nvCxnSpPr>
          <p:cNvPr id="12" name="Conector de Seta Reta 11">
            <a:extLst>
              <a:ext uri="{FF2B5EF4-FFF2-40B4-BE49-F238E27FC236}">
                <a16:creationId xmlns:a16="http://schemas.microsoft.com/office/drawing/2014/main" id="{0BF8257C-76A0-478C-A0C7-B133E8D6E5F5}"/>
              </a:ext>
            </a:extLst>
          </p:cNvPr>
          <p:cNvCxnSpPr/>
          <p:nvPr/>
        </p:nvCxnSpPr>
        <p:spPr>
          <a:xfrm>
            <a:off x="4594362" y="2465202"/>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C2ADBE0F-12B2-4D71-81EC-B66FCA0479F1}"/>
              </a:ext>
            </a:extLst>
          </p:cNvPr>
          <p:cNvSpPr txBox="1"/>
          <p:nvPr/>
        </p:nvSpPr>
        <p:spPr>
          <a:xfrm>
            <a:off x="5506996" y="2280536"/>
            <a:ext cx="2703443" cy="369332"/>
          </a:xfrm>
          <a:prstGeom prst="rect">
            <a:avLst/>
          </a:prstGeom>
          <a:solidFill>
            <a:schemeClr val="tx1"/>
          </a:solidFill>
        </p:spPr>
        <p:txBody>
          <a:bodyPr wrap="square" rtlCol="0">
            <a:spAutoFit/>
          </a:bodyPr>
          <a:lstStyle/>
          <a:p>
            <a:pPr algn="ctr"/>
            <a:r>
              <a:rPr lang="pt-BR" b="1" dirty="0">
                <a:solidFill>
                  <a:schemeClr val="bg1"/>
                </a:solidFill>
              </a:rPr>
              <a:t>I</a:t>
            </a:r>
            <a:r>
              <a:rPr lang="pt-BR" b="1" baseline="-25000" dirty="0">
                <a:solidFill>
                  <a:schemeClr val="bg1"/>
                </a:solidFill>
              </a:rPr>
              <a:t>4</a:t>
            </a:r>
            <a:r>
              <a:rPr lang="pt-BR" b="1" dirty="0">
                <a:solidFill>
                  <a:schemeClr val="bg1"/>
                </a:solidFill>
              </a:rPr>
              <a:t> não depende de R</a:t>
            </a:r>
            <a:r>
              <a:rPr lang="pt-BR" b="1" baseline="-25000" dirty="0">
                <a:solidFill>
                  <a:schemeClr val="bg1"/>
                </a:solidFill>
              </a:rPr>
              <a:t>4 </a:t>
            </a:r>
            <a:r>
              <a:rPr lang="pt-BR" b="1" dirty="0">
                <a:solidFill>
                  <a:schemeClr val="bg1"/>
                </a:solidFill>
              </a:rPr>
              <a:t> !</a:t>
            </a:r>
          </a:p>
        </p:txBody>
      </p:sp>
      <p:pic>
        <p:nvPicPr>
          <p:cNvPr id="13" name="Imagem 12">
            <a:extLst>
              <a:ext uri="{FF2B5EF4-FFF2-40B4-BE49-F238E27FC236}">
                <a16:creationId xmlns:a16="http://schemas.microsoft.com/office/drawing/2014/main" id="{2C31DBAF-D9C0-4EA4-BC94-4A26969EBCA8}"/>
              </a:ext>
            </a:extLst>
          </p:cNvPr>
          <p:cNvPicPr>
            <a:picLocks noChangeAspect="1"/>
          </p:cNvPicPr>
          <p:nvPr/>
        </p:nvPicPr>
        <p:blipFill>
          <a:blip r:embed="rId2"/>
          <a:stretch>
            <a:fillRect/>
          </a:stretch>
        </p:blipFill>
        <p:spPr>
          <a:xfrm>
            <a:off x="1068687" y="3721232"/>
            <a:ext cx="3409950" cy="2476500"/>
          </a:xfrm>
          <a:prstGeom prst="rect">
            <a:avLst/>
          </a:prstGeom>
        </p:spPr>
      </p:pic>
      <p:pic>
        <p:nvPicPr>
          <p:cNvPr id="4" name="Imagem 3">
            <a:extLst>
              <a:ext uri="{FF2B5EF4-FFF2-40B4-BE49-F238E27FC236}">
                <a16:creationId xmlns:a16="http://schemas.microsoft.com/office/drawing/2014/main" id="{B06EC4BB-BCB0-4DA9-B72D-FB8957FA5F83}"/>
              </a:ext>
            </a:extLst>
          </p:cNvPr>
          <p:cNvPicPr>
            <a:picLocks noChangeAspect="1"/>
          </p:cNvPicPr>
          <p:nvPr/>
        </p:nvPicPr>
        <p:blipFill>
          <a:blip r:embed="rId5"/>
          <a:stretch>
            <a:fillRect/>
          </a:stretch>
        </p:blipFill>
        <p:spPr>
          <a:xfrm>
            <a:off x="5182592" y="3775524"/>
            <a:ext cx="3373755" cy="2367915"/>
          </a:xfrm>
          <a:prstGeom prst="rect">
            <a:avLst/>
          </a:prstGeom>
        </p:spPr>
      </p:pic>
      <p:sp>
        <p:nvSpPr>
          <p:cNvPr id="5" name="Seta: para a Direita 4">
            <a:extLst>
              <a:ext uri="{FF2B5EF4-FFF2-40B4-BE49-F238E27FC236}">
                <a16:creationId xmlns:a16="http://schemas.microsoft.com/office/drawing/2014/main" id="{47359B15-FD25-4E0A-AB9D-DC0BDE3B53A4}"/>
              </a:ext>
            </a:extLst>
          </p:cNvPr>
          <p:cNvSpPr/>
          <p:nvPr/>
        </p:nvSpPr>
        <p:spPr>
          <a:xfrm>
            <a:off x="424067" y="4738213"/>
            <a:ext cx="384314" cy="8276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A5641C76-D19C-4DA3-B8E8-496DAEEF736B}"/>
              </a:ext>
            </a:extLst>
          </p:cNvPr>
          <p:cNvSpPr txBox="1"/>
          <p:nvPr/>
        </p:nvSpPr>
        <p:spPr>
          <a:xfrm>
            <a:off x="4601855" y="4637763"/>
            <a:ext cx="468325" cy="769441"/>
          </a:xfrm>
          <a:prstGeom prst="rect">
            <a:avLst/>
          </a:prstGeom>
          <a:noFill/>
        </p:spPr>
        <p:txBody>
          <a:bodyPr wrap="square" rtlCol="0">
            <a:spAutoFit/>
          </a:bodyPr>
          <a:lstStyle/>
          <a:p>
            <a:pPr algn="ctr"/>
            <a:r>
              <a:rPr lang="pt-BR" sz="4400" b="1" dirty="0">
                <a:solidFill>
                  <a:srgbClr val="FF0000"/>
                </a:solidFill>
              </a:rPr>
              <a:t>≡</a:t>
            </a:r>
          </a:p>
        </p:txBody>
      </p:sp>
    </p:spTree>
    <p:extLst>
      <p:ext uri="{BB962C8B-B14F-4D97-AF65-F5344CB8AC3E}">
        <p14:creationId xmlns:p14="http://schemas.microsoft.com/office/powerpoint/2010/main" val="127331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9F0DC9B-4387-49E4-B28F-790A06FA7290}"/>
              </a:ext>
            </a:extLst>
          </p:cNvPr>
          <p:cNvSpPr txBox="1"/>
          <p:nvPr/>
        </p:nvSpPr>
        <p:spPr>
          <a:xfrm>
            <a:off x="2610678" y="251791"/>
            <a:ext cx="3339548" cy="795131"/>
          </a:xfrm>
          <a:prstGeom prst="rect">
            <a:avLst/>
          </a:prstGeom>
          <a:noFill/>
        </p:spPr>
        <p:txBody>
          <a:bodyPr wrap="square" rtlCol="0">
            <a:spAutoFit/>
          </a:bodyPr>
          <a:lstStyle/>
          <a:p>
            <a:endParaRPr lang="pt-BR" dirty="0"/>
          </a:p>
        </p:txBody>
      </p:sp>
      <p:sp>
        <p:nvSpPr>
          <p:cNvPr id="5" name="CaixaDeTexto 4">
            <a:extLst>
              <a:ext uri="{FF2B5EF4-FFF2-40B4-BE49-F238E27FC236}">
                <a16:creationId xmlns:a16="http://schemas.microsoft.com/office/drawing/2014/main" id="{065F5A41-6888-40DD-A36D-77D1DD29FC7B}"/>
              </a:ext>
            </a:extLst>
          </p:cNvPr>
          <p:cNvSpPr txBox="1"/>
          <p:nvPr/>
        </p:nvSpPr>
        <p:spPr>
          <a:xfrm>
            <a:off x="3428377" y="234647"/>
            <a:ext cx="2478516" cy="369332"/>
          </a:xfrm>
          <a:prstGeom prst="rect">
            <a:avLst/>
          </a:prstGeom>
          <a:solidFill>
            <a:srgbClr val="FFFF00"/>
          </a:solidFill>
          <a:ln>
            <a:solidFill>
              <a:schemeClr val="tx1"/>
            </a:solidFill>
          </a:ln>
        </p:spPr>
        <p:txBody>
          <a:bodyPr wrap="square" rtlCol="0">
            <a:spAutoFit/>
          </a:bodyPr>
          <a:lstStyle/>
          <a:p>
            <a:pPr algn="ctr"/>
            <a:r>
              <a:rPr lang="pt-BR" b="1" dirty="0"/>
              <a:t>The </a:t>
            </a:r>
            <a:r>
              <a:rPr lang="pt-BR" b="1" dirty="0" err="1"/>
              <a:t>Weighted</a:t>
            </a:r>
            <a:r>
              <a:rPr lang="pt-BR" b="1" dirty="0"/>
              <a:t> Summer</a:t>
            </a:r>
            <a:endParaRPr lang="pt-BR" dirty="0"/>
          </a:p>
        </p:txBody>
      </p:sp>
      <p:pic>
        <p:nvPicPr>
          <p:cNvPr id="2" name="Imagem 1">
            <a:extLst>
              <a:ext uri="{FF2B5EF4-FFF2-40B4-BE49-F238E27FC236}">
                <a16:creationId xmlns:a16="http://schemas.microsoft.com/office/drawing/2014/main" id="{A3191659-D92F-473F-8EC1-2C300A57FC62}"/>
              </a:ext>
            </a:extLst>
          </p:cNvPr>
          <p:cNvPicPr>
            <a:picLocks noChangeAspect="1"/>
          </p:cNvPicPr>
          <p:nvPr/>
        </p:nvPicPr>
        <p:blipFill>
          <a:blip r:embed="rId2"/>
          <a:stretch>
            <a:fillRect/>
          </a:stretch>
        </p:blipFill>
        <p:spPr>
          <a:xfrm>
            <a:off x="1913491" y="791239"/>
            <a:ext cx="3701910" cy="2205933"/>
          </a:xfrm>
          <a:prstGeom prst="rect">
            <a:avLst/>
          </a:prstGeom>
        </p:spPr>
      </p:pic>
      <mc:AlternateContent xmlns:mc="http://schemas.openxmlformats.org/markup-compatibility/2006" xmlns:a14="http://schemas.microsoft.com/office/drawing/2010/main">
        <mc:Choice Requires="a14">
          <p:sp>
            <p:nvSpPr>
              <p:cNvPr id="17" name="CaixaDeTexto 16">
                <a:extLst>
                  <a:ext uri="{FF2B5EF4-FFF2-40B4-BE49-F238E27FC236}">
                    <a16:creationId xmlns:a16="http://schemas.microsoft.com/office/drawing/2014/main" id="{A5A8A428-AA8A-4FFF-B98C-546AEEEB7748}"/>
                  </a:ext>
                </a:extLst>
              </p:cNvPr>
              <p:cNvSpPr txBox="1"/>
              <p:nvPr/>
            </p:nvSpPr>
            <p:spPr>
              <a:xfrm>
                <a:off x="5897218" y="960356"/>
                <a:ext cx="1078543" cy="538032"/>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𝑖</m:t>
                        </m:r>
                      </m:e>
                      <m:sub>
                        <m:r>
                          <a:rPr lang="pt-BR" sz="2400" b="0" i="1" smtClean="0">
                            <a:latin typeface="Cambria Math" panose="02040503050406030204" pitchFamily="18" charset="0"/>
                          </a:rPr>
                          <m:t>1</m:t>
                        </m:r>
                      </m:sub>
                    </m:sSub>
                  </m:oMath>
                </a14:m>
                <a:r>
                  <a:rPr lang="pt-BR" sz="2400" dirty="0"/>
                  <a:t>=</a:t>
                </a:r>
                <a14:m>
                  <m:oMath xmlns:m="http://schemas.openxmlformats.org/officeDocument/2006/math">
                    <m:f>
                      <m:fPr>
                        <m:ctrlPr>
                          <a:rPr lang="pt-BR" sz="2400" i="1" dirty="0">
                            <a:latin typeface="Cambria Math" panose="02040503050406030204" pitchFamily="18" charset="0"/>
                          </a:rPr>
                        </m:ctrlPr>
                      </m:fPr>
                      <m:num>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1</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oMath>
                </a14:m>
                <a:endParaRPr lang="pt-BR" sz="2400" dirty="0"/>
              </a:p>
            </p:txBody>
          </p:sp>
        </mc:Choice>
        <mc:Fallback xmlns="">
          <p:sp>
            <p:nvSpPr>
              <p:cNvPr id="17" name="CaixaDeTexto 16">
                <a:extLst>
                  <a:ext uri="{FF2B5EF4-FFF2-40B4-BE49-F238E27FC236}">
                    <a16:creationId xmlns:a16="http://schemas.microsoft.com/office/drawing/2014/main" id="{A5A8A428-AA8A-4FFF-B98C-546AEEEB7748}"/>
                  </a:ext>
                </a:extLst>
              </p:cNvPr>
              <p:cNvSpPr txBox="1">
                <a:spLocks noRot="1" noChangeAspect="1" noMove="1" noResize="1" noEditPoints="1" noAdjustHandles="1" noChangeArrowheads="1" noChangeShapeType="1" noTextEdit="1"/>
              </p:cNvSpPr>
              <p:nvPr/>
            </p:nvSpPr>
            <p:spPr>
              <a:xfrm>
                <a:off x="5897218" y="960356"/>
                <a:ext cx="1078543" cy="538032"/>
              </a:xfrm>
              <a:prstGeom prst="rect">
                <a:avLst/>
              </a:prstGeom>
              <a:blipFill>
                <a:blip r:embed="rId3"/>
                <a:stretch>
                  <a:fillRect t="-9091" b="-1136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C8EEA61D-8F19-4AE3-AAA9-FA8A81D2161D}"/>
                  </a:ext>
                </a:extLst>
              </p:cNvPr>
              <p:cNvSpPr txBox="1"/>
              <p:nvPr/>
            </p:nvSpPr>
            <p:spPr>
              <a:xfrm>
                <a:off x="5929330" y="1695193"/>
                <a:ext cx="1078543" cy="552587"/>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𝑖</m:t>
                        </m:r>
                      </m:e>
                      <m:sub>
                        <m:r>
                          <a:rPr lang="pt-BR" sz="2400" b="0" i="1" smtClean="0">
                            <a:latin typeface="Cambria Math" panose="02040503050406030204" pitchFamily="18" charset="0"/>
                          </a:rPr>
                          <m:t>2</m:t>
                        </m:r>
                      </m:sub>
                    </m:sSub>
                  </m:oMath>
                </a14:m>
                <a:r>
                  <a:rPr lang="pt-BR" sz="2400" dirty="0"/>
                  <a:t>=</a:t>
                </a:r>
                <a14:m>
                  <m:oMath xmlns:m="http://schemas.openxmlformats.org/officeDocument/2006/math">
                    <m:f>
                      <m:fPr>
                        <m:ctrlPr>
                          <a:rPr lang="pt-BR" sz="2400" i="1" dirty="0">
                            <a:latin typeface="Cambria Math" panose="02040503050406030204" pitchFamily="18" charset="0"/>
                          </a:rPr>
                        </m:ctrlPr>
                      </m:fPr>
                      <m:num>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2</m:t>
                            </m:r>
                          </m:sub>
                        </m:sSub>
                      </m:den>
                    </m:f>
                  </m:oMath>
                </a14:m>
                <a:endParaRPr lang="pt-BR" sz="2400" dirty="0"/>
              </a:p>
            </p:txBody>
          </p:sp>
        </mc:Choice>
        <mc:Fallback xmlns="">
          <p:sp>
            <p:nvSpPr>
              <p:cNvPr id="18" name="CaixaDeTexto 17">
                <a:extLst>
                  <a:ext uri="{FF2B5EF4-FFF2-40B4-BE49-F238E27FC236}">
                    <a16:creationId xmlns:a16="http://schemas.microsoft.com/office/drawing/2014/main" id="{C8EEA61D-8F19-4AE3-AAA9-FA8A81D2161D}"/>
                  </a:ext>
                </a:extLst>
              </p:cNvPr>
              <p:cNvSpPr txBox="1">
                <a:spLocks noRot="1" noChangeAspect="1" noMove="1" noResize="1" noEditPoints="1" noAdjustHandles="1" noChangeArrowheads="1" noChangeShapeType="1" noTextEdit="1"/>
              </p:cNvSpPr>
              <p:nvPr/>
            </p:nvSpPr>
            <p:spPr>
              <a:xfrm>
                <a:off x="5929330" y="1695193"/>
                <a:ext cx="1078543" cy="552587"/>
              </a:xfrm>
              <a:prstGeom prst="rect">
                <a:avLst/>
              </a:prstGeom>
              <a:blipFill>
                <a:blip r:embed="rId4"/>
                <a:stretch>
                  <a:fillRect t="-7692" b="-8791"/>
                </a:stretch>
              </a:blipFill>
            </p:spPr>
            <p:txBody>
              <a:bodyPr/>
              <a:lstStyle/>
              <a:p>
                <a:r>
                  <a:rPr lang="pt-BR">
                    <a:noFill/>
                  </a:rPr>
                  <a:t> </a:t>
                </a:r>
              </a:p>
            </p:txBody>
          </p:sp>
        </mc:Fallback>
      </mc:AlternateContent>
      <p:sp>
        <p:nvSpPr>
          <p:cNvPr id="9" name="CaixaDeTexto 8">
            <a:extLst>
              <a:ext uri="{FF2B5EF4-FFF2-40B4-BE49-F238E27FC236}">
                <a16:creationId xmlns:a16="http://schemas.microsoft.com/office/drawing/2014/main" id="{5E2D7C2F-84FF-480F-8B21-AA981D74871A}"/>
              </a:ext>
            </a:extLst>
          </p:cNvPr>
          <p:cNvSpPr txBox="1"/>
          <p:nvPr/>
        </p:nvSpPr>
        <p:spPr>
          <a:xfrm>
            <a:off x="5853885" y="2501580"/>
            <a:ext cx="1219200" cy="369332"/>
          </a:xfrm>
          <a:prstGeom prst="rect">
            <a:avLst/>
          </a:prstGeom>
          <a:noFill/>
        </p:spPr>
        <p:txBody>
          <a:bodyPr wrap="square" rtlCol="0">
            <a:spAutoFit/>
          </a:bodyPr>
          <a:lstStyle/>
          <a:p>
            <a:r>
              <a:rPr lang="pt-BR" dirty="0"/>
              <a:t>...</a:t>
            </a:r>
          </a:p>
        </p:txBody>
      </p:sp>
      <mc:AlternateContent xmlns:mc="http://schemas.openxmlformats.org/markup-compatibility/2006" xmlns:a14="http://schemas.microsoft.com/office/drawing/2010/main">
        <mc:Choice Requires="a14">
          <p:sp>
            <p:nvSpPr>
              <p:cNvPr id="19" name="CaixaDeTexto 18">
                <a:extLst>
                  <a:ext uri="{FF2B5EF4-FFF2-40B4-BE49-F238E27FC236}">
                    <a16:creationId xmlns:a16="http://schemas.microsoft.com/office/drawing/2014/main" id="{391299D3-6025-4644-988E-BE1C7E697B44}"/>
                  </a:ext>
                </a:extLst>
              </p:cNvPr>
              <p:cNvSpPr txBox="1"/>
              <p:nvPr/>
            </p:nvSpPr>
            <p:spPr>
              <a:xfrm>
                <a:off x="5994542" y="2444585"/>
                <a:ext cx="1078543" cy="552587"/>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𝑖</m:t>
                        </m:r>
                      </m:e>
                      <m:sub>
                        <m:r>
                          <a:rPr lang="pt-BR" sz="2400" b="0" i="1" smtClean="0">
                            <a:latin typeface="Cambria Math" panose="02040503050406030204" pitchFamily="18" charset="0"/>
                          </a:rPr>
                          <m:t>𝑛</m:t>
                        </m:r>
                      </m:sub>
                    </m:sSub>
                  </m:oMath>
                </a14:m>
                <a:r>
                  <a:rPr lang="pt-BR" sz="2400" dirty="0"/>
                  <a:t>=</a:t>
                </a:r>
                <a14:m>
                  <m:oMath xmlns:m="http://schemas.openxmlformats.org/officeDocument/2006/math">
                    <m:f>
                      <m:fPr>
                        <m:ctrlPr>
                          <a:rPr lang="pt-BR" sz="2400" i="1" dirty="0">
                            <a:latin typeface="Cambria Math" panose="02040503050406030204" pitchFamily="18" charset="0"/>
                          </a:rPr>
                        </m:ctrlPr>
                      </m:fPr>
                      <m:num>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𝑛</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𝑛</m:t>
                            </m:r>
                          </m:sub>
                        </m:sSub>
                      </m:den>
                    </m:f>
                  </m:oMath>
                </a14:m>
                <a:endParaRPr lang="pt-BR" sz="2400" dirty="0"/>
              </a:p>
            </p:txBody>
          </p:sp>
        </mc:Choice>
        <mc:Fallback xmlns="">
          <p:sp>
            <p:nvSpPr>
              <p:cNvPr id="19" name="CaixaDeTexto 18">
                <a:extLst>
                  <a:ext uri="{FF2B5EF4-FFF2-40B4-BE49-F238E27FC236}">
                    <a16:creationId xmlns:a16="http://schemas.microsoft.com/office/drawing/2014/main" id="{391299D3-6025-4644-988E-BE1C7E697B44}"/>
                  </a:ext>
                </a:extLst>
              </p:cNvPr>
              <p:cNvSpPr txBox="1">
                <a:spLocks noRot="1" noChangeAspect="1" noMove="1" noResize="1" noEditPoints="1" noAdjustHandles="1" noChangeArrowheads="1" noChangeShapeType="1" noTextEdit="1"/>
              </p:cNvSpPr>
              <p:nvPr/>
            </p:nvSpPr>
            <p:spPr>
              <a:xfrm>
                <a:off x="5994542" y="2444585"/>
                <a:ext cx="1078543" cy="552587"/>
              </a:xfrm>
              <a:prstGeom prst="rect">
                <a:avLst/>
              </a:prstGeom>
              <a:blipFill>
                <a:blip r:embed="rId5"/>
                <a:stretch>
                  <a:fillRect t="-7692" b="-879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 name="CaixaDeTexto 19">
                <a:extLst>
                  <a:ext uri="{FF2B5EF4-FFF2-40B4-BE49-F238E27FC236}">
                    <a16:creationId xmlns:a16="http://schemas.microsoft.com/office/drawing/2014/main" id="{686EE956-D414-49D9-8C83-233A3869FC0D}"/>
                  </a:ext>
                </a:extLst>
              </p:cNvPr>
              <p:cNvSpPr txBox="1"/>
              <p:nvPr/>
            </p:nvSpPr>
            <p:spPr>
              <a:xfrm>
                <a:off x="682488" y="3153592"/>
                <a:ext cx="2034208" cy="369332"/>
              </a:xfrm>
              <a:prstGeom prst="rect">
                <a:avLst/>
              </a:prstGeom>
              <a:noFill/>
            </p:spPr>
            <p:txBody>
              <a:bodyPr wrap="square" lIns="0" tIns="0" rIns="0" bIns="0" rtlCol="0">
                <a:spAutoFit/>
              </a:bodyPr>
              <a:lstStyle/>
              <a:p>
                <a:pPr algn="ctr"/>
                <a14:m>
                  <m:oMath xmlns:m="http://schemas.openxmlformats.org/officeDocument/2006/math">
                    <m:r>
                      <a:rPr lang="pt-BR" sz="2400" i="1" smtClean="0">
                        <a:latin typeface="Cambria Math" panose="02040503050406030204" pitchFamily="18" charset="0"/>
                      </a:rPr>
                      <m:t>𝑖</m:t>
                    </m:r>
                  </m:oMath>
                </a14:m>
                <a:r>
                  <a:rPr lang="pt-BR" sz="2400" dirty="0"/>
                  <a:t>=</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𝑖</m:t>
                        </m:r>
                      </m:e>
                      <m:sub>
                        <m:r>
                          <a:rPr lang="pt-BR" sz="2400" i="1">
                            <a:latin typeface="Cambria Math" panose="02040503050406030204" pitchFamily="18" charset="0"/>
                          </a:rPr>
                          <m:t>1</m:t>
                        </m:r>
                      </m:sub>
                    </m:sSub>
                  </m:oMath>
                </a14:m>
                <a:r>
                  <a:rPr lang="pt-BR" sz="2400" dirty="0"/>
                  <a:t> +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𝑖</m:t>
                        </m:r>
                      </m:e>
                      <m:sub>
                        <m:r>
                          <a:rPr lang="pt-BR" sz="2400" b="0" i="1" smtClean="0">
                            <a:latin typeface="Cambria Math" panose="02040503050406030204" pitchFamily="18" charset="0"/>
                          </a:rPr>
                          <m:t>2</m:t>
                        </m:r>
                      </m:sub>
                    </m:sSub>
                    <m:r>
                      <a:rPr lang="pt-BR" sz="2400" b="0" i="1" smtClean="0">
                        <a:latin typeface="Cambria Math" panose="02040503050406030204" pitchFamily="18" charset="0"/>
                      </a:rPr>
                      <m:t> ….</m:t>
                    </m:r>
                  </m:oMath>
                </a14:m>
                <a:r>
                  <a:rPr lang="pt-BR" sz="2400" dirty="0"/>
                  <a:t>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𝑖</m:t>
                        </m:r>
                      </m:e>
                      <m:sub>
                        <m:r>
                          <a:rPr lang="pt-BR" sz="2400" b="0" i="1" smtClean="0">
                            <a:latin typeface="Cambria Math" panose="02040503050406030204" pitchFamily="18" charset="0"/>
                          </a:rPr>
                          <m:t>𝑛</m:t>
                        </m:r>
                      </m:sub>
                    </m:sSub>
                  </m:oMath>
                </a14:m>
                <a:endParaRPr lang="pt-BR" sz="2400" dirty="0"/>
              </a:p>
            </p:txBody>
          </p:sp>
        </mc:Choice>
        <mc:Fallback xmlns="">
          <p:sp>
            <p:nvSpPr>
              <p:cNvPr id="20" name="CaixaDeTexto 19">
                <a:extLst>
                  <a:ext uri="{FF2B5EF4-FFF2-40B4-BE49-F238E27FC236}">
                    <a16:creationId xmlns:a16="http://schemas.microsoft.com/office/drawing/2014/main" id="{686EE956-D414-49D9-8C83-233A3869FC0D}"/>
                  </a:ext>
                </a:extLst>
              </p:cNvPr>
              <p:cNvSpPr txBox="1">
                <a:spLocks noRot="1" noChangeAspect="1" noMove="1" noResize="1" noEditPoints="1" noAdjustHandles="1" noChangeArrowheads="1" noChangeShapeType="1" noTextEdit="1"/>
              </p:cNvSpPr>
              <p:nvPr/>
            </p:nvSpPr>
            <p:spPr>
              <a:xfrm>
                <a:off x="682488" y="3153592"/>
                <a:ext cx="2034208" cy="369332"/>
              </a:xfrm>
              <a:prstGeom prst="rect">
                <a:avLst/>
              </a:prstGeom>
              <a:blipFill>
                <a:blip r:embed="rId6"/>
                <a:stretch>
                  <a:fillRect t="-24590" b="-4918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 name="CaixaDeTexto 20">
                <a:extLst>
                  <a:ext uri="{FF2B5EF4-FFF2-40B4-BE49-F238E27FC236}">
                    <a16:creationId xmlns:a16="http://schemas.microsoft.com/office/drawing/2014/main" id="{9307AFA5-C22A-41EF-83DD-4E391EB1CF7F}"/>
                  </a:ext>
                </a:extLst>
              </p:cNvPr>
              <p:cNvSpPr txBox="1"/>
              <p:nvPr/>
            </p:nvSpPr>
            <p:spPr>
              <a:xfrm>
                <a:off x="693266" y="3831315"/>
                <a:ext cx="1641596" cy="398955"/>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𝑜</m:t>
                        </m:r>
                      </m:sub>
                    </m:sSub>
                  </m:oMath>
                </a14:m>
                <a:r>
                  <a:rPr lang="pt-BR" sz="2400" dirty="0"/>
                  <a:t>=</a:t>
                </a:r>
                <a14:m>
                  <m:oMath xmlns:m="http://schemas.openxmlformats.org/officeDocument/2006/math">
                    <m:r>
                      <a:rPr lang="pt-BR" sz="2400" b="0" i="0" smtClean="0">
                        <a:latin typeface="Cambria Math" panose="02040503050406030204" pitchFamily="18" charset="0"/>
                      </a:rPr>
                      <m:t> </m:t>
                    </m:r>
                    <m:r>
                      <a:rPr lang="pt-BR" sz="2400" b="0" i="1" smtClean="0">
                        <a:latin typeface="Cambria Math" panose="02040503050406030204" pitchFamily="18" charset="0"/>
                      </a:rPr>
                      <m:t>0−</m:t>
                    </m:r>
                  </m:oMath>
                </a14:m>
                <a:r>
                  <a:rPr lang="pt-BR" sz="2400" dirty="0"/>
                  <a:t> i</a:t>
                </a:r>
                <a14:m>
                  <m:oMath xmlns:m="http://schemas.openxmlformats.org/officeDocument/2006/math">
                    <m:sSub>
                      <m:sSubPr>
                        <m:ctrlPr>
                          <a:rPr lang="pt-BR" sz="2400" i="1">
                            <a:latin typeface="Cambria Math" panose="02040503050406030204" pitchFamily="18" charset="0"/>
                          </a:rPr>
                        </m:ctrlPr>
                      </m:sSubPr>
                      <m:e>
                        <m:r>
                          <a:rPr lang="pt-BR" sz="2400" b="0" i="1" smtClean="0">
                            <a:latin typeface="Cambria Math" panose="02040503050406030204" pitchFamily="18" charset="0"/>
                          </a:rPr>
                          <m:t>𝑅</m:t>
                        </m:r>
                      </m:e>
                      <m:sub>
                        <m:r>
                          <a:rPr lang="pt-BR" sz="2400" b="0" i="1" smtClean="0">
                            <a:latin typeface="Cambria Math" panose="02040503050406030204" pitchFamily="18" charset="0"/>
                          </a:rPr>
                          <m:t>𝑓</m:t>
                        </m:r>
                      </m:sub>
                    </m:sSub>
                  </m:oMath>
                </a14:m>
                <a:endParaRPr lang="pt-BR" sz="2400" dirty="0"/>
              </a:p>
            </p:txBody>
          </p:sp>
        </mc:Choice>
        <mc:Fallback xmlns="">
          <p:sp>
            <p:nvSpPr>
              <p:cNvPr id="21" name="CaixaDeTexto 20">
                <a:extLst>
                  <a:ext uri="{FF2B5EF4-FFF2-40B4-BE49-F238E27FC236}">
                    <a16:creationId xmlns:a16="http://schemas.microsoft.com/office/drawing/2014/main" id="{9307AFA5-C22A-41EF-83DD-4E391EB1CF7F}"/>
                  </a:ext>
                </a:extLst>
              </p:cNvPr>
              <p:cNvSpPr txBox="1">
                <a:spLocks noRot="1" noChangeAspect="1" noMove="1" noResize="1" noEditPoints="1" noAdjustHandles="1" noChangeArrowheads="1" noChangeShapeType="1" noTextEdit="1"/>
              </p:cNvSpPr>
              <p:nvPr/>
            </p:nvSpPr>
            <p:spPr>
              <a:xfrm>
                <a:off x="693266" y="3831315"/>
                <a:ext cx="1641596" cy="398955"/>
              </a:xfrm>
              <a:prstGeom prst="rect">
                <a:avLst/>
              </a:prstGeom>
              <a:blipFill>
                <a:blip r:embed="rId7"/>
                <a:stretch>
                  <a:fillRect t="-21212" b="-39394"/>
                </a:stretch>
              </a:blipFill>
            </p:spPr>
            <p:txBody>
              <a:bodyPr/>
              <a:lstStyle/>
              <a:p>
                <a:r>
                  <a:rPr lang="pt-BR">
                    <a:noFill/>
                  </a:rPr>
                  <a:t> </a:t>
                </a:r>
              </a:p>
            </p:txBody>
          </p:sp>
        </mc:Fallback>
      </mc:AlternateContent>
      <p:sp>
        <p:nvSpPr>
          <p:cNvPr id="22" name="Chave Direita 21">
            <a:extLst>
              <a:ext uri="{FF2B5EF4-FFF2-40B4-BE49-F238E27FC236}">
                <a16:creationId xmlns:a16="http://schemas.microsoft.com/office/drawing/2014/main" id="{1584D78A-0113-48B4-AFB7-69C7CE282C18}"/>
              </a:ext>
            </a:extLst>
          </p:cNvPr>
          <p:cNvSpPr/>
          <p:nvPr/>
        </p:nvSpPr>
        <p:spPr>
          <a:xfrm>
            <a:off x="2716696" y="3274420"/>
            <a:ext cx="306185" cy="90179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23" name="Conector de Seta Reta 22">
            <a:extLst>
              <a:ext uri="{FF2B5EF4-FFF2-40B4-BE49-F238E27FC236}">
                <a16:creationId xmlns:a16="http://schemas.microsoft.com/office/drawing/2014/main" id="{5A1391A8-8A6E-4D76-922B-0496D05DB961}"/>
              </a:ext>
            </a:extLst>
          </p:cNvPr>
          <p:cNvCxnSpPr/>
          <p:nvPr/>
        </p:nvCxnSpPr>
        <p:spPr>
          <a:xfrm>
            <a:off x="3428377" y="3724505"/>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CaixaDeTexto 23">
                <a:extLst>
                  <a:ext uri="{FF2B5EF4-FFF2-40B4-BE49-F238E27FC236}">
                    <a16:creationId xmlns:a16="http://schemas.microsoft.com/office/drawing/2014/main" id="{F5463BF3-EB58-4660-87E7-33439DE292DB}"/>
                  </a:ext>
                </a:extLst>
              </p:cNvPr>
              <p:cNvSpPr txBox="1"/>
              <p:nvPr/>
            </p:nvSpPr>
            <p:spPr>
              <a:xfrm>
                <a:off x="4280452" y="3429969"/>
                <a:ext cx="4170282" cy="594715"/>
              </a:xfrm>
              <a:prstGeom prst="rect">
                <a:avLst/>
              </a:prstGeom>
              <a:solidFill>
                <a:srgbClr val="FFC000"/>
              </a:solidFill>
              <a:ln>
                <a:solidFill>
                  <a:schemeClr val="tx1"/>
                </a:solidFill>
              </a:ln>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𝑜</m:t>
                        </m:r>
                      </m:sub>
                    </m:sSub>
                  </m:oMath>
                </a14:m>
                <a:r>
                  <a:rPr lang="pt-BR" sz="2400" dirty="0"/>
                  <a:t>=</a:t>
                </a:r>
                <a14:m>
                  <m:oMath xmlns:m="http://schemas.openxmlformats.org/officeDocument/2006/math">
                    <m:r>
                      <a:rPr lang="pt-BR" sz="2400" i="1" smtClean="0">
                        <a:latin typeface="Cambria Math" panose="02040503050406030204" pitchFamily="18" charset="0"/>
                      </a:rPr>
                      <m:t>−</m:t>
                    </m:r>
                    <m:d>
                      <m:dPr>
                        <m:ctrlPr>
                          <a:rPr lang="pt-BR" sz="2400" i="1" dirty="0" smtClean="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𝑓</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1</m:t>
                                </m:r>
                              </m:sub>
                            </m:sSub>
                          </m:den>
                        </m:f>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b="0" i="1" smtClean="0">
                                <a:latin typeface="Cambria Math" panose="02040503050406030204" pitchFamily="18" charset="0"/>
                              </a:rPr>
                              <m:t>1</m:t>
                            </m:r>
                          </m:sub>
                        </m:sSub>
                        <m:r>
                          <a:rPr lang="pt-BR" sz="2400" b="0" i="1"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𝑓</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2</m:t>
                                </m:r>
                              </m:sub>
                            </m:sSub>
                          </m:den>
                        </m:f>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b="0" i="1" smtClean="0">
                                <a:latin typeface="Cambria Math" panose="02040503050406030204" pitchFamily="18" charset="0"/>
                              </a:rPr>
                              <m:t>2</m:t>
                            </m:r>
                          </m:sub>
                        </m:sSub>
                        <m:r>
                          <a:rPr lang="pt-BR" sz="2400" b="0" i="1"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𝑓</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𝑛</m:t>
                                </m:r>
                              </m:sub>
                            </m:sSub>
                          </m:den>
                        </m:f>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b="0" i="1" smtClean="0">
                                <a:latin typeface="Cambria Math" panose="02040503050406030204" pitchFamily="18" charset="0"/>
                              </a:rPr>
                              <m:t>𝑛</m:t>
                            </m:r>
                          </m:sub>
                        </m:sSub>
                      </m:e>
                    </m:d>
                  </m:oMath>
                </a14:m>
                <a:endParaRPr lang="pt-BR" sz="2400" dirty="0"/>
              </a:p>
            </p:txBody>
          </p:sp>
        </mc:Choice>
        <mc:Fallback xmlns="">
          <p:sp>
            <p:nvSpPr>
              <p:cNvPr id="24" name="CaixaDeTexto 23">
                <a:extLst>
                  <a:ext uri="{FF2B5EF4-FFF2-40B4-BE49-F238E27FC236}">
                    <a16:creationId xmlns:a16="http://schemas.microsoft.com/office/drawing/2014/main" id="{F5463BF3-EB58-4660-87E7-33439DE292DB}"/>
                  </a:ext>
                </a:extLst>
              </p:cNvPr>
              <p:cNvSpPr txBox="1">
                <a:spLocks noRot="1" noChangeAspect="1" noMove="1" noResize="1" noEditPoints="1" noAdjustHandles="1" noChangeArrowheads="1" noChangeShapeType="1" noTextEdit="1"/>
              </p:cNvSpPr>
              <p:nvPr/>
            </p:nvSpPr>
            <p:spPr>
              <a:xfrm>
                <a:off x="4280452" y="3429969"/>
                <a:ext cx="4170282" cy="594715"/>
              </a:xfrm>
              <a:prstGeom prst="rect">
                <a:avLst/>
              </a:prstGeom>
              <a:blipFill>
                <a:blip r:embed="rId8"/>
                <a:stretch>
                  <a:fillRect b="-9091"/>
                </a:stretch>
              </a:blipFill>
              <a:ln>
                <a:solidFill>
                  <a:schemeClr val="tx1"/>
                </a:solidFill>
              </a:ln>
            </p:spPr>
            <p:txBody>
              <a:bodyPr/>
              <a:lstStyle/>
              <a:p>
                <a:r>
                  <a:rPr lang="pt-BR">
                    <a:noFill/>
                  </a:rPr>
                  <a:t> </a:t>
                </a:r>
              </a:p>
            </p:txBody>
          </p:sp>
        </mc:Fallback>
      </mc:AlternateContent>
      <p:sp>
        <p:nvSpPr>
          <p:cNvPr id="25" name="CaixaDeTexto 24">
            <a:extLst>
              <a:ext uri="{FF2B5EF4-FFF2-40B4-BE49-F238E27FC236}">
                <a16:creationId xmlns:a16="http://schemas.microsoft.com/office/drawing/2014/main" id="{CF34158A-D344-4ED7-B31B-24E447B48EA2}"/>
              </a:ext>
            </a:extLst>
          </p:cNvPr>
          <p:cNvSpPr txBox="1"/>
          <p:nvPr/>
        </p:nvSpPr>
        <p:spPr>
          <a:xfrm>
            <a:off x="576470" y="4680880"/>
            <a:ext cx="8292082" cy="1477328"/>
          </a:xfrm>
          <a:prstGeom prst="rect">
            <a:avLst/>
          </a:prstGeom>
          <a:noFill/>
        </p:spPr>
        <p:txBody>
          <a:bodyPr wrap="square" rtlCol="0">
            <a:spAutoFit/>
          </a:bodyPr>
          <a:lstStyle/>
          <a:p>
            <a:pPr algn="just"/>
            <a:r>
              <a:rPr lang="en-US" dirty="0"/>
              <a:t>That is, the output voltage is a weighted sum of the input signals </a:t>
            </a:r>
            <a:r>
              <a:rPr lang="en-US" i="1" dirty="0"/>
              <a:t>v</a:t>
            </a:r>
            <a:r>
              <a:rPr lang="en-US" dirty="0"/>
              <a:t>1, </a:t>
            </a:r>
            <a:r>
              <a:rPr lang="en-US" i="1" dirty="0"/>
              <a:t>v</a:t>
            </a:r>
            <a:r>
              <a:rPr lang="en-US" dirty="0"/>
              <a:t>2, . . . , </a:t>
            </a:r>
            <a:r>
              <a:rPr lang="en-US" i="1" dirty="0" err="1"/>
              <a:t>vn</a:t>
            </a:r>
            <a:r>
              <a:rPr lang="en-US" dirty="0" err="1"/>
              <a:t>.</a:t>
            </a:r>
            <a:r>
              <a:rPr lang="en-US" dirty="0"/>
              <a:t> This circuit is therefore called a </a:t>
            </a:r>
            <a:r>
              <a:rPr lang="en-US" b="1" dirty="0"/>
              <a:t>weighted summer</a:t>
            </a:r>
            <a:r>
              <a:rPr lang="en-US" dirty="0"/>
              <a:t>. Note that each summing coefficient may be independently adjusted by adjusting the corresponding “feed-in” resistor (</a:t>
            </a:r>
            <a:r>
              <a:rPr lang="en-US" i="1" dirty="0"/>
              <a:t>R</a:t>
            </a:r>
            <a:r>
              <a:rPr lang="en-US" baseline="-25000" dirty="0"/>
              <a:t>1</a:t>
            </a:r>
            <a:r>
              <a:rPr lang="en-US" dirty="0"/>
              <a:t> to </a:t>
            </a:r>
            <a:r>
              <a:rPr lang="en-US" i="1" dirty="0"/>
              <a:t>R</a:t>
            </a:r>
            <a:r>
              <a:rPr lang="en-US" i="1" baseline="-25000" dirty="0"/>
              <a:t>n</a:t>
            </a:r>
            <a:r>
              <a:rPr lang="en-US" dirty="0"/>
              <a:t>). This nice property, which greatly simplifies circuit adjustment, is a direct consequence of the virtual ground that exists at the inverting op-amp terminal. </a:t>
            </a:r>
            <a:endParaRPr lang="pt-BR" b="1" dirty="0">
              <a:solidFill>
                <a:srgbClr val="FF0000"/>
              </a:solidFill>
            </a:endParaRPr>
          </a:p>
        </p:txBody>
      </p:sp>
      <p:sp>
        <p:nvSpPr>
          <p:cNvPr id="26" name="Retângulo: Cantos Arredondados 25">
            <a:extLst>
              <a:ext uri="{FF2B5EF4-FFF2-40B4-BE49-F238E27FC236}">
                <a16:creationId xmlns:a16="http://schemas.microsoft.com/office/drawing/2014/main" id="{2ACD6B5F-19FC-4195-B578-5C8709D546AA}"/>
              </a:ext>
            </a:extLst>
          </p:cNvPr>
          <p:cNvSpPr/>
          <p:nvPr/>
        </p:nvSpPr>
        <p:spPr>
          <a:xfrm>
            <a:off x="275448" y="4755969"/>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7748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CaixaDeTexto 1">
            <a:extLst>
              <a:ext uri="{FF2B5EF4-FFF2-40B4-BE49-F238E27FC236}">
                <a16:creationId xmlns:a16="http://schemas.microsoft.com/office/drawing/2014/main" id="{94579691-1FC7-42B8-875C-CF144AC2E8EA}"/>
              </a:ext>
            </a:extLst>
          </p:cNvPr>
          <p:cNvSpPr txBox="1">
            <a:spLocks noChangeArrowheads="1"/>
          </p:cNvSpPr>
          <p:nvPr/>
        </p:nvSpPr>
        <p:spPr bwMode="auto">
          <a:xfrm>
            <a:off x="686284" y="1043330"/>
            <a:ext cx="82375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pt-BR" altLang="pt-BR"/>
              <a:t>O Op Amp é um circuito integrado composto de resistores, transistores e capacitores. </a:t>
            </a:r>
          </a:p>
        </p:txBody>
      </p:sp>
      <p:pic>
        <p:nvPicPr>
          <p:cNvPr id="196611" name="Imagem 3">
            <a:extLst>
              <a:ext uri="{FF2B5EF4-FFF2-40B4-BE49-F238E27FC236}">
                <a16:creationId xmlns:a16="http://schemas.microsoft.com/office/drawing/2014/main" id="{04B5BCDA-5739-413D-BAD6-0E7B80B2DA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4771" y="1705318"/>
            <a:ext cx="6302375"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2" name="CaixaDeTexto 4">
            <a:extLst>
              <a:ext uri="{FF2B5EF4-FFF2-40B4-BE49-F238E27FC236}">
                <a16:creationId xmlns:a16="http://schemas.microsoft.com/office/drawing/2014/main" id="{FFC461C5-5758-486A-8343-34217E3FB4F1}"/>
              </a:ext>
            </a:extLst>
          </p:cNvPr>
          <p:cNvSpPr txBox="1">
            <a:spLocks noChangeArrowheads="1"/>
          </p:cNvSpPr>
          <p:nvPr/>
        </p:nvSpPr>
        <p:spPr bwMode="auto">
          <a:xfrm>
            <a:off x="3653364" y="465381"/>
            <a:ext cx="1358857" cy="369332"/>
          </a:xfrm>
          <a:prstGeom prst="rect">
            <a:avLst/>
          </a:prstGeom>
          <a:solidFill>
            <a:srgbClr val="FFFF00"/>
          </a:solidFill>
          <a:ln w="9525">
            <a:solidFill>
              <a:srgbClr val="000000"/>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pt-BR" altLang="pt-BR" b="1" dirty="0" err="1"/>
              <a:t>Op</a:t>
            </a:r>
            <a:r>
              <a:rPr lang="pt-BR" altLang="pt-BR" b="1" dirty="0"/>
              <a:t> </a:t>
            </a:r>
            <a:r>
              <a:rPr lang="pt-BR" altLang="pt-BR" b="1" dirty="0" err="1"/>
              <a:t>Amp</a:t>
            </a:r>
            <a:r>
              <a:rPr lang="pt-BR" altLang="pt-BR" b="1" dirty="0"/>
              <a:t> 741</a:t>
            </a:r>
          </a:p>
        </p:txBody>
      </p:sp>
      <p:sp>
        <p:nvSpPr>
          <p:cNvPr id="3" name="Seta: para a Direita 2">
            <a:extLst>
              <a:ext uri="{FF2B5EF4-FFF2-40B4-BE49-F238E27FC236}">
                <a16:creationId xmlns:a16="http://schemas.microsoft.com/office/drawing/2014/main" id="{F1812121-07A9-43E2-8921-150941F2ADAA}"/>
              </a:ext>
            </a:extLst>
          </p:cNvPr>
          <p:cNvSpPr/>
          <p:nvPr/>
        </p:nvSpPr>
        <p:spPr>
          <a:xfrm rot="1962247">
            <a:off x="6152667" y="2739603"/>
            <a:ext cx="263525" cy="3587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pic>
        <p:nvPicPr>
          <p:cNvPr id="196615" name="Picture 6">
            <a:extLst>
              <a:ext uri="{FF2B5EF4-FFF2-40B4-BE49-F238E27FC236}">
                <a16:creationId xmlns:a16="http://schemas.microsoft.com/office/drawing/2014/main" id="{D1C85A33-DA2F-4CF5-98DB-251DB6AF5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9" y="2465730"/>
            <a:ext cx="221932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ector de Seta Reta 6">
            <a:extLst>
              <a:ext uri="{FF2B5EF4-FFF2-40B4-BE49-F238E27FC236}">
                <a16:creationId xmlns:a16="http://schemas.microsoft.com/office/drawing/2014/main" id="{F69185DB-0C47-4AA5-A4FB-DEBAEB8B31C1}"/>
              </a:ext>
            </a:extLst>
          </p:cNvPr>
          <p:cNvCxnSpPr>
            <a:cxnSpLocks/>
          </p:cNvCxnSpPr>
          <p:nvPr/>
        </p:nvCxnSpPr>
        <p:spPr>
          <a:xfrm>
            <a:off x="2472221" y="3011830"/>
            <a:ext cx="49053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de Seta Reta 12">
            <a:extLst>
              <a:ext uri="{FF2B5EF4-FFF2-40B4-BE49-F238E27FC236}">
                <a16:creationId xmlns:a16="http://schemas.microsoft.com/office/drawing/2014/main" id="{841A6A2A-3667-4E6F-AA1B-B28E619E6425}"/>
              </a:ext>
            </a:extLst>
          </p:cNvPr>
          <p:cNvCxnSpPr>
            <a:cxnSpLocks/>
          </p:cNvCxnSpPr>
          <p:nvPr/>
        </p:nvCxnSpPr>
        <p:spPr>
          <a:xfrm>
            <a:off x="2476984" y="4599330"/>
            <a:ext cx="4905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de Seta Reta 14">
            <a:extLst>
              <a:ext uri="{FF2B5EF4-FFF2-40B4-BE49-F238E27FC236}">
                <a16:creationId xmlns:a16="http://schemas.microsoft.com/office/drawing/2014/main" id="{6890644F-248F-49C8-8437-0898764BD1B4}"/>
              </a:ext>
            </a:extLst>
          </p:cNvPr>
          <p:cNvCxnSpPr>
            <a:cxnSpLocks/>
          </p:cNvCxnSpPr>
          <p:nvPr/>
        </p:nvCxnSpPr>
        <p:spPr>
          <a:xfrm>
            <a:off x="8622196" y="2618130"/>
            <a:ext cx="0" cy="533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15">
            <a:extLst>
              <a:ext uri="{FF2B5EF4-FFF2-40B4-BE49-F238E27FC236}">
                <a16:creationId xmlns:a16="http://schemas.microsoft.com/office/drawing/2014/main" id="{A1BB1D14-5DD3-494E-9DE3-453F46877854}"/>
              </a:ext>
            </a:extLst>
          </p:cNvPr>
          <p:cNvCxnSpPr>
            <a:cxnSpLocks/>
          </p:cNvCxnSpPr>
          <p:nvPr/>
        </p:nvCxnSpPr>
        <p:spPr>
          <a:xfrm flipH="1">
            <a:off x="8761896" y="1570380"/>
            <a:ext cx="228600" cy="3905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de Seta Reta 16">
            <a:extLst>
              <a:ext uri="{FF2B5EF4-FFF2-40B4-BE49-F238E27FC236}">
                <a16:creationId xmlns:a16="http://schemas.microsoft.com/office/drawing/2014/main" id="{115CAEA9-A7A5-443B-8626-57E1F724277D}"/>
              </a:ext>
            </a:extLst>
          </p:cNvPr>
          <p:cNvCxnSpPr>
            <a:cxnSpLocks/>
          </p:cNvCxnSpPr>
          <p:nvPr/>
        </p:nvCxnSpPr>
        <p:spPr>
          <a:xfrm flipH="1" flipV="1">
            <a:off x="8730146" y="5450230"/>
            <a:ext cx="252413" cy="304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a:extLst>
              <a:ext uri="{FF2B5EF4-FFF2-40B4-BE49-F238E27FC236}">
                <a16:creationId xmlns:a16="http://schemas.microsoft.com/office/drawing/2014/main" id="{00B499D6-3E2A-4B3E-A719-1D5B46EDE263}"/>
              </a:ext>
            </a:extLst>
          </p:cNvPr>
          <p:cNvCxnSpPr>
            <a:cxnSpLocks/>
          </p:cNvCxnSpPr>
          <p:nvPr/>
        </p:nvCxnSpPr>
        <p:spPr>
          <a:xfrm flipV="1">
            <a:off x="5012221" y="5066055"/>
            <a:ext cx="0" cy="5365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de Seta Reta 19">
            <a:extLst>
              <a:ext uri="{FF2B5EF4-FFF2-40B4-BE49-F238E27FC236}">
                <a16:creationId xmlns:a16="http://schemas.microsoft.com/office/drawing/2014/main" id="{212DF77D-A37F-4E0C-ACE9-8F407DE524E5}"/>
              </a:ext>
            </a:extLst>
          </p:cNvPr>
          <p:cNvCxnSpPr>
            <a:cxnSpLocks/>
          </p:cNvCxnSpPr>
          <p:nvPr/>
        </p:nvCxnSpPr>
        <p:spPr>
          <a:xfrm flipH="1">
            <a:off x="5118584" y="2861018"/>
            <a:ext cx="4667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ixaDeTexto 24">
            <a:extLst>
              <a:ext uri="{FF2B5EF4-FFF2-40B4-BE49-F238E27FC236}">
                <a16:creationId xmlns:a16="http://schemas.microsoft.com/office/drawing/2014/main" id="{CF34158A-D344-4ED7-B31B-24E447B48EA2}"/>
              </a:ext>
            </a:extLst>
          </p:cNvPr>
          <p:cNvSpPr txBox="1"/>
          <p:nvPr/>
        </p:nvSpPr>
        <p:spPr>
          <a:xfrm>
            <a:off x="722244" y="453437"/>
            <a:ext cx="8292082" cy="1200329"/>
          </a:xfrm>
          <a:prstGeom prst="rect">
            <a:avLst/>
          </a:prstGeom>
          <a:noFill/>
        </p:spPr>
        <p:txBody>
          <a:bodyPr wrap="square" rtlCol="0">
            <a:spAutoFit/>
          </a:bodyPr>
          <a:lstStyle/>
          <a:p>
            <a:r>
              <a:rPr lang="en-US" dirty="0"/>
              <a:t>In the weighted summer saw all the summing coefficients must be of the same sign. The need occasionally arises for summing signals with opposite signs. Such a function can be implemented, however, using two op amps as shown below. Assuming ideal op amps, it can be easily shown that the output </a:t>
            </a:r>
            <a:r>
              <a:rPr lang="pt-BR" dirty="0" err="1"/>
              <a:t>voltage</a:t>
            </a:r>
            <a:r>
              <a:rPr lang="pt-BR" dirty="0"/>
              <a:t> </a:t>
            </a:r>
            <a:r>
              <a:rPr lang="pt-BR" dirty="0" err="1"/>
              <a:t>is</a:t>
            </a:r>
            <a:r>
              <a:rPr lang="pt-BR" dirty="0"/>
              <a:t> </a:t>
            </a:r>
            <a:r>
              <a:rPr lang="pt-BR" dirty="0" err="1"/>
              <a:t>given</a:t>
            </a:r>
            <a:r>
              <a:rPr lang="pt-BR" dirty="0"/>
              <a:t> </a:t>
            </a:r>
            <a:r>
              <a:rPr lang="pt-BR" dirty="0" err="1"/>
              <a:t>by</a:t>
            </a:r>
            <a:r>
              <a:rPr lang="pt-BR" dirty="0"/>
              <a:t>:</a:t>
            </a:r>
            <a:endParaRPr lang="pt-BR" b="1" dirty="0">
              <a:solidFill>
                <a:srgbClr val="FF0000"/>
              </a:solidFill>
            </a:endParaRPr>
          </a:p>
        </p:txBody>
      </p:sp>
      <p:sp>
        <p:nvSpPr>
          <p:cNvPr id="26" name="Retângulo: Cantos Arredondados 25">
            <a:extLst>
              <a:ext uri="{FF2B5EF4-FFF2-40B4-BE49-F238E27FC236}">
                <a16:creationId xmlns:a16="http://schemas.microsoft.com/office/drawing/2014/main" id="{2ACD6B5F-19FC-4195-B578-5C8709D546AA}"/>
              </a:ext>
            </a:extLst>
          </p:cNvPr>
          <p:cNvSpPr/>
          <p:nvPr/>
        </p:nvSpPr>
        <p:spPr>
          <a:xfrm>
            <a:off x="421222" y="528526"/>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CE995A2F-6376-4AFB-BEDE-F1584DA8B022}"/>
              </a:ext>
            </a:extLst>
          </p:cNvPr>
          <p:cNvPicPr>
            <a:picLocks noChangeAspect="1"/>
          </p:cNvPicPr>
          <p:nvPr/>
        </p:nvPicPr>
        <p:blipFill>
          <a:blip r:embed="rId2"/>
          <a:stretch>
            <a:fillRect/>
          </a:stretch>
        </p:blipFill>
        <p:spPr>
          <a:xfrm>
            <a:off x="1945969" y="1845518"/>
            <a:ext cx="5278565" cy="1947768"/>
          </a:xfrm>
          <a:prstGeom prst="rect">
            <a:avLst/>
          </a:prstGeom>
        </p:spPr>
      </p:pic>
      <mc:AlternateContent xmlns:mc="http://schemas.openxmlformats.org/markup-compatibility/2006" xmlns:a14="http://schemas.microsoft.com/office/drawing/2010/main">
        <mc:Choice Requires="a14">
          <p:sp>
            <p:nvSpPr>
              <p:cNvPr id="27" name="CaixaDeTexto 26">
                <a:extLst>
                  <a:ext uri="{FF2B5EF4-FFF2-40B4-BE49-F238E27FC236}">
                    <a16:creationId xmlns:a16="http://schemas.microsoft.com/office/drawing/2014/main" id="{A0FBCFE0-22CC-4612-A2C6-8676ACD6B0F0}"/>
                  </a:ext>
                </a:extLst>
              </p:cNvPr>
              <p:cNvSpPr txBox="1"/>
              <p:nvPr/>
            </p:nvSpPr>
            <p:spPr>
              <a:xfrm>
                <a:off x="1683026" y="3985038"/>
                <a:ext cx="6241774" cy="590162"/>
              </a:xfrm>
              <a:prstGeom prst="rect">
                <a:avLst/>
              </a:prstGeom>
              <a:solidFill>
                <a:srgbClr val="FFC000"/>
              </a:solidFill>
              <a:ln>
                <a:solidFill>
                  <a:schemeClr val="tx1"/>
                </a:solidFill>
              </a:ln>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𝑜</m:t>
                        </m:r>
                      </m:sub>
                    </m:sSub>
                  </m:oMath>
                </a14:m>
                <a:r>
                  <a:rPr lang="pt-BR" sz="2400" dirty="0"/>
                  <a:t>=</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b="0" i="1" smtClean="0">
                            <a:latin typeface="Cambria Math" panose="02040503050406030204" pitchFamily="18" charset="0"/>
                          </a:rPr>
                          <m:t>1</m:t>
                        </m:r>
                      </m:sub>
                    </m:sSub>
                    <m:d>
                      <m:dPr>
                        <m:ctrlPr>
                          <a:rPr lang="pt-BR" sz="2400" i="1" dirty="0" smtClean="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𝑎</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1</m:t>
                                </m:r>
                              </m:sub>
                            </m:sSub>
                          </m:den>
                        </m:f>
                      </m:e>
                    </m:d>
                    <m:d>
                      <m:dPr>
                        <m:ctrlPr>
                          <a:rPr lang="pt-BR" sz="2400" i="1" dirty="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𝑐</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𝑏</m:t>
                                </m:r>
                              </m:sub>
                            </m:sSub>
                          </m:den>
                        </m:f>
                      </m:e>
                    </m:d>
                  </m:oMath>
                </a14:m>
                <a:r>
                  <a:rPr lang="pt-BR" sz="2400" dirty="0"/>
                  <a:t>+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i="1">
                            <a:latin typeface="Cambria Math" panose="02040503050406030204" pitchFamily="18" charset="0"/>
                          </a:rPr>
                          <m:t>1</m:t>
                        </m:r>
                      </m:sub>
                    </m:sSub>
                    <m:d>
                      <m:dPr>
                        <m:ctrlPr>
                          <a:rPr lang="pt-BR" sz="2400" i="1" dirty="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𝑎</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2</m:t>
                                </m:r>
                              </m:sub>
                            </m:sSub>
                          </m:den>
                        </m:f>
                      </m:e>
                    </m:d>
                  </m:oMath>
                </a14:m>
                <a:r>
                  <a:rPr lang="pt-BR" sz="2400" dirty="0"/>
                  <a:t> </a:t>
                </a:r>
                <a14:m>
                  <m:oMath xmlns:m="http://schemas.openxmlformats.org/officeDocument/2006/math">
                    <m:d>
                      <m:dPr>
                        <m:ctrlPr>
                          <a:rPr lang="pt-BR" sz="2400" i="1" dirty="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𝑐</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𝑏</m:t>
                                </m:r>
                              </m:sub>
                            </m:sSub>
                          </m:den>
                        </m:f>
                      </m:e>
                    </m:d>
                  </m:oMath>
                </a14:m>
                <a:r>
                  <a:rPr lang="pt-BR" sz="2400" dirty="0"/>
                  <a:t>-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b="0" i="1" smtClean="0">
                            <a:latin typeface="Cambria Math" panose="02040503050406030204" pitchFamily="18" charset="0"/>
                          </a:rPr>
                          <m:t>3</m:t>
                        </m:r>
                      </m:sub>
                    </m:sSub>
                    <m:d>
                      <m:dPr>
                        <m:ctrlPr>
                          <a:rPr lang="pt-BR" sz="2400" i="1" dirty="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𝑐</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3</m:t>
                                </m:r>
                              </m:sub>
                            </m:sSub>
                          </m:den>
                        </m:f>
                      </m:e>
                    </m:d>
                  </m:oMath>
                </a14:m>
                <a:r>
                  <a:rPr lang="pt-BR" sz="2400" dirty="0"/>
                  <a:t> -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b="0" i="1" smtClean="0">
                            <a:latin typeface="Cambria Math" panose="02040503050406030204" pitchFamily="18" charset="0"/>
                          </a:rPr>
                          <m:t>4</m:t>
                        </m:r>
                      </m:sub>
                    </m:sSub>
                    <m:d>
                      <m:dPr>
                        <m:ctrlPr>
                          <a:rPr lang="pt-BR" sz="2400" i="1" dirty="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𝑐</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4</m:t>
                                </m:r>
                              </m:sub>
                            </m:sSub>
                          </m:den>
                        </m:f>
                      </m:e>
                    </m:d>
                  </m:oMath>
                </a14:m>
                <a:endParaRPr lang="pt-BR" sz="2400" dirty="0"/>
              </a:p>
            </p:txBody>
          </p:sp>
        </mc:Choice>
        <mc:Fallback xmlns="">
          <p:sp>
            <p:nvSpPr>
              <p:cNvPr id="27" name="CaixaDeTexto 26">
                <a:extLst>
                  <a:ext uri="{FF2B5EF4-FFF2-40B4-BE49-F238E27FC236}">
                    <a16:creationId xmlns:a16="http://schemas.microsoft.com/office/drawing/2014/main" id="{A0FBCFE0-22CC-4612-A2C6-8676ACD6B0F0}"/>
                  </a:ext>
                </a:extLst>
              </p:cNvPr>
              <p:cNvSpPr txBox="1">
                <a:spLocks noRot="1" noChangeAspect="1" noMove="1" noResize="1" noEditPoints="1" noAdjustHandles="1" noChangeArrowheads="1" noChangeShapeType="1" noTextEdit="1"/>
              </p:cNvSpPr>
              <p:nvPr/>
            </p:nvSpPr>
            <p:spPr>
              <a:xfrm>
                <a:off x="1683026" y="3985038"/>
                <a:ext cx="6241774" cy="590162"/>
              </a:xfrm>
              <a:prstGeom prst="rect">
                <a:avLst/>
              </a:prstGeom>
              <a:blipFill>
                <a:blip r:embed="rId3"/>
                <a:stretch>
                  <a:fillRect b="-8081"/>
                </a:stretch>
              </a:blipFill>
              <a:ln>
                <a:solidFill>
                  <a:schemeClr val="tx1"/>
                </a:solidFill>
              </a:ln>
            </p:spPr>
            <p:txBody>
              <a:bodyPr/>
              <a:lstStyle/>
              <a:p>
                <a:r>
                  <a:rPr lang="pt-BR">
                    <a:noFill/>
                  </a:rPr>
                  <a:t> </a:t>
                </a:r>
              </a:p>
            </p:txBody>
          </p:sp>
        </mc:Fallback>
      </mc:AlternateContent>
      <p:sp>
        <p:nvSpPr>
          <p:cNvPr id="28" name="CaixaDeTexto 27">
            <a:extLst>
              <a:ext uri="{FF2B5EF4-FFF2-40B4-BE49-F238E27FC236}">
                <a16:creationId xmlns:a16="http://schemas.microsoft.com/office/drawing/2014/main" id="{7F11B539-A32E-4E69-AE1B-B88E06167D2B}"/>
              </a:ext>
            </a:extLst>
          </p:cNvPr>
          <p:cNvSpPr txBox="1"/>
          <p:nvPr/>
        </p:nvSpPr>
        <p:spPr>
          <a:xfrm>
            <a:off x="534846" y="4912409"/>
            <a:ext cx="8292082" cy="923330"/>
          </a:xfrm>
          <a:prstGeom prst="rect">
            <a:avLst/>
          </a:prstGeom>
          <a:solidFill>
            <a:schemeClr val="accent1">
              <a:lumMod val="20000"/>
              <a:lumOff val="80000"/>
            </a:schemeClr>
          </a:solidFill>
        </p:spPr>
        <p:txBody>
          <a:bodyPr wrap="square" rtlCol="0">
            <a:spAutoFit/>
          </a:bodyPr>
          <a:lstStyle/>
          <a:p>
            <a:pPr algn="ctr"/>
            <a:r>
              <a:rPr lang="en-US" dirty="0"/>
              <a:t>Weighted summers  </a:t>
            </a:r>
            <a:r>
              <a:rPr lang="pt-BR" dirty="0"/>
              <a:t>are </a:t>
            </a:r>
            <a:r>
              <a:rPr lang="pt-BR" dirty="0" err="1"/>
              <a:t>utilized</a:t>
            </a:r>
            <a:r>
              <a:rPr lang="pt-BR" dirty="0"/>
              <a:t> in a </a:t>
            </a:r>
            <a:r>
              <a:rPr lang="pt-BR" dirty="0" err="1"/>
              <a:t>variety</a:t>
            </a:r>
            <a:r>
              <a:rPr lang="pt-BR" dirty="0"/>
              <a:t> </a:t>
            </a:r>
            <a:r>
              <a:rPr lang="pt-BR" dirty="0" err="1"/>
              <a:t>of</a:t>
            </a:r>
            <a:r>
              <a:rPr lang="pt-BR" dirty="0"/>
              <a:t> </a:t>
            </a:r>
            <a:r>
              <a:rPr lang="pt-BR" dirty="0" err="1"/>
              <a:t>applications</a:t>
            </a:r>
            <a:r>
              <a:rPr lang="pt-BR" dirty="0"/>
              <a:t> </a:t>
            </a:r>
            <a:r>
              <a:rPr lang="pt-BR" dirty="0" err="1"/>
              <a:t>including</a:t>
            </a:r>
            <a:r>
              <a:rPr lang="pt-BR" dirty="0"/>
              <a:t> in </a:t>
            </a:r>
            <a:r>
              <a:rPr lang="pt-BR" dirty="0" err="1"/>
              <a:t>the</a:t>
            </a:r>
            <a:r>
              <a:rPr lang="pt-BR" dirty="0"/>
              <a:t> design </a:t>
            </a:r>
            <a:r>
              <a:rPr lang="pt-BR" dirty="0" err="1"/>
              <a:t>of</a:t>
            </a:r>
            <a:r>
              <a:rPr lang="pt-BR" dirty="0"/>
              <a:t> </a:t>
            </a:r>
            <a:r>
              <a:rPr lang="pt-BR" dirty="0" err="1"/>
              <a:t>audio</a:t>
            </a:r>
            <a:r>
              <a:rPr lang="pt-BR" dirty="0"/>
              <a:t> systems </a:t>
            </a:r>
            <a:r>
              <a:rPr lang="pt-BR" dirty="0" err="1"/>
              <a:t>where</a:t>
            </a:r>
            <a:r>
              <a:rPr lang="pt-BR" dirty="0"/>
              <a:t> </a:t>
            </a:r>
            <a:r>
              <a:rPr lang="pt-BR" dirty="0" err="1"/>
              <a:t>they</a:t>
            </a:r>
            <a:r>
              <a:rPr lang="pt-BR" dirty="0"/>
              <a:t> </a:t>
            </a:r>
            <a:r>
              <a:rPr lang="pt-BR" dirty="0" err="1"/>
              <a:t>can</a:t>
            </a:r>
            <a:r>
              <a:rPr lang="pt-BR" dirty="0"/>
              <a:t> </a:t>
            </a:r>
            <a:r>
              <a:rPr lang="pt-BR" dirty="0" err="1"/>
              <a:t>be</a:t>
            </a:r>
            <a:r>
              <a:rPr lang="pt-BR" dirty="0"/>
              <a:t> </a:t>
            </a:r>
            <a:r>
              <a:rPr lang="pt-BR" dirty="0" err="1"/>
              <a:t>used</a:t>
            </a:r>
            <a:r>
              <a:rPr lang="pt-BR" dirty="0"/>
              <a:t> in </a:t>
            </a:r>
            <a:r>
              <a:rPr lang="pt-BR" dirty="0" err="1"/>
              <a:t>mixing</a:t>
            </a:r>
            <a:r>
              <a:rPr lang="pt-BR" dirty="0"/>
              <a:t> </a:t>
            </a:r>
            <a:r>
              <a:rPr lang="pt-BR" dirty="0" err="1"/>
              <a:t>signals</a:t>
            </a:r>
            <a:r>
              <a:rPr lang="pt-BR" dirty="0"/>
              <a:t> </a:t>
            </a:r>
            <a:r>
              <a:rPr lang="pt-BR" dirty="0" err="1"/>
              <a:t>originating</a:t>
            </a:r>
            <a:r>
              <a:rPr lang="pt-BR" dirty="0"/>
              <a:t> </a:t>
            </a:r>
            <a:r>
              <a:rPr lang="pt-BR" dirty="0" err="1"/>
              <a:t>from</a:t>
            </a:r>
            <a:r>
              <a:rPr lang="pt-BR" dirty="0"/>
              <a:t> diferente musical </a:t>
            </a:r>
            <a:r>
              <a:rPr lang="pt-BR" dirty="0" err="1"/>
              <a:t>intruments</a:t>
            </a:r>
            <a:r>
              <a:rPr lang="pt-BR" dirty="0"/>
              <a:t> !</a:t>
            </a:r>
            <a:endParaRPr lang="pt-BR" b="1" dirty="0">
              <a:solidFill>
                <a:srgbClr val="FF0000"/>
              </a:solidFill>
            </a:endParaRPr>
          </a:p>
        </p:txBody>
      </p:sp>
    </p:spTree>
    <p:extLst>
      <p:ext uri="{BB962C8B-B14F-4D97-AF65-F5344CB8AC3E}">
        <p14:creationId xmlns:p14="http://schemas.microsoft.com/office/powerpoint/2010/main" val="51294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6"/>
          <p:cNvSpPr txBox="1">
            <a:spLocks noChangeArrowheads="1"/>
          </p:cNvSpPr>
          <p:nvPr/>
        </p:nvSpPr>
        <p:spPr bwMode="auto">
          <a:xfrm>
            <a:off x="3256100" y="374666"/>
            <a:ext cx="2791695" cy="31963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pt-BR" altLang="pt-BR" sz="1477" b="1" dirty="0">
                <a:cs typeface="Arial" pitchFamily="34" charset="0"/>
              </a:rPr>
              <a:t>Resposta em Frequência</a:t>
            </a:r>
          </a:p>
        </p:txBody>
      </p:sp>
      <p:pic>
        <p:nvPicPr>
          <p:cNvPr id="2" name="Imagem 1">
            <a:extLst>
              <a:ext uri="{FF2B5EF4-FFF2-40B4-BE49-F238E27FC236}">
                <a16:creationId xmlns:a16="http://schemas.microsoft.com/office/drawing/2014/main" id="{231FBADC-6BD8-4668-AAC2-31FB680ECF09}"/>
              </a:ext>
            </a:extLst>
          </p:cNvPr>
          <p:cNvPicPr>
            <a:picLocks noChangeAspect="1"/>
          </p:cNvPicPr>
          <p:nvPr/>
        </p:nvPicPr>
        <p:blipFill>
          <a:blip r:embed="rId3"/>
          <a:stretch>
            <a:fillRect/>
          </a:stretch>
        </p:blipFill>
        <p:spPr>
          <a:xfrm>
            <a:off x="3256100" y="2734770"/>
            <a:ext cx="3400425" cy="3505200"/>
          </a:xfrm>
          <a:prstGeom prst="rect">
            <a:avLst/>
          </a:prstGeom>
        </p:spPr>
      </p:pic>
      <p:sp>
        <p:nvSpPr>
          <p:cNvPr id="9" name="Rectangle 5">
            <a:extLst>
              <a:ext uri="{FF2B5EF4-FFF2-40B4-BE49-F238E27FC236}">
                <a16:creationId xmlns:a16="http://schemas.microsoft.com/office/drawing/2014/main" id="{DE02D77C-FAEC-4709-9B65-B2BBD3D630E7}"/>
              </a:ext>
            </a:extLst>
          </p:cNvPr>
          <p:cNvSpPr/>
          <p:nvPr/>
        </p:nvSpPr>
        <p:spPr>
          <a:xfrm>
            <a:off x="6737801" y="4424353"/>
            <a:ext cx="1606261" cy="83502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400" b="1" dirty="0">
                <a:solidFill>
                  <a:schemeClr val="tx1"/>
                </a:solidFill>
              </a:rPr>
              <a:t>LF351</a:t>
            </a:r>
            <a:r>
              <a:rPr lang="pt-BR" sz="1400" b="1" baseline="30000" dirty="0">
                <a:solidFill>
                  <a:schemeClr val="tx1"/>
                </a:solidFill>
              </a:rPr>
              <a:t>:</a:t>
            </a:r>
            <a:r>
              <a:rPr lang="pt-BR" sz="1400" b="1" dirty="0">
                <a:solidFill>
                  <a:schemeClr val="tx1"/>
                </a:solidFill>
              </a:rPr>
              <a:t> f</a:t>
            </a:r>
            <a:r>
              <a:rPr lang="pt-BR" sz="1400" b="1" baseline="-25000" dirty="0">
                <a:solidFill>
                  <a:schemeClr val="tx1"/>
                </a:solidFill>
              </a:rPr>
              <a:t>T</a:t>
            </a:r>
            <a:r>
              <a:rPr lang="pt-BR" sz="1400" b="1" dirty="0">
                <a:solidFill>
                  <a:schemeClr val="tx1"/>
                </a:solidFill>
              </a:rPr>
              <a:t> = 4MHz</a:t>
            </a:r>
          </a:p>
          <a:p>
            <a:pPr algn="ctr" eaLnBrk="1" hangingPunct="1">
              <a:defRPr/>
            </a:pPr>
            <a:endParaRPr lang="pt-BR" sz="1400" b="1" dirty="0">
              <a:solidFill>
                <a:schemeClr val="tx1"/>
              </a:solidFill>
            </a:endParaRPr>
          </a:p>
          <a:p>
            <a:pPr algn="ctr" eaLnBrk="1" hangingPunct="1">
              <a:defRPr/>
            </a:pPr>
            <a:r>
              <a:rPr lang="pt-BR" sz="1400" b="1" dirty="0">
                <a:solidFill>
                  <a:schemeClr val="tx1"/>
                </a:solidFill>
              </a:rPr>
              <a:t>LM318: f</a:t>
            </a:r>
            <a:r>
              <a:rPr lang="pt-BR" sz="1400" b="1" baseline="-25000" dirty="0">
                <a:solidFill>
                  <a:schemeClr val="tx1"/>
                </a:solidFill>
              </a:rPr>
              <a:t>T</a:t>
            </a:r>
            <a:r>
              <a:rPr lang="pt-BR" sz="1400" b="1" dirty="0">
                <a:solidFill>
                  <a:schemeClr val="tx1"/>
                </a:solidFill>
              </a:rPr>
              <a:t> = 15MHz</a:t>
            </a:r>
          </a:p>
        </p:txBody>
      </p:sp>
      <p:cxnSp>
        <p:nvCxnSpPr>
          <p:cNvPr id="12" name="Straight Arrow Connector 2">
            <a:extLst>
              <a:ext uri="{FF2B5EF4-FFF2-40B4-BE49-F238E27FC236}">
                <a16:creationId xmlns:a16="http://schemas.microsoft.com/office/drawing/2014/main" id="{589E77F1-94FB-45B7-9A80-E2BF5A77C35C}"/>
              </a:ext>
            </a:extLst>
          </p:cNvPr>
          <p:cNvCxnSpPr/>
          <p:nvPr/>
        </p:nvCxnSpPr>
        <p:spPr>
          <a:xfrm flipH="1">
            <a:off x="6062862" y="4874384"/>
            <a:ext cx="591724" cy="647700"/>
          </a:xfrm>
          <a:prstGeom prst="straightConnector1">
            <a:avLst/>
          </a:prstGeom>
          <a:ln w="57150">
            <a:solidFill>
              <a:srgbClr val="FF0000"/>
            </a:solidFill>
            <a:tailEnd type="arrow"/>
          </a:ln>
        </p:spPr>
        <p:style>
          <a:lnRef idx="1">
            <a:schemeClr val="dk1"/>
          </a:lnRef>
          <a:fillRef idx="0">
            <a:schemeClr val="dk1"/>
          </a:fillRef>
          <a:effectRef idx="0">
            <a:schemeClr val="dk1"/>
          </a:effectRef>
          <a:fontRef idx="minor">
            <a:schemeClr val="tx1"/>
          </a:fontRef>
        </p:style>
      </p:cxnSp>
      <p:pic>
        <p:nvPicPr>
          <p:cNvPr id="13" name="Picture 4">
            <a:extLst>
              <a:ext uri="{FF2B5EF4-FFF2-40B4-BE49-F238E27FC236}">
                <a16:creationId xmlns:a16="http://schemas.microsoft.com/office/drawing/2014/main" id="{226E56DE-0415-4597-8E83-545B0D3BC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710" y="3299202"/>
            <a:ext cx="2098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a:extLst>
              <a:ext uri="{FF2B5EF4-FFF2-40B4-BE49-F238E27FC236}">
                <a16:creationId xmlns:a16="http://schemas.microsoft.com/office/drawing/2014/main" id="{37D012CB-5503-47FE-B641-879998F01F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41" y="4679941"/>
            <a:ext cx="1262062"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a:extLst>
              <a:ext uri="{FF2B5EF4-FFF2-40B4-BE49-F238E27FC236}">
                <a16:creationId xmlns:a16="http://schemas.microsoft.com/office/drawing/2014/main" id="{0A0CBC41-BAEF-4260-AC83-383C678FE9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146" y="5183460"/>
            <a:ext cx="1530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2">
            <a:extLst>
              <a:ext uri="{FF2B5EF4-FFF2-40B4-BE49-F238E27FC236}">
                <a16:creationId xmlns:a16="http://schemas.microsoft.com/office/drawing/2014/main" id="{428E305F-6A94-4BB2-8B01-9A8C2933FFE3}"/>
              </a:ext>
            </a:extLst>
          </p:cNvPr>
          <p:cNvCxnSpPr>
            <a:cxnSpLocks/>
          </p:cNvCxnSpPr>
          <p:nvPr/>
        </p:nvCxnSpPr>
        <p:spPr>
          <a:xfrm>
            <a:off x="2822713" y="5183460"/>
            <a:ext cx="601344" cy="0"/>
          </a:xfrm>
          <a:prstGeom prst="straightConnector1">
            <a:avLst/>
          </a:prstGeom>
          <a:ln w="57150">
            <a:solidFill>
              <a:srgbClr val="FF0000"/>
            </a:solidFill>
            <a:tailEnd type="arrow"/>
          </a:ln>
        </p:spPr>
        <p:style>
          <a:lnRef idx="1">
            <a:schemeClr val="dk1"/>
          </a:lnRef>
          <a:fillRef idx="0">
            <a:schemeClr val="dk1"/>
          </a:fillRef>
          <a:effectRef idx="0">
            <a:schemeClr val="dk1"/>
          </a:effectRef>
          <a:fontRef idx="minor">
            <a:schemeClr val="tx1"/>
          </a:fontRef>
        </p:style>
      </p:cxnSp>
      <p:pic>
        <p:nvPicPr>
          <p:cNvPr id="19" name="Imagem 18">
            <a:extLst>
              <a:ext uri="{FF2B5EF4-FFF2-40B4-BE49-F238E27FC236}">
                <a16:creationId xmlns:a16="http://schemas.microsoft.com/office/drawing/2014/main" id="{6DDF2586-5235-4D74-BCAB-571E0D83334B}"/>
              </a:ext>
            </a:extLst>
          </p:cNvPr>
          <p:cNvPicPr>
            <a:picLocks noChangeAspect="1"/>
          </p:cNvPicPr>
          <p:nvPr/>
        </p:nvPicPr>
        <p:blipFill>
          <a:blip r:embed="rId7"/>
          <a:stretch>
            <a:fillRect/>
          </a:stretch>
        </p:blipFill>
        <p:spPr>
          <a:xfrm>
            <a:off x="3256100" y="917726"/>
            <a:ext cx="2867025" cy="1371600"/>
          </a:xfrm>
          <a:prstGeom prst="rect">
            <a:avLst/>
          </a:prstGeom>
        </p:spPr>
      </p:pic>
      <p:sp>
        <p:nvSpPr>
          <p:cNvPr id="7" name="Chave Direita 6">
            <a:extLst>
              <a:ext uri="{FF2B5EF4-FFF2-40B4-BE49-F238E27FC236}">
                <a16:creationId xmlns:a16="http://schemas.microsoft.com/office/drawing/2014/main" id="{8BEFED49-37F1-41B1-A6AB-DF5D2E7F6285}"/>
              </a:ext>
            </a:extLst>
          </p:cNvPr>
          <p:cNvSpPr/>
          <p:nvPr/>
        </p:nvSpPr>
        <p:spPr>
          <a:xfrm>
            <a:off x="2438886" y="4655452"/>
            <a:ext cx="123193" cy="107342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115216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6"/>
          <p:cNvSpPr txBox="1">
            <a:spLocks noChangeArrowheads="1"/>
          </p:cNvSpPr>
          <p:nvPr/>
        </p:nvSpPr>
        <p:spPr bwMode="auto">
          <a:xfrm>
            <a:off x="423798" y="618029"/>
            <a:ext cx="2791695" cy="54694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pt-BR" altLang="pt-BR" sz="1477" b="1">
                <a:cs typeface="Arial" pitchFamily="34" charset="0"/>
              </a:rPr>
              <a:t>Resposta </a:t>
            </a:r>
            <a:r>
              <a:rPr lang="pt-BR" altLang="pt-BR" sz="1477" b="1" dirty="0">
                <a:cs typeface="Arial" pitchFamily="34" charset="0"/>
              </a:rPr>
              <a:t>em Frequência </a:t>
            </a:r>
            <a:r>
              <a:rPr lang="pt-BR" altLang="pt-BR" sz="1477" b="1">
                <a:cs typeface="Arial" pitchFamily="34" charset="0"/>
              </a:rPr>
              <a:t>em Simulação (LTSPice )</a:t>
            </a:r>
            <a:endParaRPr lang="pt-BR" altLang="pt-BR" sz="1477" b="1" dirty="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105" y="379489"/>
            <a:ext cx="4994031" cy="2118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328" y="2659220"/>
            <a:ext cx="6159803" cy="3819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024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1090246" y="1643124"/>
            <a:ext cx="6963508" cy="2800767"/>
          </a:xfrm>
          <a:prstGeom prst="rect">
            <a:avLst/>
          </a:prstGeom>
          <a:solidFill>
            <a:srgbClr val="FFFF00"/>
          </a:solidFill>
          <a:ln>
            <a:solidFill>
              <a:schemeClr val="tx1"/>
            </a:solidFill>
          </a:ln>
        </p:spPr>
        <p:txBody>
          <a:bodyPr wrap="square" rtlCol="0">
            <a:spAutoFit/>
          </a:bodyPr>
          <a:lstStyle/>
          <a:p>
            <a:pPr algn="ctr"/>
            <a:r>
              <a:rPr lang="pt-BR" sz="8800" b="1" dirty="0" err="1">
                <a:highlight>
                  <a:srgbClr val="FFFF00"/>
                </a:highlight>
              </a:rPr>
              <a:t>Noninverting</a:t>
            </a:r>
            <a:r>
              <a:rPr lang="pt-BR" sz="8800" b="1" dirty="0">
                <a:highlight>
                  <a:srgbClr val="FFFF00"/>
                </a:highlight>
              </a:rPr>
              <a:t> </a:t>
            </a:r>
          </a:p>
          <a:p>
            <a:pPr algn="ctr"/>
            <a:r>
              <a:rPr lang="pt-BR" sz="8800" b="1" dirty="0" err="1">
                <a:highlight>
                  <a:srgbClr val="FFFF00"/>
                </a:highlight>
              </a:rPr>
              <a:t>Amplifier</a:t>
            </a:r>
            <a:endParaRPr lang="pt-BR" sz="8800" dirty="0">
              <a:highlight>
                <a:srgbClr val="FFFF00"/>
              </a:highlight>
            </a:endParaRPr>
          </a:p>
        </p:txBody>
      </p:sp>
    </p:spTree>
    <p:extLst>
      <p:ext uri="{BB962C8B-B14F-4D97-AF65-F5344CB8AC3E}">
        <p14:creationId xmlns:p14="http://schemas.microsoft.com/office/powerpoint/2010/main" val="1168239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9F0DC9B-4387-49E4-B28F-790A06FA7290}"/>
              </a:ext>
            </a:extLst>
          </p:cNvPr>
          <p:cNvSpPr txBox="1"/>
          <p:nvPr/>
        </p:nvSpPr>
        <p:spPr>
          <a:xfrm>
            <a:off x="2610678" y="251791"/>
            <a:ext cx="3339548" cy="795131"/>
          </a:xfrm>
          <a:prstGeom prst="rect">
            <a:avLst/>
          </a:prstGeom>
          <a:noFill/>
        </p:spPr>
        <p:txBody>
          <a:bodyPr wrap="square" rtlCol="0">
            <a:spAutoFit/>
          </a:bodyPr>
          <a:lstStyle/>
          <a:p>
            <a:endParaRPr lang="pt-BR" dirty="0"/>
          </a:p>
        </p:txBody>
      </p:sp>
      <p:sp>
        <p:nvSpPr>
          <p:cNvPr id="5" name="CaixaDeTexto 4">
            <a:extLst>
              <a:ext uri="{FF2B5EF4-FFF2-40B4-BE49-F238E27FC236}">
                <a16:creationId xmlns:a16="http://schemas.microsoft.com/office/drawing/2014/main" id="{065F5A41-6888-40DD-A36D-77D1DD29FC7B}"/>
              </a:ext>
            </a:extLst>
          </p:cNvPr>
          <p:cNvSpPr txBox="1"/>
          <p:nvPr/>
        </p:nvSpPr>
        <p:spPr>
          <a:xfrm>
            <a:off x="2913746" y="280025"/>
            <a:ext cx="3416720" cy="369332"/>
          </a:xfrm>
          <a:prstGeom prst="rect">
            <a:avLst/>
          </a:prstGeom>
          <a:solidFill>
            <a:srgbClr val="FFFF00"/>
          </a:solidFill>
          <a:ln>
            <a:solidFill>
              <a:schemeClr val="tx1"/>
            </a:solidFill>
          </a:ln>
        </p:spPr>
        <p:txBody>
          <a:bodyPr wrap="square" rtlCol="0">
            <a:spAutoFit/>
          </a:bodyPr>
          <a:lstStyle/>
          <a:p>
            <a:pPr algn="ctr"/>
            <a:r>
              <a:rPr lang="pt-BR" b="1" dirty="0"/>
              <a:t>The </a:t>
            </a:r>
            <a:r>
              <a:rPr lang="pt-BR" b="1" dirty="0" err="1"/>
              <a:t>Noninverting</a:t>
            </a:r>
            <a:r>
              <a:rPr lang="pt-BR" b="1" dirty="0"/>
              <a:t> </a:t>
            </a:r>
            <a:r>
              <a:rPr lang="pt-BR" b="1" dirty="0" err="1"/>
              <a:t>Configuration</a:t>
            </a:r>
            <a:endParaRPr lang="pt-BR" dirty="0"/>
          </a:p>
        </p:txBody>
      </p:sp>
      <p:sp>
        <p:nvSpPr>
          <p:cNvPr id="6" name="CaixaDeTexto 5">
            <a:extLst>
              <a:ext uri="{FF2B5EF4-FFF2-40B4-BE49-F238E27FC236}">
                <a16:creationId xmlns:a16="http://schemas.microsoft.com/office/drawing/2014/main" id="{24FDA834-8871-461C-B60C-54FE8BAD5EEF}"/>
              </a:ext>
            </a:extLst>
          </p:cNvPr>
          <p:cNvSpPr txBox="1"/>
          <p:nvPr/>
        </p:nvSpPr>
        <p:spPr>
          <a:xfrm>
            <a:off x="527184" y="1046922"/>
            <a:ext cx="8189844" cy="646331"/>
          </a:xfrm>
          <a:prstGeom prst="rect">
            <a:avLst/>
          </a:prstGeom>
          <a:noFill/>
        </p:spPr>
        <p:txBody>
          <a:bodyPr wrap="square" rtlCol="0">
            <a:spAutoFit/>
          </a:bodyPr>
          <a:lstStyle/>
          <a:p>
            <a:pPr algn="just"/>
            <a:r>
              <a:rPr lang="pt-BR" dirty="0" err="1"/>
              <a:t>Here</a:t>
            </a:r>
            <a:r>
              <a:rPr lang="pt-BR" dirty="0"/>
              <a:t> </a:t>
            </a:r>
            <a:r>
              <a:rPr lang="pt-BR" dirty="0" err="1"/>
              <a:t>the</a:t>
            </a:r>
            <a:r>
              <a:rPr lang="pt-BR" dirty="0"/>
              <a:t> input </a:t>
            </a:r>
            <a:r>
              <a:rPr lang="en-US" dirty="0"/>
              <a:t>signal </a:t>
            </a:r>
            <a:r>
              <a:rPr lang="en-US" i="1" dirty="0" err="1"/>
              <a:t>v</a:t>
            </a:r>
            <a:r>
              <a:rPr lang="en-US" i="1" baseline="-25000" dirty="0" err="1"/>
              <a:t>Id</a:t>
            </a:r>
            <a:r>
              <a:rPr lang="en-US" i="1" baseline="-25000" dirty="0"/>
              <a:t> </a:t>
            </a:r>
            <a:r>
              <a:rPr lang="en-US" dirty="0"/>
              <a:t>is applied directly to the positive input terminal of the op amp while one terminal of </a:t>
            </a:r>
            <a:r>
              <a:rPr lang="en-US" i="1" dirty="0"/>
              <a:t>R</a:t>
            </a:r>
            <a:r>
              <a:rPr lang="en-US" baseline="-25000" dirty="0"/>
              <a:t>1</a:t>
            </a:r>
            <a:r>
              <a:rPr lang="en-US" dirty="0"/>
              <a:t> is connected to ground.</a:t>
            </a:r>
            <a:endParaRPr lang="pt-BR" b="1" dirty="0">
              <a:solidFill>
                <a:srgbClr val="FF0000"/>
              </a:solidFill>
            </a:endParaRPr>
          </a:p>
        </p:txBody>
      </p:sp>
      <p:sp>
        <p:nvSpPr>
          <p:cNvPr id="7" name="Retângulo: Cantos Arredondados 6">
            <a:extLst>
              <a:ext uri="{FF2B5EF4-FFF2-40B4-BE49-F238E27FC236}">
                <a16:creationId xmlns:a16="http://schemas.microsoft.com/office/drawing/2014/main" id="{9B11909A-757F-4C97-B1AD-576909F4B0E3}"/>
              </a:ext>
            </a:extLst>
          </p:cNvPr>
          <p:cNvSpPr/>
          <p:nvPr/>
        </p:nvSpPr>
        <p:spPr>
          <a:xfrm>
            <a:off x="260717" y="1150933"/>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9E230A90-2D5F-4466-962F-FF6B17B42FE6}"/>
              </a:ext>
            </a:extLst>
          </p:cNvPr>
          <p:cNvPicPr>
            <a:picLocks noChangeAspect="1"/>
          </p:cNvPicPr>
          <p:nvPr/>
        </p:nvPicPr>
        <p:blipFill>
          <a:blip r:embed="rId2"/>
          <a:stretch>
            <a:fillRect/>
          </a:stretch>
        </p:blipFill>
        <p:spPr>
          <a:xfrm>
            <a:off x="1249311" y="1762969"/>
            <a:ext cx="3031141" cy="2120646"/>
          </a:xfrm>
          <a:prstGeom prst="rect">
            <a:avLst/>
          </a:prstGeom>
        </p:spPr>
      </p:pic>
      <mc:AlternateContent xmlns:mc="http://schemas.openxmlformats.org/markup-compatibility/2006" xmlns:a14="http://schemas.microsoft.com/office/drawing/2010/main">
        <mc:Choice Requires="a14">
          <p:sp>
            <p:nvSpPr>
              <p:cNvPr id="10" name="CaixaDeTexto 9">
                <a:extLst>
                  <a:ext uri="{FF2B5EF4-FFF2-40B4-BE49-F238E27FC236}">
                    <a16:creationId xmlns:a16="http://schemas.microsoft.com/office/drawing/2014/main" id="{ABBAFB13-1FAA-4315-BAE9-5547035E73F7}"/>
                  </a:ext>
                </a:extLst>
              </p:cNvPr>
              <p:cNvSpPr txBox="1"/>
              <p:nvPr/>
            </p:nvSpPr>
            <p:spPr>
              <a:xfrm>
                <a:off x="1460997" y="4282761"/>
                <a:ext cx="1509388" cy="492251"/>
              </a:xfrm>
              <a:prstGeom prst="rect">
                <a:avLst/>
              </a:prstGeom>
              <a:noFill/>
            </p:spPr>
            <p:txBody>
              <a:bodyPr wrap="none" lIns="0" tIns="0" rIns="0" bIns="0" rtlCol="0">
                <a:spAutoFit/>
              </a:bodyPr>
              <a:lstStyle/>
              <a:p>
                <a14:m>
                  <m:oMath xmlns:m="http://schemas.openxmlformats.org/officeDocument/2006/math">
                    <m:sSub>
                      <m:sSubPr>
                        <m:ctrlPr>
                          <a:rPr lang="pt-BR" sz="2400" i="1" dirty="0" smtClean="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𝐼𝑑</m:t>
                        </m:r>
                      </m:sub>
                    </m:sSub>
                    <m:r>
                      <a:rPr lang="pt-BR" sz="2400" b="0" i="1" dirty="0"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𝑜</m:t>
                            </m:r>
                          </m:sub>
                        </m:sSub>
                      </m:num>
                      <m:den>
                        <m:r>
                          <a:rPr lang="pt-BR" sz="2400" b="0" i="1" dirty="0" smtClean="0">
                            <a:latin typeface="Cambria Math" panose="02040503050406030204" pitchFamily="18" charset="0"/>
                          </a:rPr>
                          <m:t>𝐴</m:t>
                        </m:r>
                      </m:den>
                    </m:f>
                  </m:oMath>
                </a14:m>
                <a:r>
                  <a:rPr lang="pt-BR" sz="2400" dirty="0"/>
                  <a:t> = 0</a:t>
                </a:r>
              </a:p>
            </p:txBody>
          </p:sp>
        </mc:Choice>
        <mc:Fallback xmlns="">
          <p:sp>
            <p:nvSpPr>
              <p:cNvPr id="10" name="CaixaDeTexto 9">
                <a:extLst>
                  <a:ext uri="{FF2B5EF4-FFF2-40B4-BE49-F238E27FC236}">
                    <a16:creationId xmlns:a16="http://schemas.microsoft.com/office/drawing/2014/main" id="{ABBAFB13-1FAA-4315-BAE9-5547035E73F7}"/>
                  </a:ext>
                </a:extLst>
              </p:cNvPr>
              <p:cNvSpPr txBox="1">
                <a:spLocks noRot="1" noChangeAspect="1" noMove="1" noResize="1" noEditPoints="1" noAdjustHandles="1" noChangeArrowheads="1" noChangeShapeType="1" noTextEdit="1"/>
              </p:cNvSpPr>
              <p:nvPr/>
            </p:nvSpPr>
            <p:spPr>
              <a:xfrm>
                <a:off x="1460997" y="4282761"/>
                <a:ext cx="1509388" cy="492251"/>
              </a:xfrm>
              <a:prstGeom prst="rect">
                <a:avLst/>
              </a:prstGeom>
              <a:blipFill>
                <a:blip r:embed="rId3"/>
                <a:stretch>
                  <a:fillRect t="-10000" r="-11336" b="-225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341E56BD-D62D-48DA-85B1-FC19C2EE966A}"/>
                  </a:ext>
                </a:extLst>
              </p:cNvPr>
              <p:cNvSpPr txBox="1"/>
              <p:nvPr/>
            </p:nvSpPr>
            <p:spPr>
              <a:xfrm>
                <a:off x="1460997" y="4732846"/>
                <a:ext cx="2438681" cy="587340"/>
              </a:xfrm>
              <a:prstGeom prst="rect">
                <a:avLst/>
              </a:prstGeom>
              <a:noFill/>
            </p:spPr>
            <p:txBody>
              <a:bodyPr wrap="none" lIns="0" tIns="0" rIns="0" bIns="0" rtlCol="0">
                <a:spAutoFit/>
              </a:bodyPr>
              <a:lstStyle/>
              <a:p>
                <a14:m>
                  <m:oMath xmlns:m="http://schemas.openxmlformats.org/officeDocument/2006/math">
                    <m:sSub>
                      <m:sSubPr>
                        <m:ctrlPr>
                          <a:rPr lang="pt-BR" sz="2400" i="1" dirty="0" smtClean="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𝑜</m:t>
                        </m:r>
                      </m:sub>
                    </m:sSub>
                    <m:r>
                      <a:rPr lang="pt-BR" sz="2400" b="0" i="1" dirty="0" smtClean="0">
                        <a:latin typeface="Cambria Math" panose="02040503050406030204" pitchFamily="18" charset="0"/>
                      </a:rPr>
                      <m:t>=</m:t>
                    </m:r>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r>
                      <a:rPr lang="pt-BR" sz="2400" b="0" i="1" dirty="0" smtClean="0">
                        <a:latin typeface="Cambria Math" panose="02040503050406030204" pitchFamily="18" charset="0"/>
                      </a:rPr>
                      <m:t>+ </m:t>
                    </m:r>
                    <m:d>
                      <m:dPr>
                        <m:ctrlPr>
                          <a:rPr lang="pt-BR" sz="2400" b="0" i="1" dirty="0" smtClean="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𝐼</m:t>
                                </m:r>
                              </m:sub>
                            </m:sSub>
                          </m:num>
                          <m:den>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𝑅</m:t>
                                </m:r>
                              </m:e>
                              <m:sub>
                                <m:r>
                                  <a:rPr lang="pt-BR" sz="2400" b="0" i="1" dirty="0" smtClean="0">
                                    <a:latin typeface="Cambria Math" panose="02040503050406030204" pitchFamily="18" charset="0"/>
                                  </a:rPr>
                                  <m:t>1</m:t>
                                </m:r>
                              </m:sub>
                            </m:sSub>
                          </m:den>
                        </m:f>
                      </m:e>
                    </m:d>
                  </m:oMath>
                </a14:m>
                <a:r>
                  <a:rPr lang="pt-BR" sz="2400" dirty="0"/>
                  <a:t> </a:t>
                </a:r>
                <a14:m>
                  <m:oMath xmlns:m="http://schemas.openxmlformats.org/officeDocument/2006/math">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2</m:t>
                        </m:r>
                      </m:sub>
                    </m:sSub>
                    <m:r>
                      <a:rPr lang="pt-BR" sz="2400" i="1" dirty="0">
                        <a:latin typeface="Cambria Math" panose="02040503050406030204" pitchFamily="18" charset="0"/>
                      </a:rPr>
                      <m:t> </m:t>
                    </m:r>
                  </m:oMath>
                </a14:m>
                <a:endParaRPr lang="pt-BR" sz="2400" dirty="0"/>
              </a:p>
            </p:txBody>
          </p:sp>
        </mc:Choice>
        <mc:Fallback xmlns="">
          <p:sp>
            <p:nvSpPr>
              <p:cNvPr id="11" name="CaixaDeTexto 10">
                <a:extLst>
                  <a:ext uri="{FF2B5EF4-FFF2-40B4-BE49-F238E27FC236}">
                    <a16:creationId xmlns:a16="http://schemas.microsoft.com/office/drawing/2014/main" id="{341E56BD-D62D-48DA-85B1-FC19C2EE966A}"/>
                  </a:ext>
                </a:extLst>
              </p:cNvPr>
              <p:cNvSpPr txBox="1">
                <a:spLocks noRot="1" noChangeAspect="1" noMove="1" noResize="1" noEditPoints="1" noAdjustHandles="1" noChangeArrowheads="1" noChangeShapeType="1" noTextEdit="1"/>
              </p:cNvSpPr>
              <p:nvPr/>
            </p:nvSpPr>
            <p:spPr>
              <a:xfrm>
                <a:off x="1460997" y="4732846"/>
                <a:ext cx="2438681" cy="587340"/>
              </a:xfrm>
              <a:prstGeom prst="rect">
                <a:avLst/>
              </a:prstGeom>
              <a:blipFill>
                <a:blip r:embed="rId4"/>
                <a:stretch>
                  <a:fillRect/>
                </a:stretch>
              </a:blipFill>
            </p:spPr>
            <p:txBody>
              <a:bodyPr/>
              <a:lstStyle/>
              <a:p>
                <a:r>
                  <a:rPr lang="pt-BR">
                    <a:noFill/>
                  </a:rPr>
                  <a:t> </a:t>
                </a:r>
              </a:p>
            </p:txBody>
          </p:sp>
        </mc:Fallback>
      </mc:AlternateContent>
      <p:sp>
        <p:nvSpPr>
          <p:cNvPr id="12" name="Chave Direita 11">
            <a:extLst>
              <a:ext uri="{FF2B5EF4-FFF2-40B4-BE49-F238E27FC236}">
                <a16:creationId xmlns:a16="http://schemas.microsoft.com/office/drawing/2014/main" id="{ABE95C1C-B6E7-40ED-99BA-0BBD0CA801D9}"/>
              </a:ext>
            </a:extLst>
          </p:cNvPr>
          <p:cNvSpPr/>
          <p:nvPr/>
        </p:nvSpPr>
        <p:spPr>
          <a:xfrm>
            <a:off x="3887315" y="4418390"/>
            <a:ext cx="306185" cy="90179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13" name="Conector de Seta Reta 12">
            <a:extLst>
              <a:ext uri="{FF2B5EF4-FFF2-40B4-BE49-F238E27FC236}">
                <a16:creationId xmlns:a16="http://schemas.microsoft.com/office/drawing/2014/main" id="{C9EC74A2-B8DF-4CFE-9FEA-2AA956913CDE}"/>
              </a:ext>
            </a:extLst>
          </p:cNvPr>
          <p:cNvCxnSpPr/>
          <p:nvPr/>
        </p:nvCxnSpPr>
        <p:spPr>
          <a:xfrm>
            <a:off x="4426718" y="4881728"/>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CaixaDeTexto 15">
                <a:extLst>
                  <a:ext uri="{FF2B5EF4-FFF2-40B4-BE49-F238E27FC236}">
                    <a16:creationId xmlns:a16="http://schemas.microsoft.com/office/drawing/2014/main" id="{D07871CC-DE45-46A5-B878-BFD73753C4F3}"/>
                  </a:ext>
                </a:extLst>
              </p:cNvPr>
              <p:cNvSpPr txBox="1"/>
              <p:nvPr/>
            </p:nvSpPr>
            <p:spPr>
              <a:xfrm>
                <a:off x="5179359" y="4505792"/>
                <a:ext cx="1816421" cy="751872"/>
              </a:xfrm>
              <a:prstGeom prst="rect">
                <a:avLst/>
              </a:prstGeom>
              <a:solidFill>
                <a:srgbClr val="FFC000"/>
              </a:solid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t-BR" sz="2400" i="1" dirty="0"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𝑂</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den>
                      </m:f>
                      <m:r>
                        <a:rPr lang="pt-BR" sz="2400" b="0" i="1" dirty="0" smtClean="0">
                          <a:latin typeface="Cambria Math" panose="02040503050406030204" pitchFamily="18" charset="0"/>
                        </a:rPr>
                        <m:t>=1+</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a:rPr>
                                <m:t>1</m:t>
                              </m:r>
                            </m:sub>
                          </m:sSub>
                        </m:den>
                      </m:f>
                    </m:oMath>
                  </m:oMathPara>
                </a14:m>
                <a:endParaRPr lang="pt-BR" sz="2400" dirty="0"/>
              </a:p>
            </p:txBody>
          </p:sp>
        </mc:Choice>
        <mc:Fallback xmlns="">
          <p:sp>
            <p:nvSpPr>
              <p:cNvPr id="16" name="CaixaDeTexto 15">
                <a:extLst>
                  <a:ext uri="{FF2B5EF4-FFF2-40B4-BE49-F238E27FC236}">
                    <a16:creationId xmlns:a16="http://schemas.microsoft.com/office/drawing/2014/main" xmlns:a14="http://schemas.microsoft.com/office/drawing/2010/main" xmlns="" id="{D07871CC-DE45-46A5-B878-BFD73753C4F3}"/>
                  </a:ext>
                </a:extLst>
              </p:cNvPr>
              <p:cNvSpPr txBox="1">
                <a:spLocks noRot="1" noChangeAspect="1" noMove="1" noResize="1" noEditPoints="1" noAdjustHandles="1" noChangeArrowheads="1" noChangeShapeType="1" noTextEdit="1"/>
              </p:cNvSpPr>
              <p:nvPr/>
            </p:nvSpPr>
            <p:spPr>
              <a:xfrm>
                <a:off x="5179359" y="4505792"/>
                <a:ext cx="1816421" cy="751872"/>
              </a:xfrm>
              <a:prstGeom prst="rect">
                <a:avLst/>
              </a:prstGeom>
              <a:blipFill rotWithShape="1">
                <a:blip r:embed="rId5"/>
                <a:stretch>
                  <a:fillRect/>
                </a:stretch>
              </a:blipFill>
              <a:ln>
                <a:solidFill>
                  <a:schemeClr val="tx1"/>
                </a:solidFill>
              </a:ln>
            </p:spPr>
            <p:txBody>
              <a:bodyPr/>
              <a:lstStyle/>
              <a:p>
                <a:r>
                  <a:rPr lang="pt-BR">
                    <a:noFill/>
                  </a:rPr>
                  <a:t> </a:t>
                </a:r>
              </a:p>
            </p:txBody>
          </p:sp>
        </mc:Fallback>
      </mc:AlternateContent>
      <p:pic>
        <p:nvPicPr>
          <p:cNvPr id="2" name="Imagem 1">
            <a:extLst>
              <a:ext uri="{FF2B5EF4-FFF2-40B4-BE49-F238E27FC236}">
                <a16:creationId xmlns:a16="http://schemas.microsoft.com/office/drawing/2014/main" id="{B5C6FAD4-6528-4FB8-9681-6F5A04CAB38D}"/>
              </a:ext>
            </a:extLst>
          </p:cNvPr>
          <p:cNvPicPr>
            <a:picLocks noChangeAspect="1"/>
          </p:cNvPicPr>
          <p:nvPr/>
        </p:nvPicPr>
        <p:blipFill>
          <a:blip r:embed="rId6"/>
          <a:stretch>
            <a:fillRect/>
          </a:stretch>
        </p:blipFill>
        <p:spPr>
          <a:xfrm>
            <a:off x="4743513" y="1732528"/>
            <a:ext cx="3017520" cy="2126933"/>
          </a:xfrm>
          <a:prstGeom prst="rect">
            <a:avLst/>
          </a:prstGeom>
        </p:spPr>
      </p:pic>
    </p:spTree>
    <p:extLst>
      <p:ext uri="{BB962C8B-B14F-4D97-AF65-F5344CB8AC3E}">
        <p14:creationId xmlns:p14="http://schemas.microsoft.com/office/powerpoint/2010/main" val="1937265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9F0DC9B-4387-49E4-B28F-790A06FA7290}"/>
              </a:ext>
            </a:extLst>
          </p:cNvPr>
          <p:cNvSpPr txBox="1"/>
          <p:nvPr/>
        </p:nvSpPr>
        <p:spPr>
          <a:xfrm>
            <a:off x="2610678" y="251791"/>
            <a:ext cx="3339548" cy="795131"/>
          </a:xfrm>
          <a:prstGeom prst="rect">
            <a:avLst/>
          </a:prstGeom>
          <a:noFill/>
        </p:spPr>
        <p:txBody>
          <a:bodyPr wrap="square" rtlCol="0">
            <a:spAutoFit/>
          </a:bodyPr>
          <a:lstStyle/>
          <a:p>
            <a:endParaRPr lang="pt-BR" dirty="0"/>
          </a:p>
        </p:txBody>
      </p:sp>
      <p:sp>
        <p:nvSpPr>
          <p:cNvPr id="5" name="CaixaDeTexto 4">
            <a:extLst>
              <a:ext uri="{FF2B5EF4-FFF2-40B4-BE49-F238E27FC236}">
                <a16:creationId xmlns:a16="http://schemas.microsoft.com/office/drawing/2014/main" id="{065F5A41-6888-40DD-A36D-77D1DD29FC7B}"/>
              </a:ext>
            </a:extLst>
          </p:cNvPr>
          <p:cNvSpPr txBox="1"/>
          <p:nvPr/>
        </p:nvSpPr>
        <p:spPr>
          <a:xfrm>
            <a:off x="2913746" y="280025"/>
            <a:ext cx="3416720" cy="369332"/>
          </a:xfrm>
          <a:prstGeom prst="rect">
            <a:avLst/>
          </a:prstGeom>
          <a:solidFill>
            <a:srgbClr val="FFFF00"/>
          </a:solidFill>
          <a:ln>
            <a:solidFill>
              <a:schemeClr val="tx1"/>
            </a:solidFill>
          </a:ln>
        </p:spPr>
        <p:txBody>
          <a:bodyPr wrap="square" rtlCol="0">
            <a:spAutoFit/>
          </a:bodyPr>
          <a:lstStyle/>
          <a:p>
            <a:pPr algn="ctr"/>
            <a:r>
              <a:rPr lang="en-US" b="1" dirty="0"/>
              <a:t>Effect of Finite Open-Loop Gain</a:t>
            </a:r>
            <a:endParaRPr lang="pt-BR" dirty="0"/>
          </a:p>
        </p:txBody>
      </p:sp>
      <p:sp>
        <p:nvSpPr>
          <p:cNvPr id="6" name="CaixaDeTexto 5">
            <a:extLst>
              <a:ext uri="{FF2B5EF4-FFF2-40B4-BE49-F238E27FC236}">
                <a16:creationId xmlns:a16="http://schemas.microsoft.com/office/drawing/2014/main" id="{24FDA834-8871-461C-B60C-54FE8BAD5EEF}"/>
              </a:ext>
            </a:extLst>
          </p:cNvPr>
          <p:cNvSpPr txBox="1"/>
          <p:nvPr/>
        </p:nvSpPr>
        <p:spPr>
          <a:xfrm>
            <a:off x="527184" y="1046922"/>
            <a:ext cx="8189844" cy="646331"/>
          </a:xfrm>
          <a:prstGeom prst="rect">
            <a:avLst/>
          </a:prstGeom>
          <a:noFill/>
        </p:spPr>
        <p:txBody>
          <a:bodyPr wrap="square" rtlCol="0">
            <a:spAutoFit/>
          </a:bodyPr>
          <a:lstStyle/>
          <a:p>
            <a:pPr algn="just"/>
            <a:r>
              <a:rPr lang="en-US" dirty="0"/>
              <a:t>it can be shown that the closed-loop gain of the noninverting amplifier circuit is given by</a:t>
            </a:r>
            <a:endParaRPr lang="pt-BR" b="1" dirty="0">
              <a:solidFill>
                <a:srgbClr val="FF0000"/>
              </a:solidFill>
            </a:endParaRPr>
          </a:p>
        </p:txBody>
      </p:sp>
      <p:sp>
        <p:nvSpPr>
          <p:cNvPr id="7" name="Retângulo: Cantos Arredondados 6">
            <a:extLst>
              <a:ext uri="{FF2B5EF4-FFF2-40B4-BE49-F238E27FC236}">
                <a16:creationId xmlns:a16="http://schemas.microsoft.com/office/drawing/2014/main" id="{9B11909A-757F-4C97-B1AD-576909F4B0E3}"/>
              </a:ext>
            </a:extLst>
          </p:cNvPr>
          <p:cNvSpPr/>
          <p:nvPr/>
        </p:nvSpPr>
        <p:spPr>
          <a:xfrm>
            <a:off x="260717" y="1137681"/>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4" name="CaixaDeTexto 13">
                <a:extLst>
                  <a:ext uri="{FF2B5EF4-FFF2-40B4-BE49-F238E27FC236}">
                    <a16:creationId xmlns:a16="http://schemas.microsoft.com/office/drawing/2014/main" id="{0A656F59-C722-4F09-9F6D-8A78F1DE5169}"/>
                  </a:ext>
                </a:extLst>
              </p:cNvPr>
              <p:cNvSpPr txBox="1"/>
              <p:nvPr/>
            </p:nvSpPr>
            <p:spPr>
              <a:xfrm>
                <a:off x="3067436" y="1541650"/>
                <a:ext cx="2763521" cy="600805"/>
              </a:xfrm>
              <a:prstGeom prst="rect">
                <a:avLst/>
              </a:prstGeom>
              <a:noFill/>
            </p:spPr>
            <p:txBody>
              <a:bodyPr wrap="square" lIns="0" tIns="0" rIns="0" bIns="0" rtlCol="0">
                <a:spAutoFit/>
              </a:bodyPr>
              <a:lstStyle/>
              <a:p>
                <a:pPr algn="ctr"/>
                <a14:m>
                  <m:oMath xmlns:m="http://schemas.openxmlformats.org/officeDocument/2006/math">
                    <m:r>
                      <a:rPr lang="pt-BR" sz="2400" i="1" smtClean="0">
                        <a:latin typeface="Cambria Math" panose="02040503050406030204" pitchFamily="18" charset="0"/>
                      </a:rPr>
                      <m:t>𝐺</m:t>
                    </m:r>
                  </m:oMath>
                </a14:m>
                <a:r>
                  <a:rPr lang="pt-BR" sz="2400" dirty="0"/>
                  <a:t>= </a:t>
                </a:r>
                <a14:m>
                  <m:oMath xmlns:m="http://schemas.openxmlformats.org/officeDocument/2006/math">
                    <m:f>
                      <m:fPr>
                        <m:ctrlPr>
                          <a:rPr lang="pt-BR" sz="2400" i="1" dirty="0"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𝑜</m:t>
                            </m:r>
                            <m:r>
                              <a:rPr lang="pt-BR" sz="2400" b="0" i="1" dirty="0" smtClean="0">
                                <a:latin typeface="Cambria Math" panose="02040503050406030204" pitchFamily="18" charset="0"/>
                              </a:rPr>
                              <m:t> </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𝑖</m:t>
                            </m:r>
                            <m:r>
                              <a:rPr lang="pt-BR" sz="2400" i="1" dirty="0">
                                <a:latin typeface="Cambria Math" panose="02040503050406030204" pitchFamily="18" charset="0"/>
                              </a:rPr>
                              <m:t> </m:t>
                            </m:r>
                          </m:sub>
                        </m:sSub>
                      </m:den>
                    </m:f>
                  </m:oMath>
                </a14:m>
                <a:r>
                  <a:rPr lang="pt-BR" sz="2400" dirty="0"/>
                  <a:t> = </a:t>
                </a:r>
                <a14:m>
                  <m:oMath xmlns:m="http://schemas.openxmlformats.org/officeDocument/2006/math">
                    <m:f>
                      <m:fPr>
                        <m:ctrlPr>
                          <a:rPr lang="pt-BR" sz="2400" b="0" i="1" dirty="0" smtClean="0">
                            <a:latin typeface="Cambria Math" panose="02040503050406030204" pitchFamily="18" charset="0"/>
                          </a:rPr>
                        </m:ctrlPr>
                      </m:fPr>
                      <m:num>
                        <m:r>
                          <a:rPr lang="pt-BR" sz="2400" b="0" i="1" dirty="0" smtClean="0">
                            <a:latin typeface="Cambria Math" panose="02040503050406030204" pitchFamily="18" charset="0"/>
                          </a:rPr>
                          <m:t>1+</m:t>
                        </m:r>
                        <m:d>
                          <m:dPr>
                            <m:ctrlPr>
                              <a:rPr lang="pt-BR" sz="2400" b="0" i="1" dirty="0" smtClean="0">
                                <a:latin typeface="Cambria Math" panose="02040503050406030204" pitchFamily="18" charset="0"/>
                              </a:rPr>
                            </m:ctrlPr>
                          </m:dPr>
                          <m:e>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2</m:t>
                                </m:r>
                              </m:sub>
                            </m:sSub>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m:t>
                                </m:r>
                                <m:r>
                                  <a:rPr lang="pt-BR" sz="2400" i="1" dirty="0">
                                    <a:latin typeface="Cambria Math" panose="02040503050406030204" pitchFamily="18" charset="0"/>
                                  </a:rPr>
                                  <m:t>𝑅</m:t>
                                </m:r>
                              </m:e>
                              <m:sub>
                                <m:r>
                                  <a:rPr lang="pt-BR" sz="2400" i="1" dirty="0">
                                    <a:latin typeface="Cambria Math" panose="02040503050406030204" pitchFamily="18" charset="0"/>
                                  </a:rPr>
                                  <m:t>1</m:t>
                                </m:r>
                              </m:sub>
                            </m:sSub>
                          </m:e>
                        </m:d>
                      </m:num>
                      <m:den>
                        <m:r>
                          <a:rPr lang="pt-BR" sz="2400" b="0" i="1" dirty="0" smtClean="0">
                            <a:latin typeface="Cambria Math" panose="02040503050406030204" pitchFamily="18" charset="0"/>
                          </a:rPr>
                          <m:t>1+</m:t>
                        </m:r>
                        <m:d>
                          <m:dPr>
                            <m:ctrlPr>
                              <a:rPr lang="pt-BR" sz="2400" b="0" i="1" dirty="0" smtClean="0">
                                <a:latin typeface="Cambria Math" panose="02040503050406030204" pitchFamily="18" charset="0"/>
                              </a:rPr>
                            </m:ctrlPr>
                          </m:dPr>
                          <m:e>
                            <m:r>
                              <a:rPr lang="pt-BR" sz="2400" b="0" i="1" dirty="0" smtClean="0">
                                <a:latin typeface="Cambria Math" panose="02040503050406030204" pitchFamily="18" charset="0"/>
                              </a:rPr>
                              <m:t>1+</m:t>
                            </m:r>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2</m:t>
                                </m:r>
                              </m:sub>
                            </m:sSub>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m:t>
                                </m:r>
                                <m:r>
                                  <a:rPr lang="pt-BR" sz="2400" i="1" dirty="0">
                                    <a:latin typeface="Cambria Math" panose="02040503050406030204" pitchFamily="18" charset="0"/>
                                  </a:rPr>
                                  <m:t>𝑅</m:t>
                                </m:r>
                              </m:e>
                              <m:sub>
                                <m:r>
                                  <a:rPr lang="pt-BR" sz="2400" i="1" dirty="0">
                                    <a:latin typeface="Cambria Math" panose="02040503050406030204" pitchFamily="18" charset="0"/>
                                  </a:rPr>
                                  <m:t>1</m:t>
                                </m:r>
                              </m:sub>
                            </m:sSub>
                          </m:e>
                        </m:d>
                        <m:r>
                          <a:rPr lang="pt-BR" sz="2400" b="0" i="1" dirty="0" smtClean="0">
                            <a:latin typeface="Cambria Math" panose="02040503050406030204" pitchFamily="18" charset="0"/>
                          </a:rPr>
                          <m:t>/</m:t>
                        </m:r>
                        <m:r>
                          <a:rPr lang="pt-BR" sz="2400" b="0" i="1" dirty="0" smtClean="0">
                            <a:latin typeface="Cambria Math" panose="02040503050406030204" pitchFamily="18" charset="0"/>
                          </a:rPr>
                          <m:t>𝐴</m:t>
                        </m:r>
                      </m:den>
                    </m:f>
                  </m:oMath>
                </a14:m>
                <a:endParaRPr lang="pt-BR" sz="2400" dirty="0"/>
              </a:p>
            </p:txBody>
          </p:sp>
        </mc:Choice>
        <mc:Fallback xmlns="">
          <p:sp>
            <p:nvSpPr>
              <p:cNvPr id="14" name="CaixaDeTexto 13">
                <a:extLst>
                  <a:ext uri="{FF2B5EF4-FFF2-40B4-BE49-F238E27FC236}">
                    <a16:creationId xmlns:a16="http://schemas.microsoft.com/office/drawing/2014/main" id="{0A656F59-C722-4F09-9F6D-8A78F1DE5169}"/>
                  </a:ext>
                </a:extLst>
              </p:cNvPr>
              <p:cNvSpPr txBox="1">
                <a:spLocks noRot="1" noChangeAspect="1" noMove="1" noResize="1" noEditPoints="1" noAdjustHandles="1" noChangeArrowheads="1" noChangeShapeType="1" noTextEdit="1"/>
              </p:cNvSpPr>
              <p:nvPr/>
            </p:nvSpPr>
            <p:spPr>
              <a:xfrm>
                <a:off x="3067436" y="1541650"/>
                <a:ext cx="2763521" cy="600805"/>
              </a:xfrm>
              <a:prstGeom prst="rect">
                <a:avLst/>
              </a:prstGeom>
              <a:blipFill>
                <a:blip r:embed="rId2"/>
                <a:stretch>
                  <a:fillRect b="-9184"/>
                </a:stretch>
              </a:blipFill>
            </p:spPr>
            <p:txBody>
              <a:bodyPr/>
              <a:lstStyle/>
              <a:p>
                <a:r>
                  <a:rPr lang="pt-BR">
                    <a:noFill/>
                  </a:rPr>
                  <a:t> </a:t>
                </a:r>
              </a:p>
            </p:txBody>
          </p:sp>
        </mc:Fallback>
      </mc:AlternateContent>
      <p:sp>
        <p:nvSpPr>
          <p:cNvPr id="8" name="CaixaDeTexto 7">
            <a:extLst>
              <a:ext uri="{FF2B5EF4-FFF2-40B4-BE49-F238E27FC236}">
                <a16:creationId xmlns:a16="http://schemas.microsoft.com/office/drawing/2014/main" id="{9A1AFD81-7692-4CA6-8503-0F412C4D10D6}"/>
              </a:ext>
            </a:extLst>
          </p:cNvPr>
          <p:cNvSpPr txBox="1"/>
          <p:nvPr/>
        </p:nvSpPr>
        <p:spPr>
          <a:xfrm>
            <a:off x="1135224" y="2447061"/>
            <a:ext cx="437321" cy="369332"/>
          </a:xfrm>
          <a:prstGeom prst="rect">
            <a:avLst/>
          </a:prstGeom>
          <a:noFill/>
        </p:spPr>
        <p:txBody>
          <a:bodyPr wrap="square" rtlCol="0">
            <a:spAutoFit/>
          </a:bodyPr>
          <a:lstStyle/>
          <a:p>
            <a:r>
              <a:rPr lang="pt-BR" dirty="0" err="1"/>
              <a:t>If</a:t>
            </a:r>
            <a:endParaRPr lang="pt-BR" dirty="0"/>
          </a:p>
        </p:txBody>
      </p:sp>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1E27267C-25A9-4DE8-A92A-2CF483B1236F}"/>
                  </a:ext>
                </a:extLst>
              </p:cNvPr>
              <p:cNvSpPr txBox="1"/>
              <p:nvPr/>
            </p:nvSpPr>
            <p:spPr>
              <a:xfrm>
                <a:off x="1698441" y="2370469"/>
                <a:ext cx="912237" cy="522515"/>
              </a:xfrm>
              <a:prstGeom prst="rect">
                <a:avLst/>
              </a:prstGeom>
              <a:noFill/>
            </p:spPr>
            <p:txBody>
              <a:bodyPr wrap="none" lIns="0" tIns="0" rIns="0" bIns="0" rtlCol="0">
                <a:spAutoFit/>
              </a:bodyPr>
              <a:lstStyle/>
              <a:p>
                <a:r>
                  <a:rPr lang="pt-BR" dirty="0"/>
                  <a:t>A&gt;&gt; 1+</a:t>
                </a:r>
                <a14:m>
                  <m:oMath xmlns:m="http://schemas.openxmlformats.org/officeDocument/2006/math">
                    <m:f>
                      <m:fPr>
                        <m:ctrlPr>
                          <a:rPr lang="pt-BR" sz="2400" i="1"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2</m:t>
                            </m:r>
                          </m:sub>
                        </m:sSub>
                      </m:num>
                      <m:den>
                        <m:r>
                          <a:rPr lang="pt-BR" sz="2400" i="1" dirty="0">
                            <a:latin typeface="Cambria Math" panose="02040503050406030204" pitchFamily="18" charset="0"/>
                          </a:rPr>
                          <m:t>𝑅</m:t>
                        </m:r>
                      </m:den>
                    </m:f>
                  </m:oMath>
                </a14:m>
                <a:endParaRPr lang="pt-BR" sz="2400" dirty="0"/>
              </a:p>
            </p:txBody>
          </p:sp>
        </mc:Choice>
        <mc:Fallback xmlns="">
          <p:sp>
            <p:nvSpPr>
              <p:cNvPr id="9" name="CaixaDeTexto 8">
                <a:extLst>
                  <a:ext uri="{FF2B5EF4-FFF2-40B4-BE49-F238E27FC236}">
                    <a16:creationId xmlns:a16="http://schemas.microsoft.com/office/drawing/2014/main" id="{1E27267C-25A9-4DE8-A92A-2CF483B1236F}"/>
                  </a:ext>
                </a:extLst>
              </p:cNvPr>
              <p:cNvSpPr txBox="1">
                <a:spLocks noRot="1" noChangeAspect="1" noMove="1" noResize="1" noEditPoints="1" noAdjustHandles="1" noChangeArrowheads="1" noChangeShapeType="1" noTextEdit="1"/>
              </p:cNvSpPr>
              <p:nvPr/>
            </p:nvSpPr>
            <p:spPr>
              <a:xfrm>
                <a:off x="1698441" y="2370469"/>
                <a:ext cx="912237" cy="522515"/>
              </a:xfrm>
              <a:prstGeom prst="rect">
                <a:avLst/>
              </a:prstGeom>
              <a:blipFill>
                <a:blip r:embed="rId3"/>
                <a:stretch>
                  <a:fillRect l="-16107" b="-8140"/>
                </a:stretch>
              </a:blipFill>
            </p:spPr>
            <p:txBody>
              <a:bodyPr/>
              <a:lstStyle/>
              <a:p>
                <a:r>
                  <a:rPr lang="pt-BR">
                    <a:noFill/>
                  </a:rPr>
                  <a:t> </a:t>
                </a:r>
              </a:p>
            </p:txBody>
          </p:sp>
        </mc:Fallback>
      </mc:AlternateContent>
      <p:cxnSp>
        <p:nvCxnSpPr>
          <p:cNvPr id="17" name="Conector de Seta Reta 16">
            <a:extLst>
              <a:ext uri="{FF2B5EF4-FFF2-40B4-BE49-F238E27FC236}">
                <a16:creationId xmlns:a16="http://schemas.microsoft.com/office/drawing/2014/main" id="{04BA1EB6-8C66-441A-9044-9E544B9F79D0}"/>
              </a:ext>
            </a:extLst>
          </p:cNvPr>
          <p:cNvCxnSpPr/>
          <p:nvPr/>
        </p:nvCxnSpPr>
        <p:spPr>
          <a:xfrm>
            <a:off x="2911148" y="2631727"/>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6C10DCAA-5141-43DC-B64A-86185C563341}"/>
                  </a:ext>
                </a:extLst>
              </p:cNvPr>
              <p:cNvSpPr txBox="1"/>
              <p:nvPr/>
            </p:nvSpPr>
            <p:spPr>
              <a:xfrm>
                <a:off x="3438720" y="2255791"/>
                <a:ext cx="1816421" cy="751872"/>
              </a:xfrm>
              <a:prstGeom prst="rect">
                <a:avLst/>
              </a:prstGeom>
              <a:solidFill>
                <a:schemeClr val="bg1"/>
              </a:solid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sz="2400" i="1" dirty="0" smtClean="0">
                          <a:latin typeface="Cambria Math" panose="02040503050406030204" pitchFamily="18" charset="0"/>
                        </a:rPr>
                        <m:t>𝐺</m:t>
                      </m:r>
                      <m:r>
                        <a:rPr lang="pt-BR" sz="2400" b="0" i="1" dirty="0" smtClean="0">
                          <a:latin typeface="Cambria Math" panose="02040503050406030204" pitchFamily="18" charset="0"/>
                        </a:rPr>
                        <m:t>=1+</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a:rPr>
                                <m:t>1</m:t>
                              </m:r>
                            </m:sub>
                          </m:sSub>
                        </m:den>
                      </m:f>
                    </m:oMath>
                  </m:oMathPara>
                </a14:m>
                <a:endParaRPr lang="pt-BR" sz="2400" dirty="0"/>
              </a:p>
            </p:txBody>
          </p:sp>
        </mc:Choice>
        <mc:Fallback xmlns="">
          <p:sp>
            <p:nvSpPr>
              <p:cNvPr id="18" name="CaixaDeTexto 17">
                <a:extLst>
                  <a:ext uri="{FF2B5EF4-FFF2-40B4-BE49-F238E27FC236}">
                    <a16:creationId xmlns:a16="http://schemas.microsoft.com/office/drawing/2014/main" xmlns:a14="http://schemas.microsoft.com/office/drawing/2010/main" xmlns="" id="{6C10DCAA-5141-43DC-B64A-86185C563341}"/>
                  </a:ext>
                </a:extLst>
              </p:cNvPr>
              <p:cNvSpPr txBox="1">
                <a:spLocks noRot="1" noChangeAspect="1" noMove="1" noResize="1" noEditPoints="1" noAdjustHandles="1" noChangeArrowheads="1" noChangeShapeType="1" noTextEdit="1"/>
              </p:cNvSpPr>
              <p:nvPr/>
            </p:nvSpPr>
            <p:spPr>
              <a:xfrm>
                <a:off x="3438720" y="2255791"/>
                <a:ext cx="1816421" cy="751872"/>
              </a:xfrm>
              <a:prstGeom prst="rect">
                <a:avLst/>
              </a:prstGeom>
              <a:blipFill rotWithShape="1">
                <a:blip r:embed="rId4"/>
                <a:stretch>
                  <a:fillRect/>
                </a:stretch>
              </a:blipFill>
              <a:ln>
                <a:noFill/>
              </a:ln>
            </p:spPr>
            <p:txBody>
              <a:bodyPr/>
              <a:lstStyle/>
              <a:p>
                <a:r>
                  <a:rPr lang="pt-BR">
                    <a:noFill/>
                  </a:rPr>
                  <a:t> </a:t>
                </a:r>
              </a:p>
            </p:txBody>
          </p:sp>
        </mc:Fallback>
      </mc:AlternateContent>
      <p:sp>
        <p:nvSpPr>
          <p:cNvPr id="19" name="CaixaDeTexto 18">
            <a:extLst>
              <a:ext uri="{FF2B5EF4-FFF2-40B4-BE49-F238E27FC236}">
                <a16:creationId xmlns:a16="http://schemas.microsoft.com/office/drawing/2014/main" id="{32EC66A1-08B4-4A18-83F9-5C35A67166BC}"/>
              </a:ext>
            </a:extLst>
          </p:cNvPr>
          <p:cNvSpPr txBox="1"/>
          <p:nvPr/>
        </p:nvSpPr>
        <p:spPr>
          <a:xfrm>
            <a:off x="3018946" y="3312269"/>
            <a:ext cx="3106109" cy="369332"/>
          </a:xfrm>
          <a:prstGeom prst="rect">
            <a:avLst/>
          </a:prstGeom>
          <a:solidFill>
            <a:srgbClr val="FFFF00"/>
          </a:solidFill>
          <a:ln>
            <a:solidFill>
              <a:schemeClr val="tx1"/>
            </a:solidFill>
          </a:ln>
        </p:spPr>
        <p:txBody>
          <a:bodyPr wrap="square" rtlCol="0">
            <a:spAutoFit/>
          </a:bodyPr>
          <a:lstStyle/>
          <a:p>
            <a:pPr algn="ctr"/>
            <a:r>
              <a:rPr lang="pt-BR" b="1" dirty="0"/>
              <a:t>Input </a:t>
            </a:r>
            <a:r>
              <a:rPr lang="pt-BR" b="1" dirty="0" err="1"/>
              <a:t>and</a:t>
            </a:r>
            <a:r>
              <a:rPr lang="pt-BR" b="1" dirty="0"/>
              <a:t> Output </a:t>
            </a:r>
            <a:r>
              <a:rPr lang="pt-BR" b="1" dirty="0" err="1"/>
              <a:t>Resistance</a:t>
            </a:r>
            <a:endParaRPr lang="pt-BR" dirty="0"/>
          </a:p>
        </p:txBody>
      </p:sp>
      <p:sp>
        <p:nvSpPr>
          <p:cNvPr id="15" name="Retângulo 14">
            <a:extLst>
              <a:ext uri="{FF2B5EF4-FFF2-40B4-BE49-F238E27FC236}">
                <a16:creationId xmlns:a16="http://schemas.microsoft.com/office/drawing/2014/main" id="{B08B2DE1-C0D4-476F-A4DE-A4E5B70EF3B4}"/>
              </a:ext>
            </a:extLst>
          </p:cNvPr>
          <p:cNvSpPr/>
          <p:nvPr/>
        </p:nvSpPr>
        <p:spPr>
          <a:xfrm>
            <a:off x="340230" y="3986207"/>
            <a:ext cx="8189843" cy="2031325"/>
          </a:xfrm>
          <a:prstGeom prst="rect">
            <a:avLst/>
          </a:prstGeom>
        </p:spPr>
        <p:txBody>
          <a:bodyPr wrap="square">
            <a:spAutoFit/>
          </a:bodyPr>
          <a:lstStyle/>
          <a:p>
            <a:pPr algn="just"/>
            <a:r>
              <a:rPr lang="en-US" dirty="0"/>
              <a:t>The gain of the noninverting configuration is positive—hence the name noninverting. </a:t>
            </a:r>
          </a:p>
          <a:p>
            <a:pPr algn="just"/>
            <a:endParaRPr lang="en-US" dirty="0"/>
          </a:p>
          <a:p>
            <a:pPr algn="just"/>
            <a:r>
              <a:rPr lang="en-US" b="1" dirty="0">
                <a:solidFill>
                  <a:srgbClr val="FF0000"/>
                </a:solidFill>
              </a:rPr>
              <a:t>The input impedance of this closed-loop amplifier is ideally infinite</a:t>
            </a:r>
            <a:r>
              <a:rPr lang="en-US" dirty="0"/>
              <a:t>, since no current flows into the positive input terminal of the op amp. </a:t>
            </a:r>
          </a:p>
          <a:p>
            <a:pPr algn="just"/>
            <a:endParaRPr lang="en-US" dirty="0"/>
          </a:p>
          <a:p>
            <a:pPr algn="just"/>
            <a:r>
              <a:rPr lang="en-US" dirty="0"/>
              <a:t>The output of the noninverting amplifier is taken at the terminals of the ideal voltage source A(v</a:t>
            </a:r>
            <a:r>
              <a:rPr lang="en-US" baseline="-25000" dirty="0"/>
              <a:t>2</a:t>
            </a:r>
            <a:r>
              <a:rPr lang="en-US" dirty="0"/>
              <a:t> − v</a:t>
            </a:r>
            <a:r>
              <a:rPr lang="en-US" baseline="-25000" dirty="0"/>
              <a:t>1</a:t>
            </a:r>
            <a:r>
              <a:rPr lang="en-US" dirty="0"/>
              <a:t>), thus the </a:t>
            </a:r>
            <a:r>
              <a:rPr lang="en-US" b="1" dirty="0">
                <a:solidFill>
                  <a:srgbClr val="FF0000"/>
                </a:solidFill>
              </a:rPr>
              <a:t>output resistance of the noninverting configuration is zero</a:t>
            </a:r>
            <a:r>
              <a:rPr lang="en-US" dirty="0"/>
              <a:t>.</a:t>
            </a:r>
            <a:endParaRPr lang="pt-BR" dirty="0"/>
          </a:p>
        </p:txBody>
      </p:sp>
    </p:spTree>
    <p:extLst>
      <p:ext uri="{BB962C8B-B14F-4D97-AF65-F5344CB8AC3E}">
        <p14:creationId xmlns:p14="http://schemas.microsoft.com/office/powerpoint/2010/main" val="158564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065F5A41-6888-40DD-A36D-77D1DD29FC7B}"/>
              </a:ext>
            </a:extLst>
          </p:cNvPr>
          <p:cNvSpPr txBox="1"/>
          <p:nvPr/>
        </p:nvSpPr>
        <p:spPr>
          <a:xfrm>
            <a:off x="3338590" y="147505"/>
            <a:ext cx="2567032" cy="369332"/>
          </a:xfrm>
          <a:prstGeom prst="rect">
            <a:avLst/>
          </a:prstGeom>
          <a:solidFill>
            <a:srgbClr val="FFFF00"/>
          </a:solidFill>
          <a:ln>
            <a:solidFill>
              <a:schemeClr val="tx1"/>
            </a:solidFill>
          </a:ln>
        </p:spPr>
        <p:txBody>
          <a:bodyPr wrap="square" rtlCol="0">
            <a:spAutoFit/>
          </a:bodyPr>
          <a:lstStyle/>
          <a:p>
            <a:pPr algn="ctr"/>
            <a:r>
              <a:rPr lang="pt-BR" b="1" dirty="0"/>
              <a:t>The </a:t>
            </a:r>
            <a:r>
              <a:rPr lang="pt-BR" b="1" dirty="0" err="1"/>
              <a:t>Voltage</a:t>
            </a:r>
            <a:r>
              <a:rPr lang="pt-BR" b="1" dirty="0"/>
              <a:t> </a:t>
            </a:r>
            <a:r>
              <a:rPr lang="pt-BR" b="1" dirty="0" err="1"/>
              <a:t>Follower</a:t>
            </a:r>
            <a:endParaRPr lang="pt-BR" dirty="0"/>
          </a:p>
        </p:txBody>
      </p:sp>
      <p:pic>
        <p:nvPicPr>
          <p:cNvPr id="2" name="Imagem 1">
            <a:extLst>
              <a:ext uri="{FF2B5EF4-FFF2-40B4-BE49-F238E27FC236}">
                <a16:creationId xmlns:a16="http://schemas.microsoft.com/office/drawing/2014/main" id="{68387BA4-F39D-4FD1-A1EA-201542B6A699}"/>
              </a:ext>
            </a:extLst>
          </p:cNvPr>
          <p:cNvPicPr>
            <a:picLocks noChangeAspect="1"/>
          </p:cNvPicPr>
          <p:nvPr/>
        </p:nvPicPr>
        <p:blipFill>
          <a:blip r:embed="rId2"/>
          <a:stretch>
            <a:fillRect/>
          </a:stretch>
        </p:blipFill>
        <p:spPr>
          <a:xfrm>
            <a:off x="1735908" y="2232818"/>
            <a:ext cx="2752725" cy="1933575"/>
          </a:xfrm>
          <a:prstGeom prst="rect">
            <a:avLst/>
          </a:prstGeom>
        </p:spPr>
      </p:pic>
      <p:sp>
        <p:nvSpPr>
          <p:cNvPr id="16" name="CaixaDeTexto 15">
            <a:extLst>
              <a:ext uri="{FF2B5EF4-FFF2-40B4-BE49-F238E27FC236}">
                <a16:creationId xmlns:a16="http://schemas.microsoft.com/office/drawing/2014/main" id="{4E41DC0C-F5FE-4D7D-ABF4-68700D41838F}"/>
              </a:ext>
            </a:extLst>
          </p:cNvPr>
          <p:cNvSpPr txBox="1"/>
          <p:nvPr/>
        </p:nvSpPr>
        <p:spPr>
          <a:xfrm>
            <a:off x="4637074" y="2814884"/>
            <a:ext cx="468325" cy="769441"/>
          </a:xfrm>
          <a:prstGeom prst="rect">
            <a:avLst/>
          </a:prstGeom>
          <a:noFill/>
        </p:spPr>
        <p:txBody>
          <a:bodyPr wrap="square" rtlCol="0">
            <a:spAutoFit/>
          </a:bodyPr>
          <a:lstStyle/>
          <a:p>
            <a:pPr algn="ctr"/>
            <a:r>
              <a:rPr lang="pt-BR" sz="4400" b="1" dirty="0">
                <a:solidFill>
                  <a:srgbClr val="FF0000"/>
                </a:solidFill>
              </a:rPr>
              <a:t>≡</a:t>
            </a:r>
          </a:p>
        </p:txBody>
      </p:sp>
      <p:pic>
        <p:nvPicPr>
          <p:cNvPr id="4" name="Imagem 3">
            <a:extLst>
              <a:ext uri="{FF2B5EF4-FFF2-40B4-BE49-F238E27FC236}">
                <a16:creationId xmlns:a16="http://schemas.microsoft.com/office/drawing/2014/main" id="{007A2225-69F3-4DCC-807E-2B494A02FB2A}"/>
              </a:ext>
            </a:extLst>
          </p:cNvPr>
          <p:cNvPicPr>
            <a:picLocks noChangeAspect="1"/>
          </p:cNvPicPr>
          <p:nvPr/>
        </p:nvPicPr>
        <p:blipFill>
          <a:blip r:embed="rId3"/>
          <a:stretch>
            <a:fillRect/>
          </a:stretch>
        </p:blipFill>
        <p:spPr>
          <a:xfrm>
            <a:off x="5246046" y="2385985"/>
            <a:ext cx="3157919" cy="1820990"/>
          </a:xfrm>
          <a:prstGeom prst="rect">
            <a:avLst/>
          </a:prstGeom>
        </p:spPr>
      </p:pic>
      <p:sp>
        <p:nvSpPr>
          <p:cNvPr id="10" name="Retângulo 9">
            <a:extLst>
              <a:ext uri="{FF2B5EF4-FFF2-40B4-BE49-F238E27FC236}">
                <a16:creationId xmlns:a16="http://schemas.microsoft.com/office/drawing/2014/main" id="{C7C15C8E-D404-40C2-8521-DA3B0BA7829F}"/>
              </a:ext>
            </a:extLst>
          </p:cNvPr>
          <p:cNvSpPr/>
          <p:nvPr/>
        </p:nvSpPr>
        <p:spPr>
          <a:xfrm>
            <a:off x="605698" y="4363740"/>
            <a:ext cx="8087727" cy="2308324"/>
          </a:xfrm>
          <a:prstGeom prst="rect">
            <a:avLst/>
          </a:prstGeom>
        </p:spPr>
        <p:txBody>
          <a:bodyPr wrap="square">
            <a:spAutoFit/>
          </a:bodyPr>
          <a:lstStyle/>
          <a:p>
            <a:pPr algn="just"/>
            <a:r>
              <a:rPr lang="en-US" dirty="0"/>
              <a:t>There are situations in which one is interested not in voltage gain but only in a significant power gain. For instance, the source signal can have a respectable voltage but a source resistance that is much greater than the load resistance. Connecting the source directly to the load would result in significant signal attenuation. In such a case, one requires an amplifier with a high input resistance (much greater than the source resistance) and a low output resistance (much smaller than the load resistance) but with a modest voltage gain (or even unity gain). Such an amplifier is referred to as a </a:t>
            </a:r>
            <a:r>
              <a:rPr lang="en-US" b="1" dirty="0">
                <a:solidFill>
                  <a:srgbClr val="FF0000"/>
                </a:solidFill>
                <a:highlight>
                  <a:srgbClr val="FFFF00"/>
                </a:highlight>
              </a:rPr>
              <a:t>buffer amplifier</a:t>
            </a:r>
            <a:r>
              <a:rPr lang="en-US" dirty="0"/>
              <a:t>.</a:t>
            </a:r>
            <a:endParaRPr lang="pt-BR" dirty="0"/>
          </a:p>
        </p:txBody>
      </p:sp>
      <mc:AlternateContent xmlns:mc="http://schemas.openxmlformats.org/markup-compatibility/2006" xmlns:a14="http://schemas.microsoft.com/office/drawing/2010/main">
        <mc:Choice Requires="a14">
          <p:sp>
            <p:nvSpPr>
              <p:cNvPr id="20" name="CaixaDeTexto 19">
                <a:extLst>
                  <a:ext uri="{FF2B5EF4-FFF2-40B4-BE49-F238E27FC236}">
                    <a16:creationId xmlns:a16="http://schemas.microsoft.com/office/drawing/2014/main" id="{9D3FD955-C7FF-4358-BFAC-03ACDB2E1B9B}"/>
                  </a:ext>
                </a:extLst>
              </p:cNvPr>
              <p:cNvSpPr txBox="1"/>
              <p:nvPr/>
            </p:nvSpPr>
            <p:spPr>
              <a:xfrm>
                <a:off x="4825935" y="1075475"/>
                <a:ext cx="1816421" cy="751872"/>
              </a:xfrm>
              <a:prstGeom prst="rect">
                <a:avLst/>
              </a:prstGeom>
              <a:solidFill>
                <a:schemeClr val="bg1"/>
              </a:solid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sz="2400" i="1" dirty="0" smtClean="0">
                          <a:latin typeface="Cambria Math" panose="02040503050406030204" pitchFamily="18" charset="0"/>
                        </a:rPr>
                        <m:t>𝐺</m:t>
                      </m:r>
                      <m:r>
                        <a:rPr lang="pt-BR" sz="2400" b="0" i="1" dirty="0" smtClean="0">
                          <a:latin typeface="Cambria Math" panose="02040503050406030204" pitchFamily="18" charset="0"/>
                        </a:rPr>
                        <m:t>=1+</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a:rPr>
                                <m:t>1</m:t>
                              </m:r>
                            </m:sub>
                          </m:sSub>
                        </m:den>
                      </m:f>
                    </m:oMath>
                  </m:oMathPara>
                </a14:m>
                <a:endParaRPr lang="pt-BR" sz="2400" dirty="0"/>
              </a:p>
            </p:txBody>
          </p:sp>
        </mc:Choice>
        <mc:Fallback xmlns="">
          <p:sp>
            <p:nvSpPr>
              <p:cNvPr id="20" name="CaixaDeTexto 19">
                <a:extLst>
                  <a:ext uri="{FF2B5EF4-FFF2-40B4-BE49-F238E27FC236}">
                    <a16:creationId xmlns:a16="http://schemas.microsoft.com/office/drawing/2014/main" xmlns:a14="http://schemas.microsoft.com/office/drawing/2010/main" xmlns="" id="{9D3FD955-C7FF-4358-BFAC-03ACDB2E1B9B}"/>
                  </a:ext>
                </a:extLst>
              </p:cNvPr>
              <p:cNvSpPr txBox="1">
                <a:spLocks noRot="1" noChangeAspect="1" noMove="1" noResize="1" noEditPoints="1" noAdjustHandles="1" noChangeArrowheads="1" noChangeShapeType="1" noTextEdit="1"/>
              </p:cNvSpPr>
              <p:nvPr/>
            </p:nvSpPr>
            <p:spPr>
              <a:xfrm>
                <a:off x="4825935" y="1075475"/>
                <a:ext cx="1816421" cy="751872"/>
              </a:xfrm>
              <a:prstGeom prst="rect">
                <a:avLst/>
              </a:prstGeom>
              <a:blipFill rotWithShape="1">
                <a:blip r:embed="rId4"/>
                <a:stretch>
                  <a:fillRect/>
                </a:stretch>
              </a:blipFill>
              <a:ln>
                <a:noFill/>
              </a:ln>
            </p:spPr>
            <p:txBody>
              <a:bodyPr/>
              <a:lstStyle/>
              <a:p>
                <a:r>
                  <a:rPr lang="pt-BR">
                    <a:noFill/>
                  </a:rPr>
                  <a:t> </a:t>
                </a:r>
              </a:p>
            </p:txBody>
          </p:sp>
        </mc:Fallback>
      </mc:AlternateContent>
      <p:pic>
        <p:nvPicPr>
          <p:cNvPr id="21" name="Imagem 20">
            <a:extLst>
              <a:ext uri="{FF2B5EF4-FFF2-40B4-BE49-F238E27FC236}">
                <a16:creationId xmlns:a16="http://schemas.microsoft.com/office/drawing/2014/main" id="{2EBB7C4B-B668-4074-A5C8-D4C2E6279107}"/>
              </a:ext>
            </a:extLst>
          </p:cNvPr>
          <p:cNvPicPr>
            <a:picLocks noChangeAspect="1"/>
          </p:cNvPicPr>
          <p:nvPr/>
        </p:nvPicPr>
        <p:blipFill>
          <a:blip r:embed="rId5"/>
          <a:stretch>
            <a:fillRect/>
          </a:stretch>
        </p:blipFill>
        <p:spPr>
          <a:xfrm>
            <a:off x="2144486" y="616525"/>
            <a:ext cx="2505075" cy="1752600"/>
          </a:xfrm>
          <a:prstGeom prst="rect">
            <a:avLst/>
          </a:prstGeom>
        </p:spPr>
      </p:pic>
      <p:sp>
        <p:nvSpPr>
          <p:cNvPr id="11" name="Retângulo 10">
            <a:extLst>
              <a:ext uri="{FF2B5EF4-FFF2-40B4-BE49-F238E27FC236}">
                <a16:creationId xmlns:a16="http://schemas.microsoft.com/office/drawing/2014/main" id="{A2CD9106-2BA9-4B64-B20C-65B9EA09F05C}"/>
              </a:ext>
            </a:extLst>
          </p:cNvPr>
          <p:cNvSpPr/>
          <p:nvPr/>
        </p:nvSpPr>
        <p:spPr>
          <a:xfrm>
            <a:off x="757434" y="2812435"/>
            <a:ext cx="1808508" cy="369332"/>
          </a:xfrm>
          <a:prstGeom prst="rect">
            <a:avLst/>
          </a:prstGeom>
        </p:spPr>
        <p:txBody>
          <a:bodyPr wrap="none">
            <a:spAutoFit/>
          </a:bodyPr>
          <a:lstStyle/>
          <a:p>
            <a:pPr algn="ctr"/>
            <a:r>
              <a:rPr lang="pt-BR" dirty="0"/>
              <a:t>R</a:t>
            </a:r>
            <a:r>
              <a:rPr lang="pt-BR" baseline="-25000" dirty="0"/>
              <a:t>2</a:t>
            </a:r>
            <a:r>
              <a:rPr lang="pt-BR" dirty="0"/>
              <a:t> = 0 </a:t>
            </a:r>
            <a:r>
              <a:rPr lang="pt-BR" dirty="0" err="1"/>
              <a:t>and</a:t>
            </a:r>
            <a:r>
              <a:rPr lang="pt-BR" dirty="0"/>
              <a:t> </a:t>
            </a:r>
            <a:r>
              <a:rPr lang="pt-BR" i="1" dirty="0"/>
              <a:t>R</a:t>
            </a:r>
            <a:r>
              <a:rPr lang="pt-BR" baseline="-25000" dirty="0"/>
              <a:t>1</a:t>
            </a:r>
            <a:r>
              <a:rPr lang="pt-BR" dirty="0"/>
              <a:t> = ∞</a:t>
            </a:r>
          </a:p>
        </p:txBody>
      </p:sp>
      <p:sp>
        <p:nvSpPr>
          <p:cNvPr id="22" name="Retângulo: Cantos Arredondados 21">
            <a:extLst>
              <a:ext uri="{FF2B5EF4-FFF2-40B4-BE49-F238E27FC236}">
                <a16:creationId xmlns:a16="http://schemas.microsoft.com/office/drawing/2014/main" id="{B71BF898-4909-4321-91BB-9ACED2583EBB}"/>
              </a:ext>
            </a:extLst>
          </p:cNvPr>
          <p:cNvSpPr/>
          <p:nvPr/>
        </p:nvSpPr>
        <p:spPr>
          <a:xfrm>
            <a:off x="223864" y="4463977"/>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0339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5725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pt-BR" sz="1350"/>
          </a:p>
        </p:txBody>
      </p:sp>
      <p:graphicFrame>
        <p:nvGraphicFramePr>
          <p:cNvPr id="5" name="Object 4"/>
          <p:cNvGraphicFramePr>
            <a:graphicFrameLocks noChangeAspect="1"/>
          </p:cNvGraphicFramePr>
          <p:nvPr>
            <p:extLst>
              <p:ext uri="{D42A27DB-BD31-4B8C-83A1-F6EECF244321}">
                <p14:modId xmlns:p14="http://schemas.microsoft.com/office/powerpoint/2010/main" val="1130813318"/>
              </p:ext>
            </p:extLst>
          </p:nvPr>
        </p:nvGraphicFramePr>
        <p:xfrm>
          <a:off x="836791" y="995750"/>
          <a:ext cx="4294360" cy="2259180"/>
        </p:xfrm>
        <a:graphic>
          <a:graphicData uri="http://schemas.openxmlformats.org/presentationml/2006/ole">
            <mc:AlternateContent xmlns:mc="http://schemas.openxmlformats.org/markup-compatibility/2006">
              <mc:Choice xmlns:v="urn:schemas-microsoft-com:vml" Requires="v">
                <p:oleObj spid="_x0000_s1420" r:id="rId3" imgW="2681100" imgH="1532700" progId="Visio.Drawing.6">
                  <p:embed/>
                </p:oleObj>
              </mc:Choice>
              <mc:Fallback>
                <p:oleObj r:id="rId3" imgW="2681100" imgH="1532700" progId="Visio.Drawing.6">
                  <p:embed/>
                  <p:pic>
                    <p:nvPicPr>
                      <p:cNvPr id="5" name="Object 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791" y="995750"/>
                        <a:ext cx="4294360" cy="22591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888974" y="195531"/>
            <a:ext cx="3865457" cy="400110"/>
          </a:xfrm>
          <a:prstGeom prst="rect">
            <a:avLst/>
          </a:prstGeom>
          <a:noFill/>
        </p:spPr>
        <p:txBody>
          <a:bodyPr wrap="square" rtlCol="0">
            <a:spAutoFit/>
          </a:bodyPr>
          <a:lstStyle/>
          <a:p>
            <a:pPr algn="ctr"/>
            <a:r>
              <a:rPr lang="pt-BR" sz="2000" b="1" dirty="0"/>
              <a:t>Loading </a:t>
            </a:r>
            <a:r>
              <a:rPr lang="pt-BR" sz="2000" b="1" dirty="0" err="1"/>
              <a:t>Effect</a:t>
            </a:r>
            <a:r>
              <a:rPr lang="pt-BR" sz="2000" b="1" dirty="0"/>
              <a:t>  </a:t>
            </a:r>
            <a:r>
              <a:rPr lang="pt-BR" sz="2000" b="1" dirty="0" err="1"/>
              <a:t>Op</a:t>
            </a:r>
            <a:r>
              <a:rPr lang="pt-BR" sz="2000" b="1" dirty="0"/>
              <a:t> Amp Isolador</a:t>
            </a:r>
          </a:p>
        </p:txBody>
      </p:sp>
      <p:sp>
        <p:nvSpPr>
          <p:cNvPr id="7" name="Rectangle 4"/>
          <p:cNvSpPr>
            <a:spLocks noChangeArrowheads="1"/>
          </p:cNvSpPr>
          <p:nvPr/>
        </p:nvSpPr>
        <p:spPr bwMode="auto">
          <a:xfrm>
            <a:off x="85725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pt-BR" sz="1350"/>
          </a:p>
        </p:txBody>
      </p:sp>
      <p:graphicFrame>
        <p:nvGraphicFramePr>
          <p:cNvPr id="8" name="Object 7"/>
          <p:cNvGraphicFramePr>
            <a:graphicFrameLocks noChangeAspect="1"/>
          </p:cNvGraphicFramePr>
          <p:nvPr>
            <p:extLst>
              <p:ext uri="{D42A27DB-BD31-4B8C-83A1-F6EECF244321}">
                <p14:modId xmlns:p14="http://schemas.microsoft.com/office/powerpoint/2010/main" val="935760195"/>
              </p:ext>
            </p:extLst>
          </p:nvPr>
        </p:nvGraphicFramePr>
        <p:xfrm>
          <a:off x="1253713" y="3254930"/>
          <a:ext cx="6424541" cy="3200506"/>
        </p:xfrm>
        <a:graphic>
          <a:graphicData uri="http://schemas.openxmlformats.org/presentationml/2006/ole">
            <mc:AlternateContent xmlns:mc="http://schemas.openxmlformats.org/markup-compatibility/2006">
              <mc:Choice xmlns:v="urn:schemas-microsoft-com:vml" Requires="v">
                <p:oleObj spid="_x0000_s1421" r:id="rId5" imgW="4266900" imgH="2305800" progId="Visio.Drawing.6">
                  <p:embed/>
                </p:oleObj>
              </mc:Choice>
              <mc:Fallback>
                <p:oleObj r:id="rId5" imgW="4266900" imgH="2305800" progId="Visio.Drawing.6">
                  <p:embed/>
                  <p:pic>
                    <p:nvPicPr>
                      <p:cNvPr id="8" name="Object 7"/>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3713" y="3254930"/>
                        <a:ext cx="6424541" cy="3200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1">
            <a:extLst>
              <a:ext uri="{FF2B5EF4-FFF2-40B4-BE49-F238E27FC236}">
                <a16:creationId xmlns:a16="http://schemas.microsoft.com/office/drawing/2014/main" id="{07BFE03A-85EB-4ADF-AF2C-B82739E10BDF}"/>
              </a:ext>
            </a:extLst>
          </p:cNvPr>
          <p:cNvSpPr txBox="1"/>
          <p:nvPr/>
        </p:nvSpPr>
        <p:spPr>
          <a:xfrm>
            <a:off x="5531265" y="1379306"/>
            <a:ext cx="2569963" cy="1200329"/>
          </a:xfrm>
          <a:prstGeom prst="rect">
            <a:avLst/>
          </a:prstGeom>
        </p:spPr>
        <p:txBody>
          <a:bodyPr wrap="square" rtlCol="0">
            <a:spAutoFit/>
          </a:bodyPr>
          <a:lstStyle/>
          <a:p>
            <a:pPr algn="just">
              <a:spcBef>
                <a:spcPts val="300"/>
              </a:spcBef>
              <a:buClr>
                <a:srgbClr val="CCCC00"/>
              </a:buClr>
            </a:pPr>
            <a:r>
              <a:rPr lang="pt-BR" dirty="0">
                <a:cs typeface="Arial" pitchFamily="34" charset="0"/>
              </a:rPr>
              <a:t> O divisor resistivo com 10k</a:t>
            </a:r>
            <a:r>
              <a:rPr lang="el-GR" dirty="0">
                <a:cs typeface="Arial" pitchFamily="34" charset="0"/>
              </a:rPr>
              <a:t>Ω</a:t>
            </a:r>
            <a:r>
              <a:rPr lang="pt-BR" dirty="0">
                <a:cs typeface="Arial" pitchFamily="34" charset="0"/>
              </a:rPr>
              <a:t> e 1K</a:t>
            </a:r>
            <a:r>
              <a:rPr lang="el-GR" dirty="0">
                <a:cs typeface="Arial" pitchFamily="34" charset="0"/>
              </a:rPr>
              <a:t>Ω</a:t>
            </a:r>
            <a:r>
              <a:rPr lang="pt-BR" dirty="0">
                <a:cs typeface="Arial" pitchFamily="34" charset="0"/>
              </a:rPr>
              <a:t> diminui consideravelmente a tensão na carga de 1K</a:t>
            </a:r>
            <a:r>
              <a:rPr lang="el-GR" dirty="0">
                <a:cs typeface="Arial" pitchFamily="34" charset="0"/>
              </a:rPr>
              <a:t>Ω</a:t>
            </a:r>
            <a:r>
              <a:rPr lang="pt-BR" dirty="0">
                <a:cs typeface="Arial" pitchFamily="34" charset="0"/>
              </a:rPr>
              <a:t>.</a:t>
            </a:r>
          </a:p>
        </p:txBody>
      </p:sp>
      <p:sp>
        <p:nvSpPr>
          <p:cNvPr id="10" name="Retângulo 9">
            <a:extLst>
              <a:ext uri="{FF2B5EF4-FFF2-40B4-BE49-F238E27FC236}">
                <a16:creationId xmlns:a16="http://schemas.microsoft.com/office/drawing/2014/main" id="{14D03E69-00AD-4EC2-ADA7-BF13E651B26C}"/>
              </a:ext>
            </a:extLst>
          </p:cNvPr>
          <p:cNvSpPr/>
          <p:nvPr/>
        </p:nvSpPr>
        <p:spPr>
          <a:xfrm>
            <a:off x="3569994" y="1657043"/>
            <a:ext cx="798217" cy="539032"/>
          </a:xfrm>
          <a:prstGeom prst="rect">
            <a:avLst/>
          </a:prstGeom>
          <a:noFill/>
          <a:ln w="28575">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BC1ADECF-21A0-4099-A783-7DE0E5A7E2E3}"/>
              </a:ext>
            </a:extLst>
          </p:cNvPr>
          <p:cNvSpPr/>
          <p:nvPr/>
        </p:nvSpPr>
        <p:spPr>
          <a:xfrm>
            <a:off x="6134290" y="4446626"/>
            <a:ext cx="798217" cy="539032"/>
          </a:xfrm>
          <a:prstGeom prst="rect">
            <a:avLst/>
          </a:prstGeom>
          <a:noFill/>
          <a:ln w="28575">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03391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589652" y="1458172"/>
            <a:ext cx="7964696" cy="2308324"/>
          </a:xfrm>
          <a:prstGeom prst="rect">
            <a:avLst/>
          </a:prstGeom>
          <a:solidFill>
            <a:srgbClr val="FFFF00"/>
          </a:solidFill>
          <a:ln>
            <a:solidFill>
              <a:schemeClr val="tx1"/>
            </a:solidFill>
          </a:ln>
        </p:spPr>
        <p:txBody>
          <a:bodyPr wrap="square" rtlCol="0">
            <a:spAutoFit/>
          </a:bodyPr>
          <a:lstStyle/>
          <a:p>
            <a:pPr algn="ctr"/>
            <a:r>
              <a:rPr lang="pt-BR" sz="7200" b="1" dirty="0">
                <a:highlight>
                  <a:srgbClr val="FFFF00"/>
                </a:highlight>
              </a:rPr>
              <a:t>Single </a:t>
            </a:r>
            <a:r>
              <a:rPr lang="pt-BR" sz="7200" b="1" dirty="0" err="1">
                <a:highlight>
                  <a:srgbClr val="FFFF00"/>
                </a:highlight>
              </a:rPr>
              <a:t>Op</a:t>
            </a:r>
            <a:r>
              <a:rPr lang="pt-BR" sz="7200" b="1" dirty="0">
                <a:highlight>
                  <a:srgbClr val="FFFF00"/>
                </a:highlight>
              </a:rPr>
              <a:t> </a:t>
            </a:r>
            <a:r>
              <a:rPr lang="pt-BR" sz="7200" b="1" dirty="0" err="1">
                <a:highlight>
                  <a:srgbClr val="FFFF00"/>
                </a:highlight>
              </a:rPr>
              <a:t>Amp</a:t>
            </a:r>
            <a:r>
              <a:rPr lang="pt-BR" sz="7200" b="1" dirty="0">
                <a:highlight>
                  <a:srgbClr val="FFFF00"/>
                </a:highlight>
              </a:rPr>
              <a:t> </a:t>
            </a:r>
          </a:p>
          <a:p>
            <a:pPr algn="ctr"/>
            <a:r>
              <a:rPr lang="pt-BR" sz="7200" b="1" dirty="0" err="1">
                <a:highlight>
                  <a:srgbClr val="FFFF00"/>
                </a:highlight>
              </a:rPr>
              <a:t>Difference</a:t>
            </a:r>
            <a:r>
              <a:rPr lang="pt-BR" sz="7200" b="1" dirty="0">
                <a:highlight>
                  <a:srgbClr val="FFFF00"/>
                </a:highlight>
              </a:rPr>
              <a:t> </a:t>
            </a:r>
            <a:r>
              <a:rPr lang="pt-BR" sz="7200" b="1" dirty="0" err="1">
                <a:highlight>
                  <a:srgbClr val="FFFF00"/>
                </a:highlight>
              </a:rPr>
              <a:t>Amplifier</a:t>
            </a:r>
            <a:endParaRPr lang="pt-BR" sz="7200" dirty="0">
              <a:highlight>
                <a:srgbClr val="FFFF00"/>
              </a:highlight>
            </a:endParaRPr>
          </a:p>
        </p:txBody>
      </p:sp>
    </p:spTree>
    <p:extLst>
      <p:ext uri="{BB962C8B-B14F-4D97-AF65-F5344CB8AC3E}">
        <p14:creationId xmlns:p14="http://schemas.microsoft.com/office/powerpoint/2010/main" val="2053029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065F5A41-6888-40DD-A36D-77D1DD29FC7B}"/>
              </a:ext>
            </a:extLst>
          </p:cNvPr>
          <p:cNvSpPr txBox="1"/>
          <p:nvPr/>
        </p:nvSpPr>
        <p:spPr>
          <a:xfrm>
            <a:off x="2875718" y="192637"/>
            <a:ext cx="3467222" cy="369332"/>
          </a:xfrm>
          <a:prstGeom prst="rect">
            <a:avLst/>
          </a:prstGeom>
          <a:solidFill>
            <a:srgbClr val="FFFF00"/>
          </a:solidFill>
          <a:ln>
            <a:solidFill>
              <a:schemeClr val="tx1"/>
            </a:solidFill>
          </a:ln>
        </p:spPr>
        <p:txBody>
          <a:bodyPr wrap="square" rtlCol="0">
            <a:spAutoFit/>
          </a:bodyPr>
          <a:lstStyle/>
          <a:p>
            <a:pPr algn="ctr"/>
            <a:r>
              <a:rPr lang="pt-BR" b="1" dirty="0"/>
              <a:t>A Single-</a:t>
            </a:r>
            <a:r>
              <a:rPr lang="pt-BR" b="1" dirty="0" err="1"/>
              <a:t>Op</a:t>
            </a:r>
            <a:r>
              <a:rPr lang="pt-BR" b="1" dirty="0"/>
              <a:t> </a:t>
            </a:r>
            <a:r>
              <a:rPr lang="pt-BR" b="1" dirty="0" err="1"/>
              <a:t>Difference</a:t>
            </a:r>
            <a:r>
              <a:rPr lang="pt-BR" b="1" dirty="0"/>
              <a:t> </a:t>
            </a:r>
            <a:r>
              <a:rPr lang="pt-BR" b="1" dirty="0" err="1"/>
              <a:t>Amplifier</a:t>
            </a:r>
            <a:endParaRPr lang="pt-BR" dirty="0"/>
          </a:p>
        </p:txBody>
      </p:sp>
      <p:sp>
        <p:nvSpPr>
          <p:cNvPr id="13" name="Retângulo 12">
            <a:extLst>
              <a:ext uri="{FF2B5EF4-FFF2-40B4-BE49-F238E27FC236}">
                <a16:creationId xmlns:a16="http://schemas.microsoft.com/office/drawing/2014/main" id="{60531B3F-CFDC-414A-8DE2-5447B1D3F557}"/>
              </a:ext>
            </a:extLst>
          </p:cNvPr>
          <p:cNvSpPr/>
          <p:nvPr/>
        </p:nvSpPr>
        <p:spPr>
          <a:xfrm>
            <a:off x="688826" y="751897"/>
            <a:ext cx="8087727" cy="923330"/>
          </a:xfrm>
          <a:prstGeom prst="rect">
            <a:avLst/>
          </a:prstGeom>
        </p:spPr>
        <p:txBody>
          <a:bodyPr wrap="square">
            <a:spAutoFit/>
          </a:bodyPr>
          <a:lstStyle/>
          <a:p>
            <a:pPr algn="just"/>
            <a:r>
              <a:rPr lang="en-US" b="1" dirty="0">
                <a:solidFill>
                  <a:srgbClr val="FF0000"/>
                </a:solidFill>
              </a:rPr>
              <a:t>A difference amplifier </a:t>
            </a:r>
            <a:r>
              <a:rPr lang="en-US" dirty="0"/>
              <a:t>is one that responds to the difference between the two signals applied at its input and ideally rejects signals that are common to the two inputs. </a:t>
            </a:r>
            <a:endParaRPr lang="pt-BR" dirty="0"/>
          </a:p>
        </p:txBody>
      </p:sp>
      <p:sp>
        <p:nvSpPr>
          <p:cNvPr id="14" name="Retângulo: Cantos Arredondados 13">
            <a:extLst>
              <a:ext uri="{FF2B5EF4-FFF2-40B4-BE49-F238E27FC236}">
                <a16:creationId xmlns:a16="http://schemas.microsoft.com/office/drawing/2014/main" id="{C04EB0AD-2ECF-42C1-9F22-D9E634CA7459}"/>
              </a:ext>
            </a:extLst>
          </p:cNvPr>
          <p:cNvSpPr/>
          <p:nvPr/>
        </p:nvSpPr>
        <p:spPr>
          <a:xfrm>
            <a:off x="306992" y="852134"/>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AD447535-3647-49C1-A475-27490FFA2019}"/>
              </a:ext>
            </a:extLst>
          </p:cNvPr>
          <p:cNvPicPr>
            <a:picLocks noChangeAspect="1"/>
          </p:cNvPicPr>
          <p:nvPr/>
        </p:nvPicPr>
        <p:blipFill>
          <a:blip r:embed="rId2"/>
          <a:stretch>
            <a:fillRect/>
          </a:stretch>
        </p:blipFill>
        <p:spPr>
          <a:xfrm>
            <a:off x="3961799" y="1799886"/>
            <a:ext cx="3532436" cy="1629114"/>
          </a:xfrm>
          <a:prstGeom prst="rect">
            <a:avLst/>
          </a:prstGeom>
        </p:spPr>
      </p:pic>
      <p:sp>
        <p:nvSpPr>
          <p:cNvPr id="9" name="CaixaDeTexto 8">
            <a:extLst>
              <a:ext uri="{FF2B5EF4-FFF2-40B4-BE49-F238E27FC236}">
                <a16:creationId xmlns:a16="http://schemas.microsoft.com/office/drawing/2014/main" id="{F6DDBE6F-F6B5-41CE-9B2F-DF3B25E314C3}"/>
              </a:ext>
            </a:extLst>
          </p:cNvPr>
          <p:cNvSpPr txBox="1"/>
          <p:nvPr/>
        </p:nvSpPr>
        <p:spPr>
          <a:xfrm>
            <a:off x="1334341" y="2320681"/>
            <a:ext cx="1973400" cy="369332"/>
          </a:xfrm>
          <a:prstGeom prst="rect">
            <a:avLst/>
          </a:prstGeom>
          <a:solidFill>
            <a:schemeClr val="tx1"/>
          </a:solidFill>
        </p:spPr>
        <p:txBody>
          <a:bodyPr wrap="square" rtlCol="0">
            <a:spAutoFit/>
          </a:bodyPr>
          <a:lstStyle/>
          <a:p>
            <a:pPr algn="ctr"/>
            <a:r>
              <a:rPr lang="pt-BR" b="1" dirty="0">
                <a:solidFill>
                  <a:schemeClr val="bg1"/>
                </a:solidFill>
              </a:rPr>
              <a:t>Inversor </a:t>
            </a:r>
            <a:r>
              <a:rPr lang="pt-BR" b="1" dirty="0" err="1">
                <a:solidFill>
                  <a:schemeClr val="bg1"/>
                </a:solidFill>
              </a:rPr>
              <a:t>Amplifier</a:t>
            </a:r>
            <a:endParaRPr lang="pt-BR" b="1" dirty="0">
              <a:solidFill>
                <a:schemeClr val="bg1"/>
              </a:solidFill>
            </a:endParaRPr>
          </a:p>
        </p:txBody>
      </p:sp>
      <p:pic>
        <p:nvPicPr>
          <p:cNvPr id="10" name="Imagem 9">
            <a:extLst>
              <a:ext uri="{FF2B5EF4-FFF2-40B4-BE49-F238E27FC236}">
                <a16:creationId xmlns:a16="http://schemas.microsoft.com/office/drawing/2014/main" id="{E96A39FB-D0AD-4F53-B5DE-856EBB10C66A}"/>
              </a:ext>
            </a:extLst>
          </p:cNvPr>
          <p:cNvPicPr>
            <a:picLocks noChangeAspect="1"/>
          </p:cNvPicPr>
          <p:nvPr/>
        </p:nvPicPr>
        <p:blipFill>
          <a:blip r:embed="rId3"/>
          <a:stretch>
            <a:fillRect/>
          </a:stretch>
        </p:blipFill>
        <p:spPr>
          <a:xfrm>
            <a:off x="3841064" y="3806308"/>
            <a:ext cx="4423811" cy="2645489"/>
          </a:xfrm>
          <a:prstGeom prst="rect">
            <a:avLst/>
          </a:prstGeom>
        </p:spPr>
      </p:pic>
      <p:sp>
        <p:nvSpPr>
          <p:cNvPr id="11" name="CaixaDeTexto 10">
            <a:extLst>
              <a:ext uri="{FF2B5EF4-FFF2-40B4-BE49-F238E27FC236}">
                <a16:creationId xmlns:a16="http://schemas.microsoft.com/office/drawing/2014/main" id="{C06DF4D6-9AC9-40B0-B4ED-E82DA4562A9B}"/>
              </a:ext>
            </a:extLst>
          </p:cNvPr>
          <p:cNvSpPr txBox="1"/>
          <p:nvPr/>
        </p:nvSpPr>
        <p:spPr>
          <a:xfrm>
            <a:off x="1235671" y="4575484"/>
            <a:ext cx="2170740" cy="923330"/>
          </a:xfrm>
          <a:prstGeom prst="rect">
            <a:avLst/>
          </a:prstGeom>
          <a:solidFill>
            <a:schemeClr val="tx1"/>
          </a:solidFill>
        </p:spPr>
        <p:txBody>
          <a:bodyPr wrap="square" rtlCol="0">
            <a:spAutoFit/>
          </a:bodyPr>
          <a:lstStyle/>
          <a:p>
            <a:pPr algn="ctr"/>
            <a:r>
              <a:rPr lang="pt-BR" b="1" dirty="0" err="1">
                <a:solidFill>
                  <a:schemeClr val="bg1"/>
                </a:solidFill>
              </a:rPr>
              <a:t>Difference</a:t>
            </a:r>
            <a:r>
              <a:rPr lang="pt-BR" b="1" dirty="0">
                <a:solidFill>
                  <a:schemeClr val="bg1"/>
                </a:solidFill>
              </a:rPr>
              <a:t> </a:t>
            </a:r>
            <a:r>
              <a:rPr lang="pt-BR" b="1" dirty="0" err="1">
                <a:solidFill>
                  <a:schemeClr val="bg1"/>
                </a:solidFill>
              </a:rPr>
              <a:t>Amplifier</a:t>
            </a:r>
            <a:r>
              <a:rPr lang="pt-BR" b="1" dirty="0">
                <a:solidFill>
                  <a:schemeClr val="bg1"/>
                </a:solidFill>
              </a:rPr>
              <a:t> </a:t>
            </a:r>
          </a:p>
          <a:p>
            <a:pPr algn="ctr"/>
            <a:r>
              <a:rPr lang="pt-BR" b="1" dirty="0">
                <a:solidFill>
                  <a:schemeClr val="bg1"/>
                </a:solidFill>
              </a:rPr>
              <a:t>X</a:t>
            </a:r>
          </a:p>
          <a:p>
            <a:pPr algn="ctr"/>
            <a:r>
              <a:rPr lang="pt-BR" b="1" dirty="0">
                <a:solidFill>
                  <a:schemeClr val="bg1"/>
                </a:solidFill>
              </a:rPr>
              <a:t>Inversor </a:t>
            </a:r>
            <a:r>
              <a:rPr lang="pt-BR" b="1" dirty="0" err="1">
                <a:solidFill>
                  <a:schemeClr val="bg1"/>
                </a:solidFill>
              </a:rPr>
              <a:t>Amplifier</a:t>
            </a:r>
            <a:endParaRPr lang="pt-BR" b="1" dirty="0">
              <a:solidFill>
                <a:schemeClr val="bg1"/>
              </a:solidFill>
            </a:endParaRPr>
          </a:p>
        </p:txBody>
      </p:sp>
    </p:spTree>
    <p:extLst>
      <p:ext uri="{BB962C8B-B14F-4D97-AF65-F5344CB8AC3E}">
        <p14:creationId xmlns:p14="http://schemas.microsoft.com/office/powerpoint/2010/main" val="337568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CaixaDeTexto 4">
            <a:extLst>
              <a:ext uri="{FF2B5EF4-FFF2-40B4-BE49-F238E27FC236}">
                <a16:creationId xmlns:a16="http://schemas.microsoft.com/office/drawing/2014/main" id="{FFC461C5-5758-486A-8343-34217E3FB4F1}"/>
              </a:ext>
            </a:extLst>
          </p:cNvPr>
          <p:cNvSpPr txBox="1">
            <a:spLocks noChangeArrowheads="1"/>
          </p:cNvSpPr>
          <p:nvPr/>
        </p:nvSpPr>
        <p:spPr bwMode="auto">
          <a:xfrm>
            <a:off x="294701" y="139089"/>
            <a:ext cx="1358857" cy="369332"/>
          </a:xfrm>
          <a:prstGeom prst="rect">
            <a:avLst/>
          </a:prstGeom>
          <a:solidFill>
            <a:srgbClr val="FFFF00"/>
          </a:solidFill>
          <a:ln w="9525">
            <a:solidFill>
              <a:srgbClr val="000000"/>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pt-BR" altLang="pt-BR" b="1" dirty="0" err="1"/>
              <a:t>Op</a:t>
            </a:r>
            <a:r>
              <a:rPr lang="pt-BR" altLang="pt-BR" b="1" dirty="0"/>
              <a:t> </a:t>
            </a:r>
            <a:r>
              <a:rPr lang="pt-BR" altLang="pt-BR" b="1" dirty="0" err="1"/>
              <a:t>Amp</a:t>
            </a:r>
            <a:r>
              <a:rPr lang="pt-BR" altLang="pt-BR" b="1" dirty="0"/>
              <a:t> 741</a:t>
            </a:r>
          </a:p>
        </p:txBody>
      </p:sp>
      <p:pic>
        <p:nvPicPr>
          <p:cNvPr id="2" name="Imagem 1">
            <a:extLst>
              <a:ext uri="{FF2B5EF4-FFF2-40B4-BE49-F238E27FC236}">
                <a16:creationId xmlns:a16="http://schemas.microsoft.com/office/drawing/2014/main" id="{66D743B8-1EC4-4A0D-B7BC-735FDCDC1C38}"/>
              </a:ext>
            </a:extLst>
          </p:cNvPr>
          <p:cNvPicPr>
            <a:picLocks noChangeAspect="1"/>
          </p:cNvPicPr>
          <p:nvPr/>
        </p:nvPicPr>
        <p:blipFill>
          <a:blip r:embed="rId2"/>
          <a:stretch>
            <a:fillRect/>
          </a:stretch>
        </p:blipFill>
        <p:spPr>
          <a:xfrm>
            <a:off x="974130" y="1320526"/>
            <a:ext cx="7711473" cy="4674133"/>
          </a:xfrm>
          <a:prstGeom prst="rect">
            <a:avLst/>
          </a:prstGeom>
        </p:spPr>
      </p:pic>
      <p:cxnSp>
        <p:nvCxnSpPr>
          <p:cNvPr id="5" name="Conector reto 4">
            <a:extLst>
              <a:ext uri="{FF2B5EF4-FFF2-40B4-BE49-F238E27FC236}">
                <a16:creationId xmlns:a16="http://schemas.microsoft.com/office/drawing/2014/main" id="{232F2BE8-8CB5-44E1-B71D-2C7535FFA868}"/>
              </a:ext>
            </a:extLst>
          </p:cNvPr>
          <p:cNvCxnSpPr/>
          <p:nvPr/>
        </p:nvCxnSpPr>
        <p:spPr>
          <a:xfrm>
            <a:off x="2104252" y="1589102"/>
            <a:ext cx="0" cy="4554415"/>
          </a:xfrm>
          <a:prstGeom prst="line">
            <a:avLst/>
          </a:prstGeom>
          <a:ln w="28575">
            <a:solidFill>
              <a:srgbClr val="FFC000"/>
            </a:solidFill>
            <a:prstDash val="lgDashDotDot"/>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5B20EC9F-C99C-42B6-81A7-CF906B25C5CC}"/>
              </a:ext>
            </a:extLst>
          </p:cNvPr>
          <p:cNvCxnSpPr>
            <a:cxnSpLocks/>
          </p:cNvCxnSpPr>
          <p:nvPr/>
        </p:nvCxnSpPr>
        <p:spPr>
          <a:xfrm>
            <a:off x="4894346" y="1589102"/>
            <a:ext cx="0" cy="1652953"/>
          </a:xfrm>
          <a:prstGeom prst="line">
            <a:avLst/>
          </a:prstGeom>
          <a:ln w="28575">
            <a:solidFill>
              <a:srgbClr val="FFC000"/>
            </a:solidFill>
            <a:prstDash val="lgDashDotDot"/>
          </a:ln>
        </p:spPr>
        <p:style>
          <a:lnRef idx="1">
            <a:schemeClr val="accent1"/>
          </a:lnRef>
          <a:fillRef idx="0">
            <a:schemeClr val="accent1"/>
          </a:fillRef>
          <a:effectRef idx="0">
            <a:schemeClr val="accent1"/>
          </a:effectRef>
          <a:fontRef idx="minor">
            <a:schemeClr val="tx1"/>
          </a:fontRef>
        </p:style>
      </p:cxnSp>
      <p:cxnSp>
        <p:nvCxnSpPr>
          <p:cNvPr id="21" name="Conector reto 20">
            <a:extLst>
              <a:ext uri="{FF2B5EF4-FFF2-40B4-BE49-F238E27FC236}">
                <a16:creationId xmlns:a16="http://schemas.microsoft.com/office/drawing/2014/main" id="{01916CD5-6EF9-450B-89BE-66629AA5D99D}"/>
              </a:ext>
            </a:extLst>
          </p:cNvPr>
          <p:cNvCxnSpPr>
            <a:cxnSpLocks/>
          </p:cNvCxnSpPr>
          <p:nvPr/>
        </p:nvCxnSpPr>
        <p:spPr>
          <a:xfrm>
            <a:off x="4678584" y="3916762"/>
            <a:ext cx="0" cy="2068490"/>
          </a:xfrm>
          <a:prstGeom prst="line">
            <a:avLst/>
          </a:prstGeom>
          <a:ln w="28575">
            <a:solidFill>
              <a:srgbClr val="FFC000"/>
            </a:solidFill>
            <a:prstDash val="lgDashDotDot"/>
          </a:ln>
        </p:spPr>
        <p:style>
          <a:lnRef idx="1">
            <a:schemeClr val="accent1"/>
          </a:lnRef>
          <a:fillRef idx="0">
            <a:schemeClr val="accent1"/>
          </a:fillRef>
          <a:effectRef idx="0">
            <a:schemeClr val="accent1"/>
          </a:effectRef>
          <a:fontRef idx="minor">
            <a:schemeClr val="tx1"/>
          </a:fontRef>
        </p:style>
      </p:cxnSp>
      <p:cxnSp>
        <p:nvCxnSpPr>
          <p:cNvPr id="22" name="Conector reto 21">
            <a:extLst>
              <a:ext uri="{FF2B5EF4-FFF2-40B4-BE49-F238E27FC236}">
                <a16:creationId xmlns:a16="http://schemas.microsoft.com/office/drawing/2014/main" id="{9420504F-6D72-4769-B273-459D26E34D47}"/>
              </a:ext>
            </a:extLst>
          </p:cNvPr>
          <p:cNvCxnSpPr>
            <a:cxnSpLocks/>
          </p:cNvCxnSpPr>
          <p:nvPr/>
        </p:nvCxnSpPr>
        <p:spPr>
          <a:xfrm flipH="1">
            <a:off x="4678584" y="3242055"/>
            <a:ext cx="215762" cy="687223"/>
          </a:xfrm>
          <a:prstGeom prst="line">
            <a:avLst/>
          </a:prstGeom>
          <a:ln w="28575">
            <a:solidFill>
              <a:srgbClr val="FFC000"/>
            </a:solidFill>
            <a:prstDash val="lgDashDotDot"/>
          </a:ln>
        </p:spPr>
        <p:style>
          <a:lnRef idx="1">
            <a:schemeClr val="accent1"/>
          </a:lnRef>
          <a:fillRef idx="0">
            <a:schemeClr val="accent1"/>
          </a:fillRef>
          <a:effectRef idx="0">
            <a:schemeClr val="accent1"/>
          </a:effectRef>
          <a:fontRef idx="minor">
            <a:schemeClr val="tx1"/>
          </a:fontRef>
        </p:style>
      </p:cxnSp>
      <p:cxnSp>
        <p:nvCxnSpPr>
          <p:cNvPr id="26" name="Conector reto 25">
            <a:extLst>
              <a:ext uri="{FF2B5EF4-FFF2-40B4-BE49-F238E27FC236}">
                <a16:creationId xmlns:a16="http://schemas.microsoft.com/office/drawing/2014/main" id="{FE167122-15FD-4B02-B39A-A0B55F8EE60D}"/>
              </a:ext>
            </a:extLst>
          </p:cNvPr>
          <p:cNvCxnSpPr/>
          <p:nvPr/>
        </p:nvCxnSpPr>
        <p:spPr>
          <a:xfrm>
            <a:off x="5967006" y="1521064"/>
            <a:ext cx="0" cy="4554415"/>
          </a:xfrm>
          <a:prstGeom prst="line">
            <a:avLst/>
          </a:prstGeom>
          <a:ln w="28575">
            <a:solidFill>
              <a:srgbClr val="FFC000"/>
            </a:solidFill>
            <a:prstDash val="lgDashDotDot"/>
          </a:ln>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id="{75503EC9-A64C-449D-8F66-5A4F8ECDB686}"/>
              </a:ext>
            </a:extLst>
          </p:cNvPr>
          <p:cNvSpPr txBox="1"/>
          <p:nvPr/>
        </p:nvSpPr>
        <p:spPr>
          <a:xfrm>
            <a:off x="795257" y="698539"/>
            <a:ext cx="1201054" cy="923330"/>
          </a:xfrm>
          <a:prstGeom prst="rect">
            <a:avLst/>
          </a:prstGeom>
          <a:solidFill>
            <a:schemeClr val="tx2">
              <a:lumMod val="20000"/>
              <a:lumOff val="80000"/>
            </a:schemeClr>
          </a:solidFill>
          <a:ln>
            <a:solidFill>
              <a:schemeClr val="tx1"/>
            </a:solidFill>
          </a:ln>
        </p:spPr>
        <p:txBody>
          <a:bodyPr wrap="square" rtlCol="0">
            <a:spAutoFit/>
          </a:bodyPr>
          <a:lstStyle/>
          <a:p>
            <a:pPr algn="ctr"/>
            <a:r>
              <a:rPr lang="pt-BR" b="1" dirty="0" err="1"/>
              <a:t>Reference</a:t>
            </a:r>
            <a:r>
              <a:rPr lang="pt-BR" b="1" dirty="0"/>
              <a:t> Bias</a:t>
            </a:r>
          </a:p>
          <a:p>
            <a:pPr algn="ctr"/>
            <a:r>
              <a:rPr lang="pt-BR" b="1" dirty="0"/>
              <a:t> </a:t>
            </a:r>
            <a:r>
              <a:rPr lang="pt-BR" b="1" dirty="0" err="1"/>
              <a:t>Current</a:t>
            </a:r>
            <a:endParaRPr lang="pt-BR" b="1" dirty="0"/>
          </a:p>
        </p:txBody>
      </p:sp>
      <p:sp>
        <p:nvSpPr>
          <p:cNvPr id="28" name="CaixaDeTexto 27">
            <a:extLst>
              <a:ext uri="{FF2B5EF4-FFF2-40B4-BE49-F238E27FC236}">
                <a16:creationId xmlns:a16="http://schemas.microsoft.com/office/drawing/2014/main" id="{AF5084B9-346F-4C98-8887-198147D3AB06}"/>
              </a:ext>
            </a:extLst>
          </p:cNvPr>
          <p:cNvSpPr txBox="1"/>
          <p:nvPr/>
        </p:nvSpPr>
        <p:spPr>
          <a:xfrm>
            <a:off x="2877742" y="615909"/>
            <a:ext cx="1453275" cy="693712"/>
          </a:xfrm>
          <a:prstGeom prst="rect">
            <a:avLst/>
          </a:prstGeom>
          <a:solidFill>
            <a:schemeClr val="tx2">
              <a:lumMod val="20000"/>
              <a:lumOff val="80000"/>
            </a:schemeClr>
          </a:solidFill>
          <a:ln>
            <a:solidFill>
              <a:schemeClr val="tx1"/>
            </a:solidFill>
          </a:ln>
        </p:spPr>
        <p:txBody>
          <a:bodyPr wrap="square" rtlCol="0">
            <a:spAutoFit/>
          </a:bodyPr>
          <a:lstStyle/>
          <a:p>
            <a:pPr algn="ctr"/>
            <a:r>
              <a:rPr lang="pt-BR" b="1" dirty="0" err="1"/>
              <a:t>Firt</a:t>
            </a:r>
            <a:r>
              <a:rPr lang="pt-BR" b="1" dirty="0"/>
              <a:t> </a:t>
            </a:r>
            <a:r>
              <a:rPr lang="pt-BR" b="1" dirty="0" err="1"/>
              <a:t>Stage</a:t>
            </a:r>
            <a:endParaRPr lang="pt-BR" b="1" dirty="0"/>
          </a:p>
          <a:p>
            <a:pPr algn="ctr"/>
            <a:r>
              <a:rPr lang="pt-BR" b="1" dirty="0"/>
              <a:t>(Active </a:t>
            </a:r>
            <a:r>
              <a:rPr lang="pt-BR" b="1" dirty="0" err="1"/>
              <a:t>Load</a:t>
            </a:r>
            <a:r>
              <a:rPr lang="pt-BR" b="1" dirty="0"/>
              <a:t>)</a:t>
            </a:r>
          </a:p>
        </p:txBody>
      </p:sp>
      <p:sp>
        <p:nvSpPr>
          <p:cNvPr id="29" name="CaixaDeTexto 28">
            <a:extLst>
              <a:ext uri="{FF2B5EF4-FFF2-40B4-BE49-F238E27FC236}">
                <a16:creationId xmlns:a16="http://schemas.microsoft.com/office/drawing/2014/main" id="{C676FACA-BFA3-46C1-8E1C-5E71926BF1CF}"/>
              </a:ext>
            </a:extLst>
          </p:cNvPr>
          <p:cNvSpPr txBox="1"/>
          <p:nvPr/>
        </p:nvSpPr>
        <p:spPr>
          <a:xfrm>
            <a:off x="4903934" y="230336"/>
            <a:ext cx="992606" cy="1200329"/>
          </a:xfrm>
          <a:prstGeom prst="rect">
            <a:avLst/>
          </a:prstGeom>
          <a:solidFill>
            <a:schemeClr val="tx2">
              <a:lumMod val="20000"/>
              <a:lumOff val="80000"/>
            </a:schemeClr>
          </a:solidFill>
          <a:ln>
            <a:solidFill>
              <a:schemeClr val="tx1"/>
            </a:solidFill>
          </a:ln>
        </p:spPr>
        <p:txBody>
          <a:bodyPr wrap="square" rtlCol="0">
            <a:spAutoFit/>
          </a:bodyPr>
          <a:lstStyle/>
          <a:p>
            <a:pPr algn="ctr"/>
            <a:r>
              <a:rPr lang="pt-BR" b="1" dirty="0" err="1"/>
              <a:t>Second</a:t>
            </a:r>
            <a:r>
              <a:rPr lang="pt-BR" b="1" dirty="0"/>
              <a:t> </a:t>
            </a:r>
            <a:r>
              <a:rPr lang="pt-BR" b="1" dirty="0" err="1"/>
              <a:t>Stage</a:t>
            </a:r>
            <a:endParaRPr lang="pt-BR" b="1" dirty="0"/>
          </a:p>
          <a:p>
            <a:pPr algn="ctr"/>
            <a:r>
              <a:rPr lang="pt-BR" b="1" dirty="0"/>
              <a:t>(</a:t>
            </a:r>
            <a:r>
              <a:rPr lang="pt-BR" b="1" dirty="0" err="1"/>
              <a:t>Class</a:t>
            </a:r>
            <a:r>
              <a:rPr lang="pt-BR" b="1" dirty="0"/>
              <a:t> AB)</a:t>
            </a:r>
          </a:p>
        </p:txBody>
      </p:sp>
      <p:sp>
        <p:nvSpPr>
          <p:cNvPr id="30" name="CaixaDeTexto 29">
            <a:extLst>
              <a:ext uri="{FF2B5EF4-FFF2-40B4-BE49-F238E27FC236}">
                <a16:creationId xmlns:a16="http://schemas.microsoft.com/office/drawing/2014/main" id="{3C2FE080-651F-49DA-877D-A074CFCB92AE}"/>
              </a:ext>
            </a:extLst>
          </p:cNvPr>
          <p:cNvSpPr txBox="1"/>
          <p:nvPr/>
        </p:nvSpPr>
        <p:spPr>
          <a:xfrm>
            <a:off x="6479452" y="573926"/>
            <a:ext cx="992606" cy="646331"/>
          </a:xfrm>
          <a:prstGeom prst="rect">
            <a:avLst/>
          </a:prstGeom>
          <a:solidFill>
            <a:schemeClr val="tx2">
              <a:lumMod val="20000"/>
              <a:lumOff val="80000"/>
            </a:schemeClr>
          </a:solidFill>
          <a:ln>
            <a:solidFill>
              <a:schemeClr val="tx1"/>
            </a:solidFill>
          </a:ln>
        </p:spPr>
        <p:txBody>
          <a:bodyPr wrap="square" rtlCol="0">
            <a:spAutoFit/>
          </a:bodyPr>
          <a:lstStyle/>
          <a:p>
            <a:pPr algn="ctr"/>
            <a:r>
              <a:rPr lang="pt-BR" b="1" dirty="0"/>
              <a:t>Output</a:t>
            </a:r>
          </a:p>
          <a:p>
            <a:pPr algn="ctr"/>
            <a:r>
              <a:rPr lang="pt-BR" b="1" dirty="0" err="1"/>
              <a:t>Stage</a:t>
            </a:r>
            <a:endParaRPr lang="pt-BR" b="1" dirty="0"/>
          </a:p>
        </p:txBody>
      </p:sp>
      <p:cxnSp>
        <p:nvCxnSpPr>
          <p:cNvPr id="31" name="Conector reto 30">
            <a:extLst>
              <a:ext uri="{FF2B5EF4-FFF2-40B4-BE49-F238E27FC236}">
                <a16:creationId xmlns:a16="http://schemas.microsoft.com/office/drawing/2014/main" id="{009A9187-6018-4F7C-830A-9494C93CA5AF}"/>
              </a:ext>
            </a:extLst>
          </p:cNvPr>
          <p:cNvCxnSpPr/>
          <p:nvPr/>
        </p:nvCxnSpPr>
        <p:spPr>
          <a:xfrm>
            <a:off x="7114500" y="1521063"/>
            <a:ext cx="0" cy="4554415"/>
          </a:xfrm>
          <a:prstGeom prst="line">
            <a:avLst/>
          </a:prstGeom>
          <a:ln w="28575">
            <a:solidFill>
              <a:srgbClr val="00B050"/>
            </a:solidFill>
            <a:prstDash val="lgDashDotDot"/>
          </a:ln>
        </p:spPr>
        <p:style>
          <a:lnRef idx="1">
            <a:schemeClr val="accent1"/>
          </a:lnRef>
          <a:fillRef idx="0">
            <a:schemeClr val="accent1"/>
          </a:fillRef>
          <a:effectRef idx="0">
            <a:schemeClr val="accent1"/>
          </a:effectRef>
          <a:fontRef idx="minor">
            <a:schemeClr val="tx1"/>
          </a:fontRef>
        </p:style>
      </p:cxnSp>
      <p:sp>
        <p:nvSpPr>
          <p:cNvPr id="32" name="CaixaDeTexto 31">
            <a:extLst>
              <a:ext uri="{FF2B5EF4-FFF2-40B4-BE49-F238E27FC236}">
                <a16:creationId xmlns:a16="http://schemas.microsoft.com/office/drawing/2014/main" id="{7737FFFC-DD00-45E9-AA18-38351DAD3945}"/>
              </a:ext>
            </a:extLst>
          </p:cNvPr>
          <p:cNvSpPr txBox="1"/>
          <p:nvPr/>
        </p:nvSpPr>
        <p:spPr>
          <a:xfrm>
            <a:off x="7253911" y="5994659"/>
            <a:ext cx="915960" cy="646331"/>
          </a:xfrm>
          <a:prstGeom prst="rect">
            <a:avLst/>
          </a:prstGeom>
          <a:solidFill>
            <a:schemeClr val="tx2">
              <a:lumMod val="20000"/>
              <a:lumOff val="80000"/>
            </a:schemeClr>
          </a:solidFill>
          <a:ln>
            <a:solidFill>
              <a:schemeClr val="tx1"/>
            </a:solidFill>
          </a:ln>
        </p:spPr>
        <p:txBody>
          <a:bodyPr wrap="square" rtlCol="0">
            <a:spAutoFit/>
          </a:bodyPr>
          <a:lstStyle/>
          <a:p>
            <a:pPr algn="ctr"/>
            <a:r>
              <a:rPr lang="pt-BR" sz="1200" b="1" dirty="0"/>
              <a:t>Short Circuito </a:t>
            </a:r>
            <a:r>
              <a:rPr lang="pt-BR" sz="1200" b="1" dirty="0" err="1"/>
              <a:t>Protection</a:t>
            </a:r>
            <a:endParaRPr lang="pt-BR" sz="1200" b="1" dirty="0"/>
          </a:p>
        </p:txBody>
      </p:sp>
      <p:cxnSp>
        <p:nvCxnSpPr>
          <p:cNvPr id="35" name="Conector reto 34">
            <a:extLst>
              <a:ext uri="{FF2B5EF4-FFF2-40B4-BE49-F238E27FC236}">
                <a16:creationId xmlns:a16="http://schemas.microsoft.com/office/drawing/2014/main" id="{2932E07E-600C-4C9A-BA6A-6EA7B77B224C}"/>
              </a:ext>
            </a:extLst>
          </p:cNvPr>
          <p:cNvCxnSpPr>
            <a:cxnSpLocks/>
          </p:cNvCxnSpPr>
          <p:nvPr/>
        </p:nvCxnSpPr>
        <p:spPr>
          <a:xfrm>
            <a:off x="8313464" y="1521063"/>
            <a:ext cx="0" cy="826476"/>
          </a:xfrm>
          <a:prstGeom prst="line">
            <a:avLst/>
          </a:prstGeom>
          <a:ln w="28575">
            <a:solidFill>
              <a:srgbClr val="00B050"/>
            </a:solidFill>
            <a:prstDash val="lgDashDotDot"/>
          </a:ln>
        </p:spPr>
        <p:style>
          <a:lnRef idx="1">
            <a:schemeClr val="accent1"/>
          </a:lnRef>
          <a:fillRef idx="0">
            <a:schemeClr val="accent1"/>
          </a:fillRef>
          <a:effectRef idx="0">
            <a:schemeClr val="accent1"/>
          </a:effectRef>
          <a:fontRef idx="minor">
            <a:schemeClr val="tx1"/>
          </a:fontRef>
        </p:style>
      </p:cxnSp>
      <p:cxnSp>
        <p:nvCxnSpPr>
          <p:cNvPr id="36" name="Conector reto 35">
            <a:extLst>
              <a:ext uri="{FF2B5EF4-FFF2-40B4-BE49-F238E27FC236}">
                <a16:creationId xmlns:a16="http://schemas.microsoft.com/office/drawing/2014/main" id="{E6BDA610-B49F-4EAB-BD85-7866297EB2BF}"/>
              </a:ext>
            </a:extLst>
          </p:cNvPr>
          <p:cNvCxnSpPr>
            <a:cxnSpLocks/>
          </p:cNvCxnSpPr>
          <p:nvPr/>
        </p:nvCxnSpPr>
        <p:spPr>
          <a:xfrm>
            <a:off x="7609902" y="3429000"/>
            <a:ext cx="0" cy="1248508"/>
          </a:xfrm>
          <a:prstGeom prst="line">
            <a:avLst/>
          </a:prstGeom>
          <a:ln w="28575">
            <a:solidFill>
              <a:srgbClr val="00B050"/>
            </a:solidFill>
            <a:prstDash val="lgDashDotDot"/>
          </a:ln>
        </p:spPr>
        <p:style>
          <a:lnRef idx="1">
            <a:schemeClr val="accent1"/>
          </a:lnRef>
          <a:fillRef idx="0">
            <a:schemeClr val="accent1"/>
          </a:fillRef>
          <a:effectRef idx="0">
            <a:schemeClr val="accent1"/>
          </a:effectRef>
          <a:fontRef idx="minor">
            <a:schemeClr val="tx1"/>
          </a:fontRef>
        </p:style>
      </p:cxnSp>
      <p:cxnSp>
        <p:nvCxnSpPr>
          <p:cNvPr id="37" name="Conector reto 36">
            <a:extLst>
              <a:ext uri="{FF2B5EF4-FFF2-40B4-BE49-F238E27FC236}">
                <a16:creationId xmlns:a16="http://schemas.microsoft.com/office/drawing/2014/main" id="{0EFCE5DD-7878-41F0-865B-98D31987D763}"/>
              </a:ext>
            </a:extLst>
          </p:cNvPr>
          <p:cNvCxnSpPr>
            <a:cxnSpLocks/>
          </p:cNvCxnSpPr>
          <p:nvPr/>
        </p:nvCxnSpPr>
        <p:spPr>
          <a:xfrm flipH="1">
            <a:off x="7609902" y="2347539"/>
            <a:ext cx="667850" cy="1081461"/>
          </a:xfrm>
          <a:prstGeom prst="line">
            <a:avLst/>
          </a:prstGeom>
          <a:ln w="28575">
            <a:solidFill>
              <a:srgbClr val="00B050"/>
            </a:solidFill>
            <a:prstDash val="lgDashDotDot"/>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40EFDDD0-2E78-4E74-9566-DCFA9181DB93}"/>
              </a:ext>
            </a:extLst>
          </p:cNvPr>
          <p:cNvCxnSpPr>
            <a:cxnSpLocks/>
          </p:cNvCxnSpPr>
          <p:nvPr/>
        </p:nvCxnSpPr>
        <p:spPr>
          <a:xfrm flipH="1" flipV="1">
            <a:off x="7605844" y="4716215"/>
            <a:ext cx="780637" cy="337737"/>
          </a:xfrm>
          <a:prstGeom prst="line">
            <a:avLst/>
          </a:prstGeom>
          <a:ln w="28575">
            <a:solidFill>
              <a:srgbClr val="00B050"/>
            </a:solidFill>
            <a:prstDash val="lgDashDotDot"/>
          </a:ln>
        </p:spPr>
        <p:style>
          <a:lnRef idx="1">
            <a:schemeClr val="accent1"/>
          </a:lnRef>
          <a:fillRef idx="0">
            <a:schemeClr val="accent1"/>
          </a:fillRef>
          <a:effectRef idx="0">
            <a:schemeClr val="accent1"/>
          </a:effectRef>
          <a:fontRef idx="minor">
            <a:schemeClr val="tx1"/>
          </a:fontRef>
        </p:style>
      </p:cxnSp>
      <p:cxnSp>
        <p:nvCxnSpPr>
          <p:cNvPr id="47" name="Conector reto 46">
            <a:extLst>
              <a:ext uri="{FF2B5EF4-FFF2-40B4-BE49-F238E27FC236}">
                <a16:creationId xmlns:a16="http://schemas.microsoft.com/office/drawing/2014/main" id="{92CD78B3-C5EA-4FF0-A8C7-D595F804A0EE}"/>
              </a:ext>
            </a:extLst>
          </p:cNvPr>
          <p:cNvCxnSpPr>
            <a:cxnSpLocks/>
          </p:cNvCxnSpPr>
          <p:nvPr/>
        </p:nvCxnSpPr>
        <p:spPr>
          <a:xfrm>
            <a:off x="8386481" y="5053952"/>
            <a:ext cx="0" cy="1214806"/>
          </a:xfrm>
          <a:prstGeom prst="line">
            <a:avLst/>
          </a:prstGeom>
          <a:ln w="28575">
            <a:solidFill>
              <a:srgbClr val="00B050"/>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27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60531B3F-CFDC-414A-8DE2-5447B1D3F557}"/>
              </a:ext>
            </a:extLst>
          </p:cNvPr>
          <p:cNvSpPr/>
          <p:nvPr/>
        </p:nvSpPr>
        <p:spPr>
          <a:xfrm>
            <a:off x="698463" y="308574"/>
            <a:ext cx="8087727" cy="923330"/>
          </a:xfrm>
          <a:prstGeom prst="rect">
            <a:avLst/>
          </a:prstGeom>
        </p:spPr>
        <p:txBody>
          <a:bodyPr wrap="square">
            <a:spAutoFit/>
          </a:bodyPr>
          <a:lstStyle/>
          <a:p>
            <a:pPr algn="just"/>
            <a:r>
              <a:rPr lang="pt-BR" dirty="0" err="1"/>
              <a:t>Although</a:t>
            </a:r>
            <a:r>
              <a:rPr lang="pt-BR" dirty="0"/>
              <a:t> </a:t>
            </a:r>
            <a:r>
              <a:rPr lang="en-US" dirty="0"/>
              <a:t>ideally the difference amplifier will amplify only the differential input signal </a:t>
            </a:r>
            <a:r>
              <a:rPr lang="en-US" i="1" dirty="0" err="1"/>
              <a:t>v</a:t>
            </a:r>
            <a:r>
              <a:rPr lang="en-US" i="1" baseline="-25000" dirty="0" err="1"/>
              <a:t>Id</a:t>
            </a:r>
            <a:r>
              <a:rPr lang="en-US" i="1" dirty="0"/>
              <a:t> </a:t>
            </a:r>
            <a:r>
              <a:rPr lang="en-US" dirty="0"/>
              <a:t>and reject completely the common-mode input signal </a:t>
            </a:r>
            <a:r>
              <a:rPr lang="en-US" i="1" dirty="0" err="1"/>
              <a:t>v</a:t>
            </a:r>
            <a:r>
              <a:rPr lang="en-US" i="1" baseline="-25000" dirty="0" err="1"/>
              <a:t>Icm</a:t>
            </a:r>
            <a:r>
              <a:rPr lang="en-US" dirty="0"/>
              <a:t>, practical circuits will have an output voltage </a:t>
            </a:r>
            <a:r>
              <a:rPr lang="pt-BR" i="1" dirty="0" err="1"/>
              <a:t>v</a:t>
            </a:r>
            <a:r>
              <a:rPr lang="pt-BR" i="1" baseline="-25000" dirty="0" err="1"/>
              <a:t>O</a:t>
            </a:r>
            <a:r>
              <a:rPr lang="pt-BR" i="1" dirty="0"/>
              <a:t> </a:t>
            </a:r>
            <a:r>
              <a:rPr lang="pt-BR" dirty="0" err="1"/>
              <a:t>given</a:t>
            </a:r>
            <a:r>
              <a:rPr lang="pt-BR" dirty="0"/>
              <a:t> </a:t>
            </a:r>
            <a:r>
              <a:rPr lang="pt-BR" dirty="0" err="1"/>
              <a:t>by</a:t>
            </a:r>
            <a:r>
              <a:rPr lang="pt-BR" dirty="0"/>
              <a:t> </a:t>
            </a:r>
          </a:p>
        </p:txBody>
      </p:sp>
      <p:sp>
        <p:nvSpPr>
          <p:cNvPr id="14" name="Retângulo: Cantos Arredondados 13">
            <a:extLst>
              <a:ext uri="{FF2B5EF4-FFF2-40B4-BE49-F238E27FC236}">
                <a16:creationId xmlns:a16="http://schemas.microsoft.com/office/drawing/2014/main" id="{C04EB0AD-2ECF-42C1-9F22-D9E634CA7459}"/>
              </a:ext>
            </a:extLst>
          </p:cNvPr>
          <p:cNvSpPr/>
          <p:nvPr/>
        </p:nvSpPr>
        <p:spPr>
          <a:xfrm>
            <a:off x="316629" y="408811"/>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 name="CaixaDeTexto 1">
                <a:extLst>
                  <a:ext uri="{FF2B5EF4-FFF2-40B4-BE49-F238E27FC236}">
                    <a16:creationId xmlns:a16="http://schemas.microsoft.com/office/drawing/2014/main" id="{3BF8895C-DA4D-4C4D-ACB0-F34C636358C6}"/>
                  </a:ext>
                </a:extLst>
              </p:cNvPr>
              <p:cNvSpPr txBox="1"/>
              <p:nvPr/>
            </p:nvSpPr>
            <p:spPr>
              <a:xfrm>
                <a:off x="3236047" y="1325583"/>
                <a:ext cx="2533899" cy="307777"/>
              </a:xfrm>
              <a:prstGeom prst="rect">
                <a:avLst/>
              </a:prstGeom>
              <a:noFill/>
              <a:ln w="28575">
                <a:solidFill>
                  <a:srgbClr val="FFC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2000" i="1" smtClean="0">
                              <a:latin typeface="Cambria Math" panose="02040503050406030204" pitchFamily="18" charset="0"/>
                            </a:rPr>
                          </m:ctrlPr>
                        </m:sSubPr>
                        <m:e>
                          <m:r>
                            <a:rPr lang="pt-BR" sz="2000" b="0" i="1" smtClean="0">
                              <a:latin typeface="Cambria Math" panose="02040503050406030204" pitchFamily="18" charset="0"/>
                            </a:rPr>
                            <m:t>𝑣</m:t>
                          </m:r>
                        </m:e>
                        <m:sub>
                          <m:r>
                            <a:rPr lang="pt-BR" sz="2000" b="0" i="1" smtClean="0">
                              <a:latin typeface="Cambria Math" panose="02040503050406030204" pitchFamily="18" charset="0"/>
                            </a:rPr>
                            <m:t>𝑜</m:t>
                          </m:r>
                        </m:sub>
                      </m:sSub>
                      <m:r>
                        <a:rPr lang="pt-BR" sz="2000" b="0" i="1" smtClean="0">
                          <a:latin typeface="Cambria Math" panose="02040503050406030204" pitchFamily="18" charset="0"/>
                        </a:rPr>
                        <m:t>=</m:t>
                      </m:r>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𝐴</m:t>
                          </m:r>
                        </m:e>
                        <m:sub>
                          <m:r>
                            <a:rPr lang="pt-BR" sz="2000" b="0" i="1" smtClean="0">
                              <a:latin typeface="Cambria Math" panose="02040503050406030204" pitchFamily="18" charset="0"/>
                            </a:rPr>
                            <m:t>𝑑</m:t>
                          </m:r>
                        </m:sub>
                      </m:sSub>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𝑣</m:t>
                          </m:r>
                        </m:e>
                        <m:sub>
                          <m:r>
                            <a:rPr lang="pt-BR" sz="2000" b="0" i="1" smtClean="0">
                              <a:latin typeface="Cambria Math" panose="02040503050406030204" pitchFamily="18" charset="0"/>
                            </a:rPr>
                            <m:t>𝐼𝑑</m:t>
                          </m:r>
                        </m:sub>
                      </m:sSub>
                      <m:r>
                        <a:rPr lang="pt-BR" sz="2000" b="0" i="1" smtClean="0">
                          <a:latin typeface="Cambria Math" panose="02040503050406030204" pitchFamily="18" charset="0"/>
                        </a:rPr>
                        <m:t>+</m:t>
                      </m:r>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𝐴</m:t>
                          </m:r>
                        </m:e>
                        <m:sub>
                          <m:r>
                            <a:rPr lang="pt-BR" sz="2000" b="0" i="1" smtClean="0">
                              <a:latin typeface="Cambria Math" panose="02040503050406030204" pitchFamily="18" charset="0"/>
                            </a:rPr>
                            <m:t>𝑐𝑚</m:t>
                          </m:r>
                        </m:sub>
                      </m:sSub>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𝑣</m:t>
                          </m:r>
                        </m:e>
                        <m:sub>
                          <m:r>
                            <a:rPr lang="pt-BR" sz="2000" b="0" i="1" smtClean="0">
                              <a:latin typeface="Cambria Math" panose="02040503050406030204" pitchFamily="18" charset="0"/>
                            </a:rPr>
                            <m:t>𝐼𝑐𝑚</m:t>
                          </m:r>
                        </m:sub>
                      </m:sSub>
                    </m:oMath>
                  </m:oMathPara>
                </a14:m>
                <a:endParaRPr lang="pt-BR" sz="2000" dirty="0"/>
              </a:p>
            </p:txBody>
          </p:sp>
        </mc:Choice>
        <mc:Fallback xmlns="">
          <p:sp>
            <p:nvSpPr>
              <p:cNvPr id="2" name="CaixaDeTexto 1">
                <a:extLst>
                  <a:ext uri="{FF2B5EF4-FFF2-40B4-BE49-F238E27FC236}">
                    <a16:creationId xmlns:a16="http://schemas.microsoft.com/office/drawing/2014/main" id="{3BF8895C-DA4D-4C4D-ACB0-F34C636358C6}"/>
                  </a:ext>
                </a:extLst>
              </p:cNvPr>
              <p:cNvSpPr txBox="1">
                <a:spLocks noRot="1" noChangeAspect="1" noMove="1" noResize="1" noEditPoints="1" noAdjustHandles="1" noChangeArrowheads="1" noChangeShapeType="1" noTextEdit="1"/>
              </p:cNvSpPr>
              <p:nvPr/>
            </p:nvSpPr>
            <p:spPr>
              <a:xfrm>
                <a:off x="3236047" y="1325583"/>
                <a:ext cx="2533899" cy="307777"/>
              </a:xfrm>
              <a:prstGeom prst="rect">
                <a:avLst/>
              </a:prstGeom>
              <a:blipFill>
                <a:blip r:embed="rId2"/>
                <a:stretch>
                  <a:fillRect l="-475" b="-8929"/>
                </a:stretch>
              </a:blipFill>
              <a:ln w="28575">
                <a:solidFill>
                  <a:srgbClr val="FFC000"/>
                </a:solidFill>
              </a:ln>
            </p:spPr>
            <p:txBody>
              <a:bodyPr/>
              <a:lstStyle/>
              <a:p>
                <a:r>
                  <a:rPr lang="pt-BR">
                    <a:noFill/>
                  </a:rPr>
                  <a:t> </a:t>
                </a:r>
              </a:p>
            </p:txBody>
          </p:sp>
        </mc:Fallback>
      </mc:AlternateContent>
      <p:sp>
        <p:nvSpPr>
          <p:cNvPr id="7" name="Retângulo 6">
            <a:extLst>
              <a:ext uri="{FF2B5EF4-FFF2-40B4-BE49-F238E27FC236}">
                <a16:creationId xmlns:a16="http://schemas.microsoft.com/office/drawing/2014/main" id="{46B38F40-510D-4657-8FFE-991C18C13805}"/>
              </a:ext>
            </a:extLst>
          </p:cNvPr>
          <p:cNvSpPr/>
          <p:nvPr/>
        </p:nvSpPr>
        <p:spPr>
          <a:xfrm>
            <a:off x="698463" y="1931965"/>
            <a:ext cx="8087727" cy="1477328"/>
          </a:xfrm>
          <a:prstGeom prst="rect">
            <a:avLst/>
          </a:prstGeom>
        </p:spPr>
        <p:txBody>
          <a:bodyPr wrap="square">
            <a:spAutoFit/>
          </a:bodyPr>
          <a:lstStyle/>
          <a:p>
            <a:pPr algn="just"/>
            <a:r>
              <a:rPr lang="en-US" dirty="0"/>
              <a:t>Where </a:t>
            </a:r>
            <a:r>
              <a:rPr lang="en-US" i="1" dirty="0"/>
              <a:t>A</a:t>
            </a:r>
            <a:r>
              <a:rPr lang="en-US" i="1" baseline="-25000" dirty="0"/>
              <a:t>d</a:t>
            </a:r>
            <a:r>
              <a:rPr lang="en-US" i="1" dirty="0"/>
              <a:t> </a:t>
            </a:r>
            <a:r>
              <a:rPr lang="en-US" dirty="0"/>
              <a:t>denotes the amplifier differential gain and </a:t>
            </a:r>
            <a:r>
              <a:rPr lang="en-US" i="1" dirty="0" err="1"/>
              <a:t>A</a:t>
            </a:r>
            <a:r>
              <a:rPr lang="en-US" i="1" baseline="-25000" dirty="0" err="1"/>
              <a:t>cm</a:t>
            </a:r>
            <a:r>
              <a:rPr lang="en-US" i="1" dirty="0"/>
              <a:t> </a:t>
            </a:r>
            <a:r>
              <a:rPr lang="en-US" dirty="0"/>
              <a:t>denotes its common-mode gain (ideally zero). The efficacy of a differential amplifier is measured by the degree of its rejection of common-mode signals in preference to differential signals. This is usually quantified by a measure known as the </a:t>
            </a:r>
            <a:r>
              <a:rPr lang="en-US" b="1" dirty="0">
                <a:solidFill>
                  <a:srgbClr val="FF0000"/>
                </a:solidFill>
              </a:rPr>
              <a:t>common-mode rejection ratio</a:t>
            </a:r>
            <a:r>
              <a:rPr lang="en-US" b="1" dirty="0"/>
              <a:t> </a:t>
            </a:r>
            <a:r>
              <a:rPr lang="en-US" dirty="0"/>
              <a:t>(</a:t>
            </a:r>
            <a:r>
              <a:rPr lang="en-US" b="1" dirty="0">
                <a:solidFill>
                  <a:srgbClr val="FF0000"/>
                </a:solidFill>
              </a:rPr>
              <a:t>CMRR</a:t>
            </a:r>
            <a:r>
              <a:rPr lang="en-US" dirty="0"/>
              <a:t>), defined as:</a:t>
            </a:r>
            <a:endParaRPr lang="pt-BR" dirty="0"/>
          </a:p>
        </p:txBody>
      </p:sp>
      <p:sp>
        <p:nvSpPr>
          <p:cNvPr id="8" name="Retângulo: Cantos Arredondados 7">
            <a:extLst>
              <a:ext uri="{FF2B5EF4-FFF2-40B4-BE49-F238E27FC236}">
                <a16:creationId xmlns:a16="http://schemas.microsoft.com/office/drawing/2014/main" id="{DB12C0CC-CB66-4EE5-A7DB-709E79487EE8}"/>
              </a:ext>
            </a:extLst>
          </p:cNvPr>
          <p:cNvSpPr/>
          <p:nvPr/>
        </p:nvSpPr>
        <p:spPr>
          <a:xfrm>
            <a:off x="316629" y="1992446"/>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D0BFE642-1D59-4961-9BF9-BDB5A78D2566}"/>
                  </a:ext>
                </a:extLst>
              </p:cNvPr>
              <p:cNvSpPr txBox="1"/>
              <p:nvPr/>
            </p:nvSpPr>
            <p:spPr>
              <a:xfrm>
                <a:off x="3236047" y="3409293"/>
                <a:ext cx="2148922" cy="495136"/>
              </a:xfrm>
              <a:prstGeom prst="rect">
                <a:avLst/>
              </a:prstGeom>
              <a:noFill/>
            </p:spPr>
            <p:txBody>
              <a:bodyPr wrap="none" lIns="0" tIns="0" rIns="0" bIns="0" rtlCol="0">
                <a:spAutoFit/>
              </a:bodyPr>
              <a:lstStyle/>
              <a:p>
                <a14:m>
                  <m:oMath xmlns:m="http://schemas.openxmlformats.org/officeDocument/2006/math">
                    <m:r>
                      <a:rPr lang="pt-BR" sz="2000" i="1" smtClean="0">
                        <a:latin typeface="Cambria Math" panose="02040503050406030204" pitchFamily="18" charset="0"/>
                      </a:rPr>
                      <m:t>𝐶</m:t>
                    </m:r>
                    <m:r>
                      <a:rPr lang="pt-BR" sz="2000" b="0" i="1" smtClean="0">
                        <a:latin typeface="Cambria Math" panose="02040503050406030204" pitchFamily="18" charset="0"/>
                      </a:rPr>
                      <m:t>𝑀𝑅𝑅</m:t>
                    </m:r>
                    <m:r>
                      <a:rPr lang="pt-BR" sz="2000" b="0" i="1" smtClean="0">
                        <a:latin typeface="Cambria Math" panose="02040503050406030204" pitchFamily="18" charset="0"/>
                      </a:rPr>
                      <m:t>=</m:t>
                    </m:r>
                  </m:oMath>
                </a14:m>
                <a:r>
                  <a:rPr lang="pt-BR" sz="2000" dirty="0"/>
                  <a:t>20 </a:t>
                </a:r>
                <a14:m>
                  <m:oMath xmlns:m="http://schemas.openxmlformats.org/officeDocument/2006/math">
                    <m:r>
                      <m:rPr>
                        <m:sty m:val="p"/>
                      </m:rPr>
                      <a:rPr lang="pt-BR" sz="2000">
                        <a:latin typeface="Cambria Math" panose="02040503050406030204" pitchFamily="18" charset="0"/>
                      </a:rPr>
                      <m:t>log</m:t>
                    </m:r>
                    <m:f>
                      <m:fPr>
                        <m:ctrlPr>
                          <a:rPr lang="pt-BR" sz="2000" i="1">
                            <a:latin typeface="Cambria Math" panose="02040503050406030204" pitchFamily="18" charset="0"/>
                          </a:rPr>
                        </m:ctrlPr>
                      </m:fPr>
                      <m:num>
                        <m:d>
                          <m:dPr>
                            <m:begChr m:val="|"/>
                            <m:endChr m:val="|"/>
                            <m:ctrlPr>
                              <a:rPr lang="pt-BR" sz="2000" i="1">
                                <a:latin typeface="Cambria Math" panose="02040503050406030204" pitchFamily="18" charset="0"/>
                              </a:rPr>
                            </m:ctrlPr>
                          </m:dPr>
                          <m:e>
                            <m:sSub>
                              <m:sSubPr>
                                <m:ctrlPr>
                                  <a:rPr lang="pt-BR" sz="2000" i="1">
                                    <a:latin typeface="Cambria Math" panose="02040503050406030204" pitchFamily="18" charset="0"/>
                                  </a:rPr>
                                </m:ctrlPr>
                              </m:sSubPr>
                              <m:e>
                                <m:r>
                                  <a:rPr lang="pt-BR" sz="2000" i="1">
                                    <a:latin typeface="Cambria Math" panose="02040503050406030204" pitchFamily="18" charset="0"/>
                                  </a:rPr>
                                  <m:t>𝐴</m:t>
                                </m:r>
                              </m:e>
                              <m:sub>
                                <m:r>
                                  <a:rPr lang="pt-BR" sz="2000" i="1">
                                    <a:latin typeface="Cambria Math" panose="02040503050406030204" pitchFamily="18" charset="0"/>
                                  </a:rPr>
                                  <m:t>𝑑</m:t>
                                </m:r>
                              </m:sub>
                            </m:sSub>
                          </m:e>
                        </m:d>
                      </m:num>
                      <m:den>
                        <m:d>
                          <m:dPr>
                            <m:begChr m:val="|"/>
                            <m:endChr m:val="|"/>
                            <m:ctrlPr>
                              <a:rPr lang="pt-BR" sz="2000" i="1">
                                <a:latin typeface="Cambria Math" panose="02040503050406030204" pitchFamily="18" charset="0"/>
                              </a:rPr>
                            </m:ctrlPr>
                          </m:dPr>
                          <m:e>
                            <m:sSub>
                              <m:sSubPr>
                                <m:ctrlPr>
                                  <a:rPr lang="pt-BR" sz="2000" i="1">
                                    <a:latin typeface="Cambria Math" panose="02040503050406030204" pitchFamily="18" charset="0"/>
                                  </a:rPr>
                                </m:ctrlPr>
                              </m:sSubPr>
                              <m:e>
                                <m:r>
                                  <a:rPr lang="pt-BR" sz="2000" i="1">
                                    <a:latin typeface="Cambria Math" panose="02040503050406030204" pitchFamily="18" charset="0"/>
                                  </a:rPr>
                                  <m:t>𝐴</m:t>
                                </m:r>
                              </m:e>
                              <m:sub>
                                <m:r>
                                  <a:rPr lang="pt-BR" sz="2000" i="1">
                                    <a:latin typeface="Cambria Math" panose="02040503050406030204" pitchFamily="18" charset="0"/>
                                  </a:rPr>
                                  <m:t>𝑐𝑚</m:t>
                                </m:r>
                              </m:sub>
                            </m:sSub>
                          </m:e>
                        </m:d>
                      </m:den>
                    </m:f>
                  </m:oMath>
                </a14:m>
                <a:endParaRPr lang="pt-BR" sz="2000" dirty="0"/>
              </a:p>
            </p:txBody>
          </p:sp>
        </mc:Choice>
        <mc:Fallback xmlns="">
          <p:sp>
            <p:nvSpPr>
              <p:cNvPr id="9" name="CaixaDeTexto 8">
                <a:extLst>
                  <a:ext uri="{FF2B5EF4-FFF2-40B4-BE49-F238E27FC236}">
                    <a16:creationId xmlns:a16="http://schemas.microsoft.com/office/drawing/2014/main" id="{D0BFE642-1D59-4961-9BF9-BDB5A78D2566}"/>
                  </a:ext>
                </a:extLst>
              </p:cNvPr>
              <p:cNvSpPr txBox="1">
                <a:spLocks noRot="1" noChangeAspect="1" noMove="1" noResize="1" noEditPoints="1" noAdjustHandles="1" noChangeArrowheads="1" noChangeShapeType="1" noTextEdit="1"/>
              </p:cNvSpPr>
              <p:nvPr/>
            </p:nvSpPr>
            <p:spPr>
              <a:xfrm>
                <a:off x="3236047" y="3409293"/>
                <a:ext cx="2148922" cy="495136"/>
              </a:xfrm>
              <a:prstGeom prst="rect">
                <a:avLst/>
              </a:prstGeom>
              <a:blipFill>
                <a:blip r:embed="rId3"/>
                <a:stretch>
                  <a:fillRect b="-11111"/>
                </a:stretch>
              </a:blipFill>
            </p:spPr>
            <p:txBody>
              <a:bodyPr/>
              <a:lstStyle/>
              <a:p>
                <a:r>
                  <a:rPr lang="pt-BR">
                    <a:noFill/>
                  </a:rPr>
                  <a:t> </a:t>
                </a:r>
              </a:p>
            </p:txBody>
          </p:sp>
        </mc:Fallback>
      </mc:AlternateContent>
    </p:spTree>
    <p:extLst>
      <p:ext uri="{BB962C8B-B14F-4D97-AF65-F5344CB8AC3E}">
        <p14:creationId xmlns:p14="http://schemas.microsoft.com/office/powerpoint/2010/main" val="1167687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737" y="2686943"/>
            <a:ext cx="1673469" cy="69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wn Arrow 9"/>
          <p:cNvSpPr/>
          <p:nvPr/>
        </p:nvSpPr>
        <p:spPr>
          <a:xfrm>
            <a:off x="6767059" y="3958896"/>
            <a:ext cx="199292" cy="19929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12" name="TextBox 11"/>
          <p:cNvSpPr txBox="1"/>
          <p:nvPr/>
        </p:nvSpPr>
        <p:spPr>
          <a:xfrm>
            <a:off x="5571305" y="1221558"/>
            <a:ext cx="1072662" cy="319639"/>
          </a:xfrm>
          <a:prstGeom prst="rect">
            <a:avLst/>
          </a:prstGeom>
        </p:spPr>
        <p:txBody>
          <a:bodyPr>
            <a:spAutoFit/>
          </a:bodyPr>
          <a:lstStyle/>
          <a:p>
            <a:pPr marL="166158" indent="-166158">
              <a:spcBef>
                <a:spcPts val="277"/>
              </a:spcBef>
              <a:buClr>
                <a:srgbClr val="CCCC00"/>
              </a:buClr>
              <a:buFont typeface="Arial" pitchFamily="34" charset="0"/>
              <a:buChar char="•"/>
              <a:defRPr/>
            </a:pPr>
            <a:r>
              <a:rPr lang="pt-BR" sz="1477" dirty="0">
                <a:cs typeface="Arial" pitchFamily="34" charset="0"/>
              </a:rPr>
              <a:t>Nó a:</a:t>
            </a:r>
          </a:p>
        </p:txBody>
      </p:sp>
      <p:sp>
        <p:nvSpPr>
          <p:cNvPr id="13" name="Rectangle 12"/>
          <p:cNvSpPr/>
          <p:nvPr/>
        </p:nvSpPr>
        <p:spPr>
          <a:xfrm>
            <a:off x="5514156" y="1286035"/>
            <a:ext cx="213946" cy="183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14" name="TextBox 13"/>
          <p:cNvSpPr txBox="1"/>
          <p:nvPr/>
        </p:nvSpPr>
        <p:spPr>
          <a:xfrm>
            <a:off x="5571305" y="2418777"/>
            <a:ext cx="1072662" cy="319639"/>
          </a:xfrm>
          <a:prstGeom prst="rect">
            <a:avLst/>
          </a:prstGeom>
        </p:spPr>
        <p:txBody>
          <a:bodyPr>
            <a:spAutoFit/>
          </a:bodyPr>
          <a:lstStyle/>
          <a:p>
            <a:pPr marL="166158" indent="-166158">
              <a:spcBef>
                <a:spcPts val="277"/>
              </a:spcBef>
              <a:buClr>
                <a:srgbClr val="CCCC00"/>
              </a:buClr>
              <a:buFont typeface="Arial" pitchFamily="34" charset="0"/>
              <a:buChar char="•"/>
              <a:defRPr/>
            </a:pPr>
            <a:r>
              <a:rPr lang="pt-BR" sz="1477" dirty="0">
                <a:cs typeface="Arial" pitchFamily="34" charset="0"/>
              </a:rPr>
              <a:t>Nó b:</a:t>
            </a:r>
          </a:p>
        </p:txBody>
      </p:sp>
      <p:sp>
        <p:nvSpPr>
          <p:cNvPr id="15" name="Rectangle 14"/>
          <p:cNvSpPr/>
          <p:nvPr/>
        </p:nvSpPr>
        <p:spPr>
          <a:xfrm>
            <a:off x="5514156" y="2481789"/>
            <a:ext cx="213946" cy="184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pic>
        <p:nvPicPr>
          <p:cNvPr id="1434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156" y="1620142"/>
            <a:ext cx="2072054" cy="631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7" name="TextBox 2"/>
          <p:cNvSpPr txBox="1">
            <a:spLocks noChangeArrowheads="1"/>
          </p:cNvSpPr>
          <p:nvPr/>
        </p:nvSpPr>
        <p:spPr bwMode="auto">
          <a:xfrm>
            <a:off x="5269437" y="3481181"/>
            <a:ext cx="2372458"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ctr">
              <a:spcBef>
                <a:spcPts val="277"/>
              </a:spcBef>
              <a:buClr>
                <a:srgbClr val="CCCC00"/>
              </a:buClr>
            </a:pPr>
            <a:r>
              <a:rPr lang="pt-BR" altLang="pt-BR" sz="1662" dirty="0">
                <a:cs typeface="Arial" pitchFamily="34" charset="0"/>
              </a:rPr>
              <a:t>V</a:t>
            </a:r>
            <a:r>
              <a:rPr lang="pt-BR" altLang="pt-BR" sz="1662" baseline="-25000" dirty="0">
                <a:cs typeface="Arial" pitchFamily="34" charset="0"/>
              </a:rPr>
              <a:t>a</a:t>
            </a:r>
            <a:r>
              <a:rPr lang="pt-BR" altLang="pt-BR" sz="1662" dirty="0">
                <a:cs typeface="Arial" pitchFamily="34" charset="0"/>
              </a:rPr>
              <a:t> = </a:t>
            </a:r>
            <a:r>
              <a:rPr lang="pt-BR" altLang="pt-BR" sz="1662" dirty="0" err="1">
                <a:cs typeface="Arial" pitchFamily="34" charset="0"/>
              </a:rPr>
              <a:t>V</a:t>
            </a:r>
            <a:r>
              <a:rPr lang="pt-BR" altLang="pt-BR" sz="1662" baseline="-25000" dirty="0" err="1">
                <a:cs typeface="Arial" pitchFamily="34" charset="0"/>
              </a:rPr>
              <a:t>b</a:t>
            </a:r>
            <a:r>
              <a:rPr lang="pt-BR" altLang="pt-BR" sz="1662" dirty="0">
                <a:cs typeface="Arial" pitchFamily="34" charset="0"/>
              </a:rPr>
              <a:t> (terra virtual)</a:t>
            </a:r>
          </a:p>
        </p:txBody>
      </p:sp>
      <p:pic>
        <p:nvPicPr>
          <p:cNvPr id="14348"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6764" y="4203615"/>
            <a:ext cx="3418742" cy="873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Down Arrow 17"/>
          <p:cNvSpPr/>
          <p:nvPr/>
        </p:nvSpPr>
        <p:spPr>
          <a:xfrm>
            <a:off x="6709910" y="5142927"/>
            <a:ext cx="199292" cy="19929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pic>
        <p:nvPicPr>
          <p:cNvPr id="1435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2597" y="5573171"/>
            <a:ext cx="2048924" cy="783097"/>
          </a:xfrm>
          <a:prstGeom prst="rect">
            <a:avLst/>
          </a:prstGeom>
          <a:noFill/>
          <a:ln w="381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16" name="CaixaDeTexto 15">
            <a:extLst>
              <a:ext uri="{FF2B5EF4-FFF2-40B4-BE49-F238E27FC236}">
                <a16:creationId xmlns:a16="http://schemas.microsoft.com/office/drawing/2014/main" id="{B277A584-FD34-4C4E-A721-67821239E324}"/>
              </a:ext>
            </a:extLst>
          </p:cNvPr>
          <p:cNvSpPr txBox="1"/>
          <p:nvPr/>
        </p:nvSpPr>
        <p:spPr>
          <a:xfrm>
            <a:off x="2721325" y="309789"/>
            <a:ext cx="3962399" cy="369332"/>
          </a:xfrm>
          <a:prstGeom prst="rect">
            <a:avLst/>
          </a:prstGeom>
          <a:solidFill>
            <a:srgbClr val="FFFF00"/>
          </a:solidFill>
          <a:ln>
            <a:solidFill>
              <a:schemeClr val="tx1"/>
            </a:solidFill>
          </a:ln>
        </p:spPr>
        <p:txBody>
          <a:bodyPr wrap="square" rtlCol="0">
            <a:spAutoFit/>
          </a:bodyPr>
          <a:lstStyle/>
          <a:p>
            <a:pPr algn="ctr"/>
            <a:r>
              <a:rPr lang="pt-BR" b="1" dirty="0"/>
              <a:t>A Single </a:t>
            </a:r>
            <a:r>
              <a:rPr lang="pt-BR" b="1" dirty="0" err="1"/>
              <a:t>Op-Amp</a:t>
            </a:r>
            <a:r>
              <a:rPr lang="pt-BR" b="1" dirty="0"/>
              <a:t> </a:t>
            </a:r>
            <a:r>
              <a:rPr lang="pt-BR" b="1" dirty="0" err="1"/>
              <a:t>Difference</a:t>
            </a:r>
            <a:r>
              <a:rPr lang="pt-BR" b="1" dirty="0"/>
              <a:t> </a:t>
            </a:r>
            <a:r>
              <a:rPr lang="pt-BR" b="1" dirty="0" err="1"/>
              <a:t>Amplifier</a:t>
            </a:r>
            <a:endParaRPr lang="pt-BR" dirty="0"/>
          </a:p>
        </p:txBody>
      </p:sp>
      <p:pic>
        <p:nvPicPr>
          <p:cNvPr id="2" name="Imagem 1">
            <a:extLst>
              <a:ext uri="{FF2B5EF4-FFF2-40B4-BE49-F238E27FC236}">
                <a16:creationId xmlns:a16="http://schemas.microsoft.com/office/drawing/2014/main" id="{1BB3B3E4-4A2B-4991-9C89-96138D6158C8}"/>
              </a:ext>
            </a:extLst>
          </p:cNvPr>
          <p:cNvPicPr>
            <a:picLocks noChangeAspect="1"/>
          </p:cNvPicPr>
          <p:nvPr/>
        </p:nvPicPr>
        <p:blipFill>
          <a:blip r:embed="rId7"/>
          <a:stretch>
            <a:fillRect/>
          </a:stretch>
        </p:blipFill>
        <p:spPr>
          <a:xfrm>
            <a:off x="448494" y="2192655"/>
            <a:ext cx="4337685" cy="2472690"/>
          </a:xfrm>
          <a:prstGeom prst="rect">
            <a:avLst/>
          </a:prstGeom>
        </p:spPr>
      </p:pic>
    </p:spTree>
    <p:extLst>
      <p:ext uri="{BB962C8B-B14F-4D97-AF65-F5344CB8AC3E}">
        <p14:creationId xmlns:p14="http://schemas.microsoft.com/office/powerpoint/2010/main" val="371517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animBg="1"/>
      <p:bldP spid="14347" grpId="0"/>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B7C8E579-470D-40F9-B2CB-1930A509E8A8}"/>
              </a:ext>
            </a:extLst>
          </p:cNvPr>
          <p:cNvSpPr/>
          <p:nvPr/>
        </p:nvSpPr>
        <p:spPr>
          <a:xfrm>
            <a:off x="713138" y="255565"/>
            <a:ext cx="8087727" cy="923330"/>
          </a:xfrm>
          <a:prstGeom prst="rect">
            <a:avLst/>
          </a:prstGeom>
        </p:spPr>
        <p:txBody>
          <a:bodyPr wrap="square">
            <a:spAutoFit/>
          </a:bodyPr>
          <a:lstStyle/>
          <a:p>
            <a:pPr algn="just"/>
            <a:r>
              <a:rPr lang="en-US" dirty="0"/>
              <a:t>Specifically, we wish to determine the output voltage </a:t>
            </a:r>
            <a:r>
              <a:rPr lang="en-US" i="1" dirty="0" err="1"/>
              <a:t>v</a:t>
            </a:r>
            <a:r>
              <a:rPr lang="en-US" i="1" baseline="-25000" dirty="0" err="1"/>
              <a:t>O</a:t>
            </a:r>
            <a:r>
              <a:rPr lang="en-US" i="1" dirty="0"/>
              <a:t> </a:t>
            </a:r>
            <a:r>
              <a:rPr lang="en-US" dirty="0"/>
              <a:t>in terms of </a:t>
            </a:r>
            <a:r>
              <a:rPr lang="en-US" i="1" dirty="0"/>
              <a:t>v</a:t>
            </a:r>
            <a:r>
              <a:rPr lang="en-US" i="1" baseline="-25000" dirty="0"/>
              <a:t>I</a:t>
            </a:r>
            <a:r>
              <a:rPr lang="en-US" baseline="-25000" dirty="0"/>
              <a:t>1</a:t>
            </a:r>
            <a:r>
              <a:rPr lang="en-US" dirty="0"/>
              <a:t> and </a:t>
            </a:r>
            <a:r>
              <a:rPr lang="en-US" i="1" dirty="0"/>
              <a:t>v</a:t>
            </a:r>
            <a:r>
              <a:rPr lang="en-US" i="1" baseline="-25000" dirty="0"/>
              <a:t>I</a:t>
            </a:r>
            <a:r>
              <a:rPr lang="en-US" baseline="-25000" dirty="0"/>
              <a:t>2</a:t>
            </a:r>
            <a:r>
              <a:rPr lang="en-US" dirty="0"/>
              <a:t>. Toward that end, we observe that the circuit is linear, and thus we can use superposition.</a:t>
            </a:r>
            <a:endParaRPr lang="pt-BR" dirty="0"/>
          </a:p>
        </p:txBody>
      </p:sp>
      <p:sp>
        <p:nvSpPr>
          <p:cNvPr id="7" name="Retângulo: Cantos Arredondados 6">
            <a:extLst>
              <a:ext uri="{FF2B5EF4-FFF2-40B4-BE49-F238E27FC236}">
                <a16:creationId xmlns:a16="http://schemas.microsoft.com/office/drawing/2014/main" id="{0B171244-A2CF-49DB-B7BA-978575330051}"/>
              </a:ext>
            </a:extLst>
          </p:cNvPr>
          <p:cNvSpPr/>
          <p:nvPr/>
        </p:nvSpPr>
        <p:spPr>
          <a:xfrm>
            <a:off x="331304" y="355802"/>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35025721-2010-4CFF-999F-89D2DA242509}"/>
              </a:ext>
            </a:extLst>
          </p:cNvPr>
          <p:cNvPicPr>
            <a:picLocks noChangeAspect="1"/>
          </p:cNvPicPr>
          <p:nvPr/>
        </p:nvPicPr>
        <p:blipFill>
          <a:blip r:embed="rId2"/>
          <a:stretch>
            <a:fillRect/>
          </a:stretch>
        </p:blipFill>
        <p:spPr>
          <a:xfrm>
            <a:off x="4847686" y="1372240"/>
            <a:ext cx="2428875" cy="1819275"/>
          </a:xfrm>
          <a:prstGeom prst="rect">
            <a:avLst/>
          </a:prstGeom>
        </p:spPr>
      </p:pic>
      <p:pic>
        <p:nvPicPr>
          <p:cNvPr id="10" name="Imagem 9">
            <a:extLst>
              <a:ext uri="{FF2B5EF4-FFF2-40B4-BE49-F238E27FC236}">
                <a16:creationId xmlns:a16="http://schemas.microsoft.com/office/drawing/2014/main" id="{C51EEE35-6EC0-480B-8A22-99C71CC4F270}"/>
              </a:ext>
            </a:extLst>
          </p:cNvPr>
          <p:cNvPicPr>
            <a:picLocks noChangeAspect="1"/>
          </p:cNvPicPr>
          <p:nvPr/>
        </p:nvPicPr>
        <p:blipFill>
          <a:blip r:embed="rId3"/>
          <a:stretch>
            <a:fillRect/>
          </a:stretch>
        </p:blipFill>
        <p:spPr>
          <a:xfrm>
            <a:off x="4736719" y="3373116"/>
            <a:ext cx="2650808" cy="1896428"/>
          </a:xfrm>
          <a:prstGeom prst="rect">
            <a:avLst/>
          </a:prstGeom>
        </p:spPr>
      </p:pic>
      <p:pic>
        <p:nvPicPr>
          <p:cNvPr id="11" name="Imagem 10">
            <a:extLst>
              <a:ext uri="{FF2B5EF4-FFF2-40B4-BE49-F238E27FC236}">
                <a16:creationId xmlns:a16="http://schemas.microsoft.com/office/drawing/2014/main" id="{3CB11681-4CDD-4670-9391-B8E4A4759F13}"/>
              </a:ext>
            </a:extLst>
          </p:cNvPr>
          <p:cNvPicPr>
            <a:picLocks noChangeAspect="1"/>
          </p:cNvPicPr>
          <p:nvPr/>
        </p:nvPicPr>
        <p:blipFill>
          <a:blip r:embed="rId4"/>
          <a:stretch>
            <a:fillRect/>
          </a:stretch>
        </p:blipFill>
        <p:spPr>
          <a:xfrm>
            <a:off x="1172656" y="2311293"/>
            <a:ext cx="2476070" cy="1760443"/>
          </a:xfrm>
          <a:prstGeom prst="rect">
            <a:avLst/>
          </a:prstGeom>
        </p:spPr>
      </p:pic>
      <p:cxnSp>
        <p:nvCxnSpPr>
          <p:cNvPr id="13" name="Conector de Seta Reta 12">
            <a:extLst>
              <a:ext uri="{FF2B5EF4-FFF2-40B4-BE49-F238E27FC236}">
                <a16:creationId xmlns:a16="http://schemas.microsoft.com/office/drawing/2014/main" id="{614A2A47-5CED-40B9-A6C2-4E0B75DE5368}"/>
              </a:ext>
            </a:extLst>
          </p:cNvPr>
          <p:cNvCxnSpPr/>
          <p:nvPr/>
        </p:nvCxnSpPr>
        <p:spPr>
          <a:xfrm flipV="1">
            <a:off x="3876754" y="2554275"/>
            <a:ext cx="711898" cy="4912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de Seta Reta 13">
            <a:extLst>
              <a:ext uri="{FF2B5EF4-FFF2-40B4-BE49-F238E27FC236}">
                <a16:creationId xmlns:a16="http://schemas.microsoft.com/office/drawing/2014/main" id="{3A8DE87E-28F7-4D30-A169-E2877F53D92A}"/>
              </a:ext>
            </a:extLst>
          </p:cNvPr>
          <p:cNvCxnSpPr>
            <a:cxnSpLocks/>
          </p:cNvCxnSpPr>
          <p:nvPr/>
        </p:nvCxnSpPr>
        <p:spPr>
          <a:xfrm>
            <a:off x="3901092" y="3373116"/>
            <a:ext cx="694228" cy="5036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711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D4D13B9E-D21B-42B7-A6B4-EE2DECB137A5}"/>
              </a:ext>
            </a:extLst>
          </p:cNvPr>
          <p:cNvSpPr/>
          <p:nvPr/>
        </p:nvSpPr>
        <p:spPr>
          <a:xfrm>
            <a:off x="667795" y="92735"/>
            <a:ext cx="8087727" cy="923330"/>
          </a:xfrm>
          <a:prstGeom prst="rect">
            <a:avLst/>
          </a:prstGeom>
        </p:spPr>
        <p:txBody>
          <a:bodyPr wrap="square">
            <a:spAutoFit/>
          </a:bodyPr>
          <a:lstStyle/>
          <a:p>
            <a:pPr algn="just"/>
            <a:r>
              <a:rPr lang="en-US" dirty="0"/>
              <a:t>To apply superposition, we first reduce </a:t>
            </a:r>
            <a:r>
              <a:rPr lang="en-US" i="1" dirty="0"/>
              <a:t>v</a:t>
            </a:r>
            <a:r>
              <a:rPr lang="en-US" i="1" baseline="-25000" dirty="0"/>
              <a:t>I</a:t>
            </a:r>
            <a:r>
              <a:rPr lang="en-US" baseline="-25000" dirty="0"/>
              <a:t>2</a:t>
            </a:r>
            <a:r>
              <a:rPr lang="en-US" dirty="0"/>
              <a:t> to zero, that is ground the terminal to which </a:t>
            </a:r>
            <a:r>
              <a:rPr lang="en-US" i="1" dirty="0"/>
              <a:t>v</a:t>
            </a:r>
            <a:r>
              <a:rPr lang="en-US" i="1" baseline="-25000" dirty="0"/>
              <a:t>I</a:t>
            </a:r>
            <a:r>
              <a:rPr lang="en-US" baseline="-25000" dirty="0"/>
              <a:t>2</a:t>
            </a:r>
            <a:r>
              <a:rPr lang="en-US" dirty="0"/>
              <a:t> is applied, and then find the corresponding output voltage, which will be due entirely to </a:t>
            </a:r>
            <a:r>
              <a:rPr lang="en-US" i="1" dirty="0"/>
              <a:t>v</a:t>
            </a:r>
            <a:r>
              <a:rPr lang="en-US" i="1" baseline="-25000" dirty="0"/>
              <a:t>I</a:t>
            </a:r>
            <a:r>
              <a:rPr lang="en-US" baseline="-25000" dirty="0"/>
              <a:t>1</a:t>
            </a:r>
            <a:r>
              <a:rPr lang="en-US" dirty="0"/>
              <a:t>. We denote this output voltage </a:t>
            </a:r>
            <a:r>
              <a:rPr lang="en-US" i="1" dirty="0"/>
              <a:t>v</a:t>
            </a:r>
            <a:r>
              <a:rPr lang="en-US" i="1" baseline="-25000" dirty="0"/>
              <a:t>O</a:t>
            </a:r>
            <a:r>
              <a:rPr lang="en-US" baseline="-25000" dirty="0"/>
              <a:t>1</a:t>
            </a:r>
            <a:r>
              <a:rPr lang="en-US" dirty="0"/>
              <a:t>.</a:t>
            </a:r>
            <a:endParaRPr lang="pt-BR" dirty="0"/>
          </a:p>
        </p:txBody>
      </p:sp>
      <p:sp>
        <p:nvSpPr>
          <p:cNvPr id="5" name="Retângulo: Cantos Arredondados 4">
            <a:extLst>
              <a:ext uri="{FF2B5EF4-FFF2-40B4-BE49-F238E27FC236}">
                <a16:creationId xmlns:a16="http://schemas.microsoft.com/office/drawing/2014/main" id="{6FA9E90C-F95D-4D73-93CB-2E981ACE0650}"/>
              </a:ext>
            </a:extLst>
          </p:cNvPr>
          <p:cNvSpPr/>
          <p:nvPr/>
        </p:nvSpPr>
        <p:spPr>
          <a:xfrm>
            <a:off x="297793" y="207018"/>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403E96B1-CD34-406F-A21A-F1AB7B04D90D}"/>
              </a:ext>
            </a:extLst>
          </p:cNvPr>
          <p:cNvPicPr>
            <a:picLocks noChangeAspect="1"/>
          </p:cNvPicPr>
          <p:nvPr/>
        </p:nvPicPr>
        <p:blipFill>
          <a:blip r:embed="rId2"/>
          <a:stretch>
            <a:fillRect/>
          </a:stretch>
        </p:blipFill>
        <p:spPr>
          <a:xfrm>
            <a:off x="2765292" y="1028015"/>
            <a:ext cx="2208068" cy="1653886"/>
          </a:xfrm>
          <a:prstGeom prst="rect">
            <a:avLst/>
          </a:prstGeom>
        </p:spPr>
      </p:pic>
      <mc:AlternateContent xmlns:mc="http://schemas.openxmlformats.org/markup-compatibility/2006" xmlns:a14="http://schemas.microsoft.com/office/drawing/2010/main">
        <mc:Choice Requires="a14">
          <p:sp>
            <p:nvSpPr>
              <p:cNvPr id="8" name="CaixaDeTexto 7">
                <a:extLst>
                  <a:ext uri="{FF2B5EF4-FFF2-40B4-BE49-F238E27FC236}">
                    <a16:creationId xmlns:a16="http://schemas.microsoft.com/office/drawing/2014/main" id="{E6472789-A9DE-4C36-95EB-84B221141F95}"/>
                  </a:ext>
                </a:extLst>
              </p:cNvPr>
              <p:cNvSpPr txBox="1"/>
              <p:nvPr/>
            </p:nvSpPr>
            <p:spPr>
              <a:xfrm>
                <a:off x="5166290" y="1523702"/>
                <a:ext cx="1506182"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𝑜</m:t>
                          </m:r>
                          <m:r>
                            <a:rPr lang="pt-BR" b="0" i="1" smtClean="0">
                              <a:latin typeface="Cambria Math" panose="02040503050406030204" pitchFamily="18" charset="0"/>
                            </a:rPr>
                            <m:t>1</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2</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1</m:t>
                              </m:r>
                            </m:sub>
                          </m:sSub>
                        </m:den>
                      </m:f>
                      <m:sSub>
                        <m:sSubPr>
                          <m:ctrlPr>
                            <a:rPr lang="pt-BR" b="0"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𝐿</m:t>
                          </m:r>
                          <m:r>
                            <a:rPr lang="pt-BR" b="0" i="1" smtClean="0">
                              <a:latin typeface="Cambria Math" panose="02040503050406030204" pitchFamily="18" charset="0"/>
                            </a:rPr>
                            <m:t>1</m:t>
                          </m:r>
                        </m:sub>
                      </m:sSub>
                    </m:oMath>
                  </m:oMathPara>
                </a14:m>
                <a:endParaRPr lang="pt-BR" dirty="0"/>
              </a:p>
            </p:txBody>
          </p:sp>
        </mc:Choice>
        <mc:Fallback xmlns="">
          <p:sp>
            <p:nvSpPr>
              <p:cNvPr id="8" name="CaixaDeTexto 7">
                <a:extLst>
                  <a:ext uri="{FF2B5EF4-FFF2-40B4-BE49-F238E27FC236}">
                    <a16:creationId xmlns:a16="http://schemas.microsoft.com/office/drawing/2014/main" id="{E6472789-A9DE-4C36-95EB-84B221141F95}"/>
                  </a:ext>
                </a:extLst>
              </p:cNvPr>
              <p:cNvSpPr txBox="1">
                <a:spLocks noRot="1" noChangeAspect="1" noMove="1" noResize="1" noEditPoints="1" noAdjustHandles="1" noChangeArrowheads="1" noChangeShapeType="1" noTextEdit="1"/>
              </p:cNvSpPr>
              <p:nvPr/>
            </p:nvSpPr>
            <p:spPr>
              <a:xfrm>
                <a:off x="5166290" y="1523702"/>
                <a:ext cx="1506182" cy="563872"/>
              </a:xfrm>
              <a:prstGeom prst="rect">
                <a:avLst/>
              </a:prstGeom>
              <a:blipFill>
                <a:blip r:embed="rId3"/>
                <a:stretch>
                  <a:fillRect/>
                </a:stretch>
              </a:blipFill>
            </p:spPr>
            <p:txBody>
              <a:bodyPr/>
              <a:lstStyle/>
              <a:p>
                <a:r>
                  <a:rPr lang="pt-BR">
                    <a:noFill/>
                  </a:rPr>
                  <a:t> </a:t>
                </a:r>
              </a:p>
            </p:txBody>
          </p:sp>
        </mc:Fallback>
      </mc:AlternateContent>
      <p:sp>
        <p:nvSpPr>
          <p:cNvPr id="9" name="Retângulo 8">
            <a:extLst>
              <a:ext uri="{FF2B5EF4-FFF2-40B4-BE49-F238E27FC236}">
                <a16:creationId xmlns:a16="http://schemas.microsoft.com/office/drawing/2014/main" id="{9050DA6F-F026-49B3-8AA3-C737FF96268F}"/>
              </a:ext>
            </a:extLst>
          </p:cNvPr>
          <p:cNvSpPr/>
          <p:nvPr/>
        </p:nvSpPr>
        <p:spPr>
          <a:xfrm>
            <a:off x="609091" y="2693851"/>
            <a:ext cx="8087727" cy="1200329"/>
          </a:xfrm>
          <a:prstGeom prst="rect">
            <a:avLst/>
          </a:prstGeom>
        </p:spPr>
        <p:txBody>
          <a:bodyPr wrap="square">
            <a:spAutoFit/>
          </a:bodyPr>
          <a:lstStyle/>
          <a:p>
            <a:pPr algn="just"/>
            <a:r>
              <a:rPr lang="en-US" dirty="0"/>
              <a:t>Next, we reduce </a:t>
            </a:r>
            <a:r>
              <a:rPr lang="en-US" i="1" dirty="0"/>
              <a:t>v+</a:t>
            </a:r>
            <a:r>
              <a:rPr lang="en-US" dirty="0"/>
              <a:t> to zero and evaluate the corresponding output voltage </a:t>
            </a:r>
            <a:r>
              <a:rPr lang="en-US" i="1" dirty="0"/>
              <a:t>v</a:t>
            </a:r>
            <a:r>
              <a:rPr lang="en-US" i="1" baseline="-25000" dirty="0"/>
              <a:t>O</a:t>
            </a:r>
            <a:r>
              <a:rPr lang="en-US" baseline="-25000" dirty="0"/>
              <a:t>2</a:t>
            </a:r>
            <a:r>
              <a:rPr lang="en-US" dirty="0"/>
              <a:t>. The circuit will now take the form shown which we recognize as the noninverting configuration with an additional voltage divider, made up of </a:t>
            </a:r>
            <a:r>
              <a:rPr lang="en-US" i="1" dirty="0"/>
              <a:t>R</a:t>
            </a:r>
            <a:r>
              <a:rPr lang="en-US" baseline="-25000" dirty="0"/>
              <a:t>3</a:t>
            </a:r>
            <a:r>
              <a:rPr lang="en-US" dirty="0"/>
              <a:t> and </a:t>
            </a:r>
            <a:r>
              <a:rPr lang="en-US" i="1" dirty="0"/>
              <a:t>R</a:t>
            </a:r>
            <a:r>
              <a:rPr lang="en-US" baseline="-25000" dirty="0"/>
              <a:t>4</a:t>
            </a:r>
            <a:r>
              <a:rPr lang="en-US" dirty="0"/>
              <a:t>, connected to the input </a:t>
            </a:r>
            <a:r>
              <a:rPr lang="pt-BR" i="1" dirty="0"/>
              <a:t>v</a:t>
            </a:r>
            <a:r>
              <a:rPr lang="pt-BR" i="1" baseline="-25000" dirty="0"/>
              <a:t>I</a:t>
            </a:r>
            <a:r>
              <a:rPr lang="pt-BR" baseline="-25000" dirty="0"/>
              <a:t>2</a:t>
            </a:r>
            <a:r>
              <a:rPr lang="pt-BR" dirty="0"/>
              <a:t>.</a:t>
            </a:r>
          </a:p>
        </p:txBody>
      </p:sp>
      <p:sp>
        <p:nvSpPr>
          <p:cNvPr id="10" name="Retângulo: Cantos Arredondados 9">
            <a:extLst>
              <a:ext uri="{FF2B5EF4-FFF2-40B4-BE49-F238E27FC236}">
                <a16:creationId xmlns:a16="http://schemas.microsoft.com/office/drawing/2014/main" id="{440BD3E6-53C1-44E2-B58C-AA8F73978F68}"/>
              </a:ext>
            </a:extLst>
          </p:cNvPr>
          <p:cNvSpPr/>
          <p:nvPr/>
        </p:nvSpPr>
        <p:spPr>
          <a:xfrm>
            <a:off x="297793" y="2764596"/>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49EB021E-7F6D-4A84-9815-2CC6EB559F82}"/>
                  </a:ext>
                </a:extLst>
              </p:cNvPr>
              <p:cNvSpPr txBox="1"/>
              <p:nvPr/>
            </p:nvSpPr>
            <p:spPr>
              <a:xfrm>
                <a:off x="4711658" y="4203335"/>
                <a:ext cx="2815258"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𝑜</m:t>
                          </m:r>
                          <m:r>
                            <a:rPr lang="pt-BR" b="0" i="1" smtClean="0">
                              <a:latin typeface="Cambria Math" panose="02040503050406030204" pitchFamily="18" charset="0"/>
                            </a:rPr>
                            <m:t>2</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b="0" i="1" smtClean="0">
                              <a:latin typeface="Cambria Math" panose="02040503050406030204" pitchFamily="18" charset="0"/>
                            </a:rPr>
                            <m:t>𝐼</m:t>
                          </m:r>
                          <m:r>
                            <a:rPr lang="pt-BR" b="0" i="1" smtClean="0">
                              <a:latin typeface="Cambria Math" panose="02040503050406030204" pitchFamily="18" charset="0"/>
                            </a:rPr>
                            <m:t>2</m:t>
                          </m:r>
                        </m:sub>
                      </m:sSub>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4</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3</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4</m:t>
                              </m:r>
                            </m:sub>
                          </m:sSub>
                        </m:den>
                      </m:f>
                      <m:d>
                        <m:dPr>
                          <m:ctrlPr>
                            <a:rPr lang="pt-BR" b="0" i="1" smtClean="0">
                              <a:latin typeface="Cambria Math" panose="02040503050406030204" pitchFamily="18" charset="0"/>
                            </a:rPr>
                          </m:ctrlPr>
                        </m:dPr>
                        <m:e>
                          <m:r>
                            <a:rPr lang="pt-BR" b="0" i="1" smtClean="0">
                              <a:latin typeface="Cambria Math" panose="02040503050406030204" pitchFamily="18" charset="0"/>
                            </a:rPr>
                            <m:t>1+</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2</m:t>
                                  </m:r>
                                </m:sub>
                              </m:sSub>
                            </m:num>
                            <m:den>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1</m:t>
                                  </m:r>
                                </m:sub>
                              </m:sSub>
                            </m:den>
                          </m:f>
                        </m:e>
                      </m:d>
                    </m:oMath>
                  </m:oMathPara>
                </a14:m>
                <a:endParaRPr lang="pt-BR" dirty="0"/>
              </a:p>
            </p:txBody>
          </p:sp>
        </mc:Choice>
        <mc:Fallback xmlns="">
          <p:sp>
            <p:nvSpPr>
              <p:cNvPr id="11" name="CaixaDeTexto 10">
                <a:extLst>
                  <a:ext uri="{FF2B5EF4-FFF2-40B4-BE49-F238E27FC236}">
                    <a16:creationId xmlns:a16="http://schemas.microsoft.com/office/drawing/2014/main" id="{49EB021E-7F6D-4A84-9815-2CC6EB559F82}"/>
                  </a:ext>
                </a:extLst>
              </p:cNvPr>
              <p:cNvSpPr txBox="1">
                <a:spLocks noRot="1" noChangeAspect="1" noMove="1" noResize="1" noEditPoints="1" noAdjustHandles="1" noChangeArrowheads="1" noChangeShapeType="1" noTextEdit="1"/>
              </p:cNvSpPr>
              <p:nvPr/>
            </p:nvSpPr>
            <p:spPr>
              <a:xfrm>
                <a:off x="4711658" y="4203335"/>
                <a:ext cx="2815258" cy="622350"/>
              </a:xfrm>
              <a:prstGeom prst="rect">
                <a:avLst/>
              </a:prstGeom>
              <a:blipFill>
                <a:blip r:embed="rId4"/>
                <a:stretch>
                  <a:fillRect/>
                </a:stretch>
              </a:blipFill>
            </p:spPr>
            <p:txBody>
              <a:bodyPr/>
              <a:lstStyle/>
              <a:p>
                <a:r>
                  <a:rPr lang="pt-BR">
                    <a:noFill/>
                  </a:rPr>
                  <a:t> </a:t>
                </a:r>
              </a:p>
            </p:txBody>
          </p:sp>
        </mc:Fallback>
      </mc:AlternateContent>
      <p:pic>
        <p:nvPicPr>
          <p:cNvPr id="12" name="Imagem 11">
            <a:extLst>
              <a:ext uri="{FF2B5EF4-FFF2-40B4-BE49-F238E27FC236}">
                <a16:creationId xmlns:a16="http://schemas.microsoft.com/office/drawing/2014/main" id="{6513886B-4E11-4D1C-9AFF-CAB608FDC5D9}"/>
              </a:ext>
            </a:extLst>
          </p:cNvPr>
          <p:cNvPicPr>
            <a:picLocks noChangeAspect="1"/>
          </p:cNvPicPr>
          <p:nvPr/>
        </p:nvPicPr>
        <p:blipFill>
          <a:blip r:embed="rId5"/>
          <a:stretch>
            <a:fillRect/>
          </a:stretch>
        </p:blipFill>
        <p:spPr>
          <a:xfrm>
            <a:off x="2386842" y="3751337"/>
            <a:ext cx="2190750" cy="1567295"/>
          </a:xfrm>
          <a:prstGeom prst="rect">
            <a:avLst/>
          </a:prstGeom>
        </p:spPr>
      </p:pic>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74A1CD92-ABEA-422B-A42C-DF1B183D456B}"/>
                  </a:ext>
                </a:extLst>
              </p:cNvPr>
              <p:cNvSpPr txBox="1"/>
              <p:nvPr/>
            </p:nvSpPr>
            <p:spPr>
              <a:xfrm>
                <a:off x="1349332" y="5492596"/>
                <a:ext cx="1998817" cy="491032"/>
              </a:xfrm>
              <a:prstGeom prst="rect">
                <a:avLst/>
              </a:prstGeom>
              <a:noFill/>
            </p:spPr>
            <p:txBody>
              <a:bodyPr wrap="none" lIns="0" tIns="0" rIns="0" bIns="0" rtlCol="0">
                <a:spAutoFit/>
              </a:bodyPr>
              <a:lstStyle/>
              <a:p>
                <a14:m>
                  <m:oMath xmlns:m="http://schemas.openxmlformats.org/officeDocument/2006/math">
                    <m:f>
                      <m:fPr>
                        <m:ctrlPr>
                          <a:rPr lang="pt-BR" sz="2000" b="0" i="1" smtClean="0">
                            <a:latin typeface="Cambria Math" panose="02040503050406030204" pitchFamily="18" charset="0"/>
                          </a:rPr>
                        </m:ctrlPr>
                      </m:fPr>
                      <m:num>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𝑅</m:t>
                            </m:r>
                          </m:e>
                          <m:sub>
                            <m:r>
                              <a:rPr lang="pt-BR" sz="2000" b="0" i="1" smtClean="0">
                                <a:latin typeface="Cambria Math" panose="02040503050406030204" pitchFamily="18" charset="0"/>
                              </a:rPr>
                              <m:t>4</m:t>
                            </m:r>
                          </m:sub>
                        </m:sSub>
                      </m:num>
                      <m:den>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𝑅</m:t>
                            </m:r>
                          </m:e>
                          <m:sub>
                            <m:r>
                              <a:rPr lang="pt-BR" sz="2000" b="0" i="1" smtClean="0">
                                <a:latin typeface="Cambria Math" panose="02040503050406030204" pitchFamily="18" charset="0"/>
                              </a:rPr>
                              <m:t>3</m:t>
                            </m:r>
                          </m:sub>
                        </m:sSub>
                        <m:r>
                          <a:rPr lang="pt-BR" sz="2000" b="0" i="1" smtClean="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b="0" i="1" smtClean="0">
                                <a:latin typeface="Cambria Math" panose="02040503050406030204" pitchFamily="18" charset="0"/>
                              </a:rPr>
                              <m:t>4</m:t>
                            </m:r>
                          </m:sub>
                        </m:sSub>
                      </m:den>
                    </m:f>
                    <m:d>
                      <m:dPr>
                        <m:ctrlPr>
                          <a:rPr lang="pt-BR" sz="2000" b="0" i="1" smtClean="0">
                            <a:latin typeface="Cambria Math" panose="02040503050406030204" pitchFamily="18" charset="0"/>
                          </a:rPr>
                        </m:ctrlPr>
                      </m:dPr>
                      <m:e>
                        <m:r>
                          <a:rPr lang="pt-BR" sz="2000" b="0" i="1" smtClean="0">
                            <a:latin typeface="Cambria Math" panose="02040503050406030204" pitchFamily="18" charset="0"/>
                          </a:rPr>
                          <m:t>1+</m:t>
                        </m:r>
                        <m:f>
                          <m:fPr>
                            <m:ctrlPr>
                              <a:rPr lang="pt-BR" sz="2000" i="1">
                                <a:latin typeface="Cambria Math" panose="02040503050406030204" pitchFamily="18" charset="0"/>
                              </a:rPr>
                            </m:ctrlPr>
                          </m:fPr>
                          <m:num>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b="0" i="1" smtClean="0">
                                    <a:latin typeface="Cambria Math" panose="02040503050406030204" pitchFamily="18" charset="0"/>
                                  </a:rPr>
                                  <m:t>2</m:t>
                                </m:r>
                              </m:sub>
                            </m:sSub>
                          </m:num>
                          <m:den>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b="0" i="1" smtClean="0">
                                    <a:latin typeface="Cambria Math" panose="02040503050406030204" pitchFamily="18" charset="0"/>
                                  </a:rPr>
                                  <m:t>1</m:t>
                                </m:r>
                              </m:sub>
                            </m:sSub>
                          </m:den>
                        </m:f>
                      </m:e>
                    </m:d>
                  </m:oMath>
                </a14:m>
                <a:r>
                  <a:rPr lang="pt-BR" sz="2000" dirty="0"/>
                  <a:t> = </a:t>
                </a:r>
                <a14:m>
                  <m:oMath xmlns:m="http://schemas.openxmlformats.org/officeDocument/2006/math">
                    <m:f>
                      <m:fPr>
                        <m:ctrlPr>
                          <a:rPr lang="pt-BR" sz="2000" i="1">
                            <a:latin typeface="Cambria Math" panose="02040503050406030204" pitchFamily="18" charset="0"/>
                          </a:rPr>
                        </m:ctrlPr>
                      </m:fPr>
                      <m:num>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2</m:t>
                            </m:r>
                          </m:sub>
                        </m:sSub>
                      </m:num>
                      <m:den>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1</m:t>
                            </m:r>
                          </m:sub>
                        </m:sSub>
                      </m:den>
                    </m:f>
                  </m:oMath>
                </a14:m>
                <a:endParaRPr lang="pt-BR" sz="2000" dirty="0"/>
              </a:p>
            </p:txBody>
          </p:sp>
        </mc:Choice>
        <mc:Fallback xmlns="">
          <p:sp>
            <p:nvSpPr>
              <p:cNvPr id="13" name="CaixaDeTexto 12">
                <a:extLst>
                  <a:ext uri="{FF2B5EF4-FFF2-40B4-BE49-F238E27FC236}">
                    <a16:creationId xmlns:a16="http://schemas.microsoft.com/office/drawing/2014/main" id="{74A1CD92-ABEA-422B-A42C-DF1B183D456B}"/>
                  </a:ext>
                </a:extLst>
              </p:cNvPr>
              <p:cNvSpPr txBox="1">
                <a:spLocks noRot="1" noChangeAspect="1" noMove="1" noResize="1" noEditPoints="1" noAdjustHandles="1" noChangeArrowheads="1" noChangeShapeType="1" noTextEdit="1"/>
              </p:cNvSpPr>
              <p:nvPr/>
            </p:nvSpPr>
            <p:spPr>
              <a:xfrm>
                <a:off x="1349332" y="5492596"/>
                <a:ext cx="1998817" cy="491032"/>
              </a:xfrm>
              <a:prstGeom prst="rect">
                <a:avLst/>
              </a:prstGeom>
              <a:blipFill>
                <a:blip r:embed="rId6"/>
                <a:stretch>
                  <a:fillRect b="-9877"/>
                </a:stretch>
              </a:blipFill>
            </p:spPr>
            <p:txBody>
              <a:bodyPr/>
              <a:lstStyle/>
              <a:p>
                <a:r>
                  <a:rPr lang="pt-BR">
                    <a:noFill/>
                  </a:rPr>
                  <a:t> </a:t>
                </a:r>
              </a:p>
            </p:txBody>
          </p:sp>
        </mc:Fallback>
      </mc:AlternateContent>
      <p:cxnSp>
        <p:nvCxnSpPr>
          <p:cNvPr id="14" name="Conector de Seta Reta 13">
            <a:extLst>
              <a:ext uri="{FF2B5EF4-FFF2-40B4-BE49-F238E27FC236}">
                <a16:creationId xmlns:a16="http://schemas.microsoft.com/office/drawing/2014/main" id="{A444A50A-BAFA-4311-B26D-53D1C7678C86}"/>
              </a:ext>
            </a:extLst>
          </p:cNvPr>
          <p:cNvCxnSpPr/>
          <p:nvPr/>
        </p:nvCxnSpPr>
        <p:spPr>
          <a:xfrm>
            <a:off x="3482217" y="5716981"/>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CaixaDeTexto 14">
                <a:extLst>
                  <a:ext uri="{FF2B5EF4-FFF2-40B4-BE49-F238E27FC236}">
                    <a16:creationId xmlns:a16="http://schemas.microsoft.com/office/drawing/2014/main" id="{4D505779-9DE4-4319-8F0B-232050E16103}"/>
                  </a:ext>
                </a:extLst>
              </p:cNvPr>
              <p:cNvSpPr txBox="1"/>
              <p:nvPr/>
            </p:nvSpPr>
            <p:spPr>
              <a:xfrm>
                <a:off x="4098398" y="5421439"/>
                <a:ext cx="1970732" cy="5652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4</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3</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4</m:t>
                              </m:r>
                            </m:sub>
                          </m:sSub>
                        </m:den>
                      </m:f>
                      <m:r>
                        <a:rPr lang="pt-BR" b="0" i="1"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2</m:t>
                              </m:r>
                            </m:sub>
                          </m:sSub>
                        </m:num>
                        <m:den>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2</m:t>
                              </m:r>
                            </m:sub>
                          </m:sSub>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1</m:t>
                              </m:r>
                            </m:sub>
                          </m:sSub>
                        </m:den>
                      </m:f>
                    </m:oMath>
                  </m:oMathPara>
                </a14:m>
                <a:endParaRPr lang="pt-BR" dirty="0"/>
              </a:p>
            </p:txBody>
          </p:sp>
        </mc:Choice>
        <mc:Fallback xmlns="">
          <p:sp>
            <p:nvSpPr>
              <p:cNvPr id="15" name="CaixaDeTexto 14">
                <a:extLst>
                  <a:ext uri="{FF2B5EF4-FFF2-40B4-BE49-F238E27FC236}">
                    <a16:creationId xmlns:a16="http://schemas.microsoft.com/office/drawing/2014/main" id="{4D505779-9DE4-4319-8F0B-232050E16103}"/>
                  </a:ext>
                </a:extLst>
              </p:cNvPr>
              <p:cNvSpPr txBox="1">
                <a:spLocks noRot="1" noChangeAspect="1" noMove="1" noResize="1" noEditPoints="1" noAdjustHandles="1" noChangeArrowheads="1" noChangeShapeType="1" noTextEdit="1"/>
              </p:cNvSpPr>
              <p:nvPr/>
            </p:nvSpPr>
            <p:spPr>
              <a:xfrm>
                <a:off x="4098398" y="5421439"/>
                <a:ext cx="1970732" cy="565283"/>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CaixaDeTexto 15">
                <a:extLst>
                  <a:ext uri="{FF2B5EF4-FFF2-40B4-BE49-F238E27FC236}">
                    <a16:creationId xmlns:a16="http://schemas.microsoft.com/office/drawing/2014/main" id="{5A75D5F5-938D-4D30-958A-06926E9C537B}"/>
                  </a:ext>
                </a:extLst>
              </p:cNvPr>
              <p:cNvSpPr txBox="1"/>
              <p:nvPr/>
            </p:nvSpPr>
            <p:spPr>
              <a:xfrm>
                <a:off x="6939741" y="5404235"/>
                <a:ext cx="855939" cy="5652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4</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3</m:t>
                              </m:r>
                            </m:sub>
                          </m:sSub>
                        </m:den>
                      </m:f>
                      <m:r>
                        <a:rPr lang="pt-BR" b="0" i="1"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2</m:t>
                              </m:r>
                            </m:sub>
                          </m:sSub>
                        </m:num>
                        <m:den>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1</m:t>
                              </m:r>
                            </m:sub>
                          </m:sSub>
                        </m:den>
                      </m:f>
                    </m:oMath>
                  </m:oMathPara>
                </a14:m>
                <a:endParaRPr lang="pt-BR" dirty="0"/>
              </a:p>
            </p:txBody>
          </p:sp>
        </mc:Choice>
        <mc:Fallback xmlns="">
          <p:sp>
            <p:nvSpPr>
              <p:cNvPr id="16" name="CaixaDeTexto 15">
                <a:extLst>
                  <a:ext uri="{FF2B5EF4-FFF2-40B4-BE49-F238E27FC236}">
                    <a16:creationId xmlns:a16="http://schemas.microsoft.com/office/drawing/2014/main" id="{5A75D5F5-938D-4D30-958A-06926E9C537B}"/>
                  </a:ext>
                </a:extLst>
              </p:cNvPr>
              <p:cNvSpPr txBox="1">
                <a:spLocks noRot="1" noChangeAspect="1" noMove="1" noResize="1" noEditPoints="1" noAdjustHandles="1" noChangeArrowheads="1" noChangeShapeType="1" noTextEdit="1"/>
              </p:cNvSpPr>
              <p:nvPr/>
            </p:nvSpPr>
            <p:spPr>
              <a:xfrm>
                <a:off x="6939741" y="5404235"/>
                <a:ext cx="855939" cy="565283"/>
              </a:xfrm>
              <a:prstGeom prst="rect">
                <a:avLst/>
              </a:prstGeom>
              <a:blipFill>
                <a:blip r:embed="rId8"/>
                <a:stretch>
                  <a:fillRect/>
                </a:stretch>
              </a:blipFill>
            </p:spPr>
            <p:txBody>
              <a:bodyPr/>
              <a:lstStyle/>
              <a:p>
                <a:r>
                  <a:rPr lang="pt-BR">
                    <a:noFill/>
                  </a:rPr>
                  <a:t> </a:t>
                </a:r>
              </a:p>
            </p:txBody>
          </p:sp>
        </mc:Fallback>
      </mc:AlternateContent>
      <p:cxnSp>
        <p:nvCxnSpPr>
          <p:cNvPr id="17" name="Conector de Seta Reta 16">
            <a:extLst>
              <a:ext uri="{FF2B5EF4-FFF2-40B4-BE49-F238E27FC236}">
                <a16:creationId xmlns:a16="http://schemas.microsoft.com/office/drawing/2014/main" id="{543C9E40-7F8E-4D56-A40E-D692ED594BD8}"/>
              </a:ext>
            </a:extLst>
          </p:cNvPr>
          <p:cNvCxnSpPr/>
          <p:nvPr/>
        </p:nvCxnSpPr>
        <p:spPr>
          <a:xfrm>
            <a:off x="1087189" y="6346457"/>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6553B093-E025-40B1-AA1E-1826FE572B51}"/>
                  </a:ext>
                </a:extLst>
              </p:cNvPr>
              <p:cNvSpPr txBox="1"/>
              <p:nvPr/>
            </p:nvSpPr>
            <p:spPr>
              <a:xfrm>
                <a:off x="1827892" y="6023437"/>
                <a:ext cx="1268937"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𝑜</m:t>
                          </m:r>
                          <m:r>
                            <a:rPr lang="pt-BR" b="0" i="1" smtClean="0">
                              <a:latin typeface="Cambria Math" panose="02040503050406030204" pitchFamily="18" charset="0"/>
                            </a:rPr>
                            <m:t>2</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b="0" i="1" smtClean="0">
                              <a:latin typeface="Cambria Math" panose="02040503050406030204" pitchFamily="18" charset="0"/>
                            </a:rPr>
                            <m:t>𝐼</m:t>
                          </m:r>
                          <m:r>
                            <a:rPr lang="pt-BR" b="0" i="1" smtClean="0">
                              <a:latin typeface="Cambria Math" panose="02040503050406030204" pitchFamily="18" charset="0"/>
                            </a:rPr>
                            <m:t>2</m:t>
                          </m:r>
                        </m:sub>
                      </m:sSub>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2</m:t>
                              </m:r>
                            </m:sub>
                          </m:sSub>
                        </m:num>
                        <m:den>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1</m:t>
                              </m:r>
                            </m:sub>
                          </m:sSub>
                        </m:den>
                      </m:f>
                    </m:oMath>
                  </m:oMathPara>
                </a14:m>
                <a:endParaRPr lang="pt-BR" dirty="0"/>
              </a:p>
            </p:txBody>
          </p:sp>
        </mc:Choice>
        <mc:Fallback xmlns="">
          <p:sp>
            <p:nvSpPr>
              <p:cNvPr id="18" name="CaixaDeTexto 17">
                <a:extLst>
                  <a:ext uri="{FF2B5EF4-FFF2-40B4-BE49-F238E27FC236}">
                    <a16:creationId xmlns:a16="http://schemas.microsoft.com/office/drawing/2014/main" id="{6553B093-E025-40B1-AA1E-1826FE572B51}"/>
                  </a:ext>
                </a:extLst>
              </p:cNvPr>
              <p:cNvSpPr txBox="1">
                <a:spLocks noRot="1" noChangeAspect="1" noMove="1" noResize="1" noEditPoints="1" noAdjustHandles="1" noChangeArrowheads="1" noChangeShapeType="1" noTextEdit="1"/>
              </p:cNvSpPr>
              <p:nvPr/>
            </p:nvSpPr>
            <p:spPr>
              <a:xfrm>
                <a:off x="1827892" y="6023437"/>
                <a:ext cx="1268937" cy="563872"/>
              </a:xfrm>
              <a:prstGeom prst="rect">
                <a:avLst/>
              </a:prstGeom>
              <a:blipFill>
                <a:blip r:embed="rId9"/>
                <a:stretch>
                  <a:fillRect/>
                </a:stretch>
              </a:blipFill>
            </p:spPr>
            <p:txBody>
              <a:bodyPr/>
              <a:lstStyle/>
              <a:p>
                <a:r>
                  <a:rPr lang="pt-BR">
                    <a:noFill/>
                  </a:rPr>
                  <a:t> </a:t>
                </a:r>
              </a:p>
            </p:txBody>
          </p:sp>
        </mc:Fallback>
      </mc:AlternateContent>
      <p:sp>
        <p:nvSpPr>
          <p:cNvPr id="19" name="CaixaDeTexto 18">
            <a:extLst>
              <a:ext uri="{FF2B5EF4-FFF2-40B4-BE49-F238E27FC236}">
                <a16:creationId xmlns:a16="http://schemas.microsoft.com/office/drawing/2014/main" id="{282F7AE1-95AF-4E06-B54A-C99CE7F74E01}"/>
              </a:ext>
            </a:extLst>
          </p:cNvPr>
          <p:cNvSpPr txBox="1"/>
          <p:nvPr/>
        </p:nvSpPr>
        <p:spPr>
          <a:xfrm>
            <a:off x="936584" y="5508026"/>
            <a:ext cx="405453" cy="369332"/>
          </a:xfrm>
          <a:prstGeom prst="rect">
            <a:avLst/>
          </a:prstGeom>
          <a:noFill/>
        </p:spPr>
        <p:txBody>
          <a:bodyPr wrap="square" rtlCol="0">
            <a:spAutoFit/>
          </a:bodyPr>
          <a:lstStyle/>
          <a:p>
            <a:r>
              <a:rPr lang="pt-BR" dirty="0" err="1"/>
              <a:t>If</a:t>
            </a:r>
            <a:r>
              <a:rPr lang="pt-BR" dirty="0"/>
              <a:t> </a:t>
            </a:r>
          </a:p>
        </p:txBody>
      </p:sp>
      <p:cxnSp>
        <p:nvCxnSpPr>
          <p:cNvPr id="20" name="Conector de Seta Reta 19">
            <a:extLst>
              <a:ext uri="{FF2B5EF4-FFF2-40B4-BE49-F238E27FC236}">
                <a16:creationId xmlns:a16="http://schemas.microsoft.com/office/drawing/2014/main" id="{701945E2-C811-46EE-A1C9-A104259F9DA4}"/>
              </a:ext>
            </a:extLst>
          </p:cNvPr>
          <p:cNvCxnSpPr/>
          <p:nvPr/>
        </p:nvCxnSpPr>
        <p:spPr>
          <a:xfrm>
            <a:off x="6226676" y="5692692"/>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51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3" grpId="0"/>
      <p:bldP spid="15" grpId="0"/>
      <p:bldP spid="16" grpId="0"/>
      <p:bldP spid="18" grpId="0"/>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17">
            <a:extLst>
              <a:ext uri="{FF2B5EF4-FFF2-40B4-BE49-F238E27FC236}">
                <a16:creationId xmlns:a16="http://schemas.microsoft.com/office/drawing/2014/main" id="{7996575E-57B4-4496-BEEE-CD52411BFEDA}"/>
              </a:ext>
            </a:extLst>
          </p:cNvPr>
          <p:cNvSpPr/>
          <p:nvPr/>
        </p:nvSpPr>
        <p:spPr>
          <a:xfrm>
            <a:off x="858473" y="352795"/>
            <a:ext cx="8087727" cy="646331"/>
          </a:xfrm>
          <a:prstGeom prst="rect">
            <a:avLst/>
          </a:prstGeom>
        </p:spPr>
        <p:txBody>
          <a:bodyPr wrap="square">
            <a:spAutoFit/>
          </a:bodyPr>
          <a:lstStyle/>
          <a:p>
            <a:r>
              <a:rPr lang="en-US" dirty="0"/>
              <a:t>The superposition principle tells us that the output voltage </a:t>
            </a:r>
            <a:r>
              <a:rPr lang="en-US" i="1" dirty="0" err="1"/>
              <a:t>v</a:t>
            </a:r>
            <a:r>
              <a:rPr lang="en-US" i="1" baseline="-25000" dirty="0" err="1"/>
              <a:t>O</a:t>
            </a:r>
            <a:r>
              <a:rPr lang="en-US" i="1" dirty="0"/>
              <a:t> </a:t>
            </a:r>
            <a:r>
              <a:rPr lang="en-US" dirty="0"/>
              <a:t>is equal to the sum of </a:t>
            </a:r>
            <a:r>
              <a:rPr lang="en-US" i="1" dirty="0"/>
              <a:t>v</a:t>
            </a:r>
            <a:r>
              <a:rPr lang="en-US" i="1" baseline="-25000" dirty="0"/>
              <a:t>O</a:t>
            </a:r>
            <a:r>
              <a:rPr lang="en-US" baseline="-25000" dirty="0"/>
              <a:t>1</a:t>
            </a:r>
            <a:r>
              <a:rPr lang="en-US" dirty="0"/>
              <a:t> and </a:t>
            </a:r>
            <a:r>
              <a:rPr lang="en-US" i="1" dirty="0"/>
              <a:t>v</a:t>
            </a:r>
            <a:r>
              <a:rPr lang="en-US" i="1" baseline="-25000" dirty="0"/>
              <a:t>O</a:t>
            </a:r>
            <a:r>
              <a:rPr lang="en-US" baseline="-25000" dirty="0"/>
              <a:t>2</a:t>
            </a:r>
            <a:r>
              <a:rPr lang="en-US" dirty="0"/>
              <a:t>. Thus we have</a:t>
            </a:r>
            <a:endParaRPr lang="pt-BR" dirty="0"/>
          </a:p>
        </p:txBody>
      </p:sp>
      <p:sp>
        <p:nvSpPr>
          <p:cNvPr id="19" name="Retângulo: Cantos Arredondados 18">
            <a:extLst>
              <a:ext uri="{FF2B5EF4-FFF2-40B4-BE49-F238E27FC236}">
                <a16:creationId xmlns:a16="http://schemas.microsoft.com/office/drawing/2014/main" id="{6FC5D51B-EEC3-4B6E-88DC-33D16AA95E39}"/>
              </a:ext>
            </a:extLst>
          </p:cNvPr>
          <p:cNvSpPr/>
          <p:nvPr/>
        </p:nvSpPr>
        <p:spPr>
          <a:xfrm>
            <a:off x="488471" y="467078"/>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0" name="CaixaDeTexto 19">
                <a:extLst>
                  <a:ext uri="{FF2B5EF4-FFF2-40B4-BE49-F238E27FC236}">
                    <a16:creationId xmlns:a16="http://schemas.microsoft.com/office/drawing/2014/main" id="{DC733E40-0902-4358-8784-FF8D0A947ADC}"/>
                  </a:ext>
                </a:extLst>
              </p:cNvPr>
              <p:cNvSpPr txBox="1"/>
              <p:nvPr/>
            </p:nvSpPr>
            <p:spPr>
              <a:xfrm>
                <a:off x="2429632" y="1201386"/>
                <a:ext cx="1926746" cy="563872"/>
              </a:xfrm>
              <a:prstGeom prst="rect">
                <a:avLst/>
              </a:prstGeom>
              <a:solidFill>
                <a:srgbClr val="FFC000"/>
              </a:solidFill>
              <a:ln w="28575">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𝑜</m:t>
                          </m:r>
                        </m:sub>
                      </m:sSub>
                      <m:r>
                        <a:rPr lang="pt-BR" b="0" i="1"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2</m:t>
                              </m:r>
                            </m:sub>
                          </m:sSub>
                        </m:num>
                        <m:den>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1</m:t>
                              </m:r>
                            </m:sub>
                          </m:sSub>
                        </m:den>
                      </m:f>
                      <m:d>
                        <m:dPr>
                          <m:ctrlPr>
                            <a:rPr lang="pt-BR" i="1" smtClean="0">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𝐼</m:t>
                              </m:r>
                              <m:r>
                                <a:rPr lang="pt-BR" i="1">
                                  <a:latin typeface="Cambria Math" panose="02040503050406030204" pitchFamily="18" charset="0"/>
                                </a:rPr>
                                <m:t>2</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𝐼</m:t>
                              </m:r>
                              <m:r>
                                <a:rPr lang="pt-BR" b="0" i="1" smtClean="0">
                                  <a:latin typeface="Cambria Math" panose="02040503050406030204" pitchFamily="18" charset="0"/>
                                </a:rPr>
                                <m:t>1</m:t>
                              </m:r>
                            </m:sub>
                          </m:sSub>
                        </m:e>
                      </m:d>
                    </m:oMath>
                  </m:oMathPara>
                </a14:m>
                <a:endParaRPr lang="pt-BR" dirty="0"/>
              </a:p>
            </p:txBody>
          </p:sp>
        </mc:Choice>
        <mc:Fallback xmlns="">
          <p:sp>
            <p:nvSpPr>
              <p:cNvPr id="20" name="CaixaDeTexto 19">
                <a:extLst>
                  <a:ext uri="{FF2B5EF4-FFF2-40B4-BE49-F238E27FC236}">
                    <a16:creationId xmlns:a16="http://schemas.microsoft.com/office/drawing/2014/main" xmlns:a14="http://schemas.microsoft.com/office/drawing/2010/main" xmlns="" id="{DC733E40-0902-4358-8784-FF8D0A947ADC}"/>
                  </a:ext>
                </a:extLst>
              </p:cNvPr>
              <p:cNvSpPr txBox="1">
                <a:spLocks noRot="1" noChangeAspect="1" noMove="1" noResize="1" noEditPoints="1" noAdjustHandles="1" noChangeArrowheads="1" noChangeShapeType="1" noTextEdit="1"/>
              </p:cNvSpPr>
              <p:nvPr/>
            </p:nvSpPr>
            <p:spPr>
              <a:xfrm>
                <a:off x="2429632" y="1201386"/>
                <a:ext cx="1926746" cy="563872"/>
              </a:xfrm>
              <a:prstGeom prst="rect">
                <a:avLst/>
              </a:prstGeom>
              <a:blipFill rotWithShape="0">
                <a:blip r:embed="rId2"/>
                <a:stretch>
                  <a:fillRect/>
                </a:stretch>
              </a:blipFill>
              <a:ln w="28575">
                <a:solidFill>
                  <a:schemeClr val="tx1"/>
                </a:solidFill>
              </a:ln>
            </p:spPr>
            <p:txBody>
              <a:bodyPr/>
              <a:lstStyle/>
              <a:p>
                <a:r>
                  <a:rPr lang="pt-BR">
                    <a:noFill/>
                  </a:rPr>
                  <a:t> </a:t>
                </a:r>
              </a:p>
            </p:txBody>
          </p:sp>
        </mc:Fallback>
      </mc:AlternateContent>
      <p:cxnSp>
        <p:nvCxnSpPr>
          <p:cNvPr id="23" name="Conector de Seta Reta 22">
            <a:extLst>
              <a:ext uri="{FF2B5EF4-FFF2-40B4-BE49-F238E27FC236}">
                <a16:creationId xmlns:a16="http://schemas.microsoft.com/office/drawing/2014/main" id="{778E6F00-D342-4258-BEBC-21FE2128274B}"/>
              </a:ext>
            </a:extLst>
          </p:cNvPr>
          <p:cNvCxnSpPr/>
          <p:nvPr/>
        </p:nvCxnSpPr>
        <p:spPr>
          <a:xfrm>
            <a:off x="4728332" y="1509346"/>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CaixaDeTexto 23">
                <a:extLst>
                  <a:ext uri="{FF2B5EF4-FFF2-40B4-BE49-F238E27FC236}">
                    <a16:creationId xmlns:a16="http://schemas.microsoft.com/office/drawing/2014/main" id="{9FDAA038-4E44-47A8-B029-0BBE6BA7603E}"/>
                  </a:ext>
                </a:extLst>
              </p:cNvPr>
              <p:cNvSpPr txBox="1"/>
              <p:nvPr/>
            </p:nvSpPr>
            <p:spPr>
              <a:xfrm>
                <a:off x="5577464" y="1201386"/>
                <a:ext cx="873251" cy="563872"/>
              </a:xfrm>
              <a:prstGeom prst="rect">
                <a:avLst/>
              </a:prstGeom>
              <a:solidFill>
                <a:srgbClr val="FFC000"/>
              </a:solidFill>
              <a:ln w="28575">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𝐴</m:t>
                          </m:r>
                        </m:e>
                        <m:sub>
                          <m:r>
                            <a:rPr lang="pt-BR" b="0" i="1" smtClean="0">
                              <a:latin typeface="Cambria Math" panose="02040503050406030204" pitchFamily="18" charset="0"/>
                            </a:rPr>
                            <m:t>𝑑</m:t>
                          </m:r>
                        </m:sub>
                      </m:sSub>
                      <m:r>
                        <a:rPr lang="pt-BR" b="0" i="1"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2</m:t>
                              </m:r>
                            </m:sub>
                          </m:sSub>
                        </m:num>
                        <m:den>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1</m:t>
                              </m:r>
                            </m:sub>
                          </m:sSub>
                        </m:den>
                      </m:f>
                    </m:oMath>
                  </m:oMathPara>
                </a14:m>
                <a:endParaRPr lang="pt-BR" dirty="0"/>
              </a:p>
            </p:txBody>
          </p:sp>
        </mc:Choice>
        <mc:Fallback xmlns="">
          <p:sp>
            <p:nvSpPr>
              <p:cNvPr id="24" name="CaixaDeTexto 23">
                <a:extLst>
                  <a:ext uri="{FF2B5EF4-FFF2-40B4-BE49-F238E27FC236}">
                    <a16:creationId xmlns:a16="http://schemas.microsoft.com/office/drawing/2014/main" id="{9FDAA038-4E44-47A8-B029-0BBE6BA7603E}"/>
                  </a:ext>
                </a:extLst>
              </p:cNvPr>
              <p:cNvSpPr txBox="1">
                <a:spLocks noRot="1" noChangeAspect="1" noMove="1" noResize="1" noEditPoints="1" noAdjustHandles="1" noChangeArrowheads="1" noChangeShapeType="1" noTextEdit="1"/>
              </p:cNvSpPr>
              <p:nvPr/>
            </p:nvSpPr>
            <p:spPr>
              <a:xfrm>
                <a:off x="5577464" y="1201386"/>
                <a:ext cx="873251" cy="563872"/>
              </a:xfrm>
              <a:prstGeom prst="rect">
                <a:avLst/>
              </a:prstGeom>
              <a:blipFill>
                <a:blip r:embed="rId3"/>
                <a:stretch>
                  <a:fillRect/>
                </a:stretch>
              </a:blipFill>
              <a:ln w="28575">
                <a:solidFill>
                  <a:schemeClr val="tx1"/>
                </a:solidFill>
              </a:ln>
            </p:spPr>
            <p:txBody>
              <a:bodyPr/>
              <a:lstStyle/>
              <a:p>
                <a:r>
                  <a:rPr lang="pt-BR">
                    <a:noFill/>
                  </a:rPr>
                  <a:t> </a:t>
                </a:r>
              </a:p>
            </p:txBody>
          </p:sp>
        </mc:Fallback>
      </mc:AlternateContent>
    </p:spTree>
    <p:extLst>
      <p:ext uri="{BB962C8B-B14F-4D97-AF65-F5344CB8AC3E}">
        <p14:creationId xmlns:p14="http://schemas.microsoft.com/office/powerpoint/2010/main" val="2964692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tângulo 26">
            <a:extLst>
              <a:ext uri="{FF2B5EF4-FFF2-40B4-BE49-F238E27FC236}">
                <a16:creationId xmlns:a16="http://schemas.microsoft.com/office/drawing/2014/main" id="{87C63F75-C721-415A-9568-5B76DDB69356}"/>
              </a:ext>
            </a:extLst>
          </p:cNvPr>
          <p:cNvSpPr/>
          <p:nvPr/>
        </p:nvSpPr>
        <p:spPr>
          <a:xfrm>
            <a:off x="626067" y="388853"/>
            <a:ext cx="8087727" cy="646331"/>
          </a:xfrm>
          <a:prstGeom prst="rect">
            <a:avLst/>
          </a:prstGeom>
        </p:spPr>
        <p:txBody>
          <a:bodyPr wrap="square">
            <a:spAutoFit/>
          </a:bodyPr>
          <a:lstStyle/>
          <a:p>
            <a:r>
              <a:rPr lang="en-US" dirty="0"/>
              <a:t>Let’s next consider the circuit with only a common-mode signal applied at the input, as </a:t>
            </a:r>
            <a:r>
              <a:rPr lang="pt-BR" dirty="0" err="1"/>
              <a:t>shown</a:t>
            </a:r>
            <a:r>
              <a:rPr lang="pt-BR" dirty="0"/>
              <a:t> in </a:t>
            </a:r>
            <a:r>
              <a:rPr lang="pt-BR" dirty="0" err="1"/>
              <a:t>the</a:t>
            </a:r>
            <a:r>
              <a:rPr lang="pt-BR" dirty="0"/>
              <a:t> circuito </a:t>
            </a:r>
            <a:r>
              <a:rPr lang="pt-BR" dirty="0" err="1"/>
              <a:t>below</a:t>
            </a:r>
            <a:r>
              <a:rPr lang="pt-BR" dirty="0"/>
              <a:t>:</a:t>
            </a:r>
          </a:p>
        </p:txBody>
      </p:sp>
      <p:sp>
        <p:nvSpPr>
          <p:cNvPr id="28" name="Retângulo: Cantos Arredondados 27">
            <a:extLst>
              <a:ext uri="{FF2B5EF4-FFF2-40B4-BE49-F238E27FC236}">
                <a16:creationId xmlns:a16="http://schemas.microsoft.com/office/drawing/2014/main" id="{5DA4317D-BB1B-4059-9943-6AE39B72D568}"/>
              </a:ext>
            </a:extLst>
          </p:cNvPr>
          <p:cNvSpPr/>
          <p:nvPr/>
        </p:nvSpPr>
        <p:spPr>
          <a:xfrm>
            <a:off x="256065" y="503136"/>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8F8CBF6A-C4D1-40AB-9006-31CF339475AC}"/>
              </a:ext>
            </a:extLst>
          </p:cNvPr>
          <p:cNvPicPr>
            <a:picLocks noChangeAspect="1"/>
          </p:cNvPicPr>
          <p:nvPr/>
        </p:nvPicPr>
        <p:blipFill>
          <a:blip r:embed="rId2"/>
          <a:stretch>
            <a:fillRect/>
          </a:stretch>
        </p:blipFill>
        <p:spPr>
          <a:xfrm>
            <a:off x="391250" y="1219029"/>
            <a:ext cx="3257550" cy="2095500"/>
          </a:xfrm>
          <a:prstGeom prst="rect">
            <a:avLst/>
          </a:prstGeom>
        </p:spPr>
      </p:pic>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1780AAEE-5A39-492B-88EF-F7052566CB84}"/>
                  </a:ext>
                </a:extLst>
              </p:cNvPr>
              <p:cNvSpPr txBox="1"/>
              <p:nvPr/>
            </p:nvSpPr>
            <p:spPr>
              <a:xfrm>
                <a:off x="3895640" y="1386867"/>
                <a:ext cx="4612353" cy="489878"/>
              </a:xfrm>
              <a:prstGeom prst="rect">
                <a:avLst/>
              </a:prstGeom>
              <a:noFill/>
            </p:spPr>
            <p:txBody>
              <a:bodyPr wrap="none" lIns="0" tIns="0" rIns="0" bIns="0" rtlCol="0">
                <a:spAutoFit/>
              </a:bodyPr>
              <a:lstStyle/>
              <a:p>
                <a14:m>
                  <m:oMath xmlns:m="http://schemas.openxmlformats.org/officeDocument/2006/math">
                    <m:sSub>
                      <m:sSubPr>
                        <m:ctrlPr>
                          <a:rPr lang="pt-BR" sz="2000" i="1" smtClean="0">
                            <a:latin typeface="Cambria Math" panose="02040503050406030204" pitchFamily="18" charset="0"/>
                          </a:rPr>
                        </m:ctrlPr>
                      </m:sSubPr>
                      <m:e>
                        <m:r>
                          <a:rPr lang="pt-BR" sz="2000" b="0" i="1" smtClean="0">
                            <a:latin typeface="Cambria Math" panose="02040503050406030204" pitchFamily="18" charset="0"/>
                          </a:rPr>
                          <m:t>𝑖</m:t>
                        </m:r>
                      </m:e>
                      <m:sub>
                        <m:r>
                          <a:rPr lang="pt-BR" sz="2000" b="0" i="1" smtClean="0">
                            <a:latin typeface="Cambria Math" panose="02040503050406030204" pitchFamily="18" charset="0"/>
                          </a:rPr>
                          <m:t>1</m:t>
                        </m:r>
                      </m:sub>
                    </m:sSub>
                    <m:r>
                      <a:rPr lang="pt-BR" sz="2000" b="0" i="1" smtClean="0">
                        <a:latin typeface="Cambria Math" panose="02040503050406030204" pitchFamily="18" charset="0"/>
                      </a:rPr>
                      <m:t>=</m:t>
                    </m:r>
                    <m:f>
                      <m:fPr>
                        <m:ctrlPr>
                          <a:rPr lang="pt-BR" sz="2000" b="0" i="1" smtClean="0">
                            <a:latin typeface="Cambria Math" panose="02040503050406030204" pitchFamily="18" charset="0"/>
                          </a:rPr>
                        </m:ctrlPr>
                      </m:fPr>
                      <m:num>
                        <m:r>
                          <a:rPr lang="pt-BR" sz="2000" b="0" i="1" smtClean="0">
                            <a:latin typeface="Cambria Math" panose="02040503050406030204" pitchFamily="18" charset="0"/>
                          </a:rPr>
                          <m:t>1</m:t>
                        </m:r>
                      </m:num>
                      <m:den>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𝑅</m:t>
                            </m:r>
                          </m:e>
                          <m:sub>
                            <m:r>
                              <a:rPr lang="pt-BR" sz="2000" b="0" i="1" smtClean="0">
                                <a:latin typeface="Cambria Math" panose="02040503050406030204" pitchFamily="18" charset="0"/>
                              </a:rPr>
                              <m:t>1</m:t>
                            </m:r>
                          </m:sub>
                        </m:sSub>
                      </m:den>
                    </m:f>
                    <m:d>
                      <m:dPr>
                        <m:begChr m:val="["/>
                        <m:endChr m:val="]"/>
                        <m:ctrlPr>
                          <a:rPr lang="pt-BR" sz="2000" b="0" i="1" smtClean="0">
                            <a:latin typeface="Cambria Math" panose="02040503050406030204" pitchFamily="18" charset="0"/>
                          </a:rPr>
                        </m:ctrlPr>
                      </m:dPr>
                      <m:e>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𝑣</m:t>
                            </m:r>
                          </m:e>
                          <m:sub>
                            <m:r>
                              <a:rPr lang="pt-BR" sz="2000" b="0" i="1" smtClean="0">
                                <a:latin typeface="Cambria Math" panose="02040503050406030204" pitchFamily="18" charset="0"/>
                              </a:rPr>
                              <m:t>𝐼𝑐𝑚</m:t>
                            </m:r>
                          </m:sub>
                        </m:sSub>
                        <m:r>
                          <a:rPr lang="pt-BR" sz="2000" b="0" i="1" smtClean="0">
                            <a:latin typeface="Cambria Math" panose="02040503050406030204" pitchFamily="18" charset="0"/>
                          </a:rPr>
                          <m:t>−</m:t>
                        </m:r>
                        <m:f>
                          <m:fPr>
                            <m:ctrlPr>
                              <a:rPr lang="pt-BR" sz="2000" b="0" i="1" smtClean="0">
                                <a:latin typeface="Cambria Math" panose="02040503050406030204" pitchFamily="18" charset="0"/>
                              </a:rPr>
                            </m:ctrlPr>
                          </m:fPr>
                          <m:num>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𝑅</m:t>
                                </m:r>
                              </m:e>
                              <m:sub>
                                <m:r>
                                  <a:rPr lang="pt-BR" sz="2000" b="0" i="1" smtClean="0">
                                    <a:latin typeface="Cambria Math" panose="02040503050406030204" pitchFamily="18" charset="0"/>
                                  </a:rPr>
                                  <m:t>4</m:t>
                                </m:r>
                              </m:sub>
                            </m:sSub>
                          </m:num>
                          <m:den>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𝑅</m:t>
                                </m:r>
                              </m:e>
                              <m:sub>
                                <m:r>
                                  <a:rPr lang="pt-BR" sz="2000" b="0" i="1" smtClean="0">
                                    <a:latin typeface="Cambria Math" panose="02040503050406030204" pitchFamily="18" charset="0"/>
                                  </a:rPr>
                                  <m:t>4</m:t>
                                </m:r>
                              </m:sub>
                            </m:sSub>
                            <m:r>
                              <a:rPr lang="pt-BR" sz="2000" b="0" i="1" smtClean="0">
                                <a:latin typeface="Cambria Math" panose="02040503050406030204" pitchFamily="18" charset="0"/>
                              </a:rPr>
                              <m:t>+</m:t>
                            </m:r>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𝑅</m:t>
                                </m:r>
                              </m:e>
                              <m:sub>
                                <m:r>
                                  <a:rPr lang="pt-BR" sz="2000" b="0" i="1" smtClean="0">
                                    <a:latin typeface="Cambria Math" panose="02040503050406030204" pitchFamily="18" charset="0"/>
                                  </a:rPr>
                                  <m:t>3</m:t>
                                </m:r>
                              </m:sub>
                            </m:sSub>
                          </m:den>
                        </m:f>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𝐼𝑐𝑚</m:t>
                            </m:r>
                          </m:sub>
                        </m:sSub>
                      </m:e>
                    </m:d>
                    <m:r>
                      <a:rPr lang="pt-BR" sz="2000" b="0" i="1" smtClean="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𝐼𝑐𝑚</m:t>
                        </m:r>
                      </m:sub>
                    </m:sSub>
                    <m:f>
                      <m:fPr>
                        <m:ctrlPr>
                          <a:rPr lang="pt-BR" sz="2000" i="1">
                            <a:latin typeface="Cambria Math" panose="02040503050406030204" pitchFamily="18" charset="0"/>
                          </a:rPr>
                        </m:ctrlPr>
                      </m:fPr>
                      <m:num>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b="0" i="1" smtClean="0">
                                <a:latin typeface="Cambria Math" panose="02040503050406030204" pitchFamily="18" charset="0"/>
                              </a:rPr>
                              <m:t>3</m:t>
                            </m:r>
                          </m:sub>
                        </m:sSub>
                      </m:num>
                      <m:den>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4</m:t>
                            </m:r>
                          </m:sub>
                        </m:sSub>
                        <m:r>
                          <a:rPr lang="pt-BR" sz="2000" i="1">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3</m:t>
                            </m:r>
                          </m:sub>
                        </m:sSub>
                      </m:den>
                    </m:f>
                  </m:oMath>
                </a14:m>
                <a:r>
                  <a:rPr lang="pt-BR" sz="2000" dirty="0"/>
                  <a:t> </a:t>
                </a:r>
                <a14:m>
                  <m:oMath xmlns:m="http://schemas.openxmlformats.org/officeDocument/2006/math">
                    <m:f>
                      <m:fPr>
                        <m:ctrlPr>
                          <a:rPr lang="pt-BR" sz="2000" i="1">
                            <a:latin typeface="Cambria Math" panose="02040503050406030204" pitchFamily="18" charset="0"/>
                          </a:rPr>
                        </m:ctrlPr>
                      </m:fPr>
                      <m:num>
                        <m:r>
                          <a:rPr lang="pt-BR" sz="2000" i="1">
                            <a:latin typeface="Cambria Math" panose="02040503050406030204" pitchFamily="18" charset="0"/>
                          </a:rPr>
                          <m:t>1</m:t>
                        </m:r>
                      </m:num>
                      <m:den>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1</m:t>
                            </m:r>
                          </m:sub>
                        </m:sSub>
                      </m:den>
                    </m:f>
                  </m:oMath>
                </a14:m>
                <a:endParaRPr lang="pt-BR" sz="2000" dirty="0"/>
              </a:p>
            </p:txBody>
          </p:sp>
        </mc:Choice>
        <mc:Fallback xmlns="">
          <p:sp>
            <p:nvSpPr>
              <p:cNvPr id="3" name="CaixaDeTexto 2">
                <a:extLst>
                  <a:ext uri="{FF2B5EF4-FFF2-40B4-BE49-F238E27FC236}">
                    <a16:creationId xmlns:a16="http://schemas.microsoft.com/office/drawing/2014/main" id="{1780AAEE-5A39-492B-88EF-F7052566CB84}"/>
                  </a:ext>
                </a:extLst>
              </p:cNvPr>
              <p:cNvSpPr txBox="1">
                <a:spLocks noRot="1" noChangeAspect="1" noMove="1" noResize="1" noEditPoints="1" noAdjustHandles="1" noChangeArrowheads="1" noChangeShapeType="1" noTextEdit="1"/>
              </p:cNvSpPr>
              <p:nvPr/>
            </p:nvSpPr>
            <p:spPr>
              <a:xfrm>
                <a:off x="3895640" y="1386867"/>
                <a:ext cx="4612353" cy="489878"/>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9" name="CaixaDeTexto 28">
                <a:extLst>
                  <a:ext uri="{FF2B5EF4-FFF2-40B4-BE49-F238E27FC236}">
                    <a16:creationId xmlns:a16="http://schemas.microsoft.com/office/drawing/2014/main" id="{41BBB369-F397-408E-AD15-48752C53560E}"/>
                  </a:ext>
                </a:extLst>
              </p:cNvPr>
              <p:cNvSpPr txBox="1"/>
              <p:nvPr/>
            </p:nvSpPr>
            <p:spPr>
              <a:xfrm>
                <a:off x="3881857" y="2081020"/>
                <a:ext cx="2829493" cy="628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2000" i="1" smtClean="0">
                              <a:latin typeface="Cambria Math" panose="02040503050406030204" pitchFamily="18" charset="0"/>
                            </a:rPr>
                          </m:ctrlPr>
                        </m:sSubPr>
                        <m:e>
                          <m:r>
                            <a:rPr lang="pt-BR" sz="2000" b="0" i="1" smtClean="0">
                              <a:latin typeface="Cambria Math" panose="02040503050406030204" pitchFamily="18" charset="0"/>
                            </a:rPr>
                            <m:t>𝑣</m:t>
                          </m:r>
                        </m:e>
                        <m:sub>
                          <m:r>
                            <a:rPr lang="pt-BR" sz="2000" b="0" i="1" smtClean="0">
                              <a:latin typeface="Cambria Math" panose="02040503050406030204" pitchFamily="18" charset="0"/>
                            </a:rPr>
                            <m:t>𝑜</m:t>
                          </m:r>
                        </m:sub>
                      </m:sSub>
                      <m:r>
                        <a:rPr lang="pt-BR" sz="2000" b="0" i="1" smtClean="0">
                          <a:latin typeface="Cambria Math" panose="02040503050406030204" pitchFamily="18" charset="0"/>
                        </a:rPr>
                        <m:t>=</m:t>
                      </m:r>
                      <m:f>
                        <m:fPr>
                          <m:ctrlPr>
                            <a:rPr lang="pt-BR" sz="2000" i="1">
                              <a:latin typeface="Cambria Math" panose="02040503050406030204" pitchFamily="18" charset="0"/>
                            </a:rPr>
                          </m:ctrlPr>
                        </m:fPr>
                        <m:num>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4</m:t>
                              </m:r>
                            </m:sub>
                          </m:sSub>
                        </m:num>
                        <m:den>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4</m:t>
                              </m:r>
                            </m:sub>
                          </m:sSub>
                          <m:r>
                            <a:rPr lang="pt-BR" sz="2000" i="1">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3</m:t>
                              </m:r>
                            </m:sub>
                          </m:sSub>
                        </m:den>
                      </m:f>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𝐼𝑐𝑚</m:t>
                          </m:r>
                        </m:sub>
                      </m:sSub>
                      <m:r>
                        <a:rPr lang="pt-BR" sz="2000" b="0" i="1" smtClean="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𝑖</m:t>
                          </m:r>
                        </m:e>
                        <m:sub>
                          <m:r>
                            <a:rPr lang="pt-BR" sz="2000" b="0" i="1" smtClean="0">
                              <a:latin typeface="Cambria Math" panose="02040503050406030204" pitchFamily="18" charset="0"/>
                            </a:rPr>
                            <m:t>2</m:t>
                          </m:r>
                        </m:sub>
                      </m:sSub>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b="0" i="1" smtClean="0">
                              <a:latin typeface="Cambria Math" panose="02040503050406030204" pitchFamily="18" charset="0"/>
                            </a:rPr>
                            <m:t>2</m:t>
                          </m:r>
                        </m:sub>
                      </m:sSub>
                    </m:oMath>
                  </m:oMathPara>
                </a14:m>
                <a:endParaRPr lang="pt-BR" sz="2000" dirty="0"/>
              </a:p>
            </p:txBody>
          </p:sp>
        </mc:Choice>
        <mc:Fallback xmlns="">
          <p:sp>
            <p:nvSpPr>
              <p:cNvPr id="29" name="CaixaDeTexto 28">
                <a:extLst>
                  <a:ext uri="{FF2B5EF4-FFF2-40B4-BE49-F238E27FC236}">
                    <a16:creationId xmlns:a16="http://schemas.microsoft.com/office/drawing/2014/main" id="{41BBB369-F397-408E-AD15-48752C53560E}"/>
                  </a:ext>
                </a:extLst>
              </p:cNvPr>
              <p:cNvSpPr txBox="1">
                <a:spLocks noRot="1" noChangeAspect="1" noMove="1" noResize="1" noEditPoints="1" noAdjustHandles="1" noChangeArrowheads="1" noChangeShapeType="1" noTextEdit="1"/>
              </p:cNvSpPr>
              <p:nvPr/>
            </p:nvSpPr>
            <p:spPr>
              <a:xfrm>
                <a:off x="3881857" y="2081020"/>
                <a:ext cx="2829493" cy="628121"/>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0" name="CaixaDeTexto 29">
                <a:extLst>
                  <a:ext uri="{FF2B5EF4-FFF2-40B4-BE49-F238E27FC236}">
                    <a16:creationId xmlns:a16="http://schemas.microsoft.com/office/drawing/2014/main" id="{AEE869CE-168A-4E09-96A7-A61ED3860B53}"/>
                  </a:ext>
                </a:extLst>
              </p:cNvPr>
              <p:cNvSpPr txBox="1"/>
              <p:nvPr/>
            </p:nvSpPr>
            <p:spPr>
              <a:xfrm>
                <a:off x="3895640" y="2913416"/>
                <a:ext cx="78938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2000" i="1" smtClean="0">
                              <a:latin typeface="Cambria Math" panose="02040503050406030204" pitchFamily="18" charset="0"/>
                            </a:rPr>
                          </m:ctrlPr>
                        </m:sSubPr>
                        <m:e>
                          <m:r>
                            <a:rPr lang="pt-BR" sz="2000" b="0" i="1" smtClean="0">
                              <a:latin typeface="Cambria Math" panose="02040503050406030204" pitchFamily="18" charset="0"/>
                            </a:rPr>
                            <m:t>𝑖</m:t>
                          </m:r>
                        </m:e>
                        <m:sub>
                          <m:r>
                            <a:rPr lang="pt-BR" sz="2000" b="0" i="1" smtClean="0">
                              <a:latin typeface="Cambria Math" panose="02040503050406030204" pitchFamily="18" charset="0"/>
                            </a:rPr>
                            <m:t>2</m:t>
                          </m:r>
                        </m:sub>
                      </m:sSub>
                      <m:r>
                        <a:rPr lang="pt-BR" sz="2000" b="0" i="1" smtClean="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𝑖</m:t>
                          </m:r>
                        </m:e>
                        <m:sub>
                          <m:r>
                            <a:rPr lang="pt-BR" sz="2000" i="1">
                              <a:latin typeface="Cambria Math" panose="02040503050406030204" pitchFamily="18" charset="0"/>
                            </a:rPr>
                            <m:t>1</m:t>
                          </m:r>
                        </m:sub>
                      </m:sSub>
                    </m:oMath>
                  </m:oMathPara>
                </a14:m>
                <a:endParaRPr lang="pt-BR" sz="2000" dirty="0"/>
              </a:p>
            </p:txBody>
          </p:sp>
        </mc:Choice>
        <mc:Fallback xmlns="">
          <p:sp>
            <p:nvSpPr>
              <p:cNvPr id="30" name="CaixaDeTexto 29">
                <a:extLst>
                  <a:ext uri="{FF2B5EF4-FFF2-40B4-BE49-F238E27FC236}">
                    <a16:creationId xmlns:a16="http://schemas.microsoft.com/office/drawing/2014/main" id="{AEE869CE-168A-4E09-96A7-A61ED3860B53}"/>
                  </a:ext>
                </a:extLst>
              </p:cNvPr>
              <p:cNvSpPr txBox="1">
                <a:spLocks noRot="1" noChangeAspect="1" noMove="1" noResize="1" noEditPoints="1" noAdjustHandles="1" noChangeArrowheads="1" noChangeShapeType="1" noTextEdit="1"/>
              </p:cNvSpPr>
              <p:nvPr/>
            </p:nvSpPr>
            <p:spPr>
              <a:xfrm>
                <a:off x="3895640" y="2913416"/>
                <a:ext cx="789383" cy="307777"/>
              </a:xfrm>
              <a:prstGeom prst="rect">
                <a:avLst/>
              </a:prstGeom>
              <a:blipFill>
                <a:blip r:embed="rId5"/>
                <a:stretch>
                  <a:fillRect l="-6923" r="-1538" b="-16000"/>
                </a:stretch>
              </a:blipFill>
            </p:spPr>
            <p:txBody>
              <a:bodyPr/>
              <a:lstStyle/>
              <a:p>
                <a:r>
                  <a:rPr lang="pt-BR">
                    <a:noFill/>
                  </a:rPr>
                  <a:t> </a:t>
                </a:r>
              </a:p>
            </p:txBody>
          </p:sp>
        </mc:Fallback>
      </mc:AlternateContent>
      <p:sp>
        <p:nvSpPr>
          <p:cNvPr id="6" name="Chave Direita 5">
            <a:extLst>
              <a:ext uri="{FF2B5EF4-FFF2-40B4-BE49-F238E27FC236}">
                <a16:creationId xmlns:a16="http://schemas.microsoft.com/office/drawing/2014/main" id="{A3A9396B-57EC-40C6-9CFA-27779C01C97B}"/>
              </a:ext>
            </a:extLst>
          </p:cNvPr>
          <p:cNvSpPr/>
          <p:nvPr/>
        </p:nvSpPr>
        <p:spPr>
          <a:xfrm>
            <a:off x="8607778" y="1175721"/>
            <a:ext cx="223866" cy="2311139"/>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31" name="Conector de Seta Reta 30">
            <a:extLst>
              <a:ext uri="{FF2B5EF4-FFF2-40B4-BE49-F238E27FC236}">
                <a16:creationId xmlns:a16="http://schemas.microsoft.com/office/drawing/2014/main" id="{8FAAA2F3-151F-4143-BE1A-6E7804D27834}"/>
              </a:ext>
            </a:extLst>
          </p:cNvPr>
          <p:cNvCxnSpPr/>
          <p:nvPr/>
        </p:nvCxnSpPr>
        <p:spPr>
          <a:xfrm>
            <a:off x="354656" y="3822202"/>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CaixaDeTexto 31">
                <a:extLst>
                  <a:ext uri="{FF2B5EF4-FFF2-40B4-BE49-F238E27FC236}">
                    <a16:creationId xmlns:a16="http://schemas.microsoft.com/office/drawing/2014/main" id="{D17710D5-9255-4719-B943-2C89DA2FC7BE}"/>
                  </a:ext>
                </a:extLst>
              </p:cNvPr>
              <p:cNvSpPr txBox="1"/>
              <p:nvPr/>
            </p:nvSpPr>
            <p:spPr>
              <a:xfrm>
                <a:off x="1023870" y="3538092"/>
                <a:ext cx="3523593" cy="589072"/>
              </a:xfrm>
              <a:prstGeom prst="rect">
                <a:avLst/>
              </a:prstGeom>
              <a:noFill/>
            </p:spPr>
            <p:txBody>
              <a:bodyPr wrap="none" lIns="0" tIns="0" rIns="0" bIns="0" rtlCol="0">
                <a:spAutoFit/>
              </a:bodyPr>
              <a:lstStyle/>
              <a:p>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0</m:t>
                        </m:r>
                      </m:sub>
                    </m:sSub>
                    <m:r>
                      <a:rPr lang="pt-BR" sz="2400" b="0" i="1" smtClean="0">
                        <a:latin typeface="Cambria Math" panose="02040503050406030204" pitchFamily="18" charset="0"/>
                      </a:rPr>
                      <m:t>=</m:t>
                    </m:r>
                    <m:f>
                      <m:fPr>
                        <m:ctrlPr>
                          <a:rPr lang="pt-BR" sz="2400" i="1">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4</m:t>
                            </m:r>
                          </m:sub>
                        </m:sSub>
                      </m:num>
                      <m:den>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4</m:t>
                            </m:r>
                          </m:sub>
                        </m:sSub>
                        <m:r>
                          <a:rPr lang="pt-BR" sz="2400" i="1">
                            <a:latin typeface="Cambria Math" panose="02040503050406030204" pitchFamily="18" charset="0"/>
                          </a:rPr>
                          <m:t>+</m:t>
                        </m:r>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3</m:t>
                            </m:r>
                          </m:sub>
                        </m:sSub>
                      </m:den>
                    </m:f>
                    <m:d>
                      <m:dPr>
                        <m:ctrlPr>
                          <a:rPr lang="pt-BR" sz="2400" i="1" smtClean="0">
                            <a:latin typeface="Cambria Math" panose="02040503050406030204" pitchFamily="18" charset="0"/>
                          </a:rPr>
                        </m:ctrlPr>
                      </m:dPr>
                      <m:e>
                        <m:r>
                          <a:rPr lang="pt-BR" sz="2400" b="0" i="1" smtClean="0">
                            <a:latin typeface="Cambria Math" panose="02040503050406030204" pitchFamily="18" charset="0"/>
                          </a:rPr>
                          <m:t>1−</m:t>
                        </m:r>
                        <m:f>
                          <m:fPr>
                            <m:ctrlPr>
                              <a:rPr lang="pt-BR" sz="2400" i="1">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b="0" i="1" smtClean="0">
                                    <a:latin typeface="Cambria Math" panose="02040503050406030204" pitchFamily="18" charset="0"/>
                                  </a:rPr>
                                  <m:t>2</m:t>
                                </m:r>
                              </m:sub>
                            </m:sSub>
                          </m:num>
                          <m:den>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b="0" i="1" smtClean="0">
                                    <a:latin typeface="Cambria Math" panose="02040503050406030204" pitchFamily="18" charset="0"/>
                                  </a:rPr>
                                  <m:t>1</m:t>
                                </m:r>
                              </m:sub>
                            </m:sSub>
                          </m:den>
                        </m:f>
                        <m:f>
                          <m:fPr>
                            <m:ctrlPr>
                              <a:rPr lang="pt-BR" sz="2400" i="1">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b="0" i="1" smtClean="0">
                                    <a:latin typeface="Cambria Math" panose="02040503050406030204" pitchFamily="18" charset="0"/>
                                  </a:rPr>
                                  <m:t>3</m:t>
                                </m:r>
                              </m:sub>
                            </m:sSub>
                          </m:num>
                          <m:den>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4</m:t>
                                </m:r>
                              </m:sub>
                            </m:sSub>
                          </m:den>
                        </m:f>
                      </m:e>
                    </m:d>
                  </m:oMath>
                </a14:m>
                <a:r>
                  <a:rPr lang="pt-BR" sz="2400" dirty="0"/>
                  <a:t>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i="1">
                            <a:latin typeface="Cambria Math" panose="02040503050406030204" pitchFamily="18" charset="0"/>
                          </a:rPr>
                          <m:t>𝐼𝑐𝑚</m:t>
                        </m:r>
                      </m:sub>
                    </m:sSub>
                  </m:oMath>
                </a14:m>
                <a:endParaRPr lang="pt-BR" sz="2400" dirty="0"/>
              </a:p>
            </p:txBody>
          </p:sp>
        </mc:Choice>
        <mc:Fallback xmlns="">
          <p:sp>
            <p:nvSpPr>
              <p:cNvPr id="32" name="CaixaDeTexto 31">
                <a:extLst>
                  <a:ext uri="{FF2B5EF4-FFF2-40B4-BE49-F238E27FC236}">
                    <a16:creationId xmlns:a16="http://schemas.microsoft.com/office/drawing/2014/main" id="{D17710D5-9255-4719-B943-2C89DA2FC7BE}"/>
                  </a:ext>
                </a:extLst>
              </p:cNvPr>
              <p:cNvSpPr txBox="1">
                <a:spLocks noRot="1" noChangeAspect="1" noMove="1" noResize="1" noEditPoints="1" noAdjustHandles="1" noChangeArrowheads="1" noChangeShapeType="1" noTextEdit="1"/>
              </p:cNvSpPr>
              <p:nvPr/>
            </p:nvSpPr>
            <p:spPr>
              <a:xfrm>
                <a:off x="1023870" y="3538092"/>
                <a:ext cx="3523593" cy="589072"/>
              </a:xfrm>
              <a:prstGeom prst="rect">
                <a:avLst/>
              </a:prstGeom>
              <a:blipFill>
                <a:blip r:embed="rId6"/>
                <a:stretch>
                  <a:fillRect/>
                </a:stretch>
              </a:blipFill>
            </p:spPr>
            <p:txBody>
              <a:bodyPr/>
              <a:lstStyle/>
              <a:p>
                <a:r>
                  <a:rPr lang="pt-BR">
                    <a:noFill/>
                  </a:rPr>
                  <a:t> </a:t>
                </a:r>
              </a:p>
            </p:txBody>
          </p:sp>
        </mc:Fallback>
      </mc:AlternateContent>
      <p:cxnSp>
        <p:nvCxnSpPr>
          <p:cNvPr id="33" name="Conector de Seta Reta 32">
            <a:extLst>
              <a:ext uri="{FF2B5EF4-FFF2-40B4-BE49-F238E27FC236}">
                <a16:creationId xmlns:a16="http://schemas.microsoft.com/office/drawing/2014/main" id="{4E0E4296-B5F5-4548-8A13-E53F922775D0}"/>
              </a:ext>
            </a:extLst>
          </p:cNvPr>
          <p:cNvCxnSpPr/>
          <p:nvPr/>
        </p:nvCxnSpPr>
        <p:spPr>
          <a:xfrm>
            <a:off x="4653825" y="3868308"/>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CaixaDeTexto 33">
                <a:extLst>
                  <a:ext uri="{FF2B5EF4-FFF2-40B4-BE49-F238E27FC236}">
                    <a16:creationId xmlns:a16="http://schemas.microsoft.com/office/drawing/2014/main" id="{BEF6F9C7-DCBE-4F22-A06F-C6DC1AFD8D61}"/>
                  </a:ext>
                </a:extLst>
              </p:cNvPr>
              <p:cNvSpPr txBox="1"/>
              <p:nvPr/>
            </p:nvSpPr>
            <p:spPr>
              <a:xfrm>
                <a:off x="5368721" y="3486860"/>
                <a:ext cx="2777812" cy="622350"/>
              </a:xfrm>
              <a:prstGeom prst="rect">
                <a:avLst/>
              </a:prstGeom>
              <a:solidFill>
                <a:srgbClr val="FFC000"/>
              </a:solidFill>
              <a:ln w="28575">
                <a:solidFill>
                  <a:schemeClr val="tx1"/>
                </a:solidFill>
              </a:ln>
            </p:spPr>
            <p:txBody>
              <a:bodyPr wrap="none" lIns="0" tIns="0" rIns="0" bIns="0" rtlCol="0">
                <a:spAutoFit/>
              </a:bodyPr>
              <a:lstStyle>
                <a:defPPr>
                  <a:defRPr lang="en-US"/>
                </a:defPPr>
                <a:lvl1pPr>
                  <a:defRPr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𝐴</m:t>
                          </m:r>
                        </m:e>
                        <m:sub>
                          <m:r>
                            <a:rPr lang="pt-BR">
                              <a:latin typeface="Cambria Math" panose="02040503050406030204" pitchFamily="18" charset="0"/>
                            </a:rPr>
                            <m:t>𝑐𝑚</m:t>
                          </m:r>
                        </m:sub>
                      </m:sSub>
                      <m:r>
                        <a:rPr lang="pt-BR">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𝑅</m:t>
                              </m:r>
                            </m:e>
                            <m:sub>
                              <m:r>
                                <a:rPr lang="pt-BR">
                                  <a:latin typeface="Cambria Math" panose="02040503050406030204" pitchFamily="18" charset="0"/>
                                </a:rPr>
                                <m:t>4</m:t>
                              </m:r>
                            </m:sub>
                          </m:sSub>
                        </m:num>
                        <m:den>
                          <m:sSub>
                            <m:sSubPr>
                              <m:ctrlPr>
                                <a:rPr lang="pt-BR" i="1">
                                  <a:latin typeface="Cambria Math" panose="02040503050406030204" pitchFamily="18" charset="0"/>
                                </a:rPr>
                              </m:ctrlPr>
                            </m:sSubPr>
                            <m:e>
                              <m:r>
                                <a:rPr lang="pt-BR">
                                  <a:latin typeface="Cambria Math" panose="02040503050406030204" pitchFamily="18" charset="0"/>
                                </a:rPr>
                                <m:t>𝑅</m:t>
                              </m:r>
                            </m:e>
                            <m:sub>
                              <m:r>
                                <a:rPr lang="pt-BR">
                                  <a:latin typeface="Cambria Math" panose="02040503050406030204" pitchFamily="18" charset="0"/>
                                </a:rPr>
                                <m:t>4</m:t>
                              </m:r>
                            </m:sub>
                          </m:sSub>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𝑅</m:t>
                              </m:r>
                            </m:e>
                            <m:sub>
                              <m:r>
                                <a:rPr lang="pt-BR">
                                  <a:latin typeface="Cambria Math" panose="02040503050406030204" pitchFamily="18" charset="0"/>
                                </a:rPr>
                                <m:t>3</m:t>
                              </m:r>
                            </m:sub>
                          </m:sSub>
                        </m:den>
                      </m:f>
                      <m:d>
                        <m:dPr>
                          <m:ctrlPr>
                            <a:rPr lang="pt-BR" i="1">
                              <a:latin typeface="Cambria Math" panose="02040503050406030204" pitchFamily="18" charset="0"/>
                            </a:rPr>
                          </m:ctrlPr>
                        </m:dPr>
                        <m:e>
                          <m:r>
                            <a:rPr lang="pt-BR">
                              <a:latin typeface="Cambria Math" panose="02040503050406030204" pitchFamily="18" charset="0"/>
                            </a:rPr>
                            <m:t>1−</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𝑅</m:t>
                                  </m:r>
                                </m:e>
                                <m:sub>
                                  <m:r>
                                    <a:rPr lang="pt-BR">
                                      <a:latin typeface="Cambria Math" panose="02040503050406030204" pitchFamily="18" charset="0"/>
                                    </a:rPr>
                                    <m:t>2</m:t>
                                  </m:r>
                                </m:sub>
                              </m:sSub>
                            </m:num>
                            <m:den>
                              <m:sSub>
                                <m:sSubPr>
                                  <m:ctrlPr>
                                    <a:rPr lang="pt-BR" i="1">
                                      <a:latin typeface="Cambria Math" panose="02040503050406030204" pitchFamily="18" charset="0"/>
                                    </a:rPr>
                                  </m:ctrlPr>
                                </m:sSubPr>
                                <m:e>
                                  <m:r>
                                    <a:rPr lang="pt-BR">
                                      <a:latin typeface="Cambria Math" panose="02040503050406030204" pitchFamily="18" charset="0"/>
                                    </a:rPr>
                                    <m:t>𝑅</m:t>
                                  </m:r>
                                </m:e>
                                <m:sub>
                                  <m:r>
                                    <a:rPr lang="pt-BR">
                                      <a:latin typeface="Cambria Math" panose="02040503050406030204" pitchFamily="18" charset="0"/>
                                    </a:rPr>
                                    <m:t>1</m:t>
                                  </m:r>
                                </m:sub>
                              </m:sSub>
                            </m:den>
                          </m:f>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𝑅</m:t>
                                  </m:r>
                                </m:e>
                                <m:sub>
                                  <m:r>
                                    <a:rPr lang="pt-BR">
                                      <a:latin typeface="Cambria Math" panose="02040503050406030204" pitchFamily="18" charset="0"/>
                                    </a:rPr>
                                    <m:t>3</m:t>
                                  </m:r>
                                </m:sub>
                              </m:sSub>
                            </m:num>
                            <m:den>
                              <m:sSub>
                                <m:sSubPr>
                                  <m:ctrlPr>
                                    <a:rPr lang="pt-BR" i="1">
                                      <a:latin typeface="Cambria Math" panose="02040503050406030204" pitchFamily="18" charset="0"/>
                                    </a:rPr>
                                  </m:ctrlPr>
                                </m:sSubPr>
                                <m:e>
                                  <m:r>
                                    <a:rPr lang="pt-BR">
                                      <a:latin typeface="Cambria Math" panose="02040503050406030204" pitchFamily="18" charset="0"/>
                                    </a:rPr>
                                    <m:t>𝑅</m:t>
                                  </m:r>
                                </m:e>
                                <m:sub>
                                  <m:r>
                                    <a:rPr lang="pt-BR">
                                      <a:latin typeface="Cambria Math" panose="02040503050406030204" pitchFamily="18" charset="0"/>
                                    </a:rPr>
                                    <m:t>4</m:t>
                                  </m:r>
                                </m:sub>
                              </m:sSub>
                            </m:den>
                          </m:f>
                        </m:e>
                      </m:d>
                    </m:oMath>
                  </m:oMathPara>
                </a14:m>
                <a:endParaRPr lang="pt-BR" dirty="0"/>
              </a:p>
            </p:txBody>
          </p:sp>
        </mc:Choice>
        <mc:Fallback xmlns="">
          <p:sp>
            <p:nvSpPr>
              <p:cNvPr id="34" name="CaixaDeTexto 33">
                <a:extLst>
                  <a:ext uri="{FF2B5EF4-FFF2-40B4-BE49-F238E27FC236}">
                    <a16:creationId xmlns:a16="http://schemas.microsoft.com/office/drawing/2014/main" id="{BEF6F9C7-DCBE-4F22-A06F-C6DC1AFD8D61}"/>
                  </a:ext>
                </a:extLst>
              </p:cNvPr>
              <p:cNvSpPr txBox="1">
                <a:spLocks noRot="1" noChangeAspect="1" noMove="1" noResize="1" noEditPoints="1" noAdjustHandles="1" noChangeArrowheads="1" noChangeShapeType="1" noTextEdit="1"/>
              </p:cNvSpPr>
              <p:nvPr/>
            </p:nvSpPr>
            <p:spPr>
              <a:xfrm>
                <a:off x="5368721" y="3486860"/>
                <a:ext cx="2777812" cy="622350"/>
              </a:xfrm>
              <a:prstGeom prst="rect">
                <a:avLst/>
              </a:prstGeom>
              <a:blipFill>
                <a:blip r:embed="rId7"/>
                <a:stretch>
                  <a:fillRect/>
                </a:stretch>
              </a:blipFill>
              <a:ln w="28575">
                <a:solidFill>
                  <a:schemeClr val="tx1"/>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5" name="CaixaDeTexto 34">
                <a:extLst>
                  <a:ext uri="{FF2B5EF4-FFF2-40B4-BE49-F238E27FC236}">
                    <a16:creationId xmlns:a16="http://schemas.microsoft.com/office/drawing/2014/main" id="{598EFB06-EBDB-4382-A61A-662FAFE92095}"/>
                  </a:ext>
                </a:extLst>
              </p:cNvPr>
              <p:cNvSpPr txBox="1"/>
              <p:nvPr/>
            </p:nvSpPr>
            <p:spPr>
              <a:xfrm>
                <a:off x="1023870" y="4682962"/>
                <a:ext cx="855939" cy="5652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4</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3</m:t>
                              </m:r>
                            </m:sub>
                          </m:sSub>
                        </m:den>
                      </m:f>
                      <m:r>
                        <a:rPr lang="pt-BR" b="0" i="1"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2</m:t>
                              </m:r>
                            </m:sub>
                          </m:sSub>
                        </m:num>
                        <m:den>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1</m:t>
                              </m:r>
                            </m:sub>
                          </m:sSub>
                        </m:den>
                      </m:f>
                    </m:oMath>
                  </m:oMathPara>
                </a14:m>
                <a:endParaRPr lang="pt-BR" dirty="0"/>
              </a:p>
            </p:txBody>
          </p:sp>
        </mc:Choice>
        <mc:Fallback xmlns="">
          <p:sp>
            <p:nvSpPr>
              <p:cNvPr id="35" name="CaixaDeTexto 34">
                <a:extLst>
                  <a:ext uri="{FF2B5EF4-FFF2-40B4-BE49-F238E27FC236}">
                    <a16:creationId xmlns:a16="http://schemas.microsoft.com/office/drawing/2014/main" id="{598EFB06-EBDB-4382-A61A-662FAFE92095}"/>
                  </a:ext>
                </a:extLst>
              </p:cNvPr>
              <p:cNvSpPr txBox="1">
                <a:spLocks noRot="1" noChangeAspect="1" noMove="1" noResize="1" noEditPoints="1" noAdjustHandles="1" noChangeArrowheads="1" noChangeShapeType="1" noTextEdit="1"/>
              </p:cNvSpPr>
              <p:nvPr/>
            </p:nvSpPr>
            <p:spPr>
              <a:xfrm>
                <a:off x="1023870" y="4682962"/>
                <a:ext cx="855939" cy="565283"/>
              </a:xfrm>
              <a:prstGeom prst="rect">
                <a:avLst/>
              </a:prstGeom>
              <a:blipFill>
                <a:blip r:embed="rId8"/>
                <a:stretch>
                  <a:fillRect/>
                </a:stretch>
              </a:blipFill>
            </p:spPr>
            <p:txBody>
              <a:bodyPr/>
              <a:lstStyle/>
              <a:p>
                <a:r>
                  <a:rPr lang="pt-BR">
                    <a:noFill/>
                  </a:rPr>
                  <a:t> </a:t>
                </a:r>
              </a:p>
            </p:txBody>
          </p:sp>
        </mc:Fallback>
      </mc:AlternateContent>
      <p:cxnSp>
        <p:nvCxnSpPr>
          <p:cNvPr id="36" name="Conector de Seta Reta 35">
            <a:extLst>
              <a:ext uri="{FF2B5EF4-FFF2-40B4-BE49-F238E27FC236}">
                <a16:creationId xmlns:a16="http://schemas.microsoft.com/office/drawing/2014/main" id="{0535D694-DCD0-450C-B35E-7C14F18E48D3}"/>
              </a:ext>
            </a:extLst>
          </p:cNvPr>
          <p:cNvCxnSpPr/>
          <p:nvPr/>
        </p:nvCxnSpPr>
        <p:spPr>
          <a:xfrm>
            <a:off x="2258094" y="4956115"/>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CaixaDeTexto 36">
                <a:extLst>
                  <a:ext uri="{FF2B5EF4-FFF2-40B4-BE49-F238E27FC236}">
                    <a16:creationId xmlns:a16="http://schemas.microsoft.com/office/drawing/2014/main" id="{B4C40220-0493-46FD-91BD-3ABE3D7DD45D}"/>
                  </a:ext>
                </a:extLst>
              </p:cNvPr>
              <p:cNvSpPr txBox="1"/>
              <p:nvPr/>
            </p:nvSpPr>
            <p:spPr>
              <a:xfrm>
                <a:off x="2927434" y="4827103"/>
                <a:ext cx="881267" cy="276999"/>
              </a:xfrm>
              <a:prstGeom prst="rect">
                <a:avLst/>
              </a:prstGeom>
              <a:solidFill>
                <a:srgbClr val="FFC000"/>
              </a:solidFill>
              <a:ln w="28575">
                <a:solidFill>
                  <a:schemeClr val="tx1"/>
                </a:solidFill>
              </a:ln>
            </p:spPr>
            <p:txBody>
              <a:bodyPr wrap="none" lIns="0" tIns="0" rIns="0" bIns="0" rtlCol="0">
                <a:spAutoFit/>
              </a:bodyPr>
              <a:lstStyle>
                <a:defPPr>
                  <a:defRPr lang="en-US"/>
                </a:defPPr>
                <a:lvl1pPr>
                  <a:defRPr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a:latin typeface="Cambria Math" panose="02040503050406030204" pitchFamily="18" charset="0"/>
                            </a:rPr>
                            <m:t>𝐴</m:t>
                          </m:r>
                        </m:e>
                        <m:sub>
                          <m:r>
                            <a:rPr lang="pt-BR">
                              <a:latin typeface="Cambria Math" panose="02040503050406030204" pitchFamily="18" charset="0"/>
                            </a:rPr>
                            <m:t>𝑐𝑚</m:t>
                          </m:r>
                        </m:sub>
                      </m:sSub>
                      <m:r>
                        <a:rPr lang="pt-BR">
                          <a:latin typeface="Cambria Math" panose="02040503050406030204" pitchFamily="18" charset="0"/>
                        </a:rPr>
                        <m:t>=</m:t>
                      </m:r>
                      <m:r>
                        <a:rPr lang="pt-BR" b="0" i="1" smtClean="0">
                          <a:latin typeface="Cambria Math" panose="02040503050406030204" pitchFamily="18" charset="0"/>
                        </a:rPr>
                        <m:t>0</m:t>
                      </m:r>
                    </m:oMath>
                  </m:oMathPara>
                </a14:m>
                <a:endParaRPr lang="pt-BR" dirty="0"/>
              </a:p>
            </p:txBody>
          </p:sp>
        </mc:Choice>
        <mc:Fallback xmlns="">
          <p:sp>
            <p:nvSpPr>
              <p:cNvPr id="37" name="CaixaDeTexto 36">
                <a:extLst>
                  <a:ext uri="{FF2B5EF4-FFF2-40B4-BE49-F238E27FC236}">
                    <a16:creationId xmlns:a16="http://schemas.microsoft.com/office/drawing/2014/main" id="{B4C40220-0493-46FD-91BD-3ABE3D7DD45D}"/>
                  </a:ext>
                </a:extLst>
              </p:cNvPr>
              <p:cNvSpPr txBox="1">
                <a:spLocks noRot="1" noChangeAspect="1" noMove="1" noResize="1" noEditPoints="1" noAdjustHandles="1" noChangeArrowheads="1" noChangeShapeType="1" noTextEdit="1"/>
              </p:cNvSpPr>
              <p:nvPr/>
            </p:nvSpPr>
            <p:spPr>
              <a:xfrm>
                <a:off x="2927434" y="4827103"/>
                <a:ext cx="881267" cy="276999"/>
              </a:xfrm>
              <a:prstGeom prst="rect">
                <a:avLst/>
              </a:prstGeom>
              <a:blipFill>
                <a:blip r:embed="rId9"/>
                <a:stretch>
                  <a:fillRect l="-4000" r="-4000" b="-6000"/>
                </a:stretch>
              </a:blipFill>
              <a:ln w="28575">
                <a:solidFill>
                  <a:schemeClr val="tx1"/>
                </a:solidFill>
              </a:ln>
            </p:spPr>
            <p:txBody>
              <a:bodyPr/>
              <a:lstStyle/>
              <a:p>
                <a:r>
                  <a:rPr lang="pt-BR">
                    <a:noFill/>
                  </a:rPr>
                  <a:t> </a:t>
                </a:r>
              </a:p>
            </p:txBody>
          </p:sp>
        </mc:Fallback>
      </mc:AlternateContent>
      <p:sp>
        <p:nvSpPr>
          <p:cNvPr id="38" name="Retângulo 37">
            <a:extLst>
              <a:ext uri="{FF2B5EF4-FFF2-40B4-BE49-F238E27FC236}">
                <a16:creationId xmlns:a16="http://schemas.microsoft.com/office/drawing/2014/main" id="{91B1ED54-A058-45E5-9B97-092DD43677E0}"/>
              </a:ext>
            </a:extLst>
          </p:cNvPr>
          <p:cNvSpPr/>
          <p:nvPr/>
        </p:nvSpPr>
        <p:spPr>
          <a:xfrm>
            <a:off x="4104412" y="4503937"/>
            <a:ext cx="2606938" cy="1200329"/>
          </a:xfrm>
          <a:prstGeom prst="rect">
            <a:avLst/>
          </a:prstGeom>
          <a:solidFill>
            <a:schemeClr val="accent1">
              <a:lumMod val="20000"/>
              <a:lumOff val="80000"/>
            </a:schemeClr>
          </a:solidFill>
        </p:spPr>
        <p:txBody>
          <a:bodyPr wrap="square">
            <a:spAutoFit/>
          </a:bodyPr>
          <a:lstStyle/>
          <a:p>
            <a:pPr algn="ctr"/>
            <a:r>
              <a:rPr lang="en-US" b="1" dirty="0"/>
              <a:t>Any mismatch in the resistance ratios can make </a:t>
            </a:r>
            <a:r>
              <a:rPr lang="en-US" b="1" i="1" dirty="0" err="1"/>
              <a:t>A</a:t>
            </a:r>
            <a:r>
              <a:rPr lang="en-US" b="1" i="1" baseline="-25000" dirty="0" err="1"/>
              <a:t>cm</a:t>
            </a:r>
            <a:r>
              <a:rPr lang="en-US" b="1" i="1" dirty="0"/>
              <a:t> </a:t>
            </a:r>
            <a:r>
              <a:rPr lang="en-US" b="1" dirty="0"/>
              <a:t>nonzero </a:t>
            </a:r>
            <a:r>
              <a:rPr lang="pt-BR" b="1" dirty="0" err="1"/>
              <a:t>and</a:t>
            </a:r>
            <a:r>
              <a:rPr lang="pt-BR" b="1" dirty="0"/>
              <a:t> </a:t>
            </a:r>
            <a:r>
              <a:rPr lang="pt-BR" b="1" dirty="0" err="1"/>
              <a:t>hence</a:t>
            </a:r>
            <a:r>
              <a:rPr lang="pt-BR" b="1" dirty="0"/>
              <a:t> CMRR </a:t>
            </a:r>
            <a:r>
              <a:rPr lang="pt-BR" b="1" dirty="0" err="1"/>
              <a:t>finite</a:t>
            </a:r>
            <a:r>
              <a:rPr lang="pt-BR" b="1" dirty="0"/>
              <a:t> !</a:t>
            </a:r>
          </a:p>
        </p:txBody>
      </p:sp>
      <p:sp>
        <p:nvSpPr>
          <p:cNvPr id="4" name="CaixaDeTexto 3">
            <a:extLst>
              <a:ext uri="{FF2B5EF4-FFF2-40B4-BE49-F238E27FC236}">
                <a16:creationId xmlns:a16="http://schemas.microsoft.com/office/drawing/2014/main" id="{7DCDD81D-3DC3-452E-9F83-B4832E5C819E}"/>
              </a:ext>
            </a:extLst>
          </p:cNvPr>
          <p:cNvSpPr txBox="1"/>
          <p:nvPr/>
        </p:nvSpPr>
        <p:spPr>
          <a:xfrm>
            <a:off x="1898896" y="1837705"/>
            <a:ext cx="286232" cy="369332"/>
          </a:xfrm>
          <a:prstGeom prst="rect">
            <a:avLst/>
          </a:prstGeom>
          <a:noFill/>
        </p:spPr>
        <p:txBody>
          <a:bodyPr wrap="square" rtlCol="0">
            <a:spAutoFit/>
          </a:bodyPr>
          <a:lstStyle/>
          <a:p>
            <a:pPr algn="ctr"/>
            <a:r>
              <a:rPr lang="pt-BR" dirty="0"/>
              <a:t>x</a:t>
            </a:r>
          </a:p>
        </p:txBody>
      </p:sp>
      <p:sp>
        <p:nvSpPr>
          <p:cNvPr id="24" name="CaixaDeTexto 23">
            <a:extLst>
              <a:ext uri="{FF2B5EF4-FFF2-40B4-BE49-F238E27FC236}">
                <a16:creationId xmlns:a16="http://schemas.microsoft.com/office/drawing/2014/main" id="{39AA79C4-E2FB-4348-B52B-2ACDB21DFEA1}"/>
              </a:ext>
            </a:extLst>
          </p:cNvPr>
          <p:cNvSpPr txBox="1"/>
          <p:nvPr/>
        </p:nvSpPr>
        <p:spPr>
          <a:xfrm>
            <a:off x="5844136" y="781434"/>
            <a:ext cx="389737" cy="369332"/>
          </a:xfrm>
          <a:prstGeom prst="rect">
            <a:avLst/>
          </a:prstGeom>
          <a:noFill/>
        </p:spPr>
        <p:txBody>
          <a:bodyPr wrap="square" rtlCol="0">
            <a:spAutoFit/>
          </a:bodyPr>
          <a:lstStyle/>
          <a:p>
            <a:pPr algn="ctr"/>
            <a:r>
              <a:rPr lang="pt-BR" dirty="0" err="1"/>
              <a:t>v</a:t>
            </a:r>
            <a:r>
              <a:rPr lang="pt-BR" baseline="-25000" dirty="0" err="1"/>
              <a:t>x</a:t>
            </a:r>
            <a:endParaRPr lang="pt-BR" baseline="-25000" dirty="0"/>
          </a:p>
        </p:txBody>
      </p:sp>
      <p:sp>
        <p:nvSpPr>
          <p:cNvPr id="5" name="Chave Direita 4">
            <a:extLst>
              <a:ext uri="{FF2B5EF4-FFF2-40B4-BE49-F238E27FC236}">
                <a16:creationId xmlns:a16="http://schemas.microsoft.com/office/drawing/2014/main" id="{DA925000-76E1-40BC-83B9-73245C50CCC8}"/>
              </a:ext>
            </a:extLst>
          </p:cNvPr>
          <p:cNvSpPr/>
          <p:nvPr/>
        </p:nvSpPr>
        <p:spPr>
          <a:xfrm rot="16200000">
            <a:off x="5917218" y="828225"/>
            <a:ext cx="243574" cy="987553"/>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39751997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ângulo 23">
            <a:extLst>
              <a:ext uri="{FF2B5EF4-FFF2-40B4-BE49-F238E27FC236}">
                <a16:creationId xmlns:a16="http://schemas.microsoft.com/office/drawing/2014/main" id="{BAB0A6B7-2ACA-46A3-A15E-CC900B1C5E28}"/>
              </a:ext>
            </a:extLst>
          </p:cNvPr>
          <p:cNvSpPr/>
          <p:nvPr/>
        </p:nvSpPr>
        <p:spPr>
          <a:xfrm>
            <a:off x="752894" y="851146"/>
            <a:ext cx="8087727" cy="1477328"/>
          </a:xfrm>
          <a:prstGeom prst="rect">
            <a:avLst/>
          </a:prstGeom>
        </p:spPr>
        <p:txBody>
          <a:bodyPr wrap="square">
            <a:spAutoFit/>
          </a:bodyPr>
          <a:lstStyle/>
          <a:p>
            <a:pPr algn="just"/>
            <a:r>
              <a:rPr lang="en-US" dirty="0"/>
              <a:t>In addition to rejecting common-mode signals, a difference amplifier is usually required to have a high input resistance. To find the input resistance between the two input terminals (i.e., the resistance seen by </a:t>
            </a:r>
            <a:r>
              <a:rPr lang="en-US" i="1" dirty="0" err="1"/>
              <a:t>v</a:t>
            </a:r>
            <a:r>
              <a:rPr lang="en-US" i="1" baseline="-25000" dirty="0" err="1"/>
              <a:t>Id</a:t>
            </a:r>
            <a:r>
              <a:rPr lang="en-US" dirty="0"/>
              <a:t>), called the </a:t>
            </a:r>
            <a:r>
              <a:rPr lang="en-US" b="1" dirty="0"/>
              <a:t>differential input resistance </a:t>
            </a:r>
            <a:r>
              <a:rPr lang="en-US" i="1" dirty="0"/>
              <a:t>R</a:t>
            </a:r>
            <a:r>
              <a:rPr lang="en-US" i="1" baseline="-25000" dirty="0"/>
              <a:t>id</a:t>
            </a:r>
            <a:r>
              <a:rPr lang="en-US" dirty="0"/>
              <a:t>, consider the circuit below. Here we have assumed that the resistors are selected so that:</a:t>
            </a:r>
            <a:endParaRPr lang="pt-BR" dirty="0"/>
          </a:p>
        </p:txBody>
      </p:sp>
      <p:sp>
        <p:nvSpPr>
          <p:cNvPr id="38" name="Retângulo: Cantos Arredondados 37">
            <a:extLst>
              <a:ext uri="{FF2B5EF4-FFF2-40B4-BE49-F238E27FC236}">
                <a16:creationId xmlns:a16="http://schemas.microsoft.com/office/drawing/2014/main" id="{4787FAD6-0373-4006-91ED-DB0426104079}"/>
              </a:ext>
            </a:extLst>
          </p:cNvPr>
          <p:cNvSpPr/>
          <p:nvPr/>
        </p:nvSpPr>
        <p:spPr>
          <a:xfrm>
            <a:off x="382892" y="965429"/>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39" name="CaixaDeTexto 38">
                <a:extLst>
                  <a:ext uri="{FF2B5EF4-FFF2-40B4-BE49-F238E27FC236}">
                    <a16:creationId xmlns:a16="http://schemas.microsoft.com/office/drawing/2014/main" id="{773DB103-A758-4C2D-8B7A-9E7532C2D1D6}"/>
                  </a:ext>
                </a:extLst>
              </p:cNvPr>
              <p:cNvSpPr txBox="1"/>
              <p:nvPr/>
            </p:nvSpPr>
            <p:spPr>
              <a:xfrm>
                <a:off x="1909033" y="3085741"/>
                <a:ext cx="1151521" cy="276999"/>
              </a:xfrm>
              <a:prstGeom prst="rect">
                <a:avLst/>
              </a:prstGeom>
              <a:noFill/>
              <a:ln w="28575">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4</m:t>
                          </m:r>
                        </m:sub>
                      </m:sSub>
                      <m:r>
                        <a:rPr lang="pt-BR" b="0" i="1" smtClean="0">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2</m:t>
                          </m:r>
                        </m:sub>
                      </m:sSub>
                    </m:oMath>
                  </m:oMathPara>
                </a14:m>
                <a:endParaRPr lang="pt-BR" dirty="0"/>
              </a:p>
            </p:txBody>
          </p:sp>
        </mc:Choice>
        <mc:Fallback xmlns="">
          <p:sp>
            <p:nvSpPr>
              <p:cNvPr id="39" name="CaixaDeTexto 38">
                <a:extLst>
                  <a:ext uri="{FF2B5EF4-FFF2-40B4-BE49-F238E27FC236}">
                    <a16:creationId xmlns:a16="http://schemas.microsoft.com/office/drawing/2014/main" id="{773DB103-A758-4C2D-8B7A-9E7532C2D1D6}"/>
                  </a:ext>
                </a:extLst>
              </p:cNvPr>
              <p:cNvSpPr txBox="1">
                <a:spLocks noRot="1" noChangeAspect="1" noMove="1" noResize="1" noEditPoints="1" noAdjustHandles="1" noChangeArrowheads="1" noChangeShapeType="1" noTextEdit="1"/>
              </p:cNvSpPr>
              <p:nvPr/>
            </p:nvSpPr>
            <p:spPr>
              <a:xfrm>
                <a:off x="1909033" y="3085741"/>
                <a:ext cx="1151521" cy="276999"/>
              </a:xfrm>
              <a:prstGeom prst="rect">
                <a:avLst/>
              </a:prstGeom>
              <a:blipFill>
                <a:blip r:embed="rId2"/>
                <a:stretch>
                  <a:fillRect b="-15217"/>
                </a:stretch>
              </a:blipFill>
              <a:ln w="28575">
                <a:no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0" name="CaixaDeTexto 39">
                <a:extLst>
                  <a:ext uri="{FF2B5EF4-FFF2-40B4-BE49-F238E27FC236}">
                    <a16:creationId xmlns:a16="http://schemas.microsoft.com/office/drawing/2014/main" id="{ADFBD958-8DE4-4A9A-83DE-4143AC1C98F3}"/>
                  </a:ext>
                </a:extLst>
              </p:cNvPr>
              <p:cNvSpPr txBox="1"/>
              <p:nvPr/>
            </p:nvSpPr>
            <p:spPr>
              <a:xfrm>
                <a:off x="1909034" y="2659145"/>
                <a:ext cx="1151521" cy="276999"/>
              </a:xfrm>
              <a:prstGeom prst="rect">
                <a:avLst/>
              </a:prstGeom>
              <a:noFill/>
              <a:ln w="28575">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3</m:t>
                          </m:r>
                        </m:sub>
                      </m:sSub>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1</m:t>
                          </m:r>
                        </m:sub>
                      </m:sSub>
                    </m:oMath>
                  </m:oMathPara>
                </a14:m>
                <a:endParaRPr lang="pt-BR" dirty="0"/>
              </a:p>
            </p:txBody>
          </p:sp>
        </mc:Choice>
        <mc:Fallback xmlns="">
          <p:sp>
            <p:nvSpPr>
              <p:cNvPr id="40" name="CaixaDeTexto 39">
                <a:extLst>
                  <a:ext uri="{FF2B5EF4-FFF2-40B4-BE49-F238E27FC236}">
                    <a16:creationId xmlns:a16="http://schemas.microsoft.com/office/drawing/2014/main" id="{ADFBD958-8DE4-4A9A-83DE-4143AC1C98F3}"/>
                  </a:ext>
                </a:extLst>
              </p:cNvPr>
              <p:cNvSpPr txBox="1">
                <a:spLocks noRot="1" noChangeAspect="1" noMove="1" noResize="1" noEditPoints="1" noAdjustHandles="1" noChangeArrowheads="1" noChangeShapeType="1" noTextEdit="1"/>
              </p:cNvSpPr>
              <p:nvPr/>
            </p:nvSpPr>
            <p:spPr>
              <a:xfrm>
                <a:off x="1909034" y="2659145"/>
                <a:ext cx="1151521" cy="276999"/>
              </a:xfrm>
              <a:prstGeom prst="rect">
                <a:avLst/>
              </a:prstGeom>
              <a:blipFill>
                <a:blip r:embed="rId3"/>
                <a:stretch>
                  <a:fillRect b="-15217"/>
                </a:stretch>
              </a:blipFill>
              <a:ln w="28575">
                <a:no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1" name="CaixaDeTexto 40">
                <a:extLst>
                  <a:ext uri="{FF2B5EF4-FFF2-40B4-BE49-F238E27FC236}">
                    <a16:creationId xmlns:a16="http://schemas.microsoft.com/office/drawing/2014/main" id="{93BCE87C-DFCD-40D9-92CA-1E415FD04402}"/>
                  </a:ext>
                </a:extLst>
              </p:cNvPr>
              <p:cNvSpPr txBox="1"/>
              <p:nvPr/>
            </p:nvSpPr>
            <p:spPr>
              <a:xfrm>
                <a:off x="4572000" y="3183476"/>
                <a:ext cx="1151521" cy="520142"/>
              </a:xfrm>
              <a:prstGeom prst="rect">
                <a:avLst/>
              </a:prstGeom>
              <a:noFill/>
              <a:ln w="28575">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𝑖𝑑</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𝑖𝑑</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𝑖</m:t>
                              </m:r>
                            </m:e>
                            <m:sub>
                              <m:r>
                                <a:rPr lang="pt-BR" b="0" i="1" smtClean="0">
                                  <a:latin typeface="Cambria Math" panose="02040503050406030204" pitchFamily="18" charset="0"/>
                                </a:rPr>
                                <m:t>𝐼</m:t>
                              </m:r>
                            </m:sub>
                          </m:sSub>
                        </m:den>
                      </m:f>
                    </m:oMath>
                  </m:oMathPara>
                </a14:m>
                <a:endParaRPr lang="pt-BR" dirty="0"/>
              </a:p>
            </p:txBody>
          </p:sp>
        </mc:Choice>
        <mc:Fallback xmlns="">
          <p:sp>
            <p:nvSpPr>
              <p:cNvPr id="41" name="CaixaDeTexto 40">
                <a:extLst>
                  <a:ext uri="{FF2B5EF4-FFF2-40B4-BE49-F238E27FC236}">
                    <a16:creationId xmlns:a16="http://schemas.microsoft.com/office/drawing/2014/main" id="{93BCE87C-DFCD-40D9-92CA-1E415FD04402}"/>
                  </a:ext>
                </a:extLst>
              </p:cNvPr>
              <p:cNvSpPr txBox="1">
                <a:spLocks noRot="1" noChangeAspect="1" noMove="1" noResize="1" noEditPoints="1" noAdjustHandles="1" noChangeArrowheads="1" noChangeShapeType="1" noTextEdit="1"/>
              </p:cNvSpPr>
              <p:nvPr/>
            </p:nvSpPr>
            <p:spPr>
              <a:xfrm>
                <a:off x="4572000" y="3183476"/>
                <a:ext cx="1151521" cy="520142"/>
              </a:xfrm>
              <a:prstGeom prst="rect">
                <a:avLst/>
              </a:prstGeom>
              <a:blipFill>
                <a:blip r:embed="rId4"/>
                <a:stretch>
                  <a:fillRect/>
                </a:stretch>
              </a:blipFill>
              <a:ln w="28575">
                <a:noFill/>
              </a:ln>
            </p:spPr>
            <p:txBody>
              <a:bodyPr/>
              <a:lstStyle/>
              <a:p>
                <a:r>
                  <a:rPr lang="pt-BR">
                    <a:noFill/>
                  </a:rPr>
                  <a:t> </a:t>
                </a:r>
              </a:p>
            </p:txBody>
          </p:sp>
        </mc:Fallback>
      </mc:AlternateContent>
      <p:sp>
        <p:nvSpPr>
          <p:cNvPr id="42" name="CaixaDeTexto 41">
            <a:extLst>
              <a:ext uri="{FF2B5EF4-FFF2-40B4-BE49-F238E27FC236}">
                <a16:creationId xmlns:a16="http://schemas.microsoft.com/office/drawing/2014/main" id="{572EECE9-9B17-482C-A026-5960381004C5}"/>
              </a:ext>
            </a:extLst>
          </p:cNvPr>
          <p:cNvSpPr txBox="1"/>
          <p:nvPr/>
        </p:nvSpPr>
        <p:spPr>
          <a:xfrm>
            <a:off x="3778280" y="309789"/>
            <a:ext cx="1848488" cy="369332"/>
          </a:xfrm>
          <a:prstGeom prst="rect">
            <a:avLst/>
          </a:prstGeom>
          <a:solidFill>
            <a:srgbClr val="FFFF00"/>
          </a:solidFill>
          <a:ln>
            <a:solidFill>
              <a:schemeClr val="tx1"/>
            </a:solidFill>
          </a:ln>
        </p:spPr>
        <p:txBody>
          <a:bodyPr wrap="square" rtlCol="0">
            <a:spAutoFit/>
          </a:bodyPr>
          <a:lstStyle/>
          <a:p>
            <a:pPr algn="ctr"/>
            <a:r>
              <a:rPr lang="pt-BR" b="1" dirty="0"/>
              <a:t>Input </a:t>
            </a:r>
            <a:r>
              <a:rPr lang="pt-BR" b="1" dirty="0" err="1"/>
              <a:t>Resistance</a:t>
            </a:r>
            <a:endParaRPr lang="pt-BR" dirty="0"/>
          </a:p>
        </p:txBody>
      </p:sp>
      <p:sp>
        <p:nvSpPr>
          <p:cNvPr id="43" name="Retângulo 42">
            <a:extLst>
              <a:ext uri="{FF2B5EF4-FFF2-40B4-BE49-F238E27FC236}">
                <a16:creationId xmlns:a16="http://schemas.microsoft.com/office/drawing/2014/main" id="{3F97ACC0-6233-490F-809F-841568C8775B}"/>
              </a:ext>
            </a:extLst>
          </p:cNvPr>
          <p:cNvSpPr/>
          <p:nvPr/>
        </p:nvSpPr>
        <p:spPr>
          <a:xfrm>
            <a:off x="752894" y="4099447"/>
            <a:ext cx="8087727" cy="646331"/>
          </a:xfrm>
          <a:prstGeom prst="rect">
            <a:avLst/>
          </a:prstGeom>
        </p:spPr>
        <p:txBody>
          <a:bodyPr wrap="square">
            <a:spAutoFit/>
          </a:bodyPr>
          <a:lstStyle/>
          <a:p>
            <a:pPr algn="just"/>
            <a:r>
              <a:rPr lang="en-US" dirty="0"/>
              <a:t>Since the two input terminals of the op amp track each other in potential, we may write a </a:t>
            </a:r>
            <a:r>
              <a:rPr lang="pt-BR" dirty="0"/>
              <a:t>loop </a:t>
            </a:r>
            <a:r>
              <a:rPr lang="pt-BR" dirty="0" err="1"/>
              <a:t>equation</a:t>
            </a:r>
            <a:r>
              <a:rPr lang="pt-BR" dirty="0"/>
              <a:t> </a:t>
            </a:r>
            <a:r>
              <a:rPr lang="pt-BR" dirty="0" err="1"/>
              <a:t>and</a:t>
            </a:r>
            <a:r>
              <a:rPr lang="pt-BR" dirty="0"/>
              <a:t> </a:t>
            </a:r>
            <a:r>
              <a:rPr lang="pt-BR" dirty="0" err="1"/>
              <a:t>obtain</a:t>
            </a:r>
            <a:r>
              <a:rPr lang="pt-BR" dirty="0"/>
              <a:t>:</a:t>
            </a:r>
          </a:p>
        </p:txBody>
      </p:sp>
      <p:sp>
        <p:nvSpPr>
          <p:cNvPr id="44" name="Retângulo: Cantos Arredondados 43">
            <a:extLst>
              <a:ext uri="{FF2B5EF4-FFF2-40B4-BE49-F238E27FC236}">
                <a16:creationId xmlns:a16="http://schemas.microsoft.com/office/drawing/2014/main" id="{3F84EDAF-96B0-4DC2-B05A-62D8871790CA}"/>
              </a:ext>
            </a:extLst>
          </p:cNvPr>
          <p:cNvSpPr/>
          <p:nvPr/>
        </p:nvSpPr>
        <p:spPr>
          <a:xfrm>
            <a:off x="382892" y="4213730"/>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5" name="Imagem 44">
            <a:extLst>
              <a:ext uri="{FF2B5EF4-FFF2-40B4-BE49-F238E27FC236}">
                <a16:creationId xmlns:a16="http://schemas.microsoft.com/office/drawing/2014/main" id="{917FD1CE-3688-46EA-9454-60202607A4D3}"/>
              </a:ext>
            </a:extLst>
          </p:cNvPr>
          <p:cNvPicPr>
            <a:picLocks noChangeAspect="1"/>
          </p:cNvPicPr>
          <p:nvPr/>
        </p:nvPicPr>
        <p:blipFill>
          <a:blip r:embed="rId5"/>
          <a:stretch>
            <a:fillRect/>
          </a:stretch>
        </p:blipFill>
        <p:spPr>
          <a:xfrm>
            <a:off x="4099931" y="2193585"/>
            <a:ext cx="3124200" cy="1752600"/>
          </a:xfrm>
          <a:prstGeom prst="rect">
            <a:avLst/>
          </a:prstGeom>
        </p:spPr>
      </p:pic>
      <mc:AlternateContent xmlns:mc="http://schemas.openxmlformats.org/markup-compatibility/2006" xmlns:a14="http://schemas.microsoft.com/office/drawing/2010/main">
        <mc:Choice Requires="a14">
          <p:sp>
            <p:nvSpPr>
              <p:cNvPr id="46" name="CaixaDeTexto 45">
                <a:extLst>
                  <a:ext uri="{FF2B5EF4-FFF2-40B4-BE49-F238E27FC236}">
                    <a16:creationId xmlns:a16="http://schemas.microsoft.com/office/drawing/2014/main" id="{F9788E34-A3F6-40C7-AAD9-622FA80084D7}"/>
                  </a:ext>
                </a:extLst>
              </p:cNvPr>
              <p:cNvSpPr txBox="1"/>
              <p:nvPr/>
            </p:nvSpPr>
            <p:spPr>
              <a:xfrm>
                <a:off x="2362456" y="5327582"/>
                <a:ext cx="1151521" cy="520142"/>
              </a:xfrm>
              <a:prstGeom prst="rect">
                <a:avLst/>
              </a:prstGeom>
              <a:noFill/>
              <a:ln w="28575">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𝑖𝑑</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𝑖𝑑</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𝑖</m:t>
                              </m:r>
                            </m:e>
                            <m:sub>
                              <m:r>
                                <a:rPr lang="pt-BR" b="0" i="1" smtClean="0">
                                  <a:latin typeface="Cambria Math" panose="02040503050406030204" pitchFamily="18" charset="0"/>
                                </a:rPr>
                                <m:t>𝐼</m:t>
                              </m:r>
                            </m:sub>
                          </m:sSub>
                        </m:den>
                      </m:f>
                    </m:oMath>
                  </m:oMathPara>
                </a14:m>
                <a:endParaRPr lang="pt-BR" dirty="0"/>
              </a:p>
            </p:txBody>
          </p:sp>
        </mc:Choice>
        <mc:Fallback xmlns="">
          <p:sp>
            <p:nvSpPr>
              <p:cNvPr id="46" name="CaixaDeTexto 45">
                <a:extLst>
                  <a:ext uri="{FF2B5EF4-FFF2-40B4-BE49-F238E27FC236}">
                    <a16:creationId xmlns:a16="http://schemas.microsoft.com/office/drawing/2014/main" id="{F9788E34-A3F6-40C7-AAD9-622FA80084D7}"/>
                  </a:ext>
                </a:extLst>
              </p:cNvPr>
              <p:cNvSpPr txBox="1">
                <a:spLocks noRot="1" noChangeAspect="1" noMove="1" noResize="1" noEditPoints="1" noAdjustHandles="1" noChangeArrowheads="1" noChangeShapeType="1" noTextEdit="1"/>
              </p:cNvSpPr>
              <p:nvPr/>
            </p:nvSpPr>
            <p:spPr>
              <a:xfrm>
                <a:off x="2362456" y="5327582"/>
                <a:ext cx="1151521" cy="520142"/>
              </a:xfrm>
              <a:prstGeom prst="rect">
                <a:avLst/>
              </a:prstGeom>
              <a:blipFill>
                <a:blip r:embed="rId6"/>
                <a:stretch>
                  <a:fillRect/>
                </a:stretch>
              </a:blipFill>
              <a:ln w="28575">
                <a:no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7" name="CaixaDeTexto 46">
                <a:extLst>
                  <a:ext uri="{FF2B5EF4-FFF2-40B4-BE49-F238E27FC236}">
                    <a16:creationId xmlns:a16="http://schemas.microsoft.com/office/drawing/2014/main" id="{67021F6A-AA47-4D70-8F57-FCA218D2E0C1}"/>
                  </a:ext>
                </a:extLst>
              </p:cNvPr>
              <p:cNvSpPr txBox="1"/>
              <p:nvPr/>
            </p:nvSpPr>
            <p:spPr>
              <a:xfrm>
                <a:off x="2484795" y="5028216"/>
                <a:ext cx="1848488" cy="276999"/>
              </a:xfrm>
              <a:prstGeom prst="rect">
                <a:avLst/>
              </a:prstGeom>
              <a:noFill/>
              <a:ln w="28575">
                <a:noFill/>
              </a:ln>
            </p:spPr>
            <p:txBody>
              <a:bodyPr wrap="squar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𝑖𝑑</m:t>
                        </m:r>
                      </m:sub>
                    </m:sSub>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1</m:t>
                        </m:r>
                      </m:sub>
                    </m:sSub>
                    <m:sSub>
                      <m:sSubPr>
                        <m:ctrlPr>
                          <a:rPr lang="pt-BR" i="1">
                            <a:latin typeface="Cambria Math" panose="02040503050406030204" pitchFamily="18" charset="0"/>
                          </a:rPr>
                        </m:ctrlPr>
                      </m:sSubPr>
                      <m:e>
                        <m:r>
                          <a:rPr lang="pt-BR" i="1">
                            <a:latin typeface="Cambria Math" panose="02040503050406030204" pitchFamily="18" charset="0"/>
                          </a:rPr>
                          <m:t>𝑖</m:t>
                        </m:r>
                      </m:e>
                      <m:sub>
                        <m:r>
                          <a:rPr lang="pt-BR" i="1">
                            <a:latin typeface="Cambria Math" panose="02040503050406030204" pitchFamily="18" charset="0"/>
                          </a:rPr>
                          <m:t>𝐼</m:t>
                        </m:r>
                      </m:sub>
                    </m:sSub>
                  </m:oMath>
                </a14:m>
                <a:r>
                  <a:rPr lang="pt-BR" dirty="0"/>
                  <a:t>+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1</m:t>
                        </m:r>
                      </m:sub>
                    </m:sSub>
                    <m:sSub>
                      <m:sSubPr>
                        <m:ctrlPr>
                          <a:rPr lang="pt-BR" i="1">
                            <a:latin typeface="Cambria Math" panose="02040503050406030204" pitchFamily="18" charset="0"/>
                          </a:rPr>
                        </m:ctrlPr>
                      </m:sSubPr>
                      <m:e>
                        <m:r>
                          <a:rPr lang="pt-BR" i="1">
                            <a:latin typeface="Cambria Math" panose="02040503050406030204" pitchFamily="18" charset="0"/>
                          </a:rPr>
                          <m:t>𝑖</m:t>
                        </m:r>
                      </m:e>
                      <m:sub>
                        <m:r>
                          <a:rPr lang="pt-BR" i="1">
                            <a:latin typeface="Cambria Math" panose="02040503050406030204" pitchFamily="18" charset="0"/>
                          </a:rPr>
                          <m:t>𝐼</m:t>
                        </m:r>
                      </m:sub>
                    </m:sSub>
                  </m:oMath>
                </a14:m>
                <a:endParaRPr lang="pt-BR" dirty="0"/>
              </a:p>
            </p:txBody>
          </p:sp>
        </mc:Choice>
        <mc:Fallback xmlns="">
          <p:sp>
            <p:nvSpPr>
              <p:cNvPr id="47" name="CaixaDeTexto 46">
                <a:extLst>
                  <a:ext uri="{FF2B5EF4-FFF2-40B4-BE49-F238E27FC236}">
                    <a16:creationId xmlns:a16="http://schemas.microsoft.com/office/drawing/2014/main" id="{67021F6A-AA47-4D70-8F57-FCA218D2E0C1}"/>
                  </a:ext>
                </a:extLst>
              </p:cNvPr>
              <p:cNvSpPr txBox="1">
                <a:spLocks noRot="1" noChangeAspect="1" noMove="1" noResize="1" noEditPoints="1" noAdjustHandles="1" noChangeArrowheads="1" noChangeShapeType="1" noTextEdit="1"/>
              </p:cNvSpPr>
              <p:nvPr/>
            </p:nvSpPr>
            <p:spPr>
              <a:xfrm>
                <a:off x="2484795" y="5028216"/>
                <a:ext cx="1848488" cy="276999"/>
              </a:xfrm>
              <a:prstGeom prst="rect">
                <a:avLst/>
              </a:prstGeom>
              <a:blipFill>
                <a:blip r:embed="rId7"/>
                <a:stretch>
                  <a:fillRect l="-3300" t="-28889" b="-51111"/>
                </a:stretch>
              </a:blipFill>
              <a:ln w="28575">
                <a:noFill/>
              </a:ln>
            </p:spPr>
            <p:txBody>
              <a:bodyPr/>
              <a:lstStyle/>
              <a:p>
                <a:r>
                  <a:rPr lang="pt-BR">
                    <a:noFill/>
                  </a:rPr>
                  <a:t> </a:t>
                </a:r>
              </a:p>
            </p:txBody>
          </p:sp>
        </mc:Fallback>
      </mc:AlternateContent>
      <p:cxnSp>
        <p:nvCxnSpPr>
          <p:cNvPr id="48" name="Conector de Seta Reta 47">
            <a:extLst>
              <a:ext uri="{FF2B5EF4-FFF2-40B4-BE49-F238E27FC236}">
                <a16:creationId xmlns:a16="http://schemas.microsoft.com/office/drawing/2014/main" id="{AC5E5767-F491-4FBE-B3AC-F333CCC5D400}"/>
              </a:ext>
            </a:extLst>
          </p:cNvPr>
          <p:cNvCxnSpPr/>
          <p:nvPr/>
        </p:nvCxnSpPr>
        <p:spPr>
          <a:xfrm>
            <a:off x="4532971" y="5429948"/>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CaixaDeTexto 49">
                <a:extLst>
                  <a:ext uri="{FF2B5EF4-FFF2-40B4-BE49-F238E27FC236}">
                    <a16:creationId xmlns:a16="http://schemas.microsoft.com/office/drawing/2014/main" id="{A92AC562-22DC-4FEE-8C69-5907E832574E}"/>
                  </a:ext>
                </a:extLst>
              </p:cNvPr>
              <p:cNvSpPr txBox="1"/>
              <p:nvPr/>
            </p:nvSpPr>
            <p:spPr>
              <a:xfrm>
                <a:off x="5195955" y="5263852"/>
                <a:ext cx="1151521" cy="276999"/>
              </a:xfrm>
              <a:prstGeom prst="rect">
                <a:avLst/>
              </a:prstGeom>
              <a:solidFill>
                <a:srgbClr val="FFC000"/>
              </a:solidFill>
              <a:ln w="28575">
                <a:solidFill>
                  <a:schemeClr val="tx1"/>
                </a:solidFill>
              </a:ln>
            </p:spPr>
            <p:txBody>
              <a:bodyPr wrap="squar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𝑖𝑑</m:t>
                        </m:r>
                      </m:sub>
                    </m:sSub>
                    <m:r>
                      <a:rPr lang="pt-BR" b="0" i="1" smtClean="0">
                        <a:latin typeface="Cambria Math" panose="02040503050406030204" pitchFamily="18" charset="0"/>
                      </a:rPr>
                      <m:t>=2</m:t>
                    </m:r>
                  </m:oMath>
                </a14:m>
                <a:r>
                  <a:rPr lang="pt-BR" dirty="0"/>
                  <a:t>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1</m:t>
                        </m:r>
                      </m:sub>
                    </m:sSub>
                  </m:oMath>
                </a14:m>
                <a:endParaRPr lang="pt-BR" dirty="0"/>
              </a:p>
            </p:txBody>
          </p:sp>
        </mc:Choice>
        <mc:Fallback xmlns="">
          <p:sp>
            <p:nvSpPr>
              <p:cNvPr id="50" name="CaixaDeTexto 49">
                <a:extLst>
                  <a:ext uri="{FF2B5EF4-FFF2-40B4-BE49-F238E27FC236}">
                    <a16:creationId xmlns:a16="http://schemas.microsoft.com/office/drawing/2014/main" id="{A92AC562-22DC-4FEE-8C69-5907E832574E}"/>
                  </a:ext>
                </a:extLst>
              </p:cNvPr>
              <p:cNvSpPr txBox="1">
                <a:spLocks noRot="1" noChangeAspect="1" noMove="1" noResize="1" noEditPoints="1" noAdjustHandles="1" noChangeArrowheads="1" noChangeShapeType="1" noTextEdit="1"/>
              </p:cNvSpPr>
              <p:nvPr/>
            </p:nvSpPr>
            <p:spPr>
              <a:xfrm>
                <a:off x="5195955" y="5263852"/>
                <a:ext cx="1151521" cy="276999"/>
              </a:xfrm>
              <a:prstGeom prst="rect">
                <a:avLst/>
              </a:prstGeom>
              <a:blipFill>
                <a:blip r:embed="rId8"/>
                <a:stretch>
                  <a:fillRect l="-5670" b="-9804"/>
                </a:stretch>
              </a:blipFill>
              <a:ln w="28575">
                <a:solidFill>
                  <a:schemeClr val="tx1"/>
                </a:solidFill>
              </a:ln>
            </p:spPr>
            <p:txBody>
              <a:bodyPr/>
              <a:lstStyle/>
              <a:p>
                <a:r>
                  <a:rPr lang="pt-BR">
                    <a:noFill/>
                  </a:rPr>
                  <a:t> </a:t>
                </a:r>
              </a:p>
            </p:txBody>
          </p:sp>
        </mc:Fallback>
      </mc:AlternateContent>
      <p:sp>
        <p:nvSpPr>
          <p:cNvPr id="15" name="Chave Direita 14">
            <a:extLst>
              <a:ext uri="{FF2B5EF4-FFF2-40B4-BE49-F238E27FC236}">
                <a16:creationId xmlns:a16="http://schemas.microsoft.com/office/drawing/2014/main" id="{4C3A30DE-26DB-4363-AFBF-C736FC11C391}"/>
              </a:ext>
            </a:extLst>
          </p:cNvPr>
          <p:cNvSpPr/>
          <p:nvPr/>
        </p:nvSpPr>
        <p:spPr>
          <a:xfrm>
            <a:off x="4034568" y="5024928"/>
            <a:ext cx="223866" cy="81004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16" name="Conector de Seta Reta 15">
            <a:extLst>
              <a:ext uri="{FF2B5EF4-FFF2-40B4-BE49-F238E27FC236}">
                <a16:creationId xmlns:a16="http://schemas.microsoft.com/office/drawing/2014/main" id="{D8CCEE9E-0386-4A76-BF02-BBD486680E1A}"/>
              </a:ext>
            </a:extLst>
          </p:cNvPr>
          <p:cNvCxnSpPr/>
          <p:nvPr/>
        </p:nvCxnSpPr>
        <p:spPr>
          <a:xfrm>
            <a:off x="3492300" y="3032412"/>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have Direita 16">
            <a:extLst>
              <a:ext uri="{FF2B5EF4-FFF2-40B4-BE49-F238E27FC236}">
                <a16:creationId xmlns:a16="http://schemas.microsoft.com/office/drawing/2014/main" id="{C1B3525B-5B6A-4D0F-90CD-5E94D8265D34}"/>
              </a:ext>
            </a:extLst>
          </p:cNvPr>
          <p:cNvSpPr/>
          <p:nvPr/>
        </p:nvSpPr>
        <p:spPr>
          <a:xfrm>
            <a:off x="2957583" y="2727393"/>
            <a:ext cx="223866" cy="608595"/>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6F92D16D-3846-4CE5-8140-36A8C8D7FD9E}"/>
                  </a:ext>
                </a:extLst>
              </p:cNvPr>
              <p:cNvSpPr txBox="1"/>
              <p:nvPr/>
            </p:nvSpPr>
            <p:spPr>
              <a:xfrm>
                <a:off x="3380449" y="3392393"/>
                <a:ext cx="1151521" cy="520142"/>
              </a:xfrm>
              <a:prstGeom prst="rect">
                <a:avLst/>
              </a:prstGeom>
              <a:noFill/>
              <a:ln w="28575">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𝑖𝑑</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𝑖𝑑</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𝑖</m:t>
                              </m:r>
                            </m:e>
                            <m:sub>
                              <m:r>
                                <a:rPr lang="pt-BR" b="0" i="1" smtClean="0">
                                  <a:latin typeface="Cambria Math" panose="02040503050406030204" pitchFamily="18" charset="0"/>
                                </a:rPr>
                                <m:t>𝐼</m:t>
                              </m:r>
                            </m:sub>
                          </m:sSub>
                        </m:den>
                      </m:f>
                    </m:oMath>
                  </m:oMathPara>
                </a14:m>
                <a:endParaRPr lang="pt-BR" dirty="0"/>
              </a:p>
            </p:txBody>
          </p:sp>
        </mc:Choice>
        <mc:Fallback xmlns="">
          <p:sp>
            <p:nvSpPr>
              <p:cNvPr id="18" name="CaixaDeTexto 17">
                <a:extLst>
                  <a:ext uri="{FF2B5EF4-FFF2-40B4-BE49-F238E27FC236}">
                    <a16:creationId xmlns:a16="http://schemas.microsoft.com/office/drawing/2014/main" id="{6F92D16D-3846-4CE5-8140-36A8C8D7FD9E}"/>
                  </a:ext>
                </a:extLst>
              </p:cNvPr>
              <p:cNvSpPr txBox="1">
                <a:spLocks noRot="1" noChangeAspect="1" noMove="1" noResize="1" noEditPoints="1" noAdjustHandles="1" noChangeArrowheads="1" noChangeShapeType="1" noTextEdit="1"/>
              </p:cNvSpPr>
              <p:nvPr/>
            </p:nvSpPr>
            <p:spPr>
              <a:xfrm>
                <a:off x="3380449" y="3392393"/>
                <a:ext cx="1151521" cy="520142"/>
              </a:xfrm>
              <a:prstGeom prst="rect">
                <a:avLst/>
              </a:prstGeom>
              <a:blipFill>
                <a:blip r:embed="rId9"/>
                <a:stretch>
                  <a:fillRect/>
                </a:stretch>
              </a:blipFill>
              <a:ln w="28575">
                <a:noFill/>
              </a:ln>
            </p:spPr>
            <p:txBody>
              <a:bodyPr/>
              <a:lstStyle/>
              <a:p>
                <a:r>
                  <a:rPr lang="pt-BR">
                    <a:noFill/>
                  </a:rPr>
                  <a:t> </a:t>
                </a:r>
              </a:p>
            </p:txBody>
          </p:sp>
        </mc:Fallback>
      </mc:AlternateContent>
    </p:spTree>
    <p:extLst>
      <p:ext uri="{BB962C8B-B14F-4D97-AF65-F5344CB8AC3E}">
        <p14:creationId xmlns:p14="http://schemas.microsoft.com/office/powerpoint/2010/main" val="168661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46" grpId="0"/>
      <p:bldP spid="47" grpId="0"/>
      <p:bldP spid="50"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ângulo 23">
            <a:extLst>
              <a:ext uri="{FF2B5EF4-FFF2-40B4-BE49-F238E27FC236}">
                <a16:creationId xmlns:a16="http://schemas.microsoft.com/office/drawing/2014/main" id="{BAB0A6B7-2ACA-46A3-A15E-CC900B1C5E28}"/>
              </a:ext>
            </a:extLst>
          </p:cNvPr>
          <p:cNvSpPr/>
          <p:nvPr/>
        </p:nvSpPr>
        <p:spPr>
          <a:xfrm>
            <a:off x="699886" y="321058"/>
            <a:ext cx="8087727" cy="2585323"/>
          </a:xfrm>
          <a:prstGeom prst="rect">
            <a:avLst/>
          </a:prstGeom>
        </p:spPr>
        <p:txBody>
          <a:bodyPr wrap="square">
            <a:spAutoFit/>
          </a:bodyPr>
          <a:lstStyle/>
          <a:p>
            <a:pPr algn="just"/>
            <a:r>
              <a:rPr lang="en-US" dirty="0"/>
              <a:t>If the amplifier is required to have a large differential gain, then </a:t>
            </a:r>
            <a:r>
              <a:rPr lang="en-US" i="1" dirty="0"/>
              <a:t>R</a:t>
            </a:r>
            <a:r>
              <a:rPr lang="en-US" baseline="-25000" dirty="0"/>
              <a:t>1</a:t>
            </a:r>
            <a:r>
              <a:rPr lang="en-US" dirty="0"/>
              <a:t> will be relatively small and the input resistance will be correspondingly low. This is a drawback of this circuit. </a:t>
            </a:r>
          </a:p>
          <a:p>
            <a:pPr algn="just"/>
            <a:endParaRPr lang="en-US" dirty="0"/>
          </a:p>
          <a:p>
            <a:pPr algn="just"/>
            <a:r>
              <a:rPr lang="en-US" dirty="0"/>
              <a:t>Another drawback of the circuit is that it is not easy to vary the differential gain of the amplifier. </a:t>
            </a:r>
          </a:p>
          <a:p>
            <a:pPr algn="just"/>
            <a:endParaRPr lang="en-US" dirty="0"/>
          </a:p>
          <a:p>
            <a:pPr algn="just"/>
            <a:r>
              <a:rPr lang="en-US" dirty="0"/>
              <a:t>Both of these drawbacks are overcome with another kind of difference amplifier named </a:t>
            </a:r>
            <a:r>
              <a:rPr lang="en-US" b="1" dirty="0">
                <a:solidFill>
                  <a:srgbClr val="FF0000"/>
                </a:solidFill>
              </a:rPr>
              <a:t>instrumentation </a:t>
            </a:r>
            <a:r>
              <a:rPr lang="pt-BR" b="1" dirty="0" err="1">
                <a:solidFill>
                  <a:srgbClr val="FF0000"/>
                </a:solidFill>
              </a:rPr>
              <a:t>amplifier</a:t>
            </a:r>
            <a:r>
              <a:rPr lang="pt-BR" dirty="0"/>
              <a:t>. </a:t>
            </a:r>
          </a:p>
        </p:txBody>
      </p:sp>
      <p:sp>
        <p:nvSpPr>
          <p:cNvPr id="38" name="Retângulo: Cantos Arredondados 37">
            <a:extLst>
              <a:ext uri="{FF2B5EF4-FFF2-40B4-BE49-F238E27FC236}">
                <a16:creationId xmlns:a16="http://schemas.microsoft.com/office/drawing/2014/main" id="{4787FAD6-0373-4006-91ED-DB0426104079}"/>
              </a:ext>
            </a:extLst>
          </p:cNvPr>
          <p:cNvSpPr/>
          <p:nvPr/>
        </p:nvSpPr>
        <p:spPr>
          <a:xfrm>
            <a:off x="329884" y="395585"/>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13030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4819" name="Rectangle 7"/>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4820" name="Rectangle 2"/>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4822" name="Rectangle 4"/>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4824" name="Rectangle 6"/>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4826" name="CaixaDeTexto 28"/>
          <p:cNvSpPr txBox="1">
            <a:spLocks noChangeArrowheads="1"/>
          </p:cNvSpPr>
          <p:nvPr/>
        </p:nvSpPr>
        <p:spPr bwMode="auto">
          <a:xfrm>
            <a:off x="358647" y="2824362"/>
            <a:ext cx="2817535" cy="64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pt-BR" altLang="pt-BR" sz="1662" b="1" dirty="0">
                <a:solidFill>
                  <a:srgbClr val="FF0000"/>
                </a:solidFill>
                <a:latin typeface="+mn-lt"/>
                <a:cs typeface="Arial" pitchFamily="34" charset="0"/>
              </a:rPr>
              <a:t>A</a:t>
            </a:r>
            <a:r>
              <a:rPr lang="pt-BR" altLang="pt-BR" sz="1662" b="1" baseline="-25000" dirty="0">
                <a:solidFill>
                  <a:srgbClr val="FF0000"/>
                </a:solidFill>
                <a:latin typeface="+mn-lt"/>
                <a:cs typeface="Arial" pitchFamily="34" charset="0"/>
              </a:rPr>
              <a:t>d</a:t>
            </a:r>
            <a:r>
              <a:rPr lang="pt-BR" altLang="pt-BR" sz="1662" baseline="-25000" dirty="0">
                <a:latin typeface="+mn-lt"/>
                <a:cs typeface="Arial" pitchFamily="34" charset="0"/>
              </a:rPr>
              <a:t> </a:t>
            </a:r>
            <a:r>
              <a:rPr lang="pt-BR" altLang="pt-BR" sz="1662" dirty="0">
                <a:latin typeface="+mn-lt"/>
                <a:cs typeface="Arial" pitchFamily="34" charset="0"/>
              </a:rPr>
              <a:t> - ganho diferencial</a:t>
            </a:r>
          </a:p>
          <a:p>
            <a:pPr algn="ctr">
              <a:spcBef>
                <a:spcPts val="277"/>
              </a:spcBef>
              <a:buClr>
                <a:srgbClr val="CCCC00"/>
              </a:buClr>
            </a:pPr>
            <a:r>
              <a:rPr lang="pt-BR" altLang="pt-BR" sz="1662" b="1" dirty="0">
                <a:solidFill>
                  <a:srgbClr val="FF0000"/>
                </a:solidFill>
                <a:latin typeface="+mn-lt"/>
                <a:cs typeface="Arial" pitchFamily="34" charset="0"/>
              </a:rPr>
              <a:t>A</a:t>
            </a:r>
            <a:r>
              <a:rPr lang="pt-BR" altLang="pt-BR" sz="1662" b="1" baseline="-25000" dirty="0">
                <a:solidFill>
                  <a:srgbClr val="FF0000"/>
                </a:solidFill>
                <a:latin typeface="+mn-lt"/>
                <a:cs typeface="Arial" pitchFamily="34" charset="0"/>
              </a:rPr>
              <a:t>c </a:t>
            </a:r>
            <a:r>
              <a:rPr lang="pt-BR" altLang="pt-BR" sz="1662" dirty="0">
                <a:latin typeface="+mn-lt"/>
                <a:cs typeface="Arial" pitchFamily="34" charset="0"/>
              </a:rPr>
              <a:t> -  ganho em modo comum</a:t>
            </a:r>
            <a:r>
              <a:rPr lang="pt-BR" altLang="pt-BR" sz="1662" baseline="-25000" dirty="0">
                <a:latin typeface="+mn-lt"/>
                <a:cs typeface="Arial" pitchFamily="34" charset="0"/>
              </a:rPr>
              <a:t> </a:t>
            </a:r>
            <a:endParaRPr lang="pt-BR" altLang="pt-BR" sz="1662" dirty="0">
              <a:latin typeface="+mn-lt"/>
              <a:cs typeface="Arial" pitchFamily="34" charset="0"/>
            </a:endParaRPr>
          </a:p>
        </p:txBody>
      </p:sp>
      <p:sp>
        <p:nvSpPr>
          <p:cNvPr id="34827" name="CaixaDeTexto 29"/>
          <p:cNvSpPr txBox="1">
            <a:spLocks noChangeArrowheads="1"/>
          </p:cNvSpPr>
          <p:nvPr/>
        </p:nvSpPr>
        <p:spPr bwMode="auto">
          <a:xfrm>
            <a:off x="4184624" y="785620"/>
            <a:ext cx="1112158" cy="41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8" indent="-179388">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spcBef>
                <a:spcPts val="277"/>
              </a:spcBef>
              <a:buClr>
                <a:srgbClr val="CCCC00"/>
              </a:buClr>
            </a:pPr>
            <a:r>
              <a:rPr lang="pt-BR" altLang="pt-BR" sz="1662" dirty="0">
                <a:cs typeface="Arial" pitchFamily="34" charset="0"/>
              </a:rPr>
              <a:t>Se v</a:t>
            </a:r>
            <a:r>
              <a:rPr lang="pt-BR" altLang="pt-BR" sz="1662" baseline="-25000" dirty="0">
                <a:cs typeface="Arial" pitchFamily="34" charset="0"/>
              </a:rPr>
              <a:t>c</a:t>
            </a:r>
            <a:r>
              <a:rPr lang="pt-BR" altLang="pt-BR" sz="1662" dirty="0">
                <a:cs typeface="Arial" pitchFamily="34" charset="0"/>
              </a:rPr>
              <a:t> =0</a:t>
            </a:r>
          </a:p>
          <a:p>
            <a:pPr>
              <a:spcBef>
                <a:spcPts val="277"/>
              </a:spcBef>
              <a:buClr>
                <a:srgbClr val="CCCC00"/>
              </a:buClr>
              <a:buFont typeface="Arial" pitchFamily="34" charset="0"/>
              <a:buChar char="•"/>
            </a:pPr>
            <a:endParaRPr lang="pt-BR" altLang="pt-BR" sz="1662" baseline="-25000" dirty="0">
              <a:cs typeface="Arial" pitchFamily="34" charset="0"/>
            </a:endParaRPr>
          </a:p>
        </p:txBody>
      </p:sp>
      <p:sp>
        <p:nvSpPr>
          <p:cNvPr id="34829" name="Rectangle 8"/>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4831" name="Rectangle 10"/>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4834" name="Rectangle 12"/>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4835" name="CaixaDeTexto 38"/>
          <p:cNvSpPr txBox="1">
            <a:spLocks noChangeArrowheads="1"/>
          </p:cNvSpPr>
          <p:nvPr/>
        </p:nvSpPr>
        <p:spPr bwMode="auto">
          <a:xfrm>
            <a:off x="4188966" y="3414912"/>
            <a:ext cx="1188426" cy="55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spcBef>
                <a:spcPts val="277"/>
              </a:spcBef>
              <a:buClr>
                <a:srgbClr val="CCCC00"/>
              </a:buClr>
            </a:pPr>
            <a:r>
              <a:rPr lang="pt-BR" altLang="pt-BR" sz="1662" dirty="0">
                <a:cs typeface="Arial" pitchFamily="34" charset="0"/>
              </a:rPr>
              <a:t>Se v</a:t>
            </a:r>
            <a:r>
              <a:rPr lang="pt-BR" altLang="pt-BR" sz="1662" baseline="-25000" dirty="0">
                <a:cs typeface="Arial" pitchFamily="34" charset="0"/>
              </a:rPr>
              <a:t>d</a:t>
            </a:r>
            <a:r>
              <a:rPr lang="pt-BR" altLang="pt-BR" sz="1662" dirty="0">
                <a:cs typeface="Arial" pitchFamily="34" charset="0"/>
              </a:rPr>
              <a:t> =0</a:t>
            </a:r>
          </a:p>
          <a:p>
            <a:pPr>
              <a:spcBef>
                <a:spcPts val="277"/>
              </a:spcBef>
              <a:buClr>
                <a:srgbClr val="CCCC00"/>
              </a:buClr>
              <a:buFont typeface="Arial" pitchFamily="34" charset="0"/>
              <a:buChar char="•"/>
            </a:pPr>
            <a:endParaRPr lang="pt-BR" altLang="pt-BR" sz="1662" baseline="-25000" dirty="0">
              <a:cs typeface="Arial" pitchFamily="34" charset="0"/>
            </a:endParaRPr>
          </a:p>
        </p:txBody>
      </p:sp>
      <p:cxnSp>
        <p:nvCxnSpPr>
          <p:cNvPr id="40" name="Conector de seta reta 39"/>
          <p:cNvCxnSpPr/>
          <p:nvPr/>
        </p:nvCxnSpPr>
        <p:spPr>
          <a:xfrm>
            <a:off x="6193236" y="4576912"/>
            <a:ext cx="4659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837" name="Rectangle 14"/>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4839" name="Rectangle 16"/>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4841" name="Rectangle 18"/>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cxnSp>
        <p:nvCxnSpPr>
          <p:cNvPr id="48" name="Conector reto 47"/>
          <p:cNvCxnSpPr/>
          <p:nvPr/>
        </p:nvCxnSpPr>
        <p:spPr>
          <a:xfrm>
            <a:off x="3458105" y="1048898"/>
            <a:ext cx="0" cy="5157709"/>
          </a:xfrm>
          <a:prstGeom prst="line">
            <a:avLst/>
          </a:prstGeom>
          <a:ln w="57150">
            <a:solidFill>
              <a:srgbClr val="00CC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p:cNvSpPr txBox="1"/>
              <p:nvPr/>
            </p:nvSpPr>
            <p:spPr>
              <a:xfrm>
                <a:off x="4342405" y="1831034"/>
                <a:ext cx="1036502" cy="348109"/>
              </a:xfrm>
              <a:prstGeom prst="rect">
                <a:avLst/>
              </a:prstGeom>
            </p:spPr>
            <p:txBody>
              <a:bodyPr wrap="none" rtlCol="0">
                <a:spAutoFit/>
              </a:bodyPr>
              <a:lstStyle/>
              <a:p>
                <a:pPr>
                  <a:spcBef>
                    <a:spcPts val="277"/>
                  </a:spcBef>
                  <a:buClr>
                    <a:srgbClr val="CCCC00"/>
                  </a:buClr>
                </a:pP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1</m:t>
                        </m:r>
                      </m:sub>
                    </m:sSub>
                  </m:oMath>
                </a14:m>
                <a:r>
                  <a:rPr lang="pt-BR" sz="1662" dirty="0">
                    <a:latin typeface="Arial" pitchFamily="34" charset="0"/>
                    <a:cs typeface="Arial" pitchFamily="34" charset="0"/>
                  </a:rPr>
                  <a:t> = -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2</m:t>
                        </m:r>
                      </m:sub>
                    </m:sSub>
                  </m:oMath>
                </a14:m>
                <a:r>
                  <a:rPr lang="pt-BR" sz="1662" dirty="0">
                    <a:latin typeface="Arial" pitchFamily="34" charset="0"/>
                    <a:cs typeface="Arial"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4342405" y="1831034"/>
                <a:ext cx="1036502" cy="348109"/>
              </a:xfrm>
              <a:prstGeom prst="rect">
                <a:avLst/>
              </a:prstGeom>
              <a:blipFill>
                <a:blip r:embed="rId3"/>
                <a:stretch>
                  <a:fillRect t="-5263" b="-2456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253207" y="1646197"/>
                <a:ext cx="1396280" cy="588879"/>
              </a:xfrm>
              <a:prstGeom prst="rect">
                <a:avLst/>
              </a:prstGeom>
              <a:solidFill>
                <a:srgbClr val="CCFF33"/>
              </a:solidFill>
            </p:spPr>
            <p:txBody>
              <a:bodyPr wrap="none" rtlCol="0">
                <a:spAutoFit/>
              </a:bodyPr>
              <a:lstStyle/>
              <a:p>
                <a:pPr defTabSz="844083">
                  <a:spcBef>
                    <a:spcPts val="277"/>
                  </a:spcBef>
                  <a:buClr>
                    <a:srgbClr val="CCCC00"/>
                  </a:buClr>
                </a:pPr>
                <a14:m>
                  <m:oMath xmlns:m="http://schemas.openxmlformats.org/officeDocument/2006/math">
                    <m:sSub>
                      <m:sSubPr>
                        <m:ctrlPr>
                          <a:rPr lang="pt-BR" sz="2215" i="1">
                            <a:latin typeface="Cambria Math" panose="02040503050406030204" pitchFamily="18" charset="0"/>
                            <a:cs typeface="Arial" pitchFamily="34" charset="0"/>
                          </a:rPr>
                        </m:ctrlPr>
                      </m:sSubPr>
                      <m:e>
                        <m:r>
                          <a:rPr lang="pt-BR" sz="2215" i="1">
                            <a:latin typeface="Cambria Math"/>
                            <a:cs typeface="Arial" pitchFamily="34" charset="0"/>
                          </a:rPr>
                          <m:t>𝐴</m:t>
                        </m:r>
                      </m:e>
                      <m:sub>
                        <m:r>
                          <a:rPr lang="pt-BR" sz="2215" i="1">
                            <a:latin typeface="Cambria Math"/>
                            <a:cs typeface="Arial" pitchFamily="34" charset="0"/>
                          </a:rPr>
                          <m:t>𝑑</m:t>
                        </m:r>
                      </m:sub>
                    </m:sSub>
                  </m:oMath>
                </a14:m>
                <a:r>
                  <a:rPr lang="pt-BR" sz="2215" dirty="0">
                    <a:cs typeface="Arial" pitchFamily="34" charset="0"/>
                  </a:rPr>
                  <a:t> = |</a:t>
                </a:r>
                <a14:m>
                  <m:oMath xmlns:m="http://schemas.openxmlformats.org/officeDocument/2006/math">
                    <m:f>
                      <m:fPr>
                        <m:ctrlPr>
                          <a:rPr lang="pt-BR" sz="2215" i="1">
                            <a:latin typeface="Cambria Math" panose="02040503050406030204" pitchFamily="18" charset="0"/>
                            <a:cs typeface="Arial" pitchFamily="34" charset="0"/>
                          </a:rPr>
                        </m:ctrlPr>
                      </m:fPr>
                      <m:num>
                        <m:sSub>
                          <m:sSubPr>
                            <m:ctrlPr>
                              <a:rPr lang="pt-BR" sz="2215" i="1">
                                <a:latin typeface="Cambria Math" panose="02040503050406030204" pitchFamily="18" charset="0"/>
                                <a:cs typeface="Arial" pitchFamily="34" charset="0"/>
                              </a:rPr>
                            </m:ctrlPr>
                          </m:sSubPr>
                          <m:e>
                            <m:r>
                              <a:rPr lang="pt-BR" sz="2215" i="1">
                                <a:latin typeface="Cambria Math"/>
                                <a:cs typeface="Arial" pitchFamily="34" charset="0"/>
                              </a:rPr>
                              <m:t>𝑣</m:t>
                            </m:r>
                          </m:e>
                          <m:sub>
                            <m:r>
                              <a:rPr lang="pt-BR" sz="2215" i="1">
                                <a:latin typeface="Cambria Math"/>
                                <a:cs typeface="Arial" pitchFamily="34" charset="0"/>
                              </a:rPr>
                              <m:t>𝑜𝑑</m:t>
                            </m:r>
                          </m:sub>
                        </m:sSub>
                      </m:num>
                      <m:den>
                        <m:r>
                          <a:rPr lang="pt-BR" sz="2215" i="1">
                            <a:latin typeface="Cambria Math"/>
                            <a:cs typeface="Arial" pitchFamily="34" charset="0"/>
                          </a:rPr>
                          <m:t>2</m:t>
                        </m:r>
                        <m:sSub>
                          <m:sSubPr>
                            <m:ctrlPr>
                              <a:rPr lang="pt-BR" sz="2215" i="1">
                                <a:latin typeface="Cambria Math" panose="02040503050406030204" pitchFamily="18" charset="0"/>
                                <a:cs typeface="Arial" pitchFamily="34" charset="0"/>
                              </a:rPr>
                            </m:ctrlPr>
                          </m:sSubPr>
                          <m:e>
                            <m:r>
                              <a:rPr lang="pt-BR" sz="2215" i="1">
                                <a:latin typeface="Cambria Math"/>
                                <a:cs typeface="Arial" pitchFamily="34" charset="0"/>
                              </a:rPr>
                              <m:t>𝑣</m:t>
                            </m:r>
                          </m:e>
                          <m:sub>
                            <m:r>
                              <a:rPr lang="pt-BR" sz="2215" i="1">
                                <a:latin typeface="Cambria Math"/>
                                <a:cs typeface="Arial" pitchFamily="34" charset="0"/>
                              </a:rPr>
                              <m:t>1</m:t>
                            </m:r>
                          </m:sub>
                        </m:sSub>
                      </m:den>
                    </m:f>
                  </m:oMath>
                </a14:m>
                <a:r>
                  <a:rPr lang="pt-BR" sz="2215" dirty="0">
                    <a:cs typeface="Arial"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7253207" y="1646197"/>
                <a:ext cx="1396280" cy="588879"/>
              </a:xfrm>
              <a:prstGeom prst="rect">
                <a:avLst/>
              </a:prstGeom>
              <a:blipFill>
                <a:blip r:embed="rId4"/>
                <a:stretch>
                  <a:fillRect r="-4803" b="-206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07745" y="1312586"/>
                <a:ext cx="1656479" cy="348109"/>
              </a:xfrm>
              <a:prstGeom prst="rect">
                <a:avLst/>
              </a:prstGeom>
              <a:noFill/>
            </p:spPr>
            <p:txBody>
              <a:bodyPr wrap="none" rtlCol="0">
                <a:spAutoFit/>
              </a:bodyPr>
              <a:lstStyle/>
              <a:p>
                <a:pPr>
                  <a:spcBef>
                    <a:spcPts val="277"/>
                  </a:spcBef>
                  <a:buClr>
                    <a:srgbClr val="CCCC00"/>
                  </a:buClr>
                </a:pP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𝑜</m:t>
                        </m:r>
                      </m:sub>
                    </m:sSub>
                  </m:oMath>
                </a14:m>
                <a:r>
                  <a:rPr lang="pt-BR" sz="1662" dirty="0">
                    <a:latin typeface="Arial" pitchFamily="34" charset="0"/>
                    <a:cs typeface="Arial" pitchFamily="34" charset="0"/>
                  </a:rPr>
                  <a:t>=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𝐴</m:t>
                        </m:r>
                      </m:e>
                      <m:sub>
                        <m:r>
                          <a:rPr lang="pt-BR" sz="1662" i="1">
                            <a:latin typeface="Cambria Math"/>
                            <a:cs typeface="Arial" pitchFamily="34" charset="0"/>
                          </a:rPr>
                          <m:t>𝑑</m:t>
                        </m:r>
                      </m:sub>
                    </m:sSub>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𝑑</m:t>
                        </m:r>
                      </m:sub>
                    </m:sSub>
                  </m:oMath>
                </a14:m>
                <a:r>
                  <a:rPr lang="pt-BR" sz="1662" dirty="0">
                    <a:latin typeface="Arial" pitchFamily="34" charset="0"/>
                    <a:cs typeface="Arial" pitchFamily="34" charset="0"/>
                  </a:rPr>
                  <a:t>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𝐴</m:t>
                        </m:r>
                      </m:e>
                      <m:sub>
                        <m:r>
                          <a:rPr lang="pt-BR" sz="1662" i="1">
                            <a:latin typeface="Cambria Math"/>
                            <a:cs typeface="Arial" pitchFamily="34" charset="0"/>
                          </a:rPr>
                          <m:t>𝑐</m:t>
                        </m:r>
                      </m:sub>
                    </m:sSub>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𝑐</m:t>
                        </m:r>
                      </m:sub>
                    </m:sSub>
                  </m:oMath>
                </a14:m>
                <a:endParaRPr lang="pt-BR" sz="1662" dirty="0">
                  <a:latin typeface="Arial" pitchFamily="34" charset="0"/>
                  <a:cs typeface="Arial"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07745" y="1312586"/>
                <a:ext cx="1656479" cy="348109"/>
              </a:xfrm>
              <a:prstGeom prst="rect">
                <a:avLst/>
              </a:prstGeom>
              <a:blipFill>
                <a:blip r:embed="rId5"/>
                <a:stretch>
                  <a:fillRect t="-5263" b="-24561"/>
                </a:stretch>
              </a:blipFill>
            </p:spPr>
            <p:txBody>
              <a:bodyPr/>
              <a:lstStyle/>
              <a:p>
                <a:r>
                  <a:rPr lang="pt-BR">
                    <a:noFill/>
                  </a:rPr>
                  <a:t> </a:t>
                </a:r>
              </a:p>
            </p:txBody>
          </p:sp>
        </mc:Fallback>
      </mc:AlternateContent>
      <p:sp>
        <p:nvSpPr>
          <p:cNvPr id="41" name="Rectangle 40"/>
          <p:cNvSpPr/>
          <p:nvPr/>
        </p:nvSpPr>
        <p:spPr>
          <a:xfrm>
            <a:off x="3796091" y="822716"/>
            <a:ext cx="244158" cy="1704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42" name="Rectangle 41"/>
          <p:cNvSpPr/>
          <p:nvPr/>
        </p:nvSpPr>
        <p:spPr>
          <a:xfrm>
            <a:off x="3790449" y="3484787"/>
            <a:ext cx="244158" cy="1704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mc:AlternateContent xmlns:mc="http://schemas.openxmlformats.org/markup-compatibility/2006" xmlns:a14="http://schemas.microsoft.com/office/drawing/2010/main">
        <mc:Choice Requires="a14">
          <p:sp>
            <p:nvSpPr>
              <p:cNvPr id="43" name="TextBox 42"/>
              <p:cNvSpPr txBox="1"/>
              <p:nvPr/>
            </p:nvSpPr>
            <p:spPr>
              <a:xfrm>
                <a:off x="6955646" y="4370404"/>
                <a:ext cx="1336904" cy="588879"/>
              </a:xfrm>
              <a:prstGeom prst="rect">
                <a:avLst/>
              </a:prstGeom>
              <a:solidFill>
                <a:srgbClr val="CCFF33"/>
              </a:solidFill>
            </p:spPr>
            <p:txBody>
              <a:bodyPr wrap="none" rtlCol="0">
                <a:spAutoFit/>
              </a:bodyPr>
              <a:lstStyle/>
              <a:p>
                <a:pPr defTabSz="844083">
                  <a:spcBef>
                    <a:spcPts val="277"/>
                  </a:spcBef>
                  <a:buClr>
                    <a:srgbClr val="CCCC00"/>
                  </a:buClr>
                </a:pPr>
                <a14:m>
                  <m:oMath xmlns:m="http://schemas.openxmlformats.org/officeDocument/2006/math">
                    <m:sSub>
                      <m:sSubPr>
                        <m:ctrlPr>
                          <a:rPr lang="pt-BR" sz="2215" i="1">
                            <a:latin typeface="Cambria Math" panose="02040503050406030204" pitchFamily="18" charset="0"/>
                            <a:cs typeface="Arial" pitchFamily="34" charset="0"/>
                          </a:rPr>
                        </m:ctrlPr>
                      </m:sSubPr>
                      <m:e>
                        <m:r>
                          <a:rPr lang="pt-BR" sz="2215" i="1">
                            <a:latin typeface="Cambria Math"/>
                            <a:cs typeface="Arial" pitchFamily="34" charset="0"/>
                          </a:rPr>
                          <m:t>𝐴</m:t>
                        </m:r>
                      </m:e>
                      <m:sub>
                        <m:r>
                          <a:rPr lang="pt-BR" sz="2215" i="1">
                            <a:latin typeface="Cambria Math"/>
                            <a:cs typeface="Arial" pitchFamily="34" charset="0"/>
                          </a:rPr>
                          <m:t>𝑐</m:t>
                        </m:r>
                      </m:sub>
                    </m:sSub>
                  </m:oMath>
                </a14:m>
                <a:r>
                  <a:rPr lang="pt-BR" sz="2215" dirty="0">
                    <a:cs typeface="Arial" pitchFamily="34" charset="0"/>
                  </a:rPr>
                  <a:t> = |</a:t>
                </a:r>
                <a14:m>
                  <m:oMath xmlns:m="http://schemas.openxmlformats.org/officeDocument/2006/math">
                    <m:f>
                      <m:fPr>
                        <m:ctrlPr>
                          <a:rPr lang="pt-BR" sz="2215" i="1">
                            <a:latin typeface="Cambria Math" panose="02040503050406030204" pitchFamily="18" charset="0"/>
                            <a:cs typeface="Arial" pitchFamily="34" charset="0"/>
                          </a:rPr>
                        </m:ctrlPr>
                      </m:fPr>
                      <m:num>
                        <m:sSub>
                          <m:sSubPr>
                            <m:ctrlPr>
                              <a:rPr lang="pt-BR" sz="2215" i="1">
                                <a:latin typeface="Cambria Math" panose="02040503050406030204" pitchFamily="18" charset="0"/>
                                <a:cs typeface="Arial" pitchFamily="34" charset="0"/>
                              </a:rPr>
                            </m:ctrlPr>
                          </m:sSubPr>
                          <m:e>
                            <m:r>
                              <a:rPr lang="pt-BR" sz="2215" i="1">
                                <a:latin typeface="Cambria Math"/>
                                <a:cs typeface="Arial" pitchFamily="34" charset="0"/>
                              </a:rPr>
                              <m:t>𝑣</m:t>
                            </m:r>
                          </m:e>
                          <m:sub>
                            <m:r>
                              <a:rPr lang="pt-BR" sz="2215" i="1">
                                <a:latin typeface="Cambria Math"/>
                                <a:cs typeface="Arial" pitchFamily="34" charset="0"/>
                              </a:rPr>
                              <m:t>𝑜𝑐</m:t>
                            </m:r>
                          </m:sub>
                        </m:sSub>
                      </m:num>
                      <m:den>
                        <m:sSub>
                          <m:sSubPr>
                            <m:ctrlPr>
                              <a:rPr lang="pt-BR" sz="2215" i="1">
                                <a:latin typeface="Cambria Math" panose="02040503050406030204" pitchFamily="18" charset="0"/>
                                <a:cs typeface="Arial" pitchFamily="34" charset="0"/>
                              </a:rPr>
                            </m:ctrlPr>
                          </m:sSubPr>
                          <m:e>
                            <m:r>
                              <a:rPr lang="pt-BR" sz="2215" i="1">
                                <a:latin typeface="Cambria Math"/>
                                <a:cs typeface="Arial" pitchFamily="34" charset="0"/>
                              </a:rPr>
                              <m:t>𝑣</m:t>
                            </m:r>
                          </m:e>
                          <m:sub>
                            <m:r>
                              <a:rPr lang="pt-BR" sz="2215" i="1">
                                <a:latin typeface="Cambria Math"/>
                                <a:cs typeface="Arial" pitchFamily="34" charset="0"/>
                              </a:rPr>
                              <m:t>1</m:t>
                            </m:r>
                          </m:sub>
                        </m:sSub>
                      </m:den>
                    </m:f>
                  </m:oMath>
                </a14:m>
                <a:r>
                  <a:rPr lang="pt-BR" sz="2215" dirty="0">
                    <a:cs typeface="Arial" pitchFamily="34" charset="0"/>
                  </a:rPr>
                  <a:t>|</a:t>
                </a:r>
              </a:p>
            </p:txBody>
          </p:sp>
        </mc:Choice>
        <mc:Fallback xmlns="">
          <p:sp>
            <p:nvSpPr>
              <p:cNvPr id="43" name="TextBox 42"/>
              <p:cNvSpPr txBox="1">
                <a:spLocks noRot="1" noChangeAspect="1" noMove="1" noResize="1" noEditPoints="1" noAdjustHandles="1" noChangeArrowheads="1" noChangeShapeType="1" noTextEdit="1"/>
              </p:cNvSpPr>
              <p:nvPr/>
            </p:nvSpPr>
            <p:spPr>
              <a:xfrm>
                <a:off x="6955646" y="4370404"/>
                <a:ext cx="1336904" cy="588879"/>
              </a:xfrm>
              <a:prstGeom prst="rect">
                <a:avLst/>
              </a:prstGeom>
              <a:blipFill>
                <a:blip r:embed="rId6"/>
                <a:stretch>
                  <a:fillRect r="-5023" b="-103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258154" y="6065784"/>
                <a:ext cx="1785553" cy="625812"/>
              </a:xfrm>
              <a:prstGeom prst="rect">
                <a:avLst/>
              </a:prstGeom>
              <a:solidFill>
                <a:srgbClr val="CCFF33"/>
              </a:solidFill>
            </p:spPr>
            <p:txBody>
              <a:bodyPr wrap="none" rtlCol="0">
                <a:spAutoFit/>
              </a:bodyPr>
              <a:lstStyle/>
              <a:p>
                <a:pPr defTabSz="844083">
                  <a:spcBef>
                    <a:spcPts val="277"/>
                  </a:spcBef>
                  <a:buClr>
                    <a:srgbClr val="CCCC00"/>
                  </a:buClr>
                </a:pPr>
                <a14:m>
                  <m:oMath xmlns:m="http://schemas.openxmlformats.org/officeDocument/2006/math">
                    <m:r>
                      <a:rPr lang="pt-BR" sz="2215" b="1">
                        <a:latin typeface="Cambria Math" panose="02040503050406030204" pitchFamily="18" charset="0"/>
                        <a:cs typeface="Arial" pitchFamily="34" charset="0"/>
                      </a:rPr>
                      <m:t>𝐂𝐌𝐑𝐑</m:t>
                    </m:r>
                  </m:oMath>
                </a14:m>
                <a:r>
                  <a:rPr lang="pt-BR" sz="2215" b="1" dirty="0">
                    <a:cs typeface="Arial" pitchFamily="34" charset="0"/>
                  </a:rPr>
                  <a:t> = |</a:t>
                </a:r>
                <a14:m>
                  <m:oMath xmlns:m="http://schemas.openxmlformats.org/officeDocument/2006/math">
                    <m:f>
                      <m:fPr>
                        <m:ctrlPr>
                          <a:rPr lang="pt-BR" sz="2215" b="1" i="1">
                            <a:latin typeface="Cambria Math" panose="02040503050406030204" pitchFamily="18" charset="0"/>
                            <a:cs typeface="Arial" pitchFamily="34" charset="0"/>
                          </a:rPr>
                        </m:ctrlPr>
                      </m:fPr>
                      <m:num>
                        <m:sSub>
                          <m:sSubPr>
                            <m:ctrlPr>
                              <a:rPr lang="pt-BR" sz="2215" b="1" i="1">
                                <a:latin typeface="Cambria Math" panose="02040503050406030204" pitchFamily="18" charset="0"/>
                                <a:cs typeface="Arial" pitchFamily="34" charset="0"/>
                              </a:rPr>
                            </m:ctrlPr>
                          </m:sSubPr>
                          <m:e>
                            <m:r>
                              <a:rPr lang="pt-BR" sz="2215" b="1">
                                <a:latin typeface="Cambria Math" panose="02040503050406030204" pitchFamily="18" charset="0"/>
                                <a:cs typeface="Arial" pitchFamily="34" charset="0"/>
                              </a:rPr>
                              <m:t>𝐀</m:t>
                            </m:r>
                          </m:e>
                          <m:sub>
                            <m:r>
                              <a:rPr lang="pt-BR" sz="2215" b="1">
                                <a:latin typeface="Cambria Math" panose="02040503050406030204" pitchFamily="18" charset="0"/>
                                <a:cs typeface="Arial" pitchFamily="34" charset="0"/>
                              </a:rPr>
                              <m:t>𝐝</m:t>
                            </m:r>
                          </m:sub>
                        </m:sSub>
                      </m:num>
                      <m:den>
                        <m:sSub>
                          <m:sSubPr>
                            <m:ctrlPr>
                              <a:rPr lang="pt-BR" sz="2215" b="1" i="1">
                                <a:latin typeface="Cambria Math" panose="02040503050406030204" pitchFamily="18" charset="0"/>
                                <a:cs typeface="Arial" pitchFamily="34" charset="0"/>
                              </a:rPr>
                            </m:ctrlPr>
                          </m:sSubPr>
                          <m:e>
                            <m:r>
                              <a:rPr lang="pt-BR" sz="2215" b="1">
                                <a:latin typeface="Cambria Math" panose="02040503050406030204" pitchFamily="18" charset="0"/>
                                <a:cs typeface="Arial" pitchFamily="34" charset="0"/>
                              </a:rPr>
                              <m:t>𝐀</m:t>
                            </m:r>
                          </m:e>
                          <m:sub>
                            <m:r>
                              <a:rPr lang="pt-BR" sz="2215" b="1">
                                <a:latin typeface="Cambria Math" panose="02040503050406030204" pitchFamily="18" charset="0"/>
                                <a:cs typeface="Arial" pitchFamily="34" charset="0"/>
                              </a:rPr>
                              <m:t>𝐜</m:t>
                            </m:r>
                          </m:sub>
                        </m:sSub>
                      </m:den>
                    </m:f>
                    <m:r>
                      <a:rPr lang="pt-BR" sz="2215" b="1" i="1">
                        <a:latin typeface="Cambria Math" panose="02040503050406030204" pitchFamily="18" charset="0"/>
                        <a:cs typeface="Arial" pitchFamily="34" charset="0"/>
                      </a:rPr>
                      <m:t>|</m:t>
                    </m:r>
                  </m:oMath>
                </a14:m>
                <a:endParaRPr lang="pt-BR" sz="2215" b="1" dirty="0">
                  <a:cs typeface="Arial"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5258154" y="6065784"/>
                <a:ext cx="1785553" cy="625812"/>
              </a:xfrm>
              <a:prstGeom prst="rect">
                <a:avLst/>
              </a:prstGeom>
              <a:blipFill>
                <a:blip r:embed="rId7"/>
                <a:stretch>
                  <a:fillRect b="-97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347584" y="2280712"/>
                <a:ext cx="1821140" cy="348109"/>
              </a:xfrm>
              <a:prstGeom prst="rect">
                <a:avLst/>
              </a:prstGeom>
            </p:spPr>
            <p:txBody>
              <a:bodyPr wrap="none" rtlCol="0">
                <a:spAutoFit/>
              </a:bodyPr>
              <a:lstStyle/>
              <a:p>
                <a:pPr>
                  <a:spcBef>
                    <a:spcPts val="277"/>
                  </a:spcBef>
                  <a:buClr>
                    <a:srgbClr val="CCCC00"/>
                  </a:buClr>
                </a:pP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𝑑</m:t>
                        </m:r>
                      </m:sub>
                    </m:sSub>
                  </m:oMath>
                </a14:m>
                <a:r>
                  <a:rPr lang="pt-BR" sz="1662" dirty="0">
                    <a:latin typeface="Arial" pitchFamily="34" charset="0"/>
                    <a:cs typeface="Arial" pitchFamily="34" charset="0"/>
                  </a:rPr>
                  <a:t>=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1</m:t>
                        </m:r>
                      </m:sub>
                    </m:sSub>
                  </m:oMath>
                </a14:m>
                <a:r>
                  <a:rPr lang="pt-BR" sz="1662" dirty="0">
                    <a:latin typeface="Arial" pitchFamily="34" charset="0"/>
                    <a:cs typeface="Arial" pitchFamily="34" charset="0"/>
                  </a:rPr>
                  <a:t> -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2</m:t>
                        </m:r>
                      </m:sub>
                    </m:sSub>
                  </m:oMath>
                </a14:m>
                <a:r>
                  <a:rPr lang="pt-BR" sz="1662" dirty="0">
                    <a:latin typeface="Arial" pitchFamily="34" charset="0"/>
                    <a:cs typeface="Arial" pitchFamily="34" charset="0"/>
                  </a:rPr>
                  <a:t> = 2</a:t>
                </a:r>
                <a:r>
                  <a:rPr lang="pt-BR" sz="1662" dirty="0">
                    <a:cs typeface="Arial" pitchFamily="34" charset="0"/>
                  </a:rPr>
                  <a:t>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1</m:t>
                        </m:r>
                      </m:sub>
                    </m:sSub>
                  </m:oMath>
                </a14:m>
                <a:endParaRPr lang="pt-BR" sz="1662" dirty="0">
                  <a:latin typeface="Arial" pitchFamily="34" charset="0"/>
                  <a:cs typeface="Arial" pitchFamily="34"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347584" y="2280712"/>
                <a:ext cx="1821140" cy="348109"/>
              </a:xfrm>
              <a:prstGeom prst="rect">
                <a:avLst/>
              </a:prstGeom>
              <a:blipFill>
                <a:blip r:embed="rId8"/>
                <a:stretch>
                  <a:fillRect t="-7018" b="-2280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09071" y="2235076"/>
                <a:ext cx="1144416" cy="464166"/>
              </a:xfrm>
              <a:prstGeom prst="rect">
                <a:avLst/>
              </a:prstGeom>
            </p:spPr>
            <p:txBody>
              <a:bodyPr wrap="none" rtlCol="0">
                <a:spAutoFit/>
              </a:bodyPr>
              <a:lstStyle/>
              <a:p>
                <a:pPr>
                  <a:spcBef>
                    <a:spcPts val="277"/>
                  </a:spcBef>
                  <a:buClr>
                    <a:srgbClr val="CCCC00"/>
                  </a:buClr>
                </a:pP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𝑐</m:t>
                        </m:r>
                      </m:sub>
                    </m:sSub>
                  </m:oMath>
                </a14:m>
                <a:r>
                  <a:rPr lang="pt-BR" sz="1662" dirty="0">
                    <a:latin typeface="Arial" pitchFamily="34" charset="0"/>
                    <a:cs typeface="Arial" pitchFamily="34" charset="0"/>
                  </a:rPr>
                  <a:t>= </a:t>
                </a:r>
                <a14:m>
                  <m:oMath xmlns:m="http://schemas.openxmlformats.org/officeDocument/2006/math">
                    <m:f>
                      <m:fPr>
                        <m:ctrlPr>
                          <a:rPr lang="pt-BR" sz="1662" i="1" dirty="0">
                            <a:latin typeface="Cambria Math" panose="02040503050406030204" pitchFamily="18" charset="0"/>
                            <a:cs typeface="Arial" pitchFamily="34" charset="0"/>
                          </a:rPr>
                        </m:ctrlPr>
                      </m:fPr>
                      <m:num>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1</m:t>
                            </m:r>
                          </m:sub>
                        </m:sSub>
                        <m:r>
                          <m:rPr>
                            <m:nor/>
                          </m:rPr>
                          <a:rPr lang="pt-BR" sz="1662" dirty="0">
                            <a:cs typeface="Arial" pitchFamily="34" charset="0"/>
                          </a:rPr>
                          <m:t> + </m:t>
                        </m:r>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2</m:t>
                            </m:r>
                          </m:sub>
                        </m:sSub>
                        <m:r>
                          <m:rPr>
                            <m:nor/>
                          </m:rPr>
                          <a:rPr lang="pt-BR" sz="1662" dirty="0">
                            <a:cs typeface="Arial" pitchFamily="34" charset="0"/>
                          </a:rPr>
                          <m:t> </m:t>
                        </m:r>
                      </m:num>
                      <m:den>
                        <m:r>
                          <a:rPr lang="pt-BR" sz="1662" i="1" dirty="0">
                            <a:latin typeface="Cambria Math"/>
                            <a:cs typeface="Arial" pitchFamily="34" charset="0"/>
                          </a:rPr>
                          <m:t>2</m:t>
                        </m:r>
                      </m:den>
                    </m:f>
                  </m:oMath>
                </a14:m>
                <a:endParaRPr lang="pt-BR" sz="1662" dirty="0">
                  <a:latin typeface="Arial" pitchFamily="34" charset="0"/>
                  <a:cs typeface="Arial" pitchFamily="34"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09071" y="2235076"/>
                <a:ext cx="1144416" cy="464166"/>
              </a:xfrm>
              <a:prstGeom prst="rect">
                <a:avLst/>
              </a:prstGeom>
              <a:blipFill>
                <a:blip r:embed="rId9"/>
                <a:stretch>
                  <a:fillRect b="-526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10882" y="1826582"/>
                <a:ext cx="1203727" cy="348109"/>
              </a:xfrm>
              <a:prstGeom prst="rect">
                <a:avLst/>
              </a:prstGeom>
            </p:spPr>
            <p:txBody>
              <a:bodyPr wrap="none" rtlCol="0">
                <a:spAutoFit/>
              </a:bodyPr>
              <a:lstStyle/>
              <a:p>
                <a:pPr>
                  <a:spcBef>
                    <a:spcPts val="277"/>
                  </a:spcBef>
                  <a:buClr>
                    <a:srgbClr val="CCCC00"/>
                  </a:buClr>
                </a:pP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𝑑</m:t>
                        </m:r>
                      </m:sub>
                    </m:sSub>
                  </m:oMath>
                </a14:m>
                <a:r>
                  <a:rPr lang="pt-BR" sz="1662" dirty="0">
                    <a:latin typeface="Arial" pitchFamily="34" charset="0"/>
                    <a:cs typeface="Arial" pitchFamily="34" charset="0"/>
                  </a:rPr>
                  <a:t>=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1</m:t>
                        </m:r>
                      </m:sub>
                    </m:sSub>
                  </m:oMath>
                </a14:m>
                <a:r>
                  <a:rPr lang="pt-BR" sz="1662" dirty="0">
                    <a:latin typeface="Arial" pitchFamily="34" charset="0"/>
                    <a:cs typeface="Arial" pitchFamily="34" charset="0"/>
                  </a:rPr>
                  <a:t> -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2</m:t>
                        </m:r>
                      </m:sub>
                    </m:sSub>
                  </m:oMath>
                </a14:m>
                <a:endParaRPr lang="pt-BR" sz="1662" dirty="0">
                  <a:latin typeface="Arial" pitchFamily="34" charset="0"/>
                  <a:cs typeface="Arial" pitchFamily="34"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10882" y="1826582"/>
                <a:ext cx="1203727" cy="348109"/>
              </a:xfrm>
              <a:prstGeom prst="rect">
                <a:avLst/>
              </a:prstGeom>
              <a:blipFill>
                <a:blip r:embed="rId10"/>
                <a:stretch>
                  <a:fillRect t="-7018" b="-24561"/>
                </a:stretch>
              </a:blipFill>
            </p:spPr>
            <p:txBody>
              <a:bodyPr/>
              <a:lstStyle/>
              <a:p>
                <a:r>
                  <a:rPr lang="pt-BR">
                    <a:noFill/>
                  </a:rPr>
                  <a:t> </a:t>
                </a:r>
              </a:p>
            </p:txBody>
          </p:sp>
        </mc:Fallback>
      </mc:AlternateContent>
      <p:cxnSp>
        <p:nvCxnSpPr>
          <p:cNvPr id="50" name="Conector de seta reta 34"/>
          <p:cNvCxnSpPr/>
          <p:nvPr/>
        </p:nvCxnSpPr>
        <p:spPr>
          <a:xfrm>
            <a:off x="6698296" y="1911323"/>
            <a:ext cx="4659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Conector de seta reta 34"/>
          <p:cNvCxnSpPr/>
          <p:nvPr/>
        </p:nvCxnSpPr>
        <p:spPr>
          <a:xfrm>
            <a:off x="3685174" y="2019156"/>
            <a:ext cx="4659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p:cNvSpPr txBox="1"/>
              <p:nvPr/>
            </p:nvSpPr>
            <p:spPr>
              <a:xfrm>
                <a:off x="4323780" y="1359979"/>
                <a:ext cx="895758" cy="466603"/>
              </a:xfrm>
              <a:prstGeom prst="rect">
                <a:avLst/>
              </a:prstGeom>
              <a:noFill/>
            </p:spPr>
            <p:txBody>
              <a:bodyPr wrap="none" rtlCol="0">
                <a:spAutoFit/>
              </a:bodyPr>
              <a:lstStyle/>
              <a:p>
                <a:pPr defTabSz="844083">
                  <a:spcBef>
                    <a:spcPts val="277"/>
                  </a:spcBef>
                  <a:buClr>
                    <a:srgbClr val="CCCC00"/>
                  </a:buClr>
                </a:pP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𝐴</m:t>
                        </m:r>
                      </m:e>
                      <m:sub>
                        <m:r>
                          <a:rPr lang="pt-BR" sz="1662" i="1">
                            <a:latin typeface="Cambria Math"/>
                            <a:cs typeface="Arial" pitchFamily="34" charset="0"/>
                          </a:rPr>
                          <m:t>𝑑</m:t>
                        </m:r>
                      </m:sub>
                    </m:sSub>
                  </m:oMath>
                </a14:m>
                <a:r>
                  <a:rPr lang="pt-BR" sz="1662" dirty="0">
                    <a:cs typeface="Arial" pitchFamily="34" charset="0"/>
                  </a:rPr>
                  <a:t> = </a:t>
                </a:r>
                <a14:m>
                  <m:oMath xmlns:m="http://schemas.openxmlformats.org/officeDocument/2006/math">
                    <m:f>
                      <m:fPr>
                        <m:ctrlPr>
                          <a:rPr lang="pt-BR" sz="1662" i="1">
                            <a:latin typeface="Cambria Math" panose="02040503050406030204" pitchFamily="18" charset="0"/>
                            <a:cs typeface="Arial" pitchFamily="34" charset="0"/>
                          </a:rPr>
                        </m:ctrlPr>
                      </m:fPr>
                      <m:num>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𝑜𝑑</m:t>
                            </m:r>
                          </m:sub>
                        </m:sSub>
                      </m:num>
                      <m:den>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𝑑</m:t>
                            </m:r>
                          </m:sub>
                        </m:sSub>
                      </m:den>
                    </m:f>
                  </m:oMath>
                </a14:m>
                <a:endParaRPr lang="pt-BR" sz="1662" dirty="0">
                  <a:cs typeface="Arial" pitchFamily="34"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4323780" y="1359979"/>
                <a:ext cx="895758" cy="466603"/>
              </a:xfrm>
              <a:prstGeom prst="rect">
                <a:avLst/>
              </a:prstGeom>
              <a:blipFill>
                <a:blip r:embed="rId11"/>
                <a:stretch>
                  <a:fillRect b="-129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461640" y="4497599"/>
                <a:ext cx="906658" cy="348109"/>
              </a:xfrm>
              <a:prstGeom prst="rect">
                <a:avLst/>
              </a:prstGeom>
            </p:spPr>
            <p:txBody>
              <a:bodyPr wrap="none" rtlCol="0">
                <a:spAutoFit/>
              </a:bodyPr>
              <a:lstStyle/>
              <a:p>
                <a:pPr>
                  <a:spcBef>
                    <a:spcPts val="277"/>
                  </a:spcBef>
                  <a:buClr>
                    <a:srgbClr val="CCCC00"/>
                  </a:buClr>
                </a:pP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1</m:t>
                        </m:r>
                      </m:sub>
                    </m:sSub>
                  </m:oMath>
                </a14:m>
                <a:r>
                  <a:rPr lang="pt-BR" sz="1662" dirty="0">
                    <a:latin typeface="Arial" pitchFamily="34" charset="0"/>
                    <a:cs typeface="Arial" pitchFamily="34" charset="0"/>
                  </a:rPr>
                  <a:t> =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2</m:t>
                        </m:r>
                      </m:sub>
                    </m:sSub>
                  </m:oMath>
                </a14:m>
                <a:r>
                  <a:rPr lang="pt-BR" sz="1662" dirty="0">
                    <a:latin typeface="Arial" pitchFamily="34" charset="0"/>
                    <a:cs typeface="Arial" pitchFamily="34" charset="0"/>
                  </a:rPr>
                  <a:t> </a:t>
                </a:r>
              </a:p>
            </p:txBody>
          </p:sp>
        </mc:Choice>
        <mc:Fallback xmlns="">
          <p:sp>
            <p:nvSpPr>
              <p:cNvPr id="53" name="TextBox 52"/>
              <p:cNvSpPr txBox="1">
                <a:spLocks noRot="1" noChangeAspect="1" noMove="1" noResize="1" noEditPoints="1" noAdjustHandles="1" noChangeArrowheads="1" noChangeShapeType="1" noTextEdit="1"/>
              </p:cNvSpPr>
              <p:nvPr/>
            </p:nvSpPr>
            <p:spPr>
              <a:xfrm>
                <a:off x="4461640" y="4497599"/>
                <a:ext cx="906658" cy="348109"/>
              </a:xfrm>
              <a:prstGeom prst="rect">
                <a:avLst/>
              </a:prstGeom>
              <a:blipFill>
                <a:blip r:embed="rId12"/>
                <a:stretch>
                  <a:fillRect t="-7018" b="-2456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489800" y="4929108"/>
                <a:ext cx="894860" cy="348109"/>
              </a:xfrm>
              <a:prstGeom prst="rect">
                <a:avLst/>
              </a:prstGeom>
            </p:spPr>
            <p:txBody>
              <a:bodyPr wrap="none" rtlCol="0">
                <a:spAutoFit/>
              </a:bodyPr>
              <a:lstStyle/>
              <a:p>
                <a:pPr>
                  <a:spcBef>
                    <a:spcPts val="277"/>
                  </a:spcBef>
                  <a:buClr>
                    <a:srgbClr val="CCCC00"/>
                  </a:buClr>
                </a:pP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𝑐</m:t>
                        </m:r>
                      </m:sub>
                    </m:sSub>
                  </m:oMath>
                </a14:m>
                <a:r>
                  <a:rPr lang="pt-BR" sz="1662" dirty="0">
                    <a:latin typeface="Arial" pitchFamily="34" charset="0"/>
                    <a:cs typeface="Arial" pitchFamily="34" charset="0"/>
                  </a:rPr>
                  <a:t> =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2</m:t>
                        </m:r>
                      </m:sub>
                    </m:sSub>
                  </m:oMath>
                </a14:m>
                <a:r>
                  <a:rPr lang="pt-BR" sz="1662" dirty="0">
                    <a:latin typeface="Arial" pitchFamily="34" charset="0"/>
                    <a:cs typeface="Arial" pitchFamily="34" charset="0"/>
                  </a:rPr>
                  <a:t> </a:t>
                </a:r>
              </a:p>
            </p:txBody>
          </p:sp>
        </mc:Choice>
        <mc:Fallback xmlns="">
          <p:sp>
            <p:nvSpPr>
              <p:cNvPr id="54" name="TextBox 53"/>
              <p:cNvSpPr txBox="1">
                <a:spLocks noRot="1" noChangeAspect="1" noMove="1" noResize="1" noEditPoints="1" noAdjustHandles="1" noChangeArrowheads="1" noChangeShapeType="1" noTextEdit="1"/>
              </p:cNvSpPr>
              <p:nvPr/>
            </p:nvSpPr>
            <p:spPr>
              <a:xfrm>
                <a:off x="4489800" y="4929108"/>
                <a:ext cx="894860" cy="348109"/>
              </a:xfrm>
              <a:prstGeom prst="rect">
                <a:avLst/>
              </a:prstGeom>
              <a:blipFill>
                <a:blip r:embed="rId13"/>
                <a:stretch>
                  <a:fillRect t="-7018" b="-24561"/>
                </a:stretch>
              </a:blipFill>
            </p:spPr>
            <p:txBody>
              <a:bodyPr/>
              <a:lstStyle/>
              <a:p>
                <a:r>
                  <a:rPr lang="pt-BR">
                    <a:noFill/>
                  </a:rPr>
                  <a:t> </a:t>
                </a:r>
              </a:p>
            </p:txBody>
          </p:sp>
        </mc:Fallback>
      </mc:AlternateContent>
      <p:cxnSp>
        <p:nvCxnSpPr>
          <p:cNvPr id="55" name="Conector de seta reta 34"/>
          <p:cNvCxnSpPr/>
          <p:nvPr/>
        </p:nvCxnSpPr>
        <p:spPr>
          <a:xfrm>
            <a:off x="3773664" y="4642863"/>
            <a:ext cx="4659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p:cNvSpPr txBox="1"/>
              <p:nvPr/>
            </p:nvSpPr>
            <p:spPr>
              <a:xfrm>
                <a:off x="4444369" y="3970533"/>
                <a:ext cx="852413" cy="465897"/>
              </a:xfrm>
              <a:prstGeom prst="rect">
                <a:avLst/>
              </a:prstGeom>
              <a:noFill/>
            </p:spPr>
            <p:txBody>
              <a:bodyPr wrap="none" rtlCol="0">
                <a:spAutoFit/>
              </a:bodyPr>
              <a:lstStyle/>
              <a:p>
                <a:pPr defTabSz="844083">
                  <a:spcBef>
                    <a:spcPts val="277"/>
                  </a:spcBef>
                  <a:buClr>
                    <a:srgbClr val="CCCC00"/>
                  </a:buClr>
                </a:pP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𝐴</m:t>
                        </m:r>
                      </m:e>
                      <m:sub>
                        <m:r>
                          <a:rPr lang="pt-BR" sz="1662" i="1">
                            <a:latin typeface="Cambria Math"/>
                            <a:cs typeface="Arial" pitchFamily="34" charset="0"/>
                          </a:rPr>
                          <m:t>𝑐</m:t>
                        </m:r>
                      </m:sub>
                    </m:sSub>
                  </m:oMath>
                </a14:m>
                <a:r>
                  <a:rPr lang="pt-BR" sz="1662" dirty="0">
                    <a:cs typeface="Arial" pitchFamily="34" charset="0"/>
                  </a:rPr>
                  <a:t> = </a:t>
                </a:r>
                <a14:m>
                  <m:oMath xmlns:m="http://schemas.openxmlformats.org/officeDocument/2006/math">
                    <m:f>
                      <m:fPr>
                        <m:ctrlPr>
                          <a:rPr lang="pt-BR" sz="1662" i="1">
                            <a:latin typeface="Cambria Math" panose="02040503050406030204" pitchFamily="18" charset="0"/>
                            <a:cs typeface="Arial" pitchFamily="34" charset="0"/>
                          </a:rPr>
                        </m:ctrlPr>
                      </m:fPr>
                      <m:num>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𝑜𝑐</m:t>
                            </m:r>
                          </m:sub>
                        </m:sSub>
                      </m:num>
                      <m:den>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𝑐</m:t>
                            </m:r>
                          </m:sub>
                        </m:sSub>
                      </m:den>
                    </m:f>
                  </m:oMath>
                </a14:m>
                <a:endParaRPr lang="pt-BR" sz="1662" dirty="0">
                  <a:cs typeface="Arial" pitchFamily="34"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4444369" y="3970533"/>
                <a:ext cx="852413" cy="465897"/>
              </a:xfrm>
              <a:prstGeom prst="rect">
                <a:avLst/>
              </a:prstGeom>
              <a:blipFill>
                <a:blip r:embed="rId1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773664" y="2778139"/>
                <a:ext cx="1512668" cy="348109"/>
              </a:xfrm>
              <a:prstGeom prst="rect">
                <a:avLst/>
              </a:prstGeom>
              <a:solidFill>
                <a:srgbClr val="FFC000"/>
              </a:solidFill>
            </p:spPr>
            <p:txBody>
              <a:bodyPr wrap="square" rtlCol="0">
                <a:spAutoFit/>
              </a:bodyPr>
              <a:lstStyle/>
              <a:p>
                <a:pPr>
                  <a:spcBef>
                    <a:spcPts val="277"/>
                  </a:spcBef>
                  <a:buClr>
                    <a:srgbClr val="CCCC00"/>
                  </a:buClr>
                </a:pPr>
                <a:r>
                  <a:rPr lang="pt-BR" sz="1662" dirty="0">
                    <a:latin typeface="Arial" pitchFamily="34" charset="0"/>
                    <a:cs typeface="Arial" pitchFamily="34" charset="0"/>
                  </a:rPr>
                  <a:t>Se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1</m:t>
                        </m:r>
                      </m:sub>
                    </m:sSub>
                  </m:oMath>
                </a14:m>
                <a:r>
                  <a:rPr lang="pt-BR" sz="1662" dirty="0">
                    <a:latin typeface="Arial" pitchFamily="34" charset="0"/>
                    <a:cs typeface="Arial" pitchFamily="34" charset="0"/>
                  </a:rPr>
                  <a:t> = 0,5V </a:t>
                </a:r>
              </a:p>
            </p:txBody>
          </p:sp>
        </mc:Choice>
        <mc:Fallback xmlns="">
          <p:sp>
            <p:nvSpPr>
              <p:cNvPr id="6" name="TextBox 5"/>
              <p:cNvSpPr txBox="1">
                <a:spLocks noRot="1" noChangeAspect="1" noMove="1" noResize="1" noEditPoints="1" noAdjustHandles="1" noChangeArrowheads="1" noChangeShapeType="1" noTextEdit="1"/>
              </p:cNvSpPr>
              <p:nvPr/>
            </p:nvSpPr>
            <p:spPr>
              <a:xfrm>
                <a:off x="3773664" y="2778139"/>
                <a:ext cx="1512668" cy="348109"/>
              </a:xfrm>
              <a:prstGeom prst="rect">
                <a:avLst/>
              </a:prstGeom>
              <a:blipFill>
                <a:blip r:embed="rId15"/>
                <a:stretch>
                  <a:fillRect l="-2419" t="-7018" b="-24561"/>
                </a:stretch>
              </a:blipFill>
            </p:spPr>
            <p:txBody>
              <a:bodyPr/>
              <a:lstStyle/>
              <a:p>
                <a:r>
                  <a:rPr lang="pt-BR">
                    <a:noFill/>
                  </a:rPr>
                  <a:t> </a:t>
                </a:r>
              </a:p>
            </p:txBody>
          </p:sp>
        </mc:Fallback>
      </mc:AlternateContent>
      <p:cxnSp>
        <p:nvCxnSpPr>
          <p:cNvPr id="57" name="Conector de seta reta 34"/>
          <p:cNvCxnSpPr/>
          <p:nvPr/>
        </p:nvCxnSpPr>
        <p:spPr>
          <a:xfrm>
            <a:off x="5286333" y="2955925"/>
            <a:ext cx="4659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6034248" y="2745271"/>
                <a:ext cx="1472263" cy="433196"/>
              </a:xfrm>
              <a:prstGeom prst="rect">
                <a:avLst/>
              </a:prstGeom>
              <a:solidFill>
                <a:srgbClr val="FFC000"/>
              </a:solidFill>
            </p:spPr>
            <p:txBody>
              <a:bodyPr wrap="none" rtlCol="0">
                <a:spAutoFit/>
              </a:bodyPr>
              <a:lstStyle/>
              <a:p>
                <a:pPr>
                  <a:spcBef>
                    <a:spcPts val="277"/>
                  </a:spcBef>
                  <a:buClr>
                    <a:srgbClr val="CCCC00"/>
                  </a:buClr>
                </a:pPr>
                <a14:m>
                  <m:oMath xmlns:m="http://schemas.openxmlformats.org/officeDocument/2006/math">
                    <m:sSub>
                      <m:sSubPr>
                        <m:ctrlPr>
                          <a:rPr lang="pt-BR" sz="2215" i="1">
                            <a:latin typeface="Cambria Math" panose="02040503050406030204" pitchFamily="18" charset="0"/>
                            <a:cs typeface="Arial" pitchFamily="34" charset="0"/>
                          </a:rPr>
                        </m:ctrlPr>
                      </m:sSubPr>
                      <m:e>
                        <m:r>
                          <a:rPr lang="pt-BR" sz="2215" i="1">
                            <a:latin typeface="Cambria Math"/>
                            <a:cs typeface="Arial" pitchFamily="34" charset="0"/>
                          </a:rPr>
                          <m:t>𝐴</m:t>
                        </m:r>
                      </m:e>
                      <m:sub>
                        <m:r>
                          <a:rPr lang="pt-BR" sz="2215" i="1">
                            <a:latin typeface="Cambria Math"/>
                            <a:cs typeface="Arial" pitchFamily="34" charset="0"/>
                          </a:rPr>
                          <m:t>𝑑</m:t>
                        </m:r>
                      </m:sub>
                    </m:sSub>
                  </m:oMath>
                </a14:m>
                <a:r>
                  <a:rPr lang="pt-BR" sz="2215" dirty="0">
                    <a:cs typeface="Arial" pitchFamily="34" charset="0"/>
                  </a:rPr>
                  <a:t> = |</a:t>
                </a:r>
                <a14:m>
                  <m:oMath xmlns:m="http://schemas.openxmlformats.org/officeDocument/2006/math">
                    <m:sSub>
                      <m:sSubPr>
                        <m:ctrlPr>
                          <a:rPr lang="pt-BR" sz="2215" i="1">
                            <a:latin typeface="Cambria Math" panose="02040503050406030204" pitchFamily="18" charset="0"/>
                            <a:cs typeface="Arial" pitchFamily="34" charset="0"/>
                          </a:rPr>
                        </m:ctrlPr>
                      </m:sSubPr>
                      <m:e>
                        <m:r>
                          <a:rPr lang="pt-BR" sz="2215" i="1">
                            <a:latin typeface="Cambria Math"/>
                            <a:cs typeface="Arial" pitchFamily="34" charset="0"/>
                          </a:rPr>
                          <m:t>𝑣</m:t>
                        </m:r>
                      </m:e>
                      <m:sub>
                        <m:r>
                          <a:rPr lang="pt-BR" sz="2215" i="1">
                            <a:latin typeface="Cambria Math"/>
                            <a:cs typeface="Arial" pitchFamily="34" charset="0"/>
                          </a:rPr>
                          <m:t>𝑜𝑑</m:t>
                        </m:r>
                      </m:sub>
                    </m:sSub>
                  </m:oMath>
                </a14:m>
                <a:r>
                  <a:rPr lang="pt-BR" sz="2215" dirty="0">
                    <a:cs typeface="Arial" pitchFamily="34" charset="0"/>
                  </a:rPr>
                  <a:t>|</a:t>
                </a:r>
              </a:p>
            </p:txBody>
          </p:sp>
        </mc:Choice>
        <mc:Fallback xmlns="">
          <p:sp>
            <p:nvSpPr>
              <p:cNvPr id="58" name="TextBox 57"/>
              <p:cNvSpPr txBox="1">
                <a:spLocks noRot="1" noChangeAspect="1" noMove="1" noResize="1" noEditPoints="1" noAdjustHandles="1" noChangeArrowheads="1" noChangeShapeType="1" noTextEdit="1"/>
              </p:cNvSpPr>
              <p:nvPr/>
            </p:nvSpPr>
            <p:spPr>
              <a:xfrm>
                <a:off x="6034248" y="2745271"/>
                <a:ext cx="1472263" cy="433196"/>
              </a:xfrm>
              <a:prstGeom prst="rect">
                <a:avLst/>
              </a:prstGeom>
              <a:blipFill>
                <a:blip r:embed="rId16"/>
                <a:stretch>
                  <a:fillRect l="-415" t="-8451" r="-4564" b="-2816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918992" y="5460859"/>
                <a:ext cx="1512668" cy="348109"/>
              </a:xfrm>
              <a:prstGeom prst="rect">
                <a:avLst/>
              </a:prstGeom>
              <a:solidFill>
                <a:srgbClr val="FFC000"/>
              </a:solidFill>
            </p:spPr>
            <p:txBody>
              <a:bodyPr wrap="square" rtlCol="0">
                <a:spAutoFit/>
              </a:bodyPr>
              <a:lstStyle/>
              <a:p>
                <a:pPr>
                  <a:spcBef>
                    <a:spcPts val="277"/>
                  </a:spcBef>
                  <a:buClr>
                    <a:srgbClr val="CCCC00"/>
                  </a:buClr>
                </a:pPr>
                <a:r>
                  <a:rPr lang="pt-BR" sz="1662" dirty="0">
                    <a:latin typeface="Arial" pitchFamily="34" charset="0"/>
                    <a:cs typeface="Arial" pitchFamily="34" charset="0"/>
                  </a:rPr>
                  <a:t>Se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1</m:t>
                        </m:r>
                      </m:sub>
                    </m:sSub>
                  </m:oMath>
                </a14:m>
                <a:r>
                  <a:rPr lang="pt-BR" sz="1662" dirty="0">
                    <a:latin typeface="Arial" pitchFamily="34" charset="0"/>
                    <a:cs typeface="Arial" pitchFamily="34" charset="0"/>
                  </a:rPr>
                  <a:t> = 1V </a:t>
                </a:r>
              </a:p>
            </p:txBody>
          </p:sp>
        </mc:Choice>
        <mc:Fallback xmlns="">
          <p:sp>
            <p:nvSpPr>
              <p:cNvPr id="59" name="TextBox 58"/>
              <p:cNvSpPr txBox="1">
                <a:spLocks noRot="1" noChangeAspect="1" noMove="1" noResize="1" noEditPoints="1" noAdjustHandles="1" noChangeArrowheads="1" noChangeShapeType="1" noTextEdit="1"/>
              </p:cNvSpPr>
              <p:nvPr/>
            </p:nvSpPr>
            <p:spPr>
              <a:xfrm>
                <a:off x="3918992" y="5460859"/>
                <a:ext cx="1512668" cy="348109"/>
              </a:xfrm>
              <a:prstGeom prst="rect">
                <a:avLst/>
              </a:prstGeom>
              <a:blipFill>
                <a:blip r:embed="rId17"/>
                <a:stretch>
                  <a:fillRect l="-2823" t="-7018" b="-24561"/>
                </a:stretch>
              </a:blipFill>
            </p:spPr>
            <p:txBody>
              <a:bodyPr/>
              <a:lstStyle/>
              <a:p>
                <a:r>
                  <a:rPr lang="pt-BR">
                    <a:noFill/>
                  </a:rPr>
                  <a:t> </a:t>
                </a:r>
              </a:p>
            </p:txBody>
          </p:sp>
        </mc:Fallback>
      </mc:AlternateContent>
      <p:cxnSp>
        <p:nvCxnSpPr>
          <p:cNvPr id="60" name="Conector de seta reta 34"/>
          <p:cNvCxnSpPr/>
          <p:nvPr/>
        </p:nvCxnSpPr>
        <p:spPr>
          <a:xfrm>
            <a:off x="5568256" y="5654636"/>
            <a:ext cx="4659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6113175" y="5347707"/>
                <a:ext cx="1400640" cy="433196"/>
              </a:xfrm>
              <a:prstGeom prst="rect">
                <a:avLst/>
              </a:prstGeom>
              <a:solidFill>
                <a:srgbClr val="FFC000"/>
              </a:solidFill>
            </p:spPr>
            <p:txBody>
              <a:bodyPr wrap="none" rtlCol="0">
                <a:spAutoFit/>
              </a:bodyPr>
              <a:lstStyle/>
              <a:p>
                <a:pPr>
                  <a:spcBef>
                    <a:spcPts val="277"/>
                  </a:spcBef>
                  <a:buClr>
                    <a:srgbClr val="CCCC00"/>
                  </a:buClr>
                </a:pPr>
                <a14:m>
                  <m:oMath xmlns:m="http://schemas.openxmlformats.org/officeDocument/2006/math">
                    <m:sSub>
                      <m:sSubPr>
                        <m:ctrlPr>
                          <a:rPr lang="pt-BR" sz="2215" i="1">
                            <a:latin typeface="Cambria Math" panose="02040503050406030204" pitchFamily="18" charset="0"/>
                            <a:cs typeface="Arial" pitchFamily="34" charset="0"/>
                          </a:rPr>
                        </m:ctrlPr>
                      </m:sSubPr>
                      <m:e>
                        <m:r>
                          <a:rPr lang="pt-BR" sz="2215" i="1">
                            <a:latin typeface="Cambria Math"/>
                            <a:cs typeface="Arial" pitchFamily="34" charset="0"/>
                          </a:rPr>
                          <m:t>𝐴</m:t>
                        </m:r>
                      </m:e>
                      <m:sub>
                        <m:r>
                          <a:rPr lang="pt-BR" sz="2215" i="1">
                            <a:latin typeface="Cambria Math"/>
                            <a:cs typeface="Arial" pitchFamily="34" charset="0"/>
                          </a:rPr>
                          <m:t>𝑐</m:t>
                        </m:r>
                      </m:sub>
                    </m:sSub>
                  </m:oMath>
                </a14:m>
                <a:r>
                  <a:rPr lang="pt-BR" sz="2215" dirty="0">
                    <a:cs typeface="Arial" pitchFamily="34" charset="0"/>
                  </a:rPr>
                  <a:t> = |</a:t>
                </a:r>
                <a14:m>
                  <m:oMath xmlns:m="http://schemas.openxmlformats.org/officeDocument/2006/math">
                    <m:sSub>
                      <m:sSubPr>
                        <m:ctrlPr>
                          <a:rPr lang="pt-BR" sz="2215" i="1">
                            <a:latin typeface="Cambria Math" panose="02040503050406030204" pitchFamily="18" charset="0"/>
                            <a:cs typeface="Arial" pitchFamily="34" charset="0"/>
                          </a:rPr>
                        </m:ctrlPr>
                      </m:sSubPr>
                      <m:e>
                        <m:r>
                          <a:rPr lang="pt-BR" sz="2215" i="1">
                            <a:latin typeface="Cambria Math"/>
                            <a:cs typeface="Arial" pitchFamily="34" charset="0"/>
                          </a:rPr>
                          <m:t>𝑣</m:t>
                        </m:r>
                      </m:e>
                      <m:sub>
                        <m:r>
                          <a:rPr lang="pt-BR" sz="2215" i="1">
                            <a:latin typeface="Cambria Math"/>
                            <a:cs typeface="Arial" pitchFamily="34" charset="0"/>
                          </a:rPr>
                          <m:t>𝑜𝑐</m:t>
                        </m:r>
                      </m:sub>
                    </m:sSub>
                  </m:oMath>
                </a14:m>
                <a:r>
                  <a:rPr lang="pt-BR" sz="2215" dirty="0">
                    <a:cs typeface="Arial" pitchFamily="34" charset="0"/>
                  </a:rPr>
                  <a:t>|</a:t>
                </a:r>
              </a:p>
            </p:txBody>
          </p:sp>
        </mc:Choice>
        <mc:Fallback xmlns="">
          <p:sp>
            <p:nvSpPr>
              <p:cNvPr id="61" name="TextBox 60"/>
              <p:cNvSpPr txBox="1">
                <a:spLocks noRot="1" noChangeAspect="1" noMove="1" noResize="1" noEditPoints="1" noAdjustHandles="1" noChangeArrowheads="1" noChangeShapeType="1" noTextEdit="1"/>
              </p:cNvSpPr>
              <p:nvPr/>
            </p:nvSpPr>
            <p:spPr>
              <a:xfrm>
                <a:off x="6113175" y="5347707"/>
                <a:ext cx="1400640" cy="433196"/>
              </a:xfrm>
              <a:prstGeom prst="rect">
                <a:avLst/>
              </a:prstGeom>
              <a:blipFill>
                <a:blip r:embed="rId18"/>
                <a:stretch>
                  <a:fillRect l="-435" t="-9859" r="-4348" b="-28169"/>
                </a:stretch>
              </a:blipFill>
            </p:spPr>
            <p:txBody>
              <a:bodyPr/>
              <a:lstStyle/>
              <a:p>
                <a:r>
                  <a:rPr lang="pt-BR">
                    <a:noFill/>
                  </a:rPr>
                  <a:t> </a:t>
                </a:r>
              </a:p>
            </p:txBody>
          </p:sp>
        </mc:Fallback>
      </mc:AlternateContent>
      <p:sp>
        <p:nvSpPr>
          <p:cNvPr id="7" name="Right Brace 6"/>
          <p:cNvSpPr/>
          <p:nvPr/>
        </p:nvSpPr>
        <p:spPr>
          <a:xfrm>
            <a:off x="5519328" y="3970532"/>
            <a:ext cx="378324" cy="1299497"/>
          </a:xfrm>
          <a:prstGeom prst="rightBrace">
            <a:avLst/>
          </a:prstGeom>
          <a:ln w="28575">
            <a:solidFill>
              <a:srgbClr val="D42A0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1662"/>
          </a:p>
        </p:txBody>
      </p:sp>
      <p:sp>
        <p:nvSpPr>
          <p:cNvPr id="62" name="Right Brace 61"/>
          <p:cNvSpPr/>
          <p:nvPr/>
        </p:nvSpPr>
        <p:spPr>
          <a:xfrm>
            <a:off x="6184557" y="1251320"/>
            <a:ext cx="378324" cy="1299497"/>
          </a:xfrm>
          <a:prstGeom prst="rightBrace">
            <a:avLst/>
          </a:prstGeom>
          <a:ln w="28575">
            <a:solidFill>
              <a:srgbClr val="D42A0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1662"/>
          </a:p>
        </p:txBody>
      </p:sp>
      <p:sp>
        <p:nvSpPr>
          <p:cNvPr id="44" name="TextBox 1">
            <a:extLst>
              <a:ext uri="{FF2B5EF4-FFF2-40B4-BE49-F238E27FC236}">
                <a16:creationId xmlns:a16="http://schemas.microsoft.com/office/drawing/2014/main" id="{33B8FF2A-BDCB-4AF1-8BEF-E363EF8B9675}"/>
              </a:ext>
            </a:extLst>
          </p:cNvPr>
          <p:cNvSpPr txBox="1">
            <a:spLocks noChangeArrowheads="1"/>
          </p:cNvSpPr>
          <p:nvPr/>
        </p:nvSpPr>
        <p:spPr bwMode="auto">
          <a:xfrm>
            <a:off x="3608526" y="282686"/>
            <a:ext cx="2133600" cy="31963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pt-BR" altLang="pt-BR" sz="1477" b="1">
                <a:solidFill>
                  <a:schemeClr val="bg1"/>
                </a:solidFill>
                <a:cs typeface="Arial" pitchFamily="34" charset="0"/>
              </a:rPr>
              <a:t>Medida da CMRR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8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7" grpId="0"/>
      <p:bldP spid="34835" grpId="0"/>
      <p:bldP spid="4" grpId="0"/>
      <p:bldP spid="5" grpId="0" animBg="1"/>
      <p:bldP spid="41" grpId="0" animBg="1"/>
      <p:bldP spid="42" grpId="0" animBg="1"/>
      <p:bldP spid="43" grpId="0" animBg="1"/>
      <p:bldP spid="45" grpId="0" animBg="1"/>
      <p:bldP spid="46" grpId="0"/>
      <p:bldP spid="52" grpId="0"/>
      <p:bldP spid="53" grpId="0"/>
      <p:bldP spid="54" grpId="0"/>
      <p:bldP spid="56" grpId="0"/>
      <p:bldP spid="6" grpId="0" animBg="1"/>
      <p:bldP spid="58" grpId="0" animBg="1"/>
      <p:bldP spid="59" grpId="0" animBg="1"/>
      <p:bldP spid="61" grpId="0" animBg="1"/>
      <p:bldP spid="7" grpId="0" animBg="1"/>
      <p:bldP spid="6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3478" y="214888"/>
            <a:ext cx="5966556" cy="642355"/>
          </a:xfrm>
          <a:prstGeom prst="rect">
            <a:avLst/>
          </a:prstGeom>
        </p:spPr>
        <p:txBody>
          <a:bodyPr wrap="square">
            <a:spAutoFit/>
          </a:bodyPr>
          <a:lstStyle/>
          <a:p>
            <a:pPr marL="166158" indent="-166158">
              <a:spcBef>
                <a:spcPts val="277"/>
              </a:spcBef>
              <a:buClr>
                <a:srgbClr val="CCCC00"/>
              </a:buClr>
              <a:defRPr/>
            </a:pPr>
            <a:r>
              <a:rPr lang="pt-BR" sz="1662" b="1" dirty="0">
                <a:latin typeface="+mj-lt"/>
                <a:cs typeface="Arial" pitchFamily="34" charset="0"/>
              </a:rPr>
              <a:t>Medida de A</a:t>
            </a:r>
            <a:r>
              <a:rPr lang="pt-BR" sz="1662" b="1" baseline="-25000" dirty="0">
                <a:latin typeface="+mj-lt"/>
                <a:cs typeface="Arial" pitchFamily="34" charset="0"/>
              </a:rPr>
              <a:t>d</a:t>
            </a:r>
            <a:r>
              <a:rPr lang="pt-BR" sz="1662" b="1" dirty="0">
                <a:latin typeface="+mj-lt"/>
                <a:cs typeface="Arial" pitchFamily="34" charset="0"/>
              </a:rPr>
              <a:t> (ganho em modo diferencial)</a:t>
            </a:r>
          </a:p>
          <a:p>
            <a:pPr indent="-166158">
              <a:spcBef>
                <a:spcPts val="277"/>
              </a:spcBef>
              <a:buClr>
                <a:srgbClr val="CCCC00"/>
              </a:buClr>
              <a:defRPr/>
            </a:pPr>
            <a:r>
              <a:rPr lang="pt-BR" sz="1662" dirty="0">
                <a:latin typeface="+mj-lt"/>
                <a:cs typeface="Arial" pitchFamily="34" charset="0"/>
              </a:rPr>
              <a:t>Para medir A</a:t>
            </a:r>
            <a:r>
              <a:rPr lang="pt-BR" sz="1662" baseline="-25000" dirty="0">
                <a:latin typeface="+mj-lt"/>
                <a:cs typeface="Arial" pitchFamily="34" charset="0"/>
              </a:rPr>
              <a:t>d</a:t>
            </a:r>
            <a:r>
              <a:rPr lang="pt-BR" sz="1662" dirty="0">
                <a:latin typeface="+mj-lt"/>
                <a:cs typeface="Arial" pitchFamily="34" charset="0"/>
              </a:rPr>
              <a:t> utilize o circuito abaixo sendo |</a:t>
            </a:r>
            <a:r>
              <a:rPr lang="pt-BR" sz="1662" dirty="0">
                <a:cs typeface="Arial" pitchFamily="34" charset="0"/>
              </a:rPr>
              <a:t>v</a:t>
            </a:r>
            <a:r>
              <a:rPr lang="pt-BR" sz="1662" baseline="-25000" dirty="0">
                <a:cs typeface="Arial" pitchFamily="34" charset="0"/>
              </a:rPr>
              <a:t>1</a:t>
            </a:r>
            <a:r>
              <a:rPr lang="pt-BR" sz="1662" baseline="30000" dirty="0">
                <a:cs typeface="Arial" pitchFamily="34" charset="0"/>
              </a:rPr>
              <a:t>max</a:t>
            </a:r>
            <a:r>
              <a:rPr lang="pt-BR" sz="1662" dirty="0">
                <a:cs typeface="Arial" pitchFamily="34" charset="0"/>
              </a:rPr>
              <a:t> |= </a:t>
            </a:r>
            <a:r>
              <a:rPr lang="pt-BR" sz="1662" dirty="0">
                <a:latin typeface="+mj-lt"/>
                <a:cs typeface="Arial" pitchFamily="34" charset="0"/>
              </a:rPr>
              <a:t>|</a:t>
            </a:r>
            <a:r>
              <a:rPr lang="pt-BR" sz="1662" dirty="0">
                <a:cs typeface="Arial" pitchFamily="34" charset="0"/>
              </a:rPr>
              <a:t>v</a:t>
            </a:r>
            <a:r>
              <a:rPr lang="pt-BR" sz="1662" baseline="-25000" dirty="0">
                <a:cs typeface="Arial" pitchFamily="34" charset="0"/>
              </a:rPr>
              <a:t>2</a:t>
            </a:r>
            <a:r>
              <a:rPr lang="pt-BR" sz="1662" baseline="30000" dirty="0">
                <a:cs typeface="Arial" pitchFamily="34" charset="0"/>
              </a:rPr>
              <a:t>max</a:t>
            </a:r>
            <a:r>
              <a:rPr lang="pt-BR" sz="1662" dirty="0">
                <a:cs typeface="Arial" pitchFamily="34" charset="0"/>
              </a:rPr>
              <a:t>| </a:t>
            </a:r>
            <a:r>
              <a:rPr lang="pt-BR" sz="1662" dirty="0">
                <a:latin typeface="+mj-lt"/>
                <a:cs typeface="Arial" pitchFamily="34" charset="0"/>
              </a:rPr>
              <a:t>= 0,5V.</a:t>
            </a:r>
          </a:p>
        </p:txBody>
      </p:sp>
      <p:pic>
        <p:nvPicPr>
          <p:cNvPr id="368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111" y="1545561"/>
            <a:ext cx="3741127" cy="203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5"/>
          <p:cNvSpPr>
            <a:spLocks noChangeArrowheads="1"/>
          </p:cNvSpPr>
          <p:nvPr/>
        </p:nvSpPr>
        <p:spPr bwMode="auto">
          <a:xfrm>
            <a:off x="-212034" y="187957"/>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6870" name="Rectangle 7"/>
          <p:cNvSpPr>
            <a:spLocks noChangeArrowheads="1"/>
          </p:cNvSpPr>
          <p:nvPr/>
        </p:nvSpPr>
        <p:spPr bwMode="auto">
          <a:xfrm>
            <a:off x="-212034" y="187957"/>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pic>
        <p:nvPicPr>
          <p:cNvPr id="3687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326" y="1522115"/>
            <a:ext cx="31491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4416826" y="2386692"/>
            <a:ext cx="0" cy="3326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16826" y="2719334"/>
            <a:ext cx="9979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14753" y="2386692"/>
            <a:ext cx="0" cy="3326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768876" y="1322823"/>
            <a:ext cx="0" cy="8645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364072" y="2347127"/>
            <a:ext cx="106974" cy="791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29" name="Oval 28"/>
          <p:cNvSpPr/>
          <p:nvPr/>
        </p:nvSpPr>
        <p:spPr>
          <a:xfrm>
            <a:off x="5360533" y="2328076"/>
            <a:ext cx="106974" cy="791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cxnSp>
        <p:nvCxnSpPr>
          <p:cNvPr id="26" name="Straight Connector 25"/>
          <p:cNvCxnSpPr/>
          <p:nvPr/>
        </p:nvCxnSpPr>
        <p:spPr>
          <a:xfrm>
            <a:off x="1768876" y="1322822"/>
            <a:ext cx="36458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14753" y="1322823"/>
            <a:ext cx="0" cy="7312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372257" y="2042327"/>
            <a:ext cx="108438" cy="791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36" name="Oval 35"/>
          <p:cNvSpPr/>
          <p:nvPr/>
        </p:nvSpPr>
        <p:spPr>
          <a:xfrm>
            <a:off x="1721921" y="2121458"/>
            <a:ext cx="108438" cy="776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37" name="TextBox 36"/>
          <p:cNvSpPr txBox="1"/>
          <p:nvPr/>
        </p:nvSpPr>
        <p:spPr>
          <a:xfrm>
            <a:off x="2503945" y="3017980"/>
            <a:ext cx="1633432" cy="276999"/>
          </a:xfrm>
          <a:prstGeom prst="rect">
            <a:avLst/>
          </a:prstGeom>
        </p:spPr>
        <p:txBody>
          <a:bodyPr>
            <a:spAutoFit/>
          </a:bodyPr>
          <a:lstStyle/>
          <a:p>
            <a:pPr algn="ctr">
              <a:spcBef>
                <a:spcPts val="277"/>
              </a:spcBef>
              <a:buClr>
                <a:srgbClr val="CCCC00"/>
              </a:buClr>
              <a:defRPr/>
            </a:pPr>
            <a:r>
              <a:rPr lang="pt-BR" sz="1200" dirty="0">
                <a:latin typeface="+mj-lt"/>
                <a:cs typeface="Arial" pitchFamily="34" charset="0"/>
              </a:rPr>
              <a:t>Inversor com ganho 1</a:t>
            </a:r>
          </a:p>
        </p:txBody>
      </p:sp>
      <p:sp>
        <p:nvSpPr>
          <p:cNvPr id="27" name="Rectangle 5">
            <a:extLst>
              <a:ext uri="{FF2B5EF4-FFF2-40B4-BE49-F238E27FC236}">
                <a16:creationId xmlns:a16="http://schemas.microsoft.com/office/drawing/2014/main" id="{55DA02F5-AC58-4361-BE59-517FE2643622}"/>
              </a:ext>
            </a:extLst>
          </p:cNvPr>
          <p:cNvSpPr/>
          <p:nvPr/>
        </p:nvSpPr>
        <p:spPr>
          <a:xfrm>
            <a:off x="130584" y="336773"/>
            <a:ext cx="265235" cy="1992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20" name="Rectangle 5">
            <a:extLst>
              <a:ext uri="{FF2B5EF4-FFF2-40B4-BE49-F238E27FC236}">
                <a16:creationId xmlns:a16="http://schemas.microsoft.com/office/drawing/2014/main" id="{984E411F-6C96-4B3E-BAF5-DE3C91298215}"/>
              </a:ext>
            </a:extLst>
          </p:cNvPr>
          <p:cNvSpPr/>
          <p:nvPr/>
        </p:nvSpPr>
        <p:spPr>
          <a:xfrm>
            <a:off x="132917" y="3688345"/>
            <a:ext cx="265235" cy="1992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41" name="Retângulo 40">
            <a:extLst>
              <a:ext uri="{FF2B5EF4-FFF2-40B4-BE49-F238E27FC236}">
                <a16:creationId xmlns:a16="http://schemas.microsoft.com/office/drawing/2014/main" id="{AC2B7818-B04D-425C-A982-9725230B3C47}"/>
              </a:ext>
            </a:extLst>
          </p:cNvPr>
          <p:cNvSpPr/>
          <p:nvPr/>
        </p:nvSpPr>
        <p:spPr>
          <a:xfrm>
            <a:off x="306463" y="4868589"/>
            <a:ext cx="1195754" cy="682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292" b="1" dirty="0">
                <a:latin typeface="+mj-lt"/>
              </a:rPr>
              <a:t>Gerador de Função</a:t>
            </a:r>
          </a:p>
        </p:txBody>
      </p:sp>
      <p:sp>
        <p:nvSpPr>
          <p:cNvPr id="43" name="TextBox 18">
            <a:extLst>
              <a:ext uri="{FF2B5EF4-FFF2-40B4-BE49-F238E27FC236}">
                <a16:creationId xmlns:a16="http://schemas.microsoft.com/office/drawing/2014/main" id="{FB00ED1B-3760-43AE-B08F-52CC039B1D4F}"/>
              </a:ext>
            </a:extLst>
          </p:cNvPr>
          <p:cNvSpPr txBox="1"/>
          <p:nvPr/>
        </p:nvSpPr>
        <p:spPr>
          <a:xfrm>
            <a:off x="465560" y="3610163"/>
            <a:ext cx="5782086" cy="642355"/>
          </a:xfrm>
          <a:prstGeom prst="rect">
            <a:avLst/>
          </a:prstGeom>
        </p:spPr>
        <p:txBody>
          <a:bodyPr wrap="square">
            <a:spAutoFit/>
          </a:bodyPr>
          <a:lstStyle/>
          <a:p>
            <a:pPr marL="166158" indent="-166158">
              <a:spcBef>
                <a:spcPts val="277"/>
              </a:spcBef>
              <a:buClr>
                <a:srgbClr val="CCCC00"/>
              </a:buClr>
              <a:defRPr/>
            </a:pPr>
            <a:r>
              <a:rPr lang="pt-BR" sz="1662" b="1" dirty="0">
                <a:latin typeface="+mj-lt"/>
                <a:cs typeface="Arial" pitchFamily="34" charset="0"/>
              </a:rPr>
              <a:t>Medida de A</a:t>
            </a:r>
            <a:r>
              <a:rPr lang="pt-BR" sz="1662" b="1" baseline="-25000" dirty="0">
                <a:latin typeface="+mj-lt"/>
                <a:cs typeface="Arial" pitchFamily="34" charset="0"/>
              </a:rPr>
              <a:t>c</a:t>
            </a:r>
            <a:r>
              <a:rPr lang="pt-BR" sz="1662" b="1" dirty="0">
                <a:latin typeface="+mj-lt"/>
                <a:cs typeface="Arial" pitchFamily="34" charset="0"/>
              </a:rPr>
              <a:t> (ganho em modo comum) </a:t>
            </a:r>
          </a:p>
          <a:p>
            <a:pPr marL="166158" indent="-166158">
              <a:spcBef>
                <a:spcPts val="277"/>
              </a:spcBef>
              <a:buClr>
                <a:srgbClr val="CCCC00"/>
              </a:buClr>
              <a:defRPr/>
            </a:pPr>
            <a:r>
              <a:rPr lang="pt-BR" sz="1662" dirty="0">
                <a:latin typeface="+mj-lt"/>
                <a:cs typeface="Arial" pitchFamily="34" charset="0"/>
              </a:rPr>
              <a:t>Para medir A</a:t>
            </a:r>
            <a:r>
              <a:rPr lang="pt-BR" sz="1662" baseline="-25000" dirty="0">
                <a:latin typeface="+mj-lt"/>
                <a:cs typeface="Arial" pitchFamily="34" charset="0"/>
              </a:rPr>
              <a:t>c</a:t>
            </a:r>
            <a:r>
              <a:rPr lang="pt-BR" sz="1662" dirty="0">
                <a:latin typeface="+mj-lt"/>
                <a:cs typeface="Arial" pitchFamily="34" charset="0"/>
              </a:rPr>
              <a:t> utilize o circuito abaixo sendo v</a:t>
            </a:r>
            <a:r>
              <a:rPr lang="pt-BR" sz="1662" baseline="-25000" dirty="0">
                <a:latin typeface="+mj-lt"/>
                <a:cs typeface="Arial" pitchFamily="34" charset="0"/>
              </a:rPr>
              <a:t>1</a:t>
            </a:r>
            <a:r>
              <a:rPr lang="pt-BR" sz="1662" baseline="30000" dirty="0">
                <a:latin typeface="+mj-lt"/>
                <a:cs typeface="Arial" pitchFamily="34" charset="0"/>
              </a:rPr>
              <a:t>max</a:t>
            </a:r>
            <a:r>
              <a:rPr lang="pt-BR" sz="1662" dirty="0">
                <a:latin typeface="+mj-lt"/>
                <a:cs typeface="Arial" pitchFamily="34" charset="0"/>
              </a:rPr>
              <a:t> = v</a:t>
            </a:r>
            <a:r>
              <a:rPr lang="pt-BR" sz="1662" baseline="-25000" dirty="0">
                <a:latin typeface="+mj-lt"/>
                <a:cs typeface="Arial" pitchFamily="34" charset="0"/>
              </a:rPr>
              <a:t>2</a:t>
            </a:r>
            <a:r>
              <a:rPr lang="pt-BR" sz="1662" baseline="30000" dirty="0">
                <a:latin typeface="+mj-lt"/>
                <a:cs typeface="Arial" pitchFamily="34" charset="0"/>
              </a:rPr>
              <a:t>max</a:t>
            </a:r>
            <a:r>
              <a:rPr lang="pt-BR" sz="1662" dirty="0">
                <a:latin typeface="+mj-lt"/>
                <a:cs typeface="Arial" pitchFamily="34" charset="0"/>
              </a:rPr>
              <a:t> =  1V.</a:t>
            </a:r>
          </a:p>
        </p:txBody>
      </p:sp>
      <p:pic>
        <p:nvPicPr>
          <p:cNvPr id="44" name="Picture 3">
            <a:extLst>
              <a:ext uri="{FF2B5EF4-FFF2-40B4-BE49-F238E27FC236}">
                <a16:creationId xmlns:a16="http://schemas.microsoft.com/office/drawing/2014/main" id="{DF627F96-C737-45F1-AF2E-DF03D0265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692" y="4569581"/>
            <a:ext cx="3741127" cy="203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Straight Connector 14">
            <a:extLst>
              <a:ext uri="{FF2B5EF4-FFF2-40B4-BE49-F238E27FC236}">
                <a16:creationId xmlns:a16="http://schemas.microsoft.com/office/drawing/2014/main" id="{A187B40B-D357-4474-B944-23743341E64D}"/>
              </a:ext>
            </a:extLst>
          </p:cNvPr>
          <p:cNvCxnSpPr>
            <a:cxnSpLocks/>
          </p:cNvCxnSpPr>
          <p:nvPr/>
        </p:nvCxnSpPr>
        <p:spPr>
          <a:xfrm>
            <a:off x="1998746" y="4780684"/>
            <a:ext cx="0" cy="4299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18">
            <a:extLst>
              <a:ext uri="{FF2B5EF4-FFF2-40B4-BE49-F238E27FC236}">
                <a16:creationId xmlns:a16="http://schemas.microsoft.com/office/drawing/2014/main" id="{4D3E7B69-9DE5-47DC-9651-1E19C1ABABE5}"/>
              </a:ext>
            </a:extLst>
          </p:cNvPr>
          <p:cNvCxnSpPr>
            <a:cxnSpLocks/>
          </p:cNvCxnSpPr>
          <p:nvPr/>
        </p:nvCxnSpPr>
        <p:spPr>
          <a:xfrm>
            <a:off x="1987022" y="4780684"/>
            <a:ext cx="5712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14">
            <a:extLst>
              <a:ext uri="{FF2B5EF4-FFF2-40B4-BE49-F238E27FC236}">
                <a16:creationId xmlns:a16="http://schemas.microsoft.com/office/drawing/2014/main" id="{94F0CE25-8B40-4B43-B2B9-2D7DEA3D8660}"/>
              </a:ext>
            </a:extLst>
          </p:cNvPr>
          <p:cNvCxnSpPr/>
          <p:nvPr/>
        </p:nvCxnSpPr>
        <p:spPr>
          <a:xfrm>
            <a:off x="2559225" y="4780684"/>
            <a:ext cx="0" cy="3326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18">
            <a:extLst>
              <a:ext uri="{FF2B5EF4-FFF2-40B4-BE49-F238E27FC236}">
                <a16:creationId xmlns:a16="http://schemas.microsoft.com/office/drawing/2014/main" id="{6953BEDF-8D46-4C5A-B717-9D4839F0C2CC}"/>
              </a:ext>
            </a:extLst>
          </p:cNvPr>
          <p:cNvCxnSpPr>
            <a:cxnSpLocks/>
          </p:cNvCxnSpPr>
          <p:nvPr/>
        </p:nvCxnSpPr>
        <p:spPr>
          <a:xfrm>
            <a:off x="2006941" y="5756799"/>
            <a:ext cx="5712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14">
            <a:extLst>
              <a:ext uri="{FF2B5EF4-FFF2-40B4-BE49-F238E27FC236}">
                <a16:creationId xmlns:a16="http://schemas.microsoft.com/office/drawing/2014/main" id="{EADC9DD1-3F0F-4970-87F6-8D75BFE2DEE0}"/>
              </a:ext>
            </a:extLst>
          </p:cNvPr>
          <p:cNvCxnSpPr/>
          <p:nvPr/>
        </p:nvCxnSpPr>
        <p:spPr>
          <a:xfrm>
            <a:off x="2567509" y="5424156"/>
            <a:ext cx="0" cy="3326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ector reto 50">
            <a:extLst>
              <a:ext uri="{FF2B5EF4-FFF2-40B4-BE49-F238E27FC236}">
                <a16:creationId xmlns:a16="http://schemas.microsoft.com/office/drawing/2014/main" id="{34F562E3-E0B1-41D6-A544-E3748B271489}"/>
              </a:ext>
            </a:extLst>
          </p:cNvPr>
          <p:cNvCxnSpPr>
            <a:cxnSpLocks/>
          </p:cNvCxnSpPr>
          <p:nvPr/>
        </p:nvCxnSpPr>
        <p:spPr>
          <a:xfrm>
            <a:off x="1471089" y="5228632"/>
            <a:ext cx="5503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14">
            <a:extLst>
              <a:ext uri="{FF2B5EF4-FFF2-40B4-BE49-F238E27FC236}">
                <a16:creationId xmlns:a16="http://schemas.microsoft.com/office/drawing/2014/main" id="{CBCAD6AA-3E4E-436D-A92B-CE16E4950D89}"/>
              </a:ext>
            </a:extLst>
          </p:cNvPr>
          <p:cNvCxnSpPr>
            <a:cxnSpLocks/>
          </p:cNvCxnSpPr>
          <p:nvPr/>
        </p:nvCxnSpPr>
        <p:spPr>
          <a:xfrm>
            <a:off x="2006941" y="5240180"/>
            <a:ext cx="0" cy="5202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8DBF1216-A845-4F16-8110-00649C7DD379}"/>
              </a:ext>
            </a:extLst>
          </p:cNvPr>
          <p:cNvSpPr txBox="1"/>
          <p:nvPr/>
        </p:nvSpPr>
        <p:spPr>
          <a:xfrm>
            <a:off x="6771617" y="243819"/>
            <a:ext cx="1897932" cy="830997"/>
          </a:xfrm>
          <a:prstGeom prst="rect">
            <a:avLst/>
          </a:prstGeom>
          <a:solidFill>
            <a:srgbClr val="FFFF00"/>
          </a:solidFill>
        </p:spPr>
        <p:txBody>
          <a:bodyPr wrap="square" rtlCol="0">
            <a:spAutoFit/>
          </a:bodyPr>
          <a:lstStyle/>
          <a:p>
            <a:pPr algn="ctr"/>
            <a:r>
              <a:rPr lang="pt-BR" sz="1200" b="1" dirty="0"/>
              <a:t>A medida da CMRR </a:t>
            </a:r>
          </a:p>
          <a:p>
            <a:pPr algn="ctr"/>
            <a:r>
              <a:rPr lang="pt-BR" sz="1200" b="1" dirty="0"/>
              <a:t>em simulação reproduz resultados muito próximos de </a:t>
            </a:r>
            <a:r>
              <a:rPr lang="pt-BR" sz="1200" b="1" i="1" dirty="0"/>
              <a:t>data </a:t>
            </a:r>
            <a:r>
              <a:rPr lang="pt-BR" sz="1200" b="1" i="1" dirty="0" err="1"/>
              <a:t>sheet</a:t>
            </a:r>
            <a:r>
              <a:rPr lang="pt-BR" sz="1200" b="1" i="1" dirty="0"/>
              <a:t> </a:t>
            </a:r>
            <a:r>
              <a:rPr lang="pt-BR" sz="1200" b="1" dirty="0"/>
              <a:t>!</a:t>
            </a:r>
          </a:p>
        </p:txBody>
      </p:sp>
      <mc:AlternateContent xmlns:mc="http://schemas.openxmlformats.org/markup-compatibility/2006" xmlns:a14="http://schemas.microsoft.com/office/drawing/2010/main">
        <mc:Choice Requires="a14">
          <p:sp>
            <p:nvSpPr>
              <p:cNvPr id="31" name="TextBox 44">
                <a:extLst>
                  <a:ext uri="{FF2B5EF4-FFF2-40B4-BE49-F238E27FC236}">
                    <a16:creationId xmlns:a16="http://schemas.microsoft.com/office/drawing/2014/main" id="{7E675EFD-8E8A-4376-A09E-90250DDD20A0}"/>
                  </a:ext>
                </a:extLst>
              </p:cNvPr>
              <p:cNvSpPr txBox="1"/>
              <p:nvPr/>
            </p:nvSpPr>
            <p:spPr>
              <a:xfrm>
                <a:off x="6850331" y="4768489"/>
                <a:ext cx="1785553" cy="625812"/>
              </a:xfrm>
              <a:prstGeom prst="rect">
                <a:avLst/>
              </a:prstGeom>
              <a:solidFill>
                <a:srgbClr val="CCFF33"/>
              </a:solidFill>
            </p:spPr>
            <p:txBody>
              <a:bodyPr wrap="none" rtlCol="0">
                <a:spAutoFit/>
              </a:bodyPr>
              <a:lstStyle/>
              <a:p>
                <a:pPr defTabSz="844083">
                  <a:spcBef>
                    <a:spcPts val="277"/>
                  </a:spcBef>
                  <a:buClr>
                    <a:srgbClr val="CCCC00"/>
                  </a:buClr>
                </a:pPr>
                <a14:m>
                  <m:oMath xmlns:m="http://schemas.openxmlformats.org/officeDocument/2006/math">
                    <m:r>
                      <a:rPr lang="pt-BR" sz="2215" b="1">
                        <a:latin typeface="Cambria Math" panose="02040503050406030204" pitchFamily="18" charset="0"/>
                        <a:cs typeface="Arial" pitchFamily="34" charset="0"/>
                      </a:rPr>
                      <m:t>𝐂𝐌𝐑𝐑</m:t>
                    </m:r>
                  </m:oMath>
                </a14:m>
                <a:r>
                  <a:rPr lang="pt-BR" sz="2215" b="1" dirty="0">
                    <a:cs typeface="Arial" pitchFamily="34" charset="0"/>
                  </a:rPr>
                  <a:t> = |</a:t>
                </a:r>
                <a14:m>
                  <m:oMath xmlns:m="http://schemas.openxmlformats.org/officeDocument/2006/math">
                    <m:f>
                      <m:fPr>
                        <m:ctrlPr>
                          <a:rPr lang="pt-BR" sz="2215" b="1" i="1">
                            <a:latin typeface="Cambria Math" panose="02040503050406030204" pitchFamily="18" charset="0"/>
                            <a:cs typeface="Arial" pitchFamily="34" charset="0"/>
                          </a:rPr>
                        </m:ctrlPr>
                      </m:fPr>
                      <m:num>
                        <m:sSub>
                          <m:sSubPr>
                            <m:ctrlPr>
                              <a:rPr lang="pt-BR" sz="2215" b="1" i="1">
                                <a:latin typeface="Cambria Math" panose="02040503050406030204" pitchFamily="18" charset="0"/>
                                <a:cs typeface="Arial" pitchFamily="34" charset="0"/>
                              </a:rPr>
                            </m:ctrlPr>
                          </m:sSubPr>
                          <m:e>
                            <m:r>
                              <a:rPr lang="pt-BR" sz="2215" b="1">
                                <a:latin typeface="Cambria Math" panose="02040503050406030204" pitchFamily="18" charset="0"/>
                                <a:cs typeface="Arial" pitchFamily="34" charset="0"/>
                              </a:rPr>
                              <m:t>𝐀</m:t>
                            </m:r>
                          </m:e>
                          <m:sub>
                            <m:r>
                              <a:rPr lang="pt-BR" sz="2215" b="1">
                                <a:latin typeface="Cambria Math" panose="02040503050406030204" pitchFamily="18" charset="0"/>
                                <a:cs typeface="Arial" pitchFamily="34" charset="0"/>
                              </a:rPr>
                              <m:t>𝐝</m:t>
                            </m:r>
                          </m:sub>
                        </m:sSub>
                      </m:num>
                      <m:den>
                        <m:sSub>
                          <m:sSubPr>
                            <m:ctrlPr>
                              <a:rPr lang="pt-BR" sz="2215" b="1" i="1">
                                <a:latin typeface="Cambria Math" panose="02040503050406030204" pitchFamily="18" charset="0"/>
                                <a:cs typeface="Arial" pitchFamily="34" charset="0"/>
                              </a:rPr>
                            </m:ctrlPr>
                          </m:sSubPr>
                          <m:e>
                            <m:r>
                              <a:rPr lang="pt-BR" sz="2215" b="1">
                                <a:latin typeface="Cambria Math" panose="02040503050406030204" pitchFamily="18" charset="0"/>
                                <a:cs typeface="Arial" pitchFamily="34" charset="0"/>
                              </a:rPr>
                              <m:t>𝐀</m:t>
                            </m:r>
                          </m:e>
                          <m:sub>
                            <m:r>
                              <a:rPr lang="pt-BR" sz="2215" b="1">
                                <a:latin typeface="Cambria Math" panose="02040503050406030204" pitchFamily="18" charset="0"/>
                                <a:cs typeface="Arial" pitchFamily="34" charset="0"/>
                              </a:rPr>
                              <m:t>𝐜</m:t>
                            </m:r>
                          </m:sub>
                        </m:sSub>
                      </m:den>
                    </m:f>
                    <m:r>
                      <a:rPr lang="pt-BR" sz="2215" b="1" i="1">
                        <a:latin typeface="Cambria Math" panose="02040503050406030204" pitchFamily="18" charset="0"/>
                        <a:cs typeface="Arial" pitchFamily="34" charset="0"/>
                      </a:rPr>
                      <m:t>|</m:t>
                    </m:r>
                  </m:oMath>
                </a14:m>
                <a:endParaRPr lang="pt-BR" sz="2215" b="1" dirty="0">
                  <a:cs typeface="Arial" pitchFamily="34" charset="0"/>
                </a:endParaRPr>
              </a:p>
            </p:txBody>
          </p:sp>
        </mc:Choice>
        <mc:Fallback xmlns="">
          <p:sp>
            <p:nvSpPr>
              <p:cNvPr id="31" name="TextBox 44">
                <a:extLst>
                  <a:ext uri="{FF2B5EF4-FFF2-40B4-BE49-F238E27FC236}">
                    <a16:creationId xmlns:a16="http://schemas.microsoft.com/office/drawing/2014/main" id="{7E675EFD-8E8A-4376-A09E-90250DDD20A0}"/>
                  </a:ext>
                </a:extLst>
              </p:cNvPr>
              <p:cNvSpPr txBox="1">
                <a:spLocks noRot="1" noChangeAspect="1" noMove="1" noResize="1" noEditPoints="1" noAdjustHandles="1" noChangeArrowheads="1" noChangeShapeType="1" noTextEdit="1"/>
              </p:cNvSpPr>
              <p:nvPr/>
            </p:nvSpPr>
            <p:spPr>
              <a:xfrm>
                <a:off x="6850331" y="4768489"/>
                <a:ext cx="1785553" cy="625812"/>
              </a:xfrm>
              <a:prstGeom prst="rect">
                <a:avLst/>
              </a:prstGeom>
              <a:blipFill>
                <a:blip r:embed="rId5"/>
                <a:stretch>
                  <a:fillRect b="-971"/>
                </a:stretch>
              </a:blipFill>
            </p:spPr>
            <p:txBody>
              <a:bodyPr/>
              <a:lstStyle/>
              <a:p>
                <a:r>
                  <a:rPr lang="pt-BR">
                    <a:noFill/>
                  </a:rPr>
                  <a:t> </a:t>
                </a:r>
              </a:p>
            </p:txBody>
          </p:sp>
        </mc:Fallback>
      </mc:AlternateContent>
      <p:sp>
        <p:nvSpPr>
          <p:cNvPr id="32" name="Retângulo 31">
            <a:extLst>
              <a:ext uri="{FF2B5EF4-FFF2-40B4-BE49-F238E27FC236}">
                <a16:creationId xmlns:a16="http://schemas.microsoft.com/office/drawing/2014/main" id="{E78F41CC-ED19-4657-8BA9-C9860F508332}"/>
              </a:ext>
            </a:extLst>
          </p:cNvPr>
          <p:cNvSpPr/>
          <p:nvPr/>
        </p:nvSpPr>
        <p:spPr>
          <a:xfrm>
            <a:off x="70467" y="1409272"/>
            <a:ext cx="1195754" cy="682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292" b="1" dirty="0">
                <a:latin typeface="+mj-lt"/>
              </a:rPr>
              <a:t>Gerador de Função</a:t>
            </a:r>
          </a:p>
        </p:txBody>
      </p:sp>
      <p:cxnSp>
        <p:nvCxnSpPr>
          <p:cNvPr id="35" name="Conector reto 34">
            <a:extLst>
              <a:ext uri="{FF2B5EF4-FFF2-40B4-BE49-F238E27FC236}">
                <a16:creationId xmlns:a16="http://schemas.microsoft.com/office/drawing/2014/main" id="{6A7ADB42-18AC-4713-9069-DE4C32A861CC}"/>
              </a:ext>
            </a:extLst>
          </p:cNvPr>
          <p:cNvCxnSpPr>
            <a:cxnSpLocks/>
          </p:cNvCxnSpPr>
          <p:nvPr/>
        </p:nvCxnSpPr>
        <p:spPr>
          <a:xfrm>
            <a:off x="1289094" y="1682994"/>
            <a:ext cx="5002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Oval 35">
            <a:extLst>
              <a:ext uri="{FF2B5EF4-FFF2-40B4-BE49-F238E27FC236}">
                <a16:creationId xmlns:a16="http://schemas.microsoft.com/office/drawing/2014/main" id="{A9FA4B19-C695-4A81-8ADD-CA2E0880CA46}"/>
              </a:ext>
            </a:extLst>
          </p:cNvPr>
          <p:cNvSpPr/>
          <p:nvPr/>
        </p:nvSpPr>
        <p:spPr>
          <a:xfrm>
            <a:off x="1701495" y="1647555"/>
            <a:ext cx="108438" cy="776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mc:AlternateContent xmlns:mc="http://schemas.openxmlformats.org/markup-compatibility/2006" xmlns:a14="http://schemas.microsoft.com/office/drawing/2010/main">
        <mc:Choice Requires="a14">
          <p:sp>
            <p:nvSpPr>
              <p:cNvPr id="40" name="TextBox 57">
                <a:extLst>
                  <a:ext uri="{FF2B5EF4-FFF2-40B4-BE49-F238E27FC236}">
                    <a16:creationId xmlns:a16="http://schemas.microsoft.com/office/drawing/2014/main" id="{EF32123F-4AC0-4D42-8778-34A72E8D749A}"/>
                  </a:ext>
                </a:extLst>
              </p:cNvPr>
              <p:cNvSpPr txBox="1"/>
              <p:nvPr/>
            </p:nvSpPr>
            <p:spPr>
              <a:xfrm>
                <a:off x="7635636" y="2426258"/>
                <a:ext cx="1131464" cy="338554"/>
              </a:xfrm>
              <a:prstGeom prst="rect">
                <a:avLst/>
              </a:prstGeom>
              <a:solidFill>
                <a:srgbClr val="FFC000"/>
              </a:solidFill>
            </p:spPr>
            <p:txBody>
              <a:bodyPr wrap="none" rtlCol="0">
                <a:spAutoFit/>
              </a:bodyPr>
              <a:lstStyle/>
              <a:p>
                <a:pPr>
                  <a:spcBef>
                    <a:spcPts val="277"/>
                  </a:spcBef>
                  <a:buClr>
                    <a:srgbClr val="CCCC00"/>
                  </a:buClr>
                </a:pPr>
                <a14:m>
                  <m:oMath xmlns:m="http://schemas.openxmlformats.org/officeDocument/2006/math">
                    <m:sSub>
                      <m:sSubPr>
                        <m:ctrlPr>
                          <a:rPr lang="pt-BR" sz="1600" b="1" i="1">
                            <a:latin typeface="Cambria Math" panose="02040503050406030204" pitchFamily="18" charset="0"/>
                            <a:cs typeface="Arial" pitchFamily="34" charset="0"/>
                          </a:rPr>
                        </m:ctrlPr>
                      </m:sSubPr>
                      <m:e>
                        <m:r>
                          <a:rPr lang="pt-BR" sz="1600" b="1" i="1">
                            <a:latin typeface="Cambria Math"/>
                            <a:cs typeface="Arial" pitchFamily="34" charset="0"/>
                          </a:rPr>
                          <m:t>𝑨</m:t>
                        </m:r>
                      </m:e>
                      <m:sub>
                        <m:r>
                          <a:rPr lang="pt-BR" sz="1600" b="1" i="1">
                            <a:latin typeface="Cambria Math"/>
                            <a:cs typeface="Arial" pitchFamily="34" charset="0"/>
                          </a:rPr>
                          <m:t>𝒅</m:t>
                        </m:r>
                      </m:sub>
                    </m:sSub>
                  </m:oMath>
                </a14:m>
                <a:r>
                  <a:rPr lang="pt-BR" sz="1600" b="1" dirty="0">
                    <a:cs typeface="Arial" pitchFamily="34" charset="0"/>
                  </a:rPr>
                  <a:t> = |</a:t>
                </a:r>
                <a14:m>
                  <m:oMath xmlns:m="http://schemas.openxmlformats.org/officeDocument/2006/math">
                    <m:sSub>
                      <m:sSubPr>
                        <m:ctrlPr>
                          <a:rPr lang="pt-BR" sz="1600" b="1" i="1">
                            <a:latin typeface="Cambria Math" panose="02040503050406030204" pitchFamily="18" charset="0"/>
                            <a:cs typeface="Arial" pitchFamily="34" charset="0"/>
                          </a:rPr>
                        </m:ctrlPr>
                      </m:sSubPr>
                      <m:e>
                        <m:r>
                          <a:rPr lang="pt-BR" sz="1600" b="1" i="1">
                            <a:latin typeface="Cambria Math"/>
                            <a:cs typeface="Arial" pitchFamily="34" charset="0"/>
                          </a:rPr>
                          <m:t>𝒗</m:t>
                        </m:r>
                      </m:e>
                      <m:sub>
                        <m:r>
                          <a:rPr lang="pt-BR" sz="1600" b="1" i="1">
                            <a:latin typeface="Cambria Math"/>
                            <a:cs typeface="Arial" pitchFamily="34" charset="0"/>
                          </a:rPr>
                          <m:t>𝒐𝒅</m:t>
                        </m:r>
                      </m:sub>
                    </m:sSub>
                  </m:oMath>
                </a14:m>
                <a:r>
                  <a:rPr lang="pt-BR" sz="1600" b="1" dirty="0">
                    <a:cs typeface="Arial" pitchFamily="34" charset="0"/>
                  </a:rPr>
                  <a:t>|</a:t>
                </a:r>
              </a:p>
            </p:txBody>
          </p:sp>
        </mc:Choice>
        <mc:Fallback xmlns="">
          <p:sp>
            <p:nvSpPr>
              <p:cNvPr id="40" name="TextBox 57">
                <a:extLst>
                  <a:ext uri="{FF2B5EF4-FFF2-40B4-BE49-F238E27FC236}">
                    <a16:creationId xmlns:a16="http://schemas.microsoft.com/office/drawing/2014/main" id="{EF32123F-4AC0-4D42-8778-34A72E8D749A}"/>
                  </a:ext>
                </a:extLst>
              </p:cNvPr>
              <p:cNvSpPr txBox="1">
                <a:spLocks noRot="1" noChangeAspect="1" noMove="1" noResize="1" noEditPoints="1" noAdjustHandles="1" noChangeArrowheads="1" noChangeShapeType="1" noTextEdit="1"/>
              </p:cNvSpPr>
              <p:nvPr/>
            </p:nvSpPr>
            <p:spPr>
              <a:xfrm>
                <a:off x="7635636" y="2426258"/>
                <a:ext cx="1131464" cy="338554"/>
              </a:xfrm>
              <a:prstGeom prst="rect">
                <a:avLst/>
              </a:prstGeom>
              <a:blipFill>
                <a:blip r:embed="rId6"/>
                <a:stretch>
                  <a:fillRect t="-5357" r="-2162" b="-2142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2" name="TextBox 60">
                <a:extLst>
                  <a:ext uri="{FF2B5EF4-FFF2-40B4-BE49-F238E27FC236}">
                    <a16:creationId xmlns:a16="http://schemas.microsoft.com/office/drawing/2014/main" id="{BCD34DA3-8499-433A-AD01-F5604824E0BF}"/>
                  </a:ext>
                </a:extLst>
              </p:cNvPr>
              <p:cNvSpPr txBox="1"/>
              <p:nvPr/>
            </p:nvSpPr>
            <p:spPr>
              <a:xfrm>
                <a:off x="4815640" y="5472255"/>
                <a:ext cx="1089786" cy="338554"/>
              </a:xfrm>
              <a:prstGeom prst="rect">
                <a:avLst/>
              </a:prstGeom>
              <a:solidFill>
                <a:srgbClr val="FFC000"/>
              </a:solidFill>
            </p:spPr>
            <p:txBody>
              <a:bodyPr wrap="none" rtlCol="0">
                <a:spAutoFit/>
              </a:bodyPr>
              <a:lstStyle/>
              <a:p>
                <a:pPr>
                  <a:spcBef>
                    <a:spcPts val="277"/>
                  </a:spcBef>
                  <a:buClr>
                    <a:srgbClr val="CCCC00"/>
                  </a:buClr>
                </a:pPr>
                <a14:m>
                  <m:oMath xmlns:m="http://schemas.openxmlformats.org/officeDocument/2006/math">
                    <m:sSub>
                      <m:sSubPr>
                        <m:ctrlPr>
                          <a:rPr lang="pt-BR" sz="1600" b="1" i="1">
                            <a:latin typeface="Cambria Math" panose="02040503050406030204" pitchFamily="18" charset="0"/>
                            <a:cs typeface="Arial" pitchFamily="34" charset="0"/>
                          </a:rPr>
                        </m:ctrlPr>
                      </m:sSubPr>
                      <m:e>
                        <m:r>
                          <a:rPr lang="pt-BR" sz="1600" b="1" i="1">
                            <a:latin typeface="Cambria Math"/>
                            <a:cs typeface="Arial" pitchFamily="34" charset="0"/>
                          </a:rPr>
                          <m:t>𝑨</m:t>
                        </m:r>
                      </m:e>
                      <m:sub>
                        <m:r>
                          <a:rPr lang="pt-BR" sz="1600" b="1" i="1">
                            <a:latin typeface="Cambria Math"/>
                            <a:cs typeface="Arial" pitchFamily="34" charset="0"/>
                          </a:rPr>
                          <m:t>𝒄</m:t>
                        </m:r>
                      </m:sub>
                    </m:sSub>
                  </m:oMath>
                </a14:m>
                <a:r>
                  <a:rPr lang="pt-BR" sz="1600" b="1" dirty="0">
                    <a:cs typeface="Arial" pitchFamily="34" charset="0"/>
                  </a:rPr>
                  <a:t> = |</a:t>
                </a:r>
                <a14:m>
                  <m:oMath xmlns:m="http://schemas.openxmlformats.org/officeDocument/2006/math">
                    <m:sSub>
                      <m:sSubPr>
                        <m:ctrlPr>
                          <a:rPr lang="pt-BR" sz="1600" b="1" i="1">
                            <a:latin typeface="Cambria Math" panose="02040503050406030204" pitchFamily="18" charset="0"/>
                            <a:cs typeface="Arial" pitchFamily="34" charset="0"/>
                          </a:rPr>
                        </m:ctrlPr>
                      </m:sSubPr>
                      <m:e>
                        <m:r>
                          <a:rPr lang="pt-BR" sz="1600" b="1" i="1">
                            <a:latin typeface="Cambria Math"/>
                            <a:cs typeface="Arial" pitchFamily="34" charset="0"/>
                          </a:rPr>
                          <m:t>𝒗</m:t>
                        </m:r>
                      </m:e>
                      <m:sub>
                        <m:r>
                          <a:rPr lang="pt-BR" sz="1600" b="1" i="1">
                            <a:latin typeface="Cambria Math"/>
                            <a:cs typeface="Arial" pitchFamily="34" charset="0"/>
                          </a:rPr>
                          <m:t>𝒐𝒄</m:t>
                        </m:r>
                      </m:sub>
                    </m:sSub>
                  </m:oMath>
                </a14:m>
                <a:r>
                  <a:rPr lang="pt-BR" sz="1600" b="1" dirty="0">
                    <a:cs typeface="Arial" pitchFamily="34" charset="0"/>
                  </a:rPr>
                  <a:t>|</a:t>
                </a:r>
              </a:p>
            </p:txBody>
          </p:sp>
        </mc:Choice>
        <mc:Fallback xmlns="">
          <p:sp>
            <p:nvSpPr>
              <p:cNvPr id="42" name="TextBox 60">
                <a:extLst>
                  <a:ext uri="{FF2B5EF4-FFF2-40B4-BE49-F238E27FC236}">
                    <a16:creationId xmlns:a16="http://schemas.microsoft.com/office/drawing/2014/main" id="{BCD34DA3-8499-433A-AD01-F5604824E0BF}"/>
                  </a:ext>
                </a:extLst>
              </p:cNvPr>
              <p:cNvSpPr txBox="1">
                <a:spLocks noRot="1" noChangeAspect="1" noMove="1" noResize="1" noEditPoints="1" noAdjustHandles="1" noChangeArrowheads="1" noChangeShapeType="1" noTextEdit="1"/>
              </p:cNvSpPr>
              <p:nvPr/>
            </p:nvSpPr>
            <p:spPr>
              <a:xfrm>
                <a:off x="4815640" y="5472255"/>
                <a:ext cx="1089786" cy="338554"/>
              </a:xfrm>
              <a:prstGeom prst="rect">
                <a:avLst/>
              </a:prstGeom>
              <a:blipFill>
                <a:blip r:embed="rId7"/>
                <a:stretch>
                  <a:fillRect t="-5455" r="-2235" b="-23636"/>
                </a:stretch>
              </a:blipFill>
            </p:spPr>
            <p:txBody>
              <a:bodyPr/>
              <a:lstStyle/>
              <a:p>
                <a:r>
                  <a:rPr lang="pt-B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1" grpId="0" animBg="1"/>
      <p:bldP spid="43" grpId="0"/>
      <p:bldP spid="31" grpId="0" animBg="1"/>
      <p:bldP spid="40"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3246783" y="437322"/>
            <a:ext cx="2345634" cy="369332"/>
          </a:xfrm>
          <a:prstGeom prst="rect">
            <a:avLst/>
          </a:prstGeom>
          <a:solidFill>
            <a:srgbClr val="FFFF00"/>
          </a:solidFill>
          <a:ln>
            <a:solidFill>
              <a:schemeClr val="tx1"/>
            </a:solidFill>
          </a:ln>
        </p:spPr>
        <p:txBody>
          <a:bodyPr wrap="square" rtlCol="0">
            <a:spAutoFit/>
          </a:bodyPr>
          <a:lstStyle/>
          <a:p>
            <a:pPr algn="ctr"/>
            <a:r>
              <a:rPr lang="pt-BR" b="1" dirty="0">
                <a:highlight>
                  <a:srgbClr val="FFFF00"/>
                </a:highlight>
              </a:rPr>
              <a:t>The </a:t>
            </a:r>
            <a:r>
              <a:rPr lang="pt-BR" b="1" dirty="0" err="1">
                <a:highlight>
                  <a:srgbClr val="FFFF00"/>
                </a:highlight>
              </a:rPr>
              <a:t>Op-Amp</a:t>
            </a:r>
            <a:r>
              <a:rPr lang="pt-BR" b="1" dirty="0">
                <a:highlight>
                  <a:srgbClr val="FFFF00"/>
                </a:highlight>
              </a:rPr>
              <a:t> </a:t>
            </a:r>
            <a:r>
              <a:rPr lang="pt-BR" b="1" dirty="0" err="1">
                <a:highlight>
                  <a:srgbClr val="FFFF00"/>
                </a:highlight>
              </a:rPr>
              <a:t>Terminals</a:t>
            </a:r>
            <a:endParaRPr lang="pt-BR" dirty="0">
              <a:highlight>
                <a:srgbClr val="FFFF00"/>
              </a:highlight>
            </a:endParaRPr>
          </a:p>
        </p:txBody>
      </p:sp>
      <p:pic>
        <p:nvPicPr>
          <p:cNvPr id="3" name="Imagem 2">
            <a:extLst>
              <a:ext uri="{FF2B5EF4-FFF2-40B4-BE49-F238E27FC236}">
                <a16:creationId xmlns:a16="http://schemas.microsoft.com/office/drawing/2014/main" id="{EF5916ED-E2D9-4C76-9018-74F80169754D}"/>
              </a:ext>
            </a:extLst>
          </p:cNvPr>
          <p:cNvPicPr>
            <a:picLocks noChangeAspect="1"/>
          </p:cNvPicPr>
          <p:nvPr/>
        </p:nvPicPr>
        <p:blipFill>
          <a:blip r:embed="rId2"/>
          <a:stretch>
            <a:fillRect/>
          </a:stretch>
        </p:blipFill>
        <p:spPr>
          <a:xfrm>
            <a:off x="2137742" y="1270451"/>
            <a:ext cx="1466850" cy="866775"/>
          </a:xfrm>
          <a:prstGeom prst="rect">
            <a:avLst/>
          </a:prstGeom>
        </p:spPr>
      </p:pic>
      <p:pic>
        <p:nvPicPr>
          <p:cNvPr id="10" name="Imagem 9">
            <a:extLst>
              <a:ext uri="{FF2B5EF4-FFF2-40B4-BE49-F238E27FC236}">
                <a16:creationId xmlns:a16="http://schemas.microsoft.com/office/drawing/2014/main" id="{CF289A84-0D4B-4D6E-BA94-2DF8209CD317}"/>
              </a:ext>
            </a:extLst>
          </p:cNvPr>
          <p:cNvPicPr>
            <a:picLocks noChangeAspect="1"/>
          </p:cNvPicPr>
          <p:nvPr/>
        </p:nvPicPr>
        <p:blipFill>
          <a:blip r:embed="rId3"/>
          <a:stretch>
            <a:fillRect/>
          </a:stretch>
        </p:blipFill>
        <p:spPr>
          <a:xfrm>
            <a:off x="543339" y="2953577"/>
            <a:ext cx="4743450" cy="2162175"/>
          </a:xfrm>
          <a:prstGeom prst="rect">
            <a:avLst/>
          </a:prstGeom>
        </p:spPr>
      </p:pic>
      <p:sp>
        <p:nvSpPr>
          <p:cNvPr id="11" name="CaixaDeTexto 10">
            <a:extLst>
              <a:ext uri="{FF2B5EF4-FFF2-40B4-BE49-F238E27FC236}">
                <a16:creationId xmlns:a16="http://schemas.microsoft.com/office/drawing/2014/main" id="{686B08C6-7AEF-459F-993D-AA47EC53ACFA}"/>
              </a:ext>
            </a:extLst>
          </p:cNvPr>
          <p:cNvSpPr txBox="1"/>
          <p:nvPr/>
        </p:nvSpPr>
        <p:spPr>
          <a:xfrm>
            <a:off x="1908314" y="2329239"/>
            <a:ext cx="1696278" cy="369332"/>
          </a:xfrm>
          <a:prstGeom prst="rect">
            <a:avLst/>
          </a:prstGeom>
          <a:noFill/>
        </p:spPr>
        <p:txBody>
          <a:bodyPr wrap="square" rtlCol="0">
            <a:spAutoFit/>
          </a:bodyPr>
          <a:lstStyle/>
          <a:p>
            <a:pPr algn="ctr"/>
            <a:r>
              <a:rPr lang="en-US" dirty="0"/>
              <a:t>circuit symbol</a:t>
            </a:r>
            <a:endParaRPr lang="pt-BR" dirty="0"/>
          </a:p>
        </p:txBody>
      </p:sp>
      <p:sp>
        <p:nvSpPr>
          <p:cNvPr id="14" name="CaixaDeTexto 13">
            <a:extLst>
              <a:ext uri="{FF2B5EF4-FFF2-40B4-BE49-F238E27FC236}">
                <a16:creationId xmlns:a16="http://schemas.microsoft.com/office/drawing/2014/main" id="{6E724606-562C-4282-A15B-1984382EA60D}"/>
              </a:ext>
            </a:extLst>
          </p:cNvPr>
          <p:cNvSpPr txBox="1"/>
          <p:nvPr/>
        </p:nvSpPr>
        <p:spPr>
          <a:xfrm>
            <a:off x="1536837" y="5320334"/>
            <a:ext cx="3048000" cy="646331"/>
          </a:xfrm>
          <a:prstGeom prst="rect">
            <a:avLst/>
          </a:prstGeom>
          <a:noFill/>
        </p:spPr>
        <p:txBody>
          <a:bodyPr wrap="square" rtlCol="0">
            <a:spAutoFit/>
          </a:bodyPr>
          <a:lstStyle/>
          <a:p>
            <a:pPr algn="ctr"/>
            <a:r>
              <a:rPr lang="en-US" dirty="0"/>
              <a:t>The op amp shown connected to dc power supplies</a:t>
            </a:r>
            <a:endParaRPr lang="pt-BR" dirty="0"/>
          </a:p>
        </p:txBody>
      </p:sp>
      <p:pic>
        <p:nvPicPr>
          <p:cNvPr id="7" name="Picture 3">
            <a:extLst>
              <a:ext uri="{FF2B5EF4-FFF2-40B4-BE49-F238E27FC236}">
                <a16:creationId xmlns:a16="http://schemas.microsoft.com/office/drawing/2014/main" id="{25DDA0E5-FFDC-4F0C-B30E-372ED026F9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32" y="1086925"/>
            <a:ext cx="2231159" cy="5385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443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59" name="Rectangle 7"/>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1" name="Rectangle 2"/>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2" name="Rectangle 4"/>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3" name="Rectangle 6"/>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4" name="Rectangle 8"/>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5" name="Rectangle 10"/>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6" name="Rectangle 12"/>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7" name="Rectangle 14"/>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8" name="Rectangle 16"/>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9" name="Rectangle 18"/>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pic>
        <p:nvPicPr>
          <p:cNvPr id="3" name="Imagem 2">
            <a:extLst>
              <a:ext uri="{FF2B5EF4-FFF2-40B4-BE49-F238E27FC236}">
                <a16:creationId xmlns:a16="http://schemas.microsoft.com/office/drawing/2014/main" id="{72CF9489-38E9-4B9C-A502-0D0C79A7BDE6}"/>
              </a:ext>
            </a:extLst>
          </p:cNvPr>
          <p:cNvPicPr>
            <a:picLocks noChangeAspect="1"/>
          </p:cNvPicPr>
          <p:nvPr/>
        </p:nvPicPr>
        <p:blipFill>
          <a:blip r:embed="rId3"/>
          <a:stretch>
            <a:fillRect/>
          </a:stretch>
        </p:blipFill>
        <p:spPr>
          <a:xfrm>
            <a:off x="5299752" y="1435120"/>
            <a:ext cx="3122738" cy="3083704"/>
          </a:xfrm>
          <a:prstGeom prst="rect">
            <a:avLst/>
          </a:prstGeom>
        </p:spPr>
      </p:pic>
      <p:sp>
        <p:nvSpPr>
          <p:cNvPr id="4" name="CaixaDeTexto 3">
            <a:extLst>
              <a:ext uri="{FF2B5EF4-FFF2-40B4-BE49-F238E27FC236}">
                <a16:creationId xmlns:a16="http://schemas.microsoft.com/office/drawing/2014/main" id="{E87E71A4-AF42-4822-9B6C-1920C4E3F067}"/>
              </a:ext>
            </a:extLst>
          </p:cNvPr>
          <p:cNvSpPr txBox="1"/>
          <p:nvPr/>
        </p:nvSpPr>
        <p:spPr>
          <a:xfrm>
            <a:off x="6083460" y="4620737"/>
            <a:ext cx="1807114" cy="307777"/>
          </a:xfrm>
          <a:prstGeom prst="rect">
            <a:avLst/>
          </a:prstGeom>
          <a:noFill/>
        </p:spPr>
        <p:txBody>
          <a:bodyPr wrap="square" rtlCol="0">
            <a:spAutoFit/>
          </a:bodyPr>
          <a:lstStyle/>
          <a:p>
            <a:pPr algn="ctr"/>
            <a:r>
              <a:rPr lang="pt-BR" sz="1400" b="1" dirty="0" err="1"/>
              <a:t>Typical</a:t>
            </a:r>
            <a:r>
              <a:rPr lang="pt-BR" sz="1400" b="1" dirty="0"/>
              <a:t> CMRR Curve</a:t>
            </a:r>
          </a:p>
        </p:txBody>
      </p:sp>
      <p:pic>
        <p:nvPicPr>
          <p:cNvPr id="5" name="Imagem 4">
            <a:extLst>
              <a:ext uri="{FF2B5EF4-FFF2-40B4-BE49-F238E27FC236}">
                <a16:creationId xmlns:a16="http://schemas.microsoft.com/office/drawing/2014/main" id="{47F8650E-2717-4FF7-9A0F-DB78CA6447DF}"/>
              </a:ext>
            </a:extLst>
          </p:cNvPr>
          <p:cNvPicPr>
            <a:picLocks noChangeAspect="1"/>
          </p:cNvPicPr>
          <p:nvPr/>
        </p:nvPicPr>
        <p:blipFill>
          <a:blip r:embed="rId4"/>
          <a:stretch>
            <a:fillRect/>
          </a:stretch>
        </p:blipFill>
        <p:spPr>
          <a:xfrm>
            <a:off x="876310" y="1767297"/>
            <a:ext cx="3724275" cy="2419350"/>
          </a:xfrm>
          <a:prstGeom prst="rect">
            <a:avLst/>
          </a:prstGeom>
        </p:spPr>
      </p:pic>
      <mc:AlternateContent xmlns:mc="http://schemas.openxmlformats.org/markup-compatibility/2006" xmlns:a14="http://schemas.microsoft.com/office/drawing/2010/main">
        <mc:Choice Requires="a14">
          <p:sp>
            <p:nvSpPr>
              <p:cNvPr id="17" name="TextBox 44">
                <a:extLst>
                  <a:ext uri="{FF2B5EF4-FFF2-40B4-BE49-F238E27FC236}">
                    <a16:creationId xmlns:a16="http://schemas.microsoft.com/office/drawing/2014/main" id="{B4AEE869-AE68-4C7E-9683-BCE68568EBDE}"/>
                  </a:ext>
                </a:extLst>
              </p:cNvPr>
              <p:cNvSpPr txBox="1"/>
              <p:nvPr/>
            </p:nvSpPr>
            <p:spPr>
              <a:xfrm>
                <a:off x="6105021" y="610657"/>
                <a:ext cx="1785553" cy="625812"/>
              </a:xfrm>
              <a:prstGeom prst="rect">
                <a:avLst/>
              </a:prstGeom>
              <a:solidFill>
                <a:srgbClr val="CCFF33"/>
              </a:solidFill>
            </p:spPr>
            <p:txBody>
              <a:bodyPr wrap="none" rtlCol="0">
                <a:spAutoFit/>
              </a:bodyPr>
              <a:lstStyle/>
              <a:p>
                <a:pPr defTabSz="844083">
                  <a:spcBef>
                    <a:spcPts val="277"/>
                  </a:spcBef>
                  <a:buClr>
                    <a:srgbClr val="CCCC00"/>
                  </a:buClr>
                </a:pPr>
                <a14:m>
                  <m:oMath xmlns:m="http://schemas.openxmlformats.org/officeDocument/2006/math">
                    <m:r>
                      <a:rPr lang="pt-BR" sz="2215" b="1">
                        <a:latin typeface="Cambria Math" panose="02040503050406030204" pitchFamily="18" charset="0"/>
                        <a:cs typeface="Arial" pitchFamily="34" charset="0"/>
                      </a:rPr>
                      <m:t>𝐂𝐌𝐑𝐑</m:t>
                    </m:r>
                  </m:oMath>
                </a14:m>
                <a:r>
                  <a:rPr lang="pt-BR" sz="2215" b="1" dirty="0">
                    <a:cs typeface="Arial" pitchFamily="34" charset="0"/>
                  </a:rPr>
                  <a:t> = |</a:t>
                </a:r>
                <a14:m>
                  <m:oMath xmlns:m="http://schemas.openxmlformats.org/officeDocument/2006/math">
                    <m:f>
                      <m:fPr>
                        <m:ctrlPr>
                          <a:rPr lang="pt-BR" sz="2215" b="1" i="1">
                            <a:latin typeface="Cambria Math" panose="02040503050406030204" pitchFamily="18" charset="0"/>
                            <a:cs typeface="Arial" pitchFamily="34" charset="0"/>
                          </a:rPr>
                        </m:ctrlPr>
                      </m:fPr>
                      <m:num>
                        <m:sSub>
                          <m:sSubPr>
                            <m:ctrlPr>
                              <a:rPr lang="pt-BR" sz="2215" b="1" i="1">
                                <a:latin typeface="Cambria Math" panose="02040503050406030204" pitchFamily="18" charset="0"/>
                                <a:cs typeface="Arial" pitchFamily="34" charset="0"/>
                              </a:rPr>
                            </m:ctrlPr>
                          </m:sSubPr>
                          <m:e>
                            <m:r>
                              <a:rPr lang="pt-BR" sz="2215" b="1">
                                <a:latin typeface="Cambria Math" panose="02040503050406030204" pitchFamily="18" charset="0"/>
                                <a:cs typeface="Arial" pitchFamily="34" charset="0"/>
                              </a:rPr>
                              <m:t>𝐀</m:t>
                            </m:r>
                          </m:e>
                          <m:sub>
                            <m:r>
                              <a:rPr lang="pt-BR" sz="2215" b="1">
                                <a:latin typeface="Cambria Math" panose="02040503050406030204" pitchFamily="18" charset="0"/>
                                <a:cs typeface="Arial" pitchFamily="34" charset="0"/>
                              </a:rPr>
                              <m:t>𝐝</m:t>
                            </m:r>
                          </m:sub>
                        </m:sSub>
                      </m:num>
                      <m:den>
                        <m:sSub>
                          <m:sSubPr>
                            <m:ctrlPr>
                              <a:rPr lang="pt-BR" sz="2215" b="1" i="1">
                                <a:latin typeface="Cambria Math" panose="02040503050406030204" pitchFamily="18" charset="0"/>
                                <a:cs typeface="Arial" pitchFamily="34" charset="0"/>
                              </a:rPr>
                            </m:ctrlPr>
                          </m:sSubPr>
                          <m:e>
                            <m:r>
                              <a:rPr lang="pt-BR" sz="2215" b="1">
                                <a:latin typeface="Cambria Math" panose="02040503050406030204" pitchFamily="18" charset="0"/>
                                <a:cs typeface="Arial" pitchFamily="34" charset="0"/>
                              </a:rPr>
                              <m:t>𝐀</m:t>
                            </m:r>
                          </m:e>
                          <m:sub>
                            <m:r>
                              <a:rPr lang="pt-BR" sz="2215" b="1">
                                <a:latin typeface="Cambria Math" panose="02040503050406030204" pitchFamily="18" charset="0"/>
                                <a:cs typeface="Arial" pitchFamily="34" charset="0"/>
                              </a:rPr>
                              <m:t>𝐜</m:t>
                            </m:r>
                          </m:sub>
                        </m:sSub>
                      </m:den>
                    </m:f>
                    <m:r>
                      <a:rPr lang="pt-BR" sz="2215" b="1" i="1">
                        <a:latin typeface="Cambria Math" panose="02040503050406030204" pitchFamily="18" charset="0"/>
                        <a:cs typeface="Arial" pitchFamily="34" charset="0"/>
                      </a:rPr>
                      <m:t>|</m:t>
                    </m:r>
                  </m:oMath>
                </a14:m>
                <a:endParaRPr lang="pt-BR" sz="2215" b="1" dirty="0">
                  <a:cs typeface="Arial" pitchFamily="34" charset="0"/>
                </a:endParaRPr>
              </a:p>
            </p:txBody>
          </p:sp>
        </mc:Choice>
        <mc:Fallback xmlns="">
          <p:sp>
            <p:nvSpPr>
              <p:cNvPr id="17" name="TextBox 44">
                <a:extLst>
                  <a:ext uri="{FF2B5EF4-FFF2-40B4-BE49-F238E27FC236}">
                    <a16:creationId xmlns:a16="http://schemas.microsoft.com/office/drawing/2014/main" id="{B4AEE869-AE68-4C7E-9683-BCE68568EBDE}"/>
                  </a:ext>
                </a:extLst>
              </p:cNvPr>
              <p:cNvSpPr txBox="1">
                <a:spLocks noRot="1" noChangeAspect="1" noMove="1" noResize="1" noEditPoints="1" noAdjustHandles="1" noChangeArrowheads="1" noChangeShapeType="1" noTextEdit="1"/>
              </p:cNvSpPr>
              <p:nvPr/>
            </p:nvSpPr>
            <p:spPr>
              <a:xfrm>
                <a:off x="6105021" y="610657"/>
                <a:ext cx="1785553" cy="625812"/>
              </a:xfrm>
              <a:prstGeom prst="rect">
                <a:avLst/>
              </a:prstGeom>
              <a:blipFill>
                <a:blip r:embed="rId5"/>
                <a:stretch>
                  <a:fillRect b="-971"/>
                </a:stretch>
              </a:blipFill>
            </p:spPr>
            <p:txBody>
              <a:bodyPr/>
              <a:lstStyle/>
              <a:p>
                <a:r>
                  <a:rPr lang="pt-BR">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1280803" y="1458172"/>
            <a:ext cx="6582394" cy="2308324"/>
          </a:xfrm>
          <a:prstGeom prst="rect">
            <a:avLst/>
          </a:prstGeom>
          <a:solidFill>
            <a:srgbClr val="FFFF00"/>
          </a:solidFill>
          <a:ln>
            <a:solidFill>
              <a:schemeClr val="tx1"/>
            </a:solidFill>
          </a:ln>
        </p:spPr>
        <p:txBody>
          <a:bodyPr wrap="square" rtlCol="0">
            <a:spAutoFit/>
          </a:bodyPr>
          <a:lstStyle/>
          <a:p>
            <a:pPr algn="ctr"/>
            <a:r>
              <a:rPr lang="pt-BR" sz="7200" b="1" dirty="0">
                <a:highlight>
                  <a:srgbClr val="FFFF00"/>
                </a:highlight>
              </a:rPr>
              <a:t>Instrumentation</a:t>
            </a:r>
          </a:p>
          <a:p>
            <a:pPr algn="ctr"/>
            <a:r>
              <a:rPr lang="pt-BR" sz="7200" b="1" dirty="0" err="1">
                <a:highlight>
                  <a:srgbClr val="FFFF00"/>
                </a:highlight>
              </a:rPr>
              <a:t>Amplifier</a:t>
            </a:r>
            <a:endParaRPr lang="pt-BR" sz="7200" dirty="0">
              <a:highlight>
                <a:srgbClr val="FFFF00"/>
              </a:highlight>
            </a:endParaRPr>
          </a:p>
        </p:txBody>
      </p:sp>
    </p:spTree>
    <p:extLst>
      <p:ext uri="{BB962C8B-B14F-4D97-AF65-F5344CB8AC3E}">
        <p14:creationId xmlns:p14="http://schemas.microsoft.com/office/powerpoint/2010/main" val="113735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065F5A41-6888-40DD-A36D-77D1DD29FC7B}"/>
              </a:ext>
            </a:extLst>
          </p:cNvPr>
          <p:cNvSpPr txBox="1"/>
          <p:nvPr/>
        </p:nvSpPr>
        <p:spPr>
          <a:xfrm>
            <a:off x="1967948" y="167977"/>
            <a:ext cx="5208104" cy="369332"/>
          </a:xfrm>
          <a:prstGeom prst="rect">
            <a:avLst/>
          </a:prstGeom>
          <a:solidFill>
            <a:srgbClr val="FFFF00"/>
          </a:solidFill>
          <a:ln>
            <a:solidFill>
              <a:schemeClr val="tx1"/>
            </a:solidFill>
          </a:ln>
        </p:spPr>
        <p:txBody>
          <a:bodyPr wrap="square" rtlCol="0">
            <a:spAutoFit/>
          </a:bodyPr>
          <a:lstStyle/>
          <a:p>
            <a:pPr algn="ctr"/>
            <a:r>
              <a:rPr lang="en-US" b="1" dirty="0"/>
              <a:t>A Superior Circuit - The Instrumentation Amplifier</a:t>
            </a:r>
            <a:endParaRPr lang="pt-BR" dirty="0"/>
          </a:p>
        </p:txBody>
      </p:sp>
      <p:sp>
        <p:nvSpPr>
          <p:cNvPr id="2" name="CaixaDeTexto 1">
            <a:extLst>
              <a:ext uri="{FF2B5EF4-FFF2-40B4-BE49-F238E27FC236}">
                <a16:creationId xmlns:a16="http://schemas.microsoft.com/office/drawing/2014/main" id="{B82B93E3-C722-4415-809F-156474294B29}"/>
              </a:ext>
            </a:extLst>
          </p:cNvPr>
          <p:cNvSpPr txBox="1"/>
          <p:nvPr/>
        </p:nvSpPr>
        <p:spPr>
          <a:xfrm>
            <a:off x="581890" y="710361"/>
            <a:ext cx="8350514" cy="1200329"/>
          </a:xfrm>
          <a:prstGeom prst="rect">
            <a:avLst/>
          </a:prstGeom>
          <a:noFill/>
        </p:spPr>
        <p:txBody>
          <a:bodyPr wrap="square" rtlCol="0">
            <a:spAutoFit/>
          </a:bodyPr>
          <a:lstStyle/>
          <a:p>
            <a:pPr algn="just"/>
            <a:r>
              <a:rPr lang="pt-BR" dirty="0"/>
              <a:t>A </a:t>
            </a:r>
            <a:r>
              <a:rPr lang="pt-BR" dirty="0" err="1"/>
              <a:t>solution</a:t>
            </a:r>
            <a:r>
              <a:rPr lang="pt-BR" dirty="0"/>
              <a:t> for </a:t>
            </a:r>
            <a:r>
              <a:rPr lang="pt-BR" dirty="0" err="1"/>
              <a:t>the</a:t>
            </a:r>
            <a:r>
              <a:rPr lang="pt-BR" dirty="0"/>
              <a:t> </a:t>
            </a:r>
            <a:r>
              <a:rPr lang="en-US" dirty="0"/>
              <a:t>low-input-resistance problem of the difference amplifier can be solved trying to get some voltage gain. It is especially interesting that we can achieve this without compromising the high input resistance simply by </a:t>
            </a:r>
            <a:r>
              <a:rPr lang="en-US" b="1" dirty="0">
                <a:solidFill>
                  <a:srgbClr val="FF0000"/>
                </a:solidFill>
              </a:rPr>
              <a:t>using followers with gain</a:t>
            </a:r>
            <a:r>
              <a:rPr lang="en-US" dirty="0"/>
              <a:t>.</a:t>
            </a:r>
            <a:endParaRPr lang="pt-BR" dirty="0"/>
          </a:p>
        </p:txBody>
      </p:sp>
      <p:sp>
        <p:nvSpPr>
          <p:cNvPr id="4" name="Retângulo: Cantos Arredondados 3">
            <a:extLst>
              <a:ext uri="{FF2B5EF4-FFF2-40B4-BE49-F238E27FC236}">
                <a16:creationId xmlns:a16="http://schemas.microsoft.com/office/drawing/2014/main" id="{C49E9ED8-4CF6-4073-BE75-77E7F2B2451B}"/>
              </a:ext>
            </a:extLst>
          </p:cNvPr>
          <p:cNvSpPr/>
          <p:nvPr/>
        </p:nvSpPr>
        <p:spPr>
          <a:xfrm>
            <a:off x="211596" y="812974"/>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3" name="Imagem 32">
            <a:extLst>
              <a:ext uri="{FF2B5EF4-FFF2-40B4-BE49-F238E27FC236}">
                <a16:creationId xmlns:a16="http://schemas.microsoft.com/office/drawing/2014/main" id="{B159B347-4EA3-495D-B222-C8A034EF39D3}"/>
              </a:ext>
            </a:extLst>
          </p:cNvPr>
          <p:cNvPicPr>
            <a:picLocks noChangeAspect="1"/>
          </p:cNvPicPr>
          <p:nvPr/>
        </p:nvPicPr>
        <p:blipFill>
          <a:blip r:embed="rId2"/>
          <a:stretch>
            <a:fillRect/>
          </a:stretch>
        </p:blipFill>
        <p:spPr>
          <a:xfrm>
            <a:off x="1879809" y="2083742"/>
            <a:ext cx="5384382" cy="3290456"/>
          </a:xfrm>
          <a:prstGeom prst="rect">
            <a:avLst/>
          </a:prstGeom>
        </p:spPr>
      </p:pic>
    </p:spTree>
    <p:extLst>
      <p:ext uri="{BB962C8B-B14F-4D97-AF65-F5344CB8AC3E}">
        <p14:creationId xmlns:p14="http://schemas.microsoft.com/office/powerpoint/2010/main" val="3954687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a:extLst>
              <a:ext uri="{FF2B5EF4-FFF2-40B4-BE49-F238E27FC236}">
                <a16:creationId xmlns:a16="http://schemas.microsoft.com/office/drawing/2014/main" id="{A25C3CA3-C1B7-4431-9369-5D442337EE98}"/>
              </a:ext>
            </a:extLst>
          </p:cNvPr>
          <p:cNvSpPr txBox="1"/>
          <p:nvPr/>
        </p:nvSpPr>
        <p:spPr>
          <a:xfrm>
            <a:off x="624008" y="3170273"/>
            <a:ext cx="8252363" cy="3416320"/>
          </a:xfrm>
          <a:prstGeom prst="rect">
            <a:avLst/>
          </a:prstGeom>
          <a:noFill/>
        </p:spPr>
        <p:txBody>
          <a:bodyPr wrap="square" rtlCol="0">
            <a:spAutoFit/>
          </a:bodyPr>
          <a:lstStyle/>
          <a:p>
            <a:r>
              <a:rPr lang="en-US" dirty="0"/>
              <a:t>It consists of two stages in cascade:</a:t>
            </a:r>
          </a:p>
          <a:p>
            <a:endParaRPr lang="en-US" dirty="0"/>
          </a:p>
          <a:p>
            <a:r>
              <a:rPr lang="en-US" dirty="0"/>
              <a:t>The </a:t>
            </a:r>
            <a:r>
              <a:rPr lang="en-US" b="1" dirty="0">
                <a:solidFill>
                  <a:srgbClr val="FF0000"/>
                </a:solidFill>
              </a:rPr>
              <a:t>first stage </a:t>
            </a:r>
            <a:r>
              <a:rPr lang="en-US" dirty="0"/>
              <a:t>is formed by op amps </a:t>
            </a:r>
            <a:r>
              <a:rPr lang="en-US" b="1" i="1" dirty="0">
                <a:solidFill>
                  <a:srgbClr val="FF0000"/>
                </a:solidFill>
              </a:rPr>
              <a:t>A</a:t>
            </a:r>
            <a:r>
              <a:rPr lang="en-US" b="1" baseline="-25000" dirty="0">
                <a:solidFill>
                  <a:srgbClr val="FF0000"/>
                </a:solidFill>
              </a:rPr>
              <a:t>1</a:t>
            </a:r>
            <a:r>
              <a:rPr lang="en-US" dirty="0"/>
              <a:t> and </a:t>
            </a:r>
            <a:r>
              <a:rPr lang="en-US" b="1" i="1" dirty="0">
                <a:solidFill>
                  <a:srgbClr val="FF0000"/>
                </a:solidFill>
              </a:rPr>
              <a:t>A</a:t>
            </a:r>
            <a:r>
              <a:rPr lang="en-US" b="1" baseline="-25000" dirty="0">
                <a:solidFill>
                  <a:srgbClr val="FF0000"/>
                </a:solidFill>
              </a:rPr>
              <a:t>2</a:t>
            </a:r>
            <a:r>
              <a:rPr lang="en-US" dirty="0"/>
              <a:t> and their associated resistors.</a:t>
            </a:r>
          </a:p>
          <a:p>
            <a:endParaRPr lang="en-US" dirty="0"/>
          </a:p>
          <a:p>
            <a:r>
              <a:rPr lang="en-US" dirty="0"/>
              <a:t>The </a:t>
            </a:r>
            <a:r>
              <a:rPr lang="en-US" b="1" dirty="0">
                <a:solidFill>
                  <a:srgbClr val="FF0000"/>
                </a:solidFill>
              </a:rPr>
              <a:t>second stage </a:t>
            </a:r>
            <a:r>
              <a:rPr lang="en-US" dirty="0"/>
              <a:t>is the difference amplifier formed by op amp </a:t>
            </a:r>
            <a:r>
              <a:rPr lang="en-US" b="1" i="1" dirty="0">
                <a:solidFill>
                  <a:srgbClr val="FF0000"/>
                </a:solidFill>
              </a:rPr>
              <a:t>A</a:t>
            </a:r>
            <a:r>
              <a:rPr lang="en-US" b="1" baseline="-25000" dirty="0">
                <a:solidFill>
                  <a:srgbClr val="FF0000"/>
                </a:solidFill>
              </a:rPr>
              <a:t>3</a:t>
            </a:r>
            <a:r>
              <a:rPr lang="en-US" dirty="0"/>
              <a:t> and its four associated resistors.</a:t>
            </a:r>
          </a:p>
          <a:p>
            <a:endParaRPr lang="en-US" dirty="0"/>
          </a:p>
          <a:p>
            <a:r>
              <a:rPr lang="en-US" dirty="0"/>
              <a:t>Observe that each of </a:t>
            </a:r>
            <a:r>
              <a:rPr lang="en-US" i="1" dirty="0"/>
              <a:t>A</a:t>
            </a:r>
            <a:r>
              <a:rPr lang="en-US" baseline="-25000" dirty="0"/>
              <a:t>1</a:t>
            </a:r>
            <a:r>
              <a:rPr lang="en-US" dirty="0"/>
              <a:t> and </a:t>
            </a:r>
            <a:r>
              <a:rPr lang="en-US" i="1" dirty="0"/>
              <a:t>A</a:t>
            </a:r>
            <a:r>
              <a:rPr lang="en-US" baseline="-25000" dirty="0"/>
              <a:t>2</a:t>
            </a:r>
            <a:r>
              <a:rPr lang="en-US" dirty="0"/>
              <a:t> is connected in the noninverting configuration and thus realizes a gain of (1+R</a:t>
            </a:r>
            <a:r>
              <a:rPr lang="en-US" baseline="-25000" dirty="0"/>
              <a:t>2</a:t>
            </a:r>
            <a:r>
              <a:rPr lang="en-US" dirty="0"/>
              <a:t>/R</a:t>
            </a:r>
            <a:r>
              <a:rPr lang="en-US" baseline="-25000" dirty="0"/>
              <a:t>1</a:t>
            </a:r>
            <a:r>
              <a:rPr lang="en-US" dirty="0"/>
              <a:t>).</a:t>
            </a:r>
          </a:p>
          <a:p>
            <a:endParaRPr lang="en-US" dirty="0"/>
          </a:p>
          <a:p>
            <a:pPr algn="just"/>
            <a:r>
              <a:rPr lang="en-US" dirty="0"/>
              <a:t>It follows that each of </a:t>
            </a:r>
            <a:r>
              <a:rPr lang="en-US" i="1" dirty="0"/>
              <a:t>v</a:t>
            </a:r>
            <a:r>
              <a:rPr lang="en-US" i="1" baseline="-25000" dirty="0"/>
              <a:t>I</a:t>
            </a:r>
            <a:r>
              <a:rPr lang="en-US" baseline="-25000" dirty="0"/>
              <a:t>1</a:t>
            </a:r>
            <a:r>
              <a:rPr lang="en-US" dirty="0"/>
              <a:t> and </a:t>
            </a:r>
            <a:r>
              <a:rPr lang="en-US" i="1" dirty="0"/>
              <a:t>v</a:t>
            </a:r>
            <a:r>
              <a:rPr lang="en-US" i="1" baseline="-25000" dirty="0"/>
              <a:t>I</a:t>
            </a:r>
            <a:r>
              <a:rPr lang="en-US" baseline="-25000" dirty="0"/>
              <a:t>2</a:t>
            </a:r>
            <a:r>
              <a:rPr lang="en-US" dirty="0"/>
              <a:t> is amplified by this factor, and the resulting amplified signals appear at the outputs of </a:t>
            </a:r>
            <a:r>
              <a:rPr lang="en-US" i="1" dirty="0"/>
              <a:t>A</a:t>
            </a:r>
            <a:r>
              <a:rPr lang="en-US" baseline="-25000" dirty="0"/>
              <a:t>1</a:t>
            </a:r>
            <a:r>
              <a:rPr lang="en-US" dirty="0"/>
              <a:t> and </a:t>
            </a:r>
            <a:r>
              <a:rPr lang="en-US" i="1" dirty="0"/>
              <a:t>A</a:t>
            </a:r>
            <a:r>
              <a:rPr lang="en-US" baseline="-25000" dirty="0"/>
              <a:t>2</a:t>
            </a:r>
            <a:r>
              <a:rPr lang="en-US" dirty="0"/>
              <a:t>, respectively.</a:t>
            </a:r>
            <a:endParaRPr lang="pt-BR" dirty="0"/>
          </a:p>
        </p:txBody>
      </p:sp>
      <p:sp>
        <p:nvSpPr>
          <p:cNvPr id="12" name="Retângulo: Cantos Arredondados 11">
            <a:extLst>
              <a:ext uri="{FF2B5EF4-FFF2-40B4-BE49-F238E27FC236}">
                <a16:creationId xmlns:a16="http://schemas.microsoft.com/office/drawing/2014/main" id="{4B149EEF-5453-4C2D-BB27-3078F2F18DB3}"/>
              </a:ext>
            </a:extLst>
          </p:cNvPr>
          <p:cNvSpPr/>
          <p:nvPr/>
        </p:nvSpPr>
        <p:spPr>
          <a:xfrm>
            <a:off x="253714" y="3272886"/>
            <a:ext cx="230299"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a:extLst>
              <a:ext uri="{FF2B5EF4-FFF2-40B4-BE49-F238E27FC236}">
                <a16:creationId xmlns:a16="http://schemas.microsoft.com/office/drawing/2014/main" id="{08381B51-7CDE-4D48-8C43-5FD652B1F5D9}"/>
              </a:ext>
            </a:extLst>
          </p:cNvPr>
          <p:cNvPicPr>
            <a:picLocks noChangeAspect="1"/>
          </p:cNvPicPr>
          <p:nvPr/>
        </p:nvPicPr>
        <p:blipFill>
          <a:blip r:embed="rId2"/>
          <a:stretch>
            <a:fillRect/>
          </a:stretch>
        </p:blipFill>
        <p:spPr>
          <a:xfrm>
            <a:off x="2262151" y="360429"/>
            <a:ext cx="4449903" cy="2719385"/>
          </a:xfrm>
          <a:prstGeom prst="rect">
            <a:avLst/>
          </a:prstGeom>
        </p:spPr>
      </p:pic>
      <p:cxnSp>
        <p:nvCxnSpPr>
          <p:cNvPr id="3" name="Conector reto 2">
            <a:extLst>
              <a:ext uri="{FF2B5EF4-FFF2-40B4-BE49-F238E27FC236}">
                <a16:creationId xmlns:a16="http://schemas.microsoft.com/office/drawing/2014/main" id="{554111E9-14FC-4F93-9B24-28CF7E8338C9}"/>
              </a:ext>
            </a:extLst>
          </p:cNvPr>
          <p:cNvCxnSpPr/>
          <p:nvPr/>
        </p:nvCxnSpPr>
        <p:spPr>
          <a:xfrm>
            <a:off x="4863548" y="302174"/>
            <a:ext cx="0" cy="2966499"/>
          </a:xfrm>
          <a:prstGeom prst="line">
            <a:avLst/>
          </a:prstGeom>
          <a:ln w="28575">
            <a:solidFill>
              <a:srgbClr val="FFC000"/>
            </a:solidFill>
            <a:prstDash val="lgDashDotDot"/>
          </a:ln>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0204FED7-DDC5-451A-A9E3-1B3AD953332D}"/>
              </a:ext>
            </a:extLst>
          </p:cNvPr>
          <p:cNvSpPr txBox="1"/>
          <p:nvPr/>
        </p:nvSpPr>
        <p:spPr>
          <a:xfrm>
            <a:off x="3171243" y="68880"/>
            <a:ext cx="1175473" cy="369332"/>
          </a:xfrm>
          <a:prstGeom prst="rect">
            <a:avLst/>
          </a:prstGeom>
          <a:solidFill>
            <a:schemeClr val="accent6">
              <a:lumMod val="20000"/>
              <a:lumOff val="80000"/>
            </a:schemeClr>
          </a:solidFill>
        </p:spPr>
        <p:txBody>
          <a:bodyPr wrap="square" rtlCol="0">
            <a:spAutoFit/>
          </a:bodyPr>
          <a:lstStyle/>
          <a:p>
            <a:pPr algn="ctr"/>
            <a:r>
              <a:rPr lang="pt-BR" b="1" dirty="0"/>
              <a:t>1st </a:t>
            </a:r>
            <a:r>
              <a:rPr lang="pt-BR" b="1" dirty="0" err="1"/>
              <a:t>stage</a:t>
            </a:r>
            <a:endParaRPr lang="pt-BR" b="1" dirty="0"/>
          </a:p>
        </p:txBody>
      </p:sp>
      <p:sp>
        <p:nvSpPr>
          <p:cNvPr id="8" name="CaixaDeTexto 7">
            <a:extLst>
              <a:ext uri="{FF2B5EF4-FFF2-40B4-BE49-F238E27FC236}">
                <a16:creationId xmlns:a16="http://schemas.microsoft.com/office/drawing/2014/main" id="{4C839931-2DF0-4C70-9393-FD6817340638}"/>
              </a:ext>
            </a:extLst>
          </p:cNvPr>
          <p:cNvSpPr txBox="1"/>
          <p:nvPr/>
        </p:nvSpPr>
        <p:spPr>
          <a:xfrm>
            <a:off x="5200065" y="545958"/>
            <a:ext cx="1175473" cy="369332"/>
          </a:xfrm>
          <a:prstGeom prst="rect">
            <a:avLst/>
          </a:prstGeom>
          <a:solidFill>
            <a:schemeClr val="accent6">
              <a:lumMod val="20000"/>
              <a:lumOff val="80000"/>
            </a:schemeClr>
          </a:solidFill>
        </p:spPr>
        <p:txBody>
          <a:bodyPr wrap="square" rtlCol="0">
            <a:spAutoFit/>
          </a:bodyPr>
          <a:lstStyle/>
          <a:p>
            <a:pPr algn="ctr"/>
            <a:r>
              <a:rPr lang="pt-BR" b="1" dirty="0"/>
              <a:t>2nd </a:t>
            </a:r>
            <a:r>
              <a:rPr lang="pt-BR" b="1" dirty="0" err="1"/>
              <a:t>stage</a:t>
            </a:r>
            <a:endParaRPr lang="pt-BR" b="1" dirty="0"/>
          </a:p>
        </p:txBody>
      </p:sp>
    </p:spTree>
    <p:extLst>
      <p:ext uri="{BB962C8B-B14F-4D97-AF65-F5344CB8AC3E}">
        <p14:creationId xmlns:p14="http://schemas.microsoft.com/office/powerpoint/2010/main" val="1060894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82B93E3-C722-4415-809F-156474294B29}"/>
              </a:ext>
            </a:extLst>
          </p:cNvPr>
          <p:cNvSpPr txBox="1"/>
          <p:nvPr/>
        </p:nvSpPr>
        <p:spPr>
          <a:xfrm>
            <a:off x="682253" y="2903056"/>
            <a:ext cx="6432226" cy="369332"/>
          </a:xfrm>
          <a:prstGeom prst="rect">
            <a:avLst/>
          </a:prstGeom>
          <a:noFill/>
        </p:spPr>
        <p:txBody>
          <a:bodyPr wrap="square" rtlCol="0">
            <a:spAutoFit/>
          </a:bodyPr>
          <a:lstStyle/>
          <a:p>
            <a:r>
              <a:rPr lang="en-US" dirty="0"/>
              <a:t>The difference amplifier in the second stage operates as follows: </a:t>
            </a:r>
            <a:endParaRPr lang="pt-BR" dirty="0"/>
          </a:p>
        </p:txBody>
      </p:sp>
      <p:sp>
        <p:nvSpPr>
          <p:cNvPr id="4" name="Retângulo: Cantos Arredondados 3">
            <a:extLst>
              <a:ext uri="{FF2B5EF4-FFF2-40B4-BE49-F238E27FC236}">
                <a16:creationId xmlns:a16="http://schemas.microsoft.com/office/drawing/2014/main" id="{C49E9ED8-4CF6-4073-BE75-77E7F2B2451B}"/>
              </a:ext>
            </a:extLst>
          </p:cNvPr>
          <p:cNvSpPr/>
          <p:nvPr/>
        </p:nvSpPr>
        <p:spPr>
          <a:xfrm>
            <a:off x="311958" y="3005669"/>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96B57638-B426-438D-9399-382E3CB4CF89}"/>
              </a:ext>
            </a:extLst>
          </p:cNvPr>
          <p:cNvPicPr>
            <a:picLocks noChangeAspect="1"/>
          </p:cNvPicPr>
          <p:nvPr/>
        </p:nvPicPr>
        <p:blipFill>
          <a:blip r:embed="rId2"/>
          <a:stretch>
            <a:fillRect/>
          </a:stretch>
        </p:blipFill>
        <p:spPr>
          <a:xfrm>
            <a:off x="2416349" y="330527"/>
            <a:ext cx="4045366" cy="2472168"/>
          </a:xfrm>
          <a:prstGeom prst="rect">
            <a:avLst/>
          </a:prstGeom>
        </p:spPr>
      </p:pic>
      <p:pic>
        <p:nvPicPr>
          <p:cNvPr id="11" name="Imagem 10">
            <a:extLst>
              <a:ext uri="{FF2B5EF4-FFF2-40B4-BE49-F238E27FC236}">
                <a16:creationId xmlns:a16="http://schemas.microsoft.com/office/drawing/2014/main" id="{84F948AB-4E2C-46B8-BB3B-D7505889E43D}"/>
              </a:ext>
            </a:extLst>
          </p:cNvPr>
          <p:cNvPicPr>
            <a:picLocks noChangeAspect="1"/>
          </p:cNvPicPr>
          <p:nvPr/>
        </p:nvPicPr>
        <p:blipFill>
          <a:blip r:embed="rId3"/>
          <a:stretch>
            <a:fillRect/>
          </a:stretch>
        </p:blipFill>
        <p:spPr>
          <a:xfrm>
            <a:off x="2266726" y="3498598"/>
            <a:ext cx="4056888" cy="334233"/>
          </a:xfrm>
          <a:prstGeom prst="rect">
            <a:avLst/>
          </a:prstGeom>
        </p:spPr>
      </p:pic>
      <p:cxnSp>
        <p:nvCxnSpPr>
          <p:cNvPr id="33" name="Conector de seta reta 39">
            <a:extLst>
              <a:ext uri="{FF2B5EF4-FFF2-40B4-BE49-F238E27FC236}">
                <a16:creationId xmlns:a16="http://schemas.microsoft.com/office/drawing/2014/main" id="{A8348555-5D00-4911-9346-667A31A4631C}"/>
              </a:ext>
            </a:extLst>
          </p:cNvPr>
          <p:cNvCxnSpPr/>
          <p:nvPr/>
        </p:nvCxnSpPr>
        <p:spPr>
          <a:xfrm>
            <a:off x="3148955" y="4394321"/>
            <a:ext cx="4659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Imagem 11">
            <a:extLst>
              <a:ext uri="{FF2B5EF4-FFF2-40B4-BE49-F238E27FC236}">
                <a16:creationId xmlns:a16="http://schemas.microsoft.com/office/drawing/2014/main" id="{D4175A29-7132-4B39-8ACD-73BCA9429D35}"/>
              </a:ext>
            </a:extLst>
          </p:cNvPr>
          <p:cNvPicPr>
            <a:picLocks noChangeAspect="1"/>
          </p:cNvPicPr>
          <p:nvPr/>
        </p:nvPicPr>
        <p:blipFill>
          <a:blip r:embed="rId4"/>
          <a:stretch>
            <a:fillRect/>
          </a:stretch>
        </p:blipFill>
        <p:spPr>
          <a:xfrm>
            <a:off x="3723376" y="4059041"/>
            <a:ext cx="1980248" cy="670560"/>
          </a:xfrm>
          <a:prstGeom prst="rect">
            <a:avLst/>
          </a:prstGeom>
          <a:ln w="28575">
            <a:solidFill>
              <a:srgbClr val="FFC000"/>
            </a:solidFill>
          </a:ln>
        </p:spPr>
      </p:pic>
    </p:spTree>
    <p:extLst>
      <p:ext uri="{BB962C8B-B14F-4D97-AF65-F5344CB8AC3E}">
        <p14:creationId xmlns:p14="http://schemas.microsoft.com/office/powerpoint/2010/main" val="302526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6B57638-B426-438D-9399-382E3CB4CF89}"/>
              </a:ext>
            </a:extLst>
          </p:cNvPr>
          <p:cNvPicPr>
            <a:picLocks noChangeAspect="1"/>
          </p:cNvPicPr>
          <p:nvPr/>
        </p:nvPicPr>
        <p:blipFill>
          <a:blip r:embed="rId2"/>
          <a:stretch>
            <a:fillRect/>
          </a:stretch>
        </p:blipFill>
        <p:spPr>
          <a:xfrm>
            <a:off x="0" y="774295"/>
            <a:ext cx="4045366" cy="2472168"/>
          </a:xfrm>
          <a:prstGeom prst="rect">
            <a:avLst/>
          </a:prstGeom>
        </p:spPr>
      </p:pic>
      <p:sp>
        <p:nvSpPr>
          <p:cNvPr id="7" name="Seta: para a Direita 6">
            <a:extLst>
              <a:ext uri="{FF2B5EF4-FFF2-40B4-BE49-F238E27FC236}">
                <a16:creationId xmlns:a16="http://schemas.microsoft.com/office/drawing/2014/main" id="{79710E01-15EC-498B-8745-85EE15038961}"/>
              </a:ext>
            </a:extLst>
          </p:cNvPr>
          <p:cNvSpPr/>
          <p:nvPr/>
        </p:nvSpPr>
        <p:spPr>
          <a:xfrm rot="18679121">
            <a:off x="4120524" y="1971512"/>
            <a:ext cx="288636" cy="347623"/>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a:extLst>
              <a:ext uri="{FF2B5EF4-FFF2-40B4-BE49-F238E27FC236}">
                <a16:creationId xmlns:a16="http://schemas.microsoft.com/office/drawing/2014/main" id="{5A60A2A0-F35E-4822-A91D-4F2CF78CF071}"/>
              </a:ext>
            </a:extLst>
          </p:cNvPr>
          <p:cNvPicPr>
            <a:picLocks noChangeAspect="1"/>
          </p:cNvPicPr>
          <p:nvPr/>
        </p:nvPicPr>
        <p:blipFill>
          <a:blip r:embed="rId3"/>
          <a:stretch>
            <a:fillRect/>
          </a:stretch>
        </p:blipFill>
        <p:spPr>
          <a:xfrm>
            <a:off x="4715420" y="634845"/>
            <a:ext cx="4202685" cy="1795575"/>
          </a:xfrm>
          <a:prstGeom prst="rect">
            <a:avLst/>
          </a:prstGeom>
        </p:spPr>
      </p:pic>
      <p:sp>
        <p:nvSpPr>
          <p:cNvPr id="9" name="CaixaDeTexto 8">
            <a:extLst>
              <a:ext uri="{FF2B5EF4-FFF2-40B4-BE49-F238E27FC236}">
                <a16:creationId xmlns:a16="http://schemas.microsoft.com/office/drawing/2014/main" id="{FA869D62-C485-4F8B-9102-2999A9DD0069}"/>
              </a:ext>
            </a:extLst>
          </p:cNvPr>
          <p:cNvSpPr txBox="1"/>
          <p:nvPr/>
        </p:nvSpPr>
        <p:spPr>
          <a:xfrm>
            <a:off x="5597254" y="2487919"/>
            <a:ext cx="2816616" cy="938719"/>
          </a:xfrm>
          <a:prstGeom prst="rect">
            <a:avLst/>
          </a:prstGeom>
          <a:noFill/>
        </p:spPr>
        <p:txBody>
          <a:bodyPr wrap="square" rtlCol="0">
            <a:spAutoFit/>
          </a:bodyPr>
          <a:lstStyle/>
          <a:p>
            <a:pPr algn="ctr"/>
            <a:r>
              <a:rPr lang="pt-BR" sz="1100" dirty="0"/>
              <a:t>The </a:t>
            </a:r>
            <a:r>
              <a:rPr lang="en-US" sz="1100" dirty="0"/>
              <a:t>circuit with the connection between node X and ground removed and the two resistors R</a:t>
            </a:r>
            <a:r>
              <a:rPr lang="en-US" sz="1100" baseline="-25000" dirty="0"/>
              <a:t>1</a:t>
            </a:r>
            <a:r>
              <a:rPr lang="en-US" sz="1100" dirty="0"/>
              <a:t> and R</a:t>
            </a:r>
            <a:r>
              <a:rPr lang="en-US" sz="1100" baseline="-25000" dirty="0"/>
              <a:t>1</a:t>
            </a:r>
            <a:r>
              <a:rPr lang="en-US" sz="1100" dirty="0"/>
              <a:t> lumped </a:t>
            </a:r>
            <a:r>
              <a:rPr lang="pt-BR" sz="1100" dirty="0" err="1"/>
              <a:t>together</a:t>
            </a:r>
            <a:r>
              <a:rPr lang="pt-BR" sz="1100" dirty="0"/>
              <a:t>. </a:t>
            </a:r>
          </a:p>
          <a:p>
            <a:pPr algn="ctr"/>
            <a:r>
              <a:rPr lang="en-US" sz="1100" b="1" dirty="0"/>
              <a:t>This simple wiring change dramatically improves performance !</a:t>
            </a:r>
            <a:endParaRPr lang="pt-BR" sz="1100" b="1" dirty="0"/>
          </a:p>
        </p:txBody>
      </p:sp>
      <p:cxnSp>
        <p:nvCxnSpPr>
          <p:cNvPr id="15" name="Conector reto 14">
            <a:extLst>
              <a:ext uri="{FF2B5EF4-FFF2-40B4-BE49-F238E27FC236}">
                <a16:creationId xmlns:a16="http://schemas.microsoft.com/office/drawing/2014/main" id="{09D9E809-B442-4354-B0F6-70F960030131}"/>
              </a:ext>
            </a:extLst>
          </p:cNvPr>
          <p:cNvCxnSpPr/>
          <p:nvPr/>
        </p:nvCxnSpPr>
        <p:spPr>
          <a:xfrm>
            <a:off x="526837" y="664534"/>
            <a:ext cx="1836357" cy="0"/>
          </a:xfrm>
          <a:prstGeom prst="line">
            <a:avLst/>
          </a:prstGeom>
          <a:ln w="952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2B3C82A4-3CBF-44B0-91DD-34EE18E8EFF8}"/>
              </a:ext>
            </a:extLst>
          </p:cNvPr>
          <p:cNvCxnSpPr>
            <a:cxnSpLocks/>
          </p:cNvCxnSpPr>
          <p:nvPr/>
        </p:nvCxnSpPr>
        <p:spPr>
          <a:xfrm flipV="1">
            <a:off x="526837" y="1955205"/>
            <a:ext cx="1815759" cy="10396"/>
          </a:xfrm>
          <a:prstGeom prst="line">
            <a:avLst/>
          </a:prstGeom>
          <a:ln w="952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id="{76C76CF8-8E40-4DEB-BDA2-1994E2303EF6}"/>
              </a:ext>
            </a:extLst>
          </p:cNvPr>
          <p:cNvCxnSpPr>
            <a:cxnSpLocks/>
          </p:cNvCxnSpPr>
          <p:nvPr/>
        </p:nvCxnSpPr>
        <p:spPr>
          <a:xfrm flipV="1">
            <a:off x="526837" y="664534"/>
            <a:ext cx="0" cy="1301067"/>
          </a:xfrm>
          <a:prstGeom prst="line">
            <a:avLst/>
          </a:prstGeom>
          <a:ln w="952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23" name="Conector reto 22">
            <a:extLst>
              <a:ext uri="{FF2B5EF4-FFF2-40B4-BE49-F238E27FC236}">
                <a16:creationId xmlns:a16="http://schemas.microsoft.com/office/drawing/2014/main" id="{D147C346-C961-44A4-9169-2F54775B2213}"/>
              </a:ext>
            </a:extLst>
          </p:cNvPr>
          <p:cNvCxnSpPr>
            <a:cxnSpLocks/>
          </p:cNvCxnSpPr>
          <p:nvPr/>
        </p:nvCxnSpPr>
        <p:spPr>
          <a:xfrm flipV="1">
            <a:off x="2342596" y="654138"/>
            <a:ext cx="0" cy="1301067"/>
          </a:xfrm>
          <a:prstGeom prst="line">
            <a:avLst/>
          </a:prstGeom>
          <a:ln w="952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25" name="Conector reto 24">
            <a:extLst>
              <a:ext uri="{FF2B5EF4-FFF2-40B4-BE49-F238E27FC236}">
                <a16:creationId xmlns:a16="http://schemas.microsoft.com/office/drawing/2014/main" id="{D4787CCA-477F-4B14-A719-C88F86C2FDBC}"/>
              </a:ext>
            </a:extLst>
          </p:cNvPr>
          <p:cNvCxnSpPr/>
          <p:nvPr/>
        </p:nvCxnSpPr>
        <p:spPr>
          <a:xfrm>
            <a:off x="526837" y="2085757"/>
            <a:ext cx="1836357" cy="0"/>
          </a:xfrm>
          <a:prstGeom prst="line">
            <a:avLst/>
          </a:prstGeom>
          <a:ln w="952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26" name="Conector reto 25">
            <a:extLst>
              <a:ext uri="{FF2B5EF4-FFF2-40B4-BE49-F238E27FC236}">
                <a16:creationId xmlns:a16="http://schemas.microsoft.com/office/drawing/2014/main" id="{086102BD-8B82-460F-8D5C-E40F0BCB9134}"/>
              </a:ext>
            </a:extLst>
          </p:cNvPr>
          <p:cNvCxnSpPr>
            <a:cxnSpLocks/>
          </p:cNvCxnSpPr>
          <p:nvPr/>
        </p:nvCxnSpPr>
        <p:spPr>
          <a:xfrm flipV="1">
            <a:off x="526837" y="3376428"/>
            <a:ext cx="1815759" cy="10396"/>
          </a:xfrm>
          <a:prstGeom prst="line">
            <a:avLst/>
          </a:prstGeom>
          <a:ln w="952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id="{ABB95A2F-5FB6-487C-999A-2A5ED4DBF008}"/>
              </a:ext>
            </a:extLst>
          </p:cNvPr>
          <p:cNvCxnSpPr>
            <a:cxnSpLocks/>
          </p:cNvCxnSpPr>
          <p:nvPr/>
        </p:nvCxnSpPr>
        <p:spPr>
          <a:xfrm flipV="1">
            <a:off x="526837" y="2085757"/>
            <a:ext cx="0" cy="1301067"/>
          </a:xfrm>
          <a:prstGeom prst="line">
            <a:avLst/>
          </a:prstGeom>
          <a:ln w="952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28" name="Conector reto 27">
            <a:extLst>
              <a:ext uri="{FF2B5EF4-FFF2-40B4-BE49-F238E27FC236}">
                <a16:creationId xmlns:a16="http://schemas.microsoft.com/office/drawing/2014/main" id="{6C19CCDE-8F1B-4B30-BA19-639C0827F574}"/>
              </a:ext>
            </a:extLst>
          </p:cNvPr>
          <p:cNvCxnSpPr>
            <a:cxnSpLocks/>
          </p:cNvCxnSpPr>
          <p:nvPr/>
        </p:nvCxnSpPr>
        <p:spPr>
          <a:xfrm flipV="1">
            <a:off x="2372824" y="2075361"/>
            <a:ext cx="0" cy="1301067"/>
          </a:xfrm>
          <a:prstGeom prst="line">
            <a:avLst/>
          </a:prstGeom>
          <a:ln w="952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29" name="Conector reto 28">
            <a:extLst>
              <a:ext uri="{FF2B5EF4-FFF2-40B4-BE49-F238E27FC236}">
                <a16:creationId xmlns:a16="http://schemas.microsoft.com/office/drawing/2014/main" id="{BCAFD6AD-861C-4220-BFC6-EB3278400B42}"/>
              </a:ext>
            </a:extLst>
          </p:cNvPr>
          <p:cNvCxnSpPr>
            <a:cxnSpLocks/>
          </p:cNvCxnSpPr>
          <p:nvPr/>
        </p:nvCxnSpPr>
        <p:spPr>
          <a:xfrm flipV="1">
            <a:off x="2393422" y="1384397"/>
            <a:ext cx="1356854" cy="4420"/>
          </a:xfrm>
          <a:prstGeom prst="line">
            <a:avLst/>
          </a:prstGeom>
          <a:ln w="9525">
            <a:solidFill>
              <a:schemeClr val="accent6"/>
            </a:solidFill>
            <a:prstDash val="lgDashDot"/>
          </a:ln>
        </p:spPr>
        <p:style>
          <a:lnRef idx="1">
            <a:schemeClr val="accent1"/>
          </a:lnRef>
          <a:fillRef idx="0">
            <a:schemeClr val="accent1"/>
          </a:fillRef>
          <a:effectRef idx="0">
            <a:schemeClr val="accent1"/>
          </a:effectRef>
          <a:fontRef idx="minor">
            <a:schemeClr val="tx1"/>
          </a:fontRef>
        </p:style>
      </p:cxnSp>
      <p:cxnSp>
        <p:nvCxnSpPr>
          <p:cNvPr id="30" name="Conector reto 29">
            <a:extLst>
              <a:ext uri="{FF2B5EF4-FFF2-40B4-BE49-F238E27FC236}">
                <a16:creationId xmlns:a16="http://schemas.microsoft.com/office/drawing/2014/main" id="{F44FB9E8-AD1B-4B1B-91E7-E36D7A745B4C}"/>
              </a:ext>
            </a:extLst>
          </p:cNvPr>
          <p:cNvCxnSpPr>
            <a:cxnSpLocks/>
          </p:cNvCxnSpPr>
          <p:nvPr/>
        </p:nvCxnSpPr>
        <p:spPr>
          <a:xfrm>
            <a:off x="2393422" y="2689884"/>
            <a:ext cx="1356854" cy="0"/>
          </a:xfrm>
          <a:prstGeom prst="line">
            <a:avLst/>
          </a:prstGeom>
          <a:ln w="9525">
            <a:solidFill>
              <a:schemeClr val="accent6"/>
            </a:solidFill>
            <a:prstDash val="lgDashDot"/>
          </a:ln>
        </p:spPr>
        <p:style>
          <a:lnRef idx="1">
            <a:schemeClr val="accent1"/>
          </a:lnRef>
          <a:fillRef idx="0">
            <a:schemeClr val="accent1"/>
          </a:fillRef>
          <a:effectRef idx="0">
            <a:schemeClr val="accent1"/>
          </a:effectRef>
          <a:fontRef idx="minor">
            <a:schemeClr val="tx1"/>
          </a:fontRef>
        </p:style>
      </p:cxnSp>
      <p:cxnSp>
        <p:nvCxnSpPr>
          <p:cNvPr id="31" name="Conector reto 30">
            <a:extLst>
              <a:ext uri="{FF2B5EF4-FFF2-40B4-BE49-F238E27FC236}">
                <a16:creationId xmlns:a16="http://schemas.microsoft.com/office/drawing/2014/main" id="{37E2F189-AA35-48D9-8146-6F7B44999A03}"/>
              </a:ext>
            </a:extLst>
          </p:cNvPr>
          <p:cNvCxnSpPr>
            <a:cxnSpLocks/>
          </p:cNvCxnSpPr>
          <p:nvPr/>
        </p:nvCxnSpPr>
        <p:spPr>
          <a:xfrm flipV="1">
            <a:off x="2393422" y="1388817"/>
            <a:ext cx="0" cy="1301067"/>
          </a:xfrm>
          <a:prstGeom prst="line">
            <a:avLst/>
          </a:prstGeom>
          <a:ln w="9525">
            <a:solidFill>
              <a:schemeClr val="accent6"/>
            </a:solidFill>
            <a:prstDash val="lgDashDot"/>
          </a:ln>
        </p:spPr>
        <p:style>
          <a:lnRef idx="1">
            <a:schemeClr val="accent1"/>
          </a:lnRef>
          <a:fillRef idx="0">
            <a:schemeClr val="accent1"/>
          </a:fillRef>
          <a:effectRef idx="0">
            <a:schemeClr val="accent1"/>
          </a:effectRef>
          <a:fontRef idx="minor">
            <a:schemeClr val="tx1"/>
          </a:fontRef>
        </p:style>
      </p:cxnSp>
      <p:cxnSp>
        <p:nvCxnSpPr>
          <p:cNvPr id="32" name="Conector reto 31">
            <a:extLst>
              <a:ext uri="{FF2B5EF4-FFF2-40B4-BE49-F238E27FC236}">
                <a16:creationId xmlns:a16="http://schemas.microsoft.com/office/drawing/2014/main" id="{55924D46-52B1-46C5-8075-013FEA36F088}"/>
              </a:ext>
            </a:extLst>
          </p:cNvPr>
          <p:cNvCxnSpPr>
            <a:cxnSpLocks/>
          </p:cNvCxnSpPr>
          <p:nvPr/>
        </p:nvCxnSpPr>
        <p:spPr>
          <a:xfrm flipV="1">
            <a:off x="3750276" y="1394793"/>
            <a:ext cx="0" cy="1301067"/>
          </a:xfrm>
          <a:prstGeom prst="line">
            <a:avLst/>
          </a:prstGeom>
          <a:ln w="9525">
            <a:solidFill>
              <a:schemeClr val="accent6"/>
            </a:solidFill>
            <a:prstDash val="lgDashDot"/>
          </a:ln>
        </p:spPr>
        <p:style>
          <a:lnRef idx="1">
            <a:schemeClr val="accent1"/>
          </a:lnRef>
          <a:fillRef idx="0">
            <a:schemeClr val="accent1"/>
          </a:fillRef>
          <a:effectRef idx="0">
            <a:schemeClr val="accent1"/>
          </a:effectRef>
          <a:fontRef idx="minor">
            <a:schemeClr val="tx1"/>
          </a:fontRef>
        </p:style>
      </p:cxnSp>
      <p:sp>
        <p:nvSpPr>
          <p:cNvPr id="37" name="CaixaDeTexto 36">
            <a:extLst>
              <a:ext uri="{FF2B5EF4-FFF2-40B4-BE49-F238E27FC236}">
                <a16:creationId xmlns:a16="http://schemas.microsoft.com/office/drawing/2014/main" id="{F1BE19CF-E7E2-41A5-BFE1-DF7FCC4C892A}"/>
              </a:ext>
            </a:extLst>
          </p:cNvPr>
          <p:cNvSpPr txBox="1"/>
          <p:nvPr/>
        </p:nvSpPr>
        <p:spPr>
          <a:xfrm>
            <a:off x="2959467" y="3160984"/>
            <a:ext cx="836585" cy="430887"/>
          </a:xfrm>
          <a:prstGeom prst="rect">
            <a:avLst/>
          </a:prstGeom>
          <a:solidFill>
            <a:srgbClr val="00B050"/>
          </a:solidFill>
        </p:spPr>
        <p:txBody>
          <a:bodyPr wrap="square" rtlCol="0">
            <a:spAutoFit/>
          </a:bodyPr>
          <a:lstStyle/>
          <a:p>
            <a:pPr algn="ctr"/>
            <a:r>
              <a:rPr lang="pt-BR" sz="1100" b="1" dirty="0" err="1"/>
              <a:t>Difference</a:t>
            </a:r>
            <a:r>
              <a:rPr lang="pt-BR" sz="1100" b="1" dirty="0"/>
              <a:t> </a:t>
            </a:r>
          </a:p>
          <a:p>
            <a:pPr algn="ctr"/>
            <a:r>
              <a:rPr lang="pt-BR" sz="1100" b="1" dirty="0" err="1"/>
              <a:t>Amplifier</a:t>
            </a:r>
            <a:endParaRPr lang="pt-BR" sz="1100" b="1" dirty="0"/>
          </a:p>
        </p:txBody>
      </p:sp>
      <p:cxnSp>
        <p:nvCxnSpPr>
          <p:cNvPr id="39" name="Conector de Seta Reta 38">
            <a:extLst>
              <a:ext uri="{FF2B5EF4-FFF2-40B4-BE49-F238E27FC236}">
                <a16:creationId xmlns:a16="http://schemas.microsoft.com/office/drawing/2014/main" id="{37C660E8-C19D-4504-B6EF-8B2011BF5BBC}"/>
              </a:ext>
            </a:extLst>
          </p:cNvPr>
          <p:cNvCxnSpPr/>
          <p:nvPr/>
        </p:nvCxnSpPr>
        <p:spPr>
          <a:xfrm>
            <a:off x="3338050" y="2803172"/>
            <a:ext cx="0" cy="3172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0" name="CaixaDeTexto 39">
            <a:extLst>
              <a:ext uri="{FF2B5EF4-FFF2-40B4-BE49-F238E27FC236}">
                <a16:creationId xmlns:a16="http://schemas.microsoft.com/office/drawing/2014/main" id="{3166E985-AABC-4766-B31E-1FF6AC3ADBC6}"/>
              </a:ext>
            </a:extLst>
          </p:cNvPr>
          <p:cNvSpPr txBox="1"/>
          <p:nvPr/>
        </p:nvSpPr>
        <p:spPr>
          <a:xfrm>
            <a:off x="2797221" y="500754"/>
            <a:ext cx="953055" cy="430887"/>
          </a:xfrm>
          <a:prstGeom prst="rect">
            <a:avLst/>
          </a:prstGeom>
          <a:solidFill>
            <a:srgbClr val="FFC000"/>
          </a:solidFill>
        </p:spPr>
        <p:txBody>
          <a:bodyPr wrap="square" rtlCol="0">
            <a:spAutoFit/>
          </a:bodyPr>
          <a:lstStyle/>
          <a:p>
            <a:pPr algn="ctr"/>
            <a:r>
              <a:rPr lang="pt-BR" sz="1100" b="1" dirty="0" err="1"/>
              <a:t>Noninverting</a:t>
            </a:r>
            <a:r>
              <a:rPr lang="pt-BR" sz="1100" b="1" dirty="0"/>
              <a:t> </a:t>
            </a:r>
            <a:r>
              <a:rPr lang="pt-BR" sz="1100" b="1" dirty="0" err="1"/>
              <a:t>Amplifier</a:t>
            </a:r>
            <a:endParaRPr lang="pt-BR" sz="1100" b="1" dirty="0"/>
          </a:p>
        </p:txBody>
      </p:sp>
      <p:cxnSp>
        <p:nvCxnSpPr>
          <p:cNvPr id="41" name="Conector de Seta Reta 40">
            <a:extLst>
              <a:ext uri="{FF2B5EF4-FFF2-40B4-BE49-F238E27FC236}">
                <a16:creationId xmlns:a16="http://schemas.microsoft.com/office/drawing/2014/main" id="{231FE323-0069-468D-815A-3CFBB633C96C}"/>
              </a:ext>
            </a:extLst>
          </p:cNvPr>
          <p:cNvCxnSpPr>
            <a:cxnSpLocks/>
          </p:cNvCxnSpPr>
          <p:nvPr/>
        </p:nvCxnSpPr>
        <p:spPr>
          <a:xfrm flipV="1">
            <a:off x="2421674" y="834156"/>
            <a:ext cx="296469" cy="33898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6" name="Imagem 5">
            <a:extLst>
              <a:ext uri="{FF2B5EF4-FFF2-40B4-BE49-F238E27FC236}">
                <a16:creationId xmlns:a16="http://schemas.microsoft.com/office/drawing/2014/main" id="{5CF453E3-ADF7-4A24-A70C-D8578792F645}"/>
              </a:ext>
            </a:extLst>
          </p:cNvPr>
          <p:cNvPicPr>
            <a:picLocks noChangeAspect="1"/>
          </p:cNvPicPr>
          <p:nvPr/>
        </p:nvPicPr>
        <p:blipFill>
          <a:blip r:embed="rId4"/>
          <a:stretch>
            <a:fillRect/>
          </a:stretch>
        </p:blipFill>
        <p:spPr>
          <a:xfrm>
            <a:off x="3231544" y="3721541"/>
            <a:ext cx="2365710" cy="1241997"/>
          </a:xfrm>
          <a:prstGeom prst="rect">
            <a:avLst/>
          </a:prstGeom>
          <a:ln>
            <a:solidFill>
              <a:srgbClr val="FF0000"/>
            </a:solidFill>
          </a:ln>
        </p:spPr>
      </p:pic>
      <p:cxnSp>
        <p:nvCxnSpPr>
          <p:cNvPr id="35" name="Conector de Seta Reta 34">
            <a:extLst>
              <a:ext uri="{FF2B5EF4-FFF2-40B4-BE49-F238E27FC236}">
                <a16:creationId xmlns:a16="http://schemas.microsoft.com/office/drawing/2014/main" id="{C11062A4-37F7-4D88-B46F-DFCD44310C12}"/>
              </a:ext>
            </a:extLst>
          </p:cNvPr>
          <p:cNvCxnSpPr>
            <a:cxnSpLocks/>
          </p:cNvCxnSpPr>
          <p:nvPr/>
        </p:nvCxnSpPr>
        <p:spPr>
          <a:xfrm>
            <a:off x="4717567" y="3017536"/>
            <a:ext cx="0" cy="5141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EB624768-DE92-4832-B79E-CC66B3AD25D7}"/>
              </a:ext>
            </a:extLst>
          </p:cNvPr>
          <p:cNvCxnSpPr/>
          <p:nvPr/>
        </p:nvCxnSpPr>
        <p:spPr>
          <a:xfrm flipV="1">
            <a:off x="4715420" y="1450548"/>
            <a:ext cx="0" cy="16811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F7E2DA8B-F2EE-42F7-BC56-21C5C8ECCA61}"/>
              </a:ext>
            </a:extLst>
          </p:cNvPr>
          <p:cNvCxnSpPr/>
          <p:nvPr/>
        </p:nvCxnSpPr>
        <p:spPr>
          <a:xfrm>
            <a:off x="4715420" y="1450548"/>
            <a:ext cx="7830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CaixaDeTexto 19">
            <a:extLst>
              <a:ext uri="{FF2B5EF4-FFF2-40B4-BE49-F238E27FC236}">
                <a16:creationId xmlns:a16="http://schemas.microsoft.com/office/drawing/2014/main" id="{1B65E5ED-1ABE-4430-88CF-BE30A2AFDAAF}"/>
              </a:ext>
            </a:extLst>
          </p:cNvPr>
          <p:cNvSpPr txBox="1"/>
          <p:nvPr/>
        </p:nvSpPr>
        <p:spPr>
          <a:xfrm>
            <a:off x="5709273" y="4080929"/>
            <a:ext cx="1013748" cy="584775"/>
          </a:xfrm>
          <a:prstGeom prst="rect">
            <a:avLst/>
          </a:prstGeom>
          <a:solidFill>
            <a:schemeClr val="tx1"/>
          </a:solidFill>
        </p:spPr>
        <p:txBody>
          <a:bodyPr wrap="square" rtlCol="0">
            <a:spAutoFit/>
          </a:bodyPr>
          <a:lstStyle/>
          <a:p>
            <a:pPr algn="ctr"/>
            <a:r>
              <a:rPr lang="pt-BR" sz="1600" b="1" dirty="0">
                <a:solidFill>
                  <a:schemeClr val="bg1"/>
                </a:solidFill>
              </a:rPr>
              <a:t>Teorema</a:t>
            </a:r>
          </a:p>
          <a:p>
            <a:pPr algn="ctr"/>
            <a:r>
              <a:rPr lang="pt-BR" sz="1600" b="1" dirty="0">
                <a:solidFill>
                  <a:schemeClr val="bg1"/>
                </a:solidFill>
              </a:rPr>
              <a:t> de Miller</a:t>
            </a:r>
          </a:p>
        </p:txBody>
      </p:sp>
    </p:spTree>
    <p:extLst>
      <p:ext uri="{BB962C8B-B14F-4D97-AF65-F5344CB8AC3E}">
        <p14:creationId xmlns:p14="http://schemas.microsoft.com/office/powerpoint/2010/main" val="3773561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361" y="3682510"/>
            <a:ext cx="1283677" cy="48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68" y="4772418"/>
            <a:ext cx="1987062" cy="65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p:nvPr/>
        </p:nvSpPr>
        <p:spPr>
          <a:xfrm>
            <a:off x="2259592" y="4375299"/>
            <a:ext cx="199292" cy="19929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dirty="0"/>
          </a:p>
        </p:txBody>
      </p:sp>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574" y="573188"/>
            <a:ext cx="1565031" cy="7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0085" y="1816666"/>
            <a:ext cx="2019300" cy="58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own Arrow 7"/>
          <p:cNvSpPr/>
          <p:nvPr/>
        </p:nvSpPr>
        <p:spPr>
          <a:xfrm>
            <a:off x="6740089" y="1470473"/>
            <a:ext cx="199292" cy="19929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pic>
        <p:nvPicPr>
          <p:cNvPr id="1741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0018" y="3009610"/>
            <a:ext cx="1327638" cy="53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4983347" y="2698465"/>
            <a:ext cx="3486786" cy="26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8" indent="-179388">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spcBef>
                <a:spcPts val="277"/>
              </a:spcBef>
              <a:buClr>
                <a:srgbClr val="CCCC00"/>
              </a:buClr>
            </a:pPr>
            <a:r>
              <a:rPr lang="pt-BR" altLang="pt-BR" sz="1108" dirty="0">
                <a:cs typeface="Arial" pitchFamily="34" charset="0"/>
              </a:rPr>
              <a:t>O estágio seguinte é um amplificador diferencial :</a:t>
            </a:r>
          </a:p>
        </p:txBody>
      </p:sp>
      <p:sp>
        <p:nvSpPr>
          <p:cNvPr id="3" name="Rectangle 2"/>
          <p:cNvSpPr/>
          <p:nvPr/>
        </p:nvSpPr>
        <p:spPr>
          <a:xfrm>
            <a:off x="3584299" y="4942562"/>
            <a:ext cx="365320" cy="262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000" dirty="0"/>
              <a:t>3.1</a:t>
            </a:r>
          </a:p>
        </p:txBody>
      </p:sp>
      <p:sp>
        <p:nvSpPr>
          <p:cNvPr id="12" name="Rectangle 11"/>
          <p:cNvSpPr/>
          <p:nvPr/>
        </p:nvSpPr>
        <p:spPr>
          <a:xfrm>
            <a:off x="8470132" y="2014038"/>
            <a:ext cx="368825" cy="265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BR" sz="1000" dirty="0"/>
              <a:t>3.2</a:t>
            </a:r>
          </a:p>
        </p:txBody>
      </p:sp>
      <p:sp>
        <p:nvSpPr>
          <p:cNvPr id="14" name="Rectangle 13"/>
          <p:cNvSpPr/>
          <p:nvPr/>
        </p:nvSpPr>
        <p:spPr>
          <a:xfrm>
            <a:off x="7837085" y="3141808"/>
            <a:ext cx="349007" cy="262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BR" sz="1000" dirty="0"/>
              <a:t>3.3</a:t>
            </a:r>
          </a:p>
        </p:txBody>
      </p:sp>
      <p:sp>
        <p:nvSpPr>
          <p:cNvPr id="15" name="TextBox 14"/>
          <p:cNvSpPr txBox="1">
            <a:spLocks noChangeArrowheads="1"/>
          </p:cNvSpPr>
          <p:nvPr/>
        </p:nvSpPr>
        <p:spPr bwMode="auto">
          <a:xfrm>
            <a:off x="4987246" y="3635788"/>
            <a:ext cx="3068974"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8" indent="-179388">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spcBef>
                <a:spcPts val="277"/>
              </a:spcBef>
              <a:buClr>
                <a:srgbClr val="CCCC00"/>
              </a:buClr>
            </a:pPr>
            <a:r>
              <a:rPr lang="pt-BR" altLang="pt-BR" sz="1108" dirty="0">
                <a:cs typeface="Arial" pitchFamily="34" charset="0"/>
              </a:rPr>
              <a:t>Das equações (3.1), (3.2) e (3.3), resulta :</a:t>
            </a:r>
          </a:p>
        </p:txBody>
      </p:sp>
      <p:pic>
        <p:nvPicPr>
          <p:cNvPr id="4" name="Imagem 3">
            <a:extLst>
              <a:ext uri="{FF2B5EF4-FFF2-40B4-BE49-F238E27FC236}">
                <a16:creationId xmlns:a16="http://schemas.microsoft.com/office/drawing/2014/main" id="{E13D6169-C3A3-43BA-B235-613FAAEA60AD}"/>
              </a:ext>
            </a:extLst>
          </p:cNvPr>
          <p:cNvPicPr>
            <a:picLocks noChangeAspect="1"/>
          </p:cNvPicPr>
          <p:nvPr/>
        </p:nvPicPr>
        <p:blipFill>
          <a:blip r:embed="rId7"/>
          <a:stretch>
            <a:fillRect/>
          </a:stretch>
        </p:blipFill>
        <p:spPr>
          <a:xfrm>
            <a:off x="455248" y="904787"/>
            <a:ext cx="3883905" cy="2524213"/>
          </a:xfrm>
          <a:prstGeom prst="rect">
            <a:avLst/>
          </a:prstGeom>
        </p:spPr>
      </p:pic>
      <p:cxnSp>
        <p:nvCxnSpPr>
          <p:cNvPr id="7" name="Conector reto 6">
            <a:extLst>
              <a:ext uri="{FF2B5EF4-FFF2-40B4-BE49-F238E27FC236}">
                <a16:creationId xmlns:a16="http://schemas.microsoft.com/office/drawing/2014/main" id="{4E546E56-C0C3-456D-8D9F-2F5515D4DB0C}"/>
              </a:ext>
            </a:extLst>
          </p:cNvPr>
          <p:cNvCxnSpPr/>
          <p:nvPr/>
        </p:nvCxnSpPr>
        <p:spPr>
          <a:xfrm>
            <a:off x="4728117" y="432321"/>
            <a:ext cx="0" cy="5832088"/>
          </a:xfrm>
          <a:prstGeom prst="line">
            <a:avLst/>
          </a:prstGeom>
          <a:ln w="28575">
            <a:solidFill>
              <a:srgbClr val="FFC000"/>
            </a:solidFill>
            <a:prstDash val="lgDashDot"/>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183AA3A7-585E-4B0E-ABA3-BF38DF8CDCF8}"/>
              </a:ext>
            </a:extLst>
          </p:cNvPr>
          <p:cNvPicPr>
            <a:picLocks noChangeAspect="1"/>
          </p:cNvPicPr>
          <p:nvPr/>
        </p:nvPicPr>
        <p:blipFill>
          <a:blip r:embed="rId8"/>
          <a:stretch>
            <a:fillRect/>
          </a:stretch>
        </p:blipFill>
        <p:spPr>
          <a:xfrm>
            <a:off x="5957574" y="4054351"/>
            <a:ext cx="1933575" cy="619125"/>
          </a:xfrm>
          <a:prstGeom prst="rect">
            <a:avLst/>
          </a:prstGeom>
        </p:spPr>
      </p:pic>
      <p:sp>
        <p:nvSpPr>
          <p:cNvPr id="6" name="CaixaDeTexto 5">
            <a:extLst>
              <a:ext uri="{FF2B5EF4-FFF2-40B4-BE49-F238E27FC236}">
                <a16:creationId xmlns:a16="http://schemas.microsoft.com/office/drawing/2014/main" id="{1FC429A3-AACF-475F-929C-D6943F98CCFB}"/>
              </a:ext>
            </a:extLst>
          </p:cNvPr>
          <p:cNvSpPr txBox="1"/>
          <p:nvPr/>
        </p:nvSpPr>
        <p:spPr>
          <a:xfrm>
            <a:off x="1050617" y="1669765"/>
            <a:ext cx="276272" cy="276999"/>
          </a:xfrm>
          <a:prstGeom prst="rect">
            <a:avLst/>
          </a:prstGeom>
          <a:noFill/>
        </p:spPr>
        <p:txBody>
          <a:bodyPr wrap="square" rtlCol="0">
            <a:spAutoFit/>
          </a:bodyPr>
          <a:lstStyle/>
          <a:p>
            <a:r>
              <a:rPr lang="pt-BR" sz="1200" b="1" dirty="0">
                <a:solidFill>
                  <a:srgbClr val="FF0000"/>
                </a:solidFill>
              </a:rPr>
              <a:t>A</a:t>
            </a:r>
          </a:p>
        </p:txBody>
      </p:sp>
      <p:sp>
        <p:nvSpPr>
          <p:cNvPr id="18" name="CaixaDeTexto 17">
            <a:extLst>
              <a:ext uri="{FF2B5EF4-FFF2-40B4-BE49-F238E27FC236}">
                <a16:creationId xmlns:a16="http://schemas.microsoft.com/office/drawing/2014/main" id="{FC8DD22B-5220-4CB2-9580-61EF71D81B0A}"/>
              </a:ext>
            </a:extLst>
          </p:cNvPr>
          <p:cNvSpPr txBox="1"/>
          <p:nvPr/>
        </p:nvSpPr>
        <p:spPr>
          <a:xfrm>
            <a:off x="1054316" y="2361074"/>
            <a:ext cx="276272" cy="276999"/>
          </a:xfrm>
          <a:prstGeom prst="rect">
            <a:avLst/>
          </a:prstGeom>
          <a:noFill/>
        </p:spPr>
        <p:txBody>
          <a:bodyPr wrap="square" rtlCol="0">
            <a:spAutoFit/>
          </a:bodyPr>
          <a:lstStyle/>
          <a:p>
            <a:r>
              <a:rPr lang="pt-BR" sz="1200" b="1" dirty="0">
                <a:solidFill>
                  <a:srgbClr val="FF0000"/>
                </a:solidFill>
              </a:rPr>
              <a:t>B</a:t>
            </a:r>
          </a:p>
        </p:txBody>
      </p:sp>
      <p:sp>
        <p:nvSpPr>
          <p:cNvPr id="19" name="CaixaDeTexto 18">
            <a:extLst>
              <a:ext uri="{FF2B5EF4-FFF2-40B4-BE49-F238E27FC236}">
                <a16:creationId xmlns:a16="http://schemas.microsoft.com/office/drawing/2014/main" id="{F922001D-79BD-49F8-9523-B6902B8F21EA}"/>
              </a:ext>
            </a:extLst>
          </p:cNvPr>
          <p:cNvSpPr txBox="1"/>
          <p:nvPr/>
        </p:nvSpPr>
        <p:spPr>
          <a:xfrm>
            <a:off x="1146471" y="3777352"/>
            <a:ext cx="276272" cy="276999"/>
          </a:xfrm>
          <a:prstGeom prst="rect">
            <a:avLst/>
          </a:prstGeom>
          <a:noFill/>
          <a:ln>
            <a:solidFill>
              <a:srgbClr val="FF0000"/>
            </a:solidFill>
          </a:ln>
        </p:spPr>
        <p:txBody>
          <a:bodyPr wrap="square" rtlCol="0">
            <a:spAutoFit/>
          </a:bodyPr>
          <a:lstStyle/>
          <a:p>
            <a:r>
              <a:rPr lang="pt-BR" sz="1200" b="1" dirty="0">
                <a:solidFill>
                  <a:srgbClr val="FF0000"/>
                </a:solidFill>
              </a:rPr>
              <a:t>A</a:t>
            </a:r>
          </a:p>
        </p:txBody>
      </p:sp>
      <p:sp>
        <p:nvSpPr>
          <p:cNvPr id="20" name="CaixaDeTexto 19">
            <a:extLst>
              <a:ext uri="{FF2B5EF4-FFF2-40B4-BE49-F238E27FC236}">
                <a16:creationId xmlns:a16="http://schemas.microsoft.com/office/drawing/2014/main" id="{BE883C64-C622-4F0E-AAB0-96715E0B7E6C}"/>
              </a:ext>
            </a:extLst>
          </p:cNvPr>
          <p:cNvSpPr txBox="1"/>
          <p:nvPr/>
        </p:nvSpPr>
        <p:spPr>
          <a:xfrm>
            <a:off x="5457831" y="766287"/>
            <a:ext cx="276272" cy="276999"/>
          </a:xfrm>
          <a:prstGeom prst="rect">
            <a:avLst/>
          </a:prstGeom>
          <a:noFill/>
          <a:ln>
            <a:solidFill>
              <a:srgbClr val="FF0000"/>
            </a:solidFill>
          </a:ln>
        </p:spPr>
        <p:txBody>
          <a:bodyPr wrap="square" rtlCol="0">
            <a:spAutoFit/>
          </a:bodyPr>
          <a:lstStyle/>
          <a:p>
            <a:r>
              <a:rPr lang="pt-BR" sz="1200" b="1" dirty="0">
                <a:solidFill>
                  <a:srgbClr val="FF0000"/>
                </a:solidFill>
              </a:rPr>
              <a:t>B</a:t>
            </a:r>
          </a:p>
        </p:txBody>
      </p:sp>
    </p:spTree>
    <p:extLst>
      <p:ext uri="{BB962C8B-B14F-4D97-AF65-F5344CB8AC3E}">
        <p14:creationId xmlns:p14="http://schemas.microsoft.com/office/powerpoint/2010/main" val="9987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 grpId="0"/>
      <p:bldP spid="3" grpId="0" animBg="1"/>
      <p:bldP spid="12" grpId="0" animBg="1"/>
      <p:bldP spid="14" grpId="0" animBg="1"/>
      <p:bldP spid="15" grpId="0"/>
      <p:bldP spid="2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82B93E3-C722-4415-809F-156474294B29}"/>
              </a:ext>
            </a:extLst>
          </p:cNvPr>
          <p:cNvSpPr txBox="1"/>
          <p:nvPr/>
        </p:nvSpPr>
        <p:spPr>
          <a:xfrm>
            <a:off x="587121" y="215147"/>
            <a:ext cx="8123803" cy="923330"/>
          </a:xfrm>
          <a:prstGeom prst="rect">
            <a:avLst/>
          </a:prstGeom>
          <a:noFill/>
        </p:spPr>
        <p:txBody>
          <a:bodyPr wrap="square" rtlCol="0">
            <a:spAutoFit/>
          </a:bodyPr>
          <a:lstStyle/>
          <a:p>
            <a:pPr algn="just"/>
            <a:r>
              <a:rPr lang="en-US" dirty="0"/>
              <a:t>Achieving the required gain in this new first stage of the differential amplifier eases the burden on the difference amplifier in the second stage, leaving it to its main task of implementing the differencing function and thus rejecting common-mode signals.</a:t>
            </a:r>
            <a:endParaRPr lang="pt-BR" dirty="0"/>
          </a:p>
        </p:txBody>
      </p:sp>
      <p:sp>
        <p:nvSpPr>
          <p:cNvPr id="4" name="Retângulo: Cantos Arredondados 3">
            <a:extLst>
              <a:ext uri="{FF2B5EF4-FFF2-40B4-BE49-F238E27FC236}">
                <a16:creationId xmlns:a16="http://schemas.microsoft.com/office/drawing/2014/main" id="{C49E9ED8-4CF6-4073-BE75-77E7F2B2451B}"/>
              </a:ext>
            </a:extLst>
          </p:cNvPr>
          <p:cNvSpPr/>
          <p:nvPr/>
        </p:nvSpPr>
        <p:spPr>
          <a:xfrm>
            <a:off x="216827" y="317760"/>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35FAD6AC-21F6-441E-B3E4-B94F6E3BFB44}"/>
              </a:ext>
            </a:extLst>
          </p:cNvPr>
          <p:cNvPicPr>
            <a:picLocks noChangeAspect="1"/>
          </p:cNvPicPr>
          <p:nvPr/>
        </p:nvPicPr>
        <p:blipFill>
          <a:blip r:embed="rId2"/>
          <a:stretch>
            <a:fillRect/>
          </a:stretch>
        </p:blipFill>
        <p:spPr>
          <a:xfrm>
            <a:off x="1533176" y="4206691"/>
            <a:ext cx="1878616" cy="633889"/>
          </a:xfrm>
          <a:prstGeom prst="rect">
            <a:avLst/>
          </a:prstGeom>
        </p:spPr>
      </p:pic>
      <p:pic>
        <p:nvPicPr>
          <p:cNvPr id="6" name="Imagem 5">
            <a:extLst>
              <a:ext uri="{FF2B5EF4-FFF2-40B4-BE49-F238E27FC236}">
                <a16:creationId xmlns:a16="http://schemas.microsoft.com/office/drawing/2014/main" id="{C3BCAF01-D928-4432-B7DB-6EEAFF9D3DA3}"/>
              </a:ext>
            </a:extLst>
          </p:cNvPr>
          <p:cNvPicPr>
            <a:picLocks noChangeAspect="1"/>
          </p:cNvPicPr>
          <p:nvPr/>
        </p:nvPicPr>
        <p:blipFill>
          <a:blip r:embed="rId3"/>
          <a:stretch>
            <a:fillRect/>
          </a:stretch>
        </p:blipFill>
        <p:spPr>
          <a:xfrm>
            <a:off x="5050263" y="4448613"/>
            <a:ext cx="2573589" cy="824056"/>
          </a:xfrm>
          <a:prstGeom prst="rect">
            <a:avLst/>
          </a:prstGeom>
        </p:spPr>
      </p:pic>
      <p:sp>
        <p:nvSpPr>
          <p:cNvPr id="5" name="CaixaDeTexto 4">
            <a:extLst>
              <a:ext uri="{FF2B5EF4-FFF2-40B4-BE49-F238E27FC236}">
                <a16:creationId xmlns:a16="http://schemas.microsoft.com/office/drawing/2014/main" id="{3C9CF691-696F-4E7B-8424-4F309A3E6FFF}"/>
              </a:ext>
            </a:extLst>
          </p:cNvPr>
          <p:cNvSpPr txBox="1"/>
          <p:nvPr/>
        </p:nvSpPr>
        <p:spPr>
          <a:xfrm>
            <a:off x="1533176" y="4903337"/>
            <a:ext cx="2096429" cy="369332"/>
          </a:xfrm>
          <a:prstGeom prst="rect">
            <a:avLst/>
          </a:prstGeom>
          <a:noFill/>
        </p:spPr>
        <p:txBody>
          <a:bodyPr wrap="square" rtlCol="0">
            <a:spAutoFit/>
          </a:bodyPr>
          <a:lstStyle/>
          <a:p>
            <a:r>
              <a:rPr lang="pt-BR" dirty="0" err="1"/>
              <a:t>If</a:t>
            </a:r>
            <a:r>
              <a:rPr lang="pt-BR" dirty="0"/>
              <a:t> R</a:t>
            </a:r>
            <a:r>
              <a:rPr lang="pt-BR" baseline="-25000" dirty="0"/>
              <a:t>4</a:t>
            </a:r>
            <a:r>
              <a:rPr lang="pt-BR" dirty="0"/>
              <a:t>=R</a:t>
            </a:r>
            <a:r>
              <a:rPr lang="pt-BR" baseline="-25000" dirty="0"/>
              <a:t>3</a:t>
            </a:r>
            <a:r>
              <a:rPr lang="pt-BR" dirty="0"/>
              <a:t> </a:t>
            </a:r>
            <a:r>
              <a:rPr lang="pt-BR" dirty="0" err="1"/>
              <a:t>and</a:t>
            </a:r>
            <a:r>
              <a:rPr lang="pt-BR" dirty="0"/>
              <a:t> </a:t>
            </a:r>
            <a:r>
              <a:rPr lang="pt-BR" dirty="0" err="1"/>
              <a:t>R</a:t>
            </a:r>
            <a:r>
              <a:rPr lang="pt-BR" baseline="-25000" dirty="0" err="1"/>
              <a:t>g</a:t>
            </a:r>
            <a:r>
              <a:rPr lang="pt-BR" dirty="0"/>
              <a:t> =2R</a:t>
            </a:r>
            <a:r>
              <a:rPr lang="pt-BR" baseline="-25000" dirty="0"/>
              <a:t>1</a:t>
            </a:r>
            <a:r>
              <a:rPr lang="pt-BR" dirty="0"/>
              <a:t> </a:t>
            </a:r>
          </a:p>
        </p:txBody>
      </p:sp>
      <p:sp>
        <p:nvSpPr>
          <p:cNvPr id="7" name="Chave Direita 6">
            <a:extLst>
              <a:ext uri="{FF2B5EF4-FFF2-40B4-BE49-F238E27FC236}">
                <a16:creationId xmlns:a16="http://schemas.microsoft.com/office/drawing/2014/main" id="{F5762889-0ED1-4F78-AD2E-7205DC4BF169}"/>
              </a:ext>
            </a:extLst>
          </p:cNvPr>
          <p:cNvSpPr/>
          <p:nvPr/>
        </p:nvSpPr>
        <p:spPr>
          <a:xfrm>
            <a:off x="3658842" y="4206691"/>
            <a:ext cx="434897" cy="122879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9" name="Conector de Seta Reta 8">
            <a:extLst>
              <a:ext uri="{FF2B5EF4-FFF2-40B4-BE49-F238E27FC236}">
                <a16:creationId xmlns:a16="http://schemas.microsoft.com/office/drawing/2014/main" id="{8EFAD5E4-575C-45FB-9FFE-DF3F498DCCC7}"/>
              </a:ext>
            </a:extLst>
          </p:cNvPr>
          <p:cNvCxnSpPr/>
          <p:nvPr/>
        </p:nvCxnSpPr>
        <p:spPr>
          <a:xfrm>
            <a:off x="4505177" y="4818988"/>
            <a:ext cx="42837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m 12">
            <a:extLst>
              <a:ext uri="{FF2B5EF4-FFF2-40B4-BE49-F238E27FC236}">
                <a16:creationId xmlns:a16="http://schemas.microsoft.com/office/drawing/2014/main" id="{7B772513-0CA0-455D-B35B-56D06353BA5D}"/>
              </a:ext>
            </a:extLst>
          </p:cNvPr>
          <p:cNvPicPr>
            <a:picLocks noChangeAspect="1"/>
          </p:cNvPicPr>
          <p:nvPr/>
        </p:nvPicPr>
        <p:blipFill>
          <a:blip r:embed="rId4"/>
          <a:stretch>
            <a:fillRect/>
          </a:stretch>
        </p:blipFill>
        <p:spPr>
          <a:xfrm>
            <a:off x="516677" y="1695726"/>
            <a:ext cx="4202685" cy="1795575"/>
          </a:xfrm>
          <a:prstGeom prst="rect">
            <a:avLst/>
          </a:prstGeom>
        </p:spPr>
      </p:pic>
      <p:pic>
        <p:nvPicPr>
          <p:cNvPr id="11" name="Imagem 10">
            <a:extLst>
              <a:ext uri="{FF2B5EF4-FFF2-40B4-BE49-F238E27FC236}">
                <a16:creationId xmlns:a16="http://schemas.microsoft.com/office/drawing/2014/main" id="{5FE52D9A-EE9C-4548-9425-9BA269C2474F}"/>
              </a:ext>
            </a:extLst>
          </p:cNvPr>
          <p:cNvPicPr>
            <a:picLocks noChangeAspect="1"/>
          </p:cNvPicPr>
          <p:nvPr/>
        </p:nvPicPr>
        <p:blipFill>
          <a:blip r:embed="rId5"/>
          <a:stretch>
            <a:fillRect/>
          </a:stretch>
        </p:blipFill>
        <p:spPr>
          <a:xfrm>
            <a:off x="4968010" y="1557075"/>
            <a:ext cx="3530823" cy="2294739"/>
          </a:xfrm>
          <a:prstGeom prst="rect">
            <a:avLst/>
          </a:prstGeom>
        </p:spPr>
      </p:pic>
      <p:sp>
        <p:nvSpPr>
          <p:cNvPr id="15" name="Retângulo: Cantos Arredondados 14">
            <a:extLst>
              <a:ext uri="{FF2B5EF4-FFF2-40B4-BE49-F238E27FC236}">
                <a16:creationId xmlns:a16="http://schemas.microsoft.com/office/drawing/2014/main" id="{4F10AE4F-9F91-407F-ABDB-2B1B02B92FA9}"/>
              </a:ext>
            </a:extLst>
          </p:cNvPr>
          <p:cNvSpPr/>
          <p:nvPr/>
        </p:nvSpPr>
        <p:spPr>
          <a:xfrm>
            <a:off x="225013" y="1703684"/>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de Seta Reta 15">
            <a:extLst>
              <a:ext uri="{FF2B5EF4-FFF2-40B4-BE49-F238E27FC236}">
                <a16:creationId xmlns:a16="http://schemas.microsoft.com/office/drawing/2014/main" id="{B58D491C-D2CA-4095-816C-7FC4590DDDB9}"/>
              </a:ext>
            </a:extLst>
          </p:cNvPr>
          <p:cNvCxnSpPr>
            <a:cxnSpLocks/>
          </p:cNvCxnSpPr>
          <p:nvPr/>
        </p:nvCxnSpPr>
        <p:spPr>
          <a:xfrm>
            <a:off x="2472484" y="3491301"/>
            <a:ext cx="0" cy="5530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31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de seta reta 39">
            <a:extLst>
              <a:ext uri="{FF2B5EF4-FFF2-40B4-BE49-F238E27FC236}">
                <a16:creationId xmlns:a16="http://schemas.microsoft.com/office/drawing/2014/main" id="{A8348555-5D00-4911-9346-667A31A4631C}"/>
              </a:ext>
            </a:extLst>
          </p:cNvPr>
          <p:cNvCxnSpPr/>
          <p:nvPr/>
        </p:nvCxnSpPr>
        <p:spPr>
          <a:xfrm>
            <a:off x="4339004" y="3081979"/>
            <a:ext cx="4659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Imagem 11">
            <a:extLst>
              <a:ext uri="{FF2B5EF4-FFF2-40B4-BE49-F238E27FC236}">
                <a16:creationId xmlns:a16="http://schemas.microsoft.com/office/drawing/2014/main" id="{D4175A29-7132-4B39-8ACD-73BCA9429D35}"/>
              </a:ext>
            </a:extLst>
          </p:cNvPr>
          <p:cNvPicPr>
            <a:picLocks noChangeAspect="1"/>
          </p:cNvPicPr>
          <p:nvPr/>
        </p:nvPicPr>
        <p:blipFill>
          <a:blip r:embed="rId2"/>
          <a:stretch>
            <a:fillRect/>
          </a:stretch>
        </p:blipFill>
        <p:spPr>
          <a:xfrm>
            <a:off x="1956132" y="2758440"/>
            <a:ext cx="1980248" cy="670560"/>
          </a:xfrm>
          <a:prstGeom prst="rect">
            <a:avLst/>
          </a:prstGeom>
          <a:ln w="28575">
            <a:noFill/>
          </a:ln>
        </p:spPr>
      </p:pic>
      <p:pic>
        <p:nvPicPr>
          <p:cNvPr id="5" name="Imagem 4">
            <a:extLst>
              <a:ext uri="{FF2B5EF4-FFF2-40B4-BE49-F238E27FC236}">
                <a16:creationId xmlns:a16="http://schemas.microsoft.com/office/drawing/2014/main" id="{82437B97-5CFD-44EB-8D5F-DCAEDDA1ED16}"/>
              </a:ext>
            </a:extLst>
          </p:cNvPr>
          <p:cNvPicPr>
            <a:picLocks noChangeAspect="1"/>
          </p:cNvPicPr>
          <p:nvPr/>
        </p:nvPicPr>
        <p:blipFill>
          <a:blip r:embed="rId3"/>
          <a:stretch>
            <a:fillRect/>
          </a:stretch>
        </p:blipFill>
        <p:spPr>
          <a:xfrm>
            <a:off x="5052896" y="2749712"/>
            <a:ext cx="1714500" cy="657225"/>
          </a:xfrm>
          <a:prstGeom prst="rect">
            <a:avLst/>
          </a:prstGeom>
          <a:ln w="28575">
            <a:solidFill>
              <a:srgbClr val="FFC000"/>
            </a:solidFill>
          </a:ln>
        </p:spPr>
      </p:pic>
      <p:sp>
        <p:nvSpPr>
          <p:cNvPr id="9" name="CaixaDeTexto 8">
            <a:extLst>
              <a:ext uri="{FF2B5EF4-FFF2-40B4-BE49-F238E27FC236}">
                <a16:creationId xmlns:a16="http://schemas.microsoft.com/office/drawing/2014/main" id="{0E00D195-4A14-47C3-A6D2-ECE0921DFB27}"/>
              </a:ext>
            </a:extLst>
          </p:cNvPr>
          <p:cNvSpPr txBox="1"/>
          <p:nvPr/>
        </p:nvSpPr>
        <p:spPr>
          <a:xfrm>
            <a:off x="657461" y="3595779"/>
            <a:ext cx="8285817" cy="646331"/>
          </a:xfrm>
          <a:prstGeom prst="rect">
            <a:avLst/>
          </a:prstGeom>
          <a:noFill/>
        </p:spPr>
        <p:txBody>
          <a:bodyPr wrap="square" rtlCol="0">
            <a:spAutoFit/>
          </a:bodyPr>
          <a:lstStyle/>
          <a:p>
            <a:r>
              <a:rPr lang="en-US" dirty="0"/>
              <a:t>The common-mode gain will be zero because of the differencing action of the second-stage </a:t>
            </a:r>
            <a:r>
              <a:rPr lang="pt-BR" dirty="0" err="1"/>
              <a:t>amplifier</a:t>
            </a:r>
            <a:r>
              <a:rPr lang="pt-BR" dirty="0"/>
              <a:t>.</a:t>
            </a:r>
          </a:p>
        </p:txBody>
      </p:sp>
      <p:sp>
        <p:nvSpPr>
          <p:cNvPr id="10" name="Retângulo: Cantos Arredondados 9">
            <a:extLst>
              <a:ext uri="{FF2B5EF4-FFF2-40B4-BE49-F238E27FC236}">
                <a16:creationId xmlns:a16="http://schemas.microsoft.com/office/drawing/2014/main" id="{A5E92FC9-453E-4D47-971F-FF958C13FA22}"/>
              </a:ext>
            </a:extLst>
          </p:cNvPr>
          <p:cNvSpPr/>
          <p:nvPr/>
        </p:nvSpPr>
        <p:spPr>
          <a:xfrm>
            <a:off x="287167" y="3698392"/>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de seta reta 39">
            <a:extLst>
              <a:ext uri="{FF2B5EF4-FFF2-40B4-BE49-F238E27FC236}">
                <a16:creationId xmlns:a16="http://schemas.microsoft.com/office/drawing/2014/main" id="{BDC85412-0B44-46BC-9F91-4EA750E15EAF}"/>
              </a:ext>
            </a:extLst>
          </p:cNvPr>
          <p:cNvCxnSpPr/>
          <p:nvPr/>
        </p:nvCxnSpPr>
        <p:spPr>
          <a:xfrm>
            <a:off x="3429326" y="4483720"/>
            <a:ext cx="4659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CaixaDeTexto 5">
                <a:extLst>
                  <a:ext uri="{FF2B5EF4-FFF2-40B4-BE49-F238E27FC236}">
                    <a16:creationId xmlns:a16="http://schemas.microsoft.com/office/drawing/2014/main" id="{8BCE0672-8B32-4E8E-85FD-18A93D083387}"/>
                  </a:ext>
                </a:extLst>
              </p:cNvPr>
              <p:cNvSpPr txBox="1"/>
              <p:nvPr/>
            </p:nvSpPr>
            <p:spPr>
              <a:xfrm>
                <a:off x="4130565" y="4302023"/>
                <a:ext cx="882870" cy="276999"/>
              </a:xfrm>
              <a:prstGeom prst="rect">
                <a:avLst/>
              </a:prstGeom>
              <a:ln w="28575">
                <a:solidFill>
                  <a:srgbClr val="FFC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𝐴</m:t>
                          </m:r>
                        </m:e>
                        <m:sub>
                          <m:r>
                            <a:rPr lang="pt-BR" b="0" i="1" smtClean="0">
                              <a:latin typeface="Cambria Math" panose="02040503050406030204" pitchFamily="18" charset="0"/>
                            </a:rPr>
                            <m:t>𝑐𝑚</m:t>
                          </m:r>
                        </m:sub>
                      </m:sSub>
                      <m:r>
                        <a:rPr lang="pt-BR" b="0" i="1" smtClean="0">
                          <a:latin typeface="Cambria Math" panose="02040503050406030204" pitchFamily="18" charset="0"/>
                        </a:rPr>
                        <m:t>=0</m:t>
                      </m:r>
                    </m:oMath>
                  </m:oMathPara>
                </a14:m>
                <a:endParaRPr lang="pt-BR" dirty="0"/>
              </a:p>
            </p:txBody>
          </p:sp>
        </mc:Choice>
        <mc:Fallback xmlns="">
          <p:sp>
            <p:nvSpPr>
              <p:cNvPr id="6" name="CaixaDeTexto 5">
                <a:extLst>
                  <a:ext uri="{FF2B5EF4-FFF2-40B4-BE49-F238E27FC236}">
                    <a16:creationId xmlns:a16="http://schemas.microsoft.com/office/drawing/2014/main" id="{8BCE0672-8B32-4E8E-85FD-18A93D083387}"/>
                  </a:ext>
                </a:extLst>
              </p:cNvPr>
              <p:cNvSpPr txBox="1">
                <a:spLocks noRot="1" noChangeAspect="1" noMove="1" noResize="1" noEditPoints="1" noAdjustHandles="1" noChangeArrowheads="1" noChangeShapeType="1" noTextEdit="1"/>
              </p:cNvSpPr>
              <p:nvPr/>
            </p:nvSpPr>
            <p:spPr>
              <a:xfrm>
                <a:off x="4130565" y="4302023"/>
                <a:ext cx="882870" cy="276999"/>
              </a:xfrm>
              <a:prstGeom prst="rect">
                <a:avLst/>
              </a:prstGeom>
              <a:blipFill>
                <a:blip r:embed="rId4"/>
                <a:stretch>
                  <a:fillRect l="-4698" r="-4027" b="-4000"/>
                </a:stretch>
              </a:blipFill>
              <a:ln w="28575">
                <a:solidFill>
                  <a:srgbClr val="FFC000"/>
                </a:solidFill>
              </a:ln>
            </p:spPr>
            <p:txBody>
              <a:bodyPr/>
              <a:lstStyle/>
              <a:p>
                <a:r>
                  <a:rPr lang="pt-BR">
                    <a:noFill/>
                  </a:rPr>
                  <a:t> </a:t>
                </a:r>
              </a:p>
            </p:txBody>
          </p:sp>
        </mc:Fallback>
      </mc:AlternateContent>
      <p:pic>
        <p:nvPicPr>
          <p:cNvPr id="14" name="Imagem 13">
            <a:extLst>
              <a:ext uri="{FF2B5EF4-FFF2-40B4-BE49-F238E27FC236}">
                <a16:creationId xmlns:a16="http://schemas.microsoft.com/office/drawing/2014/main" id="{0C14EF56-3FD7-44A5-90A6-4F0ABBDF732E}"/>
              </a:ext>
            </a:extLst>
          </p:cNvPr>
          <p:cNvPicPr>
            <a:picLocks noChangeAspect="1"/>
          </p:cNvPicPr>
          <p:nvPr/>
        </p:nvPicPr>
        <p:blipFill>
          <a:blip r:embed="rId5"/>
          <a:stretch>
            <a:fillRect/>
          </a:stretch>
        </p:blipFill>
        <p:spPr>
          <a:xfrm>
            <a:off x="2297108" y="461923"/>
            <a:ext cx="4622954" cy="1975133"/>
          </a:xfrm>
          <a:prstGeom prst="rect">
            <a:avLst/>
          </a:prstGeom>
        </p:spPr>
      </p:pic>
    </p:spTree>
    <p:extLst>
      <p:ext uri="{BB962C8B-B14F-4D97-AF65-F5344CB8AC3E}">
        <p14:creationId xmlns:p14="http://schemas.microsoft.com/office/powerpoint/2010/main" val="285694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0E00D195-4A14-47C3-A6D2-ECE0921DFB27}"/>
              </a:ext>
            </a:extLst>
          </p:cNvPr>
          <p:cNvSpPr txBox="1"/>
          <p:nvPr/>
        </p:nvSpPr>
        <p:spPr>
          <a:xfrm>
            <a:off x="518399" y="3515807"/>
            <a:ext cx="8285817" cy="1200329"/>
          </a:xfrm>
          <a:prstGeom prst="rect">
            <a:avLst/>
          </a:prstGeom>
          <a:noFill/>
        </p:spPr>
        <p:txBody>
          <a:bodyPr wrap="square" rtlCol="0">
            <a:spAutoFit/>
          </a:bodyPr>
          <a:lstStyle/>
          <a:p>
            <a:pPr algn="just"/>
            <a:r>
              <a:rPr lang="en-US" dirty="0"/>
              <a:t>The circuit above has the advantage of very high (ideally infinite) input resistance and high differential gain. Also, provided </a:t>
            </a:r>
            <a:r>
              <a:rPr lang="en-US" i="1" dirty="0"/>
              <a:t>A</a:t>
            </a:r>
            <a:r>
              <a:rPr lang="en-US" baseline="-25000" dirty="0"/>
              <a:t>1</a:t>
            </a:r>
            <a:r>
              <a:rPr lang="en-US" dirty="0"/>
              <a:t> and </a:t>
            </a:r>
            <a:r>
              <a:rPr lang="en-US" i="1" dirty="0"/>
              <a:t>A</a:t>
            </a:r>
            <a:r>
              <a:rPr lang="en-US" baseline="-25000" dirty="0"/>
              <a:t>2</a:t>
            </a:r>
            <a:r>
              <a:rPr lang="en-US" dirty="0"/>
              <a:t> and their corresponding resistors are matched, the two signal paths are symmetric ⎯ a definite advantage in the design of a differential amplifier. </a:t>
            </a:r>
            <a:endParaRPr lang="pt-BR" dirty="0"/>
          </a:p>
        </p:txBody>
      </p:sp>
      <p:pic>
        <p:nvPicPr>
          <p:cNvPr id="11" name="Imagem 10">
            <a:extLst>
              <a:ext uri="{FF2B5EF4-FFF2-40B4-BE49-F238E27FC236}">
                <a16:creationId xmlns:a16="http://schemas.microsoft.com/office/drawing/2014/main" id="{0F2B2726-1C47-4BE1-A946-DAEF1D075BDA}"/>
              </a:ext>
            </a:extLst>
          </p:cNvPr>
          <p:cNvPicPr>
            <a:picLocks noChangeAspect="1"/>
          </p:cNvPicPr>
          <p:nvPr/>
        </p:nvPicPr>
        <p:blipFill>
          <a:blip r:embed="rId2"/>
          <a:stretch>
            <a:fillRect/>
          </a:stretch>
        </p:blipFill>
        <p:spPr>
          <a:xfrm>
            <a:off x="2352906" y="269861"/>
            <a:ext cx="4045366" cy="2472168"/>
          </a:xfrm>
          <a:prstGeom prst="rect">
            <a:avLst/>
          </a:prstGeom>
        </p:spPr>
      </p:pic>
      <p:sp>
        <p:nvSpPr>
          <p:cNvPr id="2" name="CaixaDeTexto 1">
            <a:extLst>
              <a:ext uri="{FF2B5EF4-FFF2-40B4-BE49-F238E27FC236}">
                <a16:creationId xmlns:a16="http://schemas.microsoft.com/office/drawing/2014/main" id="{72D90A21-9BA1-4B3C-91C0-CE652F2CD951}"/>
              </a:ext>
            </a:extLst>
          </p:cNvPr>
          <p:cNvSpPr txBox="1"/>
          <p:nvPr/>
        </p:nvSpPr>
        <p:spPr>
          <a:xfrm>
            <a:off x="3905347" y="3028227"/>
            <a:ext cx="1333305" cy="369332"/>
          </a:xfrm>
          <a:prstGeom prst="rect">
            <a:avLst/>
          </a:prstGeom>
          <a:solidFill>
            <a:schemeClr val="tx1"/>
          </a:solidFill>
        </p:spPr>
        <p:txBody>
          <a:bodyPr wrap="square" rtlCol="0">
            <a:spAutoFit/>
          </a:bodyPr>
          <a:lstStyle/>
          <a:p>
            <a:pPr algn="ctr"/>
            <a:r>
              <a:rPr lang="pt-BR" b="1" dirty="0" err="1">
                <a:solidFill>
                  <a:schemeClr val="bg1"/>
                </a:solidFill>
              </a:rPr>
              <a:t>Advantage</a:t>
            </a:r>
            <a:endParaRPr lang="pt-BR" b="1" dirty="0">
              <a:solidFill>
                <a:schemeClr val="bg1"/>
              </a:solidFill>
            </a:endParaRPr>
          </a:p>
        </p:txBody>
      </p:sp>
    </p:spTree>
    <p:extLst>
      <p:ext uri="{BB962C8B-B14F-4D97-AF65-F5344CB8AC3E}">
        <p14:creationId xmlns:p14="http://schemas.microsoft.com/office/powerpoint/2010/main" val="338933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1090246" y="1643124"/>
            <a:ext cx="6963508" cy="1446550"/>
          </a:xfrm>
          <a:prstGeom prst="rect">
            <a:avLst/>
          </a:prstGeom>
          <a:solidFill>
            <a:srgbClr val="FFFF00"/>
          </a:solidFill>
          <a:ln>
            <a:solidFill>
              <a:schemeClr val="tx1"/>
            </a:solidFill>
          </a:ln>
        </p:spPr>
        <p:txBody>
          <a:bodyPr wrap="square" rtlCol="0">
            <a:spAutoFit/>
          </a:bodyPr>
          <a:lstStyle/>
          <a:p>
            <a:pPr algn="ctr"/>
            <a:r>
              <a:rPr lang="pt-BR" sz="8800" b="1" dirty="0">
                <a:highlight>
                  <a:srgbClr val="FFFF00"/>
                </a:highlight>
              </a:rPr>
              <a:t>Ideal </a:t>
            </a:r>
            <a:r>
              <a:rPr lang="pt-BR" sz="8800" b="1" dirty="0" err="1">
                <a:highlight>
                  <a:srgbClr val="FFFF00"/>
                </a:highlight>
              </a:rPr>
              <a:t>Op</a:t>
            </a:r>
            <a:r>
              <a:rPr lang="pt-BR" sz="8800" b="1" dirty="0">
                <a:highlight>
                  <a:srgbClr val="FFFF00"/>
                </a:highlight>
              </a:rPr>
              <a:t> </a:t>
            </a:r>
            <a:r>
              <a:rPr lang="pt-BR" sz="8800" b="1" dirty="0" err="1">
                <a:highlight>
                  <a:srgbClr val="FFFF00"/>
                </a:highlight>
              </a:rPr>
              <a:t>Amp</a:t>
            </a:r>
            <a:endParaRPr lang="pt-BR" sz="8800" dirty="0">
              <a:highlight>
                <a:srgbClr val="FFFF00"/>
              </a:highlight>
            </a:endParaRPr>
          </a:p>
        </p:txBody>
      </p:sp>
    </p:spTree>
    <p:extLst>
      <p:ext uri="{BB962C8B-B14F-4D97-AF65-F5344CB8AC3E}">
        <p14:creationId xmlns:p14="http://schemas.microsoft.com/office/powerpoint/2010/main" val="37169703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0E00D195-4A14-47C3-A6D2-ECE0921DFB27}"/>
              </a:ext>
            </a:extLst>
          </p:cNvPr>
          <p:cNvSpPr txBox="1"/>
          <p:nvPr/>
        </p:nvSpPr>
        <p:spPr>
          <a:xfrm>
            <a:off x="518399" y="3515807"/>
            <a:ext cx="8401433" cy="646331"/>
          </a:xfrm>
          <a:prstGeom prst="rect">
            <a:avLst/>
          </a:prstGeom>
          <a:noFill/>
        </p:spPr>
        <p:txBody>
          <a:bodyPr wrap="square" rtlCol="0">
            <a:spAutoFit/>
          </a:bodyPr>
          <a:lstStyle/>
          <a:p>
            <a:pPr algn="just"/>
            <a:r>
              <a:rPr lang="en-US" b="1" dirty="0">
                <a:solidFill>
                  <a:srgbClr val="FF0000"/>
                </a:solidFill>
              </a:rPr>
              <a:t>The two amplifier channels in the first stage have to be perfectly matched</a:t>
            </a:r>
            <a:r>
              <a:rPr lang="en-US" dirty="0"/>
              <a:t>, otherwise a spurious signal may appear between their two outputs.</a:t>
            </a:r>
            <a:endParaRPr lang="pt-BR" dirty="0"/>
          </a:p>
        </p:txBody>
      </p:sp>
      <p:pic>
        <p:nvPicPr>
          <p:cNvPr id="11" name="Imagem 10">
            <a:extLst>
              <a:ext uri="{FF2B5EF4-FFF2-40B4-BE49-F238E27FC236}">
                <a16:creationId xmlns:a16="http://schemas.microsoft.com/office/drawing/2014/main" id="{0F2B2726-1C47-4BE1-A946-DAEF1D075BDA}"/>
              </a:ext>
            </a:extLst>
          </p:cNvPr>
          <p:cNvPicPr>
            <a:picLocks noChangeAspect="1"/>
          </p:cNvPicPr>
          <p:nvPr/>
        </p:nvPicPr>
        <p:blipFill>
          <a:blip r:embed="rId2"/>
          <a:stretch>
            <a:fillRect/>
          </a:stretch>
        </p:blipFill>
        <p:spPr>
          <a:xfrm>
            <a:off x="2352906" y="269861"/>
            <a:ext cx="4045366" cy="2472168"/>
          </a:xfrm>
          <a:prstGeom prst="rect">
            <a:avLst/>
          </a:prstGeom>
        </p:spPr>
      </p:pic>
      <p:sp>
        <p:nvSpPr>
          <p:cNvPr id="2" name="CaixaDeTexto 1">
            <a:extLst>
              <a:ext uri="{FF2B5EF4-FFF2-40B4-BE49-F238E27FC236}">
                <a16:creationId xmlns:a16="http://schemas.microsoft.com/office/drawing/2014/main" id="{72D90A21-9BA1-4B3C-91C0-CE652F2CD951}"/>
              </a:ext>
            </a:extLst>
          </p:cNvPr>
          <p:cNvSpPr txBox="1"/>
          <p:nvPr/>
        </p:nvSpPr>
        <p:spPr>
          <a:xfrm>
            <a:off x="3905347" y="3028227"/>
            <a:ext cx="1647960" cy="369332"/>
          </a:xfrm>
          <a:prstGeom prst="rect">
            <a:avLst/>
          </a:prstGeom>
          <a:solidFill>
            <a:schemeClr val="tx1"/>
          </a:solidFill>
        </p:spPr>
        <p:txBody>
          <a:bodyPr wrap="square" rtlCol="0">
            <a:spAutoFit/>
          </a:bodyPr>
          <a:lstStyle/>
          <a:p>
            <a:pPr algn="ctr"/>
            <a:r>
              <a:rPr lang="pt-BR" b="1" dirty="0" err="1">
                <a:solidFill>
                  <a:schemeClr val="bg1"/>
                </a:solidFill>
              </a:rPr>
              <a:t>Disadvantages</a:t>
            </a:r>
            <a:endParaRPr lang="pt-BR" b="1" dirty="0">
              <a:solidFill>
                <a:schemeClr val="bg1"/>
              </a:solidFill>
            </a:endParaRPr>
          </a:p>
        </p:txBody>
      </p:sp>
      <p:sp>
        <p:nvSpPr>
          <p:cNvPr id="5" name="Retângulo: Cantos Arredondados 4">
            <a:extLst>
              <a:ext uri="{FF2B5EF4-FFF2-40B4-BE49-F238E27FC236}">
                <a16:creationId xmlns:a16="http://schemas.microsoft.com/office/drawing/2014/main" id="{D6BDD830-8F6B-40F7-A837-6B533ABD07DF}"/>
              </a:ext>
            </a:extLst>
          </p:cNvPr>
          <p:cNvSpPr/>
          <p:nvPr/>
        </p:nvSpPr>
        <p:spPr>
          <a:xfrm>
            <a:off x="224168" y="3598031"/>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2A78D55C-2055-4272-9BF6-6B167F3BE999}"/>
              </a:ext>
            </a:extLst>
          </p:cNvPr>
          <p:cNvSpPr txBox="1"/>
          <p:nvPr/>
        </p:nvSpPr>
        <p:spPr>
          <a:xfrm>
            <a:off x="518399" y="4280386"/>
            <a:ext cx="8285817" cy="923330"/>
          </a:xfrm>
          <a:prstGeom prst="rect">
            <a:avLst/>
          </a:prstGeom>
          <a:noFill/>
        </p:spPr>
        <p:txBody>
          <a:bodyPr wrap="square" rtlCol="0">
            <a:spAutoFit/>
          </a:bodyPr>
          <a:lstStyle/>
          <a:p>
            <a:pPr algn="just"/>
            <a:r>
              <a:rPr lang="en-US" dirty="0"/>
              <a:t>To vary the differential gain </a:t>
            </a:r>
            <a:r>
              <a:rPr lang="en-US" i="1" dirty="0"/>
              <a:t>A</a:t>
            </a:r>
            <a:r>
              <a:rPr lang="en-US" i="1" baseline="-25000" dirty="0"/>
              <a:t>d</a:t>
            </a:r>
            <a:r>
              <a:rPr lang="en-US" dirty="0"/>
              <a:t>, two resistors have to be varied simultaneously, say the two resistors labeled </a:t>
            </a:r>
            <a:r>
              <a:rPr lang="en-US" i="1" dirty="0"/>
              <a:t>R</a:t>
            </a:r>
            <a:r>
              <a:rPr lang="en-US" baseline="-25000" dirty="0"/>
              <a:t>1</a:t>
            </a:r>
            <a:r>
              <a:rPr lang="en-US" dirty="0"/>
              <a:t>. </a:t>
            </a:r>
            <a:r>
              <a:rPr lang="en-US" b="1" dirty="0">
                <a:solidFill>
                  <a:srgbClr val="FF0000"/>
                </a:solidFill>
              </a:rPr>
              <a:t>At each gain setting the two resistors have to be perfectly </a:t>
            </a:r>
            <a:r>
              <a:rPr lang="pt-BR" b="1" dirty="0" err="1">
                <a:solidFill>
                  <a:srgbClr val="FF0000"/>
                </a:solidFill>
              </a:rPr>
              <a:t>matched</a:t>
            </a:r>
            <a:r>
              <a:rPr lang="pt-BR" dirty="0"/>
              <a:t> </a:t>
            </a:r>
            <a:r>
              <a:rPr lang="pt-BR" dirty="0" err="1"/>
              <a:t>which</a:t>
            </a:r>
            <a:r>
              <a:rPr lang="pt-BR" dirty="0"/>
              <a:t> </a:t>
            </a:r>
            <a:r>
              <a:rPr lang="pt-BR" dirty="0" err="1"/>
              <a:t>is</a:t>
            </a:r>
            <a:r>
              <a:rPr lang="pt-BR" dirty="0"/>
              <a:t> a </a:t>
            </a:r>
            <a:r>
              <a:rPr lang="pt-BR" dirty="0" err="1"/>
              <a:t>difficult</a:t>
            </a:r>
            <a:r>
              <a:rPr lang="pt-BR" dirty="0"/>
              <a:t> </a:t>
            </a:r>
            <a:r>
              <a:rPr lang="pt-BR" dirty="0" err="1"/>
              <a:t>task</a:t>
            </a:r>
            <a:r>
              <a:rPr lang="pt-BR" dirty="0"/>
              <a:t>.</a:t>
            </a:r>
          </a:p>
        </p:txBody>
      </p:sp>
      <p:sp>
        <p:nvSpPr>
          <p:cNvPr id="7" name="Retângulo: Cantos Arredondados 6">
            <a:extLst>
              <a:ext uri="{FF2B5EF4-FFF2-40B4-BE49-F238E27FC236}">
                <a16:creationId xmlns:a16="http://schemas.microsoft.com/office/drawing/2014/main" id="{8E629FC9-A8B1-4B2F-BE80-D762CA75A94A}"/>
              </a:ext>
            </a:extLst>
          </p:cNvPr>
          <p:cNvSpPr/>
          <p:nvPr/>
        </p:nvSpPr>
        <p:spPr>
          <a:xfrm>
            <a:off x="224168" y="4362610"/>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6443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0E00D195-4A14-47C3-A6D2-ECE0921DFB27}"/>
              </a:ext>
            </a:extLst>
          </p:cNvPr>
          <p:cNvSpPr txBox="1"/>
          <p:nvPr/>
        </p:nvSpPr>
        <p:spPr>
          <a:xfrm>
            <a:off x="624005" y="3004765"/>
            <a:ext cx="8285817" cy="646331"/>
          </a:xfrm>
          <a:prstGeom prst="rect">
            <a:avLst/>
          </a:prstGeom>
          <a:noFill/>
        </p:spPr>
        <p:txBody>
          <a:bodyPr wrap="square" rtlCol="0">
            <a:spAutoFit/>
          </a:bodyPr>
          <a:lstStyle/>
          <a:p>
            <a:r>
              <a:rPr lang="en-US" dirty="0"/>
              <a:t>The virtual short circuits at the inputs of op amps </a:t>
            </a:r>
            <a:r>
              <a:rPr lang="en-US" i="1" dirty="0"/>
              <a:t>A</a:t>
            </a:r>
            <a:r>
              <a:rPr lang="en-US" baseline="-25000" dirty="0"/>
              <a:t>1</a:t>
            </a:r>
            <a:r>
              <a:rPr lang="en-US" dirty="0"/>
              <a:t> and </a:t>
            </a:r>
            <a:r>
              <a:rPr lang="en-US" i="1" dirty="0"/>
              <a:t>A</a:t>
            </a:r>
            <a:r>
              <a:rPr lang="en-US" baseline="-25000" dirty="0"/>
              <a:t>2</a:t>
            </a:r>
            <a:r>
              <a:rPr lang="en-US" dirty="0"/>
              <a:t> cause the input voltages </a:t>
            </a:r>
            <a:r>
              <a:rPr lang="en-US" i="1" dirty="0"/>
              <a:t>v</a:t>
            </a:r>
            <a:r>
              <a:rPr lang="en-US" i="1" baseline="-25000" dirty="0"/>
              <a:t>I</a:t>
            </a:r>
            <a:r>
              <a:rPr lang="en-US" baseline="-25000" dirty="0"/>
              <a:t>1</a:t>
            </a:r>
            <a:r>
              <a:rPr lang="en-US" dirty="0"/>
              <a:t> and </a:t>
            </a:r>
            <a:r>
              <a:rPr lang="en-US" i="1" dirty="0"/>
              <a:t>v</a:t>
            </a:r>
            <a:r>
              <a:rPr lang="en-US" i="1" baseline="-25000" dirty="0"/>
              <a:t>I</a:t>
            </a:r>
            <a:r>
              <a:rPr lang="en-US" baseline="-25000" dirty="0"/>
              <a:t>2</a:t>
            </a:r>
            <a:r>
              <a:rPr lang="en-US" dirty="0"/>
              <a:t> to appear at the two terminals of resistor </a:t>
            </a:r>
            <a:r>
              <a:rPr lang="pt-BR" dirty="0"/>
              <a:t>(2</a:t>
            </a:r>
            <a:r>
              <a:rPr lang="pt-BR" i="1" dirty="0"/>
              <a:t>R</a:t>
            </a:r>
            <a:r>
              <a:rPr lang="pt-BR" baseline="-25000" dirty="0"/>
              <a:t>1</a:t>
            </a:r>
            <a:r>
              <a:rPr lang="pt-BR" dirty="0"/>
              <a:t>).</a:t>
            </a:r>
          </a:p>
        </p:txBody>
      </p:sp>
      <p:sp>
        <p:nvSpPr>
          <p:cNvPr id="10" name="Retângulo: Cantos Arredondados 9">
            <a:extLst>
              <a:ext uri="{FF2B5EF4-FFF2-40B4-BE49-F238E27FC236}">
                <a16:creationId xmlns:a16="http://schemas.microsoft.com/office/drawing/2014/main" id="{A5E92FC9-453E-4D47-971F-FF958C13FA22}"/>
              </a:ext>
            </a:extLst>
          </p:cNvPr>
          <p:cNvSpPr/>
          <p:nvPr/>
        </p:nvSpPr>
        <p:spPr>
          <a:xfrm>
            <a:off x="253711" y="3107378"/>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A87A6F38-3423-4C0B-9DD9-6FEA0ADA1CBC}"/>
              </a:ext>
            </a:extLst>
          </p:cNvPr>
          <p:cNvPicPr>
            <a:picLocks noChangeAspect="1"/>
          </p:cNvPicPr>
          <p:nvPr/>
        </p:nvPicPr>
        <p:blipFill>
          <a:blip r:embed="rId2"/>
          <a:stretch>
            <a:fillRect/>
          </a:stretch>
        </p:blipFill>
        <p:spPr>
          <a:xfrm>
            <a:off x="2213407" y="229028"/>
            <a:ext cx="5419251" cy="2602281"/>
          </a:xfrm>
          <a:prstGeom prst="rect">
            <a:avLst/>
          </a:prstGeom>
        </p:spPr>
      </p:pic>
      <p:sp>
        <p:nvSpPr>
          <p:cNvPr id="11" name="CaixaDeTexto 10">
            <a:extLst>
              <a:ext uri="{FF2B5EF4-FFF2-40B4-BE49-F238E27FC236}">
                <a16:creationId xmlns:a16="http://schemas.microsoft.com/office/drawing/2014/main" id="{256F6D09-E21D-411B-B90F-6CEB88B6AB84}"/>
              </a:ext>
            </a:extLst>
          </p:cNvPr>
          <p:cNvSpPr txBox="1"/>
          <p:nvPr/>
        </p:nvSpPr>
        <p:spPr>
          <a:xfrm>
            <a:off x="624005" y="3870845"/>
            <a:ext cx="8285817" cy="646331"/>
          </a:xfrm>
          <a:prstGeom prst="rect">
            <a:avLst/>
          </a:prstGeom>
          <a:noFill/>
        </p:spPr>
        <p:txBody>
          <a:bodyPr wrap="square" rtlCol="0">
            <a:spAutoFit/>
          </a:bodyPr>
          <a:lstStyle/>
          <a:p>
            <a:pPr algn="just"/>
            <a:r>
              <a:rPr lang="en-US" dirty="0"/>
              <a:t>Thus the differential input voltage </a:t>
            </a:r>
            <a:r>
              <a:rPr lang="en-US" i="1" dirty="0"/>
              <a:t>v</a:t>
            </a:r>
            <a:r>
              <a:rPr lang="en-US" i="1" baseline="-25000" dirty="0"/>
              <a:t>I</a:t>
            </a:r>
            <a:r>
              <a:rPr lang="en-US" baseline="-25000" dirty="0"/>
              <a:t>2</a:t>
            </a:r>
            <a:r>
              <a:rPr lang="en-US" dirty="0"/>
              <a:t> − </a:t>
            </a:r>
            <a:r>
              <a:rPr lang="en-US" i="1" dirty="0"/>
              <a:t>v</a:t>
            </a:r>
            <a:r>
              <a:rPr lang="en-US" dirty="0"/>
              <a:t> </a:t>
            </a:r>
            <a:r>
              <a:rPr lang="en-US" i="1" baseline="-25000" dirty="0"/>
              <a:t>I</a:t>
            </a:r>
            <a:r>
              <a:rPr lang="en-US" baseline="-25000" dirty="0"/>
              <a:t>1</a:t>
            </a:r>
            <a:r>
              <a:rPr lang="en-US" dirty="0"/>
              <a:t> = </a:t>
            </a:r>
            <a:r>
              <a:rPr lang="en-US" i="1" dirty="0" err="1"/>
              <a:t>v</a:t>
            </a:r>
            <a:r>
              <a:rPr lang="en-US" i="1" baseline="-25000" dirty="0" err="1"/>
              <a:t>Id</a:t>
            </a:r>
            <a:r>
              <a:rPr lang="en-US" i="1" dirty="0"/>
              <a:t> </a:t>
            </a:r>
            <a:r>
              <a:rPr lang="en-US" dirty="0"/>
              <a:t>appears across 2</a:t>
            </a:r>
            <a:r>
              <a:rPr lang="en-US" i="1" dirty="0"/>
              <a:t>R</a:t>
            </a:r>
            <a:r>
              <a:rPr lang="en-US" baseline="-25000" dirty="0"/>
              <a:t>1</a:t>
            </a:r>
            <a:r>
              <a:rPr lang="en-US" dirty="0"/>
              <a:t> and causes a current to flow through 2</a:t>
            </a:r>
            <a:r>
              <a:rPr lang="en-US" i="1" dirty="0"/>
              <a:t>R</a:t>
            </a:r>
            <a:r>
              <a:rPr lang="en-US" baseline="-25000" dirty="0"/>
              <a:t>1</a:t>
            </a:r>
            <a:r>
              <a:rPr lang="en-US" dirty="0"/>
              <a:t> and the two resistors labeled </a:t>
            </a:r>
            <a:r>
              <a:rPr lang="en-US" i="1" dirty="0"/>
              <a:t>R</a:t>
            </a:r>
            <a:r>
              <a:rPr lang="en-US" baseline="-25000" dirty="0"/>
              <a:t>2</a:t>
            </a:r>
            <a:r>
              <a:rPr lang="en-US" dirty="0"/>
              <a:t>.</a:t>
            </a:r>
            <a:endParaRPr lang="pt-BR" dirty="0"/>
          </a:p>
        </p:txBody>
      </p:sp>
      <p:sp>
        <p:nvSpPr>
          <p:cNvPr id="15" name="Retângulo: Cantos Arredondados 14">
            <a:extLst>
              <a:ext uri="{FF2B5EF4-FFF2-40B4-BE49-F238E27FC236}">
                <a16:creationId xmlns:a16="http://schemas.microsoft.com/office/drawing/2014/main" id="{F28B80D9-070A-4509-85E6-D140017785EE}"/>
              </a:ext>
            </a:extLst>
          </p:cNvPr>
          <p:cNvSpPr/>
          <p:nvPr/>
        </p:nvSpPr>
        <p:spPr>
          <a:xfrm>
            <a:off x="253711" y="3973458"/>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a:extLst>
              <a:ext uri="{FF2B5EF4-FFF2-40B4-BE49-F238E27FC236}">
                <a16:creationId xmlns:a16="http://schemas.microsoft.com/office/drawing/2014/main" id="{65402CFF-FA2C-432B-B267-2907D85B1AA8}"/>
              </a:ext>
            </a:extLst>
          </p:cNvPr>
          <p:cNvSpPr txBox="1"/>
          <p:nvPr/>
        </p:nvSpPr>
        <p:spPr>
          <a:xfrm>
            <a:off x="624005" y="4736925"/>
            <a:ext cx="8285817" cy="646331"/>
          </a:xfrm>
          <a:prstGeom prst="rect">
            <a:avLst/>
          </a:prstGeom>
          <a:noFill/>
        </p:spPr>
        <p:txBody>
          <a:bodyPr wrap="square" rtlCol="0">
            <a:spAutoFit/>
          </a:bodyPr>
          <a:lstStyle/>
          <a:p>
            <a:r>
              <a:rPr lang="en-US" dirty="0"/>
              <a:t>This current in turn produces a voltage difference between the output terminals of </a:t>
            </a:r>
            <a:r>
              <a:rPr lang="en-US" i="1" dirty="0"/>
              <a:t>A</a:t>
            </a:r>
            <a:r>
              <a:rPr lang="en-US" baseline="-25000" dirty="0"/>
              <a:t>1</a:t>
            </a:r>
            <a:r>
              <a:rPr lang="en-US" dirty="0"/>
              <a:t> and </a:t>
            </a:r>
            <a:r>
              <a:rPr lang="en-US" i="1" dirty="0"/>
              <a:t>A</a:t>
            </a:r>
            <a:r>
              <a:rPr lang="en-US" baseline="-25000" dirty="0"/>
              <a:t>2</a:t>
            </a:r>
            <a:r>
              <a:rPr lang="en-US" dirty="0"/>
              <a:t> given by</a:t>
            </a:r>
            <a:endParaRPr lang="pt-BR" dirty="0"/>
          </a:p>
        </p:txBody>
      </p:sp>
      <p:sp>
        <p:nvSpPr>
          <p:cNvPr id="17" name="Retângulo: Cantos Arredondados 16">
            <a:extLst>
              <a:ext uri="{FF2B5EF4-FFF2-40B4-BE49-F238E27FC236}">
                <a16:creationId xmlns:a16="http://schemas.microsoft.com/office/drawing/2014/main" id="{EED078E5-D39A-4F22-B2F7-4D57BCA4DFF6}"/>
              </a:ext>
            </a:extLst>
          </p:cNvPr>
          <p:cNvSpPr/>
          <p:nvPr/>
        </p:nvSpPr>
        <p:spPr>
          <a:xfrm>
            <a:off x="253711" y="4839538"/>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894567E8-DCE6-434B-A29F-A5C8CBAEF912}"/>
                  </a:ext>
                </a:extLst>
              </p:cNvPr>
              <p:cNvSpPr txBox="1"/>
              <p:nvPr/>
            </p:nvSpPr>
            <p:spPr>
              <a:xfrm>
                <a:off x="1489121" y="5477572"/>
                <a:ext cx="2727734" cy="5201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01</m:t>
                          </m:r>
                        </m:sub>
                      </m:sSub>
                      <m:r>
                        <a:rPr lang="pt-BR" b="0" i="1" smtClean="0">
                          <a:latin typeface="Cambria Math" panose="02040503050406030204" pitchFamily="18" charset="0"/>
                        </a:rPr>
                        <m:t>−</m:t>
                      </m:r>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02</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𝐼𝑑</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1</m:t>
                              </m:r>
                            </m:sub>
                          </m:sSub>
                        </m:den>
                      </m:f>
                      <m:r>
                        <a:rPr lang="pt-BR" b="0" i="1" smtClean="0">
                          <a:latin typeface="Cambria Math" panose="02040503050406030204" pitchFamily="18" charset="0"/>
                        </a:rPr>
                        <m:t>(2</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1</m:t>
                          </m:r>
                        </m:sub>
                      </m:sSub>
                      <m:r>
                        <a:rPr lang="pt-BR" b="0" i="1" smtClean="0">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2</m:t>
                          </m:r>
                        </m:sub>
                      </m:sSub>
                      <m:r>
                        <a:rPr lang="pt-BR" b="0" i="1" smtClean="0">
                          <a:latin typeface="Cambria Math" panose="02040503050406030204" pitchFamily="18" charset="0"/>
                        </a:rPr>
                        <m:t>)</m:t>
                      </m:r>
                    </m:oMath>
                  </m:oMathPara>
                </a14:m>
                <a:endParaRPr lang="pt-BR" dirty="0"/>
              </a:p>
            </p:txBody>
          </p:sp>
        </mc:Choice>
        <mc:Fallback xmlns="">
          <p:sp>
            <p:nvSpPr>
              <p:cNvPr id="3" name="CaixaDeTexto 2">
                <a:extLst>
                  <a:ext uri="{FF2B5EF4-FFF2-40B4-BE49-F238E27FC236}">
                    <a16:creationId xmlns:a16="http://schemas.microsoft.com/office/drawing/2014/main" id="{894567E8-DCE6-434B-A29F-A5C8CBAEF912}"/>
                  </a:ext>
                </a:extLst>
              </p:cNvPr>
              <p:cNvSpPr txBox="1">
                <a:spLocks noRot="1" noChangeAspect="1" noMove="1" noResize="1" noEditPoints="1" noAdjustHandles="1" noChangeArrowheads="1" noChangeShapeType="1" noTextEdit="1"/>
              </p:cNvSpPr>
              <p:nvPr/>
            </p:nvSpPr>
            <p:spPr>
              <a:xfrm>
                <a:off x="1489121" y="5477572"/>
                <a:ext cx="2727734" cy="520142"/>
              </a:xfrm>
              <a:prstGeom prst="rect">
                <a:avLst/>
              </a:prstGeom>
              <a:blipFill>
                <a:blip r:embed="rId3"/>
                <a:stretch>
                  <a:fillRect/>
                </a:stretch>
              </a:blipFill>
            </p:spPr>
            <p:txBody>
              <a:bodyPr/>
              <a:lstStyle/>
              <a:p>
                <a:r>
                  <a:rPr lang="pt-BR">
                    <a:noFill/>
                  </a:rPr>
                  <a:t> </a:t>
                </a:r>
              </a:p>
            </p:txBody>
          </p:sp>
        </mc:Fallback>
      </mc:AlternateContent>
      <p:cxnSp>
        <p:nvCxnSpPr>
          <p:cNvPr id="20" name="Conector de Seta Reta 19">
            <a:extLst>
              <a:ext uri="{FF2B5EF4-FFF2-40B4-BE49-F238E27FC236}">
                <a16:creationId xmlns:a16="http://schemas.microsoft.com/office/drawing/2014/main" id="{FEB3ED66-C933-4A9C-94EE-6B6956718D47}"/>
              </a:ext>
            </a:extLst>
          </p:cNvPr>
          <p:cNvCxnSpPr/>
          <p:nvPr/>
        </p:nvCxnSpPr>
        <p:spPr>
          <a:xfrm>
            <a:off x="4349520" y="5694431"/>
            <a:ext cx="42837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CaixaDeTexto 20">
                <a:extLst>
                  <a:ext uri="{FF2B5EF4-FFF2-40B4-BE49-F238E27FC236}">
                    <a16:creationId xmlns:a16="http://schemas.microsoft.com/office/drawing/2014/main" id="{8CF45A2B-3A8D-43B9-854C-7717BCD61C0C}"/>
                  </a:ext>
                </a:extLst>
              </p:cNvPr>
              <p:cNvSpPr txBox="1"/>
              <p:nvPr/>
            </p:nvSpPr>
            <p:spPr>
              <a:xfrm>
                <a:off x="4949744" y="5383256"/>
                <a:ext cx="2682914"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01</m:t>
                          </m:r>
                        </m:sub>
                      </m:sSub>
                      <m:r>
                        <a:rPr lang="pt-BR" b="0" i="1" smtClean="0">
                          <a:latin typeface="Cambria Math" panose="02040503050406030204" pitchFamily="18" charset="0"/>
                        </a:rPr>
                        <m:t>−</m:t>
                      </m:r>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02</m:t>
                          </m:r>
                        </m:sub>
                      </m:sSub>
                      <m:r>
                        <a:rPr lang="pt-BR" b="0" i="1" smtClean="0">
                          <a:latin typeface="Cambria Math" panose="02040503050406030204" pitchFamily="18" charset="0"/>
                        </a:rPr>
                        <m:t>=</m:t>
                      </m:r>
                      <m:d>
                        <m:dPr>
                          <m:ctrlPr>
                            <a:rPr lang="pt-BR" b="0" i="1" smtClean="0">
                              <a:latin typeface="Cambria Math" panose="02040503050406030204" pitchFamily="18" charset="0"/>
                            </a:rPr>
                          </m:ctrlPr>
                        </m:dPr>
                        <m:e>
                          <m:r>
                            <a:rPr lang="pt-BR" b="0" i="1" smtClean="0">
                              <a:latin typeface="Cambria Math" panose="02040503050406030204" pitchFamily="18" charset="0"/>
                            </a:rPr>
                            <m:t>1+</m:t>
                          </m:r>
                          <m:f>
                            <m:fPr>
                              <m:ctrlPr>
                                <a:rPr lang="pt-BR" i="1">
                                  <a:latin typeface="Cambria Math" panose="02040503050406030204" pitchFamily="18" charset="0"/>
                                </a:rPr>
                              </m:ctrlPr>
                            </m:fPr>
                            <m:num>
                              <m:r>
                                <a:rPr lang="pt-BR" i="1">
                                  <a:latin typeface="Cambria Math" panose="02040503050406030204" pitchFamily="18" charset="0"/>
                                </a:rPr>
                                <m:t>2</m:t>
                              </m:r>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2</m:t>
                                  </m:r>
                                </m:sub>
                              </m:sSub>
                            </m:num>
                            <m:den>
                              <m:sSub>
                                <m:sSubPr>
                                  <m:ctrlPr>
                                    <a:rPr lang="pt-BR" i="1">
                                      <a:latin typeface="Cambria Math" panose="02040503050406030204" pitchFamily="18" charset="0"/>
                                    </a:rPr>
                                  </m:ctrlPr>
                                </m:sSubPr>
                                <m:e>
                                  <m:r>
                                    <a:rPr lang="pt-BR" i="1">
                                      <a:latin typeface="Cambria Math" panose="02040503050406030204" pitchFamily="18" charset="0"/>
                                    </a:rPr>
                                    <m:t>2</m:t>
                                  </m:r>
                                  <m:r>
                                    <a:rPr lang="pt-BR" i="1">
                                      <a:latin typeface="Cambria Math" panose="02040503050406030204" pitchFamily="18" charset="0"/>
                                    </a:rPr>
                                    <m:t>𝑅</m:t>
                                  </m:r>
                                </m:e>
                                <m:sub>
                                  <m:r>
                                    <a:rPr lang="pt-BR" i="1">
                                      <a:latin typeface="Cambria Math" panose="02040503050406030204" pitchFamily="18" charset="0"/>
                                    </a:rPr>
                                    <m:t>1</m:t>
                                  </m:r>
                                </m:sub>
                              </m:sSub>
                            </m:den>
                          </m:f>
                        </m:e>
                      </m:d>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𝐼𝑑</m:t>
                          </m:r>
                        </m:sub>
                      </m:sSub>
                    </m:oMath>
                  </m:oMathPara>
                </a14:m>
                <a:endParaRPr lang="pt-BR" dirty="0"/>
              </a:p>
            </p:txBody>
          </p:sp>
        </mc:Choice>
        <mc:Fallback xmlns="">
          <p:sp>
            <p:nvSpPr>
              <p:cNvPr id="21" name="CaixaDeTexto 20">
                <a:extLst>
                  <a:ext uri="{FF2B5EF4-FFF2-40B4-BE49-F238E27FC236}">
                    <a16:creationId xmlns:a16="http://schemas.microsoft.com/office/drawing/2014/main" id="{8CF45A2B-3A8D-43B9-854C-7717BCD61C0C}"/>
                  </a:ext>
                </a:extLst>
              </p:cNvPr>
              <p:cNvSpPr txBox="1">
                <a:spLocks noRot="1" noChangeAspect="1" noMove="1" noResize="1" noEditPoints="1" noAdjustHandles="1" noChangeArrowheads="1" noChangeShapeType="1" noTextEdit="1"/>
              </p:cNvSpPr>
              <p:nvPr/>
            </p:nvSpPr>
            <p:spPr>
              <a:xfrm>
                <a:off x="4949744" y="5383256"/>
                <a:ext cx="2682914" cy="622350"/>
              </a:xfrm>
              <a:prstGeom prst="rect">
                <a:avLst/>
              </a:prstGeom>
              <a:blipFill>
                <a:blip r:embed="rId4"/>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42015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6" grpId="0"/>
      <p:bldP spid="17" grpId="0" animBg="1"/>
      <p:bldP spid="3" grpId="0"/>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0E00D195-4A14-47C3-A6D2-ECE0921DFB27}"/>
              </a:ext>
            </a:extLst>
          </p:cNvPr>
          <p:cNvSpPr txBox="1"/>
          <p:nvPr/>
        </p:nvSpPr>
        <p:spPr>
          <a:xfrm>
            <a:off x="624005" y="3004765"/>
            <a:ext cx="8285817" cy="646331"/>
          </a:xfrm>
          <a:prstGeom prst="rect">
            <a:avLst/>
          </a:prstGeom>
          <a:noFill/>
        </p:spPr>
        <p:txBody>
          <a:bodyPr wrap="square" rtlCol="0">
            <a:spAutoFit/>
          </a:bodyPr>
          <a:lstStyle/>
          <a:p>
            <a:pPr algn="just"/>
            <a:r>
              <a:rPr lang="en-US" dirty="0"/>
              <a:t>The difference amplifier formed by op amp </a:t>
            </a:r>
            <a:r>
              <a:rPr lang="en-US" i="1" dirty="0"/>
              <a:t>A</a:t>
            </a:r>
            <a:r>
              <a:rPr lang="en-US" baseline="-25000" dirty="0"/>
              <a:t>3</a:t>
            </a:r>
            <a:r>
              <a:rPr lang="en-US" dirty="0"/>
              <a:t> and its associated resistors senses the voltage </a:t>
            </a:r>
            <a:r>
              <a:rPr lang="pt-BR" dirty="0" err="1"/>
              <a:t>difference</a:t>
            </a:r>
            <a:r>
              <a:rPr lang="pt-BR" dirty="0"/>
              <a:t> (</a:t>
            </a:r>
            <a:r>
              <a:rPr lang="pt-BR" i="1" dirty="0"/>
              <a:t>v</a:t>
            </a:r>
            <a:r>
              <a:rPr lang="pt-BR" i="1" baseline="-25000" dirty="0"/>
              <a:t>O</a:t>
            </a:r>
            <a:r>
              <a:rPr lang="pt-BR" baseline="-25000" dirty="0"/>
              <a:t>2</a:t>
            </a:r>
            <a:r>
              <a:rPr lang="pt-BR" dirty="0"/>
              <a:t> − </a:t>
            </a:r>
            <a:r>
              <a:rPr lang="pt-BR" i="1" dirty="0"/>
              <a:t>v</a:t>
            </a:r>
            <a:r>
              <a:rPr lang="pt-BR" i="1" baseline="-25000" dirty="0"/>
              <a:t>O</a:t>
            </a:r>
            <a:r>
              <a:rPr lang="pt-BR" baseline="-25000" dirty="0"/>
              <a:t>1</a:t>
            </a:r>
            <a:r>
              <a:rPr lang="pt-BR" dirty="0"/>
              <a:t>) </a:t>
            </a:r>
            <a:r>
              <a:rPr lang="pt-BR" dirty="0" err="1"/>
              <a:t>and</a:t>
            </a:r>
            <a:r>
              <a:rPr lang="pt-BR" dirty="0"/>
              <a:t> </a:t>
            </a:r>
            <a:r>
              <a:rPr lang="pt-BR" dirty="0" err="1"/>
              <a:t>provides</a:t>
            </a:r>
            <a:r>
              <a:rPr lang="pt-BR" dirty="0"/>
              <a:t> a </a:t>
            </a:r>
            <a:r>
              <a:rPr lang="pt-BR" dirty="0" err="1"/>
              <a:t>proportional</a:t>
            </a:r>
            <a:r>
              <a:rPr lang="pt-BR" dirty="0"/>
              <a:t> output </a:t>
            </a:r>
            <a:r>
              <a:rPr lang="pt-BR" dirty="0" err="1"/>
              <a:t>voltage</a:t>
            </a:r>
            <a:r>
              <a:rPr lang="pt-BR" dirty="0"/>
              <a:t> </a:t>
            </a:r>
            <a:r>
              <a:rPr lang="pt-BR" i="1" dirty="0" err="1"/>
              <a:t>v</a:t>
            </a:r>
            <a:r>
              <a:rPr lang="pt-BR" i="1" baseline="-25000" dirty="0" err="1"/>
              <a:t>O</a:t>
            </a:r>
            <a:r>
              <a:rPr lang="pt-BR" i="1" dirty="0"/>
              <a:t> </a:t>
            </a:r>
            <a:r>
              <a:rPr lang="pt-BR" dirty="0"/>
              <a:t>:</a:t>
            </a:r>
          </a:p>
        </p:txBody>
      </p:sp>
      <p:sp>
        <p:nvSpPr>
          <p:cNvPr id="10" name="Retângulo: Cantos Arredondados 9">
            <a:extLst>
              <a:ext uri="{FF2B5EF4-FFF2-40B4-BE49-F238E27FC236}">
                <a16:creationId xmlns:a16="http://schemas.microsoft.com/office/drawing/2014/main" id="{A5E92FC9-453E-4D47-971F-FF958C13FA22}"/>
              </a:ext>
            </a:extLst>
          </p:cNvPr>
          <p:cNvSpPr/>
          <p:nvPr/>
        </p:nvSpPr>
        <p:spPr>
          <a:xfrm>
            <a:off x="253711" y="3107378"/>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A87A6F38-3423-4C0B-9DD9-6FEA0ADA1CBC}"/>
              </a:ext>
            </a:extLst>
          </p:cNvPr>
          <p:cNvPicPr>
            <a:picLocks noChangeAspect="1"/>
          </p:cNvPicPr>
          <p:nvPr/>
        </p:nvPicPr>
        <p:blipFill>
          <a:blip r:embed="rId2"/>
          <a:stretch>
            <a:fillRect/>
          </a:stretch>
        </p:blipFill>
        <p:spPr>
          <a:xfrm>
            <a:off x="2213407" y="229028"/>
            <a:ext cx="5419251" cy="2602281"/>
          </a:xfrm>
          <a:prstGeom prst="rect">
            <a:avLst/>
          </a:prstGeom>
        </p:spPr>
      </p:pic>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A5B86ACE-6056-4DCB-865B-0A4F1726B6D3}"/>
                  </a:ext>
                </a:extLst>
              </p:cNvPr>
              <p:cNvSpPr txBox="1"/>
              <p:nvPr/>
            </p:nvSpPr>
            <p:spPr>
              <a:xfrm>
                <a:off x="2028751" y="3824552"/>
                <a:ext cx="2270814"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0</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4</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3</m:t>
                              </m:r>
                            </m:sub>
                          </m:sSub>
                        </m:den>
                      </m:f>
                      <m:d>
                        <m:dPr>
                          <m:ctrlPr>
                            <a:rPr lang="pt-BR" b="0" i="1" smtClean="0">
                              <a:latin typeface="Cambria Math" panose="02040503050406030204" pitchFamily="18" charset="0"/>
                            </a:rPr>
                          </m:ctrlPr>
                        </m:dPr>
                        <m:e>
                          <m:r>
                            <a:rPr lang="pt-BR" b="0" i="1" smtClean="0">
                              <a:latin typeface="Cambria Math" panose="02040503050406030204" pitchFamily="18" charset="0"/>
                            </a:rPr>
                            <m:t>1+</m:t>
                          </m:r>
                          <m:f>
                            <m:fPr>
                              <m:ctrlPr>
                                <a:rPr lang="pt-BR" i="1">
                                  <a:latin typeface="Cambria Math" panose="02040503050406030204" pitchFamily="18" charset="0"/>
                                </a:rPr>
                              </m:ctrlPr>
                            </m:fPr>
                            <m:num>
                              <m:r>
                                <a:rPr lang="pt-BR" b="0" i="1" smtClean="0">
                                  <a:latin typeface="Cambria Math" panose="02040503050406030204" pitchFamily="18" charset="0"/>
                                </a:rPr>
                                <m:t>2</m:t>
                              </m:r>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2</m:t>
                                  </m:r>
                                </m:sub>
                              </m:sSub>
                            </m:num>
                            <m:den>
                              <m:sSub>
                                <m:sSubPr>
                                  <m:ctrlPr>
                                    <a:rPr lang="pt-BR" i="1">
                                      <a:latin typeface="Cambria Math" panose="02040503050406030204" pitchFamily="18" charset="0"/>
                                    </a:rPr>
                                  </m:ctrlPr>
                                </m:sSubPr>
                                <m:e>
                                  <m:r>
                                    <a:rPr lang="pt-BR" b="0" i="1" smtClean="0">
                                      <a:latin typeface="Cambria Math" panose="02040503050406030204" pitchFamily="18" charset="0"/>
                                    </a:rPr>
                                    <m:t>2</m:t>
                                  </m:r>
                                  <m:r>
                                    <a:rPr lang="pt-BR" i="1">
                                      <a:latin typeface="Cambria Math" panose="02040503050406030204" pitchFamily="18" charset="0"/>
                                    </a:rPr>
                                    <m:t>𝑅</m:t>
                                  </m:r>
                                </m:e>
                                <m:sub>
                                  <m:r>
                                    <a:rPr lang="pt-BR" i="1">
                                      <a:latin typeface="Cambria Math" panose="02040503050406030204" pitchFamily="18" charset="0"/>
                                    </a:rPr>
                                    <m:t>1</m:t>
                                  </m:r>
                                </m:sub>
                              </m:sSub>
                            </m:den>
                          </m:f>
                        </m:e>
                      </m:d>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𝐼𝑑</m:t>
                          </m:r>
                        </m:sub>
                      </m:sSub>
                    </m:oMath>
                  </m:oMathPara>
                </a14:m>
                <a:endParaRPr lang="pt-BR" dirty="0"/>
              </a:p>
            </p:txBody>
          </p:sp>
        </mc:Choice>
        <mc:Fallback xmlns="">
          <p:sp>
            <p:nvSpPr>
              <p:cNvPr id="12" name="CaixaDeTexto 11">
                <a:extLst>
                  <a:ext uri="{FF2B5EF4-FFF2-40B4-BE49-F238E27FC236}">
                    <a16:creationId xmlns:a16="http://schemas.microsoft.com/office/drawing/2014/main" id="{A5B86ACE-6056-4DCB-865B-0A4F1726B6D3}"/>
                  </a:ext>
                </a:extLst>
              </p:cNvPr>
              <p:cNvSpPr txBox="1">
                <a:spLocks noRot="1" noChangeAspect="1" noMove="1" noResize="1" noEditPoints="1" noAdjustHandles="1" noChangeArrowheads="1" noChangeShapeType="1" noTextEdit="1"/>
              </p:cNvSpPr>
              <p:nvPr/>
            </p:nvSpPr>
            <p:spPr>
              <a:xfrm>
                <a:off x="2028751" y="3824552"/>
                <a:ext cx="2270814" cy="622350"/>
              </a:xfrm>
              <a:prstGeom prst="rect">
                <a:avLst/>
              </a:prstGeom>
              <a:blipFill>
                <a:blip r:embed="rId3"/>
                <a:stretch>
                  <a:fillRect/>
                </a:stretch>
              </a:blipFill>
            </p:spPr>
            <p:txBody>
              <a:bodyPr/>
              <a:lstStyle/>
              <a:p>
                <a:r>
                  <a:rPr lang="pt-BR">
                    <a:noFill/>
                  </a:rPr>
                  <a:t> </a:t>
                </a:r>
              </a:p>
            </p:txBody>
          </p:sp>
        </mc:Fallback>
      </mc:AlternateContent>
      <p:cxnSp>
        <p:nvCxnSpPr>
          <p:cNvPr id="13" name="Conector de Seta Reta 12">
            <a:extLst>
              <a:ext uri="{FF2B5EF4-FFF2-40B4-BE49-F238E27FC236}">
                <a16:creationId xmlns:a16="http://schemas.microsoft.com/office/drawing/2014/main" id="{1247E6A6-7EE0-49FA-AB49-0CC06EEB2CBE}"/>
              </a:ext>
            </a:extLst>
          </p:cNvPr>
          <p:cNvCxnSpPr/>
          <p:nvPr/>
        </p:nvCxnSpPr>
        <p:spPr>
          <a:xfrm>
            <a:off x="4560850" y="4146878"/>
            <a:ext cx="42837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CaixaDeTexto 13">
                <a:extLst>
                  <a:ext uri="{FF2B5EF4-FFF2-40B4-BE49-F238E27FC236}">
                    <a16:creationId xmlns:a16="http://schemas.microsoft.com/office/drawing/2014/main" id="{0E5C004E-75AA-4F35-A7AF-CE7E28AC1FE9}"/>
                  </a:ext>
                </a:extLst>
              </p:cNvPr>
              <p:cNvSpPr txBox="1"/>
              <p:nvPr/>
            </p:nvSpPr>
            <p:spPr>
              <a:xfrm>
                <a:off x="5250505" y="3824552"/>
                <a:ext cx="2142574"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0</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4</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3</m:t>
                              </m:r>
                            </m:sub>
                          </m:sSub>
                        </m:den>
                      </m:f>
                      <m:d>
                        <m:dPr>
                          <m:ctrlPr>
                            <a:rPr lang="pt-BR" b="0" i="1" smtClean="0">
                              <a:latin typeface="Cambria Math" panose="02040503050406030204" pitchFamily="18" charset="0"/>
                            </a:rPr>
                          </m:ctrlPr>
                        </m:dPr>
                        <m:e>
                          <m:r>
                            <a:rPr lang="pt-BR" b="0" i="1" smtClean="0">
                              <a:latin typeface="Cambria Math" panose="02040503050406030204" pitchFamily="18" charset="0"/>
                            </a:rPr>
                            <m:t>1+</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2</m:t>
                                  </m:r>
                                </m:sub>
                              </m:sSub>
                            </m:num>
                            <m:den>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1</m:t>
                                  </m:r>
                                </m:sub>
                              </m:sSub>
                            </m:den>
                          </m:f>
                        </m:e>
                      </m:d>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𝐼𝑑</m:t>
                          </m:r>
                        </m:sub>
                      </m:sSub>
                    </m:oMath>
                  </m:oMathPara>
                </a14:m>
                <a:endParaRPr lang="pt-BR" dirty="0"/>
              </a:p>
            </p:txBody>
          </p:sp>
        </mc:Choice>
        <mc:Fallback xmlns="">
          <p:sp>
            <p:nvSpPr>
              <p:cNvPr id="14" name="CaixaDeTexto 13">
                <a:extLst>
                  <a:ext uri="{FF2B5EF4-FFF2-40B4-BE49-F238E27FC236}">
                    <a16:creationId xmlns:a16="http://schemas.microsoft.com/office/drawing/2014/main" id="{0E5C004E-75AA-4F35-A7AF-CE7E28AC1FE9}"/>
                  </a:ext>
                </a:extLst>
              </p:cNvPr>
              <p:cNvSpPr txBox="1">
                <a:spLocks noRot="1" noChangeAspect="1" noMove="1" noResize="1" noEditPoints="1" noAdjustHandles="1" noChangeArrowheads="1" noChangeShapeType="1" noTextEdit="1"/>
              </p:cNvSpPr>
              <p:nvPr/>
            </p:nvSpPr>
            <p:spPr>
              <a:xfrm>
                <a:off x="5250505" y="3824552"/>
                <a:ext cx="2142574" cy="622350"/>
              </a:xfrm>
              <a:prstGeom prst="rect">
                <a:avLst/>
              </a:prstGeom>
              <a:blipFill>
                <a:blip r:embed="rId4"/>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219469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0E00D195-4A14-47C3-A6D2-ECE0921DFB27}"/>
              </a:ext>
            </a:extLst>
          </p:cNvPr>
          <p:cNvSpPr txBox="1"/>
          <p:nvPr/>
        </p:nvSpPr>
        <p:spPr>
          <a:xfrm>
            <a:off x="429091" y="2880746"/>
            <a:ext cx="8285817" cy="646331"/>
          </a:xfrm>
          <a:prstGeom prst="rect">
            <a:avLst/>
          </a:prstGeom>
          <a:noFill/>
        </p:spPr>
        <p:txBody>
          <a:bodyPr wrap="square" rtlCol="0">
            <a:spAutoFit/>
          </a:bodyPr>
          <a:lstStyle/>
          <a:p>
            <a:pPr algn="just"/>
            <a:r>
              <a:rPr lang="en-US" dirty="0"/>
              <a:t>Consider next what happens when the two input terminals are connected together to a common mode input voltage </a:t>
            </a:r>
            <a:r>
              <a:rPr lang="en-US" i="1" dirty="0" err="1"/>
              <a:t>v</a:t>
            </a:r>
            <a:r>
              <a:rPr lang="en-US" i="1" baseline="-25000" dirty="0" err="1"/>
              <a:t>Icm</a:t>
            </a:r>
            <a:r>
              <a:rPr lang="en-US" dirty="0"/>
              <a:t>. </a:t>
            </a:r>
            <a:endParaRPr lang="pt-BR" dirty="0"/>
          </a:p>
        </p:txBody>
      </p:sp>
      <p:sp>
        <p:nvSpPr>
          <p:cNvPr id="10" name="Retângulo: Cantos Arredondados 9">
            <a:extLst>
              <a:ext uri="{FF2B5EF4-FFF2-40B4-BE49-F238E27FC236}">
                <a16:creationId xmlns:a16="http://schemas.microsoft.com/office/drawing/2014/main" id="{A5E92FC9-453E-4D47-971F-FF958C13FA22}"/>
              </a:ext>
            </a:extLst>
          </p:cNvPr>
          <p:cNvSpPr/>
          <p:nvPr/>
        </p:nvSpPr>
        <p:spPr>
          <a:xfrm>
            <a:off x="197859" y="2984757"/>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A87A6F38-3423-4C0B-9DD9-6FEA0ADA1CBC}"/>
              </a:ext>
            </a:extLst>
          </p:cNvPr>
          <p:cNvPicPr>
            <a:picLocks noChangeAspect="1"/>
          </p:cNvPicPr>
          <p:nvPr/>
        </p:nvPicPr>
        <p:blipFill>
          <a:blip r:embed="rId2"/>
          <a:stretch>
            <a:fillRect/>
          </a:stretch>
        </p:blipFill>
        <p:spPr>
          <a:xfrm>
            <a:off x="2085422" y="147626"/>
            <a:ext cx="5419251" cy="2602281"/>
          </a:xfrm>
          <a:prstGeom prst="rect">
            <a:avLst/>
          </a:prstGeom>
        </p:spPr>
      </p:pic>
      <p:sp>
        <p:nvSpPr>
          <p:cNvPr id="16" name="CaixaDeTexto 15">
            <a:extLst>
              <a:ext uri="{FF2B5EF4-FFF2-40B4-BE49-F238E27FC236}">
                <a16:creationId xmlns:a16="http://schemas.microsoft.com/office/drawing/2014/main" id="{E81B0FA5-BD4B-4477-B755-D571D927058C}"/>
              </a:ext>
            </a:extLst>
          </p:cNvPr>
          <p:cNvSpPr txBox="1"/>
          <p:nvPr/>
        </p:nvSpPr>
        <p:spPr>
          <a:xfrm>
            <a:off x="412403" y="3618846"/>
            <a:ext cx="8525338" cy="1477328"/>
          </a:xfrm>
          <a:prstGeom prst="rect">
            <a:avLst/>
          </a:prstGeom>
          <a:noFill/>
        </p:spPr>
        <p:txBody>
          <a:bodyPr wrap="square" rtlCol="0">
            <a:spAutoFit/>
          </a:bodyPr>
          <a:lstStyle/>
          <a:p>
            <a:pPr algn="just"/>
            <a:r>
              <a:rPr lang="en-US" dirty="0"/>
              <a:t>a)   An equal voltage appears at the negative input terminals of </a:t>
            </a:r>
            <a:r>
              <a:rPr lang="en-US" i="1" dirty="0"/>
              <a:t>A</a:t>
            </a:r>
            <a:r>
              <a:rPr lang="en-US" baseline="-25000" dirty="0"/>
              <a:t>1</a:t>
            </a:r>
            <a:r>
              <a:rPr lang="en-US" dirty="0"/>
              <a:t> and </a:t>
            </a:r>
            <a:r>
              <a:rPr lang="en-US" i="1" dirty="0"/>
              <a:t>A</a:t>
            </a:r>
            <a:r>
              <a:rPr lang="en-US" baseline="-25000" dirty="0"/>
              <a:t>2</a:t>
            </a:r>
            <a:r>
              <a:rPr lang="en-US" dirty="0"/>
              <a:t>, causing the current through 2</a:t>
            </a:r>
            <a:r>
              <a:rPr lang="en-US" i="1" dirty="0"/>
              <a:t>R</a:t>
            </a:r>
            <a:r>
              <a:rPr lang="en-US" baseline="-25000" dirty="0"/>
              <a:t>1</a:t>
            </a:r>
            <a:r>
              <a:rPr lang="en-US" dirty="0"/>
              <a:t> to be zero. Thus there will be no current flowing in the </a:t>
            </a:r>
            <a:r>
              <a:rPr lang="en-US" i="1" dirty="0"/>
              <a:t>R</a:t>
            </a:r>
            <a:r>
              <a:rPr lang="en-US" baseline="-25000" dirty="0"/>
              <a:t>2</a:t>
            </a:r>
            <a:r>
              <a:rPr lang="en-US" dirty="0"/>
              <a:t> resistors, and the voltages at the output terminals of </a:t>
            </a:r>
            <a:r>
              <a:rPr lang="en-US" i="1" dirty="0"/>
              <a:t>A</a:t>
            </a:r>
            <a:r>
              <a:rPr lang="en-US" baseline="-25000" dirty="0"/>
              <a:t>1</a:t>
            </a:r>
            <a:r>
              <a:rPr lang="en-US" dirty="0"/>
              <a:t> and </a:t>
            </a:r>
            <a:r>
              <a:rPr lang="en-US" i="1" dirty="0"/>
              <a:t>A</a:t>
            </a:r>
            <a:r>
              <a:rPr lang="en-US" baseline="-25000" dirty="0"/>
              <a:t>2</a:t>
            </a:r>
            <a:r>
              <a:rPr lang="en-US" dirty="0"/>
              <a:t> will be equal to the input (</a:t>
            </a:r>
            <a:r>
              <a:rPr lang="en-US" i="1" dirty="0" err="1"/>
              <a:t>v</a:t>
            </a:r>
            <a:r>
              <a:rPr lang="en-US" i="1" baseline="-25000" dirty="0" err="1"/>
              <a:t>Icm</a:t>
            </a:r>
            <a:r>
              <a:rPr lang="en-US" dirty="0"/>
              <a:t>). Thus the first stage no longer amplifies </a:t>
            </a:r>
            <a:r>
              <a:rPr lang="en-US" i="1" dirty="0" err="1"/>
              <a:t>v</a:t>
            </a:r>
            <a:r>
              <a:rPr lang="en-US" i="1" baseline="-25000" dirty="0" err="1"/>
              <a:t>Icm</a:t>
            </a:r>
            <a:r>
              <a:rPr lang="en-US" i="1" dirty="0"/>
              <a:t> .</a:t>
            </a:r>
            <a:r>
              <a:rPr lang="en-US" dirty="0"/>
              <a:t> it simply propagates </a:t>
            </a:r>
            <a:r>
              <a:rPr lang="en-US" i="1" dirty="0" err="1"/>
              <a:t>v</a:t>
            </a:r>
            <a:r>
              <a:rPr lang="en-US" i="1" baseline="-25000" dirty="0" err="1"/>
              <a:t>Icm</a:t>
            </a:r>
            <a:r>
              <a:rPr lang="en-US" i="1" dirty="0"/>
              <a:t> </a:t>
            </a:r>
            <a:r>
              <a:rPr lang="en-US" dirty="0"/>
              <a:t>to its two output terminals, where they are subtracted to produce a zero common-mode output by </a:t>
            </a:r>
            <a:r>
              <a:rPr lang="en-US" i="1" dirty="0"/>
              <a:t>A</a:t>
            </a:r>
            <a:r>
              <a:rPr lang="en-US" baseline="-25000" dirty="0"/>
              <a:t>3</a:t>
            </a:r>
            <a:r>
              <a:rPr lang="en-US" dirty="0"/>
              <a:t>. </a:t>
            </a:r>
            <a:endParaRPr lang="pt-BR" dirty="0"/>
          </a:p>
        </p:txBody>
      </p:sp>
      <p:sp>
        <p:nvSpPr>
          <p:cNvPr id="7" name="CaixaDeTexto 6">
            <a:extLst>
              <a:ext uri="{FF2B5EF4-FFF2-40B4-BE49-F238E27FC236}">
                <a16:creationId xmlns:a16="http://schemas.microsoft.com/office/drawing/2014/main" id="{E5C33F2D-2CB4-4251-9B4A-653C81F2557F}"/>
              </a:ext>
            </a:extLst>
          </p:cNvPr>
          <p:cNvSpPr txBox="1"/>
          <p:nvPr/>
        </p:nvSpPr>
        <p:spPr>
          <a:xfrm>
            <a:off x="412403" y="5145739"/>
            <a:ext cx="8464045" cy="646331"/>
          </a:xfrm>
          <a:prstGeom prst="rect">
            <a:avLst/>
          </a:prstGeom>
          <a:noFill/>
        </p:spPr>
        <p:txBody>
          <a:bodyPr wrap="square" rtlCol="0">
            <a:spAutoFit/>
          </a:bodyPr>
          <a:lstStyle/>
          <a:p>
            <a:pPr algn="just"/>
            <a:r>
              <a:rPr lang="pt-BR" dirty="0"/>
              <a:t>b) </a:t>
            </a:r>
            <a:r>
              <a:rPr lang="en-US" dirty="0"/>
              <a:t>Finally, we observe from the gain expression that the it can be varied by changing only one resistor, 2</a:t>
            </a:r>
            <a:r>
              <a:rPr lang="en-US" i="1" dirty="0"/>
              <a:t>R</a:t>
            </a:r>
            <a:r>
              <a:rPr lang="en-US" baseline="-25000" dirty="0"/>
              <a:t>1</a:t>
            </a:r>
            <a:r>
              <a:rPr lang="en-US" dirty="0"/>
              <a:t>. </a:t>
            </a:r>
            <a:endParaRPr lang="pt-BR" dirty="0"/>
          </a:p>
        </p:txBody>
      </p:sp>
      <p:sp>
        <p:nvSpPr>
          <p:cNvPr id="8" name="Retângulo 7">
            <a:extLst>
              <a:ext uri="{FF2B5EF4-FFF2-40B4-BE49-F238E27FC236}">
                <a16:creationId xmlns:a16="http://schemas.microsoft.com/office/drawing/2014/main" id="{F2B0DD44-D0DF-45DA-A20B-8CFD399FC1D1}"/>
              </a:ext>
            </a:extLst>
          </p:cNvPr>
          <p:cNvSpPr/>
          <p:nvPr/>
        </p:nvSpPr>
        <p:spPr>
          <a:xfrm>
            <a:off x="892930" y="5792070"/>
            <a:ext cx="7603350" cy="923330"/>
          </a:xfrm>
          <a:prstGeom prst="rect">
            <a:avLst/>
          </a:prstGeom>
        </p:spPr>
        <p:txBody>
          <a:bodyPr wrap="square">
            <a:spAutoFit/>
          </a:bodyPr>
          <a:lstStyle/>
          <a:p>
            <a:pPr algn="ctr"/>
            <a:r>
              <a:rPr lang="en-US" b="1" dirty="0">
                <a:solidFill>
                  <a:srgbClr val="FF0000"/>
                </a:solidFill>
              </a:rPr>
              <a:t>This is an excellent differential amplifier circuit and is widely employed as an instrumentation amplifier; that is, as the input amplifier used</a:t>
            </a:r>
          </a:p>
          <a:p>
            <a:pPr algn="ctr"/>
            <a:r>
              <a:rPr lang="en-US" b="1" dirty="0">
                <a:solidFill>
                  <a:srgbClr val="FF0000"/>
                </a:solidFill>
              </a:rPr>
              <a:t> in a variety of electronic instruments !</a:t>
            </a:r>
            <a:endParaRPr lang="pt-BR" b="1" dirty="0">
              <a:solidFill>
                <a:srgbClr val="FF0000"/>
              </a:solidFill>
            </a:endParaRPr>
          </a:p>
        </p:txBody>
      </p:sp>
    </p:spTree>
    <p:extLst>
      <p:ext uri="{BB962C8B-B14F-4D97-AF65-F5344CB8AC3E}">
        <p14:creationId xmlns:p14="http://schemas.microsoft.com/office/powerpoint/2010/main" val="27755301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277" y="3350514"/>
            <a:ext cx="244719" cy="1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dirty="0"/>
          </a:p>
        </p:txBody>
      </p:sp>
      <p:sp>
        <p:nvSpPr>
          <p:cNvPr id="6" name="TextBox 5"/>
          <p:cNvSpPr txBox="1"/>
          <p:nvPr/>
        </p:nvSpPr>
        <p:spPr>
          <a:xfrm>
            <a:off x="1142347" y="3284572"/>
            <a:ext cx="3893526" cy="348109"/>
          </a:xfrm>
          <a:prstGeom prst="rect">
            <a:avLst/>
          </a:prstGeom>
        </p:spPr>
        <p:txBody>
          <a:bodyPr>
            <a:spAutoFit/>
          </a:bodyPr>
          <a:lstStyle/>
          <a:p>
            <a:pPr>
              <a:spcBef>
                <a:spcPts val="277"/>
              </a:spcBef>
              <a:buClr>
                <a:srgbClr val="CCCC00"/>
              </a:buClr>
              <a:defRPr/>
            </a:pPr>
            <a:r>
              <a:rPr lang="pt-BR" sz="1662" dirty="0">
                <a:cs typeface="Arial" pitchFamily="34" charset="0"/>
              </a:rPr>
              <a:t>Resistência de entrada muito alta      </a:t>
            </a:r>
          </a:p>
        </p:txBody>
      </p:sp>
      <p:sp>
        <p:nvSpPr>
          <p:cNvPr id="20" name="TextBox 19"/>
          <p:cNvSpPr txBox="1"/>
          <p:nvPr/>
        </p:nvSpPr>
        <p:spPr>
          <a:xfrm>
            <a:off x="1145277" y="3749099"/>
            <a:ext cx="5181600" cy="348109"/>
          </a:xfrm>
          <a:prstGeom prst="rect">
            <a:avLst/>
          </a:prstGeom>
        </p:spPr>
        <p:txBody>
          <a:bodyPr>
            <a:spAutoFit/>
          </a:bodyPr>
          <a:lstStyle/>
          <a:p>
            <a:pPr>
              <a:spcBef>
                <a:spcPts val="277"/>
              </a:spcBef>
              <a:buClr>
                <a:srgbClr val="CCCC00"/>
              </a:buClr>
              <a:defRPr/>
            </a:pPr>
            <a:r>
              <a:rPr lang="pt-BR" sz="1662" dirty="0">
                <a:cs typeface="Arial" pitchFamily="34" charset="0"/>
              </a:rPr>
              <a:t>Resistência de saída menor que a dos amp ops comuns</a:t>
            </a:r>
          </a:p>
        </p:txBody>
      </p:sp>
      <p:sp>
        <p:nvSpPr>
          <p:cNvPr id="22" name="TextBox 21"/>
          <p:cNvSpPr txBox="1"/>
          <p:nvPr/>
        </p:nvSpPr>
        <p:spPr>
          <a:xfrm>
            <a:off x="1139416" y="4281034"/>
            <a:ext cx="3217985" cy="348109"/>
          </a:xfrm>
          <a:prstGeom prst="rect">
            <a:avLst/>
          </a:prstGeom>
        </p:spPr>
        <p:txBody>
          <a:bodyPr>
            <a:spAutoFit/>
          </a:bodyPr>
          <a:lstStyle/>
          <a:p>
            <a:pPr>
              <a:spcBef>
                <a:spcPts val="277"/>
              </a:spcBef>
              <a:buClr>
                <a:srgbClr val="CCCC00"/>
              </a:buClr>
              <a:defRPr/>
            </a:pPr>
            <a:r>
              <a:rPr lang="pt-BR" sz="1662" dirty="0">
                <a:cs typeface="Arial" pitchFamily="34" charset="0"/>
              </a:rPr>
              <a:t>CMRR superior superior à 100 dB</a:t>
            </a:r>
          </a:p>
        </p:txBody>
      </p:sp>
      <p:sp>
        <p:nvSpPr>
          <p:cNvPr id="24" name="TextBox 23"/>
          <p:cNvSpPr txBox="1"/>
          <p:nvPr/>
        </p:nvSpPr>
        <p:spPr>
          <a:xfrm>
            <a:off x="1145277" y="4745560"/>
            <a:ext cx="5181600" cy="603883"/>
          </a:xfrm>
          <a:prstGeom prst="rect">
            <a:avLst/>
          </a:prstGeom>
        </p:spPr>
        <p:txBody>
          <a:bodyPr>
            <a:spAutoFit/>
          </a:bodyPr>
          <a:lstStyle/>
          <a:p>
            <a:pPr>
              <a:spcBef>
                <a:spcPts val="277"/>
              </a:spcBef>
              <a:buClr>
                <a:srgbClr val="CCCC00"/>
              </a:buClr>
              <a:defRPr/>
            </a:pPr>
            <a:r>
              <a:rPr lang="pt-BR" sz="1662" dirty="0">
                <a:cs typeface="Arial" pitchFamily="34" charset="0"/>
              </a:rPr>
              <a:t>Ganho de tensão em malha aberta muito superior ao dos amp ops comuns</a:t>
            </a:r>
          </a:p>
        </p:txBody>
      </p:sp>
      <p:sp>
        <p:nvSpPr>
          <p:cNvPr id="26" name="TextBox 25"/>
          <p:cNvSpPr txBox="1"/>
          <p:nvPr/>
        </p:nvSpPr>
        <p:spPr>
          <a:xfrm>
            <a:off x="1145277" y="5402053"/>
            <a:ext cx="5181600" cy="348109"/>
          </a:xfrm>
          <a:prstGeom prst="rect">
            <a:avLst/>
          </a:prstGeom>
        </p:spPr>
        <p:txBody>
          <a:bodyPr>
            <a:spAutoFit/>
          </a:bodyPr>
          <a:lstStyle/>
          <a:p>
            <a:pPr>
              <a:spcBef>
                <a:spcPts val="277"/>
              </a:spcBef>
              <a:buClr>
                <a:srgbClr val="CCCC00"/>
              </a:buClr>
              <a:defRPr/>
            </a:pPr>
            <a:r>
              <a:rPr lang="pt-BR" sz="1662" dirty="0">
                <a:cs typeface="Arial" pitchFamily="34" charset="0"/>
              </a:rPr>
              <a:t>Tensão de offset muito baixa</a:t>
            </a:r>
          </a:p>
        </p:txBody>
      </p:sp>
      <p:sp>
        <p:nvSpPr>
          <p:cNvPr id="28" name="TextBox 27"/>
          <p:cNvSpPr txBox="1"/>
          <p:nvPr/>
        </p:nvSpPr>
        <p:spPr>
          <a:xfrm>
            <a:off x="1146973" y="5793232"/>
            <a:ext cx="3586620" cy="348109"/>
          </a:xfrm>
          <a:prstGeom prst="rect">
            <a:avLst/>
          </a:prstGeom>
        </p:spPr>
        <p:txBody>
          <a:bodyPr wrap="square">
            <a:spAutoFit/>
          </a:bodyPr>
          <a:lstStyle/>
          <a:p>
            <a:pPr>
              <a:spcBef>
                <a:spcPts val="277"/>
              </a:spcBef>
              <a:buClr>
                <a:srgbClr val="CCCC00"/>
              </a:buClr>
              <a:defRPr/>
            </a:pPr>
            <a:r>
              <a:rPr lang="pt-BR" sz="1662" dirty="0" err="1">
                <a:cs typeface="Arial" pitchFamily="34" charset="0"/>
              </a:rPr>
              <a:t>Drift</a:t>
            </a:r>
            <a:r>
              <a:rPr lang="pt-BR" sz="1662" dirty="0">
                <a:cs typeface="Arial" pitchFamily="34" charset="0"/>
              </a:rPr>
              <a:t> térmico extremamente baixo</a:t>
            </a:r>
          </a:p>
        </p:txBody>
      </p:sp>
      <p:sp>
        <p:nvSpPr>
          <p:cNvPr id="7" name="TextBox 6"/>
          <p:cNvSpPr txBox="1"/>
          <p:nvPr/>
        </p:nvSpPr>
        <p:spPr>
          <a:xfrm>
            <a:off x="6483673" y="4278388"/>
            <a:ext cx="1584032" cy="1382751"/>
          </a:xfrm>
          <a:prstGeom prst="rect">
            <a:avLst/>
          </a:prstGeom>
        </p:spPr>
        <p:txBody>
          <a:bodyPr wrap="square">
            <a:spAutoFit/>
          </a:bodyPr>
          <a:lstStyle/>
          <a:p>
            <a:pPr algn="ctr">
              <a:spcBef>
                <a:spcPts val="277"/>
              </a:spcBef>
              <a:buClr>
                <a:srgbClr val="CCCC00"/>
              </a:buClr>
              <a:defRPr/>
            </a:pPr>
            <a:r>
              <a:rPr lang="pt-BR" sz="1477" dirty="0">
                <a:cs typeface="Arial" pitchFamily="34" charset="0"/>
              </a:rPr>
              <a:t>Exemplo:</a:t>
            </a:r>
          </a:p>
          <a:p>
            <a:pPr algn="ctr">
              <a:spcBef>
                <a:spcPts val="277"/>
              </a:spcBef>
              <a:buClr>
                <a:srgbClr val="CCCC00"/>
              </a:buClr>
              <a:defRPr/>
            </a:pPr>
            <a:r>
              <a:rPr lang="pt-BR" sz="1477" b="1" dirty="0">
                <a:solidFill>
                  <a:srgbClr val="FF0000"/>
                </a:solidFill>
                <a:cs typeface="Arial" pitchFamily="34" charset="0"/>
              </a:rPr>
              <a:t>LH36 (National)</a:t>
            </a:r>
          </a:p>
          <a:p>
            <a:pPr algn="ctr">
              <a:spcBef>
                <a:spcPts val="277"/>
              </a:spcBef>
              <a:buClr>
                <a:srgbClr val="CCCC00"/>
              </a:buClr>
              <a:defRPr/>
            </a:pPr>
            <a:r>
              <a:rPr lang="pt-BR" sz="1477" dirty="0">
                <a:cs typeface="Arial" pitchFamily="34" charset="0"/>
              </a:rPr>
              <a:t>R</a:t>
            </a:r>
            <a:r>
              <a:rPr lang="pt-BR" sz="1477" baseline="-25000" dirty="0">
                <a:cs typeface="Arial" pitchFamily="34" charset="0"/>
              </a:rPr>
              <a:t>i  </a:t>
            </a:r>
            <a:r>
              <a:rPr lang="pt-BR" sz="1477" dirty="0">
                <a:cs typeface="Arial" pitchFamily="34" charset="0"/>
              </a:rPr>
              <a:t>= 300 M</a:t>
            </a:r>
            <a:r>
              <a:rPr lang="el-GR" sz="1477" dirty="0">
                <a:cs typeface="Arial" pitchFamily="34" charset="0"/>
              </a:rPr>
              <a:t>Ω</a:t>
            </a:r>
            <a:endParaRPr lang="pt-BR" sz="1477" dirty="0">
              <a:cs typeface="Arial" pitchFamily="34" charset="0"/>
            </a:endParaRPr>
          </a:p>
          <a:p>
            <a:pPr algn="ctr">
              <a:spcBef>
                <a:spcPts val="277"/>
              </a:spcBef>
              <a:buClr>
                <a:srgbClr val="CCCC00"/>
              </a:buClr>
              <a:defRPr/>
            </a:pPr>
            <a:r>
              <a:rPr lang="pt-BR" sz="1477" dirty="0">
                <a:cs typeface="Arial" pitchFamily="34" charset="0"/>
              </a:rPr>
              <a:t>R</a:t>
            </a:r>
            <a:r>
              <a:rPr lang="pt-BR" sz="1477" baseline="-25000" dirty="0">
                <a:cs typeface="Arial" pitchFamily="34" charset="0"/>
              </a:rPr>
              <a:t>i  </a:t>
            </a:r>
            <a:r>
              <a:rPr lang="pt-BR" sz="1477" dirty="0">
                <a:cs typeface="Arial" pitchFamily="34" charset="0"/>
              </a:rPr>
              <a:t>= 0,5</a:t>
            </a:r>
            <a:r>
              <a:rPr lang="el-GR" sz="1477" dirty="0">
                <a:cs typeface="Arial" pitchFamily="34" charset="0"/>
              </a:rPr>
              <a:t>Ω</a:t>
            </a:r>
            <a:endParaRPr lang="pt-BR" sz="1477" dirty="0">
              <a:cs typeface="Arial" pitchFamily="34" charset="0"/>
            </a:endParaRPr>
          </a:p>
          <a:p>
            <a:pPr algn="ctr">
              <a:spcBef>
                <a:spcPts val="277"/>
              </a:spcBef>
              <a:buClr>
                <a:srgbClr val="CCCC00"/>
              </a:buClr>
              <a:defRPr/>
            </a:pPr>
            <a:r>
              <a:rPr lang="pt-BR" sz="1477" dirty="0">
                <a:cs typeface="Arial" pitchFamily="34" charset="0"/>
              </a:rPr>
              <a:t>CMRR = 100 dB</a:t>
            </a:r>
          </a:p>
        </p:txBody>
      </p:sp>
      <p:pic>
        <p:nvPicPr>
          <p:cNvPr id="2" name="Imagem 1">
            <a:extLst>
              <a:ext uri="{FF2B5EF4-FFF2-40B4-BE49-F238E27FC236}">
                <a16:creationId xmlns:a16="http://schemas.microsoft.com/office/drawing/2014/main" id="{DBDA9D61-E709-480F-8EDC-351BE22F6453}"/>
              </a:ext>
            </a:extLst>
          </p:cNvPr>
          <p:cNvPicPr>
            <a:picLocks noChangeAspect="1"/>
          </p:cNvPicPr>
          <p:nvPr/>
        </p:nvPicPr>
        <p:blipFill>
          <a:blip r:embed="rId3"/>
          <a:stretch>
            <a:fillRect/>
          </a:stretch>
        </p:blipFill>
        <p:spPr>
          <a:xfrm>
            <a:off x="978052" y="430644"/>
            <a:ext cx="3884010" cy="2558606"/>
          </a:xfrm>
          <a:prstGeom prst="rect">
            <a:avLst/>
          </a:prstGeom>
        </p:spPr>
      </p:pic>
      <p:pic>
        <p:nvPicPr>
          <p:cNvPr id="5" name="Imagem 4">
            <a:extLst>
              <a:ext uri="{FF2B5EF4-FFF2-40B4-BE49-F238E27FC236}">
                <a16:creationId xmlns:a16="http://schemas.microsoft.com/office/drawing/2014/main" id="{B3BD7EB7-0347-447B-84CB-383947AC312A}"/>
              </a:ext>
            </a:extLst>
          </p:cNvPr>
          <p:cNvPicPr>
            <a:picLocks noChangeAspect="1"/>
          </p:cNvPicPr>
          <p:nvPr/>
        </p:nvPicPr>
        <p:blipFill>
          <a:blip r:embed="rId4"/>
          <a:stretch>
            <a:fillRect/>
          </a:stretch>
        </p:blipFill>
        <p:spPr>
          <a:xfrm>
            <a:off x="5614292" y="1281345"/>
            <a:ext cx="2933700" cy="847725"/>
          </a:xfrm>
          <a:prstGeom prst="rect">
            <a:avLst/>
          </a:prstGeom>
        </p:spPr>
      </p:pic>
      <p:sp>
        <p:nvSpPr>
          <p:cNvPr id="14" name="CaixaDeTexto 13">
            <a:extLst>
              <a:ext uri="{FF2B5EF4-FFF2-40B4-BE49-F238E27FC236}">
                <a16:creationId xmlns:a16="http://schemas.microsoft.com/office/drawing/2014/main" id="{20F2EF75-6089-4B50-9BED-BD8D4EEE209F}"/>
              </a:ext>
            </a:extLst>
          </p:cNvPr>
          <p:cNvSpPr txBox="1"/>
          <p:nvPr/>
        </p:nvSpPr>
        <p:spPr>
          <a:xfrm>
            <a:off x="5004014" y="1281345"/>
            <a:ext cx="468325" cy="769441"/>
          </a:xfrm>
          <a:prstGeom prst="rect">
            <a:avLst/>
          </a:prstGeom>
          <a:noFill/>
        </p:spPr>
        <p:txBody>
          <a:bodyPr wrap="square" rtlCol="0">
            <a:spAutoFit/>
          </a:bodyPr>
          <a:lstStyle/>
          <a:p>
            <a:pPr algn="ctr"/>
            <a:r>
              <a:rPr lang="pt-BR" sz="4400" b="1" dirty="0">
                <a:solidFill>
                  <a:srgbClr val="FF0000"/>
                </a:solidFill>
              </a:rPr>
              <a:t>≡</a:t>
            </a:r>
          </a:p>
        </p:txBody>
      </p:sp>
    </p:spTree>
    <p:extLst>
      <p:ext uri="{BB962C8B-B14F-4D97-AF65-F5344CB8AC3E}">
        <p14:creationId xmlns:p14="http://schemas.microsoft.com/office/powerpoint/2010/main" val="4224602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5"/>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0965" name="Rectangle 7"/>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pic>
        <p:nvPicPr>
          <p:cNvPr id="4096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796" y="1704675"/>
            <a:ext cx="31491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a:cxnSpLocks/>
          </p:cNvCxnSpPr>
          <p:nvPr/>
        </p:nvCxnSpPr>
        <p:spPr>
          <a:xfrm>
            <a:off x="4449592" y="2582441"/>
            <a:ext cx="0" cy="5800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flipV="1">
            <a:off x="1880720" y="1521816"/>
            <a:ext cx="0" cy="8029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395374" y="2542876"/>
            <a:ext cx="108438" cy="791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cxnSp>
        <p:nvCxnSpPr>
          <p:cNvPr id="30" name="Straight Connector 29"/>
          <p:cNvCxnSpPr>
            <a:cxnSpLocks/>
          </p:cNvCxnSpPr>
          <p:nvPr/>
        </p:nvCxnSpPr>
        <p:spPr>
          <a:xfrm>
            <a:off x="4646076" y="1498012"/>
            <a:ext cx="0" cy="6139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457428" y="3177389"/>
            <a:ext cx="1485848" cy="276999"/>
          </a:xfrm>
          <a:prstGeom prst="rect">
            <a:avLst/>
          </a:prstGeom>
        </p:spPr>
        <p:txBody>
          <a:bodyPr>
            <a:spAutoFit/>
          </a:bodyPr>
          <a:lstStyle/>
          <a:p>
            <a:pPr algn="ctr">
              <a:spcBef>
                <a:spcPts val="277"/>
              </a:spcBef>
              <a:buClr>
                <a:srgbClr val="CCCC00"/>
              </a:buClr>
              <a:defRPr/>
            </a:pPr>
            <a:r>
              <a:rPr lang="pt-BR" sz="1200" b="1" dirty="0">
                <a:latin typeface="+mj-lt"/>
                <a:cs typeface="Arial" pitchFamily="34" charset="0"/>
              </a:rPr>
              <a:t>Inversor com ganho 1</a:t>
            </a:r>
          </a:p>
        </p:txBody>
      </p:sp>
      <p:pic>
        <p:nvPicPr>
          <p:cNvPr id="409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7134" y="1830265"/>
            <a:ext cx="2972605" cy="193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a:cxnSpLocks/>
          </p:cNvCxnSpPr>
          <p:nvPr/>
        </p:nvCxnSpPr>
        <p:spPr>
          <a:xfrm>
            <a:off x="4458727" y="3162527"/>
            <a:ext cx="4885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861102" y="3123694"/>
            <a:ext cx="108438" cy="776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40981" name="TextBox 1"/>
          <p:cNvSpPr txBox="1">
            <a:spLocks noChangeArrowheads="1"/>
          </p:cNvSpPr>
          <p:nvPr/>
        </p:nvSpPr>
        <p:spPr bwMode="auto">
          <a:xfrm>
            <a:off x="3462178" y="186838"/>
            <a:ext cx="2133600" cy="31963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pt-BR" altLang="pt-BR" sz="1477" b="1">
                <a:solidFill>
                  <a:schemeClr val="bg1"/>
                </a:solidFill>
                <a:cs typeface="Arial" pitchFamily="34" charset="0"/>
              </a:rPr>
              <a:t>Medida da CMRR</a:t>
            </a:r>
          </a:p>
        </p:txBody>
      </p:sp>
      <p:sp>
        <p:nvSpPr>
          <p:cNvPr id="29" name="Rectangle 5"/>
          <p:cNvSpPr/>
          <p:nvPr/>
        </p:nvSpPr>
        <p:spPr>
          <a:xfrm>
            <a:off x="373885" y="712861"/>
            <a:ext cx="265235" cy="1992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31" name="TextBox 6"/>
          <p:cNvSpPr txBox="1"/>
          <p:nvPr/>
        </p:nvSpPr>
        <p:spPr>
          <a:xfrm>
            <a:off x="762212" y="646941"/>
            <a:ext cx="6827699" cy="642355"/>
          </a:xfrm>
          <a:prstGeom prst="rect">
            <a:avLst/>
          </a:prstGeom>
        </p:spPr>
        <p:txBody>
          <a:bodyPr wrap="square">
            <a:spAutoFit/>
          </a:bodyPr>
          <a:lstStyle/>
          <a:p>
            <a:pPr marL="166158" indent="-166158">
              <a:spcBef>
                <a:spcPts val="277"/>
              </a:spcBef>
              <a:buClr>
                <a:srgbClr val="CCCC00"/>
              </a:buClr>
              <a:defRPr/>
            </a:pPr>
            <a:r>
              <a:rPr lang="pt-BR" sz="1662" b="1" dirty="0">
                <a:latin typeface="+mj-lt"/>
                <a:cs typeface="Arial" pitchFamily="34" charset="0"/>
              </a:rPr>
              <a:t>Medida de A</a:t>
            </a:r>
            <a:r>
              <a:rPr lang="pt-BR" sz="1662" b="1" baseline="-25000" dirty="0">
                <a:latin typeface="+mj-lt"/>
                <a:cs typeface="Arial" pitchFamily="34" charset="0"/>
              </a:rPr>
              <a:t>d</a:t>
            </a:r>
            <a:r>
              <a:rPr lang="pt-BR" sz="1662" b="1" dirty="0">
                <a:latin typeface="+mj-lt"/>
                <a:cs typeface="Arial" pitchFamily="34" charset="0"/>
              </a:rPr>
              <a:t> (ganho em modo diferencial)</a:t>
            </a:r>
          </a:p>
          <a:p>
            <a:pPr indent="-166158">
              <a:spcBef>
                <a:spcPts val="277"/>
              </a:spcBef>
              <a:buClr>
                <a:srgbClr val="CCCC00"/>
              </a:buClr>
              <a:defRPr/>
            </a:pPr>
            <a:r>
              <a:rPr lang="pt-BR" sz="1662" dirty="0">
                <a:latin typeface="+mj-lt"/>
                <a:cs typeface="Arial" pitchFamily="34" charset="0"/>
              </a:rPr>
              <a:t>Para medir A</a:t>
            </a:r>
            <a:r>
              <a:rPr lang="pt-BR" sz="1662" baseline="-25000" dirty="0">
                <a:latin typeface="+mj-lt"/>
                <a:cs typeface="Arial" pitchFamily="34" charset="0"/>
              </a:rPr>
              <a:t>d</a:t>
            </a:r>
            <a:r>
              <a:rPr lang="pt-BR" sz="1662" dirty="0">
                <a:latin typeface="+mj-lt"/>
                <a:cs typeface="Arial" pitchFamily="34" charset="0"/>
              </a:rPr>
              <a:t> utilize o circuito abaixo sendo |</a:t>
            </a:r>
            <a:r>
              <a:rPr lang="pt-BR" sz="1662" dirty="0">
                <a:cs typeface="Arial" pitchFamily="34" charset="0"/>
              </a:rPr>
              <a:t>v</a:t>
            </a:r>
            <a:r>
              <a:rPr lang="pt-BR" sz="1662" baseline="-25000" dirty="0">
                <a:cs typeface="Arial" pitchFamily="34" charset="0"/>
              </a:rPr>
              <a:t>2</a:t>
            </a:r>
            <a:r>
              <a:rPr lang="pt-BR" sz="1662" baseline="30000" dirty="0">
                <a:cs typeface="Arial" pitchFamily="34" charset="0"/>
              </a:rPr>
              <a:t>max</a:t>
            </a:r>
            <a:r>
              <a:rPr lang="pt-BR" sz="1662" dirty="0">
                <a:cs typeface="Arial" pitchFamily="34" charset="0"/>
              </a:rPr>
              <a:t> |= </a:t>
            </a:r>
            <a:r>
              <a:rPr lang="pt-BR" sz="1662" dirty="0">
                <a:latin typeface="+mj-lt"/>
                <a:cs typeface="Arial" pitchFamily="34" charset="0"/>
              </a:rPr>
              <a:t>|</a:t>
            </a:r>
            <a:r>
              <a:rPr lang="pt-BR" sz="1662" dirty="0">
                <a:cs typeface="Arial" pitchFamily="34" charset="0"/>
              </a:rPr>
              <a:t>v</a:t>
            </a:r>
            <a:r>
              <a:rPr lang="pt-BR" sz="1662" baseline="-25000" dirty="0">
                <a:cs typeface="Arial" pitchFamily="34" charset="0"/>
              </a:rPr>
              <a:t>2</a:t>
            </a:r>
            <a:r>
              <a:rPr lang="pt-BR" sz="1662" baseline="30000" dirty="0">
                <a:cs typeface="Arial" pitchFamily="34" charset="0"/>
              </a:rPr>
              <a:t>max</a:t>
            </a:r>
            <a:r>
              <a:rPr lang="pt-BR" sz="1662" dirty="0">
                <a:cs typeface="Arial" pitchFamily="34" charset="0"/>
              </a:rPr>
              <a:t>| </a:t>
            </a:r>
            <a:r>
              <a:rPr lang="pt-BR" sz="1662" dirty="0">
                <a:latin typeface="+mj-lt"/>
                <a:cs typeface="Arial" pitchFamily="34" charset="0"/>
              </a:rPr>
              <a:t>= 0,5V</a:t>
            </a:r>
          </a:p>
        </p:txBody>
      </p:sp>
      <p:cxnSp>
        <p:nvCxnSpPr>
          <p:cNvPr id="38" name="Straight Connector 25"/>
          <p:cNvCxnSpPr>
            <a:cxnSpLocks/>
          </p:cNvCxnSpPr>
          <p:nvPr/>
        </p:nvCxnSpPr>
        <p:spPr>
          <a:xfrm flipV="1">
            <a:off x="1890646" y="1508315"/>
            <a:ext cx="2755430" cy="32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Oval 31">
            <a:extLst>
              <a:ext uri="{FF2B5EF4-FFF2-40B4-BE49-F238E27FC236}">
                <a16:creationId xmlns:a16="http://schemas.microsoft.com/office/drawing/2014/main" id="{D1DFE880-A9B7-45EF-A310-152D2959BC9C}"/>
              </a:ext>
            </a:extLst>
          </p:cNvPr>
          <p:cNvSpPr/>
          <p:nvPr/>
        </p:nvSpPr>
        <p:spPr>
          <a:xfrm>
            <a:off x="4839349" y="2087976"/>
            <a:ext cx="108438" cy="776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cxnSp>
        <p:nvCxnSpPr>
          <p:cNvPr id="28" name="Straight Connector 13">
            <a:extLst>
              <a:ext uri="{FF2B5EF4-FFF2-40B4-BE49-F238E27FC236}">
                <a16:creationId xmlns:a16="http://schemas.microsoft.com/office/drawing/2014/main" id="{DADCE18C-78DC-49F4-BB72-377E63E3C67E}"/>
              </a:ext>
            </a:extLst>
          </p:cNvPr>
          <p:cNvCxnSpPr>
            <a:cxnSpLocks/>
          </p:cNvCxnSpPr>
          <p:nvPr/>
        </p:nvCxnSpPr>
        <p:spPr>
          <a:xfrm>
            <a:off x="4641342" y="2120686"/>
            <a:ext cx="2279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9" name="Picture 2">
            <a:extLst>
              <a:ext uri="{FF2B5EF4-FFF2-40B4-BE49-F238E27FC236}">
                <a16:creationId xmlns:a16="http://schemas.microsoft.com/office/drawing/2014/main" id="{E62A5170-6D4C-4651-A0AF-43463950C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7559" y="4746488"/>
            <a:ext cx="2972605" cy="193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Oval 31">
            <a:extLst>
              <a:ext uri="{FF2B5EF4-FFF2-40B4-BE49-F238E27FC236}">
                <a16:creationId xmlns:a16="http://schemas.microsoft.com/office/drawing/2014/main" id="{6D13CADC-B322-4530-9EBD-31969145F9A2}"/>
              </a:ext>
            </a:extLst>
          </p:cNvPr>
          <p:cNvSpPr/>
          <p:nvPr/>
        </p:nvSpPr>
        <p:spPr>
          <a:xfrm>
            <a:off x="3256929" y="4990606"/>
            <a:ext cx="7473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43" name="Oval 32">
            <a:extLst>
              <a:ext uri="{FF2B5EF4-FFF2-40B4-BE49-F238E27FC236}">
                <a16:creationId xmlns:a16="http://schemas.microsoft.com/office/drawing/2014/main" id="{74A06537-A43E-4752-91D4-159F46187B9E}"/>
              </a:ext>
            </a:extLst>
          </p:cNvPr>
          <p:cNvSpPr/>
          <p:nvPr/>
        </p:nvSpPr>
        <p:spPr>
          <a:xfrm>
            <a:off x="3233340" y="6034917"/>
            <a:ext cx="7473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45" name="Retângulo 44">
            <a:extLst>
              <a:ext uri="{FF2B5EF4-FFF2-40B4-BE49-F238E27FC236}">
                <a16:creationId xmlns:a16="http://schemas.microsoft.com/office/drawing/2014/main" id="{E3D7C138-CFB8-4255-8BBD-C3E7005A50F0}"/>
              </a:ext>
            </a:extLst>
          </p:cNvPr>
          <p:cNvSpPr/>
          <p:nvPr/>
        </p:nvSpPr>
        <p:spPr>
          <a:xfrm>
            <a:off x="829666" y="5324427"/>
            <a:ext cx="1195754" cy="465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292" b="1" dirty="0">
                <a:latin typeface="+mj-lt"/>
              </a:rPr>
              <a:t>Gerador de Função</a:t>
            </a:r>
          </a:p>
        </p:txBody>
      </p:sp>
      <p:cxnSp>
        <p:nvCxnSpPr>
          <p:cNvPr id="47" name="Straight Connector 14">
            <a:extLst>
              <a:ext uri="{FF2B5EF4-FFF2-40B4-BE49-F238E27FC236}">
                <a16:creationId xmlns:a16="http://schemas.microsoft.com/office/drawing/2014/main" id="{9AC4ECEF-1519-4E2A-A74E-063E7E00C8CC}"/>
              </a:ext>
            </a:extLst>
          </p:cNvPr>
          <p:cNvCxnSpPr>
            <a:cxnSpLocks/>
          </p:cNvCxnSpPr>
          <p:nvPr/>
        </p:nvCxnSpPr>
        <p:spPr>
          <a:xfrm flipH="1">
            <a:off x="2569086" y="5032957"/>
            <a:ext cx="1528" cy="4962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18">
            <a:extLst>
              <a:ext uri="{FF2B5EF4-FFF2-40B4-BE49-F238E27FC236}">
                <a16:creationId xmlns:a16="http://schemas.microsoft.com/office/drawing/2014/main" id="{82C86041-608E-4754-BFB2-BE55A1411FC0}"/>
              </a:ext>
            </a:extLst>
          </p:cNvPr>
          <p:cNvCxnSpPr>
            <a:cxnSpLocks/>
            <a:endCxn id="42" idx="2"/>
          </p:cNvCxnSpPr>
          <p:nvPr/>
        </p:nvCxnSpPr>
        <p:spPr>
          <a:xfrm>
            <a:off x="2570614" y="5032957"/>
            <a:ext cx="686315" cy="52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Conector reto 51">
            <a:extLst>
              <a:ext uri="{FF2B5EF4-FFF2-40B4-BE49-F238E27FC236}">
                <a16:creationId xmlns:a16="http://schemas.microsoft.com/office/drawing/2014/main" id="{0AA95874-1685-435C-9DA2-CA0FEC1EC507}"/>
              </a:ext>
            </a:extLst>
          </p:cNvPr>
          <p:cNvCxnSpPr>
            <a:cxnSpLocks/>
          </p:cNvCxnSpPr>
          <p:nvPr/>
        </p:nvCxnSpPr>
        <p:spPr>
          <a:xfrm>
            <a:off x="2054681" y="5547165"/>
            <a:ext cx="5503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14">
            <a:extLst>
              <a:ext uri="{FF2B5EF4-FFF2-40B4-BE49-F238E27FC236}">
                <a16:creationId xmlns:a16="http://schemas.microsoft.com/office/drawing/2014/main" id="{894FC016-3411-48BA-84CD-280C8187FDC9}"/>
              </a:ext>
            </a:extLst>
          </p:cNvPr>
          <p:cNvCxnSpPr>
            <a:cxnSpLocks/>
          </p:cNvCxnSpPr>
          <p:nvPr/>
        </p:nvCxnSpPr>
        <p:spPr>
          <a:xfrm flipH="1">
            <a:off x="2570614" y="5492453"/>
            <a:ext cx="4805" cy="5900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18">
            <a:extLst>
              <a:ext uri="{FF2B5EF4-FFF2-40B4-BE49-F238E27FC236}">
                <a16:creationId xmlns:a16="http://schemas.microsoft.com/office/drawing/2014/main" id="{A6E2B044-FAD9-434F-B86E-4EA5C042ECDA}"/>
              </a:ext>
            </a:extLst>
          </p:cNvPr>
          <p:cNvCxnSpPr>
            <a:cxnSpLocks/>
          </p:cNvCxnSpPr>
          <p:nvPr/>
        </p:nvCxnSpPr>
        <p:spPr>
          <a:xfrm>
            <a:off x="2570614" y="6082542"/>
            <a:ext cx="686315" cy="52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TextBox 18">
            <a:extLst>
              <a:ext uri="{FF2B5EF4-FFF2-40B4-BE49-F238E27FC236}">
                <a16:creationId xmlns:a16="http://schemas.microsoft.com/office/drawing/2014/main" id="{129EEE91-613D-43F6-AE39-1C0EAC785470}"/>
              </a:ext>
            </a:extLst>
          </p:cNvPr>
          <p:cNvSpPr txBox="1"/>
          <p:nvPr/>
        </p:nvSpPr>
        <p:spPr>
          <a:xfrm>
            <a:off x="646708" y="3892529"/>
            <a:ext cx="5782086" cy="642355"/>
          </a:xfrm>
          <a:prstGeom prst="rect">
            <a:avLst/>
          </a:prstGeom>
        </p:spPr>
        <p:txBody>
          <a:bodyPr wrap="square">
            <a:spAutoFit/>
          </a:bodyPr>
          <a:lstStyle/>
          <a:p>
            <a:pPr marL="166158" indent="-166158">
              <a:spcBef>
                <a:spcPts val="277"/>
              </a:spcBef>
              <a:buClr>
                <a:srgbClr val="CCCC00"/>
              </a:buClr>
              <a:defRPr/>
            </a:pPr>
            <a:r>
              <a:rPr lang="pt-BR" sz="1662" b="1" dirty="0">
                <a:latin typeface="+mj-lt"/>
                <a:cs typeface="Arial" pitchFamily="34" charset="0"/>
              </a:rPr>
              <a:t>Medida de A</a:t>
            </a:r>
            <a:r>
              <a:rPr lang="pt-BR" sz="1662" b="1" baseline="-25000" dirty="0">
                <a:latin typeface="+mj-lt"/>
                <a:cs typeface="Arial" pitchFamily="34" charset="0"/>
              </a:rPr>
              <a:t>c</a:t>
            </a:r>
            <a:r>
              <a:rPr lang="pt-BR" sz="1662" b="1" dirty="0">
                <a:latin typeface="+mj-lt"/>
                <a:cs typeface="Arial" pitchFamily="34" charset="0"/>
              </a:rPr>
              <a:t> (ganho em modo comum) </a:t>
            </a:r>
          </a:p>
          <a:p>
            <a:pPr marL="166158" indent="-166158">
              <a:spcBef>
                <a:spcPts val="277"/>
              </a:spcBef>
              <a:buClr>
                <a:srgbClr val="CCCC00"/>
              </a:buClr>
              <a:defRPr/>
            </a:pPr>
            <a:r>
              <a:rPr lang="pt-BR" sz="1662" dirty="0">
                <a:latin typeface="+mj-lt"/>
                <a:cs typeface="Arial" pitchFamily="34" charset="0"/>
              </a:rPr>
              <a:t>Para medir A</a:t>
            </a:r>
            <a:r>
              <a:rPr lang="pt-BR" sz="1662" baseline="-25000" dirty="0">
                <a:latin typeface="+mj-lt"/>
                <a:cs typeface="Arial" pitchFamily="34" charset="0"/>
              </a:rPr>
              <a:t>c</a:t>
            </a:r>
            <a:r>
              <a:rPr lang="pt-BR" sz="1662" dirty="0">
                <a:latin typeface="+mj-lt"/>
                <a:cs typeface="Arial" pitchFamily="34" charset="0"/>
              </a:rPr>
              <a:t> utilize o circuito abaixo sendo v</a:t>
            </a:r>
            <a:r>
              <a:rPr lang="pt-BR" sz="1662" baseline="-25000" dirty="0">
                <a:latin typeface="+mj-lt"/>
                <a:cs typeface="Arial" pitchFamily="34" charset="0"/>
              </a:rPr>
              <a:t>1</a:t>
            </a:r>
            <a:r>
              <a:rPr lang="pt-BR" sz="1662" baseline="30000" dirty="0">
                <a:latin typeface="+mj-lt"/>
                <a:cs typeface="Arial" pitchFamily="34" charset="0"/>
              </a:rPr>
              <a:t>max</a:t>
            </a:r>
            <a:r>
              <a:rPr lang="pt-BR" sz="1662" dirty="0">
                <a:latin typeface="+mj-lt"/>
                <a:cs typeface="Arial" pitchFamily="34" charset="0"/>
              </a:rPr>
              <a:t> = v</a:t>
            </a:r>
            <a:r>
              <a:rPr lang="pt-BR" sz="1662" baseline="-25000" dirty="0">
                <a:latin typeface="+mj-lt"/>
                <a:cs typeface="Arial" pitchFamily="34" charset="0"/>
              </a:rPr>
              <a:t>2</a:t>
            </a:r>
            <a:r>
              <a:rPr lang="pt-BR" sz="1662" baseline="30000" dirty="0">
                <a:latin typeface="+mj-lt"/>
                <a:cs typeface="Arial" pitchFamily="34" charset="0"/>
              </a:rPr>
              <a:t>max</a:t>
            </a:r>
            <a:r>
              <a:rPr lang="pt-BR" sz="1662" dirty="0">
                <a:latin typeface="+mj-lt"/>
                <a:cs typeface="Arial" pitchFamily="34" charset="0"/>
              </a:rPr>
              <a:t> =  1V.</a:t>
            </a:r>
          </a:p>
        </p:txBody>
      </p:sp>
      <p:sp>
        <p:nvSpPr>
          <p:cNvPr id="57" name="Rectangle 5">
            <a:extLst>
              <a:ext uri="{FF2B5EF4-FFF2-40B4-BE49-F238E27FC236}">
                <a16:creationId xmlns:a16="http://schemas.microsoft.com/office/drawing/2014/main" id="{B3B27766-8E0C-4B5D-8546-6BABE8A7A1F0}"/>
              </a:ext>
            </a:extLst>
          </p:cNvPr>
          <p:cNvSpPr/>
          <p:nvPr/>
        </p:nvSpPr>
        <p:spPr>
          <a:xfrm>
            <a:off x="373884" y="3999300"/>
            <a:ext cx="265235" cy="1992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BR" sz="1662"/>
          </a:p>
        </p:txBody>
      </p:sp>
      <p:sp>
        <p:nvSpPr>
          <p:cNvPr id="34" name="CaixaDeTexto 33">
            <a:extLst>
              <a:ext uri="{FF2B5EF4-FFF2-40B4-BE49-F238E27FC236}">
                <a16:creationId xmlns:a16="http://schemas.microsoft.com/office/drawing/2014/main" id="{BD8B922F-C1F3-4796-85B0-C4B511650236}"/>
              </a:ext>
            </a:extLst>
          </p:cNvPr>
          <p:cNvSpPr txBox="1"/>
          <p:nvPr/>
        </p:nvSpPr>
        <p:spPr>
          <a:xfrm>
            <a:off x="6975293" y="390919"/>
            <a:ext cx="1897932" cy="830997"/>
          </a:xfrm>
          <a:prstGeom prst="rect">
            <a:avLst/>
          </a:prstGeom>
          <a:solidFill>
            <a:srgbClr val="FFFF00"/>
          </a:solidFill>
        </p:spPr>
        <p:txBody>
          <a:bodyPr wrap="square" rtlCol="0">
            <a:spAutoFit/>
          </a:bodyPr>
          <a:lstStyle/>
          <a:p>
            <a:pPr algn="ctr"/>
            <a:r>
              <a:rPr lang="pt-BR" sz="1200" b="1" dirty="0"/>
              <a:t>A medida da CMRR </a:t>
            </a:r>
          </a:p>
          <a:p>
            <a:pPr algn="ctr"/>
            <a:r>
              <a:rPr lang="pt-BR" sz="1200" b="1" dirty="0"/>
              <a:t>em simulação reproduz resultados muito próximos de </a:t>
            </a:r>
            <a:r>
              <a:rPr lang="pt-BR" sz="1200" b="1" i="1" dirty="0"/>
              <a:t>data </a:t>
            </a:r>
            <a:r>
              <a:rPr lang="pt-BR" sz="1200" b="1" i="1" dirty="0" err="1"/>
              <a:t>sheet</a:t>
            </a:r>
            <a:r>
              <a:rPr lang="pt-BR" sz="1200" b="1" i="1" dirty="0"/>
              <a:t> </a:t>
            </a:r>
            <a:r>
              <a:rPr lang="pt-BR" sz="1200" b="1" dirty="0"/>
              <a:t>!</a:t>
            </a:r>
          </a:p>
        </p:txBody>
      </p:sp>
      <p:sp>
        <p:nvSpPr>
          <p:cNvPr id="35" name="Retângulo 34">
            <a:extLst>
              <a:ext uri="{FF2B5EF4-FFF2-40B4-BE49-F238E27FC236}">
                <a16:creationId xmlns:a16="http://schemas.microsoft.com/office/drawing/2014/main" id="{1C2BD891-C32A-44D7-8AA9-2767B3161ECB}"/>
              </a:ext>
            </a:extLst>
          </p:cNvPr>
          <p:cNvSpPr/>
          <p:nvPr/>
        </p:nvSpPr>
        <p:spPr>
          <a:xfrm>
            <a:off x="229319" y="1699649"/>
            <a:ext cx="1195754" cy="465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292" b="1" dirty="0">
                <a:latin typeface="+mj-lt"/>
              </a:rPr>
              <a:t>Gerador de Função</a:t>
            </a:r>
          </a:p>
        </p:txBody>
      </p:sp>
      <p:cxnSp>
        <p:nvCxnSpPr>
          <p:cNvPr id="36" name="Conector reto 35">
            <a:extLst>
              <a:ext uri="{FF2B5EF4-FFF2-40B4-BE49-F238E27FC236}">
                <a16:creationId xmlns:a16="http://schemas.microsoft.com/office/drawing/2014/main" id="{36A41307-8E1E-4113-8577-1A330D8070F8}"/>
              </a:ext>
            </a:extLst>
          </p:cNvPr>
          <p:cNvCxnSpPr>
            <a:cxnSpLocks/>
          </p:cNvCxnSpPr>
          <p:nvPr/>
        </p:nvCxnSpPr>
        <p:spPr>
          <a:xfrm>
            <a:off x="1435830" y="1922387"/>
            <a:ext cx="4548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Oval 32">
            <a:extLst>
              <a:ext uri="{FF2B5EF4-FFF2-40B4-BE49-F238E27FC236}">
                <a16:creationId xmlns:a16="http://schemas.microsoft.com/office/drawing/2014/main" id="{1858301D-FEA4-4537-84EB-6C218810632C}"/>
              </a:ext>
            </a:extLst>
          </p:cNvPr>
          <p:cNvSpPr/>
          <p:nvPr/>
        </p:nvSpPr>
        <p:spPr>
          <a:xfrm>
            <a:off x="2523935" y="5497348"/>
            <a:ext cx="7473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41" name="Oval 23">
            <a:extLst>
              <a:ext uri="{FF2B5EF4-FFF2-40B4-BE49-F238E27FC236}">
                <a16:creationId xmlns:a16="http://schemas.microsoft.com/office/drawing/2014/main" id="{C70864C0-3600-48C8-880B-27DFF7BD4137}"/>
              </a:ext>
            </a:extLst>
          </p:cNvPr>
          <p:cNvSpPr/>
          <p:nvPr/>
        </p:nvSpPr>
        <p:spPr>
          <a:xfrm>
            <a:off x="1836427" y="2337767"/>
            <a:ext cx="108438" cy="791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44" name="Oval 23">
            <a:extLst>
              <a:ext uri="{FF2B5EF4-FFF2-40B4-BE49-F238E27FC236}">
                <a16:creationId xmlns:a16="http://schemas.microsoft.com/office/drawing/2014/main" id="{05C0A20B-93C7-4A86-A3EC-1AF231B77FD1}"/>
              </a:ext>
            </a:extLst>
          </p:cNvPr>
          <p:cNvSpPr/>
          <p:nvPr/>
        </p:nvSpPr>
        <p:spPr>
          <a:xfrm>
            <a:off x="1827806" y="1886052"/>
            <a:ext cx="108438" cy="791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mc:AlternateContent xmlns:mc="http://schemas.openxmlformats.org/markup-compatibility/2006" xmlns:a14="http://schemas.microsoft.com/office/drawing/2010/main">
        <mc:Choice Requires="a14">
          <p:sp>
            <p:nvSpPr>
              <p:cNvPr id="46" name="TextBox 44">
                <a:extLst>
                  <a:ext uri="{FF2B5EF4-FFF2-40B4-BE49-F238E27FC236}">
                    <a16:creationId xmlns:a16="http://schemas.microsoft.com/office/drawing/2014/main" id="{97BE6525-FC2D-4835-92F5-0686A81C0282}"/>
                  </a:ext>
                </a:extLst>
              </p:cNvPr>
              <p:cNvSpPr txBox="1"/>
              <p:nvPr/>
            </p:nvSpPr>
            <p:spPr>
              <a:xfrm>
                <a:off x="7026995" y="4156121"/>
                <a:ext cx="1785553" cy="625812"/>
              </a:xfrm>
              <a:prstGeom prst="rect">
                <a:avLst/>
              </a:prstGeom>
              <a:solidFill>
                <a:srgbClr val="CCFF33"/>
              </a:solidFill>
            </p:spPr>
            <p:txBody>
              <a:bodyPr wrap="none" rtlCol="0">
                <a:spAutoFit/>
              </a:bodyPr>
              <a:lstStyle/>
              <a:p>
                <a:pPr defTabSz="844083">
                  <a:spcBef>
                    <a:spcPts val="277"/>
                  </a:spcBef>
                  <a:buClr>
                    <a:srgbClr val="CCCC00"/>
                  </a:buClr>
                </a:pPr>
                <a14:m>
                  <m:oMath xmlns:m="http://schemas.openxmlformats.org/officeDocument/2006/math">
                    <m:r>
                      <a:rPr lang="pt-BR" sz="2215" b="1">
                        <a:latin typeface="Cambria Math" panose="02040503050406030204" pitchFamily="18" charset="0"/>
                        <a:cs typeface="Arial" pitchFamily="34" charset="0"/>
                      </a:rPr>
                      <m:t>𝐂𝐌𝐑𝐑</m:t>
                    </m:r>
                  </m:oMath>
                </a14:m>
                <a:r>
                  <a:rPr lang="pt-BR" sz="2215" b="1" dirty="0">
                    <a:cs typeface="Arial" pitchFamily="34" charset="0"/>
                  </a:rPr>
                  <a:t> = |</a:t>
                </a:r>
                <a14:m>
                  <m:oMath xmlns:m="http://schemas.openxmlformats.org/officeDocument/2006/math">
                    <m:f>
                      <m:fPr>
                        <m:ctrlPr>
                          <a:rPr lang="pt-BR" sz="2215" b="1" i="1">
                            <a:latin typeface="Cambria Math" panose="02040503050406030204" pitchFamily="18" charset="0"/>
                            <a:cs typeface="Arial" pitchFamily="34" charset="0"/>
                          </a:rPr>
                        </m:ctrlPr>
                      </m:fPr>
                      <m:num>
                        <m:sSub>
                          <m:sSubPr>
                            <m:ctrlPr>
                              <a:rPr lang="pt-BR" sz="2215" b="1" i="1">
                                <a:latin typeface="Cambria Math" panose="02040503050406030204" pitchFamily="18" charset="0"/>
                                <a:cs typeface="Arial" pitchFamily="34" charset="0"/>
                              </a:rPr>
                            </m:ctrlPr>
                          </m:sSubPr>
                          <m:e>
                            <m:r>
                              <a:rPr lang="pt-BR" sz="2215" b="1">
                                <a:latin typeface="Cambria Math" panose="02040503050406030204" pitchFamily="18" charset="0"/>
                                <a:cs typeface="Arial" pitchFamily="34" charset="0"/>
                              </a:rPr>
                              <m:t>𝐀</m:t>
                            </m:r>
                          </m:e>
                          <m:sub>
                            <m:r>
                              <a:rPr lang="pt-BR" sz="2215" b="1">
                                <a:latin typeface="Cambria Math" panose="02040503050406030204" pitchFamily="18" charset="0"/>
                                <a:cs typeface="Arial" pitchFamily="34" charset="0"/>
                              </a:rPr>
                              <m:t>𝐝</m:t>
                            </m:r>
                          </m:sub>
                        </m:sSub>
                      </m:num>
                      <m:den>
                        <m:sSub>
                          <m:sSubPr>
                            <m:ctrlPr>
                              <a:rPr lang="pt-BR" sz="2215" b="1" i="1">
                                <a:latin typeface="Cambria Math" panose="02040503050406030204" pitchFamily="18" charset="0"/>
                                <a:cs typeface="Arial" pitchFamily="34" charset="0"/>
                              </a:rPr>
                            </m:ctrlPr>
                          </m:sSubPr>
                          <m:e>
                            <m:r>
                              <a:rPr lang="pt-BR" sz="2215" b="1">
                                <a:latin typeface="Cambria Math" panose="02040503050406030204" pitchFamily="18" charset="0"/>
                                <a:cs typeface="Arial" pitchFamily="34" charset="0"/>
                              </a:rPr>
                              <m:t>𝐀</m:t>
                            </m:r>
                          </m:e>
                          <m:sub>
                            <m:r>
                              <a:rPr lang="pt-BR" sz="2215" b="1">
                                <a:latin typeface="Cambria Math" panose="02040503050406030204" pitchFamily="18" charset="0"/>
                                <a:cs typeface="Arial" pitchFamily="34" charset="0"/>
                              </a:rPr>
                              <m:t>𝐜</m:t>
                            </m:r>
                          </m:sub>
                        </m:sSub>
                      </m:den>
                    </m:f>
                    <m:r>
                      <a:rPr lang="pt-BR" sz="2215" b="1" i="1">
                        <a:latin typeface="Cambria Math" panose="02040503050406030204" pitchFamily="18" charset="0"/>
                        <a:cs typeface="Arial" pitchFamily="34" charset="0"/>
                      </a:rPr>
                      <m:t>|</m:t>
                    </m:r>
                  </m:oMath>
                </a14:m>
                <a:endParaRPr lang="pt-BR" sz="2215" b="1" dirty="0">
                  <a:cs typeface="Arial" pitchFamily="34" charset="0"/>
                </a:endParaRPr>
              </a:p>
            </p:txBody>
          </p:sp>
        </mc:Choice>
        <mc:Fallback xmlns="">
          <p:sp>
            <p:nvSpPr>
              <p:cNvPr id="46" name="TextBox 44">
                <a:extLst>
                  <a:ext uri="{FF2B5EF4-FFF2-40B4-BE49-F238E27FC236}">
                    <a16:creationId xmlns:a16="http://schemas.microsoft.com/office/drawing/2014/main" id="{97BE6525-FC2D-4835-92F5-0686A81C0282}"/>
                  </a:ext>
                </a:extLst>
              </p:cNvPr>
              <p:cNvSpPr txBox="1">
                <a:spLocks noRot="1" noChangeAspect="1" noMove="1" noResize="1" noEditPoints="1" noAdjustHandles="1" noChangeArrowheads="1" noChangeShapeType="1" noTextEdit="1"/>
              </p:cNvSpPr>
              <p:nvPr/>
            </p:nvSpPr>
            <p:spPr>
              <a:xfrm>
                <a:off x="7026995" y="4156121"/>
                <a:ext cx="1785553" cy="625812"/>
              </a:xfrm>
              <a:prstGeom prst="rect">
                <a:avLst/>
              </a:prstGeom>
              <a:blipFill>
                <a:blip r:embed="rId5"/>
                <a:stretch>
                  <a:fillRect b="-98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9" name="TextBox 57">
                <a:extLst>
                  <a:ext uri="{FF2B5EF4-FFF2-40B4-BE49-F238E27FC236}">
                    <a16:creationId xmlns:a16="http://schemas.microsoft.com/office/drawing/2014/main" id="{8845B18D-AABE-4D28-AF8F-32E0B3B243FA}"/>
                  </a:ext>
                </a:extLst>
              </p:cNvPr>
              <p:cNvSpPr txBox="1"/>
              <p:nvPr/>
            </p:nvSpPr>
            <p:spPr>
              <a:xfrm>
                <a:off x="7919772" y="2373599"/>
                <a:ext cx="1131464" cy="338554"/>
              </a:xfrm>
              <a:prstGeom prst="rect">
                <a:avLst/>
              </a:prstGeom>
              <a:solidFill>
                <a:srgbClr val="FFC000"/>
              </a:solidFill>
            </p:spPr>
            <p:txBody>
              <a:bodyPr wrap="none" rtlCol="0">
                <a:spAutoFit/>
              </a:bodyPr>
              <a:lstStyle/>
              <a:p>
                <a:pPr>
                  <a:spcBef>
                    <a:spcPts val="277"/>
                  </a:spcBef>
                  <a:buClr>
                    <a:srgbClr val="CCCC00"/>
                  </a:buClr>
                </a:pPr>
                <a14:m>
                  <m:oMath xmlns:m="http://schemas.openxmlformats.org/officeDocument/2006/math">
                    <m:sSub>
                      <m:sSubPr>
                        <m:ctrlPr>
                          <a:rPr lang="pt-BR" sz="1600" b="1" i="1">
                            <a:latin typeface="Cambria Math" panose="02040503050406030204" pitchFamily="18" charset="0"/>
                            <a:cs typeface="Arial" pitchFamily="34" charset="0"/>
                          </a:rPr>
                        </m:ctrlPr>
                      </m:sSubPr>
                      <m:e>
                        <m:r>
                          <a:rPr lang="pt-BR" sz="1600" b="1" i="1">
                            <a:latin typeface="Cambria Math"/>
                            <a:cs typeface="Arial" pitchFamily="34" charset="0"/>
                          </a:rPr>
                          <m:t>𝑨</m:t>
                        </m:r>
                      </m:e>
                      <m:sub>
                        <m:r>
                          <a:rPr lang="pt-BR" sz="1600" b="1" i="1">
                            <a:latin typeface="Cambria Math"/>
                            <a:cs typeface="Arial" pitchFamily="34" charset="0"/>
                          </a:rPr>
                          <m:t>𝒅</m:t>
                        </m:r>
                      </m:sub>
                    </m:sSub>
                  </m:oMath>
                </a14:m>
                <a:r>
                  <a:rPr lang="pt-BR" sz="1600" b="1" dirty="0">
                    <a:cs typeface="Arial" pitchFamily="34" charset="0"/>
                  </a:rPr>
                  <a:t> = |</a:t>
                </a:r>
                <a14:m>
                  <m:oMath xmlns:m="http://schemas.openxmlformats.org/officeDocument/2006/math">
                    <m:sSub>
                      <m:sSubPr>
                        <m:ctrlPr>
                          <a:rPr lang="pt-BR" sz="1600" b="1" i="1">
                            <a:latin typeface="Cambria Math" panose="02040503050406030204" pitchFamily="18" charset="0"/>
                            <a:cs typeface="Arial" pitchFamily="34" charset="0"/>
                          </a:rPr>
                        </m:ctrlPr>
                      </m:sSubPr>
                      <m:e>
                        <m:r>
                          <a:rPr lang="pt-BR" sz="1600" b="1" i="1">
                            <a:latin typeface="Cambria Math"/>
                            <a:cs typeface="Arial" pitchFamily="34" charset="0"/>
                          </a:rPr>
                          <m:t>𝒗</m:t>
                        </m:r>
                      </m:e>
                      <m:sub>
                        <m:r>
                          <a:rPr lang="pt-BR" sz="1600" b="1" i="1">
                            <a:latin typeface="Cambria Math"/>
                            <a:cs typeface="Arial" pitchFamily="34" charset="0"/>
                          </a:rPr>
                          <m:t>𝒐𝒅</m:t>
                        </m:r>
                      </m:sub>
                    </m:sSub>
                  </m:oMath>
                </a14:m>
                <a:r>
                  <a:rPr lang="pt-BR" sz="1600" b="1" dirty="0">
                    <a:cs typeface="Arial" pitchFamily="34" charset="0"/>
                  </a:rPr>
                  <a:t>|</a:t>
                </a:r>
              </a:p>
            </p:txBody>
          </p:sp>
        </mc:Choice>
        <mc:Fallback xmlns="">
          <p:sp>
            <p:nvSpPr>
              <p:cNvPr id="49" name="TextBox 57">
                <a:extLst>
                  <a:ext uri="{FF2B5EF4-FFF2-40B4-BE49-F238E27FC236}">
                    <a16:creationId xmlns:a16="http://schemas.microsoft.com/office/drawing/2014/main" id="{8845B18D-AABE-4D28-AF8F-32E0B3B243FA}"/>
                  </a:ext>
                </a:extLst>
              </p:cNvPr>
              <p:cNvSpPr txBox="1">
                <a:spLocks noRot="1" noChangeAspect="1" noMove="1" noResize="1" noEditPoints="1" noAdjustHandles="1" noChangeArrowheads="1" noChangeShapeType="1" noTextEdit="1"/>
              </p:cNvSpPr>
              <p:nvPr/>
            </p:nvSpPr>
            <p:spPr>
              <a:xfrm>
                <a:off x="7919772" y="2373599"/>
                <a:ext cx="1131464" cy="338554"/>
              </a:xfrm>
              <a:prstGeom prst="rect">
                <a:avLst/>
              </a:prstGeom>
              <a:blipFill>
                <a:blip r:embed="rId6"/>
                <a:stretch>
                  <a:fillRect t="-5357" r="-2151" b="-2142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0" name="TextBox 60">
                <a:extLst>
                  <a:ext uri="{FF2B5EF4-FFF2-40B4-BE49-F238E27FC236}">
                    <a16:creationId xmlns:a16="http://schemas.microsoft.com/office/drawing/2014/main" id="{8F6F8A94-5D25-4695-89CE-C30A300A26B5}"/>
                  </a:ext>
                </a:extLst>
              </p:cNvPr>
              <p:cNvSpPr txBox="1"/>
              <p:nvPr/>
            </p:nvSpPr>
            <p:spPr>
              <a:xfrm>
                <a:off x="6340292" y="5328071"/>
                <a:ext cx="1089786" cy="338554"/>
              </a:xfrm>
              <a:prstGeom prst="rect">
                <a:avLst/>
              </a:prstGeom>
              <a:solidFill>
                <a:srgbClr val="FFC000"/>
              </a:solidFill>
            </p:spPr>
            <p:txBody>
              <a:bodyPr wrap="none" rtlCol="0">
                <a:spAutoFit/>
              </a:bodyPr>
              <a:lstStyle/>
              <a:p>
                <a:pPr>
                  <a:spcBef>
                    <a:spcPts val="277"/>
                  </a:spcBef>
                  <a:buClr>
                    <a:srgbClr val="CCCC00"/>
                  </a:buClr>
                </a:pPr>
                <a14:m>
                  <m:oMath xmlns:m="http://schemas.openxmlformats.org/officeDocument/2006/math">
                    <m:sSub>
                      <m:sSubPr>
                        <m:ctrlPr>
                          <a:rPr lang="pt-BR" sz="1600" b="1" i="1">
                            <a:latin typeface="Cambria Math" panose="02040503050406030204" pitchFamily="18" charset="0"/>
                            <a:cs typeface="Arial" pitchFamily="34" charset="0"/>
                          </a:rPr>
                        </m:ctrlPr>
                      </m:sSubPr>
                      <m:e>
                        <m:r>
                          <a:rPr lang="pt-BR" sz="1600" b="1" i="1">
                            <a:latin typeface="Cambria Math"/>
                            <a:cs typeface="Arial" pitchFamily="34" charset="0"/>
                          </a:rPr>
                          <m:t>𝑨</m:t>
                        </m:r>
                      </m:e>
                      <m:sub>
                        <m:r>
                          <a:rPr lang="pt-BR" sz="1600" b="1" i="1">
                            <a:latin typeface="Cambria Math"/>
                            <a:cs typeface="Arial" pitchFamily="34" charset="0"/>
                          </a:rPr>
                          <m:t>𝒄</m:t>
                        </m:r>
                      </m:sub>
                    </m:sSub>
                  </m:oMath>
                </a14:m>
                <a:r>
                  <a:rPr lang="pt-BR" sz="1600" b="1" dirty="0">
                    <a:cs typeface="Arial" pitchFamily="34" charset="0"/>
                  </a:rPr>
                  <a:t> = |</a:t>
                </a:r>
                <a14:m>
                  <m:oMath xmlns:m="http://schemas.openxmlformats.org/officeDocument/2006/math">
                    <m:sSub>
                      <m:sSubPr>
                        <m:ctrlPr>
                          <a:rPr lang="pt-BR" sz="1600" b="1" i="1">
                            <a:latin typeface="Cambria Math" panose="02040503050406030204" pitchFamily="18" charset="0"/>
                            <a:cs typeface="Arial" pitchFamily="34" charset="0"/>
                          </a:rPr>
                        </m:ctrlPr>
                      </m:sSubPr>
                      <m:e>
                        <m:r>
                          <a:rPr lang="pt-BR" sz="1600" b="1" i="1">
                            <a:latin typeface="Cambria Math"/>
                            <a:cs typeface="Arial" pitchFamily="34" charset="0"/>
                          </a:rPr>
                          <m:t>𝒗</m:t>
                        </m:r>
                      </m:e>
                      <m:sub>
                        <m:r>
                          <a:rPr lang="pt-BR" sz="1600" b="1" i="1">
                            <a:latin typeface="Cambria Math"/>
                            <a:cs typeface="Arial" pitchFamily="34" charset="0"/>
                          </a:rPr>
                          <m:t>𝒐𝒄</m:t>
                        </m:r>
                      </m:sub>
                    </m:sSub>
                  </m:oMath>
                </a14:m>
                <a:r>
                  <a:rPr lang="pt-BR" sz="1600" b="1" dirty="0">
                    <a:cs typeface="Arial" pitchFamily="34" charset="0"/>
                  </a:rPr>
                  <a:t>|</a:t>
                </a:r>
              </a:p>
            </p:txBody>
          </p:sp>
        </mc:Choice>
        <mc:Fallback xmlns="">
          <p:sp>
            <p:nvSpPr>
              <p:cNvPr id="50" name="TextBox 60">
                <a:extLst>
                  <a:ext uri="{FF2B5EF4-FFF2-40B4-BE49-F238E27FC236}">
                    <a16:creationId xmlns:a16="http://schemas.microsoft.com/office/drawing/2014/main" id="{8F6F8A94-5D25-4695-89CE-C30A300A26B5}"/>
                  </a:ext>
                </a:extLst>
              </p:cNvPr>
              <p:cNvSpPr txBox="1">
                <a:spLocks noRot="1" noChangeAspect="1" noMove="1" noResize="1" noEditPoints="1" noAdjustHandles="1" noChangeArrowheads="1" noChangeShapeType="1" noTextEdit="1"/>
              </p:cNvSpPr>
              <p:nvPr/>
            </p:nvSpPr>
            <p:spPr>
              <a:xfrm>
                <a:off x="6340292" y="5328071"/>
                <a:ext cx="1089786" cy="338554"/>
              </a:xfrm>
              <a:prstGeom prst="rect">
                <a:avLst/>
              </a:prstGeom>
              <a:blipFill>
                <a:blip r:embed="rId7"/>
                <a:stretch>
                  <a:fillRect t="-5357" r="-2793" b="-21429"/>
                </a:stretch>
              </a:blipFill>
            </p:spPr>
            <p:txBody>
              <a:bodyPr/>
              <a:lstStyle/>
              <a:p>
                <a:r>
                  <a:rPr lang="pt-BR">
                    <a:noFill/>
                  </a:rPr>
                  <a:t> </a:t>
                </a:r>
              </a:p>
            </p:txBody>
          </p:sp>
        </mc:Fallback>
      </mc:AlternateContent>
    </p:spTree>
    <p:extLst>
      <p:ext uri="{BB962C8B-B14F-4D97-AF65-F5344CB8AC3E}">
        <p14:creationId xmlns:p14="http://schemas.microsoft.com/office/powerpoint/2010/main" val="47476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5" grpId="0" animBg="1"/>
      <p:bldP spid="56" grpId="0"/>
      <p:bldP spid="57" grpId="0" animBg="1"/>
      <p:bldP spid="40" grpId="0" animBg="1"/>
      <p:bldP spid="46" grpId="0" animBg="1"/>
      <p:bldP spid="5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59" name="Rectangle 7"/>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1" name="Rectangle 2"/>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2" name="Rectangle 4"/>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3" name="Rectangle 6"/>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4" name="Rectangle 8"/>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5" name="Rectangle 10"/>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6" name="Rectangle 12"/>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7" name="Rectangle 14"/>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8" name="Rectangle 16"/>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9" name="Rectangle 18"/>
          <p:cNvSpPr>
            <a:spLocks noChangeArrowheads="1"/>
          </p:cNvSpPr>
          <p:nvPr/>
        </p:nvSpPr>
        <p:spPr bwMode="auto">
          <a:xfrm>
            <a:off x="10628243" y="4364311"/>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pic>
        <p:nvPicPr>
          <p:cNvPr id="3" name="Imagem 2">
            <a:extLst>
              <a:ext uri="{FF2B5EF4-FFF2-40B4-BE49-F238E27FC236}">
                <a16:creationId xmlns:a16="http://schemas.microsoft.com/office/drawing/2014/main" id="{72CF9489-38E9-4B9C-A502-0D0C79A7BDE6}"/>
              </a:ext>
            </a:extLst>
          </p:cNvPr>
          <p:cNvPicPr>
            <a:picLocks noChangeAspect="1"/>
          </p:cNvPicPr>
          <p:nvPr/>
        </p:nvPicPr>
        <p:blipFill>
          <a:blip r:embed="rId3"/>
          <a:stretch>
            <a:fillRect/>
          </a:stretch>
        </p:blipFill>
        <p:spPr>
          <a:xfrm>
            <a:off x="5180482" y="1183326"/>
            <a:ext cx="3122738" cy="3083704"/>
          </a:xfrm>
          <a:prstGeom prst="rect">
            <a:avLst/>
          </a:prstGeom>
        </p:spPr>
      </p:pic>
      <p:sp>
        <p:nvSpPr>
          <p:cNvPr id="4" name="CaixaDeTexto 3">
            <a:extLst>
              <a:ext uri="{FF2B5EF4-FFF2-40B4-BE49-F238E27FC236}">
                <a16:creationId xmlns:a16="http://schemas.microsoft.com/office/drawing/2014/main" id="{E87E71A4-AF42-4822-9B6C-1920C4E3F067}"/>
              </a:ext>
            </a:extLst>
          </p:cNvPr>
          <p:cNvSpPr txBox="1"/>
          <p:nvPr/>
        </p:nvSpPr>
        <p:spPr>
          <a:xfrm>
            <a:off x="5964190" y="4368943"/>
            <a:ext cx="1807114" cy="307777"/>
          </a:xfrm>
          <a:prstGeom prst="rect">
            <a:avLst/>
          </a:prstGeom>
          <a:noFill/>
        </p:spPr>
        <p:txBody>
          <a:bodyPr wrap="square" rtlCol="0">
            <a:spAutoFit/>
          </a:bodyPr>
          <a:lstStyle/>
          <a:p>
            <a:pPr algn="ctr"/>
            <a:r>
              <a:rPr lang="pt-BR" sz="1400" b="1" dirty="0" err="1"/>
              <a:t>Typical</a:t>
            </a:r>
            <a:r>
              <a:rPr lang="pt-BR" sz="1400" b="1" dirty="0"/>
              <a:t> CMRR Curve</a:t>
            </a:r>
          </a:p>
        </p:txBody>
      </p:sp>
      <p:pic>
        <p:nvPicPr>
          <p:cNvPr id="5" name="Imagem 4">
            <a:extLst>
              <a:ext uri="{FF2B5EF4-FFF2-40B4-BE49-F238E27FC236}">
                <a16:creationId xmlns:a16="http://schemas.microsoft.com/office/drawing/2014/main" id="{47F8650E-2717-4FF7-9A0F-DB78CA6447DF}"/>
              </a:ext>
            </a:extLst>
          </p:cNvPr>
          <p:cNvPicPr>
            <a:picLocks noChangeAspect="1"/>
          </p:cNvPicPr>
          <p:nvPr/>
        </p:nvPicPr>
        <p:blipFill>
          <a:blip r:embed="rId4"/>
          <a:stretch>
            <a:fillRect/>
          </a:stretch>
        </p:blipFill>
        <p:spPr>
          <a:xfrm>
            <a:off x="757040" y="1515503"/>
            <a:ext cx="3724275" cy="2419350"/>
          </a:xfrm>
          <a:prstGeom prst="rect">
            <a:avLst/>
          </a:prstGeom>
        </p:spPr>
      </p:pic>
      <mc:AlternateContent xmlns:mc="http://schemas.openxmlformats.org/markup-compatibility/2006" xmlns:a14="http://schemas.microsoft.com/office/drawing/2010/main">
        <mc:Choice Requires="a14">
          <p:sp>
            <p:nvSpPr>
              <p:cNvPr id="17" name="TextBox 44">
                <a:extLst>
                  <a:ext uri="{FF2B5EF4-FFF2-40B4-BE49-F238E27FC236}">
                    <a16:creationId xmlns:a16="http://schemas.microsoft.com/office/drawing/2014/main" id="{87884F1E-581F-4A1F-95A9-03D48F6AD871}"/>
                  </a:ext>
                </a:extLst>
              </p:cNvPr>
              <p:cNvSpPr txBox="1"/>
              <p:nvPr/>
            </p:nvSpPr>
            <p:spPr>
              <a:xfrm>
                <a:off x="5884678" y="437825"/>
                <a:ext cx="1785553" cy="625812"/>
              </a:xfrm>
              <a:prstGeom prst="rect">
                <a:avLst/>
              </a:prstGeom>
              <a:solidFill>
                <a:srgbClr val="CCFF33"/>
              </a:solidFill>
            </p:spPr>
            <p:txBody>
              <a:bodyPr wrap="none" rtlCol="0">
                <a:spAutoFit/>
              </a:bodyPr>
              <a:lstStyle/>
              <a:p>
                <a:pPr defTabSz="844083">
                  <a:spcBef>
                    <a:spcPts val="277"/>
                  </a:spcBef>
                  <a:buClr>
                    <a:srgbClr val="CCCC00"/>
                  </a:buClr>
                </a:pPr>
                <a14:m>
                  <m:oMath xmlns:m="http://schemas.openxmlformats.org/officeDocument/2006/math">
                    <m:r>
                      <a:rPr lang="pt-BR" sz="2215" b="1">
                        <a:latin typeface="Cambria Math" panose="02040503050406030204" pitchFamily="18" charset="0"/>
                        <a:cs typeface="Arial" pitchFamily="34" charset="0"/>
                      </a:rPr>
                      <m:t>𝐂𝐌𝐑𝐑</m:t>
                    </m:r>
                  </m:oMath>
                </a14:m>
                <a:r>
                  <a:rPr lang="pt-BR" sz="2215" b="1" dirty="0">
                    <a:cs typeface="Arial" pitchFamily="34" charset="0"/>
                  </a:rPr>
                  <a:t> = |</a:t>
                </a:r>
                <a14:m>
                  <m:oMath xmlns:m="http://schemas.openxmlformats.org/officeDocument/2006/math">
                    <m:f>
                      <m:fPr>
                        <m:ctrlPr>
                          <a:rPr lang="pt-BR" sz="2215" b="1" i="1">
                            <a:latin typeface="Cambria Math" panose="02040503050406030204" pitchFamily="18" charset="0"/>
                            <a:cs typeface="Arial" pitchFamily="34" charset="0"/>
                          </a:rPr>
                        </m:ctrlPr>
                      </m:fPr>
                      <m:num>
                        <m:sSub>
                          <m:sSubPr>
                            <m:ctrlPr>
                              <a:rPr lang="pt-BR" sz="2215" b="1" i="1">
                                <a:latin typeface="Cambria Math" panose="02040503050406030204" pitchFamily="18" charset="0"/>
                                <a:cs typeface="Arial" pitchFamily="34" charset="0"/>
                              </a:rPr>
                            </m:ctrlPr>
                          </m:sSubPr>
                          <m:e>
                            <m:r>
                              <a:rPr lang="pt-BR" sz="2215" b="1">
                                <a:latin typeface="Cambria Math" panose="02040503050406030204" pitchFamily="18" charset="0"/>
                                <a:cs typeface="Arial" pitchFamily="34" charset="0"/>
                              </a:rPr>
                              <m:t>𝐀</m:t>
                            </m:r>
                          </m:e>
                          <m:sub>
                            <m:r>
                              <a:rPr lang="pt-BR" sz="2215" b="1">
                                <a:latin typeface="Cambria Math" panose="02040503050406030204" pitchFamily="18" charset="0"/>
                                <a:cs typeface="Arial" pitchFamily="34" charset="0"/>
                              </a:rPr>
                              <m:t>𝐝</m:t>
                            </m:r>
                          </m:sub>
                        </m:sSub>
                      </m:num>
                      <m:den>
                        <m:sSub>
                          <m:sSubPr>
                            <m:ctrlPr>
                              <a:rPr lang="pt-BR" sz="2215" b="1" i="1">
                                <a:latin typeface="Cambria Math" panose="02040503050406030204" pitchFamily="18" charset="0"/>
                                <a:cs typeface="Arial" pitchFamily="34" charset="0"/>
                              </a:rPr>
                            </m:ctrlPr>
                          </m:sSubPr>
                          <m:e>
                            <m:r>
                              <a:rPr lang="pt-BR" sz="2215" b="1">
                                <a:latin typeface="Cambria Math" panose="02040503050406030204" pitchFamily="18" charset="0"/>
                                <a:cs typeface="Arial" pitchFamily="34" charset="0"/>
                              </a:rPr>
                              <m:t>𝐀</m:t>
                            </m:r>
                          </m:e>
                          <m:sub>
                            <m:r>
                              <a:rPr lang="pt-BR" sz="2215" b="1">
                                <a:latin typeface="Cambria Math" panose="02040503050406030204" pitchFamily="18" charset="0"/>
                                <a:cs typeface="Arial" pitchFamily="34" charset="0"/>
                              </a:rPr>
                              <m:t>𝐜</m:t>
                            </m:r>
                          </m:sub>
                        </m:sSub>
                      </m:den>
                    </m:f>
                    <m:r>
                      <a:rPr lang="pt-BR" sz="2215" b="1" i="1">
                        <a:latin typeface="Cambria Math" panose="02040503050406030204" pitchFamily="18" charset="0"/>
                        <a:cs typeface="Arial" pitchFamily="34" charset="0"/>
                      </a:rPr>
                      <m:t>|</m:t>
                    </m:r>
                  </m:oMath>
                </a14:m>
                <a:endParaRPr lang="pt-BR" sz="2215" b="1" dirty="0">
                  <a:cs typeface="Arial" pitchFamily="34" charset="0"/>
                </a:endParaRPr>
              </a:p>
            </p:txBody>
          </p:sp>
        </mc:Choice>
        <mc:Fallback xmlns="">
          <p:sp>
            <p:nvSpPr>
              <p:cNvPr id="17" name="TextBox 44">
                <a:extLst>
                  <a:ext uri="{FF2B5EF4-FFF2-40B4-BE49-F238E27FC236}">
                    <a16:creationId xmlns:a16="http://schemas.microsoft.com/office/drawing/2014/main" id="{87884F1E-581F-4A1F-95A9-03D48F6AD871}"/>
                  </a:ext>
                </a:extLst>
              </p:cNvPr>
              <p:cNvSpPr txBox="1">
                <a:spLocks noRot="1" noChangeAspect="1" noMove="1" noResize="1" noEditPoints="1" noAdjustHandles="1" noChangeArrowheads="1" noChangeShapeType="1" noTextEdit="1"/>
              </p:cNvSpPr>
              <p:nvPr/>
            </p:nvSpPr>
            <p:spPr>
              <a:xfrm>
                <a:off x="5884678" y="437825"/>
                <a:ext cx="1785553" cy="625812"/>
              </a:xfrm>
              <a:prstGeom prst="rect">
                <a:avLst/>
              </a:prstGeom>
              <a:blipFill>
                <a:blip r:embed="rId5"/>
                <a:stretch>
                  <a:fillRect b="-980"/>
                </a:stretch>
              </a:blipFill>
            </p:spPr>
            <p:txBody>
              <a:bodyPr/>
              <a:lstStyle/>
              <a:p>
                <a:r>
                  <a:rPr lang="pt-BR">
                    <a:noFill/>
                  </a:rPr>
                  <a:t> </a:t>
                </a:r>
              </a:p>
            </p:txBody>
          </p:sp>
        </mc:Fallback>
      </mc:AlternateContent>
    </p:spTree>
    <p:extLst>
      <p:ext uri="{BB962C8B-B14F-4D97-AF65-F5344CB8AC3E}">
        <p14:creationId xmlns:p14="http://schemas.microsoft.com/office/powerpoint/2010/main" val="38585104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597" y="1672449"/>
            <a:ext cx="3642048" cy="184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1"/>
          <p:cNvSpPr txBox="1">
            <a:spLocks noChangeArrowheads="1"/>
          </p:cNvSpPr>
          <p:nvPr/>
        </p:nvSpPr>
        <p:spPr bwMode="auto">
          <a:xfrm>
            <a:off x="1450468" y="958181"/>
            <a:ext cx="1821934" cy="584775"/>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pt-BR" altLang="pt-BR" sz="1600" b="1" dirty="0">
                <a:cs typeface="Arial" pitchFamily="34" charset="0"/>
              </a:rPr>
              <a:t>INA114 (tecnologia BJT)</a:t>
            </a:r>
          </a:p>
        </p:txBody>
      </p:sp>
      <p:pic>
        <p:nvPicPr>
          <p:cNvPr id="23557" name="Imagem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4879" y="3001546"/>
            <a:ext cx="22964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5"/>
          <p:cNvSpPr txBox="1">
            <a:spLocks noChangeArrowheads="1"/>
          </p:cNvSpPr>
          <p:nvPr/>
        </p:nvSpPr>
        <p:spPr bwMode="auto">
          <a:xfrm>
            <a:off x="2949377" y="317789"/>
            <a:ext cx="3645296" cy="29058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pt-BR" altLang="pt-BR" sz="1477" b="1" dirty="0" err="1">
                <a:cs typeface="Arial" pitchFamily="34" charset="0"/>
              </a:rPr>
              <a:t>Integrated</a:t>
            </a:r>
            <a:r>
              <a:rPr lang="pt-BR" altLang="pt-BR" sz="1477" b="1" dirty="0">
                <a:cs typeface="Arial" pitchFamily="34" charset="0"/>
              </a:rPr>
              <a:t> Instrumentation </a:t>
            </a:r>
            <a:r>
              <a:rPr lang="pt-BR" altLang="pt-BR" sz="1477" b="1" dirty="0" err="1">
                <a:cs typeface="Arial" pitchFamily="34" charset="0"/>
              </a:rPr>
              <a:t>Amplifiers</a:t>
            </a:r>
            <a:endParaRPr lang="pt-BR" altLang="pt-BR" sz="1477" b="1" dirty="0">
              <a:cs typeface="Arial" pitchFamily="34" charset="0"/>
            </a:endParaRPr>
          </a:p>
        </p:txBody>
      </p:sp>
      <p:pic>
        <p:nvPicPr>
          <p:cNvPr id="7" name="Picture 2">
            <a:extLst>
              <a:ext uri="{FF2B5EF4-FFF2-40B4-BE49-F238E27FC236}">
                <a16:creationId xmlns:a16="http://schemas.microsoft.com/office/drawing/2014/main" id="{0A99596C-7DEC-4397-BB1A-3EE4124DFE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429" y="4419839"/>
            <a:ext cx="3158968" cy="1874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a:extLst>
              <a:ext uri="{FF2B5EF4-FFF2-40B4-BE49-F238E27FC236}">
                <a16:creationId xmlns:a16="http://schemas.microsoft.com/office/drawing/2014/main" id="{F0354086-FC3D-4B90-8141-3CD5F5713386}"/>
              </a:ext>
            </a:extLst>
          </p:cNvPr>
          <p:cNvSpPr txBox="1">
            <a:spLocks noChangeArrowheads="1"/>
          </p:cNvSpPr>
          <p:nvPr/>
        </p:nvSpPr>
        <p:spPr bwMode="auto">
          <a:xfrm>
            <a:off x="1450468" y="3928755"/>
            <a:ext cx="1821934" cy="584775"/>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a:spcBef>
                <a:spcPts val="277"/>
              </a:spcBef>
              <a:buClr>
                <a:srgbClr val="CCCC00"/>
              </a:buClr>
              <a:defRPr sz="1600" b="1">
                <a:latin typeface="Arial" pitchFamily="34" charset="0"/>
                <a:cs typeface="Arial" pitchFamily="34"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pt-BR" altLang="pt-BR" dirty="0"/>
              <a:t>INA118 (tecnologia BJT)</a:t>
            </a:r>
          </a:p>
        </p:txBody>
      </p:sp>
      <p:pic>
        <p:nvPicPr>
          <p:cNvPr id="10" name="Picture 2">
            <a:extLst>
              <a:ext uri="{FF2B5EF4-FFF2-40B4-BE49-F238E27FC236}">
                <a16:creationId xmlns:a16="http://schemas.microsoft.com/office/drawing/2014/main" id="{1B75CCF8-3426-475F-B1A2-BD6694BB9A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0470" y="2746084"/>
            <a:ext cx="3632109" cy="2016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
            <a:extLst>
              <a:ext uri="{FF2B5EF4-FFF2-40B4-BE49-F238E27FC236}">
                <a16:creationId xmlns:a16="http://schemas.microsoft.com/office/drawing/2014/main" id="{73026BE4-031B-461C-B824-39CD73E406B6}"/>
              </a:ext>
            </a:extLst>
          </p:cNvPr>
          <p:cNvSpPr txBox="1">
            <a:spLocks noChangeArrowheads="1"/>
          </p:cNvSpPr>
          <p:nvPr/>
        </p:nvSpPr>
        <p:spPr bwMode="auto">
          <a:xfrm>
            <a:off x="5385990" y="1886711"/>
            <a:ext cx="2004127" cy="603883"/>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a:spcBef>
                <a:spcPts val="277"/>
              </a:spcBef>
              <a:buClr>
                <a:srgbClr val="CCCC00"/>
              </a:buClr>
              <a:defRPr sz="1600" b="1">
                <a:latin typeface="Arial" pitchFamily="34" charset="0"/>
                <a:cs typeface="Arial" pitchFamily="34"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pt-BR" altLang="pt-BR" dirty="0"/>
              <a:t>INA128 - INA129 (tecnologia BJT)</a:t>
            </a:r>
          </a:p>
        </p:txBody>
      </p:sp>
      <p:sp>
        <p:nvSpPr>
          <p:cNvPr id="2" name="CaixaDeTexto 1">
            <a:extLst>
              <a:ext uri="{FF2B5EF4-FFF2-40B4-BE49-F238E27FC236}">
                <a16:creationId xmlns:a16="http://schemas.microsoft.com/office/drawing/2014/main" id="{495688F6-2FF9-4C9E-8E38-3C0372E6DBA0}"/>
              </a:ext>
            </a:extLst>
          </p:cNvPr>
          <p:cNvSpPr txBox="1"/>
          <p:nvPr/>
        </p:nvSpPr>
        <p:spPr>
          <a:xfrm>
            <a:off x="3778272" y="2570645"/>
            <a:ext cx="508955" cy="369332"/>
          </a:xfrm>
          <a:prstGeom prst="rect">
            <a:avLst/>
          </a:prstGeom>
          <a:noFill/>
          <a:ln w="19050">
            <a:solidFill>
              <a:schemeClr val="tx1"/>
            </a:solidFill>
            <a:prstDash val="dashDot"/>
          </a:ln>
        </p:spPr>
        <p:txBody>
          <a:bodyPr wrap="square" rtlCol="0">
            <a:spAutoFit/>
          </a:bodyPr>
          <a:lstStyle/>
          <a:p>
            <a:endParaRPr lang="pt-BR" dirty="0"/>
          </a:p>
        </p:txBody>
      </p:sp>
      <p:sp>
        <p:nvSpPr>
          <p:cNvPr id="13" name="CaixaDeTexto 12">
            <a:extLst>
              <a:ext uri="{FF2B5EF4-FFF2-40B4-BE49-F238E27FC236}">
                <a16:creationId xmlns:a16="http://schemas.microsoft.com/office/drawing/2014/main" id="{C828ACB8-F2EA-44B7-AD58-DCB91D69B210}"/>
              </a:ext>
            </a:extLst>
          </p:cNvPr>
          <p:cNvSpPr txBox="1"/>
          <p:nvPr/>
        </p:nvSpPr>
        <p:spPr>
          <a:xfrm>
            <a:off x="1998698" y="2323900"/>
            <a:ext cx="347623" cy="208478"/>
          </a:xfrm>
          <a:prstGeom prst="rect">
            <a:avLst/>
          </a:prstGeom>
          <a:noFill/>
          <a:ln w="19050">
            <a:solidFill>
              <a:srgbClr val="FF0000"/>
            </a:solidFill>
            <a:prstDash val="dashDot"/>
          </a:ln>
        </p:spPr>
        <p:txBody>
          <a:bodyPr wrap="square" rtlCol="0">
            <a:spAutoFit/>
          </a:bodyPr>
          <a:lstStyle/>
          <a:p>
            <a:endParaRPr lang="pt-BR" dirty="0"/>
          </a:p>
        </p:txBody>
      </p:sp>
      <p:sp>
        <p:nvSpPr>
          <p:cNvPr id="14" name="CaixaDeTexto 13">
            <a:extLst>
              <a:ext uri="{FF2B5EF4-FFF2-40B4-BE49-F238E27FC236}">
                <a16:creationId xmlns:a16="http://schemas.microsoft.com/office/drawing/2014/main" id="{27A42B90-38CF-4383-9231-D8AF22152250}"/>
              </a:ext>
            </a:extLst>
          </p:cNvPr>
          <p:cNvSpPr txBox="1"/>
          <p:nvPr/>
        </p:nvSpPr>
        <p:spPr>
          <a:xfrm>
            <a:off x="1998698" y="2587502"/>
            <a:ext cx="347623" cy="208478"/>
          </a:xfrm>
          <a:prstGeom prst="rect">
            <a:avLst/>
          </a:prstGeom>
          <a:noFill/>
          <a:ln w="19050">
            <a:solidFill>
              <a:srgbClr val="FF0000"/>
            </a:solidFill>
            <a:prstDash val="dashDot"/>
          </a:ln>
        </p:spPr>
        <p:txBody>
          <a:bodyPr wrap="square" rtlCol="0">
            <a:spAutoFit/>
          </a:bodyPr>
          <a:lstStyle/>
          <a:p>
            <a:endParaRPr lang="pt-BR" dirty="0"/>
          </a:p>
        </p:txBody>
      </p:sp>
      <p:sp>
        <p:nvSpPr>
          <p:cNvPr id="15" name="CaixaDeTexto 14">
            <a:extLst>
              <a:ext uri="{FF2B5EF4-FFF2-40B4-BE49-F238E27FC236}">
                <a16:creationId xmlns:a16="http://schemas.microsoft.com/office/drawing/2014/main" id="{9F4AAE54-53EF-4364-BCCC-374972239598}"/>
              </a:ext>
            </a:extLst>
          </p:cNvPr>
          <p:cNvSpPr txBox="1"/>
          <p:nvPr/>
        </p:nvSpPr>
        <p:spPr>
          <a:xfrm>
            <a:off x="926575" y="2418028"/>
            <a:ext cx="237432" cy="305234"/>
          </a:xfrm>
          <a:prstGeom prst="rect">
            <a:avLst/>
          </a:prstGeom>
          <a:noFill/>
          <a:ln w="19050">
            <a:solidFill>
              <a:srgbClr val="00B0F0"/>
            </a:solidFill>
            <a:prstDash val="dashDot"/>
          </a:ln>
        </p:spPr>
        <p:txBody>
          <a:bodyPr wrap="square" rtlCol="0">
            <a:spAutoFit/>
          </a:bodyPr>
          <a:lstStyle/>
          <a:p>
            <a:endParaRPr lang="pt-BR" dirty="0"/>
          </a:p>
        </p:txBody>
      </p:sp>
      <p:sp>
        <p:nvSpPr>
          <p:cNvPr id="16" name="CaixaDeTexto 15">
            <a:extLst>
              <a:ext uri="{FF2B5EF4-FFF2-40B4-BE49-F238E27FC236}">
                <a16:creationId xmlns:a16="http://schemas.microsoft.com/office/drawing/2014/main" id="{8F563CD8-7AB3-4496-8BDF-CE3D11D6701A}"/>
              </a:ext>
            </a:extLst>
          </p:cNvPr>
          <p:cNvSpPr txBox="1"/>
          <p:nvPr/>
        </p:nvSpPr>
        <p:spPr>
          <a:xfrm>
            <a:off x="1013383" y="5204407"/>
            <a:ext cx="237432" cy="305234"/>
          </a:xfrm>
          <a:prstGeom prst="rect">
            <a:avLst/>
          </a:prstGeom>
          <a:noFill/>
          <a:ln w="19050">
            <a:solidFill>
              <a:srgbClr val="00B0F0"/>
            </a:solidFill>
            <a:prstDash val="dashDot"/>
          </a:ln>
        </p:spPr>
        <p:txBody>
          <a:bodyPr wrap="square" rtlCol="0">
            <a:spAutoFit/>
          </a:bodyPr>
          <a:lstStyle/>
          <a:p>
            <a:endParaRPr lang="pt-BR" dirty="0"/>
          </a:p>
        </p:txBody>
      </p:sp>
      <p:sp>
        <p:nvSpPr>
          <p:cNvPr id="17" name="CaixaDeTexto 16">
            <a:extLst>
              <a:ext uri="{FF2B5EF4-FFF2-40B4-BE49-F238E27FC236}">
                <a16:creationId xmlns:a16="http://schemas.microsoft.com/office/drawing/2014/main" id="{8CD7EFDF-B30B-44CE-B11B-A4693B2A2D7B}"/>
              </a:ext>
            </a:extLst>
          </p:cNvPr>
          <p:cNvSpPr txBox="1"/>
          <p:nvPr/>
        </p:nvSpPr>
        <p:spPr>
          <a:xfrm>
            <a:off x="2075528" y="5128807"/>
            <a:ext cx="347623" cy="208478"/>
          </a:xfrm>
          <a:prstGeom prst="rect">
            <a:avLst/>
          </a:prstGeom>
          <a:noFill/>
          <a:ln w="19050">
            <a:solidFill>
              <a:srgbClr val="FF0000"/>
            </a:solidFill>
            <a:prstDash val="dashDot"/>
          </a:ln>
        </p:spPr>
        <p:txBody>
          <a:bodyPr wrap="square" rtlCol="0">
            <a:spAutoFit/>
          </a:bodyPr>
          <a:lstStyle/>
          <a:p>
            <a:endParaRPr lang="pt-BR" dirty="0"/>
          </a:p>
        </p:txBody>
      </p:sp>
      <p:sp>
        <p:nvSpPr>
          <p:cNvPr id="18" name="CaixaDeTexto 17">
            <a:extLst>
              <a:ext uri="{FF2B5EF4-FFF2-40B4-BE49-F238E27FC236}">
                <a16:creationId xmlns:a16="http://schemas.microsoft.com/office/drawing/2014/main" id="{46F7CF14-A005-47BC-8D58-7BD201EE475B}"/>
              </a:ext>
            </a:extLst>
          </p:cNvPr>
          <p:cNvSpPr txBox="1"/>
          <p:nvPr/>
        </p:nvSpPr>
        <p:spPr>
          <a:xfrm>
            <a:off x="2074268" y="5405402"/>
            <a:ext cx="347623" cy="208478"/>
          </a:xfrm>
          <a:prstGeom prst="rect">
            <a:avLst/>
          </a:prstGeom>
          <a:noFill/>
          <a:ln w="19050">
            <a:solidFill>
              <a:srgbClr val="FF0000"/>
            </a:solidFill>
            <a:prstDash val="dashDot"/>
          </a:ln>
        </p:spPr>
        <p:txBody>
          <a:bodyPr wrap="square" rtlCol="0">
            <a:spAutoFit/>
          </a:bodyPr>
          <a:lstStyle/>
          <a:p>
            <a:endParaRPr lang="pt-BR" dirty="0"/>
          </a:p>
        </p:txBody>
      </p:sp>
      <p:sp>
        <p:nvSpPr>
          <p:cNvPr id="19" name="CaixaDeTexto 18">
            <a:extLst>
              <a:ext uri="{FF2B5EF4-FFF2-40B4-BE49-F238E27FC236}">
                <a16:creationId xmlns:a16="http://schemas.microsoft.com/office/drawing/2014/main" id="{3C1BDDF6-D5EF-48AF-A910-CD1129A9E055}"/>
              </a:ext>
            </a:extLst>
          </p:cNvPr>
          <p:cNvSpPr txBox="1"/>
          <p:nvPr/>
        </p:nvSpPr>
        <p:spPr>
          <a:xfrm>
            <a:off x="3496752" y="4871655"/>
            <a:ext cx="508955" cy="369332"/>
          </a:xfrm>
          <a:prstGeom prst="rect">
            <a:avLst/>
          </a:prstGeom>
          <a:noFill/>
          <a:ln w="19050">
            <a:solidFill>
              <a:schemeClr val="tx1"/>
            </a:solidFill>
            <a:prstDash val="dashDot"/>
          </a:ln>
        </p:spPr>
        <p:txBody>
          <a:bodyPr wrap="square" rtlCol="0">
            <a:spAutoFit/>
          </a:bodyPr>
          <a:lstStyle/>
          <a:p>
            <a:endParaRPr lang="pt-BR" dirty="0"/>
          </a:p>
        </p:txBody>
      </p:sp>
      <p:sp>
        <p:nvSpPr>
          <p:cNvPr id="20" name="CaixaDeTexto 19">
            <a:extLst>
              <a:ext uri="{FF2B5EF4-FFF2-40B4-BE49-F238E27FC236}">
                <a16:creationId xmlns:a16="http://schemas.microsoft.com/office/drawing/2014/main" id="{32EBF2A2-F750-4950-9D78-5651AB086992}"/>
              </a:ext>
            </a:extLst>
          </p:cNvPr>
          <p:cNvSpPr txBox="1"/>
          <p:nvPr/>
        </p:nvSpPr>
        <p:spPr>
          <a:xfrm>
            <a:off x="7610401" y="2919798"/>
            <a:ext cx="615836" cy="791695"/>
          </a:xfrm>
          <a:prstGeom prst="rect">
            <a:avLst/>
          </a:prstGeom>
          <a:noFill/>
          <a:ln w="19050">
            <a:solidFill>
              <a:schemeClr val="tx1"/>
            </a:solidFill>
            <a:prstDash val="dashDot"/>
          </a:ln>
        </p:spPr>
        <p:txBody>
          <a:bodyPr wrap="square" rtlCol="0">
            <a:spAutoFit/>
          </a:bodyPr>
          <a:lstStyle/>
          <a:p>
            <a:endParaRPr lang="pt-BR" dirty="0"/>
          </a:p>
        </p:txBody>
      </p:sp>
      <p:sp>
        <p:nvSpPr>
          <p:cNvPr id="21" name="CaixaDeTexto 20">
            <a:extLst>
              <a:ext uri="{FF2B5EF4-FFF2-40B4-BE49-F238E27FC236}">
                <a16:creationId xmlns:a16="http://schemas.microsoft.com/office/drawing/2014/main" id="{45B938AF-175F-4787-B0E9-33BD1B77B407}"/>
              </a:ext>
            </a:extLst>
          </p:cNvPr>
          <p:cNvSpPr txBox="1"/>
          <p:nvPr/>
        </p:nvSpPr>
        <p:spPr>
          <a:xfrm>
            <a:off x="4865044" y="3601789"/>
            <a:ext cx="237432" cy="305234"/>
          </a:xfrm>
          <a:prstGeom prst="rect">
            <a:avLst/>
          </a:prstGeom>
          <a:noFill/>
          <a:ln w="19050">
            <a:solidFill>
              <a:srgbClr val="00B0F0"/>
            </a:solidFill>
            <a:prstDash val="dashDot"/>
          </a:ln>
        </p:spPr>
        <p:txBody>
          <a:bodyPr wrap="square" rtlCol="0">
            <a:spAutoFit/>
          </a:bodyPr>
          <a:lstStyle/>
          <a:p>
            <a:endParaRPr lang="pt-BR" dirty="0"/>
          </a:p>
        </p:txBody>
      </p:sp>
      <p:sp>
        <p:nvSpPr>
          <p:cNvPr id="22" name="CaixaDeTexto 21">
            <a:extLst>
              <a:ext uri="{FF2B5EF4-FFF2-40B4-BE49-F238E27FC236}">
                <a16:creationId xmlns:a16="http://schemas.microsoft.com/office/drawing/2014/main" id="{89D210D3-DD3B-4555-BEA3-7EE1F3277601}"/>
              </a:ext>
            </a:extLst>
          </p:cNvPr>
          <p:cNvSpPr txBox="1"/>
          <p:nvPr/>
        </p:nvSpPr>
        <p:spPr>
          <a:xfrm>
            <a:off x="5993701" y="3493029"/>
            <a:ext cx="347623" cy="208478"/>
          </a:xfrm>
          <a:prstGeom prst="rect">
            <a:avLst/>
          </a:prstGeom>
          <a:noFill/>
          <a:ln w="19050">
            <a:solidFill>
              <a:srgbClr val="FF0000"/>
            </a:solidFill>
            <a:prstDash val="dashDot"/>
          </a:ln>
        </p:spPr>
        <p:txBody>
          <a:bodyPr wrap="square" rtlCol="0">
            <a:spAutoFit/>
          </a:bodyPr>
          <a:lstStyle/>
          <a:p>
            <a:endParaRPr lang="pt-BR" dirty="0"/>
          </a:p>
        </p:txBody>
      </p:sp>
      <p:sp>
        <p:nvSpPr>
          <p:cNvPr id="24" name="CaixaDeTexto 23">
            <a:extLst>
              <a:ext uri="{FF2B5EF4-FFF2-40B4-BE49-F238E27FC236}">
                <a16:creationId xmlns:a16="http://schemas.microsoft.com/office/drawing/2014/main" id="{04ED4689-80D3-4264-8274-9138FFB001F7}"/>
              </a:ext>
            </a:extLst>
          </p:cNvPr>
          <p:cNvSpPr txBox="1"/>
          <p:nvPr/>
        </p:nvSpPr>
        <p:spPr>
          <a:xfrm>
            <a:off x="6001258" y="3801845"/>
            <a:ext cx="347623" cy="208478"/>
          </a:xfrm>
          <a:prstGeom prst="rect">
            <a:avLst/>
          </a:prstGeom>
          <a:noFill/>
          <a:ln w="19050">
            <a:solidFill>
              <a:srgbClr val="FF0000"/>
            </a:solidFill>
            <a:prstDash val="dashDot"/>
          </a:ln>
        </p:spPr>
        <p:txBody>
          <a:bodyPr wrap="square" rtlCol="0">
            <a:spAutoFit/>
          </a:bodyPr>
          <a:lstStyle/>
          <a:p>
            <a:endParaRPr lang="pt-B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562224" y="256915"/>
            <a:ext cx="4019550" cy="31963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pt-BR" altLang="pt-BR" sz="1477" b="1">
                <a:solidFill>
                  <a:schemeClr val="bg1"/>
                </a:solidFill>
                <a:cs typeface="Arial" pitchFamily="34" charset="0"/>
              </a:rPr>
              <a:t>Application of Instrumentation Amplifier</a:t>
            </a:r>
          </a:p>
        </p:txBody>
      </p:sp>
      <p:sp>
        <p:nvSpPr>
          <p:cNvPr id="25" name="CaixaDeTexto 24">
            <a:extLst>
              <a:ext uri="{FF2B5EF4-FFF2-40B4-BE49-F238E27FC236}">
                <a16:creationId xmlns:a16="http://schemas.microsoft.com/office/drawing/2014/main" id="{5F6EF002-8ABA-4455-B949-049F23B3DBD0}"/>
              </a:ext>
            </a:extLst>
          </p:cNvPr>
          <p:cNvSpPr txBox="1"/>
          <p:nvPr/>
        </p:nvSpPr>
        <p:spPr>
          <a:xfrm>
            <a:off x="362736" y="747238"/>
            <a:ext cx="8441195" cy="1200329"/>
          </a:xfrm>
          <a:prstGeom prst="rect">
            <a:avLst/>
          </a:prstGeom>
          <a:noFill/>
        </p:spPr>
        <p:txBody>
          <a:bodyPr wrap="square" rtlCol="0">
            <a:spAutoFit/>
          </a:bodyPr>
          <a:lstStyle/>
          <a:p>
            <a:pPr algn="just"/>
            <a:r>
              <a:rPr lang="en-US" dirty="0"/>
              <a:t>In many industrial applications it is necessary to measure various physical quantities such as temperature, humidity, water flow etc. These are measured by transducers. The output of transducer is required to be amplified for which instrumentation amplifier is used. The Fig. shows a practical instrumentation amplifier with a transducer bridge.</a:t>
            </a:r>
            <a:endParaRPr lang="pt-BR" dirty="0"/>
          </a:p>
        </p:txBody>
      </p:sp>
      <p:pic>
        <p:nvPicPr>
          <p:cNvPr id="26" name="Imagem 25">
            <a:extLst>
              <a:ext uri="{FF2B5EF4-FFF2-40B4-BE49-F238E27FC236}">
                <a16:creationId xmlns:a16="http://schemas.microsoft.com/office/drawing/2014/main" id="{930A13AA-25C7-4772-8405-2ACD5D6D2DDD}"/>
              </a:ext>
            </a:extLst>
          </p:cNvPr>
          <p:cNvPicPr>
            <a:picLocks noChangeAspect="1"/>
          </p:cNvPicPr>
          <p:nvPr/>
        </p:nvPicPr>
        <p:blipFill>
          <a:blip r:embed="rId3"/>
          <a:stretch>
            <a:fillRect/>
          </a:stretch>
        </p:blipFill>
        <p:spPr>
          <a:xfrm>
            <a:off x="2168745" y="2220375"/>
            <a:ext cx="4829175" cy="2124075"/>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377" y="276233"/>
            <a:ext cx="8329246" cy="2246769"/>
          </a:xfrm>
          <a:prstGeom prst="rect">
            <a:avLst/>
          </a:prstGeom>
        </p:spPr>
        <p:txBody>
          <a:bodyPr>
            <a:spAutoFit/>
          </a:bodyPr>
          <a:lstStyle/>
          <a:p>
            <a:pPr algn="ctr" eaLnBrk="1" hangingPunct="1">
              <a:defRPr/>
            </a:pPr>
            <a:r>
              <a:rPr lang="en-US" sz="1400" b="1" dirty="0">
                <a:solidFill>
                  <a:srgbClr val="FF0000"/>
                </a:solidFill>
                <a:latin typeface="Arial" charset="0"/>
              </a:rPr>
              <a:t>Temperature indicator</a:t>
            </a:r>
          </a:p>
          <a:p>
            <a:pPr eaLnBrk="1" hangingPunct="1">
              <a:defRPr/>
            </a:pPr>
            <a:endParaRPr lang="en-US" sz="1400" b="1" dirty="0">
              <a:latin typeface="Arial" charset="0"/>
            </a:endParaRPr>
          </a:p>
          <a:p>
            <a:pPr algn="just" eaLnBrk="1" hangingPunct="1">
              <a:defRPr/>
            </a:pPr>
            <a:r>
              <a:rPr lang="en-US" sz="1400" dirty="0">
                <a:latin typeface="Arial" charset="0"/>
              </a:rPr>
              <a:t>The circuit of the instrumentation amplifier can be used as a temperature indicator if the transducer in the bridge circuit is a thermistor and the output meter is calibrated in degrees Celsius or Fahrenheit. The bridge can be balanced at a desired reference condition, for instance 25′C. As the temperature varies from its reference value, the resistance of the thermistor changes and the bridge becomes unbalanced. This unbalanced bridge in turn produces the meter movement. The meter can be calibrated to read a desired temperature range by selecting an appropriate gain for the differential instrumentation amplifier. In figure the metal movement is dependent on the amount of imbalance in the bridge that is, the change ∆R in the value of the thermistor resistance.</a:t>
            </a:r>
            <a:endParaRPr lang="pt-BR" sz="1400" dirty="0">
              <a:cs typeface="Arial" pitchFamily="34" charset="0"/>
            </a:endParaRPr>
          </a:p>
        </p:txBody>
      </p:sp>
      <p:sp>
        <p:nvSpPr>
          <p:cNvPr id="4" name="TextBox 2">
            <a:extLst>
              <a:ext uri="{FF2B5EF4-FFF2-40B4-BE49-F238E27FC236}">
                <a16:creationId xmlns:a16="http://schemas.microsoft.com/office/drawing/2014/main" id="{ADD58773-A9CB-4600-8998-E3DB0EBF0F19}"/>
              </a:ext>
            </a:extLst>
          </p:cNvPr>
          <p:cNvSpPr txBox="1"/>
          <p:nvPr/>
        </p:nvSpPr>
        <p:spPr>
          <a:xfrm>
            <a:off x="407377" y="2523002"/>
            <a:ext cx="8329246" cy="1600438"/>
          </a:xfrm>
          <a:prstGeom prst="rect">
            <a:avLst/>
          </a:prstGeom>
        </p:spPr>
        <p:txBody>
          <a:bodyPr wrap="square">
            <a:spAutoFit/>
          </a:bodyPr>
          <a:lstStyle/>
          <a:p>
            <a:pPr algn="ctr" eaLnBrk="1" hangingPunct="1">
              <a:defRPr/>
            </a:pPr>
            <a:r>
              <a:rPr lang="en-US" sz="1400" b="1" dirty="0">
                <a:solidFill>
                  <a:srgbClr val="FF0000"/>
                </a:solidFill>
                <a:latin typeface="Arial" charset="0"/>
              </a:rPr>
              <a:t>Temperature controller</a:t>
            </a:r>
          </a:p>
          <a:p>
            <a:pPr algn="just" eaLnBrk="1" hangingPunct="1">
              <a:defRPr/>
            </a:pPr>
            <a:endParaRPr lang="en-US" sz="1400" b="1" dirty="0">
              <a:latin typeface="Arial" charset="0"/>
            </a:endParaRPr>
          </a:p>
          <a:p>
            <a:pPr algn="just" eaLnBrk="1" hangingPunct="1">
              <a:defRPr/>
            </a:pPr>
            <a:r>
              <a:rPr lang="en-US" sz="1400" dirty="0">
                <a:latin typeface="Arial" charset="0"/>
              </a:rPr>
              <a:t>A simple and inexpensive temperature control circuit may be constructed by using a thermistor in the bridge circuit and by replacing a meter with a relay in the circuit of instrumentation amplifier. The output of the differential instrumentation amplifier drives a relay that controls the current in the heat-generating circuit. A properly designed circuit should energize a relay when the temperature of the thermistor drops below a desired value, causing the heat unit to turn on.</a:t>
            </a:r>
            <a:endParaRPr lang="pt-BR" sz="1400" dirty="0">
              <a:cs typeface="Arial" pitchFamily="34" charset="0"/>
            </a:endParaRPr>
          </a:p>
        </p:txBody>
      </p:sp>
      <p:sp>
        <p:nvSpPr>
          <p:cNvPr id="5" name="TextBox 1">
            <a:extLst>
              <a:ext uri="{FF2B5EF4-FFF2-40B4-BE49-F238E27FC236}">
                <a16:creationId xmlns:a16="http://schemas.microsoft.com/office/drawing/2014/main" id="{599A9B57-352E-4A16-8F81-B06E653CC182}"/>
              </a:ext>
            </a:extLst>
          </p:cNvPr>
          <p:cNvSpPr txBox="1"/>
          <p:nvPr/>
        </p:nvSpPr>
        <p:spPr>
          <a:xfrm>
            <a:off x="504950" y="4286280"/>
            <a:ext cx="8134099" cy="2246769"/>
          </a:xfrm>
          <a:prstGeom prst="rect">
            <a:avLst/>
          </a:prstGeom>
        </p:spPr>
        <p:txBody>
          <a:bodyPr wrap="square">
            <a:spAutoFit/>
          </a:bodyPr>
          <a:lstStyle/>
          <a:p>
            <a:pPr algn="ctr" eaLnBrk="1" hangingPunct="1">
              <a:defRPr/>
            </a:pPr>
            <a:r>
              <a:rPr lang="en-US" sz="1400" b="1" dirty="0">
                <a:solidFill>
                  <a:srgbClr val="FF0000"/>
                </a:solidFill>
                <a:latin typeface="Arial" charset="0"/>
              </a:rPr>
              <a:t>Light-intensity meter</a:t>
            </a:r>
          </a:p>
          <a:p>
            <a:pPr eaLnBrk="1" hangingPunct="1">
              <a:defRPr/>
            </a:pPr>
            <a:endParaRPr lang="en-US" sz="1400" b="1" dirty="0">
              <a:latin typeface="Arial" charset="0"/>
            </a:endParaRPr>
          </a:p>
          <a:p>
            <a:pPr algn="just" eaLnBrk="1" hangingPunct="1">
              <a:defRPr/>
            </a:pPr>
            <a:r>
              <a:rPr lang="en-US" sz="1400" dirty="0">
                <a:latin typeface="Arial" charset="0"/>
              </a:rPr>
              <a:t>The circuit in the figure can be used as a light-intensity meter if a transducer is a photocell. The bridge can be balanced for darkness conditions. Therefore, when exposed to light the bridge will be unbalanced and cause the meter to deflect. The meter can be calibrated in terms of lux to measure the change in light intensity.</a:t>
            </a:r>
          </a:p>
          <a:p>
            <a:pPr algn="just" eaLnBrk="1" hangingPunct="1">
              <a:defRPr/>
            </a:pPr>
            <a:endParaRPr lang="en-US" sz="1400" dirty="0">
              <a:latin typeface="Arial" charset="0"/>
            </a:endParaRPr>
          </a:p>
          <a:p>
            <a:pPr algn="just" eaLnBrk="1" hangingPunct="1">
              <a:defRPr/>
            </a:pPr>
            <a:r>
              <a:rPr lang="en-US" sz="1400" dirty="0">
                <a:latin typeface="Arial" charset="0"/>
              </a:rPr>
              <a:t>The light-intensity meter using an instrumentation bridge amplifier is more accurate and stable than single-input inverting or non-inverting configurations because the common-mode (noise) voltages are effectively rejected by the differential configuration.</a:t>
            </a:r>
            <a:endParaRPr lang="pt-BR" sz="1400" dirty="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3004930" y="212036"/>
            <a:ext cx="3134139" cy="646331"/>
          </a:xfrm>
          <a:prstGeom prst="rect">
            <a:avLst/>
          </a:prstGeom>
          <a:solidFill>
            <a:srgbClr val="FFFF00"/>
          </a:solidFill>
          <a:ln>
            <a:solidFill>
              <a:schemeClr val="tx1"/>
            </a:solidFill>
          </a:ln>
        </p:spPr>
        <p:txBody>
          <a:bodyPr wrap="square" rtlCol="0">
            <a:spAutoFit/>
          </a:bodyPr>
          <a:lstStyle/>
          <a:p>
            <a:pPr algn="ctr"/>
            <a:r>
              <a:rPr lang="en-US" b="1" dirty="0">
                <a:highlight>
                  <a:srgbClr val="FFFF00"/>
                </a:highlight>
              </a:rPr>
              <a:t>Function and Characteristics of the Ideal Op Amp</a:t>
            </a:r>
            <a:endParaRPr lang="pt-BR" dirty="0">
              <a:highlight>
                <a:srgbClr val="FFFF00"/>
              </a:highlight>
            </a:endParaRPr>
          </a:p>
        </p:txBody>
      </p:sp>
      <p:pic>
        <p:nvPicPr>
          <p:cNvPr id="4" name="Imagem 3">
            <a:extLst>
              <a:ext uri="{FF2B5EF4-FFF2-40B4-BE49-F238E27FC236}">
                <a16:creationId xmlns:a16="http://schemas.microsoft.com/office/drawing/2014/main" id="{2E848E6C-820E-4190-BAD8-E8EE6A52D85B}"/>
              </a:ext>
            </a:extLst>
          </p:cNvPr>
          <p:cNvPicPr>
            <a:picLocks noChangeAspect="1"/>
          </p:cNvPicPr>
          <p:nvPr/>
        </p:nvPicPr>
        <p:blipFill>
          <a:blip r:embed="rId2"/>
          <a:stretch>
            <a:fillRect/>
          </a:stretch>
        </p:blipFill>
        <p:spPr>
          <a:xfrm>
            <a:off x="2569470" y="1116289"/>
            <a:ext cx="3819525" cy="2505075"/>
          </a:xfrm>
          <a:prstGeom prst="rect">
            <a:avLst/>
          </a:prstGeom>
        </p:spPr>
      </p:pic>
      <p:sp>
        <p:nvSpPr>
          <p:cNvPr id="8" name="CaixaDeTexto 7">
            <a:extLst>
              <a:ext uri="{FF2B5EF4-FFF2-40B4-BE49-F238E27FC236}">
                <a16:creationId xmlns:a16="http://schemas.microsoft.com/office/drawing/2014/main" id="{D1704B83-072A-44BD-BD29-AE6D1F02D47F}"/>
              </a:ext>
            </a:extLst>
          </p:cNvPr>
          <p:cNvSpPr txBox="1"/>
          <p:nvPr/>
        </p:nvSpPr>
        <p:spPr>
          <a:xfrm>
            <a:off x="702365" y="3745765"/>
            <a:ext cx="8127909" cy="1200329"/>
          </a:xfrm>
          <a:prstGeom prst="rect">
            <a:avLst/>
          </a:prstGeom>
          <a:noFill/>
        </p:spPr>
        <p:txBody>
          <a:bodyPr wrap="square" rtlCol="0">
            <a:spAutoFit/>
          </a:bodyPr>
          <a:lstStyle/>
          <a:p>
            <a:pPr algn="just"/>
            <a:r>
              <a:rPr lang="en-US" dirty="0"/>
              <a:t>The op amp is designed to sense the difference between the voltage signals applied at its two input terminals (</a:t>
            </a:r>
            <a:r>
              <a:rPr lang="en-US" i="1" dirty="0"/>
              <a:t>v</a:t>
            </a:r>
            <a:r>
              <a:rPr lang="en-US" baseline="-25000" dirty="0"/>
              <a:t>1</a:t>
            </a:r>
            <a:r>
              <a:rPr lang="en-US" dirty="0"/>
              <a:t> and </a:t>
            </a:r>
            <a:r>
              <a:rPr lang="en-US" i="1" dirty="0"/>
              <a:t>v</a:t>
            </a:r>
            <a:r>
              <a:rPr lang="en-US" i="1" baseline="-25000" dirty="0"/>
              <a:t>2</a:t>
            </a:r>
            <a:r>
              <a:rPr lang="en-US" dirty="0"/>
              <a:t>), multiply this by a number </a:t>
            </a:r>
            <a:r>
              <a:rPr lang="en-US" i="1" dirty="0"/>
              <a:t>A</a:t>
            </a:r>
            <a:r>
              <a:rPr lang="en-US" dirty="0"/>
              <a:t>, and cause the resulting voltage the resulting voltage </a:t>
            </a:r>
            <a:r>
              <a:rPr lang="en-US" i="1" dirty="0"/>
              <a:t>A</a:t>
            </a:r>
            <a:r>
              <a:rPr lang="en-US" dirty="0"/>
              <a:t>(</a:t>
            </a:r>
            <a:r>
              <a:rPr lang="en-US" i="1" dirty="0"/>
              <a:t>v</a:t>
            </a:r>
            <a:r>
              <a:rPr lang="en-US" baseline="-25000" dirty="0"/>
              <a:t>2</a:t>
            </a:r>
            <a:r>
              <a:rPr lang="en-US" dirty="0"/>
              <a:t> − </a:t>
            </a:r>
            <a:r>
              <a:rPr lang="en-US" i="1" dirty="0"/>
              <a:t>v</a:t>
            </a:r>
            <a:r>
              <a:rPr lang="en-US" baseline="-25000" dirty="0"/>
              <a:t>1</a:t>
            </a:r>
            <a:r>
              <a:rPr lang="en-US" dirty="0"/>
              <a:t>) to appear at output </a:t>
            </a:r>
            <a:r>
              <a:rPr lang="pt-BR" dirty="0"/>
              <a:t>terminal 3. </a:t>
            </a:r>
            <a:r>
              <a:rPr lang="en-US" dirty="0"/>
              <a:t>The voltage at a terminal we mean the voltage between that terminal and ground. </a:t>
            </a:r>
            <a:r>
              <a:rPr lang="pt-BR" dirty="0" err="1"/>
              <a:t>Thus</a:t>
            </a:r>
            <a:r>
              <a:rPr lang="pt-BR" dirty="0"/>
              <a:t>: </a:t>
            </a:r>
            <a:endParaRPr lang="pt-BR" sz="1400" dirty="0"/>
          </a:p>
        </p:txBody>
      </p:sp>
      <p:sp>
        <p:nvSpPr>
          <p:cNvPr id="9" name="Retângulo: Cantos Arredondados 8">
            <a:extLst>
              <a:ext uri="{FF2B5EF4-FFF2-40B4-BE49-F238E27FC236}">
                <a16:creationId xmlns:a16="http://schemas.microsoft.com/office/drawing/2014/main" id="{9A92640A-00F7-47E3-AB5D-99144116FE53}"/>
              </a:ext>
            </a:extLst>
          </p:cNvPr>
          <p:cNvSpPr/>
          <p:nvPr/>
        </p:nvSpPr>
        <p:spPr>
          <a:xfrm>
            <a:off x="313726" y="3830646"/>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5" name="CaixaDeTexto 4">
                <a:extLst>
                  <a:ext uri="{FF2B5EF4-FFF2-40B4-BE49-F238E27FC236}">
                    <a16:creationId xmlns:a16="http://schemas.microsoft.com/office/drawing/2014/main" id="{7CAE5881-6449-4A37-A9BF-A2074BDCE6EA}"/>
                  </a:ext>
                </a:extLst>
              </p:cNvPr>
              <p:cNvSpPr txBox="1"/>
              <p:nvPr/>
            </p:nvSpPr>
            <p:spPr>
              <a:xfrm>
                <a:off x="4065902" y="5077868"/>
                <a:ext cx="1400833" cy="276999"/>
              </a:xfrm>
              <a:prstGeom prst="rect">
                <a:avLst/>
              </a:prstGeom>
              <a:noFill/>
            </p:spPr>
            <p:txBody>
              <a:bodyPr wrap="non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3</m:t>
                        </m:r>
                      </m:sub>
                    </m:sSub>
                  </m:oMath>
                </a14:m>
                <a:r>
                  <a:rPr lang="pt-BR" dirty="0"/>
                  <a:t>=A</a:t>
                </a:r>
                <a14:m>
                  <m:oMath xmlns:m="http://schemas.openxmlformats.org/officeDocument/2006/math">
                    <m:d>
                      <m:dPr>
                        <m:ctrlPr>
                          <a:rPr lang="pt-BR" i="1" dirty="0" smtClean="0">
                            <a:latin typeface="Cambria Math" panose="02040503050406030204" pitchFamily="18" charset="0"/>
                          </a:rPr>
                        </m:ctrlPr>
                      </m:dPr>
                      <m:e>
                        <m:sSub>
                          <m:sSubPr>
                            <m:ctrlPr>
                              <a:rPr lang="pt-BR" i="1" dirty="0">
                                <a:latin typeface="Cambria Math" panose="02040503050406030204" pitchFamily="18" charset="0"/>
                              </a:rPr>
                            </m:ctrlPr>
                          </m:sSubPr>
                          <m:e>
                            <m:r>
                              <a:rPr lang="pt-BR" b="0" i="1" dirty="0" smtClean="0">
                                <a:latin typeface="Cambria Math" panose="02040503050406030204" pitchFamily="18" charset="0"/>
                              </a:rPr>
                              <m:t>𝑣</m:t>
                            </m:r>
                          </m:e>
                          <m:sub>
                            <m:r>
                              <a:rPr lang="pt-BR" b="0" i="1" dirty="0" smtClean="0">
                                <a:latin typeface="Cambria Math" panose="02040503050406030204" pitchFamily="18" charset="0"/>
                              </a:rPr>
                              <m:t>2</m:t>
                            </m:r>
                          </m:sub>
                        </m:sSub>
                        <m:r>
                          <a:rPr lang="pt-BR" i="1" dirty="0">
                            <a:latin typeface="Cambria Math" panose="02040503050406030204" pitchFamily="18" charset="0"/>
                          </a:rPr>
                          <m:t>−</m:t>
                        </m:r>
                        <m:sSub>
                          <m:sSubPr>
                            <m:ctrlPr>
                              <a:rPr lang="pt-BR" i="1" dirty="0">
                                <a:latin typeface="Cambria Math" panose="02040503050406030204" pitchFamily="18" charset="0"/>
                              </a:rPr>
                            </m:ctrlPr>
                          </m:sSubPr>
                          <m:e>
                            <m:r>
                              <a:rPr lang="pt-BR" b="0" i="1" dirty="0" smtClean="0">
                                <a:latin typeface="Cambria Math" panose="02040503050406030204" pitchFamily="18" charset="0"/>
                              </a:rPr>
                              <m:t>𝑣</m:t>
                            </m:r>
                          </m:e>
                          <m:sub>
                            <m:r>
                              <a:rPr lang="pt-BR" b="0" i="1" dirty="0" smtClean="0">
                                <a:latin typeface="Cambria Math" panose="02040503050406030204" pitchFamily="18" charset="0"/>
                              </a:rPr>
                              <m:t>1</m:t>
                            </m:r>
                          </m:sub>
                        </m:sSub>
                      </m:e>
                    </m:d>
                  </m:oMath>
                </a14:m>
                <a:endParaRPr lang="pt-BR" dirty="0"/>
              </a:p>
            </p:txBody>
          </p:sp>
        </mc:Choice>
        <mc:Fallback xmlns="">
          <p:sp>
            <p:nvSpPr>
              <p:cNvPr id="5" name="CaixaDeTexto 4">
                <a:extLst>
                  <a:ext uri="{FF2B5EF4-FFF2-40B4-BE49-F238E27FC236}">
                    <a16:creationId xmlns:a16="http://schemas.microsoft.com/office/drawing/2014/main" id="{7CAE5881-6449-4A37-A9BF-A2074BDCE6EA}"/>
                  </a:ext>
                </a:extLst>
              </p:cNvPr>
              <p:cNvSpPr txBox="1">
                <a:spLocks noRot="1" noChangeAspect="1" noMove="1" noResize="1" noEditPoints="1" noAdjustHandles="1" noChangeArrowheads="1" noChangeShapeType="1" noTextEdit="1"/>
              </p:cNvSpPr>
              <p:nvPr/>
            </p:nvSpPr>
            <p:spPr>
              <a:xfrm>
                <a:off x="4065902" y="5077868"/>
                <a:ext cx="1400833" cy="276999"/>
              </a:xfrm>
              <a:prstGeom prst="rect">
                <a:avLst/>
              </a:prstGeom>
              <a:blipFill>
                <a:blip r:embed="rId3"/>
                <a:stretch>
                  <a:fillRect l="-4348" t="-28889" b="-51111"/>
                </a:stretch>
              </a:blipFill>
            </p:spPr>
            <p:txBody>
              <a:bodyPr/>
              <a:lstStyle/>
              <a:p>
                <a:r>
                  <a:rPr lang="pt-BR">
                    <a:noFill/>
                  </a:rPr>
                  <a:t> </a:t>
                </a:r>
              </a:p>
            </p:txBody>
          </p:sp>
        </mc:Fallback>
      </mc:AlternateContent>
      <p:sp>
        <p:nvSpPr>
          <p:cNvPr id="12" name="CaixaDeTexto 11">
            <a:extLst>
              <a:ext uri="{FF2B5EF4-FFF2-40B4-BE49-F238E27FC236}">
                <a16:creationId xmlns:a16="http://schemas.microsoft.com/office/drawing/2014/main" id="{8DB5CA1D-67D4-49C2-A954-16F7D7E9D235}"/>
              </a:ext>
            </a:extLst>
          </p:cNvPr>
          <p:cNvSpPr txBox="1"/>
          <p:nvPr/>
        </p:nvSpPr>
        <p:spPr>
          <a:xfrm>
            <a:off x="702365" y="5513146"/>
            <a:ext cx="8127909" cy="923330"/>
          </a:xfrm>
          <a:prstGeom prst="rect">
            <a:avLst/>
          </a:prstGeom>
          <a:noFill/>
        </p:spPr>
        <p:txBody>
          <a:bodyPr wrap="square" rtlCol="0">
            <a:spAutoFit/>
          </a:bodyPr>
          <a:lstStyle/>
          <a:p>
            <a:pPr algn="just"/>
            <a:r>
              <a:rPr lang="en-US" b="1" dirty="0">
                <a:solidFill>
                  <a:srgbClr val="FF0000"/>
                </a:solidFill>
              </a:rPr>
              <a:t>The ideal op amp </a:t>
            </a:r>
            <a:r>
              <a:rPr lang="en-US" dirty="0"/>
              <a:t>is not supposed to draw any input current. That is, the signal current into terminal 1 and the signal current into terminal 2 are both zero. In other words, </a:t>
            </a:r>
            <a:r>
              <a:rPr lang="en-US" b="1" i="1" dirty="0">
                <a:solidFill>
                  <a:srgbClr val="FF0000"/>
                </a:solidFill>
              </a:rPr>
              <a:t>the input impedance of an ideal op amp is supposed to be infinite</a:t>
            </a:r>
            <a:r>
              <a:rPr lang="en-US" i="1" dirty="0"/>
              <a:t>.</a:t>
            </a:r>
            <a:endParaRPr lang="pt-BR" sz="1400" dirty="0"/>
          </a:p>
        </p:txBody>
      </p:sp>
      <p:sp>
        <p:nvSpPr>
          <p:cNvPr id="13" name="Retângulo: Cantos Arredondados 12">
            <a:extLst>
              <a:ext uri="{FF2B5EF4-FFF2-40B4-BE49-F238E27FC236}">
                <a16:creationId xmlns:a16="http://schemas.microsoft.com/office/drawing/2014/main" id="{34A6BD6A-CA85-4DD6-9BDE-DC5F118A7C83}"/>
              </a:ext>
            </a:extLst>
          </p:cNvPr>
          <p:cNvSpPr/>
          <p:nvPr/>
        </p:nvSpPr>
        <p:spPr>
          <a:xfrm>
            <a:off x="313726" y="5664287"/>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0826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5"/>
          <p:cNvSpPr txBox="1">
            <a:spLocks noChangeArrowheads="1"/>
          </p:cNvSpPr>
          <p:nvPr/>
        </p:nvSpPr>
        <p:spPr bwMode="auto">
          <a:xfrm>
            <a:off x="3752873" y="163044"/>
            <a:ext cx="1638251"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pt-BR" altLang="pt-BR" sz="2400" b="1" dirty="0" err="1">
                <a:cs typeface="Arial" pitchFamily="34" charset="0"/>
              </a:rPr>
              <a:t>Integrator</a:t>
            </a:r>
            <a:endParaRPr lang="pt-BR" altLang="pt-BR" sz="2400" b="1" dirty="0">
              <a:cs typeface="Arial" pitchFamily="34" charset="0"/>
            </a:endParaRPr>
          </a:p>
        </p:txBody>
      </p:sp>
      <p:sp>
        <p:nvSpPr>
          <p:cNvPr id="23" name="CaixaDeTexto 22">
            <a:extLst>
              <a:ext uri="{FF2B5EF4-FFF2-40B4-BE49-F238E27FC236}">
                <a16:creationId xmlns:a16="http://schemas.microsoft.com/office/drawing/2014/main" id="{917E7D61-2A49-4F80-A4DC-A5AFEF07CCE2}"/>
              </a:ext>
            </a:extLst>
          </p:cNvPr>
          <p:cNvSpPr txBox="1"/>
          <p:nvPr/>
        </p:nvSpPr>
        <p:spPr>
          <a:xfrm>
            <a:off x="429091" y="839546"/>
            <a:ext cx="8285817" cy="3139321"/>
          </a:xfrm>
          <a:prstGeom prst="rect">
            <a:avLst/>
          </a:prstGeom>
          <a:noFill/>
        </p:spPr>
        <p:txBody>
          <a:bodyPr wrap="square" rtlCol="0">
            <a:spAutoFit/>
          </a:bodyPr>
          <a:lstStyle/>
          <a:p>
            <a:pPr algn="just"/>
            <a:r>
              <a:rPr lang="en-US" dirty="0"/>
              <a:t>The op-amp circuit applications we have studied thus far utilized resistors in the op-amp feedback path and in connecting the signal source to the circuit (feed-in ), that is, in the feed-in path. As a result, circuit operation has been (ideally) independent of frequency.</a:t>
            </a:r>
          </a:p>
          <a:p>
            <a:pPr algn="just"/>
            <a:endParaRPr lang="en-US" dirty="0"/>
          </a:p>
          <a:p>
            <a:pPr algn="just"/>
            <a:r>
              <a:rPr lang="pt-BR" dirty="0" err="1"/>
              <a:t>By</a:t>
            </a:r>
            <a:r>
              <a:rPr lang="pt-BR" dirty="0"/>
              <a:t> </a:t>
            </a:r>
            <a:r>
              <a:rPr lang="pt-BR" dirty="0" err="1"/>
              <a:t>allowing</a:t>
            </a:r>
            <a:r>
              <a:rPr lang="pt-BR" dirty="0"/>
              <a:t> </a:t>
            </a:r>
            <a:r>
              <a:rPr lang="pt-BR" dirty="0" err="1"/>
              <a:t>the</a:t>
            </a:r>
            <a:r>
              <a:rPr lang="pt-BR" dirty="0"/>
              <a:t> </a:t>
            </a:r>
            <a:r>
              <a:rPr lang="en-US" dirty="0"/>
              <a:t>use of capacitors together with resistors in the feedback and feed-in paths of op-amp circuits, a door is open to a very wide range of useful and exciting applications of the op </a:t>
            </a:r>
            <a:r>
              <a:rPr lang="pt-BR" dirty="0" err="1"/>
              <a:t>amp</a:t>
            </a:r>
            <a:r>
              <a:rPr lang="pt-BR" dirty="0"/>
              <a:t>.</a:t>
            </a:r>
            <a:r>
              <a:rPr lang="en-US" dirty="0"/>
              <a:t> </a:t>
            </a:r>
          </a:p>
          <a:p>
            <a:endParaRPr lang="en-US" dirty="0"/>
          </a:p>
          <a:p>
            <a:pPr algn="just"/>
            <a:r>
              <a:rPr lang="en-US" dirty="0"/>
              <a:t>The </a:t>
            </a:r>
            <a:r>
              <a:rPr lang="en-US" b="1" dirty="0">
                <a:solidFill>
                  <a:srgbClr val="FF0000"/>
                </a:solidFill>
                <a:highlight>
                  <a:srgbClr val="FFFF00"/>
                </a:highlight>
              </a:rPr>
              <a:t>op-amp–RC circuits</a:t>
            </a:r>
            <a:r>
              <a:rPr lang="en-US" dirty="0"/>
              <a:t> are considering two basic applications, namely, signal </a:t>
            </a:r>
            <a:r>
              <a:rPr lang="en-US" b="1" dirty="0">
                <a:solidFill>
                  <a:srgbClr val="FF0000"/>
                </a:solidFill>
              </a:rPr>
              <a:t>integrators</a:t>
            </a:r>
            <a:r>
              <a:rPr lang="en-US" dirty="0"/>
              <a:t> and </a:t>
            </a:r>
            <a:r>
              <a:rPr lang="en-US" b="1" dirty="0">
                <a:solidFill>
                  <a:srgbClr val="FF0000"/>
                </a:solidFill>
              </a:rPr>
              <a:t>differentiators</a:t>
            </a:r>
            <a:r>
              <a:rPr lang="en-US" dirty="0"/>
              <a:t>.</a:t>
            </a:r>
            <a:endParaRPr lang="pt-BR" dirty="0"/>
          </a:p>
        </p:txBody>
      </p:sp>
      <p:sp>
        <p:nvSpPr>
          <p:cNvPr id="25" name="Retângulo: Cantos Arredondados 24">
            <a:extLst>
              <a:ext uri="{FF2B5EF4-FFF2-40B4-BE49-F238E27FC236}">
                <a16:creationId xmlns:a16="http://schemas.microsoft.com/office/drawing/2014/main" id="{D1F07C03-7C67-4173-BA84-7DAAE335A18B}"/>
              </a:ext>
            </a:extLst>
          </p:cNvPr>
          <p:cNvSpPr/>
          <p:nvPr/>
        </p:nvSpPr>
        <p:spPr>
          <a:xfrm>
            <a:off x="197859" y="943557"/>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898636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956924" y="965803"/>
            <a:ext cx="7230151" cy="4524315"/>
          </a:xfrm>
          <a:prstGeom prst="rect">
            <a:avLst/>
          </a:prstGeom>
          <a:solidFill>
            <a:srgbClr val="FFFF00"/>
          </a:solidFill>
          <a:ln>
            <a:solidFill>
              <a:schemeClr val="tx1"/>
            </a:solidFill>
          </a:ln>
        </p:spPr>
        <p:txBody>
          <a:bodyPr wrap="square" rtlCol="0">
            <a:spAutoFit/>
          </a:bodyPr>
          <a:lstStyle/>
          <a:p>
            <a:pPr algn="ctr"/>
            <a:r>
              <a:rPr lang="en-US" sz="7200" b="1" dirty="0">
                <a:highlight>
                  <a:srgbClr val="FFFF00"/>
                </a:highlight>
                <a:cs typeface="Arial" pitchFamily="34" charset="0"/>
              </a:rPr>
              <a:t>The Inverting Configuration with General Impedances</a:t>
            </a:r>
            <a:endParaRPr lang="pt-BR" altLang="pt-BR" sz="7200" b="1" dirty="0">
              <a:highlight>
                <a:srgbClr val="FFFF00"/>
              </a:highlight>
              <a:cs typeface="Arial" pitchFamily="34" charset="0"/>
            </a:endParaRPr>
          </a:p>
        </p:txBody>
      </p:sp>
    </p:spTree>
    <p:extLst>
      <p:ext uri="{BB962C8B-B14F-4D97-AF65-F5344CB8AC3E}">
        <p14:creationId xmlns:p14="http://schemas.microsoft.com/office/powerpoint/2010/main" val="2843937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ixaDeTexto 22">
            <a:extLst>
              <a:ext uri="{FF2B5EF4-FFF2-40B4-BE49-F238E27FC236}">
                <a16:creationId xmlns:a16="http://schemas.microsoft.com/office/drawing/2014/main" id="{917E7D61-2A49-4F80-A4DC-A5AFEF07CCE2}"/>
              </a:ext>
            </a:extLst>
          </p:cNvPr>
          <p:cNvSpPr txBox="1"/>
          <p:nvPr/>
        </p:nvSpPr>
        <p:spPr>
          <a:xfrm>
            <a:off x="479332" y="306983"/>
            <a:ext cx="8517050" cy="646331"/>
          </a:xfrm>
          <a:prstGeom prst="rect">
            <a:avLst/>
          </a:prstGeom>
          <a:noFill/>
        </p:spPr>
        <p:txBody>
          <a:bodyPr wrap="square" rtlCol="0">
            <a:spAutoFit/>
          </a:bodyPr>
          <a:lstStyle/>
          <a:p>
            <a:pPr algn="just"/>
            <a:r>
              <a:rPr lang="en-US" dirty="0"/>
              <a:t>The inverting closed-loop configuration with impedances </a:t>
            </a:r>
            <a:r>
              <a:rPr lang="en-US" i="1" dirty="0"/>
              <a:t>Z</a:t>
            </a:r>
            <a:r>
              <a:rPr lang="en-US" baseline="-25000" dirty="0"/>
              <a:t>1</a:t>
            </a:r>
            <a:r>
              <a:rPr lang="en-US" dirty="0"/>
              <a:t>(</a:t>
            </a:r>
            <a:r>
              <a:rPr lang="en-US" i="1" dirty="0"/>
              <a:t>s</a:t>
            </a:r>
            <a:r>
              <a:rPr lang="en-US" dirty="0"/>
              <a:t>) and </a:t>
            </a:r>
            <a:r>
              <a:rPr lang="en-US" i="1" dirty="0"/>
              <a:t>Z</a:t>
            </a:r>
            <a:r>
              <a:rPr lang="en-US" baseline="-25000" dirty="0"/>
              <a:t>2</a:t>
            </a:r>
            <a:r>
              <a:rPr lang="en-US" dirty="0"/>
              <a:t>(</a:t>
            </a:r>
            <a:r>
              <a:rPr lang="en-US" i="1" dirty="0"/>
              <a:t>s</a:t>
            </a:r>
            <a:r>
              <a:rPr lang="en-US" dirty="0"/>
              <a:t>) replacing resistors </a:t>
            </a:r>
            <a:r>
              <a:rPr lang="en-US" i="1" dirty="0"/>
              <a:t>R</a:t>
            </a:r>
            <a:r>
              <a:rPr lang="en-US" baseline="-25000" dirty="0"/>
              <a:t>1</a:t>
            </a:r>
            <a:r>
              <a:rPr lang="en-US" dirty="0"/>
              <a:t> and </a:t>
            </a:r>
            <a:r>
              <a:rPr lang="en-US" i="1" dirty="0"/>
              <a:t>R</a:t>
            </a:r>
            <a:r>
              <a:rPr lang="en-US" baseline="-25000" dirty="0"/>
              <a:t>2</a:t>
            </a:r>
            <a:r>
              <a:rPr lang="en-US" dirty="0"/>
              <a:t>, respectively is shown below. </a:t>
            </a:r>
            <a:endParaRPr lang="pt-BR" dirty="0"/>
          </a:p>
        </p:txBody>
      </p:sp>
      <p:sp>
        <p:nvSpPr>
          <p:cNvPr id="25" name="Retângulo: Cantos Arredondados 24">
            <a:extLst>
              <a:ext uri="{FF2B5EF4-FFF2-40B4-BE49-F238E27FC236}">
                <a16:creationId xmlns:a16="http://schemas.microsoft.com/office/drawing/2014/main" id="{D1F07C03-7C67-4173-BA84-7DAAE335A18B}"/>
              </a:ext>
            </a:extLst>
          </p:cNvPr>
          <p:cNvSpPr/>
          <p:nvPr/>
        </p:nvSpPr>
        <p:spPr>
          <a:xfrm>
            <a:off x="248100" y="410994"/>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0C8D5927-F007-4335-A6BD-9A262CEFFC49}"/>
              </a:ext>
            </a:extLst>
          </p:cNvPr>
          <p:cNvSpPr txBox="1"/>
          <p:nvPr/>
        </p:nvSpPr>
        <p:spPr>
          <a:xfrm>
            <a:off x="479332" y="2573271"/>
            <a:ext cx="8571326" cy="369332"/>
          </a:xfrm>
          <a:prstGeom prst="rect">
            <a:avLst/>
          </a:prstGeom>
          <a:noFill/>
        </p:spPr>
        <p:txBody>
          <a:bodyPr wrap="square" rtlCol="0">
            <a:spAutoFit/>
          </a:bodyPr>
          <a:lstStyle/>
          <a:p>
            <a:pPr algn="just"/>
            <a:r>
              <a:rPr lang="en-US" dirty="0"/>
              <a:t>The resulting circuit, for an ideal op amp, has the following closed-loop </a:t>
            </a:r>
            <a:r>
              <a:rPr lang="pt-BR" dirty="0" err="1"/>
              <a:t>transfer</a:t>
            </a:r>
            <a:r>
              <a:rPr lang="pt-BR" dirty="0"/>
              <a:t> </a:t>
            </a:r>
            <a:r>
              <a:rPr lang="pt-BR" dirty="0" err="1"/>
              <a:t>function</a:t>
            </a:r>
            <a:r>
              <a:rPr lang="pt-BR" dirty="0"/>
              <a:t>: </a:t>
            </a:r>
          </a:p>
        </p:txBody>
      </p:sp>
      <p:sp>
        <p:nvSpPr>
          <p:cNvPr id="6" name="Retângulo: Cantos Arredondados 5">
            <a:extLst>
              <a:ext uri="{FF2B5EF4-FFF2-40B4-BE49-F238E27FC236}">
                <a16:creationId xmlns:a16="http://schemas.microsoft.com/office/drawing/2014/main" id="{8A3575D4-55C0-4737-BF8F-097A323C5CBA}"/>
              </a:ext>
            </a:extLst>
          </p:cNvPr>
          <p:cNvSpPr/>
          <p:nvPr/>
        </p:nvSpPr>
        <p:spPr>
          <a:xfrm>
            <a:off x="248100" y="2677282"/>
            <a:ext cx="239200"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D8F0BC0F-F0E1-4887-9697-04A816B3FAAA}"/>
              </a:ext>
            </a:extLst>
          </p:cNvPr>
          <p:cNvPicPr>
            <a:picLocks noChangeAspect="1"/>
          </p:cNvPicPr>
          <p:nvPr/>
        </p:nvPicPr>
        <p:blipFill>
          <a:blip r:embed="rId2"/>
          <a:stretch>
            <a:fillRect/>
          </a:stretch>
        </p:blipFill>
        <p:spPr>
          <a:xfrm>
            <a:off x="3105540" y="1053611"/>
            <a:ext cx="3184541" cy="1388317"/>
          </a:xfrm>
          <a:prstGeom prst="rect">
            <a:avLst/>
          </a:prstGeom>
        </p:spPr>
      </p:pic>
      <mc:AlternateContent xmlns:mc="http://schemas.openxmlformats.org/markup-compatibility/2006" xmlns:a14="http://schemas.microsoft.com/office/drawing/2010/main">
        <mc:Choice Requires="a14">
          <p:sp>
            <p:nvSpPr>
              <p:cNvPr id="3" name="Retângulo 2">
                <a:extLst>
                  <a:ext uri="{FF2B5EF4-FFF2-40B4-BE49-F238E27FC236}">
                    <a16:creationId xmlns:a16="http://schemas.microsoft.com/office/drawing/2014/main" id="{19C52A1A-7399-449D-91F2-B0410F9FA2CA}"/>
                  </a:ext>
                </a:extLst>
              </p:cNvPr>
              <p:cNvSpPr/>
              <p:nvPr/>
            </p:nvSpPr>
            <p:spPr>
              <a:xfrm>
                <a:off x="3702893" y="3219602"/>
                <a:ext cx="1412631" cy="534057"/>
              </a:xfrm>
              <a:prstGeom prst="rect">
                <a:avLst/>
              </a:prstGeom>
              <a:ln w="28575">
                <a:solidFill>
                  <a:srgbClr val="FFC000"/>
                </a:solidFill>
              </a:ln>
            </p:spPr>
            <p:txBody>
              <a:bodyPr wrap="none">
                <a:spAutoFit/>
              </a:bodyPr>
              <a:lstStyle/>
              <a:p>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pt-BR" b="0" i="1" smtClean="0">
                                <a:latin typeface="Cambria Math" panose="02040503050406030204" pitchFamily="18" charset="0"/>
                              </a:rPr>
                              <m:t>𝑉</m:t>
                            </m:r>
                          </m:e>
                          <m:sub>
                            <m:r>
                              <a:rPr lang="pt-BR" b="0" i="1" smtClean="0">
                                <a:latin typeface="Cambria Math" panose="02040503050406030204" pitchFamily="18" charset="0"/>
                              </a:rPr>
                              <m:t>𝑜</m:t>
                            </m:r>
                          </m:sub>
                        </m:sSub>
                        <m:r>
                          <a:rPr lang="pt-BR" b="0" i="1" smtClean="0">
                            <a:latin typeface="Cambria Math" panose="02040503050406030204" pitchFamily="18" charset="0"/>
                          </a:rPr>
                          <m:t>(</m:t>
                        </m:r>
                        <m:r>
                          <a:rPr lang="pt-BR" b="0" i="1" smtClean="0">
                            <a:latin typeface="Cambria Math" panose="02040503050406030204" pitchFamily="18" charset="0"/>
                          </a:rPr>
                          <m:t>𝑠</m:t>
                        </m:r>
                        <m:r>
                          <a:rPr lang="pt-BR" b="0" i="1" smtClean="0">
                            <a:latin typeface="Cambria Math" panose="02040503050406030204" pitchFamily="18" charset="0"/>
                          </a:rPr>
                          <m:t>)</m:t>
                        </m:r>
                      </m:num>
                      <m:den>
                        <m:sSub>
                          <m:sSubPr>
                            <m:ctrlPr>
                              <a:rPr lang="en-US" i="1">
                                <a:latin typeface="Cambria Math" panose="02040503050406030204" pitchFamily="18" charset="0"/>
                              </a:rPr>
                            </m:ctrlPr>
                          </m:sSubPr>
                          <m:e>
                            <m:r>
                              <a:rPr lang="pt-BR" i="1">
                                <a:latin typeface="Cambria Math" panose="02040503050406030204" pitchFamily="18" charset="0"/>
                              </a:rPr>
                              <m:t>𝑉</m:t>
                            </m:r>
                          </m:e>
                          <m:sub>
                            <m:r>
                              <a:rPr lang="pt-BR" b="0" i="1" smtClean="0">
                                <a:latin typeface="Cambria Math" panose="02040503050406030204" pitchFamily="18" charset="0"/>
                              </a:rPr>
                              <m:t>𝑖</m:t>
                            </m:r>
                          </m:sub>
                        </m:sSub>
                        <m:r>
                          <a:rPr lang="pt-BR" i="1">
                            <a:latin typeface="Cambria Math" panose="02040503050406030204" pitchFamily="18" charset="0"/>
                          </a:rPr>
                          <m:t>(</m:t>
                        </m:r>
                        <m:r>
                          <a:rPr lang="pt-BR" i="1">
                            <a:latin typeface="Cambria Math" panose="02040503050406030204" pitchFamily="18" charset="0"/>
                          </a:rPr>
                          <m:t>𝑠</m:t>
                        </m:r>
                        <m:r>
                          <a:rPr lang="pt-BR" i="1">
                            <a:latin typeface="Cambria Math" panose="02040503050406030204" pitchFamily="18" charset="0"/>
                          </a:rPr>
                          <m:t>)</m:t>
                        </m:r>
                      </m:den>
                    </m:f>
                    <m:r>
                      <a:rPr lang="pt-BR" b="0" i="1" smtClean="0">
                        <a:latin typeface="Cambria Math" panose="02040503050406030204" pitchFamily="18" charset="0"/>
                      </a:rPr>
                      <m:t>=</m:t>
                    </m:r>
                  </m:oMath>
                </a14:m>
                <a:r>
                  <a:rPr lang="en-US" dirty="0"/>
                  <a:t> - </a:t>
                </a:r>
                <a14:m>
                  <m:oMath xmlns:m="http://schemas.openxmlformats.org/officeDocument/2006/math">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pt-BR" b="0" i="1" smtClean="0">
                                <a:latin typeface="Cambria Math" panose="02040503050406030204" pitchFamily="18" charset="0"/>
                              </a:rPr>
                              <m:t>𝑍</m:t>
                            </m:r>
                          </m:e>
                          <m:sub>
                            <m:r>
                              <a:rPr lang="pt-BR" b="0" i="1" smtClean="0">
                                <a:latin typeface="Cambria Math" panose="02040503050406030204" pitchFamily="18" charset="0"/>
                              </a:rPr>
                              <m:t>2</m:t>
                            </m:r>
                          </m:sub>
                        </m:sSub>
                        <m:r>
                          <a:rPr lang="pt-BR" b="0" i="1" smtClean="0">
                            <a:latin typeface="Cambria Math" panose="02040503050406030204" pitchFamily="18" charset="0"/>
                          </a:rPr>
                          <m:t>(</m:t>
                        </m:r>
                        <m:r>
                          <a:rPr lang="pt-BR" b="0" i="1" smtClean="0">
                            <a:latin typeface="Cambria Math" panose="02040503050406030204" pitchFamily="18" charset="0"/>
                          </a:rPr>
                          <m:t>𝑠</m:t>
                        </m:r>
                        <m:r>
                          <a:rPr lang="pt-BR" b="0" i="1" smtClean="0">
                            <a:latin typeface="Cambria Math" panose="02040503050406030204" pitchFamily="18" charset="0"/>
                          </a:rPr>
                          <m:t>)</m:t>
                        </m:r>
                      </m:num>
                      <m:den>
                        <m:sSub>
                          <m:sSubPr>
                            <m:ctrlPr>
                              <a:rPr lang="en-US" i="1">
                                <a:latin typeface="Cambria Math" panose="02040503050406030204" pitchFamily="18" charset="0"/>
                              </a:rPr>
                            </m:ctrlPr>
                          </m:sSubPr>
                          <m:e>
                            <m:r>
                              <a:rPr lang="pt-BR" i="1">
                                <a:latin typeface="Cambria Math" panose="02040503050406030204" pitchFamily="18" charset="0"/>
                              </a:rPr>
                              <m:t>𝑍</m:t>
                            </m:r>
                          </m:e>
                          <m:sub>
                            <m:r>
                              <a:rPr lang="pt-BR" b="0" i="1" smtClean="0">
                                <a:latin typeface="Cambria Math" panose="02040503050406030204" pitchFamily="18" charset="0"/>
                              </a:rPr>
                              <m:t>1</m:t>
                            </m:r>
                          </m:sub>
                        </m:sSub>
                        <m:r>
                          <a:rPr lang="pt-BR" i="1">
                            <a:latin typeface="Cambria Math" panose="02040503050406030204" pitchFamily="18" charset="0"/>
                          </a:rPr>
                          <m:t>(</m:t>
                        </m:r>
                        <m:r>
                          <a:rPr lang="pt-BR" i="1">
                            <a:latin typeface="Cambria Math" panose="02040503050406030204" pitchFamily="18" charset="0"/>
                          </a:rPr>
                          <m:t>𝑠</m:t>
                        </m:r>
                        <m:r>
                          <a:rPr lang="pt-BR" i="1">
                            <a:latin typeface="Cambria Math" panose="02040503050406030204" pitchFamily="18" charset="0"/>
                          </a:rPr>
                          <m:t>)</m:t>
                        </m:r>
                      </m:den>
                    </m:f>
                  </m:oMath>
                </a14:m>
                <a:endParaRPr lang="pt-BR" dirty="0"/>
              </a:p>
            </p:txBody>
          </p:sp>
        </mc:Choice>
        <mc:Fallback xmlns="">
          <p:sp>
            <p:nvSpPr>
              <p:cNvPr id="3" name="Retângulo 2">
                <a:extLst>
                  <a:ext uri="{FF2B5EF4-FFF2-40B4-BE49-F238E27FC236}">
                    <a16:creationId xmlns:a16="http://schemas.microsoft.com/office/drawing/2014/main" id="{19C52A1A-7399-449D-91F2-B0410F9FA2CA}"/>
                  </a:ext>
                </a:extLst>
              </p:cNvPr>
              <p:cNvSpPr>
                <a:spLocks noRot="1" noChangeAspect="1" noMove="1" noResize="1" noEditPoints="1" noAdjustHandles="1" noChangeArrowheads="1" noChangeShapeType="1" noTextEdit="1"/>
              </p:cNvSpPr>
              <p:nvPr/>
            </p:nvSpPr>
            <p:spPr>
              <a:xfrm>
                <a:off x="3702893" y="3219602"/>
                <a:ext cx="1412631" cy="534057"/>
              </a:xfrm>
              <a:prstGeom prst="rect">
                <a:avLst/>
              </a:prstGeom>
              <a:blipFill>
                <a:blip r:embed="rId3"/>
                <a:stretch>
                  <a:fillRect b="-2151"/>
                </a:stretch>
              </a:blipFill>
              <a:ln w="28575">
                <a:solidFill>
                  <a:srgbClr val="FFC000"/>
                </a:solidFill>
              </a:ln>
            </p:spPr>
            <p:txBody>
              <a:bodyPr/>
              <a:lstStyle/>
              <a:p>
                <a:r>
                  <a:rPr lang="pt-BR">
                    <a:noFill/>
                  </a:rPr>
                  <a:t> </a:t>
                </a:r>
              </a:p>
            </p:txBody>
          </p:sp>
        </mc:Fallback>
      </mc:AlternateContent>
      <p:sp>
        <p:nvSpPr>
          <p:cNvPr id="11" name="CaixaDeTexto 10">
            <a:extLst>
              <a:ext uri="{FF2B5EF4-FFF2-40B4-BE49-F238E27FC236}">
                <a16:creationId xmlns:a16="http://schemas.microsoft.com/office/drawing/2014/main" id="{0D560310-AAF5-4C4F-A8BA-67B58EBEE69C}"/>
              </a:ext>
            </a:extLst>
          </p:cNvPr>
          <p:cNvSpPr txBox="1"/>
          <p:nvPr/>
        </p:nvSpPr>
        <p:spPr>
          <a:xfrm>
            <a:off x="487300" y="3865933"/>
            <a:ext cx="8400632" cy="646331"/>
          </a:xfrm>
          <a:prstGeom prst="rect">
            <a:avLst/>
          </a:prstGeom>
          <a:noFill/>
        </p:spPr>
        <p:txBody>
          <a:bodyPr wrap="square" rtlCol="0">
            <a:spAutoFit/>
          </a:bodyPr>
          <a:lstStyle/>
          <a:p>
            <a:pPr algn="just"/>
            <a:r>
              <a:rPr lang="en-US" dirty="0"/>
              <a:t>By replacing </a:t>
            </a:r>
            <a:r>
              <a:rPr lang="en-US" i="1" dirty="0"/>
              <a:t>s </a:t>
            </a:r>
            <a:r>
              <a:rPr lang="en-US" dirty="0"/>
              <a:t>by </a:t>
            </a:r>
            <a:r>
              <a:rPr lang="en-US" i="1" dirty="0" err="1"/>
              <a:t>j</a:t>
            </a:r>
            <a:r>
              <a:rPr lang="en-US" dirty="0" err="1"/>
              <a:t>ω</a:t>
            </a:r>
            <a:r>
              <a:rPr lang="en-US" dirty="0"/>
              <a:t> provides the transfer function, that is, the transmission magnitude and phase for a sinusoidal input signal of </a:t>
            </a:r>
            <a:r>
              <a:rPr lang="pt-BR" dirty="0" err="1"/>
              <a:t>frequency</a:t>
            </a:r>
            <a:r>
              <a:rPr lang="pt-BR" dirty="0"/>
              <a:t> </a:t>
            </a:r>
            <a:r>
              <a:rPr lang="el-GR" dirty="0"/>
              <a:t>ω.</a:t>
            </a:r>
            <a:endParaRPr lang="pt-BR" dirty="0"/>
          </a:p>
        </p:txBody>
      </p:sp>
      <p:sp>
        <p:nvSpPr>
          <p:cNvPr id="12" name="Retângulo: Cantos Arredondados 11">
            <a:extLst>
              <a:ext uri="{FF2B5EF4-FFF2-40B4-BE49-F238E27FC236}">
                <a16:creationId xmlns:a16="http://schemas.microsoft.com/office/drawing/2014/main" id="{62FABB11-C357-456F-A7F6-25F550EA31D3}"/>
              </a:ext>
            </a:extLst>
          </p:cNvPr>
          <p:cNvSpPr/>
          <p:nvPr/>
        </p:nvSpPr>
        <p:spPr>
          <a:xfrm>
            <a:off x="256068" y="3969944"/>
            <a:ext cx="239200"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6284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animBg="1"/>
      <p:bldP spid="11" grpId="0"/>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FE34ED75-6079-4D69-9812-09C1A2CB77B2}"/>
              </a:ext>
            </a:extLst>
          </p:cNvPr>
          <p:cNvPicPr>
            <a:picLocks noChangeAspect="1"/>
          </p:cNvPicPr>
          <p:nvPr/>
        </p:nvPicPr>
        <p:blipFill>
          <a:blip r:embed="rId2"/>
          <a:stretch>
            <a:fillRect/>
          </a:stretch>
        </p:blipFill>
        <p:spPr>
          <a:xfrm>
            <a:off x="425791" y="1988971"/>
            <a:ext cx="5835165" cy="3404406"/>
          </a:xfrm>
          <a:prstGeom prst="rect">
            <a:avLst/>
          </a:prstGeom>
        </p:spPr>
      </p:pic>
      <p:sp>
        <p:nvSpPr>
          <p:cNvPr id="3" name="CaixaDeTexto 2">
            <a:extLst>
              <a:ext uri="{FF2B5EF4-FFF2-40B4-BE49-F238E27FC236}">
                <a16:creationId xmlns:a16="http://schemas.microsoft.com/office/drawing/2014/main" id="{17C5A3F6-70B7-4760-B624-1FD398B4016B}"/>
              </a:ext>
            </a:extLst>
          </p:cNvPr>
          <p:cNvSpPr txBox="1"/>
          <p:nvPr/>
        </p:nvSpPr>
        <p:spPr>
          <a:xfrm>
            <a:off x="1126964" y="823616"/>
            <a:ext cx="7115154" cy="523220"/>
          </a:xfrm>
          <a:prstGeom prst="rect">
            <a:avLst/>
          </a:prstGeom>
          <a:noFill/>
        </p:spPr>
        <p:txBody>
          <a:bodyPr wrap="square" rtlCol="0">
            <a:spAutoFit/>
          </a:bodyPr>
          <a:lstStyle/>
          <a:p>
            <a:pPr algn="ctr"/>
            <a:r>
              <a:rPr lang="en-US" sz="1400" dirty="0"/>
              <a:t>A single time constant network</a:t>
            </a:r>
            <a:r>
              <a:rPr lang="en-US" sz="1400" b="1" dirty="0">
                <a:solidFill>
                  <a:srgbClr val="FF0000"/>
                </a:solidFill>
              </a:rPr>
              <a:t> (STC ) </a:t>
            </a:r>
            <a:r>
              <a:rPr lang="en-US" sz="1400" dirty="0"/>
              <a:t>is one that is composed of, or can be reduced to, one reactive component (inductance or capacitance) and one resistance. </a:t>
            </a:r>
            <a:endParaRPr lang="pt-BR" sz="1400" dirty="0"/>
          </a:p>
        </p:txBody>
      </p:sp>
      <p:pic>
        <p:nvPicPr>
          <p:cNvPr id="4" name="Imagem 3">
            <a:extLst>
              <a:ext uri="{FF2B5EF4-FFF2-40B4-BE49-F238E27FC236}">
                <a16:creationId xmlns:a16="http://schemas.microsoft.com/office/drawing/2014/main" id="{A813A164-C690-42A3-9E8A-1A0EBA43BE22}"/>
              </a:ext>
            </a:extLst>
          </p:cNvPr>
          <p:cNvPicPr>
            <a:picLocks noChangeAspect="1"/>
          </p:cNvPicPr>
          <p:nvPr/>
        </p:nvPicPr>
        <p:blipFill>
          <a:blip r:embed="rId3"/>
          <a:stretch>
            <a:fillRect/>
          </a:stretch>
        </p:blipFill>
        <p:spPr>
          <a:xfrm>
            <a:off x="6460559" y="1988971"/>
            <a:ext cx="2486025" cy="1438275"/>
          </a:xfrm>
          <a:prstGeom prst="rect">
            <a:avLst/>
          </a:prstGeom>
        </p:spPr>
      </p:pic>
      <p:pic>
        <p:nvPicPr>
          <p:cNvPr id="5" name="Imagem 4">
            <a:extLst>
              <a:ext uri="{FF2B5EF4-FFF2-40B4-BE49-F238E27FC236}">
                <a16:creationId xmlns:a16="http://schemas.microsoft.com/office/drawing/2014/main" id="{40AD2E3B-8D30-4891-9E4C-59D0F01B053A}"/>
              </a:ext>
            </a:extLst>
          </p:cNvPr>
          <p:cNvPicPr>
            <a:picLocks noChangeAspect="1"/>
          </p:cNvPicPr>
          <p:nvPr/>
        </p:nvPicPr>
        <p:blipFill>
          <a:blip r:embed="rId4"/>
          <a:stretch>
            <a:fillRect/>
          </a:stretch>
        </p:blipFill>
        <p:spPr>
          <a:xfrm>
            <a:off x="6533217" y="4008925"/>
            <a:ext cx="2305050" cy="1724025"/>
          </a:xfrm>
          <a:prstGeom prst="rect">
            <a:avLst/>
          </a:prstGeom>
        </p:spPr>
      </p:pic>
      <p:sp>
        <p:nvSpPr>
          <p:cNvPr id="6" name="CaixaDeTexto 5">
            <a:extLst>
              <a:ext uri="{FF2B5EF4-FFF2-40B4-BE49-F238E27FC236}">
                <a16:creationId xmlns:a16="http://schemas.microsoft.com/office/drawing/2014/main" id="{230EEFE1-04B8-46EF-B8B8-A245CE88E5D5}"/>
              </a:ext>
            </a:extLst>
          </p:cNvPr>
          <p:cNvSpPr txBox="1"/>
          <p:nvPr/>
        </p:nvSpPr>
        <p:spPr>
          <a:xfrm>
            <a:off x="7126417" y="3431459"/>
            <a:ext cx="1561368" cy="307777"/>
          </a:xfrm>
          <a:prstGeom prst="rect">
            <a:avLst/>
          </a:prstGeom>
          <a:noFill/>
        </p:spPr>
        <p:txBody>
          <a:bodyPr wrap="square" rtlCol="0">
            <a:spAutoFit/>
          </a:bodyPr>
          <a:lstStyle/>
          <a:p>
            <a:pPr algn="ctr"/>
            <a:r>
              <a:rPr lang="pt-BR" sz="1400" dirty="0" err="1"/>
              <a:t>low-pass</a:t>
            </a:r>
            <a:r>
              <a:rPr lang="pt-BR" sz="1400" dirty="0"/>
              <a:t> network</a:t>
            </a:r>
          </a:p>
        </p:txBody>
      </p:sp>
      <p:sp>
        <p:nvSpPr>
          <p:cNvPr id="7" name="CaixaDeTexto 6">
            <a:extLst>
              <a:ext uri="{FF2B5EF4-FFF2-40B4-BE49-F238E27FC236}">
                <a16:creationId xmlns:a16="http://schemas.microsoft.com/office/drawing/2014/main" id="{59B80148-B17F-463F-B956-BB8BEB7AC273}"/>
              </a:ext>
            </a:extLst>
          </p:cNvPr>
          <p:cNvSpPr txBox="1"/>
          <p:nvPr/>
        </p:nvSpPr>
        <p:spPr>
          <a:xfrm>
            <a:off x="7126417" y="5699075"/>
            <a:ext cx="1561368" cy="307777"/>
          </a:xfrm>
          <a:prstGeom prst="rect">
            <a:avLst/>
          </a:prstGeom>
          <a:noFill/>
        </p:spPr>
        <p:txBody>
          <a:bodyPr wrap="square" rtlCol="0">
            <a:spAutoFit/>
          </a:bodyPr>
          <a:lstStyle/>
          <a:p>
            <a:pPr algn="ctr"/>
            <a:r>
              <a:rPr lang="pt-BR" sz="1400" dirty="0"/>
              <a:t>high-</a:t>
            </a:r>
            <a:r>
              <a:rPr lang="pt-BR" sz="1400" dirty="0" err="1"/>
              <a:t>pass</a:t>
            </a:r>
            <a:r>
              <a:rPr lang="pt-BR" sz="1400" dirty="0"/>
              <a:t> network</a:t>
            </a:r>
          </a:p>
        </p:txBody>
      </p:sp>
      <p:cxnSp>
        <p:nvCxnSpPr>
          <p:cNvPr id="9" name="Conector reto 8">
            <a:extLst>
              <a:ext uri="{FF2B5EF4-FFF2-40B4-BE49-F238E27FC236}">
                <a16:creationId xmlns:a16="http://schemas.microsoft.com/office/drawing/2014/main" id="{9A8B845B-EEB3-4205-A4A2-F5B0F8862B85}"/>
              </a:ext>
            </a:extLst>
          </p:cNvPr>
          <p:cNvCxnSpPr/>
          <p:nvPr/>
        </p:nvCxnSpPr>
        <p:spPr>
          <a:xfrm>
            <a:off x="6460559" y="1635111"/>
            <a:ext cx="0" cy="4596045"/>
          </a:xfrm>
          <a:prstGeom prst="line">
            <a:avLst/>
          </a:prstGeom>
          <a:ln w="38100">
            <a:solidFill>
              <a:srgbClr val="FFC000"/>
            </a:solidFill>
            <a:prstDash val="lgDashDot"/>
          </a:ln>
        </p:spPr>
        <p:style>
          <a:lnRef idx="1">
            <a:schemeClr val="accent1"/>
          </a:lnRef>
          <a:fillRef idx="0">
            <a:schemeClr val="accent1"/>
          </a:fillRef>
          <a:effectRef idx="0">
            <a:schemeClr val="accent1"/>
          </a:effectRef>
          <a:fontRef idx="minor">
            <a:schemeClr val="tx1"/>
          </a:fontRef>
        </p:style>
      </p:cxnSp>
      <p:sp>
        <p:nvSpPr>
          <p:cNvPr id="10" name="CaixaDeTexto 9">
            <a:extLst>
              <a:ext uri="{FF2B5EF4-FFF2-40B4-BE49-F238E27FC236}">
                <a16:creationId xmlns:a16="http://schemas.microsoft.com/office/drawing/2014/main" id="{137C6119-7E13-4A1B-AE06-8E91D1D69756}"/>
              </a:ext>
            </a:extLst>
          </p:cNvPr>
          <p:cNvSpPr txBox="1"/>
          <p:nvPr/>
        </p:nvSpPr>
        <p:spPr>
          <a:xfrm>
            <a:off x="7422358" y="1504264"/>
            <a:ext cx="969486" cy="307777"/>
          </a:xfrm>
          <a:prstGeom prst="rect">
            <a:avLst/>
          </a:prstGeom>
          <a:solidFill>
            <a:schemeClr val="accent3"/>
          </a:solidFill>
        </p:spPr>
        <p:txBody>
          <a:bodyPr wrap="square" rtlCol="0">
            <a:spAutoFit/>
          </a:bodyPr>
          <a:lstStyle/>
          <a:p>
            <a:pPr algn="ctr"/>
            <a:r>
              <a:rPr lang="pt-BR" sz="1400" b="1" dirty="0" err="1"/>
              <a:t>Examples</a:t>
            </a:r>
            <a:endParaRPr lang="pt-BR" sz="1400" b="1" dirty="0"/>
          </a:p>
        </p:txBody>
      </p:sp>
      <p:sp>
        <p:nvSpPr>
          <p:cNvPr id="11" name="CaixaDeTexto 10">
            <a:extLst>
              <a:ext uri="{FF2B5EF4-FFF2-40B4-BE49-F238E27FC236}">
                <a16:creationId xmlns:a16="http://schemas.microsoft.com/office/drawing/2014/main" id="{A55AD45D-00AA-4BD5-A74F-D7DB0378411F}"/>
              </a:ext>
            </a:extLst>
          </p:cNvPr>
          <p:cNvSpPr txBox="1"/>
          <p:nvPr/>
        </p:nvSpPr>
        <p:spPr>
          <a:xfrm>
            <a:off x="313250" y="189362"/>
            <a:ext cx="678623" cy="369332"/>
          </a:xfrm>
          <a:prstGeom prst="rect">
            <a:avLst/>
          </a:prstGeom>
          <a:solidFill>
            <a:schemeClr val="accent6">
              <a:lumMod val="60000"/>
              <a:lumOff val="40000"/>
            </a:schemeClr>
          </a:solidFill>
        </p:spPr>
        <p:txBody>
          <a:bodyPr wrap="square" rtlCol="0">
            <a:spAutoFit/>
          </a:bodyPr>
          <a:lstStyle/>
          <a:p>
            <a:pPr algn="ctr"/>
            <a:r>
              <a:rPr lang="pt-BR" b="1" dirty="0"/>
              <a:t>Note</a:t>
            </a:r>
          </a:p>
        </p:txBody>
      </p:sp>
    </p:spTree>
    <p:extLst>
      <p:ext uri="{BB962C8B-B14F-4D97-AF65-F5344CB8AC3E}">
        <p14:creationId xmlns:p14="http://schemas.microsoft.com/office/powerpoint/2010/main" val="30371493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ixaDeTexto 22">
            <a:extLst>
              <a:ext uri="{FF2B5EF4-FFF2-40B4-BE49-F238E27FC236}">
                <a16:creationId xmlns:a16="http://schemas.microsoft.com/office/drawing/2014/main" id="{917E7D61-2A49-4F80-A4DC-A5AFEF07CCE2}"/>
              </a:ext>
            </a:extLst>
          </p:cNvPr>
          <p:cNvSpPr txBox="1"/>
          <p:nvPr/>
        </p:nvSpPr>
        <p:spPr>
          <a:xfrm>
            <a:off x="429091" y="763976"/>
            <a:ext cx="8517050" cy="2308324"/>
          </a:xfrm>
          <a:prstGeom prst="rect">
            <a:avLst/>
          </a:prstGeom>
          <a:noFill/>
        </p:spPr>
        <p:txBody>
          <a:bodyPr wrap="square" rtlCol="0">
            <a:spAutoFit/>
          </a:bodyPr>
          <a:lstStyle/>
          <a:p>
            <a:pPr algn="just"/>
            <a:r>
              <a:rPr lang="en-US" dirty="0"/>
              <a:t>For the circuit below</a:t>
            </a:r>
            <a:r>
              <a:rPr lang="pt-BR" dirty="0"/>
              <a:t>:</a:t>
            </a:r>
          </a:p>
          <a:p>
            <a:pPr algn="just"/>
            <a:r>
              <a:rPr lang="pt-BR" dirty="0"/>
              <a:t>a)	D</a:t>
            </a:r>
            <a:r>
              <a:rPr lang="en-US" dirty="0" err="1"/>
              <a:t>erive</a:t>
            </a:r>
            <a:r>
              <a:rPr lang="en-US" dirty="0"/>
              <a:t> an expression for the transfer function. </a:t>
            </a:r>
          </a:p>
          <a:p>
            <a:pPr algn="just"/>
            <a:r>
              <a:rPr lang="en-US" dirty="0"/>
              <a:t>b)	Show that the transfer function is that of a low-pass STC (single time constant) circuit. </a:t>
            </a:r>
          </a:p>
          <a:p>
            <a:pPr algn="just"/>
            <a:r>
              <a:rPr lang="en-US" dirty="0"/>
              <a:t>c)	By expressing the transfer function in the standard form shown find the dc gain and the 3-dB frequency. </a:t>
            </a:r>
          </a:p>
          <a:p>
            <a:pPr algn="just"/>
            <a:r>
              <a:rPr lang="en-US" dirty="0"/>
              <a:t>d)	Design the circuit to obtain a dc gain of 40 dB, a 3-dB frequency of 1 kHz, and an input resistance of 1 </a:t>
            </a:r>
            <a:r>
              <a:rPr lang="en-US" dirty="0" err="1"/>
              <a:t>kΩ</a:t>
            </a:r>
            <a:r>
              <a:rPr lang="en-US" dirty="0"/>
              <a:t>. </a:t>
            </a:r>
          </a:p>
        </p:txBody>
      </p:sp>
      <p:sp>
        <p:nvSpPr>
          <p:cNvPr id="25" name="Retângulo: Cantos Arredondados 24">
            <a:extLst>
              <a:ext uri="{FF2B5EF4-FFF2-40B4-BE49-F238E27FC236}">
                <a16:creationId xmlns:a16="http://schemas.microsoft.com/office/drawing/2014/main" id="{D1F07C03-7C67-4173-BA84-7DAAE335A18B}"/>
              </a:ext>
            </a:extLst>
          </p:cNvPr>
          <p:cNvSpPr/>
          <p:nvPr/>
        </p:nvSpPr>
        <p:spPr>
          <a:xfrm>
            <a:off x="197859" y="867987"/>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4DFC77D3-D5D7-4F15-B498-4E008A840588}"/>
              </a:ext>
            </a:extLst>
          </p:cNvPr>
          <p:cNvSpPr txBox="1"/>
          <p:nvPr/>
        </p:nvSpPr>
        <p:spPr>
          <a:xfrm>
            <a:off x="325427" y="185658"/>
            <a:ext cx="1126834" cy="369332"/>
          </a:xfrm>
          <a:prstGeom prst="rect">
            <a:avLst/>
          </a:prstGeom>
          <a:solidFill>
            <a:srgbClr val="FF0000"/>
          </a:solidFill>
        </p:spPr>
        <p:txBody>
          <a:bodyPr wrap="square" rtlCol="0">
            <a:spAutoFit/>
          </a:bodyPr>
          <a:lstStyle/>
          <a:p>
            <a:pPr algn="ctr"/>
            <a:r>
              <a:rPr lang="pt-BR" b="1" dirty="0">
                <a:solidFill>
                  <a:schemeClr val="bg1"/>
                </a:solidFill>
              </a:rPr>
              <a:t>Exemplo</a:t>
            </a:r>
          </a:p>
        </p:txBody>
      </p:sp>
      <p:pic>
        <p:nvPicPr>
          <p:cNvPr id="7" name="Imagem 6">
            <a:extLst>
              <a:ext uri="{FF2B5EF4-FFF2-40B4-BE49-F238E27FC236}">
                <a16:creationId xmlns:a16="http://schemas.microsoft.com/office/drawing/2014/main" id="{3DD7014D-F5A5-4974-A3E3-4260787267AD}"/>
              </a:ext>
            </a:extLst>
          </p:cNvPr>
          <p:cNvPicPr>
            <a:picLocks noChangeAspect="1"/>
          </p:cNvPicPr>
          <p:nvPr/>
        </p:nvPicPr>
        <p:blipFill>
          <a:blip r:embed="rId2"/>
          <a:stretch>
            <a:fillRect/>
          </a:stretch>
        </p:blipFill>
        <p:spPr>
          <a:xfrm>
            <a:off x="3090154" y="3745215"/>
            <a:ext cx="2676525" cy="2571750"/>
          </a:xfrm>
          <a:prstGeom prst="rect">
            <a:avLst/>
          </a:prstGeom>
        </p:spPr>
      </p:pic>
    </p:spTree>
    <p:extLst>
      <p:ext uri="{BB962C8B-B14F-4D97-AF65-F5344CB8AC3E}">
        <p14:creationId xmlns:p14="http://schemas.microsoft.com/office/powerpoint/2010/main" val="15737474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ixaDeTexto 22">
            <a:extLst>
              <a:ext uri="{FF2B5EF4-FFF2-40B4-BE49-F238E27FC236}">
                <a16:creationId xmlns:a16="http://schemas.microsoft.com/office/drawing/2014/main" id="{917E7D61-2A49-4F80-A4DC-A5AFEF07CCE2}"/>
              </a:ext>
            </a:extLst>
          </p:cNvPr>
          <p:cNvSpPr txBox="1"/>
          <p:nvPr/>
        </p:nvSpPr>
        <p:spPr>
          <a:xfrm>
            <a:off x="497104" y="1814401"/>
            <a:ext cx="8517050" cy="923330"/>
          </a:xfrm>
          <a:prstGeom prst="rect">
            <a:avLst/>
          </a:prstGeom>
          <a:noFill/>
        </p:spPr>
        <p:txBody>
          <a:bodyPr wrap="square" rtlCol="0">
            <a:spAutoFit/>
          </a:bodyPr>
          <a:lstStyle/>
          <a:p>
            <a:r>
              <a:rPr lang="en-US" dirty="0"/>
              <a:t>To obtain the transfer function of the circuit we substitute in the transfer function </a:t>
            </a:r>
            <a:r>
              <a:rPr lang="en-US" i="1" dirty="0"/>
              <a:t>Z</a:t>
            </a:r>
            <a:r>
              <a:rPr lang="en-US" baseline="-25000" dirty="0"/>
              <a:t>1</a:t>
            </a:r>
            <a:r>
              <a:rPr lang="en-US" dirty="0"/>
              <a:t> = </a:t>
            </a:r>
            <a:r>
              <a:rPr lang="en-US" i="1" dirty="0"/>
              <a:t>R</a:t>
            </a:r>
            <a:r>
              <a:rPr lang="en-US" baseline="-25000" dirty="0"/>
              <a:t>1</a:t>
            </a:r>
            <a:r>
              <a:rPr lang="en-US" dirty="0"/>
              <a:t> and since </a:t>
            </a:r>
            <a:r>
              <a:rPr lang="en-US" i="1" dirty="0"/>
              <a:t>Z</a:t>
            </a:r>
            <a:r>
              <a:rPr lang="en-US" baseline="-25000" dirty="0"/>
              <a:t>2</a:t>
            </a:r>
            <a:r>
              <a:rPr lang="en-US" dirty="0"/>
              <a:t> is the parallel connection of two components, it is more convenient to work in terms of </a:t>
            </a:r>
            <a:r>
              <a:rPr lang="en-US" i="1" dirty="0"/>
              <a:t>Y</a:t>
            </a:r>
            <a:r>
              <a:rPr lang="en-US" baseline="-25000" dirty="0"/>
              <a:t>2. </a:t>
            </a:r>
            <a:r>
              <a:rPr lang="en-US" dirty="0"/>
              <a:t>that is, we use the following alternative form of the transfer function:</a:t>
            </a:r>
            <a:endParaRPr lang="pt-BR" dirty="0"/>
          </a:p>
        </p:txBody>
      </p:sp>
      <p:sp>
        <p:nvSpPr>
          <p:cNvPr id="25" name="Retângulo: Cantos Arredondados 24">
            <a:extLst>
              <a:ext uri="{FF2B5EF4-FFF2-40B4-BE49-F238E27FC236}">
                <a16:creationId xmlns:a16="http://schemas.microsoft.com/office/drawing/2014/main" id="{D1F07C03-7C67-4173-BA84-7DAAE335A18B}"/>
              </a:ext>
            </a:extLst>
          </p:cNvPr>
          <p:cNvSpPr/>
          <p:nvPr/>
        </p:nvSpPr>
        <p:spPr>
          <a:xfrm>
            <a:off x="254311" y="1895401"/>
            <a:ext cx="254355" cy="26517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a:t>
            </a:r>
          </a:p>
        </p:txBody>
      </p:sp>
      <p:pic>
        <p:nvPicPr>
          <p:cNvPr id="2" name="Imagem 1">
            <a:extLst>
              <a:ext uri="{FF2B5EF4-FFF2-40B4-BE49-F238E27FC236}">
                <a16:creationId xmlns:a16="http://schemas.microsoft.com/office/drawing/2014/main" id="{5699A025-2B9C-42FE-A6DB-593E65988AC8}"/>
              </a:ext>
            </a:extLst>
          </p:cNvPr>
          <p:cNvPicPr>
            <a:picLocks noChangeAspect="1"/>
          </p:cNvPicPr>
          <p:nvPr/>
        </p:nvPicPr>
        <p:blipFill>
          <a:blip r:embed="rId2"/>
          <a:stretch>
            <a:fillRect/>
          </a:stretch>
        </p:blipFill>
        <p:spPr>
          <a:xfrm>
            <a:off x="2313158" y="2928660"/>
            <a:ext cx="2114550" cy="638175"/>
          </a:xfrm>
          <a:prstGeom prst="rect">
            <a:avLst/>
          </a:prstGeom>
        </p:spPr>
      </p:pic>
      <p:pic>
        <p:nvPicPr>
          <p:cNvPr id="3" name="Imagem 2">
            <a:extLst>
              <a:ext uri="{FF2B5EF4-FFF2-40B4-BE49-F238E27FC236}">
                <a16:creationId xmlns:a16="http://schemas.microsoft.com/office/drawing/2014/main" id="{094C45F0-902B-4D43-919A-58DDDD8411FB}"/>
              </a:ext>
            </a:extLst>
          </p:cNvPr>
          <p:cNvPicPr>
            <a:picLocks noChangeAspect="1"/>
          </p:cNvPicPr>
          <p:nvPr/>
        </p:nvPicPr>
        <p:blipFill>
          <a:blip r:embed="rId3"/>
          <a:stretch>
            <a:fillRect/>
          </a:stretch>
        </p:blipFill>
        <p:spPr>
          <a:xfrm>
            <a:off x="5010560" y="2782596"/>
            <a:ext cx="714375" cy="381000"/>
          </a:xfrm>
          <a:prstGeom prst="rect">
            <a:avLst/>
          </a:prstGeom>
        </p:spPr>
      </p:pic>
      <p:pic>
        <p:nvPicPr>
          <p:cNvPr id="5" name="Imagem 4">
            <a:extLst>
              <a:ext uri="{FF2B5EF4-FFF2-40B4-BE49-F238E27FC236}">
                <a16:creationId xmlns:a16="http://schemas.microsoft.com/office/drawing/2014/main" id="{FA82AB19-D9B5-430E-9F26-7E81EC990320}"/>
              </a:ext>
            </a:extLst>
          </p:cNvPr>
          <p:cNvPicPr>
            <a:picLocks noChangeAspect="1"/>
          </p:cNvPicPr>
          <p:nvPr/>
        </p:nvPicPr>
        <p:blipFill>
          <a:blip r:embed="rId4"/>
          <a:stretch>
            <a:fillRect/>
          </a:stretch>
        </p:blipFill>
        <p:spPr>
          <a:xfrm>
            <a:off x="5010560" y="3292183"/>
            <a:ext cx="2076450" cy="361950"/>
          </a:xfrm>
          <a:prstGeom prst="rect">
            <a:avLst/>
          </a:prstGeom>
        </p:spPr>
      </p:pic>
      <p:pic>
        <p:nvPicPr>
          <p:cNvPr id="9" name="Imagem 8">
            <a:extLst>
              <a:ext uri="{FF2B5EF4-FFF2-40B4-BE49-F238E27FC236}">
                <a16:creationId xmlns:a16="http://schemas.microsoft.com/office/drawing/2014/main" id="{A313FD02-A40F-415B-8435-21B0BBA37950}"/>
              </a:ext>
            </a:extLst>
          </p:cNvPr>
          <p:cNvPicPr>
            <a:picLocks noChangeAspect="1"/>
          </p:cNvPicPr>
          <p:nvPr/>
        </p:nvPicPr>
        <p:blipFill>
          <a:blip r:embed="rId5"/>
          <a:stretch>
            <a:fillRect/>
          </a:stretch>
        </p:blipFill>
        <p:spPr>
          <a:xfrm>
            <a:off x="3631854" y="199687"/>
            <a:ext cx="1661913" cy="1596855"/>
          </a:xfrm>
          <a:prstGeom prst="rect">
            <a:avLst/>
          </a:prstGeom>
        </p:spPr>
      </p:pic>
      <p:pic>
        <p:nvPicPr>
          <p:cNvPr id="6" name="Imagem 5">
            <a:extLst>
              <a:ext uri="{FF2B5EF4-FFF2-40B4-BE49-F238E27FC236}">
                <a16:creationId xmlns:a16="http://schemas.microsoft.com/office/drawing/2014/main" id="{DC98CAB8-51CB-4396-AFCE-02859BE60FB4}"/>
              </a:ext>
            </a:extLst>
          </p:cNvPr>
          <p:cNvPicPr>
            <a:picLocks noChangeAspect="1"/>
          </p:cNvPicPr>
          <p:nvPr/>
        </p:nvPicPr>
        <p:blipFill>
          <a:blip r:embed="rId6"/>
          <a:stretch>
            <a:fillRect/>
          </a:stretch>
        </p:blipFill>
        <p:spPr>
          <a:xfrm>
            <a:off x="1711200" y="3858896"/>
            <a:ext cx="2028825" cy="1038225"/>
          </a:xfrm>
          <a:prstGeom prst="rect">
            <a:avLst/>
          </a:prstGeom>
        </p:spPr>
      </p:pic>
      <p:cxnSp>
        <p:nvCxnSpPr>
          <p:cNvPr id="12" name="Conector de Seta Reta 11">
            <a:extLst>
              <a:ext uri="{FF2B5EF4-FFF2-40B4-BE49-F238E27FC236}">
                <a16:creationId xmlns:a16="http://schemas.microsoft.com/office/drawing/2014/main" id="{479BED4F-E7FC-472C-B5EF-08E050047247}"/>
              </a:ext>
            </a:extLst>
          </p:cNvPr>
          <p:cNvCxnSpPr/>
          <p:nvPr/>
        </p:nvCxnSpPr>
        <p:spPr>
          <a:xfrm>
            <a:off x="1002611" y="4319443"/>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de Seta Reta 14">
            <a:extLst>
              <a:ext uri="{FF2B5EF4-FFF2-40B4-BE49-F238E27FC236}">
                <a16:creationId xmlns:a16="http://schemas.microsoft.com/office/drawing/2014/main" id="{A9DC989C-C1EC-4DB9-BD1C-A486EE27082E}"/>
              </a:ext>
            </a:extLst>
          </p:cNvPr>
          <p:cNvCxnSpPr/>
          <p:nvPr/>
        </p:nvCxnSpPr>
        <p:spPr>
          <a:xfrm>
            <a:off x="3907817" y="4298032"/>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m 12">
            <a:extLst>
              <a:ext uri="{FF2B5EF4-FFF2-40B4-BE49-F238E27FC236}">
                <a16:creationId xmlns:a16="http://schemas.microsoft.com/office/drawing/2014/main" id="{4BDD737D-D22F-4200-AEDC-10C332923FF6}"/>
              </a:ext>
            </a:extLst>
          </p:cNvPr>
          <p:cNvPicPr>
            <a:picLocks noChangeAspect="1"/>
          </p:cNvPicPr>
          <p:nvPr/>
        </p:nvPicPr>
        <p:blipFill>
          <a:blip r:embed="rId7"/>
          <a:stretch>
            <a:fillRect/>
          </a:stretch>
        </p:blipFill>
        <p:spPr>
          <a:xfrm>
            <a:off x="4461017" y="3982720"/>
            <a:ext cx="1828800" cy="790575"/>
          </a:xfrm>
          <a:prstGeom prst="rect">
            <a:avLst/>
          </a:prstGeom>
        </p:spPr>
      </p:pic>
      <p:sp>
        <p:nvSpPr>
          <p:cNvPr id="14" name="CaixaDeTexto 13">
            <a:extLst>
              <a:ext uri="{FF2B5EF4-FFF2-40B4-BE49-F238E27FC236}">
                <a16:creationId xmlns:a16="http://schemas.microsoft.com/office/drawing/2014/main" id="{17CDEA62-FFEC-418B-9992-E87E5FA59906}"/>
              </a:ext>
            </a:extLst>
          </p:cNvPr>
          <p:cNvSpPr txBox="1"/>
          <p:nvPr/>
        </p:nvSpPr>
        <p:spPr>
          <a:xfrm>
            <a:off x="4570981" y="4831966"/>
            <a:ext cx="1580105" cy="523220"/>
          </a:xfrm>
          <a:prstGeom prst="rect">
            <a:avLst/>
          </a:prstGeom>
          <a:noFill/>
        </p:spPr>
        <p:txBody>
          <a:bodyPr wrap="square" rtlCol="0">
            <a:spAutoFit/>
          </a:bodyPr>
          <a:lstStyle/>
          <a:p>
            <a:pPr algn="ctr"/>
            <a:r>
              <a:rPr lang="pt-BR" sz="1400" dirty="0" err="1"/>
              <a:t>Low-pass</a:t>
            </a:r>
            <a:r>
              <a:rPr lang="pt-BR" sz="1400" dirty="0"/>
              <a:t> STC </a:t>
            </a:r>
          </a:p>
          <a:p>
            <a:pPr algn="ctr"/>
            <a:r>
              <a:rPr lang="pt-BR" sz="1400" dirty="0"/>
              <a:t>network (k=R</a:t>
            </a:r>
            <a:r>
              <a:rPr lang="pt-BR" sz="1400" baseline="-25000" dirty="0"/>
              <a:t>2</a:t>
            </a:r>
            <a:r>
              <a:rPr lang="pt-BR" sz="1400" dirty="0"/>
              <a:t>/R</a:t>
            </a:r>
            <a:r>
              <a:rPr lang="pt-BR" sz="1400" baseline="-25000" dirty="0"/>
              <a:t>1</a:t>
            </a:r>
            <a:r>
              <a:rPr lang="pt-BR" sz="1400" dirty="0"/>
              <a:t>)</a:t>
            </a:r>
          </a:p>
        </p:txBody>
      </p:sp>
      <p:pic>
        <p:nvPicPr>
          <p:cNvPr id="16" name="Imagem 15">
            <a:extLst>
              <a:ext uri="{FF2B5EF4-FFF2-40B4-BE49-F238E27FC236}">
                <a16:creationId xmlns:a16="http://schemas.microsoft.com/office/drawing/2014/main" id="{535BCB4F-A1F1-437D-B81B-E8A98F4D157C}"/>
              </a:ext>
            </a:extLst>
          </p:cNvPr>
          <p:cNvPicPr>
            <a:picLocks noChangeAspect="1"/>
          </p:cNvPicPr>
          <p:nvPr/>
        </p:nvPicPr>
        <p:blipFill>
          <a:blip r:embed="rId8"/>
          <a:stretch>
            <a:fillRect/>
          </a:stretch>
        </p:blipFill>
        <p:spPr>
          <a:xfrm>
            <a:off x="7001442" y="4073207"/>
            <a:ext cx="1047750" cy="609600"/>
          </a:xfrm>
          <a:prstGeom prst="rect">
            <a:avLst/>
          </a:prstGeom>
        </p:spPr>
      </p:pic>
      <p:cxnSp>
        <p:nvCxnSpPr>
          <p:cNvPr id="19" name="Conector de Seta Reta 18">
            <a:extLst>
              <a:ext uri="{FF2B5EF4-FFF2-40B4-BE49-F238E27FC236}">
                <a16:creationId xmlns:a16="http://schemas.microsoft.com/office/drawing/2014/main" id="{C77048A9-3C2B-4540-A765-8B1C5EE4C358}"/>
              </a:ext>
            </a:extLst>
          </p:cNvPr>
          <p:cNvCxnSpPr/>
          <p:nvPr/>
        </p:nvCxnSpPr>
        <p:spPr>
          <a:xfrm>
            <a:off x="6413642" y="4378007"/>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aixaDeTexto 19">
            <a:extLst>
              <a:ext uri="{FF2B5EF4-FFF2-40B4-BE49-F238E27FC236}">
                <a16:creationId xmlns:a16="http://schemas.microsoft.com/office/drawing/2014/main" id="{690B04C2-FF0F-443D-9A38-1970F28472F0}"/>
              </a:ext>
            </a:extLst>
          </p:cNvPr>
          <p:cNvSpPr txBox="1"/>
          <p:nvPr/>
        </p:nvSpPr>
        <p:spPr>
          <a:xfrm>
            <a:off x="508666" y="5988571"/>
            <a:ext cx="8517050" cy="369332"/>
          </a:xfrm>
          <a:prstGeom prst="rect">
            <a:avLst/>
          </a:prstGeom>
          <a:noFill/>
        </p:spPr>
        <p:txBody>
          <a:bodyPr wrap="square" rtlCol="0">
            <a:spAutoFit/>
          </a:bodyPr>
          <a:lstStyle/>
          <a:p>
            <a:r>
              <a:rPr lang="pt-BR" dirty="0"/>
              <a:t>The </a:t>
            </a:r>
            <a:r>
              <a:rPr lang="en-US" dirty="0"/>
              <a:t>capacitor behaves as an open circuit at dc. Thus at dc the gain is simply (-R</a:t>
            </a:r>
            <a:r>
              <a:rPr lang="en-US" baseline="-25000" dirty="0"/>
              <a:t>2 </a:t>
            </a:r>
            <a:r>
              <a:rPr lang="en-US" dirty="0"/>
              <a:t>/R</a:t>
            </a:r>
            <a:r>
              <a:rPr lang="en-US" baseline="-25000" dirty="0"/>
              <a:t>1</a:t>
            </a:r>
            <a:r>
              <a:rPr lang="en-US" dirty="0"/>
              <a:t>).  </a:t>
            </a:r>
            <a:endParaRPr lang="pt-BR" dirty="0"/>
          </a:p>
        </p:txBody>
      </p:sp>
      <p:sp>
        <p:nvSpPr>
          <p:cNvPr id="21" name="Retângulo: Cantos Arredondados 20">
            <a:extLst>
              <a:ext uri="{FF2B5EF4-FFF2-40B4-BE49-F238E27FC236}">
                <a16:creationId xmlns:a16="http://schemas.microsoft.com/office/drawing/2014/main" id="{F9FB74D5-A6BF-4B25-9249-D2B1E7DCF49F}"/>
              </a:ext>
            </a:extLst>
          </p:cNvPr>
          <p:cNvSpPr/>
          <p:nvPr/>
        </p:nvSpPr>
        <p:spPr>
          <a:xfrm>
            <a:off x="265873" y="6069571"/>
            <a:ext cx="254355" cy="26517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a:t>
            </a:r>
          </a:p>
        </p:txBody>
      </p:sp>
      <p:cxnSp>
        <p:nvCxnSpPr>
          <p:cNvPr id="26" name="Conector de Seta Reta 25">
            <a:extLst>
              <a:ext uri="{FF2B5EF4-FFF2-40B4-BE49-F238E27FC236}">
                <a16:creationId xmlns:a16="http://schemas.microsoft.com/office/drawing/2014/main" id="{B5DC390E-30D6-44E5-9331-409DDD013C19}"/>
              </a:ext>
            </a:extLst>
          </p:cNvPr>
          <p:cNvCxnSpPr/>
          <p:nvPr/>
        </p:nvCxnSpPr>
        <p:spPr>
          <a:xfrm>
            <a:off x="1002611" y="5543048"/>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aixaDeTexto 16">
            <a:extLst>
              <a:ext uri="{FF2B5EF4-FFF2-40B4-BE49-F238E27FC236}">
                <a16:creationId xmlns:a16="http://schemas.microsoft.com/office/drawing/2014/main" id="{C4712F05-57E0-4216-9762-44B1F7109C3D}"/>
              </a:ext>
            </a:extLst>
          </p:cNvPr>
          <p:cNvSpPr txBox="1"/>
          <p:nvPr/>
        </p:nvSpPr>
        <p:spPr>
          <a:xfrm>
            <a:off x="1552503" y="5345840"/>
            <a:ext cx="1062228" cy="369332"/>
          </a:xfrm>
          <a:prstGeom prst="rect">
            <a:avLst/>
          </a:prstGeom>
          <a:noFill/>
        </p:spPr>
        <p:txBody>
          <a:bodyPr wrap="square" rtlCol="0">
            <a:spAutoFit/>
          </a:bodyPr>
          <a:lstStyle/>
          <a:p>
            <a:r>
              <a:rPr lang="pt-BR" dirty="0" err="1"/>
              <a:t>f</a:t>
            </a:r>
            <a:r>
              <a:rPr lang="pt-BR" baseline="-25000" dirty="0" err="1"/>
              <a:t>o</a:t>
            </a:r>
            <a:r>
              <a:rPr lang="pt-BR" dirty="0"/>
              <a:t> =1kHz</a:t>
            </a:r>
          </a:p>
        </p:txBody>
      </p:sp>
    </p:spTree>
    <p:extLst>
      <p:ext uri="{BB962C8B-B14F-4D97-AF65-F5344CB8AC3E}">
        <p14:creationId xmlns:p14="http://schemas.microsoft.com/office/powerpoint/2010/main" val="245937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ixaDeTexto 22">
            <a:extLst>
              <a:ext uri="{FF2B5EF4-FFF2-40B4-BE49-F238E27FC236}">
                <a16:creationId xmlns:a16="http://schemas.microsoft.com/office/drawing/2014/main" id="{917E7D61-2A49-4F80-A4DC-A5AFEF07CCE2}"/>
              </a:ext>
            </a:extLst>
          </p:cNvPr>
          <p:cNvSpPr txBox="1"/>
          <p:nvPr/>
        </p:nvSpPr>
        <p:spPr>
          <a:xfrm>
            <a:off x="497104" y="1814401"/>
            <a:ext cx="8517050" cy="1200329"/>
          </a:xfrm>
          <a:prstGeom prst="rect">
            <a:avLst/>
          </a:prstGeom>
          <a:noFill/>
        </p:spPr>
        <p:txBody>
          <a:bodyPr wrap="square" rtlCol="0">
            <a:spAutoFit/>
          </a:bodyPr>
          <a:lstStyle/>
          <a:p>
            <a:r>
              <a:rPr lang="en-US" dirty="0"/>
              <a:t>Now to obtain a dc gain of 40 dB, that is, 100 V/V, we select R</a:t>
            </a:r>
            <a:r>
              <a:rPr lang="en-US" baseline="-25000" dirty="0"/>
              <a:t>2 </a:t>
            </a:r>
            <a:r>
              <a:rPr lang="en-US" dirty="0"/>
              <a:t>/R</a:t>
            </a:r>
            <a:r>
              <a:rPr lang="en-US" baseline="-25000" dirty="0"/>
              <a:t>2</a:t>
            </a:r>
            <a:r>
              <a:rPr lang="en-US" dirty="0"/>
              <a:t> = 100.</a:t>
            </a:r>
          </a:p>
          <a:p>
            <a:endParaRPr lang="en-US" dirty="0"/>
          </a:p>
          <a:p>
            <a:r>
              <a:rPr lang="en-US" dirty="0"/>
              <a:t>For an input resistance of 1 </a:t>
            </a:r>
            <a:r>
              <a:rPr lang="en-US" dirty="0" err="1"/>
              <a:t>kΩ</a:t>
            </a:r>
            <a:r>
              <a:rPr lang="en-US" dirty="0"/>
              <a:t>, we select </a:t>
            </a:r>
            <a:r>
              <a:rPr lang="en-US" i="1" dirty="0"/>
              <a:t>R</a:t>
            </a:r>
            <a:r>
              <a:rPr lang="en-US" baseline="-25000" dirty="0"/>
              <a:t>1</a:t>
            </a:r>
            <a:r>
              <a:rPr lang="en-US" dirty="0"/>
              <a:t> = 1 </a:t>
            </a:r>
            <a:r>
              <a:rPr lang="en-US" dirty="0" err="1"/>
              <a:t>kΩ</a:t>
            </a:r>
            <a:r>
              <a:rPr lang="en-US" dirty="0"/>
              <a:t>, and thus </a:t>
            </a:r>
            <a:r>
              <a:rPr lang="en-US" i="1" dirty="0"/>
              <a:t>R</a:t>
            </a:r>
            <a:r>
              <a:rPr lang="en-US" baseline="-25000" dirty="0"/>
              <a:t>2</a:t>
            </a:r>
            <a:r>
              <a:rPr lang="en-US" dirty="0"/>
              <a:t> = 100 </a:t>
            </a:r>
            <a:r>
              <a:rPr lang="en-US" dirty="0" err="1"/>
              <a:t>kΩ</a:t>
            </a:r>
            <a:r>
              <a:rPr lang="en-US" dirty="0"/>
              <a:t>. Finally, for a </a:t>
            </a:r>
          </a:p>
          <a:p>
            <a:r>
              <a:rPr lang="en-US" dirty="0"/>
              <a:t>3dB frequency at </a:t>
            </a:r>
            <a:r>
              <a:rPr lang="en-US" i="1" dirty="0"/>
              <a:t>f</a:t>
            </a:r>
            <a:r>
              <a:rPr lang="en-US" baseline="-25000" dirty="0"/>
              <a:t>0</a:t>
            </a:r>
            <a:r>
              <a:rPr lang="en-US" dirty="0"/>
              <a:t> = 1 kHz, </a:t>
            </a:r>
            <a:r>
              <a:rPr lang="pt-BR" dirty="0" err="1"/>
              <a:t>we</a:t>
            </a:r>
            <a:r>
              <a:rPr lang="pt-BR" dirty="0"/>
              <a:t> </a:t>
            </a:r>
            <a:r>
              <a:rPr lang="pt-BR" dirty="0" err="1"/>
              <a:t>calculate</a:t>
            </a:r>
            <a:r>
              <a:rPr lang="pt-BR" dirty="0"/>
              <a:t> </a:t>
            </a:r>
            <a:r>
              <a:rPr lang="pt-BR" i="1" dirty="0"/>
              <a:t>C</a:t>
            </a:r>
            <a:r>
              <a:rPr lang="pt-BR" baseline="-25000" dirty="0"/>
              <a:t>2</a:t>
            </a:r>
            <a:r>
              <a:rPr lang="pt-BR" dirty="0"/>
              <a:t> :</a:t>
            </a:r>
          </a:p>
        </p:txBody>
      </p:sp>
      <p:sp>
        <p:nvSpPr>
          <p:cNvPr id="25" name="Retângulo: Cantos Arredondados 24">
            <a:extLst>
              <a:ext uri="{FF2B5EF4-FFF2-40B4-BE49-F238E27FC236}">
                <a16:creationId xmlns:a16="http://schemas.microsoft.com/office/drawing/2014/main" id="{D1F07C03-7C67-4173-BA84-7DAAE335A18B}"/>
              </a:ext>
            </a:extLst>
          </p:cNvPr>
          <p:cNvSpPr/>
          <p:nvPr/>
        </p:nvSpPr>
        <p:spPr>
          <a:xfrm>
            <a:off x="254311" y="1895401"/>
            <a:ext cx="254355" cy="26517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d</a:t>
            </a:r>
          </a:p>
        </p:txBody>
      </p:sp>
      <p:pic>
        <p:nvPicPr>
          <p:cNvPr id="9" name="Imagem 8">
            <a:extLst>
              <a:ext uri="{FF2B5EF4-FFF2-40B4-BE49-F238E27FC236}">
                <a16:creationId xmlns:a16="http://schemas.microsoft.com/office/drawing/2014/main" id="{A313FD02-A40F-415B-8435-21B0BBA37950}"/>
              </a:ext>
            </a:extLst>
          </p:cNvPr>
          <p:cNvPicPr>
            <a:picLocks noChangeAspect="1"/>
          </p:cNvPicPr>
          <p:nvPr/>
        </p:nvPicPr>
        <p:blipFill>
          <a:blip r:embed="rId2"/>
          <a:stretch>
            <a:fillRect/>
          </a:stretch>
        </p:blipFill>
        <p:spPr>
          <a:xfrm>
            <a:off x="3631854" y="199687"/>
            <a:ext cx="1661913" cy="1596855"/>
          </a:xfrm>
          <a:prstGeom prst="rect">
            <a:avLst/>
          </a:prstGeom>
        </p:spPr>
      </p:pic>
      <p:pic>
        <p:nvPicPr>
          <p:cNvPr id="4" name="Imagem 3">
            <a:extLst>
              <a:ext uri="{FF2B5EF4-FFF2-40B4-BE49-F238E27FC236}">
                <a16:creationId xmlns:a16="http://schemas.microsoft.com/office/drawing/2014/main" id="{EDADB176-1A4F-4DF5-955B-6C825B0852A1}"/>
              </a:ext>
            </a:extLst>
          </p:cNvPr>
          <p:cNvPicPr>
            <a:picLocks noChangeAspect="1"/>
          </p:cNvPicPr>
          <p:nvPr/>
        </p:nvPicPr>
        <p:blipFill>
          <a:blip r:embed="rId3"/>
          <a:stretch>
            <a:fillRect/>
          </a:stretch>
        </p:blipFill>
        <p:spPr>
          <a:xfrm>
            <a:off x="2114353" y="3166996"/>
            <a:ext cx="2905125" cy="676275"/>
          </a:xfrm>
          <a:prstGeom prst="rect">
            <a:avLst/>
          </a:prstGeom>
        </p:spPr>
      </p:pic>
      <p:cxnSp>
        <p:nvCxnSpPr>
          <p:cNvPr id="18" name="Conector de Seta Reta 17">
            <a:extLst>
              <a:ext uri="{FF2B5EF4-FFF2-40B4-BE49-F238E27FC236}">
                <a16:creationId xmlns:a16="http://schemas.microsoft.com/office/drawing/2014/main" id="{88F24E53-2BF6-4450-A31F-CB290562618C}"/>
              </a:ext>
            </a:extLst>
          </p:cNvPr>
          <p:cNvCxnSpPr/>
          <p:nvPr/>
        </p:nvCxnSpPr>
        <p:spPr>
          <a:xfrm>
            <a:off x="5242303" y="3429000"/>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6E4B8B25-170E-49B4-934E-9B56CC6CF134}"/>
              </a:ext>
            </a:extLst>
          </p:cNvPr>
          <p:cNvPicPr>
            <a:picLocks noChangeAspect="1"/>
          </p:cNvPicPr>
          <p:nvPr/>
        </p:nvPicPr>
        <p:blipFill>
          <a:blip r:embed="rId4"/>
          <a:stretch>
            <a:fillRect/>
          </a:stretch>
        </p:blipFill>
        <p:spPr>
          <a:xfrm>
            <a:off x="5850536" y="3238500"/>
            <a:ext cx="1228725" cy="381000"/>
          </a:xfrm>
          <a:prstGeom prst="rect">
            <a:avLst/>
          </a:prstGeom>
        </p:spPr>
      </p:pic>
    </p:spTree>
    <p:extLst>
      <p:ext uri="{BB962C8B-B14F-4D97-AF65-F5344CB8AC3E}">
        <p14:creationId xmlns:p14="http://schemas.microsoft.com/office/powerpoint/2010/main" val="22132060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2102854" y="1227061"/>
            <a:ext cx="4938291" cy="2346796"/>
          </a:xfrm>
          <a:prstGeom prst="rect">
            <a:avLst/>
          </a:prstGeom>
          <a:solidFill>
            <a:srgbClr val="FFFF00"/>
          </a:solidFill>
          <a:ln>
            <a:solidFill>
              <a:schemeClr val="tx1"/>
            </a:solidFill>
          </a:ln>
        </p:spPr>
        <p:txBody>
          <a:bodyPr wrap="square" rtlCol="0">
            <a:spAutoFit/>
          </a:bodyPr>
          <a:lstStyle/>
          <a:p>
            <a:pPr algn="ctr">
              <a:spcBef>
                <a:spcPts val="277"/>
              </a:spcBef>
              <a:buClr>
                <a:srgbClr val="CCCC00"/>
              </a:buClr>
            </a:pPr>
            <a:r>
              <a:rPr lang="en-US" sz="7200" b="1" dirty="0">
                <a:highlight>
                  <a:srgbClr val="FFFF00"/>
                </a:highlight>
                <a:cs typeface="Arial" pitchFamily="34" charset="0"/>
              </a:rPr>
              <a:t>The </a:t>
            </a:r>
          </a:p>
          <a:p>
            <a:pPr algn="ctr">
              <a:spcBef>
                <a:spcPts val="277"/>
              </a:spcBef>
              <a:buClr>
                <a:srgbClr val="CCCC00"/>
              </a:buClr>
            </a:pPr>
            <a:r>
              <a:rPr lang="en-US" sz="7200" b="1" dirty="0">
                <a:highlight>
                  <a:srgbClr val="FFFF00"/>
                </a:highlight>
                <a:cs typeface="Arial" pitchFamily="34" charset="0"/>
              </a:rPr>
              <a:t>Integrator</a:t>
            </a:r>
            <a:endParaRPr lang="pt-BR" altLang="pt-BR" sz="7200" b="1" dirty="0">
              <a:highlight>
                <a:srgbClr val="FFFF00"/>
              </a:highlight>
              <a:cs typeface="Arial" pitchFamily="34" charset="0"/>
            </a:endParaRPr>
          </a:p>
        </p:txBody>
      </p:sp>
    </p:spTree>
    <p:extLst>
      <p:ext uri="{BB962C8B-B14F-4D97-AF65-F5344CB8AC3E}">
        <p14:creationId xmlns:p14="http://schemas.microsoft.com/office/powerpoint/2010/main" val="12213583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5"/>
          <p:cNvSpPr txBox="1">
            <a:spLocks noChangeArrowheads="1"/>
          </p:cNvSpPr>
          <p:nvPr/>
        </p:nvSpPr>
        <p:spPr bwMode="auto">
          <a:xfrm>
            <a:off x="3376324" y="211991"/>
            <a:ext cx="2391349" cy="31963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en-US" sz="1477" b="1" dirty="0">
                <a:cs typeface="Arial" pitchFamily="34" charset="0"/>
              </a:rPr>
              <a:t>The Inverting Integrator</a:t>
            </a:r>
            <a:endParaRPr lang="pt-BR" altLang="pt-BR" sz="1477" b="1" dirty="0">
              <a:cs typeface="Arial" pitchFamily="34" charset="0"/>
            </a:endParaRPr>
          </a:p>
        </p:txBody>
      </p:sp>
      <p:sp>
        <p:nvSpPr>
          <p:cNvPr id="23" name="CaixaDeTexto 22">
            <a:extLst>
              <a:ext uri="{FF2B5EF4-FFF2-40B4-BE49-F238E27FC236}">
                <a16:creationId xmlns:a16="http://schemas.microsoft.com/office/drawing/2014/main" id="{917E7D61-2A49-4F80-A4DC-A5AFEF07CCE2}"/>
              </a:ext>
            </a:extLst>
          </p:cNvPr>
          <p:cNvSpPr txBox="1"/>
          <p:nvPr/>
        </p:nvSpPr>
        <p:spPr>
          <a:xfrm>
            <a:off x="429091" y="839546"/>
            <a:ext cx="8517050" cy="923330"/>
          </a:xfrm>
          <a:prstGeom prst="rect">
            <a:avLst/>
          </a:prstGeom>
          <a:noFill/>
        </p:spPr>
        <p:txBody>
          <a:bodyPr wrap="square" rtlCol="0">
            <a:spAutoFit/>
          </a:bodyPr>
          <a:lstStyle/>
          <a:p>
            <a:pPr algn="just"/>
            <a:r>
              <a:rPr lang="en-US" dirty="0"/>
              <a:t>By placing a capacitor in the feedback path and a resistor at the input, we obtain the circuit below. We shall now show that this circuit realizes the mathematical operation of integration. </a:t>
            </a:r>
            <a:endParaRPr lang="pt-BR" dirty="0"/>
          </a:p>
        </p:txBody>
      </p:sp>
      <p:sp>
        <p:nvSpPr>
          <p:cNvPr id="25" name="Retângulo: Cantos Arredondados 24">
            <a:extLst>
              <a:ext uri="{FF2B5EF4-FFF2-40B4-BE49-F238E27FC236}">
                <a16:creationId xmlns:a16="http://schemas.microsoft.com/office/drawing/2014/main" id="{D1F07C03-7C67-4173-BA84-7DAAE335A18B}"/>
              </a:ext>
            </a:extLst>
          </p:cNvPr>
          <p:cNvSpPr/>
          <p:nvPr/>
        </p:nvSpPr>
        <p:spPr>
          <a:xfrm>
            <a:off x="197859" y="943557"/>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BF6C1E63-3DD8-49BD-8BC9-C2D8F4F25992}"/>
              </a:ext>
            </a:extLst>
          </p:cNvPr>
          <p:cNvPicPr>
            <a:picLocks noChangeAspect="1"/>
          </p:cNvPicPr>
          <p:nvPr/>
        </p:nvPicPr>
        <p:blipFill>
          <a:blip r:embed="rId2"/>
          <a:stretch>
            <a:fillRect/>
          </a:stretch>
        </p:blipFill>
        <p:spPr>
          <a:xfrm>
            <a:off x="5365324" y="1572524"/>
            <a:ext cx="2312483" cy="1514054"/>
          </a:xfrm>
          <a:prstGeom prst="rect">
            <a:avLst/>
          </a:prstGeom>
        </p:spPr>
      </p:pic>
      <p:sp>
        <p:nvSpPr>
          <p:cNvPr id="13" name="CaixaDeTexto 12">
            <a:extLst>
              <a:ext uri="{FF2B5EF4-FFF2-40B4-BE49-F238E27FC236}">
                <a16:creationId xmlns:a16="http://schemas.microsoft.com/office/drawing/2014/main" id="{6ED07ADF-8E81-441A-9D2E-B559912F4F35}"/>
              </a:ext>
            </a:extLst>
          </p:cNvPr>
          <p:cNvSpPr txBox="1"/>
          <p:nvPr/>
        </p:nvSpPr>
        <p:spPr>
          <a:xfrm>
            <a:off x="429091" y="3196057"/>
            <a:ext cx="8517050" cy="1754326"/>
          </a:xfrm>
          <a:prstGeom prst="rect">
            <a:avLst/>
          </a:prstGeom>
          <a:noFill/>
        </p:spPr>
        <p:txBody>
          <a:bodyPr wrap="square" rtlCol="0">
            <a:spAutoFit/>
          </a:bodyPr>
          <a:lstStyle/>
          <a:p>
            <a:pPr algn="just"/>
            <a:r>
              <a:rPr lang="en-US" dirty="0"/>
              <a:t>Let the input be a time-varying function </a:t>
            </a:r>
            <a:r>
              <a:rPr lang="en-US" b="1" i="1" dirty="0" err="1">
                <a:highlight>
                  <a:srgbClr val="FFFF00"/>
                </a:highlight>
              </a:rPr>
              <a:t>v</a:t>
            </a:r>
            <a:r>
              <a:rPr lang="en-US" b="1" i="1" baseline="-25000" dirty="0" err="1">
                <a:highlight>
                  <a:srgbClr val="FFFF00"/>
                </a:highlight>
              </a:rPr>
              <a:t>I</a:t>
            </a:r>
            <a:r>
              <a:rPr lang="en-US" b="1" dirty="0">
                <a:highlight>
                  <a:srgbClr val="FFFF00"/>
                </a:highlight>
              </a:rPr>
              <a:t>(</a:t>
            </a:r>
            <a:r>
              <a:rPr lang="en-US" b="1" i="1" dirty="0">
                <a:highlight>
                  <a:srgbClr val="FFFF00"/>
                </a:highlight>
              </a:rPr>
              <a:t>t</a:t>
            </a:r>
            <a:r>
              <a:rPr lang="en-US" b="1" dirty="0">
                <a:highlight>
                  <a:srgbClr val="FFFF00"/>
                </a:highlight>
              </a:rPr>
              <a:t>)</a:t>
            </a:r>
            <a:r>
              <a:rPr lang="en-US" dirty="0"/>
              <a:t>. The virtual ground at the inverting op-amp input causes </a:t>
            </a:r>
            <a:r>
              <a:rPr lang="en-US" i="1" dirty="0" err="1"/>
              <a:t>v</a:t>
            </a:r>
            <a:r>
              <a:rPr lang="en-US" i="1" baseline="-25000" dirty="0" err="1"/>
              <a:t>I</a:t>
            </a:r>
            <a:r>
              <a:rPr lang="en-US" dirty="0"/>
              <a:t>(</a:t>
            </a:r>
            <a:r>
              <a:rPr lang="en-US" i="1" dirty="0"/>
              <a:t>t</a:t>
            </a:r>
            <a:r>
              <a:rPr lang="en-US" dirty="0"/>
              <a:t>) to appear in effect across </a:t>
            </a:r>
            <a:r>
              <a:rPr lang="en-US" i="1" dirty="0"/>
              <a:t>R</a:t>
            </a:r>
            <a:r>
              <a:rPr lang="en-US" dirty="0"/>
              <a:t>, and thus the current </a:t>
            </a:r>
            <a:r>
              <a:rPr lang="en-US" i="1" dirty="0"/>
              <a:t>i</a:t>
            </a:r>
            <a:r>
              <a:rPr lang="en-US" baseline="-25000" dirty="0"/>
              <a:t>1</a:t>
            </a:r>
            <a:r>
              <a:rPr lang="en-US" dirty="0"/>
              <a:t>(</a:t>
            </a:r>
            <a:r>
              <a:rPr lang="en-US" i="1" dirty="0"/>
              <a:t>t</a:t>
            </a:r>
            <a:r>
              <a:rPr lang="en-US" dirty="0"/>
              <a:t>) will be </a:t>
            </a:r>
            <a:r>
              <a:rPr lang="en-US" dirty="0" err="1"/>
              <a:t>v</a:t>
            </a:r>
            <a:r>
              <a:rPr lang="en-US" baseline="-25000" dirty="0" err="1"/>
              <a:t>I</a:t>
            </a:r>
            <a:r>
              <a:rPr lang="en-US" dirty="0"/>
              <a:t>(t)/R</a:t>
            </a:r>
          </a:p>
          <a:p>
            <a:endParaRPr lang="en-US" i="1" dirty="0"/>
          </a:p>
          <a:p>
            <a:pPr algn="just"/>
            <a:r>
              <a:rPr lang="en-US" dirty="0"/>
              <a:t>This current flows through the capacitor </a:t>
            </a:r>
            <a:r>
              <a:rPr lang="en-US" i="1" dirty="0"/>
              <a:t>C</a:t>
            </a:r>
            <a:r>
              <a:rPr lang="en-US" dirty="0"/>
              <a:t>, causing charge to accumulate on </a:t>
            </a:r>
            <a:r>
              <a:rPr lang="en-US" i="1" dirty="0"/>
              <a:t>C</a:t>
            </a:r>
            <a:r>
              <a:rPr lang="en-US" dirty="0"/>
              <a:t>. If we assume that the circuit begins operation at time </a:t>
            </a:r>
            <a:r>
              <a:rPr lang="en-US" i="1" dirty="0"/>
              <a:t>t </a:t>
            </a:r>
            <a:r>
              <a:rPr lang="en-US" dirty="0"/>
              <a:t>= 0, then at an arbitrary time </a:t>
            </a:r>
            <a:r>
              <a:rPr lang="en-US" i="1" dirty="0"/>
              <a:t>t </a:t>
            </a:r>
            <a:r>
              <a:rPr lang="en-US" dirty="0"/>
              <a:t>the current </a:t>
            </a:r>
            <a:r>
              <a:rPr lang="en-US" i="1" dirty="0"/>
              <a:t>i</a:t>
            </a:r>
            <a:r>
              <a:rPr lang="en-US" baseline="-25000" dirty="0"/>
              <a:t>1</a:t>
            </a:r>
            <a:r>
              <a:rPr lang="en-US" dirty="0"/>
              <a:t>(</a:t>
            </a:r>
            <a:r>
              <a:rPr lang="en-US" i="1" dirty="0"/>
              <a:t>t</a:t>
            </a:r>
            <a:r>
              <a:rPr lang="en-US" dirty="0"/>
              <a:t>) will have deposited on </a:t>
            </a:r>
            <a:r>
              <a:rPr lang="en-US" i="1" dirty="0"/>
              <a:t>C  </a:t>
            </a:r>
            <a:r>
              <a:rPr lang="en-US" dirty="0"/>
              <a:t>the following charge Q: </a:t>
            </a:r>
          </a:p>
        </p:txBody>
      </p:sp>
      <p:sp>
        <p:nvSpPr>
          <p:cNvPr id="14" name="Retângulo: Cantos Arredondados 13">
            <a:extLst>
              <a:ext uri="{FF2B5EF4-FFF2-40B4-BE49-F238E27FC236}">
                <a16:creationId xmlns:a16="http://schemas.microsoft.com/office/drawing/2014/main" id="{0CBDC2C1-568B-4A2F-915A-464519F16313}"/>
              </a:ext>
            </a:extLst>
          </p:cNvPr>
          <p:cNvSpPr/>
          <p:nvPr/>
        </p:nvSpPr>
        <p:spPr>
          <a:xfrm>
            <a:off x="197859" y="3300068"/>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 name="Retângulo 1">
                <a:extLst>
                  <a:ext uri="{FF2B5EF4-FFF2-40B4-BE49-F238E27FC236}">
                    <a16:creationId xmlns:a16="http://schemas.microsoft.com/office/drawing/2014/main" id="{A3EEE360-845F-4A94-87BD-935BF4C253EA}"/>
                  </a:ext>
                </a:extLst>
              </p:cNvPr>
              <p:cNvSpPr/>
              <p:nvPr/>
            </p:nvSpPr>
            <p:spPr>
              <a:xfrm>
                <a:off x="3726734" y="4958530"/>
                <a:ext cx="1638590" cy="711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𝑄</m:t>
                      </m:r>
                      <m:r>
                        <a:rPr lang="pt-BR" b="0" i="1" smtClean="0">
                          <a:latin typeface="Cambria Math" panose="02040503050406030204" pitchFamily="18" charset="0"/>
                        </a:rPr>
                        <m:t>=</m:t>
                      </m:r>
                      <m:nary>
                        <m:naryPr>
                          <m:ctrlPr>
                            <a:rPr lang="pt-BR" b="0" i="1" smtClean="0">
                              <a:latin typeface="Cambria Math" panose="02040503050406030204" pitchFamily="18" charset="0"/>
                            </a:rPr>
                          </m:ctrlPr>
                        </m:naryPr>
                        <m:sub>
                          <m:r>
                            <m:rPr>
                              <m:brk m:alnAt="23"/>
                            </m:rPr>
                            <a:rPr lang="pt-BR" b="0" i="1" smtClean="0">
                              <a:latin typeface="Cambria Math" panose="02040503050406030204" pitchFamily="18" charset="0"/>
                            </a:rPr>
                            <m:t>0</m:t>
                          </m:r>
                        </m:sub>
                        <m:sup>
                          <m:r>
                            <a:rPr lang="pt-BR" b="0" i="1" smtClean="0">
                              <a:latin typeface="Cambria Math" panose="02040503050406030204" pitchFamily="18" charset="0"/>
                            </a:rPr>
                            <m:t>𝑡</m:t>
                          </m:r>
                        </m:sup>
                        <m:e>
                          <m:sSub>
                            <m:sSubPr>
                              <m:ctrlPr>
                                <a:rPr lang="pt-BR" b="0" i="1" smtClean="0">
                                  <a:latin typeface="Cambria Math" panose="02040503050406030204" pitchFamily="18" charset="0"/>
                                </a:rPr>
                              </m:ctrlPr>
                            </m:sSubPr>
                            <m:e>
                              <m:r>
                                <a:rPr lang="pt-BR" b="0" i="1" smtClean="0">
                                  <a:latin typeface="Cambria Math" panose="02040503050406030204" pitchFamily="18" charset="0"/>
                                </a:rPr>
                                <m:t>𝑖</m:t>
                              </m:r>
                            </m:e>
                            <m:sub>
                              <m:r>
                                <a:rPr lang="pt-BR" b="0" i="1" smtClean="0">
                                  <a:latin typeface="Cambria Math" panose="02040503050406030204" pitchFamily="18" charset="0"/>
                                </a:rPr>
                                <m:t>𝐼</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𝑑𝑡</m:t>
                          </m:r>
                        </m:e>
                      </m:nary>
                    </m:oMath>
                  </m:oMathPara>
                </a14:m>
                <a:endParaRPr lang="pt-BR" dirty="0"/>
              </a:p>
            </p:txBody>
          </p:sp>
        </mc:Choice>
        <mc:Fallback xmlns="">
          <p:sp>
            <p:nvSpPr>
              <p:cNvPr id="2" name="Retângulo 1">
                <a:extLst>
                  <a:ext uri="{FF2B5EF4-FFF2-40B4-BE49-F238E27FC236}">
                    <a16:creationId xmlns:a16="http://schemas.microsoft.com/office/drawing/2014/main" id="{A3EEE360-845F-4A94-87BD-935BF4C253EA}"/>
                  </a:ext>
                </a:extLst>
              </p:cNvPr>
              <p:cNvSpPr>
                <a:spLocks noRot="1" noChangeAspect="1" noMove="1" noResize="1" noEditPoints="1" noAdjustHandles="1" noChangeArrowheads="1" noChangeShapeType="1" noTextEdit="1"/>
              </p:cNvSpPr>
              <p:nvPr/>
            </p:nvSpPr>
            <p:spPr>
              <a:xfrm>
                <a:off x="3726734" y="4958530"/>
                <a:ext cx="1638590" cy="711733"/>
              </a:xfrm>
              <a:prstGeom prst="rect">
                <a:avLst/>
              </a:prstGeom>
              <a:blipFill>
                <a:blip r:embed="rId3"/>
                <a:stretch>
                  <a:fillRect/>
                </a:stretch>
              </a:blipFill>
            </p:spPr>
            <p:txBody>
              <a:bodyPr/>
              <a:lstStyle/>
              <a:p>
                <a:r>
                  <a:rPr lang="pt-BR">
                    <a:noFill/>
                  </a:rPr>
                  <a:t> </a:t>
                </a:r>
              </a:p>
            </p:txBody>
          </p:sp>
        </mc:Fallback>
      </mc:AlternateContent>
      <p:sp>
        <p:nvSpPr>
          <p:cNvPr id="3" name="Retângulo 2">
            <a:extLst>
              <a:ext uri="{FF2B5EF4-FFF2-40B4-BE49-F238E27FC236}">
                <a16:creationId xmlns:a16="http://schemas.microsoft.com/office/drawing/2014/main" id="{0C40B610-159B-4534-BD39-B175BD22CD17}"/>
              </a:ext>
            </a:extLst>
          </p:cNvPr>
          <p:cNvSpPr/>
          <p:nvPr/>
        </p:nvSpPr>
        <p:spPr>
          <a:xfrm>
            <a:off x="546866" y="5649122"/>
            <a:ext cx="4125553" cy="369332"/>
          </a:xfrm>
          <a:prstGeom prst="rect">
            <a:avLst/>
          </a:prstGeom>
        </p:spPr>
        <p:txBody>
          <a:bodyPr wrap="none">
            <a:spAutoFit/>
          </a:bodyPr>
          <a:lstStyle/>
          <a:p>
            <a:r>
              <a:rPr lang="en-US" dirty="0"/>
              <a:t>The capacitor voltage </a:t>
            </a:r>
            <a:r>
              <a:rPr lang="en-US" dirty="0" err="1"/>
              <a:t>v</a:t>
            </a:r>
            <a:r>
              <a:rPr lang="en-US" baseline="-25000" dirty="0" err="1"/>
              <a:t>c</a:t>
            </a:r>
            <a:r>
              <a:rPr lang="en-US" dirty="0"/>
              <a:t>(t) will change by: </a:t>
            </a:r>
            <a:endParaRPr lang="pt-BR" dirty="0"/>
          </a:p>
        </p:txBody>
      </p:sp>
      <p:sp>
        <p:nvSpPr>
          <p:cNvPr id="10" name="Retângulo: Cantos Arredondados 9">
            <a:extLst>
              <a:ext uri="{FF2B5EF4-FFF2-40B4-BE49-F238E27FC236}">
                <a16:creationId xmlns:a16="http://schemas.microsoft.com/office/drawing/2014/main" id="{43C3AE8C-84A1-4D07-9262-C983DEB76BE9}"/>
              </a:ext>
            </a:extLst>
          </p:cNvPr>
          <p:cNvSpPr/>
          <p:nvPr/>
        </p:nvSpPr>
        <p:spPr>
          <a:xfrm>
            <a:off x="197859" y="5724211"/>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1" name="Retângulo 10">
                <a:extLst>
                  <a:ext uri="{FF2B5EF4-FFF2-40B4-BE49-F238E27FC236}">
                    <a16:creationId xmlns:a16="http://schemas.microsoft.com/office/drawing/2014/main" id="{10C9D298-00DC-442C-BE0E-FA022B2648EE}"/>
                  </a:ext>
                </a:extLst>
              </p:cNvPr>
              <p:cNvSpPr/>
              <p:nvPr/>
            </p:nvSpPr>
            <p:spPr>
              <a:xfrm>
                <a:off x="3539499" y="5997313"/>
                <a:ext cx="2162772" cy="711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𝑐</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m:t>
                      </m:r>
                      <m:f>
                        <m:fPr>
                          <m:ctrlPr>
                            <a:rPr lang="pt-BR" i="1" smtClean="0">
                              <a:latin typeface="Cambria Math" panose="02040503050406030204" pitchFamily="18" charset="0"/>
                            </a:rPr>
                          </m:ctrlPr>
                        </m:fPr>
                        <m:num>
                          <m:r>
                            <a:rPr lang="pt-BR" b="0" i="1" smtClean="0">
                              <a:latin typeface="Cambria Math" panose="02040503050406030204" pitchFamily="18" charset="0"/>
                            </a:rPr>
                            <m:t>1</m:t>
                          </m:r>
                        </m:num>
                        <m:den>
                          <m:r>
                            <a:rPr lang="pt-BR" b="0" i="1" smtClean="0">
                              <a:latin typeface="Cambria Math" panose="02040503050406030204" pitchFamily="18" charset="0"/>
                            </a:rPr>
                            <m:t>𝐶</m:t>
                          </m:r>
                        </m:den>
                      </m:f>
                      <m:nary>
                        <m:naryPr>
                          <m:ctrlPr>
                            <a:rPr lang="pt-BR" b="0" i="1" smtClean="0">
                              <a:latin typeface="Cambria Math" panose="02040503050406030204" pitchFamily="18" charset="0"/>
                            </a:rPr>
                          </m:ctrlPr>
                        </m:naryPr>
                        <m:sub>
                          <m:r>
                            <m:rPr>
                              <m:brk m:alnAt="23"/>
                            </m:rPr>
                            <a:rPr lang="pt-BR" b="0" i="1" smtClean="0">
                              <a:latin typeface="Cambria Math" panose="02040503050406030204" pitchFamily="18" charset="0"/>
                            </a:rPr>
                            <m:t>0</m:t>
                          </m:r>
                        </m:sub>
                        <m:sup>
                          <m:r>
                            <a:rPr lang="pt-BR" b="0" i="1" smtClean="0">
                              <a:latin typeface="Cambria Math" panose="02040503050406030204" pitchFamily="18" charset="0"/>
                            </a:rPr>
                            <m:t>𝑡</m:t>
                          </m:r>
                        </m:sup>
                        <m:e>
                          <m:sSub>
                            <m:sSubPr>
                              <m:ctrlPr>
                                <a:rPr lang="pt-BR" b="0" i="1" smtClean="0">
                                  <a:latin typeface="Cambria Math" panose="02040503050406030204" pitchFamily="18" charset="0"/>
                                </a:rPr>
                              </m:ctrlPr>
                            </m:sSubPr>
                            <m:e>
                              <m:r>
                                <a:rPr lang="pt-BR" b="0" i="1" smtClean="0">
                                  <a:latin typeface="Cambria Math" panose="02040503050406030204" pitchFamily="18" charset="0"/>
                                </a:rPr>
                                <m:t>𝑖</m:t>
                              </m:r>
                            </m:e>
                            <m:sub>
                              <m:r>
                                <a:rPr lang="pt-BR" b="0" i="1" smtClean="0">
                                  <a:latin typeface="Cambria Math" panose="02040503050406030204" pitchFamily="18" charset="0"/>
                                </a:rPr>
                                <m:t>𝐼</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𝑑𝑡</m:t>
                          </m:r>
                        </m:e>
                      </m:nary>
                    </m:oMath>
                  </m:oMathPara>
                </a14:m>
                <a:endParaRPr lang="pt-BR" dirty="0"/>
              </a:p>
            </p:txBody>
          </p:sp>
        </mc:Choice>
        <mc:Fallback xmlns="">
          <p:sp>
            <p:nvSpPr>
              <p:cNvPr id="11" name="Retângulo 10">
                <a:extLst>
                  <a:ext uri="{FF2B5EF4-FFF2-40B4-BE49-F238E27FC236}">
                    <a16:creationId xmlns:a16="http://schemas.microsoft.com/office/drawing/2014/main" id="{10C9D298-00DC-442C-BE0E-FA022B2648EE}"/>
                  </a:ext>
                </a:extLst>
              </p:cNvPr>
              <p:cNvSpPr>
                <a:spLocks noRot="1" noChangeAspect="1" noMove="1" noResize="1" noEditPoints="1" noAdjustHandles="1" noChangeArrowheads="1" noChangeShapeType="1" noTextEdit="1"/>
              </p:cNvSpPr>
              <p:nvPr/>
            </p:nvSpPr>
            <p:spPr>
              <a:xfrm>
                <a:off x="3539499" y="5997313"/>
                <a:ext cx="2162772" cy="711733"/>
              </a:xfrm>
              <a:prstGeom prst="rect">
                <a:avLst/>
              </a:prstGeom>
              <a:blipFill>
                <a:blip r:embed="rId4"/>
                <a:stretch>
                  <a:fillRect/>
                </a:stretch>
              </a:blipFill>
            </p:spPr>
            <p:txBody>
              <a:bodyPr/>
              <a:lstStyle/>
              <a:p>
                <a:r>
                  <a:rPr lang="pt-BR">
                    <a:noFill/>
                  </a:rPr>
                  <a:t> </a:t>
                </a:r>
              </a:p>
            </p:txBody>
          </p:sp>
        </mc:Fallback>
      </mc:AlternateContent>
      <p:pic>
        <p:nvPicPr>
          <p:cNvPr id="12" name="Imagem 11">
            <a:extLst>
              <a:ext uri="{FF2B5EF4-FFF2-40B4-BE49-F238E27FC236}">
                <a16:creationId xmlns:a16="http://schemas.microsoft.com/office/drawing/2014/main" id="{126FA001-F658-402B-84B4-D7A4CAAE5205}"/>
              </a:ext>
            </a:extLst>
          </p:cNvPr>
          <p:cNvPicPr>
            <a:picLocks noChangeAspect="1"/>
          </p:cNvPicPr>
          <p:nvPr/>
        </p:nvPicPr>
        <p:blipFill>
          <a:blip r:embed="rId5"/>
          <a:stretch>
            <a:fillRect/>
          </a:stretch>
        </p:blipFill>
        <p:spPr>
          <a:xfrm>
            <a:off x="1466193" y="1771023"/>
            <a:ext cx="2895037" cy="1262106"/>
          </a:xfrm>
          <a:prstGeom prst="rect">
            <a:avLst/>
          </a:prstGeom>
        </p:spPr>
      </p:pic>
      <p:cxnSp>
        <p:nvCxnSpPr>
          <p:cNvPr id="6" name="Conector de Seta Reta 5">
            <a:extLst>
              <a:ext uri="{FF2B5EF4-FFF2-40B4-BE49-F238E27FC236}">
                <a16:creationId xmlns:a16="http://schemas.microsoft.com/office/drawing/2014/main" id="{339592F4-B1E9-498D-B7AB-61ADB869A0FB}"/>
              </a:ext>
            </a:extLst>
          </p:cNvPr>
          <p:cNvCxnSpPr/>
          <p:nvPr/>
        </p:nvCxnSpPr>
        <p:spPr>
          <a:xfrm>
            <a:off x="4546029" y="2422229"/>
            <a:ext cx="43393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7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2" grpId="0"/>
      <p:bldP spid="3" grpId="0"/>
      <p:bldP spid="10" grpId="0" animBg="1"/>
      <p:bldP spid="1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0C40B610-159B-4534-BD39-B175BD22CD17}"/>
              </a:ext>
            </a:extLst>
          </p:cNvPr>
          <p:cNvSpPr/>
          <p:nvPr/>
        </p:nvSpPr>
        <p:spPr>
          <a:xfrm>
            <a:off x="655801" y="1404596"/>
            <a:ext cx="3717236" cy="369332"/>
          </a:xfrm>
          <a:prstGeom prst="rect">
            <a:avLst/>
          </a:prstGeom>
        </p:spPr>
        <p:txBody>
          <a:bodyPr wrap="none">
            <a:spAutoFit/>
          </a:bodyPr>
          <a:lstStyle/>
          <a:p>
            <a:r>
              <a:rPr lang="en-US" dirty="0"/>
              <a:t>The output voltage </a:t>
            </a:r>
            <a:r>
              <a:rPr lang="en-US" i="1" dirty="0" err="1"/>
              <a:t>v</a:t>
            </a:r>
            <a:r>
              <a:rPr lang="en-US" sz="800" i="1" baseline="-25000" dirty="0" err="1"/>
              <a:t>O</a:t>
            </a:r>
            <a:r>
              <a:rPr lang="en-US" dirty="0"/>
              <a:t>(</a:t>
            </a:r>
            <a:r>
              <a:rPr lang="en-US" i="1" dirty="0"/>
              <a:t>t</a:t>
            </a:r>
            <a:r>
              <a:rPr lang="en-US" dirty="0"/>
              <a:t>) = - </a:t>
            </a:r>
            <a:r>
              <a:rPr lang="en-US" i="1" dirty="0" err="1"/>
              <a:t>v</a:t>
            </a:r>
            <a:r>
              <a:rPr lang="en-US" sz="800" i="1" baseline="-25000" dirty="0" err="1"/>
              <a:t>C</a:t>
            </a:r>
            <a:r>
              <a:rPr lang="en-US" dirty="0"/>
              <a:t>(</a:t>
            </a:r>
            <a:r>
              <a:rPr lang="en-US" i="1" dirty="0"/>
              <a:t>t</a:t>
            </a:r>
            <a:r>
              <a:rPr lang="en-US" dirty="0"/>
              <a:t>). Thus,</a:t>
            </a:r>
            <a:endParaRPr lang="pt-BR" dirty="0"/>
          </a:p>
        </p:txBody>
      </p:sp>
      <p:sp>
        <p:nvSpPr>
          <p:cNvPr id="10" name="Retângulo: Cantos Arredondados 9">
            <a:extLst>
              <a:ext uri="{FF2B5EF4-FFF2-40B4-BE49-F238E27FC236}">
                <a16:creationId xmlns:a16="http://schemas.microsoft.com/office/drawing/2014/main" id="{43C3AE8C-84A1-4D07-9262-C983DEB76BE9}"/>
              </a:ext>
            </a:extLst>
          </p:cNvPr>
          <p:cNvSpPr/>
          <p:nvPr/>
        </p:nvSpPr>
        <p:spPr>
          <a:xfrm>
            <a:off x="337022" y="1469851"/>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2" name="Retângulo 11">
                <a:extLst>
                  <a:ext uri="{FF2B5EF4-FFF2-40B4-BE49-F238E27FC236}">
                    <a16:creationId xmlns:a16="http://schemas.microsoft.com/office/drawing/2014/main" id="{DDEB1120-7BD5-4D06-9318-651EBC53BEAC}"/>
                  </a:ext>
                </a:extLst>
              </p:cNvPr>
              <p:cNvSpPr/>
              <p:nvPr/>
            </p:nvSpPr>
            <p:spPr>
              <a:xfrm>
                <a:off x="3124135" y="610511"/>
                <a:ext cx="2628476" cy="711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𝑐</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b="0" i="1" smtClean="0">
                              <a:latin typeface="Cambria Math" panose="02040503050406030204" pitchFamily="18" charset="0"/>
                            </a:rPr>
                            <m:t>𝑉</m:t>
                          </m:r>
                        </m:e>
                        <m:sub>
                          <m:r>
                            <a:rPr lang="pt-BR" i="1">
                              <a:latin typeface="Cambria Math" panose="02040503050406030204" pitchFamily="18" charset="0"/>
                            </a:rPr>
                            <m:t>𝑐</m:t>
                          </m:r>
                        </m:sub>
                      </m:sSub>
                      <m:r>
                        <a:rPr lang="pt-BR" b="0" i="1" smtClean="0">
                          <a:latin typeface="Cambria Math" panose="02040503050406030204" pitchFamily="18" charset="0"/>
                        </a:rPr>
                        <m:t>+</m:t>
                      </m:r>
                      <m:f>
                        <m:fPr>
                          <m:ctrlPr>
                            <a:rPr lang="pt-BR" i="1" smtClean="0">
                              <a:latin typeface="Cambria Math" panose="02040503050406030204" pitchFamily="18" charset="0"/>
                            </a:rPr>
                          </m:ctrlPr>
                        </m:fPr>
                        <m:num>
                          <m:r>
                            <a:rPr lang="pt-BR" b="0" i="1" smtClean="0">
                              <a:latin typeface="Cambria Math" panose="02040503050406030204" pitchFamily="18" charset="0"/>
                            </a:rPr>
                            <m:t>1</m:t>
                          </m:r>
                        </m:num>
                        <m:den>
                          <m:r>
                            <a:rPr lang="pt-BR" b="0" i="1" smtClean="0">
                              <a:latin typeface="Cambria Math" panose="02040503050406030204" pitchFamily="18" charset="0"/>
                            </a:rPr>
                            <m:t>𝐶</m:t>
                          </m:r>
                        </m:den>
                      </m:f>
                      <m:nary>
                        <m:naryPr>
                          <m:ctrlPr>
                            <a:rPr lang="pt-BR" b="0" i="1" smtClean="0">
                              <a:latin typeface="Cambria Math" panose="02040503050406030204" pitchFamily="18" charset="0"/>
                            </a:rPr>
                          </m:ctrlPr>
                        </m:naryPr>
                        <m:sub>
                          <m:r>
                            <m:rPr>
                              <m:brk m:alnAt="23"/>
                            </m:rPr>
                            <a:rPr lang="pt-BR" b="0" i="1" smtClean="0">
                              <a:latin typeface="Cambria Math" panose="02040503050406030204" pitchFamily="18" charset="0"/>
                            </a:rPr>
                            <m:t>0</m:t>
                          </m:r>
                        </m:sub>
                        <m:sup>
                          <m:r>
                            <a:rPr lang="pt-BR" b="0" i="1" smtClean="0">
                              <a:latin typeface="Cambria Math" panose="02040503050406030204" pitchFamily="18" charset="0"/>
                            </a:rPr>
                            <m:t>𝑡</m:t>
                          </m:r>
                        </m:sup>
                        <m:e>
                          <m:sSub>
                            <m:sSubPr>
                              <m:ctrlPr>
                                <a:rPr lang="pt-BR" b="0" i="1" smtClean="0">
                                  <a:latin typeface="Cambria Math" panose="02040503050406030204" pitchFamily="18" charset="0"/>
                                </a:rPr>
                              </m:ctrlPr>
                            </m:sSubPr>
                            <m:e>
                              <m:r>
                                <a:rPr lang="pt-BR" b="0" i="1" smtClean="0">
                                  <a:latin typeface="Cambria Math" panose="02040503050406030204" pitchFamily="18" charset="0"/>
                                </a:rPr>
                                <m:t>𝑖</m:t>
                              </m:r>
                            </m:e>
                            <m:sub>
                              <m:r>
                                <a:rPr lang="pt-BR" b="0" i="1" smtClean="0">
                                  <a:latin typeface="Cambria Math" panose="02040503050406030204" pitchFamily="18" charset="0"/>
                                </a:rPr>
                                <m:t>𝐼</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𝑑𝑡</m:t>
                          </m:r>
                        </m:e>
                      </m:nary>
                    </m:oMath>
                  </m:oMathPara>
                </a14:m>
                <a:endParaRPr lang="pt-BR" dirty="0"/>
              </a:p>
            </p:txBody>
          </p:sp>
        </mc:Choice>
        <mc:Fallback xmlns="">
          <p:sp>
            <p:nvSpPr>
              <p:cNvPr id="12" name="Retângulo 11">
                <a:extLst>
                  <a:ext uri="{FF2B5EF4-FFF2-40B4-BE49-F238E27FC236}">
                    <a16:creationId xmlns:a16="http://schemas.microsoft.com/office/drawing/2014/main" id="{DDEB1120-7BD5-4D06-9318-651EBC53BEAC}"/>
                  </a:ext>
                </a:extLst>
              </p:cNvPr>
              <p:cNvSpPr>
                <a:spLocks noRot="1" noChangeAspect="1" noMove="1" noResize="1" noEditPoints="1" noAdjustHandles="1" noChangeArrowheads="1" noChangeShapeType="1" noTextEdit="1"/>
              </p:cNvSpPr>
              <p:nvPr/>
            </p:nvSpPr>
            <p:spPr>
              <a:xfrm>
                <a:off x="3124135" y="610511"/>
                <a:ext cx="2628476" cy="711733"/>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Retângulo 14">
                <a:extLst>
                  <a:ext uri="{FF2B5EF4-FFF2-40B4-BE49-F238E27FC236}">
                    <a16:creationId xmlns:a16="http://schemas.microsoft.com/office/drawing/2014/main" id="{01A92B4E-2D2C-49A9-8E8D-51360FF1C236}"/>
                  </a:ext>
                </a:extLst>
              </p:cNvPr>
              <p:cNvSpPr/>
              <p:nvPr/>
            </p:nvSpPr>
            <p:spPr>
              <a:xfrm>
                <a:off x="3036588" y="1826827"/>
                <a:ext cx="2968825" cy="711733"/>
              </a:xfrm>
              <a:prstGeom prst="rect">
                <a:avLst/>
              </a:prstGeom>
              <a:ln w="38100">
                <a:solidFill>
                  <a:srgbClr val="FFC00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0</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m:t>
                      </m:r>
                      <m:f>
                        <m:fPr>
                          <m:ctrlPr>
                            <a:rPr lang="pt-BR" i="1" smtClean="0">
                              <a:latin typeface="Cambria Math" panose="02040503050406030204" pitchFamily="18" charset="0"/>
                            </a:rPr>
                          </m:ctrlPr>
                        </m:fPr>
                        <m:num>
                          <m:r>
                            <a:rPr lang="pt-BR" b="0" i="1" smtClean="0">
                              <a:latin typeface="Cambria Math" panose="02040503050406030204" pitchFamily="18" charset="0"/>
                            </a:rPr>
                            <m:t>1</m:t>
                          </m:r>
                        </m:num>
                        <m:den>
                          <m:r>
                            <a:rPr lang="pt-BR" b="0" i="1" smtClean="0">
                              <a:latin typeface="Cambria Math" panose="02040503050406030204" pitchFamily="18" charset="0"/>
                            </a:rPr>
                            <m:t>𝑅𝐶</m:t>
                          </m:r>
                        </m:den>
                      </m:f>
                      <m:nary>
                        <m:naryPr>
                          <m:ctrlPr>
                            <a:rPr lang="pt-BR" b="0" i="1" smtClean="0">
                              <a:latin typeface="Cambria Math" panose="02040503050406030204" pitchFamily="18" charset="0"/>
                            </a:rPr>
                          </m:ctrlPr>
                        </m:naryPr>
                        <m:sub>
                          <m:r>
                            <m:rPr>
                              <m:brk m:alnAt="23"/>
                            </m:rPr>
                            <a:rPr lang="pt-BR" b="0" i="1" smtClean="0">
                              <a:latin typeface="Cambria Math" panose="02040503050406030204" pitchFamily="18" charset="0"/>
                            </a:rPr>
                            <m:t>0</m:t>
                          </m:r>
                        </m:sub>
                        <m:sup>
                          <m:r>
                            <a:rPr lang="pt-BR" b="0" i="1" smtClean="0">
                              <a:latin typeface="Cambria Math" panose="02040503050406030204" pitchFamily="18" charset="0"/>
                            </a:rPr>
                            <m:t>𝑡</m:t>
                          </m:r>
                        </m:sup>
                        <m:e>
                          <m:sSub>
                            <m:sSubPr>
                              <m:ctrlPr>
                                <a:rPr lang="pt-BR" b="0"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𝐼</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𝑑𝑡</m:t>
                          </m:r>
                          <m:r>
                            <a:rPr lang="pt-BR" b="0" i="1" smtClean="0">
                              <a:latin typeface="Cambria Math" panose="02040503050406030204" pitchFamily="18" charset="0"/>
                            </a:rPr>
                            <m:t> −</m:t>
                          </m:r>
                          <m:sSub>
                            <m:sSubPr>
                              <m:ctrlPr>
                                <a:rPr lang="pt-BR" i="1">
                                  <a:latin typeface="Cambria Math" panose="02040503050406030204" pitchFamily="18" charset="0"/>
                                </a:rPr>
                              </m:ctrlPr>
                            </m:sSubPr>
                            <m:e>
                              <m:r>
                                <a:rPr lang="pt-BR" i="1">
                                  <a:latin typeface="Cambria Math" panose="02040503050406030204" pitchFamily="18" charset="0"/>
                                </a:rPr>
                                <m:t>𝑉</m:t>
                              </m:r>
                            </m:e>
                            <m:sub>
                              <m:r>
                                <a:rPr lang="pt-BR" i="1">
                                  <a:latin typeface="Cambria Math" panose="02040503050406030204" pitchFamily="18" charset="0"/>
                                </a:rPr>
                                <m:t>𝑐</m:t>
                              </m:r>
                            </m:sub>
                          </m:sSub>
                        </m:e>
                      </m:nary>
                    </m:oMath>
                  </m:oMathPara>
                </a14:m>
                <a:endParaRPr lang="pt-BR" dirty="0"/>
              </a:p>
            </p:txBody>
          </p:sp>
        </mc:Choice>
        <mc:Fallback xmlns="">
          <p:sp>
            <p:nvSpPr>
              <p:cNvPr id="15" name="Retângulo 14">
                <a:extLst>
                  <a:ext uri="{FF2B5EF4-FFF2-40B4-BE49-F238E27FC236}">
                    <a16:creationId xmlns:a16="http://schemas.microsoft.com/office/drawing/2014/main" id="{01A92B4E-2D2C-49A9-8E8D-51360FF1C236}"/>
                  </a:ext>
                </a:extLst>
              </p:cNvPr>
              <p:cNvSpPr>
                <a:spLocks noRot="1" noChangeAspect="1" noMove="1" noResize="1" noEditPoints="1" noAdjustHandles="1" noChangeArrowheads="1" noChangeShapeType="1" noTextEdit="1"/>
              </p:cNvSpPr>
              <p:nvPr/>
            </p:nvSpPr>
            <p:spPr>
              <a:xfrm>
                <a:off x="3036588" y="1826827"/>
                <a:ext cx="2968825" cy="711733"/>
              </a:xfrm>
              <a:prstGeom prst="rect">
                <a:avLst/>
              </a:prstGeom>
              <a:blipFill>
                <a:blip r:embed="rId3"/>
                <a:stretch>
                  <a:fillRect/>
                </a:stretch>
              </a:blipFill>
              <a:ln w="38100">
                <a:solidFill>
                  <a:srgbClr val="FFC000"/>
                </a:solidFill>
              </a:ln>
            </p:spPr>
            <p:txBody>
              <a:bodyPr/>
              <a:lstStyle/>
              <a:p>
                <a:r>
                  <a:rPr lang="pt-BR">
                    <a:noFill/>
                  </a:rPr>
                  <a:t> </a:t>
                </a:r>
              </a:p>
            </p:txBody>
          </p:sp>
        </mc:Fallback>
      </mc:AlternateContent>
      <p:sp>
        <p:nvSpPr>
          <p:cNvPr id="16" name="Retângulo 15">
            <a:extLst>
              <a:ext uri="{FF2B5EF4-FFF2-40B4-BE49-F238E27FC236}">
                <a16:creationId xmlns:a16="http://schemas.microsoft.com/office/drawing/2014/main" id="{1AF5EC0A-DE02-4706-ACB8-1CE7520F7F65}"/>
              </a:ext>
            </a:extLst>
          </p:cNvPr>
          <p:cNvSpPr/>
          <p:nvPr/>
        </p:nvSpPr>
        <p:spPr>
          <a:xfrm>
            <a:off x="655801" y="158827"/>
            <a:ext cx="4213269" cy="369332"/>
          </a:xfrm>
          <a:prstGeom prst="rect">
            <a:avLst/>
          </a:prstGeom>
        </p:spPr>
        <p:txBody>
          <a:bodyPr wrap="none">
            <a:spAutoFit/>
          </a:bodyPr>
          <a:lstStyle/>
          <a:p>
            <a:r>
              <a:rPr lang="en-US" dirty="0"/>
              <a:t>If the initial voltage (at t=0) on C is </a:t>
            </a:r>
            <a:r>
              <a:rPr lang="en-US" dirty="0" err="1"/>
              <a:t>V</a:t>
            </a:r>
            <a:r>
              <a:rPr lang="en-US" baseline="-25000" dirty="0" err="1"/>
              <a:t>c</a:t>
            </a:r>
            <a:r>
              <a:rPr lang="en-US" dirty="0"/>
              <a:t> , thus</a:t>
            </a:r>
            <a:endParaRPr lang="pt-BR" dirty="0"/>
          </a:p>
        </p:txBody>
      </p:sp>
      <p:sp>
        <p:nvSpPr>
          <p:cNvPr id="17" name="Retângulo: Cantos Arredondados 16">
            <a:extLst>
              <a:ext uri="{FF2B5EF4-FFF2-40B4-BE49-F238E27FC236}">
                <a16:creationId xmlns:a16="http://schemas.microsoft.com/office/drawing/2014/main" id="{241A7AC2-9CF4-4A47-A9FE-B3249AA34BA6}"/>
              </a:ext>
            </a:extLst>
          </p:cNvPr>
          <p:cNvSpPr/>
          <p:nvPr/>
        </p:nvSpPr>
        <p:spPr>
          <a:xfrm>
            <a:off x="337022" y="224082"/>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23BD26DC-D6AA-4450-999F-03A93BB59B49}"/>
              </a:ext>
            </a:extLst>
          </p:cNvPr>
          <p:cNvSpPr/>
          <p:nvPr/>
        </p:nvSpPr>
        <p:spPr>
          <a:xfrm>
            <a:off x="655800" y="2565526"/>
            <a:ext cx="8253931" cy="923330"/>
          </a:xfrm>
          <a:prstGeom prst="rect">
            <a:avLst/>
          </a:prstGeom>
        </p:spPr>
        <p:txBody>
          <a:bodyPr wrap="square">
            <a:spAutoFit/>
          </a:bodyPr>
          <a:lstStyle/>
          <a:p>
            <a:r>
              <a:rPr lang="en-US" dirty="0"/>
              <a:t>Thus the circuit provides an output voltage that is proportional to the time integral of the input, with </a:t>
            </a:r>
            <a:r>
              <a:rPr lang="en-US" i="1" dirty="0"/>
              <a:t>V</a:t>
            </a:r>
            <a:r>
              <a:rPr lang="en-US" i="1" baseline="-25000" dirty="0"/>
              <a:t>C</a:t>
            </a:r>
            <a:r>
              <a:rPr lang="en-US" i="1" dirty="0"/>
              <a:t> </a:t>
            </a:r>
            <a:r>
              <a:rPr lang="en-US" dirty="0"/>
              <a:t>being the initial condition of integration and R</a:t>
            </a:r>
            <a:r>
              <a:rPr lang="en-US" i="1" dirty="0"/>
              <a:t>C </a:t>
            </a:r>
            <a:r>
              <a:rPr lang="en-US" dirty="0"/>
              <a:t>the </a:t>
            </a:r>
            <a:r>
              <a:rPr lang="en-US" b="1" dirty="0">
                <a:solidFill>
                  <a:srgbClr val="FF0000"/>
                </a:solidFill>
              </a:rPr>
              <a:t>integrator time constant</a:t>
            </a:r>
            <a:r>
              <a:rPr lang="en-US" dirty="0">
                <a:solidFill>
                  <a:srgbClr val="FF0000"/>
                </a:solidFill>
              </a:rPr>
              <a:t>.</a:t>
            </a:r>
            <a:endParaRPr lang="pt-BR" dirty="0">
              <a:solidFill>
                <a:srgbClr val="FF0000"/>
              </a:solidFill>
            </a:endParaRPr>
          </a:p>
        </p:txBody>
      </p:sp>
      <p:sp>
        <p:nvSpPr>
          <p:cNvPr id="19" name="Retângulo 18">
            <a:extLst>
              <a:ext uri="{FF2B5EF4-FFF2-40B4-BE49-F238E27FC236}">
                <a16:creationId xmlns:a16="http://schemas.microsoft.com/office/drawing/2014/main" id="{2968146A-9357-4DA7-9580-1537B937BAF9}"/>
              </a:ext>
            </a:extLst>
          </p:cNvPr>
          <p:cNvSpPr/>
          <p:nvPr/>
        </p:nvSpPr>
        <p:spPr>
          <a:xfrm>
            <a:off x="655801" y="3567276"/>
            <a:ext cx="8049892" cy="923330"/>
          </a:xfrm>
          <a:prstGeom prst="rect">
            <a:avLst/>
          </a:prstGeom>
        </p:spPr>
        <p:txBody>
          <a:bodyPr wrap="square">
            <a:spAutoFit/>
          </a:bodyPr>
          <a:lstStyle/>
          <a:p>
            <a:pPr algn="just"/>
            <a:r>
              <a:rPr lang="en-US" dirty="0"/>
              <a:t>Note that there is a negative sign attached to the output voltage, and thus this integrator circuit is said to be an </a:t>
            </a:r>
            <a:r>
              <a:rPr lang="en-US" b="1" dirty="0">
                <a:solidFill>
                  <a:srgbClr val="FF0000"/>
                </a:solidFill>
              </a:rPr>
              <a:t>inverting integrator</a:t>
            </a:r>
            <a:r>
              <a:rPr lang="en-US" dirty="0"/>
              <a:t>. It is also known as a </a:t>
            </a:r>
            <a:r>
              <a:rPr lang="en-US" b="1" dirty="0">
                <a:solidFill>
                  <a:srgbClr val="FF0000"/>
                </a:solidFill>
              </a:rPr>
              <a:t>Miller integrator.</a:t>
            </a:r>
            <a:endParaRPr lang="pt-BR" b="1" dirty="0">
              <a:solidFill>
                <a:srgbClr val="FF0000"/>
              </a:solidFill>
            </a:endParaRPr>
          </a:p>
        </p:txBody>
      </p:sp>
      <p:sp>
        <p:nvSpPr>
          <p:cNvPr id="20" name="Retângulo: Cantos Arredondados 19">
            <a:extLst>
              <a:ext uri="{FF2B5EF4-FFF2-40B4-BE49-F238E27FC236}">
                <a16:creationId xmlns:a16="http://schemas.microsoft.com/office/drawing/2014/main" id="{69733A8F-330B-4337-9164-38D81D3D07FB}"/>
              </a:ext>
            </a:extLst>
          </p:cNvPr>
          <p:cNvSpPr/>
          <p:nvPr/>
        </p:nvSpPr>
        <p:spPr>
          <a:xfrm>
            <a:off x="337022" y="3632531"/>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4" name="Retângulo 23">
                <a:extLst>
                  <a:ext uri="{FF2B5EF4-FFF2-40B4-BE49-F238E27FC236}">
                    <a16:creationId xmlns:a16="http://schemas.microsoft.com/office/drawing/2014/main" id="{69B7C393-0055-4DDC-AA6B-FCB554B1F2AE}"/>
                  </a:ext>
                </a:extLst>
              </p:cNvPr>
              <p:cNvSpPr/>
              <p:nvPr/>
            </p:nvSpPr>
            <p:spPr>
              <a:xfrm>
                <a:off x="933240" y="4629924"/>
                <a:ext cx="1412631" cy="534057"/>
              </a:xfrm>
              <a:prstGeom prst="rect">
                <a:avLst/>
              </a:prstGeom>
              <a:ln w="28575">
                <a:noFill/>
              </a:ln>
            </p:spPr>
            <p:txBody>
              <a:bodyPr wrap="none">
                <a:spAutoFit/>
              </a:bodyPr>
              <a:lstStyle/>
              <a:p>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pt-BR" b="0" i="1" smtClean="0">
                                <a:latin typeface="Cambria Math" panose="02040503050406030204" pitchFamily="18" charset="0"/>
                              </a:rPr>
                              <m:t>𝑉</m:t>
                            </m:r>
                          </m:e>
                          <m:sub>
                            <m:r>
                              <a:rPr lang="pt-BR" b="0" i="1" smtClean="0">
                                <a:latin typeface="Cambria Math" panose="02040503050406030204" pitchFamily="18" charset="0"/>
                              </a:rPr>
                              <m:t>𝑜</m:t>
                            </m:r>
                          </m:sub>
                        </m:sSub>
                        <m:r>
                          <a:rPr lang="pt-BR" b="0" i="1" smtClean="0">
                            <a:latin typeface="Cambria Math" panose="02040503050406030204" pitchFamily="18" charset="0"/>
                          </a:rPr>
                          <m:t>(</m:t>
                        </m:r>
                        <m:r>
                          <a:rPr lang="pt-BR" b="0" i="1" smtClean="0">
                            <a:latin typeface="Cambria Math" panose="02040503050406030204" pitchFamily="18" charset="0"/>
                          </a:rPr>
                          <m:t>𝑠</m:t>
                        </m:r>
                        <m:r>
                          <a:rPr lang="pt-BR" b="0" i="1" smtClean="0">
                            <a:latin typeface="Cambria Math" panose="02040503050406030204" pitchFamily="18" charset="0"/>
                          </a:rPr>
                          <m:t>)</m:t>
                        </m:r>
                      </m:num>
                      <m:den>
                        <m:sSub>
                          <m:sSubPr>
                            <m:ctrlPr>
                              <a:rPr lang="en-US" i="1">
                                <a:latin typeface="Cambria Math" panose="02040503050406030204" pitchFamily="18" charset="0"/>
                              </a:rPr>
                            </m:ctrlPr>
                          </m:sSubPr>
                          <m:e>
                            <m:r>
                              <a:rPr lang="pt-BR" i="1">
                                <a:latin typeface="Cambria Math" panose="02040503050406030204" pitchFamily="18" charset="0"/>
                              </a:rPr>
                              <m:t>𝑉</m:t>
                            </m:r>
                          </m:e>
                          <m:sub>
                            <m:r>
                              <a:rPr lang="pt-BR" b="0" i="1" smtClean="0">
                                <a:latin typeface="Cambria Math" panose="02040503050406030204" pitchFamily="18" charset="0"/>
                              </a:rPr>
                              <m:t>𝑖</m:t>
                            </m:r>
                          </m:sub>
                        </m:sSub>
                        <m:r>
                          <a:rPr lang="pt-BR" i="1">
                            <a:latin typeface="Cambria Math" panose="02040503050406030204" pitchFamily="18" charset="0"/>
                          </a:rPr>
                          <m:t>(</m:t>
                        </m:r>
                        <m:r>
                          <a:rPr lang="pt-BR" i="1">
                            <a:latin typeface="Cambria Math" panose="02040503050406030204" pitchFamily="18" charset="0"/>
                          </a:rPr>
                          <m:t>𝑠</m:t>
                        </m:r>
                        <m:r>
                          <a:rPr lang="pt-BR" i="1">
                            <a:latin typeface="Cambria Math" panose="02040503050406030204" pitchFamily="18" charset="0"/>
                          </a:rPr>
                          <m:t>)</m:t>
                        </m:r>
                      </m:den>
                    </m:f>
                    <m:r>
                      <a:rPr lang="pt-BR" b="0" i="1" smtClean="0">
                        <a:latin typeface="Cambria Math" panose="02040503050406030204" pitchFamily="18" charset="0"/>
                      </a:rPr>
                      <m:t>=</m:t>
                    </m:r>
                  </m:oMath>
                </a14:m>
                <a:r>
                  <a:rPr lang="en-US" dirty="0"/>
                  <a:t> - </a:t>
                </a:r>
                <a14:m>
                  <m:oMath xmlns:m="http://schemas.openxmlformats.org/officeDocument/2006/math">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pt-BR" b="0" i="1" smtClean="0">
                                <a:latin typeface="Cambria Math" panose="02040503050406030204" pitchFamily="18" charset="0"/>
                              </a:rPr>
                              <m:t>𝑍</m:t>
                            </m:r>
                          </m:e>
                          <m:sub>
                            <m:r>
                              <a:rPr lang="pt-BR" b="0" i="1" smtClean="0">
                                <a:latin typeface="Cambria Math" panose="02040503050406030204" pitchFamily="18" charset="0"/>
                              </a:rPr>
                              <m:t>2</m:t>
                            </m:r>
                          </m:sub>
                        </m:sSub>
                        <m:r>
                          <a:rPr lang="pt-BR" b="0" i="1" smtClean="0">
                            <a:latin typeface="Cambria Math" panose="02040503050406030204" pitchFamily="18" charset="0"/>
                          </a:rPr>
                          <m:t>(</m:t>
                        </m:r>
                        <m:r>
                          <a:rPr lang="pt-BR" b="0" i="1" smtClean="0">
                            <a:latin typeface="Cambria Math" panose="02040503050406030204" pitchFamily="18" charset="0"/>
                          </a:rPr>
                          <m:t>𝑠</m:t>
                        </m:r>
                        <m:r>
                          <a:rPr lang="pt-BR" b="0" i="1" smtClean="0">
                            <a:latin typeface="Cambria Math" panose="02040503050406030204" pitchFamily="18" charset="0"/>
                          </a:rPr>
                          <m:t>)</m:t>
                        </m:r>
                      </m:num>
                      <m:den>
                        <m:sSub>
                          <m:sSubPr>
                            <m:ctrlPr>
                              <a:rPr lang="en-US" i="1">
                                <a:latin typeface="Cambria Math" panose="02040503050406030204" pitchFamily="18" charset="0"/>
                              </a:rPr>
                            </m:ctrlPr>
                          </m:sSubPr>
                          <m:e>
                            <m:r>
                              <a:rPr lang="pt-BR" i="1">
                                <a:latin typeface="Cambria Math" panose="02040503050406030204" pitchFamily="18" charset="0"/>
                              </a:rPr>
                              <m:t>𝑍</m:t>
                            </m:r>
                          </m:e>
                          <m:sub>
                            <m:r>
                              <a:rPr lang="pt-BR" b="0" i="1" smtClean="0">
                                <a:latin typeface="Cambria Math" panose="02040503050406030204" pitchFamily="18" charset="0"/>
                              </a:rPr>
                              <m:t>1</m:t>
                            </m:r>
                          </m:sub>
                        </m:sSub>
                        <m:r>
                          <a:rPr lang="pt-BR" i="1">
                            <a:latin typeface="Cambria Math" panose="02040503050406030204" pitchFamily="18" charset="0"/>
                          </a:rPr>
                          <m:t>(</m:t>
                        </m:r>
                        <m:r>
                          <a:rPr lang="pt-BR" i="1">
                            <a:latin typeface="Cambria Math" panose="02040503050406030204" pitchFamily="18" charset="0"/>
                          </a:rPr>
                          <m:t>𝑠</m:t>
                        </m:r>
                        <m:r>
                          <a:rPr lang="pt-BR" i="1">
                            <a:latin typeface="Cambria Math" panose="02040503050406030204" pitchFamily="18" charset="0"/>
                          </a:rPr>
                          <m:t>)</m:t>
                        </m:r>
                      </m:den>
                    </m:f>
                  </m:oMath>
                </a14:m>
                <a:endParaRPr lang="pt-BR" dirty="0"/>
              </a:p>
            </p:txBody>
          </p:sp>
        </mc:Choice>
        <mc:Fallback xmlns="">
          <p:sp>
            <p:nvSpPr>
              <p:cNvPr id="24" name="Retângulo 23">
                <a:extLst>
                  <a:ext uri="{FF2B5EF4-FFF2-40B4-BE49-F238E27FC236}">
                    <a16:creationId xmlns:a16="http://schemas.microsoft.com/office/drawing/2014/main" id="{69B7C393-0055-4DDC-AA6B-FCB554B1F2AE}"/>
                  </a:ext>
                </a:extLst>
              </p:cNvPr>
              <p:cNvSpPr>
                <a:spLocks noRot="1" noChangeAspect="1" noMove="1" noResize="1" noEditPoints="1" noAdjustHandles="1" noChangeArrowheads="1" noChangeShapeType="1" noTextEdit="1"/>
              </p:cNvSpPr>
              <p:nvPr/>
            </p:nvSpPr>
            <p:spPr>
              <a:xfrm>
                <a:off x="933240" y="4629924"/>
                <a:ext cx="1412631" cy="534057"/>
              </a:xfrm>
              <a:prstGeom prst="rect">
                <a:avLst/>
              </a:prstGeom>
              <a:blipFill>
                <a:blip r:embed="rId4"/>
                <a:stretch>
                  <a:fillRect b="-6897"/>
                </a:stretch>
              </a:blipFill>
              <a:ln w="28575">
                <a:noFill/>
              </a:ln>
            </p:spPr>
            <p:txBody>
              <a:bodyPr/>
              <a:lstStyle/>
              <a:p>
                <a:r>
                  <a:rPr lang="pt-BR">
                    <a:noFill/>
                  </a:rPr>
                  <a:t> </a:t>
                </a:r>
              </a:p>
            </p:txBody>
          </p:sp>
        </mc:Fallback>
      </mc:AlternateContent>
      <p:cxnSp>
        <p:nvCxnSpPr>
          <p:cNvPr id="26" name="Conector de Seta Reta 25">
            <a:extLst>
              <a:ext uri="{FF2B5EF4-FFF2-40B4-BE49-F238E27FC236}">
                <a16:creationId xmlns:a16="http://schemas.microsoft.com/office/drawing/2014/main" id="{7861614F-7B95-4D78-B122-72A1C18D28A4}"/>
              </a:ext>
            </a:extLst>
          </p:cNvPr>
          <p:cNvCxnSpPr/>
          <p:nvPr/>
        </p:nvCxnSpPr>
        <p:spPr>
          <a:xfrm>
            <a:off x="2742981" y="5340928"/>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Imagem 5">
            <a:extLst>
              <a:ext uri="{FF2B5EF4-FFF2-40B4-BE49-F238E27FC236}">
                <a16:creationId xmlns:a16="http://schemas.microsoft.com/office/drawing/2014/main" id="{18155687-E153-4E25-A48E-97D0A4B17992}"/>
              </a:ext>
            </a:extLst>
          </p:cNvPr>
          <p:cNvPicPr>
            <a:picLocks noChangeAspect="1"/>
          </p:cNvPicPr>
          <p:nvPr/>
        </p:nvPicPr>
        <p:blipFill>
          <a:blip r:embed="rId5"/>
          <a:stretch>
            <a:fillRect/>
          </a:stretch>
        </p:blipFill>
        <p:spPr>
          <a:xfrm>
            <a:off x="1008810" y="5285897"/>
            <a:ext cx="747831" cy="251901"/>
          </a:xfrm>
          <a:prstGeom prst="rect">
            <a:avLst/>
          </a:prstGeom>
        </p:spPr>
      </p:pic>
      <p:pic>
        <p:nvPicPr>
          <p:cNvPr id="7" name="Imagem 6">
            <a:extLst>
              <a:ext uri="{FF2B5EF4-FFF2-40B4-BE49-F238E27FC236}">
                <a16:creationId xmlns:a16="http://schemas.microsoft.com/office/drawing/2014/main" id="{DF69FAEA-1653-480C-B046-17F7EDF46E13}"/>
              </a:ext>
            </a:extLst>
          </p:cNvPr>
          <p:cNvPicPr>
            <a:picLocks noChangeAspect="1"/>
          </p:cNvPicPr>
          <p:nvPr/>
        </p:nvPicPr>
        <p:blipFill>
          <a:blip r:embed="rId6"/>
          <a:stretch>
            <a:fillRect/>
          </a:stretch>
        </p:blipFill>
        <p:spPr>
          <a:xfrm>
            <a:off x="1008810" y="5659714"/>
            <a:ext cx="1073441" cy="271938"/>
          </a:xfrm>
          <a:prstGeom prst="rect">
            <a:avLst/>
          </a:prstGeom>
        </p:spPr>
      </p:pic>
      <p:sp>
        <p:nvSpPr>
          <p:cNvPr id="9" name="Chave Direita 8">
            <a:extLst>
              <a:ext uri="{FF2B5EF4-FFF2-40B4-BE49-F238E27FC236}">
                <a16:creationId xmlns:a16="http://schemas.microsoft.com/office/drawing/2014/main" id="{9092F6FE-1797-439C-9A8C-DB02093FD6CD}"/>
              </a:ext>
            </a:extLst>
          </p:cNvPr>
          <p:cNvSpPr/>
          <p:nvPr/>
        </p:nvSpPr>
        <p:spPr>
          <a:xfrm>
            <a:off x="2401791" y="4745812"/>
            <a:ext cx="118582" cy="1185832"/>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27" name="Imagem 26">
            <a:extLst>
              <a:ext uri="{FF2B5EF4-FFF2-40B4-BE49-F238E27FC236}">
                <a16:creationId xmlns:a16="http://schemas.microsoft.com/office/drawing/2014/main" id="{EA4129C5-1B7A-4CED-9519-5043397BFFBB}"/>
              </a:ext>
            </a:extLst>
          </p:cNvPr>
          <p:cNvPicPr>
            <a:picLocks noChangeAspect="1"/>
          </p:cNvPicPr>
          <p:nvPr/>
        </p:nvPicPr>
        <p:blipFill>
          <a:blip r:embed="rId7"/>
          <a:stretch>
            <a:fillRect/>
          </a:stretch>
        </p:blipFill>
        <p:spPr>
          <a:xfrm>
            <a:off x="3265265" y="4982829"/>
            <a:ext cx="1306735" cy="606136"/>
          </a:xfrm>
          <a:prstGeom prst="rect">
            <a:avLst/>
          </a:prstGeom>
        </p:spPr>
      </p:pic>
      <p:pic>
        <p:nvPicPr>
          <p:cNvPr id="28" name="Imagem 27">
            <a:extLst>
              <a:ext uri="{FF2B5EF4-FFF2-40B4-BE49-F238E27FC236}">
                <a16:creationId xmlns:a16="http://schemas.microsoft.com/office/drawing/2014/main" id="{9D7BBEFE-FD95-4F91-BBAC-8A54A8AA1ABE}"/>
              </a:ext>
            </a:extLst>
          </p:cNvPr>
          <p:cNvPicPr>
            <a:picLocks noChangeAspect="1"/>
          </p:cNvPicPr>
          <p:nvPr/>
        </p:nvPicPr>
        <p:blipFill>
          <a:blip r:embed="rId8"/>
          <a:stretch>
            <a:fillRect/>
          </a:stretch>
        </p:blipFill>
        <p:spPr>
          <a:xfrm>
            <a:off x="5178394" y="4960143"/>
            <a:ext cx="1509974" cy="601127"/>
          </a:xfrm>
          <a:prstGeom prst="rect">
            <a:avLst/>
          </a:prstGeom>
        </p:spPr>
      </p:pic>
      <p:cxnSp>
        <p:nvCxnSpPr>
          <p:cNvPr id="29" name="Conector de Seta Reta 28">
            <a:extLst>
              <a:ext uri="{FF2B5EF4-FFF2-40B4-BE49-F238E27FC236}">
                <a16:creationId xmlns:a16="http://schemas.microsoft.com/office/drawing/2014/main" id="{CCB8217E-9066-4100-A780-569A15AABE27}"/>
              </a:ext>
            </a:extLst>
          </p:cNvPr>
          <p:cNvCxnSpPr/>
          <p:nvPr/>
        </p:nvCxnSpPr>
        <p:spPr>
          <a:xfrm>
            <a:off x="4693953" y="5270154"/>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Imagem 29">
            <a:extLst>
              <a:ext uri="{FF2B5EF4-FFF2-40B4-BE49-F238E27FC236}">
                <a16:creationId xmlns:a16="http://schemas.microsoft.com/office/drawing/2014/main" id="{641BCDEB-2F67-4C28-8F0F-534533E03779}"/>
              </a:ext>
            </a:extLst>
          </p:cNvPr>
          <p:cNvPicPr>
            <a:picLocks noChangeAspect="1"/>
          </p:cNvPicPr>
          <p:nvPr/>
        </p:nvPicPr>
        <p:blipFill>
          <a:blip r:embed="rId9"/>
          <a:stretch>
            <a:fillRect/>
          </a:stretch>
        </p:blipFill>
        <p:spPr>
          <a:xfrm>
            <a:off x="7230021" y="5003224"/>
            <a:ext cx="1044815" cy="565345"/>
          </a:xfrm>
          <a:prstGeom prst="rect">
            <a:avLst/>
          </a:prstGeom>
          <a:ln w="28575">
            <a:solidFill>
              <a:srgbClr val="FFC000"/>
            </a:solidFill>
          </a:ln>
        </p:spPr>
      </p:pic>
      <p:cxnSp>
        <p:nvCxnSpPr>
          <p:cNvPr id="31" name="Conector de Seta Reta 30">
            <a:extLst>
              <a:ext uri="{FF2B5EF4-FFF2-40B4-BE49-F238E27FC236}">
                <a16:creationId xmlns:a16="http://schemas.microsoft.com/office/drawing/2014/main" id="{209893BD-7E61-4918-A77C-E22BFF2F0FDF}"/>
              </a:ext>
            </a:extLst>
          </p:cNvPr>
          <p:cNvCxnSpPr/>
          <p:nvPr/>
        </p:nvCxnSpPr>
        <p:spPr>
          <a:xfrm>
            <a:off x="6771495" y="5288804"/>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88B34109-0144-4CFD-94B5-093BD48B45F2}"/>
              </a:ext>
            </a:extLst>
          </p:cNvPr>
          <p:cNvPicPr>
            <a:picLocks noChangeAspect="1"/>
          </p:cNvPicPr>
          <p:nvPr/>
        </p:nvPicPr>
        <p:blipFill>
          <a:blip r:embed="rId10"/>
          <a:stretch>
            <a:fillRect/>
          </a:stretch>
        </p:blipFill>
        <p:spPr>
          <a:xfrm>
            <a:off x="7230021" y="5707806"/>
            <a:ext cx="1076325" cy="447675"/>
          </a:xfrm>
          <a:prstGeom prst="rect">
            <a:avLst/>
          </a:prstGeom>
        </p:spPr>
      </p:pic>
      <p:cxnSp>
        <p:nvCxnSpPr>
          <p:cNvPr id="22" name="Conector de Seta Reta 21">
            <a:extLst>
              <a:ext uri="{FF2B5EF4-FFF2-40B4-BE49-F238E27FC236}">
                <a16:creationId xmlns:a16="http://schemas.microsoft.com/office/drawing/2014/main" id="{DAF4E600-05DB-419B-AE4F-7A950B0C5D46}"/>
              </a:ext>
            </a:extLst>
          </p:cNvPr>
          <p:cNvCxnSpPr/>
          <p:nvPr/>
        </p:nvCxnSpPr>
        <p:spPr>
          <a:xfrm>
            <a:off x="6771495" y="5977131"/>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29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5" grpId="0" animBg="1"/>
      <p:bldP spid="18" grpId="0"/>
      <p:bldP spid="19" grpId="0"/>
      <p:bldP spid="20" grpId="0" animBg="1"/>
      <p:bldP spid="24"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E848E6C-820E-4190-BAD8-E8EE6A52D85B}"/>
              </a:ext>
            </a:extLst>
          </p:cNvPr>
          <p:cNvPicPr>
            <a:picLocks noChangeAspect="1"/>
          </p:cNvPicPr>
          <p:nvPr/>
        </p:nvPicPr>
        <p:blipFill>
          <a:blip r:embed="rId2"/>
          <a:stretch>
            <a:fillRect/>
          </a:stretch>
        </p:blipFill>
        <p:spPr>
          <a:xfrm>
            <a:off x="2569470" y="374168"/>
            <a:ext cx="3819525" cy="2505075"/>
          </a:xfrm>
          <a:prstGeom prst="rect">
            <a:avLst/>
          </a:prstGeom>
        </p:spPr>
      </p:pic>
      <p:sp>
        <p:nvSpPr>
          <p:cNvPr id="8" name="CaixaDeTexto 7">
            <a:extLst>
              <a:ext uri="{FF2B5EF4-FFF2-40B4-BE49-F238E27FC236}">
                <a16:creationId xmlns:a16="http://schemas.microsoft.com/office/drawing/2014/main" id="{D1704B83-072A-44BD-BD29-AE6D1F02D47F}"/>
              </a:ext>
            </a:extLst>
          </p:cNvPr>
          <p:cNvSpPr txBox="1"/>
          <p:nvPr/>
        </p:nvSpPr>
        <p:spPr>
          <a:xfrm>
            <a:off x="702365" y="3003644"/>
            <a:ext cx="8127909" cy="1477328"/>
          </a:xfrm>
          <a:prstGeom prst="rect">
            <a:avLst/>
          </a:prstGeom>
          <a:noFill/>
        </p:spPr>
        <p:txBody>
          <a:bodyPr wrap="square" rtlCol="0">
            <a:spAutoFit/>
          </a:bodyPr>
          <a:lstStyle/>
          <a:p>
            <a:pPr algn="just"/>
            <a:r>
              <a:rPr lang="en-US" dirty="0"/>
              <a:t>This terminal 3 is supposed to act as the output terminal of an ideal voltage source. That is, the voltage between terminal 3 and ground will always be equal to </a:t>
            </a:r>
            <a:r>
              <a:rPr lang="en-US" i="1" dirty="0"/>
              <a:t>A</a:t>
            </a:r>
            <a:r>
              <a:rPr lang="en-US" dirty="0"/>
              <a:t>(</a:t>
            </a:r>
            <a:r>
              <a:rPr lang="en-US" i="1" dirty="0"/>
              <a:t>v</a:t>
            </a:r>
            <a:r>
              <a:rPr lang="en-US" baseline="-25000" dirty="0"/>
              <a:t>2</a:t>
            </a:r>
            <a:r>
              <a:rPr lang="en-US" dirty="0"/>
              <a:t> − </a:t>
            </a:r>
            <a:r>
              <a:rPr lang="en-US" i="1" dirty="0"/>
              <a:t>v</a:t>
            </a:r>
            <a:r>
              <a:rPr lang="en-US" baseline="-25000" dirty="0"/>
              <a:t>1</a:t>
            </a:r>
            <a:r>
              <a:rPr lang="en-US" dirty="0"/>
              <a:t>), independent of the current that may be drawn from terminal 3 into a load impedance. In other words, </a:t>
            </a:r>
            <a:r>
              <a:rPr lang="en-US" b="1" i="1" dirty="0">
                <a:solidFill>
                  <a:srgbClr val="FF0000"/>
                </a:solidFill>
              </a:rPr>
              <a:t>the output impedance of an ideal op amp is supposed </a:t>
            </a:r>
            <a:r>
              <a:rPr lang="pt-BR" b="1" i="1" dirty="0" err="1">
                <a:solidFill>
                  <a:srgbClr val="FF0000"/>
                </a:solidFill>
              </a:rPr>
              <a:t>to</a:t>
            </a:r>
            <a:r>
              <a:rPr lang="pt-BR" b="1" i="1" dirty="0">
                <a:solidFill>
                  <a:srgbClr val="FF0000"/>
                </a:solidFill>
              </a:rPr>
              <a:t> </a:t>
            </a:r>
            <a:r>
              <a:rPr lang="pt-BR" b="1" i="1" dirty="0" err="1">
                <a:solidFill>
                  <a:srgbClr val="FF0000"/>
                </a:solidFill>
              </a:rPr>
              <a:t>be</a:t>
            </a:r>
            <a:r>
              <a:rPr lang="pt-BR" b="1" i="1" dirty="0">
                <a:solidFill>
                  <a:srgbClr val="FF0000"/>
                </a:solidFill>
              </a:rPr>
              <a:t> zero. </a:t>
            </a:r>
            <a:endParaRPr lang="pt-BR" sz="1400" b="1" dirty="0">
              <a:solidFill>
                <a:srgbClr val="FF0000"/>
              </a:solidFill>
            </a:endParaRPr>
          </a:p>
        </p:txBody>
      </p:sp>
      <p:sp>
        <p:nvSpPr>
          <p:cNvPr id="9" name="Retângulo: Cantos Arredondados 8">
            <a:extLst>
              <a:ext uri="{FF2B5EF4-FFF2-40B4-BE49-F238E27FC236}">
                <a16:creationId xmlns:a16="http://schemas.microsoft.com/office/drawing/2014/main" id="{9A92640A-00F7-47E3-AB5D-99144116FE53}"/>
              </a:ext>
            </a:extLst>
          </p:cNvPr>
          <p:cNvSpPr/>
          <p:nvPr/>
        </p:nvSpPr>
        <p:spPr>
          <a:xfrm>
            <a:off x="313726" y="3091345"/>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669EF2DA-8B28-483A-962E-B9D9E62B976F}"/>
              </a:ext>
            </a:extLst>
          </p:cNvPr>
          <p:cNvSpPr txBox="1"/>
          <p:nvPr/>
        </p:nvSpPr>
        <p:spPr>
          <a:xfrm>
            <a:off x="702365" y="4759557"/>
            <a:ext cx="8127909" cy="1200329"/>
          </a:xfrm>
          <a:prstGeom prst="rect">
            <a:avLst/>
          </a:prstGeom>
          <a:noFill/>
        </p:spPr>
        <p:txBody>
          <a:bodyPr wrap="square" rtlCol="0">
            <a:spAutoFit/>
          </a:bodyPr>
          <a:lstStyle/>
          <a:p>
            <a:pPr algn="just"/>
            <a:r>
              <a:rPr lang="en-US" dirty="0"/>
              <a:t>The output is in phase with (has the same sign as) </a:t>
            </a:r>
            <a:r>
              <a:rPr lang="en-US" i="1" dirty="0"/>
              <a:t>v</a:t>
            </a:r>
            <a:r>
              <a:rPr lang="en-US" baseline="-25000" dirty="0"/>
              <a:t>2 </a:t>
            </a:r>
            <a:r>
              <a:rPr lang="en-US" dirty="0"/>
              <a:t>and is out of phase with (has the opposite sign of) </a:t>
            </a:r>
            <a:r>
              <a:rPr lang="en-US" i="1" dirty="0"/>
              <a:t>v</a:t>
            </a:r>
            <a:r>
              <a:rPr lang="en-US" baseline="-25000" dirty="0"/>
              <a:t>1</a:t>
            </a:r>
            <a:r>
              <a:rPr lang="en-US" dirty="0"/>
              <a:t>. For this reason, input terminal 1 is called the </a:t>
            </a:r>
            <a:r>
              <a:rPr lang="en-US" b="1" dirty="0"/>
              <a:t>inverting input terminal </a:t>
            </a:r>
            <a:r>
              <a:rPr lang="en-US" dirty="0"/>
              <a:t>and is distinguished by a “−” sign, while input terminal 2 is called the </a:t>
            </a:r>
            <a:r>
              <a:rPr lang="en-US" b="1" dirty="0"/>
              <a:t>noninverting input terminal </a:t>
            </a:r>
            <a:r>
              <a:rPr lang="en-US" dirty="0"/>
              <a:t>and is distinguished by a “+” sign.</a:t>
            </a:r>
            <a:endParaRPr lang="pt-BR" sz="1400" b="1" dirty="0">
              <a:solidFill>
                <a:srgbClr val="FF0000"/>
              </a:solidFill>
            </a:endParaRPr>
          </a:p>
        </p:txBody>
      </p:sp>
      <p:sp>
        <p:nvSpPr>
          <p:cNvPr id="11" name="Retângulo: Cantos Arredondados 10">
            <a:extLst>
              <a:ext uri="{FF2B5EF4-FFF2-40B4-BE49-F238E27FC236}">
                <a16:creationId xmlns:a16="http://schemas.microsoft.com/office/drawing/2014/main" id="{CE975444-AC29-485D-B8B9-AE1BD1A07657}"/>
              </a:ext>
            </a:extLst>
          </p:cNvPr>
          <p:cNvSpPr/>
          <p:nvPr/>
        </p:nvSpPr>
        <p:spPr>
          <a:xfrm>
            <a:off x="313726" y="4847258"/>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19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m 31">
            <a:extLst>
              <a:ext uri="{FF2B5EF4-FFF2-40B4-BE49-F238E27FC236}">
                <a16:creationId xmlns:a16="http://schemas.microsoft.com/office/drawing/2014/main" id="{9039848D-A42E-474F-B6DF-195129514D79}"/>
              </a:ext>
            </a:extLst>
          </p:cNvPr>
          <p:cNvPicPr>
            <a:picLocks noChangeAspect="1"/>
          </p:cNvPicPr>
          <p:nvPr/>
        </p:nvPicPr>
        <p:blipFill>
          <a:blip r:embed="rId2"/>
          <a:stretch>
            <a:fillRect/>
          </a:stretch>
        </p:blipFill>
        <p:spPr>
          <a:xfrm>
            <a:off x="1413145" y="1980346"/>
            <a:ext cx="2312483" cy="1514054"/>
          </a:xfrm>
          <a:prstGeom prst="rect">
            <a:avLst/>
          </a:prstGeom>
        </p:spPr>
      </p:pic>
      <p:pic>
        <p:nvPicPr>
          <p:cNvPr id="34" name="Imagem 33">
            <a:extLst>
              <a:ext uri="{FF2B5EF4-FFF2-40B4-BE49-F238E27FC236}">
                <a16:creationId xmlns:a16="http://schemas.microsoft.com/office/drawing/2014/main" id="{84D93028-CD0C-41F6-A48A-4C8069516B58}"/>
              </a:ext>
            </a:extLst>
          </p:cNvPr>
          <p:cNvPicPr>
            <a:picLocks noChangeAspect="1"/>
          </p:cNvPicPr>
          <p:nvPr/>
        </p:nvPicPr>
        <p:blipFill>
          <a:blip r:embed="rId3"/>
          <a:stretch>
            <a:fillRect/>
          </a:stretch>
        </p:blipFill>
        <p:spPr>
          <a:xfrm>
            <a:off x="1404652" y="3682999"/>
            <a:ext cx="2480610" cy="2066219"/>
          </a:xfrm>
          <a:prstGeom prst="rect">
            <a:avLst/>
          </a:prstGeom>
        </p:spPr>
      </p:pic>
      <p:pic>
        <p:nvPicPr>
          <p:cNvPr id="35" name="Imagem 34">
            <a:extLst>
              <a:ext uri="{FF2B5EF4-FFF2-40B4-BE49-F238E27FC236}">
                <a16:creationId xmlns:a16="http://schemas.microsoft.com/office/drawing/2014/main" id="{AD304AFA-F69F-4C9B-B3CF-C48C137C0A44}"/>
              </a:ext>
            </a:extLst>
          </p:cNvPr>
          <p:cNvPicPr>
            <a:picLocks noChangeAspect="1"/>
          </p:cNvPicPr>
          <p:nvPr/>
        </p:nvPicPr>
        <p:blipFill>
          <a:blip r:embed="rId4"/>
          <a:stretch>
            <a:fillRect/>
          </a:stretch>
        </p:blipFill>
        <p:spPr>
          <a:xfrm>
            <a:off x="5513553" y="2086144"/>
            <a:ext cx="1661913" cy="1596855"/>
          </a:xfrm>
          <a:prstGeom prst="rect">
            <a:avLst/>
          </a:prstGeom>
        </p:spPr>
      </p:pic>
      <p:pic>
        <p:nvPicPr>
          <p:cNvPr id="36" name="Imagem 35">
            <a:extLst>
              <a:ext uri="{FF2B5EF4-FFF2-40B4-BE49-F238E27FC236}">
                <a16:creationId xmlns:a16="http://schemas.microsoft.com/office/drawing/2014/main" id="{1E63CE92-A9B9-4BE3-A56E-8EE017C2745D}"/>
              </a:ext>
            </a:extLst>
          </p:cNvPr>
          <p:cNvPicPr>
            <a:picLocks noChangeAspect="1"/>
          </p:cNvPicPr>
          <p:nvPr/>
        </p:nvPicPr>
        <p:blipFill>
          <a:blip r:embed="rId5"/>
          <a:stretch>
            <a:fillRect/>
          </a:stretch>
        </p:blipFill>
        <p:spPr>
          <a:xfrm>
            <a:off x="4949677" y="4084843"/>
            <a:ext cx="3280099" cy="1514824"/>
          </a:xfrm>
          <a:prstGeom prst="rect">
            <a:avLst/>
          </a:prstGeom>
        </p:spPr>
      </p:pic>
      <p:cxnSp>
        <p:nvCxnSpPr>
          <p:cNvPr id="38" name="Conector reto 37">
            <a:extLst>
              <a:ext uri="{FF2B5EF4-FFF2-40B4-BE49-F238E27FC236}">
                <a16:creationId xmlns:a16="http://schemas.microsoft.com/office/drawing/2014/main" id="{006F99CF-CCE2-4F1E-A5DE-B85CB952F01B}"/>
              </a:ext>
            </a:extLst>
          </p:cNvPr>
          <p:cNvCxnSpPr/>
          <p:nvPr/>
        </p:nvCxnSpPr>
        <p:spPr>
          <a:xfrm>
            <a:off x="4617341" y="1980346"/>
            <a:ext cx="0" cy="3808334"/>
          </a:xfrm>
          <a:prstGeom prst="line">
            <a:avLst/>
          </a:prstGeom>
          <a:ln w="28575">
            <a:solidFill>
              <a:srgbClr val="FFC000"/>
            </a:solidFill>
            <a:prstDash val="lgDashDotDot"/>
          </a:ln>
        </p:spPr>
        <p:style>
          <a:lnRef idx="1">
            <a:schemeClr val="accent1"/>
          </a:lnRef>
          <a:fillRef idx="0">
            <a:schemeClr val="accent1"/>
          </a:fillRef>
          <a:effectRef idx="0">
            <a:schemeClr val="accent1"/>
          </a:effectRef>
          <a:fontRef idx="minor">
            <a:schemeClr val="tx1"/>
          </a:fontRef>
        </p:style>
      </p:cxnSp>
      <p:sp>
        <p:nvSpPr>
          <p:cNvPr id="40" name="Retângulo 39">
            <a:extLst>
              <a:ext uri="{FF2B5EF4-FFF2-40B4-BE49-F238E27FC236}">
                <a16:creationId xmlns:a16="http://schemas.microsoft.com/office/drawing/2014/main" id="{143697C9-47B5-4D15-ABCF-BC3E2E508B4D}"/>
              </a:ext>
            </a:extLst>
          </p:cNvPr>
          <p:cNvSpPr/>
          <p:nvPr/>
        </p:nvSpPr>
        <p:spPr>
          <a:xfrm>
            <a:off x="570556" y="241648"/>
            <a:ext cx="8210705" cy="1477328"/>
          </a:xfrm>
          <a:prstGeom prst="rect">
            <a:avLst/>
          </a:prstGeom>
        </p:spPr>
        <p:txBody>
          <a:bodyPr wrap="square">
            <a:spAutoFit/>
          </a:bodyPr>
          <a:lstStyle/>
          <a:p>
            <a:pPr algn="just"/>
            <a:r>
              <a:rPr lang="en-US" dirty="0"/>
              <a:t>Comparison of the frequency response of the integrator to that of an STC low-pass network indicates that the integrator behaves as a low-pass filter with a corner frequency of zero. Observe also that at ω = 0, the magnitude of the integrator transfer function is infinite. This indicates that at dc the op amp is operating with an open loop.</a:t>
            </a:r>
            <a:endParaRPr lang="pt-BR" dirty="0"/>
          </a:p>
        </p:txBody>
      </p:sp>
    </p:spTree>
    <p:extLst>
      <p:ext uri="{BB962C8B-B14F-4D97-AF65-F5344CB8AC3E}">
        <p14:creationId xmlns:p14="http://schemas.microsoft.com/office/powerpoint/2010/main" val="2590690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Cantos Arredondados 16">
            <a:extLst>
              <a:ext uri="{FF2B5EF4-FFF2-40B4-BE49-F238E27FC236}">
                <a16:creationId xmlns:a16="http://schemas.microsoft.com/office/drawing/2014/main" id="{241A7AC2-9CF4-4A47-A9FE-B3249AA34BA6}"/>
              </a:ext>
            </a:extLst>
          </p:cNvPr>
          <p:cNvSpPr/>
          <p:nvPr/>
        </p:nvSpPr>
        <p:spPr>
          <a:xfrm>
            <a:off x="210813" y="322825"/>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32">
            <a:extLst>
              <a:ext uri="{FF2B5EF4-FFF2-40B4-BE49-F238E27FC236}">
                <a16:creationId xmlns:a16="http://schemas.microsoft.com/office/drawing/2014/main" id="{1B93BEB0-5D9B-477F-85F3-22C5B865F6B1}"/>
              </a:ext>
            </a:extLst>
          </p:cNvPr>
          <p:cNvSpPr/>
          <p:nvPr/>
        </p:nvSpPr>
        <p:spPr>
          <a:xfrm>
            <a:off x="454898" y="239388"/>
            <a:ext cx="8530404" cy="2585323"/>
          </a:xfrm>
          <a:prstGeom prst="rect">
            <a:avLst/>
          </a:prstGeom>
        </p:spPr>
        <p:txBody>
          <a:bodyPr wrap="square">
            <a:spAutoFit/>
          </a:bodyPr>
          <a:lstStyle/>
          <a:p>
            <a:pPr algn="just"/>
            <a:r>
              <a:rPr lang="en-US" dirty="0"/>
              <a:t>The dc problem of the integrator circuit can be alleviated by connecting a </a:t>
            </a:r>
            <a:r>
              <a:rPr lang="en-US"/>
              <a:t>resistor </a:t>
            </a:r>
            <a:r>
              <a:rPr lang="en-US" i="1"/>
              <a:t>R</a:t>
            </a:r>
            <a:r>
              <a:rPr lang="en-US" i="1" baseline="-25000"/>
              <a:t>F </a:t>
            </a:r>
            <a:r>
              <a:rPr lang="en-US"/>
              <a:t>across </a:t>
            </a:r>
            <a:r>
              <a:rPr lang="en-US" dirty="0"/>
              <a:t>the integrator capacitor </a:t>
            </a:r>
            <a:r>
              <a:rPr lang="en-US" i="1" dirty="0"/>
              <a:t>C</a:t>
            </a:r>
            <a:r>
              <a:rPr lang="en-US" dirty="0"/>
              <a:t>, as shown below, and thus the gain at dc will be –</a:t>
            </a:r>
            <a:r>
              <a:rPr lang="en-US" i="1" dirty="0"/>
              <a:t>R</a:t>
            </a:r>
            <a:r>
              <a:rPr lang="en-US" i="1" baseline="-25000" dirty="0"/>
              <a:t>F</a:t>
            </a:r>
            <a:r>
              <a:rPr lang="en-US" dirty="0"/>
              <a:t>/</a:t>
            </a:r>
            <a:r>
              <a:rPr lang="en-US" i="1" dirty="0"/>
              <a:t>R </a:t>
            </a:r>
            <a:r>
              <a:rPr lang="en-US" dirty="0"/>
              <a:t>rather than infinite. Such a resistor provides a dc feedback path. </a:t>
            </a:r>
          </a:p>
          <a:p>
            <a:pPr algn="just"/>
            <a:endParaRPr lang="en-US" dirty="0"/>
          </a:p>
          <a:p>
            <a:pPr algn="just"/>
            <a:r>
              <a:rPr lang="en-US" dirty="0"/>
              <a:t>Unfortunately, however, the integration is no longer ideal, and the lower the value of </a:t>
            </a:r>
            <a:r>
              <a:rPr lang="en-US" i="1" dirty="0"/>
              <a:t>R</a:t>
            </a:r>
            <a:r>
              <a:rPr lang="en-US" i="1" baseline="-25000" dirty="0"/>
              <a:t>F</a:t>
            </a:r>
            <a:r>
              <a:rPr lang="en-US" dirty="0"/>
              <a:t>, the less ideal the integrator circuit becomes. This is because </a:t>
            </a:r>
            <a:r>
              <a:rPr lang="en-US" i="1" dirty="0"/>
              <a:t>R</a:t>
            </a:r>
            <a:r>
              <a:rPr lang="en-US" i="1" baseline="-25000" dirty="0"/>
              <a:t>F</a:t>
            </a:r>
            <a:r>
              <a:rPr lang="en-US" i="1" dirty="0"/>
              <a:t> </a:t>
            </a:r>
            <a:r>
              <a:rPr lang="en-US" dirty="0"/>
              <a:t>causes the frequency of the integrator pole to move from its ideal location at ω = 0 to one determined by the corner frequency of the STC network (</a:t>
            </a:r>
            <a:r>
              <a:rPr lang="en-US" i="1" dirty="0"/>
              <a:t>R</a:t>
            </a:r>
            <a:r>
              <a:rPr lang="en-US" i="1" baseline="-25000" dirty="0"/>
              <a:t>F</a:t>
            </a:r>
            <a:r>
              <a:rPr lang="en-US" dirty="0"/>
              <a:t>,</a:t>
            </a:r>
            <a:r>
              <a:rPr lang="en-US" i="1" dirty="0"/>
              <a:t>C</a:t>
            </a:r>
            <a:r>
              <a:rPr lang="en-US" dirty="0"/>
              <a:t>). </a:t>
            </a:r>
            <a:r>
              <a:rPr lang="pt-BR" dirty="0" err="1"/>
              <a:t>Specifically</a:t>
            </a:r>
            <a:r>
              <a:rPr lang="pt-BR" dirty="0"/>
              <a:t>, </a:t>
            </a:r>
            <a:r>
              <a:rPr lang="en-US" dirty="0"/>
              <a:t>the integrator transfer function becomes:</a:t>
            </a:r>
            <a:endParaRPr lang="pt-BR" dirty="0"/>
          </a:p>
        </p:txBody>
      </p:sp>
      <p:pic>
        <p:nvPicPr>
          <p:cNvPr id="2" name="Imagem 1">
            <a:extLst>
              <a:ext uri="{FF2B5EF4-FFF2-40B4-BE49-F238E27FC236}">
                <a16:creationId xmlns:a16="http://schemas.microsoft.com/office/drawing/2014/main" id="{C0B53B43-3B93-4819-ABC3-E85342015262}"/>
              </a:ext>
            </a:extLst>
          </p:cNvPr>
          <p:cNvPicPr>
            <a:picLocks noChangeAspect="1"/>
          </p:cNvPicPr>
          <p:nvPr/>
        </p:nvPicPr>
        <p:blipFill>
          <a:blip r:embed="rId2"/>
          <a:stretch>
            <a:fillRect/>
          </a:stretch>
        </p:blipFill>
        <p:spPr>
          <a:xfrm>
            <a:off x="2233910" y="2999552"/>
            <a:ext cx="2046339" cy="1750625"/>
          </a:xfrm>
          <a:prstGeom prst="rect">
            <a:avLst/>
          </a:prstGeom>
        </p:spPr>
      </p:pic>
      <p:cxnSp>
        <p:nvCxnSpPr>
          <p:cNvPr id="7" name="Conector de Seta Reta 6">
            <a:extLst>
              <a:ext uri="{FF2B5EF4-FFF2-40B4-BE49-F238E27FC236}">
                <a16:creationId xmlns:a16="http://schemas.microsoft.com/office/drawing/2014/main" id="{66A8729E-F7B8-4261-AA41-705646C928F2}"/>
              </a:ext>
            </a:extLst>
          </p:cNvPr>
          <p:cNvCxnSpPr/>
          <p:nvPr/>
        </p:nvCxnSpPr>
        <p:spPr>
          <a:xfrm>
            <a:off x="4508503" y="3761509"/>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9EAAA475-C621-4D7D-8DE5-58375E2E03F9}"/>
              </a:ext>
            </a:extLst>
          </p:cNvPr>
          <p:cNvPicPr>
            <a:picLocks noChangeAspect="1"/>
          </p:cNvPicPr>
          <p:nvPr/>
        </p:nvPicPr>
        <p:blipFill>
          <a:blip r:embed="rId3"/>
          <a:stretch>
            <a:fillRect/>
          </a:stretch>
        </p:blipFill>
        <p:spPr>
          <a:xfrm>
            <a:off x="5140075" y="3450569"/>
            <a:ext cx="1739690" cy="621880"/>
          </a:xfrm>
          <a:prstGeom prst="rect">
            <a:avLst/>
          </a:prstGeom>
        </p:spPr>
      </p:pic>
      <p:sp>
        <p:nvSpPr>
          <p:cNvPr id="9" name="Retângulo: Cantos Arredondados 8">
            <a:extLst>
              <a:ext uri="{FF2B5EF4-FFF2-40B4-BE49-F238E27FC236}">
                <a16:creationId xmlns:a16="http://schemas.microsoft.com/office/drawing/2014/main" id="{67C69639-285F-4118-9A35-E0E21EC572C2}"/>
              </a:ext>
            </a:extLst>
          </p:cNvPr>
          <p:cNvSpPr/>
          <p:nvPr/>
        </p:nvSpPr>
        <p:spPr>
          <a:xfrm>
            <a:off x="212548" y="4933870"/>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913A593D-DDA3-43ED-A081-EC1E8F781C34}"/>
              </a:ext>
            </a:extLst>
          </p:cNvPr>
          <p:cNvSpPr/>
          <p:nvPr/>
        </p:nvSpPr>
        <p:spPr>
          <a:xfrm>
            <a:off x="478829" y="4835319"/>
            <a:ext cx="8530404" cy="923330"/>
          </a:xfrm>
          <a:prstGeom prst="rect">
            <a:avLst/>
          </a:prstGeom>
        </p:spPr>
        <p:txBody>
          <a:bodyPr wrap="square">
            <a:spAutoFit/>
          </a:bodyPr>
          <a:lstStyle/>
          <a:p>
            <a:pPr algn="just"/>
            <a:r>
              <a:rPr lang="en-US" dirty="0"/>
              <a:t>The lower the value we select for </a:t>
            </a:r>
            <a:r>
              <a:rPr lang="en-US" i="1" dirty="0"/>
              <a:t>R</a:t>
            </a:r>
            <a:r>
              <a:rPr lang="en-US" i="1" baseline="-25000" dirty="0"/>
              <a:t>F</a:t>
            </a:r>
            <a:r>
              <a:rPr lang="en-US" i="1" dirty="0"/>
              <a:t> </a:t>
            </a:r>
            <a:r>
              <a:rPr lang="en-US" dirty="0"/>
              <a:t>, the higher the corner frequency will be and the more nonideal the integrator becomes. Thus selecting a value for </a:t>
            </a:r>
            <a:r>
              <a:rPr lang="en-US" i="1" dirty="0"/>
              <a:t>R</a:t>
            </a:r>
            <a:r>
              <a:rPr lang="en-US" i="1" baseline="-25000" dirty="0"/>
              <a:t>F</a:t>
            </a:r>
            <a:r>
              <a:rPr lang="en-US" i="1" dirty="0"/>
              <a:t> </a:t>
            </a:r>
            <a:r>
              <a:rPr lang="en-US" dirty="0"/>
              <a:t>presents the designer with a trade-off between dc </a:t>
            </a:r>
            <a:r>
              <a:rPr lang="pt-BR" dirty="0"/>
              <a:t>performance </a:t>
            </a:r>
            <a:r>
              <a:rPr lang="pt-BR" dirty="0" err="1"/>
              <a:t>and</a:t>
            </a:r>
            <a:r>
              <a:rPr lang="pt-BR" dirty="0"/>
              <a:t> </a:t>
            </a:r>
            <a:r>
              <a:rPr lang="pt-BR" dirty="0" err="1"/>
              <a:t>signal</a:t>
            </a:r>
            <a:r>
              <a:rPr lang="pt-BR" dirty="0"/>
              <a:t> performance.</a:t>
            </a:r>
            <a:endParaRPr lang="en-US" dirty="0"/>
          </a:p>
        </p:txBody>
      </p:sp>
    </p:spTree>
    <p:extLst>
      <p:ext uri="{BB962C8B-B14F-4D97-AF65-F5344CB8AC3E}">
        <p14:creationId xmlns:p14="http://schemas.microsoft.com/office/powerpoint/2010/main" val="89765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DC113E7E-46B3-408D-B7B0-A86EC68C19B3}"/>
              </a:ext>
            </a:extLst>
          </p:cNvPr>
          <p:cNvSpPr txBox="1"/>
          <p:nvPr/>
        </p:nvSpPr>
        <p:spPr>
          <a:xfrm>
            <a:off x="188692" y="189015"/>
            <a:ext cx="1109773" cy="369332"/>
          </a:xfrm>
          <a:prstGeom prst="rect">
            <a:avLst/>
          </a:prstGeom>
          <a:solidFill>
            <a:schemeClr val="tx1"/>
          </a:solidFill>
        </p:spPr>
        <p:txBody>
          <a:bodyPr wrap="square" rtlCol="0">
            <a:spAutoFit/>
          </a:bodyPr>
          <a:lstStyle/>
          <a:p>
            <a:pPr algn="ctr"/>
            <a:r>
              <a:rPr lang="pt-BR" b="1" dirty="0">
                <a:solidFill>
                  <a:schemeClr val="bg1"/>
                </a:solidFill>
              </a:rPr>
              <a:t>Exercício</a:t>
            </a:r>
          </a:p>
        </p:txBody>
      </p:sp>
      <p:sp>
        <p:nvSpPr>
          <p:cNvPr id="12" name="Retângulo 11">
            <a:extLst>
              <a:ext uri="{FF2B5EF4-FFF2-40B4-BE49-F238E27FC236}">
                <a16:creationId xmlns:a16="http://schemas.microsoft.com/office/drawing/2014/main" id="{9BF1E4B6-D7D3-4DA2-A29D-51B7EE50D268}"/>
              </a:ext>
            </a:extLst>
          </p:cNvPr>
          <p:cNvSpPr/>
          <p:nvPr/>
        </p:nvSpPr>
        <p:spPr>
          <a:xfrm>
            <a:off x="188692" y="695399"/>
            <a:ext cx="8796685" cy="1200329"/>
          </a:xfrm>
          <a:prstGeom prst="rect">
            <a:avLst/>
          </a:prstGeom>
        </p:spPr>
        <p:txBody>
          <a:bodyPr wrap="square">
            <a:spAutoFit/>
          </a:bodyPr>
          <a:lstStyle/>
          <a:p>
            <a:pPr algn="just"/>
            <a:r>
              <a:rPr lang="en-US" dirty="0"/>
              <a:t>Find the output produced by a Miller integrator in response to an input pulse of 1-V height and 1-ms width as shown below. Let </a:t>
            </a:r>
            <a:r>
              <a:rPr lang="en-US" i="1" dirty="0"/>
              <a:t>R </a:t>
            </a:r>
            <a:r>
              <a:rPr lang="en-US" dirty="0"/>
              <a:t>= 10 </a:t>
            </a:r>
            <a:r>
              <a:rPr lang="en-US" dirty="0" err="1"/>
              <a:t>kΩ</a:t>
            </a:r>
            <a:r>
              <a:rPr lang="en-US" dirty="0"/>
              <a:t> and </a:t>
            </a:r>
            <a:r>
              <a:rPr lang="en-US" i="1" dirty="0"/>
              <a:t>C </a:t>
            </a:r>
            <a:r>
              <a:rPr lang="en-US" dirty="0"/>
              <a:t>= 10 </a:t>
            </a:r>
            <a:r>
              <a:rPr lang="en-US" dirty="0" err="1"/>
              <a:t>nF</a:t>
            </a:r>
            <a:r>
              <a:rPr lang="en-US" dirty="0"/>
              <a:t>. If the integrator capacitor is shunted by a 1-MΩ resistor, how will the response be modified? The op amp is specified to saturate at </a:t>
            </a:r>
            <a:r>
              <a:rPr lang="pt-BR" dirty="0"/>
              <a:t>± 13V.</a:t>
            </a:r>
            <a:endParaRPr lang="en-US" dirty="0"/>
          </a:p>
        </p:txBody>
      </p:sp>
      <p:pic>
        <p:nvPicPr>
          <p:cNvPr id="13" name="Imagem 12">
            <a:extLst>
              <a:ext uri="{FF2B5EF4-FFF2-40B4-BE49-F238E27FC236}">
                <a16:creationId xmlns:a16="http://schemas.microsoft.com/office/drawing/2014/main" id="{9AED1710-64FD-4F01-B075-6EA7FBAE5856}"/>
              </a:ext>
            </a:extLst>
          </p:cNvPr>
          <p:cNvPicPr>
            <a:picLocks noChangeAspect="1"/>
          </p:cNvPicPr>
          <p:nvPr/>
        </p:nvPicPr>
        <p:blipFill>
          <a:blip r:embed="rId2"/>
          <a:stretch>
            <a:fillRect/>
          </a:stretch>
        </p:blipFill>
        <p:spPr>
          <a:xfrm>
            <a:off x="3015269" y="1961560"/>
            <a:ext cx="3211735" cy="1149297"/>
          </a:xfrm>
          <a:prstGeom prst="rect">
            <a:avLst/>
          </a:prstGeom>
        </p:spPr>
      </p:pic>
      <p:sp>
        <p:nvSpPr>
          <p:cNvPr id="14" name="Retângulo: Cantos Arredondados 13">
            <a:extLst>
              <a:ext uri="{FF2B5EF4-FFF2-40B4-BE49-F238E27FC236}">
                <a16:creationId xmlns:a16="http://schemas.microsoft.com/office/drawing/2014/main" id="{E3500E87-0A00-4C6A-A524-212C12D50EE9}"/>
              </a:ext>
            </a:extLst>
          </p:cNvPr>
          <p:cNvSpPr/>
          <p:nvPr/>
        </p:nvSpPr>
        <p:spPr>
          <a:xfrm>
            <a:off x="188692" y="3476363"/>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2F35B000-AB28-458B-9FFB-9AD9FB9512AD}"/>
              </a:ext>
            </a:extLst>
          </p:cNvPr>
          <p:cNvSpPr/>
          <p:nvPr/>
        </p:nvSpPr>
        <p:spPr>
          <a:xfrm>
            <a:off x="454973" y="3377812"/>
            <a:ext cx="7422935" cy="369332"/>
          </a:xfrm>
          <a:prstGeom prst="rect">
            <a:avLst/>
          </a:prstGeom>
        </p:spPr>
        <p:txBody>
          <a:bodyPr wrap="square">
            <a:spAutoFit/>
          </a:bodyPr>
          <a:lstStyle/>
          <a:p>
            <a:pPr algn="just"/>
            <a:r>
              <a:rPr lang="en-US" dirty="0"/>
              <a:t>In response to a 1V, 1ms input pulse, the integrator output, if V</a:t>
            </a:r>
            <a:r>
              <a:rPr lang="en-US" baseline="-25000" dirty="0"/>
              <a:t>C</a:t>
            </a:r>
            <a:r>
              <a:rPr lang="en-US" dirty="0"/>
              <a:t> = 0, will be:</a:t>
            </a:r>
          </a:p>
        </p:txBody>
      </p:sp>
      <mc:AlternateContent xmlns:mc="http://schemas.openxmlformats.org/markup-compatibility/2006" xmlns:a14="http://schemas.microsoft.com/office/drawing/2010/main">
        <mc:Choice Requires="a14">
          <p:sp>
            <p:nvSpPr>
              <p:cNvPr id="16" name="Retângulo 15">
                <a:extLst>
                  <a:ext uri="{FF2B5EF4-FFF2-40B4-BE49-F238E27FC236}">
                    <a16:creationId xmlns:a16="http://schemas.microsoft.com/office/drawing/2014/main" id="{61A31A3D-0C47-4DF9-963C-526D4F044FDF}"/>
                  </a:ext>
                </a:extLst>
              </p:cNvPr>
              <p:cNvSpPr/>
              <p:nvPr/>
            </p:nvSpPr>
            <p:spPr>
              <a:xfrm>
                <a:off x="614935" y="3771200"/>
                <a:ext cx="2977931" cy="711733"/>
              </a:xfrm>
              <a:prstGeom prst="rect">
                <a:avLst/>
              </a:prstGeom>
              <a:ln w="38100">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𝑜</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m:t>
                      </m:r>
                      <m:f>
                        <m:fPr>
                          <m:ctrlPr>
                            <a:rPr lang="pt-BR" i="1" smtClean="0">
                              <a:latin typeface="Cambria Math" panose="02040503050406030204" pitchFamily="18" charset="0"/>
                            </a:rPr>
                          </m:ctrlPr>
                        </m:fPr>
                        <m:num>
                          <m:r>
                            <a:rPr lang="pt-BR" b="0" i="1" smtClean="0">
                              <a:latin typeface="Cambria Math" panose="02040503050406030204" pitchFamily="18" charset="0"/>
                            </a:rPr>
                            <m:t>1</m:t>
                          </m:r>
                        </m:num>
                        <m:den>
                          <m:r>
                            <a:rPr lang="pt-BR" b="0" i="1" smtClean="0">
                              <a:latin typeface="Cambria Math" panose="02040503050406030204" pitchFamily="18" charset="0"/>
                            </a:rPr>
                            <m:t>𝑅𝐶</m:t>
                          </m:r>
                        </m:den>
                      </m:f>
                      <m:nary>
                        <m:naryPr>
                          <m:ctrlPr>
                            <a:rPr lang="pt-BR" b="0" i="1" smtClean="0">
                              <a:latin typeface="Cambria Math" panose="02040503050406030204" pitchFamily="18" charset="0"/>
                            </a:rPr>
                          </m:ctrlPr>
                        </m:naryPr>
                        <m:sub>
                          <m:r>
                            <m:rPr>
                              <m:brk m:alnAt="23"/>
                            </m:rPr>
                            <a:rPr lang="pt-BR" b="0" i="1" smtClean="0">
                              <a:latin typeface="Cambria Math" panose="02040503050406030204" pitchFamily="18" charset="0"/>
                            </a:rPr>
                            <m:t>0</m:t>
                          </m:r>
                        </m:sub>
                        <m:sup>
                          <m:r>
                            <a:rPr lang="pt-BR" b="0" i="1" smtClean="0">
                              <a:latin typeface="Cambria Math" panose="02040503050406030204" pitchFamily="18" charset="0"/>
                            </a:rPr>
                            <m:t>𝑡</m:t>
                          </m:r>
                        </m:sup>
                        <m:e>
                          <m:sSub>
                            <m:sSubPr>
                              <m:ctrlPr>
                                <a:rPr lang="pt-BR" b="0"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𝐼</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𝑑𝑡</m:t>
                          </m:r>
                          <m:r>
                            <a:rPr lang="pt-BR" b="0" i="1" smtClean="0">
                              <a:latin typeface="Cambria Math" panose="02040503050406030204" pitchFamily="18" charset="0"/>
                            </a:rPr>
                            <m:t> −</m:t>
                          </m:r>
                          <m:sSub>
                            <m:sSubPr>
                              <m:ctrlPr>
                                <a:rPr lang="pt-BR" i="1">
                                  <a:latin typeface="Cambria Math" panose="02040503050406030204" pitchFamily="18" charset="0"/>
                                </a:rPr>
                              </m:ctrlPr>
                            </m:sSubPr>
                            <m:e>
                              <m:r>
                                <a:rPr lang="pt-BR" i="1">
                                  <a:latin typeface="Cambria Math" panose="02040503050406030204" pitchFamily="18" charset="0"/>
                                </a:rPr>
                                <m:t>𝑉</m:t>
                              </m:r>
                            </m:e>
                            <m:sub>
                              <m:r>
                                <a:rPr lang="pt-BR" i="1">
                                  <a:latin typeface="Cambria Math" panose="02040503050406030204" pitchFamily="18" charset="0"/>
                                </a:rPr>
                                <m:t>𝑐</m:t>
                              </m:r>
                            </m:sub>
                          </m:sSub>
                        </m:e>
                      </m:nary>
                    </m:oMath>
                  </m:oMathPara>
                </a14:m>
                <a:endParaRPr lang="pt-BR" dirty="0"/>
              </a:p>
            </p:txBody>
          </p:sp>
        </mc:Choice>
        <mc:Fallback xmlns="">
          <p:sp>
            <p:nvSpPr>
              <p:cNvPr id="16" name="Retângulo 15">
                <a:extLst>
                  <a:ext uri="{FF2B5EF4-FFF2-40B4-BE49-F238E27FC236}">
                    <a16:creationId xmlns:a16="http://schemas.microsoft.com/office/drawing/2014/main" id="{61A31A3D-0C47-4DF9-963C-526D4F044FDF}"/>
                  </a:ext>
                </a:extLst>
              </p:cNvPr>
              <p:cNvSpPr>
                <a:spLocks noRot="1" noChangeAspect="1" noMove="1" noResize="1" noEditPoints="1" noAdjustHandles="1" noChangeArrowheads="1" noChangeShapeType="1" noTextEdit="1"/>
              </p:cNvSpPr>
              <p:nvPr/>
            </p:nvSpPr>
            <p:spPr>
              <a:xfrm>
                <a:off x="614935" y="3771200"/>
                <a:ext cx="2977931" cy="711733"/>
              </a:xfrm>
              <a:prstGeom prst="rect">
                <a:avLst/>
              </a:prstGeom>
              <a:blipFill>
                <a:blip r:embed="rId3"/>
                <a:stretch>
                  <a:fillRect/>
                </a:stretch>
              </a:blipFill>
              <a:ln w="38100">
                <a:solidFill>
                  <a:schemeClr val="bg1"/>
                </a:solidFill>
              </a:ln>
            </p:spPr>
            <p:txBody>
              <a:bodyPr/>
              <a:lstStyle/>
              <a:p>
                <a:r>
                  <a:rPr lang="pt-BR">
                    <a:noFill/>
                  </a:rPr>
                  <a:t> </a:t>
                </a:r>
              </a:p>
            </p:txBody>
          </p:sp>
        </mc:Fallback>
      </mc:AlternateContent>
      <p:cxnSp>
        <p:nvCxnSpPr>
          <p:cNvPr id="18" name="Conector de Seta Reta 17">
            <a:extLst>
              <a:ext uri="{FF2B5EF4-FFF2-40B4-BE49-F238E27FC236}">
                <a16:creationId xmlns:a16="http://schemas.microsoft.com/office/drawing/2014/main" id="{C8325413-9D0D-4F1E-A6BD-A292463BA2C3}"/>
              </a:ext>
            </a:extLst>
          </p:cNvPr>
          <p:cNvCxnSpPr/>
          <p:nvPr/>
        </p:nvCxnSpPr>
        <p:spPr>
          <a:xfrm>
            <a:off x="3592866" y="4119688"/>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tângulo 18">
                <a:extLst>
                  <a:ext uri="{FF2B5EF4-FFF2-40B4-BE49-F238E27FC236}">
                    <a16:creationId xmlns:a16="http://schemas.microsoft.com/office/drawing/2014/main" id="{C922F0A0-0BA1-4BD3-90A4-8237DBE18AB0}"/>
                  </a:ext>
                </a:extLst>
              </p:cNvPr>
              <p:cNvSpPr/>
              <p:nvPr/>
            </p:nvSpPr>
            <p:spPr>
              <a:xfrm>
                <a:off x="4113436" y="3763821"/>
                <a:ext cx="2059666" cy="711733"/>
              </a:xfrm>
              <a:prstGeom prst="rect">
                <a:avLst/>
              </a:prstGeom>
              <a:ln w="38100">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𝑜</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m:t>
                      </m:r>
                      <m:f>
                        <m:fPr>
                          <m:ctrlPr>
                            <a:rPr lang="pt-BR" i="1" smtClean="0">
                              <a:latin typeface="Cambria Math" panose="02040503050406030204" pitchFamily="18" charset="0"/>
                            </a:rPr>
                          </m:ctrlPr>
                        </m:fPr>
                        <m:num>
                          <m:r>
                            <a:rPr lang="pt-BR" b="0" i="1" smtClean="0">
                              <a:latin typeface="Cambria Math" panose="02040503050406030204" pitchFamily="18" charset="0"/>
                            </a:rPr>
                            <m:t>1</m:t>
                          </m:r>
                        </m:num>
                        <m:den>
                          <m:r>
                            <a:rPr lang="pt-BR" b="0" i="1" smtClean="0">
                              <a:latin typeface="Cambria Math" panose="02040503050406030204" pitchFamily="18" charset="0"/>
                            </a:rPr>
                            <m:t>𝑅𝐶</m:t>
                          </m:r>
                        </m:den>
                      </m:f>
                      <m:nary>
                        <m:naryPr>
                          <m:ctrlPr>
                            <a:rPr lang="pt-BR" b="0" i="1" smtClean="0">
                              <a:latin typeface="Cambria Math" panose="02040503050406030204" pitchFamily="18" charset="0"/>
                            </a:rPr>
                          </m:ctrlPr>
                        </m:naryPr>
                        <m:sub>
                          <m:r>
                            <m:rPr>
                              <m:brk m:alnAt="23"/>
                            </m:rPr>
                            <a:rPr lang="pt-BR" b="0" i="1" smtClean="0">
                              <a:latin typeface="Cambria Math" panose="02040503050406030204" pitchFamily="18" charset="0"/>
                            </a:rPr>
                            <m:t>0</m:t>
                          </m:r>
                        </m:sub>
                        <m:sup>
                          <m:r>
                            <a:rPr lang="pt-BR" b="0" i="1" smtClean="0">
                              <a:latin typeface="Cambria Math" panose="02040503050406030204" pitchFamily="18" charset="0"/>
                            </a:rPr>
                            <m:t>𝑡</m:t>
                          </m:r>
                        </m:sup>
                        <m:e>
                          <m:r>
                            <a:rPr lang="pt-BR" b="0" i="1" smtClean="0">
                              <a:latin typeface="Cambria Math" panose="02040503050406030204" pitchFamily="18" charset="0"/>
                            </a:rPr>
                            <m:t>1</m:t>
                          </m:r>
                          <m:r>
                            <a:rPr lang="pt-BR" b="0" i="1" smtClean="0">
                              <a:latin typeface="Cambria Math" panose="02040503050406030204" pitchFamily="18" charset="0"/>
                            </a:rPr>
                            <m:t>𝑑𝑡</m:t>
                          </m:r>
                          <m:r>
                            <a:rPr lang="pt-BR" b="0" i="1" smtClean="0">
                              <a:latin typeface="Cambria Math" panose="02040503050406030204" pitchFamily="18" charset="0"/>
                            </a:rPr>
                            <m:t> </m:t>
                          </m:r>
                        </m:e>
                      </m:nary>
                    </m:oMath>
                  </m:oMathPara>
                </a14:m>
                <a:endParaRPr lang="pt-BR" dirty="0"/>
              </a:p>
            </p:txBody>
          </p:sp>
        </mc:Choice>
        <mc:Fallback xmlns="">
          <p:sp>
            <p:nvSpPr>
              <p:cNvPr id="19" name="Retângulo 18">
                <a:extLst>
                  <a:ext uri="{FF2B5EF4-FFF2-40B4-BE49-F238E27FC236}">
                    <a16:creationId xmlns:a16="http://schemas.microsoft.com/office/drawing/2014/main" id="{C922F0A0-0BA1-4BD3-90A4-8237DBE18AB0}"/>
                  </a:ext>
                </a:extLst>
              </p:cNvPr>
              <p:cNvSpPr>
                <a:spLocks noRot="1" noChangeAspect="1" noMove="1" noResize="1" noEditPoints="1" noAdjustHandles="1" noChangeArrowheads="1" noChangeShapeType="1" noTextEdit="1"/>
              </p:cNvSpPr>
              <p:nvPr/>
            </p:nvSpPr>
            <p:spPr>
              <a:xfrm>
                <a:off x="4113436" y="3763821"/>
                <a:ext cx="2059666" cy="711733"/>
              </a:xfrm>
              <a:prstGeom prst="rect">
                <a:avLst/>
              </a:prstGeom>
              <a:blipFill>
                <a:blip r:embed="rId4"/>
                <a:stretch>
                  <a:fillRect/>
                </a:stretch>
              </a:blipFill>
              <a:ln w="38100">
                <a:solidFill>
                  <a:schemeClr val="bg1"/>
                </a:solidFill>
              </a:ln>
            </p:spPr>
            <p:txBody>
              <a:bodyPr/>
              <a:lstStyle/>
              <a:p>
                <a:r>
                  <a:rPr lang="pt-BR">
                    <a:noFill/>
                  </a:rPr>
                  <a:t> </a:t>
                </a:r>
              </a:p>
            </p:txBody>
          </p:sp>
        </mc:Fallback>
      </mc:AlternateContent>
      <p:sp>
        <p:nvSpPr>
          <p:cNvPr id="6" name="CaixaDeTexto 5">
            <a:extLst>
              <a:ext uri="{FF2B5EF4-FFF2-40B4-BE49-F238E27FC236}">
                <a16:creationId xmlns:a16="http://schemas.microsoft.com/office/drawing/2014/main" id="{AF20D3DE-E40C-42A8-A7AC-EB8121749B24}"/>
              </a:ext>
            </a:extLst>
          </p:cNvPr>
          <p:cNvSpPr txBox="1"/>
          <p:nvPr/>
        </p:nvSpPr>
        <p:spPr>
          <a:xfrm>
            <a:off x="6279394" y="3935021"/>
            <a:ext cx="1353621" cy="369332"/>
          </a:xfrm>
          <a:prstGeom prst="rect">
            <a:avLst/>
          </a:prstGeom>
          <a:noFill/>
        </p:spPr>
        <p:txBody>
          <a:bodyPr wrap="square" rtlCol="0">
            <a:spAutoFit/>
          </a:bodyPr>
          <a:lstStyle/>
          <a:p>
            <a:pPr algn="ctr"/>
            <a:r>
              <a:rPr lang="pt-BR" dirty="0"/>
              <a:t>0 ≤ t ≤ 1ms</a:t>
            </a:r>
          </a:p>
        </p:txBody>
      </p:sp>
      <p:cxnSp>
        <p:nvCxnSpPr>
          <p:cNvPr id="20" name="Conector de Seta Reta 19">
            <a:extLst>
              <a:ext uri="{FF2B5EF4-FFF2-40B4-BE49-F238E27FC236}">
                <a16:creationId xmlns:a16="http://schemas.microsoft.com/office/drawing/2014/main" id="{C5651254-93EA-4C4C-B22F-C157C56F3F77}"/>
              </a:ext>
            </a:extLst>
          </p:cNvPr>
          <p:cNvCxnSpPr/>
          <p:nvPr/>
        </p:nvCxnSpPr>
        <p:spPr>
          <a:xfrm>
            <a:off x="806123" y="4804651"/>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tângulo 20">
                <a:extLst>
                  <a:ext uri="{FF2B5EF4-FFF2-40B4-BE49-F238E27FC236}">
                    <a16:creationId xmlns:a16="http://schemas.microsoft.com/office/drawing/2014/main" id="{F7E078FE-015C-4776-89B7-F5526C6B724D}"/>
                  </a:ext>
                </a:extLst>
              </p:cNvPr>
              <p:cNvSpPr/>
              <p:nvPr/>
            </p:nvSpPr>
            <p:spPr>
              <a:xfrm>
                <a:off x="1364336" y="4586086"/>
                <a:ext cx="1578317" cy="369332"/>
              </a:xfrm>
              <a:prstGeom prst="rect">
                <a:avLst/>
              </a:prstGeom>
              <a:ln w="38100">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𝑜</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m:t>
                      </m:r>
                      <m:r>
                        <a:rPr lang="pt-BR" i="1" smtClean="0">
                          <a:latin typeface="Cambria Math" panose="02040503050406030204" pitchFamily="18" charset="0"/>
                        </a:rPr>
                        <m:t>−</m:t>
                      </m:r>
                      <m:r>
                        <a:rPr lang="pt-BR" b="0" i="1" smtClean="0">
                          <a:latin typeface="Cambria Math" panose="02040503050406030204" pitchFamily="18" charset="0"/>
                        </a:rPr>
                        <m:t>10</m:t>
                      </m:r>
                      <m:r>
                        <a:rPr lang="pt-BR" b="0" i="1" smtClean="0">
                          <a:latin typeface="Cambria Math" panose="02040503050406030204" pitchFamily="18" charset="0"/>
                        </a:rPr>
                        <m:t>𝑡</m:t>
                      </m:r>
                    </m:oMath>
                  </m:oMathPara>
                </a14:m>
                <a:endParaRPr lang="pt-BR" dirty="0"/>
              </a:p>
            </p:txBody>
          </p:sp>
        </mc:Choice>
        <mc:Fallback xmlns="">
          <p:sp>
            <p:nvSpPr>
              <p:cNvPr id="21" name="Retângulo 20">
                <a:extLst>
                  <a:ext uri="{FF2B5EF4-FFF2-40B4-BE49-F238E27FC236}">
                    <a16:creationId xmlns:a16="http://schemas.microsoft.com/office/drawing/2014/main" id="{F7E078FE-015C-4776-89B7-F5526C6B724D}"/>
                  </a:ext>
                </a:extLst>
              </p:cNvPr>
              <p:cNvSpPr>
                <a:spLocks noRot="1" noChangeAspect="1" noMove="1" noResize="1" noEditPoints="1" noAdjustHandles="1" noChangeArrowheads="1" noChangeShapeType="1" noTextEdit="1"/>
              </p:cNvSpPr>
              <p:nvPr/>
            </p:nvSpPr>
            <p:spPr>
              <a:xfrm>
                <a:off x="1364336" y="4586086"/>
                <a:ext cx="1578317" cy="369332"/>
              </a:xfrm>
              <a:prstGeom prst="rect">
                <a:avLst/>
              </a:prstGeom>
              <a:blipFill>
                <a:blip r:embed="rId5"/>
                <a:stretch>
                  <a:fillRect/>
                </a:stretch>
              </a:blipFill>
              <a:ln w="38100">
                <a:solidFill>
                  <a:schemeClr val="bg1"/>
                </a:solidFill>
              </a:ln>
            </p:spPr>
            <p:txBody>
              <a:bodyPr/>
              <a:lstStyle/>
              <a:p>
                <a:r>
                  <a:rPr lang="pt-BR">
                    <a:noFill/>
                  </a:rPr>
                  <a:t> </a:t>
                </a:r>
              </a:p>
            </p:txBody>
          </p:sp>
        </mc:Fallback>
      </mc:AlternateContent>
      <p:pic>
        <p:nvPicPr>
          <p:cNvPr id="22" name="Imagem 21">
            <a:extLst>
              <a:ext uri="{FF2B5EF4-FFF2-40B4-BE49-F238E27FC236}">
                <a16:creationId xmlns:a16="http://schemas.microsoft.com/office/drawing/2014/main" id="{B34D1CE4-5556-46FF-B2F7-ABBDFB600DAA}"/>
              </a:ext>
            </a:extLst>
          </p:cNvPr>
          <p:cNvPicPr>
            <a:picLocks noChangeAspect="1"/>
          </p:cNvPicPr>
          <p:nvPr/>
        </p:nvPicPr>
        <p:blipFill>
          <a:blip r:embed="rId6"/>
          <a:stretch>
            <a:fillRect/>
          </a:stretch>
        </p:blipFill>
        <p:spPr>
          <a:xfrm>
            <a:off x="3076338" y="4955418"/>
            <a:ext cx="2991323" cy="1459880"/>
          </a:xfrm>
          <a:prstGeom prst="rect">
            <a:avLst/>
          </a:prstGeom>
        </p:spPr>
      </p:pic>
    </p:spTree>
    <p:extLst>
      <p:ext uri="{BB962C8B-B14F-4D97-AF65-F5344CB8AC3E}">
        <p14:creationId xmlns:p14="http://schemas.microsoft.com/office/powerpoint/2010/main" val="374369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9" grpId="0" animBg="1"/>
      <p:bldP spid="6" grpId="0"/>
      <p:bldP spid="2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a:extLst>
              <a:ext uri="{FF2B5EF4-FFF2-40B4-BE49-F238E27FC236}">
                <a16:creationId xmlns:a16="http://schemas.microsoft.com/office/drawing/2014/main" id="{9BF1E4B6-D7D3-4DA2-A29D-51B7EE50D268}"/>
              </a:ext>
            </a:extLst>
          </p:cNvPr>
          <p:cNvSpPr/>
          <p:nvPr/>
        </p:nvSpPr>
        <p:spPr>
          <a:xfrm>
            <a:off x="441014" y="233179"/>
            <a:ext cx="8513300" cy="1477328"/>
          </a:xfrm>
          <a:prstGeom prst="rect">
            <a:avLst/>
          </a:prstGeom>
        </p:spPr>
        <p:txBody>
          <a:bodyPr wrap="square">
            <a:spAutoFit/>
          </a:bodyPr>
          <a:lstStyle/>
          <a:p>
            <a:pPr algn="just"/>
            <a:r>
              <a:rPr lang="en-US" dirty="0"/>
              <a:t>That the output is a linear ramp should also be obvious from the fact that the 1-V input pulse produces a constant current through the capacitor of  1V/10K</a:t>
            </a:r>
            <a:r>
              <a:rPr lang="pt-BR" dirty="0"/>
              <a:t>Ω</a:t>
            </a:r>
            <a:r>
              <a:rPr lang="en-US" dirty="0"/>
              <a:t>. This constant current  </a:t>
            </a:r>
            <a:r>
              <a:rPr lang="en-US" i="1" dirty="0"/>
              <a:t>I </a:t>
            </a:r>
            <a:r>
              <a:rPr lang="en-US" dirty="0"/>
              <a:t>= 0.1 mA supplies the capacitor with a charge and thus the capacitor voltage changes linearly as (It/C) resulting in </a:t>
            </a:r>
            <a:r>
              <a:rPr lang="en-US" dirty="0" err="1"/>
              <a:t>v</a:t>
            </a:r>
            <a:r>
              <a:rPr lang="en-US" baseline="-25000" dirty="0" err="1"/>
              <a:t>o</a:t>
            </a:r>
            <a:r>
              <a:rPr lang="en-US" dirty="0"/>
              <a:t>(t) = -(It/C). It is worth remembering that charging a capacitor with a constant current produces a linear voltage across it.</a:t>
            </a:r>
          </a:p>
        </p:txBody>
      </p:sp>
      <p:sp>
        <p:nvSpPr>
          <p:cNvPr id="17" name="Retângulo: Cantos Arredondados 16">
            <a:extLst>
              <a:ext uri="{FF2B5EF4-FFF2-40B4-BE49-F238E27FC236}">
                <a16:creationId xmlns:a16="http://schemas.microsoft.com/office/drawing/2014/main" id="{35678777-1C53-4606-A399-962765BD02BE}"/>
              </a:ext>
            </a:extLst>
          </p:cNvPr>
          <p:cNvSpPr/>
          <p:nvPr/>
        </p:nvSpPr>
        <p:spPr>
          <a:xfrm>
            <a:off x="189686" y="341282"/>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a:extLst>
              <a:ext uri="{FF2B5EF4-FFF2-40B4-BE49-F238E27FC236}">
                <a16:creationId xmlns:a16="http://schemas.microsoft.com/office/drawing/2014/main" id="{B456BA69-AD32-40EF-9A05-842578BDD98B}"/>
              </a:ext>
            </a:extLst>
          </p:cNvPr>
          <p:cNvSpPr/>
          <p:nvPr/>
        </p:nvSpPr>
        <p:spPr>
          <a:xfrm>
            <a:off x="420918" y="2067470"/>
            <a:ext cx="8411583" cy="1200329"/>
          </a:xfrm>
          <a:prstGeom prst="rect">
            <a:avLst/>
          </a:prstGeom>
        </p:spPr>
        <p:txBody>
          <a:bodyPr wrap="square">
            <a:spAutoFit/>
          </a:bodyPr>
          <a:lstStyle/>
          <a:p>
            <a:pPr algn="just"/>
            <a:r>
              <a:rPr lang="en-US" dirty="0"/>
              <a:t>Next consider the situation with resistor connected R</a:t>
            </a:r>
            <a:r>
              <a:rPr lang="en-US" baseline="-25000" dirty="0"/>
              <a:t>F</a:t>
            </a:r>
            <a:r>
              <a:rPr lang="en-US" dirty="0"/>
              <a:t> – 1M</a:t>
            </a:r>
            <a:r>
              <a:rPr lang="pt-BR" dirty="0"/>
              <a:t>Ω</a:t>
            </a:r>
            <a:r>
              <a:rPr lang="en-US" dirty="0"/>
              <a:t> across </a:t>
            </a:r>
            <a:r>
              <a:rPr lang="en-US" i="1" dirty="0"/>
              <a:t>C</a:t>
            </a:r>
            <a:r>
              <a:rPr lang="en-US" dirty="0"/>
              <a:t>. As before, the 1V pulse will provide a constant current </a:t>
            </a:r>
            <a:r>
              <a:rPr lang="en-US" i="1" dirty="0"/>
              <a:t>I </a:t>
            </a:r>
            <a:r>
              <a:rPr lang="en-US" dirty="0"/>
              <a:t>= 0.1 mA. Now, however, this current is supplied to an STC network composed of </a:t>
            </a:r>
            <a:r>
              <a:rPr lang="en-US" i="1" dirty="0"/>
              <a:t>R</a:t>
            </a:r>
            <a:r>
              <a:rPr lang="en-US" i="1" baseline="-25000" dirty="0"/>
              <a:t>F</a:t>
            </a:r>
            <a:r>
              <a:rPr lang="en-US" i="1" dirty="0"/>
              <a:t> </a:t>
            </a:r>
            <a:r>
              <a:rPr lang="en-US" dirty="0"/>
              <a:t>in parallel with </a:t>
            </a:r>
            <a:r>
              <a:rPr lang="en-US" i="1" dirty="0"/>
              <a:t>C</a:t>
            </a:r>
            <a:r>
              <a:rPr lang="en-US" dirty="0"/>
              <a:t>. Thus, the output will be an exponential heading toward −100V with a time constant </a:t>
            </a:r>
            <a:r>
              <a:rPr lang="pt-BR" dirty="0"/>
              <a:t>Ԏ =</a:t>
            </a:r>
            <a:r>
              <a:rPr lang="en-US" i="1" dirty="0"/>
              <a:t>CR</a:t>
            </a:r>
            <a:r>
              <a:rPr lang="en-US" i="1" baseline="-25000" dirty="0"/>
              <a:t>F</a:t>
            </a:r>
            <a:r>
              <a:rPr lang="en-US" i="1" dirty="0"/>
              <a:t> </a:t>
            </a:r>
            <a:r>
              <a:rPr lang="en-US" dirty="0"/>
              <a:t>= 10 x 10</a:t>
            </a:r>
            <a:r>
              <a:rPr lang="en-US" baseline="30000" dirty="0"/>
              <a:t>−9</a:t>
            </a:r>
            <a:r>
              <a:rPr lang="en-US" dirty="0"/>
              <a:t> x 10</a:t>
            </a:r>
            <a:r>
              <a:rPr lang="en-US" baseline="30000" dirty="0"/>
              <a:t>6</a:t>
            </a:r>
            <a:r>
              <a:rPr lang="en-US" dirty="0"/>
              <a:t> = 10ms. </a:t>
            </a:r>
          </a:p>
        </p:txBody>
      </p:sp>
      <p:sp>
        <p:nvSpPr>
          <p:cNvPr id="25" name="Retângulo: Cantos Arredondados 24">
            <a:extLst>
              <a:ext uri="{FF2B5EF4-FFF2-40B4-BE49-F238E27FC236}">
                <a16:creationId xmlns:a16="http://schemas.microsoft.com/office/drawing/2014/main" id="{E4A9D3B5-6DC9-4C23-BF27-EACAFBDE816E}"/>
              </a:ext>
            </a:extLst>
          </p:cNvPr>
          <p:cNvSpPr/>
          <p:nvPr/>
        </p:nvSpPr>
        <p:spPr>
          <a:xfrm>
            <a:off x="169590" y="2175573"/>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6" name="Retângulo 25">
                <a:extLst>
                  <a:ext uri="{FF2B5EF4-FFF2-40B4-BE49-F238E27FC236}">
                    <a16:creationId xmlns:a16="http://schemas.microsoft.com/office/drawing/2014/main" id="{DE5A9E5C-AB43-4242-BC09-3E8090D4B72C}"/>
                  </a:ext>
                </a:extLst>
              </p:cNvPr>
              <p:cNvSpPr/>
              <p:nvPr/>
            </p:nvSpPr>
            <p:spPr>
              <a:xfrm>
                <a:off x="5671261" y="3737405"/>
                <a:ext cx="2891112" cy="380810"/>
              </a:xfrm>
              <a:prstGeom prst="rect">
                <a:avLst/>
              </a:prstGeom>
              <a:ln w="38100">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𝑜</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m:t>
                      </m:r>
                      <m:r>
                        <a:rPr lang="pt-BR" i="1" smtClean="0">
                          <a:latin typeface="Cambria Math" panose="02040503050406030204" pitchFamily="18" charset="0"/>
                        </a:rPr>
                        <m:t>−</m:t>
                      </m:r>
                      <m:r>
                        <a:rPr lang="pt-BR" b="0" i="1" smtClean="0">
                          <a:latin typeface="Cambria Math" panose="02040503050406030204" pitchFamily="18" charset="0"/>
                        </a:rPr>
                        <m:t>100(1−</m:t>
                      </m:r>
                      <m:sSup>
                        <m:sSupPr>
                          <m:ctrlPr>
                            <a:rPr lang="pt-BR" b="0" i="1" smtClean="0">
                              <a:latin typeface="Cambria Math" panose="02040503050406030204" pitchFamily="18" charset="0"/>
                            </a:rPr>
                          </m:ctrlPr>
                        </m:sSupPr>
                        <m:e>
                          <m:r>
                            <a:rPr lang="pt-BR" b="0" i="1" smtClean="0">
                              <a:latin typeface="Cambria Math" panose="02040503050406030204" pitchFamily="18" charset="0"/>
                            </a:rPr>
                            <m:t>𝑒</m:t>
                          </m:r>
                        </m:e>
                        <m:sup>
                          <m:r>
                            <a:rPr lang="pt-BR" b="0" i="1" smtClean="0">
                              <a:latin typeface="Cambria Math" panose="02040503050406030204" pitchFamily="18" charset="0"/>
                            </a:rPr>
                            <m:t>−</m:t>
                          </m:r>
                          <m:r>
                            <a:rPr lang="pt-BR" b="0" i="1" smtClean="0">
                              <a:latin typeface="Cambria Math" panose="02040503050406030204" pitchFamily="18" charset="0"/>
                            </a:rPr>
                            <m:t>𝑡</m:t>
                          </m:r>
                          <m:r>
                            <a:rPr lang="pt-BR" b="0" i="1" smtClean="0">
                              <a:latin typeface="Cambria Math" panose="02040503050406030204" pitchFamily="18" charset="0"/>
                            </a:rPr>
                            <m:t>/10)</m:t>
                          </m:r>
                        </m:sup>
                      </m:sSup>
                      <m:r>
                        <a:rPr lang="pt-BR" b="0" i="1" smtClean="0">
                          <a:latin typeface="Cambria Math" panose="02040503050406030204" pitchFamily="18" charset="0"/>
                        </a:rPr>
                        <m:t>)</m:t>
                      </m:r>
                    </m:oMath>
                  </m:oMathPara>
                </a14:m>
                <a:endParaRPr lang="pt-BR" dirty="0"/>
              </a:p>
            </p:txBody>
          </p:sp>
        </mc:Choice>
        <mc:Fallback xmlns="">
          <p:sp>
            <p:nvSpPr>
              <p:cNvPr id="26" name="Retângulo 25">
                <a:extLst>
                  <a:ext uri="{FF2B5EF4-FFF2-40B4-BE49-F238E27FC236}">
                    <a16:creationId xmlns:a16="http://schemas.microsoft.com/office/drawing/2014/main" id="{DE5A9E5C-AB43-4242-BC09-3E8090D4B72C}"/>
                  </a:ext>
                </a:extLst>
              </p:cNvPr>
              <p:cNvSpPr>
                <a:spLocks noRot="1" noChangeAspect="1" noMove="1" noResize="1" noEditPoints="1" noAdjustHandles="1" noChangeArrowheads="1" noChangeShapeType="1" noTextEdit="1"/>
              </p:cNvSpPr>
              <p:nvPr/>
            </p:nvSpPr>
            <p:spPr>
              <a:xfrm>
                <a:off x="5671261" y="3737405"/>
                <a:ext cx="2891112" cy="380810"/>
              </a:xfrm>
              <a:prstGeom prst="rect">
                <a:avLst/>
              </a:prstGeom>
              <a:blipFill>
                <a:blip r:embed="rId2"/>
                <a:stretch>
                  <a:fillRect b="-7246"/>
                </a:stretch>
              </a:blipFill>
              <a:ln w="38100">
                <a:solidFill>
                  <a:schemeClr val="bg1"/>
                </a:solidFill>
              </a:ln>
            </p:spPr>
            <p:txBody>
              <a:bodyPr/>
              <a:lstStyle/>
              <a:p>
                <a:r>
                  <a:rPr lang="pt-BR">
                    <a:noFill/>
                  </a:rPr>
                  <a:t> </a:t>
                </a:r>
              </a:p>
            </p:txBody>
          </p:sp>
        </mc:Fallback>
      </mc:AlternateContent>
      <p:sp>
        <p:nvSpPr>
          <p:cNvPr id="27" name="CaixaDeTexto 26">
            <a:extLst>
              <a:ext uri="{FF2B5EF4-FFF2-40B4-BE49-F238E27FC236}">
                <a16:creationId xmlns:a16="http://schemas.microsoft.com/office/drawing/2014/main" id="{B2A7ED47-F969-47BC-89A5-4D366D9B431C}"/>
              </a:ext>
            </a:extLst>
          </p:cNvPr>
          <p:cNvSpPr txBox="1"/>
          <p:nvPr/>
        </p:nvSpPr>
        <p:spPr>
          <a:xfrm>
            <a:off x="6278950" y="4133773"/>
            <a:ext cx="1353621" cy="369332"/>
          </a:xfrm>
          <a:prstGeom prst="rect">
            <a:avLst/>
          </a:prstGeom>
          <a:noFill/>
        </p:spPr>
        <p:txBody>
          <a:bodyPr wrap="square" rtlCol="0">
            <a:spAutoFit/>
          </a:bodyPr>
          <a:lstStyle/>
          <a:p>
            <a:pPr algn="ctr"/>
            <a:r>
              <a:rPr lang="pt-BR" dirty="0"/>
              <a:t>0 ≤ t ≤ 1ms</a:t>
            </a:r>
          </a:p>
        </p:txBody>
      </p:sp>
      <mc:AlternateContent xmlns:mc="http://schemas.openxmlformats.org/markup-compatibility/2006" xmlns:a14="http://schemas.microsoft.com/office/drawing/2010/main">
        <mc:Choice Requires="a14">
          <p:sp>
            <p:nvSpPr>
              <p:cNvPr id="29" name="Retângulo 28">
                <a:extLst>
                  <a:ext uri="{FF2B5EF4-FFF2-40B4-BE49-F238E27FC236}">
                    <a16:creationId xmlns:a16="http://schemas.microsoft.com/office/drawing/2014/main" id="{E89587B1-8AC9-4F95-A3C0-63C2C246BA8A}"/>
                  </a:ext>
                </a:extLst>
              </p:cNvPr>
              <p:cNvSpPr/>
              <p:nvPr/>
            </p:nvSpPr>
            <p:spPr>
              <a:xfrm>
                <a:off x="890816" y="4852594"/>
                <a:ext cx="4193649" cy="404983"/>
              </a:xfrm>
              <a:prstGeom prst="rect">
                <a:avLst/>
              </a:prstGeom>
              <a:ln w="38100">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𝑜</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1</m:t>
                          </m:r>
                          <m:r>
                            <a:rPr lang="pt-BR" b="0" i="1" smtClean="0">
                              <a:latin typeface="Cambria Math" panose="02040503050406030204" pitchFamily="18" charset="0"/>
                            </a:rPr>
                            <m:t>𝑚𝑠</m:t>
                          </m:r>
                        </m:e>
                      </m:d>
                      <m:r>
                        <a:rPr lang="pt-BR" b="0" i="1" smtClean="0">
                          <a:latin typeface="Cambria Math" panose="02040503050406030204" pitchFamily="18" charset="0"/>
                        </a:rPr>
                        <m:t>=</m:t>
                      </m:r>
                      <m:r>
                        <a:rPr lang="pt-BR" i="1" smtClean="0">
                          <a:latin typeface="Cambria Math" panose="02040503050406030204" pitchFamily="18" charset="0"/>
                        </a:rPr>
                        <m:t>−</m:t>
                      </m:r>
                      <m:r>
                        <a:rPr lang="pt-BR" b="0" i="1" smtClean="0">
                          <a:latin typeface="Cambria Math" panose="02040503050406030204" pitchFamily="18" charset="0"/>
                        </a:rPr>
                        <m:t>100</m:t>
                      </m:r>
                      <m:d>
                        <m:dPr>
                          <m:ctrlPr>
                            <a:rPr lang="pt-BR" b="0" i="1" smtClean="0">
                              <a:latin typeface="Cambria Math" panose="02040503050406030204" pitchFamily="18" charset="0"/>
                            </a:rPr>
                          </m:ctrlPr>
                        </m:dPr>
                        <m:e>
                          <m:r>
                            <a:rPr lang="pt-BR" b="0" i="1" smtClean="0">
                              <a:latin typeface="Cambria Math" panose="02040503050406030204" pitchFamily="18" charset="0"/>
                            </a:rPr>
                            <m:t>1−</m:t>
                          </m:r>
                          <m:sSup>
                            <m:sSupPr>
                              <m:ctrlPr>
                                <a:rPr lang="pt-BR" b="0" i="1" smtClean="0">
                                  <a:latin typeface="Cambria Math" panose="02040503050406030204" pitchFamily="18" charset="0"/>
                                </a:rPr>
                              </m:ctrlPr>
                            </m:sSupPr>
                            <m:e>
                              <m:r>
                                <a:rPr lang="pt-BR" b="0" i="1" smtClean="0">
                                  <a:latin typeface="Cambria Math" panose="02040503050406030204" pitchFamily="18" charset="0"/>
                                </a:rPr>
                                <m:t>𝑒</m:t>
                              </m:r>
                            </m:e>
                            <m:sup>
                              <m:r>
                                <a:rPr lang="pt-BR" b="0" i="1" smtClean="0">
                                  <a:latin typeface="Cambria Math" panose="02040503050406030204" pitchFamily="18" charset="0"/>
                                </a:rPr>
                                <m:t>−1/10)</m:t>
                              </m:r>
                            </m:sup>
                          </m:sSup>
                        </m:e>
                      </m:d>
                      <m:r>
                        <a:rPr lang="pt-BR" b="0" i="1" smtClean="0">
                          <a:latin typeface="Cambria Math" panose="02040503050406030204" pitchFamily="18" charset="0"/>
                        </a:rPr>
                        <m:t>=−9,5</m:t>
                      </m:r>
                      <m:r>
                        <a:rPr lang="pt-BR" b="0" i="1" smtClean="0">
                          <a:latin typeface="Cambria Math" panose="02040503050406030204" pitchFamily="18" charset="0"/>
                        </a:rPr>
                        <m:t>𝑉</m:t>
                      </m:r>
                    </m:oMath>
                  </m:oMathPara>
                </a14:m>
                <a:endParaRPr lang="pt-BR" dirty="0"/>
              </a:p>
            </p:txBody>
          </p:sp>
        </mc:Choice>
        <mc:Fallback xmlns="">
          <p:sp>
            <p:nvSpPr>
              <p:cNvPr id="29" name="Retângulo 28">
                <a:extLst>
                  <a:ext uri="{FF2B5EF4-FFF2-40B4-BE49-F238E27FC236}">
                    <a16:creationId xmlns:a16="http://schemas.microsoft.com/office/drawing/2014/main" id="{E89587B1-8AC9-4F95-A3C0-63C2C246BA8A}"/>
                  </a:ext>
                </a:extLst>
              </p:cNvPr>
              <p:cNvSpPr>
                <a:spLocks noRot="1" noChangeAspect="1" noMove="1" noResize="1" noEditPoints="1" noAdjustHandles="1" noChangeArrowheads="1" noChangeShapeType="1" noTextEdit="1"/>
              </p:cNvSpPr>
              <p:nvPr/>
            </p:nvSpPr>
            <p:spPr>
              <a:xfrm>
                <a:off x="890816" y="4852594"/>
                <a:ext cx="4193649" cy="404983"/>
              </a:xfrm>
              <a:prstGeom prst="rect">
                <a:avLst/>
              </a:prstGeom>
              <a:blipFill>
                <a:blip r:embed="rId3"/>
                <a:stretch>
                  <a:fillRect/>
                </a:stretch>
              </a:blipFill>
              <a:ln w="38100">
                <a:solidFill>
                  <a:schemeClr val="bg1"/>
                </a:solidFill>
              </a:ln>
            </p:spPr>
            <p:txBody>
              <a:bodyPr/>
              <a:lstStyle/>
              <a:p>
                <a:r>
                  <a:rPr lang="pt-BR">
                    <a:noFill/>
                  </a:rPr>
                  <a:t> </a:t>
                </a:r>
              </a:p>
            </p:txBody>
          </p:sp>
        </mc:Fallback>
      </mc:AlternateContent>
      <p:pic>
        <p:nvPicPr>
          <p:cNvPr id="30" name="Imagem 29">
            <a:extLst>
              <a:ext uri="{FF2B5EF4-FFF2-40B4-BE49-F238E27FC236}">
                <a16:creationId xmlns:a16="http://schemas.microsoft.com/office/drawing/2014/main" id="{68A30096-B8F1-4768-A449-E33D40B182A9}"/>
              </a:ext>
            </a:extLst>
          </p:cNvPr>
          <p:cNvPicPr>
            <a:picLocks noChangeAspect="1"/>
          </p:cNvPicPr>
          <p:nvPr/>
        </p:nvPicPr>
        <p:blipFill>
          <a:blip r:embed="rId4"/>
          <a:stretch>
            <a:fillRect/>
          </a:stretch>
        </p:blipFill>
        <p:spPr>
          <a:xfrm>
            <a:off x="5461095" y="4586459"/>
            <a:ext cx="3266841" cy="1967975"/>
          </a:xfrm>
          <a:prstGeom prst="rect">
            <a:avLst/>
          </a:prstGeom>
        </p:spPr>
      </p:pic>
      <mc:AlternateContent xmlns:mc="http://schemas.openxmlformats.org/markup-compatibility/2006" xmlns:a14="http://schemas.microsoft.com/office/drawing/2010/main">
        <mc:Choice Requires="a14">
          <p:sp>
            <p:nvSpPr>
              <p:cNvPr id="31" name="Retângulo 30">
                <a:extLst>
                  <a:ext uri="{FF2B5EF4-FFF2-40B4-BE49-F238E27FC236}">
                    <a16:creationId xmlns:a16="http://schemas.microsoft.com/office/drawing/2014/main" id="{7F192A0D-61DA-446F-9E0B-FEA99AB6E941}"/>
                  </a:ext>
                </a:extLst>
              </p:cNvPr>
              <p:cNvSpPr/>
              <p:nvPr/>
            </p:nvSpPr>
            <p:spPr>
              <a:xfrm>
                <a:off x="736458" y="3428539"/>
                <a:ext cx="4316951" cy="407804"/>
              </a:xfrm>
              <a:prstGeom prst="rect">
                <a:avLst/>
              </a:prstGeom>
              <a:ln w="38100">
                <a:solidFill>
                  <a:schemeClr val="bg1"/>
                </a:solidFill>
              </a:ln>
            </p:spPr>
            <p:txBody>
              <a:bodyPr wrap="none">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𝑜</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𝑜</m:t>
                        </m:r>
                        <m:r>
                          <a:rPr lang="pt-BR" b="0" i="1" smtClean="0">
                            <a:latin typeface="Cambria Math" panose="02040503050406030204" pitchFamily="18" charset="0"/>
                          </a:rPr>
                          <m:t>𝑓𝑖𝑛𝑎𝑙</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𝑜𝑓𝑖𝑛𝑎𝑙</m:t>
                        </m:r>
                      </m:sub>
                    </m:sSub>
                  </m:oMath>
                </a14:m>
                <a:r>
                  <a:rPr lang="pt-BR" dirty="0"/>
                  <a:t> -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𝑜𝑖𝑛</m:t>
                        </m:r>
                        <m:r>
                          <a:rPr lang="pt-BR" b="0" i="1" smtClean="0">
                            <a:latin typeface="Cambria Math" panose="02040503050406030204" pitchFamily="18" charset="0"/>
                          </a:rPr>
                          <m:t>𝑖𝑡𝑖</m:t>
                        </m:r>
                        <m:r>
                          <a:rPr lang="pt-BR" i="1">
                            <a:latin typeface="Cambria Math" panose="02040503050406030204" pitchFamily="18" charset="0"/>
                          </a:rPr>
                          <m:t>𝑎𝑙</m:t>
                        </m:r>
                      </m:sub>
                    </m:sSub>
                    <m:r>
                      <a:rPr lang="pt-BR" b="0" i="1" smtClean="0">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𝑒</m:t>
                        </m:r>
                      </m:e>
                      <m:sup>
                        <m:r>
                          <a:rPr lang="pt-BR" i="1">
                            <a:latin typeface="Cambria Math" panose="02040503050406030204" pitchFamily="18" charset="0"/>
                          </a:rPr>
                          <m:t>−</m:t>
                        </m:r>
                        <m:r>
                          <a:rPr lang="pt-BR" i="1">
                            <a:latin typeface="Cambria Math" panose="02040503050406030204" pitchFamily="18" charset="0"/>
                          </a:rPr>
                          <m:t>𝑡</m:t>
                        </m:r>
                        <m:r>
                          <a:rPr lang="pt-BR" i="1">
                            <a:latin typeface="Cambria Math" panose="02040503050406030204" pitchFamily="18" charset="0"/>
                          </a:rPr>
                          <m:t>/</m:t>
                        </m:r>
                        <m:r>
                          <m:rPr>
                            <m:nor/>
                          </m:rPr>
                          <a:rPr lang="pt-BR"/>
                          <m:t>Ԏ</m:t>
                        </m:r>
                      </m:sup>
                    </m:sSup>
                  </m:oMath>
                </a14:m>
                <a:endParaRPr lang="pt-BR" dirty="0"/>
              </a:p>
            </p:txBody>
          </p:sp>
        </mc:Choice>
        <mc:Fallback xmlns="">
          <p:sp>
            <p:nvSpPr>
              <p:cNvPr id="31" name="Retângulo 30">
                <a:extLst>
                  <a:ext uri="{FF2B5EF4-FFF2-40B4-BE49-F238E27FC236}">
                    <a16:creationId xmlns:a16="http://schemas.microsoft.com/office/drawing/2014/main" id="{7F192A0D-61DA-446F-9E0B-FEA99AB6E941}"/>
                  </a:ext>
                </a:extLst>
              </p:cNvPr>
              <p:cNvSpPr>
                <a:spLocks noRot="1" noChangeAspect="1" noMove="1" noResize="1" noEditPoints="1" noAdjustHandles="1" noChangeArrowheads="1" noChangeShapeType="1" noTextEdit="1"/>
              </p:cNvSpPr>
              <p:nvPr/>
            </p:nvSpPr>
            <p:spPr>
              <a:xfrm>
                <a:off x="736458" y="3428539"/>
                <a:ext cx="4316951" cy="407804"/>
              </a:xfrm>
              <a:prstGeom prst="rect">
                <a:avLst/>
              </a:prstGeom>
              <a:blipFill>
                <a:blip r:embed="rId5"/>
                <a:stretch>
                  <a:fillRect b="-13699"/>
                </a:stretch>
              </a:blipFill>
              <a:ln w="38100">
                <a:solidFill>
                  <a:schemeClr val="bg1"/>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2" name="Retângulo 31">
                <a:extLst>
                  <a:ext uri="{FF2B5EF4-FFF2-40B4-BE49-F238E27FC236}">
                    <a16:creationId xmlns:a16="http://schemas.microsoft.com/office/drawing/2014/main" id="{919BB643-B2D2-4715-B14B-704FDC71E7F2}"/>
                  </a:ext>
                </a:extLst>
              </p:cNvPr>
              <p:cNvSpPr/>
              <p:nvPr/>
            </p:nvSpPr>
            <p:spPr>
              <a:xfrm>
                <a:off x="693553" y="3831982"/>
                <a:ext cx="3856569" cy="397096"/>
              </a:xfrm>
              <a:prstGeom prst="rect">
                <a:avLst/>
              </a:prstGeom>
              <a:ln w="38100">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𝑜𝑓𝑖𝑛𝑎𝑙</m:t>
                          </m:r>
                        </m:sub>
                      </m:sSub>
                      <m:r>
                        <a:rPr lang="pt-BR" b="0" i="1" smtClean="0">
                          <a:latin typeface="Cambria Math" panose="02040503050406030204" pitchFamily="18" charset="0"/>
                        </a:rPr>
                        <m:t>=−</m:t>
                      </m:r>
                      <m:r>
                        <a:rPr lang="pt-BR" b="0" i="1" smtClean="0">
                          <a:latin typeface="Cambria Math" panose="02040503050406030204" pitchFamily="18" charset="0"/>
                        </a:rPr>
                        <m:t>𝐼</m:t>
                      </m:r>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𝑓</m:t>
                          </m:r>
                        </m:sub>
                      </m:sSub>
                      <m:r>
                        <a:rPr lang="pt-BR" b="0" i="1" smtClean="0">
                          <a:latin typeface="Cambria Math" panose="02040503050406030204" pitchFamily="18" charset="0"/>
                        </a:rPr>
                        <m:t>=−0.1</m:t>
                      </m:r>
                      <m:r>
                        <a:rPr lang="pt-BR" b="0" i="1" smtClean="0">
                          <a:latin typeface="Cambria Math" panose="02040503050406030204" pitchFamily="18" charset="0"/>
                        </a:rPr>
                        <m:t>𝑥</m:t>
                      </m:r>
                      <m:sSup>
                        <m:sSupPr>
                          <m:ctrlPr>
                            <a:rPr lang="pt-BR" i="1">
                              <a:latin typeface="Cambria Math" panose="02040503050406030204" pitchFamily="18" charset="0"/>
                            </a:rPr>
                          </m:ctrlPr>
                        </m:sSupPr>
                        <m:e>
                          <m:r>
                            <a:rPr lang="pt-BR" b="0" i="1" smtClean="0">
                              <a:latin typeface="Cambria Math" panose="02040503050406030204" pitchFamily="18" charset="0"/>
                            </a:rPr>
                            <m:t>10</m:t>
                          </m:r>
                        </m:e>
                        <m:sup>
                          <m:r>
                            <a:rPr lang="pt-BR" b="0" i="1" smtClean="0">
                              <a:latin typeface="Cambria Math" panose="02040503050406030204" pitchFamily="18" charset="0"/>
                            </a:rPr>
                            <m:t>6</m:t>
                          </m:r>
                        </m:sup>
                      </m:sSup>
                      <m:r>
                        <a:rPr lang="pt-BR" b="0" i="1" smtClean="0">
                          <a:latin typeface="Cambria Math" panose="02040503050406030204" pitchFamily="18" charset="0"/>
                        </a:rPr>
                        <m:t>=−100</m:t>
                      </m:r>
                    </m:oMath>
                  </m:oMathPara>
                </a14:m>
                <a:endParaRPr lang="pt-BR" dirty="0"/>
              </a:p>
            </p:txBody>
          </p:sp>
        </mc:Choice>
        <mc:Fallback xmlns="">
          <p:sp>
            <p:nvSpPr>
              <p:cNvPr id="32" name="Retângulo 31">
                <a:extLst>
                  <a:ext uri="{FF2B5EF4-FFF2-40B4-BE49-F238E27FC236}">
                    <a16:creationId xmlns:a16="http://schemas.microsoft.com/office/drawing/2014/main" id="{919BB643-B2D2-4715-B14B-704FDC71E7F2}"/>
                  </a:ext>
                </a:extLst>
              </p:cNvPr>
              <p:cNvSpPr>
                <a:spLocks noRot="1" noChangeAspect="1" noMove="1" noResize="1" noEditPoints="1" noAdjustHandles="1" noChangeArrowheads="1" noChangeShapeType="1" noTextEdit="1"/>
              </p:cNvSpPr>
              <p:nvPr/>
            </p:nvSpPr>
            <p:spPr>
              <a:xfrm>
                <a:off x="693553" y="3831982"/>
                <a:ext cx="3856569" cy="397096"/>
              </a:xfrm>
              <a:prstGeom prst="rect">
                <a:avLst/>
              </a:prstGeom>
              <a:blipFill>
                <a:blip r:embed="rId6"/>
                <a:stretch>
                  <a:fillRect b="-5634"/>
                </a:stretch>
              </a:blipFill>
              <a:ln w="38100">
                <a:solidFill>
                  <a:schemeClr val="bg1"/>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3" name="Retângulo 32">
                <a:extLst>
                  <a:ext uri="{FF2B5EF4-FFF2-40B4-BE49-F238E27FC236}">
                    <a16:creationId xmlns:a16="http://schemas.microsoft.com/office/drawing/2014/main" id="{F35A4F1A-7678-447C-9DE1-426D5835BEBA}"/>
                  </a:ext>
                </a:extLst>
              </p:cNvPr>
              <p:cNvSpPr/>
              <p:nvPr/>
            </p:nvSpPr>
            <p:spPr>
              <a:xfrm>
                <a:off x="693553" y="4217127"/>
                <a:ext cx="1430456" cy="369332"/>
              </a:xfrm>
              <a:prstGeom prst="rect">
                <a:avLst/>
              </a:prstGeom>
              <a:ln w="38100">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𝑜</m:t>
                          </m:r>
                          <m:r>
                            <a:rPr lang="pt-BR" b="0" i="1" smtClean="0">
                              <a:latin typeface="Cambria Math" panose="02040503050406030204" pitchFamily="18" charset="0"/>
                            </a:rPr>
                            <m:t>𝑖𝑛𝑖𝑡𝑖𝑎</m:t>
                          </m:r>
                          <m:r>
                            <a:rPr lang="pt-BR" i="1">
                              <a:latin typeface="Cambria Math" panose="02040503050406030204" pitchFamily="18" charset="0"/>
                            </a:rPr>
                            <m:t>𝑙</m:t>
                          </m:r>
                        </m:sub>
                      </m:sSub>
                      <m:r>
                        <a:rPr lang="pt-BR" b="0" i="1" smtClean="0">
                          <a:latin typeface="Cambria Math" panose="02040503050406030204" pitchFamily="18" charset="0"/>
                        </a:rPr>
                        <m:t>=0</m:t>
                      </m:r>
                    </m:oMath>
                  </m:oMathPara>
                </a14:m>
                <a:endParaRPr lang="pt-BR" dirty="0"/>
              </a:p>
            </p:txBody>
          </p:sp>
        </mc:Choice>
        <mc:Fallback xmlns="">
          <p:sp>
            <p:nvSpPr>
              <p:cNvPr id="33" name="Retângulo 32">
                <a:extLst>
                  <a:ext uri="{FF2B5EF4-FFF2-40B4-BE49-F238E27FC236}">
                    <a16:creationId xmlns:a16="http://schemas.microsoft.com/office/drawing/2014/main" id="{F35A4F1A-7678-447C-9DE1-426D5835BEBA}"/>
                  </a:ext>
                </a:extLst>
              </p:cNvPr>
              <p:cNvSpPr>
                <a:spLocks noRot="1" noChangeAspect="1" noMove="1" noResize="1" noEditPoints="1" noAdjustHandles="1" noChangeArrowheads="1" noChangeShapeType="1" noTextEdit="1"/>
              </p:cNvSpPr>
              <p:nvPr/>
            </p:nvSpPr>
            <p:spPr>
              <a:xfrm>
                <a:off x="693553" y="4217127"/>
                <a:ext cx="1430456" cy="369332"/>
              </a:xfrm>
              <a:prstGeom prst="rect">
                <a:avLst/>
              </a:prstGeom>
              <a:blipFill>
                <a:blip r:embed="rId7"/>
                <a:stretch>
                  <a:fillRect/>
                </a:stretch>
              </a:blipFill>
              <a:ln w="38100">
                <a:solidFill>
                  <a:schemeClr val="bg1"/>
                </a:solidFill>
              </a:ln>
            </p:spPr>
            <p:txBody>
              <a:bodyPr/>
              <a:lstStyle/>
              <a:p>
                <a:r>
                  <a:rPr lang="pt-BR">
                    <a:noFill/>
                  </a:rPr>
                  <a:t> </a:t>
                </a:r>
              </a:p>
            </p:txBody>
          </p:sp>
        </mc:Fallback>
      </mc:AlternateContent>
      <p:cxnSp>
        <p:nvCxnSpPr>
          <p:cNvPr id="34" name="Conector de Seta Reta 33">
            <a:extLst>
              <a:ext uri="{FF2B5EF4-FFF2-40B4-BE49-F238E27FC236}">
                <a16:creationId xmlns:a16="http://schemas.microsoft.com/office/drawing/2014/main" id="{ED07FD92-47AD-4FE5-87C9-DCE900755192}"/>
              </a:ext>
            </a:extLst>
          </p:cNvPr>
          <p:cNvCxnSpPr/>
          <p:nvPr/>
        </p:nvCxnSpPr>
        <p:spPr>
          <a:xfrm>
            <a:off x="441014" y="5055085"/>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de Seta Reta 34">
            <a:extLst>
              <a:ext uri="{FF2B5EF4-FFF2-40B4-BE49-F238E27FC236}">
                <a16:creationId xmlns:a16="http://schemas.microsoft.com/office/drawing/2014/main" id="{AF3C3A11-9714-49A6-9F4A-621E5E77C017}"/>
              </a:ext>
            </a:extLst>
          </p:cNvPr>
          <p:cNvCxnSpPr/>
          <p:nvPr/>
        </p:nvCxnSpPr>
        <p:spPr>
          <a:xfrm>
            <a:off x="5256508" y="4063949"/>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have Direita 2">
            <a:extLst>
              <a:ext uri="{FF2B5EF4-FFF2-40B4-BE49-F238E27FC236}">
                <a16:creationId xmlns:a16="http://schemas.microsoft.com/office/drawing/2014/main" id="{46B258DD-257B-425E-A92F-D993D81B48BD}"/>
              </a:ext>
            </a:extLst>
          </p:cNvPr>
          <p:cNvSpPr/>
          <p:nvPr/>
        </p:nvSpPr>
        <p:spPr>
          <a:xfrm>
            <a:off x="4907653" y="3547000"/>
            <a:ext cx="176812" cy="1054529"/>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112482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p:bldP spid="29" grpId="0" animBg="1"/>
      <p:bldP spid="31" grpId="0" animBg="1"/>
      <p:bldP spid="32" grpId="0" animBg="1"/>
      <p:bldP spid="33" grpId="0" animBg="1"/>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m 29">
            <a:extLst>
              <a:ext uri="{FF2B5EF4-FFF2-40B4-BE49-F238E27FC236}">
                <a16:creationId xmlns:a16="http://schemas.microsoft.com/office/drawing/2014/main" id="{68A30096-B8F1-4768-A449-E33D40B182A9}"/>
              </a:ext>
            </a:extLst>
          </p:cNvPr>
          <p:cNvPicPr>
            <a:picLocks noChangeAspect="1"/>
          </p:cNvPicPr>
          <p:nvPr/>
        </p:nvPicPr>
        <p:blipFill>
          <a:blip r:embed="rId2"/>
          <a:stretch>
            <a:fillRect/>
          </a:stretch>
        </p:blipFill>
        <p:spPr>
          <a:xfrm>
            <a:off x="3018965" y="1929667"/>
            <a:ext cx="3266841" cy="1967975"/>
          </a:xfrm>
          <a:prstGeom prst="rect">
            <a:avLst/>
          </a:prstGeom>
        </p:spPr>
      </p:pic>
      <p:sp>
        <p:nvSpPr>
          <p:cNvPr id="11" name="Retângulo 10">
            <a:extLst>
              <a:ext uri="{FF2B5EF4-FFF2-40B4-BE49-F238E27FC236}">
                <a16:creationId xmlns:a16="http://schemas.microsoft.com/office/drawing/2014/main" id="{27B35DE9-3295-428B-BBD2-D5935542045F}"/>
              </a:ext>
            </a:extLst>
          </p:cNvPr>
          <p:cNvSpPr/>
          <p:nvPr/>
        </p:nvSpPr>
        <p:spPr>
          <a:xfrm>
            <a:off x="430965" y="283421"/>
            <a:ext cx="8513300" cy="1477328"/>
          </a:xfrm>
          <a:prstGeom prst="rect">
            <a:avLst/>
          </a:prstGeom>
        </p:spPr>
        <p:txBody>
          <a:bodyPr wrap="square">
            <a:spAutoFit/>
          </a:bodyPr>
          <a:lstStyle/>
          <a:p>
            <a:pPr algn="just"/>
            <a:r>
              <a:rPr lang="en-US" dirty="0"/>
              <a:t>The output waveform is shown below, from which we see that including </a:t>
            </a:r>
            <a:r>
              <a:rPr lang="en-US" i="1" dirty="0"/>
              <a:t>R</a:t>
            </a:r>
            <a:r>
              <a:rPr lang="en-US" i="1" baseline="-25000" dirty="0"/>
              <a:t>F</a:t>
            </a:r>
            <a:r>
              <a:rPr lang="en-US" i="1" dirty="0"/>
              <a:t> </a:t>
            </a:r>
            <a:r>
              <a:rPr lang="en-US" dirty="0"/>
              <a:t>causes the ramp to be slightly rounded such that the output reaches only −9.5 V, 0.5 V short of the ideal value of −10 V. Furthermore, for </a:t>
            </a:r>
            <a:r>
              <a:rPr lang="en-US" i="1" dirty="0"/>
              <a:t>t </a:t>
            </a:r>
            <a:r>
              <a:rPr lang="en-US" dirty="0"/>
              <a:t>&gt; 1 </a:t>
            </a:r>
            <a:r>
              <a:rPr lang="en-US" dirty="0" err="1"/>
              <a:t>ms</a:t>
            </a:r>
            <a:r>
              <a:rPr lang="en-US" dirty="0"/>
              <a:t>, the capacitor discharges through </a:t>
            </a:r>
            <a:r>
              <a:rPr lang="en-US" i="1" dirty="0"/>
              <a:t>R</a:t>
            </a:r>
            <a:r>
              <a:rPr lang="en-US" i="1" baseline="-25000" dirty="0"/>
              <a:t>F</a:t>
            </a:r>
            <a:r>
              <a:rPr lang="en-US" i="1" dirty="0"/>
              <a:t> </a:t>
            </a:r>
            <a:r>
              <a:rPr lang="en-US" dirty="0"/>
              <a:t>with the relatively long time-constant of 10 </a:t>
            </a:r>
            <a:r>
              <a:rPr lang="en-US" dirty="0" err="1"/>
              <a:t>ms.</a:t>
            </a:r>
            <a:r>
              <a:rPr lang="en-US" dirty="0"/>
              <a:t> Finally, we note that op amp saturation, specified to occur at </a:t>
            </a:r>
            <a:r>
              <a:rPr lang="pt-BR" b="1" dirty="0"/>
              <a:t>±</a:t>
            </a:r>
            <a:r>
              <a:rPr lang="pt-BR" dirty="0"/>
              <a:t>13V, </a:t>
            </a:r>
            <a:r>
              <a:rPr lang="en-US" dirty="0"/>
              <a:t>has no effect on the operation </a:t>
            </a:r>
            <a:r>
              <a:rPr lang="pt-BR" dirty="0" err="1"/>
              <a:t>of</a:t>
            </a:r>
            <a:r>
              <a:rPr lang="pt-BR" dirty="0"/>
              <a:t> </a:t>
            </a:r>
            <a:r>
              <a:rPr lang="pt-BR" dirty="0" err="1"/>
              <a:t>this</a:t>
            </a:r>
            <a:r>
              <a:rPr lang="pt-BR" dirty="0"/>
              <a:t> </a:t>
            </a:r>
            <a:r>
              <a:rPr lang="pt-BR" dirty="0" err="1"/>
              <a:t>circuit</a:t>
            </a:r>
            <a:r>
              <a:rPr lang="pt-BR" dirty="0"/>
              <a:t>.</a:t>
            </a:r>
            <a:endParaRPr lang="en-US" dirty="0"/>
          </a:p>
        </p:txBody>
      </p:sp>
      <p:sp>
        <p:nvSpPr>
          <p:cNvPr id="13" name="Retângulo: Cantos Arredondados 12">
            <a:extLst>
              <a:ext uri="{FF2B5EF4-FFF2-40B4-BE49-F238E27FC236}">
                <a16:creationId xmlns:a16="http://schemas.microsoft.com/office/drawing/2014/main" id="{EC2CF1F0-F431-4BD5-BA8D-D8F2C1DEB9DA}"/>
              </a:ext>
            </a:extLst>
          </p:cNvPr>
          <p:cNvSpPr/>
          <p:nvPr/>
        </p:nvSpPr>
        <p:spPr>
          <a:xfrm>
            <a:off x="179637" y="381476"/>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a:extLst>
              <a:ext uri="{FF2B5EF4-FFF2-40B4-BE49-F238E27FC236}">
                <a16:creationId xmlns:a16="http://schemas.microsoft.com/office/drawing/2014/main" id="{0E896913-1EC3-4AB1-A83C-2A24109AE7BC}"/>
              </a:ext>
            </a:extLst>
          </p:cNvPr>
          <p:cNvSpPr/>
          <p:nvPr/>
        </p:nvSpPr>
        <p:spPr>
          <a:xfrm>
            <a:off x="430966" y="4085640"/>
            <a:ext cx="8513299" cy="1200329"/>
          </a:xfrm>
          <a:prstGeom prst="rect">
            <a:avLst/>
          </a:prstGeom>
        </p:spPr>
        <p:txBody>
          <a:bodyPr wrap="square">
            <a:spAutoFit/>
          </a:bodyPr>
          <a:lstStyle/>
          <a:p>
            <a:pPr algn="just"/>
            <a:r>
              <a:rPr lang="en-US" dirty="0"/>
              <a:t>This example hints at an important application of integrators, namely, their use in providing triangular waveforms in response to square-wave inputs. </a:t>
            </a:r>
          </a:p>
          <a:p>
            <a:pPr algn="just"/>
            <a:endParaRPr lang="en-US" dirty="0"/>
          </a:p>
          <a:p>
            <a:pPr algn="just"/>
            <a:r>
              <a:rPr lang="en-US" dirty="0"/>
              <a:t>Integrators have many other applications, including their use in the design of filters</a:t>
            </a:r>
            <a:endParaRPr lang="pt-BR" dirty="0"/>
          </a:p>
        </p:txBody>
      </p:sp>
    </p:spTree>
    <p:extLst>
      <p:ext uri="{BB962C8B-B14F-4D97-AF65-F5344CB8AC3E}">
        <p14:creationId xmlns:p14="http://schemas.microsoft.com/office/powerpoint/2010/main" val="285636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1674769" y="1890252"/>
            <a:ext cx="5975332" cy="2308324"/>
          </a:xfrm>
          <a:prstGeom prst="rect">
            <a:avLst/>
          </a:prstGeom>
          <a:solidFill>
            <a:srgbClr val="FFFF00"/>
          </a:solidFill>
          <a:ln>
            <a:solidFill>
              <a:schemeClr val="tx1"/>
            </a:solidFill>
          </a:ln>
        </p:spPr>
        <p:txBody>
          <a:bodyPr wrap="square" rtlCol="0">
            <a:spAutoFit/>
          </a:bodyPr>
          <a:lstStyle/>
          <a:p>
            <a:pPr algn="ctr">
              <a:spcBef>
                <a:spcPts val="277"/>
              </a:spcBef>
              <a:buClr>
                <a:srgbClr val="CCCC00"/>
              </a:buClr>
            </a:pPr>
            <a:r>
              <a:rPr lang="en-US" sz="7200" b="1" dirty="0">
                <a:highlight>
                  <a:srgbClr val="FFFF00"/>
                </a:highlight>
                <a:cs typeface="Arial" pitchFamily="34" charset="0"/>
              </a:rPr>
              <a:t>The </a:t>
            </a:r>
            <a:r>
              <a:rPr lang="en-US" sz="7200" b="1" dirty="0" err="1">
                <a:highlight>
                  <a:srgbClr val="FFFF00"/>
                </a:highlight>
                <a:cs typeface="Arial" pitchFamily="34" charset="0"/>
              </a:rPr>
              <a:t>Differenciator</a:t>
            </a:r>
            <a:endParaRPr lang="pt-BR" altLang="pt-BR" sz="7200" b="1" dirty="0">
              <a:highlight>
                <a:srgbClr val="FFFF00"/>
              </a:highlight>
              <a:cs typeface="Arial" pitchFamily="34" charset="0"/>
            </a:endParaRPr>
          </a:p>
        </p:txBody>
      </p:sp>
    </p:spTree>
    <p:extLst>
      <p:ext uri="{BB962C8B-B14F-4D97-AF65-F5344CB8AC3E}">
        <p14:creationId xmlns:p14="http://schemas.microsoft.com/office/powerpoint/2010/main" val="8278754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5"/>
          <p:cNvSpPr txBox="1">
            <a:spLocks noChangeArrowheads="1"/>
          </p:cNvSpPr>
          <p:nvPr/>
        </p:nvSpPr>
        <p:spPr bwMode="auto">
          <a:xfrm>
            <a:off x="3256756" y="211991"/>
            <a:ext cx="2630484" cy="31963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en-US" sz="1477" b="1" dirty="0">
                <a:cs typeface="Arial" pitchFamily="34" charset="0"/>
              </a:rPr>
              <a:t>The Op Amp Differentiator</a:t>
            </a:r>
            <a:endParaRPr lang="pt-BR" altLang="pt-BR" sz="1477" b="1" dirty="0">
              <a:cs typeface="Arial" pitchFamily="34" charset="0"/>
            </a:endParaRPr>
          </a:p>
        </p:txBody>
      </p:sp>
      <p:sp>
        <p:nvSpPr>
          <p:cNvPr id="23" name="CaixaDeTexto 22">
            <a:extLst>
              <a:ext uri="{FF2B5EF4-FFF2-40B4-BE49-F238E27FC236}">
                <a16:creationId xmlns:a16="http://schemas.microsoft.com/office/drawing/2014/main" id="{917E7D61-2A49-4F80-A4DC-A5AFEF07CCE2}"/>
              </a:ext>
            </a:extLst>
          </p:cNvPr>
          <p:cNvSpPr txBox="1"/>
          <p:nvPr/>
        </p:nvSpPr>
        <p:spPr>
          <a:xfrm>
            <a:off x="429091" y="729018"/>
            <a:ext cx="8517050" cy="646331"/>
          </a:xfrm>
          <a:prstGeom prst="rect">
            <a:avLst/>
          </a:prstGeom>
          <a:noFill/>
        </p:spPr>
        <p:txBody>
          <a:bodyPr wrap="square" rtlCol="0">
            <a:spAutoFit/>
          </a:bodyPr>
          <a:lstStyle/>
          <a:p>
            <a:pPr algn="just"/>
            <a:r>
              <a:rPr lang="en-US" dirty="0"/>
              <a:t>Interchanging the location of the capacitor and the resistor of the integrator circuit results in the circuit that performs the mathematical function of differentiation. </a:t>
            </a:r>
            <a:endParaRPr lang="pt-BR" dirty="0"/>
          </a:p>
        </p:txBody>
      </p:sp>
      <p:sp>
        <p:nvSpPr>
          <p:cNvPr id="25" name="Retângulo: Cantos Arredondados 24">
            <a:extLst>
              <a:ext uri="{FF2B5EF4-FFF2-40B4-BE49-F238E27FC236}">
                <a16:creationId xmlns:a16="http://schemas.microsoft.com/office/drawing/2014/main" id="{D1F07C03-7C67-4173-BA84-7DAAE335A18B}"/>
              </a:ext>
            </a:extLst>
          </p:cNvPr>
          <p:cNvSpPr/>
          <p:nvPr/>
        </p:nvSpPr>
        <p:spPr>
          <a:xfrm>
            <a:off x="162627" y="833029"/>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0879225-F345-4B34-8ABF-3E0487AC1F51}"/>
              </a:ext>
            </a:extLst>
          </p:cNvPr>
          <p:cNvSpPr txBox="1"/>
          <p:nvPr/>
        </p:nvSpPr>
        <p:spPr>
          <a:xfrm>
            <a:off x="393859" y="3001628"/>
            <a:ext cx="8552282" cy="1200329"/>
          </a:xfrm>
          <a:prstGeom prst="rect">
            <a:avLst/>
          </a:prstGeom>
          <a:noFill/>
        </p:spPr>
        <p:txBody>
          <a:bodyPr wrap="square" rtlCol="0">
            <a:spAutoFit/>
          </a:bodyPr>
          <a:lstStyle/>
          <a:p>
            <a:pPr algn="just"/>
            <a:r>
              <a:rPr lang="en-US" dirty="0"/>
              <a:t>To see how this comes about, let the input be the time-varying function, and note that the virtual ground at the inverting input terminal of the op amp causes to appear in effect across the capacitor </a:t>
            </a:r>
            <a:r>
              <a:rPr lang="en-US" i="1" dirty="0"/>
              <a:t>C</a:t>
            </a:r>
            <a:r>
              <a:rPr lang="en-US" dirty="0"/>
              <a:t>. Thus the current through </a:t>
            </a:r>
            <a:r>
              <a:rPr lang="en-US" i="1" dirty="0"/>
              <a:t>C </a:t>
            </a:r>
            <a:r>
              <a:rPr lang="en-US" dirty="0"/>
              <a:t>will be C(</a:t>
            </a:r>
            <a:r>
              <a:rPr lang="en-US" dirty="0" err="1"/>
              <a:t>dv</a:t>
            </a:r>
            <a:r>
              <a:rPr lang="en-US" baseline="-25000" dirty="0" err="1"/>
              <a:t>I</a:t>
            </a:r>
            <a:r>
              <a:rPr lang="en-US" dirty="0"/>
              <a:t>/dt),  and this current flows through the feedback resistor </a:t>
            </a:r>
            <a:r>
              <a:rPr lang="en-US" i="1" dirty="0"/>
              <a:t>R </a:t>
            </a:r>
            <a:r>
              <a:rPr lang="en-US" dirty="0"/>
              <a:t>providing at the </a:t>
            </a:r>
            <a:r>
              <a:rPr lang="pt-BR" dirty="0" err="1"/>
              <a:t>op-amp</a:t>
            </a:r>
            <a:r>
              <a:rPr lang="pt-BR" dirty="0"/>
              <a:t> output </a:t>
            </a:r>
            <a:r>
              <a:rPr lang="pt-BR" dirty="0" err="1"/>
              <a:t>the</a:t>
            </a:r>
            <a:r>
              <a:rPr lang="pt-BR" dirty="0"/>
              <a:t> </a:t>
            </a:r>
            <a:r>
              <a:rPr lang="pt-BR" dirty="0" err="1"/>
              <a:t>following</a:t>
            </a:r>
            <a:r>
              <a:rPr lang="pt-BR" dirty="0"/>
              <a:t> </a:t>
            </a:r>
            <a:r>
              <a:rPr lang="pt-BR" dirty="0" err="1"/>
              <a:t>voltage</a:t>
            </a:r>
            <a:r>
              <a:rPr lang="pt-BR" dirty="0"/>
              <a:t>:</a:t>
            </a:r>
          </a:p>
        </p:txBody>
      </p:sp>
      <p:pic>
        <p:nvPicPr>
          <p:cNvPr id="10" name="Imagem 9">
            <a:extLst>
              <a:ext uri="{FF2B5EF4-FFF2-40B4-BE49-F238E27FC236}">
                <a16:creationId xmlns:a16="http://schemas.microsoft.com/office/drawing/2014/main" id="{979CA1FF-1457-4B47-BC3E-768A81E7E5D7}"/>
              </a:ext>
            </a:extLst>
          </p:cNvPr>
          <p:cNvPicPr>
            <a:picLocks noChangeAspect="1"/>
          </p:cNvPicPr>
          <p:nvPr/>
        </p:nvPicPr>
        <p:blipFill>
          <a:blip r:embed="rId2"/>
          <a:stretch>
            <a:fillRect/>
          </a:stretch>
        </p:blipFill>
        <p:spPr>
          <a:xfrm>
            <a:off x="5325495" y="1446554"/>
            <a:ext cx="2375883" cy="1424098"/>
          </a:xfrm>
          <a:prstGeom prst="rect">
            <a:avLst/>
          </a:prstGeom>
        </p:spPr>
      </p:pic>
      <p:pic>
        <p:nvPicPr>
          <p:cNvPr id="13" name="Imagem 12">
            <a:extLst>
              <a:ext uri="{FF2B5EF4-FFF2-40B4-BE49-F238E27FC236}">
                <a16:creationId xmlns:a16="http://schemas.microsoft.com/office/drawing/2014/main" id="{32985161-5945-4B0A-A323-2C60C477652D}"/>
              </a:ext>
            </a:extLst>
          </p:cNvPr>
          <p:cNvPicPr>
            <a:picLocks noChangeAspect="1"/>
          </p:cNvPicPr>
          <p:nvPr/>
        </p:nvPicPr>
        <p:blipFill>
          <a:blip r:embed="rId3"/>
          <a:stretch>
            <a:fillRect/>
          </a:stretch>
        </p:blipFill>
        <p:spPr>
          <a:xfrm>
            <a:off x="3513773" y="4201957"/>
            <a:ext cx="1906905" cy="618173"/>
          </a:xfrm>
          <a:prstGeom prst="rect">
            <a:avLst/>
          </a:prstGeom>
        </p:spPr>
      </p:pic>
      <p:sp>
        <p:nvSpPr>
          <p:cNvPr id="17" name="Retângulo: Cantos Arredondados 16">
            <a:extLst>
              <a:ext uri="{FF2B5EF4-FFF2-40B4-BE49-F238E27FC236}">
                <a16:creationId xmlns:a16="http://schemas.microsoft.com/office/drawing/2014/main" id="{5D488D8E-B746-4E19-968F-990BD43640DD}"/>
              </a:ext>
            </a:extLst>
          </p:cNvPr>
          <p:cNvSpPr/>
          <p:nvPr/>
        </p:nvSpPr>
        <p:spPr>
          <a:xfrm>
            <a:off x="152579" y="3101340"/>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ixaDeTexto 17">
            <a:extLst>
              <a:ext uri="{FF2B5EF4-FFF2-40B4-BE49-F238E27FC236}">
                <a16:creationId xmlns:a16="http://schemas.microsoft.com/office/drawing/2014/main" id="{EB5D7580-E4A2-4F0C-BE79-6D34C9CD6ED5}"/>
              </a:ext>
            </a:extLst>
          </p:cNvPr>
          <p:cNvSpPr txBox="1"/>
          <p:nvPr/>
        </p:nvSpPr>
        <p:spPr>
          <a:xfrm>
            <a:off x="393859" y="4859918"/>
            <a:ext cx="8552282" cy="923330"/>
          </a:xfrm>
          <a:prstGeom prst="rect">
            <a:avLst/>
          </a:prstGeom>
          <a:noFill/>
        </p:spPr>
        <p:txBody>
          <a:bodyPr wrap="square" rtlCol="0">
            <a:spAutoFit/>
          </a:bodyPr>
          <a:lstStyle/>
          <a:p>
            <a:pPr algn="just"/>
            <a:r>
              <a:rPr lang="en-US" dirty="0"/>
              <a:t>The frequency-domain transfer function of the differentiator circuit can be found by substituting Z</a:t>
            </a:r>
            <a:r>
              <a:rPr lang="en-US" baseline="-25000" dirty="0"/>
              <a:t>1</a:t>
            </a:r>
            <a:r>
              <a:rPr lang="en-US" dirty="0"/>
              <a:t>(s)=R</a:t>
            </a:r>
            <a:r>
              <a:rPr lang="en-US" baseline="-25000" dirty="0"/>
              <a:t>1</a:t>
            </a:r>
            <a:r>
              <a:rPr lang="en-US" dirty="0"/>
              <a:t>/</a:t>
            </a:r>
            <a:r>
              <a:rPr lang="en-US" dirty="0" err="1"/>
              <a:t>sC</a:t>
            </a:r>
            <a:r>
              <a:rPr lang="en-US" dirty="0"/>
              <a:t> and Z</a:t>
            </a:r>
            <a:r>
              <a:rPr lang="en-US" baseline="-25000" dirty="0"/>
              <a:t>2</a:t>
            </a:r>
            <a:r>
              <a:rPr lang="en-US" dirty="0"/>
              <a:t>(s)= R in the transfer function of an inverting configuration with general impedances: </a:t>
            </a:r>
            <a:endParaRPr lang="pt-BR" dirty="0"/>
          </a:p>
        </p:txBody>
      </p:sp>
      <p:sp>
        <p:nvSpPr>
          <p:cNvPr id="19" name="Retângulo: Cantos Arredondados 18">
            <a:extLst>
              <a:ext uri="{FF2B5EF4-FFF2-40B4-BE49-F238E27FC236}">
                <a16:creationId xmlns:a16="http://schemas.microsoft.com/office/drawing/2014/main" id="{2FEE521E-613C-4F83-877A-5478347DC728}"/>
              </a:ext>
            </a:extLst>
          </p:cNvPr>
          <p:cNvSpPr/>
          <p:nvPr/>
        </p:nvSpPr>
        <p:spPr>
          <a:xfrm>
            <a:off x="152579" y="4959630"/>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 name="Imagem 14">
            <a:extLst>
              <a:ext uri="{FF2B5EF4-FFF2-40B4-BE49-F238E27FC236}">
                <a16:creationId xmlns:a16="http://schemas.microsoft.com/office/drawing/2014/main" id="{15634C57-5B2B-4B35-9767-B4AE28996100}"/>
              </a:ext>
            </a:extLst>
          </p:cNvPr>
          <p:cNvPicPr>
            <a:picLocks noChangeAspect="1"/>
          </p:cNvPicPr>
          <p:nvPr/>
        </p:nvPicPr>
        <p:blipFill>
          <a:blip r:embed="rId4"/>
          <a:stretch>
            <a:fillRect/>
          </a:stretch>
        </p:blipFill>
        <p:spPr>
          <a:xfrm>
            <a:off x="2778925" y="5857792"/>
            <a:ext cx="1362075" cy="609600"/>
          </a:xfrm>
          <a:prstGeom prst="rect">
            <a:avLst/>
          </a:prstGeom>
        </p:spPr>
      </p:pic>
      <p:pic>
        <p:nvPicPr>
          <p:cNvPr id="16" name="Imagem 15">
            <a:extLst>
              <a:ext uri="{FF2B5EF4-FFF2-40B4-BE49-F238E27FC236}">
                <a16:creationId xmlns:a16="http://schemas.microsoft.com/office/drawing/2014/main" id="{3B32ECED-2C37-45C9-BC86-3F570B93A218}"/>
              </a:ext>
            </a:extLst>
          </p:cNvPr>
          <p:cNvPicPr>
            <a:picLocks noChangeAspect="1"/>
          </p:cNvPicPr>
          <p:nvPr/>
        </p:nvPicPr>
        <p:blipFill>
          <a:blip r:embed="rId5"/>
          <a:stretch>
            <a:fillRect/>
          </a:stretch>
        </p:blipFill>
        <p:spPr>
          <a:xfrm>
            <a:off x="4766698" y="5877463"/>
            <a:ext cx="1562100" cy="676275"/>
          </a:xfrm>
          <a:prstGeom prst="rect">
            <a:avLst/>
          </a:prstGeom>
        </p:spPr>
      </p:pic>
      <p:cxnSp>
        <p:nvCxnSpPr>
          <p:cNvPr id="22" name="Conector de Seta Reta 21">
            <a:extLst>
              <a:ext uri="{FF2B5EF4-FFF2-40B4-BE49-F238E27FC236}">
                <a16:creationId xmlns:a16="http://schemas.microsoft.com/office/drawing/2014/main" id="{696187FF-8601-47DF-A839-15FAF9DDA52C}"/>
              </a:ext>
            </a:extLst>
          </p:cNvPr>
          <p:cNvCxnSpPr/>
          <p:nvPr/>
        </p:nvCxnSpPr>
        <p:spPr>
          <a:xfrm>
            <a:off x="4220881" y="6165070"/>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Imagem 19">
            <a:extLst>
              <a:ext uri="{FF2B5EF4-FFF2-40B4-BE49-F238E27FC236}">
                <a16:creationId xmlns:a16="http://schemas.microsoft.com/office/drawing/2014/main" id="{8D546B9B-3A8E-40B8-A041-3EB6B072E511}"/>
              </a:ext>
            </a:extLst>
          </p:cNvPr>
          <p:cNvPicPr>
            <a:picLocks noChangeAspect="1"/>
          </p:cNvPicPr>
          <p:nvPr/>
        </p:nvPicPr>
        <p:blipFill>
          <a:blip r:embed="rId6"/>
          <a:stretch>
            <a:fillRect/>
          </a:stretch>
        </p:blipFill>
        <p:spPr>
          <a:xfrm>
            <a:off x="7463592" y="5618663"/>
            <a:ext cx="1057275" cy="704850"/>
          </a:xfrm>
          <a:prstGeom prst="rect">
            <a:avLst/>
          </a:prstGeom>
        </p:spPr>
      </p:pic>
      <p:cxnSp>
        <p:nvCxnSpPr>
          <p:cNvPr id="26" name="Conector de Seta Reta 25">
            <a:extLst>
              <a:ext uri="{FF2B5EF4-FFF2-40B4-BE49-F238E27FC236}">
                <a16:creationId xmlns:a16="http://schemas.microsoft.com/office/drawing/2014/main" id="{2ABD64C1-DF63-40B8-96BA-33E7CBAF8E88}"/>
              </a:ext>
            </a:extLst>
          </p:cNvPr>
          <p:cNvCxnSpPr/>
          <p:nvPr/>
        </p:nvCxnSpPr>
        <p:spPr>
          <a:xfrm>
            <a:off x="6466365" y="6165070"/>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Imagem 20">
            <a:extLst>
              <a:ext uri="{FF2B5EF4-FFF2-40B4-BE49-F238E27FC236}">
                <a16:creationId xmlns:a16="http://schemas.microsoft.com/office/drawing/2014/main" id="{8A250859-9B96-4E99-80C3-6153C86B0D8B}"/>
              </a:ext>
            </a:extLst>
          </p:cNvPr>
          <p:cNvPicPr>
            <a:picLocks noChangeAspect="1"/>
          </p:cNvPicPr>
          <p:nvPr/>
        </p:nvPicPr>
        <p:blipFill>
          <a:blip r:embed="rId7"/>
          <a:stretch>
            <a:fillRect/>
          </a:stretch>
        </p:blipFill>
        <p:spPr>
          <a:xfrm>
            <a:off x="7463592" y="6349099"/>
            <a:ext cx="885825" cy="371475"/>
          </a:xfrm>
          <a:prstGeom prst="rect">
            <a:avLst/>
          </a:prstGeom>
        </p:spPr>
      </p:pic>
      <p:sp>
        <p:nvSpPr>
          <p:cNvPr id="27" name="Chave Esquerda 26">
            <a:extLst>
              <a:ext uri="{FF2B5EF4-FFF2-40B4-BE49-F238E27FC236}">
                <a16:creationId xmlns:a16="http://schemas.microsoft.com/office/drawing/2014/main" id="{71D4459F-E7FE-484A-B9E4-D7162F09BB9D}"/>
              </a:ext>
            </a:extLst>
          </p:cNvPr>
          <p:cNvSpPr/>
          <p:nvPr/>
        </p:nvSpPr>
        <p:spPr>
          <a:xfrm>
            <a:off x="7156694" y="5671122"/>
            <a:ext cx="98002" cy="993704"/>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24" name="Imagem 23">
            <a:extLst>
              <a:ext uri="{FF2B5EF4-FFF2-40B4-BE49-F238E27FC236}">
                <a16:creationId xmlns:a16="http://schemas.microsoft.com/office/drawing/2014/main" id="{D2F36E13-BC2C-4D3B-96FD-241D2438B566}"/>
              </a:ext>
            </a:extLst>
          </p:cNvPr>
          <p:cNvPicPr>
            <a:picLocks noChangeAspect="1"/>
          </p:cNvPicPr>
          <p:nvPr/>
        </p:nvPicPr>
        <p:blipFill>
          <a:blip r:embed="rId8"/>
          <a:stretch>
            <a:fillRect/>
          </a:stretch>
        </p:blipFill>
        <p:spPr>
          <a:xfrm>
            <a:off x="1550336" y="1515021"/>
            <a:ext cx="2895037" cy="1262106"/>
          </a:xfrm>
          <a:prstGeom prst="rect">
            <a:avLst/>
          </a:prstGeom>
        </p:spPr>
      </p:pic>
      <p:cxnSp>
        <p:nvCxnSpPr>
          <p:cNvPr id="28" name="Conector de Seta Reta 27">
            <a:extLst>
              <a:ext uri="{FF2B5EF4-FFF2-40B4-BE49-F238E27FC236}">
                <a16:creationId xmlns:a16="http://schemas.microsoft.com/office/drawing/2014/main" id="{938ADA12-CECE-4256-9B66-F9226797DE3B}"/>
              </a:ext>
            </a:extLst>
          </p:cNvPr>
          <p:cNvCxnSpPr/>
          <p:nvPr/>
        </p:nvCxnSpPr>
        <p:spPr>
          <a:xfrm>
            <a:off x="4630172" y="2166227"/>
            <a:ext cx="43393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tângulo 28">
                <a:extLst>
                  <a:ext uri="{FF2B5EF4-FFF2-40B4-BE49-F238E27FC236}">
                    <a16:creationId xmlns:a16="http://schemas.microsoft.com/office/drawing/2014/main" id="{37265495-9680-445E-8BC9-2C369B843048}"/>
                  </a:ext>
                </a:extLst>
              </p:cNvPr>
              <p:cNvSpPr/>
              <p:nvPr/>
            </p:nvSpPr>
            <p:spPr>
              <a:xfrm>
                <a:off x="885504" y="5876986"/>
                <a:ext cx="1412631" cy="534057"/>
              </a:xfrm>
              <a:prstGeom prst="rect">
                <a:avLst/>
              </a:prstGeom>
              <a:ln w="28575">
                <a:solidFill>
                  <a:schemeClr val="bg1"/>
                </a:solidFill>
              </a:ln>
            </p:spPr>
            <p:txBody>
              <a:bodyPr wrap="none">
                <a:spAutoFit/>
              </a:bodyPr>
              <a:lstStyle/>
              <a:p>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pt-BR" b="0" i="1" smtClean="0">
                                <a:latin typeface="Cambria Math" panose="02040503050406030204" pitchFamily="18" charset="0"/>
                              </a:rPr>
                              <m:t>𝑉</m:t>
                            </m:r>
                          </m:e>
                          <m:sub>
                            <m:r>
                              <a:rPr lang="pt-BR" b="0" i="1" smtClean="0">
                                <a:latin typeface="Cambria Math" panose="02040503050406030204" pitchFamily="18" charset="0"/>
                              </a:rPr>
                              <m:t>𝑜</m:t>
                            </m:r>
                          </m:sub>
                        </m:sSub>
                        <m:r>
                          <a:rPr lang="pt-BR" b="0" i="1" smtClean="0">
                            <a:latin typeface="Cambria Math" panose="02040503050406030204" pitchFamily="18" charset="0"/>
                          </a:rPr>
                          <m:t>(</m:t>
                        </m:r>
                        <m:r>
                          <a:rPr lang="pt-BR" b="0" i="1" smtClean="0">
                            <a:latin typeface="Cambria Math" panose="02040503050406030204" pitchFamily="18" charset="0"/>
                          </a:rPr>
                          <m:t>𝑠</m:t>
                        </m:r>
                        <m:r>
                          <a:rPr lang="pt-BR" b="0" i="1" smtClean="0">
                            <a:latin typeface="Cambria Math" panose="02040503050406030204" pitchFamily="18" charset="0"/>
                          </a:rPr>
                          <m:t>)</m:t>
                        </m:r>
                      </m:num>
                      <m:den>
                        <m:sSub>
                          <m:sSubPr>
                            <m:ctrlPr>
                              <a:rPr lang="en-US" i="1">
                                <a:latin typeface="Cambria Math" panose="02040503050406030204" pitchFamily="18" charset="0"/>
                              </a:rPr>
                            </m:ctrlPr>
                          </m:sSubPr>
                          <m:e>
                            <m:r>
                              <a:rPr lang="pt-BR" i="1">
                                <a:latin typeface="Cambria Math" panose="02040503050406030204" pitchFamily="18" charset="0"/>
                              </a:rPr>
                              <m:t>𝑉</m:t>
                            </m:r>
                          </m:e>
                          <m:sub>
                            <m:r>
                              <a:rPr lang="pt-BR" b="0" i="1" smtClean="0">
                                <a:latin typeface="Cambria Math" panose="02040503050406030204" pitchFamily="18" charset="0"/>
                              </a:rPr>
                              <m:t>𝑖</m:t>
                            </m:r>
                          </m:sub>
                        </m:sSub>
                        <m:r>
                          <a:rPr lang="pt-BR" i="1">
                            <a:latin typeface="Cambria Math" panose="02040503050406030204" pitchFamily="18" charset="0"/>
                          </a:rPr>
                          <m:t>(</m:t>
                        </m:r>
                        <m:r>
                          <a:rPr lang="pt-BR" i="1">
                            <a:latin typeface="Cambria Math" panose="02040503050406030204" pitchFamily="18" charset="0"/>
                          </a:rPr>
                          <m:t>𝑠</m:t>
                        </m:r>
                        <m:r>
                          <a:rPr lang="pt-BR" i="1">
                            <a:latin typeface="Cambria Math" panose="02040503050406030204" pitchFamily="18" charset="0"/>
                          </a:rPr>
                          <m:t>)</m:t>
                        </m:r>
                      </m:den>
                    </m:f>
                    <m:r>
                      <a:rPr lang="pt-BR" b="0" i="1" smtClean="0">
                        <a:latin typeface="Cambria Math" panose="02040503050406030204" pitchFamily="18" charset="0"/>
                      </a:rPr>
                      <m:t>=</m:t>
                    </m:r>
                  </m:oMath>
                </a14:m>
                <a:r>
                  <a:rPr lang="en-US" dirty="0"/>
                  <a:t> - </a:t>
                </a:r>
                <a14:m>
                  <m:oMath xmlns:m="http://schemas.openxmlformats.org/officeDocument/2006/math">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pt-BR" b="0" i="1" smtClean="0">
                                <a:latin typeface="Cambria Math" panose="02040503050406030204" pitchFamily="18" charset="0"/>
                              </a:rPr>
                              <m:t>𝑍</m:t>
                            </m:r>
                          </m:e>
                          <m:sub>
                            <m:r>
                              <a:rPr lang="pt-BR" b="0" i="1" smtClean="0">
                                <a:latin typeface="Cambria Math" panose="02040503050406030204" pitchFamily="18" charset="0"/>
                              </a:rPr>
                              <m:t>2</m:t>
                            </m:r>
                          </m:sub>
                        </m:sSub>
                        <m:r>
                          <a:rPr lang="pt-BR" b="0" i="1" smtClean="0">
                            <a:latin typeface="Cambria Math" panose="02040503050406030204" pitchFamily="18" charset="0"/>
                          </a:rPr>
                          <m:t>(</m:t>
                        </m:r>
                        <m:r>
                          <a:rPr lang="pt-BR" b="0" i="1" smtClean="0">
                            <a:latin typeface="Cambria Math" panose="02040503050406030204" pitchFamily="18" charset="0"/>
                          </a:rPr>
                          <m:t>𝑠</m:t>
                        </m:r>
                        <m:r>
                          <a:rPr lang="pt-BR" b="0" i="1" smtClean="0">
                            <a:latin typeface="Cambria Math" panose="02040503050406030204" pitchFamily="18" charset="0"/>
                          </a:rPr>
                          <m:t>)</m:t>
                        </m:r>
                      </m:num>
                      <m:den>
                        <m:sSub>
                          <m:sSubPr>
                            <m:ctrlPr>
                              <a:rPr lang="en-US" i="1">
                                <a:latin typeface="Cambria Math" panose="02040503050406030204" pitchFamily="18" charset="0"/>
                              </a:rPr>
                            </m:ctrlPr>
                          </m:sSubPr>
                          <m:e>
                            <m:r>
                              <a:rPr lang="pt-BR" i="1">
                                <a:latin typeface="Cambria Math" panose="02040503050406030204" pitchFamily="18" charset="0"/>
                              </a:rPr>
                              <m:t>𝑍</m:t>
                            </m:r>
                          </m:e>
                          <m:sub>
                            <m:r>
                              <a:rPr lang="pt-BR" b="0" i="1" smtClean="0">
                                <a:latin typeface="Cambria Math" panose="02040503050406030204" pitchFamily="18" charset="0"/>
                              </a:rPr>
                              <m:t>1</m:t>
                            </m:r>
                          </m:sub>
                        </m:sSub>
                        <m:r>
                          <a:rPr lang="pt-BR" i="1">
                            <a:latin typeface="Cambria Math" panose="02040503050406030204" pitchFamily="18" charset="0"/>
                          </a:rPr>
                          <m:t>(</m:t>
                        </m:r>
                        <m:r>
                          <a:rPr lang="pt-BR" i="1">
                            <a:latin typeface="Cambria Math" panose="02040503050406030204" pitchFamily="18" charset="0"/>
                          </a:rPr>
                          <m:t>𝑠</m:t>
                        </m:r>
                        <m:r>
                          <a:rPr lang="pt-BR" i="1">
                            <a:latin typeface="Cambria Math" panose="02040503050406030204" pitchFamily="18" charset="0"/>
                          </a:rPr>
                          <m:t>)</m:t>
                        </m:r>
                      </m:den>
                    </m:f>
                  </m:oMath>
                </a14:m>
                <a:endParaRPr lang="pt-BR" dirty="0"/>
              </a:p>
            </p:txBody>
          </p:sp>
        </mc:Choice>
        <mc:Fallback xmlns="">
          <p:sp>
            <p:nvSpPr>
              <p:cNvPr id="29" name="Retângulo 28">
                <a:extLst>
                  <a:ext uri="{FF2B5EF4-FFF2-40B4-BE49-F238E27FC236}">
                    <a16:creationId xmlns:a16="http://schemas.microsoft.com/office/drawing/2014/main" id="{37265495-9680-445E-8BC9-2C369B843048}"/>
                  </a:ext>
                </a:extLst>
              </p:cNvPr>
              <p:cNvSpPr>
                <a:spLocks noRot="1" noChangeAspect="1" noMove="1" noResize="1" noEditPoints="1" noAdjustHandles="1" noChangeArrowheads="1" noChangeShapeType="1" noTextEdit="1"/>
              </p:cNvSpPr>
              <p:nvPr/>
            </p:nvSpPr>
            <p:spPr>
              <a:xfrm>
                <a:off x="885504" y="5876986"/>
                <a:ext cx="1412631" cy="534057"/>
              </a:xfrm>
              <a:prstGeom prst="rect">
                <a:avLst/>
              </a:prstGeom>
              <a:blipFill>
                <a:blip r:embed="rId9"/>
                <a:stretch>
                  <a:fillRect b="-2151"/>
                </a:stretch>
              </a:blipFill>
              <a:ln w="28575">
                <a:solidFill>
                  <a:schemeClr val="bg1"/>
                </a:solidFill>
              </a:ln>
            </p:spPr>
            <p:txBody>
              <a:bodyPr/>
              <a:lstStyle/>
              <a:p>
                <a:r>
                  <a:rPr lang="pt-BR">
                    <a:noFill/>
                  </a:rPr>
                  <a:t> </a:t>
                </a:r>
              </a:p>
            </p:txBody>
          </p:sp>
        </mc:Fallback>
      </mc:AlternateContent>
      <p:cxnSp>
        <p:nvCxnSpPr>
          <p:cNvPr id="30" name="Conector de Seta Reta 29">
            <a:extLst>
              <a:ext uri="{FF2B5EF4-FFF2-40B4-BE49-F238E27FC236}">
                <a16:creationId xmlns:a16="http://schemas.microsoft.com/office/drawing/2014/main" id="{7B3DC05F-3BA1-4E30-B31D-036577F4BCD4}"/>
              </a:ext>
            </a:extLst>
          </p:cNvPr>
          <p:cNvCxnSpPr/>
          <p:nvPr/>
        </p:nvCxnSpPr>
        <p:spPr>
          <a:xfrm>
            <a:off x="2298135" y="6145352"/>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59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8" grpId="0"/>
      <p:bldP spid="19" grpId="0" animBg="1"/>
      <p:bldP spid="27" grpId="0" animBg="1"/>
      <p:bldP spid="2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0841B7FE-8C8E-4769-8F59-371642827DB8}"/>
              </a:ext>
            </a:extLst>
          </p:cNvPr>
          <p:cNvPicPr>
            <a:picLocks noChangeAspect="1"/>
          </p:cNvPicPr>
          <p:nvPr/>
        </p:nvPicPr>
        <p:blipFill>
          <a:blip r:embed="rId2"/>
          <a:stretch>
            <a:fillRect/>
          </a:stretch>
        </p:blipFill>
        <p:spPr>
          <a:xfrm>
            <a:off x="3239409" y="300682"/>
            <a:ext cx="2403924" cy="1795168"/>
          </a:xfrm>
          <a:prstGeom prst="rect">
            <a:avLst/>
          </a:prstGeom>
        </p:spPr>
      </p:pic>
      <p:sp>
        <p:nvSpPr>
          <p:cNvPr id="21" name="CaixaDeTexto 20">
            <a:extLst>
              <a:ext uri="{FF2B5EF4-FFF2-40B4-BE49-F238E27FC236}">
                <a16:creationId xmlns:a16="http://schemas.microsoft.com/office/drawing/2014/main" id="{4F4F4FB0-7F08-4425-A4E0-16907AC0E706}"/>
              </a:ext>
            </a:extLst>
          </p:cNvPr>
          <p:cNvSpPr txBox="1"/>
          <p:nvPr/>
        </p:nvSpPr>
        <p:spPr>
          <a:xfrm>
            <a:off x="469285" y="2286513"/>
            <a:ext cx="8517050" cy="1200329"/>
          </a:xfrm>
          <a:prstGeom prst="rect">
            <a:avLst/>
          </a:prstGeom>
          <a:noFill/>
        </p:spPr>
        <p:txBody>
          <a:bodyPr wrap="square" rtlCol="0">
            <a:spAutoFit/>
          </a:bodyPr>
          <a:lstStyle/>
          <a:p>
            <a:pPr algn="just"/>
            <a:r>
              <a:rPr lang="en-US" dirty="0"/>
              <a:t>The Bode plot of the magnitude response can be found by noting that for an octave increase in ω, the magnitude doubles (increases by 6 dB). Thus the plot is simply a straight line of slope +6 dB/octave (or, equivalently, +20 dB/decade) intersecting the 0 dB</a:t>
            </a:r>
          </a:p>
          <a:p>
            <a:pPr algn="just"/>
            <a:r>
              <a:rPr lang="en-US" dirty="0"/>
              <a:t>line where </a:t>
            </a:r>
            <a:r>
              <a:rPr lang="en-US" b="1" i="1" dirty="0">
                <a:solidFill>
                  <a:srgbClr val="FF0000"/>
                </a:solidFill>
              </a:rPr>
              <a:t>RC</a:t>
            </a:r>
            <a:r>
              <a:rPr lang="en-US" i="1" dirty="0"/>
              <a:t> </a:t>
            </a:r>
            <a:r>
              <a:rPr lang="en-US" dirty="0"/>
              <a:t>is the </a:t>
            </a:r>
            <a:r>
              <a:rPr lang="en-US" b="1" dirty="0">
                <a:solidFill>
                  <a:srgbClr val="FF0000"/>
                </a:solidFill>
              </a:rPr>
              <a:t>differentiator time-constant</a:t>
            </a:r>
            <a:r>
              <a:rPr lang="en-US" dirty="0"/>
              <a:t>.</a:t>
            </a:r>
            <a:endParaRPr lang="pt-BR" dirty="0"/>
          </a:p>
        </p:txBody>
      </p:sp>
      <p:sp>
        <p:nvSpPr>
          <p:cNvPr id="24" name="Retângulo: Cantos Arredondados 23">
            <a:extLst>
              <a:ext uri="{FF2B5EF4-FFF2-40B4-BE49-F238E27FC236}">
                <a16:creationId xmlns:a16="http://schemas.microsoft.com/office/drawing/2014/main" id="{7D2F17B8-4D5A-4B57-ACA8-0E975C4907E4}"/>
              </a:ext>
            </a:extLst>
          </p:cNvPr>
          <p:cNvSpPr/>
          <p:nvPr/>
        </p:nvSpPr>
        <p:spPr>
          <a:xfrm>
            <a:off x="202821" y="2390524"/>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
        <p:nvSpPr>
          <p:cNvPr id="26" name="CaixaDeTexto 25">
            <a:extLst>
              <a:ext uri="{FF2B5EF4-FFF2-40B4-BE49-F238E27FC236}">
                <a16:creationId xmlns:a16="http://schemas.microsoft.com/office/drawing/2014/main" id="{9A7A179C-1178-4371-A7BE-364C286B48A9}"/>
              </a:ext>
            </a:extLst>
          </p:cNvPr>
          <p:cNvSpPr txBox="1"/>
          <p:nvPr/>
        </p:nvSpPr>
        <p:spPr>
          <a:xfrm>
            <a:off x="469285" y="3717507"/>
            <a:ext cx="8517050" cy="2031325"/>
          </a:xfrm>
          <a:prstGeom prst="rect">
            <a:avLst/>
          </a:prstGeom>
          <a:noFill/>
        </p:spPr>
        <p:txBody>
          <a:bodyPr wrap="square" rtlCol="0">
            <a:spAutoFit/>
          </a:bodyPr>
          <a:lstStyle/>
          <a:p>
            <a:pPr algn="just"/>
            <a:r>
              <a:rPr lang="en-US" dirty="0"/>
              <a:t>We should note that  a differentiator circuit causes it to be a “noise magnifier.” This is due to the spike introduced at the output every time there is a sharp change in V</a:t>
            </a:r>
            <a:r>
              <a:rPr lang="en-US" baseline="-25000" dirty="0"/>
              <a:t>I</a:t>
            </a:r>
            <a:r>
              <a:rPr lang="en-US" dirty="0"/>
              <a:t>(t) and such a change could be interference coupled electromagnetically (“picked up”) from adjacent signal sources. For this reason and because they suffer from stability problems </a:t>
            </a:r>
            <a:r>
              <a:rPr lang="en-US" b="1" dirty="0">
                <a:solidFill>
                  <a:srgbClr val="FF0000"/>
                </a:solidFill>
              </a:rPr>
              <a:t>differentiator circuits are generally avoided in practice</a:t>
            </a:r>
            <a:r>
              <a:rPr lang="en-US" dirty="0"/>
              <a:t>. When the circuit is used, it is usually necessary to connect a small-valued resistor in series with the capacitor. This modification, unfortunately, turns the circuit into a nonideal differentiator.,</a:t>
            </a:r>
            <a:endParaRPr lang="pt-BR" dirty="0"/>
          </a:p>
        </p:txBody>
      </p:sp>
      <p:sp>
        <p:nvSpPr>
          <p:cNvPr id="27" name="Retângulo: Cantos Arredondados 26">
            <a:extLst>
              <a:ext uri="{FF2B5EF4-FFF2-40B4-BE49-F238E27FC236}">
                <a16:creationId xmlns:a16="http://schemas.microsoft.com/office/drawing/2014/main" id="{E4E568CB-6477-44A9-84BA-A2A1A1DE553D}"/>
              </a:ext>
            </a:extLst>
          </p:cNvPr>
          <p:cNvSpPr/>
          <p:nvPr/>
        </p:nvSpPr>
        <p:spPr>
          <a:xfrm>
            <a:off x="214969" y="3788919"/>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Tree>
    <p:extLst>
      <p:ext uri="{BB962C8B-B14F-4D97-AF65-F5344CB8AC3E}">
        <p14:creationId xmlns:p14="http://schemas.microsoft.com/office/powerpoint/2010/main" val="40624367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1113714" y="1880204"/>
            <a:ext cx="6916571" cy="1200329"/>
          </a:xfrm>
          <a:prstGeom prst="rect">
            <a:avLst/>
          </a:prstGeom>
          <a:solidFill>
            <a:srgbClr val="FFFF00"/>
          </a:solidFill>
          <a:ln>
            <a:solidFill>
              <a:schemeClr val="tx1"/>
            </a:solidFill>
          </a:ln>
        </p:spPr>
        <p:txBody>
          <a:bodyPr wrap="square" rtlCol="0">
            <a:spAutoFit/>
          </a:bodyPr>
          <a:lstStyle/>
          <a:p>
            <a:pPr algn="ctr">
              <a:spcBef>
                <a:spcPts val="277"/>
              </a:spcBef>
              <a:buClr>
                <a:srgbClr val="CCCC00"/>
              </a:buClr>
            </a:pPr>
            <a:r>
              <a:rPr lang="en-US" sz="7200" b="1" dirty="0">
                <a:highlight>
                  <a:srgbClr val="FFFF00"/>
                </a:highlight>
                <a:cs typeface="Arial" pitchFamily="34" charset="0"/>
              </a:rPr>
              <a:t>DC Imperfections</a:t>
            </a:r>
            <a:endParaRPr lang="pt-BR" altLang="pt-BR" sz="7200" b="1" dirty="0">
              <a:highlight>
                <a:srgbClr val="FFFF00"/>
              </a:highlight>
              <a:cs typeface="Arial" pitchFamily="34" charset="0"/>
            </a:endParaRPr>
          </a:p>
        </p:txBody>
      </p:sp>
    </p:spTree>
    <p:extLst>
      <p:ext uri="{BB962C8B-B14F-4D97-AF65-F5344CB8AC3E}">
        <p14:creationId xmlns:p14="http://schemas.microsoft.com/office/powerpoint/2010/main" val="2643182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a:extLst>
              <a:ext uri="{FF2B5EF4-FFF2-40B4-BE49-F238E27FC236}">
                <a16:creationId xmlns:a16="http://schemas.microsoft.com/office/drawing/2014/main" id="{C22FA1F6-FF7F-4BF8-83B9-2CA7B193E508}"/>
              </a:ext>
            </a:extLst>
          </p:cNvPr>
          <p:cNvSpPr txBox="1">
            <a:spLocks noChangeArrowheads="1"/>
          </p:cNvSpPr>
          <p:nvPr/>
        </p:nvSpPr>
        <p:spPr bwMode="auto">
          <a:xfrm>
            <a:off x="3829580" y="248480"/>
            <a:ext cx="1484840" cy="319639"/>
          </a:xfrm>
          <a:prstGeom prst="rect">
            <a:avLst/>
          </a:prstGeom>
          <a:solidFill>
            <a:srgbClr val="00B0F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en-US" altLang="pt-BR" sz="1477" b="1" dirty="0">
                <a:cs typeface="Arial" pitchFamily="34" charset="0"/>
              </a:rPr>
              <a:t>Offset Voltage</a:t>
            </a:r>
            <a:endParaRPr lang="pt-BR" altLang="pt-BR" sz="1477" b="1" dirty="0">
              <a:cs typeface="Arial" pitchFamily="34" charset="0"/>
            </a:endParaRPr>
          </a:p>
        </p:txBody>
      </p:sp>
      <p:sp>
        <p:nvSpPr>
          <p:cNvPr id="2" name="Retângulo 1">
            <a:extLst>
              <a:ext uri="{FF2B5EF4-FFF2-40B4-BE49-F238E27FC236}">
                <a16:creationId xmlns:a16="http://schemas.microsoft.com/office/drawing/2014/main" id="{0613034B-E068-491A-95D3-2F8EC7E246D6}"/>
              </a:ext>
            </a:extLst>
          </p:cNvPr>
          <p:cNvSpPr/>
          <p:nvPr/>
        </p:nvSpPr>
        <p:spPr>
          <a:xfrm>
            <a:off x="1035297" y="2219134"/>
            <a:ext cx="3913832" cy="3970318"/>
          </a:xfrm>
          <a:prstGeom prst="rect">
            <a:avLst/>
          </a:prstGeom>
        </p:spPr>
        <p:txBody>
          <a:bodyPr wrap="square">
            <a:spAutoFit/>
          </a:bodyPr>
          <a:lstStyle/>
          <a:p>
            <a:pPr algn="just"/>
            <a:r>
              <a:rPr lang="en-US" dirty="0">
                <a:latin typeface="TimesNewRoman"/>
              </a:rPr>
              <a:t>There are many applications in which it is important that the amplifier maintain its gain at low frequencies down to dc. Furthermore, monolithic integrated-circuit (IC) technology does not allow the fabrication of large coupling capacitors. Thus IC amplifiers are usually designed as </a:t>
            </a:r>
            <a:r>
              <a:rPr lang="en-US" b="1" dirty="0">
                <a:latin typeface="TimesNewRoman,Bold"/>
              </a:rPr>
              <a:t>directly coupled </a:t>
            </a:r>
            <a:r>
              <a:rPr lang="en-US" dirty="0">
                <a:latin typeface="TimesNewRoman"/>
              </a:rPr>
              <a:t>or </a:t>
            </a:r>
            <a:r>
              <a:rPr lang="en-US" b="1" dirty="0">
                <a:solidFill>
                  <a:srgbClr val="FF0000"/>
                </a:solidFill>
                <a:latin typeface="TimesNewRoman,Bold"/>
              </a:rPr>
              <a:t>dc amplifiers </a:t>
            </a:r>
            <a:r>
              <a:rPr lang="en-US" dirty="0">
                <a:latin typeface="TimesNewRoman"/>
              </a:rPr>
              <a:t>(as opposed to </a:t>
            </a:r>
            <a:r>
              <a:rPr lang="en-US" b="1" dirty="0">
                <a:latin typeface="TimesNewRoman,Bold"/>
              </a:rPr>
              <a:t>capacitively coupled</a:t>
            </a:r>
            <a:r>
              <a:rPr lang="en-US" dirty="0">
                <a:latin typeface="TimesNewRoman"/>
              </a:rPr>
              <a:t>, or </a:t>
            </a:r>
            <a:r>
              <a:rPr lang="en-US" b="1" dirty="0">
                <a:latin typeface="TimesNewRoman,Bold"/>
              </a:rPr>
              <a:t>ac amplifiers</a:t>
            </a:r>
            <a:r>
              <a:rPr lang="en-US" dirty="0">
                <a:latin typeface="TimesNewRoman"/>
              </a:rPr>
              <a:t>). Figure shows the frequency response of a dc amplifier. Such a frequency response characterizes what is referred to as a </a:t>
            </a:r>
            <a:r>
              <a:rPr lang="en-US" b="1" dirty="0">
                <a:latin typeface="TimesNewRoman,Bold"/>
              </a:rPr>
              <a:t>low-pass amplifier</a:t>
            </a:r>
            <a:r>
              <a:rPr lang="en-US" dirty="0">
                <a:latin typeface="TimesNewRoman"/>
              </a:rPr>
              <a:t>.</a:t>
            </a:r>
            <a:endParaRPr lang="pt-BR" dirty="0"/>
          </a:p>
        </p:txBody>
      </p:sp>
      <p:sp>
        <p:nvSpPr>
          <p:cNvPr id="3" name="CaixaDeTexto 2">
            <a:extLst>
              <a:ext uri="{FF2B5EF4-FFF2-40B4-BE49-F238E27FC236}">
                <a16:creationId xmlns:a16="http://schemas.microsoft.com/office/drawing/2014/main" id="{564EF12F-5F91-4CC8-BAD2-5B34EADA4A4B}"/>
              </a:ext>
            </a:extLst>
          </p:cNvPr>
          <p:cNvSpPr txBox="1"/>
          <p:nvPr/>
        </p:nvSpPr>
        <p:spPr>
          <a:xfrm>
            <a:off x="158400" y="2349762"/>
            <a:ext cx="678623" cy="369332"/>
          </a:xfrm>
          <a:prstGeom prst="rect">
            <a:avLst/>
          </a:prstGeom>
          <a:solidFill>
            <a:schemeClr val="accent6">
              <a:lumMod val="60000"/>
              <a:lumOff val="40000"/>
            </a:schemeClr>
          </a:solidFill>
        </p:spPr>
        <p:txBody>
          <a:bodyPr wrap="square" rtlCol="0">
            <a:spAutoFit/>
          </a:bodyPr>
          <a:lstStyle/>
          <a:p>
            <a:pPr algn="ctr"/>
            <a:r>
              <a:rPr lang="pt-BR" b="1" dirty="0"/>
              <a:t>Note</a:t>
            </a:r>
          </a:p>
        </p:txBody>
      </p:sp>
      <p:pic>
        <p:nvPicPr>
          <p:cNvPr id="4" name="Imagem 3">
            <a:extLst>
              <a:ext uri="{FF2B5EF4-FFF2-40B4-BE49-F238E27FC236}">
                <a16:creationId xmlns:a16="http://schemas.microsoft.com/office/drawing/2014/main" id="{0EE3E016-8A6B-4F49-9342-1BCF51EF53F9}"/>
              </a:ext>
            </a:extLst>
          </p:cNvPr>
          <p:cNvPicPr>
            <a:picLocks noChangeAspect="1"/>
          </p:cNvPicPr>
          <p:nvPr/>
        </p:nvPicPr>
        <p:blipFill>
          <a:blip r:embed="rId2"/>
          <a:stretch>
            <a:fillRect/>
          </a:stretch>
        </p:blipFill>
        <p:spPr>
          <a:xfrm>
            <a:off x="5147403" y="2207077"/>
            <a:ext cx="2952750" cy="2438400"/>
          </a:xfrm>
          <a:prstGeom prst="rect">
            <a:avLst/>
          </a:prstGeom>
        </p:spPr>
      </p:pic>
      <p:sp>
        <p:nvSpPr>
          <p:cNvPr id="5" name="CaixaDeTexto 4">
            <a:extLst>
              <a:ext uri="{FF2B5EF4-FFF2-40B4-BE49-F238E27FC236}">
                <a16:creationId xmlns:a16="http://schemas.microsoft.com/office/drawing/2014/main" id="{704EF66B-4D4F-4FF1-B3A5-6AD5703474E1}"/>
              </a:ext>
            </a:extLst>
          </p:cNvPr>
          <p:cNvSpPr txBox="1"/>
          <p:nvPr/>
        </p:nvSpPr>
        <p:spPr>
          <a:xfrm>
            <a:off x="5407927" y="4485540"/>
            <a:ext cx="2431701" cy="523220"/>
          </a:xfrm>
          <a:prstGeom prst="rect">
            <a:avLst/>
          </a:prstGeom>
          <a:noFill/>
        </p:spPr>
        <p:txBody>
          <a:bodyPr wrap="square" rtlCol="0">
            <a:spAutoFit/>
          </a:bodyPr>
          <a:lstStyle/>
          <a:p>
            <a:pPr algn="ctr"/>
            <a:r>
              <a:rPr lang="pt-BR" sz="1400" dirty="0" err="1">
                <a:latin typeface="TimesNewRoman"/>
              </a:rPr>
              <a:t>Frequency</a:t>
            </a:r>
            <a:r>
              <a:rPr lang="pt-BR" sz="1400" dirty="0">
                <a:latin typeface="TimesNewRoman"/>
              </a:rPr>
              <a:t> response </a:t>
            </a:r>
            <a:r>
              <a:rPr lang="pt-BR" sz="1400" dirty="0" err="1">
                <a:latin typeface="TimesNewRoman"/>
              </a:rPr>
              <a:t>of</a:t>
            </a:r>
            <a:r>
              <a:rPr lang="pt-BR" sz="1400" dirty="0">
                <a:latin typeface="TimesNewRoman"/>
              </a:rPr>
              <a:t> a </a:t>
            </a:r>
            <a:r>
              <a:rPr lang="pt-BR" sz="1400" dirty="0" err="1">
                <a:latin typeface="TimesNewRoman"/>
              </a:rPr>
              <a:t>directly</a:t>
            </a:r>
            <a:r>
              <a:rPr lang="pt-BR" sz="1400" dirty="0">
                <a:latin typeface="TimesNewRoman"/>
              </a:rPr>
              <a:t> </a:t>
            </a:r>
            <a:r>
              <a:rPr lang="pt-BR" sz="1400" dirty="0" err="1">
                <a:latin typeface="TimesNewRoman"/>
              </a:rPr>
              <a:t>coupled</a:t>
            </a:r>
            <a:r>
              <a:rPr lang="pt-BR" sz="1400" dirty="0">
                <a:latin typeface="TimesNewRoman"/>
              </a:rPr>
              <a:t> </a:t>
            </a:r>
            <a:r>
              <a:rPr lang="pt-BR" sz="1400" dirty="0" err="1">
                <a:latin typeface="TimesNewRoman"/>
              </a:rPr>
              <a:t>amplifier</a:t>
            </a:r>
            <a:r>
              <a:rPr lang="pt-BR" sz="1400" dirty="0">
                <a:latin typeface="TimesNewRoman"/>
              </a:rPr>
              <a:t>.</a:t>
            </a:r>
          </a:p>
        </p:txBody>
      </p:sp>
      <p:cxnSp>
        <p:nvCxnSpPr>
          <p:cNvPr id="7" name="Conector reto 6">
            <a:extLst>
              <a:ext uri="{FF2B5EF4-FFF2-40B4-BE49-F238E27FC236}">
                <a16:creationId xmlns:a16="http://schemas.microsoft.com/office/drawing/2014/main" id="{1AB5496A-48D1-4BAF-9640-048C5DF2CBA0}"/>
              </a:ext>
            </a:extLst>
          </p:cNvPr>
          <p:cNvCxnSpPr/>
          <p:nvPr/>
        </p:nvCxnSpPr>
        <p:spPr>
          <a:xfrm>
            <a:off x="837023" y="1963409"/>
            <a:ext cx="7341110" cy="0"/>
          </a:xfrm>
          <a:prstGeom prst="line">
            <a:avLst/>
          </a:prstGeom>
          <a:ln w="28575">
            <a:solidFill>
              <a:srgbClr val="FFC000"/>
            </a:solidFill>
            <a:prstDash val="lgDashDotDot"/>
          </a:ln>
        </p:spPr>
        <p:style>
          <a:lnRef idx="1">
            <a:schemeClr val="accent1"/>
          </a:lnRef>
          <a:fillRef idx="0">
            <a:schemeClr val="accent1"/>
          </a:fillRef>
          <a:effectRef idx="0">
            <a:schemeClr val="accent1"/>
          </a:effectRef>
          <a:fontRef idx="minor">
            <a:schemeClr val="tx1"/>
          </a:fontRef>
        </p:style>
      </p:cxnSp>
      <p:sp>
        <p:nvSpPr>
          <p:cNvPr id="10" name="CaixaDeTexto 9">
            <a:extLst>
              <a:ext uri="{FF2B5EF4-FFF2-40B4-BE49-F238E27FC236}">
                <a16:creationId xmlns:a16="http://schemas.microsoft.com/office/drawing/2014/main" id="{CB1863AC-B01A-4BB9-9137-CA5F65EDEF0E}"/>
              </a:ext>
            </a:extLst>
          </p:cNvPr>
          <p:cNvSpPr txBox="1"/>
          <p:nvPr/>
        </p:nvSpPr>
        <p:spPr>
          <a:xfrm>
            <a:off x="485154" y="925334"/>
            <a:ext cx="8517050" cy="646331"/>
          </a:xfrm>
          <a:prstGeom prst="rect">
            <a:avLst/>
          </a:prstGeom>
          <a:noFill/>
        </p:spPr>
        <p:txBody>
          <a:bodyPr wrap="square" rtlCol="0">
            <a:spAutoFit/>
          </a:bodyPr>
          <a:lstStyle/>
          <a:p>
            <a:r>
              <a:rPr lang="en-US" dirty="0"/>
              <a:t>Op amps are </a:t>
            </a:r>
            <a:r>
              <a:rPr lang="en-US" b="1" dirty="0">
                <a:solidFill>
                  <a:srgbClr val="FF0000"/>
                </a:solidFill>
              </a:rPr>
              <a:t>direct-coupled devices</a:t>
            </a:r>
            <a:r>
              <a:rPr lang="en-US" dirty="0"/>
              <a:t> with large gains at dc, they are prone to dc </a:t>
            </a:r>
            <a:r>
              <a:rPr lang="pt-BR" dirty="0" err="1"/>
              <a:t>problems</a:t>
            </a:r>
            <a:r>
              <a:rPr lang="pt-BR" dirty="0"/>
              <a:t>.</a:t>
            </a:r>
            <a:r>
              <a:rPr lang="en-US" dirty="0"/>
              <a:t> The first such problem is the dc </a:t>
            </a:r>
            <a:r>
              <a:rPr lang="en-US" b="1" dirty="0">
                <a:solidFill>
                  <a:srgbClr val="FF0000"/>
                </a:solidFill>
              </a:rPr>
              <a:t>offset voltage</a:t>
            </a:r>
            <a:r>
              <a:rPr lang="en-US" dirty="0"/>
              <a:t>.</a:t>
            </a:r>
            <a:endParaRPr lang="pt-BR" dirty="0"/>
          </a:p>
        </p:txBody>
      </p:sp>
      <p:sp>
        <p:nvSpPr>
          <p:cNvPr id="11" name="Retângulo: Cantos Arredondados 10">
            <a:extLst>
              <a:ext uri="{FF2B5EF4-FFF2-40B4-BE49-F238E27FC236}">
                <a16:creationId xmlns:a16="http://schemas.microsoft.com/office/drawing/2014/main" id="{E664D6D4-FDF4-4591-8070-1D06F0948A4B}"/>
              </a:ext>
            </a:extLst>
          </p:cNvPr>
          <p:cNvSpPr/>
          <p:nvPr/>
        </p:nvSpPr>
        <p:spPr>
          <a:xfrm>
            <a:off x="218690" y="1029345"/>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Tree>
    <p:extLst>
      <p:ext uri="{BB962C8B-B14F-4D97-AF65-F5344CB8AC3E}">
        <p14:creationId xmlns:p14="http://schemas.microsoft.com/office/powerpoint/2010/main" val="3036457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E848E6C-820E-4190-BAD8-E8EE6A52D85B}"/>
              </a:ext>
            </a:extLst>
          </p:cNvPr>
          <p:cNvPicPr>
            <a:picLocks noChangeAspect="1"/>
          </p:cNvPicPr>
          <p:nvPr/>
        </p:nvPicPr>
        <p:blipFill>
          <a:blip r:embed="rId2"/>
          <a:stretch>
            <a:fillRect/>
          </a:stretch>
        </p:blipFill>
        <p:spPr>
          <a:xfrm>
            <a:off x="2569470" y="374168"/>
            <a:ext cx="3819525" cy="2505075"/>
          </a:xfrm>
          <a:prstGeom prst="rect">
            <a:avLst/>
          </a:prstGeom>
        </p:spPr>
      </p:pic>
      <p:sp>
        <p:nvSpPr>
          <p:cNvPr id="8" name="CaixaDeTexto 7">
            <a:extLst>
              <a:ext uri="{FF2B5EF4-FFF2-40B4-BE49-F238E27FC236}">
                <a16:creationId xmlns:a16="http://schemas.microsoft.com/office/drawing/2014/main" id="{D1704B83-072A-44BD-BD29-AE6D1F02D47F}"/>
              </a:ext>
            </a:extLst>
          </p:cNvPr>
          <p:cNvSpPr txBox="1"/>
          <p:nvPr/>
        </p:nvSpPr>
        <p:spPr>
          <a:xfrm>
            <a:off x="702365" y="3003644"/>
            <a:ext cx="8127909" cy="1477328"/>
          </a:xfrm>
          <a:prstGeom prst="rect">
            <a:avLst/>
          </a:prstGeom>
          <a:noFill/>
        </p:spPr>
        <p:txBody>
          <a:bodyPr wrap="square" rtlCol="0">
            <a:spAutoFit/>
          </a:bodyPr>
          <a:lstStyle/>
          <a:p>
            <a:pPr algn="just"/>
            <a:r>
              <a:rPr lang="en-US" dirty="0"/>
              <a:t>The op amp responds only to the </a:t>
            </a:r>
            <a:r>
              <a:rPr lang="en-US" i="1" dirty="0"/>
              <a:t>difference </a:t>
            </a:r>
            <a:r>
              <a:rPr lang="en-US" dirty="0"/>
              <a:t>signal </a:t>
            </a:r>
            <a:r>
              <a:rPr lang="en-US" i="1" dirty="0"/>
              <a:t>v</a:t>
            </a:r>
            <a:r>
              <a:rPr lang="en-US" baseline="-25000" dirty="0"/>
              <a:t>2</a:t>
            </a:r>
            <a:r>
              <a:rPr lang="en-US" dirty="0"/>
              <a:t> − </a:t>
            </a:r>
            <a:r>
              <a:rPr lang="en-US" i="1" dirty="0"/>
              <a:t>v</a:t>
            </a:r>
            <a:r>
              <a:rPr lang="en-US" baseline="-25000" dirty="0"/>
              <a:t>1</a:t>
            </a:r>
            <a:r>
              <a:rPr lang="en-US" dirty="0"/>
              <a:t> and hence ignores any signal </a:t>
            </a:r>
            <a:r>
              <a:rPr lang="en-US" i="1" dirty="0"/>
              <a:t>common </a:t>
            </a:r>
            <a:r>
              <a:rPr lang="en-US" dirty="0"/>
              <a:t>to both inputs. That is, if </a:t>
            </a:r>
            <a:r>
              <a:rPr lang="en-US" i="1" dirty="0"/>
              <a:t>v</a:t>
            </a:r>
            <a:r>
              <a:rPr lang="en-US" dirty="0"/>
              <a:t>1 = </a:t>
            </a:r>
            <a:r>
              <a:rPr lang="en-US" i="1" dirty="0"/>
              <a:t>v</a:t>
            </a:r>
            <a:r>
              <a:rPr lang="en-US" dirty="0"/>
              <a:t>2 = 1 V, then the output will (ideally) be zero. We call this property </a:t>
            </a:r>
            <a:r>
              <a:rPr lang="en-US" b="1" dirty="0"/>
              <a:t>common-mode rejection</a:t>
            </a:r>
            <a:r>
              <a:rPr lang="en-US" dirty="0"/>
              <a:t>, and we conclude that an ideal op amp has zero common-mode gain or, equivalently, infinite common- </a:t>
            </a:r>
            <a:r>
              <a:rPr lang="pt-BR" dirty="0" err="1"/>
              <a:t>mode</a:t>
            </a:r>
            <a:r>
              <a:rPr lang="pt-BR" dirty="0"/>
              <a:t> </a:t>
            </a:r>
            <a:r>
              <a:rPr lang="pt-BR" dirty="0" err="1"/>
              <a:t>rejection</a:t>
            </a:r>
            <a:r>
              <a:rPr lang="pt-BR" dirty="0"/>
              <a:t>.</a:t>
            </a:r>
            <a:endParaRPr lang="pt-BR" sz="1400" b="1" dirty="0">
              <a:solidFill>
                <a:srgbClr val="FF0000"/>
              </a:solidFill>
            </a:endParaRPr>
          </a:p>
        </p:txBody>
      </p:sp>
      <p:sp>
        <p:nvSpPr>
          <p:cNvPr id="9" name="Retângulo: Cantos Arredondados 8">
            <a:extLst>
              <a:ext uri="{FF2B5EF4-FFF2-40B4-BE49-F238E27FC236}">
                <a16:creationId xmlns:a16="http://schemas.microsoft.com/office/drawing/2014/main" id="{9A92640A-00F7-47E3-AB5D-99144116FE53}"/>
              </a:ext>
            </a:extLst>
          </p:cNvPr>
          <p:cNvSpPr/>
          <p:nvPr/>
        </p:nvSpPr>
        <p:spPr>
          <a:xfrm>
            <a:off x="313726" y="3091345"/>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C87F17F7-BE95-4E24-9192-E59D189A9C57}"/>
              </a:ext>
            </a:extLst>
          </p:cNvPr>
          <p:cNvSpPr txBox="1"/>
          <p:nvPr/>
        </p:nvSpPr>
        <p:spPr>
          <a:xfrm>
            <a:off x="702365" y="4605373"/>
            <a:ext cx="8127909" cy="1200329"/>
          </a:xfrm>
          <a:prstGeom prst="rect">
            <a:avLst/>
          </a:prstGeom>
          <a:noFill/>
        </p:spPr>
        <p:txBody>
          <a:bodyPr wrap="square" rtlCol="0">
            <a:spAutoFit/>
          </a:bodyPr>
          <a:lstStyle/>
          <a:p>
            <a:pPr algn="just"/>
            <a:r>
              <a:rPr lang="en-US" dirty="0"/>
              <a:t>The </a:t>
            </a:r>
            <a:r>
              <a:rPr lang="en-US" b="1" dirty="0">
                <a:solidFill>
                  <a:srgbClr val="FF0000"/>
                </a:solidFill>
              </a:rPr>
              <a:t>gain </a:t>
            </a:r>
            <a:r>
              <a:rPr lang="en-US" b="1" i="1" dirty="0">
                <a:solidFill>
                  <a:srgbClr val="FF0000"/>
                </a:solidFill>
              </a:rPr>
              <a:t>A</a:t>
            </a:r>
            <a:r>
              <a:rPr lang="en-US" i="1" dirty="0"/>
              <a:t> </a:t>
            </a:r>
            <a:r>
              <a:rPr lang="en-US" dirty="0"/>
              <a:t>is called the </a:t>
            </a:r>
            <a:r>
              <a:rPr lang="en-US" b="1" dirty="0">
                <a:solidFill>
                  <a:srgbClr val="FF0000"/>
                </a:solidFill>
                <a:highlight>
                  <a:srgbClr val="FFFF00"/>
                </a:highlight>
              </a:rPr>
              <a:t>differential gain</a:t>
            </a:r>
            <a:r>
              <a:rPr lang="en-US" dirty="0"/>
              <a:t>, for obvious reasons. Perhaps not so obvious is another name that we will attach to </a:t>
            </a:r>
            <a:r>
              <a:rPr lang="en-US" i="1" dirty="0"/>
              <a:t>A</a:t>
            </a:r>
            <a:r>
              <a:rPr lang="en-US" dirty="0"/>
              <a:t>: the </a:t>
            </a:r>
            <a:r>
              <a:rPr lang="en-US" b="1" dirty="0">
                <a:solidFill>
                  <a:srgbClr val="FF0000"/>
                </a:solidFill>
                <a:highlight>
                  <a:srgbClr val="FFFF00"/>
                </a:highlight>
              </a:rPr>
              <a:t>open-loop gain</a:t>
            </a:r>
            <a:r>
              <a:rPr lang="en-US" dirty="0"/>
              <a:t>. The reason for this name will become obvious later on when we “close the loop” around the op amp and define another </a:t>
            </a:r>
            <a:r>
              <a:rPr lang="pt-BR" dirty="0" err="1"/>
              <a:t>gain</a:t>
            </a:r>
            <a:r>
              <a:rPr lang="pt-BR" dirty="0"/>
              <a:t>, </a:t>
            </a:r>
            <a:r>
              <a:rPr lang="pt-BR" dirty="0" err="1"/>
              <a:t>the</a:t>
            </a:r>
            <a:r>
              <a:rPr lang="pt-BR" dirty="0"/>
              <a:t> </a:t>
            </a:r>
            <a:r>
              <a:rPr lang="pt-BR" dirty="0" err="1"/>
              <a:t>closed</a:t>
            </a:r>
            <a:r>
              <a:rPr lang="pt-BR" dirty="0"/>
              <a:t>-loop </a:t>
            </a:r>
            <a:r>
              <a:rPr lang="pt-BR" dirty="0" err="1"/>
              <a:t>gain</a:t>
            </a:r>
            <a:r>
              <a:rPr lang="pt-BR" dirty="0"/>
              <a:t>.</a:t>
            </a:r>
            <a:endParaRPr lang="pt-BR" sz="1400" b="1" dirty="0">
              <a:solidFill>
                <a:srgbClr val="FF0000"/>
              </a:solidFill>
            </a:endParaRPr>
          </a:p>
        </p:txBody>
      </p:sp>
      <p:sp>
        <p:nvSpPr>
          <p:cNvPr id="12" name="Retângulo: Cantos Arredondados 11">
            <a:extLst>
              <a:ext uri="{FF2B5EF4-FFF2-40B4-BE49-F238E27FC236}">
                <a16:creationId xmlns:a16="http://schemas.microsoft.com/office/drawing/2014/main" id="{B2B3FA5F-88F0-4DB7-804D-3896543C8E1D}"/>
              </a:ext>
            </a:extLst>
          </p:cNvPr>
          <p:cNvSpPr/>
          <p:nvPr/>
        </p:nvSpPr>
        <p:spPr>
          <a:xfrm>
            <a:off x="313726" y="4693074"/>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546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CB1863AC-B01A-4BB9-9137-CA5F65EDEF0E}"/>
              </a:ext>
            </a:extLst>
          </p:cNvPr>
          <p:cNvSpPr txBox="1"/>
          <p:nvPr/>
        </p:nvSpPr>
        <p:spPr>
          <a:xfrm>
            <a:off x="475105" y="392764"/>
            <a:ext cx="8440156" cy="646331"/>
          </a:xfrm>
          <a:prstGeom prst="rect">
            <a:avLst/>
          </a:prstGeom>
          <a:noFill/>
        </p:spPr>
        <p:txBody>
          <a:bodyPr wrap="square" rtlCol="0">
            <a:spAutoFit/>
          </a:bodyPr>
          <a:lstStyle/>
          <a:p>
            <a:pPr algn="just"/>
            <a:r>
              <a:rPr lang="en-US" dirty="0"/>
              <a:t>If the two input terminals of the op amp are tied together and connected to ground, it will be found that despite the fact that </a:t>
            </a:r>
            <a:r>
              <a:rPr lang="en-US" i="1" dirty="0" err="1"/>
              <a:t>v</a:t>
            </a:r>
            <a:r>
              <a:rPr lang="en-US" i="1" baseline="-25000" dirty="0" err="1"/>
              <a:t>Id</a:t>
            </a:r>
            <a:r>
              <a:rPr lang="en-US" i="1" dirty="0"/>
              <a:t> </a:t>
            </a:r>
            <a:r>
              <a:rPr lang="en-US" dirty="0"/>
              <a:t>= 0, a finite dc voltage exists at the output.</a:t>
            </a:r>
            <a:endParaRPr lang="pt-BR" dirty="0"/>
          </a:p>
        </p:txBody>
      </p:sp>
      <p:sp>
        <p:nvSpPr>
          <p:cNvPr id="11" name="Retângulo: Cantos Arredondados 10">
            <a:extLst>
              <a:ext uri="{FF2B5EF4-FFF2-40B4-BE49-F238E27FC236}">
                <a16:creationId xmlns:a16="http://schemas.microsoft.com/office/drawing/2014/main" id="{E664D6D4-FDF4-4591-8070-1D06F0948A4B}"/>
              </a:ext>
            </a:extLst>
          </p:cNvPr>
          <p:cNvSpPr/>
          <p:nvPr/>
        </p:nvSpPr>
        <p:spPr>
          <a:xfrm>
            <a:off x="166979" y="496775"/>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
        <p:nvSpPr>
          <p:cNvPr id="13" name="CaixaDeTexto 12">
            <a:extLst>
              <a:ext uri="{FF2B5EF4-FFF2-40B4-BE49-F238E27FC236}">
                <a16:creationId xmlns:a16="http://schemas.microsoft.com/office/drawing/2014/main" id="{838DBB3B-332D-4C3E-BEFC-C08363DB397F}"/>
              </a:ext>
            </a:extLst>
          </p:cNvPr>
          <p:cNvSpPr txBox="1"/>
          <p:nvPr/>
        </p:nvSpPr>
        <p:spPr>
          <a:xfrm>
            <a:off x="439873" y="1056571"/>
            <a:ext cx="8517050" cy="1477328"/>
          </a:xfrm>
          <a:prstGeom prst="rect">
            <a:avLst/>
          </a:prstGeom>
          <a:noFill/>
        </p:spPr>
        <p:txBody>
          <a:bodyPr wrap="square" rtlCol="0">
            <a:spAutoFit/>
          </a:bodyPr>
          <a:lstStyle/>
          <a:p>
            <a:pPr algn="just"/>
            <a:r>
              <a:rPr lang="en-US" dirty="0"/>
              <a:t>The op-amp output can be brought back to its ideal value of 0 V by connecting a dc voltage source of appropriate polarity and magnitude between the two input terminals of the op amp. This external source balances out the input offset voltage of the op amp. It follows that the </a:t>
            </a:r>
            <a:r>
              <a:rPr lang="en-US" b="1" dirty="0">
                <a:solidFill>
                  <a:srgbClr val="FF0000"/>
                </a:solidFill>
                <a:highlight>
                  <a:srgbClr val="FFFF00"/>
                </a:highlight>
              </a:rPr>
              <a:t>input offset voltage </a:t>
            </a:r>
            <a:r>
              <a:rPr lang="en-US" dirty="0"/>
              <a:t>(</a:t>
            </a:r>
            <a:r>
              <a:rPr lang="en-US" b="1" i="1" dirty="0">
                <a:solidFill>
                  <a:srgbClr val="FF0000"/>
                </a:solidFill>
                <a:highlight>
                  <a:srgbClr val="FFFF00"/>
                </a:highlight>
              </a:rPr>
              <a:t>V</a:t>
            </a:r>
            <a:r>
              <a:rPr lang="en-US" b="1" i="1" baseline="-25000" dirty="0">
                <a:solidFill>
                  <a:srgbClr val="FF0000"/>
                </a:solidFill>
                <a:highlight>
                  <a:srgbClr val="FFFF00"/>
                </a:highlight>
              </a:rPr>
              <a:t>OS</a:t>
            </a:r>
            <a:r>
              <a:rPr lang="en-US" dirty="0"/>
              <a:t>) must be of equal magnitude and of opposite polarity to the voltage we applied externally.</a:t>
            </a:r>
            <a:endParaRPr lang="pt-BR" dirty="0"/>
          </a:p>
        </p:txBody>
      </p:sp>
      <p:sp>
        <p:nvSpPr>
          <p:cNvPr id="14" name="Retângulo: Cantos Arredondados 13">
            <a:extLst>
              <a:ext uri="{FF2B5EF4-FFF2-40B4-BE49-F238E27FC236}">
                <a16:creationId xmlns:a16="http://schemas.microsoft.com/office/drawing/2014/main" id="{A3CE0CCF-DECA-4899-91EB-B343ED71A111}"/>
              </a:ext>
            </a:extLst>
          </p:cNvPr>
          <p:cNvSpPr/>
          <p:nvPr/>
        </p:nvSpPr>
        <p:spPr>
          <a:xfrm>
            <a:off x="168449" y="1160582"/>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
        <p:nvSpPr>
          <p:cNvPr id="15" name="CaixaDeTexto 14">
            <a:extLst>
              <a:ext uri="{FF2B5EF4-FFF2-40B4-BE49-F238E27FC236}">
                <a16:creationId xmlns:a16="http://schemas.microsoft.com/office/drawing/2014/main" id="{AE19A50A-458F-47C1-8E29-991B48E5B2D9}"/>
              </a:ext>
            </a:extLst>
          </p:cNvPr>
          <p:cNvSpPr txBox="1"/>
          <p:nvPr/>
        </p:nvSpPr>
        <p:spPr>
          <a:xfrm>
            <a:off x="398211" y="2648196"/>
            <a:ext cx="8517050" cy="646331"/>
          </a:xfrm>
          <a:prstGeom prst="rect">
            <a:avLst/>
          </a:prstGeom>
          <a:noFill/>
        </p:spPr>
        <p:txBody>
          <a:bodyPr wrap="square" rtlCol="0">
            <a:spAutoFit/>
          </a:bodyPr>
          <a:lstStyle/>
          <a:p>
            <a:pPr algn="just"/>
            <a:r>
              <a:rPr lang="en-US" dirty="0"/>
              <a:t>The input offset voltage arises as a result of the unavoidable mismatches present in the input differential stage inside the op amp. </a:t>
            </a:r>
            <a:endParaRPr lang="pt-BR" dirty="0"/>
          </a:p>
        </p:txBody>
      </p:sp>
      <p:sp>
        <p:nvSpPr>
          <p:cNvPr id="16" name="Retângulo: Cantos Arredondados 15">
            <a:extLst>
              <a:ext uri="{FF2B5EF4-FFF2-40B4-BE49-F238E27FC236}">
                <a16:creationId xmlns:a16="http://schemas.microsoft.com/office/drawing/2014/main" id="{4A38C973-22EE-4FFA-A64F-20986A47E3B8}"/>
              </a:ext>
            </a:extLst>
          </p:cNvPr>
          <p:cNvSpPr/>
          <p:nvPr/>
        </p:nvSpPr>
        <p:spPr>
          <a:xfrm>
            <a:off x="166979" y="2752207"/>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
        <p:nvSpPr>
          <p:cNvPr id="17" name="CaixaDeTexto 16">
            <a:extLst>
              <a:ext uri="{FF2B5EF4-FFF2-40B4-BE49-F238E27FC236}">
                <a16:creationId xmlns:a16="http://schemas.microsoft.com/office/drawing/2014/main" id="{9BF23FEB-563B-4794-884B-3658EBF82DFD}"/>
              </a:ext>
            </a:extLst>
          </p:cNvPr>
          <p:cNvSpPr txBox="1"/>
          <p:nvPr/>
        </p:nvSpPr>
        <p:spPr>
          <a:xfrm>
            <a:off x="439873" y="3532964"/>
            <a:ext cx="6704504" cy="369332"/>
          </a:xfrm>
          <a:prstGeom prst="rect">
            <a:avLst/>
          </a:prstGeom>
          <a:noFill/>
        </p:spPr>
        <p:txBody>
          <a:bodyPr wrap="square" rtlCol="0">
            <a:spAutoFit/>
          </a:bodyPr>
          <a:lstStyle/>
          <a:p>
            <a:r>
              <a:rPr lang="pt-BR" b="1" dirty="0"/>
              <a:t>General-</a:t>
            </a:r>
            <a:r>
              <a:rPr lang="pt-BR" b="1" dirty="0" err="1"/>
              <a:t>purpose</a:t>
            </a:r>
            <a:r>
              <a:rPr lang="pt-BR" b="1" dirty="0"/>
              <a:t> </a:t>
            </a:r>
            <a:r>
              <a:rPr lang="pt-BR" b="1" dirty="0" err="1"/>
              <a:t>op</a:t>
            </a:r>
            <a:r>
              <a:rPr lang="pt-BR" b="1" dirty="0"/>
              <a:t> </a:t>
            </a:r>
            <a:r>
              <a:rPr lang="pt-BR" b="1" dirty="0" err="1"/>
              <a:t>amps</a:t>
            </a:r>
            <a:r>
              <a:rPr lang="pt-BR" b="1" dirty="0"/>
              <a:t> </a:t>
            </a:r>
            <a:r>
              <a:rPr lang="en-US" b="1" dirty="0"/>
              <a:t>exhibit </a:t>
            </a:r>
            <a:r>
              <a:rPr lang="en-US" b="1" i="1" dirty="0"/>
              <a:t>V</a:t>
            </a:r>
            <a:r>
              <a:rPr lang="en-US" b="1" i="1" baseline="-25000" dirty="0"/>
              <a:t>OS</a:t>
            </a:r>
            <a:r>
              <a:rPr lang="en-US" b="1" i="1" dirty="0"/>
              <a:t> </a:t>
            </a:r>
            <a:r>
              <a:rPr lang="en-US" b="1" dirty="0"/>
              <a:t>in the range of 1 mV to 5 mV</a:t>
            </a:r>
            <a:r>
              <a:rPr lang="en-US" dirty="0"/>
              <a:t>.</a:t>
            </a:r>
            <a:endParaRPr lang="pt-BR" dirty="0"/>
          </a:p>
        </p:txBody>
      </p:sp>
      <p:sp>
        <p:nvSpPr>
          <p:cNvPr id="18" name="Retângulo: Cantos Arredondados 17">
            <a:extLst>
              <a:ext uri="{FF2B5EF4-FFF2-40B4-BE49-F238E27FC236}">
                <a16:creationId xmlns:a16="http://schemas.microsoft.com/office/drawing/2014/main" id="{BE438FFD-BDFB-4968-BE8F-C975C0AEABBC}"/>
              </a:ext>
            </a:extLst>
          </p:cNvPr>
          <p:cNvSpPr/>
          <p:nvPr/>
        </p:nvSpPr>
        <p:spPr>
          <a:xfrm>
            <a:off x="166979" y="3620377"/>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
        <p:nvSpPr>
          <p:cNvPr id="19" name="CaixaDeTexto 18">
            <a:extLst>
              <a:ext uri="{FF2B5EF4-FFF2-40B4-BE49-F238E27FC236}">
                <a16:creationId xmlns:a16="http://schemas.microsoft.com/office/drawing/2014/main" id="{E9C396A4-7891-4C93-A008-D3A2D4B9552D}"/>
              </a:ext>
            </a:extLst>
          </p:cNvPr>
          <p:cNvSpPr txBox="1"/>
          <p:nvPr/>
        </p:nvSpPr>
        <p:spPr>
          <a:xfrm>
            <a:off x="439872" y="4058686"/>
            <a:ext cx="8475389" cy="1754326"/>
          </a:xfrm>
          <a:prstGeom prst="rect">
            <a:avLst/>
          </a:prstGeom>
          <a:noFill/>
        </p:spPr>
        <p:txBody>
          <a:bodyPr wrap="square" rtlCol="0">
            <a:spAutoFit/>
          </a:bodyPr>
          <a:lstStyle/>
          <a:p>
            <a:pPr algn="just"/>
            <a:r>
              <a:rPr lang="en-US" b="1" dirty="0"/>
              <a:t>The value of </a:t>
            </a:r>
            <a:r>
              <a:rPr lang="en-US" b="1" i="1" dirty="0"/>
              <a:t>V</a:t>
            </a:r>
            <a:r>
              <a:rPr lang="en-US" b="1" i="1" baseline="-25000" dirty="0"/>
              <a:t>OS</a:t>
            </a:r>
            <a:r>
              <a:rPr lang="en-US" b="1" i="1" dirty="0"/>
              <a:t> </a:t>
            </a:r>
            <a:r>
              <a:rPr lang="en-US" b="1" dirty="0"/>
              <a:t>depends on temperature. The op amp data sheets usually specify typical and maximum values for </a:t>
            </a:r>
            <a:r>
              <a:rPr lang="en-US" b="1" i="1" dirty="0"/>
              <a:t>V</a:t>
            </a:r>
            <a:r>
              <a:rPr lang="en-US" b="1" i="1" baseline="-25000" dirty="0"/>
              <a:t>OS</a:t>
            </a:r>
            <a:r>
              <a:rPr lang="en-US" b="1" i="1" dirty="0"/>
              <a:t> </a:t>
            </a:r>
            <a:r>
              <a:rPr lang="en-US" b="1" dirty="0"/>
              <a:t>at room temperature as well as the temperature coefficient of </a:t>
            </a:r>
            <a:r>
              <a:rPr lang="en-US" b="1" i="1" dirty="0"/>
              <a:t>V</a:t>
            </a:r>
            <a:r>
              <a:rPr lang="en-US" b="1" i="1" baseline="-25000" dirty="0"/>
              <a:t>OS</a:t>
            </a:r>
            <a:r>
              <a:rPr lang="en-US" b="1" i="1" dirty="0"/>
              <a:t> </a:t>
            </a:r>
            <a:r>
              <a:rPr lang="en-US" b="1" dirty="0"/>
              <a:t>(usually in </a:t>
            </a:r>
            <a:r>
              <a:rPr lang="en-US" b="1" dirty="0" err="1"/>
              <a:t>μV</a:t>
            </a:r>
            <a:r>
              <a:rPr lang="en-US" b="1" dirty="0"/>
              <a:t>/°C). </a:t>
            </a:r>
            <a:r>
              <a:rPr lang="en-US" dirty="0"/>
              <a:t>They do not, however, specify the polarity of </a:t>
            </a:r>
            <a:r>
              <a:rPr lang="en-US" i="1" dirty="0"/>
              <a:t>V</a:t>
            </a:r>
            <a:r>
              <a:rPr lang="en-US" i="1" baseline="-25000" dirty="0"/>
              <a:t>OS</a:t>
            </a:r>
            <a:r>
              <a:rPr lang="en-US" i="1" dirty="0"/>
              <a:t> </a:t>
            </a:r>
            <a:r>
              <a:rPr lang="en-US" dirty="0"/>
              <a:t>because the component mismatches that give rise to </a:t>
            </a:r>
            <a:r>
              <a:rPr lang="en-US" i="1" dirty="0"/>
              <a:t>V</a:t>
            </a:r>
            <a:r>
              <a:rPr lang="en-US" i="1" baseline="-25000" dirty="0"/>
              <a:t>OS</a:t>
            </a:r>
            <a:r>
              <a:rPr lang="en-US" i="1" dirty="0"/>
              <a:t> </a:t>
            </a:r>
            <a:r>
              <a:rPr lang="en-US" dirty="0"/>
              <a:t>are obviously not known a priori. </a:t>
            </a:r>
            <a:r>
              <a:rPr lang="en-US" b="1" dirty="0"/>
              <a:t>Different units of the same op-amp type may exhibit either a positive or a negative </a:t>
            </a:r>
            <a:r>
              <a:rPr lang="en-US" b="1" i="1" dirty="0"/>
              <a:t>V</a:t>
            </a:r>
            <a:r>
              <a:rPr lang="en-US" b="1" i="1" baseline="-25000" dirty="0"/>
              <a:t>OS</a:t>
            </a:r>
            <a:r>
              <a:rPr lang="en-US" b="1" dirty="0"/>
              <a:t>.</a:t>
            </a:r>
            <a:endParaRPr lang="pt-BR" b="1" dirty="0"/>
          </a:p>
        </p:txBody>
      </p:sp>
      <p:sp>
        <p:nvSpPr>
          <p:cNvPr id="20" name="Retângulo: Cantos Arredondados 19">
            <a:extLst>
              <a:ext uri="{FF2B5EF4-FFF2-40B4-BE49-F238E27FC236}">
                <a16:creationId xmlns:a16="http://schemas.microsoft.com/office/drawing/2014/main" id="{7FDB6A7F-E54A-4179-98BF-25F36A482D4C}"/>
              </a:ext>
            </a:extLst>
          </p:cNvPr>
          <p:cNvSpPr/>
          <p:nvPr/>
        </p:nvSpPr>
        <p:spPr>
          <a:xfrm>
            <a:off x="166979" y="4133775"/>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Tree>
    <p:extLst>
      <p:ext uri="{BB962C8B-B14F-4D97-AF65-F5344CB8AC3E}">
        <p14:creationId xmlns:p14="http://schemas.microsoft.com/office/powerpoint/2010/main" val="347406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animBg="1"/>
      <p:bldP spid="17" grpId="0"/>
      <p:bldP spid="18" grpId="0" animBg="1"/>
      <p:bldP spid="19" grpId="0"/>
      <p:bldP spid="2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CB1863AC-B01A-4BB9-9137-CA5F65EDEF0E}"/>
              </a:ext>
            </a:extLst>
          </p:cNvPr>
          <p:cNvSpPr txBox="1"/>
          <p:nvPr/>
        </p:nvSpPr>
        <p:spPr>
          <a:xfrm>
            <a:off x="536865" y="392763"/>
            <a:ext cx="8440156" cy="646331"/>
          </a:xfrm>
          <a:prstGeom prst="rect">
            <a:avLst/>
          </a:prstGeom>
          <a:noFill/>
        </p:spPr>
        <p:txBody>
          <a:bodyPr wrap="square" rtlCol="0">
            <a:spAutoFit/>
          </a:bodyPr>
          <a:lstStyle/>
          <a:p>
            <a:pPr algn="just"/>
            <a:r>
              <a:rPr lang="en-US" dirty="0"/>
              <a:t>To analyze the effect of </a:t>
            </a:r>
            <a:r>
              <a:rPr lang="en-US" i="1" dirty="0"/>
              <a:t>V</a:t>
            </a:r>
            <a:r>
              <a:rPr lang="en-US" i="1" baseline="-25000" dirty="0"/>
              <a:t>OS</a:t>
            </a:r>
            <a:r>
              <a:rPr lang="en-US" i="1" dirty="0"/>
              <a:t> </a:t>
            </a:r>
            <a:r>
              <a:rPr lang="en-US" dirty="0"/>
              <a:t>on the operation of op-amp circuits, we need a circuit model for the op amp with input offset voltage, as shown below.</a:t>
            </a:r>
            <a:endParaRPr lang="pt-BR" dirty="0"/>
          </a:p>
        </p:txBody>
      </p:sp>
      <p:sp>
        <p:nvSpPr>
          <p:cNvPr id="11" name="Retângulo: Cantos Arredondados 10">
            <a:extLst>
              <a:ext uri="{FF2B5EF4-FFF2-40B4-BE49-F238E27FC236}">
                <a16:creationId xmlns:a16="http://schemas.microsoft.com/office/drawing/2014/main" id="{E664D6D4-FDF4-4591-8070-1D06F0948A4B}"/>
              </a:ext>
            </a:extLst>
          </p:cNvPr>
          <p:cNvSpPr/>
          <p:nvPr/>
        </p:nvSpPr>
        <p:spPr>
          <a:xfrm>
            <a:off x="166979" y="496775"/>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2" name="Imagem 1">
            <a:extLst>
              <a:ext uri="{FF2B5EF4-FFF2-40B4-BE49-F238E27FC236}">
                <a16:creationId xmlns:a16="http://schemas.microsoft.com/office/drawing/2014/main" id="{69BED3B3-4F69-4FAF-812E-ACD2B0A46B1B}"/>
              </a:ext>
            </a:extLst>
          </p:cNvPr>
          <p:cNvPicPr>
            <a:picLocks noChangeAspect="1"/>
          </p:cNvPicPr>
          <p:nvPr/>
        </p:nvPicPr>
        <p:blipFill>
          <a:blip r:embed="rId2"/>
          <a:stretch>
            <a:fillRect/>
          </a:stretch>
        </p:blipFill>
        <p:spPr>
          <a:xfrm>
            <a:off x="3724901" y="1081799"/>
            <a:ext cx="2064083" cy="1626425"/>
          </a:xfrm>
          <a:prstGeom prst="rect">
            <a:avLst/>
          </a:prstGeom>
        </p:spPr>
      </p:pic>
      <p:sp>
        <p:nvSpPr>
          <p:cNvPr id="3" name="CaixaDeTexto 2">
            <a:extLst>
              <a:ext uri="{FF2B5EF4-FFF2-40B4-BE49-F238E27FC236}">
                <a16:creationId xmlns:a16="http://schemas.microsoft.com/office/drawing/2014/main" id="{DE27E33D-B377-42B3-990F-20D85E1BAE4A}"/>
              </a:ext>
            </a:extLst>
          </p:cNvPr>
          <p:cNvSpPr txBox="1"/>
          <p:nvPr/>
        </p:nvSpPr>
        <p:spPr>
          <a:xfrm>
            <a:off x="2217696" y="2708224"/>
            <a:ext cx="4708608" cy="307777"/>
          </a:xfrm>
          <a:prstGeom prst="rect">
            <a:avLst/>
          </a:prstGeom>
          <a:noFill/>
        </p:spPr>
        <p:txBody>
          <a:bodyPr wrap="square" rtlCol="0">
            <a:spAutoFit/>
          </a:bodyPr>
          <a:lstStyle/>
          <a:p>
            <a:pPr algn="ctr"/>
            <a:r>
              <a:rPr lang="pt-BR" sz="1400" dirty="0" err="1"/>
              <a:t>Circuit</a:t>
            </a:r>
            <a:r>
              <a:rPr lang="pt-BR" sz="1400" dirty="0"/>
              <a:t> </a:t>
            </a:r>
            <a:r>
              <a:rPr lang="pt-BR" sz="1400" dirty="0" err="1"/>
              <a:t>model</a:t>
            </a:r>
            <a:r>
              <a:rPr lang="pt-BR" sz="1400" dirty="0"/>
              <a:t> for </a:t>
            </a:r>
            <a:r>
              <a:rPr lang="pt-BR" sz="1400" dirty="0" err="1"/>
              <a:t>an</a:t>
            </a:r>
            <a:r>
              <a:rPr lang="pt-BR" sz="1400" dirty="0"/>
              <a:t> </a:t>
            </a:r>
            <a:r>
              <a:rPr lang="pt-BR" sz="1400" dirty="0" err="1"/>
              <a:t>op</a:t>
            </a:r>
            <a:r>
              <a:rPr lang="pt-BR" sz="1400" dirty="0"/>
              <a:t> </a:t>
            </a:r>
            <a:r>
              <a:rPr lang="pt-BR" sz="1400" dirty="0" err="1"/>
              <a:t>amp</a:t>
            </a:r>
            <a:r>
              <a:rPr lang="pt-BR" sz="1400" dirty="0"/>
              <a:t> </a:t>
            </a:r>
            <a:r>
              <a:rPr lang="pt-BR" sz="1400" dirty="0" err="1"/>
              <a:t>with</a:t>
            </a:r>
            <a:r>
              <a:rPr lang="pt-BR" sz="1400" dirty="0"/>
              <a:t> input offset </a:t>
            </a:r>
            <a:r>
              <a:rPr lang="pt-BR" sz="1400" dirty="0" err="1"/>
              <a:t>voltage</a:t>
            </a:r>
            <a:r>
              <a:rPr lang="pt-BR" sz="1400" dirty="0"/>
              <a:t> </a:t>
            </a:r>
            <a:r>
              <a:rPr lang="pt-BR" sz="1400" i="1" dirty="0"/>
              <a:t>V</a:t>
            </a:r>
            <a:r>
              <a:rPr lang="pt-BR" sz="1400" i="1" baseline="-25000" dirty="0"/>
              <a:t>OS</a:t>
            </a:r>
            <a:endParaRPr lang="pt-BR" sz="1400" baseline="-25000" dirty="0"/>
          </a:p>
        </p:txBody>
      </p:sp>
      <p:sp>
        <p:nvSpPr>
          <p:cNvPr id="21" name="CaixaDeTexto 20">
            <a:extLst>
              <a:ext uri="{FF2B5EF4-FFF2-40B4-BE49-F238E27FC236}">
                <a16:creationId xmlns:a16="http://schemas.microsoft.com/office/drawing/2014/main" id="{1F807466-2FE9-4122-9C9A-F9026EBB8034}"/>
              </a:ext>
            </a:extLst>
          </p:cNvPr>
          <p:cNvSpPr txBox="1"/>
          <p:nvPr/>
        </p:nvSpPr>
        <p:spPr>
          <a:xfrm>
            <a:off x="222822" y="3565608"/>
            <a:ext cx="678623" cy="369332"/>
          </a:xfrm>
          <a:prstGeom prst="rect">
            <a:avLst/>
          </a:prstGeom>
          <a:solidFill>
            <a:schemeClr val="accent6">
              <a:lumMod val="60000"/>
              <a:lumOff val="40000"/>
            </a:schemeClr>
          </a:solidFill>
        </p:spPr>
        <p:txBody>
          <a:bodyPr wrap="square" rtlCol="0">
            <a:spAutoFit/>
          </a:bodyPr>
          <a:lstStyle/>
          <a:p>
            <a:pPr algn="ctr"/>
            <a:r>
              <a:rPr lang="pt-BR" b="1" dirty="0"/>
              <a:t>Note</a:t>
            </a:r>
          </a:p>
        </p:txBody>
      </p:sp>
      <p:cxnSp>
        <p:nvCxnSpPr>
          <p:cNvPr id="22" name="Conector reto 21">
            <a:extLst>
              <a:ext uri="{FF2B5EF4-FFF2-40B4-BE49-F238E27FC236}">
                <a16:creationId xmlns:a16="http://schemas.microsoft.com/office/drawing/2014/main" id="{A5B9F0B6-CD41-4C42-AF57-D8838A5D479E}"/>
              </a:ext>
            </a:extLst>
          </p:cNvPr>
          <p:cNvCxnSpPr/>
          <p:nvPr/>
        </p:nvCxnSpPr>
        <p:spPr>
          <a:xfrm>
            <a:off x="901445" y="3429000"/>
            <a:ext cx="7341110" cy="0"/>
          </a:xfrm>
          <a:prstGeom prst="line">
            <a:avLst/>
          </a:prstGeom>
          <a:ln w="28575">
            <a:solidFill>
              <a:srgbClr val="FFC000"/>
            </a:solidFill>
            <a:prstDash val="lgDashDotDot"/>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4A8B6815-B751-4858-942B-A192B01BF8E4}"/>
              </a:ext>
            </a:extLst>
          </p:cNvPr>
          <p:cNvSpPr/>
          <p:nvPr/>
        </p:nvSpPr>
        <p:spPr>
          <a:xfrm>
            <a:off x="282595" y="4111221"/>
            <a:ext cx="8581867" cy="1477328"/>
          </a:xfrm>
          <a:prstGeom prst="rect">
            <a:avLst/>
          </a:prstGeom>
        </p:spPr>
        <p:txBody>
          <a:bodyPr wrap="square">
            <a:spAutoFit/>
          </a:bodyPr>
          <a:lstStyle/>
          <a:p>
            <a:pPr algn="just"/>
            <a:r>
              <a:rPr lang="en-US" b="1" dirty="0"/>
              <a:t>We should note that real op amps have nonideal effects additional to those discussed in this chapter. </a:t>
            </a:r>
            <a:r>
              <a:rPr lang="pt-BR" b="1" dirty="0" err="1"/>
              <a:t>These</a:t>
            </a:r>
            <a:r>
              <a:rPr lang="pt-BR" b="1" dirty="0"/>
              <a:t> include </a:t>
            </a:r>
            <a:r>
              <a:rPr lang="pt-BR" b="1" dirty="0" err="1"/>
              <a:t>finite</a:t>
            </a:r>
            <a:r>
              <a:rPr lang="pt-BR" b="1" dirty="0"/>
              <a:t> </a:t>
            </a:r>
            <a:r>
              <a:rPr lang="pt-BR" b="1" dirty="0" err="1"/>
              <a:t>nonzero</a:t>
            </a:r>
            <a:r>
              <a:rPr lang="pt-BR" b="1" dirty="0"/>
              <a:t> common-</a:t>
            </a:r>
            <a:r>
              <a:rPr lang="pt-BR" b="1" dirty="0" err="1"/>
              <a:t>mode</a:t>
            </a:r>
            <a:r>
              <a:rPr lang="pt-BR" b="1" dirty="0"/>
              <a:t> </a:t>
            </a:r>
            <a:r>
              <a:rPr lang="pt-BR" b="1" dirty="0" err="1"/>
              <a:t>gain</a:t>
            </a:r>
            <a:r>
              <a:rPr lang="pt-BR" b="1" dirty="0"/>
              <a:t> </a:t>
            </a:r>
            <a:r>
              <a:rPr lang="pt-BR" b="1" dirty="0" err="1"/>
              <a:t>or</a:t>
            </a:r>
            <a:r>
              <a:rPr lang="pt-BR" b="1" dirty="0"/>
              <a:t>, </a:t>
            </a:r>
            <a:r>
              <a:rPr lang="pt-BR" b="1" dirty="0" err="1"/>
              <a:t>equivalently</a:t>
            </a:r>
            <a:r>
              <a:rPr lang="pt-BR" b="1" dirty="0"/>
              <a:t>, </a:t>
            </a:r>
            <a:r>
              <a:rPr lang="pt-BR" b="1" dirty="0" err="1"/>
              <a:t>noninfinite</a:t>
            </a:r>
            <a:r>
              <a:rPr lang="pt-BR" b="1" dirty="0"/>
              <a:t> CMRR, </a:t>
            </a:r>
            <a:r>
              <a:rPr lang="pt-BR" b="1" dirty="0" err="1"/>
              <a:t>noninfinite</a:t>
            </a:r>
            <a:r>
              <a:rPr lang="pt-BR" b="1" dirty="0"/>
              <a:t> </a:t>
            </a:r>
            <a:r>
              <a:rPr lang="en-US" b="1" dirty="0"/>
              <a:t>input resistance, and nonzero output resistance. The effect of these, however, on the performance of most of the closed-loop circuits studied here is not very significant</a:t>
            </a:r>
            <a:r>
              <a:rPr lang="en-US" dirty="0"/>
              <a:t>.</a:t>
            </a:r>
            <a:endParaRPr lang="pt-BR" dirty="0"/>
          </a:p>
        </p:txBody>
      </p:sp>
    </p:spTree>
    <p:extLst>
      <p:ext uri="{BB962C8B-B14F-4D97-AF65-F5344CB8AC3E}">
        <p14:creationId xmlns:p14="http://schemas.microsoft.com/office/powerpoint/2010/main" val="346436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A30AA469-C0C2-4D42-BD6F-BC5D976816A9}"/>
              </a:ext>
            </a:extLst>
          </p:cNvPr>
          <p:cNvPicPr>
            <a:picLocks noChangeAspect="1"/>
          </p:cNvPicPr>
          <p:nvPr/>
        </p:nvPicPr>
        <p:blipFill>
          <a:blip r:embed="rId2"/>
          <a:stretch>
            <a:fillRect/>
          </a:stretch>
        </p:blipFill>
        <p:spPr>
          <a:xfrm>
            <a:off x="549207" y="500021"/>
            <a:ext cx="3371850" cy="1619250"/>
          </a:xfrm>
          <a:prstGeom prst="rect">
            <a:avLst/>
          </a:prstGeom>
        </p:spPr>
      </p:pic>
      <p:pic>
        <p:nvPicPr>
          <p:cNvPr id="17" name="Imagem 16">
            <a:extLst>
              <a:ext uri="{FF2B5EF4-FFF2-40B4-BE49-F238E27FC236}">
                <a16:creationId xmlns:a16="http://schemas.microsoft.com/office/drawing/2014/main" id="{3261E12B-593A-4228-B5D9-E217396475FB}"/>
              </a:ext>
            </a:extLst>
          </p:cNvPr>
          <p:cNvPicPr>
            <a:picLocks noChangeAspect="1"/>
          </p:cNvPicPr>
          <p:nvPr/>
        </p:nvPicPr>
        <p:blipFill>
          <a:blip r:embed="rId3"/>
          <a:stretch>
            <a:fillRect/>
          </a:stretch>
        </p:blipFill>
        <p:spPr>
          <a:xfrm>
            <a:off x="768073" y="3022976"/>
            <a:ext cx="2971800" cy="2095500"/>
          </a:xfrm>
          <a:prstGeom prst="rect">
            <a:avLst/>
          </a:prstGeom>
        </p:spPr>
      </p:pic>
      <p:sp>
        <p:nvSpPr>
          <p:cNvPr id="18" name="CaixaDeTexto 17">
            <a:extLst>
              <a:ext uri="{FF2B5EF4-FFF2-40B4-BE49-F238E27FC236}">
                <a16:creationId xmlns:a16="http://schemas.microsoft.com/office/drawing/2014/main" id="{094B7151-25F2-42DF-81A7-132C5241C7DB}"/>
              </a:ext>
            </a:extLst>
          </p:cNvPr>
          <p:cNvSpPr txBox="1"/>
          <p:nvPr/>
        </p:nvSpPr>
        <p:spPr>
          <a:xfrm>
            <a:off x="939414" y="2119271"/>
            <a:ext cx="2427180" cy="584775"/>
          </a:xfrm>
          <a:prstGeom prst="rect">
            <a:avLst/>
          </a:prstGeom>
          <a:noFill/>
        </p:spPr>
        <p:txBody>
          <a:bodyPr wrap="square" rtlCol="0">
            <a:spAutoFit/>
          </a:bodyPr>
          <a:lstStyle/>
          <a:p>
            <a:pPr algn="ctr"/>
            <a:r>
              <a:rPr lang="pt-BR" sz="1600" dirty="0"/>
              <a:t>Modelo da presença de V</a:t>
            </a:r>
            <a:r>
              <a:rPr lang="pt-BR" sz="1600" baseline="-25000" dirty="0"/>
              <a:t>os</a:t>
            </a:r>
            <a:r>
              <a:rPr lang="pt-BR" sz="1600" dirty="0"/>
              <a:t> </a:t>
            </a:r>
          </a:p>
          <a:p>
            <a:pPr algn="ctr"/>
            <a:r>
              <a:rPr lang="pt-BR" sz="1600" dirty="0"/>
              <a:t>no amplificador inversor</a:t>
            </a:r>
          </a:p>
        </p:txBody>
      </p:sp>
      <p:sp>
        <p:nvSpPr>
          <p:cNvPr id="24" name="CaixaDeTexto 23">
            <a:extLst>
              <a:ext uri="{FF2B5EF4-FFF2-40B4-BE49-F238E27FC236}">
                <a16:creationId xmlns:a16="http://schemas.microsoft.com/office/drawing/2014/main" id="{48AF08C9-4EE5-4F21-B79E-3B021F7FF5ED}"/>
              </a:ext>
            </a:extLst>
          </p:cNvPr>
          <p:cNvSpPr txBox="1"/>
          <p:nvPr/>
        </p:nvSpPr>
        <p:spPr>
          <a:xfrm>
            <a:off x="1040383" y="5192696"/>
            <a:ext cx="2427180" cy="830997"/>
          </a:xfrm>
          <a:prstGeom prst="rect">
            <a:avLst/>
          </a:prstGeom>
          <a:noFill/>
        </p:spPr>
        <p:txBody>
          <a:bodyPr wrap="square" rtlCol="0">
            <a:spAutoFit/>
          </a:bodyPr>
          <a:lstStyle/>
          <a:p>
            <a:pPr algn="ctr"/>
            <a:r>
              <a:rPr lang="pt-BR" sz="1600" dirty="0"/>
              <a:t>Modelo da presença de V</a:t>
            </a:r>
            <a:r>
              <a:rPr lang="pt-BR" sz="1600" baseline="-25000" dirty="0"/>
              <a:t>os</a:t>
            </a:r>
            <a:r>
              <a:rPr lang="pt-BR" sz="1600" dirty="0"/>
              <a:t> </a:t>
            </a:r>
          </a:p>
          <a:p>
            <a:pPr algn="ctr"/>
            <a:r>
              <a:rPr lang="pt-BR" sz="1600" dirty="0"/>
              <a:t>no amplificador não inversor</a:t>
            </a:r>
          </a:p>
        </p:txBody>
      </p:sp>
      <p:sp>
        <p:nvSpPr>
          <p:cNvPr id="19" name="CaixaDeTexto 18">
            <a:extLst>
              <a:ext uri="{FF2B5EF4-FFF2-40B4-BE49-F238E27FC236}">
                <a16:creationId xmlns:a16="http://schemas.microsoft.com/office/drawing/2014/main" id="{E4F4236D-19DE-45A6-8990-5923E295019F}"/>
              </a:ext>
            </a:extLst>
          </p:cNvPr>
          <p:cNvSpPr txBox="1"/>
          <p:nvPr/>
        </p:nvSpPr>
        <p:spPr>
          <a:xfrm>
            <a:off x="5515166" y="1811493"/>
            <a:ext cx="3257045" cy="1200329"/>
          </a:xfrm>
          <a:prstGeom prst="rect">
            <a:avLst/>
          </a:prstGeom>
          <a:noFill/>
        </p:spPr>
        <p:txBody>
          <a:bodyPr wrap="square" rtlCol="0">
            <a:spAutoFit/>
          </a:bodyPr>
          <a:lstStyle/>
          <a:p>
            <a:pPr algn="just"/>
            <a:r>
              <a:rPr lang="pt-BR" dirty="0"/>
              <a:t>Pelo Teorema da Superposição, em ambos os amplificadores, o circuito abaixo representa o efeito de V</a:t>
            </a:r>
            <a:r>
              <a:rPr lang="pt-BR" baseline="-25000" dirty="0"/>
              <a:t>os</a:t>
            </a:r>
            <a:r>
              <a:rPr lang="pt-BR" dirty="0"/>
              <a:t> na análise DC.</a:t>
            </a:r>
          </a:p>
        </p:txBody>
      </p:sp>
      <p:pic>
        <p:nvPicPr>
          <p:cNvPr id="20" name="Imagem 19">
            <a:extLst>
              <a:ext uri="{FF2B5EF4-FFF2-40B4-BE49-F238E27FC236}">
                <a16:creationId xmlns:a16="http://schemas.microsoft.com/office/drawing/2014/main" id="{E5699462-2462-4FA7-A8FF-E76AE5A51780}"/>
              </a:ext>
            </a:extLst>
          </p:cNvPr>
          <p:cNvPicPr>
            <a:picLocks noChangeAspect="1"/>
          </p:cNvPicPr>
          <p:nvPr/>
        </p:nvPicPr>
        <p:blipFill>
          <a:blip r:embed="rId4"/>
          <a:stretch>
            <a:fillRect/>
          </a:stretch>
        </p:blipFill>
        <p:spPr>
          <a:xfrm>
            <a:off x="5515166" y="3451609"/>
            <a:ext cx="3345558" cy="1873513"/>
          </a:xfrm>
          <a:prstGeom prst="rect">
            <a:avLst/>
          </a:prstGeom>
        </p:spPr>
      </p:pic>
      <p:sp>
        <p:nvSpPr>
          <p:cNvPr id="25" name="Chave Direita 24">
            <a:extLst>
              <a:ext uri="{FF2B5EF4-FFF2-40B4-BE49-F238E27FC236}">
                <a16:creationId xmlns:a16="http://schemas.microsoft.com/office/drawing/2014/main" id="{A247A4D7-CB65-40A5-AFA3-5364E6D8BD92}"/>
              </a:ext>
            </a:extLst>
          </p:cNvPr>
          <p:cNvSpPr/>
          <p:nvPr/>
        </p:nvSpPr>
        <p:spPr>
          <a:xfrm>
            <a:off x="4163284" y="1965382"/>
            <a:ext cx="432080" cy="2873829"/>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6" name="Seta: para a Direita 25">
            <a:extLst>
              <a:ext uri="{FF2B5EF4-FFF2-40B4-BE49-F238E27FC236}">
                <a16:creationId xmlns:a16="http://schemas.microsoft.com/office/drawing/2014/main" id="{EEC9F2BF-E24F-4783-B462-A37C34EEB5C0}"/>
              </a:ext>
            </a:extLst>
          </p:cNvPr>
          <p:cNvSpPr/>
          <p:nvPr/>
        </p:nvSpPr>
        <p:spPr>
          <a:xfrm>
            <a:off x="4943789" y="3225521"/>
            <a:ext cx="448265" cy="45217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439408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m 19">
            <a:extLst>
              <a:ext uri="{FF2B5EF4-FFF2-40B4-BE49-F238E27FC236}">
                <a16:creationId xmlns:a16="http://schemas.microsoft.com/office/drawing/2014/main" id="{E5699462-2462-4FA7-A8FF-E76AE5A51780}"/>
              </a:ext>
            </a:extLst>
          </p:cNvPr>
          <p:cNvPicPr>
            <a:picLocks noChangeAspect="1"/>
          </p:cNvPicPr>
          <p:nvPr/>
        </p:nvPicPr>
        <p:blipFill>
          <a:blip r:embed="rId2"/>
          <a:stretch>
            <a:fillRect/>
          </a:stretch>
        </p:blipFill>
        <p:spPr>
          <a:xfrm>
            <a:off x="2859027" y="472273"/>
            <a:ext cx="3345558" cy="1873513"/>
          </a:xfrm>
          <a:prstGeom prst="rect">
            <a:avLst/>
          </a:prstGeom>
        </p:spPr>
      </p:pic>
      <p:sp>
        <p:nvSpPr>
          <p:cNvPr id="10" name="CaixaDeTexto 9">
            <a:extLst>
              <a:ext uri="{FF2B5EF4-FFF2-40B4-BE49-F238E27FC236}">
                <a16:creationId xmlns:a16="http://schemas.microsoft.com/office/drawing/2014/main" id="{CA231094-836E-43F5-8F33-4EE86A47317E}"/>
              </a:ext>
            </a:extLst>
          </p:cNvPr>
          <p:cNvSpPr txBox="1"/>
          <p:nvPr/>
        </p:nvSpPr>
        <p:spPr>
          <a:xfrm>
            <a:off x="419775" y="2460999"/>
            <a:ext cx="8475389" cy="2862322"/>
          </a:xfrm>
          <a:prstGeom prst="rect">
            <a:avLst/>
          </a:prstGeom>
          <a:noFill/>
        </p:spPr>
        <p:txBody>
          <a:bodyPr wrap="square" rtlCol="0">
            <a:spAutoFit/>
          </a:bodyPr>
          <a:lstStyle/>
          <a:p>
            <a:r>
              <a:rPr lang="en-US" dirty="0"/>
              <a:t>This output dc voltage can have a large magnitude. </a:t>
            </a:r>
          </a:p>
          <a:p>
            <a:endParaRPr lang="en-US" dirty="0"/>
          </a:p>
          <a:p>
            <a:r>
              <a:rPr lang="en-US" dirty="0"/>
              <a:t>For instance, a noninverting amplifier with a closed-loop gain of 1000, when constructed from an op amp with a 5-mV input offset voltage, will have a dc output voltage of +5 V or −5 V (depending on the polarity of </a:t>
            </a:r>
            <a:r>
              <a:rPr lang="en-US" i="1" dirty="0"/>
              <a:t>V</a:t>
            </a:r>
            <a:r>
              <a:rPr lang="en-US" i="1" baseline="-25000" dirty="0"/>
              <a:t>OS</a:t>
            </a:r>
            <a:r>
              <a:rPr lang="en-US" dirty="0"/>
              <a:t>) rather than the ideal value of 0 V.</a:t>
            </a:r>
          </a:p>
          <a:p>
            <a:endParaRPr lang="en-US" dirty="0"/>
          </a:p>
          <a:p>
            <a:pPr algn="just"/>
            <a:r>
              <a:rPr lang="en-US" dirty="0"/>
              <a:t>Now, when an input signal is applied to the amplifier, the corresponding signal output will be superimposed on the 5-V dc. Obviously then, the allowable signal swing at the output will be reduced. Even worse, if the signal to be amplified is dc, we would not know whether the output is due to </a:t>
            </a:r>
            <a:r>
              <a:rPr lang="en-US" i="1" dirty="0"/>
              <a:t>V</a:t>
            </a:r>
            <a:r>
              <a:rPr lang="en-US" i="1" baseline="-25000" dirty="0"/>
              <a:t>OS</a:t>
            </a:r>
            <a:r>
              <a:rPr lang="en-US" i="1" dirty="0"/>
              <a:t> </a:t>
            </a:r>
            <a:r>
              <a:rPr lang="en-US" dirty="0"/>
              <a:t>or to the </a:t>
            </a:r>
            <a:r>
              <a:rPr lang="pt-BR" dirty="0" err="1"/>
              <a:t>signal</a:t>
            </a:r>
            <a:r>
              <a:rPr lang="pt-BR" dirty="0"/>
              <a:t> !</a:t>
            </a:r>
          </a:p>
        </p:txBody>
      </p:sp>
      <p:sp>
        <p:nvSpPr>
          <p:cNvPr id="11" name="Retângulo: Cantos Arredondados 10">
            <a:extLst>
              <a:ext uri="{FF2B5EF4-FFF2-40B4-BE49-F238E27FC236}">
                <a16:creationId xmlns:a16="http://schemas.microsoft.com/office/drawing/2014/main" id="{75E89CB7-47CA-4353-A520-8C4868E96DB0}"/>
              </a:ext>
            </a:extLst>
          </p:cNvPr>
          <p:cNvSpPr/>
          <p:nvPr/>
        </p:nvSpPr>
        <p:spPr>
          <a:xfrm>
            <a:off x="146882" y="2536088"/>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Tree>
    <p:extLst>
      <p:ext uri="{BB962C8B-B14F-4D97-AF65-F5344CB8AC3E}">
        <p14:creationId xmlns:p14="http://schemas.microsoft.com/office/powerpoint/2010/main" val="1836948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CA231094-836E-43F5-8F33-4EE86A47317E}"/>
              </a:ext>
            </a:extLst>
          </p:cNvPr>
          <p:cNvSpPr txBox="1"/>
          <p:nvPr/>
        </p:nvSpPr>
        <p:spPr>
          <a:xfrm>
            <a:off x="521729" y="391033"/>
            <a:ext cx="8475389" cy="3139321"/>
          </a:xfrm>
          <a:prstGeom prst="rect">
            <a:avLst/>
          </a:prstGeom>
          <a:noFill/>
        </p:spPr>
        <p:txBody>
          <a:bodyPr wrap="square" rtlCol="0">
            <a:spAutoFit/>
          </a:bodyPr>
          <a:lstStyle/>
          <a:p>
            <a:r>
              <a:rPr lang="en-US" dirty="0"/>
              <a:t>Some op amps are provided with two additional terminals to which a specified circuit can be connected to trim to zero the output dc voltage due to </a:t>
            </a:r>
            <a:r>
              <a:rPr lang="en-US" i="1" dirty="0"/>
              <a:t>V</a:t>
            </a:r>
            <a:r>
              <a:rPr lang="en-US" i="1" baseline="-25000" dirty="0"/>
              <a:t>OS</a:t>
            </a:r>
            <a:r>
              <a:rPr lang="en-US" i="1" dirty="0"/>
              <a:t> </a:t>
            </a:r>
            <a:r>
              <a:rPr lang="en-US" dirty="0"/>
              <a:t>. The circuit below  shows such an arrangement that is typically used with general-purpose op amps. </a:t>
            </a:r>
          </a:p>
          <a:p>
            <a:pPr algn="just"/>
            <a:endParaRPr lang="en-US" dirty="0"/>
          </a:p>
          <a:p>
            <a:pPr algn="just"/>
            <a:r>
              <a:rPr lang="en-US" dirty="0"/>
              <a:t>A potentiometer is connected between the offset-nulling terminals with the wiper of the potentiometer connected to the op-amp negative supply. Moving the potentiometer wiper introduces an imbalance that counteracts the asymmetry present in the internal op-amp circuitry and that gives rise to </a:t>
            </a:r>
            <a:r>
              <a:rPr lang="en-US" i="1" dirty="0"/>
              <a:t>V</a:t>
            </a:r>
            <a:r>
              <a:rPr lang="en-US" i="1" baseline="-25000" dirty="0"/>
              <a:t>OS</a:t>
            </a:r>
            <a:r>
              <a:rPr lang="en-US" dirty="0"/>
              <a:t>. </a:t>
            </a:r>
          </a:p>
          <a:p>
            <a:pPr algn="just"/>
            <a:endParaRPr lang="en-US" dirty="0"/>
          </a:p>
          <a:p>
            <a:pPr algn="just"/>
            <a:r>
              <a:rPr lang="en-US" b="1" dirty="0"/>
              <a:t>It should be noted, however, that even though the dc output offset can be trimmed to zero, the problem remains of the variation (or drift) of </a:t>
            </a:r>
            <a:r>
              <a:rPr lang="en-US" b="1" i="1" dirty="0"/>
              <a:t>V</a:t>
            </a:r>
            <a:r>
              <a:rPr lang="en-US" b="1" i="1" baseline="-25000" dirty="0"/>
              <a:t>OS</a:t>
            </a:r>
            <a:r>
              <a:rPr lang="en-US" b="1" i="1" dirty="0"/>
              <a:t> </a:t>
            </a:r>
            <a:r>
              <a:rPr lang="pt-BR" b="1" dirty="0" err="1"/>
              <a:t>with</a:t>
            </a:r>
            <a:r>
              <a:rPr lang="pt-BR" b="1" dirty="0"/>
              <a:t> </a:t>
            </a:r>
            <a:r>
              <a:rPr lang="pt-BR" b="1" dirty="0" err="1"/>
              <a:t>temperature</a:t>
            </a:r>
            <a:r>
              <a:rPr lang="pt-BR" dirty="0"/>
              <a:t>.</a:t>
            </a:r>
          </a:p>
        </p:txBody>
      </p:sp>
      <p:sp>
        <p:nvSpPr>
          <p:cNvPr id="11" name="Retângulo: Cantos Arredondados 10">
            <a:extLst>
              <a:ext uri="{FF2B5EF4-FFF2-40B4-BE49-F238E27FC236}">
                <a16:creationId xmlns:a16="http://schemas.microsoft.com/office/drawing/2014/main" id="{75E89CB7-47CA-4353-A520-8C4868E96DB0}"/>
              </a:ext>
            </a:extLst>
          </p:cNvPr>
          <p:cNvSpPr/>
          <p:nvPr/>
        </p:nvSpPr>
        <p:spPr>
          <a:xfrm>
            <a:off x="146882" y="496268"/>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2" name="Imagem 1">
            <a:extLst>
              <a:ext uri="{FF2B5EF4-FFF2-40B4-BE49-F238E27FC236}">
                <a16:creationId xmlns:a16="http://schemas.microsoft.com/office/drawing/2014/main" id="{FD21D90A-7E05-4309-99DE-7575AEE1E14B}"/>
              </a:ext>
            </a:extLst>
          </p:cNvPr>
          <p:cNvPicPr>
            <a:picLocks noChangeAspect="1"/>
          </p:cNvPicPr>
          <p:nvPr/>
        </p:nvPicPr>
        <p:blipFill>
          <a:blip r:embed="rId2"/>
          <a:stretch>
            <a:fillRect/>
          </a:stretch>
        </p:blipFill>
        <p:spPr>
          <a:xfrm>
            <a:off x="2743331" y="3588895"/>
            <a:ext cx="3188120" cy="2361570"/>
          </a:xfrm>
          <a:prstGeom prst="rect">
            <a:avLst/>
          </a:prstGeom>
        </p:spPr>
      </p:pic>
    </p:spTree>
    <p:extLst>
      <p:ext uri="{BB962C8B-B14F-4D97-AF65-F5344CB8AC3E}">
        <p14:creationId xmlns:p14="http://schemas.microsoft.com/office/powerpoint/2010/main" val="42881675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CA231094-836E-43F5-8F33-4EE86A47317E}"/>
              </a:ext>
            </a:extLst>
          </p:cNvPr>
          <p:cNvSpPr txBox="1"/>
          <p:nvPr/>
        </p:nvSpPr>
        <p:spPr>
          <a:xfrm>
            <a:off x="521729" y="232009"/>
            <a:ext cx="8475389" cy="1477328"/>
          </a:xfrm>
          <a:prstGeom prst="rect">
            <a:avLst/>
          </a:prstGeom>
          <a:noFill/>
        </p:spPr>
        <p:txBody>
          <a:bodyPr wrap="square" rtlCol="0">
            <a:spAutoFit/>
          </a:bodyPr>
          <a:lstStyle/>
          <a:p>
            <a:pPr algn="just"/>
            <a:r>
              <a:rPr lang="en-US" b="1" dirty="0">
                <a:solidFill>
                  <a:srgbClr val="FF0000"/>
                </a:solidFill>
              </a:rPr>
              <a:t>One way to overcome the dc offset problem is by capacitively coupling the amplifier</a:t>
            </a:r>
            <a:r>
              <a:rPr lang="en-US" dirty="0"/>
              <a:t>. </a:t>
            </a:r>
            <a:r>
              <a:rPr lang="en-US" b="1" dirty="0"/>
              <a:t>This, however, will be possible only in applications where the closed-loop amplifier is not required to amplify dc or very-low-frequency signals</a:t>
            </a:r>
            <a:r>
              <a:rPr lang="en-US" dirty="0"/>
              <a:t>. Figure below shows a capacitively coupled amplifier. Because of its infinite impedance at dc, the coupling capacitor will cause the gain to be zero at dc. </a:t>
            </a:r>
            <a:endParaRPr lang="pt-BR" dirty="0"/>
          </a:p>
        </p:txBody>
      </p:sp>
      <p:sp>
        <p:nvSpPr>
          <p:cNvPr id="11" name="Retângulo: Cantos Arredondados 10">
            <a:extLst>
              <a:ext uri="{FF2B5EF4-FFF2-40B4-BE49-F238E27FC236}">
                <a16:creationId xmlns:a16="http://schemas.microsoft.com/office/drawing/2014/main" id="{75E89CB7-47CA-4353-A520-8C4868E96DB0}"/>
              </a:ext>
            </a:extLst>
          </p:cNvPr>
          <p:cNvSpPr/>
          <p:nvPr/>
        </p:nvSpPr>
        <p:spPr>
          <a:xfrm>
            <a:off x="146882" y="337244"/>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3" name="Imagem 2">
            <a:extLst>
              <a:ext uri="{FF2B5EF4-FFF2-40B4-BE49-F238E27FC236}">
                <a16:creationId xmlns:a16="http://schemas.microsoft.com/office/drawing/2014/main" id="{D01E9F74-DC60-424E-BF0D-D4CFAFA24CA1}"/>
              </a:ext>
            </a:extLst>
          </p:cNvPr>
          <p:cNvPicPr>
            <a:picLocks noChangeAspect="1"/>
          </p:cNvPicPr>
          <p:nvPr/>
        </p:nvPicPr>
        <p:blipFill>
          <a:blip r:embed="rId2"/>
          <a:stretch>
            <a:fillRect/>
          </a:stretch>
        </p:blipFill>
        <p:spPr>
          <a:xfrm>
            <a:off x="3134591" y="1724199"/>
            <a:ext cx="2874818" cy="1679864"/>
          </a:xfrm>
          <a:prstGeom prst="rect">
            <a:avLst/>
          </a:prstGeom>
        </p:spPr>
      </p:pic>
      <p:sp>
        <p:nvSpPr>
          <p:cNvPr id="7" name="CaixaDeTexto 6">
            <a:extLst>
              <a:ext uri="{FF2B5EF4-FFF2-40B4-BE49-F238E27FC236}">
                <a16:creationId xmlns:a16="http://schemas.microsoft.com/office/drawing/2014/main" id="{A03C1B2C-2CBC-4088-9251-F8949A8D8214}"/>
              </a:ext>
            </a:extLst>
          </p:cNvPr>
          <p:cNvSpPr txBox="1"/>
          <p:nvPr/>
        </p:nvSpPr>
        <p:spPr>
          <a:xfrm>
            <a:off x="521729" y="3408544"/>
            <a:ext cx="8475389" cy="646331"/>
          </a:xfrm>
          <a:prstGeom prst="rect">
            <a:avLst/>
          </a:prstGeom>
          <a:noFill/>
        </p:spPr>
        <p:txBody>
          <a:bodyPr wrap="square" rtlCol="0">
            <a:spAutoFit/>
          </a:bodyPr>
          <a:lstStyle/>
          <a:p>
            <a:r>
              <a:rPr lang="en-US" dirty="0"/>
              <a:t>As a result the equivalent circuit for determining the dc output voltage resulting from the op-amp input offset voltage </a:t>
            </a:r>
            <a:r>
              <a:rPr lang="en-US" i="1" dirty="0"/>
              <a:t>V</a:t>
            </a:r>
            <a:r>
              <a:rPr lang="en-US" i="1" baseline="-25000" dirty="0"/>
              <a:t>OS</a:t>
            </a:r>
            <a:r>
              <a:rPr lang="en-US" i="1" dirty="0"/>
              <a:t> </a:t>
            </a:r>
            <a:r>
              <a:rPr lang="en-US" dirty="0"/>
              <a:t>will be:</a:t>
            </a:r>
            <a:endParaRPr lang="pt-BR" dirty="0"/>
          </a:p>
        </p:txBody>
      </p:sp>
      <p:sp>
        <p:nvSpPr>
          <p:cNvPr id="8" name="Retângulo: Cantos Arredondados 7">
            <a:extLst>
              <a:ext uri="{FF2B5EF4-FFF2-40B4-BE49-F238E27FC236}">
                <a16:creationId xmlns:a16="http://schemas.microsoft.com/office/drawing/2014/main" id="{0006C134-D0D0-426F-AA22-A7D1F7D8F373}"/>
              </a:ext>
            </a:extLst>
          </p:cNvPr>
          <p:cNvSpPr/>
          <p:nvPr/>
        </p:nvSpPr>
        <p:spPr>
          <a:xfrm>
            <a:off x="146882" y="3513779"/>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5" name="Imagem 4">
            <a:extLst>
              <a:ext uri="{FF2B5EF4-FFF2-40B4-BE49-F238E27FC236}">
                <a16:creationId xmlns:a16="http://schemas.microsoft.com/office/drawing/2014/main" id="{EFEFEDBD-E8C8-4F7F-8BDA-8CC1E2C069C4}"/>
              </a:ext>
            </a:extLst>
          </p:cNvPr>
          <p:cNvPicPr>
            <a:picLocks noChangeAspect="1"/>
          </p:cNvPicPr>
          <p:nvPr/>
        </p:nvPicPr>
        <p:blipFill>
          <a:blip r:embed="rId3"/>
          <a:stretch>
            <a:fillRect/>
          </a:stretch>
        </p:blipFill>
        <p:spPr>
          <a:xfrm>
            <a:off x="3261400" y="4059356"/>
            <a:ext cx="2996045" cy="1705841"/>
          </a:xfrm>
          <a:prstGeom prst="rect">
            <a:avLst/>
          </a:prstGeom>
        </p:spPr>
      </p:pic>
      <p:sp>
        <p:nvSpPr>
          <p:cNvPr id="9" name="CaixaDeTexto 8">
            <a:extLst>
              <a:ext uri="{FF2B5EF4-FFF2-40B4-BE49-F238E27FC236}">
                <a16:creationId xmlns:a16="http://schemas.microsoft.com/office/drawing/2014/main" id="{67672D45-B675-4115-8767-C4D5335BD045}"/>
              </a:ext>
            </a:extLst>
          </p:cNvPr>
          <p:cNvSpPr txBox="1"/>
          <p:nvPr/>
        </p:nvSpPr>
        <p:spPr>
          <a:xfrm>
            <a:off x="521729" y="5794913"/>
            <a:ext cx="8475389" cy="646331"/>
          </a:xfrm>
          <a:prstGeom prst="rect">
            <a:avLst/>
          </a:prstGeom>
          <a:noFill/>
        </p:spPr>
        <p:txBody>
          <a:bodyPr wrap="square" rtlCol="0">
            <a:spAutoFit/>
          </a:bodyPr>
          <a:lstStyle/>
          <a:p>
            <a:r>
              <a:rPr lang="en-US" dirty="0"/>
              <a:t>Thus </a:t>
            </a:r>
            <a:r>
              <a:rPr lang="en-US" i="1" dirty="0"/>
              <a:t>V</a:t>
            </a:r>
            <a:r>
              <a:rPr lang="en-US" i="1" baseline="-25000" dirty="0"/>
              <a:t>OS</a:t>
            </a:r>
            <a:r>
              <a:rPr lang="en-US" i="1" dirty="0"/>
              <a:t> </a:t>
            </a:r>
            <a:r>
              <a:rPr lang="en-US" dirty="0"/>
              <a:t>sees in effect a unity-gain voltage follower, and the dc output voltage </a:t>
            </a:r>
            <a:r>
              <a:rPr lang="en-US" i="1" dirty="0"/>
              <a:t>V</a:t>
            </a:r>
            <a:r>
              <a:rPr lang="en-US" i="1" baseline="-25000" dirty="0"/>
              <a:t>O</a:t>
            </a:r>
            <a:r>
              <a:rPr lang="en-US" i="1" dirty="0"/>
              <a:t> </a:t>
            </a:r>
            <a:r>
              <a:rPr lang="en-US" dirty="0"/>
              <a:t>will be equal  to V</a:t>
            </a:r>
            <a:r>
              <a:rPr lang="en-US" baseline="-25000" dirty="0"/>
              <a:t>OS</a:t>
            </a:r>
            <a:r>
              <a:rPr lang="en-US" dirty="0"/>
              <a:t> rather than </a:t>
            </a:r>
            <a:r>
              <a:rPr lang="en-US" i="1" dirty="0"/>
              <a:t>V</a:t>
            </a:r>
            <a:r>
              <a:rPr lang="en-US" i="1" baseline="-25000" dirty="0"/>
              <a:t>OS</a:t>
            </a:r>
            <a:r>
              <a:rPr lang="en-US" i="1" dirty="0"/>
              <a:t> </a:t>
            </a:r>
            <a:r>
              <a:rPr lang="en-US" dirty="0"/>
              <a:t>(1 + R</a:t>
            </a:r>
            <a:r>
              <a:rPr lang="en-US" baseline="-25000" dirty="0"/>
              <a:t>1</a:t>
            </a:r>
            <a:r>
              <a:rPr lang="en-US" dirty="0"/>
              <a:t>/R</a:t>
            </a:r>
            <a:r>
              <a:rPr lang="en-US" baseline="-25000" dirty="0"/>
              <a:t>2</a:t>
            </a:r>
            <a:r>
              <a:rPr lang="en-US" dirty="0"/>
              <a:t>). which is the case without the coupling capacitor. </a:t>
            </a:r>
            <a:endParaRPr lang="pt-BR" dirty="0"/>
          </a:p>
        </p:txBody>
      </p:sp>
      <p:sp>
        <p:nvSpPr>
          <p:cNvPr id="12" name="Retângulo: Cantos Arredondados 11">
            <a:extLst>
              <a:ext uri="{FF2B5EF4-FFF2-40B4-BE49-F238E27FC236}">
                <a16:creationId xmlns:a16="http://schemas.microsoft.com/office/drawing/2014/main" id="{13D27707-EB60-412B-9833-78AABEFFAD4F}"/>
              </a:ext>
            </a:extLst>
          </p:cNvPr>
          <p:cNvSpPr/>
          <p:nvPr/>
        </p:nvSpPr>
        <p:spPr>
          <a:xfrm>
            <a:off x="146882" y="5900148"/>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Tree>
    <p:extLst>
      <p:ext uri="{BB962C8B-B14F-4D97-AF65-F5344CB8AC3E}">
        <p14:creationId xmlns:p14="http://schemas.microsoft.com/office/powerpoint/2010/main" val="218881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2A0AC0C-CAA4-4837-895A-CB4D5143C29E}"/>
              </a:ext>
            </a:extLst>
          </p:cNvPr>
          <p:cNvSpPr txBox="1"/>
          <p:nvPr/>
        </p:nvSpPr>
        <p:spPr>
          <a:xfrm>
            <a:off x="582852" y="266467"/>
            <a:ext cx="2650678" cy="369332"/>
          </a:xfrm>
          <a:prstGeom prst="rect">
            <a:avLst/>
          </a:prstGeom>
          <a:solidFill>
            <a:srgbClr val="FF0000"/>
          </a:solidFill>
        </p:spPr>
        <p:txBody>
          <a:bodyPr wrap="square" rtlCol="0">
            <a:spAutoFit/>
          </a:bodyPr>
          <a:lstStyle/>
          <a:p>
            <a:pPr algn="ctr"/>
            <a:r>
              <a:rPr lang="pt-BR" b="1" dirty="0" err="1">
                <a:solidFill>
                  <a:schemeClr val="bg1"/>
                </a:solidFill>
              </a:rPr>
              <a:t>Exercise</a:t>
            </a:r>
            <a:r>
              <a:rPr lang="pt-BR" b="1" dirty="0">
                <a:solidFill>
                  <a:schemeClr val="bg1"/>
                </a:solidFill>
              </a:rPr>
              <a:t> 2.2 – </a:t>
            </a:r>
            <a:r>
              <a:rPr lang="pt-BR" b="1" dirty="0" err="1">
                <a:solidFill>
                  <a:schemeClr val="bg1"/>
                </a:solidFill>
              </a:rPr>
              <a:t>Classroom</a:t>
            </a:r>
            <a:endParaRPr lang="pt-BR" b="1" dirty="0">
              <a:solidFill>
                <a:schemeClr val="bg1"/>
              </a:solidFill>
            </a:endParaRPr>
          </a:p>
        </p:txBody>
      </p:sp>
      <p:sp>
        <p:nvSpPr>
          <p:cNvPr id="5" name="CaixaDeTexto 4">
            <a:extLst>
              <a:ext uri="{FF2B5EF4-FFF2-40B4-BE49-F238E27FC236}">
                <a16:creationId xmlns:a16="http://schemas.microsoft.com/office/drawing/2014/main" id="{6971D6CE-7FBB-43C5-8C18-0B5F0D2E2288}"/>
              </a:ext>
            </a:extLst>
          </p:cNvPr>
          <p:cNvSpPr txBox="1"/>
          <p:nvPr/>
        </p:nvSpPr>
        <p:spPr>
          <a:xfrm>
            <a:off x="470018" y="829466"/>
            <a:ext cx="8203963" cy="3693319"/>
          </a:xfrm>
          <a:prstGeom prst="rect">
            <a:avLst/>
          </a:prstGeom>
          <a:noFill/>
        </p:spPr>
        <p:txBody>
          <a:bodyPr wrap="square" rtlCol="0">
            <a:spAutoFit/>
          </a:bodyPr>
          <a:lstStyle/>
          <a:p>
            <a:pPr algn="just"/>
            <a:r>
              <a:rPr lang="en-US" dirty="0"/>
              <a:t>Consider an inverting amplifier with a nominal gain of 1000 constructed from an op amp with an input offset voltage of 3 mV and with output saturation levels of </a:t>
            </a:r>
            <a:r>
              <a:rPr lang="pt-BR" b="1" dirty="0"/>
              <a:t>± </a:t>
            </a:r>
            <a:r>
              <a:rPr lang="en-US" dirty="0"/>
              <a:t>10V.</a:t>
            </a:r>
          </a:p>
          <a:p>
            <a:pPr algn="just"/>
            <a:endParaRPr lang="en-US" dirty="0"/>
          </a:p>
          <a:p>
            <a:pPr marL="342900" indent="-342900" algn="just">
              <a:buAutoNum type="alphaLcParenR"/>
            </a:pPr>
            <a:r>
              <a:rPr lang="pt-BR" dirty="0" err="1"/>
              <a:t>What</a:t>
            </a:r>
            <a:r>
              <a:rPr lang="pt-BR" dirty="0"/>
              <a:t> </a:t>
            </a:r>
            <a:r>
              <a:rPr lang="pt-BR" dirty="0" err="1"/>
              <a:t>is</a:t>
            </a:r>
            <a:r>
              <a:rPr lang="pt-BR" dirty="0"/>
              <a:t> (</a:t>
            </a:r>
            <a:r>
              <a:rPr lang="pt-BR" dirty="0" err="1"/>
              <a:t>approximately</a:t>
            </a:r>
            <a:r>
              <a:rPr lang="pt-BR" dirty="0"/>
              <a:t>) </a:t>
            </a:r>
            <a:r>
              <a:rPr lang="en-US" dirty="0"/>
              <a:t>the peak sine-wave input signal that can be applied without output clipping? </a:t>
            </a:r>
          </a:p>
          <a:p>
            <a:pPr marL="342900" indent="-342900" algn="just">
              <a:buAutoNum type="alphaLcParenR"/>
            </a:pPr>
            <a:endParaRPr lang="en-US" dirty="0"/>
          </a:p>
          <a:p>
            <a:pPr marL="342900" indent="-342900" algn="just">
              <a:buAutoNum type="alphaLcParenBoth" startAt="2"/>
            </a:pPr>
            <a:r>
              <a:rPr lang="en-US" dirty="0"/>
              <a:t>If the effect of </a:t>
            </a:r>
            <a:r>
              <a:rPr lang="en-US" i="1" dirty="0"/>
              <a:t>V</a:t>
            </a:r>
            <a:r>
              <a:rPr lang="en-US" i="1" baseline="-25000" dirty="0"/>
              <a:t>OS </a:t>
            </a:r>
            <a:r>
              <a:rPr lang="en-US" dirty="0"/>
              <a:t>is nulled at room temperature (25°C), how large an input can one now apply if: </a:t>
            </a:r>
          </a:p>
          <a:p>
            <a:pPr marL="342900" indent="-342900" algn="just">
              <a:buAutoNum type="alphaLcParenBoth" startAt="2"/>
            </a:pPr>
            <a:endParaRPr lang="en-US" dirty="0"/>
          </a:p>
          <a:p>
            <a:pPr marL="400050" indent="-400050" algn="just">
              <a:buAutoNum type="romanLcParenBoth"/>
            </a:pPr>
            <a:r>
              <a:rPr lang="en-US" dirty="0"/>
              <a:t>The circuit is to operate at a constant temperature?</a:t>
            </a:r>
          </a:p>
          <a:p>
            <a:pPr algn="just"/>
            <a:endParaRPr lang="en-US" dirty="0"/>
          </a:p>
          <a:p>
            <a:pPr algn="just"/>
            <a:r>
              <a:rPr lang="en-US" dirty="0"/>
              <a:t>(ii) The circuit is to operate at a temperature in the range 0°C to 75°C and the         temperature coefficient of </a:t>
            </a:r>
            <a:r>
              <a:rPr lang="en-US" i="1" dirty="0"/>
              <a:t>V</a:t>
            </a:r>
            <a:r>
              <a:rPr lang="en-US" i="1" baseline="-25000" dirty="0"/>
              <a:t>OS</a:t>
            </a:r>
            <a:r>
              <a:rPr lang="en-US" i="1" dirty="0"/>
              <a:t> </a:t>
            </a:r>
            <a:r>
              <a:rPr lang="en-US" dirty="0"/>
              <a:t>is 10 </a:t>
            </a:r>
            <a:r>
              <a:rPr lang="en-US" dirty="0" err="1"/>
              <a:t>μV</a:t>
            </a:r>
            <a:r>
              <a:rPr lang="en-US" dirty="0"/>
              <a:t>/°C?</a:t>
            </a:r>
            <a:endParaRPr lang="pt-BR" dirty="0"/>
          </a:p>
        </p:txBody>
      </p:sp>
    </p:spTree>
    <p:extLst>
      <p:ext uri="{BB962C8B-B14F-4D97-AF65-F5344CB8AC3E}">
        <p14:creationId xmlns:p14="http://schemas.microsoft.com/office/powerpoint/2010/main" val="56911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2A0AC0C-CAA4-4837-895A-CB4D5143C29E}"/>
              </a:ext>
            </a:extLst>
          </p:cNvPr>
          <p:cNvSpPr txBox="1"/>
          <p:nvPr/>
        </p:nvSpPr>
        <p:spPr>
          <a:xfrm>
            <a:off x="587079" y="279719"/>
            <a:ext cx="2734988" cy="369332"/>
          </a:xfrm>
          <a:prstGeom prst="rect">
            <a:avLst/>
          </a:prstGeom>
          <a:solidFill>
            <a:srgbClr val="FF0000"/>
          </a:solidFill>
        </p:spPr>
        <p:txBody>
          <a:bodyPr wrap="square" rtlCol="0">
            <a:spAutoFit/>
          </a:bodyPr>
          <a:lstStyle/>
          <a:p>
            <a:pPr algn="ctr"/>
            <a:r>
              <a:rPr lang="pt-BR" b="1" dirty="0" err="1">
                <a:solidFill>
                  <a:schemeClr val="bg1"/>
                </a:solidFill>
              </a:rPr>
              <a:t>Exercise</a:t>
            </a:r>
            <a:r>
              <a:rPr lang="pt-BR" b="1" dirty="0">
                <a:solidFill>
                  <a:schemeClr val="bg1"/>
                </a:solidFill>
              </a:rPr>
              <a:t> 2.3 – </a:t>
            </a:r>
            <a:r>
              <a:rPr lang="pt-BR" b="1" dirty="0" err="1">
                <a:solidFill>
                  <a:schemeClr val="bg1"/>
                </a:solidFill>
              </a:rPr>
              <a:t>Classroom</a:t>
            </a:r>
            <a:endParaRPr lang="pt-BR" b="1" dirty="0">
              <a:solidFill>
                <a:schemeClr val="bg1"/>
              </a:solidFill>
            </a:endParaRPr>
          </a:p>
        </p:txBody>
      </p:sp>
      <p:sp>
        <p:nvSpPr>
          <p:cNvPr id="11" name="CaixaDeTexto 10">
            <a:extLst>
              <a:ext uri="{FF2B5EF4-FFF2-40B4-BE49-F238E27FC236}">
                <a16:creationId xmlns:a16="http://schemas.microsoft.com/office/drawing/2014/main" id="{FB9DA9BD-C114-4550-93D8-BEAA1F810421}"/>
              </a:ext>
            </a:extLst>
          </p:cNvPr>
          <p:cNvSpPr txBox="1"/>
          <p:nvPr/>
        </p:nvSpPr>
        <p:spPr>
          <a:xfrm>
            <a:off x="470018" y="834314"/>
            <a:ext cx="8203963" cy="3139321"/>
          </a:xfrm>
          <a:prstGeom prst="rect">
            <a:avLst/>
          </a:prstGeom>
          <a:noFill/>
        </p:spPr>
        <p:txBody>
          <a:bodyPr wrap="square" rtlCol="0">
            <a:spAutoFit/>
          </a:bodyPr>
          <a:lstStyle/>
          <a:p>
            <a:pPr algn="just"/>
            <a:r>
              <a:rPr lang="en-US" dirty="0"/>
              <a:t>Consider the same amplifier as before - that is, an inverting amplifier with a nominal gain of 1000 constructed from an op amp with an input offset voltage of 3 mV and with output saturation </a:t>
            </a:r>
            <a:r>
              <a:rPr lang="pt-BR" dirty="0" err="1"/>
              <a:t>levels</a:t>
            </a:r>
            <a:r>
              <a:rPr lang="pt-BR" dirty="0"/>
              <a:t> </a:t>
            </a:r>
            <a:r>
              <a:rPr lang="pt-BR" dirty="0" err="1"/>
              <a:t>of</a:t>
            </a:r>
            <a:r>
              <a:rPr lang="pt-BR" dirty="0"/>
              <a:t> ± 10V. </a:t>
            </a:r>
            <a:r>
              <a:rPr lang="en-US" dirty="0"/>
              <a:t>Except here let the amplifier be capacitively coupled.</a:t>
            </a:r>
          </a:p>
          <a:p>
            <a:pPr algn="just"/>
            <a:endParaRPr lang="en-US" dirty="0"/>
          </a:p>
          <a:p>
            <a:pPr algn="just"/>
            <a:r>
              <a:rPr lang="pt-BR" dirty="0"/>
              <a:t>(a) </a:t>
            </a:r>
            <a:r>
              <a:rPr lang="pt-BR" dirty="0" err="1"/>
              <a:t>What</a:t>
            </a:r>
            <a:r>
              <a:rPr lang="pt-BR" dirty="0"/>
              <a:t> </a:t>
            </a:r>
            <a:r>
              <a:rPr lang="en-US" dirty="0"/>
              <a:t>is the dc offset voltage at the output, and what (approximately) is the peak sine-wave signal that can be applied at the input without output clipping? Is there a need for offset trimming? </a:t>
            </a:r>
          </a:p>
          <a:p>
            <a:pPr algn="just"/>
            <a:endParaRPr lang="pt-BR" dirty="0"/>
          </a:p>
          <a:p>
            <a:pPr algn="just"/>
            <a:r>
              <a:rPr lang="en-US" dirty="0"/>
              <a:t>(b) If </a:t>
            </a:r>
            <a:r>
              <a:rPr lang="en-US" i="1" dirty="0"/>
              <a:t>R</a:t>
            </a:r>
            <a:r>
              <a:rPr lang="en-US" baseline="-25000" dirty="0"/>
              <a:t>1</a:t>
            </a:r>
            <a:r>
              <a:rPr lang="en-US" dirty="0"/>
              <a:t> = 1 </a:t>
            </a:r>
            <a:r>
              <a:rPr lang="en-US" dirty="0" err="1"/>
              <a:t>kΩ</a:t>
            </a:r>
            <a:r>
              <a:rPr lang="en-US" dirty="0"/>
              <a:t> and </a:t>
            </a:r>
            <a:r>
              <a:rPr lang="en-US" i="1" dirty="0"/>
              <a:t>R</a:t>
            </a:r>
            <a:r>
              <a:rPr lang="en-US" baseline="-25000" dirty="0"/>
              <a:t>2</a:t>
            </a:r>
            <a:r>
              <a:rPr lang="en-US" dirty="0"/>
              <a:t> = 1 MΩ, find the value of the coupling capacitor </a:t>
            </a:r>
            <a:r>
              <a:rPr lang="en-US" i="1" dirty="0"/>
              <a:t>C</a:t>
            </a:r>
            <a:r>
              <a:rPr lang="en-US" baseline="-25000" dirty="0"/>
              <a:t>1</a:t>
            </a:r>
            <a:r>
              <a:rPr lang="en-US" dirty="0"/>
              <a:t> that will ensure that the gain will be greater than 57 dB down to 100 Hz.</a:t>
            </a:r>
            <a:endParaRPr lang="pt-BR" dirty="0"/>
          </a:p>
        </p:txBody>
      </p:sp>
    </p:spTree>
    <p:extLst>
      <p:ext uri="{BB962C8B-B14F-4D97-AF65-F5344CB8AC3E}">
        <p14:creationId xmlns:p14="http://schemas.microsoft.com/office/powerpoint/2010/main" val="235567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a:extLst>
              <a:ext uri="{FF2B5EF4-FFF2-40B4-BE49-F238E27FC236}">
                <a16:creationId xmlns:a16="http://schemas.microsoft.com/office/drawing/2014/main" id="{C22FA1F6-FF7F-4BF8-83B9-2CA7B193E508}"/>
              </a:ext>
            </a:extLst>
          </p:cNvPr>
          <p:cNvSpPr txBox="1">
            <a:spLocks noChangeArrowheads="1"/>
          </p:cNvSpPr>
          <p:nvPr/>
        </p:nvSpPr>
        <p:spPr bwMode="auto">
          <a:xfrm>
            <a:off x="2686441" y="274985"/>
            <a:ext cx="3771117" cy="369332"/>
          </a:xfrm>
          <a:prstGeom prst="rect">
            <a:avLst/>
          </a:prstGeom>
          <a:solidFill>
            <a:srgbClr val="00B0F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en-US" b="1" dirty="0"/>
              <a:t>Input Bias and Offset Currents</a:t>
            </a:r>
            <a:endParaRPr lang="pt-BR" altLang="pt-BR" sz="1477" b="1" dirty="0">
              <a:cs typeface="Arial" pitchFamily="34" charset="0"/>
            </a:endParaRPr>
          </a:p>
        </p:txBody>
      </p:sp>
      <p:sp>
        <p:nvSpPr>
          <p:cNvPr id="12" name="CaixaDeTexto 11">
            <a:extLst>
              <a:ext uri="{FF2B5EF4-FFF2-40B4-BE49-F238E27FC236}">
                <a16:creationId xmlns:a16="http://schemas.microsoft.com/office/drawing/2014/main" id="{CE208D11-D23D-4AC5-8CE8-B5AB990ADBA5}"/>
              </a:ext>
            </a:extLst>
          </p:cNvPr>
          <p:cNvSpPr txBox="1"/>
          <p:nvPr/>
        </p:nvSpPr>
        <p:spPr>
          <a:xfrm>
            <a:off x="495225" y="790528"/>
            <a:ext cx="8475389" cy="923330"/>
          </a:xfrm>
          <a:prstGeom prst="rect">
            <a:avLst/>
          </a:prstGeom>
          <a:noFill/>
        </p:spPr>
        <p:txBody>
          <a:bodyPr wrap="square" rtlCol="0">
            <a:spAutoFit/>
          </a:bodyPr>
          <a:lstStyle/>
          <a:p>
            <a:pPr algn="just"/>
            <a:r>
              <a:rPr lang="en-US" dirty="0"/>
              <a:t>The second dc problem encountered in op amps (ones constructed using BJTs) is illustrated below. In order for the op amp to operate, its two input terminals have to be supplied with dc currents, termed the </a:t>
            </a:r>
            <a:r>
              <a:rPr lang="pt-BR" b="1" dirty="0">
                <a:solidFill>
                  <a:srgbClr val="FF0000"/>
                </a:solidFill>
              </a:rPr>
              <a:t>input bias </a:t>
            </a:r>
            <a:r>
              <a:rPr lang="pt-BR" b="1" dirty="0" err="1">
                <a:solidFill>
                  <a:srgbClr val="FF0000"/>
                </a:solidFill>
              </a:rPr>
              <a:t>currents</a:t>
            </a:r>
            <a:r>
              <a:rPr lang="pt-BR" b="1" dirty="0">
                <a:solidFill>
                  <a:srgbClr val="FF0000"/>
                </a:solidFill>
              </a:rPr>
              <a:t>. </a:t>
            </a:r>
            <a:endParaRPr lang="pt-BR" dirty="0">
              <a:solidFill>
                <a:srgbClr val="FF0000"/>
              </a:solidFill>
            </a:endParaRPr>
          </a:p>
        </p:txBody>
      </p:sp>
      <p:sp>
        <p:nvSpPr>
          <p:cNvPr id="13" name="Retângulo: Cantos Arredondados 12">
            <a:extLst>
              <a:ext uri="{FF2B5EF4-FFF2-40B4-BE49-F238E27FC236}">
                <a16:creationId xmlns:a16="http://schemas.microsoft.com/office/drawing/2014/main" id="{2124E607-B6BC-4F64-9DBB-FBD695B6B9FE}"/>
              </a:ext>
            </a:extLst>
          </p:cNvPr>
          <p:cNvSpPr/>
          <p:nvPr/>
        </p:nvSpPr>
        <p:spPr>
          <a:xfrm>
            <a:off x="120378" y="895763"/>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6" name="Imagem 5">
            <a:extLst>
              <a:ext uri="{FF2B5EF4-FFF2-40B4-BE49-F238E27FC236}">
                <a16:creationId xmlns:a16="http://schemas.microsoft.com/office/drawing/2014/main" id="{72D5E177-9B31-4C65-BEA9-9C42EAD18938}"/>
              </a:ext>
            </a:extLst>
          </p:cNvPr>
          <p:cNvPicPr>
            <a:picLocks noChangeAspect="1"/>
          </p:cNvPicPr>
          <p:nvPr/>
        </p:nvPicPr>
        <p:blipFill>
          <a:blip r:embed="rId2"/>
          <a:stretch>
            <a:fillRect/>
          </a:stretch>
        </p:blipFill>
        <p:spPr>
          <a:xfrm>
            <a:off x="4244175" y="1713858"/>
            <a:ext cx="2032359" cy="1983971"/>
          </a:xfrm>
          <a:prstGeom prst="rect">
            <a:avLst/>
          </a:prstGeom>
        </p:spPr>
      </p:pic>
      <p:sp>
        <p:nvSpPr>
          <p:cNvPr id="14" name="CaixaDeTexto 13">
            <a:extLst>
              <a:ext uri="{FF2B5EF4-FFF2-40B4-BE49-F238E27FC236}">
                <a16:creationId xmlns:a16="http://schemas.microsoft.com/office/drawing/2014/main" id="{692604F6-3949-43E0-8FAF-235F03178BF6}"/>
              </a:ext>
            </a:extLst>
          </p:cNvPr>
          <p:cNvSpPr txBox="1"/>
          <p:nvPr/>
        </p:nvSpPr>
        <p:spPr>
          <a:xfrm>
            <a:off x="503447" y="3803629"/>
            <a:ext cx="8475389" cy="646331"/>
          </a:xfrm>
          <a:prstGeom prst="rect">
            <a:avLst/>
          </a:prstGeom>
          <a:noFill/>
        </p:spPr>
        <p:txBody>
          <a:bodyPr wrap="square" rtlCol="0">
            <a:spAutoFit/>
          </a:bodyPr>
          <a:lstStyle/>
          <a:p>
            <a:pPr algn="just"/>
            <a:r>
              <a:rPr lang="en-US" dirty="0"/>
              <a:t>These two currents are represented by two current sources, </a:t>
            </a:r>
            <a:r>
              <a:rPr lang="en-US" b="1" i="1" dirty="0">
                <a:solidFill>
                  <a:srgbClr val="FF0000"/>
                </a:solidFill>
                <a:highlight>
                  <a:srgbClr val="FFFF00"/>
                </a:highlight>
              </a:rPr>
              <a:t>I</a:t>
            </a:r>
            <a:r>
              <a:rPr lang="en-US" b="1" i="1" baseline="-25000" dirty="0">
                <a:solidFill>
                  <a:srgbClr val="FF0000"/>
                </a:solidFill>
                <a:highlight>
                  <a:srgbClr val="FFFF00"/>
                </a:highlight>
              </a:rPr>
              <a:t>B</a:t>
            </a:r>
            <a:r>
              <a:rPr lang="en-US" b="1" baseline="-25000" dirty="0">
                <a:solidFill>
                  <a:srgbClr val="FF0000"/>
                </a:solidFill>
                <a:highlight>
                  <a:srgbClr val="FFFF00"/>
                </a:highlight>
              </a:rPr>
              <a:t>1</a:t>
            </a:r>
            <a:r>
              <a:rPr lang="en-US" dirty="0"/>
              <a:t> and </a:t>
            </a:r>
            <a:r>
              <a:rPr lang="en-US" b="1" i="1" dirty="0">
                <a:solidFill>
                  <a:srgbClr val="FF0000"/>
                </a:solidFill>
                <a:highlight>
                  <a:srgbClr val="FFFF00"/>
                </a:highlight>
              </a:rPr>
              <a:t>I</a:t>
            </a:r>
            <a:r>
              <a:rPr lang="en-US" b="1" i="1" baseline="-25000" dirty="0">
                <a:solidFill>
                  <a:srgbClr val="FF0000"/>
                </a:solidFill>
                <a:highlight>
                  <a:srgbClr val="FFFF00"/>
                </a:highlight>
              </a:rPr>
              <a:t>B</a:t>
            </a:r>
            <a:r>
              <a:rPr lang="en-US" b="1" baseline="-25000" dirty="0">
                <a:solidFill>
                  <a:srgbClr val="FF0000"/>
                </a:solidFill>
                <a:highlight>
                  <a:srgbClr val="FFFF00"/>
                </a:highlight>
              </a:rPr>
              <a:t>2</a:t>
            </a:r>
            <a:r>
              <a:rPr lang="en-US" dirty="0"/>
              <a:t>, connected to the two input terminals. </a:t>
            </a:r>
            <a:endParaRPr lang="pt-BR" dirty="0">
              <a:solidFill>
                <a:srgbClr val="FF0000"/>
              </a:solidFill>
            </a:endParaRPr>
          </a:p>
        </p:txBody>
      </p:sp>
      <p:sp>
        <p:nvSpPr>
          <p:cNvPr id="15" name="Retângulo: Cantos Arredondados 14">
            <a:extLst>
              <a:ext uri="{FF2B5EF4-FFF2-40B4-BE49-F238E27FC236}">
                <a16:creationId xmlns:a16="http://schemas.microsoft.com/office/drawing/2014/main" id="{0B800854-8F08-4BE0-8484-EFB8303748F1}"/>
              </a:ext>
            </a:extLst>
          </p:cNvPr>
          <p:cNvSpPr/>
          <p:nvPr/>
        </p:nvSpPr>
        <p:spPr>
          <a:xfrm>
            <a:off x="128600" y="3908864"/>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
        <p:nvSpPr>
          <p:cNvPr id="8" name="CaixaDeTexto 7">
            <a:extLst>
              <a:ext uri="{FF2B5EF4-FFF2-40B4-BE49-F238E27FC236}">
                <a16:creationId xmlns:a16="http://schemas.microsoft.com/office/drawing/2014/main" id="{DD6F4597-1E8D-42DB-94D0-9029E18F4009}"/>
              </a:ext>
            </a:extLst>
          </p:cNvPr>
          <p:cNvSpPr txBox="1"/>
          <p:nvPr/>
        </p:nvSpPr>
        <p:spPr>
          <a:xfrm>
            <a:off x="2079829" y="2267309"/>
            <a:ext cx="2026224" cy="646331"/>
          </a:xfrm>
          <a:prstGeom prst="rect">
            <a:avLst/>
          </a:prstGeom>
          <a:noFill/>
        </p:spPr>
        <p:txBody>
          <a:bodyPr wrap="square" rtlCol="0">
            <a:spAutoFit/>
          </a:bodyPr>
          <a:lstStyle/>
          <a:p>
            <a:pPr algn="ctr"/>
            <a:r>
              <a:rPr lang="en-US" dirty="0"/>
              <a:t>The op-amp </a:t>
            </a:r>
          </a:p>
          <a:p>
            <a:pPr algn="ctr"/>
            <a:r>
              <a:rPr lang="en-US" dirty="0"/>
              <a:t>input bias currents</a:t>
            </a:r>
            <a:endParaRPr lang="pt-BR" baseline="-25000" dirty="0"/>
          </a:p>
        </p:txBody>
      </p:sp>
      <p:sp>
        <p:nvSpPr>
          <p:cNvPr id="9" name="CaixaDeTexto 8">
            <a:extLst>
              <a:ext uri="{FF2B5EF4-FFF2-40B4-BE49-F238E27FC236}">
                <a16:creationId xmlns:a16="http://schemas.microsoft.com/office/drawing/2014/main" id="{72AF49D1-0388-4238-8CE7-F4928B6B2E26}"/>
              </a:ext>
            </a:extLst>
          </p:cNvPr>
          <p:cNvSpPr txBox="1"/>
          <p:nvPr/>
        </p:nvSpPr>
        <p:spPr>
          <a:xfrm>
            <a:off x="503447" y="4621159"/>
            <a:ext cx="6792363" cy="369332"/>
          </a:xfrm>
          <a:prstGeom prst="rect">
            <a:avLst/>
          </a:prstGeom>
          <a:noFill/>
        </p:spPr>
        <p:txBody>
          <a:bodyPr wrap="square" rtlCol="0">
            <a:spAutoFit/>
          </a:bodyPr>
          <a:lstStyle/>
          <a:p>
            <a:r>
              <a:rPr lang="en-US" dirty="0"/>
              <a:t>The op-amp manufacturer usually specifies the following currents:</a:t>
            </a:r>
          </a:p>
        </p:txBody>
      </p:sp>
      <p:sp>
        <p:nvSpPr>
          <p:cNvPr id="10" name="Retângulo: Cantos Arredondados 9">
            <a:extLst>
              <a:ext uri="{FF2B5EF4-FFF2-40B4-BE49-F238E27FC236}">
                <a16:creationId xmlns:a16="http://schemas.microsoft.com/office/drawing/2014/main" id="{1FEEA690-5D11-4F36-92AC-23F0E431D031}"/>
              </a:ext>
            </a:extLst>
          </p:cNvPr>
          <p:cNvSpPr/>
          <p:nvPr/>
        </p:nvSpPr>
        <p:spPr>
          <a:xfrm>
            <a:off x="128600" y="4726394"/>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mc:AlternateContent xmlns:mc="http://schemas.openxmlformats.org/markup-compatibility/2006" xmlns:a14="http://schemas.microsoft.com/office/drawing/2010/main">
        <mc:Choice Requires="a14">
          <p:sp>
            <p:nvSpPr>
              <p:cNvPr id="11" name="Retângulo 10">
                <a:extLst>
                  <a:ext uri="{FF2B5EF4-FFF2-40B4-BE49-F238E27FC236}">
                    <a16:creationId xmlns:a16="http://schemas.microsoft.com/office/drawing/2014/main" id="{88EB3DA6-F184-4919-B09A-2E109E013696}"/>
                  </a:ext>
                </a:extLst>
              </p:cNvPr>
              <p:cNvSpPr/>
              <p:nvPr/>
            </p:nvSpPr>
            <p:spPr>
              <a:xfrm>
                <a:off x="3601594" y="5161690"/>
                <a:ext cx="1608709"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r>
                                <a:rPr lang="pt-BR" b="0" i="1" smtClean="0">
                                  <a:latin typeface="Cambria Math" panose="02040503050406030204" pitchFamily="18" charset="0"/>
                                </a:rPr>
                                <m:t>1</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r>
                                <a:rPr lang="pt-BR" b="0" i="1" smtClean="0">
                                  <a:latin typeface="Cambria Math" panose="02040503050406030204" pitchFamily="18" charset="0"/>
                                </a:rPr>
                                <m:t>2</m:t>
                              </m:r>
                            </m:sub>
                          </m:sSub>
                        </m:num>
                        <m:den>
                          <m:r>
                            <a:rPr lang="pt-BR" b="0" i="1" smtClean="0">
                              <a:latin typeface="Cambria Math" panose="02040503050406030204" pitchFamily="18" charset="0"/>
                            </a:rPr>
                            <m:t>2 </m:t>
                          </m:r>
                        </m:den>
                      </m:f>
                    </m:oMath>
                  </m:oMathPara>
                </a14:m>
                <a:endParaRPr lang="pt-BR" dirty="0"/>
              </a:p>
            </p:txBody>
          </p:sp>
        </mc:Choice>
        <mc:Fallback xmlns="">
          <p:sp>
            <p:nvSpPr>
              <p:cNvPr id="11" name="Retângulo 10">
                <a:extLst>
                  <a:ext uri="{FF2B5EF4-FFF2-40B4-BE49-F238E27FC236}">
                    <a16:creationId xmlns:a16="http://schemas.microsoft.com/office/drawing/2014/main" id="{88EB3DA6-F184-4919-B09A-2E109E013696}"/>
                  </a:ext>
                </a:extLst>
              </p:cNvPr>
              <p:cNvSpPr>
                <a:spLocks noRot="1" noChangeAspect="1" noMove="1" noResize="1" noEditPoints="1" noAdjustHandles="1" noChangeArrowheads="1" noChangeShapeType="1" noTextEdit="1"/>
              </p:cNvSpPr>
              <p:nvPr/>
            </p:nvSpPr>
            <p:spPr>
              <a:xfrm>
                <a:off x="3601594" y="5161690"/>
                <a:ext cx="1608709" cy="609077"/>
              </a:xfrm>
              <a:prstGeom prst="rect">
                <a:avLst/>
              </a:prstGeom>
              <a:blipFill>
                <a:blip r:embed="rId3"/>
                <a:stretch>
                  <a:fillRect/>
                </a:stretch>
              </a:blipFill>
            </p:spPr>
            <p:txBody>
              <a:bodyPr/>
              <a:lstStyle/>
              <a:p>
                <a:r>
                  <a:rPr lang="pt-BR">
                    <a:noFill/>
                  </a:rPr>
                  <a:t> </a:t>
                </a:r>
              </a:p>
            </p:txBody>
          </p:sp>
        </mc:Fallback>
      </mc:AlternateContent>
      <p:sp>
        <p:nvSpPr>
          <p:cNvPr id="16" name="CaixaDeTexto 15">
            <a:extLst>
              <a:ext uri="{FF2B5EF4-FFF2-40B4-BE49-F238E27FC236}">
                <a16:creationId xmlns:a16="http://schemas.microsoft.com/office/drawing/2014/main" id="{3D084135-837B-4CE8-97AC-21D5224D24AC}"/>
              </a:ext>
            </a:extLst>
          </p:cNvPr>
          <p:cNvSpPr txBox="1"/>
          <p:nvPr/>
        </p:nvSpPr>
        <p:spPr>
          <a:xfrm>
            <a:off x="1268809" y="5281563"/>
            <a:ext cx="2014331" cy="369332"/>
          </a:xfrm>
          <a:prstGeom prst="rect">
            <a:avLst/>
          </a:prstGeom>
          <a:noFill/>
        </p:spPr>
        <p:txBody>
          <a:bodyPr wrap="square" rtlCol="0">
            <a:spAutoFit/>
          </a:bodyPr>
          <a:lstStyle/>
          <a:p>
            <a:pPr algn="ctr"/>
            <a:r>
              <a:rPr lang="pt-BR" b="1" dirty="0">
                <a:solidFill>
                  <a:srgbClr val="FF0000"/>
                </a:solidFill>
                <a:highlight>
                  <a:srgbClr val="FFFF00"/>
                </a:highlight>
              </a:rPr>
              <a:t>Input bias </a:t>
            </a:r>
            <a:r>
              <a:rPr lang="pt-BR" b="1" dirty="0" err="1">
                <a:solidFill>
                  <a:srgbClr val="FF0000"/>
                </a:solidFill>
                <a:highlight>
                  <a:srgbClr val="FFFF00"/>
                </a:highlight>
              </a:rPr>
              <a:t>current</a:t>
            </a:r>
            <a:endParaRPr lang="pt-BR" b="1" dirty="0">
              <a:solidFill>
                <a:srgbClr val="FF0000"/>
              </a:solidFill>
              <a:highlight>
                <a:srgbClr val="FFFF00"/>
              </a:highlight>
            </a:endParaRPr>
          </a:p>
        </p:txBody>
      </p:sp>
      <p:sp>
        <p:nvSpPr>
          <p:cNvPr id="17" name="CaixaDeTexto 16">
            <a:extLst>
              <a:ext uri="{FF2B5EF4-FFF2-40B4-BE49-F238E27FC236}">
                <a16:creationId xmlns:a16="http://schemas.microsoft.com/office/drawing/2014/main" id="{CCA8B815-758F-4008-92B6-156BF819E76B}"/>
              </a:ext>
            </a:extLst>
          </p:cNvPr>
          <p:cNvSpPr txBox="1"/>
          <p:nvPr/>
        </p:nvSpPr>
        <p:spPr>
          <a:xfrm>
            <a:off x="1268809" y="6034202"/>
            <a:ext cx="2177384" cy="369332"/>
          </a:xfrm>
          <a:prstGeom prst="rect">
            <a:avLst/>
          </a:prstGeom>
          <a:noFill/>
        </p:spPr>
        <p:txBody>
          <a:bodyPr wrap="square" rtlCol="0">
            <a:spAutoFit/>
          </a:bodyPr>
          <a:lstStyle/>
          <a:p>
            <a:pPr algn="ctr"/>
            <a:r>
              <a:rPr lang="pt-BR" b="1" dirty="0">
                <a:solidFill>
                  <a:srgbClr val="FF0000"/>
                </a:solidFill>
                <a:highlight>
                  <a:srgbClr val="FFFF00"/>
                </a:highlight>
              </a:rPr>
              <a:t>Input offset </a:t>
            </a:r>
            <a:r>
              <a:rPr lang="pt-BR" b="1" dirty="0" err="1">
                <a:solidFill>
                  <a:srgbClr val="FF0000"/>
                </a:solidFill>
                <a:highlight>
                  <a:srgbClr val="FFFF00"/>
                </a:highlight>
              </a:rPr>
              <a:t>current</a:t>
            </a:r>
            <a:endParaRPr lang="pt-BR" b="1" dirty="0">
              <a:solidFill>
                <a:srgbClr val="FF0000"/>
              </a:solidFill>
              <a:highlight>
                <a:srgbClr val="FFFF00"/>
              </a:highlight>
            </a:endParaRPr>
          </a:p>
        </p:txBody>
      </p:sp>
      <mc:AlternateContent xmlns:mc="http://schemas.openxmlformats.org/markup-compatibility/2006" xmlns:a14="http://schemas.microsoft.com/office/drawing/2010/main">
        <mc:Choice Requires="a14">
          <p:sp>
            <p:nvSpPr>
              <p:cNvPr id="18" name="Retângulo 17">
                <a:extLst>
                  <a:ext uri="{FF2B5EF4-FFF2-40B4-BE49-F238E27FC236}">
                    <a16:creationId xmlns:a16="http://schemas.microsoft.com/office/drawing/2014/main" id="{EFDC57C7-3A5E-4F75-9D3A-F23D1AA51CB8}"/>
                  </a:ext>
                </a:extLst>
              </p:cNvPr>
              <p:cNvSpPr/>
              <p:nvPr/>
            </p:nvSpPr>
            <p:spPr>
              <a:xfrm>
                <a:off x="3601594" y="6034202"/>
                <a:ext cx="18497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𝑂𝑆</m:t>
                          </m:r>
                        </m:sub>
                      </m:sSub>
                      <m:r>
                        <a:rPr lang="pt-BR" b="0" i="1" smtClean="0">
                          <a:latin typeface="Cambria Math" panose="02040503050406030204" pitchFamily="18" charset="0"/>
                        </a:rPr>
                        <m:t>=</m:t>
                      </m:r>
                      <m:d>
                        <m:dPr>
                          <m:begChr m:val="|"/>
                          <m:endChr m:val="|"/>
                          <m:ctrlPr>
                            <a:rPr lang="pt-BR" b="0" i="1" smtClean="0">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𝐵</m:t>
                              </m:r>
                              <m:r>
                                <a:rPr lang="pt-BR" i="1">
                                  <a:latin typeface="Cambria Math" panose="02040503050406030204" pitchFamily="18" charset="0"/>
                                </a:rPr>
                                <m:t>1</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𝐵</m:t>
                              </m:r>
                              <m:r>
                                <a:rPr lang="pt-BR" i="1">
                                  <a:latin typeface="Cambria Math" panose="02040503050406030204" pitchFamily="18" charset="0"/>
                                </a:rPr>
                                <m:t>2</m:t>
                              </m:r>
                            </m:sub>
                          </m:sSub>
                        </m:e>
                      </m:d>
                    </m:oMath>
                  </m:oMathPara>
                </a14:m>
                <a:endParaRPr lang="pt-BR" dirty="0"/>
              </a:p>
            </p:txBody>
          </p:sp>
        </mc:Choice>
        <mc:Fallback xmlns="">
          <p:sp>
            <p:nvSpPr>
              <p:cNvPr id="18" name="Retângulo 17">
                <a:extLst>
                  <a:ext uri="{FF2B5EF4-FFF2-40B4-BE49-F238E27FC236}">
                    <a16:creationId xmlns:a16="http://schemas.microsoft.com/office/drawing/2014/main" id="{EFDC57C7-3A5E-4F75-9D3A-F23D1AA51CB8}"/>
                  </a:ext>
                </a:extLst>
              </p:cNvPr>
              <p:cNvSpPr>
                <a:spLocks noRot="1" noChangeAspect="1" noMove="1" noResize="1" noEditPoints="1" noAdjustHandles="1" noChangeArrowheads="1" noChangeShapeType="1" noTextEdit="1"/>
              </p:cNvSpPr>
              <p:nvPr/>
            </p:nvSpPr>
            <p:spPr>
              <a:xfrm>
                <a:off x="3601594" y="6034202"/>
                <a:ext cx="1849737" cy="369332"/>
              </a:xfrm>
              <a:prstGeom prst="rect">
                <a:avLst/>
              </a:prstGeom>
              <a:blipFill>
                <a:blip r:embed="rId4"/>
                <a:stretch>
                  <a:fillRect/>
                </a:stretch>
              </a:blipFill>
            </p:spPr>
            <p:txBody>
              <a:bodyPr/>
              <a:lstStyle/>
              <a:p>
                <a:r>
                  <a:rPr lang="pt-BR">
                    <a:noFill/>
                  </a:rPr>
                  <a:t> </a:t>
                </a:r>
              </a:p>
            </p:txBody>
          </p:sp>
        </mc:Fallback>
      </mc:AlternateContent>
      <p:sp>
        <p:nvSpPr>
          <p:cNvPr id="19" name="CaixaDeTexto 18">
            <a:extLst>
              <a:ext uri="{FF2B5EF4-FFF2-40B4-BE49-F238E27FC236}">
                <a16:creationId xmlns:a16="http://schemas.microsoft.com/office/drawing/2014/main" id="{210D477D-CF7F-4D87-B884-655C5A86E79B}"/>
              </a:ext>
            </a:extLst>
          </p:cNvPr>
          <p:cNvSpPr txBox="1"/>
          <p:nvPr/>
        </p:nvSpPr>
        <p:spPr>
          <a:xfrm>
            <a:off x="5451331" y="5254455"/>
            <a:ext cx="2682104" cy="369332"/>
          </a:xfrm>
          <a:prstGeom prst="rect">
            <a:avLst/>
          </a:prstGeom>
          <a:noFill/>
        </p:spPr>
        <p:txBody>
          <a:bodyPr wrap="square" rtlCol="0">
            <a:spAutoFit/>
          </a:bodyPr>
          <a:lstStyle/>
          <a:p>
            <a:r>
              <a:rPr lang="pt-BR" dirty="0"/>
              <a:t>(</a:t>
            </a:r>
            <a:r>
              <a:rPr lang="pt-BR" dirty="0" err="1"/>
              <a:t>Typical</a:t>
            </a:r>
            <a:r>
              <a:rPr lang="pt-BR" dirty="0"/>
              <a:t> </a:t>
            </a:r>
            <a:r>
              <a:rPr lang="pt-BR" dirty="0" err="1"/>
              <a:t>value</a:t>
            </a:r>
            <a:r>
              <a:rPr lang="pt-BR" dirty="0"/>
              <a:t>: I</a:t>
            </a:r>
            <a:r>
              <a:rPr lang="pt-BR" baseline="-25000" dirty="0"/>
              <a:t>B</a:t>
            </a:r>
            <a:r>
              <a:rPr lang="pt-BR" dirty="0"/>
              <a:t> = 100nA)</a:t>
            </a:r>
          </a:p>
        </p:txBody>
      </p:sp>
      <p:sp>
        <p:nvSpPr>
          <p:cNvPr id="20" name="CaixaDeTexto 19">
            <a:extLst>
              <a:ext uri="{FF2B5EF4-FFF2-40B4-BE49-F238E27FC236}">
                <a16:creationId xmlns:a16="http://schemas.microsoft.com/office/drawing/2014/main" id="{2A229F5A-CE7B-498B-9F48-8968AB83522E}"/>
              </a:ext>
            </a:extLst>
          </p:cNvPr>
          <p:cNvSpPr txBox="1"/>
          <p:nvPr/>
        </p:nvSpPr>
        <p:spPr>
          <a:xfrm>
            <a:off x="5451331" y="6034202"/>
            <a:ext cx="2682104" cy="369332"/>
          </a:xfrm>
          <a:prstGeom prst="rect">
            <a:avLst/>
          </a:prstGeom>
          <a:noFill/>
        </p:spPr>
        <p:txBody>
          <a:bodyPr wrap="square" rtlCol="0">
            <a:spAutoFit/>
          </a:bodyPr>
          <a:lstStyle/>
          <a:p>
            <a:r>
              <a:rPr lang="pt-BR" dirty="0"/>
              <a:t>(</a:t>
            </a:r>
            <a:r>
              <a:rPr lang="pt-BR" dirty="0" err="1"/>
              <a:t>Typical</a:t>
            </a:r>
            <a:r>
              <a:rPr lang="pt-BR" dirty="0"/>
              <a:t> </a:t>
            </a:r>
            <a:r>
              <a:rPr lang="pt-BR" dirty="0" err="1"/>
              <a:t>value</a:t>
            </a:r>
            <a:r>
              <a:rPr lang="pt-BR" dirty="0"/>
              <a:t>: I</a:t>
            </a:r>
            <a:r>
              <a:rPr lang="pt-BR" baseline="-25000" dirty="0"/>
              <a:t>B</a:t>
            </a:r>
            <a:r>
              <a:rPr lang="pt-BR" dirty="0"/>
              <a:t> = 10nA)</a:t>
            </a:r>
          </a:p>
        </p:txBody>
      </p:sp>
    </p:spTree>
    <p:extLst>
      <p:ext uri="{BB962C8B-B14F-4D97-AF65-F5344CB8AC3E}">
        <p14:creationId xmlns:p14="http://schemas.microsoft.com/office/powerpoint/2010/main" val="17504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9" grpId="0"/>
      <p:bldP spid="10" grpId="0" animBg="1"/>
      <p:bldP spid="11" grpId="0"/>
      <p:bldP spid="16" grpId="0"/>
      <p:bldP spid="17" grpId="0"/>
      <p:bldP spid="18" grpId="0"/>
      <p:bldP spid="19" grpId="0"/>
      <p:bldP spid="2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ixaDeTexto 16">
            <a:extLst>
              <a:ext uri="{FF2B5EF4-FFF2-40B4-BE49-F238E27FC236}">
                <a16:creationId xmlns:a16="http://schemas.microsoft.com/office/drawing/2014/main" id="{66B2AE22-79AE-456D-A77E-8250506E0BB0}"/>
              </a:ext>
            </a:extLst>
          </p:cNvPr>
          <p:cNvSpPr txBox="1"/>
          <p:nvPr/>
        </p:nvSpPr>
        <p:spPr>
          <a:xfrm>
            <a:off x="593041" y="303098"/>
            <a:ext cx="8276606" cy="923330"/>
          </a:xfrm>
          <a:prstGeom prst="rect">
            <a:avLst/>
          </a:prstGeom>
          <a:noFill/>
        </p:spPr>
        <p:txBody>
          <a:bodyPr wrap="square" rtlCol="0">
            <a:spAutoFit/>
          </a:bodyPr>
          <a:lstStyle/>
          <a:p>
            <a:pPr algn="just"/>
            <a:r>
              <a:rPr lang="en-US" dirty="0"/>
              <a:t>We now wish to find the dc output voltage of the closed-loop amplifier due to the input bias currents. To do this we ground the signal source and obtain the circuit shown below for both the inverting and noninverting configurations. </a:t>
            </a:r>
          </a:p>
        </p:txBody>
      </p:sp>
      <p:sp>
        <p:nvSpPr>
          <p:cNvPr id="18" name="Retângulo: Cantos Arredondados 17">
            <a:extLst>
              <a:ext uri="{FF2B5EF4-FFF2-40B4-BE49-F238E27FC236}">
                <a16:creationId xmlns:a16="http://schemas.microsoft.com/office/drawing/2014/main" id="{336315F2-F234-4681-84EE-0BF792B7DBF4}"/>
              </a:ext>
            </a:extLst>
          </p:cNvPr>
          <p:cNvSpPr/>
          <p:nvPr/>
        </p:nvSpPr>
        <p:spPr>
          <a:xfrm>
            <a:off x="218194" y="408333"/>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5" name="Imagem 4">
            <a:extLst>
              <a:ext uri="{FF2B5EF4-FFF2-40B4-BE49-F238E27FC236}">
                <a16:creationId xmlns:a16="http://schemas.microsoft.com/office/drawing/2014/main" id="{454470BE-B268-4212-81F7-BC3F9B98382E}"/>
              </a:ext>
            </a:extLst>
          </p:cNvPr>
          <p:cNvPicPr>
            <a:picLocks noChangeAspect="1"/>
          </p:cNvPicPr>
          <p:nvPr/>
        </p:nvPicPr>
        <p:blipFill>
          <a:blip r:embed="rId2"/>
          <a:stretch>
            <a:fillRect/>
          </a:stretch>
        </p:blipFill>
        <p:spPr>
          <a:xfrm>
            <a:off x="2889594" y="1276788"/>
            <a:ext cx="3077197" cy="2042791"/>
          </a:xfrm>
          <a:prstGeom prst="rect">
            <a:avLst/>
          </a:prstGeom>
        </p:spPr>
      </p:pic>
      <p:sp>
        <p:nvSpPr>
          <p:cNvPr id="19" name="CaixaDeTexto 18">
            <a:extLst>
              <a:ext uri="{FF2B5EF4-FFF2-40B4-BE49-F238E27FC236}">
                <a16:creationId xmlns:a16="http://schemas.microsoft.com/office/drawing/2014/main" id="{BBB840AA-6AE7-4EFB-835A-30D92E714D48}"/>
              </a:ext>
            </a:extLst>
          </p:cNvPr>
          <p:cNvSpPr txBox="1"/>
          <p:nvPr/>
        </p:nvSpPr>
        <p:spPr>
          <a:xfrm>
            <a:off x="593041" y="3319579"/>
            <a:ext cx="3426311" cy="369332"/>
          </a:xfrm>
          <a:prstGeom prst="rect">
            <a:avLst/>
          </a:prstGeom>
          <a:noFill/>
        </p:spPr>
        <p:txBody>
          <a:bodyPr wrap="square" rtlCol="0">
            <a:spAutoFit/>
          </a:bodyPr>
          <a:lstStyle/>
          <a:p>
            <a:r>
              <a:rPr lang="pt-BR" dirty="0"/>
              <a:t>The </a:t>
            </a:r>
            <a:r>
              <a:rPr lang="en-US" dirty="0"/>
              <a:t>output dc voltage is given by:</a:t>
            </a:r>
          </a:p>
        </p:txBody>
      </p:sp>
      <mc:AlternateContent xmlns:mc="http://schemas.openxmlformats.org/markup-compatibility/2006" xmlns:a14="http://schemas.microsoft.com/office/drawing/2010/main">
        <mc:Choice Requires="a14">
          <p:sp>
            <p:nvSpPr>
              <p:cNvPr id="20" name="Retângulo 19">
                <a:extLst>
                  <a:ext uri="{FF2B5EF4-FFF2-40B4-BE49-F238E27FC236}">
                    <a16:creationId xmlns:a16="http://schemas.microsoft.com/office/drawing/2014/main" id="{4948D1A0-DA7F-44FB-8A97-54B003D08341}"/>
                  </a:ext>
                </a:extLst>
              </p:cNvPr>
              <p:cNvSpPr/>
              <p:nvPr/>
            </p:nvSpPr>
            <p:spPr>
              <a:xfrm>
                <a:off x="3350520" y="3787263"/>
                <a:ext cx="17535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pt-BR" b="0" i="1" smtClean="0">
                              <a:latin typeface="Cambria Math" panose="02040503050406030204" pitchFamily="18" charset="0"/>
                            </a:rPr>
                            <m:t>𝑉</m:t>
                          </m:r>
                        </m:e>
                        <m:sub>
                          <m:r>
                            <a:rPr lang="pt-BR" b="0" i="1" smtClean="0">
                              <a:latin typeface="Cambria Math" panose="02040503050406030204" pitchFamily="18" charset="0"/>
                            </a:rPr>
                            <m:t>𝑂</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𝐵</m:t>
                          </m:r>
                          <m:r>
                            <a:rPr lang="pt-BR" i="1">
                              <a:latin typeface="Cambria Math" panose="02040503050406030204" pitchFamily="18" charset="0"/>
                            </a:rPr>
                            <m:t>1</m:t>
                          </m:r>
                        </m:sub>
                      </m:sSub>
                      <m:sSub>
                        <m:sSubPr>
                          <m:ctrlPr>
                            <a:rPr lang="pt-BR" i="1">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2</m:t>
                          </m:r>
                        </m:sub>
                      </m:sSub>
                      <m:r>
                        <m:rPr>
                          <m:nor/>
                        </m:rPr>
                        <a:rPr lang="pt-PT" b="1"/>
                        <m:t>≅</m:t>
                      </m:r>
                      <m:r>
                        <a:rPr lang="pt-BR" b="0" i="1" smtClean="0">
                          <a:latin typeface="Cambria Math" panose="02040503050406030204" pitchFamily="18" charset="0"/>
                        </a:rPr>
                        <m:t> </m:t>
                      </m:r>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𝐵</m:t>
                          </m:r>
                        </m:sub>
                      </m:sSub>
                    </m:oMath>
                  </m:oMathPara>
                </a14:m>
                <a:endParaRPr lang="pt-BR" dirty="0"/>
              </a:p>
            </p:txBody>
          </p:sp>
        </mc:Choice>
        <mc:Fallback xmlns="">
          <p:sp>
            <p:nvSpPr>
              <p:cNvPr id="20" name="Retângulo 19">
                <a:extLst>
                  <a:ext uri="{FF2B5EF4-FFF2-40B4-BE49-F238E27FC236}">
                    <a16:creationId xmlns:a16="http://schemas.microsoft.com/office/drawing/2014/main" id="{4948D1A0-DA7F-44FB-8A97-54B003D08341}"/>
                  </a:ext>
                </a:extLst>
              </p:cNvPr>
              <p:cNvSpPr>
                <a:spLocks noRot="1" noChangeAspect="1" noMove="1" noResize="1" noEditPoints="1" noAdjustHandles="1" noChangeArrowheads="1" noChangeShapeType="1" noTextEdit="1"/>
              </p:cNvSpPr>
              <p:nvPr/>
            </p:nvSpPr>
            <p:spPr>
              <a:xfrm>
                <a:off x="3350520" y="3787263"/>
                <a:ext cx="1753557" cy="369332"/>
              </a:xfrm>
              <a:prstGeom prst="rect">
                <a:avLst/>
              </a:prstGeom>
              <a:blipFill>
                <a:blip r:embed="rId3"/>
                <a:stretch>
                  <a:fillRect/>
                </a:stretch>
              </a:blipFill>
            </p:spPr>
            <p:txBody>
              <a:bodyPr/>
              <a:lstStyle/>
              <a:p>
                <a:r>
                  <a:rPr lang="pt-BR">
                    <a:noFill/>
                  </a:rPr>
                  <a:t> </a:t>
                </a:r>
              </a:p>
            </p:txBody>
          </p:sp>
        </mc:Fallback>
      </mc:AlternateContent>
      <p:sp>
        <p:nvSpPr>
          <p:cNvPr id="15" name="CaixaDeTexto 14">
            <a:extLst>
              <a:ext uri="{FF2B5EF4-FFF2-40B4-BE49-F238E27FC236}">
                <a16:creationId xmlns:a16="http://schemas.microsoft.com/office/drawing/2014/main" id="{24CC3785-1C3B-4611-AE81-B2B58B2263EB}"/>
              </a:ext>
            </a:extLst>
          </p:cNvPr>
          <p:cNvSpPr txBox="1"/>
          <p:nvPr/>
        </p:nvSpPr>
        <p:spPr>
          <a:xfrm>
            <a:off x="593041" y="4254947"/>
            <a:ext cx="8276606" cy="923330"/>
          </a:xfrm>
          <a:prstGeom prst="rect">
            <a:avLst/>
          </a:prstGeom>
          <a:noFill/>
        </p:spPr>
        <p:txBody>
          <a:bodyPr wrap="square" rtlCol="0">
            <a:spAutoFit/>
          </a:bodyPr>
          <a:lstStyle/>
          <a:p>
            <a:pPr algn="just"/>
            <a:r>
              <a:rPr lang="en-US" dirty="0"/>
              <a:t>This obviously places an upper limit on the value of </a:t>
            </a:r>
            <a:r>
              <a:rPr lang="en-US" i="1" dirty="0"/>
              <a:t>R</a:t>
            </a:r>
            <a:r>
              <a:rPr lang="en-US" i="1" baseline="-25000" dirty="0"/>
              <a:t>2</a:t>
            </a:r>
            <a:r>
              <a:rPr lang="en-US" dirty="0"/>
              <a:t>. Fortunately, however, a technique exists for reducing the value of the output dc voltage due to the input bias currents. </a:t>
            </a:r>
          </a:p>
        </p:txBody>
      </p:sp>
      <p:sp>
        <p:nvSpPr>
          <p:cNvPr id="21" name="Retângulo: Cantos Arredondados 20">
            <a:extLst>
              <a:ext uri="{FF2B5EF4-FFF2-40B4-BE49-F238E27FC236}">
                <a16:creationId xmlns:a16="http://schemas.microsoft.com/office/drawing/2014/main" id="{D22510BB-CF3B-4E77-ADA1-A836ABF82D9D}"/>
              </a:ext>
            </a:extLst>
          </p:cNvPr>
          <p:cNvSpPr/>
          <p:nvPr/>
        </p:nvSpPr>
        <p:spPr>
          <a:xfrm>
            <a:off x="218194" y="4360182"/>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Tree>
    <p:extLst>
      <p:ext uri="{BB962C8B-B14F-4D97-AF65-F5344CB8AC3E}">
        <p14:creationId xmlns:p14="http://schemas.microsoft.com/office/powerpoint/2010/main" val="375439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animBg="1"/>
    </p:bld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3530</TotalTime>
  <Words>10749</Words>
  <Application>Microsoft Office PowerPoint</Application>
  <PresentationFormat>Apresentação na tela (4:3)</PresentationFormat>
  <Paragraphs>657</Paragraphs>
  <Slides>124</Slides>
  <Notes>12</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1</vt:i4>
      </vt:variant>
      <vt:variant>
        <vt:lpstr>Títulos de slides</vt:lpstr>
      </vt:variant>
      <vt:variant>
        <vt:i4>124</vt:i4>
      </vt:variant>
    </vt:vector>
  </HeadingPairs>
  <TitlesOfParts>
    <vt:vector size="132" baseType="lpstr">
      <vt:lpstr>Arial</vt:lpstr>
      <vt:lpstr>Calibri</vt:lpstr>
      <vt:lpstr>Calibri Light</vt:lpstr>
      <vt:lpstr>Cambria Math</vt:lpstr>
      <vt:lpstr>TimesNewRoman</vt:lpstr>
      <vt:lpstr>TimesNewRoman,Bold</vt:lpstr>
      <vt:lpstr>Tema do Office</vt:lpstr>
      <vt:lpstr>Visio.Drawing.6</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José Marcos Alves</dc:creator>
  <cp:lastModifiedBy>José Marcos Alves</cp:lastModifiedBy>
  <cp:revision>263</cp:revision>
  <dcterms:created xsi:type="dcterms:W3CDTF">2019-05-25T14:09:50Z</dcterms:created>
  <dcterms:modified xsi:type="dcterms:W3CDTF">2019-06-14T16:50:42Z</dcterms:modified>
</cp:coreProperties>
</file>