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309" r:id="rId6"/>
    <p:sldId id="391" r:id="rId7"/>
    <p:sldId id="392" r:id="rId8"/>
    <p:sldId id="307" r:id="rId9"/>
    <p:sldId id="258" r:id="rId10"/>
    <p:sldId id="260" r:id="rId11"/>
    <p:sldId id="395" r:id="rId12"/>
    <p:sldId id="297" r:id="rId13"/>
    <p:sldId id="303" r:id="rId14"/>
    <p:sldId id="285" r:id="rId15"/>
    <p:sldId id="271" r:id="rId16"/>
    <p:sldId id="393" r:id="rId17"/>
    <p:sldId id="410" r:id="rId18"/>
    <p:sldId id="286" r:id="rId19"/>
    <p:sldId id="287" r:id="rId20"/>
    <p:sldId id="288" r:id="rId21"/>
    <p:sldId id="289" r:id="rId22"/>
    <p:sldId id="292" r:id="rId23"/>
    <p:sldId id="284" r:id="rId24"/>
    <p:sldId id="273" r:id="rId25"/>
    <p:sldId id="274" r:id="rId26"/>
    <p:sldId id="409" r:id="rId27"/>
    <p:sldId id="282" r:id="rId28"/>
    <p:sldId id="275" r:id="rId29"/>
    <p:sldId id="276" r:id="rId30"/>
    <p:sldId id="277" r:id="rId31"/>
    <p:sldId id="293" r:id="rId32"/>
    <p:sldId id="411" r:id="rId33"/>
    <p:sldId id="394" r:id="rId34"/>
    <p:sldId id="398" r:id="rId35"/>
    <p:sldId id="399" r:id="rId36"/>
    <p:sldId id="401" r:id="rId37"/>
    <p:sldId id="400" r:id="rId38"/>
    <p:sldId id="396" r:id="rId39"/>
    <p:sldId id="402" r:id="rId40"/>
    <p:sldId id="404" r:id="rId41"/>
    <p:sldId id="406" r:id="rId42"/>
    <p:sldId id="272" r:id="rId43"/>
    <p:sldId id="397" r:id="rId44"/>
    <p:sldId id="403" r:id="rId45"/>
    <p:sldId id="408" r:id="rId46"/>
    <p:sldId id="294" r:id="rId47"/>
    <p:sldId id="407" r:id="rId48"/>
    <p:sldId id="257" r:id="rId49"/>
    <p:sldId id="278" r:id="rId50"/>
    <p:sldId id="279" r:id="rId51"/>
    <p:sldId id="283" r:id="rId52"/>
    <p:sldId id="295" r:id="rId53"/>
    <p:sldId id="405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568"/>
    <p:restoredTop sz="94697"/>
  </p:normalViewPr>
  <p:slideViewPr>
    <p:cSldViewPr snapToGrid="0" snapToObjects="1">
      <p:cViewPr varScale="1">
        <p:scale>
          <a:sx n="98" d="100"/>
          <a:sy n="98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141FEF-BD5E-4F99-A626-9B0D20044BA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C9A7F27-0735-4193-A677-C8D66F88934E}">
      <dgm:prSet/>
      <dgm:spPr/>
      <dgm:t>
        <a:bodyPr/>
        <a:lstStyle/>
        <a:p>
          <a:r>
            <a:rPr lang="pt-BR"/>
            <a:t>Entre agentes econômicos superavitários e deficitários, por que utilizar intermediários?</a:t>
          </a:r>
          <a:endParaRPr lang="en-US"/>
        </a:p>
      </dgm:t>
    </dgm:pt>
    <dgm:pt modelId="{2F3A05E8-76DA-43DE-B655-F0F78AC4B34D}" type="parTrans" cxnId="{8AAF46EC-C890-4BD1-9765-EB9F7AEE4B9B}">
      <dgm:prSet/>
      <dgm:spPr/>
      <dgm:t>
        <a:bodyPr/>
        <a:lstStyle/>
        <a:p>
          <a:endParaRPr lang="en-US"/>
        </a:p>
      </dgm:t>
    </dgm:pt>
    <dgm:pt modelId="{7F1C2D58-0DCA-458B-846F-19870835A592}" type="sibTrans" cxnId="{8AAF46EC-C890-4BD1-9765-EB9F7AEE4B9B}">
      <dgm:prSet/>
      <dgm:spPr/>
      <dgm:t>
        <a:bodyPr/>
        <a:lstStyle/>
        <a:p>
          <a:endParaRPr lang="en-US"/>
        </a:p>
      </dgm:t>
    </dgm:pt>
    <dgm:pt modelId="{55508CE1-6722-4EB5-91D9-5EE27B963438}">
      <dgm:prSet/>
      <dgm:spPr/>
      <dgm:t>
        <a:bodyPr/>
        <a:lstStyle/>
        <a:p>
          <a:r>
            <a:rPr lang="pt-BR" dirty="0"/>
            <a:t>Por que o mercado de capitais norte-americano é proporcionalmente muito maior  do que o europeu e as empresas norte-americanas têm capital mais pulverizado?</a:t>
          </a:r>
          <a:endParaRPr lang="en-US" dirty="0"/>
        </a:p>
      </dgm:t>
    </dgm:pt>
    <dgm:pt modelId="{E63A44FB-23EB-4D29-8314-44ABBCB84D47}" type="parTrans" cxnId="{F4ED1DB7-1E73-4C1A-A4BA-7DB7E1A681A9}">
      <dgm:prSet/>
      <dgm:spPr/>
      <dgm:t>
        <a:bodyPr/>
        <a:lstStyle/>
        <a:p>
          <a:endParaRPr lang="en-US"/>
        </a:p>
      </dgm:t>
    </dgm:pt>
    <dgm:pt modelId="{3E74271A-E028-4550-AAE4-A7CB62E3653D}" type="sibTrans" cxnId="{F4ED1DB7-1E73-4C1A-A4BA-7DB7E1A681A9}">
      <dgm:prSet/>
      <dgm:spPr/>
      <dgm:t>
        <a:bodyPr/>
        <a:lstStyle/>
        <a:p>
          <a:endParaRPr lang="en-US"/>
        </a:p>
      </dgm:t>
    </dgm:pt>
    <dgm:pt modelId="{8AF89BE2-DC43-BB4E-BCB2-C2E467B76B6B}" type="pres">
      <dgm:prSet presAssocID="{FE141FEF-BD5E-4F99-A626-9B0D20044BAB}" presName="linear" presStyleCnt="0">
        <dgm:presLayoutVars>
          <dgm:animLvl val="lvl"/>
          <dgm:resizeHandles val="exact"/>
        </dgm:presLayoutVars>
      </dgm:prSet>
      <dgm:spPr/>
    </dgm:pt>
    <dgm:pt modelId="{A76D8040-7AA3-CD48-9EF7-459D1A5F43DF}" type="pres">
      <dgm:prSet presAssocID="{4C9A7F27-0735-4193-A677-C8D66F88934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115FECF-24DC-D842-B23E-428FB92107EE}" type="pres">
      <dgm:prSet presAssocID="{7F1C2D58-0DCA-458B-846F-19870835A592}" presName="spacer" presStyleCnt="0"/>
      <dgm:spPr/>
    </dgm:pt>
    <dgm:pt modelId="{EA753842-EDCF-5447-846C-492FBE56D932}" type="pres">
      <dgm:prSet presAssocID="{55508CE1-6722-4EB5-91D9-5EE27B96343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4BFD415-7AE9-8A41-B786-80BDD17612A6}" type="presOf" srcId="{55508CE1-6722-4EB5-91D9-5EE27B963438}" destId="{EA753842-EDCF-5447-846C-492FBE56D932}" srcOrd="0" destOrd="0" presId="urn:microsoft.com/office/officeart/2005/8/layout/vList2"/>
    <dgm:cxn modelId="{1FD2AF22-10BE-D242-B65D-7ABCA461E6C4}" type="presOf" srcId="{4C9A7F27-0735-4193-A677-C8D66F88934E}" destId="{A76D8040-7AA3-CD48-9EF7-459D1A5F43DF}" srcOrd="0" destOrd="0" presId="urn:microsoft.com/office/officeart/2005/8/layout/vList2"/>
    <dgm:cxn modelId="{713BB09B-11E5-5344-B336-F34038723704}" type="presOf" srcId="{FE141FEF-BD5E-4F99-A626-9B0D20044BAB}" destId="{8AF89BE2-DC43-BB4E-BCB2-C2E467B76B6B}" srcOrd="0" destOrd="0" presId="urn:microsoft.com/office/officeart/2005/8/layout/vList2"/>
    <dgm:cxn modelId="{F4ED1DB7-1E73-4C1A-A4BA-7DB7E1A681A9}" srcId="{FE141FEF-BD5E-4F99-A626-9B0D20044BAB}" destId="{55508CE1-6722-4EB5-91D9-5EE27B963438}" srcOrd="1" destOrd="0" parTransId="{E63A44FB-23EB-4D29-8314-44ABBCB84D47}" sibTransId="{3E74271A-E028-4550-AAE4-A7CB62E3653D}"/>
    <dgm:cxn modelId="{8AAF46EC-C890-4BD1-9765-EB9F7AEE4B9B}" srcId="{FE141FEF-BD5E-4F99-A626-9B0D20044BAB}" destId="{4C9A7F27-0735-4193-A677-C8D66F88934E}" srcOrd="0" destOrd="0" parTransId="{2F3A05E8-76DA-43DE-B655-F0F78AC4B34D}" sibTransId="{7F1C2D58-0DCA-458B-846F-19870835A592}"/>
    <dgm:cxn modelId="{9EAD7476-899A-524C-BFBF-AD1BB59B240E}" type="presParOf" srcId="{8AF89BE2-DC43-BB4E-BCB2-C2E467B76B6B}" destId="{A76D8040-7AA3-CD48-9EF7-459D1A5F43DF}" srcOrd="0" destOrd="0" presId="urn:microsoft.com/office/officeart/2005/8/layout/vList2"/>
    <dgm:cxn modelId="{76A53F91-C610-C94B-A0C6-8897E0B7DD1B}" type="presParOf" srcId="{8AF89BE2-DC43-BB4E-BCB2-C2E467B76B6B}" destId="{7115FECF-24DC-D842-B23E-428FB92107EE}" srcOrd="1" destOrd="0" presId="urn:microsoft.com/office/officeart/2005/8/layout/vList2"/>
    <dgm:cxn modelId="{772248B4-FBCE-474A-A7CE-225DD7F546F3}" type="presParOf" srcId="{8AF89BE2-DC43-BB4E-BCB2-C2E467B76B6B}" destId="{EA753842-EDCF-5447-846C-492FBE56D93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062A00-468A-45F5-9D4D-07E44CF028C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4D3AC4-4E8E-441E-AEA1-F09DBB799109}">
      <dgm:prSet/>
      <dgm:spPr/>
      <dgm:t>
        <a:bodyPr/>
        <a:lstStyle/>
        <a:p>
          <a:r>
            <a:rPr lang="pt-BR"/>
            <a:t>O banco comercial empresta o dinheiro dos depositantes.</a:t>
          </a:r>
          <a:endParaRPr lang="en-US"/>
        </a:p>
      </dgm:t>
    </dgm:pt>
    <dgm:pt modelId="{FC27DA55-6709-4D79-B172-1B805B6A12E8}" type="parTrans" cxnId="{083EAC1C-8CF8-47BF-80DE-4E3AFDF03AEC}">
      <dgm:prSet/>
      <dgm:spPr/>
      <dgm:t>
        <a:bodyPr/>
        <a:lstStyle/>
        <a:p>
          <a:endParaRPr lang="en-US"/>
        </a:p>
      </dgm:t>
    </dgm:pt>
    <dgm:pt modelId="{249F4433-5799-4CC3-8453-03E9C3CD5AA9}" type="sibTrans" cxnId="{083EAC1C-8CF8-47BF-80DE-4E3AFDF03AEC}">
      <dgm:prSet/>
      <dgm:spPr/>
      <dgm:t>
        <a:bodyPr/>
        <a:lstStyle/>
        <a:p>
          <a:endParaRPr lang="en-US"/>
        </a:p>
      </dgm:t>
    </dgm:pt>
    <dgm:pt modelId="{C63625C2-49F8-41F0-B5E2-2F5471E5CFE0}">
      <dgm:prSet/>
      <dgm:spPr/>
      <dgm:t>
        <a:bodyPr/>
        <a:lstStyle/>
        <a:p>
          <a:r>
            <a:rPr lang="pt-BR" dirty="0"/>
            <a:t>Nexo econômico entre operações passivas e ativas dos bancos</a:t>
          </a:r>
          <a:endParaRPr lang="en-US" dirty="0"/>
        </a:p>
      </dgm:t>
    </dgm:pt>
    <dgm:pt modelId="{321757B9-3953-4006-B42A-54A377D44588}" type="parTrans" cxnId="{C61AAC4D-CB26-4FEA-962A-F38B42D5DC3D}">
      <dgm:prSet/>
      <dgm:spPr/>
      <dgm:t>
        <a:bodyPr/>
        <a:lstStyle/>
        <a:p>
          <a:endParaRPr lang="en-US"/>
        </a:p>
      </dgm:t>
    </dgm:pt>
    <dgm:pt modelId="{57419A27-2B69-4B45-8FB1-378E641B4294}" type="sibTrans" cxnId="{C61AAC4D-CB26-4FEA-962A-F38B42D5DC3D}">
      <dgm:prSet/>
      <dgm:spPr/>
      <dgm:t>
        <a:bodyPr/>
        <a:lstStyle/>
        <a:p>
          <a:endParaRPr lang="en-US"/>
        </a:p>
      </dgm:t>
    </dgm:pt>
    <dgm:pt modelId="{90B4237D-FE4B-0B40-8C8A-AE1DD8BE294C}" type="pres">
      <dgm:prSet presAssocID="{B8062A00-468A-45F5-9D4D-07E44CF028C8}" presName="vert0" presStyleCnt="0">
        <dgm:presLayoutVars>
          <dgm:dir/>
          <dgm:animOne val="branch"/>
          <dgm:animLvl val="lvl"/>
        </dgm:presLayoutVars>
      </dgm:prSet>
      <dgm:spPr/>
    </dgm:pt>
    <dgm:pt modelId="{7BD8156D-1733-5E47-B681-1894F87F3172}" type="pres">
      <dgm:prSet presAssocID="{304D3AC4-4E8E-441E-AEA1-F09DBB799109}" presName="thickLine" presStyleLbl="alignNode1" presStyleIdx="0" presStyleCnt="2"/>
      <dgm:spPr/>
    </dgm:pt>
    <dgm:pt modelId="{9823BE05-C2E1-A34D-B5AD-F0E0C2FC3EC3}" type="pres">
      <dgm:prSet presAssocID="{304D3AC4-4E8E-441E-AEA1-F09DBB799109}" presName="horz1" presStyleCnt="0"/>
      <dgm:spPr/>
    </dgm:pt>
    <dgm:pt modelId="{40185A5D-CB08-0D49-B0AB-25B1775867D1}" type="pres">
      <dgm:prSet presAssocID="{304D3AC4-4E8E-441E-AEA1-F09DBB799109}" presName="tx1" presStyleLbl="revTx" presStyleIdx="0" presStyleCnt="2"/>
      <dgm:spPr/>
    </dgm:pt>
    <dgm:pt modelId="{3A0C1178-DEDF-AD42-B086-75CFA2A60A42}" type="pres">
      <dgm:prSet presAssocID="{304D3AC4-4E8E-441E-AEA1-F09DBB799109}" presName="vert1" presStyleCnt="0"/>
      <dgm:spPr/>
    </dgm:pt>
    <dgm:pt modelId="{70763C55-F77B-F945-A12A-4150DEA003D7}" type="pres">
      <dgm:prSet presAssocID="{C63625C2-49F8-41F0-B5E2-2F5471E5CFE0}" presName="thickLine" presStyleLbl="alignNode1" presStyleIdx="1" presStyleCnt="2"/>
      <dgm:spPr/>
    </dgm:pt>
    <dgm:pt modelId="{A4598325-8D80-B54D-9CCF-6492ED386FF3}" type="pres">
      <dgm:prSet presAssocID="{C63625C2-49F8-41F0-B5E2-2F5471E5CFE0}" presName="horz1" presStyleCnt="0"/>
      <dgm:spPr/>
    </dgm:pt>
    <dgm:pt modelId="{1B7A577E-4AA7-AD43-8F55-D399D70BD2EC}" type="pres">
      <dgm:prSet presAssocID="{C63625C2-49F8-41F0-B5E2-2F5471E5CFE0}" presName="tx1" presStyleLbl="revTx" presStyleIdx="1" presStyleCnt="2"/>
      <dgm:spPr/>
    </dgm:pt>
    <dgm:pt modelId="{E8B88C2A-3F3B-9649-9835-9F0DC753F46A}" type="pres">
      <dgm:prSet presAssocID="{C63625C2-49F8-41F0-B5E2-2F5471E5CFE0}" presName="vert1" presStyleCnt="0"/>
      <dgm:spPr/>
    </dgm:pt>
  </dgm:ptLst>
  <dgm:cxnLst>
    <dgm:cxn modelId="{FA92A600-6D6F-8348-8875-808ACEA99CFC}" type="presOf" srcId="{C63625C2-49F8-41F0-B5E2-2F5471E5CFE0}" destId="{1B7A577E-4AA7-AD43-8F55-D399D70BD2EC}" srcOrd="0" destOrd="0" presId="urn:microsoft.com/office/officeart/2008/layout/LinedList"/>
    <dgm:cxn modelId="{083EAC1C-8CF8-47BF-80DE-4E3AFDF03AEC}" srcId="{B8062A00-468A-45F5-9D4D-07E44CF028C8}" destId="{304D3AC4-4E8E-441E-AEA1-F09DBB799109}" srcOrd="0" destOrd="0" parTransId="{FC27DA55-6709-4D79-B172-1B805B6A12E8}" sibTransId="{249F4433-5799-4CC3-8453-03E9C3CD5AA9}"/>
    <dgm:cxn modelId="{38CA023B-2E80-C14D-8720-C308C3D5D7AC}" type="presOf" srcId="{B8062A00-468A-45F5-9D4D-07E44CF028C8}" destId="{90B4237D-FE4B-0B40-8C8A-AE1DD8BE294C}" srcOrd="0" destOrd="0" presId="urn:microsoft.com/office/officeart/2008/layout/LinedList"/>
    <dgm:cxn modelId="{C61AAC4D-CB26-4FEA-962A-F38B42D5DC3D}" srcId="{B8062A00-468A-45F5-9D4D-07E44CF028C8}" destId="{C63625C2-49F8-41F0-B5E2-2F5471E5CFE0}" srcOrd="1" destOrd="0" parTransId="{321757B9-3953-4006-B42A-54A377D44588}" sibTransId="{57419A27-2B69-4B45-8FB1-378E641B4294}"/>
    <dgm:cxn modelId="{A0361486-209E-F740-81FA-7372EC1D0509}" type="presOf" srcId="{304D3AC4-4E8E-441E-AEA1-F09DBB799109}" destId="{40185A5D-CB08-0D49-B0AB-25B1775867D1}" srcOrd="0" destOrd="0" presId="urn:microsoft.com/office/officeart/2008/layout/LinedList"/>
    <dgm:cxn modelId="{70E6F9ED-8675-904C-8E49-A5959C3DF94A}" type="presParOf" srcId="{90B4237D-FE4B-0B40-8C8A-AE1DD8BE294C}" destId="{7BD8156D-1733-5E47-B681-1894F87F3172}" srcOrd="0" destOrd="0" presId="urn:microsoft.com/office/officeart/2008/layout/LinedList"/>
    <dgm:cxn modelId="{D293E44B-CB03-1943-9964-93BB9B7D48ED}" type="presParOf" srcId="{90B4237D-FE4B-0B40-8C8A-AE1DD8BE294C}" destId="{9823BE05-C2E1-A34D-B5AD-F0E0C2FC3EC3}" srcOrd="1" destOrd="0" presId="urn:microsoft.com/office/officeart/2008/layout/LinedList"/>
    <dgm:cxn modelId="{04B2ADAE-016E-694B-9BAF-C0B3DCBBB61C}" type="presParOf" srcId="{9823BE05-C2E1-A34D-B5AD-F0E0C2FC3EC3}" destId="{40185A5D-CB08-0D49-B0AB-25B1775867D1}" srcOrd="0" destOrd="0" presId="urn:microsoft.com/office/officeart/2008/layout/LinedList"/>
    <dgm:cxn modelId="{75E60987-237B-2447-B14E-2F8653A6257F}" type="presParOf" srcId="{9823BE05-C2E1-A34D-B5AD-F0E0C2FC3EC3}" destId="{3A0C1178-DEDF-AD42-B086-75CFA2A60A42}" srcOrd="1" destOrd="0" presId="urn:microsoft.com/office/officeart/2008/layout/LinedList"/>
    <dgm:cxn modelId="{059A88BE-2840-DE40-8406-5C5A4394B052}" type="presParOf" srcId="{90B4237D-FE4B-0B40-8C8A-AE1DD8BE294C}" destId="{70763C55-F77B-F945-A12A-4150DEA003D7}" srcOrd="2" destOrd="0" presId="urn:microsoft.com/office/officeart/2008/layout/LinedList"/>
    <dgm:cxn modelId="{B9A0BF89-CD40-D049-B37F-767DB02D55EF}" type="presParOf" srcId="{90B4237D-FE4B-0B40-8C8A-AE1DD8BE294C}" destId="{A4598325-8D80-B54D-9CCF-6492ED386FF3}" srcOrd="3" destOrd="0" presId="urn:microsoft.com/office/officeart/2008/layout/LinedList"/>
    <dgm:cxn modelId="{93EA46EB-BD3A-8A4A-81BC-BC8234D48731}" type="presParOf" srcId="{A4598325-8D80-B54D-9CCF-6492ED386FF3}" destId="{1B7A577E-4AA7-AD43-8F55-D399D70BD2EC}" srcOrd="0" destOrd="0" presId="urn:microsoft.com/office/officeart/2008/layout/LinedList"/>
    <dgm:cxn modelId="{DD81E16A-E0F6-0F43-87E4-4A08F5414D30}" type="presParOf" srcId="{A4598325-8D80-B54D-9CCF-6492ED386FF3}" destId="{E8B88C2A-3F3B-9649-9835-9F0DC753F4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2B2A7C-4878-43E3-9C19-20143A02794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A59BE48-2D95-493E-B43C-19F7EB08F46B}">
      <dgm:prSet/>
      <dgm:spPr/>
      <dgm:t>
        <a:bodyPr/>
        <a:lstStyle/>
        <a:p>
          <a:r>
            <a:rPr lang="pt-BR"/>
            <a:t>Dispersão de competências entre vários órgãos</a:t>
          </a:r>
          <a:endParaRPr lang="en-US"/>
        </a:p>
      </dgm:t>
    </dgm:pt>
    <dgm:pt modelId="{F43353AD-C450-43D5-9E6F-AB4C932E9E38}" type="parTrans" cxnId="{0CC2F035-D660-484B-BFF6-1FC57F988F1D}">
      <dgm:prSet/>
      <dgm:spPr/>
      <dgm:t>
        <a:bodyPr/>
        <a:lstStyle/>
        <a:p>
          <a:endParaRPr lang="en-US"/>
        </a:p>
      </dgm:t>
    </dgm:pt>
    <dgm:pt modelId="{818FFB1C-10F3-4BB0-A71E-915A7A274B2D}" type="sibTrans" cxnId="{0CC2F035-D660-484B-BFF6-1FC57F988F1D}">
      <dgm:prSet/>
      <dgm:spPr/>
      <dgm:t>
        <a:bodyPr/>
        <a:lstStyle/>
        <a:p>
          <a:endParaRPr lang="en-US"/>
        </a:p>
      </dgm:t>
    </dgm:pt>
    <dgm:pt modelId="{1979A310-FAAC-4DFE-8B79-A767D42284B2}">
      <dgm:prSet/>
      <dgm:spPr/>
      <dgm:t>
        <a:bodyPr/>
        <a:lstStyle/>
        <a:p>
          <a:r>
            <a:rPr lang="pt-BR"/>
            <a:t>Falta de foco no risco sistêmico.</a:t>
          </a:r>
          <a:endParaRPr lang="en-US"/>
        </a:p>
      </dgm:t>
    </dgm:pt>
    <dgm:pt modelId="{1753FF2B-962E-4677-846A-0BA69D082288}" type="parTrans" cxnId="{D5F105E6-0786-4740-8939-9D6BDD474917}">
      <dgm:prSet/>
      <dgm:spPr/>
      <dgm:t>
        <a:bodyPr/>
        <a:lstStyle/>
        <a:p>
          <a:endParaRPr lang="en-US"/>
        </a:p>
      </dgm:t>
    </dgm:pt>
    <dgm:pt modelId="{38229D9D-8B41-4FC1-AD7C-E5538BD85212}" type="sibTrans" cxnId="{D5F105E6-0786-4740-8939-9D6BDD474917}">
      <dgm:prSet/>
      <dgm:spPr/>
      <dgm:t>
        <a:bodyPr/>
        <a:lstStyle/>
        <a:p>
          <a:endParaRPr lang="en-US"/>
        </a:p>
      </dgm:t>
    </dgm:pt>
    <dgm:pt modelId="{9B383204-074B-7948-8EBB-5D8E0EC232F4}" type="pres">
      <dgm:prSet presAssocID="{772B2A7C-4878-43E3-9C19-20143A02794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272BD1D-7562-AE46-A4F4-87C3249A7205}" type="pres">
      <dgm:prSet presAssocID="{4A59BE48-2D95-493E-B43C-19F7EB08F46B}" presName="hierRoot1" presStyleCnt="0"/>
      <dgm:spPr/>
    </dgm:pt>
    <dgm:pt modelId="{35A8C79B-03CD-9F46-9F58-BE138B411189}" type="pres">
      <dgm:prSet presAssocID="{4A59BE48-2D95-493E-B43C-19F7EB08F46B}" presName="composite" presStyleCnt="0"/>
      <dgm:spPr/>
    </dgm:pt>
    <dgm:pt modelId="{C111FFCB-545F-2E4C-9C5D-6D46D3515DE0}" type="pres">
      <dgm:prSet presAssocID="{4A59BE48-2D95-493E-B43C-19F7EB08F46B}" presName="background" presStyleLbl="node0" presStyleIdx="0" presStyleCnt="2"/>
      <dgm:spPr/>
    </dgm:pt>
    <dgm:pt modelId="{BBA892CD-7694-D948-9027-B3BED6199597}" type="pres">
      <dgm:prSet presAssocID="{4A59BE48-2D95-493E-B43C-19F7EB08F46B}" presName="text" presStyleLbl="fgAcc0" presStyleIdx="0" presStyleCnt="2">
        <dgm:presLayoutVars>
          <dgm:chPref val="3"/>
        </dgm:presLayoutVars>
      </dgm:prSet>
      <dgm:spPr/>
    </dgm:pt>
    <dgm:pt modelId="{8539E061-C652-5845-A3A7-F5452218F45D}" type="pres">
      <dgm:prSet presAssocID="{4A59BE48-2D95-493E-B43C-19F7EB08F46B}" presName="hierChild2" presStyleCnt="0"/>
      <dgm:spPr/>
    </dgm:pt>
    <dgm:pt modelId="{5600C290-ED86-9944-994D-64E763C2C230}" type="pres">
      <dgm:prSet presAssocID="{1979A310-FAAC-4DFE-8B79-A767D42284B2}" presName="hierRoot1" presStyleCnt="0"/>
      <dgm:spPr/>
    </dgm:pt>
    <dgm:pt modelId="{1AFE30A3-C5C0-7F4C-876A-DB8A9A343D6E}" type="pres">
      <dgm:prSet presAssocID="{1979A310-FAAC-4DFE-8B79-A767D42284B2}" presName="composite" presStyleCnt="0"/>
      <dgm:spPr/>
    </dgm:pt>
    <dgm:pt modelId="{BB9A39D8-0B9B-4B43-BAA1-40E9E6180AFF}" type="pres">
      <dgm:prSet presAssocID="{1979A310-FAAC-4DFE-8B79-A767D42284B2}" presName="background" presStyleLbl="node0" presStyleIdx="1" presStyleCnt="2"/>
      <dgm:spPr/>
    </dgm:pt>
    <dgm:pt modelId="{EB321569-74C9-8A41-80B8-801460934FC0}" type="pres">
      <dgm:prSet presAssocID="{1979A310-FAAC-4DFE-8B79-A767D42284B2}" presName="text" presStyleLbl="fgAcc0" presStyleIdx="1" presStyleCnt="2">
        <dgm:presLayoutVars>
          <dgm:chPref val="3"/>
        </dgm:presLayoutVars>
      </dgm:prSet>
      <dgm:spPr/>
    </dgm:pt>
    <dgm:pt modelId="{D1768D4B-EF7F-2A4E-B9C8-63107D1CFACC}" type="pres">
      <dgm:prSet presAssocID="{1979A310-FAAC-4DFE-8B79-A767D42284B2}" presName="hierChild2" presStyleCnt="0"/>
      <dgm:spPr/>
    </dgm:pt>
  </dgm:ptLst>
  <dgm:cxnLst>
    <dgm:cxn modelId="{0CC2F035-D660-484B-BFF6-1FC57F988F1D}" srcId="{772B2A7C-4878-43E3-9C19-20143A027943}" destId="{4A59BE48-2D95-493E-B43C-19F7EB08F46B}" srcOrd="0" destOrd="0" parTransId="{F43353AD-C450-43D5-9E6F-AB4C932E9E38}" sibTransId="{818FFB1C-10F3-4BB0-A71E-915A7A274B2D}"/>
    <dgm:cxn modelId="{CB75CD6F-FA21-A74A-B796-4243C32E8DDE}" type="presOf" srcId="{1979A310-FAAC-4DFE-8B79-A767D42284B2}" destId="{EB321569-74C9-8A41-80B8-801460934FC0}" srcOrd="0" destOrd="0" presId="urn:microsoft.com/office/officeart/2005/8/layout/hierarchy1"/>
    <dgm:cxn modelId="{692D4E7F-EC4E-6343-9305-75BA1C34547A}" type="presOf" srcId="{4A59BE48-2D95-493E-B43C-19F7EB08F46B}" destId="{BBA892CD-7694-D948-9027-B3BED6199597}" srcOrd="0" destOrd="0" presId="urn:microsoft.com/office/officeart/2005/8/layout/hierarchy1"/>
    <dgm:cxn modelId="{7CABB5B4-4A99-774F-944C-E6B9BB905D93}" type="presOf" srcId="{772B2A7C-4878-43E3-9C19-20143A027943}" destId="{9B383204-074B-7948-8EBB-5D8E0EC232F4}" srcOrd="0" destOrd="0" presId="urn:microsoft.com/office/officeart/2005/8/layout/hierarchy1"/>
    <dgm:cxn modelId="{D5F105E6-0786-4740-8939-9D6BDD474917}" srcId="{772B2A7C-4878-43E3-9C19-20143A027943}" destId="{1979A310-FAAC-4DFE-8B79-A767D42284B2}" srcOrd="1" destOrd="0" parTransId="{1753FF2B-962E-4677-846A-0BA69D082288}" sibTransId="{38229D9D-8B41-4FC1-AD7C-E5538BD85212}"/>
    <dgm:cxn modelId="{D1BB96D1-A993-354A-9EA9-BB816D50ED05}" type="presParOf" srcId="{9B383204-074B-7948-8EBB-5D8E0EC232F4}" destId="{0272BD1D-7562-AE46-A4F4-87C3249A7205}" srcOrd="0" destOrd="0" presId="urn:microsoft.com/office/officeart/2005/8/layout/hierarchy1"/>
    <dgm:cxn modelId="{1C49CF87-3777-9040-B8F1-9F219457577C}" type="presParOf" srcId="{0272BD1D-7562-AE46-A4F4-87C3249A7205}" destId="{35A8C79B-03CD-9F46-9F58-BE138B411189}" srcOrd="0" destOrd="0" presId="urn:microsoft.com/office/officeart/2005/8/layout/hierarchy1"/>
    <dgm:cxn modelId="{66BF7B62-EEA0-1644-8BC5-6BCFDA50612A}" type="presParOf" srcId="{35A8C79B-03CD-9F46-9F58-BE138B411189}" destId="{C111FFCB-545F-2E4C-9C5D-6D46D3515DE0}" srcOrd="0" destOrd="0" presId="urn:microsoft.com/office/officeart/2005/8/layout/hierarchy1"/>
    <dgm:cxn modelId="{F7B054FD-38D2-AF44-95D0-9EB1A68E7645}" type="presParOf" srcId="{35A8C79B-03CD-9F46-9F58-BE138B411189}" destId="{BBA892CD-7694-D948-9027-B3BED6199597}" srcOrd="1" destOrd="0" presId="urn:microsoft.com/office/officeart/2005/8/layout/hierarchy1"/>
    <dgm:cxn modelId="{6186F52A-2223-0C46-8D42-A64861156258}" type="presParOf" srcId="{0272BD1D-7562-AE46-A4F4-87C3249A7205}" destId="{8539E061-C652-5845-A3A7-F5452218F45D}" srcOrd="1" destOrd="0" presId="urn:microsoft.com/office/officeart/2005/8/layout/hierarchy1"/>
    <dgm:cxn modelId="{3D1E6041-7003-CC42-9F87-B5EEE2C4878B}" type="presParOf" srcId="{9B383204-074B-7948-8EBB-5D8E0EC232F4}" destId="{5600C290-ED86-9944-994D-64E763C2C230}" srcOrd="1" destOrd="0" presId="urn:microsoft.com/office/officeart/2005/8/layout/hierarchy1"/>
    <dgm:cxn modelId="{60A41330-D01A-5B4B-8DFA-CF34604A94DA}" type="presParOf" srcId="{5600C290-ED86-9944-994D-64E763C2C230}" destId="{1AFE30A3-C5C0-7F4C-876A-DB8A9A343D6E}" srcOrd="0" destOrd="0" presId="urn:microsoft.com/office/officeart/2005/8/layout/hierarchy1"/>
    <dgm:cxn modelId="{28910EF3-ED32-E041-ACAE-3E691FED4A14}" type="presParOf" srcId="{1AFE30A3-C5C0-7F4C-876A-DB8A9A343D6E}" destId="{BB9A39D8-0B9B-4B43-BAA1-40E9E6180AFF}" srcOrd="0" destOrd="0" presId="urn:microsoft.com/office/officeart/2005/8/layout/hierarchy1"/>
    <dgm:cxn modelId="{5B952788-230E-2F4F-A927-7585496833B6}" type="presParOf" srcId="{1AFE30A3-C5C0-7F4C-876A-DB8A9A343D6E}" destId="{EB321569-74C9-8A41-80B8-801460934FC0}" srcOrd="1" destOrd="0" presId="urn:microsoft.com/office/officeart/2005/8/layout/hierarchy1"/>
    <dgm:cxn modelId="{2A54E38E-45B4-534A-BA17-5631DABA70BA}" type="presParOf" srcId="{5600C290-ED86-9944-994D-64E763C2C230}" destId="{D1768D4B-EF7F-2A4E-B9C8-63107D1CFA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5BDBA0-AFDB-4A40-B849-30F178F4C3EB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B1D53CD-D81D-4F20-92A4-75BF2FA726B0}">
      <dgm:prSet/>
      <dgm:spPr/>
      <dgm:t>
        <a:bodyPr/>
        <a:lstStyle/>
        <a:p>
          <a:r>
            <a:rPr lang="pt-BR"/>
            <a:t>Instituições financeiras não bancárias, ou instituições não financeiras, ocupam papel de bancos comerciais na mobilização de créditos</a:t>
          </a:r>
          <a:endParaRPr lang="en-US"/>
        </a:p>
      </dgm:t>
    </dgm:pt>
    <dgm:pt modelId="{1AD63414-7082-44A6-98A3-0AA108044C09}" type="parTrans" cxnId="{7404B936-A08F-4178-BC58-290BE33948C5}">
      <dgm:prSet/>
      <dgm:spPr/>
      <dgm:t>
        <a:bodyPr/>
        <a:lstStyle/>
        <a:p>
          <a:endParaRPr lang="en-US"/>
        </a:p>
      </dgm:t>
    </dgm:pt>
    <dgm:pt modelId="{2E743B98-A18D-4707-92DC-BD572A72354C}" type="sibTrans" cxnId="{7404B936-A08F-4178-BC58-290BE33948C5}">
      <dgm:prSet/>
      <dgm:spPr/>
      <dgm:t>
        <a:bodyPr/>
        <a:lstStyle/>
        <a:p>
          <a:endParaRPr lang="en-US"/>
        </a:p>
      </dgm:t>
    </dgm:pt>
    <dgm:pt modelId="{DC128D09-DBCE-44A3-8188-51FFD2CFBB89}">
      <dgm:prSet/>
      <dgm:spPr/>
      <dgm:t>
        <a:bodyPr/>
        <a:lstStyle/>
        <a:p>
          <a:r>
            <a:rPr lang="pt-BR"/>
            <a:t>Falta de regulação, ou regulação frouxa, cria riscos sistêmicos</a:t>
          </a:r>
          <a:endParaRPr lang="en-US"/>
        </a:p>
      </dgm:t>
    </dgm:pt>
    <dgm:pt modelId="{0FE71486-50B2-4302-A955-77C34DDE4AE6}" type="parTrans" cxnId="{58B280D2-71D5-4F04-9E13-0B74ACBA9E82}">
      <dgm:prSet/>
      <dgm:spPr/>
      <dgm:t>
        <a:bodyPr/>
        <a:lstStyle/>
        <a:p>
          <a:endParaRPr lang="en-US"/>
        </a:p>
      </dgm:t>
    </dgm:pt>
    <dgm:pt modelId="{22F5A98A-79BF-46D8-AB11-23D9A15ACC74}" type="sibTrans" cxnId="{58B280D2-71D5-4F04-9E13-0B74ACBA9E82}">
      <dgm:prSet/>
      <dgm:spPr/>
      <dgm:t>
        <a:bodyPr/>
        <a:lstStyle/>
        <a:p>
          <a:endParaRPr lang="en-US"/>
        </a:p>
      </dgm:t>
    </dgm:pt>
    <dgm:pt modelId="{448CC3A8-CE06-453D-BBEB-3EEC67BEA55A}">
      <dgm:prSet/>
      <dgm:spPr/>
      <dgm:t>
        <a:bodyPr/>
        <a:lstStyle/>
        <a:p>
          <a:r>
            <a:rPr lang="pt-BR" dirty="0"/>
            <a:t>Operam com altíssima  alavancagem (por vez, 1 para 80), intermediando operações com comissão ou spread.</a:t>
          </a:r>
          <a:endParaRPr lang="en-US" dirty="0"/>
        </a:p>
      </dgm:t>
    </dgm:pt>
    <dgm:pt modelId="{A9B4C6F2-CD33-402B-B814-0156D01E19FE}" type="parTrans" cxnId="{10DA3B3A-672D-4FFD-A5B2-5D97E0722662}">
      <dgm:prSet/>
      <dgm:spPr/>
      <dgm:t>
        <a:bodyPr/>
        <a:lstStyle/>
        <a:p>
          <a:endParaRPr lang="en-US"/>
        </a:p>
      </dgm:t>
    </dgm:pt>
    <dgm:pt modelId="{D6D11A5F-337F-4BBC-98F0-2B7D546167C4}" type="sibTrans" cxnId="{10DA3B3A-672D-4FFD-A5B2-5D97E0722662}">
      <dgm:prSet/>
      <dgm:spPr/>
      <dgm:t>
        <a:bodyPr/>
        <a:lstStyle/>
        <a:p>
          <a:endParaRPr lang="en-US"/>
        </a:p>
      </dgm:t>
    </dgm:pt>
    <dgm:pt modelId="{DB8DDF87-67BC-4939-970A-3D2DD6F2EEB8}">
      <dgm:prSet/>
      <dgm:spPr/>
      <dgm:t>
        <a:bodyPr/>
        <a:lstStyle/>
        <a:p>
          <a:r>
            <a:rPr lang="pt-BR"/>
            <a:t>Fundos (em especial de hedge), bancos de investimentos, securitizadoras, seguradoras de créditos, etc..</a:t>
          </a:r>
          <a:endParaRPr lang="en-US"/>
        </a:p>
      </dgm:t>
    </dgm:pt>
    <dgm:pt modelId="{D2AA2F39-A11C-4DAC-BC48-C466949BD67D}" type="parTrans" cxnId="{83451707-2069-4A3A-8ABB-C7FDB9C78096}">
      <dgm:prSet/>
      <dgm:spPr/>
      <dgm:t>
        <a:bodyPr/>
        <a:lstStyle/>
        <a:p>
          <a:endParaRPr lang="en-US"/>
        </a:p>
      </dgm:t>
    </dgm:pt>
    <dgm:pt modelId="{2EF68826-FEBB-4881-93CF-59C41EF24CDB}" type="sibTrans" cxnId="{83451707-2069-4A3A-8ABB-C7FDB9C78096}">
      <dgm:prSet/>
      <dgm:spPr/>
      <dgm:t>
        <a:bodyPr/>
        <a:lstStyle/>
        <a:p>
          <a:endParaRPr lang="en-US"/>
        </a:p>
      </dgm:t>
    </dgm:pt>
    <dgm:pt modelId="{AF61D3DE-BC8C-441D-8FFD-FA505909BDEF}">
      <dgm:prSet/>
      <dgm:spPr/>
      <dgm:t>
        <a:bodyPr/>
        <a:lstStyle/>
        <a:p>
          <a:r>
            <a:rPr lang="pt-BR"/>
            <a:t>Termo cunhado em 2007 por Paul McCulley</a:t>
          </a:r>
          <a:endParaRPr lang="en-US"/>
        </a:p>
      </dgm:t>
    </dgm:pt>
    <dgm:pt modelId="{C4C47E82-A56B-4C8E-9FAA-1508D788478E}" type="parTrans" cxnId="{1DB526C3-43F0-4705-B88D-DB8EEF4C23D5}">
      <dgm:prSet/>
      <dgm:spPr/>
      <dgm:t>
        <a:bodyPr/>
        <a:lstStyle/>
        <a:p>
          <a:endParaRPr lang="en-US"/>
        </a:p>
      </dgm:t>
    </dgm:pt>
    <dgm:pt modelId="{A092DDB1-A743-456A-ABCC-84313FC9A357}" type="sibTrans" cxnId="{1DB526C3-43F0-4705-B88D-DB8EEF4C23D5}">
      <dgm:prSet/>
      <dgm:spPr/>
      <dgm:t>
        <a:bodyPr/>
        <a:lstStyle/>
        <a:p>
          <a:endParaRPr lang="en-US"/>
        </a:p>
      </dgm:t>
    </dgm:pt>
    <dgm:pt modelId="{810FD10B-55E7-4487-AB81-C44B08FC854C}">
      <dgm:prSet/>
      <dgm:spPr/>
      <dgm:t>
        <a:bodyPr/>
        <a:lstStyle/>
        <a:p>
          <a:r>
            <a:rPr lang="pt-BR"/>
            <a:t>Papel chave na crise de 2008.</a:t>
          </a:r>
          <a:endParaRPr lang="en-US"/>
        </a:p>
      </dgm:t>
    </dgm:pt>
    <dgm:pt modelId="{214B0600-324B-47AD-9E54-7F348CC58FA8}" type="parTrans" cxnId="{338A8E6F-4DDB-464B-96F0-32C907FD66FB}">
      <dgm:prSet/>
      <dgm:spPr/>
      <dgm:t>
        <a:bodyPr/>
        <a:lstStyle/>
        <a:p>
          <a:endParaRPr lang="en-US"/>
        </a:p>
      </dgm:t>
    </dgm:pt>
    <dgm:pt modelId="{2C935DAD-7C09-48A1-A849-E0C9E4F4CF59}" type="sibTrans" cxnId="{338A8E6F-4DDB-464B-96F0-32C907FD66FB}">
      <dgm:prSet/>
      <dgm:spPr/>
      <dgm:t>
        <a:bodyPr/>
        <a:lstStyle/>
        <a:p>
          <a:endParaRPr lang="en-US"/>
        </a:p>
      </dgm:t>
    </dgm:pt>
    <dgm:pt modelId="{F7173465-ECFE-A942-8A5D-75453E1441C8}" type="pres">
      <dgm:prSet presAssocID="{775BDBA0-AFDB-4A40-B849-30F178F4C3EB}" presName="vert0" presStyleCnt="0">
        <dgm:presLayoutVars>
          <dgm:dir/>
          <dgm:animOne val="branch"/>
          <dgm:animLvl val="lvl"/>
        </dgm:presLayoutVars>
      </dgm:prSet>
      <dgm:spPr/>
    </dgm:pt>
    <dgm:pt modelId="{149694C9-FFC8-4644-9287-986B3D83DA89}" type="pres">
      <dgm:prSet presAssocID="{8B1D53CD-D81D-4F20-92A4-75BF2FA726B0}" presName="thickLine" presStyleLbl="alignNode1" presStyleIdx="0" presStyleCnt="6"/>
      <dgm:spPr/>
    </dgm:pt>
    <dgm:pt modelId="{D41D4B33-F21D-0247-9B14-49720FBF1EA7}" type="pres">
      <dgm:prSet presAssocID="{8B1D53CD-D81D-4F20-92A4-75BF2FA726B0}" presName="horz1" presStyleCnt="0"/>
      <dgm:spPr/>
    </dgm:pt>
    <dgm:pt modelId="{A4AE2539-3BC8-BD47-87F4-290B941447AA}" type="pres">
      <dgm:prSet presAssocID="{8B1D53CD-D81D-4F20-92A4-75BF2FA726B0}" presName="tx1" presStyleLbl="revTx" presStyleIdx="0" presStyleCnt="6"/>
      <dgm:spPr/>
    </dgm:pt>
    <dgm:pt modelId="{42C3E95A-C036-2B45-ADBF-80C8C8816B9E}" type="pres">
      <dgm:prSet presAssocID="{8B1D53CD-D81D-4F20-92A4-75BF2FA726B0}" presName="vert1" presStyleCnt="0"/>
      <dgm:spPr/>
    </dgm:pt>
    <dgm:pt modelId="{CFEC761A-4E9E-074C-B630-2BCC5C9CB625}" type="pres">
      <dgm:prSet presAssocID="{DC128D09-DBCE-44A3-8188-51FFD2CFBB89}" presName="thickLine" presStyleLbl="alignNode1" presStyleIdx="1" presStyleCnt="6"/>
      <dgm:spPr/>
    </dgm:pt>
    <dgm:pt modelId="{C0710D91-2B74-1446-A119-A00EF8B15609}" type="pres">
      <dgm:prSet presAssocID="{DC128D09-DBCE-44A3-8188-51FFD2CFBB89}" presName="horz1" presStyleCnt="0"/>
      <dgm:spPr/>
    </dgm:pt>
    <dgm:pt modelId="{6786905D-31FC-304D-BA7C-6AA6F92CBD66}" type="pres">
      <dgm:prSet presAssocID="{DC128D09-DBCE-44A3-8188-51FFD2CFBB89}" presName="tx1" presStyleLbl="revTx" presStyleIdx="1" presStyleCnt="6"/>
      <dgm:spPr/>
    </dgm:pt>
    <dgm:pt modelId="{36119FE4-D44D-5B46-8207-BB3F539A9059}" type="pres">
      <dgm:prSet presAssocID="{DC128D09-DBCE-44A3-8188-51FFD2CFBB89}" presName="vert1" presStyleCnt="0"/>
      <dgm:spPr/>
    </dgm:pt>
    <dgm:pt modelId="{A39965BD-EBEF-0545-B0DB-7DFC4F718CB0}" type="pres">
      <dgm:prSet presAssocID="{448CC3A8-CE06-453D-BBEB-3EEC67BEA55A}" presName="thickLine" presStyleLbl="alignNode1" presStyleIdx="2" presStyleCnt="6"/>
      <dgm:spPr/>
    </dgm:pt>
    <dgm:pt modelId="{759E5CAC-0397-8E46-8772-457E37F5DF09}" type="pres">
      <dgm:prSet presAssocID="{448CC3A8-CE06-453D-BBEB-3EEC67BEA55A}" presName="horz1" presStyleCnt="0"/>
      <dgm:spPr/>
    </dgm:pt>
    <dgm:pt modelId="{7F0BE215-E28F-CF45-A802-4322F1DFD94A}" type="pres">
      <dgm:prSet presAssocID="{448CC3A8-CE06-453D-BBEB-3EEC67BEA55A}" presName="tx1" presStyleLbl="revTx" presStyleIdx="2" presStyleCnt="6"/>
      <dgm:spPr/>
    </dgm:pt>
    <dgm:pt modelId="{6C11A4F0-33C2-ED4A-9AEB-503CE4C46C23}" type="pres">
      <dgm:prSet presAssocID="{448CC3A8-CE06-453D-BBEB-3EEC67BEA55A}" presName="vert1" presStyleCnt="0"/>
      <dgm:spPr/>
    </dgm:pt>
    <dgm:pt modelId="{E12F8475-783E-7B45-B110-8E388C0D243B}" type="pres">
      <dgm:prSet presAssocID="{DB8DDF87-67BC-4939-970A-3D2DD6F2EEB8}" presName="thickLine" presStyleLbl="alignNode1" presStyleIdx="3" presStyleCnt="6"/>
      <dgm:spPr/>
    </dgm:pt>
    <dgm:pt modelId="{F0D6654F-5D23-4543-9816-036DA2BFDAF9}" type="pres">
      <dgm:prSet presAssocID="{DB8DDF87-67BC-4939-970A-3D2DD6F2EEB8}" presName="horz1" presStyleCnt="0"/>
      <dgm:spPr/>
    </dgm:pt>
    <dgm:pt modelId="{773C99FE-AECD-2442-BB1A-42546B084FAF}" type="pres">
      <dgm:prSet presAssocID="{DB8DDF87-67BC-4939-970A-3D2DD6F2EEB8}" presName="tx1" presStyleLbl="revTx" presStyleIdx="3" presStyleCnt="6"/>
      <dgm:spPr/>
    </dgm:pt>
    <dgm:pt modelId="{E30B4DB7-AA87-504D-B143-3DB0FFBCAA56}" type="pres">
      <dgm:prSet presAssocID="{DB8DDF87-67BC-4939-970A-3D2DD6F2EEB8}" presName="vert1" presStyleCnt="0"/>
      <dgm:spPr/>
    </dgm:pt>
    <dgm:pt modelId="{84442940-3C3C-6C46-BBA4-6588A5CB6EFD}" type="pres">
      <dgm:prSet presAssocID="{AF61D3DE-BC8C-441D-8FFD-FA505909BDEF}" presName="thickLine" presStyleLbl="alignNode1" presStyleIdx="4" presStyleCnt="6"/>
      <dgm:spPr/>
    </dgm:pt>
    <dgm:pt modelId="{1F37916D-76E8-E547-8511-D45B0D989629}" type="pres">
      <dgm:prSet presAssocID="{AF61D3DE-BC8C-441D-8FFD-FA505909BDEF}" presName="horz1" presStyleCnt="0"/>
      <dgm:spPr/>
    </dgm:pt>
    <dgm:pt modelId="{940EB885-6FF8-AD46-BA17-C35B9AA3B269}" type="pres">
      <dgm:prSet presAssocID="{AF61D3DE-BC8C-441D-8FFD-FA505909BDEF}" presName="tx1" presStyleLbl="revTx" presStyleIdx="4" presStyleCnt="6"/>
      <dgm:spPr/>
    </dgm:pt>
    <dgm:pt modelId="{318F5383-2C07-CF40-9CA0-7628C48701E5}" type="pres">
      <dgm:prSet presAssocID="{AF61D3DE-BC8C-441D-8FFD-FA505909BDEF}" presName="vert1" presStyleCnt="0"/>
      <dgm:spPr/>
    </dgm:pt>
    <dgm:pt modelId="{2500128A-F660-3F49-872A-A96A4C0466AE}" type="pres">
      <dgm:prSet presAssocID="{810FD10B-55E7-4487-AB81-C44B08FC854C}" presName="thickLine" presStyleLbl="alignNode1" presStyleIdx="5" presStyleCnt="6"/>
      <dgm:spPr/>
    </dgm:pt>
    <dgm:pt modelId="{DAE19A11-60DE-614E-8D10-59CB65C95027}" type="pres">
      <dgm:prSet presAssocID="{810FD10B-55E7-4487-AB81-C44B08FC854C}" presName="horz1" presStyleCnt="0"/>
      <dgm:spPr/>
    </dgm:pt>
    <dgm:pt modelId="{0771DC9C-A7D7-854B-A730-F924D87DC880}" type="pres">
      <dgm:prSet presAssocID="{810FD10B-55E7-4487-AB81-C44B08FC854C}" presName="tx1" presStyleLbl="revTx" presStyleIdx="5" presStyleCnt="6"/>
      <dgm:spPr/>
    </dgm:pt>
    <dgm:pt modelId="{FCFB6D9E-E267-364F-B0A1-1F400BCF8F7B}" type="pres">
      <dgm:prSet presAssocID="{810FD10B-55E7-4487-AB81-C44B08FC854C}" presName="vert1" presStyleCnt="0"/>
      <dgm:spPr/>
    </dgm:pt>
  </dgm:ptLst>
  <dgm:cxnLst>
    <dgm:cxn modelId="{83451707-2069-4A3A-8ABB-C7FDB9C78096}" srcId="{775BDBA0-AFDB-4A40-B849-30F178F4C3EB}" destId="{DB8DDF87-67BC-4939-970A-3D2DD6F2EEB8}" srcOrd="3" destOrd="0" parTransId="{D2AA2F39-A11C-4DAC-BC48-C466949BD67D}" sibTransId="{2EF68826-FEBB-4881-93CF-59C41EF24CDB}"/>
    <dgm:cxn modelId="{984C9B32-E64B-384A-B2D4-E519A43E6363}" type="presOf" srcId="{448CC3A8-CE06-453D-BBEB-3EEC67BEA55A}" destId="{7F0BE215-E28F-CF45-A802-4322F1DFD94A}" srcOrd="0" destOrd="0" presId="urn:microsoft.com/office/officeart/2008/layout/LinedList"/>
    <dgm:cxn modelId="{7777FA33-8D8E-254C-8A4A-6BBE726E8AB5}" type="presOf" srcId="{DB8DDF87-67BC-4939-970A-3D2DD6F2EEB8}" destId="{773C99FE-AECD-2442-BB1A-42546B084FAF}" srcOrd="0" destOrd="0" presId="urn:microsoft.com/office/officeart/2008/layout/LinedList"/>
    <dgm:cxn modelId="{7404B936-A08F-4178-BC58-290BE33948C5}" srcId="{775BDBA0-AFDB-4A40-B849-30F178F4C3EB}" destId="{8B1D53CD-D81D-4F20-92A4-75BF2FA726B0}" srcOrd="0" destOrd="0" parTransId="{1AD63414-7082-44A6-98A3-0AA108044C09}" sibTransId="{2E743B98-A18D-4707-92DC-BD572A72354C}"/>
    <dgm:cxn modelId="{10DA3B3A-672D-4FFD-A5B2-5D97E0722662}" srcId="{775BDBA0-AFDB-4A40-B849-30F178F4C3EB}" destId="{448CC3A8-CE06-453D-BBEB-3EEC67BEA55A}" srcOrd="2" destOrd="0" parTransId="{A9B4C6F2-CD33-402B-B814-0156D01E19FE}" sibTransId="{D6D11A5F-337F-4BBC-98F0-2B7D546167C4}"/>
    <dgm:cxn modelId="{73711A4C-0103-844A-9B04-97BB6471EE24}" type="presOf" srcId="{810FD10B-55E7-4487-AB81-C44B08FC854C}" destId="{0771DC9C-A7D7-854B-A730-F924D87DC880}" srcOrd="0" destOrd="0" presId="urn:microsoft.com/office/officeart/2008/layout/LinedList"/>
    <dgm:cxn modelId="{694AE26D-B9E3-F64E-B3C1-6F9F38FF6138}" type="presOf" srcId="{AF61D3DE-BC8C-441D-8FFD-FA505909BDEF}" destId="{940EB885-6FF8-AD46-BA17-C35B9AA3B269}" srcOrd="0" destOrd="0" presId="urn:microsoft.com/office/officeart/2008/layout/LinedList"/>
    <dgm:cxn modelId="{338A8E6F-4DDB-464B-96F0-32C907FD66FB}" srcId="{775BDBA0-AFDB-4A40-B849-30F178F4C3EB}" destId="{810FD10B-55E7-4487-AB81-C44B08FC854C}" srcOrd="5" destOrd="0" parTransId="{214B0600-324B-47AD-9E54-7F348CC58FA8}" sibTransId="{2C935DAD-7C09-48A1-A849-E0C9E4F4CF59}"/>
    <dgm:cxn modelId="{71707B76-6C30-E240-93A0-E185743AAB64}" type="presOf" srcId="{8B1D53CD-D81D-4F20-92A4-75BF2FA726B0}" destId="{A4AE2539-3BC8-BD47-87F4-290B941447AA}" srcOrd="0" destOrd="0" presId="urn:microsoft.com/office/officeart/2008/layout/LinedList"/>
    <dgm:cxn modelId="{C06EC1A1-C272-4D4E-AAD8-9F772C737880}" type="presOf" srcId="{775BDBA0-AFDB-4A40-B849-30F178F4C3EB}" destId="{F7173465-ECFE-A942-8A5D-75453E1441C8}" srcOrd="0" destOrd="0" presId="urn:microsoft.com/office/officeart/2008/layout/LinedList"/>
    <dgm:cxn modelId="{4BB385B6-0D5B-E74B-8378-09481B4C8397}" type="presOf" srcId="{DC128D09-DBCE-44A3-8188-51FFD2CFBB89}" destId="{6786905D-31FC-304D-BA7C-6AA6F92CBD66}" srcOrd="0" destOrd="0" presId="urn:microsoft.com/office/officeart/2008/layout/LinedList"/>
    <dgm:cxn modelId="{1DB526C3-43F0-4705-B88D-DB8EEF4C23D5}" srcId="{775BDBA0-AFDB-4A40-B849-30F178F4C3EB}" destId="{AF61D3DE-BC8C-441D-8FFD-FA505909BDEF}" srcOrd="4" destOrd="0" parTransId="{C4C47E82-A56B-4C8E-9FAA-1508D788478E}" sibTransId="{A092DDB1-A743-456A-ABCC-84313FC9A357}"/>
    <dgm:cxn modelId="{58B280D2-71D5-4F04-9E13-0B74ACBA9E82}" srcId="{775BDBA0-AFDB-4A40-B849-30F178F4C3EB}" destId="{DC128D09-DBCE-44A3-8188-51FFD2CFBB89}" srcOrd="1" destOrd="0" parTransId="{0FE71486-50B2-4302-A955-77C34DDE4AE6}" sibTransId="{22F5A98A-79BF-46D8-AB11-23D9A15ACC74}"/>
    <dgm:cxn modelId="{1B6F01A0-20D5-F745-A498-B75FF69BF891}" type="presParOf" srcId="{F7173465-ECFE-A942-8A5D-75453E1441C8}" destId="{149694C9-FFC8-4644-9287-986B3D83DA89}" srcOrd="0" destOrd="0" presId="urn:microsoft.com/office/officeart/2008/layout/LinedList"/>
    <dgm:cxn modelId="{084E8A52-177D-1F42-876E-C671165E63AF}" type="presParOf" srcId="{F7173465-ECFE-A942-8A5D-75453E1441C8}" destId="{D41D4B33-F21D-0247-9B14-49720FBF1EA7}" srcOrd="1" destOrd="0" presId="urn:microsoft.com/office/officeart/2008/layout/LinedList"/>
    <dgm:cxn modelId="{CE61C89F-E008-234C-8C87-2AD417C159DE}" type="presParOf" srcId="{D41D4B33-F21D-0247-9B14-49720FBF1EA7}" destId="{A4AE2539-3BC8-BD47-87F4-290B941447AA}" srcOrd="0" destOrd="0" presId="urn:microsoft.com/office/officeart/2008/layout/LinedList"/>
    <dgm:cxn modelId="{9D7F9CFC-9087-DF4E-A03C-825C5BFD4D8C}" type="presParOf" srcId="{D41D4B33-F21D-0247-9B14-49720FBF1EA7}" destId="{42C3E95A-C036-2B45-ADBF-80C8C8816B9E}" srcOrd="1" destOrd="0" presId="urn:microsoft.com/office/officeart/2008/layout/LinedList"/>
    <dgm:cxn modelId="{5C12D2EF-17C8-6C48-B362-BAEF2133DDC2}" type="presParOf" srcId="{F7173465-ECFE-A942-8A5D-75453E1441C8}" destId="{CFEC761A-4E9E-074C-B630-2BCC5C9CB625}" srcOrd="2" destOrd="0" presId="urn:microsoft.com/office/officeart/2008/layout/LinedList"/>
    <dgm:cxn modelId="{E237C5C1-0852-C845-9826-6EAA7169D782}" type="presParOf" srcId="{F7173465-ECFE-A942-8A5D-75453E1441C8}" destId="{C0710D91-2B74-1446-A119-A00EF8B15609}" srcOrd="3" destOrd="0" presId="urn:microsoft.com/office/officeart/2008/layout/LinedList"/>
    <dgm:cxn modelId="{38CB68D8-398F-8643-8F02-E8D29FADC62B}" type="presParOf" srcId="{C0710D91-2B74-1446-A119-A00EF8B15609}" destId="{6786905D-31FC-304D-BA7C-6AA6F92CBD66}" srcOrd="0" destOrd="0" presId="urn:microsoft.com/office/officeart/2008/layout/LinedList"/>
    <dgm:cxn modelId="{79FA5A7E-9257-8F49-8B4A-7222DC60B3FF}" type="presParOf" srcId="{C0710D91-2B74-1446-A119-A00EF8B15609}" destId="{36119FE4-D44D-5B46-8207-BB3F539A9059}" srcOrd="1" destOrd="0" presId="urn:microsoft.com/office/officeart/2008/layout/LinedList"/>
    <dgm:cxn modelId="{ABD0A332-0362-9B44-B73E-13F678A21688}" type="presParOf" srcId="{F7173465-ECFE-A942-8A5D-75453E1441C8}" destId="{A39965BD-EBEF-0545-B0DB-7DFC4F718CB0}" srcOrd="4" destOrd="0" presId="urn:microsoft.com/office/officeart/2008/layout/LinedList"/>
    <dgm:cxn modelId="{F8304D78-5E94-D548-BA75-CC6A21949319}" type="presParOf" srcId="{F7173465-ECFE-A942-8A5D-75453E1441C8}" destId="{759E5CAC-0397-8E46-8772-457E37F5DF09}" srcOrd="5" destOrd="0" presId="urn:microsoft.com/office/officeart/2008/layout/LinedList"/>
    <dgm:cxn modelId="{C9463C95-3EBA-924F-AA3B-12A9A1479503}" type="presParOf" srcId="{759E5CAC-0397-8E46-8772-457E37F5DF09}" destId="{7F0BE215-E28F-CF45-A802-4322F1DFD94A}" srcOrd="0" destOrd="0" presId="urn:microsoft.com/office/officeart/2008/layout/LinedList"/>
    <dgm:cxn modelId="{DFDBE020-C6AE-ED44-A50F-36708FCAFD60}" type="presParOf" srcId="{759E5CAC-0397-8E46-8772-457E37F5DF09}" destId="{6C11A4F0-33C2-ED4A-9AEB-503CE4C46C23}" srcOrd="1" destOrd="0" presId="urn:microsoft.com/office/officeart/2008/layout/LinedList"/>
    <dgm:cxn modelId="{04E6B14B-D282-F944-B6ED-BB20E99D064F}" type="presParOf" srcId="{F7173465-ECFE-A942-8A5D-75453E1441C8}" destId="{E12F8475-783E-7B45-B110-8E388C0D243B}" srcOrd="6" destOrd="0" presId="urn:microsoft.com/office/officeart/2008/layout/LinedList"/>
    <dgm:cxn modelId="{3114C69C-DA3D-FE44-BF95-F7C06352F3C9}" type="presParOf" srcId="{F7173465-ECFE-A942-8A5D-75453E1441C8}" destId="{F0D6654F-5D23-4543-9816-036DA2BFDAF9}" srcOrd="7" destOrd="0" presId="urn:microsoft.com/office/officeart/2008/layout/LinedList"/>
    <dgm:cxn modelId="{8D4E4BEB-705C-7541-ACD6-9E8E14F816B8}" type="presParOf" srcId="{F0D6654F-5D23-4543-9816-036DA2BFDAF9}" destId="{773C99FE-AECD-2442-BB1A-42546B084FAF}" srcOrd="0" destOrd="0" presId="urn:microsoft.com/office/officeart/2008/layout/LinedList"/>
    <dgm:cxn modelId="{B4EC6823-B5EF-2848-A1BB-6E6969B2C511}" type="presParOf" srcId="{F0D6654F-5D23-4543-9816-036DA2BFDAF9}" destId="{E30B4DB7-AA87-504D-B143-3DB0FFBCAA56}" srcOrd="1" destOrd="0" presId="urn:microsoft.com/office/officeart/2008/layout/LinedList"/>
    <dgm:cxn modelId="{59F872E8-7CC2-0B4B-A45F-CA5AFDDD3321}" type="presParOf" srcId="{F7173465-ECFE-A942-8A5D-75453E1441C8}" destId="{84442940-3C3C-6C46-BBA4-6588A5CB6EFD}" srcOrd="8" destOrd="0" presId="urn:microsoft.com/office/officeart/2008/layout/LinedList"/>
    <dgm:cxn modelId="{A61CF380-755C-E846-9C42-C14C9A5AF515}" type="presParOf" srcId="{F7173465-ECFE-A942-8A5D-75453E1441C8}" destId="{1F37916D-76E8-E547-8511-D45B0D989629}" srcOrd="9" destOrd="0" presId="urn:microsoft.com/office/officeart/2008/layout/LinedList"/>
    <dgm:cxn modelId="{5034CEFA-5770-024F-9F07-9DFC881F139F}" type="presParOf" srcId="{1F37916D-76E8-E547-8511-D45B0D989629}" destId="{940EB885-6FF8-AD46-BA17-C35B9AA3B269}" srcOrd="0" destOrd="0" presId="urn:microsoft.com/office/officeart/2008/layout/LinedList"/>
    <dgm:cxn modelId="{D6F3D29F-23DB-EA4A-980B-D416172D1B70}" type="presParOf" srcId="{1F37916D-76E8-E547-8511-D45B0D989629}" destId="{318F5383-2C07-CF40-9CA0-7628C48701E5}" srcOrd="1" destOrd="0" presId="urn:microsoft.com/office/officeart/2008/layout/LinedList"/>
    <dgm:cxn modelId="{83D891E1-EE88-7845-836F-029004714481}" type="presParOf" srcId="{F7173465-ECFE-A942-8A5D-75453E1441C8}" destId="{2500128A-F660-3F49-872A-A96A4C0466AE}" srcOrd="10" destOrd="0" presId="urn:microsoft.com/office/officeart/2008/layout/LinedList"/>
    <dgm:cxn modelId="{0A9DD747-D41E-C047-AF64-4783A73B0E48}" type="presParOf" srcId="{F7173465-ECFE-A942-8A5D-75453E1441C8}" destId="{DAE19A11-60DE-614E-8D10-59CB65C95027}" srcOrd="11" destOrd="0" presId="urn:microsoft.com/office/officeart/2008/layout/LinedList"/>
    <dgm:cxn modelId="{201FEEC9-9E38-FE4F-A6D5-D22E79C34707}" type="presParOf" srcId="{DAE19A11-60DE-614E-8D10-59CB65C95027}" destId="{0771DC9C-A7D7-854B-A730-F924D87DC880}" srcOrd="0" destOrd="0" presId="urn:microsoft.com/office/officeart/2008/layout/LinedList"/>
    <dgm:cxn modelId="{0ED30DA6-10A5-8B4A-BCC5-6F6656193BC7}" type="presParOf" srcId="{DAE19A11-60DE-614E-8D10-59CB65C95027}" destId="{FCFB6D9E-E267-364F-B0A1-1F400BCF8F7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D8040-7AA3-CD48-9EF7-459D1A5F43DF}">
      <dsp:nvSpPr>
        <dsp:cNvPr id="0" name=""/>
        <dsp:cNvSpPr/>
      </dsp:nvSpPr>
      <dsp:spPr>
        <a:xfrm>
          <a:off x="0" y="131487"/>
          <a:ext cx="6263640" cy="25776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/>
            <a:t>Entre agentes econômicos superavitários e deficitários, por que utilizar intermediários?</a:t>
          </a:r>
          <a:endParaRPr lang="en-US" sz="3000" kern="1200"/>
        </a:p>
      </dsp:txBody>
      <dsp:txXfrm>
        <a:off x="125831" y="257318"/>
        <a:ext cx="6011978" cy="2325994"/>
      </dsp:txXfrm>
    </dsp:sp>
    <dsp:sp modelId="{EA753842-EDCF-5447-846C-492FBE56D932}">
      <dsp:nvSpPr>
        <dsp:cNvPr id="0" name=""/>
        <dsp:cNvSpPr/>
      </dsp:nvSpPr>
      <dsp:spPr>
        <a:xfrm>
          <a:off x="0" y="2795544"/>
          <a:ext cx="6263640" cy="257765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Por que o mercado de capitais norte-americano é proporcionalmente muito maior  do que o europeu e as empresas norte-americanas têm capital mais pulverizado?</a:t>
          </a:r>
          <a:endParaRPr lang="en-US" sz="3000" kern="1200" dirty="0"/>
        </a:p>
      </dsp:txBody>
      <dsp:txXfrm>
        <a:off x="125831" y="2921375"/>
        <a:ext cx="6011978" cy="2325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8156D-1733-5E47-B681-1894F87F3172}">
      <dsp:nvSpPr>
        <dsp:cNvPr id="0" name=""/>
        <dsp:cNvSpPr/>
      </dsp:nvSpPr>
      <dsp:spPr>
        <a:xfrm>
          <a:off x="0" y="0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85A5D-CB08-0D49-B0AB-25B1775867D1}">
      <dsp:nvSpPr>
        <dsp:cNvPr id="0" name=""/>
        <dsp:cNvSpPr/>
      </dsp:nvSpPr>
      <dsp:spPr>
        <a:xfrm>
          <a:off x="0" y="0"/>
          <a:ext cx="6263640" cy="275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0" kern="1200"/>
            <a:t>O banco comercial empresta o dinheiro dos depositantes.</a:t>
          </a:r>
          <a:endParaRPr lang="en-US" sz="5000" kern="1200"/>
        </a:p>
      </dsp:txBody>
      <dsp:txXfrm>
        <a:off x="0" y="0"/>
        <a:ext cx="6263640" cy="2752343"/>
      </dsp:txXfrm>
    </dsp:sp>
    <dsp:sp modelId="{70763C55-F77B-F945-A12A-4150DEA003D7}">
      <dsp:nvSpPr>
        <dsp:cNvPr id="0" name=""/>
        <dsp:cNvSpPr/>
      </dsp:nvSpPr>
      <dsp:spPr>
        <a:xfrm>
          <a:off x="0" y="2752343"/>
          <a:ext cx="626364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A577E-4AA7-AD43-8F55-D399D70BD2EC}">
      <dsp:nvSpPr>
        <dsp:cNvPr id="0" name=""/>
        <dsp:cNvSpPr/>
      </dsp:nvSpPr>
      <dsp:spPr>
        <a:xfrm>
          <a:off x="0" y="2752343"/>
          <a:ext cx="6263640" cy="275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0" kern="1200" dirty="0"/>
            <a:t>Nexo econômico entre operações passivas e ativas dos bancos</a:t>
          </a:r>
          <a:endParaRPr lang="en-US" sz="5000" kern="1200" dirty="0"/>
        </a:p>
      </dsp:txBody>
      <dsp:txXfrm>
        <a:off x="0" y="2752343"/>
        <a:ext cx="6263640" cy="2752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1FFCB-545F-2E4C-9C5D-6D46D3515DE0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892CD-7694-D948-9027-B3BED6199597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Dispersão de competências entre vários órgãos</a:t>
          </a:r>
          <a:endParaRPr lang="en-US" sz="4000" kern="1200"/>
        </a:p>
      </dsp:txBody>
      <dsp:txXfrm>
        <a:off x="696297" y="538547"/>
        <a:ext cx="4171627" cy="2590157"/>
      </dsp:txXfrm>
    </dsp:sp>
    <dsp:sp modelId="{BB9A39D8-0B9B-4B43-BAA1-40E9E6180AFF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21569-74C9-8A41-80B8-801460934FC0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Falta de foco no risco sistêmico.</a:t>
          </a:r>
          <a:endParaRPr lang="en-US" sz="4000" kern="1200"/>
        </a:p>
      </dsp:txBody>
      <dsp:txXfrm>
        <a:off x="5991936" y="538547"/>
        <a:ext cx="4171627" cy="25901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694C9-FFC8-4644-9287-986B3D83DA89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AE2539-3BC8-BD47-87F4-290B941447AA}">
      <dsp:nvSpPr>
        <dsp:cNvPr id="0" name=""/>
        <dsp:cNvSpPr/>
      </dsp:nvSpPr>
      <dsp:spPr>
        <a:xfrm>
          <a:off x="0" y="2663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Instituições financeiras não bancárias, ou instituições não financeiras, ocupam papel de bancos comerciais na mobilização de créditos</a:t>
          </a:r>
          <a:endParaRPr lang="en-US" sz="1800" kern="1200"/>
        </a:p>
      </dsp:txBody>
      <dsp:txXfrm>
        <a:off x="0" y="2663"/>
        <a:ext cx="6666833" cy="908098"/>
      </dsp:txXfrm>
    </dsp:sp>
    <dsp:sp modelId="{CFEC761A-4E9E-074C-B630-2BCC5C9CB625}">
      <dsp:nvSpPr>
        <dsp:cNvPr id="0" name=""/>
        <dsp:cNvSpPr/>
      </dsp:nvSpPr>
      <dsp:spPr>
        <a:xfrm>
          <a:off x="0" y="910762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6905D-31FC-304D-BA7C-6AA6F92CBD66}">
      <dsp:nvSpPr>
        <dsp:cNvPr id="0" name=""/>
        <dsp:cNvSpPr/>
      </dsp:nvSpPr>
      <dsp:spPr>
        <a:xfrm>
          <a:off x="0" y="910762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Falta de regulação, ou regulação frouxa, cria riscos sistêmicos</a:t>
          </a:r>
          <a:endParaRPr lang="en-US" sz="1800" kern="1200"/>
        </a:p>
      </dsp:txBody>
      <dsp:txXfrm>
        <a:off x="0" y="910762"/>
        <a:ext cx="6666833" cy="908098"/>
      </dsp:txXfrm>
    </dsp:sp>
    <dsp:sp modelId="{A39965BD-EBEF-0545-B0DB-7DFC4F718CB0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0BE215-E28F-CF45-A802-4322F1DFD94A}">
      <dsp:nvSpPr>
        <dsp:cNvPr id="0" name=""/>
        <dsp:cNvSpPr/>
      </dsp:nvSpPr>
      <dsp:spPr>
        <a:xfrm>
          <a:off x="0" y="1818861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Operam com altíssima  alavancagem (por vez, 1 para 80), intermediando operações com comissão ou spread.</a:t>
          </a:r>
          <a:endParaRPr lang="en-US" sz="1800" kern="1200" dirty="0"/>
        </a:p>
      </dsp:txBody>
      <dsp:txXfrm>
        <a:off x="0" y="1818861"/>
        <a:ext cx="6666833" cy="908098"/>
      </dsp:txXfrm>
    </dsp:sp>
    <dsp:sp modelId="{E12F8475-783E-7B45-B110-8E388C0D243B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3C99FE-AECD-2442-BB1A-42546B084FAF}">
      <dsp:nvSpPr>
        <dsp:cNvPr id="0" name=""/>
        <dsp:cNvSpPr/>
      </dsp:nvSpPr>
      <dsp:spPr>
        <a:xfrm>
          <a:off x="0" y="2726960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Fundos (em especial de hedge), bancos de investimentos, securitizadoras, seguradoras de créditos, etc..</a:t>
          </a:r>
          <a:endParaRPr lang="en-US" sz="1800" kern="1200"/>
        </a:p>
      </dsp:txBody>
      <dsp:txXfrm>
        <a:off x="0" y="2726960"/>
        <a:ext cx="6666833" cy="908098"/>
      </dsp:txXfrm>
    </dsp:sp>
    <dsp:sp modelId="{84442940-3C3C-6C46-BBA4-6588A5CB6EFD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0EB885-6FF8-AD46-BA17-C35B9AA3B269}">
      <dsp:nvSpPr>
        <dsp:cNvPr id="0" name=""/>
        <dsp:cNvSpPr/>
      </dsp:nvSpPr>
      <dsp:spPr>
        <a:xfrm>
          <a:off x="0" y="3635058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Termo cunhado em 2007 por Paul McCulley</a:t>
          </a:r>
          <a:endParaRPr lang="en-US" sz="1800" kern="1200"/>
        </a:p>
      </dsp:txBody>
      <dsp:txXfrm>
        <a:off x="0" y="3635058"/>
        <a:ext cx="6666833" cy="908098"/>
      </dsp:txXfrm>
    </dsp:sp>
    <dsp:sp modelId="{2500128A-F660-3F49-872A-A96A4C0466AE}">
      <dsp:nvSpPr>
        <dsp:cNvPr id="0" name=""/>
        <dsp:cNvSpPr/>
      </dsp:nvSpPr>
      <dsp:spPr>
        <a:xfrm>
          <a:off x="0" y="4543157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1DC9C-A7D7-854B-A730-F924D87DC880}">
      <dsp:nvSpPr>
        <dsp:cNvPr id="0" name=""/>
        <dsp:cNvSpPr/>
      </dsp:nvSpPr>
      <dsp:spPr>
        <a:xfrm>
          <a:off x="0" y="4543157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Papel chave na crise de 2008.</a:t>
          </a:r>
          <a:endParaRPr lang="en-US" sz="1800" kern="1200"/>
        </a:p>
      </dsp:txBody>
      <dsp:txXfrm>
        <a:off x="0" y="4543157"/>
        <a:ext cx="6666833" cy="908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D70A4-2E5F-6845-9F3A-0806D80BD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5639FA-2C3A-D044-B1CB-98572C0EC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5B6E9A-36B4-0A46-B47E-030FD1299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768474-2A85-ED4D-BE28-80DEF5D06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FDAE6D-773F-6149-A3B8-DE064907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36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C0FE2-FCBF-C642-BC67-89C673F37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17FEA1A-23AA-2848-970B-3B3094112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F74D75-D992-B14F-94BC-9B92E2F4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8BBC7D-BCE8-4C49-A232-DC2453ED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3BEC0D-BC92-9749-96D9-362AB2B0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04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5A5ECD-312C-8D48-BC41-9C67863CA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BDE794-D1A0-1843-B954-3D7F3FF71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C2DF31-557C-F648-BC0D-C47FE945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666AA7-535F-BA4D-98E1-9B95B70D7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5CC75A-4AF3-064F-8237-5410C130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35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48052-22EC-F34C-9821-48FDD36E8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5E5C8F-5B55-AA44-8D81-F455E5457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8783B0-E20C-6048-A0FB-ACC9B80B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B1F976-6693-5340-8194-2AABD7DD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3F8142-8E57-F547-BEE4-3994DC37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95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23A9B-E661-5A45-8083-07F4993E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834123-29AE-814E-9E52-2B86B398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6611A5-0541-6244-83B6-87354933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BCB336-3692-EF4A-B4BD-F63CE0A7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5FADA4-F963-0E4E-8632-771AA710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448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999C86-F251-0F4B-831B-4F8B33079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68C573-74F4-A64E-B797-6AB675B3E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009D1AC-CFFA-DE40-BCD0-ED475D5AC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68920A-E683-484B-AAE5-890B0AE4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50B070-A850-604B-870B-7D56E893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438432-379E-F44A-992B-5EEA4325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556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DE51E-A7E3-8844-9E35-1BB77013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C716D3-D4FE-7448-B47E-F079F96B8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BD9192C-4BCC-2B49-8849-05A7286D9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6383BE-F924-1B44-9294-834181CB8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6A88839-44B7-BF43-ADA3-75E6A9E73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FD3EC13-F907-4540-A479-9F6D65B37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CFA65D3-89B4-5844-8F62-896BD607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B286855-18B8-3D43-B70A-7C9B4A6D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49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96C9C-CB73-1F4C-B7C4-7C917486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C8C6544-9242-D549-950A-4462F183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A2F2095-40E6-2449-B1CC-4CA6553E6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57B773-B3EE-4C40-ABCD-825A16EB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19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38D5258-4FCA-0A4B-BCF9-A409606D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F55180-483D-7B41-BF29-9FFFF774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E46C35-F8FF-0046-AC66-6333A9C7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00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535AC-D086-A44A-84A7-0F298614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E597F5-70E9-C845-8AB8-12245A7FE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8AD117-DCCA-EA45-BB8C-6223487E3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4192E1D-CF27-7D4B-B791-6C65F9B3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938C91-A50C-3040-B83F-3F28FE724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610E74D-CEA3-AE4A-860F-0BFB1BE5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591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74109-E34D-1B4F-8E1B-686AE395A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1B4342B-714A-3A4D-945D-F03F08D08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C929A8-FF61-B445-B98F-CC8CC1BA2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0E8BCE-2C23-EF4E-BB8B-0B841C6FC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F1D664-FCF8-264D-ACE7-63B2C9E1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CEA1C4-0558-254F-A9F2-C7CB725D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47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D171E81-D431-0E4E-97CA-A9A14D9F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A65C63-CB81-294D-9C04-6ADF02AA4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4CB322-069A-FF4C-858B-3A534988F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C2CE-2FF6-F846-ACD1-B75D6CCD49BD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6F4D70-5747-4149-9833-CB8D7611C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F8F5B8-7A40-D549-87FA-542175B72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57431-AE03-5943-9DBE-343B8BB6C7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00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https://i1.wp.com/blog.bankbazaar.com/wp-content/uploads/2016/09/Shadow-banking-explained.png?resize=665%2C266&amp;ssl=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omo será o Open Banking no Brasil? - Fala, Nubank">
            <a:extLst>
              <a:ext uri="{FF2B5EF4-FFF2-40B4-BE49-F238E27FC236}">
                <a16:creationId xmlns:a16="http://schemas.microsoft.com/office/drawing/2014/main" id="{B2E3E458-413D-7248-A24C-3833EBCF7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r="4882"/>
          <a:stretch/>
        </p:blipFill>
        <p:spPr bwMode="auto">
          <a:xfrm>
            <a:off x="0" y="-15575"/>
            <a:ext cx="12156334" cy="68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CCBAE7-D571-714D-BE88-B4D456087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Regulação bancária. Alavancagem, regulação Prudencial e os Acordos da Basileia. Securitização. Riscos da atividade bancária. O risco sistêmico: como lidar com o </a:t>
            </a:r>
            <a:r>
              <a:rPr lang="pt-BR" sz="3200" i="1" dirty="0"/>
              <a:t>Too Big </a:t>
            </a:r>
            <a:r>
              <a:rPr lang="pt-BR" sz="3200" i="1" dirty="0" err="1"/>
              <a:t>to</a:t>
            </a:r>
            <a:r>
              <a:rPr lang="pt-BR" sz="3200" i="1" dirty="0"/>
              <a:t> </a:t>
            </a:r>
            <a:r>
              <a:rPr lang="pt-BR" sz="3200" i="1" dirty="0" err="1"/>
              <a:t>Fail</a:t>
            </a:r>
            <a:r>
              <a:rPr lang="pt-BR" sz="3200" dirty="0"/>
              <a:t>?  </a:t>
            </a:r>
            <a:br>
              <a:rPr lang="pt-BR" sz="3200" dirty="0"/>
            </a:br>
            <a:r>
              <a:rPr lang="pt-BR" sz="3200" dirty="0"/>
              <a:t>Desregulação do Sistema Financeiro? A Crise Financeira de 2008: quando o sistema financeiro mundial beirou o colapso.</a:t>
            </a:r>
            <a:br>
              <a:rPr lang="pt-BR" sz="3200" dirty="0"/>
            </a:br>
            <a:endParaRPr lang="pt-BR" sz="2900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CBA2C6-7820-D64F-A2B1-6D50B3BC4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Professor Doutor Ruy Pereira Camilo Junior</a:t>
            </a:r>
          </a:p>
        </p:txBody>
      </p:sp>
    </p:spTree>
    <p:extLst>
      <p:ext uri="{BB962C8B-B14F-4D97-AF65-F5344CB8AC3E}">
        <p14:creationId xmlns:p14="http://schemas.microsoft.com/office/powerpoint/2010/main" val="55146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04CFEF-1236-D940-8355-E4EDD4BE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pt-BR" sz="4000"/>
              <a:t>Twin peaks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D4DC6A1B-E78E-9F4D-BA26-869C1A34B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/>
              <a:t>Adotado na Holanda, Reino Unido, etc..</a:t>
            </a:r>
          </a:p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r>
              <a:rPr lang="pt-BR" sz="2200"/>
              <a:t>Vantagens: especialização de competências, focos em múltiplas questões com equipes de culturas diferentes (exemplo, consumidor, estabilidade), evita-se concentração excessiva de poder</a:t>
            </a:r>
          </a:p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r>
              <a:rPr lang="pt-BR" sz="2200"/>
              <a:t>Desvantagens: sobreposição de competências, dificuldade de coordenação, contradição de políticas públicas, duplicidade de trabalhos para os regulados </a:t>
            </a:r>
          </a:p>
        </p:txBody>
      </p:sp>
    </p:spTree>
    <p:extLst>
      <p:ext uri="{BB962C8B-B14F-4D97-AF65-F5344CB8AC3E}">
        <p14:creationId xmlns:p14="http://schemas.microsoft.com/office/powerpoint/2010/main" val="205037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4A23CF-E4FD-BC49-BA82-C9328E3DBD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5521" y="196995"/>
            <a:ext cx="10446027" cy="59781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Quais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são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principais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riscos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sofridos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pelos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bancos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 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 err="1">
                <a:solidFill>
                  <a:srgbClr val="FFFFFF"/>
                </a:solidFill>
              </a:rPr>
              <a:t>Indicação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bibliográfica</a:t>
            </a:r>
            <a:r>
              <a:rPr lang="en-US" sz="4800" dirty="0">
                <a:solidFill>
                  <a:srgbClr val="FFFFFF"/>
                </a:solidFill>
              </a:rPr>
              <a:t>: O Sistema </a:t>
            </a:r>
            <a:r>
              <a:rPr lang="en-US" sz="4800" dirty="0" err="1">
                <a:solidFill>
                  <a:srgbClr val="FFFFFF"/>
                </a:solidFill>
              </a:rPr>
              <a:t>Financeiro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Naciona</a:t>
            </a:r>
            <a:r>
              <a:rPr lang="en-US" sz="4800" dirty="0">
                <a:solidFill>
                  <a:srgbClr val="FFFFFF"/>
                </a:solidFill>
              </a:rPr>
              <a:t> e a </a:t>
            </a:r>
            <a:r>
              <a:rPr lang="en-US" sz="4800" dirty="0" err="1">
                <a:solidFill>
                  <a:srgbClr val="FFFFFF"/>
                </a:solidFill>
              </a:rPr>
              <a:t>Regulação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Bancária</a:t>
            </a:r>
            <a:r>
              <a:rPr lang="en-US" sz="4800" dirty="0">
                <a:solidFill>
                  <a:srgbClr val="FFFFFF"/>
                </a:solidFill>
              </a:rPr>
              <a:t>, de </a:t>
            </a:r>
            <a:r>
              <a:rPr lang="en-US" sz="4800" dirty="0" err="1">
                <a:solidFill>
                  <a:srgbClr val="FFFFFF"/>
                </a:solidFill>
              </a:rPr>
              <a:t>Sidnei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Turczyn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6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ADF74C-7B32-2346-8DCA-18A29CEE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pt-BR" sz="2800" dirty="0"/>
              <a:t>Risco de liquidez</a:t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8E1BFD-07A1-2D45-AB2E-4681E0056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r>
              <a:rPr lang="pt-BR" sz="1900" dirty="0"/>
              <a:t>Instabilidade natural do Sistema de reservas fracionárias: ¨Se pessoas compreendessem o funcionamento dos bancos, nunca fariam depósitos....¨</a:t>
            </a:r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r>
              <a:rPr lang="pt-BR" sz="1900" dirty="0"/>
              <a:t>Além disso, os ativos mais líquidos são os menos rentáveis</a:t>
            </a:r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r>
              <a:rPr lang="pt-BR" sz="1900" dirty="0"/>
              <a:t>Carvalho de Mendonça diz que banqueiros viviam sob a espada de </a:t>
            </a:r>
            <a:r>
              <a:rPr lang="pt-BR" sz="1900" dirty="0" err="1"/>
              <a:t>Dâmocles</a:t>
            </a:r>
            <a:r>
              <a:rPr lang="pt-BR" sz="1900" dirty="0"/>
              <a:t> da corrida bancária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B16B43-5038-3249-B0B9-9D9BC92D7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019645"/>
            <a:ext cx="6019331" cy="48154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4223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1937E-F8CD-3A4E-97CB-4C9EAAB34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 2008, primeira corrida bancária na Inglaterra em 150 anos.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0CD7E1C-87EC-F04C-B42F-178FF2F43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7404" y="1825625"/>
            <a:ext cx="80171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8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9BDF8-30C8-7745-9A55-E88579B9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Risco de insolvência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16DEA8-6D98-D94C-A0F1-078A8024B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necessidade de venda acelerada de ativos para superar problema de iliquidez pode deprecia-los e gerar situação de insolvência. </a:t>
            </a:r>
          </a:p>
        </p:txBody>
      </p:sp>
    </p:spTree>
    <p:extLst>
      <p:ext uri="{BB962C8B-B14F-4D97-AF65-F5344CB8AC3E}">
        <p14:creationId xmlns:p14="http://schemas.microsoft.com/office/powerpoint/2010/main" val="1739371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1B0898-2D8F-2040-B627-DAA648DE5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Riscos de mercado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F13794-6B9E-A44B-9004-9204AC465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pt-BR" sz="2000"/>
              <a:t>Banco pode fazer apostas erradas quanto a juros, inflação, câmbio, ações e commodities.</a:t>
            </a:r>
          </a:p>
          <a:p>
            <a:endParaRPr lang="pt-BR" sz="2000"/>
          </a:p>
          <a:p>
            <a:r>
              <a:rPr lang="pt-BR" sz="2000"/>
              <a:t>Isso é particularmente perigoso quando a instituição opera com derivativos. Nesse caso, a instituição não tem o ativo, mas aposta que seu preço vai se mover em um sentido: se o movimento for em outro, terá de pagar a diferença.  </a:t>
            </a:r>
          </a:p>
          <a:p>
            <a:endParaRPr lang="pt-BR" sz="2000"/>
          </a:p>
          <a:p>
            <a:r>
              <a:rPr lang="pt-BR" sz="2000"/>
              <a:t>Derivativos não tem valor em si. Seu valor deriva de outro ativo. ¨The product in derivative transactions is uncertainty itself¨ (Peter Bernstein).</a:t>
            </a:r>
          </a:p>
          <a:p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2335489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B0EF8DB-48FC-2543-A361-D3B5013BF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8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963D33-2706-DA42-82C0-91BD0DF2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Caso pioneiro: quebra do Barings Bank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23F0E1-CD53-734A-BD08-31A700F18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327" y="4156276"/>
            <a:ext cx="6274592" cy="206164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Operando com </a:t>
            </a:r>
            <a:r>
              <a:rPr lang="en-US" sz="2400" dirty="0" err="1">
                <a:solidFill>
                  <a:schemeClr val="bg1"/>
                </a:solidFill>
              </a:rPr>
              <a:t>derivativos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câmbio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Singapura, Nick Leeson, com 28 </a:t>
            </a:r>
            <a:r>
              <a:rPr lang="en-US" sz="2400" dirty="0" err="1">
                <a:solidFill>
                  <a:schemeClr val="bg1"/>
                </a:solidFill>
              </a:rPr>
              <a:t>anos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causou</a:t>
            </a:r>
            <a:r>
              <a:rPr lang="en-US" sz="2400" dirty="0">
                <a:solidFill>
                  <a:schemeClr val="bg1"/>
                </a:solidFill>
              </a:rPr>
              <a:t> um </a:t>
            </a:r>
            <a:r>
              <a:rPr lang="en-US" sz="2400" dirty="0" err="1">
                <a:solidFill>
                  <a:schemeClr val="bg1"/>
                </a:solidFill>
              </a:rPr>
              <a:t>prejuízo</a:t>
            </a:r>
            <a:r>
              <a:rPr lang="en-US" sz="2400" dirty="0">
                <a:solidFill>
                  <a:schemeClr val="bg1"/>
                </a:solidFill>
              </a:rPr>
              <a:t> de  1,3 </a:t>
            </a:r>
            <a:r>
              <a:rPr lang="en-US" sz="2400" dirty="0" err="1">
                <a:solidFill>
                  <a:schemeClr val="bg1"/>
                </a:solidFill>
              </a:rPr>
              <a:t>bilhões</a:t>
            </a:r>
            <a:r>
              <a:rPr lang="en-US" sz="2400" dirty="0">
                <a:solidFill>
                  <a:schemeClr val="bg1"/>
                </a:solidFill>
              </a:rPr>
              <a:t> de libras, e </a:t>
            </a:r>
            <a:r>
              <a:rPr lang="en-US" sz="2400" dirty="0" err="1">
                <a:solidFill>
                  <a:schemeClr val="bg1"/>
                </a:solidFill>
              </a:rPr>
              <a:t>quebrou</a:t>
            </a:r>
            <a:r>
              <a:rPr lang="en-US" sz="2400" dirty="0">
                <a:solidFill>
                  <a:schemeClr val="bg1"/>
                </a:solidFill>
              </a:rPr>
              <a:t> o Banco Barings, </a:t>
            </a:r>
            <a:r>
              <a:rPr lang="en-US" sz="2400" dirty="0" err="1">
                <a:solidFill>
                  <a:schemeClr val="bg1"/>
                </a:solidFill>
              </a:rPr>
              <a:t>fundado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1762, o ¨Banco da </a:t>
            </a:r>
            <a:r>
              <a:rPr lang="en-US" sz="2400" dirty="0" err="1">
                <a:solidFill>
                  <a:schemeClr val="bg1"/>
                </a:solidFill>
              </a:rPr>
              <a:t>Rainha</a:t>
            </a:r>
            <a:r>
              <a:rPr lang="en-US" sz="2400" dirty="0">
                <a:solidFill>
                  <a:schemeClr val="bg1"/>
                </a:solidFill>
              </a:rPr>
              <a:t>¨</a:t>
            </a:r>
          </a:p>
        </p:txBody>
      </p:sp>
    </p:spTree>
    <p:extLst>
      <p:ext uri="{BB962C8B-B14F-4D97-AF65-F5344CB8AC3E}">
        <p14:creationId xmlns:p14="http://schemas.microsoft.com/office/powerpoint/2010/main" val="32595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A5F916-7A95-AD47-B583-32EE60729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Risco de Crédito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F305A0-0C6A-3842-ABD0-CFD9486FE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2000" dirty="0"/>
          </a:p>
          <a:p>
            <a:r>
              <a:rPr lang="pt-BR" sz="2000" dirty="0"/>
              <a:t>Banco pode emprestar mal. Bancos internacionais quase quebraram com crise da dívida externa de países subdesenvolvidos</a:t>
            </a:r>
          </a:p>
          <a:p>
            <a:pPr marL="0" indent="0">
              <a:buNone/>
            </a:pPr>
            <a:endParaRPr lang="pt-BR" sz="2000" dirty="0"/>
          </a:p>
          <a:p>
            <a:r>
              <a:rPr lang="pt-BR" sz="2000" dirty="0"/>
              <a:t>Quanto menor o banco, maior sua taxa de juros. Isso faz com que ele acabe emprestando mal, para empresas de maior risco</a:t>
            </a:r>
          </a:p>
          <a:p>
            <a:endParaRPr lang="pt-BR" sz="2000" dirty="0"/>
          </a:p>
          <a:p>
            <a:r>
              <a:rPr lang="pt-BR" sz="2000" dirty="0"/>
              <a:t>Isso é agravado se houver concentração muito grande de risco em </a:t>
            </a:r>
            <a:r>
              <a:rPr lang="pt-BR" sz="2000"/>
              <a:t>poucos tomadores.</a:t>
            </a: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135217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0513E5-2728-6A41-B50E-B10627CF4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 err="1">
                <a:solidFill>
                  <a:schemeClr val="bg1"/>
                </a:solidFill>
              </a:rPr>
              <a:t>Risco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Operacional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710BA9-6014-7F4E-A52E-C33B9CAC6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4" y="4138312"/>
            <a:ext cx="5089574" cy="187037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chemeClr val="bg1"/>
                </a:solidFill>
              </a:rPr>
              <a:t>Risco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má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gestão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ou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fraude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Silvio Santos </a:t>
            </a:r>
            <a:r>
              <a:rPr lang="en-US" sz="2400" dirty="0" err="1">
                <a:solidFill>
                  <a:schemeClr val="bg1"/>
                </a:solidFill>
              </a:rPr>
              <a:t>pôs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cunhado</a:t>
            </a:r>
            <a:r>
              <a:rPr lang="en-US" sz="2400" dirty="0">
                <a:solidFill>
                  <a:schemeClr val="bg1"/>
                </a:solidFill>
              </a:rPr>
              <a:t>, ex-personal trainer, para </a:t>
            </a:r>
            <a:r>
              <a:rPr lang="en-US" sz="2400" dirty="0" err="1">
                <a:solidFill>
                  <a:schemeClr val="bg1"/>
                </a:solidFill>
              </a:rPr>
              <a:t>presidir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seu</a:t>
            </a:r>
            <a:r>
              <a:rPr lang="en-US" sz="2400" dirty="0">
                <a:solidFill>
                  <a:schemeClr val="bg1"/>
                </a:solidFill>
              </a:rPr>
              <a:t> banco, e </a:t>
            </a:r>
            <a:r>
              <a:rPr lang="en-US" sz="2400" dirty="0" err="1">
                <a:solidFill>
                  <a:schemeClr val="bg1"/>
                </a:solidFill>
              </a:rPr>
              <a:t>houve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fraude</a:t>
            </a:r>
            <a:r>
              <a:rPr lang="en-US" sz="2400" dirty="0">
                <a:solidFill>
                  <a:schemeClr val="bg1"/>
                </a:solidFill>
              </a:rPr>
              <a:t> de R$ 2,5 </a:t>
            </a:r>
            <a:r>
              <a:rPr lang="en-US" sz="2400" dirty="0" err="1">
                <a:solidFill>
                  <a:schemeClr val="bg1"/>
                </a:solidFill>
              </a:rPr>
              <a:t>bilhões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E28DFB-4877-1840-8ECA-CACE39F9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2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9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C0AAA1-DD88-AC4A-BB39-682A61D5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Risco Regulatório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0EF630-04CB-8B4A-A4EE-24E1029E9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dirty="0"/>
              <a:t>Em 2002, exigência regulatória de marcação a mercado de fundos de investimento explicitou perdas, e gerou grande instabilidade nos mercados </a:t>
            </a:r>
          </a:p>
        </p:txBody>
      </p:sp>
    </p:spTree>
    <p:extLst>
      <p:ext uri="{BB962C8B-B14F-4D97-AF65-F5344CB8AC3E}">
        <p14:creationId xmlns:p14="http://schemas.microsoft.com/office/powerpoint/2010/main" val="2549804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D5C440-015B-A34A-9633-A89AD628F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pt-BR" sz="3400"/>
              <a:t>O que é regulação?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A6E760-48EB-B743-B411-335148401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dirty="0"/>
              <a:t>VAMOS FALAR UM POUCO DE ETIMOLOGIA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801963-D4A2-4C46-A33D-54962D235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393" y="3429000"/>
            <a:ext cx="2057400" cy="27432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C2BEE09-ED90-8F43-8041-DD5E0F8B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304" y="939394"/>
            <a:ext cx="5135719" cy="17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3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7D6E38-C08A-4C4C-A3C1-3BC25EC6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Risco Sistêmico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ED4ECF-81A7-3F41-8E13-49E7B6AF3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endParaRPr lang="pt-BR" sz="2000"/>
          </a:p>
          <a:p>
            <a:r>
              <a:rPr lang="pt-BR" sz="2000"/>
              <a:t>Risco de contágio, pois crise de uma instituição pode afetar outras, dado o seu grau de interconexão.</a:t>
            </a:r>
          </a:p>
          <a:p>
            <a:endParaRPr lang="pt-BR" sz="2000"/>
          </a:p>
          <a:p>
            <a:endParaRPr lang="pt-BR" sz="2000"/>
          </a:p>
          <a:p>
            <a:r>
              <a:rPr lang="pt-BR" sz="2000"/>
              <a:t>Securitização, ao dispersar riscos de um agente, gerou interconexão entre agentes e riscos sistêmicos. </a:t>
            </a:r>
          </a:p>
          <a:p>
            <a:endParaRPr lang="pt-BR" sz="2000"/>
          </a:p>
          <a:p>
            <a:r>
              <a:rPr lang="pt-BR" sz="2000"/>
              <a:t>Depois de 2008, reguladores passaram a exigir que originador da dívida fique com parte do risco (¨Skin in the game¨).</a:t>
            </a:r>
          </a:p>
        </p:txBody>
      </p:sp>
    </p:spTree>
    <p:extLst>
      <p:ext uri="{BB962C8B-B14F-4D97-AF65-F5344CB8AC3E}">
        <p14:creationId xmlns:p14="http://schemas.microsoft.com/office/powerpoint/2010/main" val="4237417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C206F0-344D-7F44-85FB-64D1BE3C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pt-BR" sz="8000" dirty="0">
                <a:solidFill>
                  <a:schemeClr val="bg1"/>
                </a:solidFill>
              </a:rPr>
              <a:t>Para reduzir riscos: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6B0EE3-92C2-5245-AF3D-8A1CC98A9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Banco Central surge como ¨emprestador de última instância¨ nas crises de liquidez, mas cobrando juros elevados na janela de redesconto.</a:t>
            </a:r>
          </a:p>
          <a:p>
            <a:endParaRPr lang="pt-BR" sz="2000">
              <a:solidFill>
                <a:schemeClr val="bg1"/>
              </a:solidFill>
            </a:endParaRPr>
          </a:p>
          <a:p>
            <a:r>
              <a:rPr lang="pt-BR" sz="2000">
                <a:solidFill>
                  <a:schemeClr val="bg1"/>
                </a:solidFill>
              </a:rPr>
              <a:t>Fundo garantidor de créditos (mantido pelo Bancos)</a:t>
            </a:r>
          </a:p>
          <a:p>
            <a:endParaRPr lang="pt-BR" sz="2000">
              <a:solidFill>
                <a:schemeClr val="bg1"/>
              </a:solidFill>
            </a:endParaRPr>
          </a:p>
          <a:p>
            <a:r>
              <a:rPr lang="pt-BR" sz="2000">
                <a:solidFill>
                  <a:schemeClr val="bg1"/>
                </a:solidFill>
              </a:rPr>
              <a:t>Regulação Prudencial</a:t>
            </a:r>
          </a:p>
        </p:txBody>
      </p:sp>
    </p:spTree>
    <p:extLst>
      <p:ext uri="{BB962C8B-B14F-4D97-AF65-F5344CB8AC3E}">
        <p14:creationId xmlns:p14="http://schemas.microsoft.com/office/powerpoint/2010/main" val="3487038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EF93A2-D438-0245-BCBF-2418701A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Regulação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Prudencial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e 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acordos</a:t>
            </a:r>
            <a:r>
              <a:rPr lang="en-US" sz="3600" dirty="0">
                <a:solidFill>
                  <a:srgbClr val="FFFFFF"/>
                </a:solidFill>
              </a:rPr>
              <a:t> da 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Basileia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1006250-21C8-164F-BAB1-07CF94565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200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73239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100BC-C1B2-104E-8230-ABB82B0FC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deve ser o nível de alavancagem de um banco?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B2375F-4022-F141-B5EF-250A91012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Qual deve ser seu patrimônio (colchão de segurança), para que possa operar com volumes crescentes de dinheiro de terceiro?</a:t>
            </a:r>
          </a:p>
        </p:txBody>
      </p:sp>
    </p:spTree>
    <p:extLst>
      <p:ext uri="{BB962C8B-B14F-4D97-AF65-F5344CB8AC3E}">
        <p14:creationId xmlns:p14="http://schemas.microsoft.com/office/powerpoint/2010/main" val="3942787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550DD4-D2EF-884D-BE20-27FAD8319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Mecanismos da regulação prudencial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7FBC6A-1C44-114C-BC0D-615EA313E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¨Não se cuida apenas de definir um volume mínimo de capital para o exercício de uma atividade, mas de: a) vincular dinamicamente esse volume de capital às variações das operações;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exigir rigorosa provisão de perdas estimadas, segundo parâmetros conservadores de risco;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ponderar esses requisitos de capital pelo risco próprio dos elementos que o compõem;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ao lado do volume, não descuidar da forma desse capital, para verificar a sua liquidez, e) avaliar como modificações sistêmicas ou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macroecônomicas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afetam essa estrutura de capital¨ (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Ruy Pereira Camilo Junior, A Reforma do Sistema Financeiro Americano).</a:t>
            </a:r>
          </a:p>
          <a:p>
            <a:pPr marL="0" indent="0">
              <a:buNone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079406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6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186FA7-9127-B446-9CDE-C95AA427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Como lidar com a  </a:t>
            </a:r>
            <a:r>
              <a:rPr lang="en-US" sz="3600" dirty="0" err="1">
                <a:solidFill>
                  <a:srgbClr val="FFFFFF"/>
                </a:solidFill>
              </a:rPr>
              <a:t>alavancagem</a:t>
            </a:r>
            <a:r>
              <a:rPr lang="en-US" sz="3600" dirty="0">
                <a:solidFill>
                  <a:srgbClr val="FFFFFF"/>
                </a:solidFill>
              </a:rPr>
              <a:t> dos </a:t>
            </a:r>
            <a:r>
              <a:rPr lang="en-US" sz="3600" dirty="0" err="1">
                <a:solidFill>
                  <a:srgbClr val="FFFFFF"/>
                </a:solidFill>
              </a:rPr>
              <a:t>bancos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90B0D33-5C5B-1A45-A428-BC61438F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0" r="-4" b="-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78648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1C772F-23CB-EC4C-9146-076D818C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FFFFFF"/>
                </a:solidFill>
              </a:rPr>
              <a:t>Basileia </a:t>
            </a:r>
            <a:r>
              <a:rPr lang="pt-BR" sz="4000" dirty="0" err="1">
                <a:solidFill>
                  <a:srgbClr val="FFFFFF"/>
                </a:solidFill>
              </a:rPr>
              <a:t>I</a:t>
            </a:r>
            <a:r>
              <a:rPr lang="pt-BR" sz="4000" dirty="0">
                <a:solidFill>
                  <a:srgbClr val="FFFFFF"/>
                </a:solidFill>
              </a:rPr>
              <a:t> e II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063B51-7022-B74B-89D5-2841B53E4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pt-BR" sz="2000" dirty="0"/>
              <a:t>Basileia </a:t>
            </a:r>
            <a:r>
              <a:rPr lang="pt-BR" sz="2000" dirty="0" err="1"/>
              <a:t>I</a:t>
            </a:r>
            <a:r>
              <a:rPr lang="pt-BR" sz="2000" dirty="0"/>
              <a:t> (1988). Limita a alavancagem, com a exigência de capital mínimo, mas não considerava riscos de ativos</a:t>
            </a:r>
          </a:p>
          <a:p>
            <a:r>
              <a:rPr lang="pt-BR" sz="2000" dirty="0"/>
              <a:t>Basileia II (2004): capital mínimo varia conforme riscos de crédito, de mercado e operacionais: Percentual mínimo de ativos ponderados por risco. </a:t>
            </a:r>
            <a:r>
              <a:rPr lang="pt-BR" sz="2000" dirty="0" err="1"/>
              <a:t>Autorregulação</a:t>
            </a:r>
            <a:endParaRPr lang="pt-BR" sz="2000" dirty="0"/>
          </a:p>
          <a:p>
            <a:pPr marL="0" indent="0">
              <a:buNone/>
            </a:pPr>
            <a:r>
              <a:rPr lang="pt-BR" sz="2000" dirty="0"/>
              <a:t>Os 20 maiores bancos americanos excediam a exigência da Basileia de razão de  8% entre capital e ativos ponderados pelo risco (média era 11,75%). Mas: a) classificação de riscos distorcidas por falhas de rating dos ativos; </a:t>
            </a:r>
            <a:r>
              <a:rPr lang="pt-BR" sz="2000" dirty="0" err="1"/>
              <a:t>b</a:t>
            </a:r>
            <a:r>
              <a:rPr lang="pt-BR" sz="2000" dirty="0"/>
              <a:t>) ausência no balanço de passivos relativos a derivativos, que eram opacos.</a:t>
            </a:r>
          </a:p>
        </p:txBody>
      </p:sp>
    </p:spTree>
    <p:extLst>
      <p:ext uri="{BB962C8B-B14F-4D97-AF65-F5344CB8AC3E}">
        <p14:creationId xmlns:p14="http://schemas.microsoft.com/office/powerpoint/2010/main" val="539308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E3387F-9E57-2A44-ACA3-1A3EE5E8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32688"/>
            <a:ext cx="4892040" cy="1773936"/>
          </a:xfrm>
        </p:spPr>
        <p:txBody>
          <a:bodyPr anchor="b">
            <a:normAutofit/>
          </a:bodyPr>
          <a:lstStyle/>
          <a:p>
            <a:r>
              <a:rPr lang="pt-BR" sz="4000"/>
              <a:t>Basileia III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85D32B-F48D-684F-AF4F-D74CB7DA7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898648"/>
            <a:ext cx="4892040" cy="3209544"/>
          </a:xfrm>
        </p:spPr>
        <p:txBody>
          <a:bodyPr anchor="t">
            <a:normAutofit/>
          </a:bodyPr>
          <a:lstStyle/>
          <a:p>
            <a:r>
              <a:rPr lang="pt-BR" sz="2000" dirty="0"/>
              <a:t>Preocupação com a liquidez, não apenas com a insolvência</a:t>
            </a:r>
          </a:p>
          <a:p>
            <a:r>
              <a:rPr lang="pt-BR" sz="2000" dirty="0"/>
              <a:t>Reserva extra de 2,5% de capital, além dos 8% originais</a:t>
            </a:r>
          </a:p>
          <a:p>
            <a:r>
              <a:rPr lang="pt-BR" sz="2000" dirty="0"/>
              <a:t>Foco no risco sistêmico: riscos de mercado</a:t>
            </a:r>
          </a:p>
          <a:p>
            <a:r>
              <a:rPr lang="pt-BR" sz="2000" dirty="0"/>
              <a:t>Testes de stress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60C8BD56-8A55-6F48-B210-485B34C3D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03534" y="1897665"/>
            <a:ext cx="5715000" cy="30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8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3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4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Freeform: Shape 4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36B49F9-4F4B-0049-9828-C00EB841E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pt-BR" sz="4100">
                <a:solidFill>
                  <a:schemeClr val="bg1"/>
                </a:solidFill>
              </a:rPr>
              <a:t>Mesmo assim, quando a regulação prudencial falha, o governo devem salvar os bancos (bail-out)?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04A8D3-A44D-7543-9A54-597E69839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3600" dirty="0"/>
          </a:p>
          <a:p>
            <a:pPr marL="0" indent="0">
              <a:buNone/>
            </a:pPr>
            <a:endParaRPr lang="pt-BR" sz="3600" dirty="0"/>
          </a:p>
          <a:p>
            <a:pPr marL="0" indent="0">
              <a:buNone/>
            </a:pPr>
            <a:r>
              <a:rPr lang="pt-BR" sz="3600" dirty="0"/>
              <a:t>Existem casos em que não há alternativa, por que a instituição é ¨too big </a:t>
            </a:r>
            <a:r>
              <a:rPr lang="pt-BR" sz="3600" dirty="0" err="1"/>
              <a:t>to</a:t>
            </a:r>
            <a:r>
              <a:rPr lang="pt-BR" sz="3600" dirty="0"/>
              <a:t> </a:t>
            </a:r>
            <a:r>
              <a:rPr lang="pt-BR" sz="3600" dirty="0" err="1"/>
              <a:t>fail</a:t>
            </a:r>
            <a:r>
              <a:rPr lang="pt-BR" sz="3600" dirty="0"/>
              <a:t>¨ (grande demais para quebrar)?</a:t>
            </a:r>
          </a:p>
        </p:txBody>
      </p:sp>
    </p:spTree>
    <p:extLst>
      <p:ext uri="{BB962C8B-B14F-4D97-AF65-F5344CB8AC3E}">
        <p14:creationId xmlns:p14="http://schemas.microsoft.com/office/powerpoint/2010/main" val="3890717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1539A9-5AFB-0742-B10D-3CB227F76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Resolução 4553, de 2017, do CMN, aplica regras prudenciais conforme o nível de risco, classificando  as instituições em segmentos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09063B-C9C3-7447-BE46-403E0B6A9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/>
              <a:t>Art. 2º As instituições relacionadas no art. 1º devem se enquadrar em um dos seguintes segmentos: </a:t>
            </a:r>
            <a:r>
              <a:rPr lang="pt-BR" dirty="0" err="1"/>
              <a:t>I</a:t>
            </a:r>
            <a:r>
              <a:rPr lang="pt-BR" dirty="0"/>
              <a:t> - Segmento 1 (S1); II - Segmento 2 (S2); III - Segmento 3 (S3); IV - Segmento 4 (S4); ou V - Segmento 5 (S5). § 1º O S1 é composto pelos bancos múltiplos, bancos comerciais, bancos de investimento, bancos de câmbio e caixas econômicas que: </a:t>
            </a:r>
            <a:r>
              <a:rPr lang="pt-BR" dirty="0" err="1"/>
              <a:t>I</a:t>
            </a:r>
            <a:r>
              <a:rPr lang="pt-BR" dirty="0"/>
              <a:t> - tenham porte igual ou superior a 10% (dez por cento) do Produto Interno Bruto (PIB); II - exerçam atividade internacional relevante, independentemente do porte da instituição. § 2º O S2 é composto: </a:t>
            </a:r>
            <a:r>
              <a:rPr lang="pt-BR" dirty="0" err="1"/>
              <a:t>I</a:t>
            </a:r>
            <a:r>
              <a:rPr lang="pt-BR" dirty="0"/>
              <a:t> - pelos bancos múltiplos, bancos comerciais, bancos de investimento, bancos de câmbio e caixas econômicas, de porte inferior a 10% (dez por cento) e igual ou superior a 1% (um por cento) do PIB; e II - pelas demais instituições de porte igual ou superior a 1% (um por cento) do PIB. § 3º O S3 é composto pelas instituições de porte inferior a 1% (um por cento) e igual ou superior a 0,1% (um décimo por cento) do PIB. § 4º O S4 é composto pelas instituições de porte inferior a 0,1% (um décimo por cento) do PIB. § 5º O S5 é composto: </a:t>
            </a:r>
            <a:r>
              <a:rPr lang="pt-BR" dirty="0" err="1"/>
              <a:t>I</a:t>
            </a:r>
            <a:r>
              <a:rPr lang="pt-BR" dirty="0"/>
              <a:t> - pelas instituições de porte inferior a 0,1% (um décimo por cento) do PIB que utilizem metodologia facultativa simplificada para apuração dos requerimentos mínimos de Patrimônio de Referência (PR), de Nível </a:t>
            </a:r>
            <a:r>
              <a:rPr lang="pt-BR" dirty="0" err="1"/>
              <a:t>I</a:t>
            </a:r>
            <a:r>
              <a:rPr lang="pt-BR" dirty="0"/>
              <a:t> e de Capital Principal, exceto bancos múltiplos, bancos comerciais, bancos de investimento, bancos de câmbio e caixas econômicas</a:t>
            </a:r>
            <a:r>
              <a:rPr lang="pt-BR"/>
              <a:t>;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494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7C60D-D9A1-1E44-93FC-6D1C9086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Regulação</a:t>
            </a:r>
            <a:r>
              <a:rPr lang="en-US" sz="5400" dirty="0"/>
              <a:t> </a:t>
            </a:r>
            <a:r>
              <a:rPr lang="en-US" sz="5400" dirty="0" err="1"/>
              <a:t>Econômica</a:t>
            </a:r>
            <a:endParaRPr lang="en-US" sz="5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656A4F-5E85-6946-9C79-12CE0D41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i="1" dirty="0" err="1"/>
              <a:t>Regulação</a:t>
            </a:r>
            <a:r>
              <a:rPr lang="en-US" i="1" dirty="0"/>
              <a:t> </a:t>
            </a:r>
            <a:r>
              <a:rPr lang="en-US" i="1" dirty="0" err="1"/>
              <a:t>é</a:t>
            </a:r>
            <a:r>
              <a:rPr lang="en-US" i="1" dirty="0"/>
              <a:t> a </a:t>
            </a:r>
            <a:r>
              <a:rPr lang="en-US" i="1" dirty="0" err="1"/>
              <a:t>governança</a:t>
            </a:r>
            <a:r>
              <a:rPr lang="en-US" i="1" dirty="0"/>
              <a:t> dos mercados.</a:t>
            </a:r>
          </a:p>
        </p:txBody>
      </p:sp>
      <p:pic>
        <p:nvPicPr>
          <p:cNvPr id="4" name="Imagem 3" descr="Placa de computador com fundo azul&#10;&#10;Descrição gerada automaticamente com confiança baixa">
            <a:extLst>
              <a:ext uri="{FF2B5EF4-FFF2-40B4-BE49-F238E27FC236}">
                <a16:creationId xmlns:a16="http://schemas.microsoft.com/office/drawing/2014/main" id="{B1730E95-B349-8F49-91C8-9AB8B36E8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00" r="1" b="246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11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D0723DF-8F64-E24D-9FCE-096F93ED9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DD6FAD-737D-AF4E-BD57-0BEE8E4F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Entendendo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crise de 2008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644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18CBDC-D98C-254C-963E-460B380A1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A </a:t>
            </a:r>
            <a:r>
              <a:rPr lang="en-US" sz="3600" dirty="0" err="1">
                <a:solidFill>
                  <a:srgbClr val="FFFFFF"/>
                </a:solidFill>
              </a:rPr>
              <a:t>grande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aposta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Um </a:t>
            </a:r>
            <a:r>
              <a:rPr lang="en-US" sz="3600" dirty="0" err="1">
                <a:solidFill>
                  <a:srgbClr val="FFFFFF"/>
                </a:solidFill>
              </a:rPr>
              <a:t>bom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filme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sobre</a:t>
            </a:r>
            <a:r>
              <a:rPr lang="en-US" sz="3600" dirty="0">
                <a:solidFill>
                  <a:srgbClr val="FFFFFF"/>
                </a:solidFill>
              </a:rPr>
              <a:t> a crise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C63B1B1-35DB-7B4D-9E33-79B02199D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53" r="912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03301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D9E6D-2EEC-5D40-8D2D-C20FE81F5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956" y="938151"/>
            <a:ext cx="4022963" cy="45601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dirty="0"/>
              <a:t>A </a:t>
            </a:r>
            <a:r>
              <a:rPr lang="en-US" sz="2400" dirty="0" err="1"/>
              <a:t>desregulação</a:t>
            </a:r>
            <a:r>
              <a:rPr lang="en-US" sz="2400" dirty="0"/>
              <a:t> do </a:t>
            </a:r>
            <a:r>
              <a:rPr lang="en-US" sz="2400" dirty="0" err="1"/>
              <a:t>setor</a:t>
            </a:r>
            <a:r>
              <a:rPr lang="en-US" sz="2400" dirty="0"/>
              <a:t> </a:t>
            </a:r>
            <a:r>
              <a:rPr lang="en-US" sz="2400" dirty="0" err="1"/>
              <a:t>financeiro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Autorização</a:t>
            </a:r>
            <a:r>
              <a:rPr lang="en-US" sz="2400" dirty="0"/>
              <a:t> de </a:t>
            </a:r>
            <a:r>
              <a:rPr lang="en-US" sz="2400" dirty="0" err="1"/>
              <a:t>filiais</a:t>
            </a:r>
            <a:r>
              <a:rPr lang="en-US" sz="2400" dirty="0"/>
              <a:t> </a:t>
            </a:r>
            <a:r>
              <a:rPr lang="en-US" sz="2400" dirty="0" err="1"/>
              <a:t>bancárias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outros </a:t>
            </a:r>
            <a:r>
              <a:rPr lang="en-US" sz="2400" dirty="0" err="1"/>
              <a:t>estados</a:t>
            </a:r>
            <a:r>
              <a:rPr lang="en-US" sz="2400" dirty="0"/>
              <a:t> (1982)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Revogação</a:t>
            </a:r>
            <a:r>
              <a:rPr lang="en-US" sz="2400" dirty="0"/>
              <a:t> do Glass-</a:t>
            </a:r>
            <a:r>
              <a:rPr lang="en-US" sz="2400" dirty="0" err="1"/>
              <a:t>Steagal</a:t>
            </a:r>
            <a:r>
              <a:rPr lang="en-US" sz="2400" dirty="0"/>
              <a:t> Act (1999)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Recusa</a:t>
            </a:r>
            <a:r>
              <a:rPr lang="en-US" sz="2400" dirty="0"/>
              <a:t> de </a:t>
            </a:r>
            <a:r>
              <a:rPr lang="en-US" sz="2400" dirty="0" err="1"/>
              <a:t>regulaçao</a:t>
            </a:r>
            <a:r>
              <a:rPr lang="en-US" sz="2400" dirty="0"/>
              <a:t> dos </a:t>
            </a:r>
            <a:r>
              <a:rPr lang="en-US" sz="2400" dirty="0" err="1"/>
              <a:t>derivativos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854A935-4BA5-F845-8482-519F04A94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0" r="1" b="3109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3184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711552-DF7B-5948-9A2B-B1543B4AD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t-BR" sz="4800"/>
              <a:t>Deficiências da arquitetura regulatória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25C29EF4-A4A6-41A0-441F-EB58F25991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7597551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3376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A7804B-9477-6E4F-B2B8-0756D949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2" y="714375"/>
            <a:ext cx="4087308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/>
              <a:t>Causas</a:t>
            </a:r>
            <a:r>
              <a:rPr lang="en-US" sz="5000" dirty="0"/>
              <a:t> </a:t>
            </a:r>
            <a:r>
              <a:rPr lang="en-US" sz="5000" dirty="0" err="1"/>
              <a:t>Econômicas</a:t>
            </a:r>
            <a:r>
              <a:rPr lang="en-US" sz="5000" dirty="0"/>
              <a:t>: a </a:t>
            </a:r>
            <a:r>
              <a:rPr lang="en-US" sz="5000" dirty="0" err="1"/>
              <a:t>exuberância</a:t>
            </a:r>
            <a:r>
              <a:rPr lang="en-US" sz="5000" dirty="0"/>
              <a:t> </a:t>
            </a:r>
            <a:r>
              <a:rPr lang="en-US" sz="5000" dirty="0" err="1"/>
              <a:t>racional</a:t>
            </a:r>
            <a:endParaRPr lang="en-US" sz="5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2BBC6E-225B-9F42-A5CD-10EFE693C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0" y="4014789"/>
            <a:ext cx="4087308" cy="18839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 err="1"/>
              <a:t>Política</a:t>
            </a:r>
            <a:r>
              <a:rPr lang="en-US" sz="2400" dirty="0"/>
              <a:t> </a:t>
            </a:r>
            <a:r>
              <a:rPr lang="en-US" sz="2400" dirty="0" err="1"/>
              <a:t>monetária</a:t>
            </a:r>
            <a:r>
              <a:rPr lang="en-US" sz="2400" dirty="0"/>
              <a:t> </a:t>
            </a:r>
            <a:r>
              <a:rPr lang="en-US" sz="2400" dirty="0" err="1"/>
              <a:t>frouxa</a:t>
            </a:r>
            <a:r>
              <a:rPr lang="en-US" sz="2400" dirty="0"/>
              <a:t> do FED (Krugman </a:t>
            </a:r>
            <a:r>
              <a:rPr lang="en-US" sz="2400" dirty="0" err="1"/>
              <a:t>fala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¨a </a:t>
            </a:r>
            <a:r>
              <a:rPr lang="en-US" sz="2400" dirty="0" err="1"/>
              <a:t>bolha</a:t>
            </a:r>
            <a:r>
              <a:rPr lang="en-US" sz="2400" dirty="0"/>
              <a:t> de  Krugman¨</a:t>
            </a:r>
          </a:p>
          <a:p>
            <a:pPr marL="0" indent="0">
              <a:buNone/>
            </a:pPr>
            <a:r>
              <a:rPr lang="en-US" sz="2400" dirty="0"/>
              <a:t>Com </a:t>
            </a:r>
            <a:r>
              <a:rPr lang="en-US" sz="2400" dirty="0" err="1"/>
              <a:t>juros</a:t>
            </a:r>
            <a:r>
              <a:rPr lang="en-US" sz="2400" dirty="0"/>
              <a:t> </a:t>
            </a:r>
            <a:r>
              <a:rPr lang="en-US" sz="2400" dirty="0" err="1"/>
              <a:t>baixos</a:t>
            </a:r>
            <a:r>
              <a:rPr lang="en-US" sz="2400" dirty="0"/>
              <a:t>, </a:t>
            </a:r>
            <a:r>
              <a:rPr lang="en-US" sz="2400" dirty="0" err="1"/>
              <a:t>investidores</a:t>
            </a:r>
            <a:r>
              <a:rPr lang="en-US" sz="2400" dirty="0"/>
              <a:t> </a:t>
            </a:r>
            <a:r>
              <a:rPr lang="en-US" sz="2400" dirty="0" err="1"/>
              <a:t>passam</a:t>
            </a:r>
            <a:r>
              <a:rPr lang="en-US" sz="2400" dirty="0"/>
              <a:t> a </a:t>
            </a:r>
            <a:r>
              <a:rPr lang="en-US" sz="2400" dirty="0" err="1"/>
              <a:t>correr</a:t>
            </a:r>
            <a:r>
              <a:rPr lang="en-US" sz="2400" dirty="0"/>
              <a:t> </a:t>
            </a:r>
            <a:r>
              <a:rPr lang="en-US" sz="2400" dirty="0" err="1"/>
              <a:t>riscos</a:t>
            </a:r>
            <a:r>
              <a:rPr lang="en-US" sz="2400" dirty="0"/>
              <a:t> </a:t>
            </a:r>
            <a:r>
              <a:rPr lang="en-US" sz="2400" dirty="0" err="1"/>
              <a:t>crescentes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busca</a:t>
            </a:r>
            <a:r>
              <a:rPr lang="en-US" sz="2400" dirty="0"/>
              <a:t> por </a:t>
            </a:r>
            <a:r>
              <a:rPr lang="en-US" sz="2400" dirty="0" err="1"/>
              <a:t>retorno</a:t>
            </a:r>
            <a:r>
              <a:rPr lang="en-US" sz="2400" dirty="0"/>
              <a:t>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190F40-3624-5345-8915-F280AACB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5" r="25304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3209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49A11-C12B-BA4F-8A09-C6CDA1AD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171575"/>
            <a:ext cx="3986212" cy="3557588"/>
          </a:xfrm>
        </p:spPr>
        <p:txBody>
          <a:bodyPr>
            <a:normAutofit fontScale="90000"/>
          </a:bodyPr>
          <a:lstStyle/>
          <a:p>
            <a:br>
              <a:rPr lang="pt-BR" sz="2800" dirty="0"/>
            </a:br>
            <a:r>
              <a:rPr lang="pt-BR" sz="2800" dirty="0"/>
              <a:t>Tudo começou com a bolha imobiliária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Incentivada pelo governo, que estimulou créditos para ninja (no </a:t>
            </a:r>
            <a:r>
              <a:rPr lang="pt-BR" sz="2800" dirty="0" err="1"/>
              <a:t>income</a:t>
            </a:r>
            <a:r>
              <a:rPr lang="pt-BR" sz="2800" dirty="0"/>
              <a:t> no jogos) 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Fomentado pelas estatais Fannie Mae e </a:t>
            </a:r>
            <a:r>
              <a:rPr lang="pt-BR" sz="2800" dirty="0" err="1"/>
              <a:t>Freddie</a:t>
            </a:r>
            <a:r>
              <a:rPr lang="pt-BR" sz="2800" dirty="0"/>
              <a:t> Mac, com garantia implícita do governo.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Pessoas refinanciavam a casa, para consumo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26C084-7187-1245-A111-7F00291AB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/>
          </a:p>
        </p:txBody>
      </p:sp>
      <p:pic>
        <p:nvPicPr>
          <p:cNvPr id="6" name="Imagem 5" descr="Vista aérea de cidade com prédios e água ao fundo&#10;&#10;Descrição gerada automaticamente">
            <a:extLst>
              <a:ext uri="{FF2B5EF4-FFF2-40B4-BE49-F238E27FC236}">
                <a16:creationId xmlns:a16="http://schemas.microsoft.com/office/drawing/2014/main" id="{73D8BAF6-BFA5-BD4F-B8F0-0BB196D2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7" r="7726" b="1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15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72B2588-487B-274F-9E44-A58042BD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Como um problema em um mercado se espalhou pelo planeta?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134DE92-B95F-574E-85C4-47E86A5FA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2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7862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D23735-0F4B-8440-A89A-DF80817A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000"/>
              <a:t>Securitização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5EDEAA-8062-B744-AE5B-1473E393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pt-BR" sz="2200" dirty="0"/>
              <a:t>Gerador do crédito não ficava ¨com pele em jogo¨.</a:t>
            </a:r>
          </a:p>
          <a:p>
            <a:endParaRPr lang="pt-BR" sz="2200" dirty="0"/>
          </a:p>
          <a:p>
            <a:r>
              <a:rPr lang="pt-BR" sz="2200" dirty="0"/>
              <a:t>Agências de rating davam AAA para títulos lastreados em hipotecas</a:t>
            </a:r>
          </a:p>
          <a:p>
            <a:pPr marL="0" indent="0">
              <a:buNone/>
            </a:pPr>
            <a:r>
              <a:rPr lang="pt-BR" sz="2200" dirty="0"/>
              <a:t>(não se cogitava queda generalizada).</a:t>
            </a:r>
          </a:p>
          <a:p>
            <a:endParaRPr lang="pt-BR" sz="2200" dirty="0"/>
          </a:p>
          <a:p>
            <a:r>
              <a:rPr lang="pt-BR" sz="2200" dirty="0"/>
              <a:t>Construíam-se derivativos sobre créditos </a:t>
            </a:r>
            <a:r>
              <a:rPr lang="pt-BR" sz="2200" dirty="0" err="1"/>
              <a:t>securizados</a:t>
            </a:r>
            <a:endParaRPr lang="pt-BR" sz="2200" dirty="0"/>
          </a:p>
          <a:p>
            <a:endParaRPr lang="pt-BR" sz="2200" dirty="0"/>
          </a:p>
          <a:p>
            <a:r>
              <a:rPr lang="pt-BR" sz="2200" dirty="0"/>
              <a:t>Complexidade e opacidade dos títulos tornava impossível precificação</a:t>
            </a:r>
          </a:p>
          <a:p>
            <a:endParaRPr lang="pt-BR" sz="2200" dirty="0"/>
          </a:p>
          <a:p>
            <a:r>
              <a:rPr lang="pt-BR" sz="2200" dirty="0"/>
              <a:t>Com crise, não se separava o bom do rio.</a:t>
            </a:r>
          </a:p>
        </p:txBody>
      </p:sp>
    </p:spTree>
    <p:extLst>
      <p:ext uri="{BB962C8B-B14F-4D97-AF65-F5344CB8AC3E}">
        <p14:creationId xmlns:p14="http://schemas.microsoft.com/office/powerpoint/2010/main" val="2011985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A19FE1B-775A-5542-846F-E8E95244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t-BR" sz="3600"/>
              <a:t>Securitização gerou o too-interconected-to-fail.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A66D24-C780-094F-8AD3-FC1534DDD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endParaRPr lang="pt-BR" sz="2000"/>
          </a:p>
          <a:p>
            <a:endParaRPr lang="pt-BR" sz="2000"/>
          </a:p>
          <a:p>
            <a:pPr marL="0" indent="0">
              <a:buNone/>
            </a:pPr>
            <a:r>
              <a:rPr lang="pt-BR" sz="2000"/>
              <a:t>Mercado depende da confiança. Sem ela, pânico. Não se sabe avaliar a estabilidade da contraparte.</a:t>
            </a:r>
          </a:p>
          <a:p>
            <a:pPr marL="0" indent="0">
              <a:buNone/>
            </a:pPr>
            <a:endParaRPr lang="pt-BR" sz="2000"/>
          </a:p>
          <a:p>
            <a:pPr marL="0" indent="0">
              <a:buNone/>
            </a:pPr>
            <a:r>
              <a:rPr lang="pt-BR" sz="2000"/>
              <a:t>Da mesma forma, a doença da vaca louca em poucos animais pode travar todo o mercado pecuário, que se funda na confiança.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E37744F1-7D11-9F42-904E-E0DCB3C0D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1884734"/>
            <a:ext cx="6253212" cy="41583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3925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B73C17-DD02-2046-BF99-00FF8DEE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Shadow Banking</a:t>
            </a:r>
          </a:p>
        </p:txBody>
      </p: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Imagem 1" descr="Shadow Banking Explained">
            <a:extLst>
              <a:ext uri="{FF2B5EF4-FFF2-40B4-BE49-F238E27FC236}">
                <a16:creationId xmlns:a16="http://schemas.microsoft.com/office/drawing/2014/main" id="{7E1C4365-3DF9-824A-AF2B-3EFD89AD7D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404" y="2427541"/>
            <a:ext cx="999409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E153C69-D6FE-3F42-B139-13E68C5EC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70E62-3AFA-354D-97B0-808426A36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3" r="23298" b="3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6910A8-A125-5047-BBD1-840CD43A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Um mercado regulado é uma festa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B984ED-7AE0-2349-90CC-4F31F2735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Há regras sobre quem pode entrar, como deve se comportar, e de expulsão. E fiscalização.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83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0B39FA-385B-904E-9042-4857E0425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SHADOW BANKING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E74EDC3A-DDAF-4577-9563-CE0AB34DDF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7557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4677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00739-E278-D941-82D8-0B5B9E10D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Alan </a:t>
            </a:r>
            <a:r>
              <a:rPr lang="pt-BR" dirty="0" err="1"/>
              <a:t>Blinder</a:t>
            </a:r>
            <a:r>
              <a:rPr lang="pt-BR" dirty="0"/>
              <a:t>:  Quando a música parou...</a:t>
            </a:r>
          </a:p>
        </p:txBody>
      </p:sp>
      <p:pic>
        <p:nvPicPr>
          <p:cNvPr id="4" name="Espaço Reservado para Conteúdo 3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72D9A94-B3D2-CC48-B96B-2872C7BE6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92" r="2715" b="1"/>
          <a:stretch/>
        </p:blipFill>
        <p:spPr>
          <a:xfrm>
            <a:off x="2527280" y="1825625"/>
            <a:ext cx="71374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38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A1BF11-5C38-0D46-9F0C-2589FB59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Castelo de cartas que cai...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70D3319-801F-2546-BCCB-857467AC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71761"/>
            <a:ext cx="7214616" cy="528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42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87F90-B36B-9043-90B7-F65FBD58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pt-BR" sz="2400"/>
              <a:t>Governo norte-americano deixou quebrar </a:t>
            </a:r>
            <a:r>
              <a:rPr lang="pt-BR" sz="2400" err="1"/>
              <a:t>Lehmann</a:t>
            </a:r>
            <a:r>
              <a:rPr lang="pt-BR" sz="2400"/>
              <a:t> Brothers, mas isso gerou pânico.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3E9A00-CBAE-EE41-8C72-E2A585C7D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pt-BR" sz="2000" dirty="0"/>
              <a:t>Colapso mundial quando, dias depois,  congresso americano rejeitou primeira proposta de resgate, em 29 de setembro de 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3">
            <a:extLst>
              <a:ext uri="{FF2B5EF4-FFF2-40B4-BE49-F238E27FC236}">
                <a16:creationId xmlns:a16="http://schemas.microsoft.com/office/drawing/2014/main" id="{D533ADC0-13EB-BF4B-8075-1A0BC45F5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500" y="807593"/>
            <a:ext cx="5954054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77455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2457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B2559B-32E9-0446-85CE-EAD56DCD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 fontScale="90000"/>
          </a:bodyPr>
          <a:lstStyle/>
          <a:p>
            <a:r>
              <a:rPr lang="pt-BR" dirty="0" err="1">
                <a:solidFill>
                  <a:srgbClr val="FFFFFF"/>
                </a:solidFill>
              </a:rPr>
              <a:t>Tarp</a:t>
            </a:r>
            <a:r>
              <a:rPr lang="pt-BR" dirty="0">
                <a:solidFill>
                  <a:srgbClr val="FFFFFF"/>
                </a:solidFill>
              </a:rPr>
              <a:t>: mais de 700 bilhões para salvar bancos e outras empresas  nos EUA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EFF82F-3E83-1342-8E21-F09224B0E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245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569F44-6E4C-6E44-9FE8-9676AF566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pt-BR" sz="2000">
                <a:solidFill>
                  <a:srgbClr val="FFFFFF"/>
                </a:solidFill>
              </a:rPr>
              <a:t>Salvar empregos? </a:t>
            </a:r>
          </a:p>
          <a:p>
            <a:endParaRPr lang="pt-BR" sz="2000">
              <a:solidFill>
                <a:srgbClr val="FFFFFF"/>
              </a:solidFill>
            </a:endParaRPr>
          </a:p>
          <a:p>
            <a:r>
              <a:rPr lang="pt-BR" sz="2000">
                <a:solidFill>
                  <a:srgbClr val="FFFFFF"/>
                </a:solidFill>
              </a:rPr>
              <a:t>Pagaram-se bônus milionários para executivos das empresas</a:t>
            </a:r>
          </a:p>
          <a:p>
            <a:pPr marL="0" indent="0">
              <a:buNone/>
            </a:pPr>
            <a:endParaRPr lang="pt-BR" sz="2000">
              <a:solidFill>
                <a:srgbClr val="FFFFFF"/>
              </a:solidFill>
            </a:endParaRPr>
          </a:p>
          <a:p>
            <a:r>
              <a:rPr lang="pt-BR" sz="2000">
                <a:solidFill>
                  <a:srgbClr val="FFFFFF"/>
                </a:solidFill>
              </a:rPr>
              <a:t>Grandes bancos receberam por seus derivativos, sem deságio ou desconto</a:t>
            </a:r>
          </a:p>
        </p:txBody>
      </p:sp>
    </p:spTree>
    <p:extLst>
      <p:ext uri="{BB962C8B-B14F-4D97-AF65-F5344CB8AC3E}">
        <p14:creationId xmlns:p14="http://schemas.microsoft.com/office/powerpoint/2010/main" val="2895133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D7AEFC4-0E1E-6241-A3EC-4ABCCBABF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901" y="457200"/>
            <a:ext cx="907419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1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942D5A-5113-9349-A743-6CB1E86B6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440" y="484632"/>
            <a:ext cx="3127248" cy="57241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Grande </a:t>
            </a:r>
            <a:r>
              <a:rPr lang="en-US" sz="3600" dirty="0" err="1">
                <a:solidFill>
                  <a:srgbClr val="FFFFFF"/>
                </a:solidFill>
              </a:rPr>
              <a:t>demais</a:t>
            </a:r>
            <a:r>
              <a:rPr lang="en-US" sz="3600" dirty="0">
                <a:solidFill>
                  <a:srgbClr val="FFFFFF"/>
                </a:solidFill>
              </a:rPr>
              <a:t> para </a:t>
            </a:r>
            <a:r>
              <a:rPr lang="en-US" sz="3600" dirty="0" err="1">
                <a:solidFill>
                  <a:srgbClr val="FFFFFF"/>
                </a:solidFill>
              </a:rPr>
              <a:t>quebrar</a:t>
            </a:r>
            <a:r>
              <a:rPr lang="en-US" sz="3600" dirty="0">
                <a:solidFill>
                  <a:srgbClr val="FFFFFF"/>
                </a:solidFill>
              </a:rPr>
              <a:t>….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Quais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são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critérios</a:t>
            </a:r>
            <a:r>
              <a:rPr lang="en-US" sz="3600" dirty="0">
                <a:solidFill>
                  <a:srgbClr val="FFFFFF"/>
                </a:solidFill>
              </a:rPr>
              <a:t>? Too interconnected to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fail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6F90918-861B-D74A-9CC4-3E89CA9B3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1" b="846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56937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5D0CC-9F10-C44E-B03D-EF52C5B5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1" y="640080"/>
            <a:ext cx="3637280" cy="4968239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risco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moral (moral hazard)</a:t>
            </a:r>
            <a:b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Bancos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operam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com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dinheiro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alheio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e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podem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correr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riscos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excessivos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0DBAF77-2A5A-7748-8930-72448D234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4635" y="804672"/>
            <a:ext cx="52486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12604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2C2BF8-7B63-C449-A778-3D61FBC27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solução para a crise bancária de 2008 foi aumentar ainda mais as grandes instituições...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FB4623-D69C-094A-89A4-A4F102B12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No Brasil, </a:t>
            </a:r>
            <a:r>
              <a:rPr lang="pt-BR" dirty="0" err="1"/>
              <a:t>Itau</a:t>
            </a:r>
            <a:r>
              <a:rPr lang="pt-BR" dirty="0"/>
              <a:t> incorpora Unibanco; BB fez parceria com Banco Votorantim, CEF comprou parte do Banco </a:t>
            </a:r>
            <a:r>
              <a:rPr lang="pt-BR" dirty="0" err="1"/>
              <a:t>Panamericano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Nos EUA, BANK OF AMERICA se fundiu com </a:t>
            </a:r>
            <a:r>
              <a:rPr lang="pt-BR" dirty="0" err="1"/>
              <a:t>Merril</a:t>
            </a:r>
            <a:r>
              <a:rPr lang="pt-BR" dirty="0"/>
              <a:t> Lynch e </a:t>
            </a:r>
            <a:r>
              <a:rPr lang="pt-BR" dirty="0" err="1"/>
              <a:t>Countrywide</a:t>
            </a:r>
            <a:r>
              <a:rPr lang="pt-BR" dirty="0"/>
              <a:t>; JP Morgan Chase com </a:t>
            </a:r>
            <a:r>
              <a:rPr lang="pt-BR" dirty="0" err="1"/>
              <a:t>Bear</a:t>
            </a:r>
            <a:r>
              <a:rPr lang="pt-BR" dirty="0"/>
              <a:t> </a:t>
            </a:r>
            <a:r>
              <a:rPr lang="pt-BR" dirty="0" err="1"/>
              <a:t>Sterns</a:t>
            </a:r>
            <a:r>
              <a:rPr lang="pt-BR" dirty="0"/>
              <a:t> e Washington Mutual; Wells </a:t>
            </a:r>
            <a:r>
              <a:rPr lang="pt-BR" dirty="0" err="1"/>
              <a:t>Fargo</a:t>
            </a:r>
            <a:r>
              <a:rPr lang="pt-BR" dirty="0"/>
              <a:t> fundiu-se com </a:t>
            </a:r>
            <a:r>
              <a:rPr lang="pt-BR" dirty="0" err="1"/>
              <a:t>Wachovia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Outra solução foi a injeção de valores bilionários e a  estatização de bancos, na Europa (origem da crise dos PIIGS)</a:t>
            </a:r>
          </a:p>
        </p:txBody>
      </p:sp>
    </p:spTree>
    <p:extLst>
      <p:ext uri="{BB962C8B-B14F-4D97-AF65-F5344CB8AC3E}">
        <p14:creationId xmlns:p14="http://schemas.microsoft.com/office/powerpoint/2010/main" val="24197487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ADAFA6-AE85-8647-9A96-70D119A7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Too big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fail</a:t>
            </a:r>
            <a:r>
              <a:rPr lang="pt-BR" dirty="0"/>
              <a:t>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3AE9BD7-8E18-8F4A-A801-5F5D1A017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223" y="1825625"/>
            <a:ext cx="76175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1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D5ED3B0-8D6E-CB41-9DDA-5FEC82685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0884" y="643467"/>
            <a:ext cx="6793981" cy="5571065"/>
          </a:xfrm>
          <a:prstGeom prst="rect">
            <a:avLst/>
          </a:prstGeom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C7B042D-AABB-1C4E-8BAC-4F9AFB98ABDD}"/>
              </a:ext>
            </a:extLst>
          </p:cNvPr>
          <p:cNvSpPr txBox="1"/>
          <p:nvPr/>
        </p:nvSpPr>
        <p:spPr>
          <a:xfrm>
            <a:off x="10186988" y="2657475"/>
            <a:ext cx="14403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Rendas não </a:t>
            </a:r>
          </a:p>
          <a:p>
            <a:r>
              <a:rPr lang="pt-BR" dirty="0"/>
              <a:t>Consumidas</a:t>
            </a:r>
          </a:p>
          <a:p>
            <a:r>
              <a:rPr lang="pt-BR" dirty="0"/>
              <a:t>pelas famílias</a:t>
            </a:r>
          </a:p>
          <a:p>
            <a:r>
              <a:rPr lang="pt-BR" dirty="0"/>
              <a:t>tornam-se</a:t>
            </a:r>
          </a:p>
          <a:p>
            <a:r>
              <a:rPr lang="pt-BR" dirty="0"/>
              <a:t>investimento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8031A47-5FBD-354A-A164-7A5003C82235}"/>
              </a:ext>
            </a:extLst>
          </p:cNvPr>
          <p:cNvSpPr txBox="1"/>
          <p:nvPr/>
        </p:nvSpPr>
        <p:spPr>
          <a:xfrm>
            <a:off x="1781299" y="213756"/>
            <a:ext cx="466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ENTENDENDO O SISTEMA FINANCEIRO</a:t>
            </a:r>
          </a:p>
        </p:txBody>
      </p:sp>
    </p:spTree>
    <p:extLst>
      <p:ext uri="{BB962C8B-B14F-4D97-AF65-F5344CB8AC3E}">
        <p14:creationId xmlns:p14="http://schemas.microsoft.com/office/powerpoint/2010/main" val="1986104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F5A815-87D3-ED46-8C31-B7D29CA52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Dodd-Frank Act (2349 páginas e prevê mais 243 regulamentos)</a:t>
            </a: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spaço Reservado para Conteúdo 2">
            <a:extLst>
              <a:ext uri="{FF2B5EF4-FFF2-40B4-BE49-F238E27FC236}">
                <a16:creationId xmlns:a16="http://schemas.microsoft.com/office/drawing/2014/main" id="{F2472857-6BBC-374E-8AFF-FAF674EB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anchor="ctr">
            <a:normAutofit/>
          </a:bodyPr>
          <a:lstStyle/>
          <a:p>
            <a:r>
              <a:rPr lang="pt-BR" sz="2600" dirty="0">
                <a:solidFill>
                  <a:srgbClr val="FFFFFF"/>
                </a:solidFill>
              </a:rPr>
              <a:t>Estabilidade financeira explicitada no mandato do FED</a:t>
            </a:r>
          </a:p>
          <a:p>
            <a:r>
              <a:rPr lang="pt-BR" sz="2600" dirty="0">
                <a:solidFill>
                  <a:srgbClr val="FFFFFF"/>
                </a:solidFill>
              </a:rPr>
              <a:t>Restrição aos empréstimos do FED a entidades não bancárias (como ocorreu no caso AIG).</a:t>
            </a:r>
          </a:p>
          <a:p>
            <a:r>
              <a:rPr lang="pt-BR" sz="2600" dirty="0">
                <a:solidFill>
                  <a:srgbClr val="FFFFFF"/>
                </a:solidFill>
              </a:rPr>
              <a:t>Criação de novos órgãos, como o Bureau </a:t>
            </a:r>
            <a:r>
              <a:rPr lang="pt-BR" sz="2600" dirty="0" err="1">
                <a:solidFill>
                  <a:srgbClr val="FFFFFF"/>
                </a:solidFill>
              </a:rPr>
              <a:t>of</a:t>
            </a:r>
            <a:r>
              <a:rPr lang="pt-BR" sz="2600" dirty="0">
                <a:solidFill>
                  <a:srgbClr val="FFFFFF"/>
                </a:solidFill>
              </a:rPr>
              <a:t> Financial </a:t>
            </a:r>
            <a:r>
              <a:rPr lang="pt-BR" sz="2600" dirty="0" err="1">
                <a:solidFill>
                  <a:srgbClr val="FFFFFF"/>
                </a:solidFill>
              </a:rPr>
              <a:t>Consumer</a:t>
            </a:r>
            <a:r>
              <a:rPr lang="pt-BR" sz="2600" dirty="0">
                <a:solidFill>
                  <a:srgbClr val="FFFFFF"/>
                </a:solidFill>
              </a:rPr>
              <a:t> </a:t>
            </a:r>
            <a:r>
              <a:rPr lang="pt-BR" sz="2600" dirty="0" err="1">
                <a:solidFill>
                  <a:srgbClr val="FFFFFF"/>
                </a:solidFill>
              </a:rPr>
              <a:t>Protection</a:t>
            </a:r>
            <a:r>
              <a:rPr lang="pt-BR" sz="2600" dirty="0">
                <a:solidFill>
                  <a:srgbClr val="FFFFFF"/>
                </a:solidFill>
              </a:rPr>
              <a:t>.</a:t>
            </a:r>
          </a:p>
          <a:p>
            <a:r>
              <a:rPr lang="pt-BR" sz="2600" dirty="0" err="1">
                <a:solidFill>
                  <a:srgbClr val="FFFFFF"/>
                </a:solidFill>
              </a:rPr>
              <a:t>Volcker</a:t>
            </a:r>
            <a:r>
              <a:rPr lang="pt-BR" sz="2600" dirty="0">
                <a:solidFill>
                  <a:srgbClr val="FFFFFF"/>
                </a:solidFill>
              </a:rPr>
              <a:t> </a:t>
            </a:r>
            <a:r>
              <a:rPr lang="pt-BR" sz="2600" dirty="0" err="1">
                <a:solidFill>
                  <a:srgbClr val="FFFFFF"/>
                </a:solidFill>
              </a:rPr>
              <a:t>Rule</a:t>
            </a:r>
            <a:r>
              <a:rPr lang="pt-BR" sz="2600" dirty="0">
                <a:solidFill>
                  <a:srgbClr val="FFFFFF"/>
                </a:solidFill>
              </a:rPr>
              <a:t>: bancos proibidos de especular no curto prazo com recursos próprios.</a:t>
            </a:r>
          </a:p>
          <a:p>
            <a:r>
              <a:rPr lang="pt-BR" sz="2600" dirty="0">
                <a:solidFill>
                  <a:srgbClr val="FFFFFF"/>
                </a:solidFill>
              </a:rPr>
              <a:t>Foco no risco sistêmico</a:t>
            </a:r>
          </a:p>
          <a:p>
            <a:r>
              <a:rPr lang="pt-BR" sz="2600" dirty="0">
                <a:solidFill>
                  <a:srgbClr val="FFFFFF"/>
                </a:solidFill>
              </a:rPr>
              <a:t>Regulam-se derivativos, </a:t>
            </a:r>
            <a:r>
              <a:rPr lang="pt-BR" sz="2600" dirty="0" err="1">
                <a:solidFill>
                  <a:srgbClr val="FFFFFF"/>
                </a:solidFill>
              </a:rPr>
              <a:t>shadow</a:t>
            </a:r>
            <a:r>
              <a:rPr lang="pt-BR" sz="2600" dirty="0">
                <a:solidFill>
                  <a:srgbClr val="FFFFFF"/>
                </a:solidFill>
              </a:rPr>
              <a:t> banking, e securitização (</a:t>
            </a:r>
            <a:r>
              <a:rPr lang="pt-BR" sz="2600" dirty="0" err="1">
                <a:solidFill>
                  <a:srgbClr val="FFFFFF"/>
                </a:solidFill>
              </a:rPr>
              <a:t>skin</a:t>
            </a:r>
            <a:r>
              <a:rPr lang="pt-BR" sz="2600" dirty="0">
                <a:solidFill>
                  <a:srgbClr val="FFFFFF"/>
                </a:solidFill>
              </a:rPr>
              <a:t> in </a:t>
            </a:r>
            <a:r>
              <a:rPr lang="pt-BR" sz="2600" dirty="0" err="1">
                <a:solidFill>
                  <a:srgbClr val="FFFFFF"/>
                </a:solidFill>
              </a:rPr>
              <a:t>the</a:t>
            </a:r>
            <a:r>
              <a:rPr lang="pt-BR" sz="2600" dirty="0">
                <a:solidFill>
                  <a:srgbClr val="FFFFFF"/>
                </a:solidFill>
              </a:rPr>
              <a:t> game)</a:t>
            </a:r>
          </a:p>
        </p:txBody>
      </p:sp>
    </p:spTree>
    <p:extLst>
      <p:ext uri="{BB962C8B-B14F-4D97-AF65-F5344CB8AC3E}">
        <p14:creationId xmlns:p14="http://schemas.microsoft.com/office/powerpoint/2010/main" val="319054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1998F9-494F-E049-A3D6-68FE84458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pt-BR" sz="6000" dirty="0">
                <a:solidFill>
                  <a:schemeClr val="bg1"/>
                </a:solidFill>
              </a:rPr>
              <a:t>Sistema Bancário  </a:t>
            </a:r>
            <a:br>
              <a:rPr lang="pt-BR" sz="6000" dirty="0">
                <a:solidFill>
                  <a:schemeClr val="bg1"/>
                </a:solidFill>
              </a:rPr>
            </a:br>
            <a:r>
              <a:rPr lang="pt-BR" sz="6000" dirty="0">
                <a:solidFill>
                  <a:schemeClr val="bg1"/>
                </a:solidFill>
              </a:rPr>
              <a:t>      </a:t>
            </a:r>
            <a:r>
              <a:rPr lang="pt-BR" sz="6000" dirty="0" err="1">
                <a:solidFill>
                  <a:schemeClr val="bg1"/>
                </a:solidFill>
              </a:rPr>
              <a:t>X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br>
              <a:rPr lang="pt-BR" sz="6000" dirty="0">
                <a:solidFill>
                  <a:schemeClr val="bg1"/>
                </a:solidFill>
              </a:rPr>
            </a:br>
            <a:r>
              <a:rPr lang="pt-BR" sz="6000" dirty="0">
                <a:solidFill>
                  <a:schemeClr val="bg1"/>
                </a:solidFill>
              </a:rPr>
              <a:t>Mercado de Capitais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88BC566-81B0-43ED-906F-E37F34057F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32594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613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42D16A-6513-AD43-894B-1497282F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pt-BR" sz="4700">
                <a:solidFill>
                  <a:schemeClr val="bg1"/>
                </a:solidFill>
              </a:rPr>
              <a:t>Intermediação financeira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88CD4767-7C0F-4748-8D7D-A2B995CB53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69954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371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879E5E-F1E4-2D48-A9A0-4506F4FB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344" y="643467"/>
            <a:ext cx="3983311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6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B81A647-9096-9F47-A313-5B2AD375D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27" b="18002"/>
          <a:stretch/>
        </p:blipFill>
        <p:spPr>
          <a:xfrm>
            <a:off x="20" y="16934"/>
            <a:ext cx="12191979" cy="6857999"/>
          </a:xfrm>
          <a:prstGeom prst="rect">
            <a:avLst/>
          </a:prstGeom>
        </p:spPr>
      </p:pic>
      <p:sp>
        <p:nvSpPr>
          <p:cNvPr id="21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BDC7AE-54E6-AF42-99E0-E90E1E312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E O ASPECTO REGULATÓRIO DO SISTEMA BANCÁRIO? O banco central deve ser o regulador e o fiscalizador do sistema, ou deve haver outra entidade (sistema twin peaks)?</a:t>
            </a:r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265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6" ma:contentTypeDescription="Crie um novo documento." ma:contentTypeScope="" ma:versionID="66f9a464c5f8b2bbfe198461755c292d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039b16e6fac43b79a128687017738e6c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8A8632F9-411A-45C2-BC20-C8CC47A025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5FD26F-2C71-400A-AD8E-9C8BFAA4F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05455D-055E-496C-A935-3E1E5D944379}">
  <ds:schemaRefs>
    <ds:schemaRef ds:uri="4c414ac8-549e-4ca5-81e3-16b3f3eb5c24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ebba5f7d-3b76-4a58-9735-74f0064eaf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2081</Words>
  <Application>Microsoft Macintosh PowerPoint</Application>
  <PresentationFormat>Widescreen</PresentationFormat>
  <Paragraphs>161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Tw Cen MT</vt:lpstr>
      <vt:lpstr>Tema do Office</vt:lpstr>
      <vt:lpstr>Regulação bancária. Alavancagem, regulação Prudencial e os Acordos da Basileia. Securitização. Riscos da atividade bancária. O risco sistêmico: como lidar com o Too Big to Fail?   Desregulação do Sistema Financeiro? A Crise Financeira de 2008: quando o sistema financeiro mundial beirou o colapso. </vt:lpstr>
      <vt:lpstr>O que é regulação?</vt:lpstr>
      <vt:lpstr>Regulação Econômica</vt:lpstr>
      <vt:lpstr>Um mercado regulado é uma festa</vt:lpstr>
      <vt:lpstr>Apresentação do PowerPoint</vt:lpstr>
      <vt:lpstr>Sistema Bancário         X  Mercado de Capitais</vt:lpstr>
      <vt:lpstr>Intermediação financeira</vt:lpstr>
      <vt:lpstr>Apresentação do PowerPoint</vt:lpstr>
      <vt:lpstr>E O ASPECTO REGULATÓRIO DO SISTEMA BANCÁRIO? O banco central deve ser o regulador e o fiscalizador do sistema, ou deve haver outra entidade (sistema twin peaks)?</vt:lpstr>
      <vt:lpstr>Twin peaks</vt:lpstr>
      <vt:lpstr>Quais são os principais riscos sofridos pelos bancos?   Indicação bibliográfica: O Sistema Financeiro Naciona e a Regulação Bancária, de Sidnei Turczyn</vt:lpstr>
      <vt:lpstr>Risco de liquidez </vt:lpstr>
      <vt:lpstr>Em 2008, primeira corrida bancária na Inglaterra em 150 anos.</vt:lpstr>
      <vt:lpstr>Risco de insolvência</vt:lpstr>
      <vt:lpstr>Riscos de mercado</vt:lpstr>
      <vt:lpstr>Caso pioneiro: quebra do Barings Bank</vt:lpstr>
      <vt:lpstr>Risco de Crédito</vt:lpstr>
      <vt:lpstr>Risco Operacional</vt:lpstr>
      <vt:lpstr>Risco Regulatório</vt:lpstr>
      <vt:lpstr>Risco Sistêmico</vt:lpstr>
      <vt:lpstr>Para reduzir riscos:</vt:lpstr>
      <vt:lpstr>Regulação Prudencial  e   acordos da   Basileia</vt:lpstr>
      <vt:lpstr>Qual deve ser o nível de alavancagem de um banco?</vt:lpstr>
      <vt:lpstr>Mecanismos da regulação prudencial</vt:lpstr>
      <vt:lpstr>Como lidar com a  alavancagem dos bancos</vt:lpstr>
      <vt:lpstr>Basileia I e II</vt:lpstr>
      <vt:lpstr>Basileia III</vt:lpstr>
      <vt:lpstr>Mesmo assim, quando a regulação prudencial falha, o governo devem salvar os bancos (bail-out)?</vt:lpstr>
      <vt:lpstr>Resolução 4553, de 2017, do CMN, aplica regras prudenciais conforme o nível de risco, classificando  as instituições em segmentos</vt:lpstr>
      <vt:lpstr>Entendendo a crise de 2008</vt:lpstr>
      <vt:lpstr>A grande aposta  Um bom filme sobre a crise</vt:lpstr>
      <vt:lpstr>A desregulação do setor financeiro  Autorização de filiais bancárias em outros estados (1982)  Revogação do Glass-Steagal Act (1999)  Recusa de regulaçao dos derivativos </vt:lpstr>
      <vt:lpstr>Deficiências da arquitetura regulatória</vt:lpstr>
      <vt:lpstr>Causas Econômicas: a exuberância racional</vt:lpstr>
      <vt:lpstr> Tudo começou com a bolha imobiliária  Incentivada pelo governo, que estimulou créditos para ninja (no income no jogos)   Fomentado pelas estatais Fannie Mae e Freddie Mac, com garantia implícita do governo.  Pessoas refinanciavam a casa, para consumo</vt:lpstr>
      <vt:lpstr>Como um problema em um mercado se espalhou pelo planeta?</vt:lpstr>
      <vt:lpstr>Securitização </vt:lpstr>
      <vt:lpstr>Securitização gerou o too-interconected-to-fail.</vt:lpstr>
      <vt:lpstr>Shadow Banking</vt:lpstr>
      <vt:lpstr>SHADOW BANKING</vt:lpstr>
      <vt:lpstr>Alan Blinder:  Quando a música parou...</vt:lpstr>
      <vt:lpstr>Castelo de cartas que cai...</vt:lpstr>
      <vt:lpstr>Governo norte-americano deixou quebrar Lehmann Brothers, mas isso gerou pânico. </vt:lpstr>
      <vt:lpstr>Tarp: mais de 700 bilhões para salvar bancos e outras empresas  nos EUA</vt:lpstr>
      <vt:lpstr>Apresentação do PowerPoint</vt:lpstr>
      <vt:lpstr>Grande demais para quebrar…. Quais são os critérios? Too interconnected to fail  </vt:lpstr>
      <vt:lpstr>O risco moral (moral hazard) Bancos operam com dinheiro alheio, e podem correr riscos excessivos</vt:lpstr>
      <vt:lpstr>A solução para a crise bancária de 2008 foi aumentar ainda mais as grandes instituições...</vt:lpstr>
      <vt:lpstr>Too big to fail.</vt:lpstr>
      <vt:lpstr>Dodd-Frank Act (2349 páginas e prevê mais 243 regulamentos)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Regulação bancária. Alavancagem, regulação Prudencial e os Acordos da Basileia. Securitização. Riscos da atividade bancária. O risco sistêmico: como lidar com o Too Big to Fail?   Desregulação do Sistema Financeiro? A Crise Financeira de 2008: quando o sistema financeiro mundial beirou o colapso. </dc:title>
  <dc:creator>Ruy Pereira Camilo Junior</dc:creator>
  <cp:lastModifiedBy>Ruy Camilo</cp:lastModifiedBy>
  <cp:revision>2</cp:revision>
  <dcterms:created xsi:type="dcterms:W3CDTF">2022-09-01T03:50:25Z</dcterms:created>
  <dcterms:modified xsi:type="dcterms:W3CDTF">2023-08-24T02:36:58Z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0x0101009E5DFEBCE2E50B4B8EF365B1600A6302</vt:lpwstr>
  </property>
</Properties>
</file>