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Fira Sans Extra Condensed Medium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  <p:embeddedFont>
      <p:font typeface="Squada One"/>
      <p:regular r:id="rId29"/>
    </p:embeddedFont>
    <p:embeddedFont>
      <p:font typeface="Roboto Condensed Light"/>
      <p:regular r:id="rId30"/>
      <p:bold r:id="rId31"/>
      <p:italic r:id="rId32"/>
      <p:boldItalic r:id="rId33"/>
    </p:embeddedFont>
    <p:embeddedFont>
      <p:font typeface="Exo 2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FiraSansExtraCondensedMedium-bold.fntdata"/><Relationship Id="rId21" Type="http://schemas.openxmlformats.org/officeDocument/2006/relationships/font" Target="fonts/FiraSansExtraCondensedMedium-regular.fntdata"/><Relationship Id="rId24" Type="http://schemas.openxmlformats.org/officeDocument/2006/relationships/font" Target="fonts/FiraSansExtraCondensedMedium-boldItalic.fntdata"/><Relationship Id="rId23" Type="http://schemas.openxmlformats.org/officeDocument/2006/relationships/font" Target="fonts/FiraSansExtraCondensed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quadaO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CondensedLight-bold.fntdata"/><Relationship Id="rId30" Type="http://schemas.openxmlformats.org/officeDocument/2006/relationships/font" Target="fonts/RobotoCondensedLight-regular.fntdata"/><Relationship Id="rId11" Type="http://schemas.openxmlformats.org/officeDocument/2006/relationships/slide" Target="slides/slide7.xml"/><Relationship Id="rId33" Type="http://schemas.openxmlformats.org/officeDocument/2006/relationships/font" Target="fonts/RobotoCondensed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CondensedLight-italic.fntdata"/><Relationship Id="rId13" Type="http://schemas.openxmlformats.org/officeDocument/2006/relationships/slide" Target="slides/slide9.xml"/><Relationship Id="rId35" Type="http://schemas.openxmlformats.org/officeDocument/2006/relationships/font" Target="fonts/Exo2-bold.fntdata"/><Relationship Id="rId12" Type="http://schemas.openxmlformats.org/officeDocument/2006/relationships/slide" Target="slides/slide8.xml"/><Relationship Id="rId34" Type="http://schemas.openxmlformats.org/officeDocument/2006/relationships/font" Target="fonts/Exo2-regular.fntdata"/><Relationship Id="rId15" Type="http://schemas.openxmlformats.org/officeDocument/2006/relationships/slide" Target="slides/slide11.xml"/><Relationship Id="rId37" Type="http://schemas.openxmlformats.org/officeDocument/2006/relationships/font" Target="fonts/Exo2-boldItalic.fntdata"/><Relationship Id="rId14" Type="http://schemas.openxmlformats.org/officeDocument/2006/relationships/slide" Target="slides/slide10.xml"/><Relationship Id="rId36" Type="http://schemas.openxmlformats.org/officeDocument/2006/relationships/font" Target="fonts/Exo2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16ab62f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d16ab62f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d16ab62f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d16ab62f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d16ab62f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d16ab62f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19515fe0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19515fe0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d16ab62f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d16ab62f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d16ab62f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d16ab62f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0422e0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0422e0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8d3b44f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8d3b44f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8d3b44f0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8d3b44f0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d16ab62f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d16ab62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8d3b44f08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8d3b44f0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1c7f6c80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1c7f6c80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8d3b44f0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8d3b44f0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1c7f6c80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1c7f6c80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3">
  <p:cSld name="CUSTOM_2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hasCustomPrompt="1" idx="2" type="title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2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2"/>
          <p:cNvSpPr txBox="1"/>
          <p:nvPr>
            <p:ph idx="2" type="ctrTitle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2" name="Google Shape;72;p12"/>
          <p:cNvSpPr txBox="1"/>
          <p:nvPr>
            <p:ph idx="3" type="ctrTitle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4" type="subTitle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" name="Google Shape;74;p12"/>
          <p:cNvSpPr txBox="1"/>
          <p:nvPr>
            <p:ph idx="5" type="ctrTitle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6" type="subTitle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6" name="Google Shape;76;p12"/>
          <p:cNvSpPr txBox="1"/>
          <p:nvPr>
            <p:ph idx="7" type="ctrTitle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8" type="subTitle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8" name="Google Shape;78;p12"/>
          <p:cNvSpPr txBox="1"/>
          <p:nvPr>
            <p:ph idx="9" type="ctrTitle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3" type="subTitle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2"/>
          <p:cNvSpPr txBox="1"/>
          <p:nvPr>
            <p:ph idx="14" type="ctrTitle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5" type="subTitle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25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3"/>
          <p:cNvSpPr txBox="1"/>
          <p:nvPr>
            <p:ph idx="2" type="ctrTitle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6" name="Google Shape;86;p13"/>
          <p:cNvSpPr txBox="1"/>
          <p:nvPr>
            <p:ph idx="3" type="ctrTitle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7" name="Google Shape;87;p13"/>
          <p:cNvSpPr txBox="1"/>
          <p:nvPr>
            <p:ph idx="4" type="subTitle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CUSTOM_15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4">
  <p:cSld name="CUSTOM_2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hasCustomPrompt="1" idx="2" type="title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1180003" y="2742989"/>
            <a:ext cx="42249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2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16"/>
          <p:cNvSpPr txBox="1"/>
          <p:nvPr>
            <p:ph idx="2" type="ctrTitle"/>
          </p:nvPr>
        </p:nvSpPr>
        <p:spPr>
          <a:xfrm>
            <a:off x="2285760" y="1652042"/>
            <a:ext cx="17931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2285760" y="1946292"/>
            <a:ext cx="1708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8" name="Google Shape;98;p16"/>
          <p:cNvSpPr txBox="1"/>
          <p:nvPr>
            <p:ph idx="3" type="ctrTitle"/>
          </p:nvPr>
        </p:nvSpPr>
        <p:spPr>
          <a:xfrm>
            <a:off x="2285760" y="3570573"/>
            <a:ext cx="17931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4" type="subTitle"/>
          </p:nvPr>
        </p:nvSpPr>
        <p:spPr>
          <a:xfrm>
            <a:off x="2285760" y="3864823"/>
            <a:ext cx="1708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6"/>
          <p:cNvSpPr txBox="1"/>
          <p:nvPr>
            <p:ph idx="5" type="ctrTitle"/>
          </p:nvPr>
        </p:nvSpPr>
        <p:spPr>
          <a:xfrm>
            <a:off x="5047297" y="1652042"/>
            <a:ext cx="17931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6" type="subTitle"/>
          </p:nvPr>
        </p:nvSpPr>
        <p:spPr>
          <a:xfrm>
            <a:off x="5047299" y="1946292"/>
            <a:ext cx="17931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2" name="Google Shape;102;p16"/>
          <p:cNvSpPr txBox="1"/>
          <p:nvPr>
            <p:ph idx="7" type="ctrTitle"/>
          </p:nvPr>
        </p:nvSpPr>
        <p:spPr>
          <a:xfrm>
            <a:off x="5047297" y="3570573"/>
            <a:ext cx="17931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8" type="subTitle"/>
          </p:nvPr>
        </p:nvSpPr>
        <p:spPr>
          <a:xfrm>
            <a:off x="5047299" y="3864823"/>
            <a:ext cx="17931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29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ctrTitle"/>
          </p:nvPr>
        </p:nvSpPr>
        <p:spPr>
          <a:xfrm flipH="1">
            <a:off x="1193529" y="1611150"/>
            <a:ext cx="51957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5">
  <p:cSld name="CUSTOM_3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ctrTitle"/>
          </p:nvPr>
        </p:nvSpPr>
        <p:spPr>
          <a:xfrm flipH="1">
            <a:off x="2260329" y="2193805"/>
            <a:ext cx="51957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hasCustomPrompt="1" idx="2" type="title"/>
          </p:nvPr>
        </p:nvSpPr>
        <p:spPr>
          <a:xfrm flipH="1">
            <a:off x="2260329" y="1881980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/>
          <p:nvPr>
            <p:ph idx="1" type="subTitle"/>
          </p:nvPr>
        </p:nvSpPr>
        <p:spPr>
          <a:xfrm>
            <a:off x="2260329" y="3476054"/>
            <a:ext cx="42249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3">
  <p:cSld name="CUSTOM_15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4">
  <p:cSld name="CUSTOM_15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2" type="ctrTitle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3" type="title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hasCustomPrompt="1" idx="4" type="title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hasCustomPrompt="1" idx="6" type="title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/>
          <p:nvPr>
            <p:ph hasCustomPrompt="1" idx="7" type="title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2" name="Google Shape;22;p3"/>
          <p:cNvSpPr txBox="1"/>
          <p:nvPr>
            <p:ph idx="13" type="subTitle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3" name="Google Shape;23;p3"/>
          <p:cNvSpPr txBox="1"/>
          <p:nvPr>
            <p:ph idx="14" type="ctrTitle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" name="Google Shape;24;p3"/>
          <p:cNvSpPr txBox="1"/>
          <p:nvPr>
            <p:ph idx="15" type="subTitle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6" name="Google Shape;26;p3"/>
          <p:cNvSpPr txBox="1"/>
          <p:nvPr>
            <p:ph idx="17" type="subTitle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7" name="Google Shape;27;p3"/>
          <p:cNvSpPr txBox="1"/>
          <p:nvPr>
            <p:ph idx="18" type="ctrTitle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3"/>
          <p:cNvSpPr txBox="1"/>
          <p:nvPr>
            <p:ph idx="19" type="subTitle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9" name="Google Shape;29;p3"/>
          <p:cNvSpPr txBox="1"/>
          <p:nvPr>
            <p:ph idx="20" type="ctrTitle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>
            <p:ph idx="21" type="subTitle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6">
  <p:cSld name="CUSTOM_3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ctrTitle"/>
          </p:nvPr>
        </p:nvSpPr>
        <p:spPr>
          <a:xfrm flipH="1">
            <a:off x="1698072" y="2178475"/>
            <a:ext cx="51957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hasCustomPrompt="1" idx="2" type="title"/>
          </p:nvPr>
        </p:nvSpPr>
        <p:spPr>
          <a:xfrm flipH="1">
            <a:off x="3914472" y="1866650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2668872" y="3476054"/>
            <a:ext cx="42249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5">
  <p:cSld name="CUSTOM_15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ctrTitle"/>
          </p:nvPr>
        </p:nvSpPr>
        <p:spPr>
          <a:xfrm flipH="1">
            <a:off x="1974150" y="1161000"/>
            <a:ext cx="5195700" cy="13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1" type="subTitle"/>
          </p:nvPr>
        </p:nvSpPr>
        <p:spPr>
          <a:xfrm>
            <a:off x="2152500" y="2494850"/>
            <a:ext cx="48390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/>
        </p:nvSpPr>
        <p:spPr>
          <a:xfrm>
            <a:off x="625906" y="3722418"/>
            <a:ext cx="38301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33"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hasCustomPrompt="1" idx="2" type="title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hasCustomPrompt="1" idx="2" type="title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photo">
  <p:cSld name="CUSTOM_2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ctrTitle"/>
          </p:nvPr>
        </p:nvSpPr>
        <p:spPr>
          <a:xfrm>
            <a:off x="1600733" y="985228"/>
            <a:ext cx="26736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1179233" y="3058425"/>
            <a:ext cx="30951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7" name="Google Shape;47;p8"/>
          <p:cNvSpPr txBox="1"/>
          <p:nvPr>
            <p:ph idx="2" type="ctrTitle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2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9"/>
          <p:cNvSpPr txBox="1"/>
          <p:nvPr>
            <p:ph hasCustomPrompt="1" idx="2" type="title"/>
          </p:nvPr>
        </p:nvSpPr>
        <p:spPr>
          <a:xfrm>
            <a:off x="1086651" y="1475125"/>
            <a:ext cx="17952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9"/>
          <p:cNvSpPr txBox="1"/>
          <p:nvPr>
            <p:ph hasCustomPrompt="1" idx="3" type="title"/>
          </p:nvPr>
        </p:nvSpPr>
        <p:spPr>
          <a:xfrm>
            <a:off x="2298451" y="2475350"/>
            <a:ext cx="17637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9"/>
          <p:cNvSpPr txBox="1"/>
          <p:nvPr>
            <p:ph idx="4" type="subTitle"/>
          </p:nvPr>
        </p:nvSpPr>
        <p:spPr>
          <a:xfrm flipH="1">
            <a:off x="4568051" y="2688425"/>
            <a:ext cx="32649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9"/>
          <p:cNvSpPr txBox="1"/>
          <p:nvPr>
            <p:ph hasCustomPrompt="1" idx="5" type="title"/>
          </p:nvPr>
        </p:nvSpPr>
        <p:spPr>
          <a:xfrm>
            <a:off x="3353176" y="3513625"/>
            <a:ext cx="17952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/>
          <p:nvPr>
            <p:ph idx="6" type="subTitle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2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0"/>
          <p:cNvSpPr txBox="1"/>
          <p:nvPr>
            <p:ph idx="2" type="ctrTitle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0"/>
          <p:cNvSpPr txBox="1"/>
          <p:nvPr>
            <p:ph idx="3" type="ctrTitle"/>
          </p:nvPr>
        </p:nvSpPr>
        <p:spPr>
          <a:xfrm>
            <a:off x="3235200" y="2804713"/>
            <a:ext cx="2673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4" type="subTitle"/>
          </p:nvPr>
        </p:nvSpPr>
        <p:spPr>
          <a:xfrm>
            <a:off x="3462900" y="2036750"/>
            <a:ext cx="2218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0"/>
          <p:cNvSpPr txBox="1"/>
          <p:nvPr>
            <p:ph idx="5" type="ctrTitle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6" type="subTitle"/>
          </p:nvPr>
        </p:nvSpPr>
        <p:spPr>
          <a:xfrm>
            <a:off x="6136500" y="3090475"/>
            <a:ext cx="22182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idx="1" type="subTitle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 B</a:t>
            </a:r>
            <a:endParaRPr/>
          </a:p>
        </p:txBody>
      </p:sp>
      <p:sp>
        <p:nvSpPr>
          <p:cNvPr id="137" name="Google Shape;137;p27"/>
          <p:cNvSpPr txBox="1"/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ENGENHARIA E O PENSAMENTO SOCIOTÉCNICO</a:t>
            </a:r>
            <a:endParaRPr>
              <a:solidFill>
                <a:srgbClr val="434343"/>
              </a:solidFill>
            </a:endParaRPr>
          </a:p>
        </p:txBody>
      </p:sp>
      <p:cxnSp>
        <p:nvCxnSpPr>
          <p:cNvPr id="138" name="Google Shape;138;p27"/>
          <p:cNvCxnSpPr/>
          <p:nvPr/>
        </p:nvCxnSpPr>
        <p:spPr>
          <a:xfrm>
            <a:off x="7145675" y="3176000"/>
            <a:ext cx="208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ctrTitle"/>
          </p:nvPr>
        </p:nvSpPr>
        <p:spPr>
          <a:xfrm flipH="1">
            <a:off x="1180100" y="1347050"/>
            <a:ext cx="53700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E RESULTADO</a:t>
            </a:r>
            <a:endParaRPr/>
          </a:p>
        </p:txBody>
      </p:sp>
      <p:sp>
        <p:nvSpPr>
          <p:cNvPr id="213" name="Google Shape;213;p36"/>
          <p:cNvSpPr txBox="1"/>
          <p:nvPr>
            <p:ph idx="2" type="title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214" name="Google Shape;214;p36"/>
          <p:cNvCxnSpPr/>
          <p:nvPr/>
        </p:nvCxnSpPr>
        <p:spPr>
          <a:xfrm>
            <a:off x="0" y="2737950"/>
            <a:ext cx="167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/>
        </p:nvSpPr>
        <p:spPr>
          <a:xfrm>
            <a:off x="642050" y="1598475"/>
            <a:ext cx="5308200" cy="19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Propósito comum a todos na empresa;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Gerar riqueza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Organizações mais eficazes;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Obtenção de lucros;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Desenvolvimento humano.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0" name="Google Shape;220;p37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</a:t>
            </a:r>
            <a:endParaRPr/>
          </a:p>
        </p:txBody>
      </p:sp>
      <p:cxnSp>
        <p:nvCxnSpPr>
          <p:cNvPr id="221" name="Google Shape;221;p37"/>
          <p:cNvCxnSpPr/>
          <p:nvPr/>
        </p:nvCxnSpPr>
        <p:spPr>
          <a:xfrm>
            <a:off x="588400" y="3652200"/>
            <a:ext cx="0" cy="15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/>
        </p:nvSpPr>
        <p:spPr>
          <a:xfrm>
            <a:off x="642050" y="1598475"/>
            <a:ext cx="5308200" cy="19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3200" lvl="0" marL="2413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</a:pPr>
            <a:r>
              <a:rPr lang="en"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Aumentos significativos de produtividade e qualidade, em geral de 50 a 100%;</a:t>
            </a:r>
            <a:endParaRPr sz="12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32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</a:pPr>
            <a:r>
              <a:rPr lang="en"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Redução de taxas de absenteísmo;</a:t>
            </a:r>
            <a:endParaRPr sz="12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32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</a:pPr>
            <a:r>
              <a:rPr lang="en"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Maior produtividade onde os grupos têm mais autonomia;</a:t>
            </a:r>
            <a:endParaRPr sz="12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7" name="Google Shape;227;p38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endParaRPr/>
          </a:p>
        </p:txBody>
      </p:sp>
      <p:cxnSp>
        <p:nvCxnSpPr>
          <p:cNvPr id="228" name="Google Shape;228;p38"/>
          <p:cNvCxnSpPr/>
          <p:nvPr/>
        </p:nvCxnSpPr>
        <p:spPr>
          <a:xfrm>
            <a:off x="588400" y="3652200"/>
            <a:ext cx="0" cy="15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ctrTitle"/>
          </p:nvPr>
        </p:nvSpPr>
        <p:spPr>
          <a:xfrm flipH="1">
            <a:off x="1698075" y="2288325"/>
            <a:ext cx="5195700" cy="18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PARALELO ATUAL E CONCLUSÃO</a:t>
            </a:r>
            <a:endParaRPr/>
          </a:p>
        </p:txBody>
      </p:sp>
      <p:sp>
        <p:nvSpPr>
          <p:cNvPr id="234" name="Google Shape;234;p39"/>
          <p:cNvSpPr txBox="1"/>
          <p:nvPr>
            <p:ph idx="2" type="title"/>
          </p:nvPr>
        </p:nvSpPr>
        <p:spPr>
          <a:xfrm flipH="1">
            <a:off x="3914472" y="1866650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235" name="Google Shape;235;p39"/>
          <p:cNvCxnSpPr/>
          <p:nvPr/>
        </p:nvCxnSpPr>
        <p:spPr>
          <a:xfrm>
            <a:off x="7015900" y="-35700"/>
            <a:ext cx="0" cy="238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/>
        </p:nvSpPr>
        <p:spPr>
          <a:xfrm>
            <a:off x="642050" y="1598475"/>
            <a:ext cx="5308200" cy="19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Modo de produção enxuto;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Pequenas equipes multidisciplinares;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Ciclo de feedbacks rápidos e continuos;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Propósito bem definido.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41" name="Google Shape;241;p40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PARALELO ATUAL: STARTUPS</a:t>
            </a:r>
            <a:endParaRPr/>
          </a:p>
        </p:txBody>
      </p:sp>
      <p:cxnSp>
        <p:nvCxnSpPr>
          <p:cNvPr id="242" name="Google Shape;242;p40"/>
          <p:cNvCxnSpPr/>
          <p:nvPr/>
        </p:nvCxnSpPr>
        <p:spPr>
          <a:xfrm>
            <a:off x="588400" y="3652200"/>
            <a:ext cx="0" cy="15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/>
        </p:nvSpPr>
        <p:spPr>
          <a:xfrm>
            <a:off x="642050" y="1598475"/>
            <a:ext cx="5308200" cy="19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Técnico + Social;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Desenvolvimento humano;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48" name="Google Shape;248;p41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CONCLUSÃO</a:t>
            </a:r>
            <a:endParaRPr/>
          </a:p>
        </p:txBody>
      </p:sp>
      <p:cxnSp>
        <p:nvCxnSpPr>
          <p:cNvPr id="249" name="Google Shape;249;p41"/>
          <p:cNvCxnSpPr/>
          <p:nvPr/>
        </p:nvCxnSpPr>
        <p:spPr>
          <a:xfrm>
            <a:off x="588400" y="3652200"/>
            <a:ext cx="0" cy="15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/>
          <p:nvPr>
            <p:ph type="ctrTitle"/>
          </p:nvPr>
        </p:nvSpPr>
        <p:spPr>
          <a:xfrm flipH="1">
            <a:off x="2444200" y="1778750"/>
            <a:ext cx="5195700" cy="13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OBRIGADO PELA ATENÇÃO</a:t>
            </a:r>
            <a:endParaRPr/>
          </a:p>
        </p:txBody>
      </p:sp>
      <p:cxnSp>
        <p:nvCxnSpPr>
          <p:cNvPr id="255" name="Google Shape;255;p42"/>
          <p:cNvCxnSpPr/>
          <p:nvPr/>
        </p:nvCxnSpPr>
        <p:spPr>
          <a:xfrm rot="10800000">
            <a:off x="8156400" y="630088"/>
            <a:ext cx="123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42"/>
          <p:cNvCxnSpPr/>
          <p:nvPr/>
        </p:nvCxnSpPr>
        <p:spPr>
          <a:xfrm rot="10800000">
            <a:off x="-125" y="4765850"/>
            <a:ext cx="958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SUMÁRIO</a:t>
            </a:r>
            <a:endParaRPr/>
          </a:p>
        </p:txBody>
      </p:sp>
      <p:sp>
        <p:nvSpPr>
          <p:cNvPr id="144" name="Google Shape;144;p28"/>
          <p:cNvSpPr txBox="1"/>
          <p:nvPr>
            <p:ph idx="2" type="ctrTitle"/>
          </p:nvPr>
        </p:nvSpPr>
        <p:spPr>
          <a:xfrm>
            <a:off x="390300" y="671551"/>
            <a:ext cx="1974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É?</a:t>
            </a:r>
            <a:endParaRPr/>
          </a:p>
        </p:txBody>
      </p:sp>
      <p:sp>
        <p:nvSpPr>
          <p:cNvPr id="145" name="Google Shape;145;p28"/>
          <p:cNvSpPr txBox="1"/>
          <p:nvPr>
            <p:ph idx="9" type="ctrTitle"/>
          </p:nvPr>
        </p:nvSpPr>
        <p:spPr>
          <a:xfrm>
            <a:off x="358296" y="1515817"/>
            <a:ext cx="197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 HISTÓTICO</a:t>
            </a:r>
            <a:endParaRPr/>
          </a:p>
        </p:txBody>
      </p:sp>
      <p:sp>
        <p:nvSpPr>
          <p:cNvPr id="146" name="Google Shape;146;p28"/>
          <p:cNvSpPr txBox="1"/>
          <p:nvPr>
            <p:ph idx="3" type="title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7" name="Google Shape;147;p28"/>
          <p:cNvSpPr txBox="1"/>
          <p:nvPr>
            <p:ph idx="5" type="title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8" name="Google Shape;148;p28"/>
          <p:cNvSpPr txBox="1"/>
          <p:nvPr>
            <p:ph idx="4" type="title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49" name="Google Shape;149;p28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8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8"/>
          <p:cNvSpPr txBox="1"/>
          <p:nvPr>
            <p:ph idx="6" type="title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52" name="Google Shape;152;p28"/>
          <p:cNvSpPr txBox="1"/>
          <p:nvPr>
            <p:ph idx="7" type="title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3" name="Google Shape;153;p28"/>
          <p:cNvSpPr txBox="1"/>
          <p:nvPr>
            <p:ph idx="8" type="title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54" name="Google Shape;154;p28"/>
          <p:cNvSpPr txBox="1"/>
          <p:nvPr>
            <p:ph idx="14" type="ctrTitle"/>
          </p:nvPr>
        </p:nvSpPr>
        <p:spPr>
          <a:xfrm>
            <a:off x="390300" y="2420122"/>
            <a:ext cx="1974300" cy="7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EVOLUÇÃO DE CONCEITOS SOCIOTÉCNICOS</a:t>
            </a:r>
            <a:endParaRPr/>
          </a:p>
        </p:txBody>
      </p:sp>
      <p:sp>
        <p:nvSpPr>
          <p:cNvPr id="155" name="Google Shape;155;p28"/>
          <p:cNvSpPr txBox="1"/>
          <p:nvPr>
            <p:ph idx="16" type="ctrTitle"/>
          </p:nvPr>
        </p:nvSpPr>
        <p:spPr>
          <a:xfrm>
            <a:off x="6779550" y="2210702"/>
            <a:ext cx="1974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 PRÁTICA</a:t>
            </a:r>
            <a:endParaRPr/>
          </a:p>
        </p:txBody>
      </p:sp>
      <p:sp>
        <p:nvSpPr>
          <p:cNvPr id="156" name="Google Shape;156;p28"/>
          <p:cNvSpPr txBox="1"/>
          <p:nvPr>
            <p:ph idx="18" type="ctrTitle"/>
          </p:nvPr>
        </p:nvSpPr>
        <p:spPr>
          <a:xfrm>
            <a:off x="6757825" y="3115026"/>
            <a:ext cx="19743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E RESULTADOS</a:t>
            </a:r>
            <a:endParaRPr/>
          </a:p>
        </p:txBody>
      </p:sp>
      <p:sp>
        <p:nvSpPr>
          <p:cNvPr id="157" name="Google Shape;157;p28"/>
          <p:cNvSpPr txBox="1"/>
          <p:nvPr>
            <p:ph idx="20" type="ctrTitle"/>
          </p:nvPr>
        </p:nvSpPr>
        <p:spPr>
          <a:xfrm>
            <a:off x="6757825" y="4132000"/>
            <a:ext cx="197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PARALELO ATUAL E CONCLUSÃO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É?</a:t>
            </a:r>
            <a:endParaRPr/>
          </a:p>
        </p:txBody>
      </p:sp>
      <p:sp>
        <p:nvSpPr>
          <p:cNvPr id="163" name="Google Shape;163;p29"/>
          <p:cNvSpPr txBox="1"/>
          <p:nvPr>
            <p:ph idx="2" type="title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64" name="Google Shape;164;p29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9"/>
          <p:cNvSpPr txBox="1"/>
          <p:nvPr>
            <p:ph idx="1" type="subTitle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SOCIAL + TÉCNICO</a:t>
            </a:r>
            <a:endParaRPr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 HISTÓRICO</a:t>
            </a:r>
            <a:endParaRPr/>
          </a:p>
        </p:txBody>
      </p:sp>
      <p:sp>
        <p:nvSpPr>
          <p:cNvPr id="171" name="Google Shape;171;p30"/>
          <p:cNvSpPr txBox="1"/>
          <p:nvPr>
            <p:ph idx="2" type="title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72" name="Google Shape;172;p30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/>
        </p:nvSpPr>
        <p:spPr>
          <a:xfrm>
            <a:off x="642050" y="1598487"/>
            <a:ext cx="5308200" cy="28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■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London Tavistock Clinic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◂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Terapeutas, pesquisadores e consultores 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◂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Soldados pós-guerra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◂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Trabalho industrial 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■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Tavistock Institute of Human Relations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◂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Ciências sociais e psicológicas para ajudar a sociedade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◂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‘No therapy without research and no research without therapy’ = ‘No theory without practice, no practice without research’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■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 1972 o movimento sociotecnico foi formalmente internacionalizado 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■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“Movimento” começou a perder força nos anos 80/90 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◂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Muitos trabalhos maçantes hoje em dia 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■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Falhas tentativas de mudança por parte algumas empresas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"/>
              <a:buChar char="■"/>
            </a:pPr>
            <a:r>
              <a:rPr lang="en" sz="1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Por que essa abordagem não alcançou seu potencial?</a:t>
            </a:r>
            <a:endParaRPr sz="1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413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78" name="Google Shape;178;p31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 HISTÓRICO</a:t>
            </a:r>
            <a:endParaRPr/>
          </a:p>
        </p:txBody>
      </p:sp>
      <p:cxnSp>
        <p:nvCxnSpPr>
          <p:cNvPr id="179" name="Google Shape;179;p31"/>
          <p:cNvCxnSpPr/>
          <p:nvPr/>
        </p:nvCxnSpPr>
        <p:spPr>
          <a:xfrm>
            <a:off x="588400" y="3652200"/>
            <a:ext cx="0" cy="15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ctrTitle"/>
          </p:nvPr>
        </p:nvSpPr>
        <p:spPr>
          <a:xfrm flipH="1">
            <a:off x="4230248" y="1347050"/>
            <a:ext cx="37200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 EVOLUÇÃO DOS CONCEITOS SOCIOTÉCNICOS</a:t>
            </a:r>
            <a:endParaRPr sz="1900"/>
          </a:p>
        </p:txBody>
      </p:sp>
      <p:sp>
        <p:nvSpPr>
          <p:cNvPr id="185" name="Google Shape;185;p32"/>
          <p:cNvSpPr txBox="1"/>
          <p:nvPr>
            <p:ph idx="2" type="title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186" name="Google Shape;186;p32"/>
          <p:cNvCxnSpPr/>
          <p:nvPr/>
        </p:nvCxnSpPr>
        <p:spPr>
          <a:xfrm>
            <a:off x="7626825" y="2744700"/>
            <a:ext cx="1560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/>
        </p:nvSpPr>
        <p:spPr>
          <a:xfrm>
            <a:off x="588400" y="1893937"/>
            <a:ext cx="5308200" cy="28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Conceito de sistemas abertos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Método para a análise se sistemas de trabalho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Noção de funções redundantes 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Conceito de especificações críticas mínimas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Trabalhos muito específicos eram obsoletos 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Princípios do pensamento sociotécnico: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1) Compatibilidade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2)Mínima especificação crítica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3)Critério sociotécnico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4)Princípio da multifuncionalidade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5)Localização das fronteiras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6)Informação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7)Apoio a congruencia 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8)Design e valores humanos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9)Inconclusão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92" name="Google Shape;192;p33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EVOLUÇÃO DOS CONCEITOS SOCIOTÉCNICOS</a:t>
            </a:r>
            <a:endParaRPr/>
          </a:p>
        </p:txBody>
      </p:sp>
      <p:cxnSp>
        <p:nvCxnSpPr>
          <p:cNvPr id="193" name="Google Shape;193;p33"/>
          <p:cNvCxnSpPr/>
          <p:nvPr/>
        </p:nvCxnSpPr>
        <p:spPr>
          <a:xfrm>
            <a:off x="588400" y="3652200"/>
            <a:ext cx="0" cy="15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 P´RÁTICA</a:t>
            </a:r>
            <a:endParaRPr/>
          </a:p>
        </p:txBody>
      </p:sp>
      <p:sp>
        <p:nvSpPr>
          <p:cNvPr id="199" name="Google Shape;199;p34"/>
          <p:cNvSpPr txBox="1"/>
          <p:nvPr>
            <p:ph idx="2" type="title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200" name="Google Shape;200;p34"/>
          <p:cNvCxnSpPr/>
          <p:nvPr/>
        </p:nvCxnSpPr>
        <p:spPr>
          <a:xfrm>
            <a:off x="0" y="2737950"/>
            <a:ext cx="167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/>
        </p:nvSpPr>
        <p:spPr>
          <a:xfrm>
            <a:off x="642050" y="1598487"/>
            <a:ext cx="5308200" cy="28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Dois subsistemas: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Técnico;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Social.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Tradução das características do sistema técnico nas necessidades para o desenvolvimento humano;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Grupos semiautônomos;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Responsabilidade coletiva;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Autonomia;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Aprendizado;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Interação;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◂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Liderança.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Adaptação ativa ao ambiente;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095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Condensed Light"/>
              <a:buChar char="■"/>
            </a:pPr>
            <a:r>
              <a:rPr lang="en"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Ciclos de formação de equipes e treinamentos.</a:t>
            </a:r>
            <a:endParaRPr sz="13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6" name="Google Shape;206;p35"/>
          <p:cNvSpPr txBox="1"/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 PRÁTICA</a:t>
            </a:r>
            <a:endParaRPr/>
          </a:p>
        </p:txBody>
      </p:sp>
      <p:cxnSp>
        <p:nvCxnSpPr>
          <p:cNvPr id="207" name="Google Shape;207;p35"/>
          <p:cNvCxnSpPr/>
          <p:nvPr/>
        </p:nvCxnSpPr>
        <p:spPr>
          <a:xfrm>
            <a:off x="588400" y="3652200"/>
            <a:ext cx="0" cy="15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