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89" r:id="rId4"/>
    <p:sldId id="290" r:id="rId5"/>
    <p:sldId id="291" r:id="rId6"/>
    <p:sldId id="292" r:id="rId7"/>
    <p:sldId id="297" r:id="rId8"/>
    <p:sldId id="298" r:id="rId9"/>
    <p:sldId id="299" r:id="rId10"/>
    <p:sldId id="306" r:id="rId11"/>
    <p:sldId id="307" r:id="rId12"/>
    <p:sldId id="309" r:id="rId13"/>
    <p:sldId id="310" r:id="rId14"/>
    <p:sldId id="311" r:id="rId15"/>
    <p:sldId id="312" r:id="rId16"/>
    <p:sldId id="314" r:id="rId17"/>
    <p:sldId id="316" r:id="rId18"/>
    <p:sldId id="318" r:id="rId19"/>
    <p:sldId id="330" r:id="rId20"/>
    <p:sldId id="348" r:id="rId21"/>
    <p:sldId id="353" r:id="rId22"/>
    <p:sldId id="354" r:id="rId23"/>
    <p:sldId id="359" r:id="rId24"/>
    <p:sldId id="369" r:id="rId25"/>
    <p:sldId id="33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3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6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2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5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98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8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7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99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8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4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FCFE-275C-429D-9D62-F11C162F3321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DA03-434E-4CA7-B6AB-51735C550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7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nhecimentocientifico.r7.com/audica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nhecimentocientifico.r7.com/olfat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56086" y="408427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01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Nervoso Sensorial: INTERAÇÃO COM O AMBIENTE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4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183" y="1278390"/>
            <a:ext cx="11915906" cy="33048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Sistema Nervoso </a:t>
            </a:r>
            <a:r>
              <a:rPr lang="pt-BR" sz="2400" dirty="0"/>
              <a:t>é responsável por coordenar funcionalmente </a:t>
            </a:r>
            <a:r>
              <a:rPr lang="pt-BR" sz="2400" dirty="0">
                <a:solidFill>
                  <a:srgbClr val="0070C0"/>
                </a:solidFill>
              </a:rPr>
              <a:t>todos os órgãos e sistemas do corpo </a:t>
            </a:r>
            <a:r>
              <a:rPr lang="pt-BR" sz="2400" dirty="0" smtClean="0">
                <a:solidFill>
                  <a:srgbClr val="0070C0"/>
                </a:solidFill>
              </a:rPr>
              <a:t>humano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sistema nervoso constitui-se de uma </a:t>
            </a:r>
            <a:r>
              <a:rPr lang="pt-BR" sz="2400" dirty="0">
                <a:solidFill>
                  <a:srgbClr val="0070C0"/>
                </a:solidFill>
              </a:rPr>
              <a:t>rede de comunicação </a:t>
            </a:r>
            <a:r>
              <a:rPr lang="pt-BR" sz="2400" dirty="0"/>
              <a:t>que possibilita ao organismo </a:t>
            </a:r>
            <a:r>
              <a:rPr lang="pt-BR" sz="2400" dirty="0">
                <a:solidFill>
                  <a:srgbClr val="0070C0"/>
                </a:solidFill>
              </a:rPr>
              <a:t>interagir com os diversos componentes do ambiente</a:t>
            </a:r>
            <a:r>
              <a:rPr lang="pt-BR" sz="2400" dirty="0"/>
              <a:t>, tanto interno (o próprio corpo) como externo (o mundo exterior</a:t>
            </a:r>
            <a:r>
              <a:rPr lang="pt-BR" sz="2400" dirty="0" smtClean="0"/>
              <a:t>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Ramifica-se </a:t>
            </a:r>
            <a:r>
              <a:rPr lang="pt-BR" sz="2400" dirty="0"/>
              <a:t>por todo o corpo e apresenta a capacidade de receber “estímulos” do ambiente e enviar respostas para qualquer parte do corpo. Assim, </a:t>
            </a:r>
            <a:r>
              <a:rPr lang="pt-BR" sz="2400" dirty="0">
                <a:solidFill>
                  <a:srgbClr val="0070C0"/>
                </a:solidFill>
              </a:rPr>
              <a:t>recebe, elabora, armazena e transmite informações</a:t>
            </a:r>
            <a:r>
              <a:rPr lang="pt-BR" sz="2400" dirty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43246" y="-47173"/>
            <a:ext cx="9026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35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37003"/>
            <a:ext cx="12033956" cy="32656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Pode ser dividido em </a:t>
            </a:r>
            <a:r>
              <a:rPr lang="pt-BR" sz="2400" dirty="0">
                <a:solidFill>
                  <a:srgbClr val="0070C0"/>
                </a:solidFill>
              </a:rPr>
              <a:t>Sistema Nervoso Central SNC e Sistema Nervoso Periférico SNP</a:t>
            </a:r>
            <a:r>
              <a:rPr lang="pt-BR" sz="2400" dirty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sistema nervoso é um dos principais sistemas reguladores do organismo, o outro sistema regulador é o endócrino;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`E composto por um tipo especial de tecido denominado </a:t>
            </a:r>
            <a:r>
              <a:rPr lang="pt-BR" sz="2400" dirty="0">
                <a:solidFill>
                  <a:srgbClr val="0070C0"/>
                </a:solidFill>
              </a:rPr>
              <a:t>tecido nervoso</a:t>
            </a:r>
            <a:r>
              <a:rPr lang="pt-BR" sz="2400" dirty="0"/>
              <a:t>, o qual possui como tipos celulares os </a:t>
            </a:r>
            <a:r>
              <a:rPr lang="pt-BR" sz="2400" dirty="0">
                <a:solidFill>
                  <a:srgbClr val="0070C0"/>
                </a:solidFill>
              </a:rPr>
              <a:t>neurônios e as chamadas células de </a:t>
            </a:r>
            <a:r>
              <a:rPr lang="pt-BR" sz="2400" dirty="0" err="1">
                <a:solidFill>
                  <a:srgbClr val="0070C0"/>
                </a:solidFill>
              </a:rPr>
              <a:t>glia</a:t>
            </a:r>
            <a:r>
              <a:rPr lang="pt-BR" sz="2400" dirty="0"/>
              <a:t>. 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Sistema Nervoso Central (SNC) é formado por um conjunto de órgãos representado pelo encéfalo (cérebro, cerebelo, mesencéfalo, ponte e medula oblonga) e a medula raquidiana (espinhal</a:t>
            </a:r>
            <a:r>
              <a:rPr lang="pt-BR" sz="2400" dirty="0" smtClean="0"/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11</a:t>
            </a:fld>
            <a:endParaRPr lang="pt-BR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1743246" y="-47173"/>
            <a:ext cx="9026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INTRODUÇÃO AO SISTEMA NERVOSO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54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6024"/>
            <a:ext cx="11627556" cy="4902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É </a:t>
            </a:r>
            <a:r>
              <a:rPr lang="pt-BR" sz="2400" dirty="0"/>
              <a:t>a parte do sistema nervoso </a:t>
            </a:r>
            <a:r>
              <a:rPr lang="pt-BR" sz="2400" dirty="0">
                <a:solidFill>
                  <a:srgbClr val="0070C0"/>
                </a:solidFill>
              </a:rPr>
              <a:t>responsável pela análise dos estímulos oriundos dos meios ambientes externo e interno ao </a:t>
            </a:r>
            <a:r>
              <a:rPr lang="pt-BR" sz="2400" dirty="0" smtClean="0">
                <a:solidFill>
                  <a:srgbClr val="0070C0"/>
                </a:solidFill>
              </a:rPr>
              <a:t>organismo</a:t>
            </a:r>
            <a:r>
              <a:rPr lang="pt-BR" sz="2400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Informações </a:t>
            </a:r>
            <a:r>
              <a:rPr lang="pt-BR" sz="2400" dirty="0"/>
              <a:t>sensoriais são usadas para atender quatro grandes funções: </a:t>
            </a:r>
            <a:r>
              <a:rPr lang="pt-BR" sz="2400" dirty="0">
                <a:solidFill>
                  <a:srgbClr val="0070C0"/>
                </a:solidFill>
              </a:rPr>
              <a:t>percepção e interpretação, controle do movimento, regulação de funções de órgãos internos e a manutenção de consciência. </a:t>
            </a:r>
            <a:endParaRPr lang="pt-BR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Assim </a:t>
            </a:r>
            <a:r>
              <a:rPr lang="pt-BR" sz="2400" dirty="0"/>
              <a:t>experimentamos </a:t>
            </a:r>
            <a:r>
              <a:rPr lang="pt-BR" sz="2400" dirty="0" smtClean="0"/>
              <a:t>sensações </a:t>
            </a:r>
            <a:r>
              <a:rPr lang="pt-BR" sz="2400" dirty="0"/>
              <a:t>distintas </a:t>
            </a:r>
            <a:r>
              <a:rPr lang="pt-BR" sz="2400" dirty="0">
                <a:solidFill>
                  <a:srgbClr val="0070C0"/>
                </a:solidFill>
              </a:rPr>
              <a:t>(visão, audição, gustação </a:t>
            </a:r>
            <a:r>
              <a:rPr lang="pt-BR" sz="2400" dirty="0" err="1">
                <a:solidFill>
                  <a:srgbClr val="0070C0"/>
                </a:solidFill>
              </a:rPr>
              <a:t>etc</a:t>
            </a:r>
            <a:r>
              <a:rPr lang="pt-BR" sz="2400" dirty="0">
                <a:solidFill>
                  <a:srgbClr val="0070C0"/>
                </a:solidFill>
              </a:rPr>
              <a:t>) </a:t>
            </a:r>
            <a:r>
              <a:rPr lang="pt-BR" sz="2400" dirty="0"/>
              <a:t>e suas </a:t>
            </a:r>
            <a:r>
              <a:rPr lang="pt-BR" sz="2400" dirty="0" err="1"/>
              <a:t>submodalidades</a:t>
            </a:r>
            <a:r>
              <a:rPr lang="pt-BR" sz="2400" dirty="0"/>
              <a:t> (intensidade, duração e localização </a:t>
            </a:r>
            <a:r>
              <a:rPr lang="pt-BR" sz="2400" dirty="0" err="1"/>
              <a:t>etc</a:t>
            </a:r>
            <a:r>
              <a:rPr lang="pt-BR" sz="2400" dirty="0"/>
              <a:t>). </a:t>
            </a: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Outro </a:t>
            </a:r>
            <a:r>
              <a:rPr lang="pt-BR" sz="2400" dirty="0"/>
              <a:t>aspecto do sistema sensorial é </a:t>
            </a:r>
            <a:r>
              <a:rPr lang="pt-BR" sz="2400" dirty="0">
                <a:solidFill>
                  <a:srgbClr val="0070C0"/>
                </a:solidFill>
              </a:rPr>
              <a:t>promover experiências sensoriais conscientes e inconscientes.</a:t>
            </a:r>
            <a:endParaRPr lang="pt-BR" sz="24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1743246" y="-47173"/>
            <a:ext cx="9026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 NERVOSO SENSORIAL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397" y="175155"/>
            <a:ext cx="10330257" cy="718608"/>
          </a:xfrm>
        </p:spPr>
        <p:txBody>
          <a:bodyPr>
            <a:normAutofit/>
          </a:bodyPr>
          <a:lstStyle/>
          <a:p>
            <a:pPr lvl="0"/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FUNÇÕES DO SISTEMA NERVOSO CENTRAL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71702"/>
              </p:ext>
            </p:extLst>
          </p:nvPr>
        </p:nvGraphicFramePr>
        <p:xfrm>
          <a:off x="189053" y="3443181"/>
          <a:ext cx="12002947" cy="274320"/>
        </p:xfrm>
        <a:graphic>
          <a:graphicData uri="http://schemas.openxmlformats.org/drawingml/2006/table">
            <a:tbl>
              <a:tblPr/>
              <a:tblGrid>
                <a:gridCol w="12002947">
                  <a:extLst>
                    <a:ext uri="{9D8B030D-6E8A-4147-A177-3AD203B41FA5}">
                      <a16:colId xmlns:a16="http://schemas.microsoft.com/office/drawing/2014/main" val="4157354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459577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13</a:t>
            </a:fld>
            <a:endParaRPr lang="pt-B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010" y="709097"/>
            <a:ext cx="1192199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buClrTx/>
              <a:buSzTx/>
              <a:buFontTx/>
              <a:buAutoNum type="arabicPeriod"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Reunir e processar informações sobre o ambiente </a:t>
            </a: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a partir do SNP;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AutoNum type="arabicPeriod" startAt="2"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Organizar respostas reflexas</a:t>
            </a: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 e outras respostas comportamentais;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AutoNum type="arabicPeriod" startAt="3"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Planejar e executar </a:t>
            </a: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movimentos voluntários</a:t>
            </a: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O Sistema Nervoso Periférico (SNP) possibilita a interface entre o sistema nervoso central e o ambiente. 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pt-BR" altLang="pt-BR" sz="2400" i="0" u="none" strike="noStrike" cap="none" normalizeH="0" baseline="0" dirty="0" smtClean="0">
                <a:ln>
                  <a:noFill/>
                </a:ln>
                <a:effectLst/>
                <a:cs typeface="Times New Roman" panose="02020603050405020304" pitchFamily="18" charset="0"/>
              </a:rPr>
              <a:t>É composto por todas as estruturas localizadas fora do sistema nervoso central, nervos e gânglios</a:t>
            </a:r>
          </a:p>
          <a:p>
            <a:r>
              <a:rPr lang="pt-BR" sz="2400" dirty="0"/>
              <a:t>Os Sistemas Nervosos Central e Periférico funcionam de forma integrada, no entanto </a:t>
            </a:r>
          </a:p>
          <a:p>
            <a:r>
              <a:rPr lang="pt-BR" sz="2400" dirty="0"/>
              <a:t>algumas determinadas áreas cerebrais possuem funções específicas, o que permite </a:t>
            </a:r>
          </a:p>
          <a:p>
            <a:r>
              <a:rPr lang="pt-BR" sz="2400" dirty="0"/>
              <a:t>distinguir determinadas áreas, como a motora, a sensitiva, a visual, a auditiva, a do tato, </a:t>
            </a:r>
          </a:p>
          <a:p>
            <a:r>
              <a:rPr lang="pt-BR" sz="2400" dirty="0"/>
              <a:t>a olfativa, a gustativa.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9219" name="Picture 3" descr="http://www.projetos.unijui.edu.br/gipec/situacaodeestudo/se%20ser%20humano/conceitos%20fundamentais,%20respectivos%20e%20contextualizados_clip_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22" y="4910666"/>
            <a:ext cx="261672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3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22" y="979753"/>
            <a:ext cx="11819467" cy="4901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uma cadeia de neurônios relacionados ao órgão </a:t>
            </a:r>
            <a:r>
              <a:rPr lang="pt-BR" sz="2400" dirty="0"/>
              <a:t>receptor periférico (somático ou visceral) até o cérebro </a:t>
            </a:r>
            <a:r>
              <a:rPr lang="pt-BR" sz="2400" dirty="0" smtClean="0"/>
              <a:t>com </a:t>
            </a:r>
            <a:r>
              <a:rPr lang="pt-BR" sz="2400" dirty="0"/>
              <a:t>aquela modalidade sensorial e do mesmo modo, existem vias motoras especificas que inervam um determinado órgão efetuador. </a:t>
            </a:r>
            <a:endParaRPr lang="pt-B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via que traz as informações sensoriais para o SNC é denominada via aferente e a que o deixa, conduzindo os comandos motores para os órgãos efetuadores é denominada via eferente. </a:t>
            </a:r>
            <a:endParaRPr lang="pt-B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Um nervo periférico pode conter fibras sensoriais de várias modalidades, cada uma conduzindo os respectivos impulsos gerados e decodificados nos receptores periféricos. No SNC, os neurônios funcionalmente relacionados formam cadeias de neurônios denominados de vias.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14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25397" y="175155"/>
            <a:ext cx="1033025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ORGANIZAÇÃO DO SISTEMA NERVOSO CENTRAL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80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984603"/>
            <a:ext cx="11921067" cy="63249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rgbClr val="0070C0"/>
                </a:solidFill>
              </a:rPr>
              <a:t>O </a:t>
            </a:r>
            <a:r>
              <a:rPr lang="pt-BR" sz="2400" b="1" dirty="0">
                <a:solidFill>
                  <a:srgbClr val="0070C0"/>
                </a:solidFill>
              </a:rPr>
              <a:t>que é o sistema sensorial</a:t>
            </a:r>
            <a:r>
              <a:rPr lang="pt-BR" sz="2400" b="1" dirty="0" smtClean="0">
                <a:solidFill>
                  <a:srgbClr val="0070C0"/>
                </a:solidFill>
              </a:rPr>
              <a:t>? </a:t>
            </a:r>
            <a:r>
              <a:rPr lang="pt-BR" sz="2200" dirty="0" smtClean="0"/>
              <a:t>é </a:t>
            </a:r>
            <a:r>
              <a:rPr lang="pt-BR" sz="2200" dirty="0"/>
              <a:t>um conjunto de órgãos </a:t>
            </a:r>
            <a:r>
              <a:rPr lang="pt-BR" sz="2200" dirty="0" smtClean="0"/>
              <a:t>compostos por </a:t>
            </a:r>
            <a:r>
              <a:rPr lang="pt-BR" sz="2200" dirty="0"/>
              <a:t>células especializadas </a:t>
            </a:r>
            <a:r>
              <a:rPr lang="pt-BR" sz="2200" dirty="0" smtClean="0"/>
              <a:t>capazes </a:t>
            </a:r>
            <a:r>
              <a:rPr lang="pt-BR" sz="2200" dirty="0"/>
              <a:t>de captar estímulos internos e externos. Essas </a:t>
            </a:r>
            <a:r>
              <a:rPr lang="pt-BR" sz="2200" dirty="0" smtClean="0"/>
              <a:t>células/terminações </a:t>
            </a:r>
            <a:r>
              <a:rPr lang="pt-BR" sz="2200" dirty="0"/>
              <a:t>nervosas </a:t>
            </a:r>
            <a:r>
              <a:rPr lang="pt-BR" sz="2200" dirty="0" smtClean="0"/>
              <a:t>são </a:t>
            </a:r>
            <a:r>
              <a:rPr lang="pt-BR" sz="2200" dirty="0"/>
              <a:t>encontradas </a:t>
            </a:r>
            <a:r>
              <a:rPr lang="pt-BR" sz="2200" dirty="0" smtClean="0"/>
              <a:t>no corpo/órgãos </a:t>
            </a:r>
            <a:r>
              <a:rPr lang="pt-BR" sz="2200" dirty="0"/>
              <a:t>dos sentidos (olfato, paladar, tato, visão e audição), </a:t>
            </a:r>
            <a:r>
              <a:rPr lang="pt-BR" sz="2200" dirty="0" smtClean="0"/>
              <a:t>formam </a:t>
            </a:r>
            <a:r>
              <a:rPr lang="pt-BR" sz="2200" dirty="0"/>
              <a:t>o </a:t>
            </a:r>
            <a:r>
              <a:rPr lang="pt-BR" sz="2200" b="1" dirty="0"/>
              <a:t>sistema sensorial</a:t>
            </a:r>
            <a:r>
              <a:rPr lang="pt-BR" sz="2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rgbClr val="0070C0"/>
                </a:solidFill>
              </a:rPr>
              <a:t>Quais </a:t>
            </a:r>
            <a:r>
              <a:rPr lang="pt-BR" sz="2400" b="1" dirty="0">
                <a:solidFill>
                  <a:srgbClr val="0070C0"/>
                </a:solidFill>
              </a:rPr>
              <a:t>são os tipos de estímulo</a:t>
            </a:r>
            <a:r>
              <a:rPr lang="pt-BR" sz="2400" b="1" dirty="0" smtClean="0">
                <a:solidFill>
                  <a:srgbClr val="0070C0"/>
                </a:solidFill>
              </a:rPr>
              <a:t>? </a:t>
            </a:r>
            <a:r>
              <a:rPr lang="pt-BR" sz="2200" dirty="0" smtClean="0"/>
              <a:t>paladar </a:t>
            </a:r>
            <a:r>
              <a:rPr lang="pt-BR" sz="2200" dirty="0"/>
              <a:t>(</a:t>
            </a:r>
            <a:r>
              <a:rPr lang="pt-BR" sz="2200" dirty="0" err="1" smtClean="0"/>
              <a:t>lingua</a:t>
            </a:r>
            <a:r>
              <a:rPr lang="pt-BR" sz="2200" dirty="0"/>
              <a:t>), tato (pele), visão (olho), olfato (nariz), </a:t>
            </a:r>
            <a:r>
              <a:rPr lang="pt-BR" sz="2200" dirty="0" smtClean="0"/>
              <a:t>audição </a:t>
            </a:r>
            <a:r>
              <a:rPr lang="pt-BR" sz="2200" dirty="0"/>
              <a:t>(</a:t>
            </a:r>
            <a:r>
              <a:rPr lang="pt-BR" sz="2200" dirty="0" smtClean="0"/>
              <a:t>ouvido);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rgbClr val="0070C0"/>
                </a:solidFill>
              </a:rPr>
              <a:t>O </a:t>
            </a:r>
            <a:r>
              <a:rPr lang="pt-BR" sz="2400" b="1" dirty="0">
                <a:solidFill>
                  <a:srgbClr val="0070C0"/>
                </a:solidFill>
              </a:rPr>
              <a:t>que são receptores sensoriais e quais os tipos</a:t>
            </a:r>
            <a:r>
              <a:rPr lang="pt-BR" sz="2400" b="1" dirty="0" smtClean="0">
                <a:solidFill>
                  <a:srgbClr val="0070C0"/>
                </a:solidFill>
              </a:rPr>
              <a:t>? </a:t>
            </a:r>
            <a:r>
              <a:rPr lang="pt-BR" sz="2200" dirty="0" smtClean="0"/>
              <a:t>de </a:t>
            </a:r>
            <a:r>
              <a:rPr lang="pt-BR" sz="2200" dirty="0"/>
              <a:t>acordo com a natureza do estímulo que </a:t>
            </a:r>
            <a:r>
              <a:rPr lang="pt-BR" sz="2200" b="1" dirty="0"/>
              <a:t>são</a:t>
            </a:r>
            <a:r>
              <a:rPr lang="pt-BR" sz="2200" dirty="0"/>
              <a:t> capazes de captar, </a:t>
            </a:r>
            <a:r>
              <a:rPr lang="pt-BR" sz="2200" b="1" dirty="0" smtClean="0"/>
              <a:t>são</a:t>
            </a:r>
            <a:r>
              <a:rPr lang="pt-BR" sz="2200" dirty="0"/>
              <a:t> classificados em quatro </a:t>
            </a:r>
            <a:r>
              <a:rPr lang="pt-BR" sz="2200" b="1" dirty="0"/>
              <a:t>tipos</a:t>
            </a:r>
            <a:r>
              <a:rPr lang="pt-BR" sz="2200" dirty="0"/>
              <a:t> </a:t>
            </a:r>
            <a:r>
              <a:rPr lang="pt-BR" sz="2200" dirty="0" smtClean="0"/>
              <a:t>: Quimiorreceptores, </a:t>
            </a:r>
            <a:r>
              <a:rPr lang="pt-BR" sz="2200" dirty="0" err="1"/>
              <a:t>Termorreceptores</a:t>
            </a:r>
            <a:r>
              <a:rPr lang="pt-BR" sz="2200" dirty="0"/>
              <a:t> </a:t>
            </a:r>
            <a:r>
              <a:rPr lang="pt-BR" sz="2200" dirty="0" err="1" smtClean="0"/>
              <a:t>Mecanorreceptores</a:t>
            </a:r>
            <a:r>
              <a:rPr lang="pt-BR" sz="2200" dirty="0" smtClean="0"/>
              <a:t>, Fotorreceptores;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0070C0"/>
                </a:solidFill>
              </a:rPr>
              <a:t>Quais são os elementos comuns de todas as vias </a:t>
            </a:r>
            <a:r>
              <a:rPr lang="pt-BR" sz="2400" b="1" dirty="0" smtClean="0">
                <a:solidFill>
                  <a:srgbClr val="0070C0"/>
                </a:solidFill>
              </a:rPr>
              <a:t>sensoriais? </a:t>
            </a:r>
            <a:endParaRPr lang="pt-BR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Corpúsculo de </a:t>
            </a:r>
            <a:r>
              <a:rPr lang="pt-BR" sz="2200" dirty="0" err="1"/>
              <a:t>Meissner</a:t>
            </a:r>
            <a:r>
              <a:rPr lang="pt-BR" sz="2200" dirty="0"/>
              <a:t> – Tato (presentes nas regiões mais sensíveis da pele)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Corpúsculo de </a:t>
            </a:r>
            <a:r>
              <a:rPr lang="pt-BR" sz="2200" dirty="0" err="1"/>
              <a:t>Pacini</a:t>
            </a:r>
            <a:r>
              <a:rPr lang="pt-BR" sz="2200" dirty="0"/>
              <a:t> – Pressão forte.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Corpúsculo de </a:t>
            </a:r>
            <a:r>
              <a:rPr lang="pt-BR" sz="2200" dirty="0" err="1"/>
              <a:t>Krause</a:t>
            </a:r>
            <a:r>
              <a:rPr lang="pt-BR" sz="2200" dirty="0"/>
              <a:t> – Frio.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Corpúsculo de </a:t>
            </a:r>
            <a:r>
              <a:rPr lang="pt-BR" sz="2200" dirty="0" err="1"/>
              <a:t>Ruffini</a:t>
            </a:r>
            <a:r>
              <a:rPr lang="pt-BR" sz="2200" dirty="0"/>
              <a:t> – Calor.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Terminações nervosas livres – Dor.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08293" y="152577"/>
            <a:ext cx="1033025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ORGANIZAÇÃO DO SISTEMA NERVOSO SENSORIAL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0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30569"/>
            <a:ext cx="11706578" cy="4765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b="1" dirty="0">
                <a:solidFill>
                  <a:srgbClr val="0070C0"/>
                </a:solidFill>
              </a:rPr>
              <a:t>Como funciona o corpo humano? Como sentimos o </a:t>
            </a:r>
            <a:r>
              <a:rPr lang="pt-BR" b="1" dirty="0" smtClean="0">
                <a:solidFill>
                  <a:srgbClr val="0070C0"/>
                </a:solidFill>
              </a:rPr>
              <a:t>mundo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/>
              <a:t>corpo humano é dotado de um complexo sistema órgãos sensoriais que detecta os estímulos físicos e químicos do meio ambiente, originados fora e dentro do </a:t>
            </a:r>
            <a:r>
              <a:rPr lang="pt-BR" dirty="0" smtClean="0"/>
              <a:t>corpo;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 smtClean="0"/>
              <a:t>O sistema sensorial é formado pelos órgãos </a:t>
            </a:r>
            <a:r>
              <a:rPr lang="pt-BR" dirty="0"/>
              <a:t>sensoriais e os componentes do sistema nervoso periférico e central associados ao processo de análise e interpretação do estímulos </a:t>
            </a:r>
            <a:r>
              <a:rPr lang="pt-BR" dirty="0" smtClean="0"/>
              <a:t>formam;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 smtClean="0"/>
              <a:t>Graças </a:t>
            </a:r>
            <a:r>
              <a:rPr lang="pt-BR" dirty="0"/>
              <a:t>a </a:t>
            </a:r>
            <a:r>
              <a:rPr lang="pt-BR" dirty="0" smtClean="0"/>
              <a:t>esse </a:t>
            </a:r>
            <a:r>
              <a:rPr lang="pt-BR" dirty="0"/>
              <a:t>sistema, o nosso corpo monitora as </a:t>
            </a:r>
            <a:endParaRPr lang="pt-B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dirty="0" smtClean="0"/>
              <a:t>variações ambientais </a:t>
            </a:r>
            <a:r>
              <a:rPr lang="pt-BR" dirty="0"/>
              <a:t>e o sistema de </a:t>
            </a:r>
            <a:r>
              <a:rPr lang="pt-BR" dirty="0" smtClean="0"/>
              <a:t>controle </a:t>
            </a:r>
            <a:r>
              <a:rPr lang="pt-BR" dirty="0"/>
              <a:t>pode </a:t>
            </a:r>
            <a:endParaRPr lang="pt-B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dirty="0" smtClean="0"/>
              <a:t>realizar </a:t>
            </a:r>
            <a:r>
              <a:rPr lang="pt-BR" dirty="0"/>
              <a:t>os </a:t>
            </a:r>
            <a:r>
              <a:rPr lang="pt-BR" dirty="0" smtClean="0"/>
              <a:t>ajustes </a:t>
            </a:r>
            <a:r>
              <a:rPr lang="pt-BR" dirty="0"/>
              <a:t>necessários.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16</a:t>
            </a:fld>
            <a:endParaRPr lang="pt-BR"/>
          </a:p>
        </p:txBody>
      </p:sp>
      <p:pic>
        <p:nvPicPr>
          <p:cNvPr id="1026" name="Picture 2" descr="https://www2.ibb.unesp.br/Museu_Escola/2_qualidade_vida_humana/imagens/sent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56" y="3348639"/>
            <a:ext cx="3622788" cy="32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29931" y="29108"/>
            <a:ext cx="5386692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34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178" y="990246"/>
            <a:ext cx="11966221" cy="55911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/>
              <a:t>É composto </a:t>
            </a:r>
            <a:r>
              <a:rPr lang="pt-BR" sz="2400" dirty="0"/>
              <a:t>por receptores sensoriais, estruturas responsáveis pela percepção de </a:t>
            </a:r>
            <a:r>
              <a:rPr lang="pt-BR" sz="2400" dirty="0">
                <a:solidFill>
                  <a:srgbClr val="0070C0"/>
                </a:solidFill>
              </a:rPr>
              <a:t>estímulos provenientes do ambiente </a:t>
            </a:r>
            <a:r>
              <a:rPr lang="pt-BR" sz="2400" dirty="0"/>
              <a:t>(</a:t>
            </a:r>
            <a:r>
              <a:rPr lang="pt-BR" sz="2400" dirty="0" err="1"/>
              <a:t>exterorreceptores</a:t>
            </a:r>
            <a:r>
              <a:rPr lang="pt-BR" sz="2400" dirty="0"/>
              <a:t>) e do </a:t>
            </a:r>
            <a:r>
              <a:rPr lang="pt-BR" sz="2400" dirty="0">
                <a:solidFill>
                  <a:srgbClr val="0070C0"/>
                </a:solidFill>
              </a:rPr>
              <a:t>interior do corpo </a:t>
            </a:r>
            <a:r>
              <a:rPr lang="pt-BR" sz="2400" dirty="0"/>
              <a:t>(</a:t>
            </a:r>
            <a:r>
              <a:rPr lang="pt-BR" sz="2400" dirty="0" err="1"/>
              <a:t>interorreceptores</a:t>
            </a:r>
            <a:r>
              <a:rPr lang="pt-BR" sz="2400" dirty="0" smtClean="0"/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 smtClean="0"/>
              <a:t>As terminações sensitivas </a:t>
            </a:r>
            <a:r>
              <a:rPr lang="pt-BR" sz="2400" dirty="0"/>
              <a:t>do sistema nervoso periférico são encontradas nos órgãos dos sentidos: </a:t>
            </a:r>
            <a:r>
              <a:rPr lang="pt-BR" sz="2400" dirty="0">
                <a:solidFill>
                  <a:srgbClr val="0070C0"/>
                </a:solidFill>
              </a:rPr>
              <a:t>pele, ouvido, olhos, língua e fossas </a:t>
            </a:r>
            <a:r>
              <a:rPr lang="pt-BR" sz="2400" dirty="0" smtClean="0">
                <a:solidFill>
                  <a:srgbClr val="0070C0"/>
                </a:solidFill>
              </a:rPr>
              <a:t>nasais </a:t>
            </a:r>
            <a:r>
              <a:rPr lang="pt-BR" sz="2400" dirty="0" smtClean="0"/>
              <a:t>(que transformam estímulos </a:t>
            </a:r>
            <a:r>
              <a:rPr lang="pt-BR" sz="2400" dirty="0"/>
              <a:t>em </a:t>
            </a:r>
            <a:r>
              <a:rPr lang="pt-BR" sz="2400" dirty="0">
                <a:solidFill>
                  <a:srgbClr val="0070C0"/>
                </a:solidFill>
              </a:rPr>
              <a:t>impulsos nervosos</a:t>
            </a:r>
            <a:r>
              <a:rPr lang="pt-BR" sz="2400" dirty="0"/>
              <a:t>, </a:t>
            </a:r>
            <a:r>
              <a:rPr lang="pt-BR" sz="2400" dirty="0" smtClean="0"/>
              <a:t>que são transmitidos </a:t>
            </a:r>
            <a:r>
              <a:rPr lang="pt-BR" sz="2400" dirty="0"/>
              <a:t>ao </a:t>
            </a:r>
            <a:r>
              <a:rPr lang="pt-BR" sz="2400" dirty="0">
                <a:solidFill>
                  <a:srgbClr val="0070C0"/>
                </a:solidFill>
              </a:rPr>
              <a:t>sistema nervoso central</a:t>
            </a:r>
            <a:r>
              <a:rPr lang="pt-BR" sz="2400" dirty="0"/>
              <a:t>, </a:t>
            </a:r>
            <a:r>
              <a:rPr lang="pt-BR" sz="2400" dirty="0" smtClean="0"/>
              <a:t>e determinam </a:t>
            </a:r>
            <a:r>
              <a:rPr lang="pt-BR" sz="2400" dirty="0"/>
              <a:t>as </a:t>
            </a:r>
            <a:r>
              <a:rPr lang="pt-BR" sz="2400" dirty="0">
                <a:solidFill>
                  <a:srgbClr val="0070C0"/>
                </a:solidFill>
              </a:rPr>
              <a:t>diferentes reações do nosso </a:t>
            </a:r>
            <a:r>
              <a:rPr lang="pt-BR" sz="2400" dirty="0" smtClean="0">
                <a:solidFill>
                  <a:srgbClr val="0070C0"/>
                </a:solidFill>
              </a:rPr>
              <a:t>organismo</a:t>
            </a:r>
            <a:r>
              <a:rPr lang="pt-BR" sz="2400" dirty="0" smtClean="0"/>
              <a:t>;</a:t>
            </a:r>
            <a:endParaRPr lang="pt-BR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/>
              <a:t>Tipos de receptores sensoriais: Os </a:t>
            </a:r>
            <a:r>
              <a:rPr lang="pt-BR" sz="2400" dirty="0">
                <a:solidFill>
                  <a:srgbClr val="0070C0"/>
                </a:solidFill>
              </a:rPr>
              <a:t>receptores sensoriais são classificados </a:t>
            </a:r>
            <a:r>
              <a:rPr lang="pt-BR" sz="2400" dirty="0"/>
              <a:t>de acordo com o estímulo que conseguem captar: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b="1" u="sng" dirty="0"/>
              <a:t>Quimiorreceptores:</a:t>
            </a:r>
            <a:r>
              <a:rPr lang="pt-BR" sz="2400" dirty="0"/>
              <a:t> </a:t>
            </a:r>
            <a:r>
              <a:rPr lang="pt-BR" sz="2400" dirty="0" smtClean="0"/>
              <a:t>informações de </a:t>
            </a:r>
            <a:r>
              <a:rPr lang="pt-BR" sz="2400" dirty="0"/>
              <a:t>substâncias </a:t>
            </a:r>
            <a:r>
              <a:rPr lang="pt-BR" sz="2400" dirty="0" smtClean="0"/>
              <a:t>químicas(língua </a:t>
            </a:r>
            <a:r>
              <a:rPr lang="pt-BR" sz="2400" dirty="0"/>
              <a:t>e no </a:t>
            </a:r>
            <a:r>
              <a:rPr lang="pt-BR" sz="2400" dirty="0" smtClean="0"/>
              <a:t>nariz);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u="sng" dirty="0" err="1"/>
              <a:t>Termorreceptores</a:t>
            </a:r>
            <a:r>
              <a:rPr lang="pt-BR" sz="2400" b="1" u="sng" dirty="0"/>
              <a:t>: </a:t>
            </a:r>
            <a:r>
              <a:rPr lang="pt-BR" sz="2400" dirty="0" smtClean="0"/>
              <a:t>estímulos </a:t>
            </a:r>
            <a:r>
              <a:rPr lang="pt-BR" sz="2400" dirty="0"/>
              <a:t>de variação </a:t>
            </a:r>
            <a:r>
              <a:rPr lang="pt-BR" sz="2400" dirty="0" smtClean="0"/>
              <a:t>térmica (pele);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u="sng" dirty="0" err="1"/>
              <a:t>Mecanorreceptores</a:t>
            </a:r>
            <a:r>
              <a:rPr lang="pt-BR" sz="2400" b="1" u="sng" dirty="0"/>
              <a:t>:</a:t>
            </a:r>
            <a:r>
              <a:rPr lang="pt-BR" sz="2400" dirty="0"/>
              <a:t> </a:t>
            </a:r>
            <a:r>
              <a:rPr lang="pt-BR" sz="2400" dirty="0" smtClean="0"/>
              <a:t>estímulos mecânicos (pele);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u="sng" dirty="0"/>
              <a:t>Fotorreceptores:</a:t>
            </a:r>
            <a:r>
              <a:rPr lang="pt-BR" sz="2400" dirty="0"/>
              <a:t> detectores de luz </a:t>
            </a:r>
            <a:r>
              <a:rPr lang="pt-BR" sz="2400" dirty="0" smtClean="0"/>
              <a:t>(olhos);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u="sng" dirty="0"/>
              <a:t>Receptores de dor:</a:t>
            </a:r>
            <a:r>
              <a:rPr lang="pt-BR" sz="2400" dirty="0"/>
              <a:t> classe de dendritos presentes na pele humana.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17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81955" y="131584"/>
            <a:ext cx="8376355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COMPOSIÇÃO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76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4992"/>
            <a:ext cx="12033956" cy="44330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principal função do sistema </a:t>
            </a:r>
            <a:r>
              <a:rPr lang="pt-BR" sz="2400" dirty="0"/>
              <a:t>sensorial é </a:t>
            </a:r>
            <a:r>
              <a:rPr lang="pt-BR" sz="2400" dirty="0" smtClean="0"/>
              <a:t>em </a:t>
            </a:r>
            <a:r>
              <a:rPr lang="pt-BR" sz="2400" dirty="0"/>
              <a:t>situações de </a:t>
            </a:r>
            <a:r>
              <a:rPr lang="pt-BR" sz="2400" dirty="0" smtClean="0"/>
              <a:t>perigo. </a:t>
            </a:r>
            <a:r>
              <a:rPr lang="pt-BR" sz="2400" dirty="0"/>
              <a:t>Quando o corpo sente </a:t>
            </a:r>
            <a:r>
              <a:rPr lang="pt-BR" sz="2400" dirty="0" smtClean="0"/>
              <a:t>ameaça</a:t>
            </a:r>
            <a:r>
              <a:rPr lang="pt-BR" sz="2400" dirty="0"/>
              <a:t>, instantaneamente ocorre a </a:t>
            </a:r>
            <a:r>
              <a:rPr lang="pt-BR" sz="2400" dirty="0">
                <a:solidFill>
                  <a:srgbClr val="0070C0"/>
                </a:solidFill>
              </a:rPr>
              <a:t>liberação de </a:t>
            </a:r>
            <a:r>
              <a:rPr lang="pt-BR" sz="2400" dirty="0" smtClean="0">
                <a:solidFill>
                  <a:srgbClr val="0070C0"/>
                </a:solidFill>
              </a:rPr>
              <a:t>adrenalina</a:t>
            </a:r>
            <a:r>
              <a:rPr lang="pt-BR" sz="2400" dirty="0" smtClean="0"/>
              <a:t>, que por </a:t>
            </a:r>
            <a:r>
              <a:rPr lang="pt-BR" sz="2400" dirty="0"/>
              <a:t>sua vez, torna as ações do corpo mais rápidas, aumenta a pupila e deixa o corpo em </a:t>
            </a:r>
            <a:r>
              <a:rPr lang="pt-BR" sz="2400" dirty="0" smtClean="0"/>
              <a:t>alerta;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Além disso, é por </a:t>
            </a:r>
            <a:r>
              <a:rPr lang="pt-BR" sz="2400" dirty="0">
                <a:solidFill>
                  <a:srgbClr val="0070C0"/>
                </a:solidFill>
              </a:rPr>
              <a:t>conta da visão, do paladar e do olfato </a:t>
            </a:r>
            <a:r>
              <a:rPr lang="pt-BR" sz="2400" dirty="0"/>
              <a:t>que conseguimos, por exemplo, distinguir substâncias perigosas e, assim, não </a:t>
            </a:r>
            <a:r>
              <a:rPr lang="pt-BR" sz="2400" dirty="0" smtClean="0"/>
              <a:t>ingerir;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Outras sensações </a:t>
            </a:r>
            <a:r>
              <a:rPr lang="pt-BR" sz="2400" dirty="0"/>
              <a:t>como </a:t>
            </a:r>
            <a:r>
              <a:rPr lang="pt-BR" sz="2400" dirty="0">
                <a:solidFill>
                  <a:srgbClr val="0070C0"/>
                </a:solidFill>
              </a:rPr>
              <a:t>felicidade, prazer, tristeza </a:t>
            </a:r>
            <a:r>
              <a:rPr lang="pt-BR" sz="2400" dirty="0"/>
              <a:t>também são funções </a:t>
            </a:r>
            <a:r>
              <a:rPr lang="pt-BR" sz="2400" dirty="0" smtClean="0"/>
              <a:t>estabelecidas </a:t>
            </a:r>
            <a:r>
              <a:rPr lang="pt-BR" sz="2400" dirty="0"/>
              <a:t>pelo sistema </a:t>
            </a:r>
            <a:r>
              <a:rPr lang="pt-BR" sz="2400" dirty="0" smtClean="0"/>
              <a:t>sensorial;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81955" y="131584"/>
            <a:ext cx="7428089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FUNÇÃO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32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310" y="173301"/>
            <a:ext cx="11365089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SISTEMA SENSORIAL: provê </a:t>
            </a:r>
            <a:r>
              <a:rPr lang="pt-BR" b="1" dirty="0">
                <a:solidFill>
                  <a:srgbClr val="FF0000"/>
                </a:solidFill>
              </a:rPr>
              <a:t>não só a qualidade da informação como também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34419"/>
            <a:ext cx="11864622" cy="4371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/>
              <a:t>Localização </a:t>
            </a:r>
            <a:r>
              <a:rPr lang="pt-BR" sz="2400" b="1" dirty="0"/>
              <a:t>espacial da fonte estimuladora: </a:t>
            </a:r>
            <a:r>
              <a:rPr lang="pt-BR" sz="2400" dirty="0"/>
              <a:t>Podemos discriminar se os sons vêm à nossa esquerda ou a direita, se aproximam ou se distanciam de nós. Através </a:t>
            </a:r>
            <a:r>
              <a:rPr lang="pt-BR" sz="2400" dirty="0">
                <a:solidFill>
                  <a:srgbClr val="0070C0"/>
                </a:solidFill>
              </a:rPr>
              <a:t>da visão podemos nos situar no espaço e discriminar os objetos</a:t>
            </a:r>
            <a:r>
              <a:rPr lang="pt-BR" sz="2400" dirty="0"/>
              <a:t> ou ainda através do sentido </a:t>
            </a:r>
            <a:r>
              <a:rPr lang="pt-BR" sz="2400" dirty="0" err="1"/>
              <a:t>somestésico</a:t>
            </a:r>
            <a:r>
              <a:rPr lang="pt-BR" sz="2400" dirty="0"/>
              <a:t> discriminar que parte do corpo se move ou está sendo </a:t>
            </a:r>
            <a:r>
              <a:rPr lang="pt-BR" sz="2400" dirty="0" smtClean="0"/>
              <a:t>estimulada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• </a:t>
            </a:r>
            <a:r>
              <a:rPr lang="pt-BR" sz="2400" b="1" dirty="0" smtClean="0"/>
              <a:t>Determinação </a:t>
            </a:r>
            <a:r>
              <a:rPr lang="pt-BR" sz="2400" b="1" dirty="0"/>
              <a:t>da intensidade: </a:t>
            </a:r>
            <a:r>
              <a:rPr lang="pt-BR" sz="2400" dirty="0">
                <a:solidFill>
                  <a:srgbClr val="0070C0"/>
                </a:solidFill>
              </a:rPr>
              <a:t>Identificamos o volume sonoro </a:t>
            </a:r>
            <a:r>
              <a:rPr lang="pt-BR" sz="2400" dirty="0"/>
              <a:t>como </a:t>
            </a:r>
            <a:r>
              <a:rPr lang="pt-BR" sz="2400" dirty="0" smtClean="0"/>
              <a:t>as </a:t>
            </a:r>
            <a:r>
              <a:rPr lang="pt-BR" sz="2400" dirty="0"/>
              <a:t>mudanças no brilho dos </a:t>
            </a:r>
            <a:r>
              <a:rPr lang="pt-BR" sz="2400" dirty="0" smtClean="0"/>
              <a:t>objetos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b="1" dirty="0" smtClean="0"/>
              <a:t>Determinação da duração: </a:t>
            </a:r>
            <a:r>
              <a:rPr lang="pt-BR" sz="2400" dirty="0" smtClean="0"/>
              <a:t>Sabemos </a:t>
            </a:r>
            <a:r>
              <a:rPr lang="pt-BR" sz="2400" dirty="0" smtClean="0">
                <a:solidFill>
                  <a:srgbClr val="0070C0"/>
                </a:solidFill>
              </a:rPr>
              <a:t>quando começa e termina uma estimulação </a:t>
            </a:r>
            <a:r>
              <a:rPr lang="pt-BR" sz="2400" dirty="0" smtClean="0"/>
              <a:t>ou a sua variação de intensidade.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63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2244" y="0"/>
            <a:ext cx="2627489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9355" y="1238601"/>
            <a:ext cx="8192912" cy="4292954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1. APRESENTAÇÃO DA DISCIPLINA</a:t>
            </a:r>
          </a:p>
          <a:p>
            <a:pPr marL="0" indent="0">
              <a:buNone/>
            </a:pPr>
            <a:r>
              <a:rPr lang="pt-BR" sz="2400" i="1" dirty="0" smtClean="0"/>
              <a:t> - Conteúdos programáticos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- Seminários/Trabalhos em Grupo (o que será avaliado)</a:t>
            </a:r>
          </a:p>
          <a:p>
            <a:pPr marL="0" indent="0">
              <a:buNone/>
            </a:pPr>
            <a:r>
              <a:rPr lang="pt-BR" sz="2400" i="1" dirty="0" smtClean="0"/>
              <a:t> - Presenças e avaliações (participações, o que será avaliado)</a:t>
            </a:r>
          </a:p>
          <a:p>
            <a:pPr marL="0" indent="0">
              <a:buNone/>
            </a:pPr>
            <a:r>
              <a:rPr lang="pt-BR" sz="2400" i="1" dirty="0" smtClean="0"/>
              <a:t> - Contatos p duvidas</a:t>
            </a:r>
          </a:p>
          <a:p>
            <a:pPr marL="0" indent="0">
              <a:buNone/>
            </a:pPr>
            <a:endParaRPr lang="pt-BR" sz="2400" i="1" dirty="0" smtClean="0"/>
          </a:p>
          <a:p>
            <a:pPr marL="0" indent="0">
              <a:buNone/>
            </a:pPr>
            <a:r>
              <a:rPr lang="pt-BR" dirty="0" smtClean="0"/>
              <a:t>2. CONTEÚDO PROGRAMÁTICO DA AULA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- Corpo Humano</a:t>
            </a:r>
          </a:p>
          <a:p>
            <a:pPr>
              <a:buFontTx/>
              <a:buChar char="-"/>
            </a:pPr>
            <a:r>
              <a:rPr lang="pt-BR" sz="2400" i="1" dirty="0" smtClean="0"/>
              <a:t>Sistema Nervoso</a:t>
            </a:r>
          </a:p>
          <a:p>
            <a:pPr>
              <a:buFontTx/>
              <a:buChar char="-"/>
            </a:pPr>
            <a:r>
              <a:rPr lang="pt-BR" sz="2400" i="1" dirty="0" smtClean="0"/>
              <a:t>Sistema Nervoso Sensorial</a:t>
            </a:r>
          </a:p>
        </p:txBody>
      </p:sp>
    </p:spTree>
    <p:extLst>
      <p:ext uri="{BB962C8B-B14F-4D97-AF65-F5344CB8AC3E}">
        <p14:creationId xmlns:p14="http://schemas.microsoft.com/office/powerpoint/2010/main" val="3647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621" y="1094265"/>
            <a:ext cx="12011378" cy="3164418"/>
          </a:xfrm>
        </p:spPr>
        <p:txBody>
          <a:bodyPr>
            <a:noAutofit/>
          </a:bodyPr>
          <a:lstStyle/>
          <a:p>
            <a:r>
              <a:rPr lang="pt-BR" sz="2400" dirty="0"/>
              <a:t>Os ouvidos são os órgãos responsáveis pela </a:t>
            </a:r>
            <a:r>
              <a:rPr lang="pt-BR" sz="2400" b="1" u="sng" dirty="0">
                <a:hlinkClick r:id="rId2"/>
              </a:rPr>
              <a:t>audição</a:t>
            </a:r>
            <a:r>
              <a:rPr lang="pt-BR" sz="2400" dirty="0"/>
              <a:t>, possuem influência na questão do equilíbrio do corpo. As células presentes no ouvido são denominadas de </a:t>
            </a:r>
            <a:r>
              <a:rPr lang="pt-BR" sz="2400" dirty="0" err="1"/>
              <a:t>mecanoceptores</a:t>
            </a:r>
            <a:r>
              <a:rPr lang="pt-BR" sz="2400" dirty="0"/>
              <a:t>, responsáveis por captarem os estímulos mecânicos e transmiti-los aos sistema nervoso.</a:t>
            </a:r>
          </a:p>
          <a:p>
            <a:r>
              <a:rPr lang="pt-BR" sz="2400" dirty="0" smtClean="0"/>
              <a:t>Conseguimos </a:t>
            </a:r>
            <a:r>
              <a:rPr lang="pt-BR" sz="2400" dirty="0"/>
              <a:t>ouvir algo do meio externo por conta da </a:t>
            </a:r>
            <a:r>
              <a:rPr lang="pt-BR" sz="2400" dirty="0">
                <a:solidFill>
                  <a:srgbClr val="0070C0"/>
                </a:solidFill>
              </a:rPr>
              <a:t>captação de ondas </a:t>
            </a:r>
            <a:r>
              <a:rPr lang="pt-BR" sz="2400" dirty="0" smtClean="0">
                <a:solidFill>
                  <a:srgbClr val="0070C0"/>
                </a:solidFill>
              </a:rPr>
              <a:t>sonoras</a:t>
            </a:r>
            <a:r>
              <a:rPr lang="pt-BR" sz="2400" dirty="0" smtClean="0"/>
              <a:t>; A </a:t>
            </a:r>
            <a:r>
              <a:rPr lang="pt-BR" sz="2400" dirty="0"/>
              <a:t>audição se relaciona à capacidade de percepção e compreensão dos </a:t>
            </a:r>
            <a:r>
              <a:rPr lang="pt-BR" sz="2400" dirty="0" smtClean="0"/>
              <a:t>sons;</a:t>
            </a:r>
          </a:p>
          <a:p>
            <a:r>
              <a:rPr lang="pt-BR" sz="2400" dirty="0" smtClean="0"/>
              <a:t>Para </a:t>
            </a:r>
            <a:r>
              <a:rPr lang="pt-BR" sz="2400" dirty="0"/>
              <a:t>que a audição ocorra, </a:t>
            </a:r>
            <a:r>
              <a:rPr lang="pt-BR" sz="2400" dirty="0">
                <a:solidFill>
                  <a:srgbClr val="0070C0"/>
                </a:solidFill>
              </a:rPr>
              <a:t>são necessários estruturas </a:t>
            </a:r>
            <a:r>
              <a:rPr lang="pt-BR" sz="2400" dirty="0"/>
              <a:t>como</a:t>
            </a:r>
            <a:r>
              <a:rPr lang="pt-BR" sz="2400" dirty="0" smtClean="0"/>
              <a:t>: ouvido </a:t>
            </a:r>
            <a:r>
              <a:rPr lang="pt-BR" sz="2400" dirty="0"/>
              <a:t>(dividido em interno e externo); pavilhão e labirinto; canal auditivo; nervo auditivo; tímpano; ossos como o martelo, estribo e a bigorna.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20</a:t>
            </a:fld>
            <a:endParaRPr lang="pt-BR"/>
          </a:p>
        </p:txBody>
      </p:sp>
      <p:pic>
        <p:nvPicPr>
          <p:cNvPr id="4098" name="Picture 2" descr="Sistema Sensorial, o que é? Definição, principais funções e fis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54" y="3995712"/>
            <a:ext cx="4809946" cy="26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93709" y="233364"/>
            <a:ext cx="7585203" cy="718608"/>
          </a:xfrm>
        </p:spPr>
        <p:txBody>
          <a:bodyPr>
            <a:normAutofit/>
          </a:bodyPr>
          <a:lstStyle/>
          <a:p>
            <a:pPr lvl="0"/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AUDIÇÃO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395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831" y="1180043"/>
            <a:ext cx="11850511" cy="242111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tato </a:t>
            </a:r>
            <a:r>
              <a:rPr lang="pt-BR" sz="2400" dirty="0"/>
              <a:t>corresponde a capacidade que temos de </a:t>
            </a:r>
            <a:r>
              <a:rPr lang="pt-BR" sz="2400" dirty="0">
                <a:solidFill>
                  <a:srgbClr val="0070C0"/>
                </a:solidFill>
              </a:rPr>
              <a:t>perceber as características </a:t>
            </a:r>
            <a:r>
              <a:rPr lang="pt-BR" sz="2400" dirty="0"/>
              <a:t>dos objetos que tocam a nossa </a:t>
            </a:r>
            <a:r>
              <a:rPr lang="pt-BR" sz="2400" dirty="0" smtClean="0"/>
              <a:t>pele (</a:t>
            </a:r>
            <a:r>
              <a:rPr lang="pt-BR" sz="2400" dirty="0" err="1" smtClean="0"/>
              <a:t>Ex</a:t>
            </a:r>
            <a:r>
              <a:rPr lang="pt-BR" sz="2400" dirty="0" smtClean="0"/>
              <a:t>: abraço</a:t>
            </a:r>
            <a:r>
              <a:rPr lang="pt-BR" sz="2400" dirty="0"/>
              <a:t>, </a:t>
            </a:r>
            <a:r>
              <a:rPr lang="pt-BR" sz="2400" dirty="0" smtClean="0"/>
              <a:t>vento</a:t>
            </a:r>
            <a:r>
              <a:rPr lang="pt-BR" sz="2400" dirty="0"/>
              <a:t>, </a:t>
            </a:r>
            <a:r>
              <a:rPr lang="pt-BR" sz="2400" dirty="0" smtClean="0"/>
              <a:t>vibração </a:t>
            </a:r>
            <a:r>
              <a:rPr lang="pt-BR" sz="2400" dirty="0"/>
              <a:t>de um motor, etc</a:t>
            </a:r>
            <a:r>
              <a:rPr lang="pt-BR" sz="2400" dirty="0" smtClean="0"/>
              <a:t>.); </a:t>
            </a:r>
          </a:p>
          <a:p>
            <a:r>
              <a:rPr lang="pt-BR" sz="2400" dirty="0" smtClean="0"/>
              <a:t>Estímulos </a:t>
            </a:r>
            <a:r>
              <a:rPr lang="pt-BR" sz="2400" dirty="0"/>
              <a:t>mecânicos </a:t>
            </a:r>
            <a:r>
              <a:rPr lang="pt-BR" sz="2400" dirty="0" smtClean="0"/>
              <a:t>(roçar </a:t>
            </a:r>
            <a:r>
              <a:rPr lang="pt-BR" sz="2400" dirty="0"/>
              <a:t>de uma pena são </a:t>
            </a:r>
            <a:r>
              <a:rPr lang="pt-BR" sz="2400" dirty="0">
                <a:solidFill>
                  <a:srgbClr val="0070C0"/>
                </a:solidFill>
              </a:rPr>
              <a:t>detectados por receptores </a:t>
            </a:r>
            <a:r>
              <a:rPr lang="pt-BR" sz="2400" dirty="0" smtClean="0">
                <a:solidFill>
                  <a:srgbClr val="0070C0"/>
                </a:solidFill>
              </a:rPr>
              <a:t>superficiais</a:t>
            </a:r>
            <a:r>
              <a:rPr lang="pt-BR" sz="2400" dirty="0" smtClean="0"/>
              <a:t>); </a:t>
            </a:r>
            <a:r>
              <a:rPr lang="pt-BR" sz="2400" dirty="0"/>
              <a:t>já a sensação de pressão sobre a pele, </a:t>
            </a:r>
            <a:r>
              <a:rPr lang="pt-BR" sz="2400" dirty="0" smtClean="0"/>
              <a:t>ocorrem pela </a:t>
            </a:r>
            <a:r>
              <a:rPr lang="pt-BR" sz="2400" dirty="0"/>
              <a:t>estimulação de receptores mais </a:t>
            </a:r>
            <a:r>
              <a:rPr lang="pt-BR" sz="2400" dirty="0" smtClean="0"/>
              <a:t>profundos;</a:t>
            </a:r>
          </a:p>
          <a:p>
            <a:r>
              <a:rPr lang="pt-BR" sz="2400" dirty="0" smtClean="0"/>
              <a:t>Há </a:t>
            </a:r>
            <a:r>
              <a:rPr lang="pt-BR" sz="2400" dirty="0"/>
              <a:t>dois tipos de pele: com e sem pelos </a:t>
            </a:r>
            <a:r>
              <a:rPr lang="pt-BR" sz="2400" dirty="0" smtClean="0"/>
              <a:t>(</a:t>
            </a:r>
            <a:r>
              <a:rPr lang="pt-BR" sz="2400" dirty="0" err="1" smtClean="0"/>
              <a:t>Ex</a:t>
            </a:r>
            <a:r>
              <a:rPr lang="pt-BR" sz="2400" dirty="0" smtClean="0"/>
              <a:t>: lábios</a:t>
            </a:r>
            <a:r>
              <a:rPr lang="pt-BR" sz="2400" dirty="0"/>
              <a:t>, as palmas das mãos e planta dos pés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21</a:t>
            </a:fld>
            <a:endParaRPr lang="pt-BR"/>
          </a:p>
        </p:txBody>
      </p:sp>
      <p:pic>
        <p:nvPicPr>
          <p:cNvPr id="13314" name="Picture 2" descr="https://www2.ibb.unesp.br/Museu_Escola/2_qualidade_vida_humana/imagens/ta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9" y="4189090"/>
            <a:ext cx="2847430" cy="23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2.ibb.unesp.br/Museu_Escola/2_qualidade_vida_humana/imagens/tato_recep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73" y="4041422"/>
            <a:ext cx="3652578" cy="24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06219" y="145346"/>
            <a:ext cx="7585203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PELE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62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63954"/>
            <a:ext cx="11864509" cy="245497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É um </a:t>
            </a:r>
            <a:r>
              <a:rPr lang="pt-BR" sz="2400" dirty="0"/>
              <a:t>sentido resultado das papilas </a:t>
            </a:r>
            <a:r>
              <a:rPr lang="pt-BR" sz="2400" dirty="0" smtClean="0"/>
              <a:t>gustativas, onde estão </a:t>
            </a:r>
            <a:r>
              <a:rPr lang="pt-BR" sz="2400" dirty="0"/>
              <a:t>presentes </a:t>
            </a:r>
            <a:r>
              <a:rPr lang="pt-BR" sz="2400" dirty="0" smtClean="0"/>
              <a:t>quimiorreceptores, responsáveis </a:t>
            </a:r>
            <a:r>
              <a:rPr lang="pt-BR" sz="2400" dirty="0"/>
              <a:t>por detectar a presença de </a:t>
            </a:r>
            <a:r>
              <a:rPr lang="pt-BR" sz="2400" dirty="0">
                <a:solidFill>
                  <a:srgbClr val="0070C0"/>
                </a:solidFill>
              </a:rPr>
              <a:t>substâncias químicas ingeridas ou do próprio </a:t>
            </a:r>
            <a:r>
              <a:rPr lang="pt-BR" sz="2400" dirty="0" smtClean="0">
                <a:solidFill>
                  <a:srgbClr val="0070C0"/>
                </a:solidFill>
              </a:rPr>
              <a:t>organismo;</a:t>
            </a:r>
          </a:p>
          <a:p>
            <a:r>
              <a:rPr lang="pt-BR" sz="2400" dirty="0" smtClean="0"/>
              <a:t>O </a:t>
            </a:r>
            <a:r>
              <a:rPr lang="pt-BR" sz="2400" dirty="0"/>
              <a:t>paladar é percebido de </a:t>
            </a:r>
            <a:r>
              <a:rPr lang="pt-BR" sz="2400" dirty="0">
                <a:solidFill>
                  <a:srgbClr val="0070C0"/>
                </a:solidFill>
              </a:rPr>
              <a:t>maneira diferente por cada </a:t>
            </a:r>
            <a:r>
              <a:rPr lang="pt-BR" sz="2400" dirty="0" smtClean="0">
                <a:solidFill>
                  <a:srgbClr val="0070C0"/>
                </a:solidFill>
              </a:rPr>
              <a:t>indivíduo</a:t>
            </a:r>
            <a:r>
              <a:rPr lang="pt-BR" sz="2400" dirty="0" smtClean="0"/>
              <a:t>, assim </a:t>
            </a:r>
            <a:r>
              <a:rPr lang="pt-BR" sz="2400" dirty="0"/>
              <a:t>as papilas gustativas possuem funções específicas para identificar os sabores azedo, salgado, doce e amargo. Além disso, a percepção dos sabores também é auxiliado pelo olfato.</a:t>
            </a: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22</a:t>
            </a:fld>
            <a:endParaRPr lang="pt-BR"/>
          </a:p>
        </p:txBody>
      </p:sp>
      <p:pic>
        <p:nvPicPr>
          <p:cNvPr id="6146" name="Picture 2" descr="Sistema Sensorial, o que é? Definição, principais funções e fis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65" y="4154792"/>
            <a:ext cx="4955879" cy="27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06219" y="145346"/>
            <a:ext cx="7585203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PALADAR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5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878" y="1012474"/>
            <a:ext cx="11682589" cy="304023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Os </a:t>
            </a:r>
            <a:r>
              <a:rPr lang="pt-BR" sz="2400" dirty="0"/>
              <a:t>olhos possuem células fotorreceptoras, </a:t>
            </a:r>
            <a:r>
              <a:rPr lang="pt-BR" sz="2400" dirty="0" smtClean="0"/>
              <a:t>capazes </a:t>
            </a:r>
            <a:r>
              <a:rPr lang="pt-BR" sz="2400" dirty="0"/>
              <a:t>de captar estímulos luminosos, produzindo estímulos nervosos transmitidos ao sistema nervoso central. </a:t>
            </a:r>
            <a:endParaRPr lang="pt-BR" sz="2400" dirty="0" smtClean="0"/>
          </a:p>
          <a:p>
            <a:r>
              <a:rPr lang="pt-BR" sz="2400" dirty="0" smtClean="0"/>
              <a:t>Estas </a:t>
            </a:r>
            <a:r>
              <a:rPr lang="pt-BR" sz="2400" dirty="0"/>
              <a:t>células se situam na retina, uma camada de revestimento interno do olho, e são de dois tipos: bastonetes e </a:t>
            </a:r>
            <a:r>
              <a:rPr lang="pt-BR" sz="2400" dirty="0" smtClean="0"/>
              <a:t>cones;</a:t>
            </a:r>
          </a:p>
          <a:p>
            <a:r>
              <a:rPr lang="pt-BR" sz="2400" dirty="0" smtClean="0"/>
              <a:t>Os </a:t>
            </a:r>
            <a:r>
              <a:rPr lang="pt-BR" sz="2400" dirty="0"/>
              <a:t>raios luminosos penetram nos olhos e passam pela </a:t>
            </a:r>
            <a:r>
              <a:rPr lang="pt-BR" sz="2400" dirty="0" smtClean="0"/>
              <a:t>pupila, que é </a:t>
            </a:r>
            <a:r>
              <a:rPr lang="pt-BR" sz="2400" dirty="0"/>
              <a:t>uma estrutura capaz de controlar a quantidade de luz que penetra no olho. Em ambientes muito claros ela se fecha; em locais escuros ela se </a:t>
            </a:r>
            <a:r>
              <a:rPr lang="pt-BR" sz="2400" dirty="0" smtClean="0"/>
              <a:t>abre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23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06219" y="145346"/>
            <a:ext cx="7585203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VISÃO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Sistema Sensorial, o que é? Definição, principais funções e fis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23" y="4417660"/>
            <a:ext cx="4106273" cy="22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441" y="1040871"/>
            <a:ext cx="11861803" cy="246415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</a:t>
            </a:r>
            <a:r>
              <a:rPr lang="pt-BR" dirty="0"/>
              <a:t>sentido do </a:t>
            </a:r>
            <a:r>
              <a:rPr lang="pt-BR" b="1" u="sng" dirty="0">
                <a:hlinkClick r:id="rId2"/>
              </a:rPr>
              <a:t>olfato</a:t>
            </a:r>
            <a:r>
              <a:rPr lang="pt-BR" dirty="0"/>
              <a:t> é proporcionado pelas </a:t>
            </a:r>
            <a:r>
              <a:rPr lang="pt-BR" dirty="0" smtClean="0"/>
              <a:t>narinas, a </a:t>
            </a:r>
            <a:r>
              <a:rPr lang="pt-BR" dirty="0"/>
              <a:t>região onde se localiza o epitélio olfativo caracterizado pela presença de milhares de células </a:t>
            </a:r>
            <a:r>
              <a:rPr lang="pt-BR" dirty="0" smtClean="0"/>
              <a:t>olfativas;</a:t>
            </a:r>
          </a:p>
          <a:p>
            <a:r>
              <a:rPr lang="pt-BR" dirty="0" smtClean="0"/>
              <a:t>As </a:t>
            </a:r>
            <a:r>
              <a:rPr lang="pt-BR" dirty="0"/>
              <a:t>células olfativas são responsáveis por captar moléculas que estão dissolvidas no </a:t>
            </a:r>
            <a:r>
              <a:rPr lang="pt-BR" dirty="0" smtClean="0"/>
              <a:t>ar;</a:t>
            </a:r>
          </a:p>
          <a:p>
            <a:r>
              <a:rPr lang="pt-BR" dirty="0"/>
              <a:t>O epitélio olfativo é tão sensível que poucas moléculas são suficientes para estimulá-lo, produzindo a sensação de odor.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24</a:t>
            </a:fld>
            <a:endParaRPr lang="pt-BR"/>
          </a:p>
        </p:txBody>
      </p:sp>
      <p:pic>
        <p:nvPicPr>
          <p:cNvPr id="7170" name="Picture 2" descr="Sistema Sensorial, o que é? Definição, principais funções e fis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08" y="3824063"/>
            <a:ext cx="4402668" cy="24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06219" y="145346"/>
            <a:ext cx="7585203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SISTEMA SENSORIAL: OLFATO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74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17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- Interatividade: vídeos pesquisas</a:t>
            </a:r>
          </a:p>
          <a:p>
            <a:pPr marL="0" indent="0">
              <a:buNone/>
            </a:pPr>
            <a:r>
              <a:rPr lang="pt-BR" dirty="0" smtClean="0"/>
              <a:t>- Contato : elidamarnunes@usp.br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02279" y="99513"/>
            <a:ext cx="5745481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FINALIZAÇÃO</a:t>
            </a:r>
            <a:endParaRPr lang="pt-BR" sz="5400" b="1" i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ixaDeTexto 2"/>
          <p:cNvSpPr txBox="1">
            <a:spLocks noChangeArrowheads="1"/>
          </p:cNvSpPr>
          <p:nvPr/>
        </p:nvSpPr>
        <p:spPr bwMode="auto">
          <a:xfrm>
            <a:off x="259821" y="835025"/>
            <a:ext cx="114580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22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O </a:t>
            </a:r>
            <a:r>
              <a:rPr lang="pt-BR" altLang="pt-BR" sz="2200" b="1" u="sng" dirty="0">
                <a:solidFill>
                  <a:srgbClr val="0070C0"/>
                </a:solidFill>
                <a:latin typeface="Arial" panose="020B0604020202020204" pitchFamily="34" charset="0"/>
              </a:rPr>
              <a:t>corpo humano divide-se </a:t>
            </a:r>
            <a:r>
              <a:rPr lang="pt-BR" altLang="pt-BR" sz="22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em:</a:t>
            </a:r>
          </a:p>
          <a:p>
            <a:pPr algn="just"/>
            <a:r>
              <a:rPr lang="pt-BR" altLang="pt-BR" sz="2200" dirty="0">
                <a:latin typeface="Arial" panose="020B0604020202020204" pitchFamily="34" charset="0"/>
              </a:rPr>
              <a:t> </a:t>
            </a:r>
            <a:r>
              <a:rPr lang="pt-BR" altLang="pt-BR" sz="2200" dirty="0" smtClean="0">
                <a:latin typeface="Arial" panose="020B0604020202020204" pitchFamily="34" charset="0"/>
              </a:rPr>
              <a:t>	-</a:t>
            </a:r>
            <a:r>
              <a:rPr lang="pt-BR" altLang="pt-BR" sz="2200" dirty="0">
                <a:latin typeface="Arial" panose="020B0604020202020204" pitchFamily="34" charset="0"/>
              </a:rPr>
              <a:t> cabeça </a:t>
            </a:r>
            <a:r>
              <a:rPr lang="pt-BR" altLang="pt-BR" sz="2200" dirty="0" smtClean="0">
                <a:latin typeface="Arial" panose="020B0604020202020204" pitchFamily="34" charset="0"/>
              </a:rPr>
              <a:t>(extremidade </a:t>
            </a:r>
            <a:r>
              <a:rPr lang="pt-BR" altLang="pt-BR" sz="2200" dirty="0">
                <a:latin typeface="Arial" panose="020B0604020202020204" pitchFamily="34" charset="0"/>
              </a:rPr>
              <a:t>superior do </a:t>
            </a:r>
            <a:r>
              <a:rPr lang="pt-BR" altLang="pt-BR" sz="2200" dirty="0" smtClean="0">
                <a:latin typeface="Arial" panose="020B0604020202020204" pitchFamily="34" charset="0"/>
              </a:rPr>
              <a:t>corpo);</a:t>
            </a:r>
          </a:p>
          <a:p>
            <a:pPr algn="just"/>
            <a:r>
              <a:rPr lang="pt-BR" altLang="pt-BR" sz="2200" dirty="0">
                <a:latin typeface="Arial" panose="020B0604020202020204" pitchFamily="34" charset="0"/>
              </a:rPr>
              <a:t>	</a:t>
            </a:r>
            <a:r>
              <a:rPr lang="pt-BR" altLang="pt-BR" sz="2200" dirty="0" smtClean="0">
                <a:latin typeface="Arial" panose="020B0604020202020204" pitchFamily="34" charset="0"/>
              </a:rPr>
              <a:t>- </a:t>
            </a:r>
            <a:r>
              <a:rPr lang="pt-BR" altLang="pt-BR" sz="2200" dirty="0">
                <a:latin typeface="Arial" panose="020B0604020202020204" pitchFamily="34" charset="0"/>
              </a:rPr>
              <a:t>pescoço </a:t>
            </a:r>
            <a:r>
              <a:rPr lang="pt-BR" altLang="pt-BR" sz="2200" dirty="0" smtClean="0">
                <a:latin typeface="Arial" panose="020B0604020202020204" pitchFamily="34" charset="0"/>
              </a:rPr>
              <a:t>(porção </a:t>
            </a:r>
            <a:r>
              <a:rPr lang="pt-BR" altLang="pt-BR" sz="2200" dirty="0">
                <a:latin typeface="Arial" panose="020B0604020202020204" pitchFamily="34" charset="0"/>
              </a:rPr>
              <a:t>estreitada</a:t>
            </a:r>
            <a:r>
              <a:rPr lang="pt-BR" altLang="pt-BR" sz="2200" dirty="0" smtClean="0">
                <a:latin typeface="Arial" panose="020B0604020202020204" pitchFamily="34" charset="0"/>
              </a:rPr>
              <a:t>);</a:t>
            </a:r>
          </a:p>
          <a:p>
            <a:pPr algn="just"/>
            <a:r>
              <a:rPr lang="pt-BR" altLang="pt-BR" sz="2200" dirty="0">
                <a:latin typeface="Arial" panose="020B0604020202020204" pitchFamily="34" charset="0"/>
              </a:rPr>
              <a:t>	</a:t>
            </a:r>
            <a:r>
              <a:rPr lang="pt-BR" altLang="pt-BR" sz="2200" dirty="0" smtClean="0">
                <a:latin typeface="Arial" panose="020B0604020202020204" pitchFamily="34" charset="0"/>
              </a:rPr>
              <a:t>- </a:t>
            </a:r>
            <a:r>
              <a:rPr lang="pt-BR" altLang="pt-BR" sz="2200" dirty="0">
                <a:latin typeface="Arial" panose="020B0604020202020204" pitchFamily="34" charset="0"/>
              </a:rPr>
              <a:t>tronco (compreende o tórax e o abdome</a:t>
            </a:r>
            <a:r>
              <a:rPr lang="pt-BR" altLang="pt-BR" sz="2200" dirty="0" smtClean="0">
                <a:latin typeface="Arial" panose="020B0604020202020204" pitchFamily="34" charset="0"/>
              </a:rPr>
              <a:t>);</a:t>
            </a:r>
          </a:p>
          <a:p>
            <a:pPr algn="just"/>
            <a:r>
              <a:rPr lang="pt-BR" altLang="pt-BR" sz="2200" dirty="0">
                <a:latin typeface="Arial" panose="020B0604020202020204" pitchFamily="34" charset="0"/>
              </a:rPr>
              <a:t>	</a:t>
            </a:r>
            <a:r>
              <a:rPr lang="pt-BR" altLang="pt-BR" sz="2200" dirty="0" smtClean="0">
                <a:latin typeface="Arial" panose="020B0604020202020204" pitchFamily="34" charset="0"/>
              </a:rPr>
              <a:t>- </a:t>
            </a:r>
            <a:r>
              <a:rPr lang="pt-BR" altLang="pt-BR" sz="2200" dirty="0">
                <a:latin typeface="Arial" panose="020B0604020202020204" pitchFamily="34" charset="0"/>
              </a:rPr>
              <a:t>membros (dois são superiores e dois inferiores).</a:t>
            </a:r>
            <a:endParaRPr lang="pt-BR" altLang="pt-BR" sz="2200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pt-BR" altLang="pt-BR" sz="2200" dirty="0"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30" y="2799613"/>
            <a:ext cx="4195634" cy="391727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418644" y="172244"/>
            <a:ext cx="7436556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DIVISÃO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56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/>
          <p:cNvSpPr txBox="1">
            <a:spLocks noChangeArrowheads="1"/>
          </p:cNvSpPr>
          <p:nvPr/>
        </p:nvSpPr>
        <p:spPr bwMode="auto">
          <a:xfrm>
            <a:off x="1847850" y="2947988"/>
            <a:ext cx="1314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Corpo</a:t>
            </a: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Humano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3071813" y="854629"/>
            <a:ext cx="156370" cy="5238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3432706" y="854629"/>
            <a:ext cx="1189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Cabeça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4877594" y="863361"/>
            <a:ext cx="155575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90" name="CaixaDeTexto 6"/>
          <p:cNvSpPr txBox="1">
            <a:spLocks noChangeArrowheads="1"/>
          </p:cNvSpPr>
          <p:nvPr/>
        </p:nvSpPr>
        <p:spPr bwMode="auto">
          <a:xfrm>
            <a:off x="5019325" y="764573"/>
            <a:ext cx="10779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2200" b="1" dirty="0">
                <a:latin typeface="Arial" panose="020B0604020202020204" pitchFamily="34" charset="0"/>
              </a:rPr>
              <a:t>Crânio</a:t>
            </a:r>
          </a:p>
          <a:p>
            <a:pPr algn="just" eaLnBrk="1" hangingPunct="1"/>
            <a:endParaRPr lang="pt-BR" altLang="pt-BR" sz="2200" b="1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pt-BR" altLang="pt-BR" sz="2200" b="1" dirty="0">
                <a:latin typeface="Arial" panose="020B0604020202020204" pitchFamily="34" charset="0"/>
              </a:rPr>
              <a:t>Face</a:t>
            </a:r>
          </a:p>
        </p:txBody>
      </p:sp>
      <p:sp>
        <p:nvSpPr>
          <p:cNvPr id="16391" name="CaixaDeTexto 7"/>
          <p:cNvSpPr txBox="1">
            <a:spLocks noChangeArrowheads="1"/>
          </p:cNvSpPr>
          <p:nvPr/>
        </p:nvSpPr>
        <p:spPr bwMode="auto">
          <a:xfrm>
            <a:off x="3503613" y="1484313"/>
            <a:ext cx="1346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Pescoço</a:t>
            </a:r>
          </a:p>
        </p:txBody>
      </p:sp>
      <p:sp>
        <p:nvSpPr>
          <p:cNvPr id="16392" name="CaixaDeTexto 8"/>
          <p:cNvSpPr txBox="1">
            <a:spLocks noChangeArrowheads="1"/>
          </p:cNvSpPr>
          <p:nvPr/>
        </p:nvSpPr>
        <p:spPr bwMode="auto">
          <a:xfrm>
            <a:off x="3503614" y="2420938"/>
            <a:ext cx="1127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Tronco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4800600" y="2205038"/>
            <a:ext cx="15398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94" name="CaixaDeTexto 10"/>
          <p:cNvSpPr txBox="1">
            <a:spLocks noChangeArrowheads="1"/>
          </p:cNvSpPr>
          <p:nvPr/>
        </p:nvSpPr>
        <p:spPr bwMode="auto">
          <a:xfrm>
            <a:off x="4943475" y="2133600"/>
            <a:ext cx="1314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Tórax</a:t>
            </a:r>
          </a:p>
          <a:p>
            <a:pPr eaLnBrk="1" hangingPunct="1"/>
            <a:endParaRPr lang="pt-BR" altLang="pt-BR" sz="2200" b="1"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Abdome</a:t>
            </a:r>
          </a:p>
        </p:txBody>
      </p:sp>
      <p:sp>
        <p:nvSpPr>
          <p:cNvPr id="16395" name="CaixaDeTexto 11"/>
          <p:cNvSpPr txBox="1">
            <a:spLocks noChangeArrowheads="1"/>
          </p:cNvSpPr>
          <p:nvPr/>
        </p:nvSpPr>
        <p:spPr bwMode="auto">
          <a:xfrm>
            <a:off x="3648076" y="4508500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Membros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5303839" y="3644901"/>
            <a:ext cx="46037" cy="2232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97" name="CaixaDeTexto 13"/>
          <p:cNvSpPr txBox="1">
            <a:spLocks noChangeArrowheads="1"/>
          </p:cNvSpPr>
          <p:nvPr/>
        </p:nvSpPr>
        <p:spPr bwMode="auto">
          <a:xfrm>
            <a:off x="6959601" y="3213101"/>
            <a:ext cx="765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Raiz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7824788" y="335756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99" name="CaixaDeTexto 15"/>
          <p:cNvSpPr txBox="1">
            <a:spLocks noChangeArrowheads="1"/>
          </p:cNvSpPr>
          <p:nvPr/>
        </p:nvSpPr>
        <p:spPr bwMode="auto">
          <a:xfrm>
            <a:off x="8688388" y="3213101"/>
            <a:ext cx="11096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 dirty="0">
                <a:latin typeface="Arial" panose="020B0604020202020204" pitchFamily="34" charset="0"/>
              </a:rPr>
              <a:t>Ombro</a:t>
            </a:r>
          </a:p>
        </p:txBody>
      </p:sp>
      <p:sp>
        <p:nvSpPr>
          <p:cNvPr id="16400" name="CaixaDeTexto 17"/>
          <p:cNvSpPr txBox="1">
            <a:spLocks noChangeArrowheads="1"/>
          </p:cNvSpPr>
          <p:nvPr/>
        </p:nvSpPr>
        <p:spPr bwMode="auto">
          <a:xfrm>
            <a:off x="5375275" y="3573463"/>
            <a:ext cx="134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Superior</a:t>
            </a:r>
          </a:p>
        </p:txBody>
      </p:sp>
      <p:sp>
        <p:nvSpPr>
          <p:cNvPr id="19" name="Chave esquerda 18"/>
          <p:cNvSpPr/>
          <p:nvPr/>
        </p:nvSpPr>
        <p:spPr>
          <a:xfrm>
            <a:off x="6743701" y="3357563"/>
            <a:ext cx="155575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402" name="CaixaDeTexto 19"/>
          <p:cNvSpPr txBox="1">
            <a:spLocks noChangeArrowheads="1"/>
          </p:cNvSpPr>
          <p:nvPr/>
        </p:nvSpPr>
        <p:spPr bwMode="auto">
          <a:xfrm>
            <a:off x="6959600" y="3862388"/>
            <a:ext cx="1549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Parte livre</a:t>
            </a:r>
          </a:p>
        </p:txBody>
      </p:sp>
      <p:sp>
        <p:nvSpPr>
          <p:cNvPr id="21" name="Chave esquerda 20"/>
          <p:cNvSpPr/>
          <p:nvPr/>
        </p:nvSpPr>
        <p:spPr>
          <a:xfrm>
            <a:off x="8543926" y="3667125"/>
            <a:ext cx="155575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404" name="CaixaDeTexto 21"/>
          <p:cNvSpPr txBox="1">
            <a:spLocks noChangeArrowheads="1"/>
          </p:cNvSpPr>
          <p:nvPr/>
        </p:nvSpPr>
        <p:spPr bwMode="auto">
          <a:xfrm>
            <a:off x="8688389" y="3573464"/>
            <a:ext cx="1582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Braço</a:t>
            </a: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Antebraço</a:t>
            </a: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Mão</a:t>
            </a:r>
          </a:p>
        </p:txBody>
      </p:sp>
      <p:sp>
        <p:nvSpPr>
          <p:cNvPr id="16405" name="CaixaDeTexto 22"/>
          <p:cNvSpPr txBox="1">
            <a:spLocks noChangeArrowheads="1"/>
          </p:cNvSpPr>
          <p:nvPr/>
        </p:nvSpPr>
        <p:spPr bwMode="auto">
          <a:xfrm>
            <a:off x="5448300" y="5300663"/>
            <a:ext cx="1157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Inferior</a:t>
            </a:r>
          </a:p>
        </p:txBody>
      </p:sp>
      <p:sp>
        <p:nvSpPr>
          <p:cNvPr id="24" name="Chave esquerda 23"/>
          <p:cNvSpPr/>
          <p:nvPr/>
        </p:nvSpPr>
        <p:spPr>
          <a:xfrm>
            <a:off x="6600825" y="5106988"/>
            <a:ext cx="15398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407" name="Retângulo 24"/>
          <p:cNvSpPr>
            <a:spLocks noChangeArrowheads="1"/>
          </p:cNvSpPr>
          <p:nvPr/>
        </p:nvSpPr>
        <p:spPr bwMode="auto">
          <a:xfrm>
            <a:off x="6743701" y="4941888"/>
            <a:ext cx="765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Raiz</a:t>
            </a:r>
            <a:endParaRPr lang="pt-BR" altLang="pt-BR" sz="2200">
              <a:latin typeface="Arial" panose="020B0604020202020204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535863" y="508476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409" name="CaixaDeTexto 26"/>
          <p:cNvSpPr txBox="1">
            <a:spLocks noChangeArrowheads="1"/>
          </p:cNvSpPr>
          <p:nvPr/>
        </p:nvSpPr>
        <p:spPr bwMode="auto">
          <a:xfrm>
            <a:off x="8399463" y="4941888"/>
            <a:ext cx="117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Quadril</a:t>
            </a:r>
          </a:p>
        </p:txBody>
      </p:sp>
      <p:sp>
        <p:nvSpPr>
          <p:cNvPr id="16410" name="Retângulo 27"/>
          <p:cNvSpPr>
            <a:spLocks noChangeArrowheads="1"/>
          </p:cNvSpPr>
          <p:nvPr/>
        </p:nvSpPr>
        <p:spPr bwMode="auto">
          <a:xfrm>
            <a:off x="6743700" y="5662613"/>
            <a:ext cx="1549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Parte livre</a:t>
            </a:r>
          </a:p>
        </p:txBody>
      </p:sp>
      <p:sp>
        <p:nvSpPr>
          <p:cNvPr id="29" name="Chave esquerda 28"/>
          <p:cNvSpPr/>
          <p:nvPr/>
        </p:nvSpPr>
        <p:spPr>
          <a:xfrm>
            <a:off x="8256589" y="5467350"/>
            <a:ext cx="155575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412" name="CaixaDeTexto 29"/>
          <p:cNvSpPr txBox="1">
            <a:spLocks noChangeArrowheads="1"/>
          </p:cNvSpPr>
          <p:nvPr/>
        </p:nvSpPr>
        <p:spPr bwMode="auto">
          <a:xfrm>
            <a:off x="8399463" y="5345114"/>
            <a:ext cx="1225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Coxa</a:t>
            </a: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Perna</a:t>
            </a:r>
          </a:p>
          <a:p>
            <a:pPr eaLnBrk="1" hangingPunct="1"/>
            <a:r>
              <a:rPr lang="pt-BR" altLang="pt-BR" sz="2200" b="1">
                <a:latin typeface="Arial" panose="020B0604020202020204" pitchFamily="34" charset="0"/>
              </a:rPr>
              <a:t>Pé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9" y="3819526"/>
            <a:ext cx="1891595" cy="275327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474" y="201036"/>
            <a:ext cx="2349865" cy="3333077"/>
          </a:xfrm>
          <a:prstGeom prst="rect">
            <a:avLst/>
          </a:prstGeom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2397304" y="59220"/>
            <a:ext cx="7436556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DIVISÃO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50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6189576" y="919153"/>
            <a:ext cx="5649151" cy="445435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SzPct val="75000"/>
              <a:buFont typeface="Arial"/>
              <a:buChar char="–"/>
            </a:pPr>
            <a:r>
              <a:rPr lang="pt-BR" sz="2000" b="1" dirty="0"/>
              <a:t> Planos Sagitais: </a:t>
            </a:r>
            <a:r>
              <a:rPr lang="pt-BR" sz="2000" dirty="0" smtClean="0"/>
              <a:t>divide </a:t>
            </a:r>
            <a:r>
              <a:rPr lang="pt-BR" sz="2000" dirty="0"/>
              <a:t>o corpo verticalmente em duas metades iguais, direita e </a:t>
            </a:r>
            <a:r>
              <a:rPr lang="pt-BR" sz="2000" dirty="0" smtClean="0"/>
              <a:t>esquerda;</a:t>
            </a:r>
          </a:p>
          <a:p>
            <a:pPr algn="just">
              <a:lnSpc>
                <a:spcPct val="150000"/>
              </a:lnSpc>
              <a:buSzPct val="75000"/>
            </a:pPr>
            <a:endParaRPr lang="pt-BR" sz="2000" dirty="0" smtClean="0"/>
          </a:p>
          <a:p>
            <a:pPr algn="just">
              <a:lnSpc>
                <a:spcPct val="150000"/>
              </a:lnSpc>
              <a:buSzPct val="75000"/>
              <a:buFont typeface="Arial"/>
              <a:buChar char="–"/>
            </a:pPr>
            <a:r>
              <a:rPr lang="pt-BR" sz="2000" b="1" dirty="0"/>
              <a:t> Planos </a:t>
            </a:r>
            <a:r>
              <a:rPr lang="pt-BR" sz="2000" b="1" dirty="0" smtClean="0"/>
              <a:t>Coronais</a:t>
            </a:r>
            <a:r>
              <a:rPr lang="pt-BR" sz="2000" b="1" dirty="0"/>
              <a:t>: </a:t>
            </a:r>
            <a:r>
              <a:rPr lang="pt-BR" sz="2000" dirty="0"/>
              <a:t>Dividem o corpo verticalmente em duas metades diferentes, anterior e </a:t>
            </a:r>
            <a:r>
              <a:rPr lang="pt-BR" sz="2000" dirty="0" smtClean="0"/>
              <a:t>posterior;</a:t>
            </a:r>
          </a:p>
          <a:p>
            <a:pPr algn="just">
              <a:lnSpc>
                <a:spcPct val="150000"/>
              </a:lnSpc>
              <a:buSzPct val="75000"/>
            </a:pPr>
            <a:endParaRPr lang="pt-BR" sz="2000" dirty="0" smtClean="0"/>
          </a:p>
          <a:p>
            <a:pPr algn="just">
              <a:lnSpc>
                <a:spcPct val="150000"/>
              </a:lnSpc>
              <a:buSzPct val="75000"/>
              <a:buFont typeface="Arial"/>
              <a:buChar char="–"/>
            </a:pPr>
            <a:r>
              <a:rPr lang="pt-BR" sz="2000" b="1" dirty="0"/>
              <a:t>Planos Transversos: </a:t>
            </a:r>
            <a:r>
              <a:rPr lang="pt-BR" sz="2000" dirty="0"/>
              <a:t>Dividem o corpo horizontalmente em duas metades diferentes, superior e inferior.</a:t>
            </a:r>
          </a:p>
          <a:p>
            <a:pPr algn="just">
              <a:lnSpc>
                <a:spcPct val="150000"/>
              </a:lnSpc>
              <a:buSzPct val="75000"/>
            </a:pPr>
            <a:endParaRPr lang="pt-BR" sz="1600" dirty="0"/>
          </a:p>
          <a:p>
            <a:pPr algn="just">
              <a:lnSpc>
                <a:spcPct val="150000"/>
              </a:lnSpc>
              <a:buSzPct val="75000"/>
              <a:buFont typeface="Arial"/>
              <a:buChar char="–"/>
            </a:pPr>
            <a:endParaRPr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1" y="1754531"/>
            <a:ext cx="5689650" cy="410766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41909" y="107569"/>
            <a:ext cx="10695335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PLANOS ANATÔMICOS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826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4048125" y="225742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pt-BR" altLang="pt-BR"/>
          </a:p>
        </p:txBody>
      </p:sp>
      <p:sp>
        <p:nvSpPr>
          <p:cNvPr id="39940" name="Text Box 20"/>
          <p:cNvSpPr txBox="1">
            <a:spLocks noChangeArrowheads="1"/>
          </p:cNvSpPr>
          <p:nvPr/>
        </p:nvSpPr>
        <p:spPr bwMode="auto">
          <a:xfrm>
            <a:off x="2362200" y="1905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/>
          </a:p>
        </p:txBody>
      </p:sp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243354" y="811885"/>
            <a:ext cx="1175673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SzPct val="75000"/>
            </a:pPr>
            <a:r>
              <a:rPr lang="pt-BR" altLang="pt-BR" sz="2800" b="1" u="sng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CÉLULAS:</a:t>
            </a:r>
          </a:p>
          <a:p>
            <a:pPr algn="just">
              <a:buSzPct val="75000"/>
            </a:pPr>
            <a:r>
              <a:rPr lang="pt-BR" altLang="pt-BR" sz="2400" dirty="0">
                <a:latin typeface="+mn-lt"/>
                <a:cs typeface="Arial" panose="020B0604020202020204" pitchFamily="34" charset="0"/>
              </a:rPr>
              <a:t>•</a:t>
            </a:r>
            <a:r>
              <a:rPr lang="pt-BR" sz="2400" dirty="0" smtClean="0">
                <a:latin typeface="+mn-lt"/>
              </a:rPr>
              <a:t>É </a:t>
            </a:r>
            <a:r>
              <a:rPr lang="pt-BR" sz="2400" dirty="0">
                <a:latin typeface="+mn-lt"/>
              </a:rPr>
              <a:t>a unidade biológica e funcional dos organismos </a:t>
            </a:r>
            <a:r>
              <a:rPr lang="pt-BR" sz="2400" dirty="0" smtClean="0">
                <a:latin typeface="+mn-lt"/>
              </a:rPr>
              <a:t>vivos, possuem grande diversidade e </a:t>
            </a:r>
            <a:r>
              <a:rPr lang="pt-BR" sz="2400" dirty="0">
                <a:latin typeface="+mn-lt"/>
              </a:rPr>
              <a:t>formam os tecidos</a:t>
            </a:r>
            <a:r>
              <a:rPr lang="pt-BR" sz="2400" dirty="0" smtClean="0">
                <a:latin typeface="+mn-lt"/>
              </a:rPr>
              <a:t>;</a:t>
            </a:r>
            <a:endParaRPr lang="pt-BR" sz="2400" dirty="0">
              <a:latin typeface="+mn-lt"/>
            </a:endParaRPr>
          </a:p>
          <a:p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•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Todas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as células apresentam uma mesma estrutura formada de membrana plasmática, citoplasma e núcleo (ou </a:t>
            </a:r>
            <a:r>
              <a:rPr lang="pt-BR" altLang="pt-BR" sz="2400" dirty="0" err="1">
                <a:latin typeface="+mn-lt"/>
                <a:cs typeface="Times New Roman" panose="02020603050405020304" pitchFamily="18" charset="0"/>
              </a:rPr>
              <a:t>nucleóide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). </a:t>
            </a:r>
            <a:endParaRPr lang="pt-BR" altLang="pt-BR" sz="2400" dirty="0" smtClean="0">
              <a:latin typeface="+mn-lt"/>
              <a:cs typeface="Times New Roman" panose="02020603050405020304" pitchFamily="18" charset="0"/>
            </a:endParaRPr>
          </a:p>
          <a:p>
            <a:pPr algn="just">
              <a:buSzPct val="75000"/>
              <a:buFont typeface="Arial"/>
              <a:buChar char="–"/>
            </a:pPr>
            <a:r>
              <a:rPr lang="pt-BR" altLang="pt-BR" sz="24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TECIDOS:</a:t>
            </a:r>
            <a:r>
              <a:rPr lang="pt-BR" sz="2400" dirty="0">
                <a:solidFill>
                  <a:srgbClr val="196665"/>
                </a:solidFill>
                <a:latin typeface="Arial"/>
              </a:rPr>
              <a:t> </a:t>
            </a:r>
            <a:endParaRPr lang="pt-BR" sz="2400" dirty="0" smtClean="0">
              <a:solidFill>
                <a:srgbClr val="196665"/>
              </a:solidFill>
              <a:latin typeface="Arial"/>
            </a:endParaRPr>
          </a:p>
          <a:p>
            <a:pPr algn="just">
              <a:buSzPct val="75000"/>
            </a:pPr>
            <a:r>
              <a:rPr lang="pt-BR" altLang="pt-BR" sz="2400" dirty="0">
                <a:cs typeface="Arial" panose="020B0604020202020204" pitchFamily="34" charset="0"/>
              </a:rPr>
              <a:t>• </a:t>
            </a:r>
            <a:r>
              <a:rPr lang="pt-BR" altLang="pt-BR" sz="2400" dirty="0" smtClean="0">
                <a:latin typeface="+mn-lt"/>
              </a:rPr>
              <a:t>C</a:t>
            </a:r>
            <a:r>
              <a:rPr lang="pt-BR" sz="2400" dirty="0" smtClean="0">
                <a:latin typeface="+mn-lt"/>
              </a:rPr>
              <a:t>onjunto </a:t>
            </a:r>
            <a:r>
              <a:rPr lang="pt-BR" sz="2400" dirty="0">
                <a:latin typeface="+mn-lt"/>
              </a:rPr>
              <a:t>de células da mesma natureza, diferenciadas em determinados sentidos para poderem realizar </a:t>
            </a:r>
            <a:r>
              <a:rPr lang="pt-BR" sz="2400" dirty="0" smtClean="0">
                <a:latin typeface="+mn-lt"/>
              </a:rPr>
              <a:t>função própria (</a:t>
            </a:r>
            <a:r>
              <a:rPr lang="pt-BR" sz="2400" dirty="0" err="1" smtClean="0">
                <a:latin typeface="+mn-lt"/>
              </a:rPr>
              <a:t>Ex</a:t>
            </a:r>
            <a:r>
              <a:rPr lang="pt-BR" sz="2400" dirty="0" smtClean="0">
                <a:latin typeface="+mn-lt"/>
              </a:rPr>
              <a:t>: T</a:t>
            </a:r>
            <a:r>
              <a:rPr lang="pt-BR" sz="2400" dirty="0">
                <a:latin typeface="+mn-lt"/>
              </a:rPr>
              <a:t>. </a:t>
            </a:r>
            <a:r>
              <a:rPr lang="pt-BR" sz="2400" dirty="0" smtClean="0">
                <a:latin typeface="+mn-lt"/>
              </a:rPr>
              <a:t>Epitelial, </a:t>
            </a:r>
            <a:r>
              <a:rPr lang="pt-BR" sz="2400" i="1" dirty="0" smtClean="0">
                <a:latin typeface="+mn-lt"/>
              </a:rPr>
              <a:t>Conjuntivo</a:t>
            </a:r>
            <a:r>
              <a:rPr lang="pt-BR" sz="2400" i="1" dirty="0">
                <a:latin typeface="+mn-lt"/>
              </a:rPr>
              <a:t>, Adiposo, </a:t>
            </a:r>
            <a:r>
              <a:rPr lang="pt-BR" sz="2400" i="1" dirty="0" smtClean="0">
                <a:latin typeface="+mn-lt"/>
              </a:rPr>
              <a:t>Cartilaginoso, Ósseo, </a:t>
            </a:r>
            <a:r>
              <a:rPr lang="pt-BR" sz="2400" dirty="0" smtClean="0">
                <a:latin typeface="+mn-lt"/>
              </a:rPr>
              <a:t>Hematopoiético, Muscular, Nervoso);</a:t>
            </a:r>
            <a:endParaRPr lang="pt-BR" altLang="pt-BR" sz="2400" b="1" u="sng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46621" y="127620"/>
            <a:ext cx="8798802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57" y="4447822"/>
            <a:ext cx="2501794" cy="231163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78" y="4312821"/>
            <a:ext cx="4724040" cy="244663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26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" y="1072444"/>
            <a:ext cx="7450669" cy="5588002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326487" y="1477433"/>
            <a:ext cx="4504269" cy="19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pt-BR" sz="2400" dirty="0" smtClean="0">
                <a:cs typeface="Times New Roman" panose="02020603050405020304" pitchFamily="18" charset="0"/>
              </a:rPr>
              <a:t>O corpo humano/</a:t>
            </a:r>
            <a:r>
              <a:rPr lang="pt-PT" altLang="pt-BR" sz="2400" dirty="0" smtClean="0">
                <a:solidFill>
                  <a:schemeClr val="hlink"/>
                </a:solidFill>
                <a:cs typeface="Times New Roman" panose="02020603050405020304" pitchFamily="18" charset="0"/>
              </a:rPr>
              <a:t>animais</a:t>
            </a:r>
            <a:r>
              <a:rPr lang="pt-PT" altLang="pt-BR" sz="2400" dirty="0">
                <a:cs typeface="Times New Roman" panose="02020603050405020304" pitchFamily="18" charset="0"/>
              </a:rPr>
              <a:t> </a:t>
            </a:r>
            <a:r>
              <a:rPr lang="pt-PT" altLang="pt-BR" sz="2400" dirty="0" smtClean="0">
                <a:cs typeface="Times New Roman" panose="02020603050405020304" pitchFamily="18" charset="0"/>
              </a:rPr>
              <a:t>é composto por sistemas, que são formados por </a:t>
            </a:r>
            <a:r>
              <a:rPr lang="pt-PT" altLang="pt-BR" sz="2400" dirty="0" smtClean="0">
                <a:solidFill>
                  <a:schemeClr val="hlink"/>
                </a:solidFill>
                <a:cs typeface="Times New Roman" panose="02020603050405020304" pitchFamily="18" charset="0"/>
              </a:rPr>
              <a:t>órgãos</a:t>
            </a:r>
            <a:r>
              <a:rPr lang="pt-PT" altLang="pt-BR" sz="2400" dirty="0" smtClean="0">
                <a:cs typeface="Times New Roman" panose="02020603050405020304" pitchFamily="18" charset="0"/>
              </a:rPr>
              <a:t>, que são constituídos de </a:t>
            </a:r>
            <a:r>
              <a:rPr lang="pt-PT" altLang="pt-BR" sz="2400" dirty="0" smtClean="0">
                <a:solidFill>
                  <a:schemeClr val="hlink"/>
                </a:solidFill>
                <a:cs typeface="Times New Roman" panose="02020603050405020304" pitchFamily="18" charset="0"/>
              </a:rPr>
              <a:t>tecidos</a:t>
            </a:r>
            <a:r>
              <a:rPr lang="pt-PT" altLang="pt-BR" sz="2400" dirty="0" smtClean="0">
                <a:cs typeface="Times New Roman" panose="02020603050405020304" pitchFamily="18" charset="0"/>
              </a:rPr>
              <a:t>, que por sua vez são formados de </a:t>
            </a:r>
            <a:r>
              <a:rPr lang="pt-PT" altLang="pt-BR" sz="2400" dirty="0" smtClean="0">
                <a:solidFill>
                  <a:schemeClr val="hlink"/>
                </a:solidFill>
                <a:cs typeface="Times New Roman" panose="02020603050405020304" pitchFamily="18" charset="0"/>
              </a:rPr>
              <a:t>células</a:t>
            </a:r>
            <a:r>
              <a:rPr lang="pt-PT" altLang="pt-BR" sz="2400" dirty="0" smtClean="0">
                <a:cs typeface="Times New Roman" panose="02020603050405020304" pitchFamily="18" charset="0"/>
              </a:rPr>
              <a:t>.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endParaRPr lang="pt-BR" alt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54642" y="195354"/>
            <a:ext cx="8798802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COMPOSIÇÃO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073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corpo_cor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1538"/>
            <a:ext cx="91440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62642" y="274376"/>
            <a:ext cx="7876380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SISTEMAS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1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11" y="952500"/>
            <a:ext cx="11898489" cy="5565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circulatório</a:t>
            </a:r>
            <a:r>
              <a:rPr lang="pt-PT" altLang="pt-BR" sz="2600" dirty="0"/>
              <a:t>: circulação do sangue como </a:t>
            </a:r>
            <a:r>
              <a:rPr lang="pt-PT" altLang="pt-BR" sz="2600" dirty="0">
                <a:solidFill>
                  <a:schemeClr val="hlink"/>
                </a:solidFill>
              </a:rPr>
              <a:t>coração</a:t>
            </a:r>
            <a:r>
              <a:rPr lang="pt-PT" altLang="pt-BR" sz="2600" dirty="0"/>
              <a:t> e </a:t>
            </a:r>
            <a:r>
              <a:rPr lang="pt-PT" altLang="pt-BR" sz="2600" dirty="0">
                <a:solidFill>
                  <a:schemeClr val="hlink"/>
                </a:solidFill>
              </a:rPr>
              <a:t>vasos sanguíneos</a:t>
            </a:r>
            <a:r>
              <a:rPr lang="pt-PT" altLang="pt-BR" sz="2600" dirty="0"/>
              <a:t>. </a:t>
            </a:r>
            <a:endParaRPr lang="pt-BR" altLang="pt-BR" sz="2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digestivo</a:t>
            </a:r>
            <a:r>
              <a:rPr lang="pt-PT" altLang="pt-BR" sz="2600" dirty="0"/>
              <a:t>: processamento do alimento com a </a:t>
            </a:r>
            <a:r>
              <a:rPr lang="pt-PT" altLang="pt-BR" sz="2600" dirty="0">
                <a:solidFill>
                  <a:schemeClr val="hlink"/>
                </a:solidFill>
              </a:rPr>
              <a:t>boca</a:t>
            </a:r>
            <a:r>
              <a:rPr lang="pt-PT" altLang="pt-BR" sz="2600" dirty="0"/>
              <a:t>, </a:t>
            </a:r>
            <a:r>
              <a:rPr lang="pt-PT" altLang="pt-BR" sz="2600" dirty="0">
                <a:solidFill>
                  <a:schemeClr val="hlink"/>
                </a:solidFill>
              </a:rPr>
              <a:t>estômago</a:t>
            </a:r>
            <a:r>
              <a:rPr lang="pt-PT" altLang="pt-BR" sz="2600" dirty="0"/>
              <a:t> e </a:t>
            </a:r>
            <a:r>
              <a:rPr lang="pt-PT" altLang="pt-BR" sz="2600" dirty="0">
                <a:solidFill>
                  <a:schemeClr val="hlink"/>
                </a:solidFill>
              </a:rPr>
              <a:t>intestinos</a:t>
            </a:r>
            <a:r>
              <a:rPr lang="pt-PT" altLang="pt-BR" sz="2600" dirty="0"/>
              <a:t>. </a:t>
            </a:r>
            <a:endParaRPr lang="pt-BR" altLang="pt-BR" sz="2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endócrino</a:t>
            </a:r>
            <a:r>
              <a:rPr lang="pt-PT" altLang="pt-BR" sz="2600" dirty="0"/>
              <a:t>: comunicação interna do corpo através de hormônios. </a:t>
            </a:r>
            <a:endParaRPr lang="pt-BR" altLang="pt-BR" sz="2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imunológico</a:t>
            </a:r>
            <a:r>
              <a:rPr lang="pt-PT" altLang="pt-BR" sz="2600" dirty="0"/>
              <a:t>: defesa do corpo contra os agentes patogênicos. </a:t>
            </a:r>
            <a:endParaRPr lang="pt-BR" altLang="pt-BR" sz="26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tegumentar</a:t>
            </a:r>
            <a:r>
              <a:rPr lang="pt-PT" altLang="pt-BR" sz="2600" dirty="0"/>
              <a:t>: </a:t>
            </a:r>
            <a:r>
              <a:rPr lang="pt-PT" altLang="pt-BR" sz="2600" dirty="0">
                <a:solidFill>
                  <a:schemeClr val="hlink"/>
                </a:solidFill>
              </a:rPr>
              <a:t>pele</a:t>
            </a:r>
            <a:r>
              <a:rPr lang="pt-PT" altLang="pt-BR" sz="2600" dirty="0"/>
              <a:t>, </a:t>
            </a:r>
            <a:r>
              <a:rPr lang="pt-PT" altLang="pt-BR" sz="2600" dirty="0">
                <a:solidFill>
                  <a:schemeClr val="hlink"/>
                </a:solidFill>
              </a:rPr>
              <a:t>cabelo</a:t>
            </a:r>
            <a:r>
              <a:rPr lang="pt-PT" altLang="pt-BR" sz="2600" dirty="0"/>
              <a:t> e </a:t>
            </a:r>
            <a:r>
              <a:rPr lang="pt-PT" altLang="pt-BR" sz="2600" dirty="0">
                <a:solidFill>
                  <a:schemeClr val="hlink"/>
                </a:solidFill>
              </a:rPr>
              <a:t>unhas</a:t>
            </a:r>
            <a:r>
              <a:rPr lang="pt-PT" altLang="pt-BR" sz="2600" dirty="0"/>
              <a:t>. </a:t>
            </a:r>
            <a:endParaRPr lang="pt-PT" altLang="pt-BR" sz="2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linfático</a:t>
            </a:r>
            <a:r>
              <a:rPr lang="pt-PT" altLang="pt-BR" sz="2600" dirty="0"/>
              <a:t>: estruturas envolvidas na transferência de </a:t>
            </a:r>
            <a:r>
              <a:rPr lang="pt-PT" altLang="pt-BR" sz="2600" dirty="0">
                <a:solidFill>
                  <a:schemeClr val="hlink"/>
                </a:solidFill>
              </a:rPr>
              <a:t>linfa</a:t>
            </a:r>
            <a:r>
              <a:rPr lang="pt-PT" altLang="pt-BR" sz="2600" dirty="0"/>
              <a:t> entre tecidos e o fluxo sanguíneo.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muscular</a:t>
            </a:r>
            <a:r>
              <a:rPr lang="pt-PT" altLang="pt-BR" sz="2600" dirty="0"/>
              <a:t>: proporciona o movimento ao corpo.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nervoso</a:t>
            </a:r>
            <a:r>
              <a:rPr lang="pt-PT" altLang="pt-BR" sz="2600" dirty="0"/>
              <a:t>: coleta, transfere e processa informação com o </a:t>
            </a:r>
            <a:r>
              <a:rPr lang="pt-PT" altLang="pt-BR" sz="2600" dirty="0">
                <a:solidFill>
                  <a:schemeClr val="hlink"/>
                </a:solidFill>
              </a:rPr>
              <a:t>cérebro</a:t>
            </a:r>
            <a:r>
              <a:rPr lang="pt-PT" altLang="pt-BR" sz="2600" dirty="0"/>
              <a:t> e </a:t>
            </a:r>
            <a:r>
              <a:rPr lang="pt-PT" altLang="pt-BR" sz="2600" dirty="0">
                <a:solidFill>
                  <a:schemeClr val="hlink"/>
                </a:solidFill>
              </a:rPr>
              <a:t>nervos</a:t>
            </a:r>
            <a:r>
              <a:rPr lang="pt-PT" altLang="pt-BR" sz="2600" dirty="0"/>
              <a:t>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reprodutor</a:t>
            </a:r>
            <a:r>
              <a:rPr lang="pt-PT" altLang="pt-BR" sz="2600" dirty="0"/>
              <a:t>: os órgãos sexuais.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respiratório</a:t>
            </a:r>
            <a:r>
              <a:rPr lang="pt-PT" altLang="pt-BR" sz="2600" dirty="0"/>
              <a:t>: os órgão usados para inspiração e o pulmão.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ósseo</a:t>
            </a:r>
            <a:r>
              <a:rPr lang="pt-PT" altLang="pt-BR" sz="2600" dirty="0"/>
              <a:t>: suporte estrutural e proteção através dos ossos. </a:t>
            </a:r>
            <a:endParaRPr lang="pt-BR" altLang="pt-BR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altLang="pt-BR" sz="2600" dirty="0">
                <a:solidFill>
                  <a:schemeClr val="hlink"/>
                </a:solidFill>
              </a:rPr>
              <a:t>Sistema </a:t>
            </a:r>
            <a:r>
              <a:rPr lang="pt-PT" altLang="pt-BR" sz="2600" dirty="0" smtClean="0">
                <a:solidFill>
                  <a:schemeClr val="hlink"/>
                </a:solidFill>
              </a:rPr>
              <a:t>excretor/renal</a:t>
            </a:r>
            <a:r>
              <a:rPr lang="pt-PT" altLang="pt-BR" sz="2600" dirty="0" smtClean="0"/>
              <a:t>: estruturas </a:t>
            </a:r>
            <a:r>
              <a:rPr lang="pt-PT" altLang="pt-BR" sz="2600" dirty="0"/>
              <a:t>envolvidas na produção e excreção da urina. </a:t>
            </a:r>
            <a:endParaRPr lang="pt-BR" altLang="pt-BR" sz="2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02965" y="217932"/>
            <a:ext cx="7876380" cy="5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SISTEMAS DO CORPO HUMANO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516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1457</Words>
  <Application>Microsoft Office PowerPoint</Application>
  <PresentationFormat>Widescreen</PresentationFormat>
  <Paragraphs>199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AO SISTEMA NERVOSO</vt:lpstr>
      <vt:lpstr>INTRODUÇÃO AO SISTEMA NERVOSO</vt:lpstr>
      <vt:lpstr>SISTEMA NERVOSO SENSORIAL</vt:lpstr>
      <vt:lpstr>FUNÇÕES DO SISTEMA NERVOSO CENTRAL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SENSORIAL: provê não só a qualidade da informação como também</vt:lpstr>
      <vt:lpstr>SISTEMA SENSORIAL: AUDIÇÃO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de hoje CORPO HUMANO</dc:title>
  <dc:creator>Elida</dc:creator>
  <cp:lastModifiedBy>Elida</cp:lastModifiedBy>
  <cp:revision>74</cp:revision>
  <dcterms:created xsi:type="dcterms:W3CDTF">2020-08-20T18:42:30Z</dcterms:created>
  <dcterms:modified xsi:type="dcterms:W3CDTF">2020-08-20T22:59:23Z</dcterms:modified>
</cp:coreProperties>
</file>