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56" r:id="rId4"/>
    <p:sldId id="260" r:id="rId5"/>
    <p:sldId id="257" r:id="rId6"/>
    <p:sldId id="262" r:id="rId7"/>
    <p:sldId id="263" r:id="rId8"/>
    <p:sldId id="266" r:id="rId9"/>
    <p:sldId id="267" r:id="rId10"/>
    <p:sldId id="264" r:id="rId11"/>
    <p:sldId id="265" r:id="rId12"/>
    <p:sldId id="268" r:id="rId13"/>
    <p:sldId id="269" r:id="rId14"/>
    <p:sldId id="270" r:id="rId15"/>
    <p:sldId id="261" r:id="rId16"/>
    <p:sldId id="283" r:id="rId17"/>
    <p:sldId id="271" r:id="rId18"/>
    <p:sldId id="282" r:id="rId19"/>
    <p:sldId id="294" r:id="rId20"/>
    <p:sldId id="273" r:id="rId21"/>
    <p:sldId id="274" r:id="rId22"/>
    <p:sldId id="275" r:id="rId23"/>
    <p:sldId id="276" r:id="rId24"/>
    <p:sldId id="277" r:id="rId25"/>
    <p:sldId id="278" r:id="rId26"/>
    <p:sldId id="279" r:id="rId27"/>
    <p:sldId id="280" r:id="rId28"/>
    <p:sldId id="272" r:id="rId29"/>
    <p:sldId id="281" r:id="rId30"/>
    <p:sldId id="284" r:id="rId31"/>
    <p:sldId id="285" r:id="rId32"/>
    <p:sldId id="286" r:id="rId33"/>
    <p:sldId id="287" r:id="rId34"/>
    <p:sldId id="288" r:id="rId35"/>
    <p:sldId id="289" r:id="rId36"/>
    <p:sldId id="290" r:id="rId37"/>
    <p:sldId id="293" r:id="rId38"/>
    <p:sldId id="292" r:id="rId39"/>
    <p:sldId id="291" r:id="rId40"/>
    <p:sldId id="295" r:id="rId41"/>
    <p:sldId id="296" r:id="rId42"/>
    <p:sldId id="297" r:id="rId43"/>
    <p:sldId id="298" r:id="rId44"/>
    <p:sldId id="299" r:id="rId45"/>
    <p:sldId id="302" r:id="rId46"/>
    <p:sldId id="300" r:id="rId47"/>
    <p:sldId id="301" r:id="rId48"/>
    <p:sldId id="305" r:id="rId49"/>
    <p:sldId id="304" r:id="rId50"/>
    <p:sldId id="303" r:id="rId5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77F77F02-60E1-421A-A708-A29C5CCB477E}" type="datetimeFigureOut">
              <a:rPr lang="pt-BR" smtClean="0"/>
              <a:t>29/02/2016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2821961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77F77F02-60E1-421A-A708-A29C5CCB477E}" type="datetimeFigureOut">
              <a:rPr lang="pt-BR" smtClean="0"/>
              <a:t>29/02/2016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362989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77F77F02-60E1-421A-A708-A29C5CCB477E}" type="datetimeFigureOut">
              <a:rPr lang="pt-BR" smtClean="0"/>
              <a:t>29/02/2016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148050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77F77F02-60E1-421A-A708-A29C5CCB477E}" type="datetimeFigureOut">
              <a:rPr lang="pt-BR" smtClean="0"/>
              <a:t>29/02/2016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428538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77F77F02-60E1-421A-A708-A29C5CCB477E}" type="datetimeFigureOut">
              <a:rPr lang="pt-BR" smtClean="0"/>
              <a:t>29/02/2016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340638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77F77F02-60E1-421A-A708-A29C5CCB477E}" type="datetimeFigureOut">
              <a:rPr lang="pt-BR" smtClean="0"/>
              <a:t>29/02/2016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3344804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77F77F02-60E1-421A-A708-A29C5CCB477E}" type="datetimeFigureOut">
              <a:rPr lang="pt-BR" smtClean="0"/>
              <a:t>29/02/2016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1219885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77F77F02-60E1-421A-A708-A29C5CCB477E}" type="datetimeFigureOut">
              <a:rPr lang="pt-BR" smtClean="0"/>
              <a:t>29/02/2016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358961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7F77F02-60E1-421A-A708-A29C5CCB477E}" type="datetimeFigureOut">
              <a:rPr lang="pt-BR" smtClean="0"/>
              <a:t>29/02/2016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2065828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77F77F02-60E1-421A-A708-A29C5CCB477E}" type="datetimeFigureOut">
              <a:rPr lang="pt-BR" smtClean="0"/>
              <a:t>29/02/2016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1488865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77F77F02-60E1-421A-A708-A29C5CCB477E}" type="datetimeFigureOut">
              <a:rPr lang="pt-BR" smtClean="0"/>
              <a:t>29/02/2016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C03F9C8-1C74-4AF4-AA05-CB51A32EA634}" type="slidenum">
              <a:rPr lang="pt-BR" smtClean="0"/>
              <a:t>‹nº›</a:t>
            </a:fld>
            <a:endParaRPr lang="pt-BR"/>
          </a:p>
        </p:txBody>
      </p:sp>
    </p:spTree>
    <p:extLst>
      <p:ext uri="{BB962C8B-B14F-4D97-AF65-F5344CB8AC3E}">
        <p14:creationId xmlns:p14="http://schemas.microsoft.com/office/powerpoint/2010/main" val="3255861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77F02-60E1-421A-A708-A29C5CCB477E}" type="datetimeFigureOut">
              <a:rPr lang="pt-BR" smtClean="0"/>
              <a:t>29/02/2016</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3F9C8-1C74-4AF4-AA05-CB51A32EA634}" type="slidenum">
              <a:rPr lang="pt-BR" smtClean="0"/>
              <a:t>‹nº›</a:t>
            </a:fld>
            <a:endParaRPr lang="pt-BR"/>
          </a:p>
        </p:txBody>
      </p:sp>
    </p:spTree>
    <p:extLst>
      <p:ext uri="{BB962C8B-B14F-4D97-AF65-F5344CB8AC3E}">
        <p14:creationId xmlns:p14="http://schemas.microsoft.com/office/powerpoint/2010/main" val="1053504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CroptechnologyAnimations/lipid_peroxidation.swf" TargetMode="Externa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8.png"/><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CroptechnologyAnimations/TargetSiteResistance.swf" TargetMode="Externa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pt.wikipedia.org/w/index.php?title=Cofactore&amp;action=edit&amp;redlink=1" TargetMode="External"/><Relationship Id="rId2" Type="http://schemas.openxmlformats.org/officeDocument/2006/relationships/hyperlink" Target="https://pt.wikipedia.org/wiki/Enzima" TargetMode="Externa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8928992" cy="6624736"/>
          </a:xfrm>
          <a:prstGeom prst="rect">
            <a:avLst/>
          </a:prstGeom>
        </p:spPr>
      </p:pic>
    </p:spTree>
    <p:extLst>
      <p:ext uri="{BB962C8B-B14F-4D97-AF65-F5344CB8AC3E}">
        <p14:creationId xmlns:p14="http://schemas.microsoft.com/office/powerpoint/2010/main" val="335305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19688" t="64001" r="32813" b="7500"/>
          <a:stretch>
            <a:fillRect/>
          </a:stretch>
        </p:blipFill>
        <p:spPr bwMode="auto">
          <a:xfrm>
            <a:off x="611560" y="332656"/>
            <a:ext cx="79928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3140968"/>
            <a:ext cx="8280920" cy="3312368"/>
          </a:xfrm>
          <a:prstGeom prst="rect">
            <a:avLst/>
          </a:prstGeom>
        </p:spPr>
      </p:pic>
      <p:grpSp>
        <p:nvGrpSpPr>
          <p:cNvPr id="8" name="Grupo 7"/>
          <p:cNvGrpSpPr/>
          <p:nvPr/>
        </p:nvGrpSpPr>
        <p:grpSpPr>
          <a:xfrm>
            <a:off x="4516469" y="5157192"/>
            <a:ext cx="4087979" cy="1497835"/>
            <a:chOff x="4516469" y="5157192"/>
            <a:chExt cx="4087979" cy="1497835"/>
          </a:xfrm>
        </p:grpSpPr>
        <p:sp>
          <p:nvSpPr>
            <p:cNvPr id="4" name="Elipse 3"/>
            <p:cNvSpPr/>
            <p:nvPr/>
          </p:nvSpPr>
          <p:spPr>
            <a:xfrm>
              <a:off x="5220072" y="5157192"/>
              <a:ext cx="360040" cy="36004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7" name="Conector em curva 6"/>
            <p:cNvCxnSpPr>
              <a:endCxn id="4" idx="5"/>
            </p:cNvCxnSpPr>
            <p:nvPr/>
          </p:nvCxnSpPr>
          <p:spPr>
            <a:xfrm rot="10800000">
              <a:off x="5527386" y="5464505"/>
              <a:ext cx="1033073" cy="821190"/>
            </a:xfrm>
            <a:prstGeom prst="curvedConnector2">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4516469" y="6285695"/>
              <a:ext cx="4087979" cy="369332"/>
            </a:xfrm>
            <a:prstGeom prst="rect">
              <a:avLst/>
            </a:prstGeom>
            <a:noFill/>
            <a:ln>
              <a:solidFill>
                <a:schemeClr val="tx1"/>
              </a:solidFill>
            </a:ln>
          </p:spPr>
          <p:txBody>
            <a:bodyPr wrap="none" rtlCol="0">
              <a:spAutoFit/>
            </a:bodyPr>
            <a:lstStyle/>
            <a:p>
              <a:r>
                <a:rPr lang="pt-BR" dirty="0" smtClean="0"/>
                <a:t>Lipídeo dentro da cadeia de ácidos graxos</a:t>
              </a:r>
              <a:endParaRPr lang="pt-BR" dirty="0"/>
            </a:p>
          </p:txBody>
        </p:sp>
      </p:grpSp>
      <p:sp>
        <p:nvSpPr>
          <p:cNvPr id="9" name="CaixaDeTexto 8"/>
          <p:cNvSpPr txBox="1"/>
          <p:nvPr/>
        </p:nvSpPr>
        <p:spPr>
          <a:xfrm>
            <a:off x="251520" y="147990"/>
            <a:ext cx="2526333" cy="461665"/>
          </a:xfrm>
          <a:prstGeom prst="rect">
            <a:avLst/>
          </a:prstGeom>
          <a:solidFill>
            <a:srgbClr val="FFFF00"/>
          </a:solidFill>
          <a:ln>
            <a:solidFill>
              <a:schemeClr val="tx1"/>
            </a:solidFill>
          </a:ln>
        </p:spPr>
        <p:txBody>
          <a:bodyPr wrap="none" rtlCol="0">
            <a:spAutoFit/>
          </a:bodyPr>
          <a:lstStyle/>
          <a:p>
            <a:r>
              <a:rPr lang="pt-BR" sz="2400" b="1" dirty="0" smtClean="0"/>
              <a:t>Membrana celular</a:t>
            </a:r>
            <a:endParaRPr lang="pt-BR" sz="2400" b="1" dirty="0"/>
          </a:p>
        </p:txBody>
      </p:sp>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117773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412776"/>
            <a:ext cx="7854632" cy="4002360"/>
          </a:xfrm>
          <a:prstGeom prst="rect">
            <a:avLst/>
          </a:prstGeom>
        </p:spPr>
      </p:pic>
      <p:sp>
        <p:nvSpPr>
          <p:cNvPr id="3" name="CaixaDeTexto 2"/>
          <p:cNvSpPr txBox="1"/>
          <p:nvPr/>
        </p:nvSpPr>
        <p:spPr>
          <a:xfrm>
            <a:off x="755576" y="517322"/>
            <a:ext cx="1569340" cy="369332"/>
          </a:xfrm>
          <a:prstGeom prst="rect">
            <a:avLst/>
          </a:prstGeom>
          <a:solidFill>
            <a:srgbClr val="FFFF00"/>
          </a:solidFill>
          <a:ln>
            <a:solidFill>
              <a:schemeClr val="tx1"/>
            </a:solidFill>
          </a:ln>
        </p:spPr>
        <p:txBody>
          <a:bodyPr wrap="none" rtlCol="0">
            <a:spAutoFit/>
          </a:bodyPr>
          <a:lstStyle/>
          <a:p>
            <a:r>
              <a:rPr lang="pt-BR" b="1" dirty="0" smtClean="0"/>
              <a:t>CLOROPLASTO</a:t>
            </a:r>
            <a:endParaRPr lang="pt-BR" b="1" dirty="0"/>
          </a:p>
        </p:txBody>
      </p:sp>
      <p:sp>
        <p:nvSpPr>
          <p:cNvPr id="4" name="CaixaDeTexto 3"/>
          <p:cNvSpPr txBox="1"/>
          <p:nvPr/>
        </p:nvSpPr>
        <p:spPr>
          <a:xfrm>
            <a:off x="1691680" y="5846339"/>
            <a:ext cx="5950796" cy="646331"/>
          </a:xfrm>
          <a:prstGeom prst="rect">
            <a:avLst/>
          </a:prstGeom>
          <a:solidFill>
            <a:srgbClr val="FFFF00"/>
          </a:solidFill>
          <a:ln>
            <a:solidFill>
              <a:schemeClr val="tx1"/>
            </a:solidFill>
          </a:ln>
        </p:spPr>
        <p:txBody>
          <a:bodyPr wrap="none" rtlCol="0">
            <a:spAutoFit/>
          </a:bodyPr>
          <a:lstStyle/>
          <a:p>
            <a:r>
              <a:rPr lang="pt-BR" b="1" dirty="0" smtClean="0"/>
              <a:t>SINTESE DE HILL = Evolução do Oxigênio a partir da agua até </a:t>
            </a:r>
          </a:p>
          <a:p>
            <a:r>
              <a:rPr lang="pt-BR" b="1" dirty="0" smtClean="0"/>
              <a:t>Elétrons em movimento e geração de ATP.</a:t>
            </a:r>
            <a:endParaRPr lang="pt-BR" b="1" dirty="0"/>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51368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75419" y="1568152"/>
            <a:ext cx="8301037" cy="5029200"/>
            <a:chOff x="312" y="634"/>
            <a:chExt cx="5882" cy="3168"/>
          </a:xfrm>
        </p:grpSpPr>
        <p:sp>
          <p:nvSpPr>
            <p:cNvPr id="3" name="Line 4"/>
            <p:cNvSpPr>
              <a:spLocks noChangeShapeType="1"/>
            </p:cNvSpPr>
            <p:nvPr/>
          </p:nvSpPr>
          <p:spPr bwMode="auto">
            <a:xfrm>
              <a:off x="921" y="3150"/>
              <a:ext cx="5229"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4" name="Line 5"/>
            <p:cNvSpPr>
              <a:spLocks noChangeShapeType="1"/>
            </p:cNvSpPr>
            <p:nvPr/>
          </p:nvSpPr>
          <p:spPr bwMode="auto">
            <a:xfrm>
              <a:off x="817" y="1278"/>
              <a:ext cx="5377" cy="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5" name="Rectangle 6"/>
            <p:cNvSpPr>
              <a:spLocks noChangeArrowheads="1"/>
            </p:cNvSpPr>
            <p:nvPr/>
          </p:nvSpPr>
          <p:spPr bwMode="auto">
            <a:xfrm>
              <a:off x="504" y="3208"/>
              <a:ext cx="2481"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kumimoji="0" lang="pt-BR" sz="2800" b="1"/>
                <a:t>Lumen do cloroplasto</a:t>
              </a:r>
            </a:p>
            <a:p>
              <a:pPr>
                <a:lnSpc>
                  <a:spcPct val="100000"/>
                </a:lnSpc>
                <a:spcBef>
                  <a:spcPct val="0"/>
                </a:spcBef>
                <a:buClrTx/>
                <a:buSzTx/>
                <a:buFontTx/>
                <a:buNone/>
              </a:pPr>
              <a:r>
                <a:rPr kumimoji="0" lang="pt-BR" sz="2800" b="1"/>
                <a:t>pH=5,0</a:t>
              </a:r>
            </a:p>
          </p:txBody>
        </p:sp>
        <p:sp>
          <p:nvSpPr>
            <p:cNvPr id="6" name="Rectangle 7"/>
            <p:cNvSpPr>
              <a:spLocks noChangeArrowheads="1"/>
            </p:cNvSpPr>
            <p:nvPr/>
          </p:nvSpPr>
          <p:spPr bwMode="auto">
            <a:xfrm>
              <a:off x="312" y="634"/>
              <a:ext cx="2633"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kumimoji="0" lang="pt-BR" sz="2800" b="1" dirty="0"/>
                <a:t>Estroma do cloroplasto</a:t>
              </a:r>
            </a:p>
            <a:p>
              <a:pPr>
                <a:lnSpc>
                  <a:spcPct val="100000"/>
                </a:lnSpc>
                <a:spcBef>
                  <a:spcPct val="0"/>
                </a:spcBef>
                <a:buClrTx/>
                <a:buSzTx/>
                <a:buFontTx/>
                <a:buNone/>
              </a:pPr>
              <a:r>
                <a:rPr kumimoji="0" lang="pt-BR" sz="2800" b="1" dirty="0"/>
                <a:t>pH = 8,0</a:t>
              </a:r>
            </a:p>
          </p:txBody>
        </p:sp>
      </p:grpSp>
      <p:sp>
        <p:nvSpPr>
          <p:cNvPr id="7" name="CaixaDeTexto 6"/>
          <p:cNvSpPr txBox="1"/>
          <p:nvPr/>
        </p:nvSpPr>
        <p:spPr>
          <a:xfrm>
            <a:off x="1835696" y="116632"/>
            <a:ext cx="5436365" cy="1077218"/>
          </a:xfrm>
          <a:prstGeom prst="rect">
            <a:avLst/>
          </a:prstGeom>
          <a:solidFill>
            <a:schemeClr val="tx2">
              <a:lumMod val="60000"/>
              <a:lumOff val="40000"/>
              <a:alpha val="75000"/>
            </a:schemeClr>
          </a:solidFill>
          <a:ln w="25400">
            <a:solidFill>
              <a:schemeClr val="tx1"/>
            </a:solidFill>
          </a:ln>
        </p:spPr>
        <p:txBody>
          <a:bodyPr wrap="square" rtlCol="0">
            <a:spAutoFit/>
          </a:bodyPr>
          <a:lstStyle/>
          <a:p>
            <a:pPr algn="ctr"/>
            <a:r>
              <a:rPr lang="pt-BR" sz="3200" b="1" dirty="0" smtClean="0"/>
              <a:t>HERBICIDAS INIBIDORES DO FOTOSSISTEMA II</a:t>
            </a:r>
            <a:endParaRPr lang="pt-BR" sz="2800" b="1" dirty="0"/>
          </a:p>
        </p:txBody>
      </p:sp>
      <p:grpSp>
        <p:nvGrpSpPr>
          <p:cNvPr id="11" name="Grupo 10"/>
          <p:cNvGrpSpPr/>
          <p:nvPr/>
        </p:nvGrpSpPr>
        <p:grpSpPr>
          <a:xfrm>
            <a:off x="1259632" y="5001294"/>
            <a:ext cx="3317875" cy="515938"/>
            <a:chOff x="1262715" y="4869160"/>
            <a:chExt cx="3317875" cy="515938"/>
          </a:xfrm>
        </p:grpSpPr>
        <p:sp>
          <p:nvSpPr>
            <p:cNvPr id="8" name="Rectangle 8"/>
            <p:cNvSpPr>
              <a:spLocks noChangeArrowheads="1"/>
            </p:cNvSpPr>
            <p:nvPr/>
          </p:nvSpPr>
          <p:spPr bwMode="auto">
            <a:xfrm>
              <a:off x="1262715" y="4869160"/>
              <a:ext cx="33178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kumimoji="0" lang="pt-BR" sz="2800" b="1" dirty="0"/>
                <a:t>H</a:t>
              </a:r>
              <a:r>
                <a:rPr kumimoji="0" lang="pt-BR" sz="2800" b="1" baseline="-25000" dirty="0"/>
                <a:t>2</a:t>
              </a:r>
              <a:r>
                <a:rPr kumimoji="0" lang="pt-BR" sz="2800" b="1" dirty="0"/>
                <a:t>O        </a:t>
              </a:r>
              <a:r>
                <a:rPr kumimoji="0" lang="pt-BR" sz="2800" b="1" dirty="0">
                  <a:solidFill>
                    <a:srgbClr val="E5405D"/>
                  </a:solidFill>
                </a:rPr>
                <a:t>4e</a:t>
              </a:r>
              <a:r>
                <a:rPr kumimoji="0" lang="pt-BR" sz="2800" b="1" baseline="30000" dirty="0">
                  <a:solidFill>
                    <a:srgbClr val="E5405D"/>
                  </a:solidFill>
                </a:rPr>
                <a:t>-</a:t>
              </a:r>
              <a:r>
                <a:rPr kumimoji="0" lang="pt-BR" sz="2800" b="1" dirty="0">
                  <a:solidFill>
                    <a:srgbClr val="E5405D"/>
                  </a:solidFill>
                </a:rPr>
                <a:t> </a:t>
              </a:r>
              <a:r>
                <a:rPr kumimoji="0" lang="pt-BR" sz="2800" b="1" dirty="0"/>
                <a:t>+ O</a:t>
              </a:r>
              <a:r>
                <a:rPr kumimoji="0" lang="pt-BR" sz="2800" b="1" baseline="-25000" dirty="0"/>
                <a:t>2</a:t>
              </a:r>
              <a:r>
                <a:rPr kumimoji="0" lang="pt-BR" sz="2800" b="1" dirty="0"/>
                <a:t> + 4H</a:t>
              </a:r>
              <a:r>
                <a:rPr kumimoji="0" lang="pt-BR" sz="2800" b="1" baseline="30000" dirty="0"/>
                <a:t>+</a:t>
              </a:r>
            </a:p>
          </p:txBody>
        </p:sp>
        <p:cxnSp>
          <p:nvCxnSpPr>
            <p:cNvPr id="10" name="Conector de seta reta 9"/>
            <p:cNvCxnSpPr/>
            <p:nvPr/>
          </p:nvCxnSpPr>
          <p:spPr>
            <a:xfrm>
              <a:off x="2051720" y="5157192"/>
              <a:ext cx="576064" cy="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2" name="Line 10"/>
          <p:cNvSpPr>
            <a:spLocks noChangeShapeType="1"/>
          </p:cNvSpPr>
          <p:nvPr/>
        </p:nvSpPr>
        <p:spPr bwMode="auto">
          <a:xfrm flipV="1">
            <a:off x="2879426" y="3082776"/>
            <a:ext cx="0" cy="1930400"/>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13" name="Arc 11"/>
          <p:cNvSpPr>
            <a:spLocks/>
          </p:cNvSpPr>
          <p:nvPr/>
        </p:nvSpPr>
        <p:spPr bwMode="auto">
          <a:xfrm rot="11280000">
            <a:off x="1389135" y="3744764"/>
            <a:ext cx="1306828" cy="481013"/>
          </a:xfrm>
          <a:custGeom>
            <a:avLst/>
            <a:gdLst>
              <a:gd name="T0" fmla="*/ 0 w 21623"/>
              <a:gd name="T1" fmla="*/ 0 h 21600"/>
              <a:gd name="T2" fmla="*/ 0 w 21623"/>
              <a:gd name="T3" fmla="*/ 0 h 21600"/>
              <a:gd name="T4" fmla="*/ 0 w 21623"/>
              <a:gd name="T5" fmla="*/ 0 h 21600"/>
              <a:gd name="T6" fmla="*/ 0 60000 65536"/>
              <a:gd name="T7" fmla="*/ 0 60000 65536"/>
              <a:gd name="T8" fmla="*/ 0 60000 65536"/>
              <a:gd name="T9" fmla="*/ 0 w 21623"/>
              <a:gd name="T10" fmla="*/ 0 h 21600"/>
              <a:gd name="T11" fmla="*/ 21623 w 21623"/>
              <a:gd name="T12" fmla="*/ 21600 h 21600"/>
            </a:gdLst>
            <a:ahLst/>
            <a:cxnLst>
              <a:cxn ang="T6">
                <a:pos x="T0" y="T1"/>
              </a:cxn>
              <a:cxn ang="T7">
                <a:pos x="T2" y="T3"/>
              </a:cxn>
              <a:cxn ang="T8">
                <a:pos x="T4" y="T5"/>
              </a:cxn>
            </a:cxnLst>
            <a:rect l="T9" t="T10" r="T11" b="T12"/>
            <a:pathLst>
              <a:path w="21623" h="21600" fill="none" extrusionOk="0">
                <a:moveTo>
                  <a:pt x="0" y="0"/>
                </a:moveTo>
                <a:cubicBezTo>
                  <a:pt x="7" y="0"/>
                  <a:pt x="15" y="-1"/>
                  <a:pt x="23" y="0"/>
                </a:cubicBezTo>
                <a:cubicBezTo>
                  <a:pt x="11952" y="0"/>
                  <a:pt x="21623" y="9670"/>
                  <a:pt x="21623" y="21600"/>
                </a:cubicBezTo>
              </a:path>
              <a:path w="21623" h="21600" stroke="0" extrusionOk="0">
                <a:moveTo>
                  <a:pt x="0" y="0"/>
                </a:moveTo>
                <a:cubicBezTo>
                  <a:pt x="7" y="0"/>
                  <a:pt x="15" y="-1"/>
                  <a:pt x="23" y="0"/>
                </a:cubicBezTo>
                <a:cubicBezTo>
                  <a:pt x="11952" y="0"/>
                  <a:pt x="21623" y="9670"/>
                  <a:pt x="21623" y="21600"/>
                </a:cubicBezTo>
                <a:lnTo>
                  <a:pt x="23" y="21600"/>
                </a:lnTo>
                <a:lnTo>
                  <a:pt x="0" y="0"/>
                </a:lnTo>
                <a:close/>
              </a:path>
            </a:pathLst>
          </a:custGeom>
          <a:noFill/>
          <a:ln w="101600" cap="rnd">
            <a:solidFill>
              <a:srgbClr val="FAFD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14" name="Rectangle 12"/>
          <p:cNvSpPr>
            <a:spLocks noChangeArrowheads="1"/>
          </p:cNvSpPr>
          <p:nvPr/>
        </p:nvSpPr>
        <p:spPr bwMode="auto">
          <a:xfrm>
            <a:off x="766769" y="2981176"/>
            <a:ext cx="1639885" cy="638175"/>
          </a:xfrm>
          <a:prstGeom prst="rect">
            <a:avLst/>
          </a:prstGeom>
          <a:noFill/>
          <a:ln w="12700">
            <a:noFill/>
            <a:miter lim="800000"/>
            <a:headEnd/>
            <a:tailEnd/>
          </a:ln>
          <a:effectLst/>
        </p:spPr>
        <p:txBody>
          <a:bodyPr wrap="none" lIns="90488" tIns="44450" rIns="90488" bIns="44450">
            <a:spAutoFit/>
          </a:bodyPr>
          <a:lstStyle/>
          <a:p>
            <a:pPr>
              <a:defRPr/>
            </a:pPr>
            <a:r>
              <a:rPr kumimoji="0" lang="pt-BR" sz="3600" b="1" dirty="0">
                <a:solidFill>
                  <a:srgbClr val="FAFD00"/>
                </a:solidFill>
                <a:effectLst>
                  <a:outerShdw blurRad="38100" dist="38100" dir="2700000" algn="tl">
                    <a:srgbClr val="000000"/>
                  </a:outerShdw>
                </a:effectLst>
              </a:rPr>
              <a:t>luz solar</a:t>
            </a:r>
          </a:p>
        </p:txBody>
      </p:sp>
      <p:sp>
        <p:nvSpPr>
          <p:cNvPr id="15" name="Rectangle 13"/>
          <p:cNvSpPr>
            <a:spLocks noChangeArrowheads="1"/>
          </p:cNvSpPr>
          <p:nvPr/>
        </p:nvSpPr>
        <p:spPr bwMode="auto">
          <a:xfrm>
            <a:off x="2663503" y="2539851"/>
            <a:ext cx="56168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kumimoji="0" lang="pt-BR" sz="2800" b="1"/>
              <a:t>Q</a:t>
            </a:r>
            <a:r>
              <a:rPr kumimoji="0" lang="pt-BR" sz="2800" b="1" baseline="-25000"/>
              <a:t>A</a:t>
            </a:r>
          </a:p>
        </p:txBody>
      </p:sp>
      <p:sp>
        <p:nvSpPr>
          <p:cNvPr id="16" name="Rectangle 14"/>
          <p:cNvSpPr>
            <a:spLocks noChangeArrowheads="1"/>
          </p:cNvSpPr>
          <p:nvPr/>
        </p:nvSpPr>
        <p:spPr bwMode="auto">
          <a:xfrm>
            <a:off x="2866725" y="3835251"/>
            <a:ext cx="697163" cy="942975"/>
          </a:xfrm>
          <a:prstGeom prst="rect">
            <a:avLst/>
          </a:prstGeom>
          <a:noFill/>
          <a:ln w="12700">
            <a:noFill/>
            <a:miter lim="800000"/>
            <a:headEnd/>
            <a:tailEnd/>
          </a:ln>
          <a:effectLst/>
        </p:spPr>
        <p:txBody>
          <a:bodyPr wrap="none" lIns="90488" tIns="44450" rIns="90488" bIns="44450">
            <a:spAutoFit/>
          </a:bodyPr>
          <a:lstStyle/>
          <a:p>
            <a:pPr>
              <a:defRPr/>
            </a:pPr>
            <a:r>
              <a:rPr kumimoji="0" lang="pt-BR" sz="2800" b="1" dirty="0">
                <a:effectLst>
                  <a:outerShdw blurRad="38100" dist="38100" dir="2700000" algn="tl">
                    <a:srgbClr val="000000"/>
                  </a:outerShdw>
                </a:effectLst>
              </a:rPr>
              <a:t>FS</a:t>
            </a:r>
            <a:r>
              <a:rPr kumimoji="0" lang="pt-BR" sz="2800" b="1" baseline="-25000" dirty="0">
                <a:effectLst>
                  <a:outerShdw blurRad="38100" dist="38100" dir="2700000" algn="tl">
                    <a:srgbClr val="000000"/>
                  </a:outerShdw>
                </a:effectLst>
              </a:rPr>
              <a:t>II</a:t>
            </a:r>
          </a:p>
          <a:p>
            <a:pPr>
              <a:defRPr/>
            </a:pPr>
            <a:r>
              <a:rPr kumimoji="0" lang="pt-BR" sz="2800" b="1" dirty="0">
                <a:effectLst>
                  <a:outerShdw blurRad="38100" dist="38100" dir="2700000" algn="tl">
                    <a:srgbClr val="000000"/>
                  </a:outerShdw>
                </a:effectLst>
              </a:rPr>
              <a:t>P</a:t>
            </a:r>
            <a:r>
              <a:rPr kumimoji="0" lang="pt-BR" sz="2800" b="1" baseline="-25000" dirty="0">
                <a:effectLst>
                  <a:outerShdw blurRad="38100" dist="38100" dir="2700000" algn="tl">
                    <a:srgbClr val="000000"/>
                  </a:outerShdw>
                </a:effectLst>
              </a:rPr>
              <a:t>680</a:t>
            </a:r>
          </a:p>
        </p:txBody>
      </p:sp>
      <p:sp>
        <p:nvSpPr>
          <p:cNvPr id="47" name="CaixaDeTexto 46"/>
          <p:cNvSpPr txBox="1"/>
          <p:nvPr/>
        </p:nvSpPr>
        <p:spPr>
          <a:xfrm>
            <a:off x="5148063" y="4778226"/>
            <a:ext cx="2583591" cy="646331"/>
          </a:xfrm>
          <a:prstGeom prst="rect">
            <a:avLst/>
          </a:prstGeom>
          <a:noFill/>
        </p:spPr>
        <p:txBody>
          <a:bodyPr wrap="none" rtlCol="0">
            <a:spAutoFit/>
          </a:bodyPr>
          <a:lstStyle/>
          <a:p>
            <a:pPr algn="ctr"/>
            <a:r>
              <a:rPr lang="pt-BR" dirty="0" smtClean="0"/>
              <a:t>FOTOLISE</a:t>
            </a:r>
          </a:p>
          <a:p>
            <a:pPr algn="ctr"/>
            <a:r>
              <a:rPr lang="pt-BR" dirty="0" smtClean="0"/>
              <a:t>Elétrons de compensação</a:t>
            </a:r>
            <a:endParaRPr lang="pt-BR" dirty="0"/>
          </a:p>
        </p:txBody>
      </p:sp>
      <p:pic>
        <p:nvPicPr>
          <p:cNvPr id="56" name="Imagem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400256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circle(in)">
                                      <p:cBhvr>
                                        <p:cTn id="15"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75419" y="1568152"/>
            <a:ext cx="8301037" cy="5037138"/>
            <a:chOff x="312" y="634"/>
            <a:chExt cx="5882" cy="3173"/>
          </a:xfrm>
        </p:grpSpPr>
        <p:sp>
          <p:nvSpPr>
            <p:cNvPr id="3" name="Line 4"/>
            <p:cNvSpPr>
              <a:spLocks noChangeShapeType="1"/>
            </p:cNvSpPr>
            <p:nvPr/>
          </p:nvSpPr>
          <p:spPr bwMode="auto">
            <a:xfrm>
              <a:off x="921" y="3150"/>
              <a:ext cx="5229"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4" name="Line 5"/>
            <p:cNvSpPr>
              <a:spLocks noChangeShapeType="1"/>
            </p:cNvSpPr>
            <p:nvPr/>
          </p:nvSpPr>
          <p:spPr bwMode="auto">
            <a:xfrm>
              <a:off x="817" y="1278"/>
              <a:ext cx="5377" cy="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5" name="Rectangle 6"/>
            <p:cNvSpPr>
              <a:spLocks noChangeArrowheads="1"/>
            </p:cNvSpPr>
            <p:nvPr/>
          </p:nvSpPr>
          <p:spPr bwMode="auto">
            <a:xfrm>
              <a:off x="504" y="3208"/>
              <a:ext cx="2222"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kumimoji="0" lang="pt-BR" sz="2800" b="1" dirty="0" err="1"/>
                <a:t>Lumen</a:t>
              </a:r>
              <a:r>
                <a:rPr kumimoji="0" lang="pt-BR" sz="2800" b="1" dirty="0"/>
                <a:t> do </a:t>
              </a:r>
              <a:r>
                <a:rPr kumimoji="0" lang="pt-BR" sz="2800" b="1" dirty="0" err="1" smtClean="0"/>
                <a:t>tilacóide</a:t>
              </a:r>
              <a:endParaRPr kumimoji="0" lang="pt-BR" sz="2800" b="1" dirty="0"/>
            </a:p>
            <a:p>
              <a:pPr>
                <a:lnSpc>
                  <a:spcPct val="100000"/>
                </a:lnSpc>
                <a:spcBef>
                  <a:spcPct val="0"/>
                </a:spcBef>
                <a:buClrTx/>
                <a:buSzTx/>
                <a:buFontTx/>
                <a:buNone/>
              </a:pPr>
              <a:r>
                <a:rPr kumimoji="0" lang="pt-BR" sz="2800" b="1" dirty="0"/>
                <a:t>pH=5,0</a:t>
              </a:r>
            </a:p>
          </p:txBody>
        </p:sp>
        <p:sp>
          <p:nvSpPr>
            <p:cNvPr id="6" name="Rectangle 7"/>
            <p:cNvSpPr>
              <a:spLocks noChangeArrowheads="1"/>
            </p:cNvSpPr>
            <p:nvPr/>
          </p:nvSpPr>
          <p:spPr bwMode="auto">
            <a:xfrm>
              <a:off x="312" y="634"/>
              <a:ext cx="2633"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kumimoji="0" lang="pt-BR" sz="2800" b="1" dirty="0"/>
                <a:t>Estroma do cloroplasto</a:t>
              </a:r>
            </a:p>
            <a:p>
              <a:pPr>
                <a:lnSpc>
                  <a:spcPct val="100000"/>
                </a:lnSpc>
                <a:spcBef>
                  <a:spcPct val="0"/>
                </a:spcBef>
                <a:buClrTx/>
                <a:buSzTx/>
                <a:buFontTx/>
                <a:buNone/>
              </a:pPr>
              <a:r>
                <a:rPr kumimoji="0" lang="pt-BR" sz="2800" b="1" dirty="0"/>
                <a:t>pH = 8,0</a:t>
              </a:r>
            </a:p>
          </p:txBody>
        </p:sp>
      </p:grpSp>
      <p:sp>
        <p:nvSpPr>
          <p:cNvPr id="7" name="CaixaDeTexto 6"/>
          <p:cNvSpPr txBox="1"/>
          <p:nvPr/>
        </p:nvSpPr>
        <p:spPr>
          <a:xfrm>
            <a:off x="1835696" y="116632"/>
            <a:ext cx="5436365" cy="1077218"/>
          </a:xfrm>
          <a:prstGeom prst="rect">
            <a:avLst/>
          </a:prstGeom>
          <a:solidFill>
            <a:schemeClr val="tx2">
              <a:lumMod val="60000"/>
              <a:lumOff val="40000"/>
              <a:alpha val="75000"/>
            </a:schemeClr>
          </a:solidFill>
          <a:ln w="25400">
            <a:solidFill>
              <a:schemeClr val="tx1"/>
            </a:solidFill>
          </a:ln>
        </p:spPr>
        <p:txBody>
          <a:bodyPr wrap="square" rtlCol="0">
            <a:spAutoFit/>
          </a:bodyPr>
          <a:lstStyle/>
          <a:p>
            <a:pPr algn="ctr"/>
            <a:r>
              <a:rPr lang="pt-BR" sz="3200" b="1" dirty="0" smtClean="0"/>
              <a:t>HERBICIDAS INIBIDORES DO FOTOSSISTEMA II</a:t>
            </a:r>
            <a:endParaRPr lang="pt-BR" sz="2800" b="1" dirty="0"/>
          </a:p>
        </p:txBody>
      </p:sp>
      <p:grpSp>
        <p:nvGrpSpPr>
          <p:cNvPr id="8" name="Grupo 7"/>
          <p:cNvGrpSpPr/>
          <p:nvPr/>
        </p:nvGrpSpPr>
        <p:grpSpPr>
          <a:xfrm>
            <a:off x="1259632" y="5001294"/>
            <a:ext cx="3317875" cy="515938"/>
            <a:chOff x="1262715" y="4869160"/>
            <a:chExt cx="3317875" cy="515938"/>
          </a:xfrm>
        </p:grpSpPr>
        <p:sp>
          <p:nvSpPr>
            <p:cNvPr id="9" name="Rectangle 8"/>
            <p:cNvSpPr>
              <a:spLocks noChangeArrowheads="1"/>
            </p:cNvSpPr>
            <p:nvPr/>
          </p:nvSpPr>
          <p:spPr bwMode="auto">
            <a:xfrm>
              <a:off x="1262715" y="4869160"/>
              <a:ext cx="33178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kumimoji="0" lang="pt-BR" sz="2800" b="1" dirty="0"/>
                <a:t>H</a:t>
              </a:r>
              <a:r>
                <a:rPr kumimoji="0" lang="pt-BR" sz="2800" b="1" baseline="-25000" dirty="0"/>
                <a:t>2</a:t>
              </a:r>
              <a:r>
                <a:rPr kumimoji="0" lang="pt-BR" sz="2800" b="1" dirty="0"/>
                <a:t>O        </a:t>
              </a:r>
              <a:r>
                <a:rPr kumimoji="0" lang="pt-BR" sz="2800" b="1" dirty="0">
                  <a:solidFill>
                    <a:srgbClr val="E5405D"/>
                  </a:solidFill>
                </a:rPr>
                <a:t>4e</a:t>
              </a:r>
              <a:r>
                <a:rPr kumimoji="0" lang="pt-BR" sz="2800" b="1" baseline="30000" dirty="0">
                  <a:solidFill>
                    <a:srgbClr val="E5405D"/>
                  </a:solidFill>
                </a:rPr>
                <a:t>-</a:t>
              </a:r>
              <a:r>
                <a:rPr kumimoji="0" lang="pt-BR" sz="2800" b="1" dirty="0">
                  <a:solidFill>
                    <a:srgbClr val="E5405D"/>
                  </a:solidFill>
                </a:rPr>
                <a:t> </a:t>
              </a:r>
              <a:r>
                <a:rPr kumimoji="0" lang="pt-BR" sz="2800" b="1" dirty="0"/>
                <a:t>+ O</a:t>
              </a:r>
              <a:r>
                <a:rPr kumimoji="0" lang="pt-BR" sz="2800" b="1" baseline="-25000" dirty="0"/>
                <a:t>2</a:t>
              </a:r>
              <a:r>
                <a:rPr kumimoji="0" lang="pt-BR" sz="2800" b="1" dirty="0"/>
                <a:t> + 4H</a:t>
              </a:r>
              <a:r>
                <a:rPr kumimoji="0" lang="pt-BR" sz="2800" b="1" baseline="30000" dirty="0"/>
                <a:t>+</a:t>
              </a:r>
            </a:p>
          </p:txBody>
        </p:sp>
        <p:cxnSp>
          <p:nvCxnSpPr>
            <p:cNvPr id="10" name="Conector de seta reta 9"/>
            <p:cNvCxnSpPr/>
            <p:nvPr/>
          </p:nvCxnSpPr>
          <p:spPr>
            <a:xfrm>
              <a:off x="2051720" y="5157192"/>
              <a:ext cx="576064" cy="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upo 10"/>
          <p:cNvGrpSpPr/>
          <p:nvPr/>
        </p:nvGrpSpPr>
        <p:grpSpPr>
          <a:xfrm>
            <a:off x="766769" y="2539851"/>
            <a:ext cx="2797119" cy="2473325"/>
            <a:chOff x="766769" y="2539851"/>
            <a:chExt cx="2797119" cy="2473325"/>
          </a:xfrm>
        </p:grpSpPr>
        <p:sp>
          <p:nvSpPr>
            <p:cNvPr id="12" name="Line 10"/>
            <p:cNvSpPr>
              <a:spLocks noChangeShapeType="1"/>
            </p:cNvSpPr>
            <p:nvPr/>
          </p:nvSpPr>
          <p:spPr bwMode="auto">
            <a:xfrm flipV="1">
              <a:off x="2879426" y="3082776"/>
              <a:ext cx="0" cy="1930400"/>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13" name="Arc 11"/>
            <p:cNvSpPr>
              <a:spLocks/>
            </p:cNvSpPr>
            <p:nvPr/>
          </p:nvSpPr>
          <p:spPr bwMode="auto">
            <a:xfrm rot="11280000">
              <a:off x="1389135" y="3744764"/>
              <a:ext cx="1306828" cy="481013"/>
            </a:xfrm>
            <a:custGeom>
              <a:avLst/>
              <a:gdLst>
                <a:gd name="T0" fmla="*/ 0 w 21623"/>
                <a:gd name="T1" fmla="*/ 0 h 21600"/>
                <a:gd name="T2" fmla="*/ 0 w 21623"/>
                <a:gd name="T3" fmla="*/ 0 h 21600"/>
                <a:gd name="T4" fmla="*/ 0 w 21623"/>
                <a:gd name="T5" fmla="*/ 0 h 21600"/>
                <a:gd name="T6" fmla="*/ 0 60000 65536"/>
                <a:gd name="T7" fmla="*/ 0 60000 65536"/>
                <a:gd name="T8" fmla="*/ 0 60000 65536"/>
                <a:gd name="T9" fmla="*/ 0 w 21623"/>
                <a:gd name="T10" fmla="*/ 0 h 21600"/>
                <a:gd name="T11" fmla="*/ 21623 w 21623"/>
                <a:gd name="T12" fmla="*/ 21600 h 21600"/>
              </a:gdLst>
              <a:ahLst/>
              <a:cxnLst>
                <a:cxn ang="T6">
                  <a:pos x="T0" y="T1"/>
                </a:cxn>
                <a:cxn ang="T7">
                  <a:pos x="T2" y="T3"/>
                </a:cxn>
                <a:cxn ang="T8">
                  <a:pos x="T4" y="T5"/>
                </a:cxn>
              </a:cxnLst>
              <a:rect l="T9" t="T10" r="T11" b="T12"/>
              <a:pathLst>
                <a:path w="21623" h="21600" fill="none" extrusionOk="0">
                  <a:moveTo>
                    <a:pt x="0" y="0"/>
                  </a:moveTo>
                  <a:cubicBezTo>
                    <a:pt x="7" y="0"/>
                    <a:pt x="15" y="-1"/>
                    <a:pt x="23" y="0"/>
                  </a:cubicBezTo>
                  <a:cubicBezTo>
                    <a:pt x="11952" y="0"/>
                    <a:pt x="21623" y="9670"/>
                    <a:pt x="21623" y="21600"/>
                  </a:cubicBezTo>
                </a:path>
                <a:path w="21623" h="21600" stroke="0" extrusionOk="0">
                  <a:moveTo>
                    <a:pt x="0" y="0"/>
                  </a:moveTo>
                  <a:cubicBezTo>
                    <a:pt x="7" y="0"/>
                    <a:pt x="15" y="-1"/>
                    <a:pt x="23" y="0"/>
                  </a:cubicBezTo>
                  <a:cubicBezTo>
                    <a:pt x="11952" y="0"/>
                    <a:pt x="21623" y="9670"/>
                    <a:pt x="21623" y="21600"/>
                  </a:cubicBezTo>
                  <a:lnTo>
                    <a:pt x="23" y="21600"/>
                  </a:lnTo>
                  <a:lnTo>
                    <a:pt x="0" y="0"/>
                  </a:lnTo>
                  <a:close/>
                </a:path>
              </a:pathLst>
            </a:custGeom>
            <a:noFill/>
            <a:ln w="101600" cap="rnd">
              <a:solidFill>
                <a:srgbClr val="FAFD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14" name="Rectangle 12"/>
            <p:cNvSpPr>
              <a:spLocks noChangeArrowheads="1"/>
            </p:cNvSpPr>
            <p:nvPr/>
          </p:nvSpPr>
          <p:spPr bwMode="auto">
            <a:xfrm>
              <a:off x="766769" y="2981176"/>
              <a:ext cx="1639885" cy="638175"/>
            </a:xfrm>
            <a:prstGeom prst="rect">
              <a:avLst/>
            </a:prstGeom>
            <a:noFill/>
            <a:ln w="12700">
              <a:noFill/>
              <a:miter lim="800000"/>
              <a:headEnd/>
              <a:tailEnd/>
            </a:ln>
            <a:effectLst/>
          </p:spPr>
          <p:txBody>
            <a:bodyPr wrap="none" lIns="90488" tIns="44450" rIns="90488" bIns="44450">
              <a:spAutoFit/>
            </a:bodyPr>
            <a:lstStyle/>
            <a:p>
              <a:pPr>
                <a:defRPr/>
              </a:pPr>
              <a:r>
                <a:rPr kumimoji="0" lang="pt-BR" sz="3600" b="1">
                  <a:solidFill>
                    <a:srgbClr val="FAFD00"/>
                  </a:solidFill>
                  <a:effectLst>
                    <a:outerShdw blurRad="38100" dist="38100" dir="2700000" algn="tl">
                      <a:srgbClr val="000000"/>
                    </a:outerShdw>
                  </a:effectLst>
                </a:rPr>
                <a:t>luz solar</a:t>
              </a:r>
            </a:p>
          </p:txBody>
        </p:sp>
        <p:sp>
          <p:nvSpPr>
            <p:cNvPr id="15" name="Rectangle 13"/>
            <p:cNvSpPr>
              <a:spLocks noChangeArrowheads="1"/>
            </p:cNvSpPr>
            <p:nvPr/>
          </p:nvSpPr>
          <p:spPr bwMode="auto">
            <a:xfrm>
              <a:off x="2663503" y="2539851"/>
              <a:ext cx="56168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kumimoji="0" lang="pt-BR" sz="2800" b="1"/>
                <a:t>Q</a:t>
              </a:r>
              <a:r>
                <a:rPr kumimoji="0" lang="pt-BR" sz="2800" b="1" baseline="-25000"/>
                <a:t>A</a:t>
              </a:r>
            </a:p>
          </p:txBody>
        </p:sp>
        <p:sp>
          <p:nvSpPr>
            <p:cNvPr id="16" name="Rectangle 14"/>
            <p:cNvSpPr>
              <a:spLocks noChangeArrowheads="1"/>
            </p:cNvSpPr>
            <p:nvPr/>
          </p:nvSpPr>
          <p:spPr bwMode="auto">
            <a:xfrm>
              <a:off x="2866725" y="3835251"/>
              <a:ext cx="697163" cy="942975"/>
            </a:xfrm>
            <a:prstGeom prst="rect">
              <a:avLst/>
            </a:prstGeom>
            <a:noFill/>
            <a:ln w="12700">
              <a:noFill/>
              <a:miter lim="800000"/>
              <a:headEnd/>
              <a:tailEnd/>
            </a:ln>
            <a:effectLst/>
          </p:spPr>
          <p:txBody>
            <a:bodyPr wrap="none" lIns="90488" tIns="44450" rIns="90488" bIns="44450">
              <a:spAutoFit/>
            </a:bodyPr>
            <a:lstStyle/>
            <a:p>
              <a:pPr>
                <a:defRPr/>
              </a:pPr>
              <a:r>
                <a:rPr kumimoji="0" lang="pt-BR" sz="2800" b="1" dirty="0">
                  <a:effectLst>
                    <a:outerShdw blurRad="38100" dist="38100" dir="2700000" algn="tl">
                      <a:srgbClr val="000000"/>
                    </a:outerShdw>
                  </a:effectLst>
                </a:rPr>
                <a:t>FS</a:t>
              </a:r>
              <a:r>
                <a:rPr kumimoji="0" lang="pt-BR" sz="2800" b="1" baseline="-25000" dirty="0">
                  <a:effectLst>
                    <a:outerShdw blurRad="38100" dist="38100" dir="2700000" algn="tl">
                      <a:srgbClr val="000000"/>
                    </a:outerShdw>
                  </a:effectLst>
                </a:rPr>
                <a:t>II</a:t>
              </a:r>
            </a:p>
            <a:p>
              <a:pPr>
                <a:defRPr/>
              </a:pPr>
              <a:r>
                <a:rPr kumimoji="0" lang="pt-BR" sz="2800" b="1" dirty="0">
                  <a:effectLst>
                    <a:outerShdw blurRad="38100" dist="38100" dir="2700000" algn="tl">
                      <a:srgbClr val="000000"/>
                    </a:outerShdw>
                  </a:effectLst>
                </a:rPr>
                <a:t>P</a:t>
              </a:r>
              <a:r>
                <a:rPr kumimoji="0" lang="pt-BR" sz="2800" b="1" baseline="-25000" dirty="0">
                  <a:effectLst>
                    <a:outerShdw blurRad="38100" dist="38100" dir="2700000" algn="tl">
                      <a:srgbClr val="000000"/>
                    </a:outerShdw>
                  </a:effectLst>
                </a:rPr>
                <a:t>680</a:t>
              </a:r>
            </a:p>
          </p:txBody>
        </p:sp>
      </p:grpSp>
      <p:sp>
        <p:nvSpPr>
          <p:cNvPr id="17" name="Line 14"/>
          <p:cNvSpPr>
            <a:spLocks noChangeShapeType="1"/>
          </p:cNvSpPr>
          <p:nvPr/>
        </p:nvSpPr>
        <p:spPr bwMode="auto">
          <a:xfrm>
            <a:off x="3270004" y="3043708"/>
            <a:ext cx="407844" cy="385291"/>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18" name="Rectangle 16"/>
          <p:cNvSpPr>
            <a:spLocks noChangeArrowheads="1"/>
          </p:cNvSpPr>
          <p:nvPr/>
        </p:nvSpPr>
        <p:spPr bwMode="auto">
          <a:xfrm>
            <a:off x="3658091" y="3281834"/>
            <a:ext cx="54896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kumimoji="0" lang="pt-BR" sz="2800" b="1"/>
              <a:t>Q</a:t>
            </a:r>
            <a:r>
              <a:rPr kumimoji="0" lang="pt-BR" sz="2800" b="1" baseline="-25000"/>
              <a:t>B</a:t>
            </a:r>
          </a:p>
        </p:txBody>
      </p:sp>
      <p:sp>
        <p:nvSpPr>
          <p:cNvPr id="19" name="Line 17"/>
          <p:cNvSpPr>
            <a:spLocks noChangeShapeType="1"/>
          </p:cNvSpPr>
          <p:nvPr/>
        </p:nvSpPr>
        <p:spPr bwMode="auto">
          <a:xfrm>
            <a:off x="4207058" y="3835251"/>
            <a:ext cx="346820" cy="2127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20" name="Rectangle 18"/>
          <p:cNvSpPr>
            <a:spLocks noChangeArrowheads="1"/>
          </p:cNvSpPr>
          <p:nvPr/>
        </p:nvSpPr>
        <p:spPr bwMode="auto">
          <a:xfrm>
            <a:off x="5725178" y="3789040"/>
            <a:ext cx="1655134"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lnSpc>
                <a:spcPct val="100000"/>
              </a:lnSpc>
              <a:spcBef>
                <a:spcPct val="0"/>
              </a:spcBef>
              <a:buClrTx/>
              <a:buSzTx/>
              <a:buFontTx/>
              <a:buNone/>
            </a:pPr>
            <a:r>
              <a:rPr kumimoji="0" lang="pt-BR" sz="2400" b="1" dirty="0" err="1" smtClean="0"/>
              <a:t>Citocromo</a:t>
            </a:r>
            <a:r>
              <a:rPr kumimoji="0" lang="pt-BR" sz="2400" b="1" dirty="0" smtClean="0"/>
              <a:t> </a:t>
            </a:r>
          </a:p>
          <a:p>
            <a:pPr algn="ctr">
              <a:lnSpc>
                <a:spcPct val="100000"/>
              </a:lnSpc>
              <a:spcBef>
                <a:spcPct val="0"/>
              </a:spcBef>
              <a:buClrTx/>
              <a:buSzTx/>
              <a:buFontTx/>
              <a:buNone/>
            </a:pPr>
            <a:r>
              <a:rPr kumimoji="0" lang="pt-BR" sz="2400" b="1" dirty="0" smtClean="0"/>
              <a:t>B</a:t>
            </a:r>
            <a:r>
              <a:rPr kumimoji="0" lang="pt-BR" sz="2400" b="1" baseline="-25000" dirty="0" smtClean="0"/>
              <a:t>6</a:t>
            </a:r>
            <a:r>
              <a:rPr kumimoji="0" lang="pt-BR" sz="2400" b="1" dirty="0" smtClean="0"/>
              <a:t>f</a:t>
            </a:r>
            <a:endParaRPr kumimoji="0" lang="pt-BR" sz="2400" b="1" dirty="0"/>
          </a:p>
        </p:txBody>
      </p:sp>
      <p:sp>
        <p:nvSpPr>
          <p:cNvPr id="22" name="Arc 22"/>
          <p:cNvSpPr>
            <a:spLocks/>
          </p:cNvSpPr>
          <p:nvPr/>
        </p:nvSpPr>
        <p:spPr bwMode="auto">
          <a:xfrm rot="10920000">
            <a:off x="4000900" y="3936906"/>
            <a:ext cx="1066563" cy="19418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23" name="Rectangle 25"/>
          <p:cNvSpPr>
            <a:spLocks noChangeArrowheads="1"/>
          </p:cNvSpPr>
          <p:nvPr/>
        </p:nvSpPr>
        <p:spPr bwMode="auto">
          <a:xfrm>
            <a:off x="3416771" y="1948334"/>
            <a:ext cx="52921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lnSpc>
                <a:spcPct val="100000"/>
              </a:lnSpc>
              <a:spcBef>
                <a:spcPct val="0"/>
              </a:spcBef>
              <a:buClrTx/>
              <a:buSzTx/>
              <a:buFontTx/>
              <a:buNone/>
            </a:pPr>
            <a:r>
              <a:rPr kumimoji="0" lang="pt-BR" sz="2800" b="1" dirty="0"/>
              <a:t>H</a:t>
            </a:r>
            <a:r>
              <a:rPr kumimoji="0" lang="pt-BR" sz="2800" b="1" baseline="30000" dirty="0"/>
              <a:t>+</a:t>
            </a:r>
          </a:p>
        </p:txBody>
      </p:sp>
      <p:sp>
        <p:nvSpPr>
          <p:cNvPr id="24" name="Line 26"/>
          <p:cNvSpPr>
            <a:spLocks noChangeShapeType="1"/>
          </p:cNvSpPr>
          <p:nvPr/>
        </p:nvSpPr>
        <p:spPr bwMode="auto">
          <a:xfrm>
            <a:off x="3677848" y="2459509"/>
            <a:ext cx="155235" cy="6032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25" name="CaixaDeTexto 24"/>
          <p:cNvSpPr txBox="1"/>
          <p:nvPr/>
        </p:nvSpPr>
        <p:spPr>
          <a:xfrm>
            <a:off x="4035018" y="2039639"/>
            <a:ext cx="1084977" cy="369332"/>
          </a:xfrm>
          <a:prstGeom prst="rect">
            <a:avLst/>
          </a:prstGeom>
          <a:noFill/>
          <a:ln>
            <a:solidFill>
              <a:schemeClr val="tx1"/>
            </a:solidFill>
          </a:ln>
        </p:spPr>
        <p:txBody>
          <a:bodyPr wrap="none" rtlCol="0">
            <a:spAutoFit/>
          </a:bodyPr>
          <a:lstStyle/>
          <a:p>
            <a:r>
              <a:rPr lang="pt-BR" dirty="0" smtClean="0"/>
              <a:t>PROTONS</a:t>
            </a:r>
            <a:endParaRPr lang="pt-BR" dirty="0"/>
          </a:p>
        </p:txBody>
      </p:sp>
      <p:sp>
        <p:nvSpPr>
          <p:cNvPr id="26" name="Line 17"/>
          <p:cNvSpPr>
            <a:spLocks noChangeShapeType="1"/>
          </p:cNvSpPr>
          <p:nvPr/>
        </p:nvSpPr>
        <p:spPr bwMode="auto">
          <a:xfrm>
            <a:off x="7092280" y="4245294"/>
            <a:ext cx="503336" cy="6144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28" name="Text Box 31"/>
          <p:cNvSpPr txBox="1">
            <a:spLocks noChangeArrowheads="1"/>
          </p:cNvSpPr>
          <p:nvPr/>
        </p:nvSpPr>
        <p:spPr bwMode="auto">
          <a:xfrm>
            <a:off x="7595616" y="3985738"/>
            <a:ext cx="1512888" cy="519112"/>
          </a:xfrm>
          <a:prstGeom prst="rect">
            <a:avLst/>
          </a:prstGeom>
          <a:noFill/>
          <a:ln w="9525">
            <a:noFill/>
            <a:miter lim="800000"/>
            <a:headEnd/>
            <a:tailEnd/>
          </a:ln>
          <a:effectLst/>
        </p:spPr>
        <p:txBody>
          <a:bodyPr>
            <a:spAutoFit/>
          </a:bodyPr>
          <a:lstStyle/>
          <a:p>
            <a:pPr eaLnBrk="1" hangingPunct="1">
              <a:spcBef>
                <a:spcPct val="50000"/>
              </a:spcBef>
              <a:defRPr/>
            </a:pPr>
            <a:r>
              <a:rPr lang="pt-BR" sz="2800" b="1" dirty="0">
                <a:effectLst>
                  <a:outerShdw blurRad="38100" dist="38100" dir="2700000" algn="tl">
                    <a:srgbClr val="000000"/>
                  </a:outerShdw>
                </a:effectLst>
              </a:rPr>
              <a:t>FS </a:t>
            </a:r>
            <a:r>
              <a:rPr lang="pt-BR" sz="2800" b="1" baseline="-25000" dirty="0">
                <a:effectLst>
                  <a:outerShdw blurRad="38100" dist="38100" dir="2700000" algn="tl">
                    <a:srgbClr val="000000"/>
                  </a:outerShdw>
                </a:effectLst>
              </a:rPr>
              <a:t>I </a:t>
            </a:r>
            <a:r>
              <a:rPr lang="pt-BR" sz="2800" b="1" dirty="0">
                <a:effectLst>
                  <a:outerShdw blurRad="38100" dist="38100" dir="2700000" algn="tl">
                    <a:srgbClr val="000000"/>
                  </a:outerShdw>
                </a:effectLst>
              </a:rPr>
              <a:t>P </a:t>
            </a:r>
            <a:r>
              <a:rPr lang="pt-BR" sz="2800" b="1" baseline="-25000" dirty="0">
                <a:effectLst>
                  <a:outerShdw blurRad="38100" dist="38100" dir="2700000" algn="tl">
                    <a:srgbClr val="000000"/>
                  </a:outerShdw>
                </a:effectLst>
              </a:rPr>
              <a:t>700</a:t>
            </a:r>
          </a:p>
        </p:txBody>
      </p:sp>
      <p:sp>
        <p:nvSpPr>
          <p:cNvPr id="29" name="Rectangle 25"/>
          <p:cNvSpPr>
            <a:spLocks noChangeArrowheads="1"/>
          </p:cNvSpPr>
          <p:nvPr/>
        </p:nvSpPr>
        <p:spPr bwMode="auto">
          <a:xfrm>
            <a:off x="5101024" y="5721374"/>
            <a:ext cx="52921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lnSpc>
                <a:spcPct val="100000"/>
              </a:lnSpc>
              <a:spcBef>
                <a:spcPct val="0"/>
              </a:spcBef>
              <a:buClrTx/>
              <a:buSzTx/>
              <a:buFontTx/>
              <a:buNone/>
            </a:pPr>
            <a:r>
              <a:rPr kumimoji="0" lang="pt-BR" sz="2800" b="1" dirty="0"/>
              <a:t>H</a:t>
            </a:r>
            <a:r>
              <a:rPr kumimoji="0" lang="pt-BR" sz="2800" b="1" baseline="30000" dirty="0"/>
              <a:t>+</a:t>
            </a:r>
          </a:p>
        </p:txBody>
      </p:sp>
      <p:sp>
        <p:nvSpPr>
          <p:cNvPr id="30" name="CaixaDeTexto 29"/>
          <p:cNvSpPr txBox="1"/>
          <p:nvPr/>
        </p:nvSpPr>
        <p:spPr>
          <a:xfrm>
            <a:off x="5719271" y="5812679"/>
            <a:ext cx="1084977" cy="369332"/>
          </a:xfrm>
          <a:prstGeom prst="rect">
            <a:avLst/>
          </a:prstGeom>
          <a:noFill/>
          <a:ln>
            <a:solidFill>
              <a:schemeClr val="tx1"/>
            </a:solidFill>
          </a:ln>
        </p:spPr>
        <p:txBody>
          <a:bodyPr wrap="none" rtlCol="0">
            <a:spAutoFit/>
          </a:bodyPr>
          <a:lstStyle/>
          <a:p>
            <a:r>
              <a:rPr lang="pt-BR" dirty="0" smtClean="0"/>
              <a:t>PROTONS</a:t>
            </a:r>
            <a:endParaRPr lang="pt-BR" dirty="0"/>
          </a:p>
        </p:txBody>
      </p:sp>
      <p:sp>
        <p:nvSpPr>
          <p:cNvPr id="31" name="Arc 22"/>
          <p:cNvSpPr>
            <a:spLocks/>
          </p:cNvSpPr>
          <p:nvPr/>
        </p:nvSpPr>
        <p:spPr bwMode="auto">
          <a:xfrm rot="5595057">
            <a:off x="6936817" y="4600342"/>
            <a:ext cx="1391418" cy="14359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32" name="Lágrima 31"/>
          <p:cNvSpPr/>
          <p:nvPr/>
        </p:nvSpPr>
        <p:spPr>
          <a:xfrm>
            <a:off x="4648107" y="3704706"/>
            <a:ext cx="687089" cy="80441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00" b="1" dirty="0" smtClean="0">
                <a:solidFill>
                  <a:schemeClr val="tx1"/>
                </a:solidFill>
              </a:rPr>
              <a:t>PLASTOQUINONA</a:t>
            </a:r>
            <a:endParaRPr lang="pt-BR" sz="700" b="1" dirty="0">
              <a:solidFill>
                <a:schemeClr val="tx1"/>
              </a:solidFill>
            </a:endParaRPr>
          </a:p>
        </p:txBody>
      </p:sp>
      <p:sp>
        <p:nvSpPr>
          <p:cNvPr id="33" name="Line 17"/>
          <p:cNvSpPr>
            <a:spLocks noChangeShapeType="1"/>
          </p:cNvSpPr>
          <p:nvPr/>
        </p:nvSpPr>
        <p:spPr bwMode="auto">
          <a:xfrm>
            <a:off x="5386979" y="4172534"/>
            <a:ext cx="409157" cy="3072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4" name="Arc 22"/>
          <p:cNvSpPr>
            <a:spLocks/>
          </p:cNvSpPr>
          <p:nvPr/>
        </p:nvSpPr>
        <p:spPr bwMode="auto">
          <a:xfrm rot="10920000">
            <a:off x="5216416" y="4546731"/>
            <a:ext cx="1066563" cy="5366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sp>
        <p:nvSpPr>
          <p:cNvPr id="35" name="CaixaDeTexto 34"/>
          <p:cNvSpPr txBox="1"/>
          <p:nvPr/>
        </p:nvSpPr>
        <p:spPr>
          <a:xfrm>
            <a:off x="6292019" y="4894712"/>
            <a:ext cx="530530" cy="369332"/>
          </a:xfrm>
          <a:prstGeom prst="rect">
            <a:avLst/>
          </a:prstGeom>
          <a:noFill/>
          <a:ln>
            <a:solidFill>
              <a:schemeClr val="tx1"/>
            </a:solidFill>
          </a:ln>
        </p:spPr>
        <p:txBody>
          <a:bodyPr wrap="none" rtlCol="0">
            <a:spAutoFit/>
          </a:bodyPr>
          <a:lstStyle/>
          <a:p>
            <a:r>
              <a:rPr lang="pt-BR" dirty="0" smtClean="0"/>
              <a:t>ATP</a:t>
            </a:r>
            <a:endParaRPr lang="pt-BR" dirty="0"/>
          </a:p>
        </p:txBody>
      </p:sp>
      <p:pic>
        <p:nvPicPr>
          <p:cNvPr id="36" name="Imagem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367306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916244" y="134938"/>
            <a:ext cx="6966331" cy="877676"/>
          </a:xfrm>
          <a:prstGeom prst="rect">
            <a:avLst/>
          </a:prstGeom>
          <a:noFill/>
          <a:ln w="12700">
            <a:noFill/>
            <a:miter lim="800000"/>
            <a:headEnd/>
            <a:tailEnd/>
          </a:ln>
          <a:effectLst/>
        </p:spPr>
        <p:txBody>
          <a:bodyPr wrap="none" lIns="90488" tIns="44450" rIns="90488" bIns="44450">
            <a:spAutoFit/>
          </a:bodyPr>
          <a:lstStyle/>
          <a:p>
            <a:pPr algn="ctr">
              <a:lnSpc>
                <a:spcPct val="80000"/>
              </a:lnSpc>
              <a:defRPr/>
            </a:pPr>
            <a:r>
              <a:rPr kumimoji="0" lang="pt-BR" sz="3200" b="1" dirty="0" smtClean="0"/>
              <a:t>MODELO DE INIBIÇÃO DA PROTEÍNA QB</a:t>
            </a:r>
          </a:p>
          <a:p>
            <a:pPr algn="ctr">
              <a:lnSpc>
                <a:spcPct val="80000"/>
              </a:lnSpc>
              <a:defRPr/>
            </a:pPr>
            <a:r>
              <a:rPr kumimoji="0" lang="pt-BR" sz="3200" b="1" dirty="0" smtClean="0"/>
              <a:t>(PLANTA SUSCETÍVEL)</a:t>
            </a:r>
            <a:endParaRPr kumimoji="0" lang="pt-BR" sz="3200" b="1" dirty="0"/>
          </a:p>
        </p:txBody>
      </p:sp>
      <p:sp>
        <p:nvSpPr>
          <p:cNvPr id="3" name="Rectangle 4"/>
          <p:cNvSpPr>
            <a:spLocks noChangeArrowheads="1"/>
          </p:cNvSpPr>
          <p:nvPr/>
        </p:nvSpPr>
        <p:spPr bwMode="auto">
          <a:xfrm>
            <a:off x="1980910" y="1571625"/>
            <a:ext cx="1295322" cy="609600"/>
          </a:xfrm>
          <a:prstGeom prst="rect">
            <a:avLst/>
          </a:prstGeom>
          <a:solidFill>
            <a:srgbClr val="FC0128"/>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4" name="Rectangle 5"/>
          <p:cNvSpPr>
            <a:spLocks noChangeArrowheads="1"/>
          </p:cNvSpPr>
          <p:nvPr/>
        </p:nvSpPr>
        <p:spPr bwMode="auto">
          <a:xfrm>
            <a:off x="1980910" y="2181225"/>
            <a:ext cx="380977" cy="609600"/>
          </a:xfrm>
          <a:prstGeom prst="rect">
            <a:avLst/>
          </a:prstGeom>
          <a:solidFill>
            <a:srgbClr val="FC0128"/>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5" name="Rectangle 6"/>
          <p:cNvSpPr>
            <a:spLocks noChangeArrowheads="1"/>
          </p:cNvSpPr>
          <p:nvPr/>
        </p:nvSpPr>
        <p:spPr bwMode="auto">
          <a:xfrm>
            <a:off x="2895256" y="2181225"/>
            <a:ext cx="380977" cy="609600"/>
          </a:xfrm>
          <a:prstGeom prst="rect">
            <a:avLst/>
          </a:prstGeom>
          <a:solidFill>
            <a:srgbClr val="FC0128"/>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useBgFill="1">
        <p:nvSpPr>
          <p:cNvPr id="6" name="Rectangle 7"/>
          <p:cNvSpPr>
            <a:spLocks noChangeArrowheads="1"/>
          </p:cNvSpPr>
          <p:nvPr/>
        </p:nvSpPr>
        <p:spPr bwMode="auto">
          <a:xfrm>
            <a:off x="2357654" y="1100138"/>
            <a:ext cx="503736" cy="454025"/>
          </a:xfrm>
          <a:prstGeom prst="rect">
            <a:avLst/>
          </a:prstGeom>
          <a:ln w="12700">
            <a:noFill/>
            <a:miter lim="800000"/>
            <a:headEnd/>
            <a:tailEnd/>
          </a:ln>
          <a:effectLst/>
        </p:spPr>
        <p:txBody>
          <a:bodyPr wrap="none" lIns="90488" tIns="44450" rIns="90488" bIns="44450">
            <a:spAutoFit/>
          </a:bodyPr>
          <a:lstStyle/>
          <a:p>
            <a:pPr>
              <a:defRPr/>
            </a:pPr>
            <a:r>
              <a:rPr kumimoji="0" lang="pt-BR" sz="2400" b="1">
                <a:effectLst>
                  <a:outerShdw blurRad="38100" dist="38100" dir="2700000" algn="tl">
                    <a:srgbClr val="000000"/>
                  </a:outerShdw>
                </a:effectLst>
              </a:rPr>
              <a:t>Q</a:t>
            </a:r>
            <a:r>
              <a:rPr kumimoji="0" lang="pt-BR" sz="2400" b="1" baseline="-25000">
                <a:effectLst>
                  <a:outerShdw blurRad="38100" dist="38100" dir="2700000" algn="tl">
                    <a:srgbClr val="000000"/>
                  </a:outerShdw>
                </a:effectLst>
              </a:rPr>
              <a:t>A</a:t>
            </a:r>
          </a:p>
        </p:txBody>
      </p:sp>
      <p:sp>
        <p:nvSpPr>
          <p:cNvPr id="7" name="Rectangle 8"/>
          <p:cNvSpPr>
            <a:spLocks noChangeArrowheads="1"/>
          </p:cNvSpPr>
          <p:nvPr/>
        </p:nvSpPr>
        <p:spPr bwMode="auto">
          <a:xfrm>
            <a:off x="2433850" y="2152650"/>
            <a:ext cx="402143" cy="576262"/>
          </a:xfrm>
          <a:prstGeom prst="rect">
            <a:avLst/>
          </a:prstGeom>
          <a:noFill/>
          <a:ln w="12700">
            <a:noFill/>
            <a:miter lim="800000"/>
            <a:headEnd/>
            <a:tailEnd/>
          </a:ln>
          <a:effectLst/>
        </p:spPr>
        <p:txBody>
          <a:bodyPr wrap="none" lIns="90488" tIns="44450" rIns="90488" bIns="44450">
            <a:spAutoFit/>
          </a:bodyPr>
          <a:lstStyle/>
          <a:p>
            <a:pPr>
              <a:defRPr/>
            </a:pPr>
            <a:r>
              <a:rPr kumimoji="0" lang="pt-BR" sz="3200" b="1">
                <a:effectLst>
                  <a:outerShdw blurRad="38100" dist="38100" dir="2700000" algn="tl">
                    <a:srgbClr val="000000"/>
                  </a:outerShdw>
                </a:effectLst>
              </a:rPr>
              <a:t>e</a:t>
            </a:r>
            <a:r>
              <a:rPr kumimoji="0" lang="pt-BR" sz="3200" b="1" baseline="30000">
                <a:effectLst>
                  <a:outerShdw blurRad="38100" dist="38100" dir="2700000" algn="tl">
                    <a:srgbClr val="000000"/>
                  </a:outerShdw>
                </a:effectLst>
              </a:rPr>
              <a:t>-</a:t>
            </a:r>
          </a:p>
        </p:txBody>
      </p:sp>
      <p:sp>
        <p:nvSpPr>
          <p:cNvPr id="8" name="Line 9"/>
          <p:cNvSpPr>
            <a:spLocks noChangeShapeType="1"/>
          </p:cNvSpPr>
          <p:nvPr/>
        </p:nvSpPr>
        <p:spPr bwMode="auto">
          <a:xfrm flipV="1">
            <a:off x="2590474" y="2170113"/>
            <a:ext cx="0" cy="1762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9" name="Line 10"/>
          <p:cNvSpPr>
            <a:spLocks noChangeShapeType="1"/>
          </p:cNvSpPr>
          <p:nvPr/>
        </p:nvSpPr>
        <p:spPr bwMode="auto">
          <a:xfrm>
            <a:off x="2375998" y="2486025"/>
            <a:ext cx="1269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10" name="Line 11"/>
          <p:cNvSpPr>
            <a:spLocks noChangeShapeType="1"/>
          </p:cNvSpPr>
          <p:nvPr/>
        </p:nvSpPr>
        <p:spPr bwMode="auto">
          <a:xfrm>
            <a:off x="2756975" y="2486025"/>
            <a:ext cx="1269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11" name="Line 12"/>
          <p:cNvSpPr>
            <a:spLocks noChangeShapeType="1"/>
          </p:cNvSpPr>
          <p:nvPr/>
        </p:nvSpPr>
        <p:spPr bwMode="auto">
          <a:xfrm>
            <a:off x="2375998" y="2271713"/>
            <a:ext cx="126992" cy="1254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12" name="Rectangle 13"/>
          <p:cNvSpPr>
            <a:spLocks noChangeArrowheads="1"/>
          </p:cNvSpPr>
          <p:nvPr/>
        </p:nvSpPr>
        <p:spPr bwMode="auto">
          <a:xfrm>
            <a:off x="3276233" y="1571625"/>
            <a:ext cx="1295322" cy="6096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13" name="Rectangle 14"/>
          <p:cNvSpPr>
            <a:spLocks noChangeArrowheads="1"/>
          </p:cNvSpPr>
          <p:nvPr/>
        </p:nvSpPr>
        <p:spPr bwMode="auto">
          <a:xfrm>
            <a:off x="3276233" y="2181225"/>
            <a:ext cx="380977" cy="6096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14" name="Rectangle 15"/>
          <p:cNvSpPr>
            <a:spLocks noChangeArrowheads="1"/>
          </p:cNvSpPr>
          <p:nvPr/>
        </p:nvSpPr>
        <p:spPr bwMode="auto">
          <a:xfrm>
            <a:off x="4190578" y="2181225"/>
            <a:ext cx="380977" cy="6096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useBgFill="1">
        <p:nvSpPr>
          <p:cNvPr id="15" name="Rectangle 16"/>
          <p:cNvSpPr>
            <a:spLocks noChangeArrowheads="1"/>
          </p:cNvSpPr>
          <p:nvPr/>
        </p:nvSpPr>
        <p:spPr bwMode="auto">
          <a:xfrm>
            <a:off x="3652977" y="1100138"/>
            <a:ext cx="491037" cy="454025"/>
          </a:xfrm>
          <a:prstGeom prst="rect">
            <a:avLst/>
          </a:prstGeom>
          <a:ln w="12700">
            <a:noFill/>
            <a:miter lim="800000"/>
            <a:headEnd/>
            <a:tailEnd/>
          </a:ln>
          <a:effectLst/>
        </p:spPr>
        <p:txBody>
          <a:bodyPr wrap="none" lIns="90488" tIns="44450" rIns="90488" bIns="44450">
            <a:spAutoFit/>
          </a:bodyPr>
          <a:lstStyle/>
          <a:p>
            <a:pPr>
              <a:defRPr/>
            </a:pPr>
            <a:r>
              <a:rPr kumimoji="0" lang="pt-BR" sz="2400" b="1">
                <a:effectLst>
                  <a:outerShdw blurRad="38100" dist="38100" dir="2700000" algn="tl">
                    <a:srgbClr val="000000"/>
                  </a:outerShdw>
                </a:effectLst>
              </a:rPr>
              <a:t>Q</a:t>
            </a:r>
            <a:r>
              <a:rPr kumimoji="0" lang="pt-BR" sz="2400" b="1" baseline="-25000">
                <a:effectLst>
                  <a:outerShdw blurRad="38100" dist="38100" dir="2700000" algn="tl">
                    <a:srgbClr val="000000"/>
                  </a:outerShdw>
                </a:effectLst>
              </a:rPr>
              <a:t>B</a:t>
            </a:r>
          </a:p>
        </p:txBody>
      </p:sp>
      <p:sp>
        <p:nvSpPr>
          <p:cNvPr id="16" name="Rectangle 17"/>
          <p:cNvSpPr>
            <a:spLocks noChangeArrowheads="1"/>
          </p:cNvSpPr>
          <p:nvPr/>
        </p:nvSpPr>
        <p:spPr bwMode="auto">
          <a:xfrm>
            <a:off x="3729172" y="2152650"/>
            <a:ext cx="402143" cy="576262"/>
          </a:xfrm>
          <a:prstGeom prst="rect">
            <a:avLst/>
          </a:prstGeom>
          <a:noFill/>
          <a:ln w="12700">
            <a:noFill/>
            <a:miter lim="800000"/>
            <a:headEnd/>
            <a:tailEnd/>
          </a:ln>
          <a:effectLst/>
        </p:spPr>
        <p:txBody>
          <a:bodyPr wrap="none" lIns="90488" tIns="44450" rIns="90488" bIns="44450">
            <a:spAutoFit/>
          </a:bodyPr>
          <a:lstStyle/>
          <a:p>
            <a:pPr>
              <a:defRPr/>
            </a:pPr>
            <a:r>
              <a:rPr kumimoji="0" lang="pt-BR" sz="3200" b="1">
                <a:effectLst>
                  <a:outerShdw blurRad="38100" dist="38100" dir="2700000" algn="tl">
                    <a:srgbClr val="000000"/>
                  </a:outerShdw>
                </a:effectLst>
              </a:rPr>
              <a:t>e</a:t>
            </a:r>
            <a:r>
              <a:rPr kumimoji="0" lang="pt-BR" sz="3200" b="1" baseline="30000">
                <a:effectLst>
                  <a:outerShdw blurRad="38100" dist="38100" dir="2700000" algn="tl">
                    <a:srgbClr val="000000"/>
                  </a:outerShdw>
                </a:effectLst>
              </a:rPr>
              <a:t>-</a:t>
            </a:r>
          </a:p>
        </p:txBody>
      </p:sp>
      <p:sp>
        <p:nvSpPr>
          <p:cNvPr id="17" name="Line 18"/>
          <p:cNvSpPr>
            <a:spLocks noChangeShapeType="1"/>
          </p:cNvSpPr>
          <p:nvPr/>
        </p:nvSpPr>
        <p:spPr bwMode="auto">
          <a:xfrm flipV="1">
            <a:off x="3885796" y="2170113"/>
            <a:ext cx="0" cy="1762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18" name="Line 19"/>
          <p:cNvSpPr>
            <a:spLocks noChangeShapeType="1"/>
          </p:cNvSpPr>
          <p:nvPr/>
        </p:nvSpPr>
        <p:spPr bwMode="auto">
          <a:xfrm>
            <a:off x="3671320" y="2486025"/>
            <a:ext cx="1269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19" name="Line 20"/>
          <p:cNvSpPr>
            <a:spLocks noChangeShapeType="1"/>
          </p:cNvSpPr>
          <p:nvPr/>
        </p:nvSpPr>
        <p:spPr bwMode="auto">
          <a:xfrm>
            <a:off x="4052297" y="2486025"/>
            <a:ext cx="1269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20" name="Line 21"/>
          <p:cNvSpPr>
            <a:spLocks noChangeShapeType="1"/>
          </p:cNvSpPr>
          <p:nvPr/>
        </p:nvSpPr>
        <p:spPr bwMode="auto">
          <a:xfrm>
            <a:off x="3671320" y="2271713"/>
            <a:ext cx="126992" cy="1254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21" name="Line 22"/>
          <p:cNvSpPr>
            <a:spLocks noChangeShapeType="1"/>
          </p:cNvSpPr>
          <p:nvPr/>
        </p:nvSpPr>
        <p:spPr bwMode="auto">
          <a:xfrm>
            <a:off x="2590474" y="2805113"/>
            <a:ext cx="0" cy="4302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22" name="Line 23"/>
          <p:cNvSpPr>
            <a:spLocks noChangeShapeType="1"/>
          </p:cNvSpPr>
          <p:nvPr/>
        </p:nvSpPr>
        <p:spPr bwMode="auto">
          <a:xfrm>
            <a:off x="2604584" y="3248025"/>
            <a:ext cx="12699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23" name="Line 24"/>
          <p:cNvSpPr>
            <a:spLocks noChangeShapeType="1"/>
          </p:cNvSpPr>
          <p:nvPr/>
        </p:nvSpPr>
        <p:spPr bwMode="auto">
          <a:xfrm flipV="1">
            <a:off x="3885796" y="2779713"/>
            <a:ext cx="0" cy="4810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24" name="Oval 25"/>
          <p:cNvSpPr>
            <a:spLocks noChangeArrowheads="1"/>
          </p:cNvSpPr>
          <p:nvPr/>
        </p:nvSpPr>
        <p:spPr bwMode="auto">
          <a:xfrm>
            <a:off x="6405889" y="1501775"/>
            <a:ext cx="2350770" cy="1358900"/>
          </a:xfrm>
          <a:prstGeom prst="ellipse">
            <a:avLst/>
          </a:prstGeom>
          <a:solidFill>
            <a:srgbClr val="FC0128"/>
          </a:solidFill>
          <a:ln w="12700">
            <a:solidFill>
              <a:schemeClr val="tx1"/>
            </a:solidFill>
            <a:round/>
            <a:headEnd/>
            <a:tailEnd/>
          </a:ln>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useBgFill="1">
        <p:nvSpPr>
          <p:cNvPr id="25" name="Rectangle 26"/>
          <p:cNvSpPr>
            <a:spLocks noChangeArrowheads="1"/>
          </p:cNvSpPr>
          <p:nvPr/>
        </p:nvSpPr>
        <p:spPr bwMode="auto">
          <a:xfrm>
            <a:off x="6776989" y="1023938"/>
            <a:ext cx="1454768" cy="454025"/>
          </a:xfrm>
          <a:prstGeom prst="rect">
            <a:avLst/>
          </a:prstGeom>
          <a:ln w="12700">
            <a:noFill/>
            <a:miter lim="800000"/>
            <a:headEnd/>
            <a:tailEnd/>
          </a:ln>
          <a:effectLst/>
        </p:spPr>
        <p:txBody>
          <a:bodyPr wrap="none" lIns="90488" tIns="44450" rIns="90488" bIns="44450">
            <a:spAutoFit/>
          </a:bodyPr>
          <a:lstStyle/>
          <a:p>
            <a:pPr>
              <a:defRPr/>
            </a:pPr>
            <a:r>
              <a:rPr kumimoji="0" lang="pt-BR" sz="2400" b="1">
                <a:effectLst>
                  <a:outerShdw blurRad="38100" dist="38100" dir="2700000" algn="tl">
                    <a:srgbClr val="000000"/>
                  </a:outerShdw>
                </a:effectLst>
              </a:rPr>
              <a:t>Cytocromo</a:t>
            </a:r>
          </a:p>
        </p:txBody>
      </p:sp>
      <p:sp useBgFill="1">
        <p:nvSpPr>
          <p:cNvPr id="26" name="Rectangle 27"/>
          <p:cNvSpPr>
            <a:spLocks noChangeArrowheads="1"/>
          </p:cNvSpPr>
          <p:nvPr/>
        </p:nvSpPr>
        <p:spPr bwMode="auto">
          <a:xfrm>
            <a:off x="4762043" y="3021013"/>
            <a:ext cx="1817402" cy="454025"/>
          </a:xfrm>
          <a:prstGeom prst="rect">
            <a:avLst/>
          </a:prstGeom>
          <a:ln w="12700">
            <a:noFill/>
            <a:miter lim="800000"/>
            <a:headEnd/>
            <a:tailEnd/>
          </a:ln>
          <a:effectLst/>
        </p:spPr>
        <p:txBody>
          <a:bodyPr wrap="none" lIns="90488" tIns="44450" rIns="90488" bIns="44450">
            <a:spAutoFit/>
          </a:bodyPr>
          <a:lstStyle/>
          <a:p>
            <a:pPr>
              <a:defRPr/>
            </a:pPr>
            <a:r>
              <a:rPr kumimoji="0" lang="pt-BR" sz="2400" b="1">
                <a:effectLst>
                  <a:outerShdw blurRad="38100" dist="38100" dir="2700000" algn="tl">
                    <a:srgbClr val="000000"/>
                  </a:outerShdw>
                </a:effectLst>
              </a:rPr>
              <a:t>Plastoquinona</a:t>
            </a:r>
          </a:p>
        </p:txBody>
      </p:sp>
      <p:sp>
        <p:nvSpPr>
          <p:cNvPr id="27" name="Line 28"/>
          <p:cNvSpPr>
            <a:spLocks noChangeShapeType="1"/>
          </p:cNvSpPr>
          <p:nvPr/>
        </p:nvSpPr>
        <p:spPr bwMode="auto">
          <a:xfrm>
            <a:off x="3976102" y="2805113"/>
            <a:ext cx="736556" cy="4302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28" name="Line 29"/>
          <p:cNvSpPr>
            <a:spLocks noChangeShapeType="1"/>
          </p:cNvSpPr>
          <p:nvPr/>
        </p:nvSpPr>
        <p:spPr bwMode="auto">
          <a:xfrm flipV="1">
            <a:off x="6795332" y="2398713"/>
            <a:ext cx="507970" cy="7858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29" name="Rectangle 30"/>
          <p:cNvSpPr>
            <a:spLocks noChangeArrowheads="1"/>
          </p:cNvSpPr>
          <p:nvPr/>
        </p:nvSpPr>
        <p:spPr bwMode="auto">
          <a:xfrm>
            <a:off x="5346208" y="2441575"/>
            <a:ext cx="400731" cy="576262"/>
          </a:xfrm>
          <a:prstGeom prst="rect">
            <a:avLst/>
          </a:prstGeom>
          <a:noFill/>
          <a:ln w="12700">
            <a:noFill/>
            <a:miter lim="800000"/>
            <a:headEnd/>
            <a:tailEnd/>
          </a:ln>
          <a:effectLst/>
        </p:spPr>
        <p:txBody>
          <a:bodyPr wrap="none" lIns="90488" tIns="44450" rIns="90488" bIns="44450">
            <a:spAutoFit/>
          </a:bodyPr>
          <a:lstStyle/>
          <a:p>
            <a:pPr>
              <a:defRPr/>
            </a:pPr>
            <a:r>
              <a:rPr kumimoji="0" lang="pt-BR" sz="3200" b="1">
                <a:effectLst>
                  <a:outerShdw blurRad="38100" dist="38100" dir="2700000" algn="tl">
                    <a:srgbClr val="000000"/>
                  </a:outerShdw>
                </a:effectLst>
              </a:rPr>
              <a:t>e</a:t>
            </a:r>
            <a:r>
              <a:rPr kumimoji="0" lang="pt-BR" sz="3200" b="1" baseline="30000">
                <a:effectLst>
                  <a:outerShdw blurRad="38100" dist="38100" dir="2700000" algn="tl">
                    <a:srgbClr val="000000"/>
                  </a:outerShdw>
                </a:effectLst>
              </a:rPr>
              <a:t>-</a:t>
            </a:r>
          </a:p>
        </p:txBody>
      </p:sp>
      <p:sp>
        <p:nvSpPr>
          <p:cNvPr id="30" name="Rectangle 31"/>
          <p:cNvSpPr>
            <a:spLocks noChangeArrowheads="1"/>
          </p:cNvSpPr>
          <p:nvPr/>
        </p:nvSpPr>
        <p:spPr bwMode="auto">
          <a:xfrm>
            <a:off x="7310357" y="1847850"/>
            <a:ext cx="400731" cy="576262"/>
          </a:xfrm>
          <a:prstGeom prst="rect">
            <a:avLst/>
          </a:prstGeom>
          <a:noFill/>
          <a:ln w="12700">
            <a:noFill/>
            <a:miter lim="800000"/>
            <a:headEnd/>
            <a:tailEnd/>
          </a:ln>
          <a:effectLst/>
        </p:spPr>
        <p:txBody>
          <a:bodyPr wrap="none" lIns="90488" tIns="44450" rIns="90488" bIns="44450">
            <a:spAutoFit/>
          </a:bodyPr>
          <a:lstStyle/>
          <a:p>
            <a:pPr>
              <a:defRPr/>
            </a:pPr>
            <a:r>
              <a:rPr kumimoji="0" lang="pt-BR" sz="3200" b="1">
                <a:effectLst>
                  <a:outerShdw blurRad="38100" dist="38100" dir="2700000" algn="tl">
                    <a:srgbClr val="000000"/>
                  </a:outerShdw>
                </a:effectLst>
              </a:rPr>
              <a:t>e</a:t>
            </a:r>
            <a:r>
              <a:rPr kumimoji="0" lang="pt-BR" sz="3200" b="1" baseline="30000">
                <a:effectLst>
                  <a:outerShdw blurRad="38100" dist="38100" dir="2700000" algn="tl">
                    <a:srgbClr val="000000"/>
                  </a:outerShdw>
                </a:effectLst>
              </a:rPr>
              <a:t>-</a:t>
            </a:r>
          </a:p>
        </p:txBody>
      </p:sp>
      <p:sp>
        <p:nvSpPr>
          <p:cNvPr id="31" name="Rectangle 32"/>
          <p:cNvSpPr>
            <a:spLocks noChangeArrowheads="1"/>
          </p:cNvSpPr>
          <p:nvPr/>
        </p:nvSpPr>
        <p:spPr bwMode="auto">
          <a:xfrm>
            <a:off x="87313" y="1919288"/>
            <a:ext cx="2036111" cy="454025"/>
          </a:xfrm>
          <a:prstGeom prst="rect">
            <a:avLst/>
          </a:prstGeom>
          <a:noFill/>
          <a:ln w="12700">
            <a:noFill/>
            <a:miter lim="800000"/>
            <a:headEnd/>
            <a:tailEnd/>
          </a:ln>
          <a:effectLst/>
        </p:spPr>
        <p:txBody>
          <a:bodyPr lIns="90488" tIns="44450" rIns="90488" bIns="44450">
            <a:spAutoFit/>
          </a:bodyPr>
          <a:lstStyle/>
          <a:p>
            <a:pPr>
              <a:defRPr/>
            </a:pPr>
            <a:r>
              <a:rPr kumimoji="0" lang="pt-BR" sz="2400" b="1">
                <a:effectLst>
                  <a:outerShdw blurRad="38100" dist="38100" dir="2700000" algn="tl">
                    <a:srgbClr val="000000"/>
                  </a:outerShdw>
                </a:effectLst>
              </a:rPr>
              <a:t>sem o herbicida</a:t>
            </a:r>
          </a:p>
        </p:txBody>
      </p:sp>
      <p:sp>
        <p:nvSpPr>
          <p:cNvPr id="32" name="Rectangle 33"/>
          <p:cNvSpPr>
            <a:spLocks noChangeArrowheads="1"/>
          </p:cNvSpPr>
          <p:nvPr/>
        </p:nvSpPr>
        <p:spPr bwMode="auto">
          <a:xfrm>
            <a:off x="2133301" y="4467225"/>
            <a:ext cx="1295322" cy="609600"/>
          </a:xfrm>
          <a:prstGeom prst="rect">
            <a:avLst/>
          </a:prstGeom>
          <a:solidFill>
            <a:srgbClr val="FC0128"/>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33" name="Rectangle 34"/>
          <p:cNvSpPr>
            <a:spLocks noChangeArrowheads="1"/>
          </p:cNvSpPr>
          <p:nvPr/>
        </p:nvSpPr>
        <p:spPr bwMode="auto">
          <a:xfrm>
            <a:off x="2133301" y="5076825"/>
            <a:ext cx="380977" cy="609600"/>
          </a:xfrm>
          <a:prstGeom prst="rect">
            <a:avLst/>
          </a:prstGeom>
          <a:solidFill>
            <a:srgbClr val="FC0128"/>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34" name="Rectangle 35"/>
          <p:cNvSpPr>
            <a:spLocks noChangeArrowheads="1"/>
          </p:cNvSpPr>
          <p:nvPr/>
        </p:nvSpPr>
        <p:spPr bwMode="auto">
          <a:xfrm>
            <a:off x="3047646" y="5076825"/>
            <a:ext cx="380977" cy="609600"/>
          </a:xfrm>
          <a:prstGeom prst="rect">
            <a:avLst/>
          </a:prstGeom>
          <a:solidFill>
            <a:srgbClr val="FC0128"/>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useBgFill="1">
        <p:nvSpPr>
          <p:cNvPr id="35" name="Rectangle 36"/>
          <p:cNvSpPr>
            <a:spLocks noChangeArrowheads="1"/>
          </p:cNvSpPr>
          <p:nvPr/>
        </p:nvSpPr>
        <p:spPr bwMode="auto">
          <a:xfrm>
            <a:off x="2510045" y="3967163"/>
            <a:ext cx="503736" cy="454025"/>
          </a:xfrm>
          <a:prstGeom prst="rect">
            <a:avLst/>
          </a:prstGeom>
          <a:ln w="12700">
            <a:noFill/>
            <a:miter lim="800000"/>
            <a:headEnd/>
            <a:tailEnd/>
          </a:ln>
          <a:effectLst/>
        </p:spPr>
        <p:txBody>
          <a:bodyPr wrap="none" lIns="90488" tIns="44450" rIns="90488" bIns="44450">
            <a:spAutoFit/>
          </a:bodyPr>
          <a:lstStyle/>
          <a:p>
            <a:pPr>
              <a:defRPr/>
            </a:pPr>
            <a:r>
              <a:rPr kumimoji="0" lang="pt-BR" sz="2400" b="1">
                <a:effectLst>
                  <a:outerShdw blurRad="38100" dist="38100" dir="2700000" algn="tl">
                    <a:srgbClr val="000000"/>
                  </a:outerShdw>
                </a:effectLst>
              </a:rPr>
              <a:t>Q</a:t>
            </a:r>
            <a:r>
              <a:rPr kumimoji="0" lang="pt-BR" sz="2400" b="1" baseline="-25000">
                <a:effectLst>
                  <a:outerShdw blurRad="38100" dist="38100" dir="2700000" algn="tl">
                    <a:srgbClr val="000000"/>
                  </a:outerShdw>
                </a:effectLst>
              </a:rPr>
              <a:t>A</a:t>
            </a:r>
          </a:p>
        </p:txBody>
      </p:sp>
      <p:sp>
        <p:nvSpPr>
          <p:cNvPr id="36" name="Rectangle 37"/>
          <p:cNvSpPr>
            <a:spLocks noChangeArrowheads="1"/>
          </p:cNvSpPr>
          <p:nvPr/>
        </p:nvSpPr>
        <p:spPr bwMode="auto">
          <a:xfrm>
            <a:off x="2586241" y="5048250"/>
            <a:ext cx="402143" cy="576262"/>
          </a:xfrm>
          <a:prstGeom prst="rect">
            <a:avLst/>
          </a:prstGeom>
          <a:noFill/>
          <a:ln w="12700">
            <a:noFill/>
            <a:miter lim="800000"/>
            <a:headEnd/>
            <a:tailEnd/>
          </a:ln>
          <a:effectLst/>
        </p:spPr>
        <p:txBody>
          <a:bodyPr wrap="none" lIns="90488" tIns="44450" rIns="90488" bIns="44450">
            <a:spAutoFit/>
          </a:bodyPr>
          <a:lstStyle/>
          <a:p>
            <a:pPr>
              <a:defRPr/>
            </a:pPr>
            <a:r>
              <a:rPr kumimoji="0" lang="pt-BR" sz="3200" b="1">
                <a:effectLst>
                  <a:outerShdw blurRad="38100" dist="38100" dir="2700000" algn="tl">
                    <a:srgbClr val="000000"/>
                  </a:outerShdw>
                </a:effectLst>
              </a:rPr>
              <a:t>e</a:t>
            </a:r>
            <a:r>
              <a:rPr kumimoji="0" lang="pt-BR" sz="3200" b="1" baseline="30000">
                <a:effectLst>
                  <a:outerShdw blurRad="38100" dist="38100" dir="2700000" algn="tl">
                    <a:srgbClr val="000000"/>
                  </a:outerShdw>
                </a:effectLst>
              </a:rPr>
              <a:t>-</a:t>
            </a:r>
          </a:p>
        </p:txBody>
      </p:sp>
      <p:sp>
        <p:nvSpPr>
          <p:cNvPr id="37" name="Line 38"/>
          <p:cNvSpPr>
            <a:spLocks noChangeShapeType="1"/>
          </p:cNvSpPr>
          <p:nvPr/>
        </p:nvSpPr>
        <p:spPr bwMode="auto">
          <a:xfrm flipV="1">
            <a:off x="2742865" y="5065713"/>
            <a:ext cx="0" cy="1762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8" name="Line 39"/>
          <p:cNvSpPr>
            <a:spLocks noChangeShapeType="1"/>
          </p:cNvSpPr>
          <p:nvPr/>
        </p:nvSpPr>
        <p:spPr bwMode="auto">
          <a:xfrm>
            <a:off x="2528389" y="5381625"/>
            <a:ext cx="1269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9" name="Line 40"/>
          <p:cNvSpPr>
            <a:spLocks noChangeShapeType="1"/>
          </p:cNvSpPr>
          <p:nvPr/>
        </p:nvSpPr>
        <p:spPr bwMode="auto">
          <a:xfrm>
            <a:off x="2909366" y="5381625"/>
            <a:ext cx="1269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40" name="Line 41"/>
          <p:cNvSpPr>
            <a:spLocks noChangeShapeType="1"/>
          </p:cNvSpPr>
          <p:nvPr/>
        </p:nvSpPr>
        <p:spPr bwMode="auto">
          <a:xfrm>
            <a:off x="2528389" y="5167313"/>
            <a:ext cx="126992" cy="1254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41" name="Rectangle 42"/>
          <p:cNvSpPr>
            <a:spLocks noChangeArrowheads="1"/>
          </p:cNvSpPr>
          <p:nvPr/>
        </p:nvSpPr>
        <p:spPr bwMode="auto">
          <a:xfrm>
            <a:off x="3428623" y="4467225"/>
            <a:ext cx="1295322" cy="6096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42" name="Rectangle 43"/>
          <p:cNvSpPr>
            <a:spLocks noChangeArrowheads="1"/>
          </p:cNvSpPr>
          <p:nvPr/>
        </p:nvSpPr>
        <p:spPr bwMode="auto">
          <a:xfrm>
            <a:off x="3428623" y="5076825"/>
            <a:ext cx="380977" cy="6096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43" name="Rectangle 44"/>
          <p:cNvSpPr>
            <a:spLocks noChangeArrowheads="1"/>
          </p:cNvSpPr>
          <p:nvPr/>
        </p:nvSpPr>
        <p:spPr bwMode="auto">
          <a:xfrm>
            <a:off x="4342969" y="5076825"/>
            <a:ext cx="380977" cy="6096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useBgFill="1">
        <p:nvSpPr>
          <p:cNvPr id="44" name="Rectangle 45"/>
          <p:cNvSpPr>
            <a:spLocks noChangeArrowheads="1"/>
          </p:cNvSpPr>
          <p:nvPr/>
        </p:nvSpPr>
        <p:spPr bwMode="auto">
          <a:xfrm>
            <a:off x="3805368" y="3967163"/>
            <a:ext cx="491037" cy="454025"/>
          </a:xfrm>
          <a:prstGeom prst="rect">
            <a:avLst/>
          </a:prstGeom>
          <a:ln w="12700">
            <a:noFill/>
            <a:miter lim="800000"/>
            <a:headEnd/>
            <a:tailEnd/>
          </a:ln>
          <a:effectLst/>
        </p:spPr>
        <p:txBody>
          <a:bodyPr wrap="none" lIns="90488" tIns="44450" rIns="90488" bIns="44450">
            <a:spAutoFit/>
          </a:bodyPr>
          <a:lstStyle/>
          <a:p>
            <a:pPr>
              <a:defRPr/>
            </a:pPr>
            <a:r>
              <a:rPr kumimoji="0" lang="pt-BR" sz="2400" b="1">
                <a:effectLst>
                  <a:outerShdw blurRad="38100" dist="38100" dir="2700000" algn="tl">
                    <a:srgbClr val="000000"/>
                  </a:outerShdw>
                </a:effectLst>
              </a:rPr>
              <a:t>Q</a:t>
            </a:r>
            <a:r>
              <a:rPr kumimoji="0" lang="pt-BR" sz="2400" b="1" baseline="-25000">
                <a:effectLst>
                  <a:outerShdw blurRad="38100" dist="38100" dir="2700000" algn="tl">
                    <a:srgbClr val="000000"/>
                  </a:outerShdw>
                </a:effectLst>
              </a:rPr>
              <a:t>B</a:t>
            </a:r>
          </a:p>
        </p:txBody>
      </p:sp>
      <p:sp>
        <p:nvSpPr>
          <p:cNvPr id="45" name="Line 46"/>
          <p:cNvSpPr>
            <a:spLocks noChangeShapeType="1"/>
          </p:cNvSpPr>
          <p:nvPr/>
        </p:nvSpPr>
        <p:spPr bwMode="auto">
          <a:xfrm flipV="1">
            <a:off x="4038187" y="5065713"/>
            <a:ext cx="0" cy="1762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46" name="Line 47"/>
          <p:cNvSpPr>
            <a:spLocks noChangeShapeType="1"/>
          </p:cNvSpPr>
          <p:nvPr/>
        </p:nvSpPr>
        <p:spPr bwMode="auto">
          <a:xfrm>
            <a:off x="4204688" y="5381625"/>
            <a:ext cx="1269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47" name="Line 48"/>
          <p:cNvSpPr>
            <a:spLocks noChangeShapeType="1"/>
          </p:cNvSpPr>
          <p:nvPr/>
        </p:nvSpPr>
        <p:spPr bwMode="auto">
          <a:xfrm>
            <a:off x="3823711" y="5167313"/>
            <a:ext cx="50797" cy="492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48" name="Line 49"/>
          <p:cNvSpPr>
            <a:spLocks noChangeShapeType="1"/>
          </p:cNvSpPr>
          <p:nvPr/>
        </p:nvSpPr>
        <p:spPr bwMode="auto">
          <a:xfrm>
            <a:off x="2742865" y="5700713"/>
            <a:ext cx="0" cy="4302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49" name="Oval 50"/>
          <p:cNvSpPr>
            <a:spLocks noChangeArrowheads="1"/>
          </p:cNvSpPr>
          <p:nvPr/>
        </p:nvSpPr>
        <p:spPr bwMode="auto">
          <a:xfrm>
            <a:off x="6558280" y="4397375"/>
            <a:ext cx="2350770" cy="1358900"/>
          </a:xfrm>
          <a:prstGeom prst="ellipse">
            <a:avLst/>
          </a:prstGeom>
          <a:solidFill>
            <a:srgbClr val="FC0128"/>
          </a:solidFill>
          <a:ln w="12700">
            <a:solidFill>
              <a:schemeClr val="tx1"/>
            </a:solidFill>
            <a:round/>
            <a:headEnd/>
            <a:tailEnd/>
          </a:ln>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useBgFill="1">
        <p:nvSpPr>
          <p:cNvPr id="50" name="Rectangle 51"/>
          <p:cNvSpPr>
            <a:spLocks noChangeArrowheads="1"/>
          </p:cNvSpPr>
          <p:nvPr/>
        </p:nvSpPr>
        <p:spPr bwMode="auto">
          <a:xfrm>
            <a:off x="6929380" y="3919538"/>
            <a:ext cx="1454768" cy="454025"/>
          </a:xfrm>
          <a:prstGeom prst="rect">
            <a:avLst/>
          </a:prstGeom>
          <a:ln w="12700">
            <a:noFill/>
            <a:miter lim="800000"/>
            <a:headEnd/>
            <a:tailEnd/>
          </a:ln>
          <a:effectLst/>
        </p:spPr>
        <p:txBody>
          <a:bodyPr wrap="none" lIns="90488" tIns="44450" rIns="90488" bIns="44450">
            <a:spAutoFit/>
          </a:bodyPr>
          <a:lstStyle/>
          <a:p>
            <a:pPr>
              <a:defRPr/>
            </a:pPr>
            <a:r>
              <a:rPr kumimoji="0" lang="pt-BR" sz="2400" b="1">
                <a:effectLst>
                  <a:outerShdw blurRad="38100" dist="38100" dir="2700000" algn="tl">
                    <a:srgbClr val="000000"/>
                  </a:outerShdw>
                </a:effectLst>
              </a:rPr>
              <a:t>Cytocromo</a:t>
            </a:r>
          </a:p>
        </p:txBody>
      </p:sp>
      <p:sp useBgFill="1">
        <p:nvSpPr>
          <p:cNvPr id="51" name="Rectangle 52"/>
          <p:cNvSpPr>
            <a:spLocks noChangeArrowheads="1"/>
          </p:cNvSpPr>
          <p:nvPr/>
        </p:nvSpPr>
        <p:spPr bwMode="auto">
          <a:xfrm>
            <a:off x="4914434" y="5916613"/>
            <a:ext cx="1817402" cy="454025"/>
          </a:xfrm>
          <a:prstGeom prst="rect">
            <a:avLst/>
          </a:prstGeom>
          <a:ln w="12700">
            <a:noFill/>
            <a:miter lim="800000"/>
            <a:headEnd/>
            <a:tailEnd/>
          </a:ln>
          <a:effectLst/>
        </p:spPr>
        <p:txBody>
          <a:bodyPr wrap="none" lIns="90488" tIns="44450" rIns="90488" bIns="44450">
            <a:spAutoFit/>
          </a:bodyPr>
          <a:lstStyle/>
          <a:p>
            <a:pPr>
              <a:defRPr/>
            </a:pPr>
            <a:r>
              <a:rPr kumimoji="0" lang="pt-BR" sz="2400" b="1">
                <a:effectLst>
                  <a:outerShdw blurRad="38100" dist="38100" dir="2700000" algn="tl">
                    <a:srgbClr val="000000"/>
                  </a:outerShdw>
                </a:effectLst>
              </a:rPr>
              <a:t>Plastoquinona</a:t>
            </a:r>
          </a:p>
        </p:txBody>
      </p:sp>
      <p:sp>
        <p:nvSpPr>
          <p:cNvPr id="52" name="Rectangle 53"/>
          <p:cNvSpPr>
            <a:spLocks noChangeArrowheads="1"/>
          </p:cNvSpPr>
          <p:nvPr/>
        </p:nvSpPr>
        <p:spPr bwMode="auto">
          <a:xfrm>
            <a:off x="214305" y="4643438"/>
            <a:ext cx="2112307" cy="454025"/>
          </a:xfrm>
          <a:prstGeom prst="rect">
            <a:avLst/>
          </a:prstGeom>
          <a:noFill/>
          <a:ln w="12700">
            <a:noFill/>
            <a:miter lim="800000"/>
            <a:headEnd/>
            <a:tailEnd/>
          </a:ln>
          <a:effectLst/>
        </p:spPr>
        <p:txBody>
          <a:bodyPr lIns="90488" tIns="44450" rIns="90488" bIns="44450">
            <a:spAutoFit/>
          </a:bodyPr>
          <a:lstStyle/>
          <a:p>
            <a:pPr>
              <a:defRPr/>
            </a:pPr>
            <a:r>
              <a:rPr kumimoji="0" lang="pt-BR" sz="2400" b="1">
                <a:effectLst>
                  <a:outerShdw blurRad="38100" dist="38100" dir="2700000" algn="tl">
                    <a:srgbClr val="000000"/>
                  </a:outerShdw>
                </a:effectLst>
              </a:rPr>
              <a:t>com o herbicida</a:t>
            </a:r>
          </a:p>
        </p:txBody>
      </p:sp>
      <p:sp>
        <p:nvSpPr>
          <p:cNvPr id="53" name="Line 54"/>
          <p:cNvSpPr>
            <a:spLocks noChangeShapeType="1"/>
          </p:cNvSpPr>
          <p:nvPr/>
        </p:nvSpPr>
        <p:spPr bwMode="auto">
          <a:xfrm>
            <a:off x="582583" y="3629025"/>
            <a:ext cx="7979354" cy="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54" name="Line 55"/>
          <p:cNvSpPr>
            <a:spLocks noChangeShapeType="1"/>
          </p:cNvSpPr>
          <p:nvPr/>
        </p:nvSpPr>
        <p:spPr bwMode="auto">
          <a:xfrm>
            <a:off x="2639860" y="5815013"/>
            <a:ext cx="283616" cy="201612"/>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55" name="Line 56"/>
          <p:cNvSpPr>
            <a:spLocks noChangeShapeType="1"/>
          </p:cNvSpPr>
          <p:nvPr/>
        </p:nvSpPr>
        <p:spPr bwMode="auto">
          <a:xfrm flipV="1">
            <a:off x="2639860" y="5713413"/>
            <a:ext cx="283616" cy="404812"/>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56" name="Line 57"/>
          <p:cNvSpPr>
            <a:spLocks noChangeShapeType="1"/>
          </p:cNvSpPr>
          <p:nvPr/>
        </p:nvSpPr>
        <p:spPr bwMode="auto">
          <a:xfrm>
            <a:off x="7633482" y="2347913"/>
            <a:ext cx="1117533" cy="5826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57" name="Rectangle 59"/>
          <p:cNvSpPr>
            <a:spLocks noChangeArrowheads="1"/>
          </p:cNvSpPr>
          <p:nvPr/>
        </p:nvSpPr>
        <p:spPr bwMode="auto">
          <a:xfrm>
            <a:off x="3881563" y="5976938"/>
            <a:ext cx="444473" cy="466725"/>
          </a:xfrm>
          <a:prstGeom prst="rect">
            <a:avLst/>
          </a:prstGeom>
          <a:solidFill>
            <a:srgbClr val="037C03"/>
          </a:solidFill>
          <a:ln w="12700">
            <a:solidFill>
              <a:srgbClr val="037C03"/>
            </a:solidFill>
            <a:miter lim="800000"/>
            <a:headEnd/>
            <a:tailEnd/>
          </a:ln>
        </p:spPr>
        <p:txBody>
          <a:bodyPr lIns="90488" tIns="44450" rIns="90488" bIns="44450">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lnSpc>
                <a:spcPct val="100000"/>
              </a:lnSpc>
              <a:spcBef>
                <a:spcPct val="0"/>
              </a:spcBef>
              <a:buClrTx/>
              <a:buSzTx/>
              <a:buFontTx/>
              <a:buNone/>
            </a:pPr>
            <a:r>
              <a:rPr kumimoji="0" lang="pt-BR" sz="2400" b="1"/>
              <a:t>H</a:t>
            </a:r>
          </a:p>
        </p:txBody>
      </p:sp>
      <p:sp>
        <p:nvSpPr>
          <p:cNvPr id="58" name="Line 60"/>
          <p:cNvSpPr>
            <a:spLocks noChangeShapeType="1"/>
          </p:cNvSpPr>
          <p:nvPr/>
        </p:nvSpPr>
        <p:spPr bwMode="auto">
          <a:xfrm flipV="1">
            <a:off x="4038187" y="5446713"/>
            <a:ext cx="0" cy="4810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59" name="Line 61"/>
          <p:cNvSpPr>
            <a:spLocks noChangeShapeType="1"/>
          </p:cNvSpPr>
          <p:nvPr/>
        </p:nvSpPr>
        <p:spPr bwMode="auto">
          <a:xfrm>
            <a:off x="2756975" y="6143625"/>
            <a:ext cx="81275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60" name="Line 62"/>
          <p:cNvSpPr>
            <a:spLocks noChangeShapeType="1"/>
          </p:cNvSpPr>
          <p:nvPr/>
        </p:nvSpPr>
        <p:spPr bwMode="auto">
          <a:xfrm>
            <a:off x="3815245" y="5381625"/>
            <a:ext cx="1269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pic>
        <p:nvPicPr>
          <p:cNvPr id="61" name="Imagem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1818627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411760" y="116632"/>
            <a:ext cx="4382289" cy="830997"/>
          </a:xfrm>
          <a:prstGeom prst="rect">
            <a:avLst/>
          </a:prstGeom>
          <a:solidFill>
            <a:schemeClr val="tx1"/>
          </a:solidFill>
          <a:ln>
            <a:solidFill>
              <a:schemeClr val="tx1"/>
            </a:solidFill>
          </a:ln>
        </p:spPr>
        <p:txBody>
          <a:bodyPr wrap="none" rtlCol="0">
            <a:spAutoFit/>
          </a:bodyPr>
          <a:lstStyle/>
          <a:p>
            <a:pPr algn="ctr"/>
            <a:r>
              <a:rPr lang="pt-BR" sz="2400" b="1" dirty="0" smtClean="0">
                <a:solidFill>
                  <a:schemeClr val="bg1"/>
                </a:solidFill>
              </a:rPr>
              <a:t>CLASSIFICAÇÃO DOS HERBICIDAS</a:t>
            </a:r>
          </a:p>
          <a:p>
            <a:pPr algn="ctr"/>
            <a:r>
              <a:rPr lang="pt-BR" sz="2400" b="1" dirty="0" smtClean="0">
                <a:solidFill>
                  <a:schemeClr val="bg1"/>
                </a:solidFill>
              </a:rPr>
              <a:t>MECANISMO DE AÇÃO</a:t>
            </a:r>
            <a:endParaRPr lang="pt-BR" sz="2400" dirty="0">
              <a:solidFill>
                <a:schemeClr val="bg1"/>
              </a:solidFill>
            </a:endParaRPr>
          </a:p>
        </p:txBody>
      </p:sp>
      <p:sp>
        <p:nvSpPr>
          <p:cNvPr id="3" name="CaixaDeTexto 2"/>
          <p:cNvSpPr txBox="1"/>
          <p:nvPr/>
        </p:nvSpPr>
        <p:spPr>
          <a:xfrm>
            <a:off x="467544" y="1124744"/>
            <a:ext cx="3429024" cy="400110"/>
          </a:xfrm>
          <a:prstGeom prst="rect">
            <a:avLst/>
          </a:prstGeom>
          <a:solidFill>
            <a:schemeClr val="tx1"/>
          </a:solidFill>
          <a:ln>
            <a:solidFill>
              <a:schemeClr val="tx1"/>
            </a:solidFill>
          </a:ln>
        </p:spPr>
        <p:txBody>
          <a:bodyPr wrap="square" rtlCol="0">
            <a:spAutoFit/>
          </a:bodyPr>
          <a:lstStyle/>
          <a:p>
            <a:r>
              <a:rPr lang="pt-BR" sz="2000" b="1" dirty="0" smtClean="0">
                <a:solidFill>
                  <a:schemeClr val="bg1"/>
                </a:solidFill>
              </a:rPr>
              <a:t>Grupo C - INIBIDORES DO FS II</a:t>
            </a:r>
            <a:endParaRPr lang="pt-BR" sz="800" b="1" dirty="0" smtClean="0">
              <a:solidFill>
                <a:schemeClr val="bg1"/>
              </a:solidFill>
            </a:endParaRPr>
          </a:p>
        </p:txBody>
      </p:sp>
      <p:pic>
        <p:nvPicPr>
          <p:cNvPr id="4" name="Picture 1"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0556" y="1719791"/>
            <a:ext cx="6264696" cy="4181607"/>
          </a:xfrm>
          <a:prstGeom prst="rect">
            <a:avLst/>
          </a:prstGeom>
          <a:effectLst>
            <a:glow rad="101600">
              <a:schemeClr val="tx1">
                <a:alpha val="60000"/>
              </a:schemeClr>
            </a:glow>
            <a:innerShdw blurRad="114300">
              <a:prstClr val="black"/>
            </a:innerShdw>
          </a:effectLst>
        </p:spPr>
        <p:style>
          <a:lnRef idx="3">
            <a:schemeClr val="lt1"/>
          </a:lnRef>
          <a:fillRef idx="1">
            <a:schemeClr val="accent2"/>
          </a:fillRef>
          <a:effectRef idx="1">
            <a:schemeClr val="accent2"/>
          </a:effectRef>
          <a:fontRef idx="minor">
            <a:schemeClr val="lt1"/>
          </a:fontRef>
        </p:style>
      </p:pic>
      <p:grpSp>
        <p:nvGrpSpPr>
          <p:cNvPr id="5" name="Group 8"/>
          <p:cNvGrpSpPr/>
          <p:nvPr/>
        </p:nvGrpSpPr>
        <p:grpSpPr>
          <a:xfrm>
            <a:off x="3026971" y="2389781"/>
            <a:ext cx="2121093" cy="1687291"/>
            <a:chOff x="2848124" y="2581689"/>
            <a:chExt cx="2121093" cy="1687291"/>
          </a:xfrm>
        </p:grpSpPr>
        <p:sp>
          <p:nvSpPr>
            <p:cNvPr id="6" name="TextBox 7"/>
            <p:cNvSpPr txBox="1"/>
            <p:nvPr/>
          </p:nvSpPr>
          <p:spPr>
            <a:xfrm>
              <a:off x="2848124" y="2581689"/>
              <a:ext cx="2121093" cy="369332"/>
            </a:xfrm>
            <a:prstGeom prst="rect">
              <a:avLst/>
            </a:prstGeom>
            <a:solidFill>
              <a:schemeClr val="bg1"/>
            </a:solidFill>
            <a:ln>
              <a:solidFill>
                <a:schemeClr val="bg1"/>
              </a:solidFill>
            </a:ln>
          </p:spPr>
          <p:txBody>
            <a:bodyPr wrap="none" rtlCol="0">
              <a:spAutoFit/>
            </a:bodyPr>
            <a:lstStyle/>
            <a:p>
              <a:pPr fontAlgn="auto">
                <a:spcBef>
                  <a:spcPts val="0"/>
                </a:spcBef>
                <a:spcAft>
                  <a:spcPts val="0"/>
                </a:spcAft>
              </a:pPr>
              <a:r>
                <a:rPr kumimoji="0" lang="pt-BR" b="1" dirty="0" smtClean="0">
                  <a:solidFill>
                    <a:srgbClr val="FF0000"/>
                  </a:solidFill>
                  <a:latin typeface="Arial" pitchFamily="34" charset="0"/>
                  <a:cs typeface="Arial" pitchFamily="34" charset="0"/>
                </a:rPr>
                <a:t>Inibidores do FSII</a:t>
              </a:r>
              <a:endParaRPr kumimoji="0" lang="en-US" b="1" dirty="0">
                <a:solidFill>
                  <a:srgbClr val="FF0000"/>
                </a:solidFill>
                <a:latin typeface="Arial" pitchFamily="34" charset="0"/>
                <a:cs typeface="Arial" pitchFamily="34" charset="0"/>
              </a:endParaRPr>
            </a:p>
          </p:txBody>
        </p:sp>
        <p:sp>
          <p:nvSpPr>
            <p:cNvPr id="7" name="Down Arrow 4"/>
            <p:cNvSpPr/>
            <p:nvPr/>
          </p:nvSpPr>
          <p:spPr>
            <a:xfrm rot="2331617">
              <a:off x="3897036" y="2951021"/>
              <a:ext cx="416814" cy="1317959"/>
            </a:xfrm>
            <a:prstGeom prst="downArrow">
              <a:avLst/>
            </a:prstGeom>
            <a:ln>
              <a:solidFill>
                <a:schemeClr val="bg1"/>
              </a:solidFill>
            </a:ln>
            <a:effectLst>
              <a:glow rad="101600">
                <a:schemeClr val="tx1">
                  <a:alpha val="60000"/>
                </a:schemeClr>
              </a:glow>
              <a:innerShdw blurRad="114300">
                <a:prstClr val="black"/>
              </a:inn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pic>
        <p:nvPicPr>
          <p:cNvPr id="8" name="Picture 2" descr="http://gallery.photo.net/photo/8091894-m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71" r="41802"/>
          <a:stretch/>
        </p:blipFill>
        <p:spPr bwMode="auto">
          <a:xfrm>
            <a:off x="3590142" y="4167711"/>
            <a:ext cx="477802" cy="16646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3"/>
          <p:cNvSpPr txBox="1"/>
          <p:nvPr/>
        </p:nvSpPr>
        <p:spPr>
          <a:xfrm>
            <a:off x="4314944" y="5127575"/>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10" name="TextBox 13"/>
          <p:cNvSpPr txBox="1"/>
          <p:nvPr/>
        </p:nvSpPr>
        <p:spPr>
          <a:xfrm>
            <a:off x="3234824" y="3975447"/>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11" name="TextBox 13"/>
          <p:cNvSpPr txBox="1"/>
          <p:nvPr/>
        </p:nvSpPr>
        <p:spPr>
          <a:xfrm>
            <a:off x="2928020" y="4191471"/>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12" name="TextBox 13"/>
          <p:cNvSpPr txBox="1"/>
          <p:nvPr/>
        </p:nvSpPr>
        <p:spPr>
          <a:xfrm>
            <a:off x="2771800" y="4695527"/>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13" name="TextBox 13"/>
          <p:cNvSpPr txBox="1"/>
          <p:nvPr/>
        </p:nvSpPr>
        <p:spPr>
          <a:xfrm>
            <a:off x="3162816" y="4479503"/>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14" name="TextBox 13"/>
          <p:cNvSpPr txBox="1"/>
          <p:nvPr/>
        </p:nvSpPr>
        <p:spPr>
          <a:xfrm>
            <a:off x="3090808" y="4911551"/>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15" name="TextBox 13"/>
          <p:cNvSpPr txBox="1"/>
          <p:nvPr/>
        </p:nvSpPr>
        <p:spPr>
          <a:xfrm>
            <a:off x="4098920" y="3569795"/>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16" name="TextBox 13"/>
          <p:cNvSpPr txBox="1"/>
          <p:nvPr/>
        </p:nvSpPr>
        <p:spPr>
          <a:xfrm>
            <a:off x="4098920" y="4191471"/>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17" name="TextBox 13"/>
          <p:cNvSpPr txBox="1"/>
          <p:nvPr/>
        </p:nvSpPr>
        <p:spPr>
          <a:xfrm>
            <a:off x="4026912" y="4479503"/>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18" name="TextBox 13"/>
          <p:cNvSpPr txBox="1"/>
          <p:nvPr/>
        </p:nvSpPr>
        <p:spPr>
          <a:xfrm>
            <a:off x="4314944" y="4695527"/>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19" name="TextBox 13"/>
          <p:cNvSpPr txBox="1"/>
          <p:nvPr/>
        </p:nvSpPr>
        <p:spPr>
          <a:xfrm>
            <a:off x="4026912" y="4839543"/>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20" name="TextBox 13"/>
          <p:cNvSpPr txBox="1"/>
          <p:nvPr/>
        </p:nvSpPr>
        <p:spPr>
          <a:xfrm>
            <a:off x="3594864" y="4983559"/>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sp>
        <p:nvSpPr>
          <p:cNvPr id="21" name="TextBox 13"/>
          <p:cNvSpPr txBox="1"/>
          <p:nvPr/>
        </p:nvSpPr>
        <p:spPr>
          <a:xfrm>
            <a:off x="3666872" y="4263479"/>
            <a:ext cx="401072" cy="461665"/>
          </a:xfrm>
          <a:prstGeom prst="rect">
            <a:avLst/>
          </a:prstGeom>
          <a:no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pic>
        <p:nvPicPr>
          <p:cNvPr id="22" name="Picture 4" descr="http://4.bp.blogspot.com/_gh4vGdjkEQk/TCktE-Fd_AI/AAAAAAAAAMM/nZx9WjY56kk/s1600/1Pa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97" t="8236" r="8779" b="7271"/>
          <a:stretch/>
        </p:blipFill>
        <p:spPr bwMode="auto">
          <a:xfrm>
            <a:off x="5364088" y="3555336"/>
            <a:ext cx="810068" cy="809768"/>
          </a:xfrm>
          <a:prstGeom prst="rect">
            <a:avLst/>
          </a:prstGeom>
          <a:noFill/>
          <a:extLst>
            <a:ext uri="{909E8E84-426E-40DD-AFC4-6F175D3DCCD1}">
              <a14:hiddenFill xmlns:a14="http://schemas.microsoft.com/office/drawing/2010/main">
                <a:solidFill>
                  <a:srgbClr val="FFFFFF"/>
                </a:solidFill>
              </a14:hiddenFill>
            </a:ext>
          </a:extLst>
        </p:spPr>
      </p:pic>
      <p:sp>
        <p:nvSpPr>
          <p:cNvPr id="23" name="CaixaDeTexto 22"/>
          <p:cNvSpPr txBox="1"/>
          <p:nvPr/>
        </p:nvSpPr>
        <p:spPr>
          <a:xfrm>
            <a:off x="4821654" y="5621178"/>
            <a:ext cx="4214842" cy="400110"/>
          </a:xfrm>
          <a:prstGeom prst="rect">
            <a:avLst/>
          </a:prstGeom>
          <a:solidFill>
            <a:schemeClr val="tx1"/>
          </a:solidFill>
          <a:ln>
            <a:solidFill>
              <a:schemeClr val="tx1"/>
            </a:solidFill>
          </a:ln>
        </p:spPr>
        <p:txBody>
          <a:bodyPr wrap="square" rtlCol="0">
            <a:spAutoFit/>
          </a:bodyPr>
          <a:lstStyle/>
          <a:p>
            <a:r>
              <a:rPr lang="pt-BR" sz="2000" b="1" dirty="0" smtClean="0">
                <a:solidFill>
                  <a:schemeClr val="bg1"/>
                </a:solidFill>
              </a:rPr>
              <a:t>Sem ATP / NADPH - sem fotossíntese</a:t>
            </a:r>
            <a:endParaRPr lang="pt-BR" sz="800" b="1" dirty="0" smtClean="0">
              <a:solidFill>
                <a:schemeClr val="bg1"/>
              </a:solidFill>
            </a:endParaRPr>
          </a:p>
        </p:txBody>
      </p:sp>
      <p:pic>
        <p:nvPicPr>
          <p:cNvPr id="24" name="Imagem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
        <p:nvSpPr>
          <p:cNvPr id="25" name="CaixaDeTexto 24"/>
          <p:cNvSpPr txBox="1"/>
          <p:nvPr/>
        </p:nvSpPr>
        <p:spPr>
          <a:xfrm>
            <a:off x="3347864" y="2802414"/>
            <a:ext cx="910890" cy="400110"/>
          </a:xfrm>
          <a:prstGeom prst="rect">
            <a:avLst/>
          </a:prstGeom>
          <a:solidFill>
            <a:schemeClr val="bg1"/>
          </a:solidFill>
          <a:ln>
            <a:noFill/>
          </a:ln>
        </p:spPr>
        <p:txBody>
          <a:bodyPr wrap="none" rtlCol="0">
            <a:spAutoFit/>
          </a:bodyPr>
          <a:lstStyle/>
          <a:p>
            <a:r>
              <a:rPr lang="pt-BR" sz="2000" b="1" dirty="0" err="1" smtClean="0">
                <a:effectLst>
                  <a:outerShdw blurRad="38100" dist="38100" dir="2700000" algn="tl">
                    <a:srgbClr val="000000">
                      <a:alpha val="43137"/>
                    </a:srgbClr>
                  </a:outerShdw>
                </a:effectLst>
              </a:rPr>
              <a:t>Diuron</a:t>
            </a:r>
            <a:endParaRPr lang="pt-BR"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1702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32656"/>
            <a:ext cx="7848872" cy="5832648"/>
          </a:xfrm>
          <a:prstGeom prst="rect">
            <a:avLst/>
          </a:prstGeom>
        </p:spPr>
      </p:pic>
    </p:spTree>
    <p:extLst>
      <p:ext uri="{BB962C8B-B14F-4D97-AF65-F5344CB8AC3E}">
        <p14:creationId xmlns:p14="http://schemas.microsoft.com/office/powerpoint/2010/main" val="3919285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3023828" y="1839124"/>
            <a:ext cx="401072" cy="461665"/>
          </a:xfrm>
          <a:prstGeom prst="rect">
            <a:avLst/>
          </a:prstGeom>
          <a:solidFill>
            <a:srgbClr val="00B050"/>
          </a:solidFill>
        </p:spPr>
        <p:txBody>
          <a:bodyPr wrap="none" rtlCol="0">
            <a:spAutoFit/>
          </a:bodyPr>
          <a:lstStyle/>
          <a:p>
            <a:r>
              <a:rPr lang="pt-BR" sz="2400" dirty="0" smtClean="0">
                <a:solidFill>
                  <a:srgbClr val="FF0000"/>
                </a:solidFill>
              </a:rPr>
              <a:t>e</a:t>
            </a:r>
            <a:r>
              <a:rPr lang="pt-BR" sz="2400" baseline="30000" dirty="0" smtClean="0">
                <a:solidFill>
                  <a:srgbClr val="FF0000"/>
                </a:solidFill>
              </a:rPr>
              <a:t>-</a:t>
            </a:r>
            <a:endParaRPr lang="en-US" sz="2400" dirty="0">
              <a:solidFill>
                <a:srgbClr val="FF0000"/>
              </a:solidFill>
            </a:endParaRPr>
          </a:p>
        </p:txBody>
      </p:sp>
      <p:cxnSp>
        <p:nvCxnSpPr>
          <p:cNvPr id="4" name="Conector de seta reta 3"/>
          <p:cNvCxnSpPr/>
          <p:nvPr/>
        </p:nvCxnSpPr>
        <p:spPr>
          <a:xfrm>
            <a:off x="1876261" y="1350060"/>
            <a:ext cx="1119516" cy="535414"/>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827584" y="980728"/>
            <a:ext cx="1035861" cy="369332"/>
          </a:xfrm>
          <a:prstGeom prst="rect">
            <a:avLst/>
          </a:prstGeom>
          <a:noFill/>
          <a:ln>
            <a:solidFill>
              <a:schemeClr val="tx1"/>
            </a:solidFill>
          </a:ln>
        </p:spPr>
        <p:txBody>
          <a:bodyPr wrap="none" rtlCol="0">
            <a:spAutoFit/>
          </a:bodyPr>
          <a:lstStyle/>
          <a:p>
            <a:r>
              <a:rPr lang="pt-BR" dirty="0" smtClean="0"/>
              <a:t>PERDIDO</a:t>
            </a:r>
            <a:endParaRPr lang="pt-BR" dirty="0"/>
          </a:p>
        </p:txBody>
      </p:sp>
      <p:sp>
        <p:nvSpPr>
          <p:cNvPr id="8" name="CaixaDeTexto 7"/>
          <p:cNvSpPr txBox="1"/>
          <p:nvPr/>
        </p:nvSpPr>
        <p:spPr>
          <a:xfrm>
            <a:off x="3635896" y="1900679"/>
            <a:ext cx="2664296" cy="400110"/>
          </a:xfrm>
          <a:prstGeom prst="rect">
            <a:avLst/>
          </a:prstGeom>
          <a:solidFill>
            <a:schemeClr val="tx1"/>
          </a:solidFill>
          <a:ln>
            <a:solidFill>
              <a:schemeClr val="tx1"/>
            </a:solidFill>
          </a:ln>
        </p:spPr>
        <p:txBody>
          <a:bodyPr wrap="square" rtlCol="0">
            <a:spAutoFit/>
          </a:bodyPr>
          <a:lstStyle/>
          <a:p>
            <a:pPr algn="ctr"/>
            <a:r>
              <a:rPr lang="pt-BR" sz="2000" b="1" dirty="0" smtClean="0">
                <a:solidFill>
                  <a:schemeClr val="bg1"/>
                </a:solidFill>
              </a:rPr>
              <a:t>Será Achado por água</a:t>
            </a:r>
            <a:endParaRPr lang="pt-BR" sz="800" b="1" dirty="0" smtClean="0">
              <a:solidFill>
                <a:schemeClr val="bg1"/>
              </a:solidFill>
            </a:endParaRPr>
          </a:p>
        </p:txBody>
      </p:sp>
      <p:pic>
        <p:nvPicPr>
          <p:cNvPr id="16" name="Imagem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611" y="3789040"/>
            <a:ext cx="2101694" cy="1580474"/>
          </a:xfrm>
          <a:prstGeom prst="rect">
            <a:avLst/>
          </a:prstGeom>
        </p:spPr>
      </p:pic>
      <p:pic>
        <p:nvPicPr>
          <p:cNvPr id="17" name="Imagem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4519295"/>
            <a:ext cx="1905000" cy="2171700"/>
          </a:xfrm>
          <a:prstGeom prst="rect">
            <a:avLst/>
          </a:prstGeom>
        </p:spPr>
      </p:pic>
      <p:cxnSp>
        <p:nvCxnSpPr>
          <p:cNvPr id="18" name="Conector de seta reta 17"/>
          <p:cNvCxnSpPr/>
          <p:nvPr/>
        </p:nvCxnSpPr>
        <p:spPr>
          <a:xfrm>
            <a:off x="4961133" y="2321952"/>
            <a:ext cx="114923" cy="139508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106134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063" y="1331913"/>
            <a:ext cx="5553075" cy="425767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23528" y="317847"/>
            <a:ext cx="4896544" cy="461665"/>
          </a:xfrm>
          <a:prstGeom prst="rect">
            <a:avLst/>
          </a:prstGeom>
          <a:solidFill>
            <a:schemeClr val="tx1"/>
          </a:solidFill>
          <a:ln>
            <a:solidFill>
              <a:schemeClr val="tx1"/>
            </a:solidFill>
          </a:ln>
        </p:spPr>
        <p:txBody>
          <a:bodyPr wrap="square" rtlCol="0">
            <a:spAutoFit/>
          </a:bodyPr>
          <a:lstStyle/>
          <a:p>
            <a:r>
              <a:rPr lang="pt-BR" sz="2400" b="1" dirty="0" smtClean="0">
                <a:solidFill>
                  <a:schemeClr val="bg1"/>
                </a:solidFill>
              </a:rPr>
              <a:t>SINTOMA CLÁSSICO DE FSII EM SOJA</a:t>
            </a:r>
            <a:endParaRPr lang="pt-BR" sz="900" b="1" dirty="0" smtClean="0">
              <a:solidFill>
                <a:schemeClr val="bg1"/>
              </a:solidFill>
            </a:endParaRPr>
          </a:p>
        </p:txBody>
      </p:sp>
      <p:cxnSp>
        <p:nvCxnSpPr>
          <p:cNvPr id="4" name="Conector de seta reta 3"/>
          <p:cNvCxnSpPr/>
          <p:nvPr/>
        </p:nvCxnSpPr>
        <p:spPr>
          <a:xfrm flipH="1" flipV="1">
            <a:off x="4702200" y="4396462"/>
            <a:ext cx="1165944" cy="1768842"/>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5040052" y="6165304"/>
            <a:ext cx="1656184" cy="461665"/>
          </a:xfrm>
          <a:prstGeom prst="rect">
            <a:avLst/>
          </a:prstGeom>
          <a:solidFill>
            <a:schemeClr val="tx1"/>
          </a:solidFill>
          <a:ln>
            <a:solidFill>
              <a:schemeClr val="tx1"/>
            </a:solidFill>
          </a:ln>
        </p:spPr>
        <p:txBody>
          <a:bodyPr wrap="square" rtlCol="0">
            <a:spAutoFit/>
          </a:bodyPr>
          <a:lstStyle/>
          <a:p>
            <a:pPr algn="ctr"/>
            <a:r>
              <a:rPr lang="pt-BR" sz="2400" b="1" dirty="0" smtClean="0">
                <a:solidFill>
                  <a:schemeClr val="bg1"/>
                </a:solidFill>
              </a:rPr>
              <a:t>NECROSES</a:t>
            </a:r>
            <a:endParaRPr lang="pt-BR" sz="900" b="1" dirty="0" smtClean="0">
              <a:solidFill>
                <a:schemeClr val="bg1"/>
              </a:solidFill>
            </a:endParaRP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412181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846068" y="116632"/>
            <a:ext cx="2162175" cy="3135253"/>
            <a:chOff x="899592" y="404664"/>
            <a:chExt cx="2162175" cy="3135253"/>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404664"/>
              <a:ext cx="2162175" cy="2114550"/>
            </a:xfrm>
            <a:prstGeom prst="rect">
              <a:avLst/>
            </a:prstGeom>
          </p:spPr>
        </p:pic>
        <p:sp>
          <p:nvSpPr>
            <p:cNvPr id="3" name="CaixaDeTexto 2"/>
            <p:cNvSpPr txBox="1"/>
            <p:nvPr/>
          </p:nvSpPr>
          <p:spPr>
            <a:xfrm>
              <a:off x="1152586" y="2708920"/>
              <a:ext cx="1763229" cy="830997"/>
            </a:xfrm>
            <a:prstGeom prst="rect">
              <a:avLst/>
            </a:prstGeom>
            <a:solidFill>
              <a:schemeClr val="tx1"/>
            </a:solidFill>
            <a:ln>
              <a:solidFill>
                <a:schemeClr val="tx1"/>
              </a:solidFill>
            </a:ln>
          </p:spPr>
          <p:txBody>
            <a:bodyPr wrap="square" rtlCol="0">
              <a:spAutoFit/>
            </a:bodyPr>
            <a:lstStyle/>
            <a:p>
              <a:pPr algn="ctr"/>
              <a:r>
                <a:rPr lang="pt-BR" sz="2400" b="1" dirty="0" smtClean="0">
                  <a:solidFill>
                    <a:schemeClr val="bg1"/>
                  </a:solidFill>
                </a:rPr>
                <a:t>DIURON EM ALGODÃO</a:t>
              </a:r>
              <a:endParaRPr lang="pt-BR" sz="900" b="1" dirty="0" smtClean="0">
                <a:solidFill>
                  <a:schemeClr val="bg1"/>
                </a:solidFill>
              </a:endParaRPr>
            </a:p>
          </p:txBody>
        </p:sp>
      </p:grpSp>
      <p:grpSp>
        <p:nvGrpSpPr>
          <p:cNvPr id="7" name="Grupo 6"/>
          <p:cNvGrpSpPr/>
          <p:nvPr/>
        </p:nvGrpSpPr>
        <p:grpSpPr>
          <a:xfrm>
            <a:off x="739023" y="3501008"/>
            <a:ext cx="2376264" cy="3102017"/>
            <a:chOff x="3491880" y="437900"/>
            <a:chExt cx="2376264" cy="3102017"/>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437900"/>
              <a:ext cx="2376264" cy="2081313"/>
            </a:xfrm>
            <a:prstGeom prst="rect">
              <a:avLst/>
            </a:prstGeom>
          </p:spPr>
        </p:pic>
        <p:sp>
          <p:nvSpPr>
            <p:cNvPr id="6" name="CaixaDeTexto 5"/>
            <p:cNvSpPr txBox="1"/>
            <p:nvPr/>
          </p:nvSpPr>
          <p:spPr>
            <a:xfrm>
              <a:off x="3798397" y="2708920"/>
              <a:ext cx="1763229" cy="830997"/>
            </a:xfrm>
            <a:prstGeom prst="rect">
              <a:avLst/>
            </a:prstGeom>
            <a:solidFill>
              <a:schemeClr val="tx1"/>
            </a:solidFill>
            <a:ln>
              <a:solidFill>
                <a:schemeClr val="tx1"/>
              </a:solidFill>
            </a:ln>
          </p:spPr>
          <p:txBody>
            <a:bodyPr wrap="square" rtlCol="0">
              <a:spAutoFit/>
            </a:bodyPr>
            <a:lstStyle/>
            <a:p>
              <a:pPr algn="ctr"/>
              <a:r>
                <a:rPr lang="pt-BR" sz="2400" b="1" dirty="0" smtClean="0">
                  <a:solidFill>
                    <a:schemeClr val="bg1"/>
                  </a:solidFill>
                </a:rPr>
                <a:t>ATRAZINA EM SOJA</a:t>
              </a:r>
              <a:endParaRPr lang="pt-BR" sz="900" b="1" dirty="0" smtClean="0">
                <a:solidFill>
                  <a:schemeClr val="bg1"/>
                </a:solidFill>
              </a:endParaRPr>
            </a:p>
          </p:txBody>
        </p:sp>
      </p:grpSp>
      <p:grpSp>
        <p:nvGrpSpPr>
          <p:cNvPr id="11" name="Grupo 10"/>
          <p:cNvGrpSpPr/>
          <p:nvPr/>
        </p:nvGrpSpPr>
        <p:grpSpPr>
          <a:xfrm>
            <a:off x="3923928" y="764704"/>
            <a:ext cx="4536504" cy="5356002"/>
            <a:chOff x="3851920" y="1057316"/>
            <a:chExt cx="4536504" cy="5356002"/>
          </a:xfrm>
        </p:grpSpPr>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421" y="1057316"/>
              <a:ext cx="2828925" cy="1609725"/>
            </a:xfrm>
            <a:prstGeom prst="rect">
              <a:avLst/>
            </a:prstGeom>
          </p:spPr>
        </p:pic>
        <p:pic>
          <p:nvPicPr>
            <p:cNvPr id="9" name="Imagem 8" descr="Mamona x Dinamic.jpg"/>
            <p:cNvPicPr>
              <a:picLocks noChangeAspect="1"/>
            </p:cNvPicPr>
            <p:nvPr/>
          </p:nvPicPr>
          <p:blipFill>
            <a:blip r:embed="rId5" cstate="print"/>
            <a:stretch>
              <a:fillRect/>
            </a:stretch>
          </p:blipFill>
          <p:spPr>
            <a:xfrm>
              <a:off x="3851920" y="2846496"/>
              <a:ext cx="4536504" cy="2576190"/>
            </a:xfrm>
            <a:prstGeom prst="rect">
              <a:avLst/>
            </a:prstGeom>
          </p:spPr>
        </p:pic>
        <p:sp>
          <p:nvSpPr>
            <p:cNvPr id="10" name="CaixaDeTexto 9"/>
            <p:cNvSpPr txBox="1"/>
            <p:nvPr/>
          </p:nvSpPr>
          <p:spPr>
            <a:xfrm>
              <a:off x="4905278" y="5582321"/>
              <a:ext cx="2429787" cy="830997"/>
            </a:xfrm>
            <a:prstGeom prst="rect">
              <a:avLst/>
            </a:prstGeom>
            <a:solidFill>
              <a:schemeClr val="tx1"/>
            </a:solidFill>
            <a:ln>
              <a:solidFill>
                <a:schemeClr val="tx1"/>
              </a:solidFill>
            </a:ln>
          </p:spPr>
          <p:txBody>
            <a:bodyPr wrap="square" rtlCol="0">
              <a:spAutoFit/>
            </a:bodyPr>
            <a:lstStyle/>
            <a:p>
              <a:pPr algn="ctr"/>
              <a:r>
                <a:rPr lang="pt-BR" sz="2400" b="1" dirty="0" smtClean="0">
                  <a:solidFill>
                    <a:schemeClr val="bg1"/>
                  </a:solidFill>
                </a:rPr>
                <a:t>AMICARBAZONE EM CANA</a:t>
              </a:r>
              <a:endParaRPr lang="pt-BR" sz="900" b="1" dirty="0" smtClean="0">
                <a:solidFill>
                  <a:schemeClr val="bg1"/>
                </a:solidFill>
              </a:endParaRPr>
            </a:p>
          </p:txBody>
        </p:sp>
      </p:grpSp>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3068670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CaixaDeTexto 13"/>
          <p:cNvSpPr txBox="1"/>
          <p:nvPr/>
        </p:nvSpPr>
        <p:spPr>
          <a:xfrm>
            <a:off x="2719741" y="3913892"/>
            <a:ext cx="3576620" cy="523220"/>
          </a:xfrm>
          <a:prstGeom prst="rect">
            <a:avLst/>
          </a:prstGeom>
          <a:solidFill>
            <a:schemeClr val="bg1">
              <a:alpha val="81000"/>
            </a:schemeClr>
          </a:solidFill>
          <a:ln w="25400">
            <a:solidFill>
              <a:schemeClr val="tx1"/>
            </a:solidFill>
          </a:ln>
        </p:spPr>
        <p:txBody>
          <a:bodyPr wrap="none" rtlCol="0">
            <a:spAutoFit/>
          </a:bodyPr>
          <a:lstStyle/>
          <a:p>
            <a:pPr algn="ctr"/>
            <a:r>
              <a:rPr lang="pt-BR" sz="2800" b="1" dirty="0" smtClean="0"/>
              <a:t>MARCELO NICOLAI</a:t>
            </a:r>
            <a:endParaRPr lang="pt-BR" sz="2800" b="1" dirty="0"/>
          </a:p>
        </p:txBody>
      </p:sp>
      <p:sp>
        <p:nvSpPr>
          <p:cNvPr id="15" name="CaixaDeTexto 14"/>
          <p:cNvSpPr txBox="1"/>
          <p:nvPr/>
        </p:nvSpPr>
        <p:spPr>
          <a:xfrm>
            <a:off x="1142001" y="2132856"/>
            <a:ext cx="7102407" cy="1569660"/>
          </a:xfrm>
          <a:prstGeom prst="rect">
            <a:avLst/>
          </a:prstGeom>
          <a:solidFill>
            <a:srgbClr val="FF0000">
              <a:alpha val="75000"/>
            </a:srgbClr>
          </a:solidFill>
          <a:ln w="25400">
            <a:solidFill>
              <a:schemeClr val="tx1"/>
            </a:solidFill>
          </a:ln>
        </p:spPr>
        <p:txBody>
          <a:bodyPr wrap="square" rtlCol="0">
            <a:spAutoFit/>
          </a:bodyPr>
          <a:lstStyle/>
          <a:p>
            <a:pPr algn="ctr"/>
            <a:r>
              <a:rPr lang="pt-BR" sz="4800" b="1" dirty="0" smtClean="0"/>
              <a:t>HERBICIDAS INIBIDORES DO FOTOSSISTEMA II</a:t>
            </a:r>
            <a:endParaRPr lang="pt-BR" sz="4400" b="1" dirty="0"/>
          </a:p>
        </p:txBody>
      </p:sp>
      <p:sp>
        <p:nvSpPr>
          <p:cNvPr id="24" name="Rectangle 11"/>
          <p:cNvSpPr>
            <a:spLocks noChangeArrowheads="1"/>
          </p:cNvSpPr>
          <p:nvPr/>
        </p:nvSpPr>
        <p:spPr bwMode="auto">
          <a:xfrm>
            <a:off x="3754275" y="4797152"/>
            <a:ext cx="5364088" cy="1440160"/>
          </a:xfrm>
          <a:prstGeom prst="rect">
            <a:avLst/>
          </a:prstGeom>
          <a:solidFill>
            <a:schemeClr val="bg1">
              <a:alpha val="76000"/>
            </a:schemeClr>
          </a:solidFill>
          <a:ln w="25400">
            <a:solidFill>
              <a:schemeClr val="tx1"/>
            </a:solidFill>
            <a:miter lim="800000"/>
            <a:headEnd/>
            <a:tailEnd/>
          </a:ln>
          <a:effectLst/>
        </p:spPr>
        <p:txBody>
          <a:bodyPr lIns="92075" tIns="46038" rIns="92075" bIns="46038"/>
          <a:lstStyle/>
          <a:p>
            <a:pPr algn="r">
              <a:buClr>
                <a:schemeClr val="tx2"/>
              </a:buClr>
              <a:buSzPct val="65000"/>
              <a:buFont typeface="Monotype Sorts" pitchFamily="2" charset="2"/>
              <a:buNone/>
            </a:pPr>
            <a:r>
              <a:rPr kumimoji="1" lang="pt-BR" sz="1600" b="1" dirty="0" smtClean="0">
                <a:latin typeface="Arial" charset="0"/>
              </a:rPr>
              <a:t>AGROCON ASSESSORIA AGRONÔMICA LTDA</a:t>
            </a:r>
            <a:endParaRPr kumimoji="1" lang="pt-BR" sz="1600" b="1" dirty="0">
              <a:latin typeface="Arial" charset="0"/>
            </a:endParaRPr>
          </a:p>
          <a:p>
            <a:pPr algn="r">
              <a:buClr>
                <a:schemeClr val="tx2"/>
              </a:buClr>
              <a:buSzPct val="65000"/>
              <a:buFont typeface="Monotype Sorts" pitchFamily="2" charset="2"/>
              <a:buNone/>
            </a:pPr>
            <a:r>
              <a:rPr kumimoji="1" lang="pt-BR" sz="1600" b="1" dirty="0" smtClean="0">
                <a:latin typeface="Arial" charset="0"/>
              </a:rPr>
              <a:t>Diretor Técnico</a:t>
            </a:r>
          </a:p>
          <a:p>
            <a:pPr algn="r">
              <a:buClr>
                <a:schemeClr val="tx2"/>
              </a:buClr>
              <a:buSzPct val="65000"/>
            </a:pPr>
            <a:r>
              <a:rPr kumimoji="1" lang="pt-BR" sz="1600" b="1" dirty="0" smtClean="0"/>
              <a:t>ENG. AGRONOMO, MESTRE E DOUTOR ESALQ/USP </a:t>
            </a:r>
          </a:p>
          <a:p>
            <a:pPr algn="r">
              <a:buClr>
                <a:schemeClr val="tx2"/>
              </a:buClr>
              <a:buSzPct val="65000"/>
            </a:pPr>
            <a:r>
              <a:rPr kumimoji="1" lang="pt-BR" sz="1600" b="1" dirty="0" smtClean="0"/>
              <a:t>PÓS-DOUTOR ESALQ/USP/LPV</a:t>
            </a:r>
          </a:p>
          <a:p>
            <a:pPr algn="r">
              <a:buClr>
                <a:schemeClr val="tx2"/>
              </a:buClr>
              <a:buSzPct val="65000"/>
              <a:buFont typeface="Monotype Sorts" pitchFamily="2" charset="2"/>
              <a:buNone/>
            </a:pPr>
            <a:r>
              <a:rPr kumimoji="1" lang="pt-BR" sz="1600" b="1" dirty="0" smtClean="0">
                <a:latin typeface="Arial" charset="0"/>
              </a:rPr>
              <a:t>mnicolai2009@gmail.com / 019 9 8116 5151</a:t>
            </a:r>
            <a:endParaRPr kumimoji="1" lang="pt-BR" sz="1600" b="1" dirty="0">
              <a:latin typeface="Arial" charset="0"/>
            </a:endParaRPr>
          </a:p>
        </p:txBody>
      </p:sp>
      <p:sp>
        <p:nvSpPr>
          <p:cNvPr id="17" name="CaixaDeTexto 16"/>
          <p:cNvSpPr txBox="1"/>
          <p:nvPr/>
        </p:nvSpPr>
        <p:spPr>
          <a:xfrm>
            <a:off x="3970249" y="6453336"/>
            <a:ext cx="1274708" cy="400110"/>
          </a:xfrm>
          <a:prstGeom prst="rect">
            <a:avLst/>
          </a:prstGeom>
          <a:solidFill>
            <a:schemeClr val="bg1">
              <a:alpha val="76000"/>
            </a:schemeClr>
          </a:solidFill>
          <a:ln w="25400">
            <a:solidFill>
              <a:schemeClr val="tx1"/>
            </a:solidFill>
          </a:ln>
        </p:spPr>
        <p:txBody>
          <a:bodyPr wrap="none" rtlCol="0">
            <a:spAutoFit/>
          </a:bodyPr>
          <a:lstStyle/>
          <a:p>
            <a:pPr algn="ctr"/>
            <a:r>
              <a:rPr lang="pt-BR" sz="1000" b="1" dirty="0" smtClean="0"/>
              <a:t>PIRACICABA - SP</a:t>
            </a:r>
          </a:p>
          <a:p>
            <a:pPr algn="ctr"/>
            <a:r>
              <a:rPr lang="pt-BR" sz="1000" b="1" dirty="0" smtClean="0"/>
              <a:t>01/MARÇO/2016</a:t>
            </a:r>
            <a:endParaRPr lang="pt-BR" sz="1000" b="1" dirty="0"/>
          </a:p>
        </p:txBody>
      </p:sp>
      <p:grpSp>
        <p:nvGrpSpPr>
          <p:cNvPr id="2" name="Grupo 1"/>
          <p:cNvGrpSpPr/>
          <p:nvPr/>
        </p:nvGrpSpPr>
        <p:grpSpPr>
          <a:xfrm>
            <a:off x="144793" y="116632"/>
            <a:ext cx="8891703" cy="1080120"/>
            <a:chOff x="144793" y="116632"/>
            <a:chExt cx="8891703" cy="1080120"/>
          </a:xfrm>
        </p:grpSpPr>
        <p:grpSp>
          <p:nvGrpSpPr>
            <p:cNvPr id="25" name="Grupo 24"/>
            <p:cNvGrpSpPr/>
            <p:nvPr/>
          </p:nvGrpSpPr>
          <p:grpSpPr>
            <a:xfrm>
              <a:off x="144793" y="116632"/>
              <a:ext cx="8891703" cy="1080120"/>
              <a:chOff x="144793" y="5459379"/>
              <a:chExt cx="8891703" cy="1281987"/>
            </a:xfrm>
          </p:grpSpPr>
          <p:pic>
            <p:nvPicPr>
              <p:cNvPr id="26" name="Imagem 25" descr="Vitral Ceres ESALQ.jpg"/>
              <p:cNvPicPr>
                <a:picLocks noChangeAspect="1"/>
              </p:cNvPicPr>
              <p:nvPr/>
            </p:nvPicPr>
            <p:blipFill>
              <a:blip r:embed="rId3" cstate="print"/>
              <a:stretch>
                <a:fillRect/>
              </a:stretch>
            </p:blipFill>
            <p:spPr>
              <a:xfrm>
                <a:off x="144793" y="5517232"/>
                <a:ext cx="826807" cy="1209206"/>
              </a:xfrm>
              <a:prstGeom prst="rect">
                <a:avLst/>
              </a:prstGeom>
            </p:spPr>
          </p:pic>
          <p:pic>
            <p:nvPicPr>
              <p:cNvPr id="29" name="Imagem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5459379"/>
                <a:ext cx="936104" cy="1281987"/>
              </a:xfrm>
              <a:prstGeom prst="rect">
                <a:avLst/>
              </a:prstGeom>
            </p:spPr>
          </p:pic>
        </p:grpSp>
        <p:sp>
          <p:nvSpPr>
            <p:cNvPr id="12" name="CaixaDeTexto 11"/>
            <p:cNvSpPr txBox="1"/>
            <p:nvPr/>
          </p:nvSpPr>
          <p:spPr>
            <a:xfrm>
              <a:off x="1259632" y="116632"/>
              <a:ext cx="6552728" cy="1077218"/>
            </a:xfrm>
            <a:prstGeom prst="rect">
              <a:avLst/>
            </a:prstGeom>
            <a:solidFill>
              <a:schemeClr val="bg1">
                <a:alpha val="81000"/>
              </a:schemeClr>
            </a:solidFill>
            <a:ln w="25400">
              <a:solidFill>
                <a:schemeClr val="tx1"/>
              </a:solidFill>
            </a:ln>
          </p:spPr>
          <p:txBody>
            <a:bodyPr wrap="square" rtlCol="0">
              <a:spAutoFit/>
            </a:bodyPr>
            <a:lstStyle/>
            <a:p>
              <a:pPr marL="1793875" indent="-1793875"/>
              <a:r>
                <a:rPr lang="pt-BR" sz="3200" b="1" dirty="0" smtClean="0"/>
                <a:t>LPV5730 - RESISTENCIA DE PLANTAS     </a:t>
              </a:r>
              <a:r>
                <a:rPr lang="pt-BR" sz="3200" b="1" dirty="0" smtClean="0"/>
                <a:t>  DANINHAS </a:t>
              </a:r>
              <a:r>
                <a:rPr lang="pt-BR" sz="3200" b="1" dirty="0" smtClean="0"/>
                <a:t>A HERBICIDAS</a:t>
              </a:r>
              <a:endParaRPr lang="pt-BR" sz="3200" b="1" dirty="0"/>
            </a:p>
          </p:txBody>
        </p:sp>
      </p:grpSp>
      <p:sp>
        <p:nvSpPr>
          <p:cNvPr id="16" name="CaixaDeTexto 15"/>
          <p:cNvSpPr txBox="1"/>
          <p:nvPr/>
        </p:nvSpPr>
        <p:spPr>
          <a:xfrm>
            <a:off x="3776895" y="1268760"/>
            <a:ext cx="4035465" cy="338554"/>
          </a:xfrm>
          <a:prstGeom prst="rect">
            <a:avLst/>
          </a:prstGeom>
          <a:solidFill>
            <a:schemeClr val="bg1">
              <a:alpha val="81000"/>
            </a:schemeClr>
          </a:solidFill>
          <a:ln w="25400">
            <a:solidFill>
              <a:schemeClr val="tx1"/>
            </a:solidFill>
          </a:ln>
        </p:spPr>
        <p:txBody>
          <a:bodyPr wrap="none" rtlCol="0">
            <a:spAutoFit/>
          </a:bodyPr>
          <a:lstStyle/>
          <a:p>
            <a:pPr algn="ctr"/>
            <a:r>
              <a:rPr lang="pt-BR" sz="1600" b="1" dirty="0" smtClean="0"/>
              <a:t>Coordenador: Prof. Pedro Jacob Christoffoleti</a:t>
            </a:r>
            <a:endParaRPr lang="pt-BR" sz="1600" b="1" dirty="0"/>
          </a:p>
        </p:txBody>
      </p:sp>
    </p:spTree>
    <p:extLst>
      <p:ext uri="{BB962C8B-B14F-4D97-AF65-F5344CB8AC3E}">
        <p14:creationId xmlns:p14="http://schemas.microsoft.com/office/powerpoint/2010/main" val="880422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512" y="2348880"/>
            <a:ext cx="5904656" cy="1384995"/>
          </a:xfrm>
          <a:prstGeom prst="rect">
            <a:avLst/>
          </a:prstGeom>
          <a:solidFill>
            <a:schemeClr val="bg1">
              <a:alpha val="60000"/>
            </a:schemeClr>
          </a:solidFill>
          <a:ln w="9525">
            <a:noFill/>
            <a:miter lim="800000"/>
            <a:headEnd/>
            <a:tailEnd/>
          </a:ln>
        </p:spPr>
        <p:txBody>
          <a:bodyPr wrap="square">
            <a:spAutoFit/>
          </a:bodyPr>
          <a:lstStyle/>
          <a:p>
            <a:pPr algn="just">
              <a:spcBef>
                <a:spcPts val="0"/>
              </a:spcBef>
              <a:spcAft>
                <a:spcPts val="1200"/>
              </a:spcAft>
              <a:buClr>
                <a:srgbClr val="7BCF27">
                  <a:lumMod val="50000"/>
                </a:srgbClr>
              </a:buClr>
            </a:pPr>
            <a:r>
              <a:rPr lang="pt-BR" b="1" dirty="0" smtClean="0">
                <a:solidFill>
                  <a:srgbClr val="FF0000"/>
                </a:solidFill>
                <a:latin typeface="Arial"/>
                <a:cs typeface="Arial" pitchFamily="34" charset="0"/>
              </a:rPr>
              <a:t>Sinergismo:</a:t>
            </a:r>
          </a:p>
          <a:p>
            <a:pPr lvl="1" indent="-284163" algn="just">
              <a:spcBef>
                <a:spcPts val="0"/>
              </a:spcBef>
              <a:spcAft>
                <a:spcPts val="1200"/>
              </a:spcAft>
              <a:buClr>
                <a:srgbClr val="7BCF27">
                  <a:lumMod val="50000"/>
                </a:srgbClr>
              </a:buClr>
              <a:buFont typeface="Wingdings" pitchFamily="2" charset="2"/>
              <a:buChar char="ü"/>
            </a:pPr>
            <a:r>
              <a:rPr lang="pt-BR" sz="1800" b="1" dirty="0" smtClean="0">
                <a:solidFill>
                  <a:srgbClr val="0000FF"/>
                </a:solidFill>
                <a:latin typeface="Arial"/>
                <a:cs typeface="Arial" pitchFamily="34" charset="0"/>
              </a:rPr>
              <a:t>A resposta da mistura dos herbicidas é maior que a soma dos efeitos de cada substância aplicada separadamente</a:t>
            </a:r>
          </a:p>
        </p:txBody>
      </p:sp>
      <p:sp>
        <p:nvSpPr>
          <p:cNvPr id="4" name="Text Box 4"/>
          <p:cNvSpPr txBox="1">
            <a:spLocks noChangeArrowheads="1"/>
          </p:cNvSpPr>
          <p:nvPr/>
        </p:nvSpPr>
        <p:spPr bwMode="auto">
          <a:xfrm>
            <a:off x="2195737" y="5226784"/>
            <a:ext cx="6948263" cy="1631216"/>
          </a:xfrm>
          <a:prstGeom prst="rect">
            <a:avLst/>
          </a:prstGeom>
          <a:solidFill>
            <a:schemeClr val="bg1"/>
          </a:solidFill>
          <a:ln w="9525">
            <a:noFill/>
            <a:miter lim="800000"/>
            <a:headEnd/>
            <a:tailEnd/>
          </a:ln>
        </p:spPr>
        <p:txBody>
          <a:bodyPr wrap="square">
            <a:spAutoFit/>
          </a:bodyPr>
          <a:lstStyle/>
          <a:p>
            <a:pPr algn="just">
              <a:spcBef>
                <a:spcPts val="0"/>
              </a:spcBef>
              <a:spcAft>
                <a:spcPts val="1200"/>
              </a:spcAft>
              <a:buClr>
                <a:srgbClr val="7BCF27">
                  <a:lumMod val="50000"/>
                </a:srgbClr>
              </a:buClr>
            </a:pPr>
            <a:r>
              <a:rPr lang="pt-BR" b="1" dirty="0" smtClean="0">
                <a:solidFill>
                  <a:srgbClr val="FF0000"/>
                </a:solidFill>
                <a:latin typeface="Arial"/>
                <a:cs typeface="Arial" pitchFamily="34" charset="0"/>
              </a:rPr>
              <a:t>Incremento (adjuvantes):</a:t>
            </a:r>
          </a:p>
          <a:p>
            <a:pPr marL="441325" lvl="1" indent="-268288" algn="just">
              <a:spcBef>
                <a:spcPts val="0"/>
              </a:spcBef>
              <a:spcAft>
                <a:spcPts val="1200"/>
              </a:spcAft>
              <a:buClr>
                <a:srgbClr val="7BCF27">
                  <a:lumMod val="50000"/>
                </a:srgbClr>
              </a:buClr>
              <a:buFont typeface="Wingdings" pitchFamily="2" charset="2"/>
              <a:buChar char="ü"/>
            </a:pPr>
            <a:r>
              <a:rPr lang="pt-BR" sz="1800" b="1" dirty="0" smtClean="0">
                <a:solidFill>
                  <a:srgbClr val="0000FF"/>
                </a:solidFill>
                <a:latin typeface="Arial"/>
                <a:cs typeface="Arial" pitchFamily="34" charset="0"/>
              </a:rPr>
              <a:t>Quando há um incremento na resposta do herbicida relação a sua aplicação isolada, em função de um adjuvante adicionado a calda (surfactantes, óleos, adubos nitrogenados, condicionantes de calda, etc.)</a:t>
            </a:r>
          </a:p>
        </p:txBody>
      </p:sp>
      <p:sp>
        <p:nvSpPr>
          <p:cNvPr id="5" name="Text Box 4"/>
          <p:cNvSpPr txBox="1">
            <a:spLocks noChangeArrowheads="1"/>
          </p:cNvSpPr>
          <p:nvPr/>
        </p:nvSpPr>
        <p:spPr bwMode="auto">
          <a:xfrm>
            <a:off x="179512" y="3789040"/>
            <a:ext cx="5868143" cy="1308050"/>
          </a:xfrm>
          <a:prstGeom prst="rect">
            <a:avLst/>
          </a:prstGeom>
          <a:solidFill>
            <a:schemeClr val="bg1"/>
          </a:solidFill>
          <a:ln w="9525">
            <a:noFill/>
            <a:miter lim="800000"/>
            <a:headEnd/>
            <a:tailEnd/>
          </a:ln>
        </p:spPr>
        <p:txBody>
          <a:bodyPr wrap="square">
            <a:spAutoFit/>
          </a:bodyPr>
          <a:lstStyle/>
          <a:p>
            <a:pPr algn="just">
              <a:spcBef>
                <a:spcPts val="0"/>
              </a:spcBef>
              <a:spcAft>
                <a:spcPts val="1200"/>
              </a:spcAft>
              <a:buClr>
                <a:srgbClr val="7BCF27">
                  <a:lumMod val="50000"/>
                </a:srgbClr>
              </a:buClr>
            </a:pPr>
            <a:r>
              <a:rPr lang="pt-BR" sz="1800" b="1" dirty="0" smtClean="0">
                <a:solidFill>
                  <a:srgbClr val="FF0000"/>
                </a:solidFill>
                <a:latin typeface="Arial"/>
                <a:cs typeface="Arial" pitchFamily="34" charset="0"/>
              </a:rPr>
              <a:t>Antagonismo:</a:t>
            </a:r>
          </a:p>
          <a:p>
            <a:pPr marL="441325" lvl="1" indent="-268288" algn="just">
              <a:spcBef>
                <a:spcPts val="0"/>
              </a:spcBef>
              <a:spcAft>
                <a:spcPts val="1200"/>
              </a:spcAft>
              <a:buClr>
                <a:srgbClr val="7BCF27">
                  <a:lumMod val="50000"/>
                </a:srgbClr>
              </a:buClr>
              <a:buFont typeface="Wingdings" pitchFamily="2" charset="2"/>
              <a:buChar char="ü"/>
            </a:pPr>
            <a:r>
              <a:rPr lang="pt-BR" sz="1700" b="1" dirty="0" smtClean="0">
                <a:solidFill>
                  <a:srgbClr val="0000FF"/>
                </a:solidFill>
                <a:latin typeface="Arial"/>
                <a:cs typeface="Arial" pitchFamily="34" charset="0"/>
              </a:rPr>
              <a:t>A resposta da mistura dos herbicidas é menor que a soma dos efeitos de cada substância aplicada separadamente</a:t>
            </a:r>
          </a:p>
        </p:txBody>
      </p:sp>
      <p:sp>
        <p:nvSpPr>
          <p:cNvPr id="6" name="Text Box 4"/>
          <p:cNvSpPr txBox="1">
            <a:spLocks noChangeArrowheads="1"/>
          </p:cNvSpPr>
          <p:nvPr/>
        </p:nvSpPr>
        <p:spPr bwMode="auto">
          <a:xfrm>
            <a:off x="179512" y="836712"/>
            <a:ext cx="6048672" cy="1384995"/>
          </a:xfrm>
          <a:prstGeom prst="rect">
            <a:avLst/>
          </a:prstGeom>
          <a:solidFill>
            <a:schemeClr val="bg1">
              <a:alpha val="60000"/>
            </a:schemeClr>
          </a:solidFill>
          <a:ln w="9525">
            <a:noFill/>
            <a:miter lim="800000"/>
            <a:headEnd/>
            <a:tailEnd/>
          </a:ln>
        </p:spPr>
        <p:txBody>
          <a:bodyPr wrap="square">
            <a:spAutoFit/>
          </a:bodyPr>
          <a:lstStyle/>
          <a:p>
            <a:pPr algn="just">
              <a:spcBef>
                <a:spcPts val="0"/>
              </a:spcBef>
              <a:spcAft>
                <a:spcPts val="1200"/>
              </a:spcAft>
              <a:buClr>
                <a:srgbClr val="7BCF27">
                  <a:lumMod val="50000"/>
                </a:srgbClr>
              </a:buClr>
            </a:pPr>
            <a:r>
              <a:rPr lang="pt-BR" b="1" dirty="0" smtClean="0">
                <a:solidFill>
                  <a:srgbClr val="FF0000"/>
                </a:solidFill>
                <a:latin typeface="Arial"/>
                <a:cs typeface="Arial" pitchFamily="34" charset="0"/>
              </a:rPr>
              <a:t>Aditivismo:</a:t>
            </a:r>
          </a:p>
          <a:p>
            <a:pPr marL="361950" lvl="1" indent="-268288" algn="just">
              <a:spcBef>
                <a:spcPts val="0"/>
              </a:spcBef>
              <a:spcAft>
                <a:spcPts val="1200"/>
              </a:spcAft>
              <a:buClr>
                <a:srgbClr val="7BCF27">
                  <a:lumMod val="50000"/>
                </a:srgbClr>
              </a:buClr>
              <a:buFont typeface="Wingdings" pitchFamily="2" charset="2"/>
              <a:buChar char="ü"/>
            </a:pPr>
            <a:r>
              <a:rPr lang="pt-BR" sz="1800" b="1" dirty="0" smtClean="0">
                <a:solidFill>
                  <a:srgbClr val="0000FF"/>
                </a:solidFill>
                <a:latin typeface="Arial"/>
                <a:cs typeface="Arial" pitchFamily="34" charset="0"/>
              </a:rPr>
              <a:t>A resposta da mistura dos herbicidas é igual a soma dos efeitos de cada substância aplicada separadamente</a:t>
            </a:r>
          </a:p>
        </p:txBody>
      </p:sp>
      <p:sp>
        <p:nvSpPr>
          <p:cNvPr id="7" name="Rectangle 2"/>
          <p:cNvSpPr/>
          <p:nvPr/>
        </p:nvSpPr>
        <p:spPr>
          <a:xfrm>
            <a:off x="179512" y="188640"/>
            <a:ext cx="5086491" cy="369332"/>
          </a:xfrm>
          <a:prstGeom prst="rect">
            <a:avLst/>
          </a:prstGeom>
          <a:solidFill>
            <a:schemeClr val="tx1"/>
          </a:solidFill>
        </p:spPr>
        <p:txBody>
          <a:bodyPr wrap="square">
            <a:spAutoFit/>
          </a:bodyPr>
          <a:lstStyle/>
          <a:p>
            <a:pPr lvl="0" algn="ctr"/>
            <a:r>
              <a:rPr lang="pt-BR" b="1" dirty="0" smtClean="0">
                <a:solidFill>
                  <a:schemeClr val="bg1"/>
                </a:solidFill>
                <a:latin typeface="Arial" pitchFamily="34" charset="0"/>
                <a:cs typeface="Arial" pitchFamily="34" charset="0"/>
              </a:rPr>
              <a:t>DEFINIÇÕES DE RESPOSTAS INTERATIVAS</a:t>
            </a:r>
            <a:endParaRPr lang="pt-BR" b="1" dirty="0">
              <a:solidFill>
                <a:schemeClr val="bg1"/>
              </a:solidFill>
              <a:latin typeface="Arial" pitchFamily="34" charset="0"/>
              <a:cs typeface="Arial" pitchFamily="34" charset="0"/>
            </a:endParaRPr>
          </a:p>
        </p:txBody>
      </p:sp>
      <p:pic>
        <p:nvPicPr>
          <p:cNvPr id="8" name="Imagem 7" descr="Logo Agrocon 23NOV09.jpg"/>
          <p:cNvPicPr>
            <a:picLocks noChangeAspect="1"/>
          </p:cNvPicPr>
          <p:nvPr/>
        </p:nvPicPr>
        <p:blipFill>
          <a:blip r:embed="rId2" cstate="print"/>
          <a:srcRect/>
          <a:stretch>
            <a:fillRect/>
          </a:stretch>
        </p:blipFill>
        <p:spPr bwMode="auto">
          <a:xfrm>
            <a:off x="0" y="6606480"/>
            <a:ext cx="251520" cy="251520"/>
          </a:xfrm>
          <a:prstGeom prst="rect">
            <a:avLst/>
          </a:prstGeom>
          <a:noFill/>
          <a:ln w="9525">
            <a:noFill/>
            <a:miter lim="800000"/>
            <a:headEnd/>
            <a:tailEnd/>
          </a:ln>
        </p:spPr>
      </p:pic>
      <p:pic>
        <p:nvPicPr>
          <p:cNvPr id="9" name="Picture 11"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32240" y="332656"/>
            <a:ext cx="1897140" cy="1277454"/>
          </a:xfrm>
          <a:prstGeom prst="rect">
            <a:avLst/>
          </a:prstGeom>
          <a:solidFill>
            <a:schemeClr val="bg1"/>
          </a:solidFill>
          <a:ln>
            <a:solidFill>
              <a:schemeClr val="bg1"/>
            </a:solidFill>
          </a:ln>
          <a:effectLst>
            <a:glow rad="101600">
              <a:schemeClr val="tx1">
                <a:alpha val="60000"/>
              </a:schemeClr>
            </a:glow>
            <a:innerShdw blurRad="114300">
              <a:prstClr val="black"/>
            </a:innerShdw>
          </a:effectLst>
        </p:spPr>
        <p:style>
          <a:lnRef idx="3">
            <a:schemeClr val="lt1"/>
          </a:lnRef>
          <a:fillRef idx="1">
            <a:schemeClr val="accent2"/>
          </a:fillRef>
          <a:effectRef idx="1">
            <a:schemeClr val="accent2"/>
          </a:effectRef>
          <a:fontRef idx="minor">
            <a:schemeClr val="lt1"/>
          </a:fontRef>
        </p:style>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42716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3794" y="836712"/>
            <a:ext cx="8781333" cy="5688632"/>
          </a:xfrm>
          <a:prstGeom prst="rect">
            <a:avLst/>
          </a:prstGeom>
          <a:ln/>
          <a:effectLst>
            <a:glow rad="101600">
              <a:schemeClr val="tx1">
                <a:alpha val="60000"/>
              </a:schemeClr>
            </a:glow>
            <a:innerShdw blurRad="114300">
              <a:prstClr val="black"/>
            </a:innerShdw>
          </a:effectLst>
        </p:spPr>
        <p:style>
          <a:lnRef idx="3">
            <a:schemeClr val="lt1"/>
          </a:lnRef>
          <a:fillRef idx="1">
            <a:schemeClr val="accent3"/>
          </a:fillRef>
          <a:effectRef idx="1">
            <a:schemeClr val="accent3"/>
          </a:effectRef>
          <a:fontRef idx="minor">
            <a:schemeClr val="lt1"/>
          </a:fontRef>
        </p:style>
      </p:pic>
      <p:sp>
        <p:nvSpPr>
          <p:cNvPr id="3" name="Rectangle 2"/>
          <p:cNvSpPr/>
          <p:nvPr/>
        </p:nvSpPr>
        <p:spPr>
          <a:xfrm>
            <a:off x="179512" y="188640"/>
            <a:ext cx="5086491" cy="369332"/>
          </a:xfrm>
          <a:prstGeom prst="rect">
            <a:avLst/>
          </a:prstGeom>
          <a:solidFill>
            <a:schemeClr val="tx1"/>
          </a:solidFill>
        </p:spPr>
        <p:txBody>
          <a:bodyPr wrap="square">
            <a:spAutoFit/>
          </a:bodyPr>
          <a:lstStyle/>
          <a:p>
            <a:pPr lvl="0" algn="ctr"/>
            <a:r>
              <a:rPr lang="pt-BR" b="1" dirty="0" smtClean="0">
                <a:solidFill>
                  <a:schemeClr val="bg1"/>
                </a:solidFill>
                <a:latin typeface="Arial" pitchFamily="34" charset="0"/>
                <a:cs typeface="Arial" pitchFamily="34" charset="0"/>
              </a:rPr>
              <a:t>DEFINIÇÕES DE RESPOSTAS INTERATIVAS</a:t>
            </a:r>
            <a:endParaRPr lang="pt-BR" b="1" dirty="0">
              <a:solidFill>
                <a:schemeClr val="bg1"/>
              </a:solidFill>
              <a:latin typeface="Arial" pitchFamily="34" charset="0"/>
              <a:cs typeface="Arial" pitchFamily="34" charset="0"/>
            </a:endParaRPr>
          </a:p>
        </p:txBody>
      </p:sp>
      <p:pic>
        <p:nvPicPr>
          <p:cNvPr id="4" name="Imagem 3" descr="Logo Agrocon 23NOV09.jpg"/>
          <p:cNvPicPr>
            <a:picLocks noChangeAspect="1"/>
          </p:cNvPicPr>
          <p:nvPr/>
        </p:nvPicPr>
        <p:blipFill>
          <a:blip r:embed="rId3" cstate="print"/>
          <a:srcRect/>
          <a:stretch>
            <a:fillRect/>
          </a:stretch>
        </p:blipFill>
        <p:spPr bwMode="auto">
          <a:xfrm>
            <a:off x="8892480" y="6606480"/>
            <a:ext cx="251520" cy="251520"/>
          </a:xfrm>
          <a:prstGeom prst="rect">
            <a:avLst/>
          </a:prstGeom>
          <a:noFill/>
          <a:ln w="9525">
            <a:noFill/>
            <a:miter lim="800000"/>
            <a:headEnd/>
            <a:tailEnd/>
          </a:ln>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1391184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1547665" y="118373"/>
            <a:ext cx="5904655" cy="646331"/>
          </a:xfrm>
          <a:prstGeom prst="rect">
            <a:avLst/>
          </a:prstGeom>
          <a:noFill/>
          <a:ln w="12700">
            <a:solidFill>
              <a:schemeClr val="accent1">
                <a:shade val="50000"/>
              </a:schemeClr>
            </a:solidFill>
          </a:ln>
        </p:spPr>
        <p:txBody>
          <a:bodyPr wrap="square" rtlCol="0">
            <a:spAutoFit/>
          </a:bodyPr>
          <a:lstStyle/>
          <a:p>
            <a:pPr algn="ctr"/>
            <a:r>
              <a:rPr lang="pt-BR" b="1" dirty="0" smtClean="0">
                <a:latin typeface="Arial"/>
                <a:cs typeface="Arial" pitchFamily="34" charset="0"/>
              </a:rPr>
              <a:t>MECANISMOS DE INTERAÇÕES ENTRE HERBICIDAS EM ASSOCIAÇÃO NO TANQUE</a:t>
            </a:r>
            <a:endParaRPr lang="en-US" b="1" dirty="0">
              <a:latin typeface="Arial"/>
              <a:cs typeface="Arial" pitchFamily="34" charset="0"/>
            </a:endParaRPr>
          </a:p>
        </p:txBody>
      </p:sp>
      <p:sp>
        <p:nvSpPr>
          <p:cNvPr id="3" name="TextBox 6"/>
          <p:cNvSpPr txBox="1"/>
          <p:nvPr/>
        </p:nvSpPr>
        <p:spPr>
          <a:xfrm>
            <a:off x="323528" y="922075"/>
            <a:ext cx="6783536" cy="1138773"/>
          </a:xfrm>
          <a:prstGeom prst="rect">
            <a:avLst/>
          </a:prstGeom>
          <a:noFill/>
        </p:spPr>
        <p:txBody>
          <a:bodyPr wrap="square" rtlCol="0">
            <a:spAutoFit/>
          </a:bodyPr>
          <a:lstStyle/>
          <a:p>
            <a:pPr marL="268288" indent="-268288">
              <a:buFontTx/>
              <a:buAutoNum type="alphaLcParenR"/>
            </a:pPr>
            <a:r>
              <a:rPr lang="pt-BR" b="1" dirty="0" smtClean="0">
                <a:solidFill>
                  <a:srgbClr val="7BCF27">
                    <a:lumMod val="50000"/>
                  </a:srgbClr>
                </a:solidFill>
                <a:latin typeface="Arial"/>
                <a:cs typeface="Arial" pitchFamily="34" charset="0"/>
              </a:rPr>
              <a:t>Bioquímico</a:t>
            </a:r>
          </a:p>
          <a:p>
            <a:pPr marL="268288" lvl="1" indent="-173038">
              <a:buFont typeface="Wingdings" pitchFamily="2" charset="2"/>
              <a:buChar char="ü"/>
            </a:pPr>
            <a:r>
              <a:rPr lang="pt-BR" sz="1600" b="1" dirty="0" smtClean="0">
                <a:solidFill>
                  <a:srgbClr val="262626"/>
                </a:solidFill>
                <a:latin typeface="Arial"/>
                <a:cs typeface="Arial" pitchFamily="34" charset="0"/>
              </a:rPr>
              <a:t>Alteração da quantidade de herbicida que atinge o sítio de ação, induzida pelo outro herbicida nos processos de absorção, translocação ou metabilismo.</a:t>
            </a:r>
            <a:endParaRPr lang="en-US" sz="1600" b="1" dirty="0">
              <a:solidFill>
                <a:srgbClr val="262626"/>
              </a:solidFill>
              <a:latin typeface="Arial"/>
              <a:cs typeface="Arial" pitchFamily="34" charset="0"/>
            </a:endParaRPr>
          </a:p>
        </p:txBody>
      </p:sp>
      <p:sp>
        <p:nvSpPr>
          <p:cNvPr id="6" name="TextBox 7"/>
          <p:cNvSpPr txBox="1"/>
          <p:nvPr/>
        </p:nvSpPr>
        <p:spPr>
          <a:xfrm>
            <a:off x="323528" y="2146211"/>
            <a:ext cx="6336704" cy="1138773"/>
          </a:xfrm>
          <a:prstGeom prst="rect">
            <a:avLst/>
          </a:prstGeom>
          <a:noFill/>
        </p:spPr>
        <p:txBody>
          <a:bodyPr wrap="square" rtlCol="0">
            <a:spAutoFit/>
          </a:bodyPr>
          <a:lstStyle/>
          <a:p>
            <a:pPr marL="268288" indent="-268288">
              <a:buFont typeface="+mj-lt"/>
              <a:buAutoNum type="alphaLcParenR" startAt="2"/>
            </a:pPr>
            <a:r>
              <a:rPr lang="pt-BR" b="1" dirty="0" smtClean="0">
                <a:solidFill>
                  <a:srgbClr val="7BCF27">
                    <a:lumMod val="50000"/>
                  </a:srgbClr>
                </a:solidFill>
                <a:latin typeface="Arial"/>
                <a:cs typeface="Arial" pitchFamily="34" charset="0"/>
              </a:rPr>
              <a:t>Competitivo</a:t>
            </a:r>
          </a:p>
          <a:p>
            <a:pPr marL="268288" lvl="1" indent="-173038">
              <a:buFont typeface="Wingdings" pitchFamily="2" charset="2"/>
              <a:buChar char="ü"/>
            </a:pPr>
            <a:r>
              <a:rPr lang="pt-BR" sz="1600" b="1" dirty="0" smtClean="0">
                <a:solidFill>
                  <a:srgbClr val="262626"/>
                </a:solidFill>
                <a:latin typeface="Arial"/>
                <a:cs typeface="Arial" pitchFamily="34" charset="0"/>
              </a:rPr>
              <a:t>Interação no sítio de ação entre os herbicidas associados, onde um herbicida da mistura afeta a ligação no sítio de ação do outro herbicida</a:t>
            </a:r>
            <a:endParaRPr lang="en-US" sz="1600" b="1" dirty="0">
              <a:solidFill>
                <a:srgbClr val="262626"/>
              </a:solidFill>
              <a:latin typeface="Arial"/>
              <a:cs typeface="Arial" pitchFamily="34" charset="0"/>
            </a:endParaRPr>
          </a:p>
        </p:txBody>
      </p:sp>
      <p:sp>
        <p:nvSpPr>
          <p:cNvPr id="9" name="TextBox 8"/>
          <p:cNvSpPr txBox="1"/>
          <p:nvPr/>
        </p:nvSpPr>
        <p:spPr>
          <a:xfrm>
            <a:off x="322647" y="3298339"/>
            <a:ext cx="6481601" cy="1138773"/>
          </a:xfrm>
          <a:prstGeom prst="rect">
            <a:avLst/>
          </a:prstGeom>
          <a:noFill/>
        </p:spPr>
        <p:txBody>
          <a:bodyPr wrap="square" rtlCol="0">
            <a:spAutoFit/>
          </a:bodyPr>
          <a:lstStyle/>
          <a:p>
            <a:pPr marL="268288" indent="-268288">
              <a:buFont typeface="+mj-lt"/>
              <a:buAutoNum type="alphaLcParenR" startAt="3"/>
            </a:pPr>
            <a:r>
              <a:rPr lang="pt-BR" b="1" dirty="0" smtClean="0">
                <a:solidFill>
                  <a:srgbClr val="7BCF27">
                    <a:lumMod val="50000"/>
                  </a:srgbClr>
                </a:solidFill>
                <a:latin typeface="Arial"/>
                <a:cs typeface="Arial" pitchFamily="34" charset="0"/>
              </a:rPr>
              <a:t>Fisiológico</a:t>
            </a:r>
          </a:p>
          <a:p>
            <a:pPr marL="268288" lvl="1" indent="-173038">
              <a:buFont typeface="Wingdings" pitchFamily="2" charset="2"/>
              <a:buChar char="ü"/>
            </a:pPr>
            <a:r>
              <a:rPr lang="pt-BR" sz="1600" b="1" dirty="0" smtClean="0">
                <a:solidFill>
                  <a:srgbClr val="262626"/>
                </a:solidFill>
                <a:latin typeface="Arial"/>
                <a:cs typeface="Arial" pitchFamily="34" charset="0"/>
              </a:rPr>
              <a:t>Interação entre os herbicidas combinados que produzem efeitos opostos no mesmo processo fisiológico da planta ou sinergiza o efeiro geral</a:t>
            </a:r>
            <a:endParaRPr lang="en-US" sz="1600" b="1" dirty="0">
              <a:solidFill>
                <a:srgbClr val="262626"/>
              </a:solidFill>
              <a:latin typeface="Arial"/>
              <a:cs typeface="Arial" pitchFamily="34" charset="0"/>
            </a:endParaRPr>
          </a:p>
        </p:txBody>
      </p:sp>
      <p:sp>
        <p:nvSpPr>
          <p:cNvPr id="12" name="TextBox 9"/>
          <p:cNvSpPr txBox="1"/>
          <p:nvPr/>
        </p:nvSpPr>
        <p:spPr>
          <a:xfrm>
            <a:off x="323528" y="4437112"/>
            <a:ext cx="6480720" cy="1138773"/>
          </a:xfrm>
          <a:prstGeom prst="rect">
            <a:avLst/>
          </a:prstGeom>
          <a:noFill/>
        </p:spPr>
        <p:txBody>
          <a:bodyPr wrap="square" rtlCol="0">
            <a:spAutoFit/>
          </a:bodyPr>
          <a:lstStyle/>
          <a:p>
            <a:pPr marL="268288" indent="-268288">
              <a:buFont typeface="+mj-lt"/>
              <a:buAutoNum type="alphaLcParenR" startAt="4"/>
            </a:pPr>
            <a:r>
              <a:rPr lang="pt-BR" b="1" dirty="0" smtClean="0">
                <a:solidFill>
                  <a:srgbClr val="7BCF27">
                    <a:lumMod val="50000"/>
                  </a:srgbClr>
                </a:solidFill>
                <a:latin typeface="Arial"/>
                <a:cs typeface="Arial" pitchFamily="34" charset="0"/>
              </a:rPr>
              <a:t>Químico</a:t>
            </a:r>
          </a:p>
          <a:p>
            <a:pPr marL="268288" lvl="1" indent="-173038">
              <a:buFont typeface="Wingdings" pitchFamily="2" charset="2"/>
              <a:buChar char="ü"/>
            </a:pPr>
            <a:r>
              <a:rPr lang="pt-BR" sz="1600" b="1" dirty="0" smtClean="0">
                <a:solidFill>
                  <a:srgbClr val="262626"/>
                </a:solidFill>
                <a:latin typeface="Arial"/>
                <a:cs typeface="Arial" pitchFamily="34" charset="0"/>
              </a:rPr>
              <a:t>Reação entre os produtos fitossanitários combinados que resulta na formação de um complexo inativo ou incremento na taxa de metabolismo do herbicida (Zang et al., 1995)</a:t>
            </a:r>
            <a:endParaRPr lang="en-US" sz="1600" b="1" dirty="0">
              <a:solidFill>
                <a:srgbClr val="262626"/>
              </a:solidFill>
              <a:latin typeface="Arial"/>
              <a:cs typeface="Arial" pitchFamily="34" charset="0"/>
            </a:endParaRPr>
          </a:p>
        </p:txBody>
      </p:sp>
      <p:grpSp>
        <p:nvGrpSpPr>
          <p:cNvPr id="17" name="Grupo 16"/>
          <p:cNvGrpSpPr/>
          <p:nvPr/>
        </p:nvGrpSpPr>
        <p:grpSpPr>
          <a:xfrm>
            <a:off x="1264961" y="5733256"/>
            <a:ext cx="6835431" cy="917414"/>
            <a:chOff x="755576" y="5733256"/>
            <a:chExt cx="6835431" cy="917414"/>
          </a:xfrm>
        </p:grpSpPr>
        <p:pic>
          <p:nvPicPr>
            <p:cNvPr id="13" name="Picture 12" descr="Screen Clippi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55776" y="5805264"/>
              <a:ext cx="1296144" cy="792087"/>
            </a:xfrm>
            <a:prstGeom prst="rect">
              <a:avLst/>
            </a:prstGeom>
            <a:solidFill>
              <a:schemeClr val="bg1"/>
            </a:solidFill>
            <a:ln>
              <a:solidFill>
                <a:schemeClr val="bg1"/>
              </a:solidFill>
            </a:ln>
            <a:effectLst>
              <a:glow rad="101600">
                <a:schemeClr val="tx1">
                  <a:alpha val="60000"/>
                </a:schemeClr>
              </a:glow>
              <a:innerShdw blurRad="114300">
                <a:prstClr val="black"/>
              </a:innerShdw>
            </a:effectLst>
          </p:spPr>
          <p:style>
            <a:lnRef idx="3">
              <a:schemeClr val="lt1"/>
            </a:lnRef>
            <a:fillRef idx="1">
              <a:schemeClr val="accent2"/>
            </a:fillRef>
            <a:effectRef idx="1">
              <a:schemeClr val="accent2"/>
            </a:effectRef>
            <a:fontRef idx="minor">
              <a:schemeClr val="lt1"/>
            </a:fontRef>
          </p:style>
        </p:pic>
        <p:pic>
          <p:nvPicPr>
            <p:cNvPr id="14" name="Picture 11"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5576" y="5805264"/>
              <a:ext cx="1255508" cy="845406"/>
            </a:xfrm>
            <a:prstGeom prst="rect">
              <a:avLst/>
            </a:prstGeom>
            <a:solidFill>
              <a:schemeClr val="bg1"/>
            </a:solidFill>
            <a:ln>
              <a:solidFill>
                <a:schemeClr val="bg1"/>
              </a:solidFill>
            </a:ln>
            <a:effectLst>
              <a:glow rad="101600">
                <a:schemeClr val="tx1">
                  <a:alpha val="60000"/>
                </a:schemeClr>
              </a:glow>
              <a:innerShdw blurRad="114300">
                <a:prstClr val="black"/>
              </a:innerShdw>
            </a:effectLst>
          </p:spPr>
          <p:style>
            <a:lnRef idx="3">
              <a:schemeClr val="lt1"/>
            </a:lnRef>
            <a:fillRef idx="1">
              <a:schemeClr val="accent2"/>
            </a:fillRef>
            <a:effectRef idx="1">
              <a:schemeClr val="accent2"/>
            </a:effectRef>
            <a:fontRef idx="minor">
              <a:schemeClr val="lt1"/>
            </a:fontRef>
          </p:style>
        </p:pic>
        <p:pic>
          <p:nvPicPr>
            <p:cNvPr id="15" name="Picture 10" descr="Screen Clippi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27984" y="5805264"/>
              <a:ext cx="1296144" cy="833154"/>
            </a:xfrm>
            <a:prstGeom prst="rect">
              <a:avLst/>
            </a:prstGeom>
            <a:solidFill>
              <a:schemeClr val="bg1"/>
            </a:solidFill>
            <a:ln>
              <a:solidFill>
                <a:schemeClr val="bg1"/>
              </a:solidFill>
            </a:ln>
            <a:effectLst>
              <a:glow rad="101600">
                <a:schemeClr val="tx1">
                  <a:alpha val="60000"/>
                </a:schemeClr>
              </a:glow>
              <a:innerShdw blurRad="114300">
                <a:prstClr val="black"/>
              </a:innerShdw>
            </a:effectLst>
          </p:spPr>
          <p:style>
            <a:lnRef idx="3">
              <a:schemeClr val="lt1"/>
            </a:lnRef>
            <a:fillRef idx="1">
              <a:schemeClr val="accent2"/>
            </a:fillRef>
            <a:effectRef idx="1">
              <a:schemeClr val="accent2"/>
            </a:effectRef>
            <a:fontRef idx="minor">
              <a:schemeClr val="lt1"/>
            </a:fontRef>
          </p:style>
        </p:pic>
        <p:pic>
          <p:nvPicPr>
            <p:cNvPr id="16" name="Picture 13" descr="Screen Clippi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00192" y="5733256"/>
              <a:ext cx="1290815" cy="864096"/>
            </a:xfrm>
            <a:prstGeom prst="rect">
              <a:avLst/>
            </a:prstGeom>
            <a:solidFill>
              <a:schemeClr val="bg1"/>
            </a:solidFill>
            <a:ln>
              <a:solidFill>
                <a:schemeClr val="bg1"/>
              </a:solidFill>
            </a:ln>
            <a:effectLst>
              <a:glow rad="101600">
                <a:schemeClr val="tx1">
                  <a:alpha val="60000"/>
                </a:schemeClr>
              </a:glow>
              <a:innerShdw blurRad="114300">
                <a:prstClr val="black"/>
              </a:innerShdw>
            </a:effectLst>
          </p:spPr>
          <p:style>
            <a:lnRef idx="3">
              <a:schemeClr val="lt1"/>
            </a:lnRef>
            <a:fillRef idx="1">
              <a:schemeClr val="accent2"/>
            </a:fillRef>
            <a:effectRef idx="1">
              <a:schemeClr val="accent2"/>
            </a:effectRef>
            <a:fontRef idx="minor">
              <a:schemeClr val="lt1"/>
            </a:fontRef>
          </p:style>
        </p:pic>
      </p:grpSp>
      <p:pic>
        <p:nvPicPr>
          <p:cNvPr id="18" name="Imagem 17" descr="Logo Agrocon 23NOV09.jpg"/>
          <p:cNvPicPr>
            <a:picLocks noChangeAspect="1"/>
          </p:cNvPicPr>
          <p:nvPr/>
        </p:nvPicPr>
        <p:blipFill>
          <a:blip r:embed="rId6" cstate="print"/>
          <a:srcRect/>
          <a:stretch>
            <a:fillRect/>
          </a:stretch>
        </p:blipFill>
        <p:spPr bwMode="auto">
          <a:xfrm>
            <a:off x="8892480" y="6606480"/>
            <a:ext cx="251520" cy="251520"/>
          </a:xfrm>
          <a:prstGeom prst="rect">
            <a:avLst/>
          </a:prstGeom>
          <a:noFill/>
          <a:ln w="9525">
            <a:noFill/>
            <a:miter lim="800000"/>
            <a:headEnd/>
            <a:tailEnd/>
          </a:ln>
        </p:spPr>
      </p:pic>
      <p:pic>
        <p:nvPicPr>
          <p:cNvPr id="19" name="Imagem 18" descr="download (1).jpg"/>
          <p:cNvPicPr>
            <a:picLocks noChangeAspect="1"/>
          </p:cNvPicPr>
          <p:nvPr/>
        </p:nvPicPr>
        <p:blipFill>
          <a:blip r:embed="rId7" cstate="print"/>
          <a:stretch>
            <a:fillRect/>
          </a:stretch>
        </p:blipFill>
        <p:spPr>
          <a:xfrm rot="16200000">
            <a:off x="6227787" y="2656309"/>
            <a:ext cx="3581400" cy="1276350"/>
          </a:xfrm>
          <a:prstGeom prst="rect">
            <a:avLst/>
          </a:prstGeom>
        </p:spPr>
      </p:pic>
      <p:pic>
        <p:nvPicPr>
          <p:cNvPr id="20" name="Imagem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3809207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852486" y="3789040"/>
            <a:ext cx="4256018" cy="2028626"/>
            <a:chOff x="4827722" y="3999733"/>
            <a:chExt cx="4256018" cy="2028626"/>
          </a:xfrm>
        </p:grpSpPr>
        <p:sp>
          <p:nvSpPr>
            <p:cNvPr id="3" name="Freeform 3"/>
            <p:cNvSpPr>
              <a:spLocks/>
            </p:cNvSpPr>
            <p:nvPr/>
          </p:nvSpPr>
          <p:spPr bwMode="gray">
            <a:xfrm rot="11106819" flipV="1">
              <a:off x="4827722" y="4245055"/>
              <a:ext cx="1619926" cy="1377813"/>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a:extLst/>
          </p:spPr>
          <p:style>
            <a:lnRef idx="0">
              <a:schemeClr val="accent3"/>
            </a:lnRef>
            <a:fillRef idx="3">
              <a:schemeClr val="accent3"/>
            </a:fillRef>
            <a:effectRef idx="3">
              <a:schemeClr val="accent3"/>
            </a:effectRef>
            <a:fontRef idx="minor">
              <a:schemeClr val="lt1"/>
            </a:fontRef>
          </p:style>
          <p:txBody>
            <a:bodyPr/>
            <a:lstStyle/>
            <a:p>
              <a:pPr fontAlgn="auto">
                <a:spcBef>
                  <a:spcPts val="0"/>
                </a:spcBef>
                <a:spcAft>
                  <a:spcPts val="0"/>
                </a:spcAft>
              </a:pPr>
              <a:endParaRPr lang="en-US" sz="1800">
                <a:solidFill>
                  <a:schemeClr val="tx1"/>
                </a:solidFill>
              </a:endParaRPr>
            </a:p>
          </p:txBody>
        </p:sp>
        <p:grpSp>
          <p:nvGrpSpPr>
            <p:cNvPr id="4" name="Group 4"/>
            <p:cNvGrpSpPr>
              <a:grpSpLocks/>
            </p:cNvGrpSpPr>
            <p:nvPr/>
          </p:nvGrpSpPr>
          <p:grpSpPr bwMode="auto">
            <a:xfrm>
              <a:off x="6410000" y="3999733"/>
              <a:ext cx="2673740" cy="2028626"/>
              <a:chOff x="612" y="1037"/>
              <a:chExt cx="1225" cy="1588"/>
            </a:xfrm>
          </p:grpSpPr>
          <p:sp>
            <p:nvSpPr>
              <p:cNvPr id="5" name="AutoShape 5"/>
              <p:cNvSpPr>
                <a:spLocks noChangeAspect="1" noChangeArrowheads="1" noTextEdit="1"/>
              </p:cNvSpPr>
              <p:nvPr/>
            </p:nvSpPr>
            <p:spPr bwMode="gray">
              <a:xfrm flipH="1">
                <a:off x="839" y="1173"/>
                <a:ext cx="584"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pPr>
                <a:endParaRPr lang="en-US" sz="1800">
                  <a:latin typeface="Arial"/>
                </a:endParaRPr>
              </a:p>
            </p:txBody>
          </p:sp>
          <p:sp>
            <p:nvSpPr>
              <p:cNvPr id="6" name="AutoShape 6"/>
              <p:cNvSpPr>
                <a:spLocks noChangeArrowheads="1"/>
              </p:cNvSpPr>
              <p:nvPr/>
            </p:nvSpPr>
            <p:spPr bwMode="auto">
              <a:xfrm>
                <a:off x="658" y="2327"/>
                <a:ext cx="1133" cy="298"/>
              </a:xfrm>
              <a:prstGeom prst="flowChartTerminator">
                <a:avLst/>
              </a:prstGeom>
              <a:gradFill rotWithShape="1">
                <a:gsLst>
                  <a:gs pos="0">
                    <a:schemeClr val="tx1">
                      <a:alpha val="20000"/>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7" name="AutoShape 7"/>
              <p:cNvSpPr>
                <a:spLocks noChangeArrowheads="1"/>
              </p:cNvSpPr>
              <p:nvPr/>
            </p:nvSpPr>
            <p:spPr bwMode="auto">
              <a:xfrm>
                <a:off x="612" y="1037"/>
                <a:ext cx="1225" cy="1324"/>
              </a:xfrm>
              <a:prstGeom prst="roundRect">
                <a:avLst>
                  <a:gd name="adj" fmla="val 16667"/>
                </a:avLst>
              </a:prstGeom>
              <a:solidFill>
                <a:schemeClr val="hlink"/>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8" name="AutoShape 8"/>
              <p:cNvSpPr>
                <a:spLocks noChangeArrowheads="1"/>
              </p:cNvSpPr>
              <p:nvPr/>
            </p:nvSpPr>
            <p:spPr bwMode="auto">
              <a:xfrm flipV="1">
                <a:off x="643" y="1103"/>
                <a:ext cx="1164" cy="1224"/>
              </a:xfrm>
              <a:prstGeom prst="roundRect">
                <a:avLst>
                  <a:gd name="adj" fmla="val 16667"/>
                </a:avLst>
              </a:prstGeom>
              <a:gradFill rotWithShape="1">
                <a:gsLst>
                  <a:gs pos="0">
                    <a:schemeClr val="bg1"/>
                  </a:gs>
                  <a:gs pos="100000">
                    <a:srgbClr val="FFFFFF">
                      <a:alpha val="0"/>
                    </a:srgbClr>
                  </a:gs>
                </a:gsLst>
                <a:lin ang="5400000" scaled="1"/>
              </a:gra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9" name="AutoShape 9"/>
              <p:cNvSpPr>
                <a:spLocks noChangeArrowheads="1"/>
              </p:cNvSpPr>
              <p:nvPr/>
            </p:nvSpPr>
            <p:spPr bwMode="auto">
              <a:xfrm>
                <a:off x="658" y="1071"/>
                <a:ext cx="1133" cy="297"/>
              </a:xfrm>
              <a:prstGeom prst="flowChartTerminator">
                <a:avLst/>
              </a:prstGeom>
              <a:gradFill rotWithShape="1">
                <a:gsLst>
                  <a:gs pos="0">
                    <a:schemeClr val="bg1">
                      <a:alpha val="50000"/>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10" name="Text Box 10"/>
              <p:cNvSpPr txBox="1">
                <a:spLocks noChangeArrowheads="1"/>
              </p:cNvSpPr>
              <p:nvPr/>
            </p:nvSpPr>
            <p:spPr bwMode="auto">
              <a:xfrm>
                <a:off x="630" y="1189"/>
                <a:ext cx="1180" cy="1084"/>
              </a:xfrm>
              <a:prstGeom prst="rect">
                <a:avLst/>
              </a:prstGeom>
              <a:noFill/>
              <a:ln>
                <a:noFill/>
              </a:ln>
              <a:effectLst/>
              <a:extLst>
                <a:ext uri="{909E8E84-426E-40DD-AFC4-6F175D3DCCD1}">
                  <a14:hiddenFill xmlns:a14="http://schemas.microsoft.com/office/drawing/2010/main">
                    <a:gradFill rotWithShape="1">
                      <a:gsLst>
                        <a:gs pos="0">
                          <a:schemeClr val="accent1">
                            <a:gamma/>
                            <a:tint val="72941"/>
                            <a:invGamma/>
                            <a:alpha val="39999"/>
                          </a:schemeClr>
                        </a:gs>
                        <a:gs pos="100000">
                          <a:schemeClr val="accent1"/>
                        </a:gs>
                      </a:gsLst>
                      <a:lin ang="5400000" scaled="1"/>
                    </a:gra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173038" indent="-173038" eaLnBrk="0" fontAlgn="auto" hangingPunct="0">
                  <a:spcBef>
                    <a:spcPts val="0"/>
                  </a:spcBef>
                  <a:spcAft>
                    <a:spcPts val="0"/>
                  </a:spcAft>
                  <a:buFont typeface="Wingdings" pitchFamily="2" charset="2"/>
                  <a:buChar char="ü"/>
                </a:pPr>
                <a:r>
                  <a:rPr lang="en-US" altLang="ko-KR" sz="1400" b="1" dirty="0" err="1" smtClean="0">
                    <a:latin typeface="Verdana" pitchFamily="34" charset="0"/>
                    <a:ea typeface="굴림" charset="-127"/>
                  </a:rPr>
                  <a:t>Antagonismo</a:t>
                </a:r>
                <a:r>
                  <a:rPr lang="en-US" altLang="ko-KR" sz="1400" b="1" dirty="0" smtClean="0">
                    <a:latin typeface="Verdana" pitchFamily="34" charset="0"/>
                    <a:ea typeface="굴림" charset="-127"/>
                  </a:rPr>
                  <a:t>, é </a:t>
                </a:r>
                <a:r>
                  <a:rPr lang="en-US" altLang="ko-KR" sz="1400" b="1" dirty="0" err="1" smtClean="0">
                    <a:latin typeface="Verdana" pitchFamily="34" charset="0"/>
                    <a:ea typeface="굴림" charset="-127"/>
                  </a:rPr>
                  <a:t>mais</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comum</a:t>
                </a:r>
                <a:r>
                  <a:rPr lang="en-US" altLang="ko-KR" sz="1400" b="1" dirty="0" smtClean="0">
                    <a:latin typeface="Verdana" pitchFamily="34" charset="0"/>
                    <a:ea typeface="굴림" charset="-127"/>
                  </a:rPr>
                  <a:t> entre herbicidas com </a:t>
                </a:r>
                <a:r>
                  <a:rPr lang="en-US" altLang="ko-KR" sz="1400" b="1" dirty="0" err="1" smtClean="0">
                    <a:latin typeface="Verdana" pitchFamily="34" charset="0"/>
                    <a:ea typeface="굴림" charset="-127"/>
                  </a:rPr>
                  <a:t>mesmo</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ponto</a:t>
                </a:r>
                <a:r>
                  <a:rPr lang="en-US" altLang="ko-KR" sz="1400" b="1" dirty="0" smtClean="0">
                    <a:latin typeface="Verdana" pitchFamily="34" charset="0"/>
                    <a:ea typeface="굴림" charset="-127"/>
                  </a:rPr>
                  <a:t> de </a:t>
                </a:r>
                <a:r>
                  <a:rPr lang="en-US" altLang="ko-KR" sz="1400" b="1" dirty="0" err="1" smtClean="0">
                    <a:latin typeface="Verdana" pitchFamily="34" charset="0"/>
                    <a:ea typeface="굴림" charset="-127"/>
                  </a:rPr>
                  <a:t>entrada</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na</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planta</a:t>
                </a:r>
                <a:r>
                  <a:rPr lang="en-US" altLang="ko-KR" sz="1400" b="1" dirty="0" smtClean="0">
                    <a:latin typeface="Verdana" pitchFamily="34" charset="0"/>
                    <a:ea typeface="굴림" charset="-127"/>
                  </a:rPr>
                  <a:t> e </a:t>
                </a:r>
                <a:r>
                  <a:rPr lang="en-US" altLang="ko-KR" sz="1400" b="1" dirty="0" err="1" smtClean="0">
                    <a:latin typeface="Verdana" pitchFamily="34" charset="0"/>
                    <a:ea typeface="굴림" charset="-127"/>
                  </a:rPr>
                  <a:t>translocação</a:t>
                </a:r>
                <a:endParaRPr lang="en-US" altLang="ko-KR" sz="1400" b="1" dirty="0" smtClean="0">
                  <a:latin typeface="Verdana" pitchFamily="34" charset="0"/>
                  <a:ea typeface="굴림" charset="-127"/>
                </a:endParaRPr>
              </a:p>
            </p:txBody>
          </p:sp>
        </p:grpSp>
      </p:grpSp>
      <p:grpSp>
        <p:nvGrpSpPr>
          <p:cNvPr id="11" name="Group 1"/>
          <p:cNvGrpSpPr/>
          <p:nvPr/>
        </p:nvGrpSpPr>
        <p:grpSpPr>
          <a:xfrm>
            <a:off x="588010" y="188640"/>
            <a:ext cx="3911982" cy="3215780"/>
            <a:chOff x="179513" y="188640"/>
            <a:chExt cx="3911982" cy="3215780"/>
          </a:xfrm>
        </p:grpSpPr>
        <p:sp>
          <p:nvSpPr>
            <p:cNvPr id="12" name="Freeform 3"/>
            <p:cNvSpPr>
              <a:spLocks/>
            </p:cNvSpPr>
            <p:nvPr/>
          </p:nvSpPr>
          <p:spPr bwMode="gray">
            <a:xfrm rot="5264490">
              <a:off x="2352264" y="1905673"/>
              <a:ext cx="1225844" cy="177165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a:extLst/>
          </p:spPr>
          <p:style>
            <a:lnRef idx="0">
              <a:schemeClr val="dk1"/>
            </a:lnRef>
            <a:fillRef idx="3">
              <a:schemeClr val="dk1"/>
            </a:fillRef>
            <a:effectRef idx="3">
              <a:schemeClr val="dk1"/>
            </a:effectRef>
            <a:fontRef idx="minor">
              <a:schemeClr val="lt1"/>
            </a:fontRef>
          </p:style>
          <p:txBody>
            <a:bodyPr/>
            <a:lstStyle/>
            <a:p>
              <a:pPr fontAlgn="auto">
                <a:spcBef>
                  <a:spcPts val="0"/>
                </a:spcBef>
                <a:spcAft>
                  <a:spcPts val="0"/>
                </a:spcAft>
              </a:pPr>
              <a:endParaRPr lang="en-US" sz="1800">
                <a:solidFill>
                  <a:schemeClr val="tx1"/>
                </a:solidFill>
              </a:endParaRPr>
            </a:p>
          </p:txBody>
        </p:sp>
        <p:grpSp>
          <p:nvGrpSpPr>
            <p:cNvPr id="13" name="Group 4"/>
            <p:cNvGrpSpPr>
              <a:grpSpLocks/>
            </p:cNvGrpSpPr>
            <p:nvPr/>
          </p:nvGrpSpPr>
          <p:grpSpPr bwMode="auto">
            <a:xfrm>
              <a:off x="179513" y="188640"/>
              <a:ext cx="3911982" cy="2465084"/>
              <a:chOff x="612" y="1037"/>
              <a:chExt cx="1225" cy="1588"/>
            </a:xfrm>
          </p:grpSpPr>
          <p:sp>
            <p:nvSpPr>
              <p:cNvPr id="14" name="AutoShape 5"/>
              <p:cNvSpPr>
                <a:spLocks noChangeAspect="1" noChangeArrowheads="1" noTextEdit="1"/>
              </p:cNvSpPr>
              <p:nvPr/>
            </p:nvSpPr>
            <p:spPr bwMode="gray">
              <a:xfrm flipH="1">
                <a:off x="839" y="1173"/>
                <a:ext cx="584"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pPr>
                <a:endParaRPr lang="en-US" sz="1800">
                  <a:latin typeface="Arial"/>
                </a:endParaRPr>
              </a:p>
            </p:txBody>
          </p:sp>
          <p:sp>
            <p:nvSpPr>
              <p:cNvPr id="15" name="AutoShape 6"/>
              <p:cNvSpPr>
                <a:spLocks noChangeArrowheads="1"/>
              </p:cNvSpPr>
              <p:nvPr/>
            </p:nvSpPr>
            <p:spPr bwMode="auto">
              <a:xfrm>
                <a:off x="658" y="2327"/>
                <a:ext cx="1133" cy="298"/>
              </a:xfrm>
              <a:prstGeom prst="flowChartTerminator">
                <a:avLst/>
              </a:prstGeom>
              <a:gradFill rotWithShape="1">
                <a:gsLst>
                  <a:gs pos="0">
                    <a:schemeClr val="tx1">
                      <a:alpha val="20000"/>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16" name="AutoShape 7"/>
              <p:cNvSpPr>
                <a:spLocks noChangeArrowheads="1"/>
              </p:cNvSpPr>
              <p:nvPr/>
            </p:nvSpPr>
            <p:spPr bwMode="auto">
              <a:xfrm>
                <a:off x="612" y="1037"/>
                <a:ext cx="1225" cy="1324"/>
              </a:xfrm>
              <a:prstGeom prst="roundRect">
                <a:avLst>
                  <a:gd name="adj" fmla="val 16667"/>
                </a:avLst>
              </a:prstGeom>
              <a:solidFill>
                <a:schemeClr val="hlink"/>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17" name="AutoShape 8"/>
              <p:cNvSpPr>
                <a:spLocks noChangeArrowheads="1"/>
              </p:cNvSpPr>
              <p:nvPr/>
            </p:nvSpPr>
            <p:spPr bwMode="auto">
              <a:xfrm flipV="1">
                <a:off x="643" y="1103"/>
                <a:ext cx="1164" cy="1224"/>
              </a:xfrm>
              <a:prstGeom prst="roundRect">
                <a:avLst>
                  <a:gd name="adj" fmla="val 16667"/>
                </a:avLst>
              </a:prstGeom>
              <a:gradFill rotWithShape="1">
                <a:gsLst>
                  <a:gs pos="0">
                    <a:schemeClr val="bg1"/>
                  </a:gs>
                  <a:gs pos="100000">
                    <a:srgbClr val="FFFFFF">
                      <a:alpha val="0"/>
                    </a:srgbClr>
                  </a:gs>
                </a:gsLst>
                <a:lin ang="5400000" scaled="1"/>
              </a:gra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18" name="AutoShape 9"/>
              <p:cNvSpPr>
                <a:spLocks noChangeArrowheads="1"/>
              </p:cNvSpPr>
              <p:nvPr/>
            </p:nvSpPr>
            <p:spPr bwMode="auto">
              <a:xfrm>
                <a:off x="658" y="1071"/>
                <a:ext cx="1133" cy="297"/>
              </a:xfrm>
              <a:prstGeom prst="flowChartTerminator">
                <a:avLst/>
              </a:prstGeom>
              <a:gradFill rotWithShape="1">
                <a:gsLst>
                  <a:gs pos="0">
                    <a:schemeClr val="bg1">
                      <a:alpha val="50000"/>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19" name="Text Box 10"/>
              <p:cNvSpPr txBox="1">
                <a:spLocks noChangeArrowheads="1"/>
              </p:cNvSpPr>
              <p:nvPr/>
            </p:nvSpPr>
            <p:spPr bwMode="auto">
              <a:xfrm>
                <a:off x="657" y="1118"/>
                <a:ext cx="1180" cy="1110"/>
              </a:xfrm>
              <a:prstGeom prst="rect">
                <a:avLst/>
              </a:prstGeom>
              <a:noFill/>
              <a:ln>
                <a:noFill/>
              </a:ln>
              <a:effectLst/>
              <a:extLst>
                <a:ext uri="{909E8E84-426E-40DD-AFC4-6F175D3DCCD1}">
                  <a14:hiddenFill xmlns:a14="http://schemas.microsoft.com/office/drawing/2010/main">
                    <a:gradFill rotWithShape="1">
                      <a:gsLst>
                        <a:gs pos="0">
                          <a:schemeClr val="accent1">
                            <a:gamma/>
                            <a:tint val="72941"/>
                            <a:invGamma/>
                            <a:alpha val="39999"/>
                          </a:schemeClr>
                        </a:gs>
                        <a:gs pos="100000">
                          <a:schemeClr val="accent1"/>
                        </a:gs>
                      </a:gsLst>
                      <a:lin ang="5400000" scaled="1"/>
                    </a:gra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0" fontAlgn="auto" hangingPunct="0">
                  <a:spcBef>
                    <a:spcPts val="0"/>
                  </a:spcBef>
                  <a:spcAft>
                    <a:spcPts val="0"/>
                  </a:spcAft>
                </a:pPr>
                <a:r>
                  <a:rPr lang="en-US" altLang="ko-KR" sz="1800" b="1" dirty="0" err="1" smtClean="0">
                    <a:latin typeface="Verdana" pitchFamily="34" charset="0"/>
                    <a:ea typeface="굴림" charset="-127"/>
                  </a:rPr>
                  <a:t>Propriedades</a:t>
                </a:r>
                <a:r>
                  <a:rPr lang="en-US" altLang="ko-KR" sz="1800" b="1" dirty="0" smtClean="0">
                    <a:latin typeface="Verdana" pitchFamily="34" charset="0"/>
                    <a:ea typeface="굴림" charset="-127"/>
                  </a:rPr>
                  <a:t> </a:t>
                </a:r>
                <a:r>
                  <a:rPr lang="en-US" altLang="ko-KR" sz="1800" b="1" dirty="0" err="1" smtClean="0">
                    <a:latin typeface="Verdana" pitchFamily="34" charset="0"/>
                    <a:ea typeface="굴림" charset="-127"/>
                  </a:rPr>
                  <a:t>combinadas</a:t>
                </a:r>
                <a:r>
                  <a:rPr lang="en-US" altLang="ko-KR" sz="1800" b="1" dirty="0" smtClean="0">
                    <a:latin typeface="Verdana" pitchFamily="34" charset="0"/>
                    <a:ea typeface="굴림" charset="-127"/>
                  </a:rPr>
                  <a:t> dos herbicidas:</a:t>
                </a:r>
              </a:p>
              <a:p>
                <a:pPr marL="285750" indent="-285750" eaLnBrk="0" fontAlgn="auto" hangingPunct="0">
                  <a:spcBef>
                    <a:spcPts val="0"/>
                  </a:spcBef>
                  <a:spcAft>
                    <a:spcPts val="0"/>
                  </a:spcAft>
                  <a:buFont typeface="Wingdings" pitchFamily="2" charset="2"/>
                  <a:buChar char="ü"/>
                </a:pPr>
                <a:r>
                  <a:rPr lang="en-US" altLang="ko-KR" sz="1400" b="1" dirty="0" err="1" smtClean="0">
                    <a:latin typeface="Verdana" pitchFamily="34" charset="0"/>
                    <a:ea typeface="굴림" charset="-127"/>
                  </a:rPr>
                  <a:t>Grupos</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químicos</a:t>
                </a:r>
                <a:endParaRPr lang="en-US" altLang="ko-KR" sz="1400" b="1" dirty="0" smtClean="0">
                  <a:latin typeface="Verdana" pitchFamily="34" charset="0"/>
                  <a:ea typeface="굴림" charset="-127"/>
                </a:endParaRPr>
              </a:p>
              <a:p>
                <a:pPr marL="285750" indent="-285750" eaLnBrk="0" fontAlgn="auto" hangingPunct="0">
                  <a:spcBef>
                    <a:spcPts val="0"/>
                  </a:spcBef>
                  <a:spcAft>
                    <a:spcPts val="0"/>
                  </a:spcAft>
                  <a:buFont typeface="Wingdings" pitchFamily="2" charset="2"/>
                  <a:buChar char="ü"/>
                </a:pPr>
                <a:r>
                  <a:rPr lang="en-US" altLang="ko-KR" sz="1400" b="1" dirty="0" err="1" smtClean="0">
                    <a:latin typeface="Verdana" pitchFamily="34" charset="0"/>
                    <a:ea typeface="굴림" charset="-127"/>
                  </a:rPr>
                  <a:t>Absorção</a:t>
                </a:r>
                <a:r>
                  <a:rPr lang="en-US" altLang="ko-KR" sz="1400" b="1" dirty="0" smtClean="0">
                    <a:latin typeface="Verdana" pitchFamily="34" charset="0"/>
                    <a:ea typeface="굴림" charset="-127"/>
                  </a:rPr>
                  <a:t>/</a:t>
                </a:r>
                <a:r>
                  <a:rPr lang="en-US" altLang="ko-KR" sz="1400" b="1" dirty="0" err="1" smtClean="0">
                    <a:latin typeface="Verdana" pitchFamily="34" charset="0"/>
                    <a:ea typeface="굴림" charset="-127"/>
                  </a:rPr>
                  <a:t>translocação</a:t>
                </a:r>
                <a:endParaRPr lang="en-US" altLang="ko-KR" sz="1400" b="1" dirty="0" smtClean="0">
                  <a:latin typeface="Verdana" pitchFamily="34" charset="0"/>
                  <a:ea typeface="굴림" charset="-127"/>
                </a:endParaRPr>
              </a:p>
              <a:p>
                <a:pPr marL="285750" indent="-285750" eaLnBrk="0" fontAlgn="auto" hangingPunct="0">
                  <a:spcBef>
                    <a:spcPts val="0"/>
                  </a:spcBef>
                  <a:spcAft>
                    <a:spcPts val="0"/>
                  </a:spcAft>
                  <a:buFont typeface="Wingdings" pitchFamily="2" charset="2"/>
                  <a:buChar char="ü"/>
                </a:pPr>
                <a:r>
                  <a:rPr lang="en-US" altLang="ko-KR" sz="1400" b="1" dirty="0" err="1" smtClean="0">
                    <a:latin typeface="Verdana" pitchFamily="34" charset="0"/>
                    <a:ea typeface="굴림" charset="-127"/>
                  </a:rPr>
                  <a:t>Mecanismo</a:t>
                </a:r>
                <a:r>
                  <a:rPr lang="en-US" altLang="ko-KR" sz="1400" b="1" dirty="0" smtClean="0">
                    <a:latin typeface="Verdana" pitchFamily="34" charset="0"/>
                    <a:ea typeface="굴림" charset="-127"/>
                  </a:rPr>
                  <a:t> de </a:t>
                </a:r>
                <a:r>
                  <a:rPr lang="en-US" altLang="ko-KR" sz="1400" b="1" dirty="0" err="1" smtClean="0">
                    <a:latin typeface="Verdana" pitchFamily="34" charset="0"/>
                    <a:ea typeface="굴림" charset="-127"/>
                  </a:rPr>
                  <a:t>ação</a:t>
                </a:r>
                <a:endParaRPr lang="en-US" altLang="ko-KR" sz="1400" b="1" dirty="0" smtClean="0">
                  <a:latin typeface="Verdana" pitchFamily="34" charset="0"/>
                  <a:ea typeface="굴림" charset="-127"/>
                </a:endParaRPr>
              </a:p>
              <a:p>
                <a:pPr marL="285750" indent="-285750" eaLnBrk="0" fontAlgn="auto" hangingPunct="0">
                  <a:spcBef>
                    <a:spcPts val="0"/>
                  </a:spcBef>
                  <a:spcAft>
                    <a:spcPts val="0"/>
                  </a:spcAft>
                  <a:buFont typeface="Wingdings" pitchFamily="2" charset="2"/>
                  <a:buChar char="ü"/>
                </a:pPr>
                <a:r>
                  <a:rPr lang="en-US" altLang="ko-KR" sz="1400" b="1" dirty="0" smtClean="0">
                    <a:latin typeface="Verdana" pitchFamily="34" charset="0"/>
                    <a:ea typeface="굴림" charset="-127"/>
                  </a:rPr>
                  <a:t>Via </a:t>
                </a:r>
                <a:r>
                  <a:rPr lang="en-US" altLang="ko-KR" sz="1400" b="1" dirty="0" err="1" smtClean="0">
                    <a:latin typeface="Verdana" pitchFamily="34" charset="0"/>
                    <a:ea typeface="굴림" charset="-127"/>
                  </a:rPr>
                  <a:t>metabólica</a:t>
                </a:r>
                <a:endParaRPr lang="en-US" altLang="ko-KR" sz="1400" b="1" dirty="0" smtClean="0">
                  <a:latin typeface="Verdana" pitchFamily="34" charset="0"/>
                  <a:ea typeface="굴림" charset="-127"/>
                </a:endParaRPr>
              </a:p>
              <a:p>
                <a:pPr marL="285750" indent="-285750" eaLnBrk="0" fontAlgn="auto" hangingPunct="0">
                  <a:spcBef>
                    <a:spcPts val="0"/>
                  </a:spcBef>
                  <a:spcAft>
                    <a:spcPts val="0"/>
                  </a:spcAft>
                  <a:buFont typeface="Wingdings" pitchFamily="2" charset="2"/>
                  <a:buChar char="ü"/>
                </a:pPr>
                <a:r>
                  <a:rPr lang="en-US" altLang="ko-KR" sz="1400" b="1" dirty="0" smtClean="0">
                    <a:latin typeface="Verdana" pitchFamily="34" charset="0"/>
                    <a:ea typeface="굴림" charset="-127"/>
                  </a:rPr>
                  <a:t>etc.</a:t>
                </a:r>
                <a:endParaRPr lang="en-US" altLang="ko-KR" sz="1400" b="1" dirty="0">
                  <a:latin typeface="Verdana" pitchFamily="34" charset="0"/>
                  <a:ea typeface="굴림" charset="-127"/>
                </a:endParaRPr>
              </a:p>
            </p:txBody>
          </p:sp>
        </p:grpSp>
      </p:grpSp>
      <p:grpSp>
        <p:nvGrpSpPr>
          <p:cNvPr id="20" name="Group 2"/>
          <p:cNvGrpSpPr/>
          <p:nvPr/>
        </p:nvGrpSpPr>
        <p:grpSpPr>
          <a:xfrm>
            <a:off x="4871815" y="455196"/>
            <a:ext cx="4160366" cy="2685772"/>
            <a:chOff x="4871815" y="34364"/>
            <a:chExt cx="4160366" cy="2685772"/>
          </a:xfrm>
        </p:grpSpPr>
        <p:sp>
          <p:nvSpPr>
            <p:cNvPr id="21" name="Freeform 3"/>
            <p:cNvSpPr>
              <a:spLocks/>
            </p:cNvSpPr>
            <p:nvPr/>
          </p:nvSpPr>
          <p:spPr bwMode="gray">
            <a:xfrm rot="9127606">
              <a:off x="4871815" y="948486"/>
              <a:ext cx="1225844" cy="177165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pPr fontAlgn="auto">
                <a:spcBef>
                  <a:spcPts val="0"/>
                </a:spcBef>
                <a:spcAft>
                  <a:spcPts val="0"/>
                </a:spcAft>
              </a:pPr>
              <a:endParaRPr lang="en-US" sz="1800">
                <a:solidFill>
                  <a:schemeClr val="tx1"/>
                </a:solidFill>
              </a:endParaRPr>
            </a:p>
          </p:txBody>
        </p:sp>
        <p:grpSp>
          <p:nvGrpSpPr>
            <p:cNvPr id="22" name="Group 4"/>
            <p:cNvGrpSpPr>
              <a:grpSpLocks/>
            </p:cNvGrpSpPr>
            <p:nvPr/>
          </p:nvGrpSpPr>
          <p:grpSpPr bwMode="auto">
            <a:xfrm>
              <a:off x="5913500" y="34364"/>
              <a:ext cx="3118681" cy="2524216"/>
              <a:chOff x="612" y="1037"/>
              <a:chExt cx="1225" cy="1588"/>
            </a:xfrm>
          </p:grpSpPr>
          <p:sp>
            <p:nvSpPr>
              <p:cNvPr id="23" name="AutoShape 5"/>
              <p:cNvSpPr>
                <a:spLocks noChangeAspect="1" noChangeArrowheads="1" noTextEdit="1"/>
              </p:cNvSpPr>
              <p:nvPr/>
            </p:nvSpPr>
            <p:spPr bwMode="gray">
              <a:xfrm flipH="1">
                <a:off x="839" y="1173"/>
                <a:ext cx="584"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pPr>
                <a:endParaRPr lang="en-US" sz="1800">
                  <a:latin typeface="Arial"/>
                </a:endParaRPr>
              </a:p>
            </p:txBody>
          </p:sp>
          <p:sp>
            <p:nvSpPr>
              <p:cNvPr id="24" name="AutoShape 6"/>
              <p:cNvSpPr>
                <a:spLocks noChangeArrowheads="1"/>
              </p:cNvSpPr>
              <p:nvPr/>
            </p:nvSpPr>
            <p:spPr bwMode="auto">
              <a:xfrm>
                <a:off x="658" y="2327"/>
                <a:ext cx="1133" cy="298"/>
              </a:xfrm>
              <a:prstGeom prst="flowChartTerminator">
                <a:avLst/>
              </a:prstGeom>
              <a:gradFill rotWithShape="1">
                <a:gsLst>
                  <a:gs pos="0">
                    <a:schemeClr val="tx1">
                      <a:alpha val="20000"/>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25" name="AutoShape 7"/>
              <p:cNvSpPr>
                <a:spLocks noChangeArrowheads="1"/>
              </p:cNvSpPr>
              <p:nvPr/>
            </p:nvSpPr>
            <p:spPr bwMode="auto">
              <a:xfrm>
                <a:off x="612" y="1037"/>
                <a:ext cx="1225" cy="1324"/>
              </a:xfrm>
              <a:prstGeom prst="roundRect">
                <a:avLst>
                  <a:gd name="adj" fmla="val 16667"/>
                </a:avLst>
              </a:prstGeom>
              <a:solidFill>
                <a:schemeClr val="hlink"/>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600">
                  <a:latin typeface="Arial"/>
                </a:endParaRPr>
              </a:p>
            </p:txBody>
          </p:sp>
          <p:sp>
            <p:nvSpPr>
              <p:cNvPr id="26" name="AutoShape 8"/>
              <p:cNvSpPr>
                <a:spLocks noChangeArrowheads="1"/>
              </p:cNvSpPr>
              <p:nvPr/>
            </p:nvSpPr>
            <p:spPr bwMode="auto">
              <a:xfrm flipV="1">
                <a:off x="643" y="1103"/>
                <a:ext cx="1164" cy="1224"/>
              </a:xfrm>
              <a:prstGeom prst="roundRect">
                <a:avLst>
                  <a:gd name="adj" fmla="val 16667"/>
                </a:avLst>
              </a:prstGeom>
              <a:gradFill rotWithShape="1">
                <a:gsLst>
                  <a:gs pos="0">
                    <a:schemeClr val="bg1"/>
                  </a:gs>
                  <a:gs pos="100000">
                    <a:srgbClr val="FFFFFF">
                      <a:alpha val="0"/>
                    </a:srgbClr>
                  </a:gs>
                </a:gsLst>
                <a:lin ang="5400000" scaled="1"/>
              </a:gra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27" name="AutoShape 9"/>
              <p:cNvSpPr>
                <a:spLocks noChangeArrowheads="1"/>
              </p:cNvSpPr>
              <p:nvPr/>
            </p:nvSpPr>
            <p:spPr bwMode="auto">
              <a:xfrm>
                <a:off x="658" y="1071"/>
                <a:ext cx="1133" cy="297"/>
              </a:xfrm>
              <a:prstGeom prst="flowChartTerminator">
                <a:avLst/>
              </a:prstGeom>
              <a:gradFill rotWithShape="1">
                <a:gsLst>
                  <a:gs pos="0">
                    <a:schemeClr val="bg1">
                      <a:alpha val="50000"/>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28" name="Text Box 10"/>
              <p:cNvSpPr txBox="1">
                <a:spLocks noChangeArrowheads="1"/>
              </p:cNvSpPr>
              <p:nvPr/>
            </p:nvSpPr>
            <p:spPr bwMode="auto">
              <a:xfrm>
                <a:off x="630" y="1118"/>
                <a:ext cx="1180" cy="1007"/>
              </a:xfrm>
              <a:prstGeom prst="rect">
                <a:avLst/>
              </a:prstGeom>
              <a:noFill/>
              <a:ln>
                <a:noFill/>
              </a:ln>
              <a:effectLst/>
              <a:extLst>
                <a:ext uri="{909E8E84-426E-40DD-AFC4-6F175D3DCCD1}">
                  <a14:hiddenFill xmlns:a14="http://schemas.microsoft.com/office/drawing/2010/main">
                    <a:gradFill rotWithShape="1">
                      <a:gsLst>
                        <a:gs pos="0">
                          <a:schemeClr val="accent1">
                            <a:gamma/>
                            <a:tint val="72941"/>
                            <a:invGamma/>
                            <a:alpha val="39999"/>
                          </a:schemeClr>
                        </a:gs>
                        <a:gs pos="100000">
                          <a:schemeClr val="accent1"/>
                        </a:gs>
                      </a:gsLst>
                      <a:lin ang="5400000" scaled="1"/>
                    </a:gra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173038" indent="-173038" eaLnBrk="0" fontAlgn="auto" hangingPunct="0">
                  <a:spcBef>
                    <a:spcPts val="0"/>
                  </a:spcBef>
                  <a:spcAft>
                    <a:spcPts val="0"/>
                  </a:spcAft>
                  <a:buFont typeface="Wingdings" pitchFamily="2" charset="2"/>
                  <a:buChar char="ü"/>
                </a:pPr>
                <a:r>
                  <a:rPr lang="en-US" altLang="ko-KR" sz="1400" b="1" dirty="0" err="1" smtClean="0">
                    <a:latin typeface="Verdana" pitchFamily="34" charset="0"/>
                    <a:ea typeface="굴림" charset="-127"/>
                  </a:rPr>
                  <a:t>Antagonismo</a:t>
                </a:r>
                <a:r>
                  <a:rPr lang="en-US" altLang="ko-KR" sz="1400" b="1" dirty="0" smtClean="0">
                    <a:latin typeface="Verdana" pitchFamily="34" charset="0"/>
                    <a:ea typeface="굴림" charset="-127"/>
                  </a:rPr>
                  <a:t>, em </a:t>
                </a:r>
                <a:r>
                  <a:rPr lang="en-US" altLang="ko-KR" sz="1400" b="1" dirty="0" err="1" smtClean="0">
                    <a:latin typeface="Verdana" pitchFamily="34" charset="0"/>
                    <a:ea typeface="굴림" charset="-127"/>
                  </a:rPr>
                  <a:t>geral</a:t>
                </a:r>
                <a:r>
                  <a:rPr lang="en-US" altLang="ko-KR" sz="1400" b="1" dirty="0" smtClean="0">
                    <a:latin typeface="Verdana" pitchFamily="34" charset="0"/>
                    <a:ea typeface="굴림" charset="-127"/>
                  </a:rPr>
                  <a:t> é 3x </a:t>
                </a:r>
                <a:r>
                  <a:rPr lang="en-US" altLang="ko-KR" sz="1400" b="1" dirty="0" err="1" smtClean="0">
                    <a:latin typeface="Verdana" pitchFamily="34" charset="0"/>
                    <a:ea typeface="굴림" charset="-127"/>
                  </a:rPr>
                  <a:t>mais</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comum</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que</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sinergismo</a:t>
                </a:r>
                <a:endParaRPr lang="en-US" altLang="ko-KR" sz="1400" b="1" dirty="0" smtClean="0">
                  <a:latin typeface="Verdana" pitchFamily="34" charset="0"/>
                  <a:ea typeface="굴림" charset="-127"/>
                </a:endParaRPr>
              </a:p>
              <a:p>
                <a:pPr marL="173038" indent="-173038" eaLnBrk="0" fontAlgn="auto" hangingPunct="0">
                  <a:spcBef>
                    <a:spcPts val="0"/>
                  </a:spcBef>
                  <a:spcAft>
                    <a:spcPts val="0"/>
                  </a:spcAft>
                </a:pPr>
                <a:endParaRPr lang="en-US" altLang="ko-KR" sz="1400" b="1" dirty="0">
                  <a:latin typeface="Verdana" pitchFamily="34" charset="0"/>
                  <a:ea typeface="굴림" charset="-127"/>
                </a:endParaRPr>
              </a:p>
              <a:p>
                <a:pPr marL="173038" indent="-173038" eaLnBrk="0" fontAlgn="auto" hangingPunct="0">
                  <a:spcBef>
                    <a:spcPts val="0"/>
                  </a:spcBef>
                  <a:spcAft>
                    <a:spcPts val="0"/>
                  </a:spcAft>
                  <a:buFont typeface="Wingdings" pitchFamily="2" charset="2"/>
                  <a:buChar char="ü"/>
                </a:pPr>
                <a:r>
                  <a:rPr lang="en-US" altLang="ko-KR" sz="1400" b="1" dirty="0" err="1" smtClean="0">
                    <a:latin typeface="Verdana" pitchFamily="34" charset="0"/>
                    <a:ea typeface="굴림" charset="-127"/>
                  </a:rPr>
                  <a:t>Sinergismo</a:t>
                </a:r>
                <a:r>
                  <a:rPr lang="en-US" altLang="ko-KR" sz="1400" b="1" dirty="0" smtClean="0">
                    <a:latin typeface="Verdana" pitchFamily="34" charset="0"/>
                    <a:ea typeface="굴림" charset="-127"/>
                  </a:rPr>
                  <a:t> é </a:t>
                </a:r>
                <a:r>
                  <a:rPr lang="en-US" altLang="ko-KR" sz="1400" b="1" dirty="0" err="1" smtClean="0">
                    <a:latin typeface="Verdana" pitchFamily="34" charset="0"/>
                    <a:ea typeface="굴림" charset="-127"/>
                  </a:rPr>
                  <a:t>mais</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comum</a:t>
                </a:r>
                <a:r>
                  <a:rPr lang="en-US" altLang="ko-KR" sz="1400" b="1" dirty="0" smtClean="0">
                    <a:latin typeface="Verdana" pitchFamily="34" charset="0"/>
                    <a:ea typeface="굴림" charset="-127"/>
                  </a:rPr>
                  <a:t> entre herbicidas de </a:t>
                </a:r>
                <a:r>
                  <a:rPr lang="en-US" altLang="ko-KR" sz="1400" b="1" dirty="0" err="1" smtClean="0">
                    <a:latin typeface="Verdana" pitchFamily="34" charset="0"/>
                    <a:ea typeface="굴림" charset="-127"/>
                  </a:rPr>
                  <a:t>mesmo</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grupo</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químico</a:t>
                </a:r>
                <a:endParaRPr lang="en-US" altLang="ko-KR" sz="1400" b="1" dirty="0" smtClean="0">
                  <a:latin typeface="Verdana" pitchFamily="34" charset="0"/>
                  <a:ea typeface="굴림" charset="-127"/>
                </a:endParaRPr>
              </a:p>
            </p:txBody>
          </p:sp>
        </p:grpSp>
      </p:grpSp>
      <p:grpSp>
        <p:nvGrpSpPr>
          <p:cNvPr id="29" name="Group 4"/>
          <p:cNvGrpSpPr/>
          <p:nvPr/>
        </p:nvGrpSpPr>
        <p:grpSpPr>
          <a:xfrm>
            <a:off x="311355" y="4437112"/>
            <a:ext cx="4764701" cy="2321103"/>
            <a:chOff x="0" y="4554559"/>
            <a:chExt cx="4764701" cy="2527020"/>
          </a:xfrm>
        </p:grpSpPr>
        <p:sp>
          <p:nvSpPr>
            <p:cNvPr id="30" name="Freeform 3"/>
            <p:cNvSpPr>
              <a:spLocks/>
            </p:cNvSpPr>
            <p:nvPr/>
          </p:nvSpPr>
          <p:spPr bwMode="gray">
            <a:xfrm rot="20446459">
              <a:off x="3144775" y="4554559"/>
              <a:ext cx="1619926" cy="1169254"/>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2060"/>
            </a:solidFill>
            <a:ln/>
            <a:extLst/>
          </p:spPr>
          <p:style>
            <a:lnRef idx="0">
              <a:schemeClr val="accent3"/>
            </a:lnRef>
            <a:fillRef idx="3">
              <a:schemeClr val="accent3"/>
            </a:fillRef>
            <a:effectRef idx="3">
              <a:schemeClr val="accent3"/>
            </a:effectRef>
            <a:fontRef idx="minor">
              <a:schemeClr val="lt1"/>
            </a:fontRef>
          </p:style>
          <p:txBody>
            <a:bodyPr/>
            <a:lstStyle/>
            <a:p>
              <a:pPr fontAlgn="auto">
                <a:spcBef>
                  <a:spcPts val="0"/>
                </a:spcBef>
                <a:spcAft>
                  <a:spcPts val="0"/>
                </a:spcAft>
              </a:pPr>
              <a:endParaRPr lang="en-US" sz="1800">
                <a:solidFill>
                  <a:schemeClr val="tx1"/>
                </a:solidFill>
              </a:endParaRPr>
            </a:p>
          </p:txBody>
        </p:sp>
        <p:grpSp>
          <p:nvGrpSpPr>
            <p:cNvPr id="31" name="Group 4"/>
            <p:cNvGrpSpPr>
              <a:grpSpLocks/>
            </p:cNvGrpSpPr>
            <p:nvPr/>
          </p:nvGrpSpPr>
          <p:grpSpPr bwMode="auto">
            <a:xfrm>
              <a:off x="0" y="4886973"/>
              <a:ext cx="3230573" cy="2194606"/>
              <a:chOff x="612" y="1037"/>
              <a:chExt cx="1225" cy="1588"/>
            </a:xfrm>
          </p:grpSpPr>
          <p:sp>
            <p:nvSpPr>
              <p:cNvPr id="32" name="AutoShape 5"/>
              <p:cNvSpPr>
                <a:spLocks noChangeAspect="1" noChangeArrowheads="1" noTextEdit="1"/>
              </p:cNvSpPr>
              <p:nvPr/>
            </p:nvSpPr>
            <p:spPr bwMode="gray">
              <a:xfrm flipH="1">
                <a:off x="839" y="1173"/>
                <a:ext cx="584"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pPr>
                <a:endParaRPr lang="en-US" sz="1800">
                  <a:latin typeface="Arial"/>
                </a:endParaRPr>
              </a:p>
            </p:txBody>
          </p:sp>
          <p:sp>
            <p:nvSpPr>
              <p:cNvPr id="33" name="AutoShape 6"/>
              <p:cNvSpPr>
                <a:spLocks noChangeArrowheads="1"/>
              </p:cNvSpPr>
              <p:nvPr/>
            </p:nvSpPr>
            <p:spPr bwMode="auto">
              <a:xfrm>
                <a:off x="658" y="2327"/>
                <a:ext cx="1133" cy="298"/>
              </a:xfrm>
              <a:prstGeom prst="flowChartTerminator">
                <a:avLst/>
              </a:prstGeom>
              <a:gradFill rotWithShape="1">
                <a:gsLst>
                  <a:gs pos="0">
                    <a:schemeClr val="tx1">
                      <a:alpha val="20000"/>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34" name="AutoShape 7"/>
              <p:cNvSpPr>
                <a:spLocks noChangeArrowheads="1"/>
              </p:cNvSpPr>
              <p:nvPr/>
            </p:nvSpPr>
            <p:spPr bwMode="auto">
              <a:xfrm>
                <a:off x="612" y="1037"/>
                <a:ext cx="1225" cy="1324"/>
              </a:xfrm>
              <a:prstGeom prst="roundRect">
                <a:avLst>
                  <a:gd name="adj" fmla="val 16667"/>
                </a:avLst>
              </a:prstGeom>
              <a:solidFill>
                <a:schemeClr val="hlink"/>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35" name="AutoShape 8"/>
              <p:cNvSpPr>
                <a:spLocks noChangeArrowheads="1"/>
              </p:cNvSpPr>
              <p:nvPr/>
            </p:nvSpPr>
            <p:spPr bwMode="auto">
              <a:xfrm flipV="1">
                <a:off x="643" y="1103"/>
                <a:ext cx="1164" cy="1224"/>
              </a:xfrm>
              <a:prstGeom prst="roundRect">
                <a:avLst>
                  <a:gd name="adj" fmla="val 16667"/>
                </a:avLst>
              </a:prstGeom>
              <a:gradFill rotWithShape="1">
                <a:gsLst>
                  <a:gs pos="0">
                    <a:schemeClr val="bg1"/>
                  </a:gs>
                  <a:gs pos="100000">
                    <a:srgbClr val="FFFFFF">
                      <a:alpha val="0"/>
                    </a:srgbClr>
                  </a:gs>
                </a:gsLst>
                <a:lin ang="5400000" scaled="1"/>
              </a:gra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36" name="AutoShape 9"/>
              <p:cNvSpPr>
                <a:spLocks noChangeArrowheads="1"/>
              </p:cNvSpPr>
              <p:nvPr/>
            </p:nvSpPr>
            <p:spPr bwMode="auto">
              <a:xfrm>
                <a:off x="658" y="1071"/>
                <a:ext cx="1133" cy="297"/>
              </a:xfrm>
              <a:prstGeom prst="flowChartTerminator">
                <a:avLst/>
              </a:prstGeom>
              <a:gradFill rotWithShape="1">
                <a:gsLst>
                  <a:gs pos="0">
                    <a:schemeClr val="bg1">
                      <a:alpha val="50000"/>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latin typeface="Arial"/>
                </a:endParaRPr>
              </a:p>
            </p:txBody>
          </p:sp>
          <p:sp>
            <p:nvSpPr>
              <p:cNvPr id="37" name="Text Box 10"/>
              <p:cNvSpPr txBox="1">
                <a:spLocks noChangeArrowheads="1"/>
              </p:cNvSpPr>
              <p:nvPr/>
            </p:nvSpPr>
            <p:spPr bwMode="auto">
              <a:xfrm>
                <a:off x="630" y="1189"/>
                <a:ext cx="1180" cy="921"/>
              </a:xfrm>
              <a:prstGeom prst="rect">
                <a:avLst/>
              </a:prstGeom>
              <a:noFill/>
              <a:ln>
                <a:noFill/>
              </a:ln>
              <a:effectLst/>
              <a:extLst>
                <a:ext uri="{909E8E84-426E-40DD-AFC4-6F175D3DCCD1}">
                  <a14:hiddenFill xmlns:a14="http://schemas.microsoft.com/office/drawing/2010/main">
                    <a:gradFill rotWithShape="1">
                      <a:gsLst>
                        <a:gs pos="0">
                          <a:schemeClr val="accent1">
                            <a:gamma/>
                            <a:tint val="72941"/>
                            <a:invGamma/>
                            <a:alpha val="39999"/>
                          </a:schemeClr>
                        </a:gs>
                        <a:gs pos="100000">
                          <a:schemeClr val="accent1"/>
                        </a:gs>
                      </a:gsLst>
                      <a:lin ang="5400000" scaled="1"/>
                    </a:gra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173038" indent="-173038" eaLnBrk="0" fontAlgn="auto" hangingPunct="0">
                  <a:spcBef>
                    <a:spcPts val="0"/>
                  </a:spcBef>
                  <a:spcAft>
                    <a:spcPts val="0"/>
                  </a:spcAft>
                  <a:buFont typeface="Wingdings" pitchFamily="2" charset="2"/>
                  <a:buChar char="ü"/>
                </a:pPr>
                <a:r>
                  <a:rPr lang="en-US" altLang="ko-KR" sz="1400" b="1" dirty="0" err="1" smtClean="0">
                    <a:latin typeface="Verdana" pitchFamily="34" charset="0"/>
                    <a:ea typeface="굴림" charset="-127"/>
                  </a:rPr>
                  <a:t>Antagonismo</a:t>
                </a:r>
                <a:r>
                  <a:rPr lang="en-US" altLang="ko-KR" sz="1400" b="1" dirty="0" smtClean="0">
                    <a:latin typeface="Verdana" pitchFamily="34" charset="0"/>
                    <a:ea typeface="굴림" charset="-127"/>
                  </a:rPr>
                  <a:t> – </a:t>
                </a:r>
                <a:r>
                  <a:rPr lang="en-US" altLang="ko-KR" sz="1400" b="1" dirty="0" err="1" smtClean="0">
                    <a:latin typeface="Verdana" pitchFamily="34" charset="0"/>
                    <a:ea typeface="굴림" charset="-127"/>
                  </a:rPr>
                  <a:t>incremento</a:t>
                </a:r>
                <a:r>
                  <a:rPr lang="en-US" altLang="ko-KR" sz="1400" b="1" dirty="0" smtClean="0">
                    <a:latin typeface="Verdana" pitchFamily="34" charset="0"/>
                    <a:ea typeface="굴림" charset="-127"/>
                  </a:rPr>
                  <a:t> no </a:t>
                </a:r>
                <a:r>
                  <a:rPr lang="en-US" altLang="ko-KR" sz="1400" b="1" dirty="0" err="1" smtClean="0">
                    <a:latin typeface="Verdana" pitchFamily="34" charset="0"/>
                    <a:ea typeface="굴림" charset="-127"/>
                  </a:rPr>
                  <a:t>metabolismo</a:t>
                </a:r>
                <a:r>
                  <a:rPr lang="en-US" altLang="ko-KR" sz="1400" b="1" dirty="0" smtClean="0">
                    <a:latin typeface="Verdana" pitchFamily="34" charset="0"/>
                    <a:ea typeface="굴림" charset="-127"/>
                  </a:rPr>
                  <a:t> de um </a:t>
                </a:r>
                <a:r>
                  <a:rPr lang="en-US" altLang="ko-KR" sz="1400" b="1" dirty="0" err="1" smtClean="0">
                    <a:latin typeface="Verdana" pitchFamily="34" charset="0"/>
                    <a:ea typeface="굴림" charset="-127"/>
                  </a:rPr>
                  <a:t>herbicida</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por</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causa</a:t>
                </a:r>
                <a:r>
                  <a:rPr lang="en-US" altLang="ko-KR" sz="1400" b="1" dirty="0" smtClean="0">
                    <a:latin typeface="Verdana" pitchFamily="34" charset="0"/>
                    <a:ea typeface="굴림" charset="-127"/>
                  </a:rPr>
                  <a:t> do outro</a:t>
                </a:r>
              </a:p>
              <a:p>
                <a:pPr marL="173038" indent="-173038" eaLnBrk="0" fontAlgn="auto" hangingPunct="0">
                  <a:spcBef>
                    <a:spcPts val="0"/>
                  </a:spcBef>
                  <a:spcAft>
                    <a:spcPts val="0"/>
                  </a:spcAft>
                  <a:buFont typeface="Wingdings" pitchFamily="2" charset="2"/>
                  <a:buChar char="ü"/>
                </a:pPr>
                <a:r>
                  <a:rPr lang="en-US" altLang="ko-KR" sz="1400" b="1" dirty="0" err="1" smtClean="0">
                    <a:latin typeface="Verdana" pitchFamily="34" charset="0"/>
                    <a:ea typeface="굴림" charset="-127"/>
                  </a:rPr>
                  <a:t>Depende</a:t>
                </a:r>
                <a:r>
                  <a:rPr lang="en-US" altLang="ko-KR" sz="1400" b="1" dirty="0" smtClean="0">
                    <a:latin typeface="Verdana" pitchFamily="34" charset="0"/>
                    <a:ea typeface="굴림" charset="-127"/>
                  </a:rPr>
                  <a:t> da </a:t>
                </a:r>
                <a:r>
                  <a:rPr lang="en-US" altLang="ko-KR" sz="1400" b="1" dirty="0" err="1" smtClean="0">
                    <a:latin typeface="Verdana" pitchFamily="34" charset="0"/>
                    <a:ea typeface="굴림" charset="-127"/>
                  </a:rPr>
                  <a:t>espécie</a:t>
                </a:r>
                <a:r>
                  <a:rPr lang="en-US" altLang="ko-KR" sz="1400" b="1" dirty="0" smtClean="0">
                    <a:latin typeface="Verdana" pitchFamily="34" charset="0"/>
                    <a:ea typeface="굴림" charset="-127"/>
                  </a:rPr>
                  <a:t> </a:t>
                </a:r>
                <a:r>
                  <a:rPr lang="en-US" altLang="ko-KR" sz="1400" b="1" dirty="0" err="1" smtClean="0">
                    <a:latin typeface="Verdana" pitchFamily="34" charset="0"/>
                    <a:ea typeface="굴림" charset="-127"/>
                  </a:rPr>
                  <a:t>alvo</a:t>
                </a:r>
                <a:endParaRPr lang="en-US" altLang="ko-KR" sz="1400" b="1" dirty="0" smtClean="0">
                  <a:latin typeface="Verdana" pitchFamily="34" charset="0"/>
                  <a:ea typeface="굴림" charset="-127"/>
                </a:endParaRPr>
              </a:p>
            </p:txBody>
          </p:sp>
        </p:grpSp>
      </p:grpSp>
      <p:sp>
        <p:nvSpPr>
          <p:cNvPr id="38" name="Oval 32"/>
          <p:cNvSpPr>
            <a:spLocks noChangeArrowheads="1"/>
          </p:cNvSpPr>
          <p:nvPr/>
        </p:nvSpPr>
        <p:spPr bwMode="gray">
          <a:xfrm>
            <a:off x="3414926" y="2805649"/>
            <a:ext cx="2814652" cy="1514418"/>
          </a:xfrm>
          <a:prstGeom prst="ellipse">
            <a:avLst/>
          </a:prstGeom>
          <a:noFill/>
          <a:ln>
            <a:noFill/>
          </a:ln>
          <a:effectLst/>
          <a:extLst>
            <a:ext uri="{909E8E84-426E-40DD-AFC4-6F175D3DCCD1}">
              <a14:hiddenFill xmlns:a14="http://schemas.microsoft.com/office/drawing/2010/main">
                <a:solidFill>
                  <a:schemeClr val="bg1">
                    <a:alpha val="38000"/>
                  </a:schemeClr>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fontAlgn="auto" hangingPunct="0">
              <a:spcBef>
                <a:spcPts val="0"/>
              </a:spcBef>
              <a:spcAft>
                <a:spcPts val="0"/>
              </a:spcAft>
            </a:pPr>
            <a:r>
              <a:rPr lang="pt-BR" altLang="ko-KR" sz="1600" b="1" dirty="0">
                <a:solidFill>
                  <a:srgbClr val="FFFFFF"/>
                </a:solidFill>
                <a:latin typeface="Verdana" pitchFamily="34" charset="0"/>
                <a:ea typeface="굴림" charset="-127"/>
              </a:rPr>
              <a:t>Fatores que afetam a interação entre herbicidas</a:t>
            </a:r>
          </a:p>
        </p:txBody>
      </p:sp>
      <p:grpSp>
        <p:nvGrpSpPr>
          <p:cNvPr id="39" name="Group 26"/>
          <p:cNvGrpSpPr>
            <a:grpSpLocks/>
          </p:cNvGrpSpPr>
          <p:nvPr/>
        </p:nvGrpSpPr>
        <p:grpSpPr bwMode="auto">
          <a:xfrm>
            <a:off x="3441557" y="2256261"/>
            <a:ext cx="2695838" cy="2705787"/>
            <a:chOff x="2200" y="1571"/>
            <a:chExt cx="1496" cy="1498"/>
          </a:xfrm>
          <a:solidFill>
            <a:schemeClr val="bg2">
              <a:lumMod val="25000"/>
            </a:schemeClr>
          </a:solidFill>
        </p:grpSpPr>
        <p:sp>
          <p:nvSpPr>
            <p:cNvPr id="40" name="Oval 27"/>
            <p:cNvSpPr>
              <a:spLocks noChangeArrowheads="1"/>
            </p:cNvSpPr>
            <p:nvPr/>
          </p:nvSpPr>
          <p:spPr bwMode="gray">
            <a:xfrm>
              <a:off x="2200" y="1571"/>
              <a:ext cx="1496" cy="1498"/>
            </a:xfrm>
            <a:prstGeom prst="ellipse">
              <a:avLst/>
            </a:prstGeom>
            <a:grp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pPr>
              <a:endParaRPr lang="en-US" sz="1800">
                <a:solidFill>
                  <a:srgbClr val="4D4D4D"/>
                </a:solidFill>
                <a:latin typeface="Arial"/>
              </a:endParaRPr>
            </a:p>
          </p:txBody>
        </p:sp>
        <p:sp>
          <p:nvSpPr>
            <p:cNvPr id="41" name="Oval 28"/>
            <p:cNvSpPr>
              <a:spLocks noChangeArrowheads="1"/>
            </p:cNvSpPr>
            <p:nvPr/>
          </p:nvSpPr>
          <p:spPr bwMode="gray">
            <a:xfrm>
              <a:off x="2200" y="1571"/>
              <a:ext cx="1496" cy="1498"/>
            </a:xfrm>
            <a:prstGeom prst="ellipse">
              <a:avLst/>
            </a:prstGeom>
            <a:grp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pPr>
              <a:endParaRPr lang="en-US" sz="1800">
                <a:solidFill>
                  <a:srgbClr val="4D4D4D"/>
                </a:solidFill>
                <a:latin typeface="Arial"/>
              </a:endParaRPr>
            </a:p>
          </p:txBody>
        </p:sp>
        <p:sp>
          <p:nvSpPr>
            <p:cNvPr id="42" name="Oval 29"/>
            <p:cNvSpPr>
              <a:spLocks noChangeArrowheads="1"/>
            </p:cNvSpPr>
            <p:nvPr/>
          </p:nvSpPr>
          <p:spPr bwMode="gray">
            <a:xfrm>
              <a:off x="2298" y="1670"/>
              <a:ext cx="1300" cy="1302"/>
            </a:xfrm>
            <a:prstGeom prst="ellipse">
              <a:avLst/>
            </a:prstGeom>
            <a:grp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pPr>
              <a:endParaRPr lang="en-US" sz="1800">
                <a:solidFill>
                  <a:srgbClr val="4D4D4D"/>
                </a:solidFill>
                <a:latin typeface="Arial"/>
              </a:endParaRPr>
            </a:p>
          </p:txBody>
        </p:sp>
        <p:sp>
          <p:nvSpPr>
            <p:cNvPr id="43" name="Oval 30"/>
            <p:cNvSpPr>
              <a:spLocks noChangeArrowheads="1"/>
            </p:cNvSpPr>
            <p:nvPr/>
          </p:nvSpPr>
          <p:spPr bwMode="gray">
            <a:xfrm>
              <a:off x="2298" y="1670"/>
              <a:ext cx="1300" cy="1302"/>
            </a:xfrm>
            <a:prstGeom prst="ellipse">
              <a:avLst/>
            </a:prstGeom>
            <a:grp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pPr>
              <a:endParaRPr lang="en-US" sz="1800">
                <a:solidFill>
                  <a:srgbClr val="4D4D4D"/>
                </a:solidFill>
                <a:latin typeface="Arial"/>
              </a:endParaRPr>
            </a:p>
          </p:txBody>
        </p:sp>
        <p:sp>
          <p:nvSpPr>
            <p:cNvPr id="44" name="Oval 31"/>
            <p:cNvSpPr>
              <a:spLocks noChangeArrowheads="1"/>
            </p:cNvSpPr>
            <p:nvPr/>
          </p:nvSpPr>
          <p:spPr bwMode="gray">
            <a:xfrm>
              <a:off x="2363" y="1735"/>
              <a:ext cx="1170" cy="1172"/>
            </a:xfrm>
            <a:prstGeom prst="ellipse">
              <a:avLst/>
            </a:prstGeom>
            <a:grp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pPr>
              <a:endParaRPr lang="en-US" sz="1800">
                <a:solidFill>
                  <a:srgbClr val="4D4D4D"/>
                </a:solidFill>
                <a:latin typeface="Arial"/>
              </a:endParaRPr>
            </a:p>
          </p:txBody>
        </p:sp>
      </p:grpSp>
      <p:sp>
        <p:nvSpPr>
          <p:cNvPr id="45" name="Oval 32"/>
          <p:cNvSpPr>
            <a:spLocks noChangeArrowheads="1"/>
          </p:cNvSpPr>
          <p:nvPr/>
        </p:nvSpPr>
        <p:spPr bwMode="gray">
          <a:xfrm>
            <a:off x="3413532" y="2850686"/>
            <a:ext cx="2814652" cy="1514418"/>
          </a:xfrm>
          <a:prstGeom prst="ellipse">
            <a:avLst/>
          </a:prstGeom>
          <a:noFill/>
          <a:ln>
            <a:noFill/>
          </a:ln>
          <a:effectLst/>
          <a:extLst>
            <a:ext uri="{909E8E84-426E-40DD-AFC4-6F175D3DCCD1}">
              <a14:hiddenFill xmlns:a14="http://schemas.microsoft.com/office/drawing/2010/main">
                <a:solidFill>
                  <a:schemeClr val="bg1">
                    <a:alpha val="38000"/>
                  </a:schemeClr>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fontAlgn="auto" hangingPunct="0">
              <a:spcBef>
                <a:spcPts val="0"/>
              </a:spcBef>
              <a:spcAft>
                <a:spcPts val="0"/>
              </a:spcAft>
            </a:pPr>
            <a:r>
              <a:rPr lang="pt-BR" altLang="ko-KR" sz="1600" b="1" dirty="0">
                <a:solidFill>
                  <a:srgbClr val="FFFFFF"/>
                </a:solidFill>
                <a:latin typeface="Verdana" pitchFamily="34" charset="0"/>
                <a:ea typeface="굴림" charset="-127"/>
              </a:rPr>
              <a:t>Fatores que afetam a interação entre herbicidas</a:t>
            </a:r>
          </a:p>
        </p:txBody>
      </p:sp>
      <p:pic>
        <p:nvPicPr>
          <p:cNvPr id="46" name="Imagem 45" descr="Logo Agrocon 23NOV09.jpg"/>
          <p:cNvPicPr>
            <a:picLocks noChangeAspect="1"/>
          </p:cNvPicPr>
          <p:nvPr/>
        </p:nvPicPr>
        <p:blipFill>
          <a:blip r:embed="rId2" cstate="print"/>
          <a:srcRect/>
          <a:stretch>
            <a:fillRect/>
          </a:stretch>
        </p:blipFill>
        <p:spPr bwMode="auto">
          <a:xfrm>
            <a:off x="8892480" y="6606480"/>
            <a:ext cx="251520" cy="251520"/>
          </a:xfrm>
          <a:prstGeom prst="rect">
            <a:avLst/>
          </a:prstGeom>
          <a:noFill/>
          <a:ln w="9525">
            <a:noFill/>
            <a:miter lim="800000"/>
            <a:headEnd/>
            <a:tailEnd/>
          </a:ln>
        </p:spPr>
      </p:pic>
      <p:pic>
        <p:nvPicPr>
          <p:cNvPr id="47" name="Imagem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365417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2000"/>
                                        <p:tgtEl>
                                          <p:spTgt spid="29"/>
                                        </p:tgtEl>
                                      </p:cBhvr>
                                    </p:animEffect>
                                  </p:childTnLst>
                                </p:cTn>
                              </p:par>
                              <p:par>
                                <p:cTn id="18" presetID="8" presetClass="emph" presetSubtype="0" repeatCount="indefinite" fill="hold" nodeType="withEffect">
                                  <p:stCondLst>
                                    <p:cond delay="0"/>
                                  </p:stCondLst>
                                  <p:childTnLst>
                                    <p:animRot by="21600000">
                                      <p:cBhvr>
                                        <p:cTn id="19" dur="2000" fill="hold"/>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p:cNvGrpSpPr/>
          <p:nvPr/>
        </p:nvGrpSpPr>
        <p:grpSpPr>
          <a:xfrm>
            <a:off x="4860032" y="548680"/>
            <a:ext cx="4206186" cy="1992924"/>
            <a:chOff x="4716016" y="708951"/>
            <a:chExt cx="4206186" cy="1992924"/>
          </a:xfrm>
        </p:grpSpPr>
        <p:pic>
          <p:nvPicPr>
            <p:cNvPr id="3"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716016" y="708951"/>
              <a:ext cx="4206186" cy="19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9"/>
            <p:cNvSpPr txBox="1"/>
            <p:nvPr/>
          </p:nvSpPr>
          <p:spPr>
            <a:xfrm>
              <a:off x="4754521" y="796642"/>
              <a:ext cx="3929281" cy="369332"/>
            </a:xfrm>
            <a:prstGeom prst="rect">
              <a:avLst/>
            </a:prstGeom>
            <a:noFill/>
          </p:spPr>
          <p:txBody>
            <a:bodyPr wrap="none" rtlCol="0">
              <a:spAutoFit/>
            </a:bodyPr>
            <a:lstStyle/>
            <a:p>
              <a:pPr algn="ctr" fontAlgn="auto">
                <a:spcBef>
                  <a:spcPts val="0"/>
                </a:spcBef>
                <a:spcAft>
                  <a:spcPts val="0"/>
                </a:spcAft>
              </a:pPr>
              <a:r>
                <a:rPr lang="en-US" b="1" dirty="0" smtClean="0">
                  <a:latin typeface="Arial"/>
                </a:rPr>
                <a:t>GRUPOS QUÍMICOS DIFERENTES</a:t>
              </a:r>
              <a:endParaRPr lang="en-US" b="1" dirty="0">
                <a:latin typeface="Arial"/>
              </a:endParaRPr>
            </a:p>
          </p:txBody>
        </p:sp>
        <p:sp>
          <p:nvSpPr>
            <p:cNvPr id="9" name="TextBox 4"/>
            <p:cNvSpPr txBox="1"/>
            <p:nvPr/>
          </p:nvSpPr>
          <p:spPr>
            <a:xfrm>
              <a:off x="5220072" y="1577117"/>
              <a:ext cx="1327608" cy="307777"/>
            </a:xfrm>
            <a:prstGeom prst="rect">
              <a:avLst/>
            </a:prstGeom>
            <a:noFill/>
          </p:spPr>
          <p:txBody>
            <a:bodyPr wrap="none" rtlCol="0">
              <a:spAutoFit/>
            </a:bodyPr>
            <a:lstStyle/>
            <a:p>
              <a:pPr fontAlgn="auto">
                <a:spcBef>
                  <a:spcPts val="0"/>
                </a:spcBef>
                <a:spcAft>
                  <a:spcPts val="0"/>
                </a:spcAft>
              </a:pPr>
              <a:r>
                <a:rPr lang="en-US" sz="1400" b="1" dirty="0" err="1" smtClean="0">
                  <a:solidFill>
                    <a:srgbClr val="FFFFFF"/>
                  </a:solidFill>
                  <a:latin typeface="Arial"/>
                </a:rPr>
                <a:t>Antagonismo</a:t>
              </a:r>
              <a:endParaRPr lang="en-US" sz="1400" b="1" dirty="0">
                <a:solidFill>
                  <a:srgbClr val="FFFFFF"/>
                </a:solidFill>
                <a:latin typeface="Arial"/>
              </a:endParaRPr>
            </a:p>
          </p:txBody>
        </p:sp>
        <p:sp>
          <p:nvSpPr>
            <p:cNvPr id="10" name="TextBox 13"/>
            <p:cNvSpPr txBox="1"/>
            <p:nvPr/>
          </p:nvSpPr>
          <p:spPr>
            <a:xfrm>
              <a:off x="7236296" y="1586816"/>
              <a:ext cx="1160895" cy="307777"/>
            </a:xfrm>
            <a:prstGeom prst="rect">
              <a:avLst/>
            </a:prstGeom>
            <a:noFill/>
          </p:spPr>
          <p:txBody>
            <a:bodyPr wrap="none" rtlCol="0">
              <a:spAutoFit/>
            </a:bodyPr>
            <a:lstStyle/>
            <a:p>
              <a:pPr fontAlgn="auto">
                <a:spcBef>
                  <a:spcPts val="0"/>
                </a:spcBef>
                <a:spcAft>
                  <a:spcPts val="0"/>
                </a:spcAft>
              </a:pPr>
              <a:r>
                <a:rPr lang="en-US" sz="1400" b="1" dirty="0" err="1" smtClean="0">
                  <a:solidFill>
                    <a:srgbClr val="3B2A22"/>
                  </a:solidFill>
                  <a:latin typeface="Arial"/>
                </a:rPr>
                <a:t>Sinergismo</a:t>
              </a:r>
              <a:endParaRPr lang="en-US" sz="1400" b="1" dirty="0">
                <a:solidFill>
                  <a:srgbClr val="3B2A22"/>
                </a:solidFill>
                <a:latin typeface="Arial"/>
              </a:endParaRPr>
            </a:p>
          </p:txBody>
        </p:sp>
      </p:grpSp>
      <p:grpSp>
        <p:nvGrpSpPr>
          <p:cNvPr id="21" name="Grupo 20"/>
          <p:cNvGrpSpPr/>
          <p:nvPr/>
        </p:nvGrpSpPr>
        <p:grpSpPr>
          <a:xfrm>
            <a:off x="-180528" y="3131676"/>
            <a:ext cx="4555308" cy="1953508"/>
            <a:chOff x="0" y="3203684"/>
            <a:chExt cx="4555308" cy="1953508"/>
          </a:xfrm>
        </p:grpSpPr>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3626115"/>
              <a:ext cx="4555308" cy="153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0"/>
            <p:cNvSpPr txBox="1"/>
            <p:nvPr/>
          </p:nvSpPr>
          <p:spPr>
            <a:xfrm>
              <a:off x="1043608" y="3203684"/>
              <a:ext cx="2736647" cy="369332"/>
            </a:xfrm>
            <a:prstGeom prst="rect">
              <a:avLst/>
            </a:prstGeom>
            <a:noFill/>
          </p:spPr>
          <p:txBody>
            <a:bodyPr wrap="none" rtlCol="0">
              <a:spAutoFit/>
            </a:bodyPr>
            <a:lstStyle/>
            <a:p>
              <a:pPr algn="ctr" fontAlgn="auto">
                <a:spcBef>
                  <a:spcPts val="0"/>
                </a:spcBef>
                <a:spcAft>
                  <a:spcPts val="0"/>
                </a:spcAft>
              </a:pPr>
              <a:r>
                <a:rPr lang="en-US" b="1" dirty="0" smtClean="0">
                  <a:latin typeface="Arial"/>
                </a:rPr>
                <a:t>MONOCOTILEDÔNEAS</a:t>
              </a:r>
              <a:endParaRPr lang="en-US" b="1" dirty="0">
                <a:latin typeface="Arial"/>
              </a:endParaRPr>
            </a:p>
          </p:txBody>
        </p:sp>
        <p:sp>
          <p:nvSpPr>
            <p:cNvPr id="11" name="TextBox 16"/>
            <p:cNvSpPr txBox="1"/>
            <p:nvPr/>
          </p:nvSpPr>
          <p:spPr>
            <a:xfrm>
              <a:off x="755576" y="4005064"/>
              <a:ext cx="1327608" cy="307777"/>
            </a:xfrm>
            <a:prstGeom prst="rect">
              <a:avLst/>
            </a:prstGeom>
            <a:noFill/>
          </p:spPr>
          <p:txBody>
            <a:bodyPr wrap="none" rtlCol="0">
              <a:spAutoFit/>
            </a:bodyPr>
            <a:lstStyle/>
            <a:p>
              <a:pPr fontAlgn="auto">
                <a:spcBef>
                  <a:spcPts val="0"/>
                </a:spcBef>
                <a:spcAft>
                  <a:spcPts val="0"/>
                </a:spcAft>
              </a:pPr>
              <a:r>
                <a:rPr lang="en-US" sz="1400" b="1" dirty="0" err="1" smtClean="0">
                  <a:solidFill>
                    <a:srgbClr val="FFFFFF"/>
                  </a:solidFill>
                  <a:latin typeface="Arial"/>
                </a:rPr>
                <a:t>Antagonismo</a:t>
              </a:r>
              <a:endParaRPr lang="en-US" sz="1400" b="1" dirty="0">
                <a:solidFill>
                  <a:srgbClr val="FFFFFF"/>
                </a:solidFill>
                <a:latin typeface="Arial"/>
              </a:endParaRPr>
            </a:p>
          </p:txBody>
        </p:sp>
        <p:sp>
          <p:nvSpPr>
            <p:cNvPr id="12" name="TextBox 17"/>
            <p:cNvSpPr txBox="1"/>
            <p:nvPr/>
          </p:nvSpPr>
          <p:spPr>
            <a:xfrm>
              <a:off x="3131840" y="4005064"/>
              <a:ext cx="1160895" cy="307777"/>
            </a:xfrm>
            <a:prstGeom prst="rect">
              <a:avLst/>
            </a:prstGeom>
            <a:noFill/>
          </p:spPr>
          <p:txBody>
            <a:bodyPr wrap="none" rtlCol="0">
              <a:spAutoFit/>
            </a:bodyPr>
            <a:lstStyle/>
            <a:p>
              <a:pPr fontAlgn="auto">
                <a:spcBef>
                  <a:spcPts val="0"/>
                </a:spcBef>
                <a:spcAft>
                  <a:spcPts val="0"/>
                </a:spcAft>
              </a:pPr>
              <a:r>
                <a:rPr lang="en-US" sz="1400" b="1" dirty="0" err="1" smtClean="0">
                  <a:solidFill>
                    <a:srgbClr val="3B2A22"/>
                  </a:solidFill>
                  <a:latin typeface="Arial"/>
                </a:rPr>
                <a:t>Sinergismo</a:t>
              </a:r>
              <a:endParaRPr lang="en-US" sz="1400" b="1" dirty="0">
                <a:solidFill>
                  <a:srgbClr val="3B2A22"/>
                </a:solidFill>
                <a:latin typeface="Arial"/>
              </a:endParaRPr>
            </a:p>
          </p:txBody>
        </p:sp>
      </p:grpSp>
      <p:grpSp>
        <p:nvGrpSpPr>
          <p:cNvPr id="22" name="Grupo 21"/>
          <p:cNvGrpSpPr/>
          <p:nvPr/>
        </p:nvGrpSpPr>
        <p:grpSpPr>
          <a:xfrm>
            <a:off x="4499992" y="3122059"/>
            <a:ext cx="4536504" cy="1969441"/>
            <a:chOff x="4355976" y="3122059"/>
            <a:chExt cx="4536504" cy="1969441"/>
          </a:xfrm>
        </p:grpSpPr>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355976" y="3601722"/>
              <a:ext cx="4536504" cy="148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11"/>
            <p:cNvSpPr txBox="1"/>
            <p:nvPr/>
          </p:nvSpPr>
          <p:spPr>
            <a:xfrm>
              <a:off x="5292080" y="3122059"/>
              <a:ext cx="2249334" cy="369332"/>
            </a:xfrm>
            <a:prstGeom prst="rect">
              <a:avLst/>
            </a:prstGeom>
            <a:noFill/>
          </p:spPr>
          <p:txBody>
            <a:bodyPr wrap="none" rtlCol="0">
              <a:spAutoFit/>
            </a:bodyPr>
            <a:lstStyle/>
            <a:p>
              <a:pPr algn="ctr" fontAlgn="auto">
                <a:spcBef>
                  <a:spcPts val="0"/>
                </a:spcBef>
                <a:spcAft>
                  <a:spcPts val="0"/>
                </a:spcAft>
              </a:pPr>
              <a:r>
                <a:rPr lang="en-US" b="1" dirty="0" smtClean="0">
                  <a:latin typeface="Arial"/>
                </a:rPr>
                <a:t>DICOTILEDÔNEAS</a:t>
              </a:r>
              <a:endParaRPr lang="en-US" b="1" dirty="0">
                <a:latin typeface="Arial"/>
              </a:endParaRPr>
            </a:p>
          </p:txBody>
        </p:sp>
        <p:sp>
          <p:nvSpPr>
            <p:cNvPr id="13" name="TextBox 18"/>
            <p:cNvSpPr txBox="1"/>
            <p:nvPr/>
          </p:nvSpPr>
          <p:spPr>
            <a:xfrm>
              <a:off x="4860032" y="3894402"/>
              <a:ext cx="1327608" cy="307777"/>
            </a:xfrm>
            <a:prstGeom prst="rect">
              <a:avLst/>
            </a:prstGeom>
            <a:noFill/>
          </p:spPr>
          <p:txBody>
            <a:bodyPr wrap="none" rtlCol="0">
              <a:spAutoFit/>
            </a:bodyPr>
            <a:lstStyle/>
            <a:p>
              <a:pPr fontAlgn="auto">
                <a:spcBef>
                  <a:spcPts val="0"/>
                </a:spcBef>
                <a:spcAft>
                  <a:spcPts val="0"/>
                </a:spcAft>
              </a:pPr>
              <a:r>
                <a:rPr lang="en-US" sz="1400" b="1" dirty="0" err="1" smtClean="0">
                  <a:solidFill>
                    <a:srgbClr val="FFFFFF"/>
                  </a:solidFill>
                  <a:latin typeface="Arial"/>
                </a:rPr>
                <a:t>Antagonismo</a:t>
              </a:r>
              <a:endParaRPr lang="en-US" sz="1400" b="1" dirty="0">
                <a:solidFill>
                  <a:srgbClr val="FFFFFF"/>
                </a:solidFill>
                <a:latin typeface="Arial"/>
              </a:endParaRPr>
            </a:p>
          </p:txBody>
        </p:sp>
        <p:sp>
          <p:nvSpPr>
            <p:cNvPr id="14" name="TextBox 19"/>
            <p:cNvSpPr txBox="1"/>
            <p:nvPr/>
          </p:nvSpPr>
          <p:spPr>
            <a:xfrm>
              <a:off x="6732240" y="3878636"/>
              <a:ext cx="1160895" cy="307777"/>
            </a:xfrm>
            <a:prstGeom prst="rect">
              <a:avLst/>
            </a:prstGeom>
            <a:noFill/>
          </p:spPr>
          <p:txBody>
            <a:bodyPr wrap="none" rtlCol="0">
              <a:spAutoFit/>
            </a:bodyPr>
            <a:lstStyle/>
            <a:p>
              <a:pPr fontAlgn="auto">
                <a:spcBef>
                  <a:spcPts val="0"/>
                </a:spcBef>
                <a:spcAft>
                  <a:spcPts val="0"/>
                </a:spcAft>
              </a:pPr>
              <a:r>
                <a:rPr lang="en-US" sz="1400" b="1" dirty="0" err="1" smtClean="0">
                  <a:solidFill>
                    <a:srgbClr val="3B2A22"/>
                  </a:solidFill>
                  <a:latin typeface="Arial"/>
                </a:rPr>
                <a:t>Sinergismo</a:t>
              </a:r>
              <a:endParaRPr lang="en-US" sz="1400" b="1" dirty="0">
                <a:solidFill>
                  <a:srgbClr val="3B2A22"/>
                </a:solidFill>
                <a:latin typeface="Arial"/>
              </a:endParaRPr>
            </a:p>
          </p:txBody>
        </p:sp>
      </p:grpSp>
      <p:sp>
        <p:nvSpPr>
          <p:cNvPr id="15" name="TextBox 8"/>
          <p:cNvSpPr txBox="1"/>
          <p:nvPr/>
        </p:nvSpPr>
        <p:spPr>
          <a:xfrm>
            <a:off x="539552" y="5590981"/>
            <a:ext cx="7992888" cy="646331"/>
          </a:xfrm>
          <a:prstGeom prst="rect">
            <a:avLst/>
          </a:prstGeom>
          <a:noFill/>
        </p:spPr>
        <p:txBody>
          <a:bodyPr wrap="square" rtlCol="0">
            <a:spAutoFit/>
          </a:bodyPr>
          <a:lstStyle/>
          <a:p>
            <a:pPr algn="ctr" fontAlgn="auto">
              <a:spcBef>
                <a:spcPts val="0"/>
              </a:spcBef>
              <a:spcAft>
                <a:spcPts val="0"/>
              </a:spcAft>
            </a:pPr>
            <a:r>
              <a:rPr lang="en-US" b="1" dirty="0" smtClean="0">
                <a:latin typeface="Arial"/>
              </a:rPr>
              <a:t>FREQUÊNCIA DE ANTAGONISMO E SINERGISMO APÓS  A APLICAÇÃO SIMULTÂNEA DE HERBICIDAS (ZHANG ET AL., 1995)</a:t>
            </a:r>
            <a:endParaRPr lang="en-US" b="1" dirty="0">
              <a:latin typeface="Arial"/>
            </a:endParaRPr>
          </a:p>
        </p:txBody>
      </p:sp>
      <p:grpSp>
        <p:nvGrpSpPr>
          <p:cNvPr id="19" name="Grupo 18"/>
          <p:cNvGrpSpPr/>
          <p:nvPr/>
        </p:nvGrpSpPr>
        <p:grpSpPr>
          <a:xfrm>
            <a:off x="251520" y="620688"/>
            <a:ext cx="4124417" cy="1973088"/>
            <a:chOff x="683568" y="908720"/>
            <a:chExt cx="4124417" cy="1973088"/>
          </a:xfrm>
        </p:grpSpPr>
        <p:sp>
          <p:nvSpPr>
            <p:cNvPr id="5" name="TextBox 3"/>
            <p:cNvSpPr txBox="1"/>
            <p:nvPr/>
          </p:nvSpPr>
          <p:spPr>
            <a:xfrm>
              <a:off x="1287430" y="908720"/>
              <a:ext cx="3023008" cy="369332"/>
            </a:xfrm>
            <a:prstGeom prst="rect">
              <a:avLst/>
            </a:prstGeom>
            <a:noFill/>
          </p:spPr>
          <p:txBody>
            <a:bodyPr wrap="none" rtlCol="0">
              <a:spAutoFit/>
            </a:bodyPr>
            <a:lstStyle/>
            <a:p>
              <a:pPr algn="ctr" fontAlgn="auto">
                <a:spcBef>
                  <a:spcPts val="0"/>
                </a:spcBef>
                <a:spcAft>
                  <a:spcPts val="0"/>
                </a:spcAft>
              </a:pPr>
              <a:r>
                <a:rPr lang="en-US" b="1" dirty="0" smtClean="0">
                  <a:latin typeface="Arial"/>
                </a:rPr>
                <a:t>MESMA GRUPO QUÍMICO</a:t>
              </a:r>
              <a:endParaRPr lang="en-US" b="1" dirty="0">
                <a:latin typeface="Arial"/>
              </a:endParaRPr>
            </a:p>
          </p:txBody>
        </p:sp>
        <p:pic>
          <p:nvPicPr>
            <p:cNvPr id="16"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83568" y="1412776"/>
              <a:ext cx="4124417" cy="146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4"/>
            <p:cNvSpPr txBox="1"/>
            <p:nvPr/>
          </p:nvSpPr>
          <p:spPr>
            <a:xfrm>
              <a:off x="899592" y="1700808"/>
              <a:ext cx="1327608" cy="307777"/>
            </a:xfrm>
            <a:prstGeom prst="rect">
              <a:avLst/>
            </a:prstGeom>
            <a:noFill/>
          </p:spPr>
          <p:txBody>
            <a:bodyPr wrap="none" rtlCol="0">
              <a:spAutoFit/>
            </a:bodyPr>
            <a:lstStyle/>
            <a:p>
              <a:pPr fontAlgn="auto">
                <a:spcBef>
                  <a:spcPts val="0"/>
                </a:spcBef>
                <a:spcAft>
                  <a:spcPts val="0"/>
                </a:spcAft>
              </a:pPr>
              <a:r>
                <a:rPr lang="en-US" sz="1400" b="1" dirty="0" err="1" smtClean="0">
                  <a:solidFill>
                    <a:srgbClr val="FFFFFF"/>
                  </a:solidFill>
                  <a:latin typeface="Arial"/>
                </a:rPr>
                <a:t>Antagonismo</a:t>
              </a:r>
              <a:endParaRPr lang="en-US" sz="1400" b="1" dirty="0">
                <a:solidFill>
                  <a:srgbClr val="FFFFFF"/>
                </a:solidFill>
                <a:latin typeface="Arial"/>
              </a:endParaRPr>
            </a:p>
          </p:txBody>
        </p:sp>
        <p:sp>
          <p:nvSpPr>
            <p:cNvPr id="18" name="TextBox 15"/>
            <p:cNvSpPr txBox="1"/>
            <p:nvPr/>
          </p:nvSpPr>
          <p:spPr>
            <a:xfrm>
              <a:off x="2987824" y="1700808"/>
              <a:ext cx="1160895" cy="307777"/>
            </a:xfrm>
            <a:prstGeom prst="rect">
              <a:avLst/>
            </a:prstGeom>
            <a:noFill/>
          </p:spPr>
          <p:txBody>
            <a:bodyPr wrap="none" rtlCol="0">
              <a:spAutoFit/>
            </a:bodyPr>
            <a:lstStyle/>
            <a:p>
              <a:pPr fontAlgn="auto">
                <a:spcBef>
                  <a:spcPts val="0"/>
                </a:spcBef>
                <a:spcAft>
                  <a:spcPts val="0"/>
                </a:spcAft>
              </a:pPr>
              <a:r>
                <a:rPr lang="en-US" sz="1400" b="1" dirty="0" err="1" smtClean="0">
                  <a:solidFill>
                    <a:srgbClr val="3B2A22"/>
                  </a:solidFill>
                  <a:latin typeface="Arial"/>
                </a:rPr>
                <a:t>Sinergismo</a:t>
              </a:r>
              <a:endParaRPr lang="en-US" sz="1400" b="1" dirty="0">
                <a:solidFill>
                  <a:srgbClr val="3B2A22"/>
                </a:solidFill>
                <a:latin typeface="Arial"/>
              </a:endParaRPr>
            </a:p>
          </p:txBody>
        </p:sp>
      </p:grpSp>
      <p:pic>
        <p:nvPicPr>
          <p:cNvPr id="23" name="Imagem 22" descr="Logo Agrocon 23NOV09.jpg"/>
          <p:cNvPicPr>
            <a:picLocks noChangeAspect="1"/>
          </p:cNvPicPr>
          <p:nvPr/>
        </p:nvPicPr>
        <p:blipFill>
          <a:blip r:embed="rId6" cstate="print"/>
          <a:srcRect/>
          <a:stretch>
            <a:fillRect/>
          </a:stretch>
        </p:blipFill>
        <p:spPr bwMode="auto">
          <a:xfrm>
            <a:off x="8892480" y="6606480"/>
            <a:ext cx="251520" cy="251520"/>
          </a:xfrm>
          <a:prstGeom prst="rect">
            <a:avLst/>
          </a:prstGeom>
          <a:noFill/>
          <a:ln w="9525">
            <a:noFill/>
            <a:miter lim="800000"/>
            <a:headEnd/>
            <a:tailEnd/>
          </a:ln>
        </p:spPr>
      </p:pic>
      <p:pic>
        <p:nvPicPr>
          <p:cNvPr id="24" name="Imagem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11437741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251520" y="188640"/>
            <a:ext cx="8646919" cy="461665"/>
          </a:xfrm>
          <a:prstGeom prst="rect">
            <a:avLst/>
          </a:prstGeom>
          <a:noFill/>
        </p:spPr>
        <p:txBody>
          <a:bodyPr wrap="none" rtlCol="0">
            <a:spAutoFit/>
          </a:bodyPr>
          <a:lstStyle/>
          <a:p>
            <a:r>
              <a:rPr lang="pt-BR" sz="2400" b="1" dirty="0" smtClean="0">
                <a:solidFill>
                  <a:schemeClr val="accent2">
                    <a:lumMod val="50000"/>
                  </a:schemeClr>
                </a:solidFill>
                <a:latin typeface="Arial" pitchFamily="34" charset="0"/>
                <a:cs typeface="Arial" pitchFamily="34" charset="0"/>
              </a:rPr>
              <a:t>Alguns exemplos de interações conhecidas de herbicidas</a:t>
            </a:r>
            <a:endParaRPr lang="en-US" sz="2400" b="1" dirty="0">
              <a:solidFill>
                <a:schemeClr val="accent2">
                  <a:lumMod val="50000"/>
                </a:schemeClr>
              </a:solidFill>
              <a:latin typeface="Arial" pitchFamily="34" charset="0"/>
              <a:cs typeface="Arial" pitchFamily="34" charset="0"/>
            </a:endParaRPr>
          </a:p>
        </p:txBody>
      </p:sp>
      <p:sp>
        <p:nvSpPr>
          <p:cNvPr id="3" name="TextBox 5"/>
          <p:cNvSpPr txBox="1"/>
          <p:nvPr/>
        </p:nvSpPr>
        <p:spPr>
          <a:xfrm>
            <a:off x="251520" y="580618"/>
            <a:ext cx="1824538" cy="400110"/>
          </a:xfrm>
          <a:prstGeom prst="rect">
            <a:avLst/>
          </a:prstGeom>
          <a:noFill/>
        </p:spPr>
        <p:txBody>
          <a:bodyPr wrap="none" rtlCol="0">
            <a:spAutoFit/>
          </a:bodyPr>
          <a:lstStyle/>
          <a:p>
            <a:r>
              <a:rPr lang="pt-BR" b="1" dirty="0" smtClean="0">
                <a:solidFill>
                  <a:srgbClr val="FF0000"/>
                </a:solidFill>
                <a:latin typeface="Arial" pitchFamily="34" charset="0"/>
                <a:cs typeface="Arial" pitchFamily="34" charset="0"/>
              </a:rPr>
              <a:t>Antagonismo</a:t>
            </a:r>
            <a:endParaRPr lang="en-US" b="1" dirty="0">
              <a:solidFill>
                <a:srgbClr val="FF0000"/>
              </a:solidFill>
              <a:latin typeface="Arial" pitchFamily="34" charset="0"/>
              <a:cs typeface="Arial" pitchFamily="34" charset="0"/>
            </a:endParaRPr>
          </a:p>
        </p:txBody>
      </p:sp>
      <p:sp>
        <p:nvSpPr>
          <p:cNvPr id="4" name="TextBox 7"/>
          <p:cNvSpPr txBox="1"/>
          <p:nvPr/>
        </p:nvSpPr>
        <p:spPr>
          <a:xfrm>
            <a:off x="323528" y="976660"/>
            <a:ext cx="8097473" cy="2308324"/>
          </a:xfrm>
          <a:prstGeom prst="rect">
            <a:avLst/>
          </a:prstGeom>
          <a:noFill/>
        </p:spPr>
        <p:txBody>
          <a:bodyPr wrap="none" rtlCol="0">
            <a:spAutoFit/>
          </a:bodyPr>
          <a:lstStyle/>
          <a:p>
            <a:pPr marL="285750" indent="-285750">
              <a:buFont typeface="Wingdings" pitchFamily="2" charset="2"/>
              <a:buChar char="ü"/>
            </a:pPr>
            <a:r>
              <a:rPr lang="pt-BR" sz="1600" b="1" dirty="0" smtClean="0">
                <a:latin typeface="Arial" pitchFamily="34" charset="0"/>
                <a:cs typeface="Arial" pitchFamily="34" charset="0"/>
              </a:rPr>
              <a:t>Diclofop + herbicidas fenoxiacéticos (2,4-D, Banvel)</a:t>
            </a:r>
          </a:p>
          <a:p>
            <a:pPr marL="285750" indent="-285750">
              <a:buFont typeface="Wingdings" pitchFamily="2" charset="2"/>
              <a:buChar char="ü"/>
            </a:pPr>
            <a:r>
              <a:rPr lang="pt-BR" sz="1600" b="1" dirty="0" smtClean="0">
                <a:latin typeface="Arial" pitchFamily="34" charset="0"/>
                <a:cs typeface="Arial" pitchFamily="34" charset="0"/>
              </a:rPr>
              <a:t>Diclofop + metribuzin</a:t>
            </a:r>
          </a:p>
          <a:p>
            <a:pPr marL="285750" indent="-285750">
              <a:buFont typeface="Wingdings" pitchFamily="2" charset="2"/>
              <a:buChar char="ü"/>
            </a:pPr>
            <a:r>
              <a:rPr lang="pt-BR" sz="1600" b="1" dirty="0" smtClean="0">
                <a:latin typeface="Arial" pitchFamily="34" charset="0"/>
                <a:cs typeface="Arial" pitchFamily="34" charset="0"/>
              </a:rPr>
              <a:t>Sethoxidyn + 2,4-D</a:t>
            </a:r>
          </a:p>
          <a:p>
            <a:pPr marL="285750" indent="-285750">
              <a:buFont typeface="Wingdings" pitchFamily="2" charset="2"/>
              <a:buChar char="ü"/>
            </a:pPr>
            <a:r>
              <a:rPr lang="pt-BR" sz="1600" b="1" dirty="0" smtClean="0">
                <a:latin typeface="Arial" pitchFamily="34" charset="0"/>
                <a:cs typeface="Arial" pitchFamily="34" charset="0"/>
              </a:rPr>
              <a:t>Nicosulfuron + inseticidas organo-fosforados</a:t>
            </a:r>
          </a:p>
          <a:p>
            <a:pPr marL="285750" indent="-285750">
              <a:buFont typeface="Wingdings" pitchFamily="2" charset="2"/>
              <a:buChar char="ü"/>
            </a:pPr>
            <a:r>
              <a:rPr lang="pt-BR" sz="1600" b="1" dirty="0" smtClean="0">
                <a:latin typeface="Arial" pitchFamily="34" charset="0"/>
                <a:cs typeface="Arial" pitchFamily="34" charset="0"/>
              </a:rPr>
              <a:t>Nicosulfuron + adubação nitrogenada</a:t>
            </a:r>
          </a:p>
          <a:p>
            <a:pPr marL="285750" indent="-285750">
              <a:buFont typeface="Wingdings" pitchFamily="2" charset="2"/>
              <a:buChar char="ü"/>
            </a:pPr>
            <a:r>
              <a:rPr lang="pt-BR" sz="1600" b="1" dirty="0" smtClean="0">
                <a:latin typeface="Arial" pitchFamily="34" charset="0"/>
                <a:cs typeface="Arial" pitchFamily="34" charset="0"/>
              </a:rPr>
              <a:t>Nematicidas + hebicidas do grupo das uréias substituidas</a:t>
            </a:r>
          </a:p>
          <a:p>
            <a:pPr marL="285750" indent="-285750">
              <a:buFont typeface="Wingdings" pitchFamily="2" charset="2"/>
              <a:buChar char="ü"/>
            </a:pPr>
            <a:r>
              <a:rPr lang="pt-BR" sz="1600" b="1" dirty="0" smtClean="0">
                <a:latin typeface="Arial" pitchFamily="34" charset="0"/>
                <a:cs typeface="Arial" pitchFamily="34" charset="0"/>
              </a:rPr>
              <a:t>Glyphosate + 2,4-D em certas plantas daninhas do tipo gramíneas</a:t>
            </a:r>
          </a:p>
          <a:p>
            <a:pPr marL="285750" indent="-285750">
              <a:buFont typeface="Wingdings" pitchFamily="2" charset="2"/>
              <a:buChar char="ü"/>
            </a:pPr>
            <a:r>
              <a:rPr lang="pt-BR" sz="1600" b="1" dirty="0" smtClean="0">
                <a:latin typeface="Arial" pitchFamily="34" charset="0"/>
                <a:cs typeface="Arial" pitchFamily="34" charset="0"/>
              </a:rPr>
              <a:t>Glyphosate + atrazine</a:t>
            </a:r>
          </a:p>
          <a:p>
            <a:pPr marL="285750" indent="-285750">
              <a:buFont typeface="Wingdings" pitchFamily="2" charset="2"/>
              <a:buChar char="ü"/>
            </a:pPr>
            <a:r>
              <a:rPr lang="pt-BR" sz="1600" b="1" dirty="0" smtClean="0">
                <a:latin typeface="Arial" pitchFamily="34" charset="0"/>
                <a:cs typeface="Arial" pitchFamily="34" charset="0"/>
              </a:rPr>
              <a:t>Inibidores da ALS + graminicidas pós-emergentes (chlorimuron + fenoxaprop)</a:t>
            </a:r>
            <a:endParaRPr lang="en-US" sz="1600" b="1" dirty="0">
              <a:latin typeface="Arial" pitchFamily="34" charset="0"/>
              <a:cs typeface="Arial" pitchFamily="34" charset="0"/>
            </a:endParaRPr>
          </a:p>
        </p:txBody>
      </p:sp>
      <p:sp>
        <p:nvSpPr>
          <p:cNvPr id="5" name="TextBox 8"/>
          <p:cNvSpPr txBox="1"/>
          <p:nvPr/>
        </p:nvSpPr>
        <p:spPr>
          <a:xfrm>
            <a:off x="254814" y="3244914"/>
            <a:ext cx="1580882" cy="400110"/>
          </a:xfrm>
          <a:prstGeom prst="rect">
            <a:avLst/>
          </a:prstGeom>
          <a:noFill/>
        </p:spPr>
        <p:txBody>
          <a:bodyPr wrap="none" rtlCol="0">
            <a:spAutoFit/>
          </a:bodyPr>
          <a:lstStyle/>
          <a:p>
            <a:r>
              <a:rPr lang="pt-BR" b="1" dirty="0" smtClean="0">
                <a:solidFill>
                  <a:srgbClr val="FF0000"/>
                </a:solidFill>
                <a:latin typeface="Arial" pitchFamily="34" charset="0"/>
                <a:cs typeface="Arial" pitchFamily="34" charset="0"/>
              </a:rPr>
              <a:t>Sinergismo</a:t>
            </a:r>
            <a:endParaRPr lang="en-US" b="1" dirty="0">
              <a:solidFill>
                <a:srgbClr val="FF0000"/>
              </a:solidFill>
              <a:latin typeface="Arial" pitchFamily="34" charset="0"/>
              <a:cs typeface="Arial" pitchFamily="34" charset="0"/>
            </a:endParaRPr>
          </a:p>
        </p:txBody>
      </p:sp>
      <p:sp>
        <p:nvSpPr>
          <p:cNvPr id="6" name="TextBox 10"/>
          <p:cNvSpPr txBox="1"/>
          <p:nvPr/>
        </p:nvSpPr>
        <p:spPr>
          <a:xfrm>
            <a:off x="323528" y="3575918"/>
            <a:ext cx="8247771" cy="1323439"/>
          </a:xfrm>
          <a:prstGeom prst="rect">
            <a:avLst/>
          </a:prstGeom>
          <a:noFill/>
        </p:spPr>
        <p:txBody>
          <a:bodyPr wrap="none" rtlCol="0">
            <a:spAutoFit/>
          </a:bodyPr>
          <a:lstStyle/>
          <a:p>
            <a:pPr marL="285750" indent="-285750">
              <a:buFont typeface="Wingdings" pitchFamily="2" charset="2"/>
              <a:buChar char="ü"/>
            </a:pPr>
            <a:r>
              <a:rPr lang="pt-BR" sz="1600" b="1" dirty="0" smtClean="0">
                <a:latin typeface="Arial" pitchFamily="34" charset="0"/>
                <a:cs typeface="Arial" pitchFamily="34" charset="0"/>
              </a:rPr>
              <a:t>Glyphosate + lactofen</a:t>
            </a:r>
          </a:p>
          <a:p>
            <a:pPr marL="285750" indent="-285750">
              <a:buFont typeface="Wingdings" pitchFamily="2" charset="2"/>
              <a:buChar char="ü"/>
            </a:pPr>
            <a:r>
              <a:rPr lang="pt-BR" sz="1600" b="1" dirty="0" smtClean="0">
                <a:latin typeface="Arial" pitchFamily="34" charset="0"/>
                <a:cs typeface="Arial" pitchFamily="34" charset="0"/>
              </a:rPr>
              <a:t>Paraquat + diuron</a:t>
            </a:r>
          </a:p>
          <a:p>
            <a:pPr marL="285750" indent="-285750">
              <a:buFont typeface="Wingdings" pitchFamily="2" charset="2"/>
              <a:buChar char="ü"/>
            </a:pPr>
            <a:r>
              <a:rPr lang="pt-BR" sz="1600" b="1" dirty="0" err="1" smtClean="0">
                <a:latin typeface="Arial" pitchFamily="34" charset="0"/>
                <a:cs typeface="Arial" pitchFamily="34" charset="0"/>
              </a:rPr>
              <a:t>Mesotrione</a:t>
            </a:r>
            <a:r>
              <a:rPr lang="pt-BR" sz="1600" b="1" dirty="0" smtClean="0">
                <a:latin typeface="Arial" pitchFamily="34" charset="0"/>
                <a:cs typeface="Arial" pitchFamily="34" charset="0"/>
              </a:rPr>
              <a:t> + FSII (</a:t>
            </a:r>
            <a:r>
              <a:rPr lang="pt-BR" sz="1600" b="1" dirty="0" err="1" smtClean="0">
                <a:latin typeface="Arial" pitchFamily="34" charset="0"/>
                <a:cs typeface="Arial" pitchFamily="34" charset="0"/>
              </a:rPr>
              <a:t>Triazinas</a:t>
            </a:r>
            <a:r>
              <a:rPr lang="pt-BR" sz="1600" b="1" dirty="0" smtClean="0">
                <a:latin typeface="Arial" pitchFamily="34" charset="0"/>
                <a:cs typeface="Arial" pitchFamily="34" charset="0"/>
              </a:rPr>
              <a:t> e Ureias)</a:t>
            </a:r>
          </a:p>
          <a:p>
            <a:pPr marL="285750" indent="-285750">
              <a:buFont typeface="Wingdings" pitchFamily="2" charset="2"/>
              <a:buChar char="ü"/>
            </a:pPr>
            <a:r>
              <a:rPr lang="pt-BR" sz="1600" b="1" dirty="0" smtClean="0">
                <a:latin typeface="Arial" pitchFamily="34" charset="0"/>
                <a:cs typeface="Arial" pitchFamily="34" charset="0"/>
              </a:rPr>
              <a:t>Glufosinato de amônio + Áureo</a:t>
            </a:r>
          </a:p>
          <a:p>
            <a:pPr marL="285750" indent="-285750">
              <a:buFont typeface="Wingdings" pitchFamily="2" charset="2"/>
              <a:buChar char="ü"/>
            </a:pPr>
            <a:r>
              <a:rPr lang="pt-BR" sz="1600" b="1" dirty="0" smtClean="0">
                <a:latin typeface="Arial" pitchFamily="34" charset="0"/>
                <a:cs typeface="Arial" pitchFamily="34" charset="0"/>
              </a:rPr>
              <a:t>Muitos herbicidas pós-emergentes + surfactantes/óleos minerais ou adjuvantes</a:t>
            </a:r>
          </a:p>
        </p:txBody>
      </p:sp>
      <p:sp>
        <p:nvSpPr>
          <p:cNvPr id="7" name="TextBox 11"/>
          <p:cNvSpPr txBox="1"/>
          <p:nvPr/>
        </p:nvSpPr>
        <p:spPr>
          <a:xfrm>
            <a:off x="341250" y="4829090"/>
            <a:ext cx="1566454" cy="400110"/>
          </a:xfrm>
          <a:prstGeom prst="rect">
            <a:avLst/>
          </a:prstGeom>
          <a:noFill/>
        </p:spPr>
        <p:txBody>
          <a:bodyPr wrap="none" rtlCol="0">
            <a:spAutoFit/>
          </a:bodyPr>
          <a:lstStyle/>
          <a:p>
            <a:r>
              <a:rPr lang="pt-BR" b="1" dirty="0" smtClean="0">
                <a:solidFill>
                  <a:srgbClr val="FF0000"/>
                </a:solidFill>
                <a:latin typeface="Arial" pitchFamily="34" charset="0"/>
                <a:cs typeface="Arial" pitchFamily="34" charset="0"/>
              </a:rPr>
              <a:t>Incremento</a:t>
            </a:r>
            <a:endParaRPr lang="en-US" b="1" dirty="0">
              <a:solidFill>
                <a:srgbClr val="FF0000"/>
              </a:solidFill>
              <a:latin typeface="Arial" pitchFamily="34" charset="0"/>
              <a:cs typeface="Arial" pitchFamily="34" charset="0"/>
            </a:endParaRPr>
          </a:p>
        </p:txBody>
      </p:sp>
      <p:sp>
        <p:nvSpPr>
          <p:cNvPr id="8" name="TextBox 12"/>
          <p:cNvSpPr txBox="1"/>
          <p:nvPr/>
        </p:nvSpPr>
        <p:spPr>
          <a:xfrm>
            <a:off x="323528" y="5178678"/>
            <a:ext cx="7338869" cy="338554"/>
          </a:xfrm>
          <a:prstGeom prst="rect">
            <a:avLst/>
          </a:prstGeom>
          <a:noFill/>
        </p:spPr>
        <p:txBody>
          <a:bodyPr wrap="none" rtlCol="0">
            <a:spAutoFit/>
          </a:bodyPr>
          <a:lstStyle/>
          <a:p>
            <a:pPr marL="285750" indent="-285750">
              <a:buFont typeface="Wingdings" pitchFamily="2" charset="2"/>
              <a:buChar char="ü"/>
            </a:pPr>
            <a:r>
              <a:rPr lang="pt-BR" sz="1600" b="1" dirty="0" smtClean="0">
                <a:latin typeface="Arial" pitchFamily="34" charset="0"/>
                <a:cs typeface="Arial" pitchFamily="34" charset="0"/>
              </a:rPr>
              <a:t>Glyphosate + 2,4-D (em algumas plantas daninhas do tipo folha  larga)</a:t>
            </a:r>
          </a:p>
        </p:txBody>
      </p:sp>
      <p:sp>
        <p:nvSpPr>
          <p:cNvPr id="9" name="TextBox 13"/>
          <p:cNvSpPr txBox="1"/>
          <p:nvPr/>
        </p:nvSpPr>
        <p:spPr>
          <a:xfrm>
            <a:off x="324592" y="5549170"/>
            <a:ext cx="1494320" cy="400110"/>
          </a:xfrm>
          <a:prstGeom prst="rect">
            <a:avLst/>
          </a:prstGeom>
          <a:noFill/>
        </p:spPr>
        <p:txBody>
          <a:bodyPr wrap="none" rtlCol="0">
            <a:spAutoFit/>
          </a:bodyPr>
          <a:lstStyle/>
          <a:p>
            <a:r>
              <a:rPr lang="pt-BR" b="1" dirty="0" smtClean="0">
                <a:solidFill>
                  <a:srgbClr val="FF0000"/>
                </a:solidFill>
                <a:latin typeface="Arial" pitchFamily="34" charset="0"/>
                <a:cs typeface="Arial" pitchFamily="34" charset="0"/>
              </a:rPr>
              <a:t>Aditivismo</a:t>
            </a:r>
            <a:endParaRPr lang="en-US" b="1" dirty="0">
              <a:solidFill>
                <a:srgbClr val="FF0000"/>
              </a:solidFill>
              <a:latin typeface="Arial" pitchFamily="34" charset="0"/>
              <a:cs typeface="Arial" pitchFamily="34" charset="0"/>
            </a:endParaRPr>
          </a:p>
        </p:txBody>
      </p:sp>
      <p:sp>
        <p:nvSpPr>
          <p:cNvPr id="10" name="TextBox 14"/>
          <p:cNvSpPr txBox="1"/>
          <p:nvPr/>
        </p:nvSpPr>
        <p:spPr>
          <a:xfrm>
            <a:off x="324592" y="5877272"/>
            <a:ext cx="6045245" cy="584775"/>
          </a:xfrm>
          <a:prstGeom prst="rect">
            <a:avLst/>
          </a:prstGeom>
          <a:solidFill>
            <a:schemeClr val="bg1"/>
          </a:solidFill>
        </p:spPr>
        <p:txBody>
          <a:bodyPr wrap="none" rtlCol="0">
            <a:spAutoFit/>
          </a:bodyPr>
          <a:lstStyle/>
          <a:p>
            <a:pPr marL="285750" indent="-285750">
              <a:buFont typeface="Wingdings" pitchFamily="2" charset="2"/>
              <a:buChar char="ü"/>
            </a:pPr>
            <a:r>
              <a:rPr lang="pt-BR" sz="1600" b="1" dirty="0" smtClean="0">
                <a:latin typeface="Arial" pitchFamily="34" charset="0"/>
                <a:cs typeface="Arial" pitchFamily="34" charset="0"/>
              </a:rPr>
              <a:t>Glyphosate + herbicidas pré-emergentes (flumyzin)</a:t>
            </a:r>
          </a:p>
          <a:p>
            <a:pPr marL="285750" indent="-285750">
              <a:buFont typeface="Wingdings" pitchFamily="2" charset="2"/>
              <a:buChar char="ü"/>
            </a:pPr>
            <a:r>
              <a:rPr lang="pt-BR" sz="1600" b="1" dirty="0" smtClean="0">
                <a:latin typeface="Arial" pitchFamily="34" charset="0"/>
                <a:cs typeface="Arial" pitchFamily="34" charset="0"/>
              </a:rPr>
              <a:t>Glyphosate + graminicidas pós-emergentes (fenoxaprop)</a:t>
            </a:r>
          </a:p>
        </p:txBody>
      </p:sp>
      <p:pic>
        <p:nvPicPr>
          <p:cNvPr id="11" name="Imagem 10" descr="Logo Agrocon 23NOV09.jpg"/>
          <p:cNvPicPr>
            <a:picLocks noChangeAspect="1"/>
          </p:cNvPicPr>
          <p:nvPr/>
        </p:nvPicPr>
        <p:blipFill>
          <a:blip r:embed="rId2" cstate="print"/>
          <a:srcRect/>
          <a:stretch>
            <a:fillRect/>
          </a:stretch>
        </p:blipFill>
        <p:spPr bwMode="auto">
          <a:xfrm>
            <a:off x="8892480" y="6606480"/>
            <a:ext cx="251520" cy="251520"/>
          </a:xfrm>
          <a:prstGeom prst="rect">
            <a:avLst/>
          </a:prstGeom>
          <a:noFill/>
          <a:ln w="9525">
            <a:noFill/>
            <a:miter lim="800000"/>
            <a:headEnd/>
            <a:tailEnd/>
          </a:ln>
        </p:spPr>
      </p:pic>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423742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323528" y="406405"/>
            <a:ext cx="5832648" cy="646331"/>
          </a:xfrm>
          <a:prstGeom prst="rect">
            <a:avLst/>
          </a:prstGeom>
        </p:spPr>
        <p:txBody>
          <a:bodyPr wrap="square">
            <a:spAutoFit/>
          </a:bodyPr>
          <a:lstStyle/>
          <a:p>
            <a:pPr lvl="0"/>
            <a:r>
              <a:rPr lang="pt-BR" b="1" dirty="0" smtClean="0">
                <a:solidFill>
                  <a:srgbClr val="FF0000"/>
                </a:solidFill>
                <a:latin typeface="Arial" pitchFamily="34" charset="0"/>
                <a:cs typeface="Arial" pitchFamily="34" charset="0"/>
              </a:rPr>
              <a:t>SINERGISMO</a:t>
            </a:r>
            <a:endParaRPr lang="pt-BR" b="1" dirty="0">
              <a:solidFill>
                <a:srgbClr val="FF0000"/>
              </a:solidFill>
              <a:latin typeface="Arial" pitchFamily="34" charset="0"/>
              <a:cs typeface="Arial" pitchFamily="34" charset="0"/>
            </a:endParaRPr>
          </a:p>
          <a:p>
            <a:pPr lvl="0"/>
            <a:r>
              <a:rPr lang="pt-BR" b="1" dirty="0" smtClean="0">
                <a:solidFill>
                  <a:srgbClr val="262626"/>
                </a:solidFill>
                <a:latin typeface="Arial" pitchFamily="34" charset="0"/>
                <a:cs typeface="Arial" pitchFamily="34" charset="0"/>
              </a:rPr>
              <a:t>CARACTERÍSTICA DESEJÁVEL EM UMA MISTURA</a:t>
            </a:r>
            <a:endParaRPr lang="pt-BR" b="1" dirty="0">
              <a:solidFill>
                <a:srgbClr val="262626"/>
              </a:solidFill>
              <a:latin typeface="Arial" pitchFamily="34" charset="0"/>
              <a:cs typeface="Arial" pitchFamily="34" charset="0"/>
            </a:endParaRPr>
          </a:p>
        </p:txBody>
      </p:sp>
      <p:sp>
        <p:nvSpPr>
          <p:cNvPr id="3" name="Rectangle 5"/>
          <p:cNvSpPr/>
          <p:nvPr/>
        </p:nvSpPr>
        <p:spPr>
          <a:xfrm>
            <a:off x="251520" y="1412776"/>
            <a:ext cx="8640960" cy="3077766"/>
          </a:xfrm>
          <a:prstGeom prst="rect">
            <a:avLst/>
          </a:prstGeom>
        </p:spPr>
        <p:txBody>
          <a:bodyPr wrap="square">
            <a:spAutoFit/>
          </a:bodyPr>
          <a:lstStyle/>
          <a:p>
            <a:pPr lvl="0">
              <a:spcAft>
                <a:spcPts val="1200"/>
              </a:spcAft>
            </a:pPr>
            <a:r>
              <a:rPr lang="pt-BR" b="1" dirty="0" smtClean="0">
                <a:solidFill>
                  <a:schemeClr val="accent2">
                    <a:lumMod val="50000"/>
                  </a:schemeClr>
                </a:solidFill>
                <a:latin typeface="Arial" pitchFamily="34" charset="0"/>
                <a:cs typeface="Arial" pitchFamily="34" charset="0"/>
              </a:rPr>
              <a:t>Exemplo de sinergismo - </a:t>
            </a:r>
            <a:r>
              <a:rPr lang="pt-BR" b="1" dirty="0" err="1" smtClean="0">
                <a:solidFill>
                  <a:schemeClr val="accent2">
                    <a:lumMod val="50000"/>
                  </a:schemeClr>
                </a:solidFill>
                <a:latin typeface="Arial" pitchFamily="34" charset="0"/>
                <a:cs typeface="Arial" pitchFamily="34" charset="0"/>
              </a:rPr>
              <a:t>mesotrione</a:t>
            </a:r>
            <a:r>
              <a:rPr lang="pt-BR" b="1" dirty="0" smtClean="0">
                <a:solidFill>
                  <a:schemeClr val="accent2">
                    <a:lumMod val="50000"/>
                  </a:schemeClr>
                </a:solidFill>
                <a:latin typeface="Arial" pitchFamily="34" charset="0"/>
                <a:cs typeface="Arial" pitchFamily="34" charset="0"/>
              </a:rPr>
              <a:t> + ametrina</a:t>
            </a:r>
          </a:p>
          <a:p>
            <a:pPr marL="800100" lvl="1" indent="-342900">
              <a:spcAft>
                <a:spcPts val="1200"/>
              </a:spcAft>
              <a:buFont typeface="Wingdings" pitchFamily="2" charset="2"/>
              <a:buChar char="ü"/>
            </a:pPr>
            <a:r>
              <a:rPr lang="pt-BR" sz="1800" b="1" dirty="0" err="1" smtClean="0">
                <a:solidFill>
                  <a:srgbClr val="262626"/>
                </a:solidFill>
                <a:latin typeface="Arial" pitchFamily="34" charset="0"/>
                <a:cs typeface="Arial" pitchFamily="34" charset="0"/>
              </a:rPr>
              <a:t>Mesotrione</a:t>
            </a:r>
            <a:r>
              <a:rPr lang="pt-BR" sz="1800" b="1" dirty="0" smtClean="0">
                <a:solidFill>
                  <a:srgbClr val="262626"/>
                </a:solidFill>
                <a:latin typeface="Arial" pitchFamily="34" charset="0"/>
                <a:cs typeface="Arial" pitchFamily="34" charset="0"/>
              </a:rPr>
              <a:t>, um inibidor da síntese de pigmentos na planta daninha, quando em mistura com ametrina, um inibidor da fotossíntese, há efeito sinérgido no controle de algumas folhas largas</a:t>
            </a:r>
          </a:p>
          <a:p>
            <a:pPr marL="800100" lvl="1" indent="-342900">
              <a:spcAft>
                <a:spcPts val="1200"/>
              </a:spcAft>
              <a:buFont typeface="Wingdings" pitchFamily="2" charset="2"/>
              <a:buChar char="ü"/>
            </a:pPr>
            <a:r>
              <a:rPr lang="pt-BR" sz="1800" b="1" dirty="0" smtClean="0">
                <a:solidFill>
                  <a:srgbClr val="262626"/>
                </a:solidFill>
                <a:latin typeface="Arial" pitchFamily="34" charset="0"/>
                <a:cs typeface="Arial" pitchFamily="34" charset="0"/>
              </a:rPr>
              <a:t>O controle observado na planta daninha alvo é maior que o efeito esperado da soma das atividades dos herbicidas em combinação</a:t>
            </a:r>
          </a:p>
          <a:p>
            <a:pPr marL="800100" lvl="1" indent="-342900">
              <a:spcAft>
                <a:spcPts val="1200"/>
              </a:spcAft>
              <a:buFont typeface="Wingdings" pitchFamily="2" charset="2"/>
              <a:buChar char="ü"/>
            </a:pPr>
            <a:r>
              <a:rPr lang="pt-BR" sz="1800" b="1" dirty="0" smtClean="0">
                <a:solidFill>
                  <a:srgbClr val="262626"/>
                </a:solidFill>
                <a:latin typeface="Arial" pitchFamily="34" charset="0"/>
                <a:cs typeface="Arial" pitchFamily="34" charset="0"/>
              </a:rPr>
              <a:t>Além de incrementar o controle com </a:t>
            </a:r>
            <a:r>
              <a:rPr lang="pt-BR" sz="1800" b="1" dirty="0" err="1" smtClean="0">
                <a:solidFill>
                  <a:srgbClr val="262626"/>
                </a:solidFill>
                <a:latin typeface="Arial" pitchFamily="34" charset="0"/>
                <a:cs typeface="Arial" pitchFamily="34" charset="0"/>
              </a:rPr>
              <a:t>mesotrione</a:t>
            </a:r>
            <a:r>
              <a:rPr lang="pt-BR" sz="1800" b="1" dirty="0" smtClean="0">
                <a:solidFill>
                  <a:srgbClr val="262626"/>
                </a:solidFill>
                <a:latin typeface="Arial" pitchFamily="34" charset="0"/>
                <a:cs typeface="Arial" pitchFamily="34" charset="0"/>
              </a:rPr>
              <a:t> associado a ametrina, a mistura pode ser usada como estratégia de prevenção de seleção de plantas daninhas resistentes aos HPPD e FSII.</a:t>
            </a:r>
          </a:p>
        </p:txBody>
      </p:sp>
      <p:pic>
        <p:nvPicPr>
          <p:cNvPr id="1026" name="Picture 2"/>
          <p:cNvPicPr>
            <a:picLocks noChangeAspect="1" noChangeArrowheads="1"/>
          </p:cNvPicPr>
          <p:nvPr/>
        </p:nvPicPr>
        <p:blipFill>
          <a:blip r:embed="rId2" cstate="print"/>
          <a:srcRect/>
          <a:stretch>
            <a:fillRect/>
          </a:stretch>
        </p:blipFill>
        <p:spPr bwMode="auto">
          <a:xfrm>
            <a:off x="117475" y="4725144"/>
            <a:ext cx="8907463" cy="1782763"/>
          </a:xfrm>
          <a:prstGeom prst="rect">
            <a:avLst/>
          </a:prstGeom>
          <a:noFill/>
          <a:ln w="9525">
            <a:noFill/>
            <a:miter lim="800000"/>
            <a:headEnd/>
            <a:tailEnd/>
          </a:ln>
          <a:effectLst/>
        </p:spPr>
      </p:pic>
      <p:sp>
        <p:nvSpPr>
          <p:cNvPr id="12" name="CaixaDeTexto 11"/>
          <p:cNvSpPr txBox="1"/>
          <p:nvPr/>
        </p:nvSpPr>
        <p:spPr>
          <a:xfrm>
            <a:off x="694791" y="6453336"/>
            <a:ext cx="1067921" cy="246221"/>
          </a:xfrm>
          <a:prstGeom prst="rect">
            <a:avLst/>
          </a:prstGeom>
          <a:solidFill>
            <a:schemeClr val="bg1">
              <a:alpha val="81000"/>
            </a:schemeClr>
          </a:solidFill>
          <a:ln w="25400">
            <a:solidFill>
              <a:schemeClr val="tx1"/>
            </a:solidFill>
          </a:ln>
        </p:spPr>
        <p:txBody>
          <a:bodyPr wrap="none" rtlCol="0">
            <a:spAutoFit/>
          </a:bodyPr>
          <a:lstStyle/>
          <a:p>
            <a:pPr algn="ctr"/>
            <a:r>
              <a:rPr lang="pt-BR" sz="1000" dirty="0" smtClean="0"/>
              <a:t>TESTEMUNHA</a:t>
            </a:r>
          </a:p>
        </p:txBody>
      </p:sp>
      <p:sp>
        <p:nvSpPr>
          <p:cNvPr id="13" name="CaixaDeTexto 12"/>
          <p:cNvSpPr txBox="1"/>
          <p:nvPr/>
        </p:nvSpPr>
        <p:spPr>
          <a:xfrm>
            <a:off x="3026424" y="6453336"/>
            <a:ext cx="846707" cy="246221"/>
          </a:xfrm>
          <a:prstGeom prst="rect">
            <a:avLst/>
          </a:prstGeom>
          <a:solidFill>
            <a:schemeClr val="bg1">
              <a:alpha val="81000"/>
            </a:schemeClr>
          </a:solidFill>
          <a:ln w="25400">
            <a:solidFill>
              <a:schemeClr val="tx1"/>
            </a:solidFill>
          </a:ln>
        </p:spPr>
        <p:txBody>
          <a:bodyPr wrap="none" rtlCol="0">
            <a:spAutoFit/>
          </a:bodyPr>
          <a:lstStyle/>
          <a:p>
            <a:pPr algn="ctr"/>
            <a:r>
              <a:rPr lang="pt-BR" sz="1000" dirty="0" smtClean="0"/>
              <a:t>AMETRINA</a:t>
            </a:r>
          </a:p>
        </p:txBody>
      </p:sp>
      <p:sp>
        <p:nvSpPr>
          <p:cNvPr id="14" name="CaixaDeTexto 13"/>
          <p:cNvSpPr txBox="1"/>
          <p:nvPr/>
        </p:nvSpPr>
        <p:spPr>
          <a:xfrm>
            <a:off x="5120687" y="6453336"/>
            <a:ext cx="1045479" cy="246221"/>
          </a:xfrm>
          <a:prstGeom prst="rect">
            <a:avLst/>
          </a:prstGeom>
          <a:solidFill>
            <a:schemeClr val="bg1">
              <a:alpha val="81000"/>
            </a:schemeClr>
          </a:solidFill>
          <a:ln w="25400">
            <a:solidFill>
              <a:schemeClr val="tx1"/>
            </a:solidFill>
          </a:ln>
        </p:spPr>
        <p:txBody>
          <a:bodyPr wrap="none" rtlCol="0">
            <a:spAutoFit/>
          </a:bodyPr>
          <a:lstStyle/>
          <a:p>
            <a:pPr algn="ctr"/>
            <a:r>
              <a:rPr lang="pt-BR" sz="1000" dirty="0" smtClean="0"/>
              <a:t>MESOTRIONE</a:t>
            </a:r>
          </a:p>
        </p:txBody>
      </p:sp>
      <p:sp>
        <p:nvSpPr>
          <p:cNvPr id="15" name="CaixaDeTexto 14"/>
          <p:cNvSpPr txBox="1"/>
          <p:nvPr/>
        </p:nvSpPr>
        <p:spPr>
          <a:xfrm>
            <a:off x="6976358" y="6453336"/>
            <a:ext cx="1853392" cy="246221"/>
          </a:xfrm>
          <a:prstGeom prst="rect">
            <a:avLst/>
          </a:prstGeom>
          <a:solidFill>
            <a:schemeClr val="bg1">
              <a:alpha val="81000"/>
            </a:schemeClr>
          </a:solidFill>
          <a:ln w="25400">
            <a:solidFill>
              <a:schemeClr val="tx1"/>
            </a:solidFill>
          </a:ln>
        </p:spPr>
        <p:txBody>
          <a:bodyPr wrap="none" rtlCol="0">
            <a:spAutoFit/>
          </a:bodyPr>
          <a:lstStyle/>
          <a:p>
            <a:pPr algn="ctr"/>
            <a:r>
              <a:rPr lang="pt-BR" sz="1000" dirty="0" smtClean="0"/>
              <a:t>MESOTRIONE + AMTERINA</a:t>
            </a:r>
          </a:p>
        </p:txBody>
      </p:sp>
      <p:pic>
        <p:nvPicPr>
          <p:cNvPr id="16" name="Imagem 15" descr="Logo Agrocon 23NOV09.jpg"/>
          <p:cNvPicPr>
            <a:picLocks noChangeAspect="1"/>
          </p:cNvPicPr>
          <p:nvPr/>
        </p:nvPicPr>
        <p:blipFill>
          <a:blip r:embed="rId3" cstate="print"/>
          <a:srcRect/>
          <a:stretch>
            <a:fillRect/>
          </a:stretch>
        </p:blipFill>
        <p:spPr bwMode="auto">
          <a:xfrm>
            <a:off x="8892480" y="6606480"/>
            <a:ext cx="251520" cy="251520"/>
          </a:xfrm>
          <a:prstGeom prst="rect">
            <a:avLst/>
          </a:prstGeom>
          <a:noFill/>
          <a:ln w="9525">
            <a:noFill/>
            <a:miter lim="800000"/>
            <a:headEnd/>
            <a:tailEnd/>
          </a:ln>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46013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37"/>
          <p:cNvGrpSpPr>
            <a:grpSpLocks/>
          </p:cNvGrpSpPr>
          <p:nvPr/>
        </p:nvGrpSpPr>
        <p:grpSpPr bwMode="auto">
          <a:xfrm>
            <a:off x="357188" y="500063"/>
            <a:ext cx="8429625" cy="6098043"/>
            <a:chOff x="357158" y="500042"/>
            <a:chExt cx="8429625" cy="6097587"/>
          </a:xfrm>
        </p:grpSpPr>
        <p:pic>
          <p:nvPicPr>
            <p:cNvPr id="3" name="Picture 2"/>
            <p:cNvPicPr>
              <a:picLocks noChangeAspect="1" noChangeArrowheads="1"/>
            </p:cNvPicPr>
            <p:nvPr/>
          </p:nvPicPr>
          <p:blipFill>
            <a:blip r:embed="rId2" cstate="print"/>
            <a:srcRect/>
            <a:stretch>
              <a:fillRect/>
            </a:stretch>
          </p:blipFill>
          <p:spPr bwMode="auto">
            <a:xfrm>
              <a:off x="357158" y="500042"/>
              <a:ext cx="8429625" cy="6097587"/>
            </a:xfrm>
            <a:prstGeom prst="rect">
              <a:avLst/>
            </a:prstGeom>
            <a:noFill/>
            <a:ln w="9525">
              <a:noFill/>
              <a:miter lim="800000"/>
              <a:headEnd/>
              <a:tailEnd/>
            </a:ln>
          </p:spPr>
        </p:pic>
        <p:sp>
          <p:nvSpPr>
            <p:cNvPr id="4" name="CaixaDeTexto 3"/>
            <p:cNvSpPr txBox="1"/>
            <p:nvPr/>
          </p:nvSpPr>
          <p:spPr>
            <a:xfrm>
              <a:off x="714348" y="683859"/>
              <a:ext cx="4000495" cy="464296"/>
            </a:xfrm>
            <a:prstGeom prst="rect">
              <a:avLst/>
            </a:prstGeom>
            <a:solidFill>
              <a:schemeClr val="accent2">
                <a:lumMod val="60000"/>
                <a:lumOff val="40000"/>
              </a:schemeClr>
            </a:solidFill>
            <a:effectLst>
              <a:glow rad="101600">
                <a:srgbClr val="000000">
                  <a:alpha val="60000"/>
                </a:srgbClr>
              </a:glow>
              <a:innerShdw blurRad="114300">
                <a:prstClr val="black"/>
              </a:innerShdw>
            </a:effectLst>
          </p:spPr>
          <p:style>
            <a:lnRef idx="3">
              <a:schemeClr val="lt1"/>
            </a:lnRef>
            <a:fillRef idx="1">
              <a:schemeClr val="accent2"/>
            </a:fillRef>
            <a:effectRef idx="1">
              <a:schemeClr val="accent2"/>
            </a:effectRef>
            <a:fontRef idx="minor">
              <a:schemeClr val="lt1"/>
            </a:fontRef>
          </p:style>
          <p:txBody>
            <a:bodyPr wrap="square" lIns="72000" tIns="108000" bIns="108000">
              <a:spAutoFit/>
            </a:bodyPr>
            <a:lstStyle/>
            <a:p>
              <a:pPr algn="ctr">
                <a:defRPr/>
              </a:pPr>
              <a:r>
                <a:rPr lang="pt-BR" sz="1600" b="1" dirty="0">
                  <a:solidFill>
                    <a:srgbClr val="0000FF"/>
                  </a:solidFill>
                  <a:latin typeface="Arial" pitchFamily="34" charset="0"/>
                  <a:cs typeface="Arial" pitchFamily="34" charset="0"/>
                </a:rPr>
                <a:t>Síntese de </a:t>
              </a:r>
              <a:r>
                <a:rPr lang="pt-BR" sz="1600" b="1" dirty="0" err="1">
                  <a:solidFill>
                    <a:srgbClr val="0000FF"/>
                  </a:solidFill>
                  <a:latin typeface="Arial" pitchFamily="34" charset="0"/>
                  <a:cs typeface="Arial" pitchFamily="34" charset="0"/>
                </a:rPr>
                <a:t>plastoquinona</a:t>
              </a:r>
              <a:r>
                <a:rPr lang="pt-BR" sz="1600" b="1" dirty="0">
                  <a:solidFill>
                    <a:srgbClr val="0000FF"/>
                  </a:solidFill>
                  <a:latin typeface="Arial" pitchFamily="34" charset="0"/>
                  <a:cs typeface="Arial" pitchFamily="34" charset="0"/>
                </a:rPr>
                <a:t> e tocoferol</a:t>
              </a:r>
            </a:p>
          </p:txBody>
        </p:sp>
        <p:sp>
          <p:nvSpPr>
            <p:cNvPr id="5" name="CaixaDeTexto 4"/>
            <p:cNvSpPr txBox="1"/>
            <p:nvPr/>
          </p:nvSpPr>
          <p:spPr>
            <a:xfrm>
              <a:off x="5177196" y="687674"/>
              <a:ext cx="2928958" cy="464296"/>
            </a:xfrm>
            <a:prstGeom prst="rect">
              <a:avLst/>
            </a:prstGeom>
            <a:solidFill>
              <a:schemeClr val="accent2">
                <a:lumMod val="60000"/>
                <a:lumOff val="40000"/>
              </a:schemeClr>
            </a:solidFill>
            <a:effectLst>
              <a:glow rad="101600">
                <a:srgbClr val="000000">
                  <a:alpha val="60000"/>
                </a:srgbClr>
              </a:glow>
              <a:innerShdw blurRad="114300">
                <a:prstClr val="black"/>
              </a:innerShdw>
            </a:effectLst>
          </p:spPr>
          <p:style>
            <a:lnRef idx="3">
              <a:schemeClr val="lt1"/>
            </a:lnRef>
            <a:fillRef idx="1">
              <a:schemeClr val="accent2"/>
            </a:fillRef>
            <a:effectRef idx="1">
              <a:schemeClr val="accent2"/>
            </a:effectRef>
            <a:fontRef idx="minor">
              <a:schemeClr val="lt1"/>
            </a:fontRef>
          </p:style>
          <p:txBody>
            <a:bodyPr tIns="108000" bIns="108000">
              <a:spAutoFit/>
            </a:bodyPr>
            <a:lstStyle/>
            <a:p>
              <a:pPr algn="ctr">
                <a:defRPr/>
              </a:pPr>
              <a:r>
                <a:rPr lang="pt-BR" sz="1600" b="1" dirty="0">
                  <a:solidFill>
                    <a:srgbClr val="0000FF"/>
                  </a:solidFill>
                  <a:latin typeface="Arial" pitchFamily="34" charset="0"/>
                  <a:cs typeface="Arial" pitchFamily="34" charset="0"/>
                </a:rPr>
                <a:t>Síntese de carotenóides</a:t>
              </a:r>
            </a:p>
          </p:txBody>
        </p:sp>
        <p:sp>
          <p:nvSpPr>
            <p:cNvPr id="6" name="CaixaDeTexto 4"/>
            <p:cNvSpPr txBox="1">
              <a:spLocks noChangeArrowheads="1"/>
            </p:cNvSpPr>
            <p:nvPr/>
          </p:nvSpPr>
          <p:spPr bwMode="auto">
            <a:xfrm>
              <a:off x="2100240" y="1223973"/>
              <a:ext cx="979242" cy="246221"/>
            </a:xfrm>
            <a:prstGeom prst="rect">
              <a:avLst/>
            </a:prstGeom>
            <a:solidFill>
              <a:schemeClr val="bg1"/>
            </a:solidFill>
            <a:ln w="9525">
              <a:noFill/>
              <a:miter lim="800000"/>
              <a:headEnd/>
              <a:tailEnd/>
            </a:ln>
          </p:spPr>
          <p:txBody>
            <a:bodyPr wrap="none" tIns="0" bIns="0">
              <a:spAutoFit/>
            </a:bodyPr>
            <a:lstStyle/>
            <a:p>
              <a:r>
                <a:rPr lang="pt-BR" sz="1600" b="1" dirty="0">
                  <a:solidFill>
                    <a:srgbClr val="000000"/>
                  </a:solidFill>
                </a:rPr>
                <a:t>Tirosina</a:t>
              </a:r>
            </a:p>
          </p:txBody>
        </p:sp>
        <p:sp>
          <p:nvSpPr>
            <p:cNvPr id="7" name="CaixaDeTexto 5"/>
            <p:cNvSpPr txBox="1">
              <a:spLocks noChangeArrowheads="1"/>
            </p:cNvSpPr>
            <p:nvPr/>
          </p:nvSpPr>
          <p:spPr bwMode="auto">
            <a:xfrm>
              <a:off x="1314428" y="1714488"/>
              <a:ext cx="2534668" cy="246221"/>
            </a:xfrm>
            <a:prstGeom prst="rect">
              <a:avLst/>
            </a:prstGeom>
            <a:solidFill>
              <a:schemeClr val="bg1"/>
            </a:solidFill>
            <a:ln w="9525">
              <a:noFill/>
              <a:miter lim="800000"/>
              <a:headEnd/>
              <a:tailEnd/>
            </a:ln>
          </p:spPr>
          <p:txBody>
            <a:bodyPr wrap="none" tIns="0" bIns="0">
              <a:spAutoFit/>
            </a:bodyPr>
            <a:lstStyle/>
            <a:p>
              <a:r>
                <a:rPr lang="pt-BR" sz="1600" b="1">
                  <a:solidFill>
                    <a:srgbClr val="000000"/>
                  </a:solidFill>
                </a:rPr>
                <a:t>4-hidroxinofenilpiruvato</a:t>
              </a:r>
            </a:p>
          </p:txBody>
        </p:sp>
        <p:sp>
          <p:nvSpPr>
            <p:cNvPr id="8" name="CaixaDeTexto 6"/>
            <p:cNvSpPr txBox="1">
              <a:spLocks noChangeArrowheads="1"/>
            </p:cNvSpPr>
            <p:nvPr/>
          </p:nvSpPr>
          <p:spPr bwMode="auto">
            <a:xfrm>
              <a:off x="1743218" y="2786058"/>
              <a:ext cx="1757212" cy="246221"/>
            </a:xfrm>
            <a:prstGeom prst="rect">
              <a:avLst/>
            </a:prstGeom>
            <a:solidFill>
              <a:schemeClr val="bg1"/>
            </a:solidFill>
            <a:ln w="9525">
              <a:noFill/>
              <a:miter lim="800000"/>
              <a:headEnd/>
              <a:tailEnd/>
            </a:ln>
          </p:spPr>
          <p:txBody>
            <a:bodyPr wrap="none" tIns="0" bIns="0">
              <a:spAutoFit/>
            </a:bodyPr>
            <a:lstStyle/>
            <a:p>
              <a:r>
                <a:rPr lang="pt-BR" sz="1600" b="1">
                  <a:solidFill>
                    <a:srgbClr val="000000"/>
                  </a:solidFill>
                </a:rPr>
                <a:t>4-homogenitase</a:t>
              </a:r>
            </a:p>
          </p:txBody>
        </p:sp>
        <p:sp>
          <p:nvSpPr>
            <p:cNvPr id="9" name="CaixaDeTexto 8"/>
            <p:cNvSpPr txBox="1">
              <a:spLocks noChangeArrowheads="1"/>
            </p:cNvSpPr>
            <p:nvPr/>
          </p:nvSpPr>
          <p:spPr bwMode="auto">
            <a:xfrm>
              <a:off x="1466828" y="2825589"/>
              <a:ext cx="2092239" cy="246221"/>
            </a:xfrm>
            <a:prstGeom prst="rect">
              <a:avLst/>
            </a:prstGeom>
            <a:solidFill>
              <a:schemeClr val="bg1"/>
            </a:solidFill>
            <a:ln w="9525">
              <a:noFill/>
              <a:miter lim="800000"/>
              <a:headEnd/>
              <a:tailEnd/>
            </a:ln>
          </p:spPr>
          <p:txBody>
            <a:bodyPr wrap="none" tIns="0" bIns="0">
              <a:spAutoFit/>
            </a:bodyPr>
            <a:lstStyle/>
            <a:p>
              <a:r>
                <a:rPr lang="pt-BR" sz="1600" b="1">
                  <a:solidFill>
                    <a:srgbClr val="000000"/>
                  </a:solidFill>
                </a:rPr>
                <a:t>   4-homogenitaze   </a:t>
              </a:r>
            </a:p>
          </p:txBody>
        </p:sp>
        <p:sp>
          <p:nvSpPr>
            <p:cNvPr id="10" name="Retângulo 9"/>
            <p:cNvSpPr/>
            <p:nvPr/>
          </p:nvSpPr>
          <p:spPr>
            <a:xfrm>
              <a:off x="2300258" y="2728725"/>
              <a:ext cx="214312" cy="71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11" name="Retângulo 10"/>
            <p:cNvSpPr/>
            <p:nvPr/>
          </p:nvSpPr>
          <p:spPr>
            <a:xfrm>
              <a:off x="2666970" y="2714438"/>
              <a:ext cx="214313" cy="71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12" name="Retângulo 11"/>
            <p:cNvSpPr/>
            <p:nvPr/>
          </p:nvSpPr>
          <p:spPr>
            <a:xfrm>
              <a:off x="2357408" y="3057313"/>
              <a:ext cx="500062" cy="228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13" name="Multiplicar 12"/>
            <p:cNvSpPr/>
            <p:nvPr/>
          </p:nvSpPr>
          <p:spPr>
            <a:xfrm>
              <a:off x="2214533" y="2500142"/>
              <a:ext cx="714375" cy="928618"/>
            </a:xfrm>
            <a:prstGeom prst="mathMultiply">
              <a:avLst/>
            </a:prstGeom>
            <a:solidFill>
              <a:srgbClr val="FF0000">
                <a:alpha val="50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14" name="CaixaDeTexto 12"/>
            <p:cNvSpPr txBox="1">
              <a:spLocks noChangeArrowheads="1"/>
            </p:cNvSpPr>
            <p:nvPr/>
          </p:nvSpPr>
          <p:spPr bwMode="auto">
            <a:xfrm>
              <a:off x="714349" y="3314700"/>
              <a:ext cx="1785949" cy="492443"/>
            </a:xfrm>
            <a:prstGeom prst="rect">
              <a:avLst/>
            </a:prstGeom>
            <a:solidFill>
              <a:schemeClr val="bg1"/>
            </a:solidFill>
            <a:ln w="9525">
              <a:noFill/>
              <a:miter lim="800000"/>
              <a:headEnd/>
              <a:tailEnd/>
            </a:ln>
          </p:spPr>
          <p:txBody>
            <a:bodyPr tIns="0" bIns="0">
              <a:spAutoFit/>
            </a:bodyPr>
            <a:lstStyle/>
            <a:p>
              <a:pPr algn="ctr"/>
              <a:r>
                <a:rPr lang="pt-BR" sz="1600" b="1">
                  <a:solidFill>
                    <a:srgbClr val="000000"/>
                  </a:solidFill>
                </a:rPr>
                <a:t> 2-demetilfitol-plastoquinone</a:t>
              </a:r>
            </a:p>
          </p:txBody>
        </p:sp>
        <p:sp>
          <p:nvSpPr>
            <p:cNvPr id="15" name="Multiplicar 14"/>
            <p:cNvSpPr/>
            <p:nvPr/>
          </p:nvSpPr>
          <p:spPr>
            <a:xfrm>
              <a:off x="1357283" y="3071600"/>
              <a:ext cx="714375" cy="928618"/>
            </a:xfrm>
            <a:prstGeom prst="mathMultiply">
              <a:avLst/>
            </a:prstGeom>
            <a:solidFill>
              <a:srgbClr val="FF0000">
                <a:alpha val="50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16" name="CaixaDeTexto 14"/>
            <p:cNvSpPr txBox="1">
              <a:spLocks noChangeArrowheads="1"/>
            </p:cNvSpPr>
            <p:nvPr/>
          </p:nvSpPr>
          <p:spPr bwMode="auto">
            <a:xfrm>
              <a:off x="2757470" y="3314700"/>
              <a:ext cx="1785949" cy="492443"/>
            </a:xfrm>
            <a:prstGeom prst="rect">
              <a:avLst/>
            </a:prstGeom>
            <a:solidFill>
              <a:schemeClr val="bg1"/>
            </a:solidFill>
            <a:ln w="9525">
              <a:noFill/>
              <a:miter lim="800000"/>
              <a:headEnd/>
              <a:tailEnd/>
            </a:ln>
          </p:spPr>
          <p:txBody>
            <a:bodyPr tIns="0" bIns="0">
              <a:spAutoFit/>
            </a:bodyPr>
            <a:lstStyle/>
            <a:p>
              <a:pPr algn="ctr"/>
              <a:r>
                <a:rPr lang="pt-BR" sz="1600" b="1">
                  <a:solidFill>
                    <a:srgbClr val="000000"/>
                  </a:solidFill>
                </a:rPr>
                <a:t> 2-benetil-plastoquinone</a:t>
              </a:r>
            </a:p>
          </p:txBody>
        </p:sp>
        <p:sp>
          <p:nvSpPr>
            <p:cNvPr id="17" name="Multiplicar 16"/>
            <p:cNvSpPr/>
            <p:nvPr/>
          </p:nvSpPr>
          <p:spPr>
            <a:xfrm>
              <a:off x="3286095" y="3143031"/>
              <a:ext cx="714375" cy="928619"/>
            </a:xfrm>
            <a:prstGeom prst="mathMultiply">
              <a:avLst/>
            </a:prstGeom>
            <a:solidFill>
              <a:srgbClr val="FF0000">
                <a:alpha val="50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18" name="CaixaDeTexto 16"/>
            <p:cNvSpPr txBox="1">
              <a:spLocks noChangeArrowheads="1"/>
            </p:cNvSpPr>
            <p:nvPr/>
          </p:nvSpPr>
          <p:spPr bwMode="auto">
            <a:xfrm>
              <a:off x="814361" y="4229106"/>
              <a:ext cx="1614500" cy="464331"/>
            </a:xfrm>
            <a:prstGeom prst="rect">
              <a:avLst/>
            </a:prstGeom>
            <a:solidFill>
              <a:schemeClr val="bg1"/>
            </a:solidFill>
            <a:ln w="9525">
              <a:solidFill>
                <a:srgbClr val="FF0000"/>
              </a:solidFill>
              <a:miter lim="800000"/>
              <a:headEnd/>
              <a:tailEnd/>
            </a:ln>
          </p:spPr>
          <p:txBody>
            <a:bodyPr tIns="108000" bIns="108000">
              <a:spAutoFit/>
            </a:bodyPr>
            <a:lstStyle/>
            <a:p>
              <a:pPr algn="ctr"/>
              <a:r>
                <a:rPr lang="pt-BR" sz="1600" b="1">
                  <a:solidFill>
                    <a:srgbClr val="FF0000"/>
                  </a:solidFill>
                </a:rPr>
                <a:t>?-Tocoferol</a:t>
              </a:r>
            </a:p>
          </p:txBody>
        </p:sp>
        <p:sp>
          <p:nvSpPr>
            <p:cNvPr id="19" name="CaixaDeTexto 18"/>
            <p:cNvSpPr txBox="1">
              <a:spLocks noChangeArrowheads="1"/>
            </p:cNvSpPr>
            <p:nvPr/>
          </p:nvSpPr>
          <p:spPr bwMode="auto">
            <a:xfrm>
              <a:off x="2500283" y="4237043"/>
              <a:ext cx="1643063" cy="469903"/>
            </a:xfrm>
            <a:prstGeom prst="rect">
              <a:avLst/>
            </a:prstGeom>
            <a:solidFill>
              <a:schemeClr val="bg1"/>
            </a:solidFill>
            <a:ln w="9525">
              <a:solidFill>
                <a:srgbClr val="FF0000"/>
              </a:solidFill>
              <a:miter lim="800000"/>
              <a:headEnd/>
              <a:tailEnd/>
            </a:ln>
          </p:spPr>
          <p:txBody>
            <a:bodyPr tIns="108000" bIns="108000">
              <a:spAutoFit/>
            </a:bodyPr>
            <a:lstStyle/>
            <a:p>
              <a:pPr algn="ctr"/>
              <a:r>
                <a:rPr lang="pt-BR" sz="1600" b="1">
                  <a:solidFill>
                    <a:srgbClr val="FF0000"/>
                  </a:solidFill>
                </a:rPr>
                <a:t>Plastoquinona</a:t>
              </a:r>
            </a:p>
          </p:txBody>
        </p:sp>
        <p:sp>
          <p:nvSpPr>
            <p:cNvPr id="20" name="Multiplicar 19"/>
            <p:cNvSpPr/>
            <p:nvPr/>
          </p:nvSpPr>
          <p:spPr>
            <a:xfrm>
              <a:off x="1328708" y="3985931"/>
              <a:ext cx="714375" cy="928618"/>
            </a:xfrm>
            <a:prstGeom prst="mathMultiply">
              <a:avLst/>
            </a:prstGeom>
            <a:solidFill>
              <a:srgbClr val="FF0000">
                <a:alpha val="50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21" name="Multiplicar 20"/>
            <p:cNvSpPr/>
            <p:nvPr/>
          </p:nvSpPr>
          <p:spPr>
            <a:xfrm>
              <a:off x="3057495" y="4000217"/>
              <a:ext cx="714375" cy="928619"/>
            </a:xfrm>
            <a:prstGeom prst="mathMultiply">
              <a:avLst/>
            </a:prstGeom>
            <a:solidFill>
              <a:srgbClr val="FF0000">
                <a:alpha val="50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22" name="CaixaDeTexto 21"/>
            <p:cNvSpPr txBox="1">
              <a:spLocks noChangeArrowheads="1"/>
            </p:cNvSpPr>
            <p:nvPr/>
          </p:nvSpPr>
          <p:spPr bwMode="auto">
            <a:xfrm>
              <a:off x="1528740" y="4986350"/>
              <a:ext cx="1680268" cy="246221"/>
            </a:xfrm>
            <a:prstGeom prst="rect">
              <a:avLst/>
            </a:prstGeom>
            <a:solidFill>
              <a:schemeClr val="bg1"/>
            </a:solidFill>
            <a:ln w="9525">
              <a:noFill/>
              <a:miter lim="800000"/>
              <a:headEnd/>
              <a:tailEnd/>
            </a:ln>
          </p:spPr>
          <p:txBody>
            <a:bodyPr wrap="none" tIns="0" bIns="0">
              <a:spAutoFit/>
            </a:bodyPr>
            <a:lstStyle/>
            <a:p>
              <a:r>
                <a:rPr lang="pt-BR" sz="1600" b="1">
                  <a:solidFill>
                    <a:srgbClr val="000000"/>
                  </a:solidFill>
                </a:rPr>
                <a:t>Fotossistema II</a:t>
              </a:r>
            </a:p>
          </p:txBody>
        </p:sp>
        <p:sp>
          <p:nvSpPr>
            <p:cNvPr id="23" name="CaixaDeTexto 22"/>
            <p:cNvSpPr txBox="1">
              <a:spLocks noChangeArrowheads="1"/>
            </p:cNvSpPr>
            <p:nvPr/>
          </p:nvSpPr>
          <p:spPr bwMode="auto">
            <a:xfrm>
              <a:off x="4857752" y="1682581"/>
              <a:ext cx="3717684" cy="246221"/>
            </a:xfrm>
            <a:prstGeom prst="rect">
              <a:avLst/>
            </a:prstGeom>
            <a:solidFill>
              <a:schemeClr val="bg1"/>
            </a:solidFill>
            <a:ln w="9525">
              <a:noFill/>
              <a:miter lim="800000"/>
              <a:headEnd/>
              <a:tailEnd/>
            </a:ln>
          </p:spPr>
          <p:txBody>
            <a:bodyPr wrap="none" tIns="0" bIns="0">
              <a:spAutoFit/>
            </a:bodyPr>
            <a:lstStyle/>
            <a:p>
              <a:r>
                <a:rPr lang="pt-BR" sz="1600" b="1">
                  <a:solidFill>
                    <a:srgbClr val="000000"/>
                  </a:solidFill>
                </a:rPr>
                <a:t>Glycerinaldeido-3-fosfato + Piruvato</a:t>
              </a:r>
            </a:p>
          </p:txBody>
        </p:sp>
        <p:sp>
          <p:nvSpPr>
            <p:cNvPr id="24" name="CaixaDeTexto 23"/>
            <p:cNvSpPr txBox="1">
              <a:spLocks noChangeArrowheads="1"/>
            </p:cNvSpPr>
            <p:nvPr/>
          </p:nvSpPr>
          <p:spPr bwMode="auto">
            <a:xfrm>
              <a:off x="5695976" y="2182649"/>
              <a:ext cx="2021707" cy="246221"/>
            </a:xfrm>
            <a:prstGeom prst="rect">
              <a:avLst/>
            </a:prstGeom>
            <a:solidFill>
              <a:schemeClr val="bg1"/>
            </a:solidFill>
            <a:ln w="9525">
              <a:noFill/>
              <a:miter lim="800000"/>
              <a:headEnd/>
              <a:tailEnd/>
            </a:ln>
          </p:spPr>
          <p:txBody>
            <a:bodyPr wrap="none" tIns="0" bIns="0">
              <a:spAutoFit/>
            </a:bodyPr>
            <a:lstStyle/>
            <a:p>
              <a:r>
                <a:rPr lang="pt-BR" sz="1600" b="1">
                  <a:solidFill>
                    <a:srgbClr val="000000"/>
                  </a:solidFill>
                </a:rPr>
                <a:t>Isopentenil-fosfato</a:t>
              </a:r>
            </a:p>
          </p:txBody>
        </p:sp>
        <p:sp>
          <p:nvSpPr>
            <p:cNvPr id="25" name="CaixaDeTexto 24"/>
            <p:cNvSpPr txBox="1">
              <a:spLocks noChangeArrowheads="1"/>
            </p:cNvSpPr>
            <p:nvPr/>
          </p:nvSpPr>
          <p:spPr bwMode="auto">
            <a:xfrm>
              <a:off x="5643570" y="2611275"/>
              <a:ext cx="2138727" cy="246221"/>
            </a:xfrm>
            <a:prstGeom prst="rect">
              <a:avLst/>
            </a:prstGeom>
            <a:solidFill>
              <a:schemeClr val="bg1"/>
            </a:solidFill>
            <a:ln w="9525">
              <a:noFill/>
              <a:miter lim="800000"/>
              <a:headEnd/>
              <a:tailEnd/>
            </a:ln>
          </p:spPr>
          <p:txBody>
            <a:bodyPr wrap="none" tIns="0" bIns="0">
              <a:spAutoFit/>
            </a:bodyPr>
            <a:lstStyle/>
            <a:p>
              <a:r>
                <a:rPr lang="pt-BR" sz="1600" b="1">
                  <a:solidFill>
                    <a:srgbClr val="000000"/>
                  </a:solidFill>
                </a:rPr>
                <a:t>Geranil   pirofosfato</a:t>
              </a:r>
            </a:p>
          </p:txBody>
        </p:sp>
        <p:sp>
          <p:nvSpPr>
            <p:cNvPr id="26" name="CaixaDeTexto 25"/>
            <p:cNvSpPr txBox="1">
              <a:spLocks noChangeArrowheads="1"/>
            </p:cNvSpPr>
            <p:nvPr/>
          </p:nvSpPr>
          <p:spPr bwMode="auto">
            <a:xfrm>
              <a:off x="5595938" y="3097053"/>
              <a:ext cx="2286203" cy="246221"/>
            </a:xfrm>
            <a:prstGeom prst="rect">
              <a:avLst/>
            </a:prstGeom>
            <a:solidFill>
              <a:schemeClr val="bg1"/>
            </a:solidFill>
            <a:ln w="9525">
              <a:noFill/>
              <a:miter lim="800000"/>
              <a:headEnd/>
              <a:tailEnd/>
            </a:ln>
          </p:spPr>
          <p:txBody>
            <a:bodyPr wrap="none" tIns="0" bIns="0">
              <a:spAutoFit/>
            </a:bodyPr>
            <a:lstStyle/>
            <a:p>
              <a:r>
                <a:rPr lang="pt-BR" sz="1600" b="1">
                  <a:solidFill>
                    <a:srgbClr val="000000"/>
                  </a:solidFill>
                </a:rPr>
                <a:t>Farnesil -  pirofosfato</a:t>
              </a:r>
            </a:p>
          </p:txBody>
        </p:sp>
        <p:sp>
          <p:nvSpPr>
            <p:cNvPr id="27" name="CaixaDeTexto 26"/>
            <p:cNvSpPr txBox="1">
              <a:spLocks noChangeArrowheads="1"/>
            </p:cNvSpPr>
            <p:nvPr/>
          </p:nvSpPr>
          <p:spPr bwMode="auto">
            <a:xfrm>
              <a:off x="5372098" y="3543302"/>
              <a:ext cx="2696572" cy="246221"/>
            </a:xfrm>
            <a:prstGeom prst="rect">
              <a:avLst/>
            </a:prstGeom>
            <a:solidFill>
              <a:schemeClr val="bg1"/>
            </a:solidFill>
            <a:ln w="9525">
              <a:noFill/>
              <a:miter lim="800000"/>
              <a:headEnd/>
              <a:tailEnd/>
            </a:ln>
          </p:spPr>
          <p:txBody>
            <a:bodyPr wrap="none" tIns="0" bIns="0">
              <a:spAutoFit/>
            </a:bodyPr>
            <a:lstStyle/>
            <a:p>
              <a:r>
                <a:rPr lang="pt-BR" sz="1600" b="1">
                  <a:solidFill>
                    <a:srgbClr val="000000"/>
                  </a:solidFill>
                </a:rPr>
                <a:t>Geranilgeranil pirofosfato</a:t>
              </a:r>
            </a:p>
          </p:txBody>
        </p:sp>
        <p:sp>
          <p:nvSpPr>
            <p:cNvPr id="28" name="CaixaDeTexto 27"/>
            <p:cNvSpPr txBox="1">
              <a:spLocks noChangeArrowheads="1"/>
            </p:cNvSpPr>
            <p:nvPr/>
          </p:nvSpPr>
          <p:spPr bwMode="auto">
            <a:xfrm>
              <a:off x="6346057" y="4000504"/>
              <a:ext cx="869149" cy="246221"/>
            </a:xfrm>
            <a:prstGeom prst="rect">
              <a:avLst/>
            </a:prstGeom>
            <a:solidFill>
              <a:schemeClr val="bg1"/>
            </a:solidFill>
            <a:ln w="9525">
              <a:noFill/>
              <a:miter lim="800000"/>
              <a:headEnd/>
              <a:tailEnd/>
            </a:ln>
          </p:spPr>
          <p:txBody>
            <a:bodyPr tIns="0" bIns="0">
              <a:spAutoFit/>
            </a:bodyPr>
            <a:lstStyle/>
            <a:p>
              <a:r>
                <a:rPr lang="pt-BR" sz="1600" b="1">
                  <a:solidFill>
                    <a:srgbClr val="000000"/>
                  </a:solidFill>
                </a:rPr>
                <a:t>fitoeno</a:t>
              </a:r>
            </a:p>
          </p:txBody>
        </p:sp>
        <p:sp>
          <p:nvSpPr>
            <p:cNvPr id="29" name="CaixaDeTexto 28"/>
            <p:cNvSpPr txBox="1">
              <a:spLocks noChangeArrowheads="1"/>
            </p:cNvSpPr>
            <p:nvPr/>
          </p:nvSpPr>
          <p:spPr bwMode="auto">
            <a:xfrm>
              <a:off x="7000890" y="4254349"/>
              <a:ext cx="1440653" cy="738664"/>
            </a:xfrm>
            <a:prstGeom prst="rect">
              <a:avLst/>
            </a:prstGeom>
            <a:solidFill>
              <a:schemeClr val="bg1"/>
            </a:solidFill>
            <a:ln w="9525">
              <a:noFill/>
              <a:miter lim="800000"/>
              <a:headEnd/>
              <a:tailEnd/>
            </a:ln>
          </p:spPr>
          <p:txBody>
            <a:bodyPr tIns="0" bIns="0">
              <a:spAutoFit/>
            </a:bodyPr>
            <a:lstStyle/>
            <a:p>
              <a:pPr algn="ctr"/>
              <a:r>
                <a:rPr lang="pt-BR" sz="1600" b="1">
                  <a:solidFill>
                    <a:srgbClr val="000000"/>
                  </a:solidFill>
                </a:rPr>
                <a:t>Fitoeno desaturase  (PDS)</a:t>
              </a:r>
            </a:p>
          </p:txBody>
        </p:sp>
        <p:sp>
          <p:nvSpPr>
            <p:cNvPr id="30" name="CaixaDeTexto 29"/>
            <p:cNvSpPr txBox="1">
              <a:spLocks noChangeArrowheads="1"/>
            </p:cNvSpPr>
            <p:nvPr/>
          </p:nvSpPr>
          <p:spPr bwMode="auto">
            <a:xfrm>
              <a:off x="6157924" y="4757748"/>
              <a:ext cx="1214446" cy="246221"/>
            </a:xfrm>
            <a:prstGeom prst="rect">
              <a:avLst/>
            </a:prstGeom>
            <a:solidFill>
              <a:schemeClr val="bg1"/>
            </a:solidFill>
            <a:ln w="9525">
              <a:noFill/>
              <a:miter lim="800000"/>
              <a:headEnd/>
              <a:tailEnd/>
            </a:ln>
          </p:spPr>
          <p:txBody>
            <a:bodyPr tIns="0" bIns="0">
              <a:spAutoFit/>
            </a:bodyPr>
            <a:lstStyle/>
            <a:p>
              <a:pPr algn="ctr"/>
              <a:r>
                <a:rPr lang="pt-BR" sz="1600" b="1">
                  <a:solidFill>
                    <a:srgbClr val="000000"/>
                  </a:solidFill>
                </a:rPr>
                <a:t>fitoflueno</a:t>
              </a:r>
            </a:p>
          </p:txBody>
        </p:sp>
        <p:sp>
          <p:nvSpPr>
            <p:cNvPr id="31" name="CaixaDeTexto 30"/>
            <p:cNvSpPr txBox="1">
              <a:spLocks noChangeArrowheads="1"/>
            </p:cNvSpPr>
            <p:nvPr/>
          </p:nvSpPr>
          <p:spPr bwMode="auto">
            <a:xfrm>
              <a:off x="5972191" y="5329252"/>
              <a:ext cx="1643073" cy="464331"/>
            </a:xfrm>
            <a:prstGeom prst="rect">
              <a:avLst/>
            </a:prstGeom>
            <a:solidFill>
              <a:schemeClr val="bg1"/>
            </a:solidFill>
            <a:ln w="9525">
              <a:solidFill>
                <a:srgbClr val="FF0000"/>
              </a:solidFill>
              <a:miter lim="800000"/>
              <a:headEnd/>
              <a:tailEnd/>
            </a:ln>
          </p:spPr>
          <p:txBody>
            <a:bodyPr tIns="108000" bIns="108000">
              <a:spAutoFit/>
            </a:bodyPr>
            <a:lstStyle/>
            <a:p>
              <a:pPr algn="ctr"/>
              <a:r>
                <a:rPr lang="pt-BR" sz="1600" b="1">
                  <a:solidFill>
                    <a:srgbClr val="FF0000"/>
                  </a:solidFill>
                </a:rPr>
                <a:t> Carotenóides</a:t>
              </a:r>
            </a:p>
          </p:txBody>
        </p:sp>
        <p:sp>
          <p:nvSpPr>
            <p:cNvPr id="32" name="Multiplicar 31"/>
            <p:cNvSpPr/>
            <p:nvPr/>
          </p:nvSpPr>
          <p:spPr>
            <a:xfrm>
              <a:off x="6372195" y="5114559"/>
              <a:ext cx="714375" cy="928619"/>
            </a:xfrm>
            <a:prstGeom prst="mathMultiply">
              <a:avLst/>
            </a:prstGeom>
            <a:solidFill>
              <a:srgbClr val="FF0000">
                <a:alpha val="50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33" name="CaixaDeTexto 32"/>
            <p:cNvSpPr txBox="1"/>
            <p:nvPr/>
          </p:nvSpPr>
          <p:spPr>
            <a:xfrm>
              <a:off x="5286380" y="6020854"/>
              <a:ext cx="2928958" cy="464296"/>
            </a:xfrm>
            <a:prstGeom prst="rect">
              <a:avLst/>
            </a:prstGeom>
            <a:solidFill>
              <a:schemeClr val="accent2">
                <a:lumMod val="60000"/>
                <a:lumOff val="40000"/>
              </a:schemeClr>
            </a:solidFill>
            <a:ln w="38100"/>
            <a:effectLst>
              <a:glow rad="101600">
                <a:srgbClr val="000000">
                  <a:alpha val="60000"/>
                </a:srgbClr>
              </a:glow>
              <a:innerShdw blurRad="114300">
                <a:prstClr val="black"/>
              </a:innerShdw>
            </a:effectLst>
          </p:spPr>
          <p:style>
            <a:lnRef idx="3">
              <a:schemeClr val="lt1"/>
            </a:lnRef>
            <a:fillRef idx="1">
              <a:schemeClr val="accent2"/>
            </a:fillRef>
            <a:effectRef idx="1">
              <a:schemeClr val="accent2"/>
            </a:effectRef>
            <a:fontRef idx="minor">
              <a:schemeClr val="lt1"/>
            </a:fontRef>
          </p:style>
          <p:txBody>
            <a:bodyPr tIns="108000" bIns="108000">
              <a:spAutoFit/>
            </a:bodyPr>
            <a:lstStyle/>
            <a:p>
              <a:pPr algn="ctr">
                <a:defRPr/>
              </a:pPr>
              <a:r>
                <a:rPr lang="pt-BR" sz="1600" b="1" dirty="0">
                  <a:solidFill>
                    <a:srgbClr val="0000FF"/>
                  </a:solidFill>
                  <a:latin typeface="Arial" pitchFamily="34" charset="0"/>
                  <a:cs typeface="Arial" pitchFamily="34" charset="0"/>
                </a:rPr>
                <a:t>Albinismo (branqueamento)</a:t>
              </a:r>
            </a:p>
          </p:txBody>
        </p:sp>
        <p:sp>
          <p:nvSpPr>
            <p:cNvPr id="34" name="Elipse 33"/>
            <p:cNvSpPr/>
            <p:nvPr/>
          </p:nvSpPr>
          <p:spPr>
            <a:xfrm>
              <a:off x="4714845" y="4143082"/>
              <a:ext cx="1285875" cy="785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b="1" dirty="0" err="1">
                  <a:solidFill>
                    <a:srgbClr val="000000"/>
                  </a:solidFill>
                  <a:latin typeface="Arial" pitchFamily="34" charset="0"/>
                  <a:cs typeface="Arial" pitchFamily="34" charset="0"/>
                </a:rPr>
                <a:t>Cofator</a:t>
              </a:r>
              <a:r>
                <a:rPr lang="pt-BR" sz="1400" b="1" dirty="0">
                  <a:solidFill>
                    <a:srgbClr val="000000"/>
                  </a:solidFill>
                  <a:latin typeface="Arial" pitchFamily="34" charset="0"/>
                  <a:cs typeface="Arial" pitchFamily="34" charset="0"/>
                </a:rPr>
                <a:t> para a PDS</a:t>
              </a:r>
            </a:p>
          </p:txBody>
        </p:sp>
        <p:sp>
          <p:nvSpPr>
            <p:cNvPr id="35" name="Multiplicar 34"/>
            <p:cNvSpPr/>
            <p:nvPr/>
          </p:nvSpPr>
          <p:spPr>
            <a:xfrm>
              <a:off x="5000595" y="4071650"/>
              <a:ext cx="714375" cy="928618"/>
            </a:xfrm>
            <a:prstGeom prst="mathMultiply">
              <a:avLst/>
            </a:prstGeom>
            <a:solidFill>
              <a:srgbClr val="FF0000">
                <a:alpha val="50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36" name="Multiplicar 35"/>
            <p:cNvSpPr/>
            <p:nvPr/>
          </p:nvSpPr>
          <p:spPr>
            <a:xfrm>
              <a:off x="642908" y="6000318"/>
              <a:ext cx="285750" cy="428593"/>
            </a:xfrm>
            <a:prstGeom prst="mathMultiply">
              <a:avLst/>
            </a:prstGeom>
            <a:solidFill>
              <a:srgbClr val="FF0000">
                <a:alpha val="50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37" name="CaixaDeTexto 36"/>
            <p:cNvSpPr txBox="1">
              <a:spLocks noChangeArrowheads="1"/>
            </p:cNvSpPr>
            <p:nvPr/>
          </p:nvSpPr>
          <p:spPr bwMode="auto">
            <a:xfrm>
              <a:off x="928658" y="6057914"/>
              <a:ext cx="2254143" cy="307754"/>
            </a:xfrm>
            <a:prstGeom prst="rect">
              <a:avLst/>
            </a:prstGeom>
            <a:solidFill>
              <a:schemeClr val="accent2">
                <a:lumMod val="60000"/>
                <a:lumOff val="40000"/>
              </a:schemeClr>
            </a:solidFill>
            <a:ln>
              <a:solidFill>
                <a:schemeClr val="bg1"/>
              </a:solidFill>
              <a:headEnd/>
              <a:tailEnd/>
            </a:ln>
            <a:effectLst>
              <a:glow rad="101600">
                <a:srgbClr val="000000">
                  <a:alpha val="60000"/>
                </a:srgbClr>
              </a:glow>
              <a:innerShdw blurRad="114300">
                <a:prstClr val="black"/>
              </a:innerShdw>
            </a:effectLst>
          </p:spPr>
          <p:style>
            <a:lnRef idx="3">
              <a:schemeClr val="lt1"/>
            </a:lnRef>
            <a:fillRef idx="1">
              <a:schemeClr val="accent2"/>
            </a:fillRef>
            <a:effectRef idx="1">
              <a:schemeClr val="accent2"/>
            </a:effectRef>
            <a:fontRef idx="minor">
              <a:schemeClr val="lt1"/>
            </a:fontRef>
          </p:style>
          <p:txBody>
            <a:bodyPr wrap="none">
              <a:spAutoFit/>
            </a:bodyPr>
            <a:lstStyle/>
            <a:p>
              <a:r>
                <a:rPr lang="pt-BR" sz="1400" b="1" dirty="0">
                  <a:solidFill>
                    <a:srgbClr val="000000"/>
                  </a:solidFill>
                </a:rPr>
                <a:t>Bloqueado pelo </a:t>
              </a:r>
              <a:r>
                <a:rPr lang="pt-BR" sz="1400" b="1" dirty="0" err="1" smtClean="0">
                  <a:solidFill>
                    <a:srgbClr val="000000"/>
                  </a:solidFill>
                </a:rPr>
                <a:t>mesotrione</a:t>
              </a:r>
              <a:endParaRPr lang="pt-BR" sz="1400" b="1" dirty="0">
                <a:solidFill>
                  <a:srgbClr val="000000"/>
                </a:solidFill>
              </a:endParaRPr>
            </a:p>
          </p:txBody>
        </p:sp>
      </p:grpSp>
      <p:sp>
        <p:nvSpPr>
          <p:cNvPr id="38" name="CaixaDeTexto 45"/>
          <p:cNvSpPr txBox="1">
            <a:spLocks noChangeArrowheads="1"/>
          </p:cNvSpPr>
          <p:nvPr/>
        </p:nvSpPr>
        <p:spPr bwMode="auto">
          <a:xfrm>
            <a:off x="814391" y="98531"/>
            <a:ext cx="7569829" cy="400110"/>
          </a:xfrm>
          <a:prstGeom prst="rect">
            <a:avLst/>
          </a:prstGeom>
          <a:noFill/>
          <a:ln>
            <a:headEnd/>
            <a:tailEnd/>
          </a:ln>
          <a:effectLst>
            <a:glow rad="101600">
              <a:srgbClr val="000000">
                <a:alpha val="60000"/>
              </a:srgb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wrap="none">
            <a:spAutoFit/>
          </a:bodyPr>
          <a:lstStyle/>
          <a:p>
            <a:r>
              <a:rPr lang="pt-BR" sz="2000" b="1" dirty="0">
                <a:solidFill>
                  <a:schemeClr val="accent3">
                    <a:lumMod val="50000"/>
                  </a:schemeClr>
                </a:solidFill>
              </a:rPr>
              <a:t>Mecanismo de ação </a:t>
            </a:r>
            <a:r>
              <a:rPr lang="pt-BR" sz="2000" b="1" dirty="0" smtClean="0">
                <a:solidFill>
                  <a:schemeClr val="accent3">
                    <a:lumMod val="50000"/>
                  </a:schemeClr>
                </a:solidFill>
              </a:rPr>
              <a:t>do MESOTRINE - efeito sinérgico com AMETRINA</a:t>
            </a:r>
            <a:endParaRPr lang="pt-BR" sz="2000" b="1" dirty="0">
              <a:solidFill>
                <a:schemeClr val="accent3">
                  <a:lumMod val="50000"/>
                </a:schemeClr>
              </a:solidFill>
            </a:endParaRPr>
          </a:p>
        </p:txBody>
      </p:sp>
      <p:sp>
        <p:nvSpPr>
          <p:cNvPr id="40" name="Elipse 39"/>
          <p:cNvSpPr/>
          <p:nvPr/>
        </p:nvSpPr>
        <p:spPr>
          <a:xfrm>
            <a:off x="3286125" y="5143500"/>
            <a:ext cx="571500" cy="78581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FFFFFF"/>
              </a:solidFill>
            </a:endParaRPr>
          </a:p>
        </p:txBody>
      </p:sp>
      <p:sp>
        <p:nvSpPr>
          <p:cNvPr id="41" name="Seta para baixo 40"/>
          <p:cNvSpPr/>
          <p:nvPr/>
        </p:nvSpPr>
        <p:spPr>
          <a:xfrm rot="7864192">
            <a:off x="3791744" y="5423694"/>
            <a:ext cx="846138" cy="13462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solidFill>
                <a:srgbClr val="FFFFFF"/>
              </a:solidFill>
              <a:latin typeface="Arial" pitchFamily="34" charset="0"/>
              <a:cs typeface="Arial" pitchFamily="34" charset="0"/>
            </a:endParaRPr>
          </a:p>
        </p:txBody>
      </p:sp>
      <p:sp>
        <p:nvSpPr>
          <p:cNvPr id="42" name="CaixaDeTexto 50"/>
          <p:cNvSpPr txBox="1">
            <a:spLocks noChangeArrowheads="1"/>
          </p:cNvSpPr>
          <p:nvPr/>
        </p:nvSpPr>
        <p:spPr bwMode="auto">
          <a:xfrm rot="2349163">
            <a:off x="3717592" y="5964515"/>
            <a:ext cx="1184940" cy="369332"/>
          </a:xfrm>
          <a:prstGeom prst="rect">
            <a:avLst/>
          </a:prstGeom>
          <a:noFill/>
          <a:ln w="9525">
            <a:noFill/>
            <a:miter lim="800000"/>
            <a:headEnd/>
            <a:tailEnd/>
          </a:ln>
        </p:spPr>
        <p:txBody>
          <a:bodyPr wrap="none">
            <a:spAutoFit/>
          </a:bodyPr>
          <a:lstStyle/>
          <a:p>
            <a:r>
              <a:rPr lang="pt-BR" sz="1800" b="1" dirty="0" smtClean="0">
                <a:solidFill>
                  <a:schemeClr val="bg1"/>
                </a:solidFill>
                <a:latin typeface="Arial" pitchFamily="34" charset="0"/>
                <a:cs typeface="Arial" pitchFamily="34" charset="0"/>
              </a:rPr>
              <a:t>Ametrina</a:t>
            </a:r>
            <a:endParaRPr lang="pt-BR" sz="1800" b="1" dirty="0">
              <a:solidFill>
                <a:schemeClr val="bg1"/>
              </a:solidFill>
              <a:latin typeface="Arial" pitchFamily="34" charset="0"/>
              <a:cs typeface="Arial" pitchFamily="34" charset="0"/>
            </a:endParaRPr>
          </a:p>
        </p:txBody>
      </p:sp>
      <p:pic>
        <p:nvPicPr>
          <p:cNvPr id="43" name="Imagem 42" descr="Logo Agrocon 23NOV09.jpg"/>
          <p:cNvPicPr>
            <a:picLocks noChangeAspect="1"/>
          </p:cNvPicPr>
          <p:nvPr/>
        </p:nvPicPr>
        <p:blipFill>
          <a:blip r:embed="rId3" cstate="print"/>
          <a:srcRect/>
          <a:stretch>
            <a:fillRect/>
          </a:stretch>
        </p:blipFill>
        <p:spPr bwMode="auto">
          <a:xfrm>
            <a:off x="8892480" y="6606480"/>
            <a:ext cx="251520" cy="251520"/>
          </a:xfrm>
          <a:prstGeom prst="rect">
            <a:avLst/>
          </a:prstGeom>
          <a:noFill/>
          <a:ln w="9525">
            <a:noFill/>
            <a:miter lim="800000"/>
            <a:headEnd/>
            <a:tailEnd/>
          </a:ln>
        </p:spPr>
      </p:pic>
      <p:pic>
        <p:nvPicPr>
          <p:cNvPr id="44" name="Imagem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337697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9512" y="1436821"/>
            <a:ext cx="8763000" cy="4152419"/>
          </a:xfrm>
          <a:prstGeom prst="rect">
            <a:avLst/>
          </a:prstGeom>
          <a:solidFill>
            <a:schemeClr val="tx1"/>
          </a:solidFill>
          <a:ln w="12700">
            <a:noFill/>
            <a:miter lim="800000"/>
            <a:headEnd/>
            <a:tailEnd/>
          </a:ln>
        </p:spPr>
        <p:txBody>
          <a:bodyPr lIns="90488" tIns="44450" rIns="90488" bIns="44450">
            <a:spAutoFit/>
          </a:bodyPr>
          <a:lstStyle/>
          <a:p>
            <a:pPr marL="476250" indent="-476250" eaLnBrk="0" hangingPunct="0">
              <a:buClr>
                <a:schemeClr val="accent2">
                  <a:lumMod val="50000"/>
                </a:schemeClr>
              </a:buClr>
              <a:buFont typeface="Wingdings" pitchFamily="2" charset="2"/>
              <a:buChar char="ü"/>
              <a:tabLst>
                <a:tab pos="473075" algn="l"/>
              </a:tabLst>
            </a:pPr>
            <a:r>
              <a:rPr kumimoji="0" lang="pt-BR" sz="2400" b="1" dirty="0">
                <a:solidFill>
                  <a:schemeClr val="bg1"/>
                </a:solidFill>
              </a:rPr>
              <a:t>Taxa de fixação do CO</a:t>
            </a:r>
            <a:r>
              <a:rPr kumimoji="0" lang="pt-BR" sz="2400" b="1" baseline="-25000" dirty="0">
                <a:solidFill>
                  <a:schemeClr val="bg1"/>
                </a:solidFill>
              </a:rPr>
              <a:t>2</a:t>
            </a:r>
            <a:r>
              <a:rPr kumimoji="0" lang="pt-BR" sz="2400" b="1" dirty="0">
                <a:solidFill>
                  <a:schemeClr val="bg1"/>
                </a:solidFill>
              </a:rPr>
              <a:t> é reduzida em poucas horas após a aplicação do </a:t>
            </a:r>
            <a:r>
              <a:rPr kumimoji="0" lang="pt-BR" sz="2400" b="1" dirty="0" smtClean="0">
                <a:solidFill>
                  <a:schemeClr val="bg1"/>
                </a:solidFill>
              </a:rPr>
              <a:t>herbicida.</a:t>
            </a:r>
            <a:endParaRPr kumimoji="0" lang="pt-BR" sz="2400" b="1" dirty="0">
              <a:solidFill>
                <a:schemeClr val="bg1"/>
              </a:solidFill>
            </a:endParaRPr>
          </a:p>
          <a:p>
            <a:pPr marL="476250" indent="-476250" eaLnBrk="0" hangingPunct="0">
              <a:buClr>
                <a:schemeClr val="accent2">
                  <a:lumMod val="50000"/>
                </a:schemeClr>
              </a:buClr>
              <a:buFont typeface="Wingdings" pitchFamily="2" charset="2"/>
              <a:buChar char="ü"/>
              <a:tabLst>
                <a:tab pos="473075" algn="l"/>
              </a:tabLst>
            </a:pPr>
            <a:r>
              <a:rPr kumimoji="0" lang="pt-BR" sz="2400" b="1" dirty="0" smtClean="0">
                <a:solidFill>
                  <a:schemeClr val="bg1"/>
                </a:solidFill>
              </a:rPr>
              <a:t>Absorção </a:t>
            </a:r>
            <a:r>
              <a:rPr kumimoji="0" lang="pt-BR" sz="2400" b="1" dirty="0">
                <a:solidFill>
                  <a:schemeClr val="bg1"/>
                </a:solidFill>
              </a:rPr>
              <a:t>radicular, translocação apoplástica (xilema), portanto aplicação no </a:t>
            </a:r>
            <a:r>
              <a:rPr kumimoji="0" lang="pt-BR" sz="2400" b="1" dirty="0" smtClean="0">
                <a:solidFill>
                  <a:schemeClr val="bg1"/>
                </a:solidFill>
              </a:rPr>
              <a:t>solo.</a:t>
            </a:r>
            <a:endParaRPr kumimoji="0" lang="pt-BR" sz="2400" b="1" dirty="0">
              <a:solidFill>
                <a:schemeClr val="bg1"/>
              </a:solidFill>
            </a:endParaRPr>
          </a:p>
          <a:p>
            <a:pPr marL="476250" indent="-476250" eaLnBrk="0" hangingPunct="0">
              <a:buClr>
                <a:schemeClr val="accent2">
                  <a:lumMod val="50000"/>
                </a:schemeClr>
              </a:buClr>
              <a:buFont typeface="Wingdings" pitchFamily="2" charset="2"/>
              <a:buChar char="ü"/>
              <a:tabLst>
                <a:tab pos="473075" algn="l"/>
              </a:tabLst>
            </a:pPr>
            <a:r>
              <a:rPr kumimoji="0" lang="pt-BR" sz="2400" b="1" dirty="0">
                <a:solidFill>
                  <a:schemeClr val="bg1"/>
                </a:solidFill>
              </a:rPr>
              <a:t>Aplicado nas folhas age como herbicida de contato, sendo necessária a adição de </a:t>
            </a:r>
            <a:r>
              <a:rPr kumimoji="0" lang="pt-BR" sz="2400" b="1" dirty="0" smtClean="0">
                <a:solidFill>
                  <a:schemeClr val="bg1"/>
                </a:solidFill>
              </a:rPr>
              <a:t>adjuvantes.</a:t>
            </a:r>
            <a:endParaRPr kumimoji="0" lang="pt-BR" sz="2400" b="1" dirty="0">
              <a:solidFill>
                <a:schemeClr val="bg1"/>
              </a:solidFill>
            </a:endParaRPr>
          </a:p>
          <a:p>
            <a:pPr marL="476250" indent="-476250" eaLnBrk="0" hangingPunct="0">
              <a:buClr>
                <a:schemeClr val="accent2">
                  <a:lumMod val="50000"/>
                </a:schemeClr>
              </a:buClr>
              <a:buFont typeface="Wingdings" pitchFamily="2" charset="2"/>
              <a:buChar char="ü"/>
              <a:tabLst>
                <a:tab pos="473075" algn="l"/>
              </a:tabLst>
            </a:pPr>
            <a:r>
              <a:rPr kumimoji="0" lang="pt-BR" sz="2400" b="1" dirty="0">
                <a:solidFill>
                  <a:schemeClr val="bg1"/>
                </a:solidFill>
              </a:rPr>
              <a:t>Período de baixa luminosidade antes e alta luminosidade após a aplicação favorece a ação do </a:t>
            </a:r>
            <a:r>
              <a:rPr kumimoji="0" lang="pt-BR" sz="2400" b="1" dirty="0" smtClean="0">
                <a:solidFill>
                  <a:schemeClr val="bg1"/>
                </a:solidFill>
              </a:rPr>
              <a:t>herbicida.</a:t>
            </a:r>
            <a:endParaRPr kumimoji="0" lang="pt-BR" sz="2400" b="1" dirty="0">
              <a:solidFill>
                <a:schemeClr val="bg1"/>
              </a:solidFill>
            </a:endParaRPr>
          </a:p>
          <a:p>
            <a:pPr marL="476250" indent="-476250" eaLnBrk="0" hangingPunct="0">
              <a:buClr>
                <a:schemeClr val="accent2">
                  <a:lumMod val="50000"/>
                </a:schemeClr>
              </a:buClr>
              <a:buFont typeface="Wingdings" pitchFamily="2" charset="2"/>
              <a:buChar char="ü"/>
              <a:tabLst>
                <a:tab pos="473075" algn="l"/>
              </a:tabLst>
            </a:pPr>
            <a:r>
              <a:rPr kumimoji="0" lang="pt-BR" sz="2400" b="1" dirty="0">
                <a:solidFill>
                  <a:schemeClr val="bg1"/>
                </a:solidFill>
              </a:rPr>
              <a:t>Persistência no solo varia desde um mês até dois anos, dependendo do herbicida, dose e </a:t>
            </a:r>
            <a:r>
              <a:rPr kumimoji="0" lang="pt-BR" sz="2400" b="1" dirty="0" smtClean="0">
                <a:solidFill>
                  <a:schemeClr val="bg1"/>
                </a:solidFill>
              </a:rPr>
              <a:t>chuva.</a:t>
            </a:r>
            <a:endParaRPr kumimoji="0" lang="pt-BR" sz="2400" b="1" dirty="0">
              <a:solidFill>
                <a:schemeClr val="bg1"/>
              </a:solidFill>
            </a:endParaRPr>
          </a:p>
          <a:p>
            <a:pPr marL="476250" indent="-476250" eaLnBrk="0" hangingPunct="0">
              <a:buClr>
                <a:schemeClr val="accent2">
                  <a:lumMod val="50000"/>
                </a:schemeClr>
              </a:buClr>
              <a:buFont typeface="Wingdings" pitchFamily="2" charset="2"/>
              <a:buChar char="ü"/>
              <a:tabLst>
                <a:tab pos="473075" algn="l"/>
              </a:tabLst>
            </a:pPr>
            <a:r>
              <a:rPr kumimoji="0" lang="pt-BR" sz="2400" b="1" dirty="0">
                <a:solidFill>
                  <a:schemeClr val="bg1"/>
                </a:solidFill>
              </a:rPr>
              <a:t>Doses variáveis com o tipo de </a:t>
            </a:r>
            <a:r>
              <a:rPr kumimoji="0" lang="pt-BR" sz="2400" b="1" dirty="0" smtClean="0">
                <a:solidFill>
                  <a:schemeClr val="bg1"/>
                </a:solidFill>
              </a:rPr>
              <a:t>solo.</a:t>
            </a:r>
            <a:endParaRPr kumimoji="0" lang="pt-BR" sz="2400" b="1" dirty="0">
              <a:solidFill>
                <a:schemeClr val="bg1"/>
              </a:solidFill>
            </a:endParaRPr>
          </a:p>
        </p:txBody>
      </p:sp>
      <p:sp>
        <p:nvSpPr>
          <p:cNvPr id="3" name="Rectangle 3"/>
          <p:cNvSpPr>
            <a:spLocks noChangeArrowheads="1"/>
          </p:cNvSpPr>
          <p:nvPr/>
        </p:nvSpPr>
        <p:spPr bwMode="auto">
          <a:xfrm>
            <a:off x="219588" y="663079"/>
            <a:ext cx="8763000" cy="461665"/>
          </a:xfrm>
          <a:prstGeom prst="rect">
            <a:avLst/>
          </a:prstGeom>
          <a:solidFill>
            <a:schemeClr val="tx1"/>
          </a:solidFill>
          <a:ln>
            <a:solidFill>
              <a:schemeClr val="bg1"/>
            </a:solidFill>
            <a:headEnd type="none" w="sm" len="sm"/>
            <a:tailEnd type="none" w="sm" len="sm"/>
          </a:ln>
          <a:effectLst>
            <a:glow rad="101600">
              <a:schemeClr val="tx1">
                <a:alpha val="60000"/>
              </a:schemeClr>
            </a:glow>
            <a:innerShdw blurRad="114300">
              <a:prstClr val="black"/>
            </a:innerShdw>
          </a:effectLst>
        </p:spPr>
        <p:style>
          <a:lnRef idx="2">
            <a:schemeClr val="accent3"/>
          </a:lnRef>
          <a:fillRef idx="1">
            <a:schemeClr val="lt1"/>
          </a:fillRef>
          <a:effectRef idx="0">
            <a:schemeClr val="accent3"/>
          </a:effectRef>
          <a:fontRef idx="minor">
            <a:schemeClr val="dk1"/>
          </a:fontRef>
        </p:style>
        <p:txBody>
          <a:bodyPr>
            <a:spAutoFit/>
          </a:bodyPr>
          <a:lstStyle/>
          <a:p>
            <a:pPr algn="ctr" eaLnBrk="0" hangingPunct="0"/>
            <a:r>
              <a:rPr kumimoji="0" lang="pt-BR" sz="2400" b="1" dirty="0">
                <a:solidFill>
                  <a:schemeClr val="bg1"/>
                </a:solidFill>
              </a:rPr>
              <a:t>Características importantes dos inibidores do FS</a:t>
            </a:r>
            <a:r>
              <a:rPr kumimoji="0" lang="pt-BR" sz="2400" b="1" baseline="-25000" dirty="0">
                <a:solidFill>
                  <a:schemeClr val="bg1"/>
                </a:solidFill>
              </a:rPr>
              <a:t>II</a:t>
            </a:r>
            <a:r>
              <a:rPr kumimoji="0" lang="pt-BR" sz="2400" b="1" dirty="0" smtClean="0">
                <a:solidFill>
                  <a:schemeClr val="bg1"/>
                </a:solidFill>
              </a:rPr>
              <a:t>:</a:t>
            </a:r>
            <a:endParaRPr kumimoji="0" lang="pt-BR" sz="2400" b="1" dirty="0">
              <a:solidFill>
                <a:schemeClr val="bg1"/>
              </a:solidFill>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8403094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9512" y="620688"/>
            <a:ext cx="8763000" cy="461665"/>
          </a:xfrm>
          <a:prstGeom prst="rect">
            <a:avLst/>
          </a:prstGeom>
          <a:solidFill>
            <a:schemeClr val="tx1"/>
          </a:solidFill>
          <a:ln>
            <a:solidFill>
              <a:schemeClr val="bg1"/>
            </a:solidFill>
            <a:headEnd type="none" w="sm" len="sm"/>
            <a:tailEnd type="none" w="sm" len="sm"/>
          </a:ln>
          <a:effectLst>
            <a:glow rad="101600">
              <a:schemeClr val="tx1">
                <a:alpha val="60000"/>
              </a:schemeClr>
            </a:glow>
            <a:innerShdw blurRad="114300">
              <a:prstClr val="black"/>
            </a:innerShdw>
          </a:effectLst>
        </p:spPr>
        <p:style>
          <a:lnRef idx="2">
            <a:schemeClr val="accent3"/>
          </a:lnRef>
          <a:fillRef idx="1">
            <a:schemeClr val="lt1"/>
          </a:fillRef>
          <a:effectRef idx="0">
            <a:schemeClr val="accent3"/>
          </a:effectRef>
          <a:fontRef idx="minor">
            <a:schemeClr val="dk1"/>
          </a:fontRef>
        </p:style>
        <p:txBody>
          <a:bodyPr>
            <a:spAutoFit/>
          </a:bodyPr>
          <a:lstStyle/>
          <a:p>
            <a:pPr algn="ctr" eaLnBrk="0" hangingPunct="0"/>
            <a:r>
              <a:rPr kumimoji="0" lang="pt-BR" sz="2400" b="1" dirty="0">
                <a:solidFill>
                  <a:schemeClr val="bg1"/>
                </a:solidFill>
              </a:rPr>
              <a:t>Características importantes dos inibidores do FS</a:t>
            </a:r>
            <a:r>
              <a:rPr kumimoji="0" lang="pt-BR" sz="2400" b="1" baseline="-25000" dirty="0">
                <a:solidFill>
                  <a:schemeClr val="bg1"/>
                </a:solidFill>
              </a:rPr>
              <a:t>II</a:t>
            </a:r>
            <a:r>
              <a:rPr kumimoji="0" lang="pt-BR" sz="2400" b="1" dirty="0" smtClean="0">
                <a:solidFill>
                  <a:schemeClr val="bg1"/>
                </a:solidFill>
              </a:rPr>
              <a:t>:</a:t>
            </a:r>
            <a:endParaRPr kumimoji="0" lang="pt-BR" sz="2400" b="1" dirty="0">
              <a:solidFill>
                <a:schemeClr val="bg1"/>
              </a:solidFill>
            </a:endParaRPr>
          </a:p>
        </p:txBody>
      </p:sp>
      <p:sp>
        <p:nvSpPr>
          <p:cNvPr id="3" name="Rectangle 2"/>
          <p:cNvSpPr>
            <a:spLocks noChangeArrowheads="1"/>
          </p:cNvSpPr>
          <p:nvPr/>
        </p:nvSpPr>
        <p:spPr bwMode="auto">
          <a:xfrm>
            <a:off x="95763" y="1228055"/>
            <a:ext cx="8886825" cy="4937249"/>
          </a:xfrm>
          <a:prstGeom prst="rect">
            <a:avLst/>
          </a:prstGeom>
          <a:solidFill>
            <a:schemeClr val="tx1"/>
          </a:solidFill>
          <a:ln w="12700">
            <a:noFill/>
            <a:miter lim="800000"/>
            <a:headEnd/>
            <a:tailEnd/>
          </a:ln>
        </p:spPr>
        <p:txBody>
          <a:bodyPr lIns="90488" tIns="44450" rIns="90488" bIns="44450">
            <a:spAutoFit/>
          </a:bodyPr>
          <a:lstStyle/>
          <a:p>
            <a:pPr marL="342900" indent="-342900" eaLnBrk="0" hangingPunct="0">
              <a:buClr>
                <a:schemeClr val="accent2">
                  <a:lumMod val="50000"/>
                </a:schemeClr>
              </a:buClr>
              <a:buFont typeface="Wingdings" pitchFamily="2" charset="2"/>
              <a:buChar char="ü"/>
            </a:pPr>
            <a:r>
              <a:rPr kumimoji="0" lang="pt-BR" sz="2100" b="1" dirty="0">
                <a:solidFill>
                  <a:schemeClr val="bg1"/>
                </a:solidFill>
                <a:latin typeface="Arial" charset="0"/>
              </a:rPr>
              <a:t>Apresentam baixa toxicidade para </a:t>
            </a:r>
            <a:r>
              <a:rPr kumimoji="0" lang="pt-BR" sz="2100" b="1" dirty="0" smtClean="0">
                <a:solidFill>
                  <a:schemeClr val="bg1"/>
                </a:solidFill>
                <a:latin typeface="Arial" charset="0"/>
              </a:rPr>
              <a:t>mamíferos.</a:t>
            </a:r>
            <a:endParaRPr kumimoji="0" lang="pt-BR" sz="2100" b="1" dirty="0">
              <a:solidFill>
                <a:schemeClr val="bg1"/>
              </a:solidFill>
              <a:latin typeface="Arial" charset="0"/>
            </a:endParaRPr>
          </a:p>
          <a:p>
            <a:pPr marL="261938" indent="-261938" eaLnBrk="0" hangingPunct="0">
              <a:buClr>
                <a:schemeClr val="accent2">
                  <a:lumMod val="50000"/>
                </a:schemeClr>
              </a:buClr>
              <a:buFont typeface="Wingdings" pitchFamily="2" charset="2"/>
              <a:buChar char="ü"/>
            </a:pPr>
            <a:endParaRPr kumimoji="0" lang="pt-BR" sz="2100" b="1" dirty="0">
              <a:solidFill>
                <a:schemeClr val="bg1"/>
              </a:solidFill>
              <a:latin typeface="Arial" charset="0"/>
            </a:endParaRPr>
          </a:p>
          <a:p>
            <a:pPr marL="342900" indent="-342900" eaLnBrk="0" hangingPunct="0">
              <a:buClr>
                <a:schemeClr val="accent2">
                  <a:lumMod val="50000"/>
                </a:schemeClr>
              </a:buClr>
              <a:buFont typeface="Wingdings" pitchFamily="2" charset="2"/>
              <a:buChar char="ü"/>
            </a:pPr>
            <a:r>
              <a:rPr kumimoji="0" lang="pt-BR" sz="2100" b="1" dirty="0">
                <a:solidFill>
                  <a:schemeClr val="bg1"/>
                </a:solidFill>
                <a:latin typeface="Arial" charset="0"/>
              </a:rPr>
              <a:t>Uréias substituídas interagem com inseticidas e nematicidas inibidores da </a:t>
            </a:r>
            <a:r>
              <a:rPr kumimoji="0" lang="pt-BR" sz="2100" b="1" dirty="0" err="1" smtClean="0">
                <a:solidFill>
                  <a:schemeClr val="bg1"/>
                </a:solidFill>
                <a:latin typeface="Arial" charset="0"/>
              </a:rPr>
              <a:t>colestinerase</a:t>
            </a:r>
            <a:r>
              <a:rPr kumimoji="0" lang="pt-BR" sz="2100" b="1" dirty="0" smtClean="0">
                <a:solidFill>
                  <a:schemeClr val="bg1"/>
                </a:solidFill>
                <a:latin typeface="Arial" charset="0"/>
              </a:rPr>
              <a:t>.</a:t>
            </a:r>
            <a:endParaRPr kumimoji="0" lang="pt-BR" sz="2100" b="1" dirty="0">
              <a:solidFill>
                <a:schemeClr val="bg1"/>
              </a:solidFill>
              <a:latin typeface="Arial" charset="0"/>
            </a:endParaRPr>
          </a:p>
          <a:p>
            <a:pPr marL="261938" indent="-261938" eaLnBrk="0" hangingPunct="0">
              <a:buClr>
                <a:schemeClr val="accent2">
                  <a:lumMod val="50000"/>
                </a:schemeClr>
              </a:buClr>
              <a:buFont typeface="Wingdings" pitchFamily="2" charset="2"/>
              <a:buChar char="ü"/>
            </a:pPr>
            <a:endParaRPr kumimoji="0" lang="pt-BR" sz="2100" b="1" dirty="0">
              <a:solidFill>
                <a:schemeClr val="bg1"/>
              </a:solidFill>
              <a:latin typeface="Arial" charset="0"/>
            </a:endParaRPr>
          </a:p>
          <a:p>
            <a:pPr marL="342900" indent="-342900" eaLnBrk="0" hangingPunct="0">
              <a:buClr>
                <a:schemeClr val="accent2">
                  <a:lumMod val="50000"/>
                </a:schemeClr>
              </a:buClr>
              <a:buFont typeface="Wingdings" pitchFamily="2" charset="2"/>
              <a:buChar char="ü"/>
            </a:pPr>
            <a:r>
              <a:rPr kumimoji="0" lang="pt-BR" sz="2100" b="1" dirty="0">
                <a:solidFill>
                  <a:schemeClr val="bg1"/>
                </a:solidFill>
                <a:latin typeface="Arial" charset="0"/>
              </a:rPr>
              <a:t>Seletividade:</a:t>
            </a:r>
          </a:p>
          <a:p>
            <a:pPr marL="800100" lvl="1" indent="-342900" eaLnBrk="0" hangingPunct="0">
              <a:buClr>
                <a:schemeClr val="accent2">
                  <a:lumMod val="50000"/>
                </a:schemeClr>
              </a:buClr>
              <a:buFont typeface="Wingdings" pitchFamily="2" charset="2"/>
              <a:buChar char="ü"/>
            </a:pPr>
            <a:r>
              <a:rPr kumimoji="0" lang="pt-BR" sz="2100" b="1" dirty="0" smtClean="0">
                <a:solidFill>
                  <a:schemeClr val="bg1"/>
                </a:solidFill>
                <a:latin typeface="Arial" charset="0"/>
              </a:rPr>
              <a:t>posicionamento </a:t>
            </a:r>
            <a:r>
              <a:rPr kumimoji="0" lang="pt-BR" sz="2100" b="1" dirty="0">
                <a:solidFill>
                  <a:schemeClr val="bg1"/>
                </a:solidFill>
                <a:latin typeface="Arial" charset="0"/>
              </a:rPr>
              <a:t>no solo, metabolismo diferencial</a:t>
            </a:r>
          </a:p>
          <a:p>
            <a:pPr marL="800100" lvl="1" indent="-342900" eaLnBrk="0" hangingPunct="0">
              <a:buClr>
                <a:schemeClr val="accent2">
                  <a:lumMod val="50000"/>
                </a:schemeClr>
              </a:buClr>
              <a:buFont typeface="Wingdings" pitchFamily="2" charset="2"/>
              <a:buChar char="ü"/>
            </a:pPr>
            <a:r>
              <a:rPr kumimoji="0" lang="pt-BR" sz="2100" b="1" dirty="0" smtClean="0">
                <a:solidFill>
                  <a:schemeClr val="bg1"/>
                </a:solidFill>
                <a:latin typeface="Arial" charset="0"/>
              </a:rPr>
              <a:t>aplicação </a:t>
            </a:r>
            <a:r>
              <a:rPr kumimoji="0" lang="pt-BR" sz="2100" b="1" dirty="0">
                <a:solidFill>
                  <a:schemeClr val="bg1"/>
                </a:solidFill>
                <a:latin typeface="Arial" charset="0"/>
              </a:rPr>
              <a:t>dirigida, absorção e translocação diferencial</a:t>
            </a:r>
          </a:p>
          <a:p>
            <a:pPr marL="261938" indent="-261938" eaLnBrk="0" hangingPunct="0">
              <a:buClr>
                <a:schemeClr val="accent2">
                  <a:lumMod val="50000"/>
                </a:schemeClr>
              </a:buClr>
              <a:buFont typeface="Wingdings" pitchFamily="2" charset="2"/>
              <a:buChar char="ü"/>
            </a:pPr>
            <a:endParaRPr kumimoji="0" lang="pt-BR" sz="2100" b="1" dirty="0">
              <a:solidFill>
                <a:schemeClr val="bg1"/>
              </a:solidFill>
              <a:latin typeface="Arial" charset="0"/>
            </a:endParaRPr>
          </a:p>
          <a:p>
            <a:pPr marL="342900" indent="-342900" eaLnBrk="0" hangingPunct="0">
              <a:buClr>
                <a:schemeClr val="accent2">
                  <a:lumMod val="50000"/>
                </a:schemeClr>
              </a:buClr>
              <a:buFont typeface="Wingdings" pitchFamily="2" charset="2"/>
              <a:buChar char="ü"/>
            </a:pPr>
            <a:r>
              <a:rPr kumimoji="0" lang="pt-BR" sz="2100" b="1" dirty="0">
                <a:solidFill>
                  <a:schemeClr val="bg1"/>
                </a:solidFill>
                <a:latin typeface="Arial" charset="0"/>
              </a:rPr>
              <a:t>Controle de folhas largas e </a:t>
            </a:r>
            <a:r>
              <a:rPr kumimoji="0" lang="pt-BR" sz="2100" b="1" dirty="0" smtClean="0">
                <a:solidFill>
                  <a:schemeClr val="bg1"/>
                </a:solidFill>
                <a:latin typeface="Arial" charset="0"/>
              </a:rPr>
              <a:t>estreitas.</a:t>
            </a:r>
            <a:endParaRPr kumimoji="0" lang="pt-BR" sz="2100" b="1" dirty="0">
              <a:solidFill>
                <a:schemeClr val="bg1"/>
              </a:solidFill>
              <a:latin typeface="Arial" charset="0"/>
            </a:endParaRPr>
          </a:p>
          <a:p>
            <a:pPr marL="261938" indent="-261938" eaLnBrk="0" hangingPunct="0">
              <a:buClr>
                <a:schemeClr val="accent2">
                  <a:lumMod val="50000"/>
                </a:schemeClr>
              </a:buClr>
              <a:buFont typeface="Wingdings" pitchFamily="2" charset="2"/>
              <a:buChar char="ü"/>
            </a:pPr>
            <a:endParaRPr kumimoji="0" lang="pt-BR" sz="2100" b="1" dirty="0">
              <a:solidFill>
                <a:schemeClr val="bg1"/>
              </a:solidFill>
              <a:latin typeface="Arial" charset="0"/>
            </a:endParaRPr>
          </a:p>
          <a:p>
            <a:pPr eaLnBrk="0" hangingPunct="0">
              <a:buClr>
                <a:schemeClr val="accent2">
                  <a:lumMod val="50000"/>
                </a:schemeClr>
              </a:buClr>
            </a:pPr>
            <a:r>
              <a:rPr kumimoji="0" lang="pt-BR" sz="2100" b="1" dirty="0" smtClean="0">
                <a:solidFill>
                  <a:schemeClr val="bg1"/>
                </a:solidFill>
                <a:latin typeface="Arial" charset="0"/>
              </a:rPr>
              <a:t>     Sintomatologia</a:t>
            </a:r>
            <a:r>
              <a:rPr kumimoji="0" lang="pt-BR" sz="2100" b="1" dirty="0">
                <a:solidFill>
                  <a:schemeClr val="bg1"/>
                </a:solidFill>
                <a:latin typeface="Arial" charset="0"/>
              </a:rPr>
              <a:t>:</a:t>
            </a:r>
          </a:p>
          <a:p>
            <a:pPr marL="342900" indent="-342900">
              <a:buClr>
                <a:schemeClr val="accent2">
                  <a:lumMod val="50000"/>
                </a:schemeClr>
              </a:buClr>
              <a:buFont typeface="Wingdings" pitchFamily="2" charset="2"/>
              <a:buChar char="ü"/>
            </a:pPr>
            <a:r>
              <a:rPr kumimoji="0" lang="pt-BR" sz="2100" b="1" dirty="0">
                <a:solidFill>
                  <a:schemeClr val="bg1"/>
                </a:solidFill>
                <a:latin typeface="Arial" charset="0"/>
              </a:rPr>
              <a:t>Pré-emergência: as plantas podem emergir e depois ocorre amarelecimento e morte</a:t>
            </a:r>
          </a:p>
          <a:p>
            <a:pPr marL="342900" indent="-342900">
              <a:buClr>
                <a:schemeClr val="accent2">
                  <a:lumMod val="50000"/>
                </a:schemeClr>
              </a:buClr>
              <a:buFont typeface="Wingdings" pitchFamily="2" charset="2"/>
              <a:buChar char="ü"/>
            </a:pPr>
            <a:r>
              <a:rPr kumimoji="0" lang="pt-BR" sz="2100" b="1" dirty="0" smtClean="0">
                <a:solidFill>
                  <a:schemeClr val="bg1"/>
                </a:solidFill>
                <a:latin typeface="Arial" charset="0"/>
              </a:rPr>
              <a:t>Pós-emergência</a:t>
            </a:r>
            <a:r>
              <a:rPr kumimoji="0" lang="pt-BR" sz="2100" b="1" dirty="0">
                <a:solidFill>
                  <a:schemeClr val="bg1"/>
                </a:solidFill>
                <a:latin typeface="Arial" charset="0"/>
              </a:rPr>
              <a:t>: descoloração da parte aérea (necrose)</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3653282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http://hracglobal.com/Portals/5/moa.gif"/>
          <p:cNvPicPr>
            <a:picLocks noChangeAspect="1" noChangeArrowheads="1"/>
          </p:cNvPicPr>
          <p:nvPr/>
        </p:nvPicPr>
        <p:blipFill>
          <a:blip r:embed="rId2" cstate="print"/>
          <a:srcRect/>
          <a:stretch>
            <a:fillRect/>
          </a:stretch>
        </p:blipFill>
        <p:spPr bwMode="auto">
          <a:xfrm>
            <a:off x="131508" y="116633"/>
            <a:ext cx="8832980" cy="6624735"/>
          </a:xfrm>
          <a:prstGeom prst="rect">
            <a:avLst/>
          </a:prstGeom>
          <a:noFill/>
          <a:ln w="9525">
            <a:noFill/>
            <a:miter lim="800000"/>
            <a:headEnd/>
            <a:tailEnd/>
          </a:ln>
        </p:spPr>
      </p:pic>
      <p:sp>
        <p:nvSpPr>
          <p:cNvPr id="5" name="Elipse 4"/>
          <p:cNvSpPr/>
          <p:nvPr/>
        </p:nvSpPr>
        <p:spPr>
          <a:xfrm>
            <a:off x="0" y="1"/>
            <a:ext cx="3635896" cy="2924944"/>
          </a:xfrm>
          <a:prstGeom prst="ellipse">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04650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CP_1144"/>
          <p:cNvPicPr>
            <a:picLocks noChangeAspect="1" noChangeArrowheads="1"/>
          </p:cNvPicPr>
          <p:nvPr/>
        </p:nvPicPr>
        <p:blipFill>
          <a:blip r:embed="rId2" cstate="print"/>
          <a:srcRect/>
          <a:stretch>
            <a:fillRect/>
          </a:stretch>
        </p:blipFill>
        <p:spPr bwMode="auto">
          <a:xfrm>
            <a:off x="0" y="0"/>
            <a:ext cx="9144000" cy="5787944"/>
          </a:xfrm>
          <a:prstGeom prst="rect">
            <a:avLst/>
          </a:prstGeom>
          <a:noFill/>
        </p:spPr>
      </p:pic>
      <p:sp>
        <p:nvSpPr>
          <p:cNvPr id="5" name="CaixaDeTexto 4"/>
          <p:cNvSpPr txBox="1"/>
          <p:nvPr/>
        </p:nvSpPr>
        <p:spPr>
          <a:xfrm>
            <a:off x="899592" y="116632"/>
            <a:ext cx="7568097" cy="584775"/>
          </a:xfrm>
          <a:prstGeom prst="rect">
            <a:avLst/>
          </a:prstGeom>
          <a:solidFill>
            <a:schemeClr val="bg1">
              <a:alpha val="75000"/>
            </a:schemeClr>
          </a:solidFill>
          <a:ln w="25400">
            <a:solidFill>
              <a:schemeClr val="tx1"/>
            </a:solidFill>
          </a:ln>
        </p:spPr>
        <p:txBody>
          <a:bodyPr wrap="none" rtlCol="0">
            <a:spAutoFit/>
          </a:bodyPr>
          <a:lstStyle/>
          <a:p>
            <a:r>
              <a:rPr lang="pt-BR" sz="3200" b="1" dirty="0" smtClean="0"/>
              <a:t>CONTROLE DE CAPIM-COLCHÃO???</a:t>
            </a:r>
            <a:endParaRPr lang="pt-BR" sz="3200" b="1" dirty="0"/>
          </a:p>
        </p:txBody>
      </p:sp>
      <p:sp>
        <p:nvSpPr>
          <p:cNvPr id="7" name="CaixaDeTexto 6"/>
          <p:cNvSpPr txBox="1"/>
          <p:nvPr/>
        </p:nvSpPr>
        <p:spPr>
          <a:xfrm>
            <a:off x="1115616" y="5940569"/>
            <a:ext cx="6947543" cy="584775"/>
          </a:xfrm>
          <a:prstGeom prst="rect">
            <a:avLst/>
          </a:prstGeom>
          <a:solidFill>
            <a:schemeClr val="bg1">
              <a:alpha val="42000"/>
            </a:schemeClr>
          </a:solidFill>
          <a:ln w="25400">
            <a:solidFill>
              <a:schemeClr val="tx1"/>
            </a:solidFill>
          </a:ln>
        </p:spPr>
        <p:txBody>
          <a:bodyPr wrap="none" rtlCol="0">
            <a:spAutoFit/>
          </a:bodyPr>
          <a:lstStyle/>
          <a:p>
            <a:r>
              <a:rPr lang="pt-BR" sz="3200" b="1" dirty="0" err="1" smtClean="0"/>
              <a:t>Velpar</a:t>
            </a:r>
            <a:r>
              <a:rPr lang="pt-BR" sz="3200" b="1" dirty="0" smtClean="0"/>
              <a:t> K 2,0 Kg/ha - </a:t>
            </a:r>
            <a:r>
              <a:rPr lang="pt-BR" sz="3200" b="1" i="1" dirty="0" smtClean="0"/>
              <a:t>Digitaria </a:t>
            </a:r>
            <a:r>
              <a:rPr lang="pt-BR" sz="3200" b="1" i="1" dirty="0" err="1" smtClean="0"/>
              <a:t>nuda</a:t>
            </a:r>
            <a:endParaRPr lang="pt-BR" sz="3200" b="1" i="1" dirty="0"/>
          </a:p>
        </p:txBody>
      </p:sp>
      <p:pic>
        <p:nvPicPr>
          <p:cNvPr id="8" name="Imagem 7" descr="Logo Agrocon 23NOV09.jpg"/>
          <p:cNvPicPr>
            <a:picLocks noChangeAspect="1"/>
          </p:cNvPicPr>
          <p:nvPr/>
        </p:nvPicPr>
        <p:blipFill>
          <a:blip r:embed="rId3" cstate="print"/>
          <a:stretch>
            <a:fillRect/>
          </a:stretch>
        </p:blipFill>
        <p:spPr>
          <a:xfrm>
            <a:off x="8892480" y="6606480"/>
            <a:ext cx="251520" cy="251520"/>
          </a:xfrm>
          <a:prstGeom prst="rect">
            <a:avLst/>
          </a:prstGeom>
        </p:spPr>
      </p:pic>
      <p:sp>
        <p:nvSpPr>
          <p:cNvPr id="6" name="CaixaDeTexto 5"/>
          <p:cNvSpPr txBox="1"/>
          <p:nvPr/>
        </p:nvSpPr>
        <p:spPr>
          <a:xfrm>
            <a:off x="611560" y="2348880"/>
            <a:ext cx="8076250" cy="1569660"/>
          </a:xfrm>
          <a:prstGeom prst="rect">
            <a:avLst/>
          </a:prstGeom>
          <a:solidFill>
            <a:schemeClr val="bg1">
              <a:alpha val="75000"/>
            </a:schemeClr>
          </a:solidFill>
          <a:ln w="25400">
            <a:solidFill>
              <a:schemeClr val="tx1"/>
            </a:solidFill>
          </a:ln>
        </p:spPr>
        <p:txBody>
          <a:bodyPr wrap="none" rtlCol="0">
            <a:spAutoFit/>
          </a:bodyPr>
          <a:lstStyle/>
          <a:p>
            <a:pPr algn="ctr"/>
            <a:r>
              <a:rPr lang="pt-BR" sz="4800" b="1" dirty="0" smtClean="0"/>
              <a:t>SUSCETIBILIDADE DIFERENCIAL</a:t>
            </a:r>
          </a:p>
          <a:p>
            <a:pPr algn="ctr"/>
            <a:r>
              <a:rPr lang="pt-BR" sz="4800" b="1" dirty="0" smtClean="0"/>
              <a:t> </a:t>
            </a:r>
            <a:r>
              <a:rPr lang="pt-BR" sz="4800" b="1" u="sng" dirty="0" smtClean="0">
                <a:solidFill>
                  <a:srgbClr val="FF0000"/>
                </a:solidFill>
              </a:rPr>
              <a:t>INTERESPECIFICA</a:t>
            </a:r>
            <a:endParaRPr lang="pt-BR" sz="4800" b="1" u="sng" dirty="0">
              <a:solidFill>
                <a:srgbClr val="FF0000"/>
              </a:solidFill>
            </a:endParaRPr>
          </a:p>
        </p:txBody>
      </p:sp>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409303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611560" y="476672"/>
            <a:ext cx="8064896" cy="6048672"/>
            <a:chOff x="539552" y="476672"/>
            <a:chExt cx="8352928" cy="6237312"/>
          </a:xfrm>
        </p:grpSpPr>
        <p:pic>
          <p:nvPicPr>
            <p:cNvPr id="4" name="Picture 2" descr="C:\Documents and Settings\Win XP\Meus documentos\Carol\Doutorado\BASF\Capim-colchão\Foto 14 cópia.jpg"/>
            <p:cNvPicPr>
              <a:picLocks noChangeAspect="1" noChangeArrowheads="1"/>
            </p:cNvPicPr>
            <p:nvPr/>
          </p:nvPicPr>
          <p:blipFill>
            <a:blip r:embed="rId2" cstate="print"/>
            <a:srcRect/>
            <a:stretch>
              <a:fillRect/>
            </a:stretch>
          </p:blipFill>
          <p:spPr bwMode="auto">
            <a:xfrm>
              <a:off x="4788024" y="476672"/>
              <a:ext cx="4097292" cy="3024336"/>
            </a:xfrm>
            <a:prstGeom prst="rect">
              <a:avLst/>
            </a:prstGeom>
            <a:noFill/>
            <a:ln w="63500">
              <a:solidFill>
                <a:schemeClr val="bg1"/>
              </a:solidFill>
              <a:miter lim="800000"/>
              <a:headEnd/>
              <a:tailEnd/>
            </a:ln>
            <a:effectLst>
              <a:glow rad="101600">
                <a:schemeClr val="tx1">
                  <a:lumMod val="75000"/>
                  <a:lumOff val="25000"/>
                  <a:alpha val="60000"/>
                </a:schemeClr>
              </a:glow>
            </a:effectLst>
          </p:spPr>
        </p:pic>
        <p:pic>
          <p:nvPicPr>
            <p:cNvPr id="5" name="Picture 3" descr="C:\Documents and Settings\Win XP\Meus documentos\Carol\Doutorado\BASF\Capim-colchão\Foto 11 cópia.jpg"/>
            <p:cNvPicPr>
              <a:picLocks noChangeAspect="1" noChangeArrowheads="1"/>
            </p:cNvPicPr>
            <p:nvPr/>
          </p:nvPicPr>
          <p:blipFill>
            <a:blip r:embed="rId3" cstate="print"/>
            <a:srcRect/>
            <a:stretch>
              <a:fillRect/>
            </a:stretch>
          </p:blipFill>
          <p:spPr bwMode="auto">
            <a:xfrm>
              <a:off x="539552" y="3645024"/>
              <a:ext cx="4104456" cy="3068960"/>
            </a:xfrm>
            <a:prstGeom prst="rect">
              <a:avLst/>
            </a:prstGeom>
            <a:noFill/>
            <a:ln w="63500">
              <a:solidFill>
                <a:schemeClr val="bg1"/>
              </a:solidFill>
              <a:miter lim="800000"/>
              <a:headEnd/>
              <a:tailEnd/>
            </a:ln>
            <a:effectLst>
              <a:glow rad="101600">
                <a:schemeClr val="tx1">
                  <a:lumMod val="75000"/>
                  <a:lumOff val="25000"/>
                  <a:alpha val="60000"/>
                </a:schemeClr>
              </a:glow>
            </a:effectLst>
          </p:spPr>
        </p:pic>
        <p:pic>
          <p:nvPicPr>
            <p:cNvPr id="6" name="Picture 4" descr="C:\Documents and Settings\Win XP\Meus documentos\Carol\Doutorado\BASF\Capim-colchão\Foto 2 cópia.jpg"/>
            <p:cNvPicPr>
              <a:picLocks noChangeAspect="1" noChangeArrowheads="1"/>
            </p:cNvPicPr>
            <p:nvPr/>
          </p:nvPicPr>
          <p:blipFill>
            <a:blip r:embed="rId4" cstate="print"/>
            <a:srcRect/>
            <a:stretch>
              <a:fillRect/>
            </a:stretch>
          </p:blipFill>
          <p:spPr bwMode="auto">
            <a:xfrm>
              <a:off x="4788024" y="3645024"/>
              <a:ext cx="4104456" cy="3029481"/>
            </a:xfrm>
            <a:prstGeom prst="rect">
              <a:avLst/>
            </a:prstGeom>
            <a:noFill/>
            <a:ln w="63500">
              <a:solidFill>
                <a:schemeClr val="bg1"/>
              </a:solidFill>
              <a:miter lim="800000"/>
              <a:headEnd/>
              <a:tailEnd/>
            </a:ln>
            <a:effectLst>
              <a:glow rad="101600">
                <a:schemeClr val="tx1">
                  <a:lumMod val="75000"/>
                  <a:lumOff val="25000"/>
                  <a:alpha val="60000"/>
                </a:schemeClr>
              </a:glow>
            </a:effectLst>
          </p:spPr>
        </p:pic>
        <p:pic>
          <p:nvPicPr>
            <p:cNvPr id="7" name="Picture 5" descr="C:\Documents and Settings\Win XP\Meus documentos\Carol\Doutorado\BASF\Capim-colchão\Foto 7 cópia.jpg"/>
            <p:cNvPicPr>
              <a:picLocks noChangeAspect="1" noChangeArrowheads="1"/>
            </p:cNvPicPr>
            <p:nvPr/>
          </p:nvPicPr>
          <p:blipFill>
            <a:blip r:embed="rId5" cstate="print"/>
            <a:srcRect/>
            <a:stretch>
              <a:fillRect/>
            </a:stretch>
          </p:blipFill>
          <p:spPr bwMode="auto">
            <a:xfrm>
              <a:off x="611560" y="476672"/>
              <a:ext cx="4001285" cy="3000962"/>
            </a:xfrm>
            <a:prstGeom prst="rect">
              <a:avLst/>
            </a:prstGeom>
            <a:noFill/>
            <a:ln w="63500">
              <a:solidFill>
                <a:schemeClr val="bg1"/>
              </a:solidFill>
              <a:miter lim="800000"/>
              <a:headEnd/>
              <a:tailEnd/>
            </a:ln>
            <a:effectLst>
              <a:glow rad="101600">
                <a:schemeClr val="tx1">
                  <a:lumMod val="75000"/>
                  <a:lumOff val="25000"/>
                  <a:alpha val="60000"/>
                </a:schemeClr>
              </a:glow>
            </a:effectLst>
          </p:spPr>
        </p:pic>
      </p:grpSp>
      <p:sp>
        <p:nvSpPr>
          <p:cNvPr id="9" name="Elipse 8"/>
          <p:cNvSpPr/>
          <p:nvPr/>
        </p:nvSpPr>
        <p:spPr>
          <a:xfrm>
            <a:off x="6660232" y="1988840"/>
            <a:ext cx="2232248" cy="1800200"/>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a:spLocks noChangeArrowheads="1"/>
          </p:cNvSpPr>
          <p:nvPr/>
        </p:nvSpPr>
        <p:spPr bwMode="auto">
          <a:xfrm>
            <a:off x="5652120" y="476672"/>
            <a:ext cx="2069797" cy="369332"/>
          </a:xfrm>
          <a:prstGeom prst="rect">
            <a:avLst/>
          </a:prstGeom>
          <a:solidFill>
            <a:schemeClr val="bg1">
              <a:alpha val="96000"/>
            </a:schemeClr>
          </a:solidFill>
          <a:ln w="9525">
            <a:solidFill>
              <a:schemeClr val="tx1"/>
            </a:solidFill>
            <a:miter lim="800000"/>
            <a:headEnd/>
            <a:tailEnd/>
          </a:ln>
        </p:spPr>
        <p:txBody>
          <a:bodyPr wrap="none">
            <a:spAutoFit/>
          </a:bodyPr>
          <a:lstStyle/>
          <a:p>
            <a:pPr algn="ctr"/>
            <a:r>
              <a:rPr lang="pt-BR" b="1" i="1" dirty="0" smtClean="0"/>
              <a:t>Digitaria </a:t>
            </a:r>
            <a:r>
              <a:rPr lang="pt-BR" b="1" i="1" dirty="0" err="1" smtClean="0"/>
              <a:t>bicornis</a:t>
            </a:r>
            <a:endParaRPr lang="pt-BR" b="1" i="1" dirty="0"/>
          </a:p>
        </p:txBody>
      </p:sp>
      <p:sp>
        <p:nvSpPr>
          <p:cNvPr id="11" name="Elipse 10"/>
          <p:cNvSpPr/>
          <p:nvPr/>
        </p:nvSpPr>
        <p:spPr>
          <a:xfrm>
            <a:off x="2267744" y="980728"/>
            <a:ext cx="2232248" cy="1800200"/>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a:spLocks noChangeArrowheads="1"/>
          </p:cNvSpPr>
          <p:nvPr/>
        </p:nvSpPr>
        <p:spPr bwMode="auto">
          <a:xfrm>
            <a:off x="1348892" y="476672"/>
            <a:ext cx="2467343" cy="369332"/>
          </a:xfrm>
          <a:prstGeom prst="rect">
            <a:avLst/>
          </a:prstGeom>
          <a:solidFill>
            <a:schemeClr val="bg1">
              <a:alpha val="96000"/>
            </a:schemeClr>
          </a:solidFill>
          <a:ln w="9525">
            <a:solidFill>
              <a:schemeClr val="tx1"/>
            </a:solidFill>
            <a:miter lim="800000"/>
            <a:headEnd/>
            <a:tailEnd/>
          </a:ln>
        </p:spPr>
        <p:txBody>
          <a:bodyPr wrap="none">
            <a:spAutoFit/>
          </a:bodyPr>
          <a:lstStyle/>
          <a:p>
            <a:pPr algn="ctr"/>
            <a:r>
              <a:rPr lang="pt-BR" b="1" i="1" dirty="0" smtClean="0"/>
              <a:t>Digitaria </a:t>
            </a:r>
            <a:r>
              <a:rPr lang="pt-BR" b="1" i="1" dirty="0" err="1" smtClean="0"/>
              <a:t>horizontalis</a:t>
            </a:r>
            <a:endParaRPr lang="pt-BR" b="1" i="1" dirty="0"/>
          </a:p>
        </p:txBody>
      </p:sp>
      <p:sp>
        <p:nvSpPr>
          <p:cNvPr id="13" name="Elipse 12"/>
          <p:cNvSpPr/>
          <p:nvPr/>
        </p:nvSpPr>
        <p:spPr>
          <a:xfrm>
            <a:off x="2627784" y="3645024"/>
            <a:ext cx="1728192" cy="2664296"/>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a:spLocks noChangeArrowheads="1"/>
          </p:cNvSpPr>
          <p:nvPr/>
        </p:nvSpPr>
        <p:spPr bwMode="auto">
          <a:xfrm>
            <a:off x="539552" y="6237312"/>
            <a:ext cx="1903085" cy="369332"/>
          </a:xfrm>
          <a:prstGeom prst="rect">
            <a:avLst/>
          </a:prstGeom>
          <a:solidFill>
            <a:schemeClr val="bg1">
              <a:alpha val="96000"/>
            </a:schemeClr>
          </a:solidFill>
          <a:ln w="9525">
            <a:solidFill>
              <a:schemeClr val="tx1"/>
            </a:solidFill>
            <a:miter lim="800000"/>
            <a:headEnd/>
            <a:tailEnd/>
          </a:ln>
        </p:spPr>
        <p:txBody>
          <a:bodyPr wrap="none">
            <a:spAutoFit/>
          </a:bodyPr>
          <a:lstStyle/>
          <a:p>
            <a:pPr algn="ctr"/>
            <a:r>
              <a:rPr lang="pt-BR" b="1" i="1" dirty="0" smtClean="0"/>
              <a:t>Digitaria </a:t>
            </a:r>
            <a:r>
              <a:rPr lang="pt-BR" b="1" i="1" dirty="0" err="1" smtClean="0"/>
              <a:t>ciliaris</a:t>
            </a:r>
            <a:endParaRPr lang="pt-BR" b="1" i="1" dirty="0"/>
          </a:p>
        </p:txBody>
      </p:sp>
      <p:sp>
        <p:nvSpPr>
          <p:cNvPr id="15" name="Elipse 14"/>
          <p:cNvSpPr/>
          <p:nvPr/>
        </p:nvSpPr>
        <p:spPr>
          <a:xfrm>
            <a:off x="5940152" y="4797152"/>
            <a:ext cx="792088" cy="656456"/>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a:spLocks noChangeArrowheads="1"/>
          </p:cNvSpPr>
          <p:nvPr/>
        </p:nvSpPr>
        <p:spPr bwMode="auto">
          <a:xfrm>
            <a:off x="5278963" y="4221088"/>
            <a:ext cx="1723550" cy="369332"/>
          </a:xfrm>
          <a:prstGeom prst="rect">
            <a:avLst/>
          </a:prstGeom>
          <a:solidFill>
            <a:schemeClr val="bg1">
              <a:alpha val="96000"/>
            </a:schemeClr>
          </a:solidFill>
          <a:ln w="9525">
            <a:solidFill>
              <a:schemeClr val="tx1"/>
            </a:solidFill>
            <a:miter lim="800000"/>
            <a:headEnd/>
            <a:tailEnd/>
          </a:ln>
        </p:spPr>
        <p:txBody>
          <a:bodyPr wrap="none">
            <a:spAutoFit/>
          </a:bodyPr>
          <a:lstStyle/>
          <a:p>
            <a:pPr algn="ctr"/>
            <a:r>
              <a:rPr lang="pt-BR" b="1" i="1" dirty="0" smtClean="0"/>
              <a:t>Digitaria </a:t>
            </a:r>
            <a:r>
              <a:rPr lang="pt-BR" b="1" i="1" dirty="0" err="1" smtClean="0"/>
              <a:t>nuda</a:t>
            </a:r>
            <a:endParaRPr lang="pt-BR" b="1" i="1" dirty="0"/>
          </a:p>
        </p:txBody>
      </p:sp>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59460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xit" presetSubtype="16" fill="hold" grpId="1" nodeType="clickEffect">
                                  <p:stCondLst>
                                    <p:cond delay="0"/>
                                  </p:stCondLst>
                                  <p:childTnLst>
                                    <p:animEffect transition="out" filter="diamond(in)">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ppt_x"/>
                                          </p:val>
                                        </p:tav>
                                      </p:tavLst>
                                    </p:anim>
                                    <p:anim calcmode="lin" valueType="num">
                                      <p:cBhvr additive="base">
                                        <p:cTn id="30" dur="500"/>
                                        <p:tgtEl>
                                          <p:spTgt spid="11"/>
                                        </p:tgtEl>
                                        <p:attrNameLst>
                                          <p:attrName>ppt_y</p:attrName>
                                        </p:attrNameLst>
                                      </p:cBhvr>
                                      <p:tavLst>
                                        <p:tav tm="0">
                                          <p:val>
                                            <p:strVal val="ppt_y"/>
                                          </p:val>
                                        </p:tav>
                                        <p:tav tm="100000">
                                          <p:val>
                                            <p:strVal val="1+ppt_h/2"/>
                                          </p:val>
                                        </p:tav>
                                      </p:tavLst>
                                    </p:anim>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xit" presetSubtype="16" fill="hold" grpId="1" nodeType="clickEffect">
                                  <p:stCondLst>
                                    <p:cond delay="0"/>
                                  </p:stCondLst>
                                  <p:childTnLst>
                                    <p:animEffect transition="out" filter="diamond(in)">
                                      <p:cBhvr>
                                        <p:cTn id="43" dur="2000"/>
                                        <p:tgtEl>
                                          <p:spTgt spid="13"/>
                                        </p:tgtEl>
                                      </p:cBhvr>
                                    </p:animEffect>
                                    <p:set>
                                      <p:cBhvr>
                                        <p:cTn id="44" dur="1" fill="hold">
                                          <p:stCondLst>
                                            <p:cond delay="19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amond(in)">
                                      <p:cBhvr>
                                        <p:cTn id="49" dur="2000"/>
                                        <p:tgtEl>
                                          <p:spTgt spid="15"/>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amond(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3" grpId="0" animBg="1"/>
      <p:bldP spid="13" grpId="1" animBg="1"/>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CaixaDeTexto 5"/>
          <p:cNvSpPr txBox="1"/>
          <p:nvPr/>
        </p:nvSpPr>
        <p:spPr>
          <a:xfrm>
            <a:off x="467544" y="332656"/>
            <a:ext cx="5832046" cy="584775"/>
          </a:xfrm>
          <a:prstGeom prst="rect">
            <a:avLst/>
          </a:prstGeom>
          <a:solidFill>
            <a:schemeClr val="bg1">
              <a:alpha val="76000"/>
            </a:schemeClr>
          </a:solidFill>
          <a:ln w="25400">
            <a:solidFill>
              <a:schemeClr val="tx1"/>
            </a:solidFill>
          </a:ln>
        </p:spPr>
        <p:txBody>
          <a:bodyPr wrap="none" rtlCol="0">
            <a:spAutoFit/>
          </a:bodyPr>
          <a:lstStyle/>
          <a:p>
            <a:pPr algn="ctr"/>
            <a:r>
              <a:rPr lang="pt-BR" sz="3200" dirty="0"/>
              <a:t>Capim-colchão (</a:t>
            </a:r>
            <a:r>
              <a:rPr lang="pt-BR" sz="3200" i="1" dirty="0"/>
              <a:t>Digitaria </a:t>
            </a:r>
            <a:r>
              <a:rPr lang="pt-BR" sz="3200" i="1" dirty="0" err="1" smtClean="0"/>
              <a:t>nuda</a:t>
            </a:r>
            <a:r>
              <a:rPr lang="pt-BR" sz="3200" dirty="0" smtClean="0"/>
              <a:t>)</a:t>
            </a:r>
            <a:endParaRPr lang="pt-BR" sz="3200" b="1" dirty="0"/>
          </a:p>
        </p:txBody>
      </p:sp>
      <p:sp>
        <p:nvSpPr>
          <p:cNvPr id="7" name="CaixaDeTexto 6"/>
          <p:cNvSpPr txBox="1"/>
          <p:nvPr/>
        </p:nvSpPr>
        <p:spPr>
          <a:xfrm>
            <a:off x="945487" y="1628800"/>
            <a:ext cx="7370929" cy="584775"/>
          </a:xfrm>
          <a:prstGeom prst="rect">
            <a:avLst/>
          </a:prstGeom>
          <a:solidFill>
            <a:schemeClr val="bg1">
              <a:alpha val="76000"/>
            </a:schemeClr>
          </a:solidFill>
          <a:ln w="25400">
            <a:solidFill>
              <a:schemeClr val="tx1"/>
            </a:solidFill>
          </a:ln>
        </p:spPr>
        <p:txBody>
          <a:bodyPr wrap="none" rtlCol="0">
            <a:spAutoFit/>
          </a:bodyPr>
          <a:lstStyle/>
          <a:p>
            <a:pPr algn="ctr"/>
            <a:r>
              <a:rPr lang="pt-BR" sz="3200" dirty="0" smtClean="0"/>
              <a:t>HERBICIDAS NÃO RECOMENDADOS</a:t>
            </a:r>
            <a:endParaRPr lang="pt-BR" sz="3200" b="1" dirty="0"/>
          </a:p>
        </p:txBody>
      </p:sp>
      <p:sp>
        <p:nvSpPr>
          <p:cNvPr id="8" name="CaixaDeTexto 7"/>
          <p:cNvSpPr txBox="1"/>
          <p:nvPr/>
        </p:nvSpPr>
        <p:spPr>
          <a:xfrm>
            <a:off x="2987824" y="2674655"/>
            <a:ext cx="3171060" cy="2554545"/>
          </a:xfrm>
          <a:prstGeom prst="rect">
            <a:avLst/>
          </a:prstGeom>
          <a:solidFill>
            <a:schemeClr val="bg1">
              <a:alpha val="76000"/>
            </a:schemeClr>
          </a:solidFill>
          <a:ln w="25400">
            <a:solidFill>
              <a:schemeClr val="tx1"/>
            </a:solidFill>
          </a:ln>
        </p:spPr>
        <p:txBody>
          <a:bodyPr wrap="none" rtlCol="0">
            <a:spAutoFit/>
          </a:bodyPr>
          <a:lstStyle/>
          <a:p>
            <a:pPr algn="ctr"/>
            <a:r>
              <a:rPr lang="pt-BR" sz="3200" b="1" dirty="0" smtClean="0"/>
              <a:t>DIURON</a:t>
            </a:r>
          </a:p>
          <a:p>
            <a:pPr algn="ctr"/>
            <a:r>
              <a:rPr lang="pt-BR" sz="3200" b="1" dirty="0" smtClean="0"/>
              <a:t>HEXAZINONA</a:t>
            </a:r>
          </a:p>
          <a:p>
            <a:pPr algn="ctr"/>
            <a:r>
              <a:rPr lang="pt-BR" sz="3200" b="1" dirty="0" smtClean="0"/>
              <a:t>TEBUTHIURON</a:t>
            </a:r>
          </a:p>
          <a:p>
            <a:pPr algn="ctr"/>
            <a:r>
              <a:rPr lang="pt-BR" sz="3200" b="1" dirty="0" smtClean="0"/>
              <a:t>IMAZAPIC</a:t>
            </a:r>
          </a:p>
          <a:p>
            <a:pPr algn="ctr"/>
            <a:r>
              <a:rPr lang="pt-BR" sz="3200" b="1" dirty="0" smtClean="0"/>
              <a:t>IMAZAPYR</a:t>
            </a:r>
            <a:endParaRPr lang="pt-BR" sz="3200" b="1" dirty="0"/>
          </a:p>
        </p:txBody>
      </p:sp>
      <p:sp>
        <p:nvSpPr>
          <p:cNvPr id="9" name="CaixaDeTexto 8"/>
          <p:cNvSpPr txBox="1"/>
          <p:nvPr/>
        </p:nvSpPr>
        <p:spPr>
          <a:xfrm>
            <a:off x="5304738" y="5445224"/>
            <a:ext cx="1715534" cy="338554"/>
          </a:xfrm>
          <a:prstGeom prst="rect">
            <a:avLst/>
          </a:prstGeom>
          <a:solidFill>
            <a:schemeClr val="bg1">
              <a:alpha val="76000"/>
            </a:schemeClr>
          </a:solidFill>
          <a:ln w="25400">
            <a:solidFill>
              <a:schemeClr val="tx1"/>
            </a:solidFill>
          </a:ln>
        </p:spPr>
        <p:txBody>
          <a:bodyPr wrap="none" rtlCol="0">
            <a:spAutoFit/>
          </a:bodyPr>
          <a:lstStyle/>
          <a:p>
            <a:pPr algn="ctr"/>
            <a:r>
              <a:rPr lang="pt-BR" sz="1600" b="1" dirty="0" smtClean="0"/>
              <a:t>Dias </a:t>
            </a:r>
            <a:r>
              <a:rPr lang="pt-BR" sz="1600" b="1" dirty="0" err="1" smtClean="0"/>
              <a:t>et</a:t>
            </a:r>
            <a:r>
              <a:rPr lang="pt-BR" sz="1600" b="1" dirty="0" smtClean="0"/>
              <a:t> al., 2009</a:t>
            </a:r>
            <a:endParaRPr lang="pt-BR" sz="1600" b="1" dirty="0"/>
          </a:p>
        </p:txBody>
      </p:sp>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305990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aixaDeTexto 3"/>
          <p:cNvSpPr txBox="1">
            <a:spLocks noChangeArrowheads="1"/>
          </p:cNvSpPr>
          <p:nvPr/>
        </p:nvSpPr>
        <p:spPr bwMode="auto">
          <a:xfrm>
            <a:off x="1663558" y="71438"/>
            <a:ext cx="5905784" cy="1015663"/>
          </a:xfrm>
          <a:prstGeom prst="rect">
            <a:avLst/>
          </a:prstGeom>
          <a:solidFill>
            <a:schemeClr val="bg1">
              <a:alpha val="60000"/>
            </a:schemeClr>
          </a:solidFill>
          <a:ln w="9525">
            <a:solidFill>
              <a:schemeClr val="tx1"/>
            </a:solidFill>
            <a:miter lim="800000"/>
            <a:headEnd/>
            <a:tailEnd/>
          </a:ln>
        </p:spPr>
        <p:txBody>
          <a:bodyPr wrap="none">
            <a:spAutoFit/>
          </a:bodyPr>
          <a:lstStyle/>
          <a:p>
            <a:pPr algn="ctr"/>
            <a:r>
              <a:rPr lang="pt-BR" sz="2800" dirty="0" smtClean="0"/>
              <a:t>Dados para curva de dose-resposta</a:t>
            </a:r>
          </a:p>
          <a:p>
            <a:pPr algn="ctr"/>
            <a:r>
              <a:rPr lang="pt-BR" sz="3200" dirty="0" smtClean="0"/>
              <a:t>TEBUTHIURON</a:t>
            </a:r>
            <a:endParaRPr lang="pt-BR" sz="3200" dirty="0"/>
          </a:p>
        </p:txBody>
      </p:sp>
      <p:graphicFrame>
        <p:nvGraphicFramePr>
          <p:cNvPr id="5" name="Tabela 4"/>
          <p:cNvGraphicFramePr>
            <a:graphicFrameLocks noGrp="1"/>
          </p:cNvGraphicFramePr>
          <p:nvPr/>
        </p:nvGraphicFramePr>
        <p:xfrm>
          <a:off x="428625" y="1268760"/>
          <a:ext cx="8286808" cy="3605760"/>
        </p:xfrm>
        <a:graphic>
          <a:graphicData uri="http://schemas.openxmlformats.org/drawingml/2006/table">
            <a:tbl>
              <a:tblPr firstRow="1" bandRow="1">
                <a:tableStyleId>{5C22544A-7EE6-4342-B048-85BDC9FD1C3A}</a:tableStyleId>
              </a:tblPr>
              <a:tblGrid>
                <a:gridCol w="2928958"/>
                <a:gridCol w="892975"/>
                <a:gridCol w="892975"/>
                <a:gridCol w="892975"/>
                <a:gridCol w="892975"/>
                <a:gridCol w="892975"/>
                <a:gridCol w="892975"/>
              </a:tblGrid>
              <a:tr h="360000">
                <a:tc rowSpan="2">
                  <a:txBody>
                    <a:bodyPr/>
                    <a:lstStyle/>
                    <a:p>
                      <a:pPr algn="ctr"/>
                      <a:r>
                        <a:rPr lang="pt-BR" sz="1800" b="1" dirty="0" smtClean="0">
                          <a:latin typeface="+mn-lt"/>
                        </a:rPr>
                        <a:t>TRATAMENTOS</a:t>
                      </a:r>
                      <a:endParaRPr lang="pt-BR" sz="1800" b="1" dirty="0">
                        <a:latin typeface="+mn-lt"/>
                      </a:endParaRPr>
                    </a:p>
                  </a:txBody>
                  <a:tcPr anchor="ctr"/>
                </a:tc>
                <a:tc gridSpan="2">
                  <a:txBody>
                    <a:bodyPr/>
                    <a:lstStyle/>
                    <a:p>
                      <a:pPr algn="ctr"/>
                      <a:r>
                        <a:rPr lang="pt-BR" sz="1600" b="1" dirty="0" smtClean="0">
                          <a:latin typeface="+mn-lt"/>
                        </a:rPr>
                        <a:t>30 DAT (%)</a:t>
                      </a:r>
                      <a:endParaRPr lang="pt-BR" sz="1600" b="1" dirty="0">
                        <a:latin typeface="+mn-lt"/>
                      </a:endParaRPr>
                    </a:p>
                  </a:txBody>
                  <a:tcPr/>
                </a:tc>
                <a:tc hMerge="1">
                  <a:txBody>
                    <a:bodyPr/>
                    <a:lstStyle/>
                    <a:p>
                      <a:endParaRPr lang="pt-BR" dirty="0"/>
                    </a:p>
                  </a:txBody>
                  <a:tcPr/>
                </a:tc>
                <a:tc gridSpan="2">
                  <a:txBody>
                    <a:bodyPr/>
                    <a:lstStyle/>
                    <a:p>
                      <a:pPr algn="ctr"/>
                      <a:r>
                        <a:rPr lang="pt-BR" sz="1600" b="1" dirty="0" smtClean="0">
                          <a:latin typeface="+mn-lt"/>
                        </a:rPr>
                        <a:t>60 DAT (%)</a:t>
                      </a:r>
                      <a:endParaRPr lang="pt-BR" sz="1600" b="1" dirty="0">
                        <a:latin typeface="+mn-lt"/>
                      </a:endParaRPr>
                    </a:p>
                  </a:txBody>
                  <a:tcPr/>
                </a:tc>
                <a:tc hMerge="1">
                  <a:txBody>
                    <a:bodyPr/>
                    <a:lstStyle/>
                    <a:p>
                      <a:endParaRPr lang="pt-BR" dirty="0"/>
                    </a:p>
                  </a:txBody>
                  <a:tcPr/>
                </a:tc>
                <a:tc gridSpan="2">
                  <a:txBody>
                    <a:bodyPr/>
                    <a:lstStyle/>
                    <a:p>
                      <a:pPr algn="ctr"/>
                      <a:r>
                        <a:rPr lang="pt-BR" sz="1600" b="1" dirty="0" smtClean="0">
                          <a:latin typeface="+mn-lt"/>
                        </a:rPr>
                        <a:t>90 DAT (%)</a:t>
                      </a:r>
                      <a:endParaRPr lang="pt-BR" sz="1600" b="1" dirty="0">
                        <a:latin typeface="+mn-lt"/>
                      </a:endParaRPr>
                    </a:p>
                  </a:txBody>
                  <a:tcPr/>
                </a:tc>
                <a:tc hMerge="1">
                  <a:txBody>
                    <a:bodyPr/>
                    <a:lstStyle/>
                    <a:p>
                      <a:endParaRPr lang="pt-BR" dirty="0"/>
                    </a:p>
                  </a:txBody>
                  <a:tcPr/>
                </a:tc>
              </a:tr>
              <a:tr h="360000">
                <a:tc vMerge="1">
                  <a:txBody>
                    <a:bodyPr/>
                    <a:lstStyle/>
                    <a:p>
                      <a:endParaRPr lang="pt-BR" dirty="0"/>
                    </a:p>
                  </a:txBody>
                  <a:tcPr/>
                </a:tc>
                <a:tc>
                  <a:txBody>
                    <a:bodyPr/>
                    <a:lstStyle/>
                    <a:p>
                      <a:pPr algn="ctr"/>
                      <a:r>
                        <a:rPr lang="pt-BR" sz="1800" b="1" dirty="0" smtClean="0">
                          <a:latin typeface="+mn-lt"/>
                        </a:rPr>
                        <a:t>DIGCI</a:t>
                      </a:r>
                      <a:endParaRPr lang="pt-BR" sz="1800" b="1" dirty="0">
                        <a:latin typeface="+mn-lt"/>
                      </a:endParaRPr>
                    </a:p>
                  </a:txBody>
                  <a:tcPr/>
                </a:tc>
                <a:tc>
                  <a:txBody>
                    <a:bodyPr/>
                    <a:lstStyle/>
                    <a:p>
                      <a:pPr algn="ctr"/>
                      <a:r>
                        <a:rPr lang="pt-BR" sz="1800" b="1" dirty="0" smtClean="0">
                          <a:latin typeface="+mn-lt"/>
                        </a:rPr>
                        <a:t>DIGNU</a:t>
                      </a:r>
                      <a:endParaRPr lang="pt-BR" sz="1800" b="1" dirty="0">
                        <a:latin typeface="+mn-lt"/>
                      </a:endParaRPr>
                    </a:p>
                  </a:txBody>
                  <a:tcPr/>
                </a:tc>
                <a:tc>
                  <a:txBody>
                    <a:bodyPr/>
                    <a:lstStyle/>
                    <a:p>
                      <a:pPr algn="ctr"/>
                      <a:r>
                        <a:rPr lang="pt-BR" sz="1800" b="1" dirty="0" smtClean="0">
                          <a:latin typeface="+mn-lt"/>
                        </a:rPr>
                        <a:t>DIGCI</a:t>
                      </a:r>
                      <a:endParaRPr lang="pt-BR" sz="1800" b="1" dirty="0">
                        <a:latin typeface="+mn-lt"/>
                      </a:endParaRPr>
                    </a:p>
                  </a:txBody>
                  <a:tcPr/>
                </a:tc>
                <a:tc>
                  <a:txBody>
                    <a:bodyPr/>
                    <a:lstStyle/>
                    <a:p>
                      <a:pPr algn="ctr"/>
                      <a:r>
                        <a:rPr lang="pt-BR" sz="1800" b="1" dirty="0" smtClean="0">
                          <a:latin typeface="+mn-lt"/>
                        </a:rPr>
                        <a:t>DIGNU</a:t>
                      </a:r>
                      <a:endParaRPr lang="pt-BR" sz="1800" b="1" dirty="0">
                        <a:latin typeface="+mn-lt"/>
                      </a:endParaRPr>
                    </a:p>
                  </a:txBody>
                  <a:tcPr/>
                </a:tc>
                <a:tc>
                  <a:txBody>
                    <a:bodyPr/>
                    <a:lstStyle/>
                    <a:p>
                      <a:pPr algn="ctr"/>
                      <a:r>
                        <a:rPr lang="pt-BR" sz="1800" b="1" dirty="0" smtClean="0">
                          <a:latin typeface="+mn-lt"/>
                        </a:rPr>
                        <a:t>DIGCI</a:t>
                      </a:r>
                      <a:endParaRPr lang="pt-BR" sz="1800" b="1" dirty="0">
                        <a:latin typeface="+mn-lt"/>
                      </a:endParaRPr>
                    </a:p>
                  </a:txBody>
                  <a:tcPr/>
                </a:tc>
                <a:tc>
                  <a:txBody>
                    <a:bodyPr/>
                    <a:lstStyle/>
                    <a:p>
                      <a:pPr algn="ctr"/>
                      <a:r>
                        <a:rPr lang="pt-BR" sz="1800" b="1" dirty="0" smtClean="0">
                          <a:latin typeface="+mn-lt"/>
                        </a:rPr>
                        <a:t>DIGNU</a:t>
                      </a:r>
                      <a:endParaRPr lang="pt-BR" sz="1800" b="1" dirty="0">
                        <a:latin typeface="+mn-lt"/>
                      </a:endParaRPr>
                    </a:p>
                  </a:txBody>
                  <a:tcPr/>
                </a:tc>
              </a:tr>
              <a:tr h="360000">
                <a:tc>
                  <a:txBody>
                    <a:bodyPr/>
                    <a:lstStyle/>
                    <a:p>
                      <a:pPr algn="l" fontAlgn="b"/>
                      <a:r>
                        <a:rPr lang="pt-BR" sz="1800" b="1" i="0" u="none" strike="noStrike" dirty="0">
                          <a:latin typeface="+mn-lt"/>
                        </a:rPr>
                        <a:t>1 - Testemunha</a:t>
                      </a:r>
                    </a:p>
                  </a:txBody>
                  <a:tcPr marL="9525" marR="9525" marT="9525" marB="0" anchor="ctr"/>
                </a:tc>
                <a:tc>
                  <a:txBody>
                    <a:bodyPr/>
                    <a:lstStyle/>
                    <a:p>
                      <a:pPr algn="ctr" fontAlgn="b"/>
                      <a:r>
                        <a:rPr lang="pt-BR" sz="1800" b="1" i="0" u="none" strike="noStrike" dirty="0">
                          <a:solidFill>
                            <a:schemeClr val="tx1"/>
                          </a:solidFill>
                          <a:latin typeface="+mn-lt"/>
                        </a:rPr>
                        <a:t>0,0</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0,0</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0,0</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0,0</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0,0</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0,0</a:t>
                      </a:r>
                    </a:p>
                  </a:txBody>
                  <a:tcPr marL="9525" marR="9525" marT="9525" marB="0" anchor="ctr">
                    <a:solidFill>
                      <a:srgbClr val="FF0000">
                        <a:alpha val="60000"/>
                      </a:srgbClr>
                    </a:solidFill>
                  </a:tcPr>
                </a:tc>
              </a:tr>
              <a:tr h="360000">
                <a:tc>
                  <a:txBody>
                    <a:bodyPr/>
                    <a:lstStyle/>
                    <a:p>
                      <a:pPr algn="l" fontAlgn="b"/>
                      <a:r>
                        <a:rPr lang="pt-BR" sz="1800" b="1" i="0" u="none" strike="noStrike" dirty="0">
                          <a:latin typeface="+mn-lt"/>
                        </a:rPr>
                        <a:t>2 - </a:t>
                      </a:r>
                      <a:r>
                        <a:rPr lang="pt-BR" sz="1800" b="1" i="0" u="none" strike="noStrike" dirty="0" err="1" smtClean="0">
                          <a:latin typeface="+mn-lt"/>
                        </a:rPr>
                        <a:t>Tebuthiuron</a:t>
                      </a:r>
                      <a:r>
                        <a:rPr lang="pt-BR" sz="1800" b="1" i="0" u="none" strike="noStrike" baseline="0" dirty="0" smtClean="0">
                          <a:latin typeface="+mn-lt"/>
                        </a:rPr>
                        <a:t> </a:t>
                      </a:r>
                      <a:r>
                        <a:rPr lang="pt-BR" sz="1800" b="1" i="0" u="none" strike="noStrike" dirty="0" smtClean="0">
                          <a:latin typeface="+mn-lt"/>
                        </a:rPr>
                        <a:t>125 </a:t>
                      </a:r>
                      <a:r>
                        <a:rPr lang="pt-BR" sz="1800" b="1" i="0" u="none" strike="noStrike" dirty="0">
                          <a:latin typeface="+mn-lt"/>
                        </a:rPr>
                        <a:t>g ha</a:t>
                      </a:r>
                      <a:r>
                        <a:rPr lang="pt-BR" sz="1800" b="1" i="0" u="none" strike="noStrike" baseline="30000" dirty="0">
                          <a:latin typeface="+mn-lt"/>
                        </a:rPr>
                        <a:t>-1</a:t>
                      </a:r>
                    </a:p>
                  </a:txBody>
                  <a:tcPr marL="9525" marR="9525" marT="9525" marB="0" anchor="ctr"/>
                </a:tc>
                <a:tc>
                  <a:txBody>
                    <a:bodyPr/>
                    <a:lstStyle/>
                    <a:p>
                      <a:pPr algn="ctr" fontAlgn="b"/>
                      <a:r>
                        <a:rPr lang="pt-BR" sz="1800" b="1" i="0" u="none" strike="noStrike">
                          <a:solidFill>
                            <a:schemeClr val="tx1"/>
                          </a:solidFill>
                          <a:latin typeface="+mn-lt"/>
                        </a:rPr>
                        <a:t>52,5</a:t>
                      </a:r>
                    </a:p>
                  </a:txBody>
                  <a:tcPr marL="9525" marR="9525" marT="9525" marB="0" anchor="ctr">
                    <a:solidFill>
                      <a:srgbClr val="FF0000">
                        <a:alpha val="60000"/>
                      </a:srgbClr>
                    </a:solidFill>
                  </a:tcPr>
                </a:tc>
                <a:tc>
                  <a:txBody>
                    <a:bodyPr/>
                    <a:lstStyle/>
                    <a:p>
                      <a:pPr algn="ctr" fontAlgn="b"/>
                      <a:r>
                        <a:rPr lang="pt-BR" sz="1800" b="1" i="0" u="none" strike="noStrike">
                          <a:solidFill>
                            <a:schemeClr val="tx1"/>
                          </a:solidFill>
                          <a:latin typeface="+mn-lt"/>
                        </a:rPr>
                        <a:t>15,0</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43,8</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10,0</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36,3</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8,8</a:t>
                      </a:r>
                    </a:p>
                  </a:txBody>
                  <a:tcPr marL="9525" marR="9525" marT="9525" marB="0" anchor="ctr">
                    <a:solidFill>
                      <a:srgbClr val="FF0000">
                        <a:alpha val="60000"/>
                      </a:srgbClr>
                    </a:solidFill>
                  </a:tcPr>
                </a:tc>
              </a:tr>
              <a:tr h="360000">
                <a:tc>
                  <a:txBody>
                    <a:bodyPr/>
                    <a:lstStyle/>
                    <a:p>
                      <a:pPr algn="l" fontAlgn="b"/>
                      <a:r>
                        <a:rPr lang="pt-BR" sz="1800" b="1" i="0" u="none" strike="noStrike" dirty="0">
                          <a:latin typeface="+mn-lt"/>
                        </a:rPr>
                        <a:t>3 - </a:t>
                      </a:r>
                      <a:r>
                        <a:rPr lang="pt-BR" sz="1800" b="1" i="0" u="none" strike="noStrike" dirty="0" err="1" smtClean="0">
                          <a:latin typeface="+mn-lt"/>
                        </a:rPr>
                        <a:t>Tebuthiuron</a:t>
                      </a:r>
                      <a:r>
                        <a:rPr lang="pt-BR" sz="1800" b="1" i="0" u="none" strike="noStrike" baseline="0" dirty="0" smtClean="0">
                          <a:latin typeface="+mn-lt"/>
                        </a:rPr>
                        <a:t> </a:t>
                      </a:r>
                      <a:r>
                        <a:rPr lang="pt-BR" sz="1800" b="1" i="0" u="none" strike="noStrike" dirty="0" smtClean="0">
                          <a:latin typeface="+mn-lt"/>
                        </a:rPr>
                        <a:t>250 g ha</a:t>
                      </a:r>
                      <a:r>
                        <a:rPr lang="pt-BR" sz="1800" b="1" i="0" u="none" strike="noStrike" baseline="30000" dirty="0" smtClean="0">
                          <a:latin typeface="+mn-lt"/>
                        </a:rPr>
                        <a:t>-1</a:t>
                      </a:r>
                      <a:endParaRPr lang="pt-BR" sz="1800" b="1" i="0" u="none" strike="noStrike" dirty="0">
                        <a:latin typeface="+mn-lt"/>
                      </a:endParaRPr>
                    </a:p>
                  </a:txBody>
                  <a:tcPr marL="9525" marR="9525" marT="9525" marB="0" anchor="ctr"/>
                </a:tc>
                <a:tc>
                  <a:txBody>
                    <a:bodyPr/>
                    <a:lstStyle/>
                    <a:p>
                      <a:pPr algn="ctr" fontAlgn="b"/>
                      <a:r>
                        <a:rPr lang="pt-BR" sz="1800" b="1" i="0" u="none" strike="noStrike">
                          <a:solidFill>
                            <a:schemeClr val="tx1"/>
                          </a:solidFill>
                          <a:latin typeface="+mn-lt"/>
                        </a:rPr>
                        <a:t>66,3</a:t>
                      </a:r>
                    </a:p>
                  </a:txBody>
                  <a:tcPr marL="9525" marR="9525" marT="9525" marB="0" anchor="ctr">
                    <a:solidFill>
                      <a:srgbClr val="FF0000">
                        <a:alpha val="60000"/>
                      </a:srgbClr>
                    </a:solidFill>
                  </a:tcPr>
                </a:tc>
                <a:tc>
                  <a:txBody>
                    <a:bodyPr/>
                    <a:lstStyle/>
                    <a:p>
                      <a:pPr algn="ctr" fontAlgn="b"/>
                      <a:r>
                        <a:rPr lang="pt-BR" sz="1800" b="1" i="0" u="none" strike="noStrike">
                          <a:solidFill>
                            <a:schemeClr val="tx1"/>
                          </a:solidFill>
                          <a:latin typeface="+mn-lt"/>
                        </a:rPr>
                        <a:t>32,5</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48,8</a:t>
                      </a:r>
                    </a:p>
                  </a:txBody>
                  <a:tcPr marL="9525" marR="9525" marT="9525" marB="0" anchor="ctr">
                    <a:solidFill>
                      <a:srgbClr val="FF0000">
                        <a:alpha val="60000"/>
                      </a:srgbClr>
                    </a:solidFill>
                  </a:tcPr>
                </a:tc>
                <a:tc>
                  <a:txBody>
                    <a:bodyPr/>
                    <a:lstStyle/>
                    <a:p>
                      <a:pPr algn="ctr" fontAlgn="b"/>
                      <a:r>
                        <a:rPr lang="pt-BR" sz="1800" b="1" i="0" u="none" strike="noStrike">
                          <a:solidFill>
                            <a:schemeClr val="tx1"/>
                          </a:solidFill>
                          <a:latin typeface="+mn-lt"/>
                        </a:rPr>
                        <a:t>25,0</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41,3</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20,0</a:t>
                      </a:r>
                    </a:p>
                  </a:txBody>
                  <a:tcPr marL="9525" marR="9525" marT="9525" marB="0" anchor="ctr">
                    <a:solidFill>
                      <a:srgbClr val="FF0000">
                        <a:alpha val="60000"/>
                      </a:srgbClr>
                    </a:solidFill>
                  </a:tcPr>
                </a:tc>
              </a:tr>
              <a:tr h="360000">
                <a:tc>
                  <a:txBody>
                    <a:bodyPr/>
                    <a:lstStyle/>
                    <a:p>
                      <a:pPr algn="l" fontAlgn="b"/>
                      <a:r>
                        <a:rPr lang="pt-BR" sz="1800" b="1" i="0" u="none" strike="noStrike" dirty="0">
                          <a:latin typeface="+mn-lt"/>
                        </a:rPr>
                        <a:t>4 </a:t>
                      </a:r>
                      <a:r>
                        <a:rPr lang="pt-BR" sz="1800" b="1" i="0" u="none" strike="noStrike" dirty="0" smtClean="0">
                          <a:latin typeface="+mn-lt"/>
                        </a:rPr>
                        <a:t>- </a:t>
                      </a:r>
                      <a:r>
                        <a:rPr lang="pt-BR" sz="1800" b="1" i="0" u="none" strike="noStrike" dirty="0" err="1" smtClean="0">
                          <a:latin typeface="+mn-lt"/>
                        </a:rPr>
                        <a:t>Tebuthiuron</a:t>
                      </a:r>
                      <a:r>
                        <a:rPr lang="pt-BR" sz="1800" b="1" i="0" u="none" strike="noStrike" baseline="0" dirty="0" smtClean="0">
                          <a:latin typeface="+mn-lt"/>
                        </a:rPr>
                        <a:t> 500</a:t>
                      </a:r>
                      <a:r>
                        <a:rPr lang="pt-BR" sz="1800" b="1" i="0" u="none" strike="noStrike" dirty="0" smtClean="0">
                          <a:latin typeface="+mn-lt"/>
                        </a:rPr>
                        <a:t> g ha</a:t>
                      </a:r>
                      <a:r>
                        <a:rPr lang="pt-BR" sz="1800" b="1" i="0" u="none" strike="noStrike" baseline="30000" dirty="0" smtClean="0">
                          <a:latin typeface="+mn-lt"/>
                        </a:rPr>
                        <a:t>-1</a:t>
                      </a:r>
                      <a:endParaRPr lang="pt-BR" sz="1800" b="1" i="0" u="none" strike="noStrike" dirty="0">
                        <a:latin typeface="+mn-lt"/>
                      </a:endParaRPr>
                    </a:p>
                  </a:txBody>
                  <a:tcPr marL="9525" marR="9525" marT="9525" marB="0" anchor="ctr"/>
                </a:tc>
                <a:tc>
                  <a:txBody>
                    <a:bodyPr/>
                    <a:lstStyle/>
                    <a:p>
                      <a:pPr algn="ctr" fontAlgn="b"/>
                      <a:r>
                        <a:rPr lang="pt-BR" sz="1800" b="1" i="0" u="none" strike="noStrike" dirty="0">
                          <a:solidFill>
                            <a:schemeClr val="tx1"/>
                          </a:solidFill>
                          <a:latin typeface="+mn-lt"/>
                        </a:rPr>
                        <a:t>87,5</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35,0</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72,5</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25,0</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66,3</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20,0</a:t>
                      </a:r>
                    </a:p>
                  </a:txBody>
                  <a:tcPr marL="9525" marR="9525" marT="9525" marB="0" anchor="ctr">
                    <a:solidFill>
                      <a:srgbClr val="FF0000">
                        <a:alpha val="60000"/>
                      </a:srgbClr>
                    </a:solidFill>
                  </a:tcPr>
                </a:tc>
              </a:tr>
              <a:tr h="360000">
                <a:tc>
                  <a:txBody>
                    <a:bodyPr/>
                    <a:lstStyle/>
                    <a:p>
                      <a:pPr algn="l" fontAlgn="b"/>
                      <a:r>
                        <a:rPr lang="pt-BR" sz="1800" b="1" i="0" u="none" strike="noStrike" dirty="0">
                          <a:latin typeface="+mn-lt"/>
                        </a:rPr>
                        <a:t>5 - </a:t>
                      </a:r>
                      <a:r>
                        <a:rPr lang="pt-BR" sz="1800" b="1" i="0" u="none" strike="noStrike" dirty="0" err="1" smtClean="0">
                          <a:latin typeface="+mn-lt"/>
                        </a:rPr>
                        <a:t>Tebuthiuron</a:t>
                      </a:r>
                      <a:r>
                        <a:rPr lang="pt-BR" sz="1800" b="1" i="0" u="none" strike="noStrike" baseline="0" dirty="0" smtClean="0">
                          <a:latin typeface="+mn-lt"/>
                        </a:rPr>
                        <a:t> </a:t>
                      </a:r>
                      <a:r>
                        <a:rPr lang="pt-BR" sz="1800" b="1" i="0" u="none" strike="noStrike" dirty="0" smtClean="0">
                          <a:latin typeface="+mn-lt"/>
                        </a:rPr>
                        <a:t>1000 g ha</a:t>
                      </a:r>
                      <a:r>
                        <a:rPr lang="pt-BR" sz="1800" b="1" i="0" u="none" strike="noStrike" baseline="30000" dirty="0" smtClean="0">
                          <a:latin typeface="+mn-lt"/>
                        </a:rPr>
                        <a:t>-1</a:t>
                      </a:r>
                      <a:endParaRPr lang="pt-BR" sz="1800" b="1" i="0" u="none" strike="noStrike" dirty="0">
                        <a:latin typeface="+mn-lt"/>
                      </a:endParaRPr>
                    </a:p>
                  </a:txBody>
                  <a:tcPr marL="9525" marR="9525" marT="9525" marB="0" anchor="ctr"/>
                </a:tc>
                <a:tc>
                  <a:txBody>
                    <a:bodyPr/>
                    <a:lstStyle/>
                    <a:p>
                      <a:pPr algn="ctr" fontAlgn="b"/>
                      <a:r>
                        <a:rPr lang="pt-BR" sz="1800" b="1" i="0" u="none" strike="noStrike" dirty="0">
                          <a:solidFill>
                            <a:schemeClr val="tx1"/>
                          </a:solidFill>
                          <a:latin typeface="+mn-lt"/>
                        </a:rPr>
                        <a:t>100,0</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56,3</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88,8</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52,5</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82,5</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48,8</a:t>
                      </a:r>
                    </a:p>
                  </a:txBody>
                  <a:tcPr marL="9525" marR="9525" marT="9525" marB="0" anchor="ctr">
                    <a:solidFill>
                      <a:srgbClr val="FF0000">
                        <a:alpha val="60000"/>
                      </a:srgbClr>
                    </a:solidFill>
                  </a:tcPr>
                </a:tc>
              </a:tr>
              <a:tr h="360000">
                <a:tc>
                  <a:txBody>
                    <a:bodyPr/>
                    <a:lstStyle/>
                    <a:p>
                      <a:pPr algn="l" fontAlgn="b"/>
                      <a:r>
                        <a:rPr lang="pt-BR" sz="1800" b="1" i="0" u="none" strike="noStrike" dirty="0">
                          <a:latin typeface="+mn-lt"/>
                        </a:rPr>
                        <a:t>6 - </a:t>
                      </a:r>
                      <a:r>
                        <a:rPr lang="pt-BR" sz="1800" b="1" i="0" u="none" strike="noStrike" dirty="0" err="1" smtClean="0">
                          <a:latin typeface="+mn-lt"/>
                        </a:rPr>
                        <a:t>Tebuthiuron</a:t>
                      </a:r>
                      <a:r>
                        <a:rPr lang="pt-BR" sz="1800" b="1" i="0" u="none" strike="noStrike" baseline="0" dirty="0" smtClean="0">
                          <a:latin typeface="+mn-lt"/>
                        </a:rPr>
                        <a:t> </a:t>
                      </a:r>
                      <a:r>
                        <a:rPr lang="pt-BR" sz="1800" b="1" i="0" u="none" strike="noStrike" dirty="0" smtClean="0">
                          <a:latin typeface="+mn-lt"/>
                        </a:rPr>
                        <a:t>1500 g ha</a:t>
                      </a:r>
                      <a:r>
                        <a:rPr lang="pt-BR" sz="1800" b="1" i="0" u="none" strike="noStrike" baseline="30000" dirty="0" smtClean="0">
                          <a:latin typeface="+mn-lt"/>
                        </a:rPr>
                        <a:t>-1</a:t>
                      </a:r>
                      <a:endParaRPr lang="pt-BR" sz="1800" b="1" i="0" u="none" strike="noStrike" dirty="0">
                        <a:latin typeface="+mn-lt"/>
                      </a:endParaRPr>
                    </a:p>
                  </a:txBody>
                  <a:tcPr marL="9525" marR="9525" marT="9525" marB="0" anchor="ctr"/>
                </a:tc>
                <a:tc>
                  <a:txBody>
                    <a:bodyPr/>
                    <a:lstStyle/>
                    <a:p>
                      <a:pPr algn="ctr" fontAlgn="b"/>
                      <a:r>
                        <a:rPr lang="pt-BR" sz="1800" b="1" i="0" u="none" strike="noStrike" dirty="0">
                          <a:solidFill>
                            <a:schemeClr val="tx1"/>
                          </a:solidFill>
                          <a:latin typeface="+mn-lt"/>
                        </a:rPr>
                        <a:t>100,0</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62,5</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97,5</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58,8</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95,0</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58,8</a:t>
                      </a:r>
                    </a:p>
                  </a:txBody>
                  <a:tcPr marL="9525" marR="9525" marT="9525" marB="0" anchor="ctr">
                    <a:solidFill>
                      <a:srgbClr val="FF0000">
                        <a:alpha val="60000"/>
                      </a:srgbClr>
                    </a:solidFill>
                  </a:tcPr>
                </a:tc>
              </a:tr>
              <a:tr h="360000">
                <a:tc>
                  <a:txBody>
                    <a:bodyPr/>
                    <a:lstStyle/>
                    <a:p>
                      <a:pPr algn="l" fontAlgn="b"/>
                      <a:r>
                        <a:rPr lang="pt-BR" sz="1800" b="1" i="0" u="none" strike="noStrike" dirty="0">
                          <a:latin typeface="+mn-lt"/>
                        </a:rPr>
                        <a:t>7 - </a:t>
                      </a:r>
                      <a:r>
                        <a:rPr lang="pt-BR" sz="1800" b="1" i="0" u="none" strike="noStrike" dirty="0" err="1" smtClean="0">
                          <a:latin typeface="+mn-lt"/>
                        </a:rPr>
                        <a:t>Tebuthiuron</a:t>
                      </a:r>
                      <a:r>
                        <a:rPr lang="pt-BR" sz="1800" b="1" i="0" u="none" strike="noStrike" baseline="0" dirty="0" smtClean="0">
                          <a:latin typeface="+mn-lt"/>
                        </a:rPr>
                        <a:t> </a:t>
                      </a:r>
                      <a:r>
                        <a:rPr lang="pt-BR" sz="1800" b="1" i="0" u="none" strike="noStrike" dirty="0" smtClean="0">
                          <a:latin typeface="+mn-lt"/>
                        </a:rPr>
                        <a:t>2500 g ha</a:t>
                      </a:r>
                      <a:r>
                        <a:rPr lang="pt-BR" sz="1800" b="1" i="0" u="none" strike="noStrike" baseline="30000" dirty="0" smtClean="0">
                          <a:latin typeface="+mn-lt"/>
                        </a:rPr>
                        <a:t>-1</a:t>
                      </a:r>
                      <a:endParaRPr lang="pt-BR" sz="1800" b="1" i="0" u="none" strike="noStrike" dirty="0">
                        <a:latin typeface="+mn-lt"/>
                      </a:endParaRPr>
                    </a:p>
                  </a:txBody>
                  <a:tcPr marL="9525" marR="9525" marT="9525" marB="0" anchor="ctr"/>
                </a:tc>
                <a:tc>
                  <a:txBody>
                    <a:bodyPr/>
                    <a:lstStyle/>
                    <a:p>
                      <a:pPr algn="ctr" fontAlgn="b"/>
                      <a:r>
                        <a:rPr lang="pt-BR" sz="1800" b="1" i="0" u="none" strike="noStrike" dirty="0">
                          <a:solidFill>
                            <a:schemeClr val="tx1"/>
                          </a:solidFill>
                          <a:latin typeface="+mn-lt"/>
                        </a:rPr>
                        <a:t>100,0</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66,3</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100,0</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58,8</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100,0</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58,8</a:t>
                      </a:r>
                    </a:p>
                  </a:txBody>
                  <a:tcPr marL="9525" marR="9525" marT="9525" marB="0" anchor="ctr">
                    <a:solidFill>
                      <a:srgbClr val="FF0000">
                        <a:alpha val="60000"/>
                      </a:srgbClr>
                    </a:solidFill>
                  </a:tcPr>
                </a:tc>
              </a:tr>
              <a:tr h="360000">
                <a:tc>
                  <a:txBody>
                    <a:bodyPr/>
                    <a:lstStyle/>
                    <a:p>
                      <a:pPr algn="l" fontAlgn="b"/>
                      <a:r>
                        <a:rPr lang="pt-BR" sz="1800" b="1" i="0" u="none" strike="noStrike" dirty="0">
                          <a:latin typeface="+mn-lt"/>
                        </a:rPr>
                        <a:t>8 - </a:t>
                      </a:r>
                      <a:r>
                        <a:rPr lang="pt-BR" sz="1800" b="1" i="0" u="none" strike="noStrike" dirty="0" err="1" smtClean="0">
                          <a:latin typeface="+mn-lt"/>
                        </a:rPr>
                        <a:t>Tebuthiuron</a:t>
                      </a:r>
                      <a:r>
                        <a:rPr lang="pt-BR" sz="1800" b="1" i="0" u="none" strike="noStrike" baseline="0" dirty="0" smtClean="0">
                          <a:latin typeface="+mn-lt"/>
                        </a:rPr>
                        <a:t> </a:t>
                      </a:r>
                      <a:r>
                        <a:rPr lang="pt-BR" sz="1800" b="1" i="0" u="none" strike="noStrike" dirty="0" smtClean="0">
                          <a:latin typeface="+mn-lt"/>
                        </a:rPr>
                        <a:t>3000 g ha</a:t>
                      </a:r>
                      <a:r>
                        <a:rPr lang="pt-BR" sz="1800" b="1" i="0" u="none" strike="noStrike" baseline="30000" dirty="0" smtClean="0">
                          <a:latin typeface="+mn-lt"/>
                        </a:rPr>
                        <a:t>-1</a:t>
                      </a:r>
                      <a:endParaRPr lang="pt-BR" sz="1800" b="1" i="0" u="none" strike="noStrike" dirty="0">
                        <a:latin typeface="+mn-lt"/>
                      </a:endParaRPr>
                    </a:p>
                  </a:txBody>
                  <a:tcPr marL="9525" marR="9525" marT="9525" marB="0" anchor="ctr"/>
                </a:tc>
                <a:tc>
                  <a:txBody>
                    <a:bodyPr/>
                    <a:lstStyle/>
                    <a:p>
                      <a:pPr algn="ctr" fontAlgn="b"/>
                      <a:r>
                        <a:rPr lang="pt-BR" sz="1800" b="1" i="0" u="none" strike="noStrike" dirty="0">
                          <a:solidFill>
                            <a:schemeClr val="tx1"/>
                          </a:solidFill>
                          <a:latin typeface="+mn-lt"/>
                        </a:rPr>
                        <a:t>100,0</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72,5</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100,0</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66,3</a:t>
                      </a:r>
                    </a:p>
                  </a:txBody>
                  <a:tcPr marL="9525" marR="9525" marT="9525" marB="0" anchor="ctr">
                    <a:solidFill>
                      <a:srgbClr val="FF0000">
                        <a:alpha val="60000"/>
                      </a:srgbClr>
                    </a:solidFill>
                  </a:tcPr>
                </a:tc>
                <a:tc>
                  <a:txBody>
                    <a:bodyPr/>
                    <a:lstStyle/>
                    <a:p>
                      <a:pPr algn="ctr" fontAlgn="b"/>
                      <a:r>
                        <a:rPr lang="pt-BR" sz="1800" b="1" i="0" u="none" strike="noStrike" dirty="0">
                          <a:solidFill>
                            <a:schemeClr val="tx1"/>
                          </a:solidFill>
                          <a:latin typeface="+mn-lt"/>
                        </a:rPr>
                        <a:t>100,0</a:t>
                      </a:r>
                    </a:p>
                  </a:txBody>
                  <a:tcPr marL="9525" marR="9525" marT="9525" marB="0" anchor="ctr">
                    <a:solidFill>
                      <a:srgbClr val="FFFF00">
                        <a:alpha val="60000"/>
                      </a:srgbClr>
                    </a:solidFill>
                  </a:tcPr>
                </a:tc>
                <a:tc>
                  <a:txBody>
                    <a:bodyPr/>
                    <a:lstStyle/>
                    <a:p>
                      <a:pPr algn="ctr" fontAlgn="b"/>
                      <a:r>
                        <a:rPr lang="pt-BR" sz="1800" b="1" i="0" u="none" strike="noStrike" dirty="0">
                          <a:solidFill>
                            <a:schemeClr val="tx1"/>
                          </a:solidFill>
                          <a:latin typeface="+mn-lt"/>
                        </a:rPr>
                        <a:t>60,0</a:t>
                      </a:r>
                    </a:p>
                  </a:txBody>
                  <a:tcPr marL="9525" marR="9525" marT="9525" marB="0" anchor="ctr">
                    <a:solidFill>
                      <a:srgbClr val="FF0000">
                        <a:alpha val="60000"/>
                      </a:srgbClr>
                    </a:solidFill>
                  </a:tcPr>
                </a:tc>
              </a:tr>
            </a:tbl>
          </a:graphicData>
        </a:graphic>
      </p:graphicFrame>
      <p:sp>
        <p:nvSpPr>
          <p:cNvPr id="4192" name="CaixaDeTexto 9"/>
          <p:cNvSpPr txBox="1">
            <a:spLocks noChangeArrowheads="1"/>
          </p:cNvSpPr>
          <p:nvPr/>
        </p:nvSpPr>
        <p:spPr bwMode="auto">
          <a:xfrm>
            <a:off x="6223000" y="4941168"/>
            <a:ext cx="2492375" cy="307975"/>
          </a:xfrm>
          <a:prstGeom prst="rect">
            <a:avLst/>
          </a:prstGeom>
          <a:solidFill>
            <a:schemeClr val="bg1">
              <a:alpha val="60000"/>
            </a:schemeClr>
          </a:solidFill>
          <a:ln w="9525">
            <a:solidFill>
              <a:schemeClr val="tx1"/>
            </a:solidFill>
            <a:miter lim="800000"/>
            <a:headEnd/>
            <a:tailEnd/>
          </a:ln>
        </p:spPr>
        <p:txBody>
          <a:bodyPr wrap="none">
            <a:spAutoFit/>
          </a:bodyPr>
          <a:lstStyle/>
          <a:p>
            <a:pPr algn="ctr"/>
            <a:r>
              <a:rPr lang="pt-BR" sz="1400"/>
              <a:t>Tebuthiuron - Lava 800WDG</a:t>
            </a:r>
          </a:p>
        </p:txBody>
      </p:sp>
      <p:grpSp>
        <p:nvGrpSpPr>
          <p:cNvPr id="10" name="Grupo 9"/>
          <p:cNvGrpSpPr/>
          <p:nvPr/>
        </p:nvGrpSpPr>
        <p:grpSpPr>
          <a:xfrm>
            <a:off x="2843808" y="5887532"/>
            <a:ext cx="3528392" cy="421788"/>
            <a:chOff x="1547664" y="4221088"/>
            <a:chExt cx="6048672" cy="1501908"/>
          </a:xfrm>
        </p:grpSpPr>
        <p:pic>
          <p:nvPicPr>
            <p:cNvPr id="11" name="Imagem 10" descr="Vitral Ceres ESALQ.jpg"/>
            <p:cNvPicPr>
              <a:picLocks noChangeAspect="1"/>
            </p:cNvPicPr>
            <p:nvPr/>
          </p:nvPicPr>
          <p:blipFill>
            <a:blip r:embed="rId2" cstate="print"/>
            <a:stretch>
              <a:fillRect/>
            </a:stretch>
          </p:blipFill>
          <p:spPr>
            <a:xfrm>
              <a:off x="6588224" y="4221088"/>
              <a:ext cx="1008112" cy="1474364"/>
            </a:xfrm>
            <a:prstGeom prst="rect">
              <a:avLst/>
            </a:prstGeom>
          </p:spPr>
        </p:pic>
        <p:pic>
          <p:nvPicPr>
            <p:cNvPr id="12" name="Imagem 11" descr="Logo Agrocon 23NOV09.jpg"/>
            <p:cNvPicPr>
              <a:picLocks noChangeAspect="1"/>
            </p:cNvPicPr>
            <p:nvPr/>
          </p:nvPicPr>
          <p:blipFill>
            <a:blip r:embed="rId3" cstate="print"/>
            <a:stretch>
              <a:fillRect/>
            </a:stretch>
          </p:blipFill>
          <p:spPr>
            <a:xfrm>
              <a:off x="1547664" y="4293096"/>
              <a:ext cx="1429900" cy="1429900"/>
            </a:xfrm>
            <a:prstGeom prst="rect">
              <a:avLst/>
            </a:prstGeom>
          </p:spPr>
        </p:pic>
        <p:pic>
          <p:nvPicPr>
            <p:cNvPr id="13" name="Imagem 12" descr="images.jpg"/>
            <p:cNvPicPr>
              <a:picLocks noChangeAspect="1"/>
            </p:cNvPicPr>
            <p:nvPr/>
          </p:nvPicPr>
          <p:blipFill>
            <a:blip r:embed="rId4" cstate="print"/>
            <a:stretch>
              <a:fillRect/>
            </a:stretch>
          </p:blipFill>
          <p:spPr>
            <a:xfrm>
              <a:off x="3059832" y="4581128"/>
              <a:ext cx="3384376" cy="827458"/>
            </a:xfrm>
            <a:prstGeom prst="rect">
              <a:avLst/>
            </a:prstGeom>
          </p:spPr>
        </p:pic>
      </p:grpSp>
      <p:sp>
        <p:nvSpPr>
          <p:cNvPr id="14" name="CaixaDeTexto 5"/>
          <p:cNvSpPr txBox="1">
            <a:spLocks noChangeArrowheads="1"/>
          </p:cNvSpPr>
          <p:nvPr/>
        </p:nvSpPr>
        <p:spPr bwMode="auto">
          <a:xfrm>
            <a:off x="467544" y="4941168"/>
            <a:ext cx="3831498" cy="338554"/>
          </a:xfrm>
          <a:prstGeom prst="rect">
            <a:avLst/>
          </a:prstGeom>
          <a:solidFill>
            <a:schemeClr val="bg1">
              <a:alpha val="60000"/>
            </a:schemeClr>
          </a:solidFill>
          <a:ln w="9525">
            <a:solidFill>
              <a:schemeClr val="tx1"/>
            </a:solidFill>
            <a:miter lim="800000"/>
            <a:headEnd/>
            <a:tailEnd/>
          </a:ln>
        </p:spPr>
        <p:txBody>
          <a:bodyPr wrap="none">
            <a:spAutoFit/>
          </a:bodyPr>
          <a:lstStyle/>
          <a:p>
            <a:pPr algn="just"/>
            <a:r>
              <a:rPr lang="pt-BR" sz="1600"/>
              <a:t>DIGCI - </a:t>
            </a:r>
            <a:r>
              <a:rPr lang="pt-BR" sz="1600" i="1"/>
              <a:t>Digitaria ciliaris </a:t>
            </a:r>
            <a:r>
              <a:rPr lang="pt-BR" sz="1600"/>
              <a:t>(capim-colchão)</a:t>
            </a:r>
            <a:endParaRPr lang="pt-BR" sz="1600" i="1"/>
          </a:p>
        </p:txBody>
      </p:sp>
      <p:sp>
        <p:nvSpPr>
          <p:cNvPr id="15" name="CaixaDeTexto 6"/>
          <p:cNvSpPr txBox="1">
            <a:spLocks noChangeArrowheads="1"/>
          </p:cNvSpPr>
          <p:nvPr/>
        </p:nvSpPr>
        <p:spPr bwMode="auto">
          <a:xfrm>
            <a:off x="467544" y="5322694"/>
            <a:ext cx="3809056" cy="338554"/>
          </a:xfrm>
          <a:prstGeom prst="rect">
            <a:avLst/>
          </a:prstGeom>
          <a:solidFill>
            <a:schemeClr val="bg1">
              <a:alpha val="60000"/>
            </a:schemeClr>
          </a:solidFill>
          <a:ln w="9525">
            <a:solidFill>
              <a:schemeClr val="tx1"/>
            </a:solidFill>
            <a:miter lim="800000"/>
            <a:headEnd/>
            <a:tailEnd/>
          </a:ln>
        </p:spPr>
        <p:txBody>
          <a:bodyPr wrap="none">
            <a:spAutoFit/>
          </a:bodyPr>
          <a:lstStyle/>
          <a:p>
            <a:pPr algn="just"/>
            <a:r>
              <a:rPr lang="pt-BR" sz="1600" dirty="0"/>
              <a:t>DIGNU - </a:t>
            </a:r>
            <a:r>
              <a:rPr lang="pt-BR" sz="1600" i="1" dirty="0"/>
              <a:t>Digitaria </a:t>
            </a:r>
            <a:r>
              <a:rPr lang="pt-BR" sz="1600" i="1" dirty="0" err="1"/>
              <a:t>nuda</a:t>
            </a:r>
            <a:r>
              <a:rPr lang="pt-BR" sz="1600" i="1" dirty="0"/>
              <a:t> </a:t>
            </a:r>
            <a:r>
              <a:rPr lang="pt-BR" sz="1600" dirty="0"/>
              <a:t>(capim-colchão)</a:t>
            </a:r>
            <a:endParaRPr lang="pt-BR" sz="1600" i="1" dirty="0"/>
          </a:p>
        </p:txBody>
      </p:sp>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03075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55576" y="404664"/>
            <a:ext cx="7704856" cy="1200329"/>
          </a:xfrm>
          <a:prstGeom prst="rect">
            <a:avLst/>
          </a:prstGeom>
          <a:solidFill>
            <a:schemeClr val="tx1"/>
          </a:solidFill>
          <a:ln>
            <a:solidFill>
              <a:schemeClr val="bg1"/>
            </a:solidFill>
            <a:headEnd type="none" w="sm" len="sm"/>
            <a:tailEnd type="none" w="sm" len="sm"/>
          </a:ln>
          <a:effectLst>
            <a:glow rad="101600">
              <a:schemeClr val="tx1">
                <a:alpha val="60000"/>
              </a:schemeClr>
            </a:glow>
            <a:innerShdw blurRad="114300">
              <a:prstClr val="black"/>
            </a:inn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eaLnBrk="0" hangingPunct="0"/>
            <a:r>
              <a:rPr kumimoji="0" lang="pt-BR" sz="3600" b="1" dirty="0" smtClean="0">
                <a:solidFill>
                  <a:schemeClr val="bg1"/>
                </a:solidFill>
              </a:rPr>
              <a:t>MECANISMO DE RESISTENCIA AOS </a:t>
            </a:r>
          </a:p>
          <a:p>
            <a:pPr algn="ctr" eaLnBrk="0" hangingPunct="0"/>
            <a:r>
              <a:rPr kumimoji="0" lang="pt-BR" sz="3600" b="1" dirty="0" smtClean="0">
                <a:solidFill>
                  <a:schemeClr val="bg1"/>
                </a:solidFill>
              </a:rPr>
              <a:t>HERBICIDAS INIBIDORES DO FS</a:t>
            </a:r>
            <a:r>
              <a:rPr kumimoji="0" lang="pt-BR" sz="3600" b="1" baseline="-25000" dirty="0" smtClean="0">
                <a:solidFill>
                  <a:schemeClr val="bg1"/>
                </a:solidFill>
              </a:rPr>
              <a:t>II</a:t>
            </a:r>
            <a:r>
              <a:rPr kumimoji="0" lang="pt-BR" sz="3600" b="1" dirty="0" smtClean="0">
                <a:solidFill>
                  <a:schemeClr val="bg1"/>
                </a:solidFill>
              </a:rPr>
              <a:t>:</a:t>
            </a:r>
            <a:endParaRPr kumimoji="0" lang="pt-BR" sz="3600" b="1" dirty="0">
              <a:solidFill>
                <a:schemeClr val="bg1"/>
              </a:solidFill>
            </a:endParaRPr>
          </a:p>
        </p:txBody>
      </p:sp>
      <p:pic>
        <p:nvPicPr>
          <p:cNvPr id="3"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16719" t="33125" r="17969" b="18187"/>
          <a:stretch>
            <a:fillRect/>
          </a:stretch>
        </p:blipFill>
        <p:spPr bwMode="auto">
          <a:xfrm>
            <a:off x="681038" y="1916832"/>
            <a:ext cx="79629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6588224" y="3171661"/>
            <a:ext cx="2448272" cy="1200329"/>
          </a:xfrm>
          <a:prstGeom prst="rect">
            <a:avLst/>
          </a:prstGeom>
          <a:solidFill>
            <a:schemeClr val="tx1"/>
          </a:solidFill>
          <a:ln>
            <a:solidFill>
              <a:schemeClr val="bg1"/>
            </a:solidFill>
            <a:headEnd type="none" w="sm" len="sm"/>
            <a:tailEnd type="none" w="sm" len="sm"/>
          </a:ln>
          <a:effectLst>
            <a:glow rad="101600">
              <a:schemeClr val="tx1">
                <a:alpha val="60000"/>
              </a:schemeClr>
            </a:glow>
            <a:innerShdw blurRad="114300">
              <a:prstClr val="black"/>
            </a:inn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eaLnBrk="0" hangingPunct="0"/>
            <a:r>
              <a:rPr kumimoji="0" lang="pt-BR" sz="3600" b="1" dirty="0" smtClean="0">
                <a:solidFill>
                  <a:schemeClr val="bg1"/>
                </a:solidFill>
              </a:rPr>
              <a:t>SUSCETIVEL</a:t>
            </a:r>
          </a:p>
          <a:p>
            <a:pPr algn="ctr" eaLnBrk="0" hangingPunct="0"/>
            <a:r>
              <a:rPr lang="pt-BR" sz="3600" b="1" dirty="0" smtClean="0">
                <a:solidFill>
                  <a:schemeClr val="bg1"/>
                </a:solidFill>
              </a:rPr>
              <a:t>MORRE</a:t>
            </a:r>
            <a:endParaRPr kumimoji="0" lang="pt-BR" sz="3600" b="1" dirty="0">
              <a:solidFill>
                <a:schemeClr val="bg1"/>
              </a:solidFill>
            </a:endParaRPr>
          </a:p>
        </p:txBody>
      </p:sp>
      <p:sp>
        <p:nvSpPr>
          <p:cNvPr id="5" name="Seta em curva para a direita 4"/>
          <p:cNvSpPr/>
          <p:nvPr/>
        </p:nvSpPr>
        <p:spPr>
          <a:xfrm>
            <a:off x="179512" y="5085184"/>
            <a:ext cx="1008112" cy="1440160"/>
          </a:xfrm>
          <a:prstGeom prst="curv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CaixaDeTexto 9"/>
          <p:cNvSpPr txBox="1">
            <a:spLocks noChangeArrowheads="1"/>
          </p:cNvSpPr>
          <p:nvPr/>
        </p:nvSpPr>
        <p:spPr bwMode="auto">
          <a:xfrm>
            <a:off x="1225634" y="6084004"/>
            <a:ext cx="7450822" cy="369332"/>
          </a:xfrm>
          <a:prstGeom prst="rect">
            <a:avLst/>
          </a:prstGeom>
          <a:solidFill>
            <a:schemeClr val="bg1">
              <a:alpha val="60000"/>
            </a:schemeClr>
          </a:solidFill>
          <a:ln w="9525">
            <a:solidFill>
              <a:schemeClr val="tx1"/>
            </a:solidFill>
            <a:miter lim="800000"/>
            <a:headEnd/>
            <a:tailEnd/>
          </a:ln>
        </p:spPr>
        <p:txBody>
          <a:bodyPr wrap="none">
            <a:spAutoFit/>
          </a:bodyPr>
          <a:lstStyle/>
          <a:p>
            <a:pPr algn="ctr"/>
            <a:r>
              <a:rPr lang="pt-BR" b="1" dirty="0" smtClean="0"/>
              <a:t>Alterações pontuais no </a:t>
            </a:r>
            <a:r>
              <a:rPr lang="pt-BR" b="1" dirty="0" err="1" smtClean="0"/>
              <a:t>Qb</a:t>
            </a:r>
            <a:r>
              <a:rPr lang="pt-BR" b="1" dirty="0" smtClean="0"/>
              <a:t> que não permitem o acoplamento do herbicida.</a:t>
            </a:r>
            <a:endParaRPr lang="pt-BR" b="1" dirty="0"/>
          </a:p>
        </p:txBody>
      </p:sp>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32864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04800" y="635025"/>
            <a:ext cx="8534400" cy="5602287"/>
          </a:xfrm>
          <a:prstGeom prst="rect">
            <a:avLst/>
          </a:prstGeom>
          <a:solidFill>
            <a:schemeClr val="bg1">
              <a:alpha val="63000"/>
            </a:schemeClr>
          </a:solidFill>
          <a:ln w="9525">
            <a:noFill/>
            <a:miter lim="800000"/>
            <a:headEnd/>
            <a:tailEnd/>
          </a:ln>
        </p:spPr>
        <p:txBody>
          <a:bodyPr>
            <a:spAutoFit/>
          </a:bodyPr>
          <a:lstStyle/>
          <a:p>
            <a:pPr algn="ctr"/>
            <a:r>
              <a:rPr lang="pt-BR" sz="3600" b="1" u="sng" dirty="0"/>
              <a:t>SELETIVIDADE</a:t>
            </a:r>
          </a:p>
          <a:p>
            <a:pPr algn="ctr"/>
            <a:endParaRPr lang="pt-BR" sz="3600" b="1" u="sng" dirty="0"/>
          </a:p>
          <a:p>
            <a:pPr algn="ctr"/>
            <a:r>
              <a:rPr lang="pt-BR" sz="2600" b="1" dirty="0">
                <a:cs typeface="Arial" charset="0"/>
              </a:rPr>
              <a:t>“Capacidade que um produto químico apresenta em isolar seus efeitos danosos sobre um alvo específico (pragas, doenças ou plantas daninhas), causando mínimo ou nenhum dano aos demais seres no local (FAO, 1987)”</a:t>
            </a:r>
            <a:endParaRPr lang="pt-BR" sz="2600" b="1" dirty="0"/>
          </a:p>
          <a:p>
            <a:pPr algn="ctr"/>
            <a:endParaRPr lang="pt-BR" sz="2600" b="1" dirty="0"/>
          </a:p>
          <a:p>
            <a:pPr algn="ctr"/>
            <a:r>
              <a:rPr lang="pt-BR" sz="2600" b="1" dirty="0">
                <a:cs typeface="Arial" charset="0"/>
              </a:rPr>
              <a:t>“Capacidade agronômica de matar algumas plantas sem injuriar outras</a:t>
            </a:r>
            <a:r>
              <a:rPr lang="pt-BR" sz="2600" b="1" dirty="0"/>
              <a:t> (Anderson, 1983)”</a:t>
            </a:r>
          </a:p>
          <a:p>
            <a:pPr algn="ctr"/>
            <a:endParaRPr lang="pt-BR" sz="2600" b="1" dirty="0"/>
          </a:p>
          <a:p>
            <a:pPr algn="ctr"/>
            <a:r>
              <a:rPr lang="pt-BR" sz="2600" b="1" dirty="0"/>
              <a:t>“Medida de resposta diferencial entre as espécies de plantas a um determinado herbicida (Oliveira Jr., 2001)”</a:t>
            </a:r>
          </a:p>
          <a:p>
            <a:pPr algn="ctr"/>
            <a:endParaRPr lang="pt-BR" sz="2600" b="1" dirty="0"/>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4" y="188640"/>
            <a:ext cx="2160240" cy="140360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6012180"/>
            <a:ext cx="1080120" cy="701804"/>
          </a:xfrm>
          <a:prstGeom prst="rect">
            <a:avLst/>
          </a:prstGeom>
        </p:spPr>
      </p:pic>
    </p:spTree>
    <p:extLst>
      <p:ext uri="{BB962C8B-B14F-4D97-AF65-F5344CB8AC3E}">
        <p14:creationId xmlns:p14="http://schemas.microsoft.com/office/powerpoint/2010/main" val="24521028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57188" y="609600"/>
            <a:ext cx="8001000" cy="5619750"/>
          </a:xfrm>
          <a:prstGeom prst="rect">
            <a:avLst/>
          </a:prstGeom>
          <a:solidFill>
            <a:schemeClr val="bg1">
              <a:alpha val="72000"/>
            </a:schemeClr>
          </a:solidFill>
          <a:ln w="9525">
            <a:noFill/>
            <a:miter lim="800000"/>
            <a:headEnd/>
            <a:tailEnd/>
          </a:ln>
        </p:spPr>
        <p:txBody>
          <a:bodyPr>
            <a:spAutoFit/>
          </a:bodyPr>
          <a:lstStyle/>
          <a:p>
            <a:pPr algn="ctr"/>
            <a:r>
              <a:rPr lang="pt-BR" sz="3200" b="1" dirty="0"/>
              <a:t>MECANISMOS DE SELETIVIDADE</a:t>
            </a:r>
          </a:p>
          <a:p>
            <a:pPr algn="ctr"/>
            <a:endParaRPr lang="pt-BR" sz="3600" b="1" dirty="0"/>
          </a:p>
          <a:p>
            <a:pPr>
              <a:lnSpc>
                <a:spcPct val="130000"/>
              </a:lnSpc>
              <a:buFontTx/>
              <a:buChar char="-"/>
            </a:pPr>
            <a:r>
              <a:rPr lang="pt-BR" sz="2600" b="1" dirty="0"/>
              <a:t> </a:t>
            </a:r>
            <a:r>
              <a:rPr lang="pt-BR" sz="2800" b="1" dirty="0"/>
              <a:t>Posicionamento no tempo e no espaço</a:t>
            </a:r>
          </a:p>
          <a:p>
            <a:pPr>
              <a:lnSpc>
                <a:spcPct val="130000"/>
              </a:lnSpc>
              <a:buFontTx/>
              <a:buChar char="-"/>
            </a:pPr>
            <a:r>
              <a:rPr lang="pt-BR" sz="2800" b="1" dirty="0"/>
              <a:t> Dosagem e formulação</a:t>
            </a:r>
          </a:p>
          <a:p>
            <a:pPr>
              <a:lnSpc>
                <a:spcPct val="130000"/>
              </a:lnSpc>
              <a:buFontTx/>
              <a:buChar char="-"/>
            </a:pPr>
            <a:r>
              <a:rPr lang="pt-BR" sz="2800" b="1" dirty="0"/>
              <a:t> Diferenças anatômicas</a:t>
            </a:r>
          </a:p>
          <a:p>
            <a:pPr>
              <a:lnSpc>
                <a:spcPct val="130000"/>
              </a:lnSpc>
              <a:buFontTx/>
              <a:buChar char="-"/>
            </a:pPr>
            <a:r>
              <a:rPr lang="pt-BR" sz="2800" b="1" dirty="0"/>
              <a:t> Absorção e translocação</a:t>
            </a:r>
          </a:p>
          <a:p>
            <a:pPr>
              <a:lnSpc>
                <a:spcPct val="130000"/>
              </a:lnSpc>
              <a:buFontTx/>
              <a:buChar char="-"/>
            </a:pPr>
            <a:r>
              <a:rPr lang="pt-BR" sz="2800" b="1" dirty="0"/>
              <a:t> Superprodução enzimática</a:t>
            </a:r>
          </a:p>
          <a:p>
            <a:pPr>
              <a:lnSpc>
                <a:spcPct val="130000"/>
              </a:lnSpc>
              <a:buFontTx/>
              <a:buChar char="-"/>
            </a:pPr>
            <a:r>
              <a:rPr lang="pt-BR" sz="2800" b="1" dirty="0"/>
              <a:t> Uso de protetores</a:t>
            </a:r>
          </a:p>
          <a:p>
            <a:pPr>
              <a:lnSpc>
                <a:spcPct val="130000"/>
              </a:lnSpc>
              <a:buFontTx/>
              <a:buChar char="-"/>
            </a:pPr>
            <a:r>
              <a:rPr lang="pt-BR" sz="2800" b="1" dirty="0"/>
              <a:t> Insensibilidade do sítio de ação</a:t>
            </a:r>
          </a:p>
          <a:p>
            <a:pPr>
              <a:lnSpc>
                <a:spcPct val="130000"/>
              </a:lnSpc>
              <a:buFontTx/>
              <a:buChar char="-"/>
            </a:pPr>
            <a:r>
              <a:rPr lang="pt-BR" sz="2800" b="1" dirty="0"/>
              <a:t> Metabolismo diferencial</a:t>
            </a:r>
          </a:p>
        </p:txBody>
      </p:sp>
      <p:sp>
        <p:nvSpPr>
          <p:cNvPr id="3" name="Text Box 7"/>
          <p:cNvSpPr txBox="1">
            <a:spLocks noChangeArrowheads="1"/>
          </p:cNvSpPr>
          <p:nvPr/>
        </p:nvSpPr>
        <p:spPr bwMode="auto">
          <a:xfrm>
            <a:off x="5500688" y="6348413"/>
            <a:ext cx="2032000" cy="366712"/>
          </a:xfrm>
          <a:prstGeom prst="rect">
            <a:avLst/>
          </a:prstGeom>
          <a:solidFill>
            <a:schemeClr val="bg1">
              <a:alpha val="72000"/>
            </a:schemeClr>
          </a:solidFill>
          <a:ln w="9525">
            <a:noFill/>
            <a:miter lim="800000"/>
            <a:headEnd/>
            <a:tailEnd/>
          </a:ln>
        </p:spPr>
        <p:txBody>
          <a:bodyPr wrap="none">
            <a:spAutoFit/>
          </a:bodyPr>
          <a:lstStyle/>
          <a:p>
            <a:r>
              <a:rPr lang="pt-BR" sz="1800" b="1"/>
              <a:t>Warabi et al., 2001</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2852936"/>
            <a:ext cx="1819275" cy="2505075"/>
          </a:xfrm>
          <a:prstGeom prst="rect">
            <a:avLst/>
          </a:prstGeom>
        </p:spPr>
      </p:pic>
    </p:spTree>
    <p:extLst>
      <p:ext uri="{BB962C8B-B14F-4D97-AF65-F5344CB8AC3E}">
        <p14:creationId xmlns:p14="http://schemas.microsoft.com/office/powerpoint/2010/main" val="37102569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38113" y="769938"/>
            <a:ext cx="8839200" cy="5159375"/>
          </a:xfrm>
          <a:prstGeom prst="rect">
            <a:avLst/>
          </a:prstGeom>
          <a:solidFill>
            <a:schemeClr val="bg1">
              <a:alpha val="72000"/>
            </a:schemeClr>
          </a:solidFill>
          <a:ln w="9525">
            <a:noFill/>
            <a:miter lim="800000"/>
            <a:headEnd/>
            <a:tailEnd/>
          </a:ln>
        </p:spPr>
        <p:txBody>
          <a:bodyPr>
            <a:spAutoFit/>
          </a:bodyPr>
          <a:lstStyle/>
          <a:p>
            <a:pPr marL="457200" indent="-457200" algn="ctr"/>
            <a:r>
              <a:rPr lang="pt-BR" sz="3600" b="1" u="sng"/>
              <a:t>METABOLISMO</a:t>
            </a:r>
          </a:p>
          <a:p>
            <a:pPr marL="457200" indent="-457200" algn="ctr"/>
            <a:endParaRPr lang="pt-BR" sz="3600" b="1"/>
          </a:p>
          <a:p>
            <a:pPr marL="457200" indent="-457200" algn="ctr"/>
            <a:r>
              <a:rPr lang="pt-BR" sz="2600" b="1">
                <a:cs typeface="Arial" charset="0"/>
              </a:rPr>
              <a:t>“Principal mecanismo de seletividade de herbicidas entre cultura e plantas daninhas (Cole, 1994; Eerd et al., 2003)</a:t>
            </a:r>
            <a:r>
              <a:rPr lang="pt-BR" sz="2600" b="1"/>
              <a:t>”</a:t>
            </a:r>
          </a:p>
          <a:p>
            <a:pPr marL="457200" indent="-457200" algn="ctr"/>
            <a:endParaRPr lang="pt-BR" sz="2600" b="1"/>
          </a:p>
          <a:p>
            <a:pPr marL="457200" indent="-457200" algn="ctr"/>
            <a:r>
              <a:rPr lang="pt-BR" sz="2600" b="1"/>
              <a:t>Três fases:</a:t>
            </a:r>
          </a:p>
          <a:p>
            <a:pPr marL="457200" indent="-457200" algn="ctr"/>
            <a:endParaRPr lang="pt-BR" sz="2600" b="1"/>
          </a:p>
          <a:p>
            <a:pPr marL="457200" indent="-457200" algn="ctr">
              <a:buFontTx/>
              <a:buAutoNum type="arabicPeriod"/>
            </a:pPr>
            <a:r>
              <a:rPr lang="pt-BR" sz="2600" b="1"/>
              <a:t>Conversão (oxidação, redução, hidrólise) - P450</a:t>
            </a:r>
          </a:p>
          <a:p>
            <a:pPr marL="457200" indent="-457200" algn="ctr">
              <a:buFontTx/>
              <a:buAutoNum type="arabicPeriod"/>
            </a:pPr>
            <a:endParaRPr lang="pt-BR" sz="2600" b="1"/>
          </a:p>
          <a:p>
            <a:pPr marL="457200" indent="-457200" algn="ctr">
              <a:buFontTx/>
              <a:buAutoNum type="arabicPeriod"/>
            </a:pPr>
            <a:r>
              <a:rPr lang="pt-BR" sz="2600" b="1"/>
              <a:t>Conjugação (açúcares, aminoácidos, glutathiona)</a:t>
            </a:r>
          </a:p>
          <a:p>
            <a:pPr marL="457200" indent="-457200" algn="ctr">
              <a:buFontTx/>
              <a:buAutoNum type="arabicPeriod"/>
            </a:pPr>
            <a:endParaRPr lang="pt-BR" sz="2600" b="1"/>
          </a:p>
          <a:p>
            <a:pPr marL="457200" indent="-457200" algn="ctr">
              <a:buFontTx/>
              <a:buAutoNum type="arabicPeriod"/>
            </a:pPr>
            <a:r>
              <a:rPr lang="pt-BR" sz="2600" b="1"/>
              <a:t>Conjugados secundários e compartimentalização</a:t>
            </a: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260648"/>
            <a:ext cx="857578" cy="1184275"/>
          </a:xfrm>
          <a:prstGeom prst="rect">
            <a:avLst/>
          </a:prstGeom>
        </p:spPr>
      </p:pic>
    </p:spTree>
    <p:extLst>
      <p:ext uri="{BB962C8B-B14F-4D97-AF65-F5344CB8AC3E}">
        <p14:creationId xmlns:p14="http://schemas.microsoft.com/office/powerpoint/2010/main" val="21920676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38113" y="952500"/>
            <a:ext cx="8839200" cy="4762500"/>
          </a:xfrm>
          <a:prstGeom prst="rect">
            <a:avLst/>
          </a:prstGeom>
          <a:noFill/>
          <a:ln w="9525">
            <a:noFill/>
            <a:miter lim="800000"/>
            <a:headEnd/>
            <a:tailEnd/>
          </a:ln>
        </p:spPr>
        <p:txBody>
          <a:bodyPr>
            <a:spAutoFit/>
          </a:bodyPr>
          <a:lstStyle/>
          <a:p>
            <a:pPr marL="457200" indent="-457200" algn="ctr"/>
            <a:r>
              <a:rPr lang="pt-BR" sz="3600" b="1" u="sng"/>
              <a:t>DETOXIFICAÇÃO</a:t>
            </a:r>
          </a:p>
          <a:p>
            <a:pPr marL="457200" indent="-457200" algn="ctr"/>
            <a:endParaRPr lang="pt-BR" sz="3600" b="1"/>
          </a:p>
          <a:p>
            <a:pPr marL="457200" indent="-457200" algn="ctr">
              <a:buFontTx/>
              <a:buChar char="-"/>
            </a:pPr>
            <a:r>
              <a:rPr lang="pt-BR" sz="2600" b="1">
                <a:cs typeface="Arial" charset="0"/>
              </a:rPr>
              <a:t>Rotas presentes em todas as plantas</a:t>
            </a:r>
          </a:p>
          <a:p>
            <a:pPr marL="457200" indent="-457200" algn="ctr">
              <a:buFontTx/>
              <a:buChar char="-"/>
            </a:pPr>
            <a:r>
              <a:rPr lang="pt-BR" sz="2600" b="1"/>
              <a:t>Existência de diversas isoenzimas</a:t>
            </a:r>
          </a:p>
          <a:p>
            <a:pPr marL="457200" indent="-457200" algn="ctr">
              <a:buFontTx/>
              <a:buChar char="-"/>
            </a:pPr>
            <a:r>
              <a:rPr lang="pt-BR" sz="2600" b="1"/>
              <a:t>Enzimas e proteínas geralmente pouco específicas</a:t>
            </a:r>
          </a:p>
          <a:p>
            <a:pPr marL="457200" indent="-457200" algn="ctr">
              <a:buFontTx/>
              <a:buChar char="-"/>
            </a:pPr>
            <a:endParaRPr lang="pt-BR" sz="2600" b="1"/>
          </a:p>
          <a:p>
            <a:pPr marL="457200" indent="-457200" algn="ctr">
              <a:buFontTx/>
              <a:buChar char="-"/>
            </a:pPr>
            <a:r>
              <a:rPr lang="pt-BR" sz="2600" b="1"/>
              <a:t>Detoxificam íons tóxicos e outros poluentes, presentes em rotas do metabolismo secundário</a:t>
            </a:r>
          </a:p>
          <a:p>
            <a:pPr marL="457200" indent="-457200" algn="ctr">
              <a:buFontTx/>
              <a:buChar char="-"/>
            </a:pPr>
            <a:endParaRPr lang="pt-BR" sz="2600" b="1"/>
          </a:p>
          <a:p>
            <a:pPr marL="457200" indent="-457200" algn="ctr">
              <a:buFontTx/>
              <a:buChar char="-"/>
            </a:pPr>
            <a:r>
              <a:rPr lang="pt-BR" sz="2600" b="1"/>
              <a:t>Mecanismo natural e disponível que necessariamente não promove perda de rendimento</a:t>
            </a: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260648"/>
            <a:ext cx="857578" cy="1184275"/>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260648"/>
            <a:ext cx="1171111" cy="1612577"/>
          </a:xfrm>
          <a:prstGeom prst="rect">
            <a:avLst/>
          </a:prstGeom>
        </p:spPr>
      </p:pic>
    </p:spTree>
    <p:extLst>
      <p:ext uri="{BB962C8B-B14F-4D97-AF65-F5344CB8AC3E}">
        <p14:creationId xmlns:p14="http://schemas.microsoft.com/office/powerpoint/2010/main" val="12807772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28600" y="714375"/>
            <a:ext cx="8763000" cy="5121275"/>
          </a:xfrm>
          <a:prstGeom prst="rect">
            <a:avLst/>
          </a:prstGeom>
          <a:solidFill>
            <a:schemeClr val="tx1">
              <a:alpha val="94000"/>
            </a:schemeClr>
          </a:solidFill>
          <a:ln w="9525">
            <a:noFill/>
            <a:miter lim="800000"/>
            <a:headEnd/>
            <a:tailEnd/>
          </a:ln>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1574564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 y="3968"/>
            <a:ext cx="9143207" cy="685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a:spLocks noChangeArrowheads="1"/>
          </p:cNvSpPr>
          <p:nvPr/>
        </p:nvSpPr>
        <p:spPr bwMode="auto">
          <a:xfrm>
            <a:off x="971550" y="1628775"/>
            <a:ext cx="792163"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4" name="Oval 3"/>
          <p:cNvSpPr>
            <a:spLocks noChangeArrowheads="1"/>
          </p:cNvSpPr>
          <p:nvPr/>
        </p:nvSpPr>
        <p:spPr bwMode="auto">
          <a:xfrm>
            <a:off x="971550" y="2420938"/>
            <a:ext cx="792163"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5" name="Oval 4"/>
          <p:cNvSpPr>
            <a:spLocks noChangeArrowheads="1"/>
          </p:cNvSpPr>
          <p:nvPr/>
        </p:nvSpPr>
        <p:spPr bwMode="auto">
          <a:xfrm>
            <a:off x="2916238" y="2060575"/>
            <a:ext cx="792162"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6" name="Oval 5"/>
          <p:cNvSpPr>
            <a:spLocks noChangeArrowheads="1"/>
          </p:cNvSpPr>
          <p:nvPr/>
        </p:nvSpPr>
        <p:spPr bwMode="auto">
          <a:xfrm>
            <a:off x="3563938" y="4941888"/>
            <a:ext cx="792162"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7" name="Oval 6"/>
          <p:cNvSpPr>
            <a:spLocks noChangeArrowheads="1"/>
          </p:cNvSpPr>
          <p:nvPr/>
        </p:nvSpPr>
        <p:spPr bwMode="auto">
          <a:xfrm>
            <a:off x="5580063" y="4508500"/>
            <a:ext cx="792162"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8" name="Oval 7"/>
          <p:cNvSpPr>
            <a:spLocks noChangeArrowheads="1"/>
          </p:cNvSpPr>
          <p:nvPr/>
        </p:nvSpPr>
        <p:spPr bwMode="auto">
          <a:xfrm>
            <a:off x="1619250" y="1196975"/>
            <a:ext cx="792163"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9" name="Oval 6"/>
          <p:cNvSpPr>
            <a:spLocks noChangeArrowheads="1"/>
          </p:cNvSpPr>
          <p:nvPr/>
        </p:nvSpPr>
        <p:spPr bwMode="auto">
          <a:xfrm>
            <a:off x="5580063" y="5319252"/>
            <a:ext cx="792162"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10" name="Oval 6"/>
          <p:cNvSpPr>
            <a:spLocks noChangeArrowheads="1"/>
          </p:cNvSpPr>
          <p:nvPr/>
        </p:nvSpPr>
        <p:spPr bwMode="auto">
          <a:xfrm>
            <a:off x="2231688" y="3284538"/>
            <a:ext cx="792162"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11" name="Oval 6"/>
          <p:cNvSpPr>
            <a:spLocks noChangeArrowheads="1"/>
          </p:cNvSpPr>
          <p:nvPr/>
        </p:nvSpPr>
        <p:spPr bwMode="auto">
          <a:xfrm>
            <a:off x="1619251" y="4545724"/>
            <a:ext cx="792162"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12" name="Oval 6"/>
          <p:cNvSpPr>
            <a:spLocks noChangeArrowheads="1"/>
          </p:cNvSpPr>
          <p:nvPr/>
        </p:nvSpPr>
        <p:spPr bwMode="auto">
          <a:xfrm>
            <a:off x="971551" y="3284538"/>
            <a:ext cx="792162"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13" name="Oval 5"/>
          <p:cNvSpPr>
            <a:spLocks noChangeArrowheads="1"/>
          </p:cNvSpPr>
          <p:nvPr/>
        </p:nvSpPr>
        <p:spPr bwMode="auto">
          <a:xfrm>
            <a:off x="4283894" y="5319252"/>
            <a:ext cx="792162"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14" name="Oval 6"/>
          <p:cNvSpPr>
            <a:spLocks noChangeArrowheads="1"/>
          </p:cNvSpPr>
          <p:nvPr/>
        </p:nvSpPr>
        <p:spPr bwMode="auto">
          <a:xfrm>
            <a:off x="6228184" y="3284538"/>
            <a:ext cx="792162"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sp>
        <p:nvSpPr>
          <p:cNvPr id="15" name="Oval 4"/>
          <p:cNvSpPr>
            <a:spLocks noChangeArrowheads="1"/>
          </p:cNvSpPr>
          <p:nvPr/>
        </p:nvSpPr>
        <p:spPr bwMode="auto">
          <a:xfrm>
            <a:off x="2266212" y="836712"/>
            <a:ext cx="792162" cy="863600"/>
          </a:xfrm>
          <a:prstGeom prst="ellipse">
            <a:avLst/>
          </a:prstGeom>
          <a:noFill/>
          <a:ln w="63500">
            <a:solidFill>
              <a:schemeClr val="tx2"/>
            </a:solidFill>
            <a:round/>
            <a:headEnd/>
            <a:tailEnd/>
          </a:ln>
          <a:extLst/>
        </p:spPr>
        <p:txBody>
          <a:bodyPr wrap="none" anchor="ct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sz="1800"/>
          </a:p>
        </p:txBody>
      </p:sp>
      <p:pic>
        <p:nvPicPr>
          <p:cNvPr id="16" name="Image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32797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ppt_w</p:attrName>
                                        </p:attrNameLst>
                                      </p:cBhvr>
                                      <p:tavLst>
                                        <p:tav tm="0" fmla="#ppt_w*sin(2.5*pi*$)">
                                          <p:val>
                                            <p:fltVal val="0"/>
                                          </p:val>
                                        </p:tav>
                                        <p:tav tm="100000">
                                          <p:val>
                                            <p:fltVal val="1"/>
                                          </p:val>
                                        </p:tav>
                                      </p:tavLst>
                                    </p:anim>
                                    <p:anim calcmode="lin" valueType="num">
                                      <p:cBhvr>
                                        <p:cTn id="24" dur="2000" fill="hold"/>
                                        <p:tgtEl>
                                          <p:spTgt spid="4"/>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anim calcmode="lin" valueType="num">
                                      <p:cBhvr>
                                        <p:cTn id="28" dur="2000" fill="hold"/>
                                        <p:tgtEl>
                                          <p:spTgt spid="12"/>
                                        </p:tgtEl>
                                        <p:attrNameLst>
                                          <p:attrName>ppt_w</p:attrName>
                                        </p:attrNameLst>
                                      </p:cBhvr>
                                      <p:tavLst>
                                        <p:tav tm="0" fmla="#ppt_w*sin(2.5*pi*$)">
                                          <p:val>
                                            <p:fltVal val="0"/>
                                          </p:val>
                                        </p:tav>
                                        <p:tav tm="100000">
                                          <p:val>
                                            <p:fltVal val="1"/>
                                          </p:val>
                                        </p:tav>
                                      </p:tavLst>
                                    </p:anim>
                                    <p:anim calcmode="lin" valueType="num">
                                      <p:cBhvr>
                                        <p:cTn id="29" dur="2000" fill="hold"/>
                                        <p:tgtEl>
                                          <p:spTgt spid="12"/>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anim calcmode="lin" valueType="num">
                                      <p:cBhvr>
                                        <p:cTn id="33" dur="2000" fill="hold"/>
                                        <p:tgtEl>
                                          <p:spTgt spid="10"/>
                                        </p:tgtEl>
                                        <p:attrNameLst>
                                          <p:attrName>ppt_w</p:attrName>
                                        </p:attrNameLst>
                                      </p:cBhvr>
                                      <p:tavLst>
                                        <p:tav tm="0" fmla="#ppt_w*sin(2.5*pi*$)">
                                          <p:val>
                                            <p:fltVal val="0"/>
                                          </p:val>
                                        </p:tav>
                                        <p:tav tm="100000">
                                          <p:val>
                                            <p:fltVal val="1"/>
                                          </p:val>
                                        </p:tav>
                                      </p:tavLst>
                                    </p:anim>
                                    <p:anim calcmode="lin" valueType="num">
                                      <p:cBhvr>
                                        <p:cTn id="34" dur="2000" fill="hold"/>
                                        <p:tgtEl>
                                          <p:spTgt spid="10"/>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anim calcmode="lin" valueType="num">
                                      <p:cBhvr>
                                        <p:cTn id="38" dur="2000" fill="hold"/>
                                        <p:tgtEl>
                                          <p:spTgt spid="11"/>
                                        </p:tgtEl>
                                        <p:attrNameLst>
                                          <p:attrName>ppt_w</p:attrName>
                                        </p:attrNameLst>
                                      </p:cBhvr>
                                      <p:tavLst>
                                        <p:tav tm="0" fmla="#ppt_w*sin(2.5*pi*$)">
                                          <p:val>
                                            <p:fltVal val="0"/>
                                          </p:val>
                                        </p:tav>
                                        <p:tav tm="100000">
                                          <p:val>
                                            <p:fltVal val="1"/>
                                          </p:val>
                                        </p:tav>
                                      </p:tavLst>
                                    </p:anim>
                                    <p:anim calcmode="lin" valueType="num">
                                      <p:cBhvr>
                                        <p:cTn id="39" dur="2000" fill="hold"/>
                                        <p:tgtEl>
                                          <p:spTgt spid="11"/>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anim calcmode="lin" valueType="num">
                                      <p:cBhvr>
                                        <p:cTn id="43" dur="2000" fill="hold"/>
                                        <p:tgtEl>
                                          <p:spTgt spid="5"/>
                                        </p:tgtEl>
                                        <p:attrNameLst>
                                          <p:attrName>ppt_w</p:attrName>
                                        </p:attrNameLst>
                                      </p:cBhvr>
                                      <p:tavLst>
                                        <p:tav tm="0" fmla="#ppt_w*sin(2.5*pi*$)">
                                          <p:val>
                                            <p:fltVal val="0"/>
                                          </p:val>
                                        </p:tav>
                                        <p:tav tm="100000">
                                          <p:val>
                                            <p:fltVal val="1"/>
                                          </p:val>
                                        </p:tav>
                                      </p:tavLst>
                                    </p:anim>
                                    <p:anim calcmode="lin" valueType="num">
                                      <p:cBhvr>
                                        <p:cTn id="44" dur="2000" fill="hold"/>
                                        <p:tgtEl>
                                          <p:spTgt spid="5"/>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000"/>
                                        <p:tgtEl>
                                          <p:spTgt spid="6"/>
                                        </p:tgtEl>
                                      </p:cBhvr>
                                    </p:animEffect>
                                    <p:anim calcmode="lin" valueType="num">
                                      <p:cBhvr>
                                        <p:cTn id="48" dur="2000" fill="hold"/>
                                        <p:tgtEl>
                                          <p:spTgt spid="6"/>
                                        </p:tgtEl>
                                        <p:attrNameLst>
                                          <p:attrName>ppt_w</p:attrName>
                                        </p:attrNameLst>
                                      </p:cBhvr>
                                      <p:tavLst>
                                        <p:tav tm="0" fmla="#ppt_w*sin(2.5*pi*$)">
                                          <p:val>
                                            <p:fltVal val="0"/>
                                          </p:val>
                                        </p:tav>
                                        <p:tav tm="100000">
                                          <p:val>
                                            <p:fltVal val="1"/>
                                          </p:val>
                                        </p:tav>
                                      </p:tavLst>
                                    </p:anim>
                                    <p:anim calcmode="lin" valueType="num">
                                      <p:cBhvr>
                                        <p:cTn id="49" dur="2000" fill="hold"/>
                                        <p:tgtEl>
                                          <p:spTgt spid="6"/>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anim calcmode="lin" valueType="num">
                                      <p:cBhvr>
                                        <p:cTn id="53" dur="2000" fill="hold"/>
                                        <p:tgtEl>
                                          <p:spTgt spid="13"/>
                                        </p:tgtEl>
                                        <p:attrNameLst>
                                          <p:attrName>ppt_w</p:attrName>
                                        </p:attrNameLst>
                                      </p:cBhvr>
                                      <p:tavLst>
                                        <p:tav tm="0" fmla="#ppt_w*sin(2.5*pi*$)">
                                          <p:val>
                                            <p:fltVal val="0"/>
                                          </p:val>
                                        </p:tav>
                                        <p:tav tm="100000">
                                          <p:val>
                                            <p:fltVal val="1"/>
                                          </p:val>
                                        </p:tav>
                                      </p:tavLst>
                                    </p:anim>
                                    <p:anim calcmode="lin" valueType="num">
                                      <p:cBhvr>
                                        <p:cTn id="54" dur="2000" fill="hold"/>
                                        <p:tgtEl>
                                          <p:spTgt spid="13"/>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2000"/>
                                        <p:tgtEl>
                                          <p:spTgt spid="7"/>
                                        </p:tgtEl>
                                      </p:cBhvr>
                                    </p:animEffect>
                                    <p:anim calcmode="lin" valueType="num">
                                      <p:cBhvr>
                                        <p:cTn id="58" dur="2000" fill="hold"/>
                                        <p:tgtEl>
                                          <p:spTgt spid="7"/>
                                        </p:tgtEl>
                                        <p:attrNameLst>
                                          <p:attrName>ppt_w</p:attrName>
                                        </p:attrNameLst>
                                      </p:cBhvr>
                                      <p:tavLst>
                                        <p:tav tm="0" fmla="#ppt_w*sin(2.5*pi*$)">
                                          <p:val>
                                            <p:fltVal val="0"/>
                                          </p:val>
                                        </p:tav>
                                        <p:tav tm="100000">
                                          <p:val>
                                            <p:fltVal val="1"/>
                                          </p:val>
                                        </p:tav>
                                      </p:tavLst>
                                    </p:anim>
                                    <p:anim calcmode="lin" valueType="num">
                                      <p:cBhvr>
                                        <p:cTn id="59" dur="2000" fill="hold"/>
                                        <p:tgtEl>
                                          <p:spTgt spid="7"/>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0"/>
                                        <p:tgtEl>
                                          <p:spTgt spid="9"/>
                                        </p:tgtEl>
                                      </p:cBhvr>
                                    </p:animEffect>
                                    <p:anim calcmode="lin" valueType="num">
                                      <p:cBhvr>
                                        <p:cTn id="63" dur="2000" fill="hold"/>
                                        <p:tgtEl>
                                          <p:spTgt spid="9"/>
                                        </p:tgtEl>
                                        <p:attrNameLst>
                                          <p:attrName>ppt_w</p:attrName>
                                        </p:attrNameLst>
                                      </p:cBhvr>
                                      <p:tavLst>
                                        <p:tav tm="0" fmla="#ppt_w*sin(2.5*pi*$)">
                                          <p:val>
                                            <p:fltVal val="0"/>
                                          </p:val>
                                        </p:tav>
                                        <p:tav tm="100000">
                                          <p:val>
                                            <p:fltVal val="1"/>
                                          </p:val>
                                        </p:tav>
                                      </p:tavLst>
                                    </p:anim>
                                    <p:anim calcmode="lin" valueType="num">
                                      <p:cBhvr>
                                        <p:cTn id="64" dur="2000" fill="hold"/>
                                        <p:tgtEl>
                                          <p:spTgt spid="9"/>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000"/>
                                        <p:tgtEl>
                                          <p:spTgt spid="14"/>
                                        </p:tgtEl>
                                      </p:cBhvr>
                                    </p:animEffect>
                                    <p:anim calcmode="lin" valueType="num">
                                      <p:cBhvr>
                                        <p:cTn id="68" dur="2000" fill="hold"/>
                                        <p:tgtEl>
                                          <p:spTgt spid="14"/>
                                        </p:tgtEl>
                                        <p:attrNameLst>
                                          <p:attrName>ppt_w</p:attrName>
                                        </p:attrNameLst>
                                      </p:cBhvr>
                                      <p:tavLst>
                                        <p:tav tm="0" fmla="#ppt_w*sin(2.5*pi*$)">
                                          <p:val>
                                            <p:fltVal val="0"/>
                                          </p:val>
                                        </p:tav>
                                        <p:tav tm="100000">
                                          <p:val>
                                            <p:fltVal val="1"/>
                                          </p:val>
                                        </p:tav>
                                      </p:tavLst>
                                    </p:anim>
                                    <p:anim calcmode="lin" valueType="num">
                                      <p:cBhvr>
                                        <p:cTn id="6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79512" y="2420888"/>
            <a:ext cx="8712968" cy="1200329"/>
          </a:xfrm>
          <a:prstGeom prst="rect">
            <a:avLst/>
          </a:prstGeom>
          <a:solidFill>
            <a:schemeClr val="tx1"/>
          </a:solidFill>
          <a:ln>
            <a:solidFill>
              <a:schemeClr val="bg1"/>
            </a:solidFill>
            <a:headEnd type="none" w="sm" len="sm"/>
            <a:tailEnd type="none" w="sm" len="sm"/>
          </a:ln>
          <a:effectLst>
            <a:glow rad="101600">
              <a:schemeClr val="tx1">
                <a:alpha val="60000"/>
              </a:schemeClr>
            </a:glow>
            <a:innerShdw blurRad="114300">
              <a:prstClr val="black"/>
            </a:inn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eaLnBrk="0" hangingPunct="0"/>
            <a:r>
              <a:rPr kumimoji="0" lang="pt-BR" sz="3600" b="1" dirty="0" smtClean="0">
                <a:solidFill>
                  <a:schemeClr val="bg1"/>
                </a:solidFill>
              </a:rPr>
              <a:t>SITUAÇÃO DOS CASOS DE RESISTÊNCIA AOS </a:t>
            </a:r>
          </a:p>
          <a:p>
            <a:pPr algn="ctr" eaLnBrk="0" hangingPunct="0"/>
            <a:r>
              <a:rPr kumimoji="0" lang="pt-BR" sz="3600" b="1" dirty="0" smtClean="0">
                <a:solidFill>
                  <a:schemeClr val="bg1"/>
                </a:solidFill>
              </a:rPr>
              <a:t>HERBICIDAS INIBIDORES DO FS</a:t>
            </a:r>
            <a:r>
              <a:rPr kumimoji="0" lang="pt-BR" sz="3600" b="1" baseline="-25000" dirty="0" smtClean="0">
                <a:solidFill>
                  <a:schemeClr val="bg1"/>
                </a:solidFill>
              </a:rPr>
              <a:t>II</a:t>
            </a:r>
            <a:r>
              <a:rPr lang="pt-BR" sz="3600" b="1" dirty="0">
                <a:solidFill>
                  <a:schemeClr val="bg1"/>
                </a:solidFill>
              </a:rPr>
              <a:t> </a:t>
            </a:r>
            <a:r>
              <a:rPr lang="pt-BR" sz="3600" b="1" dirty="0" smtClean="0">
                <a:solidFill>
                  <a:schemeClr val="bg1"/>
                </a:solidFill>
              </a:rPr>
              <a:t>NO MUNDO</a:t>
            </a:r>
            <a:endParaRPr kumimoji="0" lang="pt-BR" sz="3600" b="1" dirty="0">
              <a:solidFill>
                <a:schemeClr val="bg1"/>
              </a:solidFill>
            </a:endParaRPr>
          </a:p>
        </p:txBody>
      </p:sp>
      <p:sp>
        <p:nvSpPr>
          <p:cNvPr id="3" name="CaixaDeTexto 2"/>
          <p:cNvSpPr txBox="1"/>
          <p:nvPr/>
        </p:nvSpPr>
        <p:spPr>
          <a:xfrm>
            <a:off x="3976454" y="4860449"/>
            <a:ext cx="4916026" cy="584775"/>
          </a:xfrm>
          <a:prstGeom prst="rect">
            <a:avLst/>
          </a:prstGeom>
          <a:solidFill>
            <a:schemeClr val="bg1">
              <a:alpha val="76000"/>
            </a:schemeClr>
          </a:solidFill>
          <a:ln w="25400">
            <a:solidFill>
              <a:schemeClr val="tx1"/>
            </a:solidFill>
          </a:ln>
        </p:spPr>
        <p:txBody>
          <a:bodyPr wrap="none" rtlCol="0">
            <a:spAutoFit/>
          </a:bodyPr>
          <a:lstStyle/>
          <a:p>
            <a:pPr algn="ctr"/>
            <a:r>
              <a:rPr lang="pt-BR" sz="1600" b="1" dirty="0" smtClean="0"/>
              <a:t>HEAP, 2016</a:t>
            </a:r>
          </a:p>
          <a:p>
            <a:pPr algn="ctr"/>
            <a:r>
              <a:rPr lang="pt-BR" sz="1600" b="1" dirty="0" smtClean="0"/>
              <a:t>http://weedscience.org/summary/moa.aspx?MOAID=4</a:t>
            </a:r>
            <a:endParaRPr lang="pt-BR" sz="1600" b="1" dirty="0"/>
          </a:p>
        </p:txBody>
      </p:sp>
      <p:sp>
        <p:nvSpPr>
          <p:cNvPr id="4" name="CaixaDeTexto 3"/>
          <p:cNvSpPr txBox="1"/>
          <p:nvPr/>
        </p:nvSpPr>
        <p:spPr>
          <a:xfrm>
            <a:off x="5670670" y="5661248"/>
            <a:ext cx="1527598" cy="338554"/>
          </a:xfrm>
          <a:prstGeom prst="rect">
            <a:avLst/>
          </a:prstGeom>
          <a:solidFill>
            <a:schemeClr val="bg1">
              <a:alpha val="76000"/>
            </a:schemeClr>
          </a:solidFill>
          <a:ln w="25400">
            <a:solidFill>
              <a:schemeClr val="tx1"/>
            </a:solidFill>
          </a:ln>
        </p:spPr>
        <p:txBody>
          <a:bodyPr wrap="none" rtlCol="0">
            <a:spAutoFit/>
          </a:bodyPr>
          <a:lstStyle/>
          <a:p>
            <a:pPr algn="ctr"/>
            <a:r>
              <a:rPr lang="pt-BR" sz="1600" b="1" dirty="0" smtClean="0"/>
              <a:t>Acesso: HOJE....</a:t>
            </a:r>
            <a:endParaRPr lang="pt-BR" sz="1600" b="1"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620688"/>
            <a:ext cx="7128792" cy="1343025"/>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4680975"/>
            <a:ext cx="1114425" cy="1295400"/>
          </a:xfrm>
          <a:prstGeom prst="rect">
            <a:avLst/>
          </a:prstGeom>
        </p:spPr>
      </p:pic>
    </p:spTree>
    <p:extLst>
      <p:ext uri="{BB962C8B-B14F-4D97-AF65-F5344CB8AC3E}">
        <p14:creationId xmlns:p14="http://schemas.microsoft.com/office/powerpoint/2010/main" val="29800568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9"/>
            <a:ext cx="8928992"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710" y="54975"/>
            <a:ext cx="504056" cy="585911"/>
          </a:xfrm>
          <a:prstGeom prst="rect">
            <a:avLst/>
          </a:prstGeom>
        </p:spPr>
      </p:pic>
    </p:spTree>
    <p:extLst>
      <p:ext uri="{BB962C8B-B14F-4D97-AF65-F5344CB8AC3E}">
        <p14:creationId xmlns:p14="http://schemas.microsoft.com/office/powerpoint/2010/main" val="192681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48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710" y="54975"/>
            <a:ext cx="504056" cy="585911"/>
          </a:xfrm>
          <a:prstGeom prst="rect">
            <a:avLst/>
          </a:prstGeom>
        </p:spPr>
      </p:pic>
    </p:spTree>
    <p:extLst>
      <p:ext uri="{BB962C8B-B14F-4D97-AF65-F5344CB8AC3E}">
        <p14:creationId xmlns:p14="http://schemas.microsoft.com/office/powerpoint/2010/main" val="2412921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5"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ipse 1"/>
          <p:cNvSpPr/>
          <p:nvPr/>
        </p:nvSpPr>
        <p:spPr>
          <a:xfrm>
            <a:off x="4499992" y="1916832"/>
            <a:ext cx="2520280" cy="57606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lipse 3"/>
          <p:cNvSpPr/>
          <p:nvPr/>
        </p:nvSpPr>
        <p:spPr>
          <a:xfrm>
            <a:off x="107504" y="1916832"/>
            <a:ext cx="2520280" cy="57606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p:cNvSpPr/>
          <p:nvPr/>
        </p:nvSpPr>
        <p:spPr>
          <a:xfrm>
            <a:off x="7884368" y="1916832"/>
            <a:ext cx="1359768" cy="57606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710" y="54975"/>
            <a:ext cx="504056" cy="585911"/>
          </a:xfrm>
          <a:prstGeom prst="rect">
            <a:avLst/>
          </a:prstGeom>
        </p:spPr>
      </p:pic>
      <p:sp>
        <p:nvSpPr>
          <p:cNvPr id="3" name="Seta para cima 2"/>
          <p:cNvSpPr/>
          <p:nvPr/>
        </p:nvSpPr>
        <p:spPr>
          <a:xfrm rot="2838182">
            <a:off x="7604204" y="4038706"/>
            <a:ext cx="792088" cy="115212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5991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710" y="54975"/>
            <a:ext cx="504056" cy="585911"/>
          </a:xfrm>
          <a:prstGeom prst="rect">
            <a:avLst/>
          </a:prstGeom>
        </p:spPr>
      </p:pic>
    </p:spTree>
    <p:extLst>
      <p:ext uri="{BB962C8B-B14F-4D97-AF65-F5344CB8AC3E}">
        <p14:creationId xmlns:p14="http://schemas.microsoft.com/office/powerpoint/2010/main" val="35121754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928992"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710" y="54975"/>
            <a:ext cx="504056" cy="585911"/>
          </a:xfrm>
          <a:prstGeom prst="rect">
            <a:avLst/>
          </a:prstGeom>
        </p:spPr>
      </p:pic>
      <p:sp>
        <p:nvSpPr>
          <p:cNvPr id="4" name="Seta para cima 3"/>
          <p:cNvSpPr/>
          <p:nvPr/>
        </p:nvSpPr>
        <p:spPr>
          <a:xfrm rot="2838182">
            <a:off x="6524083" y="3992699"/>
            <a:ext cx="792088" cy="115212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1728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84976"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710" y="54975"/>
            <a:ext cx="504056" cy="585911"/>
          </a:xfrm>
          <a:prstGeom prst="rect">
            <a:avLst/>
          </a:prstGeom>
        </p:spPr>
      </p:pic>
      <p:sp>
        <p:nvSpPr>
          <p:cNvPr id="4" name="Seta para cima 3"/>
          <p:cNvSpPr/>
          <p:nvPr/>
        </p:nvSpPr>
        <p:spPr>
          <a:xfrm rot="2838182">
            <a:off x="5299947" y="4470753"/>
            <a:ext cx="792088" cy="115212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32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710" y="54975"/>
            <a:ext cx="504056" cy="585911"/>
          </a:xfrm>
          <a:prstGeom prst="rect">
            <a:avLst/>
          </a:prstGeom>
        </p:spPr>
      </p:pic>
      <p:sp>
        <p:nvSpPr>
          <p:cNvPr id="4" name="Seta para cima 3"/>
          <p:cNvSpPr/>
          <p:nvPr/>
        </p:nvSpPr>
        <p:spPr>
          <a:xfrm rot="14088426">
            <a:off x="698513" y="5385782"/>
            <a:ext cx="792088" cy="115212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1728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6632"/>
            <a:ext cx="6120680"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371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 y="3968"/>
            <a:ext cx="9143207" cy="685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937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
        <p:nvSpPr>
          <p:cNvPr id="13" name="CaixaDeTexto 12"/>
          <p:cNvSpPr txBox="1"/>
          <p:nvPr/>
        </p:nvSpPr>
        <p:spPr>
          <a:xfrm>
            <a:off x="2475727" y="332656"/>
            <a:ext cx="4382289" cy="830997"/>
          </a:xfrm>
          <a:prstGeom prst="rect">
            <a:avLst/>
          </a:prstGeom>
          <a:solidFill>
            <a:schemeClr val="tx1"/>
          </a:solidFill>
          <a:ln>
            <a:solidFill>
              <a:schemeClr val="tx1"/>
            </a:solidFill>
          </a:ln>
        </p:spPr>
        <p:txBody>
          <a:bodyPr wrap="none" rtlCol="0">
            <a:spAutoFit/>
          </a:bodyPr>
          <a:lstStyle/>
          <a:p>
            <a:pPr algn="ctr"/>
            <a:r>
              <a:rPr lang="pt-BR" sz="2400" b="1" dirty="0" smtClean="0">
                <a:solidFill>
                  <a:schemeClr val="bg1"/>
                </a:solidFill>
              </a:rPr>
              <a:t>CLASSIFICAÇÃO DOS HERBICIDAS</a:t>
            </a:r>
          </a:p>
          <a:p>
            <a:pPr algn="ctr"/>
            <a:r>
              <a:rPr lang="pt-BR" sz="2400" b="1" dirty="0" smtClean="0">
                <a:solidFill>
                  <a:schemeClr val="bg1"/>
                </a:solidFill>
              </a:rPr>
              <a:t>MECANISMO DE AÇÃO</a:t>
            </a:r>
            <a:endParaRPr lang="pt-BR" sz="2400" dirty="0">
              <a:solidFill>
                <a:schemeClr val="bg1"/>
              </a:solidFill>
            </a:endParaRPr>
          </a:p>
        </p:txBody>
      </p:sp>
      <p:sp>
        <p:nvSpPr>
          <p:cNvPr id="14" name="CaixaDeTexto 13"/>
          <p:cNvSpPr txBox="1"/>
          <p:nvPr/>
        </p:nvSpPr>
        <p:spPr>
          <a:xfrm>
            <a:off x="857224" y="1268760"/>
            <a:ext cx="7393562" cy="4893647"/>
          </a:xfrm>
          <a:prstGeom prst="rect">
            <a:avLst/>
          </a:prstGeom>
          <a:solidFill>
            <a:schemeClr val="tx1"/>
          </a:solidFill>
          <a:ln>
            <a:solidFill>
              <a:schemeClr val="tx1"/>
            </a:solidFill>
          </a:ln>
        </p:spPr>
        <p:txBody>
          <a:bodyPr wrap="none" rtlCol="0">
            <a:spAutoFit/>
          </a:bodyPr>
          <a:lstStyle/>
          <a:p>
            <a:pPr algn="ctr"/>
            <a:r>
              <a:rPr lang="pt-BR" sz="2400" b="1" dirty="0" smtClean="0">
                <a:solidFill>
                  <a:srgbClr val="FFFF00"/>
                </a:solidFill>
              </a:rPr>
              <a:t>Grupo A - INIBIDORES DE </a:t>
            </a:r>
            <a:r>
              <a:rPr lang="pt-BR" sz="2400" b="1" dirty="0" err="1" smtClean="0">
                <a:solidFill>
                  <a:srgbClr val="FFFF00"/>
                </a:solidFill>
              </a:rPr>
              <a:t>ACCase</a:t>
            </a:r>
            <a:r>
              <a:rPr lang="pt-BR" sz="2400" b="1" dirty="0" smtClean="0">
                <a:solidFill>
                  <a:srgbClr val="FFFF00"/>
                </a:solidFill>
              </a:rPr>
              <a:t> </a:t>
            </a:r>
            <a:r>
              <a:rPr lang="pt-BR" sz="2400" dirty="0" smtClean="0">
                <a:solidFill>
                  <a:srgbClr val="FFFF00"/>
                </a:solidFill>
              </a:rPr>
              <a:t/>
            </a:r>
            <a:br>
              <a:rPr lang="pt-BR" sz="2400" dirty="0" smtClean="0">
                <a:solidFill>
                  <a:srgbClr val="FFFF00"/>
                </a:solidFill>
              </a:rPr>
            </a:br>
            <a:r>
              <a:rPr lang="pt-BR" sz="2400" b="1" dirty="0" smtClean="0">
                <a:solidFill>
                  <a:srgbClr val="FFFF00"/>
                </a:solidFill>
              </a:rPr>
              <a:t> Grupo B - INIBIDORES DE ALS</a:t>
            </a:r>
          </a:p>
          <a:p>
            <a:pPr algn="ctr"/>
            <a:r>
              <a:rPr lang="pt-BR" sz="2400" b="1" dirty="0" smtClean="0">
                <a:solidFill>
                  <a:schemeClr val="bg1">
                    <a:lumMod val="95000"/>
                  </a:schemeClr>
                </a:solidFill>
              </a:rPr>
              <a:t>Grupo C - INIBIDORES DO FS II</a:t>
            </a:r>
          </a:p>
          <a:p>
            <a:pPr algn="ctr"/>
            <a:r>
              <a:rPr lang="pt-BR" sz="2400" b="1" dirty="0" smtClean="0">
                <a:solidFill>
                  <a:srgbClr val="FFFF00"/>
                </a:solidFill>
              </a:rPr>
              <a:t>Grupo D - INIBIDORES DO FS I</a:t>
            </a:r>
          </a:p>
          <a:p>
            <a:pPr algn="ctr"/>
            <a:r>
              <a:rPr lang="pt-BR" sz="2400" b="1" dirty="0" smtClean="0">
                <a:solidFill>
                  <a:srgbClr val="FFFF00"/>
                </a:solidFill>
              </a:rPr>
              <a:t>Grupo E - INIBIDORES DE PROTOX</a:t>
            </a:r>
          </a:p>
          <a:p>
            <a:pPr algn="ctr"/>
            <a:r>
              <a:rPr lang="pt-BR" sz="2400" b="1" dirty="0" smtClean="0">
                <a:solidFill>
                  <a:srgbClr val="FFFF00"/>
                </a:solidFill>
              </a:rPr>
              <a:t>Grupo F - INIBIDORES DE CAROTENOS  </a:t>
            </a:r>
            <a:r>
              <a:rPr lang="pt-BR" sz="2400" dirty="0" smtClean="0">
                <a:solidFill>
                  <a:srgbClr val="FFFF00"/>
                </a:solidFill>
              </a:rPr>
              <a:t/>
            </a:r>
            <a:br>
              <a:rPr lang="pt-BR" sz="2400" dirty="0" smtClean="0">
                <a:solidFill>
                  <a:srgbClr val="FFFF00"/>
                </a:solidFill>
              </a:rPr>
            </a:br>
            <a:r>
              <a:rPr lang="pt-BR" sz="2400" b="1" dirty="0" smtClean="0">
                <a:solidFill>
                  <a:srgbClr val="FFFF00"/>
                </a:solidFill>
              </a:rPr>
              <a:t> Grupo G - INIBIDORES DE </a:t>
            </a:r>
            <a:r>
              <a:rPr lang="pt-BR" sz="2400" b="1" dirty="0" err="1" smtClean="0">
                <a:solidFill>
                  <a:srgbClr val="FFFF00"/>
                </a:solidFill>
              </a:rPr>
              <a:t>EPSPs</a:t>
            </a:r>
            <a:r>
              <a:rPr lang="pt-BR" sz="2400" b="1" dirty="0" smtClean="0">
                <a:solidFill>
                  <a:srgbClr val="FFFF00"/>
                </a:solidFill>
              </a:rPr>
              <a:t> </a:t>
            </a:r>
          </a:p>
          <a:p>
            <a:pPr algn="ctr"/>
            <a:r>
              <a:rPr lang="pt-BR" sz="2400" b="1" dirty="0" smtClean="0">
                <a:solidFill>
                  <a:srgbClr val="FFFF00"/>
                </a:solidFill>
              </a:rPr>
              <a:t>Grupo H - INIBIDORES DA GLUTAMINA SINTETASE (GS)</a:t>
            </a:r>
          </a:p>
          <a:p>
            <a:pPr algn="ctr"/>
            <a:r>
              <a:rPr lang="pt-BR" sz="2400" b="1" dirty="0" smtClean="0">
                <a:solidFill>
                  <a:srgbClr val="FFFF00"/>
                </a:solidFill>
              </a:rPr>
              <a:t>Grupo K1 - INIBIÇÃO DA FORMAÇÃO DE MICROTUBULOS</a:t>
            </a:r>
          </a:p>
          <a:p>
            <a:pPr algn="ctr"/>
            <a:r>
              <a:rPr lang="pt-BR" sz="2400" b="1" dirty="0" smtClean="0">
                <a:solidFill>
                  <a:srgbClr val="FFFF00"/>
                </a:solidFill>
              </a:rPr>
              <a:t>Grupo L - INIBIDORES DA SINTESE DE CELULOSE</a:t>
            </a:r>
            <a:r>
              <a:rPr lang="pt-BR" sz="2400" dirty="0" smtClean="0">
                <a:solidFill>
                  <a:srgbClr val="FFFF00"/>
                </a:solidFill>
              </a:rPr>
              <a:t/>
            </a:r>
            <a:br>
              <a:rPr lang="pt-BR" sz="2400" dirty="0" smtClean="0">
                <a:solidFill>
                  <a:srgbClr val="FFFF00"/>
                </a:solidFill>
              </a:rPr>
            </a:br>
            <a:r>
              <a:rPr lang="pt-BR" sz="2400" b="1" dirty="0" smtClean="0">
                <a:solidFill>
                  <a:srgbClr val="FFFF00"/>
                </a:solidFill>
              </a:rPr>
              <a:t> Grupo K3 - INIBIDORES DA DIVISÃO CELULAR</a:t>
            </a:r>
          </a:p>
          <a:p>
            <a:pPr algn="ctr"/>
            <a:r>
              <a:rPr lang="pt-BR" sz="2400" b="1" dirty="0" smtClean="0">
                <a:solidFill>
                  <a:srgbClr val="FFFF00"/>
                </a:solidFill>
              </a:rPr>
              <a:t>Grupo O - MIMETIZADORES DE AUXINAS</a:t>
            </a:r>
          </a:p>
          <a:p>
            <a:pPr algn="ctr"/>
            <a:r>
              <a:rPr lang="pt-BR" sz="2400" b="1" dirty="0" smtClean="0">
                <a:solidFill>
                  <a:srgbClr val="FFFF00"/>
                </a:solidFill>
              </a:rPr>
              <a:t>Grupo Z - DESCONHECIDO</a:t>
            </a:r>
            <a:endParaRPr lang="pt-BR" sz="2400" dirty="0">
              <a:solidFill>
                <a:srgbClr val="FFFF00"/>
              </a:solidFill>
            </a:endParaRPr>
          </a:p>
        </p:txBody>
      </p:sp>
    </p:spTree>
    <p:extLst>
      <p:ext uri="{BB962C8B-B14F-4D97-AF65-F5344CB8AC3E}">
        <p14:creationId xmlns:p14="http://schemas.microsoft.com/office/powerpoint/2010/main" val="7881008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436096" y="6237312"/>
            <a:ext cx="3660404" cy="461665"/>
          </a:xfrm>
          <a:prstGeom prst="rect">
            <a:avLst/>
          </a:prstGeom>
          <a:solidFill>
            <a:schemeClr val="bg1">
              <a:alpha val="50000"/>
            </a:schemeClr>
          </a:solidFill>
          <a:ln w="38100">
            <a:solidFill>
              <a:schemeClr val="tx1"/>
            </a:solidFill>
            <a:miter lim="800000"/>
            <a:headEnd/>
            <a:tailEnd/>
          </a:ln>
        </p:spPr>
        <p:txBody>
          <a:bodyPr wrap="square">
            <a:spAutoFit/>
          </a:bodyPr>
          <a:lstStyle/>
          <a:p>
            <a:pPr algn="ctr"/>
            <a:r>
              <a:rPr lang="pt-BR" sz="2400" b="1" dirty="0" smtClean="0">
                <a:solidFill>
                  <a:srgbClr val="000000"/>
                </a:solidFill>
                <a:latin typeface="Calibri" pitchFamily="34" charset="0"/>
                <a:cs typeface="Calibri" pitchFamily="34" charset="0"/>
              </a:rPr>
              <a:t>25 dias após 5 Kg de R WG</a:t>
            </a:r>
            <a:endParaRPr lang="pt-BR" sz="2400" b="1" dirty="0">
              <a:solidFill>
                <a:srgbClr val="000000"/>
              </a:solidFill>
              <a:latin typeface="Calibri" pitchFamily="34" charset="0"/>
              <a:cs typeface="Calibri" pitchFamily="34" charset="0"/>
            </a:endParaRPr>
          </a:p>
        </p:txBody>
      </p:sp>
      <p:sp>
        <p:nvSpPr>
          <p:cNvPr id="3" name="CaixaDeTexto 2"/>
          <p:cNvSpPr txBox="1"/>
          <p:nvPr/>
        </p:nvSpPr>
        <p:spPr>
          <a:xfrm>
            <a:off x="4357686" y="3353122"/>
            <a:ext cx="3243196" cy="338554"/>
          </a:xfrm>
          <a:prstGeom prst="rect">
            <a:avLst/>
          </a:prstGeom>
          <a:solidFill>
            <a:schemeClr val="bg1">
              <a:alpha val="81000"/>
            </a:schemeClr>
          </a:solidFill>
          <a:ln w="25400">
            <a:solidFill>
              <a:schemeClr val="tx1"/>
            </a:solidFill>
          </a:ln>
        </p:spPr>
        <p:txBody>
          <a:bodyPr wrap="none" rtlCol="0">
            <a:spAutoFit/>
          </a:bodyPr>
          <a:lstStyle/>
          <a:p>
            <a:pPr algn="ctr"/>
            <a:r>
              <a:rPr lang="pt-BR" sz="1600" b="1" dirty="0" smtClean="0"/>
              <a:t>agrocon10anos@yahoo.com.br</a:t>
            </a:r>
            <a:endParaRPr lang="pt-BR" sz="1600" b="1" dirty="0"/>
          </a:p>
        </p:txBody>
      </p:sp>
      <p:grpSp>
        <p:nvGrpSpPr>
          <p:cNvPr id="4" name="Grupo 3"/>
          <p:cNvGrpSpPr/>
          <p:nvPr/>
        </p:nvGrpSpPr>
        <p:grpSpPr>
          <a:xfrm>
            <a:off x="285720" y="3924626"/>
            <a:ext cx="6060016" cy="1368152"/>
            <a:chOff x="2874090" y="5057324"/>
            <a:chExt cx="6060016" cy="1368152"/>
          </a:xfrm>
        </p:grpSpPr>
        <p:sp>
          <p:nvSpPr>
            <p:cNvPr id="5" name="Rectangle 11"/>
            <p:cNvSpPr>
              <a:spLocks noChangeArrowheads="1"/>
            </p:cNvSpPr>
            <p:nvPr/>
          </p:nvSpPr>
          <p:spPr bwMode="auto">
            <a:xfrm>
              <a:off x="3275856" y="5057324"/>
              <a:ext cx="5658250" cy="1368152"/>
            </a:xfrm>
            <a:prstGeom prst="rect">
              <a:avLst/>
            </a:prstGeom>
            <a:solidFill>
              <a:schemeClr val="bg1"/>
            </a:solidFill>
            <a:ln w="38100">
              <a:solidFill>
                <a:schemeClr val="tx1"/>
              </a:solidFill>
              <a:miter lim="800000"/>
              <a:headEnd/>
              <a:tailEnd/>
            </a:ln>
            <a:effectLst/>
          </p:spPr>
          <p:txBody>
            <a:bodyPr lIns="92075" tIns="46038" rIns="92075" bIns="46038"/>
            <a:lstStyle/>
            <a:p>
              <a:pPr algn="r">
                <a:buClr>
                  <a:schemeClr val="tx2"/>
                </a:buClr>
                <a:buSzPct val="65000"/>
                <a:buFont typeface="Monotype Sorts" pitchFamily="2" charset="2"/>
                <a:buNone/>
              </a:pPr>
              <a:r>
                <a:rPr kumimoji="1" lang="pt-BR" sz="1600" b="1" dirty="0" smtClean="0"/>
                <a:t>AGROCON ASSESSORIA AGRONÔMICA LTDA</a:t>
              </a:r>
              <a:endParaRPr kumimoji="1" lang="pt-BR" sz="1600" b="1" dirty="0"/>
            </a:p>
            <a:p>
              <a:pPr algn="r">
                <a:buClr>
                  <a:schemeClr val="tx2"/>
                </a:buClr>
                <a:buSzPct val="65000"/>
                <a:buFont typeface="Monotype Sorts" pitchFamily="2" charset="2"/>
                <a:buNone/>
              </a:pPr>
              <a:r>
                <a:rPr kumimoji="1" lang="pt-BR" sz="1600" b="1" dirty="0" smtClean="0"/>
                <a:t>Diretor Técnico</a:t>
              </a:r>
            </a:p>
            <a:p>
              <a:pPr algn="r">
                <a:buClr>
                  <a:schemeClr val="tx2"/>
                </a:buClr>
                <a:buSzPct val="65000"/>
              </a:pPr>
              <a:r>
                <a:rPr kumimoji="1" lang="pt-BR" sz="1600" b="1" dirty="0" smtClean="0"/>
                <a:t>ENG. AGRONOMO, MESTRE E DOUTOR ESALQ/USP </a:t>
              </a:r>
            </a:p>
            <a:p>
              <a:pPr algn="r">
                <a:buClr>
                  <a:schemeClr val="tx2"/>
                </a:buClr>
                <a:buSzPct val="65000"/>
              </a:pPr>
              <a:r>
                <a:rPr kumimoji="1" lang="pt-BR" sz="1600" b="1" dirty="0" smtClean="0"/>
                <a:t>PÓS-DOUTOR ESALQ/USP/LPV</a:t>
              </a:r>
            </a:p>
            <a:p>
              <a:pPr algn="r">
                <a:buClr>
                  <a:schemeClr val="tx2"/>
                </a:buClr>
                <a:buSzPct val="65000"/>
                <a:buFont typeface="Monotype Sorts" pitchFamily="2" charset="2"/>
                <a:buNone/>
              </a:pPr>
              <a:r>
                <a:rPr kumimoji="1" lang="pt-BR" sz="1600" b="1" dirty="0" smtClean="0"/>
                <a:t>mnicolai2009@gmail.com / 019 9 8116 5151</a:t>
              </a:r>
              <a:endParaRPr kumimoji="1" lang="pt-BR" sz="1600" b="1" dirty="0"/>
            </a:p>
          </p:txBody>
        </p:sp>
        <p:pic>
          <p:nvPicPr>
            <p:cNvPr id="6" name="Imagem 5" descr="Logo Agrocon 23NOV09.jpg"/>
            <p:cNvPicPr>
              <a:picLocks noChangeAspect="1"/>
            </p:cNvPicPr>
            <p:nvPr/>
          </p:nvPicPr>
          <p:blipFill>
            <a:blip r:embed="rId3" cstate="print"/>
            <a:stretch>
              <a:fillRect/>
            </a:stretch>
          </p:blipFill>
          <p:spPr>
            <a:xfrm>
              <a:off x="2874090" y="5345356"/>
              <a:ext cx="689798" cy="648072"/>
            </a:xfrm>
            <a:prstGeom prst="rect">
              <a:avLst/>
            </a:prstGeom>
            <a:ln w="38100">
              <a:solidFill>
                <a:schemeClr val="tx1"/>
              </a:solidFill>
            </a:ln>
          </p:spPr>
        </p:pic>
      </p:grpSp>
      <p:sp>
        <p:nvSpPr>
          <p:cNvPr id="7" name="CaixaDeTexto 6"/>
          <p:cNvSpPr txBox="1"/>
          <p:nvPr/>
        </p:nvSpPr>
        <p:spPr>
          <a:xfrm>
            <a:off x="642910" y="3281684"/>
            <a:ext cx="3576620" cy="523220"/>
          </a:xfrm>
          <a:prstGeom prst="rect">
            <a:avLst/>
          </a:prstGeom>
          <a:solidFill>
            <a:schemeClr val="bg1"/>
          </a:solidFill>
          <a:ln w="25400">
            <a:solidFill>
              <a:schemeClr val="tx1"/>
            </a:solidFill>
          </a:ln>
        </p:spPr>
        <p:txBody>
          <a:bodyPr wrap="none" rtlCol="0">
            <a:spAutoFit/>
          </a:bodyPr>
          <a:lstStyle/>
          <a:p>
            <a:pPr algn="ctr"/>
            <a:r>
              <a:rPr lang="pt-BR" sz="2800" b="1" dirty="0" smtClean="0"/>
              <a:t>MARCELO NICOLAI</a:t>
            </a:r>
            <a:endParaRPr lang="pt-BR" sz="2800" b="1" dirty="0"/>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6578" y="3816429"/>
            <a:ext cx="1964166" cy="1608395"/>
          </a:xfrm>
          <a:prstGeom prst="rect">
            <a:avLst/>
          </a:prstGeom>
        </p:spPr>
      </p:pic>
      <p:sp>
        <p:nvSpPr>
          <p:cNvPr id="9" name="TextBox 3"/>
          <p:cNvSpPr txBox="1"/>
          <p:nvPr/>
        </p:nvSpPr>
        <p:spPr>
          <a:xfrm>
            <a:off x="683568" y="44624"/>
            <a:ext cx="7844953" cy="1446550"/>
          </a:xfrm>
          <a:prstGeom prst="rect">
            <a:avLst/>
          </a:prstGeom>
          <a:solidFill>
            <a:srgbClr val="FFFF00"/>
          </a:solidFill>
        </p:spPr>
        <p:txBody>
          <a:bodyPr wrap="square" rtlCol="0">
            <a:spAutoFit/>
          </a:bodyPr>
          <a:lstStyle/>
          <a:p>
            <a:pPr algn="ctr"/>
            <a:r>
              <a:rPr lang="pt-BR" sz="8800" b="1" dirty="0" smtClean="0">
                <a:latin typeface="Helvetica 55 Roman" pitchFamily="34" charset="0"/>
              </a:rPr>
              <a:t>OBRIGADO!!!</a:t>
            </a:r>
          </a:p>
        </p:txBody>
      </p:sp>
    </p:spTree>
    <p:extLst>
      <p:ext uri="{BB962C8B-B14F-4D97-AF65-F5344CB8AC3E}">
        <p14:creationId xmlns:p14="http://schemas.microsoft.com/office/powerpoint/2010/main" val="115293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484784"/>
            <a:ext cx="4464496" cy="288032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504" y="1484784"/>
            <a:ext cx="4464496" cy="2880320"/>
          </a:xfrm>
          <a:prstGeom prst="rect">
            <a:avLst/>
          </a:prstGeom>
          <a:ln>
            <a:solidFill>
              <a:schemeClr val="tx1"/>
            </a:solidFill>
          </a:ln>
        </p:spPr>
      </p:pic>
      <p:sp>
        <p:nvSpPr>
          <p:cNvPr id="4" name="CaixaDeTexto 3"/>
          <p:cNvSpPr txBox="1"/>
          <p:nvPr/>
        </p:nvSpPr>
        <p:spPr>
          <a:xfrm>
            <a:off x="991994" y="332656"/>
            <a:ext cx="7349769" cy="646331"/>
          </a:xfrm>
          <a:prstGeom prst="rect">
            <a:avLst/>
          </a:prstGeom>
          <a:solidFill>
            <a:schemeClr val="tx1"/>
          </a:solidFill>
          <a:ln>
            <a:solidFill>
              <a:schemeClr val="tx1"/>
            </a:solidFill>
          </a:ln>
        </p:spPr>
        <p:txBody>
          <a:bodyPr wrap="none" rtlCol="0">
            <a:spAutoFit/>
          </a:bodyPr>
          <a:lstStyle/>
          <a:p>
            <a:pPr algn="ctr"/>
            <a:r>
              <a:rPr lang="pt-BR" sz="3600" b="1" dirty="0" smtClean="0">
                <a:solidFill>
                  <a:schemeClr val="bg1"/>
                </a:solidFill>
              </a:rPr>
              <a:t>CAPTURA DA ENERGIA LUMINOSA???</a:t>
            </a:r>
            <a:endParaRPr lang="pt-BR" sz="3600" dirty="0">
              <a:solidFill>
                <a:schemeClr val="bg1"/>
              </a:solidFill>
            </a:endParaRP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4818119"/>
            <a:ext cx="2308473" cy="1728192"/>
          </a:xfrm>
          <a:prstGeom prst="rect">
            <a:avLst/>
          </a:prstGeom>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4797151"/>
            <a:ext cx="2705100" cy="1685925"/>
          </a:xfrm>
          <a:prstGeom prst="rect">
            <a:avLst/>
          </a:prstGeom>
        </p:spPr>
      </p:pic>
      <p:sp>
        <p:nvSpPr>
          <p:cNvPr id="7" name="CaixaDeTexto 6"/>
          <p:cNvSpPr txBox="1"/>
          <p:nvPr/>
        </p:nvSpPr>
        <p:spPr>
          <a:xfrm>
            <a:off x="3275856" y="5286170"/>
            <a:ext cx="2495427" cy="707886"/>
          </a:xfrm>
          <a:prstGeom prst="rect">
            <a:avLst/>
          </a:prstGeom>
          <a:solidFill>
            <a:schemeClr val="tx1"/>
          </a:solidFill>
          <a:ln>
            <a:solidFill>
              <a:schemeClr val="tx1"/>
            </a:solidFill>
          </a:ln>
        </p:spPr>
        <p:txBody>
          <a:bodyPr wrap="none" rtlCol="0">
            <a:spAutoFit/>
          </a:bodyPr>
          <a:lstStyle/>
          <a:p>
            <a:pPr algn="ctr"/>
            <a:r>
              <a:rPr lang="pt-BR" sz="2000" b="1" dirty="0" smtClean="0">
                <a:solidFill>
                  <a:schemeClr val="bg1"/>
                </a:solidFill>
              </a:rPr>
              <a:t>A Agricultura é a arte </a:t>
            </a:r>
          </a:p>
          <a:p>
            <a:pPr algn="ctr"/>
            <a:r>
              <a:rPr lang="pt-BR" sz="2000" b="1" dirty="0" smtClean="0">
                <a:solidFill>
                  <a:schemeClr val="bg1"/>
                </a:solidFill>
              </a:rPr>
              <a:t>de colher o sol!!!</a:t>
            </a:r>
            <a:endParaRPr lang="pt-BR" sz="2000" dirty="0">
              <a:solidFill>
                <a:schemeClr val="bg1"/>
              </a:solidFill>
            </a:endParaRPr>
          </a:p>
        </p:txBody>
      </p:sp>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41972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83392" y="4781470"/>
            <a:ext cx="8609088" cy="1815882"/>
          </a:xfrm>
          <a:prstGeom prst="rect">
            <a:avLst/>
          </a:prstGeom>
          <a:noFill/>
        </p:spPr>
        <p:txBody>
          <a:bodyPr wrap="none">
            <a:spAutoFit/>
          </a:bodyPr>
          <a:lstStyle/>
          <a:p>
            <a:pPr eaLnBrk="1" hangingPunct="1">
              <a:defRPr/>
            </a:pPr>
            <a:r>
              <a:rPr lang="pt-BR" sz="2800" b="1" dirty="0">
                <a:solidFill>
                  <a:srgbClr val="FF0000"/>
                </a:solidFill>
                <a:latin typeface="+mn-lt"/>
              </a:rPr>
              <a:t>Seqüência de eventos resultante do mecanismo de ação:</a:t>
            </a:r>
          </a:p>
          <a:p>
            <a:pPr marL="357188" indent="-357188" eaLnBrk="1" hangingPunct="1">
              <a:buClr>
                <a:srgbClr val="FF0000"/>
              </a:buClr>
              <a:buFont typeface="Wingdings" pitchFamily="2" charset="2"/>
              <a:buChar char="ü"/>
              <a:defRPr/>
            </a:pPr>
            <a:r>
              <a:rPr lang="pt-BR" sz="2800" b="1" dirty="0" smtClean="0">
                <a:latin typeface="+mn-lt"/>
              </a:rPr>
              <a:t>Formação </a:t>
            </a:r>
            <a:r>
              <a:rPr lang="pt-BR" sz="2800" b="1" dirty="0">
                <a:latin typeface="+mn-lt"/>
              </a:rPr>
              <a:t>de radicais livre</a:t>
            </a:r>
          </a:p>
          <a:p>
            <a:pPr marL="357188" indent="-357188" eaLnBrk="1" hangingPunct="1">
              <a:buClr>
                <a:srgbClr val="FF0000"/>
              </a:buClr>
              <a:buFont typeface="Wingdings" pitchFamily="2" charset="2"/>
              <a:buChar char="ü"/>
              <a:defRPr/>
            </a:pPr>
            <a:r>
              <a:rPr lang="pt-BR" sz="2800" b="1" dirty="0">
                <a:latin typeface="+mn-lt"/>
              </a:rPr>
              <a:t>Peroxidação de lipídeos</a:t>
            </a:r>
          </a:p>
          <a:p>
            <a:pPr marL="357188" indent="-357188" eaLnBrk="1" hangingPunct="1">
              <a:buClr>
                <a:srgbClr val="FF0000"/>
              </a:buClr>
              <a:buFont typeface="Wingdings" pitchFamily="2" charset="2"/>
              <a:buChar char="ü"/>
              <a:defRPr/>
            </a:pPr>
            <a:r>
              <a:rPr lang="pt-BR" sz="2800" b="1" dirty="0">
                <a:latin typeface="+mn-lt"/>
              </a:rPr>
              <a:t>Destruição das membranas</a:t>
            </a:r>
          </a:p>
        </p:txBody>
      </p:sp>
      <p:grpSp>
        <p:nvGrpSpPr>
          <p:cNvPr id="5" name="Grupo 4"/>
          <p:cNvGrpSpPr/>
          <p:nvPr/>
        </p:nvGrpSpPr>
        <p:grpSpPr>
          <a:xfrm>
            <a:off x="1403648" y="1484784"/>
            <a:ext cx="6089744" cy="3168352"/>
            <a:chOff x="1619672" y="1484784"/>
            <a:chExt cx="6089744" cy="3168352"/>
          </a:xfrm>
        </p:grpSpPr>
        <p:sp>
          <p:nvSpPr>
            <p:cNvPr id="2" name="CaixaDeTexto 1"/>
            <p:cNvSpPr txBox="1"/>
            <p:nvPr/>
          </p:nvSpPr>
          <p:spPr>
            <a:xfrm>
              <a:off x="1619672" y="1484784"/>
              <a:ext cx="6089744" cy="2062103"/>
            </a:xfrm>
            <a:prstGeom prst="rect">
              <a:avLst/>
            </a:prstGeom>
            <a:solidFill>
              <a:srgbClr val="FFFF00"/>
            </a:solidFill>
          </p:spPr>
          <p:txBody>
            <a:bodyPr wrap="none">
              <a:spAutoFit/>
            </a:bodyPr>
            <a:lstStyle/>
            <a:p>
              <a:pPr eaLnBrk="1" hangingPunct="1">
                <a:buFont typeface="Wingdings" pitchFamily="2" charset="2"/>
                <a:buChar char="ü"/>
                <a:defRPr/>
              </a:pPr>
              <a:r>
                <a:rPr lang="pt-BR" sz="3200" b="1" dirty="0">
                  <a:latin typeface="+mn-lt"/>
                </a:rPr>
                <a:t> Fotossistema II</a:t>
              </a:r>
            </a:p>
            <a:p>
              <a:pPr eaLnBrk="1" hangingPunct="1">
                <a:buFont typeface="Wingdings" pitchFamily="2" charset="2"/>
                <a:buChar char="ü"/>
                <a:defRPr/>
              </a:pPr>
              <a:r>
                <a:rPr lang="pt-BR" sz="3200" b="1" dirty="0">
                  <a:latin typeface="+mn-lt"/>
                </a:rPr>
                <a:t> Fotossistema I</a:t>
              </a:r>
            </a:p>
            <a:p>
              <a:pPr eaLnBrk="1" hangingPunct="1">
                <a:buFont typeface="Wingdings" pitchFamily="2" charset="2"/>
                <a:buChar char="ü"/>
                <a:defRPr/>
              </a:pPr>
              <a:r>
                <a:rPr lang="pt-BR" sz="3200" b="1" dirty="0">
                  <a:latin typeface="+mn-lt"/>
                </a:rPr>
                <a:t> Síntese da clorofila </a:t>
              </a:r>
              <a:r>
                <a:rPr lang="pt-BR" sz="3200" b="1" dirty="0" smtClean="0">
                  <a:latin typeface="+mn-lt"/>
                </a:rPr>
                <a:t>- </a:t>
              </a:r>
              <a:r>
                <a:rPr lang="pt-BR" sz="3200" b="1" dirty="0">
                  <a:latin typeface="+mn-lt"/>
                </a:rPr>
                <a:t>PROTOX</a:t>
              </a:r>
            </a:p>
            <a:p>
              <a:pPr eaLnBrk="1" hangingPunct="1">
                <a:buFont typeface="Wingdings" pitchFamily="2" charset="2"/>
                <a:buChar char="ü"/>
                <a:defRPr/>
              </a:pPr>
              <a:r>
                <a:rPr lang="pt-BR" sz="3200" b="1" dirty="0">
                  <a:latin typeface="+mn-lt"/>
                </a:rPr>
                <a:t> Síntese dos </a:t>
              </a:r>
              <a:r>
                <a:rPr lang="pt-BR" sz="3200" b="1" dirty="0" err="1">
                  <a:latin typeface="+mn-lt"/>
                </a:rPr>
                <a:t>carotenóides</a:t>
              </a:r>
              <a:r>
                <a:rPr lang="pt-BR" sz="3200" b="1" dirty="0">
                  <a:latin typeface="+mn-lt"/>
                </a:rPr>
                <a:t> </a:t>
              </a:r>
              <a:r>
                <a:rPr lang="pt-BR" sz="3200" b="1" dirty="0" smtClean="0">
                  <a:latin typeface="+mn-lt"/>
                </a:rPr>
                <a:t>- HPPD</a:t>
              </a:r>
              <a:endParaRPr lang="pt-BR" sz="3200" b="1" dirty="0">
                <a:latin typeface="+mn-lt"/>
              </a:endParaRPr>
            </a:p>
          </p:txBody>
        </p:sp>
        <p:sp>
          <p:nvSpPr>
            <p:cNvPr id="4" name="Texto explicativo em seta para baixo 3"/>
            <p:cNvSpPr/>
            <p:nvPr/>
          </p:nvSpPr>
          <p:spPr>
            <a:xfrm>
              <a:off x="1619672" y="1484784"/>
              <a:ext cx="6089744" cy="3168352"/>
            </a:xfrm>
            <a:prstGeom prst="downArrowCallou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 name="CaixaDeTexto 5"/>
          <p:cNvSpPr txBox="1"/>
          <p:nvPr/>
        </p:nvSpPr>
        <p:spPr>
          <a:xfrm>
            <a:off x="683568" y="188640"/>
            <a:ext cx="7739062" cy="1077218"/>
          </a:xfrm>
          <a:prstGeom prst="rect">
            <a:avLst/>
          </a:prstGeom>
          <a:solidFill>
            <a:srgbClr val="FFFF00"/>
          </a:solidFill>
        </p:spPr>
        <p:txBody>
          <a:bodyPr>
            <a:spAutoFit/>
          </a:bodyPr>
          <a:lstStyle/>
          <a:p>
            <a:pPr algn="ctr" eaLnBrk="1" hangingPunct="1">
              <a:defRPr/>
            </a:pPr>
            <a:r>
              <a:rPr lang="pt-BR" sz="3200" b="1" dirty="0" smtClean="0">
                <a:latin typeface="+mj-lt"/>
              </a:rPr>
              <a:t>HERBICIDAS ENVOLVIDOS NA CAPTURA DA ENERGIA LUMINOSA NA FOTOSSÍNTESE</a:t>
            </a:r>
            <a:endParaRPr lang="pt-BR" sz="3200" b="1" dirty="0">
              <a:latin typeface="+mj-lt"/>
            </a:endParaRPr>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26588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9512" y="1906954"/>
            <a:ext cx="8784976" cy="3970318"/>
          </a:xfrm>
          <a:prstGeom prst="rect">
            <a:avLst/>
          </a:prstGeom>
        </p:spPr>
        <p:txBody>
          <a:bodyPr wrap="square">
            <a:spAutoFit/>
          </a:bodyPr>
          <a:lstStyle/>
          <a:p>
            <a:pPr algn="just"/>
            <a:r>
              <a:rPr lang="pt-PT" sz="2800" dirty="0" smtClean="0">
                <a:effectLst/>
              </a:rPr>
              <a:t>Os Fotossistemas são complexos </a:t>
            </a:r>
            <a:r>
              <a:rPr lang="pt-PT" sz="2800" u="sng" dirty="0" smtClean="0">
                <a:solidFill>
                  <a:schemeClr val="tx2"/>
                </a:solidFill>
                <a:effectLst/>
              </a:rPr>
              <a:t>proteicos</a:t>
            </a:r>
            <a:r>
              <a:rPr lang="pt-PT" sz="2800" dirty="0" smtClean="0">
                <a:effectLst/>
              </a:rPr>
              <a:t> envolvidos no processo de fotossíntese. Podem ser encontrados nos tilacoides de plantas, algas e cianobactérias (nas plantas e algas estão localizados nos cloroplastos), ou em membranas citoplasmáticas de bactérias fotossintéticas. O fotossistema (ou centro de reação fotossintético) é uma </a:t>
            </a:r>
            <a:r>
              <a:rPr lang="pt-PT" sz="2800" dirty="0" smtClean="0">
                <a:effectLst/>
                <a:hlinkClick r:id="rId2" tooltip="Enzima"/>
              </a:rPr>
              <a:t>enzima</a:t>
            </a:r>
            <a:r>
              <a:rPr lang="pt-PT" sz="2800" dirty="0" smtClean="0">
                <a:effectLst/>
              </a:rPr>
              <a:t> que utiliza a luz para reduzir moléculas. Este complexo proteico membranar é composto por diversas subunidades e contém numerosos </a:t>
            </a:r>
            <a:r>
              <a:rPr lang="pt-PT" sz="2800" dirty="0" smtClean="0">
                <a:effectLst/>
                <a:hlinkClick r:id="rId3" tooltip="Cofactore (página não existe)"/>
              </a:rPr>
              <a:t>cofactores</a:t>
            </a:r>
            <a:r>
              <a:rPr lang="pt-PT" sz="2800" dirty="0" smtClean="0">
                <a:effectLst/>
              </a:rPr>
              <a:t>.</a:t>
            </a:r>
            <a:endParaRPr lang="pt-BR" sz="2800" dirty="0"/>
          </a:p>
        </p:txBody>
      </p:sp>
      <p:sp>
        <p:nvSpPr>
          <p:cNvPr id="3" name="CaixaDeTexto 2"/>
          <p:cNvSpPr txBox="1"/>
          <p:nvPr/>
        </p:nvSpPr>
        <p:spPr>
          <a:xfrm>
            <a:off x="251520" y="836712"/>
            <a:ext cx="3949286" cy="461665"/>
          </a:xfrm>
          <a:prstGeom prst="rect">
            <a:avLst/>
          </a:prstGeom>
          <a:solidFill>
            <a:srgbClr val="FFFF00"/>
          </a:solidFill>
          <a:ln>
            <a:solidFill>
              <a:schemeClr val="tx1"/>
            </a:solidFill>
          </a:ln>
        </p:spPr>
        <p:txBody>
          <a:bodyPr wrap="none" rtlCol="0">
            <a:spAutoFit/>
          </a:bodyPr>
          <a:lstStyle/>
          <a:p>
            <a:r>
              <a:rPr lang="pt-BR" sz="2400" b="1" dirty="0" smtClean="0"/>
              <a:t>O QUE É UM FOTOSSISTEMA?</a:t>
            </a:r>
            <a:endParaRPr lang="pt-BR" sz="2400" b="1"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345709"/>
            <a:ext cx="2736304" cy="1532096"/>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1407736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95536" y="1196752"/>
            <a:ext cx="8280920" cy="4308872"/>
          </a:xfrm>
          <a:prstGeom prst="rect">
            <a:avLst/>
          </a:prstGeom>
        </p:spPr>
        <p:txBody>
          <a:bodyPr wrap="square">
            <a:spAutoFit/>
          </a:bodyPr>
          <a:lstStyle/>
          <a:p>
            <a:pPr algn="just"/>
            <a:r>
              <a:rPr lang="pt-PT" sz="2400" dirty="0" smtClean="0">
                <a:effectLst/>
              </a:rPr>
              <a:t>Quando a luz é absorvida por um centro de reação (diretamente ou através dos </a:t>
            </a:r>
            <a:r>
              <a:rPr lang="pt-PT" sz="2400" u="sng" dirty="0" smtClean="0">
                <a:effectLst/>
              </a:rPr>
              <a:t>pigmentos</a:t>
            </a:r>
            <a:r>
              <a:rPr lang="pt-PT" sz="2400" dirty="0" smtClean="0">
                <a:effectLst/>
              </a:rPr>
              <a:t> antena vizinhos), uma série de reações de oxido-redução são iniciadas, levando à redução de um aceitador terminal. </a:t>
            </a:r>
          </a:p>
          <a:p>
            <a:pPr algn="just">
              <a:spcBef>
                <a:spcPts val="600"/>
              </a:spcBef>
              <a:spcAft>
                <a:spcPts val="600"/>
              </a:spcAft>
            </a:pPr>
            <a:r>
              <a:rPr lang="pt-PT" sz="2400" dirty="0" smtClean="0">
                <a:effectLst/>
              </a:rPr>
              <a:t>Existem duas famílias de fotossistemas: </a:t>
            </a:r>
          </a:p>
          <a:p>
            <a:pPr algn="just"/>
            <a:r>
              <a:rPr lang="pt-PT" sz="2400" dirty="0" smtClean="0">
                <a:effectLst/>
              </a:rPr>
              <a:t>Centros de reação do tipo I (como o fotossistema I, P700, nos cloroplastos e em bactérias verdes sulfurosas). </a:t>
            </a:r>
          </a:p>
          <a:p>
            <a:pPr algn="just"/>
            <a:endParaRPr lang="pt-PT" sz="2400" dirty="0" smtClean="0">
              <a:effectLst/>
            </a:endParaRPr>
          </a:p>
          <a:p>
            <a:pPr algn="just"/>
            <a:r>
              <a:rPr lang="pt-PT" sz="2400" dirty="0" smtClean="0">
                <a:effectLst/>
              </a:rPr>
              <a:t>Centros de reação do tipo II (como o fotossistema II, P680), nos cloroplastos e em bactérias púrpuras não sulfurosas.</a:t>
            </a:r>
          </a:p>
          <a:p>
            <a:pPr algn="just"/>
            <a:endParaRPr lang="pt-BR" sz="2400" dirty="0"/>
          </a:p>
        </p:txBody>
      </p:sp>
      <p:sp>
        <p:nvSpPr>
          <p:cNvPr id="3" name="CaixaDeTexto 2"/>
          <p:cNvSpPr txBox="1"/>
          <p:nvPr/>
        </p:nvSpPr>
        <p:spPr>
          <a:xfrm>
            <a:off x="251520" y="375047"/>
            <a:ext cx="3516475" cy="461665"/>
          </a:xfrm>
          <a:prstGeom prst="rect">
            <a:avLst/>
          </a:prstGeom>
          <a:solidFill>
            <a:srgbClr val="FFFF00"/>
          </a:solidFill>
          <a:ln>
            <a:solidFill>
              <a:schemeClr val="tx1"/>
            </a:solidFill>
          </a:ln>
        </p:spPr>
        <p:txBody>
          <a:bodyPr wrap="none" rtlCol="0">
            <a:spAutoFit/>
          </a:bodyPr>
          <a:lstStyle/>
          <a:p>
            <a:r>
              <a:rPr lang="pt-BR" sz="2400" b="1" dirty="0" smtClean="0"/>
              <a:t>TIPOS DE FOTOSSISTEMA</a:t>
            </a:r>
            <a:r>
              <a:rPr lang="pt-BR" sz="2400" b="1" dirty="0"/>
              <a:t>:</a:t>
            </a:r>
          </a:p>
        </p:txBody>
      </p:sp>
      <p:sp>
        <p:nvSpPr>
          <p:cNvPr id="4" name="CaixaDeTexto 3"/>
          <p:cNvSpPr txBox="1"/>
          <p:nvPr/>
        </p:nvSpPr>
        <p:spPr>
          <a:xfrm>
            <a:off x="4535996" y="3933056"/>
            <a:ext cx="4204164" cy="369332"/>
          </a:xfrm>
          <a:prstGeom prst="rect">
            <a:avLst/>
          </a:prstGeom>
          <a:solidFill>
            <a:srgbClr val="FF0000"/>
          </a:solidFill>
        </p:spPr>
        <p:txBody>
          <a:bodyPr wrap="none" rtlCol="0">
            <a:spAutoFit/>
          </a:bodyPr>
          <a:lstStyle/>
          <a:p>
            <a:r>
              <a:rPr lang="pt-BR" dirty="0" smtClean="0"/>
              <a:t>COMPRIMENTO DE LUZ = 700 nanômetros.</a:t>
            </a:r>
            <a:endParaRPr lang="pt-BR" dirty="0"/>
          </a:p>
        </p:txBody>
      </p:sp>
      <p:sp>
        <p:nvSpPr>
          <p:cNvPr id="5" name="CaixaDeTexto 4"/>
          <p:cNvSpPr txBox="1"/>
          <p:nvPr/>
        </p:nvSpPr>
        <p:spPr>
          <a:xfrm>
            <a:off x="4535996" y="5013176"/>
            <a:ext cx="4204164" cy="369332"/>
          </a:xfrm>
          <a:prstGeom prst="rect">
            <a:avLst/>
          </a:prstGeom>
          <a:solidFill>
            <a:srgbClr val="00B050"/>
          </a:solidFill>
        </p:spPr>
        <p:txBody>
          <a:bodyPr wrap="none" rtlCol="0">
            <a:spAutoFit/>
          </a:bodyPr>
          <a:lstStyle/>
          <a:p>
            <a:r>
              <a:rPr lang="pt-BR" dirty="0" smtClean="0"/>
              <a:t>COMPRIMENTO DE LUZ = 680 nanômetros.</a:t>
            </a:r>
            <a:endParaRPr lang="pt-BR" dirty="0"/>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5968" y="6569968"/>
            <a:ext cx="288032" cy="288032"/>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5322424"/>
            <a:ext cx="1665536" cy="1247544"/>
          </a:xfrm>
          <a:prstGeom prst="rect">
            <a:avLst/>
          </a:prstGeom>
        </p:spPr>
      </p:pic>
    </p:spTree>
    <p:extLst>
      <p:ext uri="{BB962C8B-B14F-4D97-AF65-F5344CB8AC3E}">
        <p14:creationId xmlns:p14="http://schemas.microsoft.com/office/powerpoint/2010/main" val="240634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1746</Words>
  <Application>Microsoft Office PowerPoint</Application>
  <PresentationFormat>Apresentação na tela (4:3)</PresentationFormat>
  <Paragraphs>395</Paragraphs>
  <Slides>50</Slides>
  <Notes>0</Notes>
  <HiddenSlides>0</HiddenSlides>
  <MMClips>0</MMClips>
  <ScaleCrop>false</ScaleCrop>
  <HeadingPairs>
    <vt:vector size="4" baseType="variant">
      <vt:variant>
        <vt:lpstr>Tema</vt:lpstr>
      </vt:variant>
      <vt:variant>
        <vt:i4>1</vt:i4>
      </vt:variant>
      <vt:variant>
        <vt:lpstr>Títulos de slides</vt:lpstr>
      </vt:variant>
      <vt:variant>
        <vt:i4>50</vt:i4>
      </vt:variant>
    </vt:vector>
  </HeadingPairs>
  <TitlesOfParts>
    <vt:vector size="51"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Marcelo</dc:creator>
  <cp:lastModifiedBy>Marcelo</cp:lastModifiedBy>
  <cp:revision>18</cp:revision>
  <dcterms:created xsi:type="dcterms:W3CDTF">2016-03-01T00:36:32Z</dcterms:created>
  <dcterms:modified xsi:type="dcterms:W3CDTF">2016-03-01T03:35:56Z</dcterms:modified>
</cp:coreProperties>
</file>