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7" r:id="rId6"/>
    <p:sldId id="269" r:id="rId7"/>
    <p:sldId id="258" r:id="rId8"/>
    <p:sldId id="259" r:id="rId9"/>
    <p:sldId id="260" r:id="rId10"/>
    <p:sldId id="261" r:id="rId11"/>
    <p:sldId id="262" r:id="rId12"/>
    <p:sldId id="264" r:id="rId13"/>
    <p:sldId id="273" r:id="rId14"/>
    <p:sldId id="276" r:id="rId15"/>
    <p:sldId id="274" r:id="rId16"/>
    <p:sldId id="272" r:id="rId17"/>
    <p:sldId id="271" r:id="rId18"/>
    <p:sldId id="266" r:id="rId19"/>
    <p:sldId id="278" r:id="rId20"/>
    <p:sldId id="280" r:id="rId21"/>
    <p:sldId id="279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5"/>
  </p:normalViewPr>
  <p:slideViewPr>
    <p:cSldViewPr snapToGrid="0" snapToObjects="1">
      <p:cViewPr varScale="1">
        <p:scale>
          <a:sx n="112" d="100"/>
          <a:sy n="112" d="100"/>
        </p:scale>
        <p:origin x="5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CCAD1-20C5-4F8B-BFA1-8A52C2B6BA9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DFE2B3-32BA-4C69-A92B-E22E2F1412A2}">
      <dgm:prSet/>
      <dgm:spPr/>
      <dgm:t>
        <a:bodyPr/>
        <a:lstStyle/>
        <a:p>
          <a:r>
            <a:rPr lang="pt-BR"/>
            <a:t>Art. 996. Aplica-se à sociedade em conta de participação, subsidiariamente e no que com ela for compatível, o disposto para a sociedade simples, e a sua liquidação rege-se pelas normas relativas à prestação de contas, na forma da lei processual.</a:t>
          </a:r>
          <a:endParaRPr lang="en-US"/>
        </a:p>
      </dgm:t>
    </dgm:pt>
    <dgm:pt modelId="{4070100A-7C0A-490C-8FAD-FA6033E7BC3D}" type="parTrans" cxnId="{5DE6E8B4-A18F-4F6B-A67A-8D7D97792B7E}">
      <dgm:prSet/>
      <dgm:spPr/>
      <dgm:t>
        <a:bodyPr/>
        <a:lstStyle/>
        <a:p>
          <a:endParaRPr lang="en-US"/>
        </a:p>
      </dgm:t>
    </dgm:pt>
    <dgm:pt modelId="{7547F76D-FE6B-430D-ADC6-680522FB41D8}" type="sibTrans" cxnId="{5DE6E8B4-A18F-4F6B-A67A-8D7D97792B7E}">
      <dgm:prSet/>
      <dgm:spPr/>
      <dgm:t>
        <a:bodyPr/>
        <a:lstStyle/>
        <a:p>
          <a:endParaRPr lang="en-US"/>
        </a:p>
      </dgm:t>
    </dgm:pt>
    <dgm:pt modelId="{9FE7146D-159E-4605-8927-5B53846BE7D2}">
      <dgm:prSet/>
      <dgm:spPr/>
      <dgm:t>
        <a:bodyPr/>
        <a:lstStyle/>
        <a:p>
          <a:r>
            <a:rPr lang="pt-BR"/>
            <a:t>Não cabe intervenção judicial.</a:t>
          </a:r>
          <a:endParaRPr lang="en-US"/>
        </a:p>
      </dgm:t>
    </dgm:pt>
    <dgm:pt modelId="{C2E73F7F-5A2F-441C-850A-59940C80CFB2}" type="parTrans" cxnId="{670B9486-8157-4EBD-9D28-B9ABAFD915D4}">
      <dgm:prSet/>
      <dgm:spPr/>
      <dgm:t>
        <a:bodyPr/>
        <a:lstStyle/>
        <a:p>
          <a:endParaRPr lang="en-US"/>
        </a:p>
      </dgm:t>
    </dgm:pt>
    <dgm:pt modelId="{9C9060EE-8439-431A-B15E-36533145943B}" type="sibTrans" cxnId="{670B9486-8157-4EBD-9D28-B9ABAFD915D4}">
      <dgm:prSet/>
      <dgm:spPr/>
      <dgm:t>
        <a:bodyPr/>
        <a:lstStyle/>
        <a:p>
          <a:endParaRPr lang="en-US"/>
        </a:p>
      </dgm:t>
    </dgm:pt>
    <dgm:pt modelId="{E0DFCB57-AB8A-B64A-9B39-0083C70C1528}" type="pres">
      <dgm:prSet presAssocID="{D39CCAD1-20C5-4F8B-BFA1-8A52C2B6BA9E}" presName="linear" presStyleCnt="0">
        <dgm:presLayoutVars>
          <dgm:animLvl val="lvl"/>
          <dgm:resizeHandles val="exact"/>
        </dgm:presLayoutVars>
      </dgm:prSet>
      <dgm:spPr/>
    </dgm:pt>
    <dgm:pt modelId="{43EE033E-A0C0-DD46-AA98-520ED884ECB3}" type="pres">
      <dgm:prSet presAssocID="{59DFE2B3-32BA-4C69-A92B-E22E2F1412A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41CF455-3302-2B47-A148-6E25D463E12F}" type="pres">
      <dgm:prSet presAssocID="{7547F76D-FE6B-430D-ADC6-680522FB41D8}" presName="spacer" presStyleCnt="0"/>
      <dgm:spPr/>
    </dgm:pt>
    <dgm:pt modelId="{C8735DAF-4F0B-CA49-AED2-83278FAF307F}" type="pres">
      <dgm:prSet presAssocID="{9FE7146D-159E-4605-8927-5B53846BE7D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23A114-11C3-374B-A441-E48D660FDDA9}" type="presOf" srcId="{9FE7146D-159E-4605-8927-5B53846BE7D2}" destId="{C8735DAF-4F0B-CA49-AED2-83278FAF307F}" srcOrd="0" destOrd="0" presId="urn:microsoft.com/office/officeart/2005/8/layout/vList2"/>
    <dgm:cxn modelId="{A590A215-85EB-7944-BC9E-204CD0CD95D2}" type="presOf" srcId="{D39CCAD1-20C5-4F8B-BFA1-8A52C2B6BA9E}" destId="{E0DFCB57-AB8A-B64A-9B39-0083C70C1528}" srcOrd="0" destOrd="0" presId="urn:microsoft.com/office/officeart/2005/8/layout/vList2"/>
    <dgm:cxn modelId="{670B9486-8157-4EBD-9D28-B9ABAFD915D4}" srcId="{D39CCAD1-20C5-4F8B-BFA1-8A52C2B6BA9E}" destId="{9FE7146D-159E-4605-8927-5B53846BE7D2}" srcOrd="1" destOrd="0" parTransId="{C2E73F7F-5A2F-441C-850A-59940C80CFB2}" sibTransId="{9C9060EE-8439-431A-B15E-36533145943B}"/>
    <dgm:cxn modelId="{5DE6E8B4-A18F-4F6B-A67A-8D7D97792B7E}" srcId="{D39CCAD1-20C5-4F8B-BFA1-8A52C2B6BA9E}" destId="{59DFE2B3-32BA-4C69-A92B-E22E2F1412A2}" srcOrd="0" destOrd="0" parTransId="{4070100A-7C0A-490C-8FAD-FA6033E7BC3D}" sibTransId="{7547F76D-FE6B-430D-ADC6-680522FB41D8}"/>
    <dgm:cxn modelId="{530E16E2-634D-B548-BACB-7E9C96B86373}" type="presOf" srcId="{59DFE2B3-32BA-4C69-A92B-E22E2F1412A2}" destId="{43EE033E-A0C0-DD46-AA98-520ED884ECB3}" srcOrd="0" destOrd="0" presId="urn:microsoft.com/office/officeart/2005/8/layout/vList2"/>
    <dgm:cxn modelId="{91E4C716-EE06-184C-9D42-7B58F1DED604}" type="presParOf" srcId="{E0DFCB57-AB8A-B64A-9B39-0083C70C1528}" destId="{43EE033E-A0C0-DD46-AA98-520ED884ECB3}" srcOrd="0" destOrd="0" presId="urn:microsoft.com/office/officeart/2005/8/layout/vList2"/>
    <dgm:cxn modelId="{11723A3B-40D0-EC40-B301-FC01EF518A57}" type="presParOf" srcId="{E0DFCB57-AB8A-B64A-9B39-0083C70C1528}" destId="{D41CF455-3302-2B47-A148-6E25D463E12F}" srcOrd="1" destOrd="0" presId="urn:microsoft.com/office/officeart/2005/8/layout/vList2"/>
    <dgm:cxn modelId="{B300F41B-D161-864A-9537-1D5BEC561A06}" type="presParOf" srcId="{E0DFCB57-AB8A-B64A-9B39-0083C70C1528}" destId="{C8735DAF-4F0B-CA49-AED2-83278FAF30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91CBD4-5AE8-4ABA-9358-82C2717BF2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541CD26-4A2B-44F9-9EB7-98CAFB8D0979}">
      <dgm:prSet/>
      <dgm:spPr/>
      <dgm:t>
        <a:bodyPr/>
        <a:lstStyle/>
        <a:p>
          <a:r>
            <a:rPr lang="pt-BR"/>
            <a:t>Escrituração separada. Para fins tributários, SCP é contribuinte, com </a:t>
          </a:r>
          <a:br>
            <a:rPr lang="pt-BR"/>
          </a:br>
          <a:r>
            <a:rPr lang="pt-BR"/>
            <a:t> um CNPJ distinto, e pode adotar regime tributário de lucro real ou presumido.</a:t>
          </a:r>
          <a:endParaRPr lang="en-US"/>
        </a:p>
      </dgm:t>
    </dgm:pt>
    <dgm:pt modelId="{2CB089BC-6414-41F1-AD85-DF0EA2A6B1A5}" type="parTrans" cxnId="{36D05A08-9857-4E0B-893F-6B804128BFF2}">
      <dgm:prSet/>
      <dgm:spPr/>
      <dgm:t>
        <a:bodyPr/>
        <a:lstStyle/>
        <a:p>
          <a:endParaRPr lang="en-US"/>
        </a:p>
      </dgm:t>
    </dgm:pt>
    <dgm:pt modelId="{DE2C4FB8-52E7-4ABB-AB38-DF7064002EF4}" type="sibTrans" cxnId="{36D05A08-9857-4E0B-893F-6B804128BFF2}">
      <dgm:prSet/>
      <dgm:spPr/>
      <dgm:t>
        <a:bodyPr/>
        <a:lstStyle/>
        <a:p>
          <a:endParaRPr lang="en-US"/>
        </a:p>
      </dgm:t>
    </dgm:pt>
    <dgm:pt modelId="{FB5F3842-9918-4576-97AD-8ED9F5616E7E}">
      <dgm:prSet/>
      <dgm:spPr/>
      <dgm:t>
        <a:bodyPr/>
        <a:lstStyle/>
        <a:p>
          <a:r>
            <a:rPr lang="pt-BR"/>
            <a:t>LUCROS DISTRIBUIDOS SUJEITOS AO REGIME TRIBUTÁRIO DOS DIVIDENDOS</a:t>
          </a:r>
          <a:endParaRPr lang="en-US"/>
        </a:p>
      </dgm:t>
    </dgm:pt>
    <dgm:pt modelId="{B2958426-85D4-43E2-AC25-118E8D453A9F}" type="parTrans" cxnId="{721FB9B6-C09A-4B96-899A-2E3DC5119B79}">
      <dgm:prSet/>
      <dgm:spPr/>
      <dgm:t>
        <a:bodyPr/>
        <a:lstStyle/>
        <a:p>
          <a:endParaRPr lang="en-US"/>
        </a:p>
      </dgm:t>
    </dgm:pt>
    <dgm:pt modelId="{1B7C12D7-940E-4A75-A548-42AED6DD9D49}" type="sibTrans" cxnId="{721FB9B6-C09A-4B96-899A-2E3DC5119B79}">
      <dgm:prSet/>
      <dgm:spPr/>
      <dgm:t>
        <a:bodyPr/>
        <a:lstStyle/>
        <a:p>
          <a:endParaRPr lang="en-US"/>
        </a:p>
      </dgm:t>
    </dgm:pt>
    <dgm:pt modelId="{DBDC4380-EEB3-1148-B5D2-B954469E011E}" type="pres">
      <dgm:prSet presAssocID="{5391CBD4-5AE8-4ABA-9358-82C2717BF297}" presName="linear" presStyleCnt="0">
        <dgm:presLayoutVars>
          <dgm:animLvl val="lvl"/>
          <dgm:resizeHandles val="exact"/>
        </dgm:presLayoutVars>
      </dgm:prSet>
      <dgm:spPr/>
    </dgm:pt>
    <dgm:pt modelId="{0D614AB2-2ED0-B140-9C67-E05CFCE7A248}" type="pres">
      <dgm:prSet presAssocID="{F541CD26-4A2B-44F9-9EB7-98CAFB8D09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3FA14F-989F-6841-BE75-C05B660C35B2}" type="pres">
      <dgm:prSet presAssocID="{DE2C4FB8-52E7-4ABB-AB38-DF7064002EF4}" presName="spacer" presStyleCnt="0"/>
      <dgm:spPr/>
    </dgm:pt>
    <dgm:pt modelId="{130C7CE2-043D-A748-B8AB-E3EA4E185130}" type="pres">
      <dgm:prSet presAssocID="{FB5F3842-9918-4576-97AD-8ED9F5616E7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6D05A08-9857-4E0B-893F-6B804128BFF2}" srcId="{5391CBD4-5AE8-4ABA-9358-82C2717BF297}" destId="{F541CD26-4A2B-44F9-9EB7-98CAFB8D0979}" srcOrd="0" destOrd="0" parTransId="{2CB089BC-6414-41F1-AD85-DF0EA2A6B1A5}" sibTransId="{DE2C4FB8-52E7-4ABB-AB38-DF7064002EF4}"/>
    <dgm:cxn modelId="{BD2E415D-7D81-484D-8FD3-D0CFFCCC2DC1}" type="presOf" srcId="{5391CBD4-5AE8-4ABA-9358-82C2717BF297}" destId="{DBDC4380-EEB3-1148-B5D2-B954469E011E}" srcOrd="0" destOrd="0" presId="urn:microsoft.com/office/officeart/2005/8/layout/vList2"/>
    <dgm:cxn modelId="{721FB9B6-C09A-4B96-899A-2E3DC5119B79}" srcId="{5391CBD4-5AE8-4ABA-9358-82C2717BF297}" destId="{FB5F3842-9918-4576-97AD-8ED9F5616E7E}" srcOrd="1" destOrd="0" parTransId="{B2958426-85D4-43E2-AC25-118E8D453A9F}" sibTransId="{1B7C12D7-940E-4A75-A548-42AED6DD9D49}"/>
    <dgm:cxn modelId="{9E43E9EF-12B2-B34C-8EAC-F6B094EC2E76}" type="presOf" srcId="{F541CD26-4A2B-44F9-9EB7-98CAFB8D0979}" destId="{0D614AB2-2ED0-B140-9C67-E05CFCE7A248}" srcOrd="0" destOrd="0" presId="urn:microsoft.com/office/officeart/2005/8/layout/vList2"/>
    <dgm:cxn modelId="{289326F8-B1AC-DE41-9FAF-B728AE17638F}" type="presOf" srcId="{FB5F3842-9918-4576-97AD-8ED9F5616E7E}" destId="{130C7CE2-043D-A748-B8AB-E3EA4E185130}" srcOrd="0" destOrd="0" presId="urn:microsoft.com/office/officeart/2005/8/layout/vList2"/>
    <dgm:cxn modelId="{AEC9B7B9-1E9A-E845-8478-D9694D2F4455}" type="presParOf" srcId="{DBDC4380-EEB3-1148-B5D2-B954469E011E}" destId="{0D614AB2-2ED0-B140-9C67-E05CFCE7A248}" srcOrd="0" destOrd="0" presId="urn:microsoft.com/office/officeart/2005/8/layout/vList2"/>
    <dgm:cxn modelId="{6E9F2C52-872D-F141-AFC8-BA9624C8FD04}" type="presParOf" srcId="{DBDC4380-EEB3-1148-B5D2-B954469E011E}" destId="{523FA14F-989F-6841-BE75-C05B660C35B2}" srcOrd="1" destOrd="0" presId="urn:microsoft.com/office/officeart/2005/8/layout/vList2"/>
    <dgm:cxn modelId="{8E1A2A26-6635-D442-B907-9B95DBF9DBE2}" type="presParOf" srcId="{DBDC4380-EEB3-1148-B5D2-B954469E011E}" destId="{130C7CE2-043D-A748-B8AB-E3EA4E1851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E033E-A0C0-DD46-AA98-520ED884ECB3}">
      <dsp:nvSpPr>
        <dsp:cNvPr id="0" name=""/>
        <dsp:cNvSpPr/>
      </dsp:nvSpPr>
      <dsp:spPr>
        <a:xfrm>
          <a:off x="0" y="66337"/>
          <a:ext cx="5744684" cy="2265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Art. 996. Aplica-se à sociedade em conta de participação, subsidiariamente e no que com ela for compatível, o disposto para a sociedade simples, e a sua liquidação rege-se pelas normas relativas à prestação de contas, na forma da lei processual.</a:t>
          </a:r>
          <a:endParaRPr lang="en-US" sz="2200" kern="1200"/>
        </a:p>
      </dsp:txBody>
      <dsp:txXfrm>
        <a:off x="110574" y="176911"/>
        <a:ext cx="5523536" cy="2043972"/>
      </dsp:txXfrm>
    </dsp:sp>
    <dsp:sp modelId="{C8735DAF-4F0B-CA49-AED2-83278FAF307F}">
      <dsp:nvSpPr>
        <dsp:cNvPr id="0" name=""/>
        <dsp:cNvSpPr/>
      </dsp:nvSpPr>
      <dsp:spPr>
        <a:xfrm>
          <a:off x="0" y="2394818"/>
          <a:ext cx="5744684" cy="22651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Não cabe intervenção judicial.</a:t>
          </a:r>
          <a:endParaRPr lang="en-US" sz="2200" kern="1200"/>
        </a:p>
      </dsp:txBody>
      <dsp:txXfrm>
        <a:off x="110574" y="2505392"/>
        <a:ext cx="5523536" cy="2043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14AB2-2ED0-B140-9C67-E05CFCE7A248}">
      <dsp:nvSpPr>
        <dsp:cNvPr id="0" name=""/>
        <dsp:cNvSpPr/>
      </dsp:nvSpPr>
      <dsp:spPr>
        <a:xfrm>
          <a:off x="0" y="74617"/>
          <a:ext cx="5744684" cy="225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Escrituração separada. Para fins tributários, SCP é contribuinte, com </a:t>
          </a:r>
          <a:br>
            <a:rPr lang="pt-BR" sz="2600" kern="1200"/>
          </a:br>
          <a:r>
            <a:rPr lang="pt-BR" sz="2600" kern="1200"/>
            <a:t> um CNPJ distinto, e pode adotar regime tributário de lucro real ou presumido.</a:t>
          </a:r>
          <a:endParaRPr lang="en-US" sz="2600" kern="1200"/>
        </a:p>
      </dsp:txBody>
      <dsp:txXfrm>
        <a:off x="109889" y="184506"/>
        <a:ext cx="5524906" cy="2031302"/>
      </dsp:txXfrm>
    </dsp:sp>
    <dsp:sp modelId="{130C7CE2-043D-A748-B8AB-E3EA4E185130}">
      <dsp:nvSpPr>
        <dsp:cNvPr id="0" name=""/>
        <dsp:cNvSpPr/>
      </dsp:nvSpPr>
      <dsp:spPr>
        <a:xfrm>
          <a:off x="0" y="2400578"/>
          <a:ext cx="5744684" cy="2251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LUCROS DISTRIBUIDOS SUJEITOS AO REGIME TRIBUTÁRIO DOS DIVIDENDOS</a:t>
          </a:r>
          <a:endParaRPr lang="en-US" sz="2600" kern="1200"/>
        </a:p>
      </dsp:txBody>
      <dsp:txXfrm>
        <a:off x="109889" y="2510467"/>
        <a:ext cx="5524906" cy="203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E4E27C-0FA7-E84D-AEE2-25FFC4DD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575905-7890-CB49-9D83-635A6E460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7F9D7A-6706-3747-982D-8DA71E2C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A105C0-61FF-EE40-81EF-FF82F7BAC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AE2C51-0BC5-AB43-9229-80EB9749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402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96429-A1A0-FE41-AFE7-85BF78F2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E97D24-BC80-424E-813B-32DCC88A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95D96B-9DAF-974E-9F31-86D178BF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D3C269-B2E6-644D-B3EC-6174B410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233D25-AAC6-0045-BED8-7C4E702FF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736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4B7074-C565-8543-B93F-0BC28EABCC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0840F6-846C-9340-A433-ADB3DEDBB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82916-58A9-1B45-847E-832373F4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B86115-2E72-D643-B9EB-7F7CCBAE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184D6A-E086-3D4E-9EE1-205C78A3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08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E3507-BA21-1244-A4CB-CDE4DED0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2CA6B5-6D87-DD43-97AB-9D06F95F2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9E0B7F-2D04-F848-A843-ED2A55D3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8E853-F1FE-BE4A-9D5F-F928F7AFD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B8CA63-46D1-6845-BCCD-77D516773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76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B217B-6561-DE42-A6EE-CCF8E6CA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E8B264-BFAA-C24A-9AA7-8828D91B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0CB413-F805-7F4A-A350-A7AEE2B5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10F886-6E43-D84E-98EF-74C1A7DF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D2DC60-5215-3E4A-8A78-7AA96F84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71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08A35-0B48-3C45-B84E-0BA1CDE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DB35C1-90EB-E345-AA58-05EF56363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9A72D6F-F0A0-0F4E-AD5D-B7B5066B49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A6FF05-D6A8-654F-BEA6-38A1F19F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E559EC-1C03-7447-8DE4-AAE5717D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5D3CE6-0BC3-714B-AED5-4572D71D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48E45-3665-4047-AD6F-AAC76004C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9C024CA-82EC-994A-ACC6-76618AD0E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43E8AE-290B-9349-9E65-3552443E7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5A72FF-4C73-CD40-8880-617B9C48B5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F1F27F-733D-3C4E-AE6F-F2C62D70F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63D863-7699-C844-9DD6-CA1D409A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3D916BB-5A6D-504D-8F55-1DA16214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E9D385-A2CB-4542-A4E0-4CE0BE42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83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9906A-A21B-C144-B10D-60B8EECC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1F1E90-18F4-3D40-A406-2530F097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4C3B9D-57E2-5C40-9EB2-F4B84B4A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BF15F48-FF9E-B041-81D0-196704DD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0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4BB5348-61C5-0B4E-90C5-0471D74C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AC2736F-40E1-2947-8F42-35DF4873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A0CBBCF-069F-7D48-AF81-EDB76335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6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BF40E-4A29-7A45-B103-8D0F9841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7236F5-A69C-D342-9466-FAE22E3B0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3E330C-0AEF-6A45-88BA-0364FD1D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6F7AFB-0280-E841-886F-249A2029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9711BB-5082-A847-A40D-AE4316EA6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FB4A00-3F61-E64E-9969-9D03F904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00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99F7D9-7835-0B43-9E66-CFA8D5472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1F84C72-67F3-584F-A871-1B83906E4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BCBCD00-9CAC-9442-A46E-23EEC539F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E0DED2-D132-8043-B14D-1C7B4F65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17B96A-513C-6B4B-A182-A589E27F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AED798-8771-F843-9AC1-CB893943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05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AD90DB2-AAA7-1D4F-9E70-C4B5DE54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F1676E-B5E2-874A-804D-9076A1303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97DF0E-17CE-0A4A-805B-5583FFE57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8616-BC47-0644-8F50-5A1CE8A9A360}" type="datetimeFigureOut">
              <a:rPr lang="pt-BR" smtClean="0"/>
              <a:t>27/03/2023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AF812A-6E55-2748-92C1-50BFDF5DE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A96822-55E0-2046-B34C-24721B5CC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A703-B8CB-6C4E-979F-0BB233A6D2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06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CF7C-8642-EC42-9E34-3F0E289EF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pt-BR" sz="4200"/>
              <a:t>Introdução ao Direito Societário</a:t>
            </a:r>
            <a:br>
              <a:rPr lang="pt-BR" sz="4200"/>
            </a:br>
            <a:endParaRPr lang="pt-BR" sz="4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13CB1E-30F6-8044-A52F-87CE4CD05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pt-BR" sz="1900" dirty="0"/>
              <a:t> Direito Empresarial </a:t>
            </a:r>
          </a:p>
          <a:p>
            <a:pPr algn="l"/>
            <a:r>
              <a:rPr lang="pt-BR" sz="1900" dirty="0"/>
              <a:t>Professor Doutor Ruy Pereira Camilo </a:t>
            </a:r>
            <a:r>
              <a:rPr lang="pt-BR" sz="1900" dirty="0" err="1"/>
              <a:t>Juni</a:t>
            </a:r>
            <a:endParaRPr lang="pt-BR" sz="1900" dirty="0"/>
          </a:p>
          <a:p>
            <a:pPr algn="l"/>
            <a:endParaRPr lang="pt-BR" sz="1900" dirty="0"/>
          </a:p>
          <a:p>
            <a:pPr algn="l"/>
            <a:endParaRPr lang="pt-BR" sz="19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E866D1-83DC-2649-B4DD-95B67862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444487"/>
            <a:ext cx="4423833" cy="44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8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CAAEE9-C1B4-D547-A447-1AFC2DA3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 dirty="0"/>
              <a:t>Sociedade em comum</a:t>
            </a:r>
            <a:br>
              <a:rPr lang="pt-BR" sz="5400" dirty="0"/>
            </a:br>
            <a:br>
              <a:rPr lang="pt-BR" sz="5400" dirty="0"/>
            </a:br>
            <a:r>
              <a:rPr lang="pt-BR" sz="5400" dirty="0"/>
              <a:t>(sem </a:t>
            </a:r>
            <a:r>
              <a:rPr lang="pt-BR" sz="5400" dirty="0" err="1"/>
              <a:t>pj</a:t>
            </a:r>
            <a:r>
              <a:rPr lang="pt-BR" sz="5400" dirty="0"/>
              <a:t>) </a:t>
            </a:r>
            <a:br>
              <a:rPr lang="pt-BR" sz="5400" dirty="0"/>
            </a:br>
            <a:endParaRPr lang="pt-BR" sz="5400" dirty="0"/>
          </a:p>
        </p:txBody>
      </p:sp>
      <p:sp>
        <p:nvSpPr>
          <p:cNvPr id="5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Espaço Reservado para Conteúdo 2">
            <a:extLst>
              <a:ext uri="{FF2B5EF4-FFF2-40B4-BE49-F238E27FC236}">
                <a16:creationId xmlns:a16="http://schemas.microsoft.com/office/drawing/2014/main" id="{19A4875C-51D7-BA46-80B2-5658B189C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b="1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INCLUI  SOCIEDADES DE FATO (NUNCA FORMALIZADAS, QUE NASCERAM DA ATUAÇAO CONJUNTA DAS PARTES) OU IRREGULARES (TEM CONTRATO SOCIAL, MAS SEM REGISTRO)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É uma situação fática, que a lei classifica como sociedade, impondo regras e consequências: SOLIDARIEDADE ATIVA E PASSIVA DOS SÓCIOS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Responsabilidade Ilimitada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Patrimônio comum</a:t>
            </a:r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1396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AAEE9-C1B4-D547-A447-1AFC2DA3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pPr algn="ctr"/>
            <a:br>
              <a:rPr lang="pt-BR" sz="4000" dirty="0">
                <a:solidFill>
                  <a:srgbClr val="FFFFFF"/>
                </a:solidFill>
              </a:rPr>
            </a:br>
            <a:br>
              <a:rPr lang="pt-BR" sz="4000" dirty="0">
                <a:solidFill>
                  <a:srgbClr val="FFFFFF"/>
                </a:solidFill>
              </a:rPr>
            </a:br>
            <a:r>
              <a:rPr lang="pt-BR" sz="4000">
                <a:solidFill>
                  <a:srgbClr val="FFFFFF"/>
                </a:solidFill>
                <a:highlight>
                  <a:srgbClr val="000000"/>
                </a:highlight>
              </a:rPr>
              <a:t>SOCIEDADE EM COMUM</a:t>
            </a:r>
            <a:endParaRPr lang="pt-BR" sz="4000" dirty="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A4875C-51D7-BA46-80B2-5658B189C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r>
              <a:rPr lang="pt-BR" dirty="0"/>
              <a:t>Art. 988. Os bens e dívidas sociais constituem </a:t>
            </a:r>
            <a:r>
              <a:rPr lang="pt-BR" b="1" dirty="0"/>
              <a:t>patrimônio especial</a:t>
            </a:r>
            <a:r>
              <a:rPr lang="pt-BR" dirty="0"/>
              <a:t>, do qual os sócios são titulares em comum.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990. Todos os sócios respondem solidária e ilimitadamente pelas obrigações sociais, excluído do benefício de ordem, previsto no art. 1.024, aquele que contratou pela sociedade.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Art. 989. Os bens sociais respondem pelos atos de gestão praticados por qualquer dos sócios, salvo pacto expresso limitativo de poderes, que somente terá eficácia contra o terceiro que o conheça ou deva conhecer.</a:t>
            </a:r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9808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67C19-C515-2449-A7B8-496A90BA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algn="r"/>
            <a:r>
              <a:rPr lang="pt-BR" sz="4000" dirty="0"/>
              <a:t>Como se comprova a sociedade em comum?</a:t>
            </a:r>
            <a:r>
              <a:rPr lang="pt-BR" sz="4000" dirty="0">
                <a:solidFill>
                  <a:srgbClr val="FFFFFF"/>
                </a:solidFill>
              </a:rPr>
              <a:t> se prova a existência da sociedade?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725717-9F2E-B645-918C-C296F7AE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Art. 987. Os sócios, nas relações entre si ou com terceiros, somente por escrito podem provar a existência da sociedade, mas os terceiros podem prová-la de qualquer modo.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400" dirty="0"/>
              <a:t> Código Comercial de 1850, Art. 305 - Presume-se que existe ou existiu sociedade, sempre que alguém exercita atos próprios de sociedade, e que regularmente se não costumam praticar sem a qualidade social.</a:t>
            </a:r>
          </a:p>
          <a:p>
            <a:pPr marL="0" indent="0">
              <a:buNone/>
            </a:pPr>
            <a:r>
              <a:rPr lang="pt-BR" sz="1400" dirty="0"/>
              <a:t>Desta natureza são especialmente:</a:t>
            </a:r>
          </a:p>
          <a:p>
            <a:pPr marL="0" indent="0">
              <a:buNone/>
            </a:pPr>
            <a:r>
              <a:rPr lang="pt-BR" sz="1400" dirty="0"/>
              <a:t>1 - Negociação promíscua e comum.</a:t>
            </a:r>
          </a:p>
          <a:p>
            <a:pPr marL="0" indent="0">
              <a:buNone/>
            </a:pPr>
            <a:r>
              <a:rPr lang="pt-BR" sz="1400" dirty="0"/>
              <a:t>2 - Aquisição, alheação, permutação, ou pagamento comum.</a:t>
            </a:r>
          </a:p>
          <a:p>
            <a:pPr marL="0" indent="0">
              <a:buNone/>
            </a:pPr>
            <a:r>
              <a:rPr lang="pt-BR" sz="1400" dirty="0"/>
              <a:t>3 - Se um dos associados se confessa sócio, e os outros o não contradizem por uma forma pública.</a:t>
            </a:r>
          </a:p>
          <a:p>
            <a:pPr marL="0" indent="0">
              <a:buNone/>
            </a:pPr>
            <a:r>
              <a:rPr lang="pt-BR" sz="1400" dirty="0"/>
              <a:t>4 - Se duas ou mais pessoas propõem um administrador ou gerente comum.</a:t>
            </a:r>
          </a:p>
          <a:p>
            <a:pPr marL="0" indent="0">
              <a:buNone/>
            </a:pPr>
            <a:r>
              <a:rPr lang="pt-BR" sz="1400" dirty="0"/>
              <a:t>5 - A dissolução da associação como sociedade.</a:t>
            </a:r>
          </a:p>
          <a:p>
            <a:pPr marL="0" indent="0">
              <a:buNone/>
            </a:pPr>
            <a:r>
              <a:rPr lang="pt-BR" sz="1400" dirty="0"/>
              <a:t>6 - O emprego do pronome nós ou nosso nas cartas de correspondência, livros, fatura, contas e mais papéis comerciais.</a:t>
            </a:r>
          </a:p>
          <a:p>
            <a:pPr marL="0" indent="0">
              <a:buNone/>
            </a:pPr>
            <a:r>
              <a:rPr lang="pt-BR" sz="1400" dirty="0"/>
              <a:t>7 - O fato de receber ou responder cartas endereçadas ao nome ou firma social.</a:t>
            </a:r>
          </a:p>
          <a:p>
            <a:pPr marL="0" indent="0">
              <a:buNone/>
            </a:pPr>
            <a:r>
              <a:rPr lang="pt-BR" sz="1400" dirty="0"/>
              <a:t>8 - O uso de marca comum nas fazendas ou volumes.</a:t>
            </a:r>
          </a:p>
          <a:p>
            <a:pPr marL="0" indent="0">
              <a:buNone/>
            </a:pPr>
            <a:r>
              <a:rPr lang="pt-BR" sz="1400" dirty="0"/>
              <a:t>9 - O uso de nome com a adição - e companhia.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477389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4883DB-BE43-594E-9CD2-89F625408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40" r="-2" b="-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6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C64599-3E63-CB45-BEDE-BD5D7CF66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Exemplo:a construção de estrada em Angola</a:t>
            </a:r>
          </a:p>
        </p:txBody>
      </p:sp>
    </p:spTree>
    <p:extLst>
      <p:ext uri="{BB962C8B-B14F-4D97-AF65-F5344CB8AC3E}">
        <p14:creationId xmlns:p14="http://schemas.microsoft.com/office/powerpoint/2010/main" val="4010124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0E6CB-68A4-4546-8DE1-FB44BDA7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Sócios na alegria e na tristeza....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81408D-DDE1-0648-9F6B-68B886658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702709"/>
            <a:ext cx="10923638" cy="5211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Na hora do </a:t>
            </a:r>
            <a:r>
              <a:rPr lang="en-US" sz="2400" dirty="0" err="1"/>
              <a:t>prejuízo</a:t>
            </a:r>
            <a:r>
              <a:rPr lang="en-US" sz="2400" dirty="0"/>
              <a:t>, </a:t>
            </a:r>
            <a:r>
              <a:rPr lang="en-US" sz="2400" dirty="0" err="1"/>
              <a:t>nega</a:t>
            </a:r>
            <a:r>
              <a:rPr lang="en-US" sz="2400" dirty="0"/>
              <a:t>-se a </a:t>
            </a:r>
            <a:r>
              <a:rPr lang="en-US" sz="2400" dirty="0" err="1"/>
              <a:t>sociedade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ECE9BE-3754-D54B-B327-D2B4A3AF5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5" r="19367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83E1AA5-4CFF-2A40-8187-438D10F014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31" b="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4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E3BB26-AB16-E84C-89BD-E3B281845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400"/>
              <a:t>Sociedade em Conta de Participação (sem PJ)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Espaço Reservado para Conteúdo 2">
            <a:extLst>
              <a:ext uri="{FF2B5EF4-FFF2-40B4-BE49-F238E27FC236}">
                <a16:creationId xmlns:a16="http://schemas.microsoft.com/office/drawing/2014/main" id="{E1A7D88F-59A0-4A40-9B32-90A36CC19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pPr marL="0" indent="0" algn="just">
              <a:buNone/>
            </a:pPr>
            <a:r>
              <a:rPr lang="pt-BR" sz="1800" dirty="0"/>
              <a:t>Art. 991. Na sociedade em conta de participação, a atividade constitutiva do objeto social é exercida unicamente pelo sócio ostensivo, em seu nome individual e sob sua própria e exclusiva responsabilidade,  participando os demais dos resultados correspondentes.</a:t>
            </a:r>
          </a:p>
          <a:p>
            <a:pPr marL="0" indent="0" algn="just">
              <a:buNone/>
            </a:pPr>
            <a:r>
              <a:rPr lang="pt-BR" sz="1800" dirty="0"/>
              <a:t>Parágrafo único. Obriga-se perante terceiro tão-somente o sócio ostensivo; e, exclusivamente perante este,  o sócio participante, nos termos do contrato social.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É UMA SOCIEDADE DE SEGUNDO GRAU, ENTRE SOCIEDADES OU ENTRE PESSOA FISICA E SOCIEDADE (SÓCIOS PARTICIPANTES – ANTIGAMENTE OCULTO) E OSTENSIVO.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SOCIO OSTENSIVO SE OBRIGA, SÓCIO PARTICIPANTE SÓ É INVESTIDOR, TENDO MERO DIREITO DE CRÉDITO. SE ATUAR NA EXECUCAO DO CONTRATO, PODE SER RESPONSABILIZADO SOLIDARIAMENTE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RESOLVE-VE POR PRESTAÇAO DE CONTAS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LUCROS DISTRIBUIDOS SUBJEITOS AO REGIME TRIBUTÁRIO DOS DIVIDENDOS</a:t>
            </a:r>
          </a:p>
          <a:p>
            <a:pPr marL="0" indent="0">
              <a:buNone/>
            </a:pPr>
            <a:endParaRPr lang="pt-BR" sz="1200" dirty="0"/>
          </a:p>
          <a:p>
            <a:pPr marL="0" indent="0">
              <a:buNone/>
            </a:pPr>
            <a:r>
              <a:rPr lang="pt-BR" sz="1200" dirty="0"/>
              <a:t>GRUPOS DE CONTAS SEPARADOS PARA A SCP</a:t>
            </a:r>
          </a:p>
          <a:p>
            <a:endParaRPr lang="pt-BR" sz="1200" dirty="0"/>
          </a:p>
          <a:p>
            <a:pPr marL="0" indent="0">
              <a:buNone/>
            </a:pP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702278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D72D4D1-076F-49D3-9889-EFC4F6D7C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522341-E21B-EF44-AC16-7EC3E08E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Entendendo melhor....</a:t>
            </a:r>
            <a:endParaRPr lang="pt-BR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804174-0D89-A142-83BF-BF451C73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200"/>
              <a:t> É UMA SOCIEDADE DE SEGUNDO GRAU, ENTRE SOCIEDADES OU ENTRE PESSOA FISICA E SOCIEDADE (SÓCIOS PARTICIPANTES – ANTIGAMENTE OCULTO) E OSTENSIVO. Relaçao entre sócios é CIRCUITO FECHADO</a:t>
            </a:r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r>
              <a:rPr lang="pt-BR" sz="2200"/>
              <a:t>SOCIO OSTENSIVO SE OBRIGA, SÓCIO PARTICIPANTE SÓ É INVESTIDOR, TENDO MERO DIREITO DE CRÉDITO. SE ATUAR NA EXECUCAO DO CONTRATO, PODE SER RESPONSABILIZADO SOLIDARIAMENTE</a:t>
            </a:r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r>
              <a:rPr lang="pt-BR" sz="2200"/>
              <a:t>ALEMAES CHAMAM DE STILLE GESELLSCHAFT, SOCIEDADE SILENCIOSA</a:t>
            </a:r>
          </a:p>
          <a:p>
            <a:pPr marL="0" indent="0">
              <a:buNone/>
            </a:pPr>
            <a:endParaRPr lang="pt-BR" sz="2200"/>
          </a:p>
          <a:p>
            <a:pPr marL="0" indent="0">
              <a:buNone/>
            </a:pPr>
            <a:endParaRPr lang="pt-BR" sz="2200"/>
          </a:p>
        </p:txBody>
      </p:sp>
    </p:spTree>
    <p:extLst>
      <p:ext uri="{BB962C8B-B14F-4D97-AF65-F5344CB8AC3E}">
        <p14:creationId xmlns:p14="http://schemas.microsoft.com/office/powerpoint/2010/main" val="305081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D7890B-CBCD-0D63-33C5-7BBDAE8268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565" b="916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7C1EDDF-D120-684C-81DA-BD86E870E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Dissolução por prestação de contas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A8D9B73-EE56-1BFD-4A32-CAC3E867C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65279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06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73396-DE78-496B-1D25-FE6456427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18" b="77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B0C9F3E-2DF9-4D4D-9189-D0540ED6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Sociedade em conta de participação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Espaço Reservado para Conteúdo 2">
            <a:extLst>
              <a:ext uri="{FF2B5EF4-FFF2-40B4-BE49-F238E27FC236}">
                <a16:creationId xmlns:a16="http://schemas.microsoft.com/office/drawing/2014/main" id="{111AF517-0151-22B3-2AC3-FFB416C8C8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396287"/>
              </p:ext>
            </p:extLst>
          </p:nvPr>
        </p:nvGraphicFramePr>
        <p:xfrm>
          <a:off x="5155379" y="1065862"/>
          <a:ext cx="5744685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508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60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E1BEAD-8821-EF45-BFA8-7D4A3C09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1349671"/>
          </a:xfrm>
        </p:spPr>
        <p:txBody>
          <a:bodyPr anchor="b">
            <a:normAutofit/>
          </a:bodyPr>
          <a:lstStyle/>
          <a:p>
            <a:r>
              <a:rPr lang="pt-BR" sz="5400"/>
              <a:t>Afinal,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E7C05A-4DE2-5249-8BFC-EE775D57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304" y="2902913"/>
            <a:ext cx="9849751" cy="30321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3200" b="1" dirty="0"/>
          </a:p>
          <a:p>
            <a:pPr marL="0" indent="0">
              <a:buNone/>
            </a:pPr>
            <a:r>
              <a:rPr lang="pt-BR" sz="3200" b="1" dirty="0"/>
              <a:t>POR QUE CONSTITUIR UMA SOCIEDADE, EM VEZ DE FAZER CONTRATOS EVENTUAIS NO MERCADO COM A OUTRA PESSOA?</a:t>
            </a:r>
          </a:p>
        </p:txBody>
      </p:sp>
    </p:spTree>
    <p:extLst>
      <p:ext uri="{BB962C8B-B14F-4D97-AF65-F5344CB8AC3E}">
        <p14:creationId xmlns:p14="http://schemas.microsoft.com/office/powerpoint/2010/main" val="216283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C5FD8-F4B7-0843-B56B-C18302FC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pt-BR" sz="2800"/>
              <a:t>Um jovem de 20 anos teve uma ideia (e velho, recebeu por ela o Prêmio Nobel de Economia)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EDA1CA-2A34-8340-AEDF-44C39F1A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endParaRPr lang="pt-BR" sz="2000"/>
          </a:p>
          <a:p>
            <a:pPr marL="0" indent="0">
              <a:buNone/>
            </a:pPr>
            <a:endParaRPr lang="pt-BR" sz="2000"/>
          </a:p>
          <a:p>
            <a:r>
              <a:rPr lang="pt-BR" sz="2000"/>
              <a:t>Organização com  hierarquia OU mercado com contratos?</a:t>
            </a:r>
          </a:p>
          <a:p>
            <a:endParaRPr lang="pt-BR" sz="2000"/>
          </a:p>
          <a:p>
            <a:r>
              <a:rPr lang="pt-BR" sz="2000"/>
              <a:t> Custos de transação   X Custos de organização</a:t>
            </a:r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5AF6CDF-61AF-D047-9469-8A0922B7CA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3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16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7C4B3E5-71B5-7A49-8FC7-5EDB4938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sociedade?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0250FD1-5D56-044B-99FF-EAC09F809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Art. 981. Celebram contrato de sociedade as pessoas que reciprocamente se obrigam a contribuir, com bens ou serviços, para o exercício de atividade econômica e a partilha, entre si, dos resultados.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r>
              <a:rPr lang="pt-BR" sz="2000" dirty="0"/>
              <a:t>Importância da definição (diferenciar de outros contratos ou do condomínio</a:t>
            </a:r>
          </a:p>
          <a:p>
            <a:pPr marL="0" indent="0" algn="just">
              <a:buNone/>
            </a:pPr>
            <a:r>
              <a:rPr lang="pt-BR" sz="2000" dirty="0"/>
              <a:t>Atividade econômica específica: OBJETO SOCIAL </a:t>
            </a:r>
          </a:p>
          <a:p>
            <a:pPr marL="0" indent="0" algn="just">
              <a:buNone/>
            </a:pPr>
            <a:r>
              <a:rPr lang="pt-BR" sz="2000" dirty="0"/>
              <a:t>Partilha dos Resultados Econômicos e dos riscos (nulidade do contrato leonino)</a:t>
            </a:r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556A2A0-DD16-374C-B609-733C2407E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34" y="4794029"/>
            <a:ext cx="1300138" cy="169884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10C42F-29C2-FE48-8F2C-72A6D1FD6A7F}"/>
              </a:ext>
            </a:extLst>
          </p:cNvPr>
          <p:cNvSpPr txBox="1"/>
          <p:nvPr/>
        </p:nvSpPr>
        <p:spPr>
          <a:xfrm>
            <a:off x="4186238" y="5072063"/>
            <a:ext cx="6925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Art. 1.008. É nula a estipulação contratual que exclua qualquer sócio de </a:t>
            </a:r>
          </a:p>
          <a:p>
            <a:r>
              <a:rPr lang="pt-BR" dirty="0"/>
              <a:t>participar dos lucros e das perdas.</a:t>
            </a:r>
          </a:p>
        </p:txBody>
      </p:sp>
    </p:spTree>
    <p:extLst>
      <p:ext uri="{BB962C8B-B14F-4D97-AF65-F5344CB8AC3E}">
        <p14:creationId xmlns:p14="http://schemas.microsoft.com/office/powerpoint/2010/main" val="2222508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61117-9688-224A-80D7-71711641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Contrato de sociedade é plurilateral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FE06C-B6C8-8D47-A30A-01708A612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pt-BR"/>
              <a:t>1) PLURALIDADE DE PARTES (não simplesmente de sujeitos). ABERTO, EM PRINCÍPIO, À ADESÃO</a:t>
            </a:r>
          </a:p>
          <a:p>
            <a:pPr marL="0" indent="0">
              <a:buNone/>
              <a:defRPr/>
            </a:pPr>
            <a:endParaRPr lang="pt-BR"/>
          </a:p>
          <a:p>
            <a:pPr marL="0" indent="0">
              <a:buNone/>
              <a:defRPr/>
            </a:pPr>
            <a:r>
              <a:rPr lang="pt-BR"/>
              <a:t>2) DIREITOS DE MESMO TIPO, COM DIFERENCIAÇÃO QUANTITATIVA, NÃO QUALITATIVA                                     </a:t>
            </a:r>
          </a:p>
          <a:p>
            <a:pPr marL="0" indent="0">
              <a:buNone/>
              <a:defRPr/>
            </a:pPr>
            <a:endParaRPr lang="pt-BR"/>
          </a:p>
          <a:p>
            <a:pPr marL="0" indent="0">
              <a:buNone/>
              <a:defRPr/>
            </a:pPr>
            <a:r>
              <a:rPr lang="pt-BR"/>
              <a:t>3) ESCOPO COMUM, QUE É O UNIFICADOR DE TODAS AS ADESÕES</a:t>
            </a:r>
          </a:p>
          <a:p>
            <a:pPr marL="0" indent="0">
              <a:buNone/>
              <a:defRPr/>
            </a:pPr>
            <a:endParaRPr lang="pt-BR"/>
          </a:p>
          <a:p>
            <a:pPr marL="0" indent="0">
              <a:buNone/>
              <a:defRPr/>
            </a:pPr>
            <a:r>
              <a:rPr lang="pt-BR"/>
              <a:t>5) CONTRATO É SÓ O PONTAPÉ INICIAL PARA A COOPERAÇÃO ENTRE AS PARTES</a:t>
            </a:r>
          </a:p>
          <a:p>
            <a:pPr marL="0" indent="0">
              <a:buNone/>
              <a:defRPr/>
            </a:pPr>
            <a:endParaRPr lang="pt-BR"/>
          </a:p>
          <a:p>
            <a:pPr marL="0" indent="0">
              <a:buNone/>
              <a:defRPr/>
            </a:pPr>
            <a:r>
              <a:rPr lang="pt-BR"/>
              <a:t>6) INVALIDADE DO VÍNCULO DE UMA DAS PARTES NÃO COMPROMETE OS DEMAIS</a:t>
            </a:r>
          </a:p>
          <a:p>
            <a:pPr marL="0" indent="0">
              <a:buNone/>
              <a:defRPr/>
            </a:pPr>
            <a:endParaRPr lang="pt-BR"/>
          </a:p>
          <a:p>
            <a:pPr marL="0" indent="0">
              <a:buNone/>
              <a:defRPr/>
            </a:pPr>
            <a:r>
              <a:rPr lang="pt-BR"/>
              <a:t>7) RESOLUÇÃO DE UM VÍNCULO – POR MORTE, RETIRADA OU EXCLUSÃO – NÃO IMPLICA </a:t>
            </a:r>
          </a:p>
          <a:p>
            <a:pPr marL="0" indent="0">
              <a:buNone/>
              <a:defRPr/>
            </a:pPr>
            <a:r>
              <a:rPr lang="pt-BR"/>
              <a:t>A EXTINÇAO DO CONTRATO </a:t>
            </a:r>
          </a:p>
          <a:p>
            <a:pPr marL="0" indent="0">
              <a:buNone/>
              <a:defRPr/>
            </a:pPr>
            <a:endParaRPr lang="pt-BR"/>
          </a:p>
          <a:p>
            <a:pPr marL="0" indent="0">
              <a:buNone/>
              <a:defRPr/>
            </a:pPr>
            <a:r>
              <a:rPr lang="pt-BR"/>
              <a:t>8) INADIMPLEMENTO DE UMA DAS PARTES NÃO AUTORIZA AS DEMAIS A INVOCAR A</a:t>
            </a:r>
          </a:p>
          <a:p>
            <a:pPr marL="0" indent="0">
              <a:buNone/>
              <a:defRPr/>
            </a:pPr>
            <a:r>
              <a:rPr lang="pt-BR"/>
              <a:t> EXCEPTIO NON ADIMPLENTI CONTRACTUS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2" descr="Diagrama&#10;&#10;Descrição gerada automaticamente">
            <a:extLst>
              <a:ext uri="{FF2B5EF4-FFF2-40B4-BE49-F238E27FC236}">
                <a16:creationId xmlns:a16="http://schemas.microsoft.com/office/drawing/2014/main" id="{B8B5DA5B-688E-6E4D-BAFA-8D4AE40C2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0" t="33040" r="22147" b="16682"/>
          <a:stretch>
            <a:fillRect/>
          </a:stretch>
        </p:blipFill>
        <p:spPr bwMode="auto">
          <a:xfrm>
            <a:off x="8101014" y="2530742"/>
            <a:ext cx="3759848" cy="252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25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7415B-AECF-3C47-BC51-BFEE75FE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pt-BR" dirty="0"/>
              <a:t>SOCIEDADE DE PROPÓSITO ESPECÍFICO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300643A-4C5D-6244-84B2-AAC12BD81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30" r="12549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646A48-FB9C-9E41-B4E8-FE05A9A74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endParaRPr lang="pt-BR" sz="2400"/>
          </a:p>
          <a:p>
            <a:pPr marL="0" indent="0">
              <a:buNone/>
            </a:pPr>
            <a:r>
              <a:rPr lang="pt-BR" sz="2400"/>
              <a:t>Artigo 981, Parágrafo único. A atividade pode restringir-se à realização de um ou mais negócios determinados.</a:t>
            </a:r>
          </a:p>
          <a:p>
            <a:pPr marL="0" indent="0">
              <a:buNone/>
            </a:pPr>
            <a:endParaRPr lang="pt-BR" sz="2400"/>
          </a:p>
          <a:p>
            <a:pPr marL="0" indent="0">
              <a:buNone/>
            </a:pPr>
            <a:r>
              <a:rPr lang="pt-BR" sz="2400"/>
              <a:t>Importância: a) concessionárias; b) incorporação de edifícios</a:t>
            </a:r>
          </a:p>
          <a:p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100757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E93E3A-F80C-FF46-AD5A-43CD8F0B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000"/>
              <a:t>Classificação das Sociedades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40BB9A-F2D1-894F-83A2-648F27B0C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BR" sz="1700" b="1" dirty="0"/>
              <a:t>QUANTO À EXISTÊNCIA OU NÃO DE ORGANIZAÇÃO DE FATORES DE PRODUÇÃO</a:t>
            </a:r>
            <a:r>
              <a:rPr lang="pt-BR" sz="1700" dirty="0"/>
              <a:t>.</a:t>
            </a:r>
          </a:p>
          <a:p>
            <a:pPr marL="0" indent="0">
              <a:buNone/>
            </a:pPr>
            <a:r>
              <a:rPr lang="pt-BR" sz="1700" dirty="0"/>
              <a:t>SOCIEDADE SIMPLES OU EMPRESÁRIA.</a:t>
            </a:r>
          </a:p>
          <a:p>
            <a:pPr marL="0" indent="0">
              <a:buNone/>
            </a:pPr>
            <a:r>
              <a:rPr lang="pt-BR" sz="1700" dirty="0"/>
              <a:t>A sociedade simples pode adotar o tipo próprio, ou outro</a:t>
            </a:r>
          </a:p>
          <a:p>
            <a:pPr marL="0" indent="0">
              <a:buNone/>
            </a:pPr>
            <a:r>
              <a:rPr lang="pt-BR" sz="1700" dirty="0"/>
              <a:t>A sociedade anônima é empresária pela forma; a cooperativa, simples pela forma (embora registrada na Junta, não pode pedir RJ, nem ir à falência)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dirty="0"/>
              <a:t>Registro da Sociedade Empresária:  IN 81, de 2020, do DREI (Departamento de Registro de Empresas e Integração)</a:t>
            </a:r>
          </a:p>
          <a:p>
            <a:pPr marL="0" indent="0">
              <a:buNone/>
            </a:pPr>
            <a:r>
              <a:rPr lang="pt-BR" sz="1700" dirty="0" err="1"/>
              <a:t>Observaçao</a:t>
            </a:r>
            <a:r>
              <a:rPr lang="pt-BR" sz="1700" dirty="0"/>
              <a:t>: Lei de Facilitação de Negócios, em 2021, tinha extinguido as sociedades simples, e mandado registrar todas as sociedades na Junta. Foi vetado pelo Presidente (mas veto pode cair). Profissionais Liberais defenderam a SS por causa do ISS.</a:t>
            </a:r>
          </a:p>
          <a:p>
            <a:pPr marL="0" indent="0">
              <a:buNone/>
            </a:pPr>
            <a:endParaRPr lang="pt-BR" sz="1700" dirty="0"/>
          </a:p>
          <a:p>
            <a:pPr marL="0" indent="0">
              <a:buNone/>
            </a:pPr>
            <a:r>
              <a:rPr lang="pt-BR" sz="1700" b="1" dirty="0"/>
              <a:t>QUANTO À EXISTÊNCIA DE PERSONALIDADE JURÍDICA</a:t>
            </a:r>
            <a:r>
              <a:rPr lang="pt-BR" sz="1700" dirty="0"/>
              <a:t>: NÃO PERSONIFICADAS OU PERSONIFICADAS.</a:t>
            </a:r>
          </a:p>
          <a:p>
            <a:pPr marL="0" indent="0">
              <a:buNone/>
            </a:pPr>
            <a:endParaRPr lang="pt-BR" sz="1700" b="1" dirty="0"/>
          </a:p>
          <a:p>
            <a:pPr marL="0" indent="0">
              <a:buNone/>
            </a:pPr>
            <a:r>
              <a:rPr lang="pt-BR" sz="1700" b="1" dirty="0"/>
              <a:t>QUANTO À LIMITAÇÃO DE RESPONSABILIDADE</a:t>
            </a:r>
            <a:r>
              <a:rPr lang="pt-BR" sz="1700" dirty="0"/>
              <a:t>: COM RESPONSABILIDADE ILIMITADA OU COM RESPONSABILIDADE LIMITADA.</a:t>
            </a:r>
          </a:p>
          <a:p>
            <a:pPr marL="0" indent="0">
              <a:buNone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336804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8A20E-C4C3-1643-B39D-C6E334317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dirty="0">
                <a:solidFill>
                  <a:srgbClr val="FFFFFF"/>
                </a:solidFill>
              </a:rPr>
              <a:t>TIPICIDADE SOCIETÁRIA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94430-478A-3442-95E3-3D831E97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pt-BR" sz="2000"/>
          </a:p>
          <a:p>
            <a:pPr marL="0" indent="0">
              <a:buNone/>
            </a:pPr>
            <a:r>
              <a:rPr lang="pt-BR" sz="2000"/>
              <a:t>Agentes econômicos devem se organizar dentro dos tipos legais que a lei autoriza (tipicidade fechada)</a:t>
            </a:r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406656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37A5BB-1029-B04D-919A-9A55499D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Tipos societários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5ABCB4-8B40-BE40-8F1F-938D8C668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pt-BR" sz="2000" dirty="0"/>
              <a:t>SOCIEDADES NÃO PERSONIFICADAS</a:t>
            </a:r>
          </a:p>
          <a:p>
            <a:r>
              <a:rPr lang="pt-BR" sz="2000" dirty="0"/>
              <a:t>sociedade em comum (986/99)</a:t>
            </a:r>
          </a:p>
          <a:p>
            <a:r>
              <a:rPr lang="pt-BR" sz="2000" dirty="0"/>
              <a:t>sociedade em conta de participação (991/996)</a:t>
            </a:r>
          </a:p>
          <a:p>
            <a:endParaRPr lang="pt-BR" sz="2000" dirty="0"/>
          </a:p>
          <a:p>
            <a:r>
              <a:rPr lang="pt-BR" sz="2000" dirty="0"/>
              <a:t>SOCIEDADES PERSONIFICADAS</a:t>
            </a:r>
          </a:p>
          <a:p>
            <a:r>
              <a:rPr lang="pt-BR" sz="2000" dirty="0"/>
              <a:t>Simples (997/1.038)</a:t>
            </a:r>
          </a:p>
          <a:p>
            <a:r>
              <a:rPr lang="pt-BR" sz="2000" dirty="0"/>
              <a:t>Cooperativas</a:t>
            </a:r>
          </a:p>
          <a:p>
            <a:r>
              <a:rPr lang="pt-BR" sz="2000" dirty="0"/>
              <a:t>em nome coletivo (1039/1044)</a:t>
            </a:r>
          </a:p>
          <a:p>
            <a:r>
              <a:rPr lang="pt-BR" sz="2000" dirty="0"/>
              <a:t>comandita simples (1045/1051)</a:t>
            </a:r>
          </a:p>
          <a:p>
            <a:r>
              <a:rPr lang="pt-BR" sz="2000" dirty="0"/>
              <a:t>empresárias limitada (1052/1087)</a:t>
            </a:r>
          </a:p>
          <a:p>
            <a:r>
              <a:rPr lang="pt-BR" sz="2000" dirty="0"/>
              <a:t>anônima (982, par. </a:t>
            </a:r>
            <a:r>
              <a:rPr lang="pt-BR" sz="2000" dirty="0" err="1"/>
              <a:t>ún</a:t>
            </a:r>
            <a:r>
              <a:rPr lang="pt-BR" sz="2000" dirty="0"/>
              <a:t>., 1088/1089)</a:t>
            </a:r>
          </a:p>
          <a:p>
            <a:r>
              <a:rPr lang="pt-BR" sz="2000" dirty="0"/>
              <a:t>comandita por ações (1090/1092)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69459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5" ma:contentTypeDescription="Crie um novo documento." ma:contentTypeScope="" ma:versionID="0103d65d0e737d692b676c872728f369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7e923275e42780db4afb5e008224c4d8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17F771-DAEC-4B48-8207-82D609D7C1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A3378-1491-454F-B914-B0C1E5907A90}">
  <ds:schemaRefs>
    <ds:schemaRef ds:uri="http://schemas.microsoft.com/office/infopath/2007/PartnerControls"/>
    <ds:schemaRef ds:uri="http://www.w3.org/XML/1998/namespace"/>
    <ds:schemaRef ds:uri="ebba5f7d-3b76-4a58-9735-74f0064eafba"/>
    <ds:schemaRef ds:uri="http://schemas.openxmlformats.org/package/2006/metadata/core-properties"/>
    <ds:schemaRef ds:uri="4c414ac8-549e-4ca5-81e3-16b3f3eb5c24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468628D-08CE-4066-A19F-51C5E7FBB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1275</Words>
  <Application>Microsoft Macintosh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Introdução ao Direito Societário </vt:lpstr>
      <vt:lpstr>Afinal,</vt:lpstr>
      <vt:lpstr>Um jovem de 20 anos teve uma ideia (e velho, recebeu por ela o Prêmio Nobel de Economia)</vt:lpstr>
      <vt:lpstr>O que é sociedade?</vt:lpstr>
      <vt:lpstr>Contrato de sociedade é plurilateral</vt:lpstr>
      <vt:lpstr>SOCIEDADE DE PROPÓSITO ESPECÍFICO</vt:lpstr>
      <vt:lpstr>Classificação das Sociedades</vt:lpstr>
      <vt:lpstr>TIPICIDADE SOCIETÁRIA </vt:lpstr>
      <vt:lpstr>Tipos societários </vt:lpstr>
      <vt:lpstr>Sociedade em comum  (sem pj)  </vt:lpstr>
      <vt:lpstr>  SOCIEDADE EM COMUM</vt:lpstr>
      <vt:lpstr>Como se comprova a sociedade em comum? se prova a existência da sociedade?</vt:lpstr>
      <vt:lpstr>Exemplo:a construção de estrada em Angola</vt:lpstr>
      <vt:lpstr>Sócios na alegria e na tristeza....</vt:lpstr>
      <vt:lpstr>Sociedade em Conta de Participação (sem PJ)</vt:lpstr>
      <vt:lpstr>Entendendo melhor....</vt:lpstr>
      <vt:lpstr>Dissolução por prestação de contas</vt:lpstr>
      <vt:lpstr>Sociedade em conta de participação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Direito Societário </dc:title>
  <dc:creator>Ruy Pereira Camilo Junior</dc:creator>
  <cp:lastModifiedBy>Ruy Camilo</cp:lastModifiedBy>
  <cp:revision>2</cp:revision>
  <dcterms:created xsi:type="dcterms:W3CDTF">2022-03-29T16:31:31Z</dcterms:created>
  <dcterms:modified xsi:type="dcterms:W3CDTF">2023-03-28T01:04:52Z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0x0101009E5DFEBCE2E50B4B8EF365B1600A6302</vt:lpwstr>
  </property>
</Properties>
</file>