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303" y="1503045"/>
            <a:ext cx="574357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303" y="2480563"/>
            <a:ext cx="8233409" cy="42964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3B6D2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b="0" dirty="0">
                <a:solidFill>
                  <a:srgbClr val="FFFFFF"/>
                </a:solidFill>
                <a:latin typeface="Tw Cen MT"/>
                <a:cs typeface="Tw Cen MT"/>
              </a:rPr>
              <a:t>Aula</a:t>
            </a:r>
            <a:r>
              <a:rPr sz="4400" b="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FFFFFF"/>
                </a:solidFill>
                <a:latin typeface="Tw Cen MT"/>
                <a:cs typeface="Tw Cen MT"/>
              </a:rPr>
              <a:t>S3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594" y="2845434"/>
            <a:ext cx="6266180" cy="328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METODOLOGIA </a:t>
            </a:r>
            <a:r>
              <a:rPr sz="24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DE</a:t>
            </a:r>
            <a:r>
              <a:rPr sz="2400" b="1" u="heavy" spc="1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400" b="1" u="heavy" spc="-2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PROJETO</a:t>
            </a:r>
            <a:endParaRPr sz="2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1 : </a:t>
            </a:r>
            <a:r>
              <a:rPr sz="2000" i="1" spc="-5" dirty="0">
                <a:solidFill>
                  <a:srgbClr val="775F54"/>
                </a:solidFill>
                <a:latin typeface="Tw Cen MT"/>
                <a:cs typeface="Tw Cen MT"/>
              </a:rPr>
              <a:t>Reconhecer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a Necessidade e Definir o </a:t>
            </a:r>
            <a:r>
              <a:rPr sz="2000" i="1" spc="-5" dirty="0">
                <a:solidFill>
                  <a:srgbClr val="775F54"/>
                </a:solidFill>
                <a:latin typeface="Tw Cen MT"/>
                <a:cs typeface="Tw Cen MT"/>
              </a:rPr>
              <a:t>Problema</a:t>
            </a:r>
            <a:endParaRPr sz="2000" dirty="0">
              <a:latin typeface="Tw Cen MT"/>
              <a:cs typeface="Tw Cen MT"/>
            </a:endParaRPr>
          </a:p>
          <a:p>
            <a:pPr marL="12700" marR="1778000">
              <a:lnSpc>
                <a:spcPct val="100000"/>
              </a:lnSpc>
            </a:pP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2 :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Propor Alternativas de Solução  </a:t>
            </a: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3 : </a:t>
            </a:r>
            <a:r>
              <a:rPr sz="2000" i="1" spc="-10" dirty="0">
                <a:solidFill>
                  <a:srgbClr val="775F54"/>
                </a:solidFill>
                <a:latin typeface="Tw Cen MT"/>
                <a:cs typeface="Tw Cen MT"/>
              </a:rPr>
              <a:t>Avaliar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as Alternativas de </a:t>
            </a:r>
            <a:r>
              <a:rPr sz="2000" i="1" spc="-5" dirty="0">
                <a:solidFill>
                  <a:srgbClr val="775F54"/>
                </a:solidFill>
                <a:latin typeface="Tw Cen MT"/>
                <a:cs typeface="Tw Cen MT"/>
              </a:rPr>
              <a:t>Solução  </a:t>
            </a: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4 :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Selecionar a Melhor</a:t>
            </a:r>
            <a:r>
              <a:rPr sz="2000" i="1" spc="-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Alternativa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5 :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Especificar a Solução e Comunicar o</a:t>
            </a:r>
            <a:r>
              <a:rPr sz="2000" i="1" spc="-5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Projeto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ETAPA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6 :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Implementar a</a:t>
            </a:r>
            <a:r>
              <a:rPr sz="2000" i="1" spc="3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spc="-5" dirty="0">
                <a:solidFill>
                  <a:srgbClr val="775F54"/>
                </a:solidFill>
                <a:latin typeface="Tw Cen MT"/>
                <a:cs typeface="Tw Cen MT"/>
              </a:rPr>
              <a:t>Solução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2493645" algn="l"/>
              </a:tabLst>
            </a:pPr>
            <a:r>
              <a:rPr sz="2000" b="1" u="heavy" spc="-2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PROJETO</a:t>
            </a:r>
            <a:r>
              <a:rPr sz="2000" b="1" u="heavy" spc="-1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TEMÁTICO</a:t>
            </a:r>
            <a:r>
              <a:rPr sz="2000" b="1" u="heavy" spc="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:	</a:t>
            </a:r>
            <a:r>
              <a:rPr lang="pt-BR"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Revitalização do riacho do Ipiranga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088640" algn="l"/>
              </a:tabLst>
            </a:pPr>
            <a:r>
              <a:rPr sz="2000" b="1" spc="-35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1 : </a:t>
            </a:r>
            <a:r>
              <a:rPr sz="2000" i="1" spc="-50" dirty="0">
                <a:solidFill>
                  <a:srgbClr val="775F54"/>
                </a:solidFill>
                <a:latin typeface="Tw Cen MT"/>
                <a:cs typeface="Tw Cen MT"/>
              </a:rPr>
              <a:t>ETAPAS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1 E</a:t>
            </a:r>
            <a:r>
              <a:rPr sz="2000" i="1" spc="10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2</a:t>
            </a:r>
            <a:r>
              <a:rPr sz="2000" i="1" spc="-1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-------	S3, S4, S5 e</a:t>
            </a:r>
            <a:r>
              <a:rPr sz="2000" i="1" spc="-6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S6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tabLst>
                <a:tab pos="3098800" algn="l"/>
              </a:tabLst>
            </a:pPr>
            <a:r>
              <a:rPr sz="2000" b="1" spc="-35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2 : </a:t>
            </a:r>
            <a:r>
              <a:rPr sz="2000" i="1" spc="-50" dirty="0">
                <a:solidFill>
                  <a:srgbClr val="775F54"/>
                </a:solidFill>
                <a:latin typeface="Tw Cen MT"/>
                <a:cs typeface="Tw Cen MT"/>
              </a:rPr>
              <a:t>ETAPAS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3, 4 E</a:t>
            </a:r>
            <a:r>
              <a:rPr sz="2000" i="1" spc="9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5</a:t>
            </a:r>
            <a:r>
              <a:rPr sz="2000" i="1" spc="-1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---	S7, S8, S9, S10, S11 e</a:t>
            </a:r>
            <a:r>
              <a:rPr sz="2000" i="1" spc="-13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w Cen MT"/>
                <a:cs typeface="Tw Cen MT"/>
              </a:rPr>
              <a:t>S12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13155"/>
          </a:xfrm>
          <a:custGeom>
            <a:avLst/>
            <a:gdLst/>
            <a:ahLst/>
            <a:cxnLst/>
            <a:rect l="l" t="t" r="r" b="b"/>
            <a:pathLst>
              <a:path w="9144000" h="1113155">
                <a:moveTo>
                  <a:pt x="0" y="1112900"/>
                </a:moveTo>
                <a:lnTo>
                  <a:pt x="9144000" y="1112900"/>
                </a:lnTo>
                <a:lnTo>
                  <a:pt x="9144000" y="0"/>
                </a:lnTo>
                <a:lnTo>
                  <a:pt x="0" y="0"/>
                </a:lnTo>
                <a:lnTo>
                  <a:pt x="0" y="111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636900"/>
            <a:ext cx="9144000" cy="4221480"/>
          </a:xfrm>
          <a:custGeom>
            <a:avLst/>
            <a:gdLst/>
            <a:ahLst/>
            <a:cxnLst/>
            <a:rect l="l" t="t" r="r" b="b"/>
            <a:pathLst>
              <a:path w="9144000" h="4221480">
                <a:moveTo>
                  <a:pt x="0" y="4221099"/>
                </a:moveTo>
                <a:lnTo>
                  <a:pt x="9144000" y="4221099"/>
                </a:lnTo>
                <a:lnTo>
                  <a:pt x="9144000" y="0"/>
                </a:lnTo>
                <a:lnTo>
                  <a:pt x="0" y="0"/>
                </a:lnTo>
                <a:lnTo>
                  <a:pt x="0" y="422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Aula</a:t>
            </a:r>
            <a:r>
              <a:rPr sz="4400" b="0" spc="-80" dirty="0">
                <a:solidFill>
                  <a:srgbClr val="D9D9D9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S3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594" y="2761614"/>
            <a:ext cx="5871210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heavy" spc="-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Desenvolvimento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do Projeto</a:t>
            </a:r>
            <a:r>
              <a:rPr sz="2000" b="1" u="heavy" spc="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spc="-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Temático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Fase</a:t>
            </a:r>
            <a:r>
              <a:rPr sz="2000" b="1" u="heavy" spc="-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1</a:t>
            </a:r>
            <a:endParaRPr sz="2000">
              <a:latin typeface="Tw Cen MT"/>
              <a:cs typeface="Tw Cen MT"/>
            </a:endParaRPr>
          </a:p>
          <a:p>
            <a:pPr marL="12700" marR="981075">
              <a:lnSpc>
                <a:spcPct val="100000"/>
              </a:lnSpc>
            </a:pP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Reconhecer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a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necessidade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 definir o</a:t>
            </a:r>
            <a:r>
              <a:rPr sz="2000" spc="-114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problema.  Propor alternativas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de</a:t>
            </a:r>
            <a:r>
              <a:rPr sz="2000" spc="-9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solução.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Semanas S3, S4, S5 e</a:t>
            </a:r>
            <a:r>
              <a:rPr sz="2000" spc="-10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S6.</a:t>
            </a:r>
            <a:endParaRPr sz="2000">
              <a:latin typeface="Tw Cen MT"/>
              <a:cs typeface="Tw Cen MT"/>
            </a:endParaRPr>
          </a:p>
          <a:p>
            <a:pPr marL="12700" marR="5080">
              <a:lnSpc>
                <a:spcPct val="99800"/>
              </a:lnSpc>
              <a:spcBef>
                <a:spcPts val="15"/>
              </a:spcBef>
              <a:tabLst>
                <a:tab pos="3754120" algn="l"/>
                <a:tab pos="4375150" algn="l"/>
              </a:tabLst>
            </a:pPr>
            <a:r>
              <a:rPr sz="2000" spc="-10" dirty="0">
                <a:solidFill>
                  <a:srgbClr val="775F54"/>
                </a:solidFill>
                <a:latin typeface="Tw Cen MT"/>
                <a:cs typeface="Tw Cen MT"/>
              </a:rPr>
              <a:t>Relatório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sobre a </a:t>
            </a:r>
            <a:r>
              <a:rPr sz="2000" spc="-10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1</a:t>
            </a:r>
            <a:r>
              <a:rPr sz="2000" spc="-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do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Projeto	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 S5.  Apresentação e Competição</a:t>
            </a:r>
            <a:r>
              <a:rPr sz="2000" spc="-6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entre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5" dirty="0">
                <a:solidFill>
                  <a:srgbClr val="775F54"/>
                </a:solidFill>
                <a:latin typeface="Tw Cen MT"/>
                <a:cs typeface="Tw Cen MT"/>
              </a:rPr>
              <a:t>grupos	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</a:t>
            </a:r>
            <a:r>
              <a:rPr sz="2000" spc="-7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S5. 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Realimentação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Integração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dos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trabalhos 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 S6.  A apresentação (S5) será de 15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minutos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por</a:t>
            </a:r>
            <a:r>
              <a:rPr sz="2000" spc="-19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grupo.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13155"/>
          </a:xfrm>
          <a:custGeom>
            <a:avLst/>
            <a:gdLst/>
            <a:ahLst/>
            <a:cxnLst/>
            <a:rect l="l" t="t" r="r" b="b"/>
            <a:pathLst>
              <a:path w="9144000" h="1113155">
                <a:moveTo>
                  <a:pt x="0" y="1112900"/>
                </a:moveTo>
                <a:lnTo>
                  <a:pt x="9144000" y="1112900"/>
                </a:lnTo>
                <a:lnTo>
                  <a:pt x="9144000" y="0"/>
                </a:lnTo>
                <a:lnTo>
                  <a:pt x="0" y="0"/>
                </a:lnTo>
                <a:lnTo>
                  <a:pt x="0" y="111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636900"/>
            <a:ext cx="9144000" cy="4221480"/>
          </a:xfrm>
          <a:custGeom>
            <a:avLst/>
            <a:gdLst/>
            <a:ahLst/>
            <a:cxnLst/>
            <a:rect l="l" t="t" r="r" b="b"/>
            <a:pathLst>
              <a:path w="9144000" h="4221480">
                <a:moveTo>
                  <a:pt x="0" y="4221099"/>
                </a:moveTo>
                <a:lnTo>
                  <a:pt x="9144000" y="4221099"/>
                </a:lnTo>
                <a:lnTo>
                  <a:pt x="9144000" y="0"/>
                </a:lnTo>
                <a:lnTo>
                  <a:pt x="0" y="0"/>
                </a:lnTo>
                <a:lnTo>
                  <a:pt x="0" y="422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Aula</a:t>
            </a:r>
            <a:r>
              <a:rPr sz="4400" b="0" spc="-80" dirty="0">
                <a:solidFill>
                  <a:srgbClr val="D9D9D9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S3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594" y="2761614"/>
            <a:ext cx="6837680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heavy" spc="-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Desenvolvimento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do Projeto</a:t>
            </a:r>
            <a:r>
              <a:rPr sz="2000" b="1" u="heavy" spc="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spc="-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Temático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Fase</a:t>
            </a:r>
            <a:r>
              <a:rPr sz="2000" b="1" u="heavy" spc="-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 </a:t>
            </a: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2</a:t>
            </a:r>
            <a:endParaRPr sz="2000">
              <a:latin typeface="Tw Cen MT"/>
              <a:cs typeface="Tw Cen MT"/>
            </a:endParaRPr>
          </a:p>
          <a:p>
            <a:pPr marL="12700" marR="1444625">
              <a:lnSpc>
                <a:spcPct val="100000"/>
              </a:lnSpc>
            </a:pPr>
            <a:r>
              <a:rPr sz="2000" spc="-15" dirty="0">
                <a:solidFill>
                  <a:srgbClr val="775F54"/>
                </a:solidFill>
                <a:latin typeface="Tw Cen MT"/>
                <a:cs typeface="Tw Cen MT"/>
              </a:rPr>
              <a:t>Avaliar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as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alternativas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 selecionar a melhor</a:t>
            </a:r>
            <a:r>
              <a:rPr sz="2000" spc="-16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solução. 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Especificar e </a:t>
            </a:r>
            <a:r>
              <a:rPr sz="2000" spc="5" dirty="0">
                <a:solidFill>
                  <a:srgbClr val="775F54"/>
                </a:solidFill>
                <a:latin typeface="Tw Cen MT"/>
                <a:cs typeface="Tw Cen MT"/>
              </a:rPr>
              <a:t>comunicar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o</a:t>
            </a:r>
            <a:r>
              <a:rPr sz="2000" spc="-8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775F54"/>
                </a:solidFill>
                <a:latin typeface="Tw Cen MT"/>
                <a:cs typeface="Tw Cen MT"/>
              </a:rPr>
              <a:t>Projeto.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Semanas S7, S8, S9, S10, S11 e</a:t>
            </a:r>
            <a:r>
              <a:rPr sz="2000" spc="-14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S12.</a:t>
            </a:r>
            <a:endParaRPr sz="2000">
              <a:latin typeface="Tw Cen MT"/>
              <a:cs typeface="Tw Cen MT"/>
            </a:endParaRPr>
          </a:p>
          <a:p>
            <a:pPr marL="12700" marR="178435">
              <a:lnSpc>
                <a:spcPct val="100000"/>
              </a:lnSpc>
              <a:spcBef>
                <a:spcPts val="10"/>
              </a:spcBef>
              <a:tabLst>
                <a:tab pos="3754120" algn="l"/>
                <a:tab pos="4375150" algn="l"/>
              </a:tabLst>
            </a:pPr>
            <a:r>
              <a:rPr sz="2000" spc="-10" dirty="0">
                <a:solidFill>
                  <a:srgbClr val="775F54"/>
                </a:solidFill>
                <a:latin typeface="Tw Cen MT"/>
                <a:cs typeface="Tw Cen MT"/>
              </a:rPr>
              <a:t>Relatório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sobre a </a:t>
            </a:r>
            <a:r>
              <a:rPr sz="2000" spc="-10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2</a:t>
            </a:r>
            <a:r>
              <a:rPr sz="2000" spc="-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do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Projeto	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 S9.  Apresentação e Competição</a:t>
            </a:r>
            <a:r>
              <a:rPr sz="2000" spc="-6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entre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5" dirty="0">
                <a:solidFill>
                  <a:srgbClr val="775F54"/>
                </a:solidFill>
                <a:latin typeface="Tw Cen MT"/>
                <a:cs typeface="Tw Cen MT"/>
              </a:rPr>
              <a:t>grupos	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 S9. 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Realimentação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Integração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dos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trabalhos </a:t>
            </a:r>
            <a:r>
              <a:rPr sz="2000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 S10 e</a:t>
            </a:r>
            <a:r>
              <a:rPr sz="2000" spc="-14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S11.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ts val="2395"/>
              </a:lnSpc>
              <a:spcBef>
                <a:spcPts val="5"/>
              </a:spcBef>
            </a:pP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Apresentação do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trabalho integrado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0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metade da </a:t>
            </a:r>
            <a:r>
              <a:rPr sz="2000" spc="5" dirty="0">
                <a:solidFill>
                  <a:srgbClr val="775F54"/>
                </a:solidFill>
                <a:latin typeface="Tw Cen MT"/>
                <a:cs typeface="Tw Cen MT"/>
              </a:rPr>
              <a:t>turma</a:t>
            </a:r>
            <a:r>
              <a:rPr sz="2000" spc="-19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spc="5" dirty="0">
                <a:solidFill>
                  <a:srgbClr val="775F54"/>
                </a:solidFill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12700">
              <a:lnSpc>
                <a:spcPts val="2395"/>
              </a:lnSpc>
            </a:pP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semana</a:t>
            </a:r>
            <a:r>
              <a:rPr sz="2000" spc="-3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775F54"/>
                </a:solidFill>
                <a:latin typeface="Tw Cen MT"/>
                <a:cs typeface="Tw Cen MT"/>
              </a:rPr>
              <a:t>S12.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1573530"/>
            <a:ext cx="781939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Candara"/>
                <a:cs typeface="Candara"/>
              </a:rPr>
              <a:t>Desenvolvimento das </a:t>
            </a:r>
            <a:r>
              <a:rPr dirty="0">
                <a:latin typeface="Candara"/>
                <a:cs typeface="Candara"/>
              </a:rPr>
              <a:t>Atividades -Definição </a:t>
            </a:r>
            <a:r>
              <a:rPr spc="-5" dirty="0">
                <a:latin typeface="Candara"/>
                <a:cs typeface="Candara"/>
              </a:rPr>
              <a:t>do</a:t>
            </a:r>
            <a:r>
              <a:rPr spc="-85" dirty="0">
                <a:latin typeface="Candara"/>
                <a:cs typeface="Candara"/>
              </a:rPr>
              <a:t> </a:t>
            </a:r>
            <a:r>
              <a:rPr dirty="0">
                <a:latin typeface="Candara"/>
                <a:cs typeface="Candara"/>
              </a:rPr>
              <a:t>Problema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Candara"/>
                <a:cs typeface="Candara"/>
              </a:rPr>
              <a:t>Grupos </a:t>
            </a:r>
            <a:r>
              <a:rPr b="0" spc="-5" dirty="0">
                <a:latin typeface="Candara"/>
                <a:cs typeface="Candara"/>
              </a:rPr>
              <a:t>reescrevem </a:t>
            </a:r>
            <a:r>
              <a:rPr b="0" dirty="0">
                <a:latin typeface="Candara"/>
                <a:cs typeface="Candara"/>
              </a:rPr>
              <a:t>sua </a:t>
            </a:r>
            <a:r>
              <a:rPr b="0" spc="-5" dirty="0">
                <a:latin typeface="Candara"/>
                <a:cs typeface="Candara"/>
              </a:rPr>
              <a:t>meta. Por </a:t>
            </a:r>
            <a:r>
              <a:rPr b="0" dirty="0">
                <a:latin typeface="Candara"/>
                <a:cs typeface="Candara"/>
              </a:rPr>
              <a:t>exemplo: </a:t>
            </a:r>
            <a:r>
              <a:rPr b="0" spc="-5" dirty="0">
                <a:latin typeface="Candara"/>
                <a:cs typeface="Candara"/>
              </a:rPr>
              <a:t>“Reduzir </a:t>
            </a:r>
            <a:r>
              <a:rPr b="0" spc="5" dirty="0">
                <a:latin typeface="Candara"/>
                <a:cs typeface="Candara"/>
              </a:rPr>
              <a:t>em </a:t>
            </a:r>
            <a:r>
              <a:rPr b="0" dirty="0">
                <a:latin typeface="Candara"/>
                <a:cs typeface="Candara"/>
              </a:rPr>
              <a:t>20% </a:t>
            </a:r>
            <a:r>
              <a:rPr lang="pt-BR" b="0" dirty="0">
                <a:latin typeface="Candara"/>
                <a:cs typeface="Candara"/>
              </a:rPr>
              <a:t>a poluição e as enchentes</a:t>
            </a:r>
            <a:endParaRPr b="0" spc="-5" dirty="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2666999"/>
            <a:ext cx="8047533" cy="37221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17170">
              <a:lnSpc>
                <a:spcPct val="100000"/>
              </a:lnSpc>
            </a:pPr>
            <a:r>
              <a:rPr sz="2000" dirty="0" err="1">
                <a:latin typeface="Candara"/>
                <a:cs typeface="Candara"/>
              </a:rPr>
              <a:t>Grupos</a:t>
            </a:r>
            <a:r>
              <a:rPr sz="2000" dirty="0">
                <a:latin typeface="Candara"/>
                <a:cs typeface="Candara"/>
              </a:rPr>
              <a:t> complementam a </a:t>
            </a:r>
            <a:r>
              <a:rPr sz="2000" spc="-5" dirty="0">
                <a:latin typeface="Candara"/>
                <a:cs typeface="Candara"/>
              </a:rPr>
              <a:t>Definição </a:t>
            </a:r>
            <a:r>
              <a:rPr sz="2000" dirty="0">
                <a:latin typeface="Candara"/>
                <a:cs typeface="Candara"/>
              </a:rPr>
              <a:t>do Problema </a:t>
            </a:r>
            <a:r>
              <a:rPr sz="2000" spc="-5" dirty="0">
                <a:latin typeface="Candara"/>
                <a:cs typeface="Candara"/>
              </a:rPr>
              <a:t>estabelecendo, </a:t>
            </a:r>
            <a:r>
              <a:rPr sz="2000" dirty="0">
                <a:latin typeface="Candara"/>
                <a:cs typeface="Candara"/>
              </a:rPr>
              <a:t>além </a:t>
            </a:r>
            <a:r>
              <a:rPr sz="2000" spc="-5" dirty="0">
                <a:latin typeface="Candara"/>
                <a:cs typeface="Candara"/>
              </a:rPr>
              <a:t>da  </a:t>
            </a:r>
            <a:r>
              <a:rPr sz="2000" dirty="0">
                <a:latin typeface="Candara"/>
                <a:cs typeface="Candara"/>
              </a:rPr>
              <a:t>Meta, </a:t>
            </a:r>
            <a:r>
              <a:rPr sz="2000" spc="-5" dirty="0">
                <a:latin typeface="Candara"/>
                <a:cs typeface="Candara"/>
              </a:rPr>
              <a:t>Requisitos (atributos) </a:t>
            </a:r>
            <a:r>
              <a:rPr sz="2000" dirty="0">
                <a:latin typeface="Candara"/>
                <a:cs typeface="Candara"/>
              </a:rPr>
              <a:t>e </a:t>
            </a:r>
            <a:r>
              <a:rPr sz="2000" spc="-5" dirty="0">
                <a:latin typeface="Candara"/>
                <a:cs typeface="Candara"/>
              </a:rPr>
              <a:t>Restrições </a:t>
            </a:r>
            <a:r>
              <a:rPr sz="2000" dirty="0">
                <a:latin typeface="Candara"/>
                <a:cs typeface="Candara"/>
              </a:rPr>
              <a:t>para a</a:t>
            </a:r>
            <a:r>
              <a:rPr sz="2000" spc="-30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Solução.</a:t>
            </a:r>
            <a:endParaRPr sz="2000" dirty="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771525">
              <a:lnSpc>
                <a:spcPct val="100000"/>
              </a:lnSpc>
            </a:pPr>
            <a:r>
              <a:rPr sz="2000" dirty="0">
                <a:latin typeface="Candara"/>
                <a:cs typeface="Candara"/>
              </a:rPr>
              <a:t>Grupos </a:t>
            </a:r>
            <a:r>
              <a:rPr sz="2000" spc="-5" dirty="0">
                <a:latin typeface="Candara"/>
                <a:cs typeface="Candara"/>
              </a:rPr>
              <a:t>planejam </a:t>
            </a:r>
            <a:r>
              <a:rPr sz="2000" dirty="0">
                <a:latin typeface="Candara"/>
                <a:cs typeface="Candara"/>
              </a:rPr>
              <a:t>as atividades </a:t>
            </a:r>
            <a:r>
              <a:rPr sz="2000" spc="-5" dirty="0">
                <a:latin typeface="Candara"/>
                <a:cs typeface="Candara"/>
              </a:rPr>
              <a:t>complementares </a:t>
            </a:r>
            <a:r>
              <a:rPr sz="2000" dirty="0">
                <a:latin typeface="Candara"/>
                <a:cs typeface="Candara"/>
              </a:rPr>
              <a:t>para a </a:t>
            </a:r>
            <a:r>
              <a:rPr sz="2000" spc="-5" dirty="0">
                <a:latin typeface="Candara"/>
                <a:cs typeface="Candara"/>
              </a:rPr>
              <a:t>Definição </a:t>
            </a:r>
            <a:r>
              <a:rPr sz="2000" dirty="0">
                <a:latin typeface="Candara"/>
                <a:cs typeface="Candara"/>
              </a:rPr>
              <a:t>do  Problema : Levantamento </a:t>
            </a:r>
            <a:r>
              <a:rPr sz="2000" spc="-5" dirty="0">
                <a:latin typeface="Candara"/>
                <a:cs typeface="Candara"/>
              </a:rPr>
              <a:t>de</a:t>
            </a:r>
            <a:r>
              <a:rPr sz="2000" spc="-35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Informações.</a:t>
            </a:r>
            <a:endParaRPr sz="2000" dirty="0">
              <a:latin typeface="Candara"/>
              <a:cs typeface="Candara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Candara"/>
                <a:cs typeface="Candara"/>
              </a:rPr>
              <a:t>Atividade </a:t>
            </a:r>
            <a:r>
              <a:rPr sz="2000" dirty="0">
                <a:latin typeface="Candara"/>
                <a:cs typeface="Candara"/>
              </a:rPr>
              <a:t>em </a:t>
            </a:r>
            <a:r>
              <a:rPr sz="2000" spc="-5" dirty="0">
                <a:latin typeface="Candara"/>
                <a:cs typeface="Candara"/>
              </a:rPr>
              <a:t>grupo deve </a:t>
            </a:r>
            <a:r>
              <a:rPr sz="2000" dirty="0">
                <a:latin typeface="Candara"/>
                <a:cs typeface="Candara"/>
              </a:rPr>
              <a:t>ter: </a:t>
            </a:r>
            <a:r>
              <a:rPr sz="2000" spc="-5" dirty="0">
                <a:latin typeface="Candara"/>
                <a:cs typeface="Candara"/>
              </a:rPr>
              <a:t>objetivo (por </a:t>
            </a:r>
            <a:r>
              <a:rPr sz="2000" dirty="0">
                <a:latin typeface="Candara"/>
                <a:cs typeface="Candara"/>
              </a:rPr>
              <a:t>exemplo, </a:t>
            </a:r>
            <a:r>
              <a:rPr sz="2000" spc="-5" dirty="0">
                <a:latin typeface="Candara"/>
                <a:cs typeface="Candara"/>
              </a:rPr>
              <a:t>que informações  </a:t>
            </a:r>
            <a:r>
              <a:rPr sz="2000" dirty="0">
                <a:latin typeface="Candara"/>
                <a:cs typeface="Candara"/>
              </a:rPr>
              <a:t>deverão ser </a:t>
            </a:r>
            <a:r>
              <a:rPr sz="2000" spc="-5" dirty="0">
                <a:latin typeface="Candara"/>
                <a:cs typeface="Candara"/>
              </a:rPr>
              <a:t>levantadas </a:t>
            </a:r>
            <a:r>
              <a:rPr sz="2000" dirty="0">
                <a:latin typeface="Candara"/>
                <a:cs typeface="Candara"/>
              </a:rPr>
              <a:t>e </a:t>
            </a:r>
            <a:r>
              <a:rPr sz="2000" spc="-5" dirty="0">
                <a:latin typeface="Candara"/>
                <a:cs typeface="Candara"/>
              </a:rPr>
              <a:t>onde); lista de </a:t>
            </a:r>
            <a:r>
              <a:rPr sz="2000" dirty="0">
                <a:latin typeface="Candara"/>
                <a:cs typeface="Candara"/>
              </a:rPr>
              <a:t>tarefas; tempo previsto; </a:t>
            </a:r>
            <a:r>
              <a:rPr sz="2000" spc="-5" dirty="0">
                <a:latin typeface="Candara"/>
                <a:cs typeface="Candara"/>
              </a:rPr>
              <a:t>divisão </a:t>
            </a:r>
            <a:r>
              <a:rPr sz="2000" dirty="0">
                <a:latin typeface="Candara"/>
                <a:cs typeface="Candara"/>
              </a:rPr>
              <a:t>de  tarefas;</a:t>
            </a:r>
            <a:r>
              <a:rPr sz="2000" spc="-25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etc.</a:t>
            </a:r>
            <a:endParaRPr sz="2000" dirty="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ndara"/>
                <a:cs typeface="Candara"/>
              </a:rPr>
              <a:t>Produto desta </a:t>
            </a:r>
            <a:r>
              <a:rPr sz="2000" dirty="0">
                <a:latin typeface="Candara"/>
                <a:cs typeface="Candara"/>
              </a:rPr>
              <a:t>atividade </a:t>
            </a:r>
            <a:r>
              <a:rPr sz="2000" spc="-5" dirty="0">
                <a:latin typeface="Candara"/>
                <a:cs typeface="Candara"/>
              </a:rPr>
              <a:t>final </a:t>
            </a:r>
            <a:r>
              <a:rPr sz="2000" dirty="0">
                <a:latin typeface="Candara"/>
                <a:cs typeface="Candara"/>
              </a:rPr>
              <a:t>em</a:t>
            </a:r>
            <a:r>
              <a:rPr sz="2000" spc="-5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classe: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Candara"/>
                <a:cs typeface="Candara"/>
              </a:rPr>
              <a:t>Esboço </a:t>
            </a:r>
            <a:r>
              <a:rPr sz="2000" spc="-5" dirty="0">
                <a:latin typeface="Candara"/>
                <a:cs typeface="Candara"/>
              </a:rPr>
              <a:t>da Definição </a:t>
            </a:r>
            <a:r>
              <a:rPr sz="2000" dirty="0">
                <a:latin typeface="Candara"/>
                <a:cs typeface="Candara"/>
              </a:rPr>
              <a:t>do Problema e </a:t>
            </a:r>
            <a:r>
              <a:rPr sz="2000" spc="-5" dirty="0">
                <a:latin typeface="Candara"/>
                <a:cs typeface="Candara"/>
              </a:rPr>
              <a:t>do Planejamento </a:t>
            </a:r>
            <a:r>
              <a:rPr sz="2000" dirty="0">
                <a:latin typeface="Candara"/>
                <a:cs typeface="Candara"/>
              </a:rPr>
              <a:t>de </a:t>
            </a:r>
            <a:r>
              <a:rPr sz="2000" spc="-5" dirty="0">
                <a:latin typeface="Candara"/>
                <a:cs typeface="Candara"/>
              </a:rPr>
              <a:t>Atividades </a:t>
            </a:r>
            <a:r>
              <a:rPr sz="2000" dirty="0">
                <a:latin typeface="Candara"/>
                <a:cs typeface="Candara"/>
              </a:rPr>
              <a:t>até</a:t>
            </a:r>
            <a:r>
              <a:rPr sz="2000" spc="-15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a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Candara"/>
                <a:cs typeface="Candara"/>
              </a:rPr>
              <a:t>próxima aula.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28698"/>
            <a:ext cx="9100745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13155"/>
          </a:xfrm>
          <a:custGeom>
            <a:avLst/>
            <a:gdLst/>
            <a:ahLst/>
            <a:cxnLst/>
            <a:rect l="l" t="t" r="r" b="b"/>
            <a:pathLst>
              <a:path w="9144000" h="1113155">
                <a:moveTo>
                  <a:pt x="0" y="1112900"/>
                </a:moveTo>
                <a:lnTo>
                  <a:pt x="9144000" y="1112900"/>
                </a:lnTo>
                <a:lnTo>
                  <a:pt x="9144000" y="0"/>
                </a:lnTo>
                <a:lnTo>
                  <a:pt x="0" y="0"/>
                </a:lnTo>
                <a:lnTo>
                  <a:pt x="0" y="111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636900"/>
            <a:ext cx="9144000" cy="4221480"/>
          </a:xfrm>
          <a:custGeom>
            <a:avLst/>
            <a:gdLst/>
            <a:ahLst/>
            <a:cxnLst/>
            <a:rect l="l" t="t" r="r" b="b"/>
            <a:pathLst>
              <a:path w="9144000" h="4221480">
                <a:moveTo>
                  <a:pt x="0" y="4221099"/>
                </a:moveTo>
                <a:lnTo>
                  <a:pt x="9144000" y="4221099"/>
                </a:lnTo>
                <a:lnTo>
                  <a:pt x="9144000" y="0"/>
                </a:lnTo>
                <a:lnTo>
                  <a:pt x="0" y="0"/>
                </a:lnTo>
                <a:lnTo>
                  <a:pt x="0" y="422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Aula</a:t>
            </a:r>
            <a:r>
              <a:rPr sz="4400" b="0" spc="-80" dirty="0">
                <a:solidFill>
                  <a:srgbClr val="D9D9D9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D9D9D9"/>
                </a:solidFill>
                <a:latin typeface="Tw Cen MT"/>
                <a:cs typeface="Tw Cen MT"/>
              </a:rPr>
              <a:t>S3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594" y="2819400"/>
            <a:ext cx="6398006" cy="4029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DEFINIÇÃO DO </a:t>
            </a:r>
            <a:r>
              <a:rPr sz="2000" b="1" u="heavy" spc="-1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PROBLEMA</a:t>
            </a:r>
            <a:endParaRPr sz="2000" dirty="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30" dirty="0">
                <a:solidFill>
                  <a:srgbClr val="775F54"/>
                </a:solidFill>
                <a:latin typeface="Tw Cen MT"/>
                <a:cs typeface="Tw Cen MT"/>
              </a:rPr>
              <a:t>META: </a:t>
            </a:r>
            <a:r>
              <a:rPr sz="2000" b="1" spc="-10" dirty="0" err="1">
                <a:solidFill>
                  <a:srgbClr val="775F54"/>
                </a:solidFill>
                <a:latin typeface="Tw Cen MT"/>
                <a:cs typeface="Tw Cen MT"/>
              </a:rPr>
              <a:t>Reduzir</a:t>
            </a:r>
            <a:r>
              <a:rPr sz="2000" b="1" spc="-1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lang="pt-BR" sz="2000" b="1" spc="-10" dirty="0">
                <a:solidFill>
                  <a:srgbClr val="775F54"/>
                </a:solidFill>
                <a:latin typeface="Tw Cen MT"/>
                <a:cs typeface="Tw Cen MT"/>
              </a:rPr>
              <a:t>a poluição e a ocorrência de enchentes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em 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...  REQUISITOS (características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atributos)  </a:t>
            </a:r>
            <a:endParaRPr lang="pt-BR" sz="2000" b="1" spc="-5" dirty="0">
              <a:solidFill>
                <a:srgbClr val="775F54"/>
              </a:solidFill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</a:pP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RESTRIÇÕES</a:t>
            </a:r>
            <a:endParaRPr sz="2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u="heavy" spc="-30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ATIVIDADE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000" b="1" spc="-30" dirty="0">
                <a:solidFill>
                  <a:srgbClr val="775F54"/>
                </a:solidFill>
                <a:latin typeface="Tw Cen MT"/>
                <a:cs typeface="Tw Cen MT"/>
              </a:rPr>
              <a:t>LEVANTAMENTO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DE</a:t>
            </a:r>
            <a:r>
              <a:rPr sz="2000" b="1" spc="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INFORMAÇÕES</a:t>
            </a:r>
            <a:endParaRPr sz="2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u="heavy" spc="-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PLANEJAMENTO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75F54"/>
                </a:solidFill>
                <a:latin typeface="Tw Cen MT"/>
                <a:cs typeface="Tw Cen MT"/>
              </a:rPr>
              <a:t>OBJETIVO: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O quê?</a:t>
            </a:r>
            <a:r>
              <a:rPr sz="2000" b="1" spc="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Onde?</a:t>
            </a:r>
            <a:endParaRPr sz="2000" dirty="0">
              <a:latin typeface="Tw Cen MT"/>
              <a:cs typeface="Tw Cen MT"/>
            </a:endParaRPr>
          </a:p>
          <a:p>
            <a:pPr marL="12700" marR="422909">
              <a:lnSpc>
                <a:spcPct val="100000"/>
              </a:lnSpc>
            </a:pPr>
            <a:r>
              <a:rPr sz="2000" b="1" spc="-30" dirty="0">
                <a:solidFill>
                  <a:srgbClr val="775F54"/>
                </a:solidFill>
                <a:latin typeface="Tw Cen MT"/>
                <a:cs typeface="Tw Cen MT"/>
              </a:rPr>
              <a:t>LISTA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000" b="1" spc="-35" dirty="0">
                <a:solidFill>
                  <a:srgbClr val="775F54"/>
                </a:solidFill>
                <a:latin typeface="Tw Cen MT"/>
                <a:cs typeface="Tw Cen MT"/>
              </a:rPr>
              <a:t>TAREFAS: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O 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que fazer? 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TEMPO </a:t>
            </a:r>
            <a:r>
              <a:rPr sz="2000" b="1" spc="-5" dirty="0">
                <a:solidFill>
                  <a:srgbClr val="775F54"/>
                </a:solidFill>
                <a:latin typeface="Tw Cen MT"/>
                <a:cs typeface="Tw Cen MT"/>
              </a:rPr>
              <a:t>PREVISTO: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Quando?</a:t>
            </a:r>
            <a:r>
              <a:rPr sz="2000" b="1" spc="-5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Quanto?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DIVISÃO DE </a:t>
            </a:r>
            <a:r>
              <a:rPr sz="2000" b="1" spc="-35" dirty="0">
                <a:solidFill>
                  <a:srgbClr val="775F54"/>
                </a:solidFill>
                <a:latin typeface="Tw Cen MT"/>
                <a:cs typeface="Tw Cen MT"/>
              </a:rPr>
              <a:t>TAREFAS: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Quem fará o</a:t>
            </a:r>
            <a:r>
              <a:rPr sz="2000" b="1" spc="-1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000" b="1" dirty="0">
                <a:solidFill>
                  <a:srgbClr val="775F54"/>
                </a:solidFill>
                <a:latin typeface="Tw Cen MT"/>
                <a:cs typeface="Tw Cen MT"/>
              </a:rPr>
              <a:t>que?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565858"/>
            <a:ext cx="831977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SUGESTÃO DE CONTEÚDO DOS</a:t>
            </a:r>
            <a:r>
              <a:rPr spc="-65" dirty="0"/>
              <a:t> </a:t>
            </a:r>
            <a:r>
              <a:rPr spc="-15" dirty="0"/>
              <a:t>RELATÓRIOS</a:t>
            </a:r>
          </a:p>
          <a:p>
            <a:pPr marL="12700" marR="5080">
              <a:lnSpc>
                <a:spcPct val="100000"/>
              </a:lnSpc>
            </a:pPr>
            <a:r>
              <a:rPr spc="-35" dirty="0"/>
              <a:t>CAPA </a:t>
            </a:r>
            <a:r>
              <a:rPr dirty="0"/>
              <a:t>(INSTITUIÇÃO, TÍTULO; GRUPO/ TURMA, </a:t>
            </a:r>
            <a:r>
              <a:rPr spc="-5" dirty="0"/>
              <a:t>AUTORES, </a:t>
            </a:r>
            <a:r>
              <a:rPr dirty="0"/>
              <a:t>LOCAL</a:t>
            </a:r>
            <a:r>
              <a:rPr spc="-275" dirty="0"/>
              <a:t> </a:t>
            </a:r>
            <a:r>
              <a:rPr dirty="0"/>
              <a:t>E  </a:t>
            </a:r>
            <a:r>
              <a:rPr spc="-55" dirty="0"/>
              <a:t>DATA)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3505">
              <a:lnSpc>
                <a:spcPct val="100400"/>
              </a:lnSpc>
              <a:spcBef>
                <a:spcPts val="95"/>
              </a:spcBef>
            </a:pPr>
            <a:r>
              <a:rPr sz="2000" b="1" dirty="0">
                <a:latin typeface="Arial"/>
                <a:cs typeface="Arial"/>
              </a:rPr>
              <a:t>RESUMO </a:t>
            </a:r>
            <a:r>
              <a:rPr b="1" spc="-5" dirty="0">
                <a:latin typeface="Arial"/>
                <a:cs typeface="Arial"/>
              </a:rPr>
              <a:t>EXECUTIVO </a:t>
            </a:r>
            <a:r>
              <a:rPr spc="-5" dirty="0"/>
              <a:t>(é uma síntese do trabalho e deve conter todas as informações  importantes do trabalho: objetivo, </a:t>
            </a:r>
            <a:r>
              <a:rPr dirty="0"/>
              <a:t>justificativa, </a:t>
            </a:r>
            <a:r>
              <a:rPr spc="-5" dirty="0"/>
              <a:t>desenvolvimento e  conclusões/recomendações, no máximo em 2</a:t>
            </a:r>
            <a:r>
              <a:rPr spc="25" dirty="0"/>
              <a:t> </a:t>
            </a:r>
            <a:r>
              <a:rPr spc="-5" dirty="0"/>
              <a:t>páginas)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ÍNDICE</a:t>
            </a:r>
            <a:endParaRPr sz="200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93370" algn="l"/>
              </a:tabLst>
            </a:pPr>
            <a:r>
              <a:rPr sz="2000" b="1" dirty="0">
                <a:latin typeface="Arial"/>
                <a:cs typeface="Arial"/>
              </a:rPr>
              <a:t>INTRODUÇÃO </a:t>
            </a:r>
            <a:r>
              <a:rPr spc="-5" dirty="0"/>
              <a:t>(justificar a importância do tema e do problema</a:t>
            </a:r>
            <a:r>
              <a:rPr spc="50" dirty="0"/>
              <a:t> </a:t>
            </a:r>
            <a:r>
              <a:rPr spc="-5" dirty="0"/>
              <a:t>tratado).</a:t>
            </a:r>
            <a:endParaRPr sz="200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buAutoNum type="arabicPeriod"/>
              <a:tabLst>
                <a:tab pos="293370" algn="l"/>
              </a:tabLst>
            </a:pPr>
            <a:r>
              <a:rPr sz="2000" b="1" spc="-15" dirty="0">
                <a:latin typeface="Arial"/>
                <a:cs typeface="Arial"/>
              </a:rPr>
              <a:t>DESENVOLVIMENTO </a:t>
            </a:r>
            <a:r>
              <a:rPr sz="2000" b="1" dirty="0">
                <a:latin typeface="Arial"/>
                <a:cs typeface="Arial"/>
              </a:rPr>
              <a:t>DAS </a:t>
            </a:r>
            <a:r>
              <a:rPr sz="2000" b="1" spc="-50" dirty="0">
                <a:latin typeface="Arial"/>
                <a:cs typeface="Arial"/>
              </a:rPr>
              <a:t>ETAPAS </a:t>
            </a:r>
            <a:r>
              <a:rPr sz="2000" b="1" dirty="0">
                <a:latin typeface="Arial"/>
                <a:cs typeface="Arial"/>
              </a:rPr>
              <a:t>DO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PROJETO</a:t>
            </a:r>
            <a:endParaRPr sz="2000">
              <a:latin typeface="Arial"/>
              <a:cs typeface="Arial"/>
            </a:endParaRPr>
          </a:p>
          <a:p>
            <a:pPr marL="962025" lvl="1" indent="-49275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962660" algn="l"/>
              </a:tabLst>
            </a:pPr>
            <a:r>
              <a:rPr sz="2000" b="1" spc="-30" dirty="0">
                <a:latin typeface="Arial"/>
                <a:cs typeface="Arial"/>
              </a:rPr>
              <a:t>LEVANTAMENTO </a:t>
            </a:r>
            <a:r>
              <a:rPr sz="2000" b="1" dirty="0">
                <a:latin typeface="Arial"/>
                <a:cs typeface="Arial"/>
              </a:rPr>
              <a:t>DOS DADOS </a:t>
            </a:r>
            <a:r>
              <a:rPr sz="1600" spc="-5" dirty="0">
                <a:latin typeface="Arial"/>
                <a:cs typeface="Arial"/>
              </a:rPr>
              <a:t>(explicitar a forma e as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fontes)</a:t>
            </a:r>
            <a:endParaRPr sz="1600">
              <a:latin typeface="Arial"/>
              <a:cs typeface="Arial"/>
            </a:endParaRPr>
          </a:p>
          <a:p>
            <a:pPr marL="12700" marR="1168400" lvl="1" indent="457200">
              <a:lnSpc>
                <a:spcPts val="2020"/>
              </a:lnSpc>
              <a:spcBef>
                <a:spcPts val="380"/>
              </a:spcBef>
              <a:buAutoNum type="arabicPeriod"/>
              <a:tabLst>
                <a:tab pos="953769" algn="l"/>
              </a:tabLst>
            </a:pPr>
            <a:r>
              <a:rPr sz="2000" b="1" dirty="0">
                <a:latin typeface="Arial"/>
                <a:cs typeface="Arial"/>
              </a:rPr>
              <a:t>ANÁLISE DOS DADOS </a:t>
            </a:r>
            <a:r>
              <a:rPr sz="1600" spc="-5" dirty="0">
                <a:latin typeface="Arial"/>
                <a:cs typeface="Arial"/>
              </a:rPr>
              <a:t>(tecer considerações pessoais e não  simplesmente reproduzir textos e “sites” da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internet).</a:t>
            </a:r>
            <a:endParaRPr sz="1600">
              <a:latin typeface="Arial"/>
              <a:cs typeface="Arial"/>
            </a:endParaRPr>
          </a:p>
          <a:p>
            <a:pPr marL="962025" lvl="1" indent="-492759">
              <a:lnSpc>
                <a:spcPts val="2295"/>
              </a:lnSpc>
              <a:buAutoNum type="arabicPeriod"/>
              <a:tabLst>
                <a:tab pos="962660" algn="l"/>
              </a:tabLst>
            </a:pPr>
            <a:r>
              <a:rPr sz="2000" b="1" dirty="0">
                <a:latin typeface="Arial"/>
                <a:cs typeface="Arial"/>
              </a:rPr>
              <a:t>DEFINIÇÃO DO PROBLEMA </a:t>
            </a:r>
            <a:r>
              <a:rPr sz="1800" spc="-5" dirty="0">
                <a:latin typeface="Arial"/>
                <a:cs typeface="Arial"/>
              </a:rPr>
              <a:t>(deve estar bem clara e completa)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000" dirty="0"/>
              <a:t>OBJETIVO</a:t>
            </a:r>
            <a:endParaRPr sz="2000"/>
          </a:p>
          <a:p>
            <a:pPr marL="927100">
              <a:lnSpc>
                <a:spcPct val="100000"/>
              </a:lnSpc>
            </a:pPr>
            <a:r>
              <a:rPr sz="2000" dirty="0"/>
              <a:t>RESTRIÇÕES</a:t>
            </a:r>
            <a:endParaRPr sz="2000"/>
          </a:p>
          <a:p>
            <a:pPr marL="12700" lvl="1" indent="457200">
              <a:lnSpc>
                <a:spcPct val="100000"/>
              </a:lnSpc>
              <a:buAutoNum type="arabicPeriod" startAt="4"/>
              <a:tabLst>
                <a:tab pos="953769" algn="l"/>
              </a:tabLst>
            </a:pPr>
            <a:r>
              <a:rPr sz="2000" b="1" spc="-35" dirty="0">
                <a:latin typeface="Arial"/>
                <a:cs typeface="Arial"/>
              </a:rPr>
              <a:t>ALTERNATIVAS PARA </a:t>
            </a:r>
            <a:r>
              <a:rPr sz="2000" b="1" dirty="0">
                <a:latin typeface="Arial"/>
                <a:cs typeface="Arial"/>
              </a:rPr>
              <a:t>SOLUÇÃO DO </a:t>
            </a:r>
            <a:r>
              <a:rPr sz="1600" b="1" spc="-5" dirty="0">
                <a:latin typeface="Arial"/>
                <a:cs typeface="Arial"/>
              </a:rPr>
              <a:t>PROBLEMA </a:t>
            </a:r>
            <a:r>
              <a:rPr sz="1600" spc="-5" dirty="0">
                <a:latin typeface="Arial"/>
                <a:cs typeface="Arial"/>
              </a:rPr>
              <a:t>(devem ser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bem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enunciadas e diferenciadas, agrupadas em conjuntos de alternativas, porém não devem se  detalhadas)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28698"/>
            <a:ext cx="9100745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SUGESTÃO DE CONTEÚDO DOS</a:t>
            </a:r>
            <a:r>
              <a:rPr spc="-65" dirty="0"/>
              <a:t> </a:t>
            </a:r>
            <a:r>
              <a:rPr spc="-15" dirty="0"/>
              <a:t>RELATÓRIOS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603" y="1807845"/>
            <a:ext cx="8491855" cy="49066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5400" marR="185420" lvl="1">
              <a:lnSpc>
                <a:spcPct val="100699"/>
              </a:lnSpc>
              <a:spcBef>
                <a:spcPts val="85"/>
              </a:spcBef>
              <a:buAutoNum type="arabicPeriod" startAt="5"/>
              <a:tabLst>
                <a:tab pos="518159" algn="l"/>
                <a:tab pos="4130675" algn="l"/>
              </a:tabLst>
            </a:pPr>
            <a:r>
              <a:rPr sz="2000" b="1" dirty="0">
                <a:latin typeface="Arial"/>
                <a:cs typeface="Arial"/>
              </a:rPr>
              <a:t>DEFINIÇÃO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DOS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CRITÉRIOS	DE </a:t>
            </a:r>
            <a:r>
              <a:rPr sz="2000" b="1" spc="-30" dirty="0">
                <a:latin typeface="Arial"/>
                <a:cs typeface="Arial"/>
              </a:rPr>
              <a:t>AVALIAÇÃO </a:t>
            </a:r>
            <a:r>
              <a:rPr sz="1600" spc="-5" dirty="0">
                <a:latin typeface="Arial"/>
                <a:cs typeface="Arial"/>
              </a:rPr>
              <a:t>(são listados os critérios  adotados, os pesos relativos entre eles e o procedimento utilizado na atribuição dos</a:t>
            </a:r>
            <a:r>
              <a:rPr sz="1600" spc="2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pesos);</a:t>
            </a:r>
            <a:endParaRPr sz="1600">
              <a:latin typeface="Arial"/>
              <a:cs typeface="Arial"/>
            </a:endParaRPr>
          </a:p>
          <a:p>
            <a:pPr marL="25400" marR="628650" lvl="1">
              <a:lnSpc>
                <a:spcPts val="2020"/>
              </a:lnSpc>
              <a:spcBef>
                <a:spcPts val="370"/>
              </a:spcBef>
              <a:buAutoNum type="arabicPeriod" startAt="5"/>
              <a:tabLst>
                <a:tab pos="518159" algn="l"/>
              </a:tabLst>
            </a:pPr>
            <a:r>
              <a:rPr sz="2000" b="1" dirty="0">
                <a:latin typeface="Arial"/>
                <a:cs typeface="Arial"/>
              </a:rPr>
              <a:t>DETERMINAÇÃO DOS </a:t>
            </a:r>
            <a:r>
              <a:rPr sz="2000" b="1" spc="-5" dirty="0">
                <a:latin typeface="Arial"/>
                <a:cs typeface="Arial"/>
              </a:rPr>
              <a:t>MÉRITOS </a:t>
            </a:r>
            <a:r>
              <a:rPr sz="2000" b="1" spc="-35" dirty="0">
                <a:latin typeface="Arial"/>
                <a:cs typeface="Arial"/>
              </a:rPr>
              <a:t>PARA </a:t>
            </a:r>
            <a:r>
              <a:rPr sz="2000" b="1" dirty="0">
                <a:latin typeface="Arial"/>
                <a:cs typeface="Arial"/>
              </a:rPr>
              <a:t>OS </a:t>
            </a:r>
            <a:r>
              <a:rPr sz="1600" b="1" spc="-5" dirty="0">
                <a:latin typeface="Arial"/>
                <a:cs typeface="Arial"/>
              </a:rPr>
              <a:t>CRITÉRIOS </a:t>
            </a:r>
            <a:r>
              <a:rPr sz="1600" spc="-5" dirty="0">
                <a:latin typeface="Arial"/>
                <a:cs typeface="Arial"/>
              </a:rPr>
              <a:t>(justificar a  escolha dos critérios e hierarquização dos critérios através da atribuição de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pesos)</a:t>
            </a:r>
            <a:endParaRPr sz="1600">
              <a:latin typeface="Arial"/>
              <a:cs typeface="Arial"/>
            </a:endParaRPr>
          </a:p>
          <a:p>
            <a:pPr marL="25400">
              <a:lnSpc>
                <a:spcPts val="2295"/>
              </a:lnSpc>
            </a:pPr>
            <a:r>
              <a:rPr sz="2000" b="1" dirty="0">
                <a:latin typeface="Arial"/>
                <a:cs typeface="Arial"/>
              </a:rPr>
              <a:t>2.7 ESCOLHA DA SOLUÇÃO</a:t>
            </a:r>
            <a:r>
              <a:rPr sz="2000" dirty="0">
                <a:latin typeface="Arial"/>
                <a:cs typeface="Arial"/>
              </a:rPr>
              <a:t>: em que são definidas as escalas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usadas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para avaliação segundo cada critério, as notas atribuídas às soluções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as devidas justificativas</a:t>
            </a:r>
            <a:r>
              <a:rPr sz="1600" dirty="0">
                <a:latin typeface="Arial"/>
                <a:cs typeface="Arial"/>
              </a:rPr>
              <a:t>; </a:t>
            </a:r>
            <a:r>
              <a:rPr sz="1600" spc="-5" dirty="0">
                <a:latin typeface="Arial"/>
                <a:cs typeface="Arial"/>
              </a:rPr>
              <a:t>(apresentação da </a:t>
            </a:r>
            <a:r>
              <a:rPr sz="1600" spc="-25" dirty="0">
                <a:latin typeface="Arial"/>
                <a:cs typeface="Arial"/>
              </a:rPr>
              <a:t>MATRIZ </a:t>
            </a:r>
            <a:r>
              <a:rPr sz="1600" spc="-5" dirty="0">
                <a:latin typeface="Arial"/>
                <a:cs typeface="Arial"/>
              </a:rPr>
              <a:t>DE DECISÃO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2.8. ESPECIFICAÇÃO DA SOLUÇÃO </a:t>
            </a:r>
            <a:r>
              <a:rPr sz="1600" spc="-5" dirty="0">
                <a:latin typeface="Arial"/>
                <a:cs typeface="Arial"/>
              </a:rPr>
              <a:t>(descrição sucinta da solução, indicativos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endParaRPr sz="1600">
              <a:latin typeface="Arial"/>
              <a:cs typeface="Arial"/>
            </a:endParaRPr>
          </a:p>
          <a:p>
            <a:pPr marL="25400" marR="78168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custo, redução da disposição final de resíduo no prédio e roteiro para implantação da  solução)</a:t>
            </a:r>
            <a:endParaRPr sz="1600">
              <a:latin typeface="Arial"/>
              <a:cs typeface="Arial"/>
            </a:endParaRPr>
          </a:p>
          <a:p>
            <a:pPr marL="25400" marR="3853179">
              <a:lnSpc>
                <a:spcPts val="2400"/>
              </a:lnSpc>
              <a:spcBef>
                <a:spcPts val="50"/>
              </a:spcBef>
            </a:pPr>
            <a:r>
              <a:rPr sz="2000" b="1" dirty="0">
                <a:latin typeface="Arial"/>
                <a:cs typeface="Arial"/>
              </a:rPr>
              <a:t>3. CONCLUSÕES/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RECOMENDAÇÕES  REFERÊNCIA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BIBLIOGRÁFICA</a:t>
            </a:r>
            <a:endParaRPr sz="2000">
              <a:latin typeface="Arial"/>
              <a:cs typeface="Arial"/>
            </a:endParaRPr>
          </a:p>
          <a:p>
            <a:pPr marL="25400" marR="318135">
              <a:lnSpc>
                <a:spcPts val="1920"/>
              </a:lnSpc>
              <a:spcBef>
                <a:spcPts val="15"/>
              </a:spcBef>
            </a:pPr>
            <a:r>
              <a:rPr sz="1600" b="1" spc="-15" dirty="0">
                <a:latin typeface="Arial"/>
                <a:cs typeface="Arial"/>
              </a:rPr>
              <a:t>ANEXOS </a:t>
            </a:r>
            <a:r>
              <a:rPr sz="1600" spc="-5" dirty="0">
                <a:latin typeface="Arial"/>
                <a:cs typeface="Arial"/>
              </a:rPr>
              <a:t>(catálogos, cópias de referência importante, tabelas p/ determinação de pesos e  notas, figuras/desenhos auxiliares, materiais que detalhem o texto, porém que não são  essenciais)</a:t>
            </a:r>
            <a:endParaRPr sz="1600">
              <a:latin typeface="Arial"/>
              <a:cs typeface="Arial"/>
            </a:endParaRPr>
          </a:p>
          <a:p>
            <a:pPr marL="25400">
              <a:lnSpc>
                <a:spcPts val="1380"/>
              </a:lnSpc>
            </a:pPr>
            <a:r>
              <a:rPr sz="1200" b="1" spc="-15" dirty="0">
                <a:latin typeface="Arial"/>
                <a:cs typeface="Arial"/>
              </a:rPr>
              <a:t>OBSERVAÇÕES:</a:t>
            </a:r>
            <a:endParaRPr sz="1200">
              <a:latin typeface="Arial"/>
              <a:cs typeface="Arial"/>
            </a:endParaRPr>
          </a:p>
          <a:p>
            <a:pPr marL="79375" indent="-54610">
              <a:lnSpc>
                <a:spcPct val="100000"/>
              </a:lnSpc>
              <a:spcBef>
                <a:spcPts val="5"/>
              </a:spcBef>
              <a:buSzPct val="91666"/>
              <a:buFont typeface="Arial"/>
              <a:buChar char="•"/>
              <a:tabLst>
                <a:tab pos="80010" algn="l"/>
              </a:tabLst>
            </a:pPr>
            <a:r>
              <a:rPr sz="1200" b="1" dirty="0">
                <a:latin typeface="Arial"/>
                <a:cs typeface="Arial"/>
              </a:rPr>
              <a:t>O </a:t>
            </a:r>
            <a:r>
              <a:rPr sz="1200" b="1" spc="-15" dirty="0">
                <a:latin typeface="Arial"/>
                <a:cs typeface="Arial"/>
              </a:rPr>
              <a:t>RELATÓRIO </a:t>
            </a:r>
            <a:r>
              <a:rPr sz="1200" b="1" spc="-5" dirty="0">
                <a:latin typeface="Arial"/>
                <a:cs typeface="Arial"/>
              </a:rPr>
              <a:t>DA </a:t>
            </a:r>
            <a:r>
              <a:rPr sz="1200" b="1" spc="-15" dirty="0">
                <a:latin typeface="Arial"/>
                <a:cs typeface="Arial"/>
              </a:rPr>
              <a:t>1</a:t>
            </a:r>
            <a:r>
              <a:rPr sz="1200" b="1" spc="-22" baseline="24305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. </a:t>
            </a:r>
            <a:r>
              <a:rPr sz="1200" b="1" spc="-25" dirty="0">
                <a:latin typeface="Arial"/>
                <a:cs typeface="Arial"/>
              </a:rPr>
              <a:t>FASE </a:t>
            </a:r>
            <a:r>
              <a:rPr sz="1200" b="1" dirty="0">
                <a:latin typeface="Arial"/>
                <a:cs typeface="Arial"/>
              </a:rPr>
              <a:t>DEVE </a:t>
            </a:r>
            <a:r>
              <a:rPr sz="1200" b="1" spc="-5" dirty="0">
                <a:latin typeface="Arial"/>
                <a:cs typeface="Arial"/>
              </a:rPr>
              <a:t>INCLUIR </a:t>
            </a:r>
            <a:r>
              <a:rPr sz="1200" b="1" dirty="0">
                <a:latin typeface="Arial"/>
                <a:cs typeface="Arial"/>
              </a:rPr>
              <a:t>OS ITENS </a:t>
            </a:r>
            <a:r>
              <a:rPr sz="1200" b="1" spc="-45" dirty="0">
                <a:latin typeface="Arial"/>
                <a:cs typeface="Arial"/>
              </a:rPr>
              <a:t>ATÉ </a:t>
            </a:r>
            <a:r>
              <a:rPr sz="1200" b="1" dirty="0">
                <a:latin typeface="Arial"/>
                <a:cs typeface="Arial"/>
              </a:rPr>
              <a:t>2.4, </a:t>
            </a:r>
            <a:r>
              <a:rPr sz="1200" b="1" spc="-10" dirty="0">
                <a:latin typeface="Arial"/>
                <a:cs typeface="Arial"/>
              </a:rPr>
              <a:t>ALÉM </a:t>
            </a:r>
            <a:r>
              <a:rPr sz="1200" b="1" spc="-5" dirty="0">
                <a:latin typeface="Arial"/>
                <a:cs typeface="Arial"/>
              </a:rPr>
              <a:t>DA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BIBLIOGRAFIA</a:t>
            </a:r>
            <a:endParaRPr sz="1200">
              <a:latin typeface="Arial"/>
              <a:cs typeface="Arial"/>
            </a:endParaRPr>
          </a:p>
          <a:p>
            <a:pPr marL="79375" indent="-54610">
              <a:lnSpc>
                <a:spcPct val="100000"/>
              </a:lnSpc>
              <a:buSzPct val="91666"/>
              <a:buFont typeface="Arial"/>
              <a:buChar char="•"/>
              <a:tabLst>
                <a:tab pos="80010" algn="l"/>
              </a:tabLst>
            </a:pPr>
            <a:r>
              <a:rPr sz="1200" b="1" dirty="0">
                <a:latin typeface="Arial"/>
                <a:cs typeface="Arial"/>
              </a:rPr>
              <a:t>O </a:t>
            </a:r>
            <a:r>
              <a:rPr sz="1200" b="1" spc="-15" dirty="0">
                <a:latin typeface="Arial"/>
                <a:cs typeface="Arial"/>
              </a:rPr>
              <a:t>RELATÓRIO </a:t>
            </a:r>
            <a:r>
              <a:rPr sz="1200" b="1" spc="-5" dirty="0">
                <a:latin typeface="Arial"/>
                <a:cs typeface="Arial"/>
              </a:rPr>
              <a:t>DA </a:t>
            </a:r>
            <a:r>
              <a:rPr sz="1200" b="1" spc="-15" dirty="0">
                <a:latin typeface="Arial"/>
                <a:cs typeface="Arial"/>
              </a:rPr>
              <a:t>2</a:t>
            </a:r>
            <a:r>
              <a:rPr sz="1200" b="1" spc="-22" baseline="24305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. </a:t>
            </a:r>
            <a:r>
              <a:rPr sz="1200" b="1" spc="-30" dirty="0">
                <a:latin typeface="Arial"/>
                <a:cs typeface="Arial"/>
              </a:rPr>
              <a:t>FASE </a:t>
            </a:r>
            <a:r>
              <a:rPr sz="1200" b="1" dirty="0">
                <a:latin typeface="Arial"/>
                <a:cs typeface="Arial"/>
              </a:rPr>
              <a:t>DEVE </a:t>
            </a:r>
            <a:r>
              <a:rPr sz="1200" b="1" spc="-5" dirty="0">
                <a:latin typeface="Arial"/>
                <a:cs typeface="Arial"/>
              </a:rPr>
              <a:t>INCLUIR </a:t>
            </a:r>
            <a:r>
              <a:rPr sz="1200" b="1" dirty="0">
                <a:latin typeface="Arial"/>
                <a:cs typeface="Arial"/>
              </a:rPr>
              <a:t>OS ITENS </a:t>
            </a:r>
            <a:r>
              <a:rPr sz="1200" b="1" spc="-45" dirty="0">
                <a:latin typeface="Arial"/>
                <a:cs typeface="Arial"/>
              </a:rPr>
              <a:t>ATÉ  </a:t>
            </a:r>
            <a:r>
              <a:rPr sz="1200" b="1" dirty="0">
                <a:latin typeface="Arial"/>
                <a:cs typeface="Arial"/>
              </a:rPr>
              <a:t>2.8, </a:t>
            </a:r>
            <a:r>
              <a:rPr sz="1200" b="1" spc="-10" dirty="0">
                <a:latin typeface="Arial"/>
                <a:cs typeface="Arial"/>
              </a:rPr>
              <a:t>ALÉM </a:t>
            </a:r>
            <a:r>
              <a:rPr sz="1200" b="1" spc="-5" dirty="0">
                <a:latin typeface="Arial"/>
                <a:cs typeface="Arial"/>
              </a:rPr>
              <a:t>DA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BIBLIOGRAFIA</a:t>
            </a:r>
            <a:endParaRPr sz="1200">
              <a:latin typeface="Arial"/>
              <a:cs typeface="Arial"/>
            </a:endParaRPr>
          </a:p>
          <a:p>
            <a:pPr marL="79375" indent="-54610">
              <a:lnSpc>
                <a:spcPct val="100000"/>
              </a:lnSpc>
              <a:buSzPct val="91666"/>
              <a:buFont typeface="Arial"/>
              <a:buChar char="•"/>
              <a:tabLst>
                <a:tab pos="80010" algn="l"/>
              </a:tabLst>
            </a:pPr>
            <a:r>
              <a:rPr sz="1200" b="1" dirty="0">
                <a:latin typeface="Arial"/>
                <a:cs typeface="Arial"/>
              </a:rPr>
              <a:t>O </a:t>
            </a:r>
            <a:r>
              <a:rPr sz="1200" b="1" spc="-15" dirty="0">
                <a:latin typeface="Arial"/>
                <a:cs typeface="Arial"/>
              </a:rPr>
              <a:t>RELATÓRIO </a:t>
            </a:r>
            <a:r>
              <a:rPr sz="1200" b="1" spc="-10" dirty="0">
                <a:latin typeface="Arial"/>
                <a:cs typeface="Arial"/>
              </a:rPr>
              <a:t>FINAL </a:t>
            </a:r>
            <a:r>
              <a:rPr sz="1200" b="1" spc="-5" dirty="0">
                <a:latin typeface="Arial"/>
                <a:cs typeface="Arial"/>
              </a:rPr>
              <a:t>DA TURMA </a:t>
            </a:r>
            <a:r>
              <a:rPr sz="1200" b="1" dirty="0">
                <a:latin typeface="Arial"/>
                <a:cs typeface="Arial"/>
              </a:rPr>
              <a:t>DEVE </a:t>
            </a:r>
            <a:r>
              <a:rPr sz="1200" b="1" spc="-5" dirty="0">
                <a:latin typeface="Arial"/>
                <a:cs typeface="Arial"/>
              </a:rPr>
              <a:t>CONTER </a:t>
            </a:r>
            <a:r>
              <a:rPr sz="1200" b="1" spc="-10" dirty="0">
                <a:latin typeface="Arial"/>
                <a:cs typeface="Arial"/>
              </a:rPr>
              <a:t>TODOS </a:t>
            </a:r>
            <a:r>
              <a:rPr sz="1200" b="1" dirty="0">
                <a:latin typeface="Arial"/>
                <a:cs typeface="Arial"/>
              </a:rPr>
              <a:t>OS ITENS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RELACIONADOS.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28698"/>
            <a:ext cx="9100745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87" y="328698"/>
            <a:ext cx="8743667" cy="34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1783461"/>
            <a:ext cx="260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ndara"/>
                <a:cs typeface="Candara"/>
              </a:rPr>
              <a:t>Até a </a:t>
            </a:r>
            <a:r>
              <a:rPr sz="2800" spc="-10" dirty="0">
                <a:latin typeface="Candara"/>
                <a:cs typeface="Candara"/>
              </a:rPr>
              <a:t>semana </a:t>
            </a:r>
            <a:r>
              <a:rPr sz="2800" spc="-5" dirty="0">
                <a:latin typeface="Candara"/>
                <a:cs typeface="Candara"/>
              </a:rPr>
              <a:t>S4: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67" y="2602827"/>
            <a:ext cx="8743315" cy="193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7780">
              <a:lnSpc>
                <a:spcPct val="120000"/>
              </a:lnSpc>
              <a:spcBef>
                <a:spcPts val="100"/>
              </a:spcBef>
            </a:pPr>
            <a:r>
              <a:rPr sz="2800" b="1" spc="-10" dirty="0">
                <a:latin typeface="Candara"/>
                <a:cs typeface="Candara"/>
              </a:rPr>
              <a:t>Pesquisa: </a:t>
            </a:r>
            <a:r>
              <a:rPr sz="2800" b="1" spc="-5" dirty="0">
                <a:latin typeface="Candara"/>
                <a:cs typeface="Candara"/>
              </a:rPr>
              <a:t>completar as informações no </a:t>
            </a:r>
            <a:r>
              <a:rPr sz="2800" b="1" spc="-10" dirty="0">
                <a:latin typeface="Candara"/>
                <a:cs typeface="Candara"/>
              </a:rPr>
              <a:t>subtema definido  para seu</a:t>
            </a:r>
            <a:r>
              <a:rPr sz="2800" b="1" spc="35" dirty="0">
                <a:latin typeface="Candara"/>
                <a:cs typeface="Candara"/>
              </a:rPr>
              <a:t> </a:t>
            </a:r>
            <a:r>
              <a:rPr sz="2800" b="1" spc="-5" dirty="0">
                <a:latin typeface="Candara"/>
                <a:cs typeface="Candara"/>
              </a:rPr>
              <a:t>grupo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2800" b="1" spc="-5" dirty="0">
                <a:latin typeface="Candara"/>
                <a:cs typeface="Candara"/>
              </a:rPr>
              <a:t>Relatório: </a:t>
            </a:r>
            <a:r>
              <a:rPr sz="2800" b="1" spc="-10" dirty="0">
                <a:latin typeface="Candara"/>
                <a:cs typeface="Candara"/>
              </a:rPr>
              <a:t>esboçar </a:t>
            </a:r>
            <a:r>
              <a:rPr sz="2800" b="1" dirty="0">
                <a:latin typeface="Candara"/>
                <a:cs typeface="Candara"/>
              </a:rPr>
              <a:t>1</a:t>
            </a:r>
            <a:r>
              <a:rPr sz="2775" b="1" baseline="25525" dirty="0">
                <a:latin typeface="Candara"/>
                <a:cs typeface="Candara"/>
              </a:rPr>
              <a:t>a </a:t>
            </a:r>
            <a:r>
              <a:rPr sz="2800" b="1" spc="-10" dirty="0">
                <a:latin typeface="Candara"/>
                <a:cs typeface="Candara"/>
              </a:rPr>
              <a:t>versão </a:t>
            </a:r>
            <a:r>
              <a:rPr sz="2800" b="1" spc="-5" dirty="0">
                <a:latin typeface="Candara"/>
                <a:cs typeface="Candara"/>
              </a:rPr>
              <a:t>de </a:t>
            </a:r>
            <a:r>
              <a:rPr sz="2800" b="1" spc="-10" dirty="0">
                <a:latin typeface="Candara"/>
                <a:cs typeface="Candara"/>
              </a:rPr>
              <a:t>acordo com </a:t>
            </a:r>
            <a:r>
              <a:rPr sz="2800" b="1" spc="-5" dirty="0">
                <a:latin typeface="Candara"/>
                <a:cs typeface="Candara"/>
              </a:rPr>
              <a:t>as</a:t>
            </a:r>
            <a:r>
              <a:rPr sz="2800" b="1" spc="-25" dirty="0">
                <a:latin typeface="Candara"/>
                <a:cs typeface="Candara"/>
              </a:rPr>
              <a:t> </a:t>
            </a:r>
            <a:r>
              <a:rPr sz="2800" b="1" spc="-5" dirty="0">
                <a:latin typeface="Candara"/>
                <a:cs typeface="Candara"/>
              </a:rPr>
              <a:t>instruções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4952491"/>
            <a:ext cx="850963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ndara"/>
                <a:cs typeface="Candara"/>
              </a:rPr>
              <a:t>Para a </a:t>
            </a:r>
            <a:r>
              <a:rPr sz="1600" b="1" spc="-10" dirty="0">
                <a:latin typeface="Candara"/>
                <a:cs typeface="Candara"/>
              </a:rPr>
              <a:t>definição </a:t>
            </a:r>
            <a:r>
              <a:rPr sz="1600" b="1" spc="-5" dirty="0">
                <a:latin typeface="Candara"/>
                <a:cs typeface="Candara"/>
              </a:rPr>
              <a:t>do </a:t>
            </a:r>
            <a:r>
              <a:rPr sz="1600" b="1" spc="-10" dirty="0">
                <a:latin typeface="Candara"/>
                <a:cs typeface="Candara"/>
              </a:rPr>
              <a:t>problema </a:t>
            </a:r>
            <a:r>
              <a:rPr sz="1600" b="1" spc="-5" dirty="0">
                <a:latin typeface="Candara"/>
                <a:cs typeface="Candara"/>
              </a:rPr>
              <a:t>é necessário fazer um bom levantamento de</a:t>
            </a:r>
            <a:r>
              <a:rPr sz="1600" b="1" spc="31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dados.</a:t>
            </a:r>
            <a:endParaRPr sz="16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ndara"/>
                <a:cs typeface="Candara"/>
              </a:rPr>
              <a:t>Acessar</a:t>
            </a:r>
            <a:r>
              <a:rPr sz="1600" b="1" spc="4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sites</a:t>
            </a:r>
            <a:r>
              <a:rPr sz="1600" b="1" spc="20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e</a:t>
            </a:r>
            <a:r>
              <a:rPr sz="1600" b="1" spc="2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consultar</a:t>
            </a:r>
            <a:r>
              <a:rPr sz="1600" b="1" spc="4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referências</a:t>
            </a:r>
            <a:r>
              <a:rPr sz="1600" b="1" spc="60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bibliográficas,</a:t>
            </a:r>
            <a:r>
              <a:rPr sz="1600" b="1" spc="70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é</a:t>
            </a:r>
            <a:r>
              <a:rPr sz="1600" b="1" spc="1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importante</a:t>
            </a:r>
            <a:r>
              <a:rPr sz="1600" b="1" spc="75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que</a:t>
            </a:r>
            <a:r>
              <a:rPr sz="1600" b="1" spc="10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se</a:t>
            </a:r>
            <a:r>
              <a:rPr sz="1600" b="1" spc="2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levantem</a:t>
            </a:r>
            <a:r>
              <a:rPr sz="1600" b="1" spc="6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informações</a:t>
            </a:r>
            <a:r>
              <a:rPr sz="1600" b="1" spc="75" dirty="0">
                <a:latin typeface="Candara"/>
                <a:cs typeface="Candara"/>
              </a:rPr>
              <a:t> </a:t>
            </a:r>
            <a:r>
              <a:rPr sz="1600" b="1" spc="-5" dirty="0">
                <a:latin typeface="Candara"/>
                <a:cs typeface="Candara"/>
              </a:rPr>
              <a:t>no</a:t>
            </a:r>
            <a:endParaRPr sz="16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Candara"/>
                <a:cs typeface="Candara"/>
              </a:rPr>
              <a:t>campo.</a:t>
            </a:r>
            <a:endParaRPr sz="16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7366" y="814831"/>
            <a:ext cx="3538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0313101 Introdução à Engenharia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562</Words>
  <Application>Microsoft Office PowerPoint</Application>
  <PresentationFormat>Apresentação na tela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Times New Roman</vt:lpstr>
      <vt:lpstr>Tw Cen MT</vt:lpstr>
      <vt:lpstr>Wingdings</vt:lpstr>
      <vt:lpstr>Office Theme</vt:lpstr>
      <vt:lpstr>Apresentação do PowerPoint</vt:lpstr>
      <vt:lpstr>Aula S3</vt:lpstr>
      <vt:lpstr>Aula S3</vt:lpstr>
      <vt:lpstr>Aula S3</vt:lpstr>
      <vt:lpstr>Desenvolvimento das Atividades -Definição do Problema Grupos reescrevem sua meta. Por exemplo: “Reduzir em 20% a poluição e as enchentes</vt:lpstr>
      <vt:lpstr>Aula S3</vt:lpstr>
      <vt:lpstr>SUGESTÃO DE CONTEÚDO DOS RELATÓRIOS CAPA (INSTITUIÇÃO, TÍTULO; GRUPO/ TURMA, AUTORES, LOCAL E  DATA)</vt:lpstr>
      <vt:lpstr>SUGESTÃO DE CONTEÚDO DOS RELATÓRIOS</vt:lpstr>
      <vt:lpstr>Até a semana S4: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1</cp:revision>
  <dcterms:created xsi:type="dcterms:W3CDTF">2019-03-06T00:28:55Z</dcterms:created>
  <dcterms:modified xsi:type="dcterms:W3CDTF">2019-03-06T00:33:42Z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2019-03-06T00:00:00Z</vt:filetime>
  </property>
</Properties>
</file>