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Estilo Médio 4 - Ênfase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5781"/>
  </p:normalViewPr>
  <p:slideViewPr>
    <p:cSldViewPr snapToGrid="0">
      <p:cViewPr varScale="1">
        <p:scale>
          <a:sx n="121" d="100"/>
          <a:sy n="121" d="100"/>
        </p:scale>
        <p:origin x="200" y="3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10/10/22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10/10/22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10/10/22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10/10/22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10/10/22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10/10/22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10/10/22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‹nº›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10/10/22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10/10/22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10/10/22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10/10/22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10/10/22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D1BFEFF-2E20-FC63-C4F5-431856B0D68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/>
              <a:t>Tacho, de Hermeto Pascoal: uma análise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7783BE9-419D-BC9C-DC2D-6AD16009BC2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/>
              <a:t>Paulo de Tarso Salles</a:t>
            </a:r>
          </a:p>
          <a:p>
            <a:r>
              <a:rPr lang="pt-BR" dirty="0"/>
              <a:t>Análise Musical II – CMU0367</a:t>
            </a:r>
          </a:p>
        </p:txBody>
      </p:sp>
    </p:spTree>
    <p:extLst>
      <p:ext uri="{BB962C8B-B14F-4D97-AF65-F5344CB8AC3E}">
        <p14:creationId xmlns:p14="http://schemas.microsoft.com/office/powerpoint/2010/main" val="10074756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CDF6B52-9A42-1D70-974B-F2EAF43065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Linha do tempo (esboço)</a:t>
            </a:r>
          </a:p>
        </p:txBody>
      </p:sp>
      <p:graphicFrame>
        <p:nvGraphicFramePr>
          <p:cNvPr id="4" name="Tabela 4">
            <a:extLst>
              <a:ext uri="{FF2B5EF4-FFF2-40B4-BE49-F238E27FC236}">
                <a16:creationId xmlns:a16="http://schemas.microsoft.com/office/drawing/2014/main" id="{1136E458-8A76-C35E-3509-F08372683D1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74473345"/>
              </p:ext>
            </p:extLst>
          </p:nvPr>
        </p:nvGraphicFramePr>
        <p:xfrm>
          <a:off x="2229740" y="2365156"/>
          <a:ext cx="7731124" cy="360172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986426">
                  <a:extLst>
                    <a:ext uri="{9D8B030D-6E8A-4147-A177-3AD203B41FA5}">
                      <a16:colId xmlns:a16="http://schemas.microsoft.com/office/drawing/2014/main" val="1048123452"/>
                    </a:ext>
                  </a:extLst>
                </a:gridCol>
                <a:gridCol w="3058510">
                  <a:extLst>
                    <a:ext uri="{9D8B030D-6E8A-4147-A177-3AD203B41FA5}">
                      <a16:colId xmlns:a16="http://schemas.microsoft.com/office/drawing/2014/main" val="3078542672"/>
                    </a:ext>
                  </a:extLst>
                </a:gridCol>
                <a:gridCol w="1082565">
                  <a:extLst>
                    <a:ext uri="{9D8B030D-6E8A-4147-A177-3AD203B41FA5}">
                      <a16:colId xmlns:a16="http://schemas.microsoft.com/office/drawing/2014/main" val="3170491579"/>
                    </a:ext>
                  </a:extLst>
                </a:gridCol>
                <a:gridCol w="2603623">
                  <a:extLst>
                    <a:ext uri="{9D8B030D-6E8A-4147-A177-3AD203B41FA5}">
                      <a16:colId xmlns:a16="http://schemas.microsoft.com/office/drawing/2014/main" val="286759458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pt-BR" sz="14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00 a 0:17”</a:t>
                      </a:r>
                    </a:p>
                    <a:p>
                      <a:endParaRPr lang="pt-BR" sz="14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pt-BR" sz="14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0:40-1:22"</a:t>
                      </a:r>
                    </a:p>
                    <a:p>
                      <a:endParaRPr lang="pt-BR" sz="14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introdução, piano elétrico</a:t>
                      </a:r>
                    </a:p>
                    <a:p>
                      <a:endParaRPr lang="pt-BR" sz="14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pt-BR" sz="14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introdução, piano elétrico + percussão, estabilizando a levada em 7/4</a:t>
                      </a:r>
                      <a:endParaRPr lang="pt-BR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6:34-6:51"</a:t>
                      </a:r>
                      <a:endParaRPr lang="pt-BR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apenas percussão, mantendo a levada, com variações</a:t>
                      </a:r>
                      <a:endParaRPr lang="pt-BR" sz="14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92617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0:18-0:39"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introdução, percussão (bateria e caxixi)</a:t>
                      </a:r>
                      <a:endParaRPr lang="pt-BR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6:52-7:03"</a:t>
                      </a:r>
                      <a:endParaRPr lang="pt-BR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solo da guitarra</a:t>
                      </a:r>
                      <a:endParaRPr lang="pt-BR" sz="14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80387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4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1:23-1:54"</a:t>
                      </a:r>
                      <a:endParaRPr lang="pt-BR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tema, anunciado pelo baixo, com flauta e clavinete</a:t>
                      </a:r>
                      <a:endParaRPr lang="pt-BR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7:04-8:05"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tema (flauta + clavinete)</a:t>
                      </a:r>
                      <a:endParaRPr lang="pt-BR" sz="14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38258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4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1:55-2:27"</a:t>
                      </a:r>
                      <a:endParaRPr lang="pt-BR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tema, repetição</a:t>
                      </a:r>
                      <a:endParaRPr lang="pt-BR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8:06-8:44"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improviso atonal, sax, com aumento de densidade rítmica</a:t>
                      </a:r>
                      <a:endParaRPr lang="pt-BR" sz="14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59583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4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2:28-4:00"</a:t>
                      </a:r>
                      <a:endParaRPr lang="pt-BR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improviso: voz + clavinete (3 ou 4 </a:t>
                      </a:r>
                      <a:r>
                        <a:rPr lang="pt-BR" sz="14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chorus</a:t>
                      </a:r>
                      <a:r>
                        <a:rPr lang="pt-BR" sz="14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?)</a:t>
                      </a:r>
                      <a:endParaRPr lang="pt-BR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8:45-9:06"</a:t>
                      </a:r>
                      <a:endParaRPr lang="pt-BR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improviso sax, ritmo cessa progressivamente e fade out.</a:t>
                      </a:r>
                      <a:endParaRPr lang="pt-BR" sz="14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5072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4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4:01-6:33"</a:t>
                      </a:r>
                      <a:endParaRPr lang="pt-BR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improviso: flauta (4 </a:t>
                      </a:r>
                      <a:r>
                        <a:rPr lang="pt-BR" sz="14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chorus</a:t>
                      </a:r>
                      <a:r>
                        <a:rPr lang="pt-BR" sz="14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?) com aumento da densidade rítmica (baixo e percussão)</a:t>
                      </a:r>
                      <a:endParaRPr lang="pt-BR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9:07-9:29"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improviso sax, ritmo cessa progressivamente e fade out.</a:t>
                      </a:r>
                      <a:endParaRPr lang="pt-BR" sz="14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328836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999088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C9ED9F9-14F8-DBB0-8338-5822143B49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Aspectos para analisar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ABDFA8A-431A-0F87-1AD8-A8470A5B84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Densidade melódica dos solos (notas longas </a:t>
            </a:r>
            <a:r>
              <a:rPr lang="pt-BR" dirty="0" err="1"/>
              <a:t>x</a:t>
            </a:r>
            <a:r>
              <a:rPr lang="pt-BR" dirty="0"/>
              <a:t> notas curtas)</a:t>
            </a:r>
          </a:p>
          <a:p>
            <a:r>
              <a:rPr lang="pt-BR" dirty="0"/>
              <a:t>Densidade rítmica (baixo e percussão): aumento e diluição</a:t>
            </a:r>
          </a:p>
          <a:p>
            <a:r>
              <a:rPr lang="pt-BR" dirty="0"/>
              <a:t>Escalas utilizadas nos improvisos</a:t>
            </a:r>
          </a:p>
          <a:p>
            <a:r>
              <a:rPr lang="pt-BR" dirty="0"/>
              <a:t>Dinâmica </a:t>
            </a:r>
          </a:p>
          <a:p>
            <a:r>
              <a:rPr lang="pt-BR" dirty="0"/>
              <a:t>Densidade textural (quantidade de elementos simultâneos)</a:t>
            </a:r>
          </a:p>
          <a:p>
            <a:r>
              <a:rPr lang="pt-BR" dirty="0"/>
              <a:t>Contagem dos </a:t>
            </a:r>
            <a:r>
              <a:rPr lang="pt-BR" i="1" dirty="0" err="1"/>
              <a:t>chorus</a:t>
            </a:r>
            <a:r>
              <a:rPr lang="pt-BR" dirty="0"/>
              <a:t> (ouvir com a partitura-guia)</a:t>
            </a:r>
          </a:p>
          <a:p>
            <a:r>
              <a:rPr lang="pt-BR" dirty="0"/>
              <a:t>Ficha técnica: músicos participantes da gravação</a:t>
            </a:r>
          </a:p>
        </p:txBody>
      </p:sp>
    </p:spTree>
    <p:extLst>
      <p:ext uri="{BB962C8B-B14F-4D97-AF65-F5344CB8AC3E}">
        <p14:creationId xmlns:p14="http://schemas.microsoft.com/office/powerpoint/2010/main" val="3424700850"/>
      </p:ext>
    </p:extLst>
  </p:cSld>
  <p:clrMapOvr>
    <a:masterClrMapping/>
  </p:clrMapOvr>
</p:sld>
</file>

<file path=ppt/theme/theme1.xml><?xml version="1.0" encoding="utf-8"?>
<a:theme xmlns:a="http://schemas.openxmlformats.org/drawingml/2006/main" name="Pacote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Pacote</Template>
  <TotalTime>16</TotalTime>
  <Words>217</Words>
  <Application>Microsoft Macintosh PowerPoint</Application>
  <PresentationFormat>Widescreen</PresentationFormat>
  <Paragraphs>40</Paragraphs>
  <Slides>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6" baseType="lpstr">
      <vt:lpstr>Arial</vt:lpstr>
      <vt:lpstr>Gill Sans MT</vt:lpstr>
      <vt:lpstr>Pacote</vt:lpstr>
      <vt:lpstr>Tacho, de Hermeto Pascoal: uma análise</vt:lpstr>
      <vt:lpstr>Linha do tempo (esboço)</vt:lpstr>
      <vt:lpstr>Aspectos para analisar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Tacho, de Hermeto Pascoal: uma análise</dc:title>
  <dc:creator>Paulo de Tarso Salles</dc:creator>
  <cp:lastModifiedBy>Paulo de Tarso Salles</cp:lastModifiedBy>
  <cp:revision>1</cp:revision>
  <dcterms:created xsi:type="dcterms:W3CDTF">2022-10-10T23:43:23Z</dcterms:created>
  <dcterms:modified xsi:type="dcterms:W3CDTF">2022-10-10T23:59:32Z</dcterms:modified>
</cp:coreProperties>
</file>