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5" r:id="rId4"/>
    <p:sldId id="259" r:id="rId5"/>
    <p:sldId id="261" r:id="rId6"/>
    <p:sldId id="264" r:id="rId7"/>
    <p:sldId id="257" r:id="rId8"/>
    <p:sldId id="258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6016"/>
            <a:ext cx="8229600" cy="922784"/>
          </a:xfrm>
        </p:spPr>
        <p:txBody>
          <a:bodyPr/>
          <a:lstStyle/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CD6F5BA-E3C3-4E98-BCDF-FA4FCDE93D8A}" type="datetimeFigureOut">
              <a:rPr lang="pt-BR" smtClean="0"/>
              <a:pPr/>
              <a:t>03/08/2016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6144399-AA79-4017-B9D2-1FEBFB2A8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REC2112 – Finanças Públicas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Review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(some) </a:t>
            </a:r>
            <a:r>
              <a:rPr lang="pt-BR" dirty="0" err="1" smtClean="0"/>
              <a:t>basic</a:t>
            </a:r>
            <a:r>
              <a:rPr lang="pt-BR" dirty="0" smtClean="0"/>
              <a:t> </a:t>
            </a:r>
            <a:r>
              <a:rPr lang="pt-BR" dirty="0" err="1" smtClean="0"/>
              <a:t>concepts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Histograms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income</a:t>
            </a:r>
            <a:r>
              <a:rPr lang="pt-BR" dirty="0" smtClean="0"/>
              <a:t> </a:t>
            </a:r>
            <a:r>
              <a:rPr lang="pt-BR" dirty="0" err="1" smtClean="0"/>
              <a:t>distributions</a:t>
            </a:r>
            <a:endParaRPr lang="pt-BR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6480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1907704" y="587727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err="1" smtClean="0"/>
              <a:t>Mean</a:t>
            </a:r>
            <a:r>
              <a:rPr lang="pt-BR" sz="2800" b="1" dirty="0" smtClean="0"/>
              <a:t> &lt; </a:t>
            </a:r>
            <a:r>
              <a:rPr lang="pt-BR" sz="2800" b="1" dirty="0" err="1" smtClean="0"/>
              <a:t>Median</a:t>
            </a:r>
            <a:r>
              <a:rPr lang="pt-BR" sz="2800" b="1" dirty="0" smtClean="0"/>
              <a:t> &lt; </a:t>
            </a:r>
            <a:r>
              <a:rPr lang="pt-BR" sz="2800" b="1" dirty="0" err="1" smtClean="0"/>
              <a:t>Mode</a:t>
            </a:r>
            <a:endParaRPr lang="pt-BR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Implicit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r>
              <a:rPr lang="pt-BR" dirty="0" smtClean="0"/>
              <a:t> </a:t>
            </a:r>
            <a:r>
              <a:rPr lang="pt-BR" dirty="0" err="1" smtClean="0"/>
              <a:t>derivative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Let</a:t>
            </a:r>
            <a:r>
              <a:rPr lang="pt-BR" dirty="0" smtClean="0"/>
              <a:t> </a:t>
            </a:r>
          </a:p>
          <a:p>
            <a:endParaRPr lang="pt-BR" dirty="0" smtClean="0"/>
          </a:p>
          <a:p>
            <a:r>
              <a:rPr lang="pt-BR" dirty="0" err="1" smtClean="0"/>
              <a:t>Then</a:t>
            </a:r>
            <a:r>
              <a:rPr lang="pt-BR" dirty="0" smtClean="0"/>
              <a:t>:</a:t>
            </a:r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17414" name="Espaço Reservado para Conteúdo 3"/>
          <p:cNvGraphicFramePr>
            <a:graphicFrameLocks noChangeAspect="1"/>
          </p:cNvGraphicFramePr>
          <p:nvPr/>
        </p:nvGraphicFramePr>
        <p:xfrm>
          <a:off x="3549650" y="3189288"/>
          <a:ext cx="2044700" cy="1968500"/>
        </p:xfrm>
        <a:graphic>
          <a:graphicData uri="http://schemas.openxmlformats.org/presentationml/2006/ole">
            <p:oleObj spid="_x0000_s17414" name="Equação" r:id="rId3" imgW="2044440" imgH="1968480" progId="Equation.3">
              <p:embed/>
            </p:oleObj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1582564" y="1831975"/>
          <a:ext cx="1765300" cy="419100"/>
        </p:xfrm>
        <a:graphic>
          <a:graphicData uri="http://schemas.openxmlformats.org/presentationml/2006/ole">
            <p:oleObj spid="_x0000_s17415" name="Equação" r:id="rId4" imgW="17650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Pareto efficient allocation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Pareto efficient (or Pareto optimal) allocation, is a allocation of resources in which it is not possible to make any one individual better off without making at least one individual worse off.</a:t>
            </a:r>
          </a:p>
          <a:p>
            <a:pPr lvl="1"/>
            <a:r>
              <a:rPr lang="en-US" dirty="0" smtClean="0"/>
              <a:t>There is no “waste” of resources</a:t>
            </a:r>
          </a:p>
          <a:p>
            <a:pPr lvl="1"/>
            <a:r>
              <a:rPr lang="en-US" dirty="0" smtClean="0"/>
              <a:t>There is no concerning regarding </a:t>
            </a:r>
            <a:r>
              <a:rPr lang="en-US" dirty="0" smtClean="0"/>
              <a:t>inequality</a:t>
            </a:r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Envy</a:t>
            </a:r>
            <a:r>
              <a:rPr lang="pt-BR" dirty="0" smtClean="0"/>
              <a:t> &amp; </a:t>
            </a:r>
            <a:r>
              <a:rPr lang="pt-BR" dirty="0" err="1" smtClean="0"/>
              <a:t>Fairness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allocation of </a:t>
            </a:r>
            <a:r>
              <a:rPr lang="en-US" dirty="0" smtClean="0"/>
              <a:t>goods is said to be “envy-free” when no one prefers anyone else's bundle of resources to </a:t>
            </a:r>
            <a:r>
              <a:rPr lang="en-US" dirty="0" smtClean="0"/>
              <a:t>his/her own</a:t>
            </a:r>
          </a:p>
          <a:p>
            <a:r>
              <a:rPr lang="en-US" dirty="0" smtClean="0"/>
              <a:t>A fair allocation is a “envy-free” allocation</a:t>
            </a:r>
          </a:p>
          <a:p>
            <a:endParaRPr lang="en-US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Welfare theorems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First</a:t>
            </a:r>
            <a:r>
              <a:rPr lang="pt-BR" dirty="0" smtClean="0"/>
              <a:t> </a:t>
            </a:r>
            <a:r>
              <a:rPr lang="pt-BR" dirty="0" err="1" smtClean="0"/>
              <a:t>welfare</a:t>
            </a:r>
            <a:r>
              <a:rPr lang="pt-BR" dirty="0" smtClean="0"/>
              <a:t> </a:t>
            </a:r>
            <a:r>
              <a:rPr lang="pt-BR" dirty="0" err="1" smtClean="0"/>
              <a:t>theorem</a:t>
            </a:r>
            <a:r>
              <a:rPr lang="pt-BR" dirty="0" smtClean="0"/>
              <a:t>:</a:t>
            </a:r>
          </a:p>
          <a:p>
            <a:pPr lvl="1"/>
            <a:r>
              <a:rPr lang="pt-BR" dirty="0" err="1" smtClean="0"/>
              <a:t>Every</a:t>
            </a:r>
            <a:r>
              <a:rPr lang="pt-BR" dirty="0" smtClean="0"/>
              <a:t> </a:t>
            </a:r>
            <a:r>
              <a:rPr lang="pt-BR" dirty="0" err="1" smtClean="0"/>
              <a:t>competitive</a:t>
            </a:r>
            <a:r>
              <a:rPr lang="pt-BR" dirty="0" smtClean="0"/>
              <a:t> </a:t>
            </a:r>
            <a:r>
              <a:rPr lang="pt-BR" dirty="0" err="1" smtClean="0"/>
              <a:t>equilibrium</a:t>
            </a:r>
            <a:r>
              <a:rPr lang="pt-BR" dirty="0" smtClean="0"/>
              <a:t> is a </a:t>
            </a:r>
            <a:r>
              <a:rPr lang="pt-BR" dirty="0" err="1" smtClean="0"/>
              <a:t>Pareto</a:t>
            </a:r>
            <a:r>
              <a:rPr lang="pt-BR" dirty="0" smtClean="0"/>
              <a:t> </a:t>
            </a:r>
            <a:r>
              <a:rPr lang="pt-BR" dirty="0" err="1" smtClean="0"/>
              <a:t>efficient</a:t>
            </a:r>
            <a:r>
              <a:rPr lang="pt-BR" dirty="0" smtClean="0"/>
              <a:t> </a:t>
            </a:r>
            <a:r>
              <a:rPr lang="pt-BR" dirty="0" err="1" smtClean="0"/>
              <a:t>allocation</a:t>
            </a:r>
            <a:endParaRPr lang="pt-BR" dirty="0" smtClean="0"/>
          </a:p>
          <a:p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welfare</a:t>
            </a:r>
            <a:r>
              <a:rPr lang="pt-BR" dirty="0" smtClean="0"/>
              <a:t> </a:t>
            </a:r>
            <a:r>
              <a:rPr lang="pt-BR" dirty="0" err="1" smtClean="0"/>
              <a:t>theorem</a:t>
            </a:r>
            <a:r>
              <a:rPr lang="pt-BR" dirty="0" smtClean="0"/>
              <a:t>:</a:t>
            </a:r>
          </a:p>
          <a:p>
            <a:pPr lvl="1"/>
            <a:r>
              <a:rPr lang="pt-BR" dirty="0" err="1" smtClean="0"/>
              <a:t>Every</a:t>
            </a:r>
            <a:r>
              <a:rPr lang="pt-BR" dirty="0" smtClean="0"/>
              <a:t> </a:t>
            </a:r>
            <a:r>
              <a:rPr lang="pt-BR" dirty="0" err="1" smtClean="0"/>
              <a:t>Pareto</a:t>
            </a:r>
            <a:r>
              <a:rPr lang="pt-BR" dirty="0" smtClean="0"/>
              <a:t> </a:t>
            </a:r>
            <a:r>
              <a:rPr lang="pt-BR" dirty="0" err="1" smtClean="0"/>
              <a:t>efficient</a:t>
            </a:r>
            <a:r>
              <a:rPr lang="pt-BR" dirty="0" smtClean="0"/>
              <a:t> </a:t>
            </a:r>
            <a:r>
              <a:rPr lang="pt-BR" dirty="0" err="1" smtClean="0"/>
              <a:t>allocation</a:t>
            </a:r>
            <a:r>
              <a:rPr lang="pt-BR" dirty="0" smtClean="0"/>
              <a:t> is a </a:t>
            </a:r>
            <a:r>
              <a:rPr lang="pt-BR" dirty="0" err="1" smtClean="0"/>
              <a:t>competitive</a:t>
            </a:r>
            <a:r>
              <a:rPr lang="pt-BR" dirty="0" smtClean="0"/>
              <a:t> </a:t>
            </a:r>
            <a:r>
              <a:rPr lang="pt-BR" dirty="0" err="1" smtClean="0"/>
              <a:t>equilibrium</a:t>
            </a:r>
            <a:r>
              <a:rPr lang="pt-BR" dirty="0" smtClean="0"/>
              <a:t> </a:t>
            </a:r>
            <a:r>
              <a:rPr lang="pt-BR" dirty="0" err="1" smtClean="0"/>
              <a:t>if</a:t>
            </a:r>
            <a:r>
              <a:rPr lang="pt-BR" dirty="0" smtClean="0"/>
              <a:t> </a:t>
            </a:r>
            <a:r>
              <a:rPr lang="pt-BR" dirty="0" err="1" smtClean="0"/>
              <a:t>preferences</a:t>
            </a:r>
            <a:r>
              <a:rPr lang="pt-BR" dirty="0" smtClean="0"/>
              <a:t> are </a:t>
            </a:r>
            <a:r>
              <a:rPr lang="pt-BR" dirty="0" err="1" smtClean="0"/>
              <a:t>convex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Welfare</a:t>
            </a:r>
            <a:r>
              <a:rPr lang="pt-BR" dirty="0" smtClean="0"/>
              <a:t> </a:t>
            </a:r>
            <a:r>
              <a:rPr lang="pt-BR" dirty="0" err="1" smtClean="0"/>
              <a:t>functions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Benthamite</a:t>
            </a:r>
            <a:r>
              <a:rPr lang="pt-BR" dirty="0" smtClean="0"/>
              <a:t> (</a:t>
            </a:r>
            <a:r>
              <a:rPr lang="pt-BR" dirty="0" err="1" smtClean="0"/>
              <a:t>Utilitarian</a:t>
            </a:r>
            <a:r>
              <a:rPr lang="pt-BR" dirty="0" smtClean="0"/>
              <a:t>)</a:t>
            </a:r>
          </a:p>
          <a:p>
            <a:pPr lvl="1"/>
            <a:endParaRPr lang="pt-BR" dirty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err="1" smtClean="0"/>
              <a:t>Ralwsian</a:t>
            </a:r>
            <a:r>
              <a:rPr lang="pt-BR" dirty="0" smtClean="0"/>
              <a:t> (</a:t>
            </a:r>
            <a:r>
              <a:rPr lang="pt-BR" dirty="0" err="1" smtClean="0"/>
              <a:t>Max-Min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892550" y="2492896"/>
          <a:ext cx="1358900" cy="774700"/>
        </p:xfrm>
        <a:graphic>
          <a:graphicData uri="http://schemas.openxmlformats.org/presentationml/2006/ole">
            <p:oleObj spid="_x0000_s1026" name="Equação" r:id="rId3" imgW="1358640" imgH="774360" progId="Equation.3">
              <p:embed/>
            </p:oleObj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2773908" y="4352652"/>
          <a:ext cx="3670300" cy="444500"/>
        </p:xfrm>
        <a:graphic>
          <a:graphicData uri="http://schemas.openxmlformats.org/presentationml/2006/ole">
            <p:oleObj spid="_x0000_s1027" name="Equação" r:id="rId4" imgW="36702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Kaldor</a:t>
            </a:r>
            <a:r>
              <a:rPr lang="pt-BR" dirty="0" smtClean="0"/>
              <a:t> </a:t>
            </a:r>
            <a:r>
              <a:rPr lang="pt-BR" dirty="0" err="1" smtClean="0"/>
              <a:t>criteria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social alternative y is Kald0r superior to x if, after a reallocation, the winners can compensate the losers such that all agents are better off with y than with x</a:t>
            </a:r>
          </a:p>
          <a:p>
            <a:r>
              <a:rPr lang="en-GB" dirty="0" smtClean="0"/>
              <a:t>A social alternative y is Hicks superior to x if the losers can not compensate the winners (before the reallocation occurs), such that all agents would be better off with y than with x</a:t>
            </a:r>
          </a:p>
          <a:p>
            <a:pPr lvl="1"/>
            <a:r>
              <a:rPr lang="en-GB" dirty="0" smtClean="0"/>
              <a:t>In both cases, there is no requirement for the compensation to be actually paid, but merely the possibility of compensation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Lump sum taxes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lump sum tax is a non-</a:t>
            </a:r>
            <a:r>
              <a:rPr lang="en-GB" dirty="0" err="1" smtClean="0"/>
              <a:t>distortionary</a:t>
            </a:r>
            <a:r>
              <a:rPr lang="en-GB" dirty="0" smtClean="0"/>
              <a:t> tax, i.e., it does not alter/change an optimal decision</a:t>
            </a:r>
          </a:p>
          <a:p>
            <a:pPr lvl="1"/>
            <a:r>
              <a:rPr lang="en-GB" dirty="0" smtClean="0"/>
              <a:t>An example: </a:t>
            </a:r>
            <a:r>
              <a:rPr lang="en-GB" dirty="0" smtClean="0"/>
              <a:t>allocation </a:t>
            </a:r>
            <a:r>
              <a:rPr lang="en-GB" dirty="0" smtClean="0"/>
              <a:t>of grades based on students’ performance is not lump sum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Histograms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income</a:t>
            </a:r>
            <a:r>
              <a:rPr lang="pt-BR" dirty="0" smtClean="0"/>
              <a:t> </a:t>
            </a:r>
            <a:r>
              <a:rPr lang="pt-BR" dirty="0" err="1" smtClean="0"/>
              <a:t>distributions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979712" y="587727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err="1" smtClean="0"/>
              <a:t>Mean</a:t>
            </a:r>
            <a:r>
              <a:rPr lang="pt-BR" sz="2800" b="1" dirty="0" smtClean="0"/>
              <a:t> = </a:t>
            </a:r>
            <a:r>
              <a:rPr lang="pt-BR" sz="2800" b="1" dirty="0" err="1" smtClean="0"/>
              <a:t>Median</a:t>
            </a:r>
            <a:r>
              <a:rPr lang="pt-BR" sz="2800" b="1" dirty="0" smtClean="0"/>
              <a:t> = </a:t>
            </a:r>
            <a:r>
              <a:rPr lang="pt-BR" sz="2800" b="1" dirty="0" err="1" smtClean="0"/>
              <a:t>Mode</a:t>
            </a:r>
            <a:endParaRPr lang="pt-BR" sz="2800" b="1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2360" y="1628800"/>
            <a:ext cx="6480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6480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Histograms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income</a:t>
            </a:r>
            <a:r>
              <a:rPr lang="pt-BR" dirty="0" smtClean="0"/>
              <a:t> </a:t>
            </a:r>
            <a:r>
              <a:rPr lang="pt-BR" dirty="0" err="1" smtClean="0"/>
              <a:t>distributions</a:t>
            </a:r>
            <a:endParaRPr lang="pt-BR" dirty="0"/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6480000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1907704" y="5877272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err="1" smtClean="0"/>
              <a:t>Mean</a:t>
            </a:r>
            <a:r>
              <a:rPr lang="pt-BR" sz="2800" b="1" dirty="0" smtClean="0"/>
              <a:t> &gt; </a:t>
            </a:r>
            <a:r>
              <a:rPr lang="pt-BR" sz="2800" b="1" dirty="0" err="1" smtClean="0"/>
              <a:t>Median</a:t>
            </a:r>
            <a:r>
              <a:rPr lang="pt-BR" sz="2800" b="1" dirty="0" smtClean="0"/>
              <a:t> &gt; </a:t>
            </a:r>
            <a:r>
              <a:rPr lang="pt-BR" sz="2800" b="1" dirty="0" err="1" smtClean="0"/>
              <a:t>Mode</a:t>
            </a:r>
            <a:endParaRPr lang="pt-BR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222</TotalTime>
  <Words>302</Words>
  <Application>Microsoft Office PowerPoint</Application>
  <PresentationFormat>Apresentação na tela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Urbano</vt:lpstr>
      <vt:lpstr>Equação</vt:lpstr>
      <vt:lpstr>Microsoft Equation 3.0</vt:lpstr>
      <vt:lpstr>REC2112 – Finanças Públicas</vt:lpstr>
      <vt:lpstr>Pareto efficient allocation</vt:lpstr>
      <vt:lpstr>Envy &amp; Fairness</vt:lpstr>
      <vt:lpstr>Welfare theorems</vt:lpstr>
      <vt:lpstr>Welfare functions</vt:lpstr>
      <vt:lpstr>Kaldor criteria</vt:lpstr>
      <vt:lpstr>Lump sum taxes</vt:lpstr>
      <vt:lpstr>Histograms and income distributions</vt:lpstr>
      <vt:lpstr>Histograms and income distributions</vt:lpstr>
      <vt:lpstr>Histograms and income distributions</vt:lpstr>
      <vt:lpstr>Implicit function derivative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20</cp:revision>
  <dcterms:created xsi:type="dcterms:W3CDTF">2016-08-03T09:07:10Z</dcterms:created>
  <dcterms:modified xsi:type="dcterms:W3CDTF">2016-08-03T13:32:01Z</dcterms:modified>
</cp:coreProperties>
</file>