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328" r:id="rId3"/>
    <p:sldId id="786" r:id="rId5"/>
    <p:sldId id="457" r:id="rId6"/>
    <p:sldId id="559" r:id="rId7"/>
    <p:sldId id="361" r:id="rId8"/>
    <p:sldId id="820" r:id="rId9"/>
    <p:sldId id="798" r:id="rId10"/>
    <p:sldId id="456" r:id="rId11"/>
    <p:sldId id="373" r:id="rId12"/>
    <p:sldId id="785" r:id="rId13"/>
    <p:sldId id="781" r:id="rId14"/>
    <p:sldId id="802" r:id="rId15"/>
    <p:sldId id="811" r:id="rId16"/>
    <p:sldId id="806" r:id="rId17"/>
    <p:sldId id="809" r:id="rId18"/>
    <p:sldId id="808" r:id="rId19"/>
    <p:sldId id="813" r:id="rId20"/>
    <p:sldId id="795" r:id="rId21"/>
    <p:sldId id="803" r:id="rId22"/>
    <p:sldId id="814" r:id="rId23"/>
    <p:sldId id="815" r:id="rId24"/>
    <p:sldId id="779" r:id="rId25"/>
    <p:sldId id="804" r:id="rId26"/>
    <p:sldId id="788" r:id="rId27"/>
    <p:sldId id="783" r:id="rId28"/>
    <p:sldId id="790" r:id="rId29"/>
    <p:sldId id="805" r:id="rId30"/>
    <p:sldId id="789" r:id="rId31"/>
    <p:sldId id="799" r:id="rId32"/>
    <p:sldId id="816" r:id="rId33"/>
    <p:sldId id="817" r:id="rId34"/>
    <p:sldId id="818" r:id="rId35"/>
    <p:sldId id="821" r:id="rId36"/>
    <p:sldId id="598" r:id="rId37"/>
    <p:sldId id="27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60"/>
  </p:normalViewPr>
  <p:slideViewPr>
    <p:cSldViewPr snapToGrid="0">
      <p:cViewPr>
        <p:scale>
          <a:sx n="84" d="100"/>
          <a:sy n="84" d="100"/>
        </p:scale>
        <p:origin x="132" y="-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8E5D6-9EF6-4659-8F8B-508A01763235}" type="datetimeFigureOut">
              <a:rPr lang="pt-BR" smtClean="0"/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99FC8-373E-4A14-B9E9-200D7F279BAE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pt-B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t-B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t-B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139-0480-4198-83E2-68CE0B25BC9B}" type="datetimeFigureOut">
              <a:rPr lang="en-US" dirty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CE23-3B6A-482C-9BEA-F32A9EB44C4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C8FD-9717-4D78-9D01-4CBD0AC8CAE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AF24-54CC-4408-99B3-A70A172EFF44}" type="datetimeFigureOut">
              <a:rPr lang="en-US" dirty="0"/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D47-5F5E-4508-9DFC-0021F20B392D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23E3-326B-4424-9A50-2CBB9CA4B2E5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9F6F-C437-48B6-80BB-8E50899C06AF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6D14-B85F-4865-804C-5734F9C85CDD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6C38-6601-4688-9146-5E61D8B04598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061E-CDAE-49E3-92CB-288B639C3B6F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9851-4767-4B63-B36B-F772D06043F2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A586-BE94-448D-BAE3-D5D323B9149F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DDEAF24-54CC-4408-99B3-A70A172EFF44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wmf"/><Relationship Id="rId1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tags" Target="../tags/tag7.xml"/><Relationship Id="rId1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520065" y="1067435"/>
            <a:ext cx="10740390" cy="1066800"/>
          </a:xfrm>
        </p:spPr>
        <p:txBody>
          <a:bodyPr>
            <a:normAutofit/>
          </a:bodyPr>
          <a:lstStyle/>
          <a:p>
            <a:pPr algn="ctr"/>
            <a:r>
              <a:rPr lang="en-US" altLang="pt-BR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altLang="pt-BR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s-Gradua</a:t>
            </a:r>
            <a:r>
              <a:rPr lang="en-US" altLang="en-US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çã</a:t>
            </a:r>
            <a:r>
              <a:rPr lang="en-US" altLang="pt-BR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em Ci</a:t>
            </a:r>
            <a:r>
              <a:rPr lang="en-US" altLang="en-US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altLang="pt-BR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ncias d</a:t>
            </a:r>
            <a:r>
              <a:rPr lang="pt-BR" altLang="en-US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Sistema</a:t>
            </a:r>
            <a:r>
              <a:rPr lang="en-US" altLang="pt-BR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n-US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pt-BR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erra e </a:t>
            </a:r>
            <a:r>
              <a:rPr lang="pt-BR" altLang="en-US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pt-BR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ociedade</a:t>
            </a:r>
            <a:r>
              <a:rPr lang="pt-BR" altLang="en-US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pt-BR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linha de pesquisa: </a:t>
            </a:r>
            <a:r>
              <a:rPr lang="pt-BR" altLang="en-US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pt-BR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ectônica, petrog</a:t>
            </a:r>
            <a:r>
              <a:rPr lang="en-US" altLang="en-US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altLang="pt-BR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nese e evolui</a:t>
            </a:r>
            <a:r>
              <a:rPr lang="en-US" altLang="en-US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çã</a:t>
            </a:r>
            <a:r>
              <a:rPr lang="en-US" altLang="pt-BR"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litosferica</a:t>
            </a:r>
            <a:r>
              <a:rPr lang="en-US" altLang="pt-BR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pt-BR" sz="16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520065" y="2134235"/>
            <a:ext cx="10681335" cy="4300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emin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á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rio da </a:t>
            </a: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isciplina de Mineralogia Fundamental</a:t>
            </a:r>
            <a:endParaRPr lang="en-US" altLang="pt-BR" sz="24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altLang="pt-BR" sz="24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altLang="pt-BR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Mineralogia Aplicada à Caracteriza</a:t>
            </a:r>
            <a:r>
              <a:rPr lang="en-US" altLang="en-US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çã</a:t>
            </a:r>
            <a:r>
              <a:rPr lang="en-US" altLang="pt-BR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o dos Pegmatitos Litin</a:t>
            </a:r>
            <a:r>
              <a:rPr lang="en-US" altLang="en-US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í</a:t>
            </a:r>
            <a:r>
              <a:rPr lang="en-US" altLang="pt-BR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feros d</a:t>
            </a:r>
            <a:r>
              <a:rPr lang="pt-BR" altLang="en-US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a Província Pegmatitica de</a:t>
            </a:r>
            <a:r>
              <a:rPr lang="en-US" altLang="pt-BR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 Alto Ligonha</a:t>
            </a:r>
            <a:r>
              <a:rPr lang="pt-BR" altLang="en-US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 Em Nacala Velha e Muine</a:t>
            </a:r>
            <a:r>
              <a:rPr lang="en-US" altLang="pt-BR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: Estudo de Micas e Feldspatos</a:t>
            </a:r>
            <a:r>
              <a:rPr lang="pt-BR" altLang="en-US" sz="2400" dirty="0">
                <a:latin typeface="Arial Black" panose="020B0A04020102020204" pitchFamily="34" charset="0"/>
                <a:cs typeface="Arial Black" panose="020B0A04020102020204" pitchFamily="34" charset="0"/>
              </a:rPr>
              <a:t>.</a:t>
            </a:r>
            <a:endParaRPr lang="pt-BR" altLang="en-US" sz="2400" dirty="0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algn="ctr"/>
            <a:endParaRPr lang="pt-BR" altLang="en-US" sz="2400" dirty="0">
              <a:solidFill>
                <a:schemeClr val="tx2"/>
              </a:solidFill>
              <a:latin typeface="Arial Black" panose="020B0A04020102020204" pitchFamily="34" charset="0"/>
              <a:cs typeface="Arial Black" panose="020B0A04020102020204" pitchFamily="34" charset="0"/>
              <a:sym typeface="+mn-ea"/>
            </a:endParaRPr>
          </a:p>
          <a:p>
            <a:pPr algn="ctr"/>
            <a:endParaRPr lang="pt-BR" altLang="en-US" sz="2400" dirty="0">
              <a:solidFill>
                <a:schemeClr val="tx2"/>
              </a:solidFill>
              <a:latin typeface="Arial Black" panose="020B0A04020102020204" pitchFamily="34" charset="0"/>
              <a:cs typeface="Arial Black" panose="020B0A04020102020204" pitchFamily="34" charset="0"/>
              <a:sym typeface="+mn-ea"/>
            </a:endParaRPr>
          </a:p>
          <a:p>
            <a:pPr algn="ctr"/>
            <a:r>
              <a:rPr lang="pt-BR" alt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Aluno: Francisco Raimundo</a:t>
            </a:r>
            <a:endParaRPr lang="pt-BR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120000"/>
              </a:lnSpc>
            </a:pPr>
            <a:endParaRPr lang="pt-BR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33775" y="245110"/>
            <a:ext cx="5170805" cy="854075"/>
          </a:xfrm>
          <a:prstGeom prst="rect">
            <a:avLst/>
          </a:prstGeom>
          <a:ln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</p:pic>
      <p:sp>
        <p:nvSpPr>
          <p:cNvPr id="2" name="Caixa de Texto 1"/>
          <p:cNvSpPr txBox="1"/>
          <p:nvPr/>
        </p:nvSpPr>
        <p:spPr>
          <a:xfrm>
            <a:off x="11606530" y="245110"/>
            <a:ext cx="398145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745" y="294005"/>
            <a:ext cx="9692640" cy="280035"/>
          </a:xfrm>
        </p:spPr>
        <p:txBody>
          <a:bodyPr>
            <a:normAutofit fontScale="90000"/>
          </a:bodyPr>
          <a:p>
            <a:pPr algn="ctr"/>
            <a:r>
              <a:rPr lang="en-US" altLang="pt-BR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Minerais Associados</a:t>
            </a:r>
            <a:r>
              <a:rPr lang="pt-BR" alt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Pegmatitos</a:t>
            </a:r>
            <a:endParaRPr lang="pt-BR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8000" y="477520"/>
            <a:ext cx="10748010" cy="4104005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635" y="4962525"/>
            <a:ext cx="4393565" cy="18084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605" y="4963160"/>
            <a:ext cx="5149850" cy="180721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455" y="4962525"/>
            <a:ext cx="1139190" cy="1895475"/>
          </a:xfrm>
          <a:prstGeom prst="rect">
            <a:avLst/>
          </a:prstGeom>
        </p:spPr>
      </p:pic>
      <p:sp>
        <p:nvSpPr>
          <p:cNvPr id="3" name="Caixa de Texto 2"/>
          <p:cNvSpPr txBox="1"/>
          <p:nvPr/>
        </p:nvSpPr>
        <p:spPr>
          <a:xfrm>
            <a:off x="2920365" y="4496435"/>
            <a:ext cx="4122420" cy="332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 b="1"/>
              <a:t>Fonte:</a:t>
            </a:r>
            <a:r>
              <a:rPr lang="pt-BR" altLang="en-US"/>
              <a:t> mindat.br</a:t>
            </a:r>
            <a:endParaRPr lang="pt-BR" altLang="en-US"/>
          </a:p>
        </p:txBody>
      </p:sp>
      <p:sp>
        <p:nvSpPr>
          <p:cNvPr id="9" name="Caixa de Texto 8"/>
          <p:cNvSpPr txBox="1"/>
          <p:nvPr/>
        </p:nvSpPr>
        <p:spPr>
          <a:xfrm>
            <a:off x="11505565" y="245110"/>
            <a:ext cx="49911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Espaço Reservado para Conteúdo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14680" y="556895"/>
            <a:ext cx="10471785" cy="1353185"/>
          </a:xfrm>
          <a:prstGeom prst="rect">
            <a:avLst/>
          </a:prstGeom>
        </p:spPr>
      </p:pic>
      <p:sp>
        <p:nvSpPr>
          <p:cNvPr id="7" name="Caixa de Texto 6"/>
          <p:cNvSpPr txBox="1"/>
          <p:nvPr/>
        </p:nvSpPr>
        <p:spPr>
          <a:xfrm>
            <a:off x="3778250" y="140335"/>
            <a:ext cx="4232910" cy="303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Grupo de Fedspato</a:t>
            </a:r>
            <a:endParaRPr lang="pt-BR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 de Texto 11"/>
          <p:cNvSpPr txBox="1"/>
          <p:nvPr/>
        </p:nvSpPr>
        <p:spPr>
          <a:xfrm>
            <a:off x="459740" y="2023745"/>
            <a:ext cx="10786110" cy="6330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Tectossilicatos abundantes, formados por Si, O, Al e c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á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tions como K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⁺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Na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⁺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e Ca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²⁺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Dividem-se em feldspatos </a:t>
            </a:r>
            <a:r>
              <a:rPr lang="pt-BR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em tipos: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endParaRPr lang="en-US" altLang="pt-BR" sz="16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endParaRPr lang="en-US" altLang="pt-BR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2" name="Tabela 1"/>
          <p:cNvGraphicFramePr/>
          <p:nvPr>
            <p:custDataLst>
              <p:tags r:id="rId2"/>
            </p:custDataLst>
          </p:nvPr>
        </p:nvGraphicFramePr>
        <p:xfrm>
          <a:off x="519430" y="3000375"/>
          <a:ext cx="10725785" cy="3429000"/>
        </p:xfrm>
        <a:graphic>
          <a:graphicData uri="http://schemas.openxmlformats.org/drawingml/2006/table">
            <a:tbl>
              <a:tblPr/>
              <a:tblGrid>
                <a:gridCol w="1348105"/>
                <a:gridCol w="1948180"/>
                <a:gridCol w="1751965"/>
                <a:gridCol w="1237615"/>
                <a:gridCol w="1811655"/>
                <a:gridCol w="2628265"/>
              </a:tblGrid>
              <a:tr h="605790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Tipo</a:t>
                      </a:r>
                      <a:endParaRPr lang="en-US" sz="1400" b="1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Subgrupo /Exemplos</a:t>
                      </a:r>
                      <a:endParaRPr lang="en-US" sz="1400" b="1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Fórmula Geral</a:t>
                      </a:r>
                      <a:endParaRPr lang="en-US" sz="1400" b="1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Cátions Principais</a:t>
                      </a:r>
                      <a:endParaRPr lang="en-US" sz="1400" b="1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Sistema / Simetria</a:t>
                      </a:r>
                      <a:endParaRPr lang="en-US" sz="1400" b="1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 b="1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Observações</a:t>
                      </a:r>
                      <a:endParaRPr lang="en-US" sz="1400" b="1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1090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Feldspatos Alcalinos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Ortoclásio, Sanidina, Microclina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t-BR" alt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KAlSi₃O₈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K⁺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Ortoclásio, Sanidina :(Seg. 2/ </a:t>
                      </a:r>
                      <a:r>
                        <a:rPr lang="en-US" sz="1400" i="1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: </a:t>
                      </a:r>
                      <a:r>
                        <a:rPr lang="en-US" sz="1400" i="1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2/ </a:t>
                      </a:r>
                      <a:r>
                        <a:rPr lang="en-US" sz="1400" i="1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m);</a:t>
                      </a: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Microclina: Tríc. 1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Microclina apresenta macla em tartan; comum em granitos e pegmatitos.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28700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Plagioclásios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Albita, Anortita (série contínua)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(Na,Ca)(Al,Si)₄O₈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Na⁺↔</a:t>
                      </a:r>
                      <a:r>
                        <a:rPr lang="pt-BR" alt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Ca²⁺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Albita (Tríc. 1);  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Anortita (Tric. 1: </a:t>
                      </a:r>
                      <a:r>
                        <a:rPr lang="en-US" sz="1400" i="1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P </a:t>
                      </a: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1)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Série de solução sólida Na–Ca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  <a:sym typeface="+mn-ea"/>
                        </a:rPr>
                        <a:t>comum em granitos e pegmatitos.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3420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Feldspatóides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Leucita, Nephelina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   Variada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        -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Cúbico / Hexagonal / Ortorrômbico (varia)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Ocorrem em rochas subsaturadas em sílica</a:t>
                      </a:r>
                      <a:endParaRPr lang="en-US" sz="1400"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Caixa de Texto 5"/>
          <p:cNvSpPr txBox="1"/>
          <p:nvPr/>
        </p:nvSpPr>
        <p:spPr>
          <a:xfrm>
            <a:off x="3588385" y="6383655"/>
            <a:ext cx="4072890" cy="520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/>
            <a:r>
              <a:rPr lang="pt-BR" altLang="en-US"/>
              <a:t>Modificado (mindat.br)</a:t>
            </a:r>
            <a:endParaRPr lang="pt-BR" altLang="en-US"/>
          </a:p>
        </p:txBody>
      </p:sp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84225" y="294005"/>
            <a:ext cx="10297160" cy="401320"/>
          </a:xfrm>
        </p:spPr>
        <p:txBody>
          <a:bodyPr>
            <a:normAutofit fontScale="90000"/>
          </a:bodyPr>
          <a:p>
            <a:pPr algn="ctr"/>
            <a:r>
              <a:rPr lang="pt-BR" altLang="en-US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Digrama de Classifição</a:t>
            </a:r>
            <a:endParaRPr lang="pt-BR" altLang="en-US" sz="266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2009140" y="6148705"/>
            <a:ext cx="8295005" cy="509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>
                <a:sym typeface="+mn-ea"/>
              </a:rPr>
              <a:t>Diagrama tern</a:t>
            </a:r>
            <a:r>
              <a:rPr lang="en-US" altLang="en-US">
                <a:sym typeface="+mn-ea"/>
              </a:rPr>
              <a:t>á</a:t>
            </a:r>
            <a:r>
              <a:rPr lang="en-US" altLang="pt-BR">
                <a:sym typeface="+mn-ea"/>
              </a:rPr>
              <a:t>rio K-Na-Ca ilustrando a composi</a:t>
            </a:r>
            <a:r>
              <a:rPr lang="en-US" altLang="en-US">
                <a:sym typeface="+mn-ea"/>
              </a:rPr>
              <a:t>çã</a:t>
            </a:r>
            <a:r>
              <a:rPr lang="en-US" altLang="pt-BR">
                <a:sym typeface="+mn-ea"/>
              </a:rPr>
              <a:t>o qu</a:t>
            </a:r>
            <a:r>
              <a:rPr lang="en-US" altLang="en-US">
                <a:sym typeface="+mn-ea"/>
              </a:rPr>
              <a:t>í</a:t>
            </a:r>
            <a:r>
              <a:rPr lang="en-US" altLang="pt-BR">
                <a:sym typeface="+mn-ea"/>
              </a:rPr>
              <a:t>mica dos feldspatos </a:t>
            </a:r>
            <a:endParaRPr lang="pt-BR" altLang="en-US"/>
          </a:p>
        </p:txBody>
      </p:sp>
      <p:pic>
        <p:nvPicPr>
          <p:cNvPr id="3" name="Espaço Reservado para Conteúdo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08175" y="695325"/>
            <a:ext cx="5974715" cy="5429885"/>
          </a:xfrm>
          <a:prstGeom prst="rect">
            <a:avLst/>
          </a:prstGeom>
        </p:spPr>
      </p:pic>
      <p:sp>
        <p:nvSpPr>
          <p:cNvPr id="9" name="Caixa de Texto 8"/>
          <p:cNvSpPr txBox="1"/>
          <p:nvPr/>
        </p:nvSpPr>
        <p:spPr>
          <a:xfrm>
            <a:off x="7962265" y="2620010"/>
            <a:ext cx="3194050" cy="1178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/>
              <a:t>Fonte: </a:t>
            </a:r>
            <a:r>
              <a:rPr lang="en-US" altLang="pt-BR"/>
              <a:t>http://upload.wikimedia.org/wikipedia/commons/b/b0/</a:t>
            </a:r>
            <a:endParaRPr lang="en-US" altLang="pt-BR"/>
          </a:p>
          <a:p>
            <a:r>
              <a:rPr lang="en-US" altLang="pt-BR"/>
              <a:t>Feldspar_stability.jpg.</a:t>
            </a:r>
            <a:endParaRPr lang="en-US" altLang="pt-BR"/>
          </a:p>
        </p:txBody>
      </p:sp>
      <p:sp>
        <p:nvSpPr>
          <p:cNvPr id="2" name="Caixa de Texto 1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745" y="294005"/>
            <a:ext cx="9692640" cy="458470"/>
          </a:xfrm>
        </p:spPr>
        <p:txBody>
          <a:bodyPr>
            <a:normAutofit fontScale="90000"/>
          </a:bodyPr>
          <a:p>
            <a:pPr algn="ctr"/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ristalogr</a:t>
            </a:r>
            <a:r>
              <a:rPr lang="en-US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</a:t>
            </a:r>
            <a:endParaRPr lang="en-US" altLang="pt-BR" sz="311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80060" y="616585"/>
            <a:ext cx="4281805" cy="6174105"/>
          </a:xfrm>
        </p:spPr>
        <p:txBody>
          <a:bodyPr>
            <a:noAutofit/>
          </a:bodyPr>
          <a:p>
            <a:r>
              <a:rPr lang="pt-BR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 Cristalográfica:</a:t>
            </a:r>
            <a:endParaRPr lang="en-US" altLang="pt-BR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Prism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tica (Prismatic), Pinacoidal (Pinacoidal)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bito</a:t>
            </a:r>
            <a:r>
              <a:rPr lang="pt-BR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pt-BR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en-US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ranular, tabular, lamelar ou maci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os. 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Clivagem</a:t>
            </a:r>
            <a:r>
              <a:rPr lang="pt-BR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pt-BR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clivagem perfeita ou boa, (001) ∧ (010) = 92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-94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 (plagiocl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sios), (001) ∧ (010) = 90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 ou ~90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 (feldspatos pot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ssicos).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 de Texto 15"/>
          <p:cNvSpPr txBox="1"/>
          <p:nvPr/>
        </p:nvSpPr>
        <p:spPr>
          <a:xfrm>
            <a:off x="5579110" y="6422390"/>
            <a:ext cx="2985135" cy="4356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>
                <a:sym typeface="+mn-ea"/>
              </a:rPr>
              <a:t>https://museuhe.com.br/</a:t>
            </a:r>
            <a:endParaRPr lang="pt-BR" altLang="en-US"/>
          </a:p>
        </p:txBody>
      </p:sp>
      <p:pic>
        <p:nvPicPr>
          <p:cNvPr id="26" name="Imagem 25" descr="download (8A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3700" y="527050"/>
            <a:ext cx="3235325" cy="3261360"/>
          </a:xfrm>
          <a:prstGeom prst="rect">
            <a:avLst/>
          </a:prstGeom>
        </p:spPr>
      </p:pic>
      <p:pic>
        <p:nvPicPr>
          <p:cNvPr id="30" name="Imagem 29" descr="download (8B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855" y="3831590"/>
            <a:ext cx="2718435" cy="2884805"/>
          </a:xfrm>
          <a:prstGeom prst="rect">
            <a:avLst/>
          </a:prstGeom>
        </p:spPr>
      </p:pic>
      <p:pic>
        <p:nvPicPr>
          <p:cNvPr id="32" name="Imagem 31" descr="download (8 C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420" y="2550795"/>
            <a:ext cx="3484880" cy="3526790"/>
          </a:xfrm>
          <a:prstGeom prst="rect">
            <a:avLst/>
          </a:prstGeom>
        </p:spPr>
      </p:pic>
      <p:sp>
        <p:nvSpPr>
          <p:cNvPr id="9" name="Caixa de Texto 8"/>
          <p:cNvSpPr txBox="1"/>
          <p:nvPr/>
        </p:nvSpPr>
        <p:spPr>
          <a:xfrm rot="10800000" flipV="1">
            <a:off x="10023475" y="752475"/>
            <a:ext cx="1000760" cy="307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/>
              <a:t>Eixo A</a:t>
            </a:r>
            <a:endParaRPr lang="pt-BR" altLang="en-US"/>
          </a:p>
        </p:txBody>
      </p:sp>
      <p:sp>
        <p:nvSpPr>
          <p:cNvPr id="8" name="Caixa de Texto 7"/>
          <p:cNvSpPr txBox="1"/>
          <p:nvPr/>
        </p:nvSpPr>
        <p:spPr>
          <a:xfrm rot="10800000" flipV="1">
            <a:off x="5847080" y="2166620"/>
            <a:ext cx="889000" cy="307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/>
              <a:t>Eixo B</a:t>
            </a:r>
            <a:endParaRPr lang="pt-BR" altLang="en-US"/>
          </a:p>
        </p:txBody>
      </p:sp>
      <p:sp>
        <p:nvSpPr>
          <p:cNvPr id="34" name="Caixa de Texto 33"/>
          <p:cNvSpPr txBox="1"/>
          <p:nvPr/>
        </p:nvSpPr>
        <p:spPr>
          <a:xfrm rot="10800000" flipV="1">
            <a:off x="10238740" y="3788410"/>
            <a:ext cx="885825" cy="307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/>
              <a:t>Eixo C</a:t>
            </a:r>
            <a:endParaRPr lang="pt-BR" altLang="en-US"/>
          </a:p>
        </p:txBody>
      </p:sp>
      <p:sp>
        <p:nvSpPr>
          <p:cNvPr id="4" name="Caixa de Texto 3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620" y="189230"/>
            <a:ext cx="10311765" cy="398145"/>
          </a:xfrm>
        </p:spPr>
        <p:txBody>
          <a:bodyPr>
            <a:normAutofit fontScale="90000"/>
          </a:bodyPr>
          <a:p>
            <a:pPr algn="ctr"/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Estrutura Cristalina</a:t>
            </a:r>
            <a:r>
              <a:rPr lang="pt-BR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Feldspatos</a:t>
            </a:r>
            <a:endParaRPr lang="pt-BR" altLang="en-US" sz="311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20615" y="587375"/>
            <a:ext cx="5908040" cy="6077585"/>
          </a:xfrm>
          <a:prstGeom prst="rect">
            <a:avLst/>
          </a:prstGeom>
        </p:spPr>
      </p:pic>
      <p:sp>
        <p:nvSpPr>
          <p:cNvPr id="6" name="Caixa de Texto 5"/>
          <p:cNvSpPr txBox="1"/>
          <p:nvPr/>
        </p:nvSpPr>
        <p:spPr>
          <a:xfrm>
            <a:off x="518160" y="956945"/>
            <a:ext cx="4664075" cy="43992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Os feldspatos possuem uma estrutura tridimensional de aluminossilicatos, onde os tetraedros (Si,Al)O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₄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compartilham oxig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ê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nios nos v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é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rtices.</a:t>
            </a:r>
            <a:endParaRPr lang="en-US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Os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á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tomos de Al e Si ocupam posi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çõ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es T (tetra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é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dricas); o desequil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í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brio de carga causado pelo Al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³⁺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é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compensado por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í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ons maiores (ex.: K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⁺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 nas posi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çõ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es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M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altLang="en-US"/>
          </a:p>
        </p:txBody>
      </p:sp>
      <p:sp>
        <p:nvSpPr>
          <p:cNvPr id="7" name="Caixa de Texto 6"/>
          <p:cNvSpPr txBox="1"/>
          <p:nvPr/>
        </p:nvSpPr>
        <p:spPr>
          <a:xfrm>
            <a:off x="4920615" y="6504940"/>
            <a:ext cx="2279650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 sz="1200"/>
              <a:t>Fonte:</a:t>
            </a:r>
            <a:r>
              <a:rPr lang="en-US" altLang="pt-BR" sz="1200"/>
              <a:t>Ciullo, P. A.</a:t>
            </a:r>
            <a:r>
              <a:rPr lang="pt-BR" altLang="en-US" sz="1200"/>
              <a:t> (</a:t>
            </a:r>
            <a:r>
              <a:rPr lang="en-US" altLang="pt-BR" sz="1200">
                <a:sym typeface="+mn-ea"/>
              </a:rPr>
              <a:t>1996</a:t>
            </a:r>
            <a:r>
              <a:rPr lang="pt-BR" altLang="en-US" sz="1200">
                <a:sym typeface="+mn-ea"/>
              </a:rPr>
              <a:t>)</a:t>
            </a:r>
            <a:endParaRPr lang="pt-BR" altLang="en-US" sz="1200"/>
          </a:p>
        </p:txBody>
      </p:sp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630" y="193675"/>
            <a:ext cx="10577195" cy="368300"/>
          </a:xfrm>
        </p:spPr>
        <p:txBody>
          <a:bodyPr>
            <a:normAutofit fontScale="90000"/>
          </a:bodyPr>
          <a:p>
            <a:pPr algn="ctr"/>
            <a:r>
              <a:rPr lang="en-US" altLang="pt-BR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Estrutura tridimensional de feldspato (Si,Al)O</a:t>
            </a:r>
            <a:r>
              <a:rPr lang="en-US" altLang="en-US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₄</a:t>
            </a:r>
            <a:endParaRPr lang="en-US" altLang="en-US" sz="266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Espaço Reservado para Conteúdo 3" descr="Feldspar-crystal-structure-under-ambient-conditions-All-Si-and-Al-atoms-are-bonded-to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95630" y="635635"/>
            <a:ext cx="5854065" cy="5715635"/>
          </a:xfrm>
          <a:prstGeom prst="rect">
            <a:avLst/>
          </a:prstGeom>
        </p:spPr>
      </p:pic>
      <p:sp>
        <p:nvSpPr>
          <p:cNvPr id="5" name="Caixa de Texto 4"/>
          <p:cNvSpPr txBox="1"/>
          <p:nvPr/>
        </p:nvSpPr>
        <p:spPr>
          <a:xfrm>
            <a:off x="6631940" y="692785"/>
            <a:ext cx="4645025" cy="5658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🔹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é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la unit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á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ria: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b="1">
                <a:latin typeface="Arial" panose="020B0604020202020204" pitchFamily="34" charset="0"/>
                <a:cs typeface="Arial" panose="020B0604020202020204" pitchFamily="34" charset="0"/>
              </a:rPr>
              <a:t> Tetraedros:</a:t>
            </a:r>
            <a:endParaRPr lang="en-US" altLang="pt-BR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Todos os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tomos de Si e Al est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 ligados a 4 oxig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nios (O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²⁻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), formando tetraedros.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b="1">
                <a:latin typeface="Arial" panose="020B0604020202020204" pitchFamily="34" charset="0"/>
                <a:cs typeface="Arial" panose="020B0604020202020204" pitchFamily="34" charset="0"/>
              </a:rPr>
              <a:t> Estrutura: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Os tetraedros de SiO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₄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 e AlO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₄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 (em cinza) se conectam pelos v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rtices, criando uma rede tridimensional.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b="1">
                <a:latin typeface="Arial" panose="020B0604020202020204" pitchFamily="34" charset="0"/>
                <a:cs typeface="Arial" panose="020B0604020202020204" pitchFamily="34" charset="0"/>
              </a:rPr>
              <a:t> Distribui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çã</a:t>
            </a:r>
            <a:r>
              <a:rPr lang="en-US" altLang="pt-BR" b="1">
                <a:latin typeface="Arial" panose="020B0604020202020204" pitchFamily="34" charset="0"/>
                <a:cs typeface="Arial" panose="020B0604020202020204" pitchFamily="34" charset="0"/>
              </a:rPr>
              <a:t>o de Al:</a:t>
            </a:r>
            <a:endParaRPr lang="en-US" altLang="pt-BR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Anortita (CaSi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₂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₂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₈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): Al ocupa metade dos s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tios </a:t>
            </a:r>
            <a:r>
              <a:rPr lang="en-US" altLang="pt-BR" b="1">
                <a:latin typeface="Arial" panose="020B0604020202020204" pitchFamily="34" charset="0"/>
                <a:cs typeface="Arial" panose="020B0604020202020204" pitchFamily="34" charset="0"/>
              </a:rPr>
              <a:t>tetra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b="1">
                <a:latin typeface="Arial" panose="020B0604020202020204" pitchFamily="34" charset="0"/>
                <a:cs typeface="Arial" panose="020B0604020202020204" pitchFamily="34" charset="0"/>
              </a:rPr>
              <a:t>dricos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Albita (NaAlSi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₃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₈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) e Microclina (KAlSi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₃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₈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): Al ocupa 1/4 dos s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tios tetra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dricos.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tions grandes (Ca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, Na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⁺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⁺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Ficam nos espa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os vazios da estrutura (representados pelas esferas cinzas).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b="1">
                <a:latin typeface="Arial" panose="020B0604020202020204" pitchFamily="34" charset="0"/>
                <a:cs typeface="Arial" panose="020B0604020202020204" pitchFamily="34" charset="0"/>
              </a:rPr>
              <a:t> Oxig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altLang="pt-BR" b="1">
                <a:latin typeface="Arial" panose="020B0604020202020204" pitchFamily="34" charset="0"/>
                <a:cs typeface="Arial" panose="020B0604020202020204" pitchFamily="34" charset="0"/>
              </a:rPr>
              <a:t>nios: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Representados pelas esferas vermelhas.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1115695" y="6351270"/>
            <a:ext cx="4624070" cy="396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pt-BR"/>
              <a:t>Adaptado de Smith (1974).</a:t>
            </a:r>
            <a:endParaRPr lang="en-US" alt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833120" y="198755"/>
            <a:ext cx="10121265" cy="417195"/>
          </a:xfrm>
        </p:spPr>
        <p:txBody>
          <a:bodyPr>
            <a:normAutofit fontScale="90000"/>
          </a:bodyPr>
          <a:p>
            <a:pPr algn="ctr"/>
            <a:r>
              <a:rPr lang="en-US" altLang="pt-BR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Estruturas cristalinas dos polimorfos</a:t>
            </a:r>
            <a:endParaRPr lang="en-US" altLang="pt-BR" sz="266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ço Reservado para Conteúdo 7" descr="feldspatos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39115" y="657860"/>
            <a:ext cx="6258560" cy="53117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675" y="1096010"/>
            <a:ext cx="4427220" cy="5053965"/>
          </a:xfrm>
          <a:prstGeom prst="rect">
            <a:avLst/>
          </a:prstGeom>
        </p:spPr>
      </p:pic>
      <p:sp>
        <p:nvSpPr>
          <p:cNvPr id="7" name="Caixa de Texto 6"/>
          <p:cNvSpPr txBox="1"/>
          <p:nvPr/>
        </p:nvSpPr>
        <p:spPr>
          <a:xfrm>
            <a:off x="663575" y="5969635"/>
            <a:ext cx="10561320" cy="752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🔹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As esferas: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Vermelhas =  (O</a:t>
            </a:r>
            <a:r>
              <a:rPr lang="pt-BR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r>
              <a:rPr lang="pt-BR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; 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Cinza-claro =  (Ca)</a:t>
            </a:r>
            <a:r>
              <a:rPr lang="pt-BR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; 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Cinza =  (Na)</a:t>
            </a:r>
            <a:r>
              <a:rPr lang="pt-BR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Cinza-escuro = Pot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á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ssio (K)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altLang="en-US"/>
          </a:p>
        </p:txBody>
      </p:sp>
      <p:sp>
        <p:nvSpPr>
          <p:cNvPr id="10" name="Caixa de Texto 9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 de Texto 1"/>
          <p:cNvSpPr txBox="1"/>
          <p:nvPr/>
        </p:nvSpPr>
        <p:spPr>
          <a:xfrm>
            <a:off x="6797675" y="754380"/>
            <a:ext cx="5681980" cy="317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/>
              <a:t>Modificado de Angel, R.</a:t>
            </a:r>
            <a:r>
              <a:rPr lang="pt-BR" altLang="en-US"/>
              <a:t> et al</a:t>
            </a:r>
            <a:r>
              <a:rPr lang="en-US" altLang="pt-BR"/>
              <a:t> (2017).</a:t>
            </a:r>
            <a:endParaRPr lang="en-US" alt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508635" y="66675"/>
            <a:ext cx="10724515" cy="398145"/>
          </a:xfrm>
        </p:spPr>
        <p:txBody>
          <a:bodyPr>
            <a:normAutofit fontScale="90000"/>
          </a:bodyPr>
          <a:p>
            <a:pPr algn="ctr"/>
            <a:r>
              <a:rPr lang="pt-BR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 geral de feldspatos</a:t>
            </a:r>
            <a:endParaRPr lang="pt-BR" altLang="en-US" sz="311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Espaço Reservado para Conteúdo 10" descr="Captura de tela 2025-04-19 22503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08635" y="464820"/>
            <a:ext cx="7654925" cy="5756910"/>
          </a:xfrm>
          <a:prstGeom prst="rect">
            <a:avLst/>
          </a:prstGeom>
        </p:spPr>
      </p:pic>
      <p:sp>
        <p:nvSpPr>
          <p:cNvPr id="3" name="Caixa de Texto 2"/>
          <p:cNvSpPr txBox="1"/>
          <p:nvPr/>
        </p:nvSpPr>
        <p:spPr>
          <a:xfrm>
            <a:off x="8305800" y="401320"/>
            <a:ext cx="2926715" cy="6320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Formada por an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is de 4 tetraedros (SiO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₄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e AlO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₄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Esses an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is se agrupam em l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minas K e l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minas L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1600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Feldspatos Monocl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nicos (ex.: ortocl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sio, sanidina):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minas K e L se repetem regularmente.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Possuem plano de simetria (m).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Estrutura </a:t>
            </a:r>
            <a:r>
              <a:rPr lang="pt-BR" altLang="en-US" sz="16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sim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trica.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1600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Feldspatos Tricl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nicos (ex.: microclina, albita):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minas K e L alternam de forma menos sim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trica.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Possuem apenas eixos bin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rios, sem plano de simetria.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1600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tions grandes (K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⁺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, Na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⁺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, Ca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Ocupam espa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os interlaminares (esferas roxas).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 de Texto 4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 de Texto 1"/>
          <p:cNvSpPr txBox="1"/>
          <p:nvPr/>
        </p:nvSpPr>
        <p:spPr>
          <a:xfrm>
            <a:off x="1598930" y="6349365"/>
            <a:ext cx="4064000" cy="296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/>
              <a:t>Adaptado de Deer et al. (1992).</a:t>
            </a:r>
            <a:endParaRPr lang="en-US" altLang="pt-B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745" y="135255"/>
            <a:ext cx="9692640" cy="397510"/>
          </a:xfrm>
        </p:spPr>
        <p:txBody>
          <a:bodyPr>
            <a:normAutofit fontScale="90000"/>
          </a:bodyPr>
          <a:p>
            <a:pPr algn="ctr"/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Difra</a:t>
            </a:r>
            <a:r>
              <a:rPr lang="en-US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çã</a:t>
            </a:r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 raios X</a:t>
            </a:r>
            <a:r>
              <a:rPr lang="pt-BR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11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sym typeface="+mn-ea"/>
              </a:rPr>
              <a:t>Plagioclásio</a:t>
            </a:r>
            <a:r>
              <a:rPr lang="pt-BR" altLang="en-US" sz="3110"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sym typeface="+mn-ea"/>
              </a:rPr>
              <a:t> (</a:t>
            </a:r>
            <a:r>
              <a:rPr lang="en-US" sz="3110"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sym typeface="+mn-ea"/>
              </a:rPr>
              <a:t>Anortita</a:t>
            </a:r>
            <a:r>
              <a:rPr lang="pt-BR" altLang="en-US" sz="3110"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sym typeface="+mn-ea"/>
              </a:rPr>
              <a:t>)</a:t>
            </a:r>
            <a:endParaRPr lang="pt-BR" altLang="en-US" sz="3110" b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9390" y="4019550"/>
            <a:ext cx="6414770" cy="2611755"/>
          </a:xfrm>
          <a:prstGeom prst="rect">
            <a:avLst/>
          </a:prstGeom>
        </p:spPr>
      </p:pic>
      <p:graphicFrame>
        <p:nvGraphicFramePr>
          <p:cNvPr id="4" name="Espaço Reservado para Conteúdo 3"/>
          <p:cNvGraphicFramePr>
            <a:graphicFrameLocks noChangeAspect="1"/>
          </p:cNvGraphicFramePr>
          <p:nvPr>
            <p:ph idx="1"/>
          </p:nvPr>
        </p:nvGraphicFramePr>
        <p:xfrm>
          <a:off x="542290" y="709295"/>
          <a:ext cx="10725150" cy="3310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2" imgW="8694420" imgH="2499360" progId="Paint.Picture">
                  <p:embed/>
                </p:oleObj>
              </mc:Choice>
              <mc:Fallback>
                <p:oleObj name="" r:id="rId2" imgW="8694420" imgH="2499360" progId="Paint.Picture">
                  <p:embed/>
                  <p:pic>
                    <p:nvPicPr>
                      <p:cNvPr id="0" name="Imagem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2290" y="709295"/>
                        <a:ext cx="10725150" cy="3310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450" y="272415"/>
            <a:ext cx="10715625" cy="512445"/>
          </a:xfrm>
        </p:spPr>
        <p:txBody>
          <a:bodyPr>
            <a:normAutofit/>
          </a:bodyPr>
          <a:p>
            <a:pPr algn="ctr"/>
            <a:r>
              <a:rPr lang="en-US" altLang="pt-BR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</a:t>
            </a:r>
            <a:r>
              <a:rPr lang="en-US" altLang="en-US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á</a:t>
            </a:r>
            <a:r>
              <a:rPr lang="en-US" altLang="pt-BR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lculo da F</a:t>
            </a:r>
            <a:r>
              <a:rPr lang="en-US" altLang="en-US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ó</a:t>
            </a:r>
            <a:r>
              <a:rPr lang="en-US" altLang="pt-BR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rmula Qu</a:t>
            </a:r>
            <a:r>
              <a:rPr lang="en-US" altLang="en-US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í</a:t>
            </a:r>
            <a:r>
              <a:rPr lang="en-US" altLang="pt-BR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mica do</a:t>
            </a:r>
            <a:r>
              <a:rPr lang="pt-BR" altLang="en-US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</a:t>
            </a:r>
            <a:r>
              <a:rPr lang="en-US" altLang="pt-BR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Feldspato</a:t>
            </a:r>
            <a:r>
              <a:rPr lang="pt-BR" altLang="en-US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</a:t>
            </a:r>
            <a:r>
              <a:rPr lang="pt-BR" altLang="en-US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altLang="en-US" sz="266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Espaço Reservado para Conteúdo 3"/>
          <p:cNvGraphicFramePr/>
          <p:nvPr>
            <p:ph idx="1"/>
            <p:custDataLst>
              <p:tags r:id="rId1"/>
            </p:custDataLst>
          </p:nvPr>
        </p:nvGraphicFramePr>
        <p:xfrm>
          <a:off x="551815" y="1077595"/>
          <a:ext cx="10657840" cy="3465830"/>
        </p:xfrm>
        <a:graphic>
          <a:graphicData uri="http://schemas.openxmlformats.org/drawingml/2006/table">
            <a:tbl>
              <a:tblPr/>
              <a:tblGrid>
                <a:gridCol w="878840"/>
                <a:gridCol w="1042035"/>
                <a:gridCol w="1411605"/>
                <a:gridCol w="1325880"/>
                <a:gridCol w="1444625"/>
                <a:gridCol w="1334135"/>
                <a:gridCol w="1581150"/>
                <a:gridCol w="1639570"/>
              </a:tblGrid>
              <a:tr h="961390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Óxidos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% peso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Peso Molecular (g/mol)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Mols de Óxidos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Mols de Cátions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Mols de Oxigênios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Cátions Normalizados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Oxigênios Normalizados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6570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SiO₂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62.50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60.09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1.0401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1.0401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2.0802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2.78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5.56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101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Al₂O₃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22.50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101.96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0.2207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0.4414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0.6620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1.18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1.77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9110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CaO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6.50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56.08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0.1159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0.1159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0.1159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0.31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0.31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6570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Na₂O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8.00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61.98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0.1291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0.2581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0.1291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0.69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0.35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117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K₂O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0.50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94.20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0.0053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0.0106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0.0053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Cambria" panose="02040503050406030204"/>
                          <a:ea typeface="ＭＳ 明朝"/>
                        </a:rPr>
                        <a:t>0.03</a:t>
                      </a:r>
                      <a:endParaRPr sz="1600" b="1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Cambria" panose="02040503050406030204"/>
                          <a:ea typeface="ＭＳ 明朝"/>
                        </a:rPr>
                        <a:t>0.01</a:t>
                      </a:r>
                      <a:endParaRPr sz="1600">
                        <a:latin typeface="Cambria" panose="02040503050406030204"/>
                        <a:ea typeface="ＭＳ 明朝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Caixa de Texto 8"/>
          <p:cNvSpPr txBox="1"/>
          <p:nvPr/>
        </p:nvSpPr>
        <p:spPr>
          <a:xfrm>
            <a:off x="1764030" y="4740910"/>
            <a:ext cx="6477000" cy="629920"/>
          </a:xfrm>
          <a:prstGeom prst="rect">
            <a:avLst/>
          </a:prstGeom>
        </p:spPr>
        <p:txBody>
          <a:bodyPr wrap="square">
            <a:noAutofit/>
          </a:bodyPr>
          <a:p>
            <a:pPr defTabSz="266700">
              <a:lnSpc>
                <a:spcPct val="114000"/>
              </a:lnSpc>
              <a:spcAft>
                <a:spcPts val="1000"/>
              </a:spcAft>
            </a:pPr>
            <a:r>
              <a:rPr sz="2800" b="1">
                <a:solidFill>
                  <a:schemeClr val="tx1"/>
                </a:solidFill>
                <a:latin typeface="Cambria" panose="02040503050406030204"/>
                <a:ea typeface="ＭＳ 明朝"/>
              </a:rPr>
              <a:t>(Ca</a:t>
            </a:r>
            <a:r>
              <a:rPr sz="2800">
                <a:solidFill>
                  <a:schemeClr val="tx1"/>
                </a:solidFill>
                <a:latin typeface="Cambria" panose="02040503050406030204"/>
                <a:ea typeface="ＭＳ 明朝"/>
              </a:rPr>
              <a:t>₀.₃₁</a:t>
            </a:r>
            <a:r>
              <a:rPr sz="2800" b="1">
                <a:solidFill>
                  <a:schemeClr val="tx1"/>
                </a:solidFill>
                <a:latin typeface="Cambria" panose="02040503050406030204"/>
                <a:ea typeface="ＭＳ 明朝"/>
              </a:rPr>
              <a:t> Na</a:t>
            </a:r>
            <a:r>
              <a:rPr sz="2800">
                <a:solidFill>
                  <a:schemeClr val="tx1"/>
                </a:solidFill>
                <a:latin typeface="Cambria" panose="02040503050406030204"/>
                <a:ea typeface="ＭＳ 明朝"/>
              </a:rPr>
              <a:t>₀.₆₉</a:t>
            </a:r>
            <a:r>
              <a:rPr sz="2800" b="1">
                <a:solidFill>
                  <a:schemeClr val="tx1"/>
                </a:solidFill>
                <a:latin typeface="Cambria" panose="02040503050406030204"/>
                <a:ea typeface="ＭＳ 明朝"/>
              </a:rPr>
              <a:t> K</a:t>
            </a:r>
            <a:r>
              <a:rPr sz="2800">
                <a:solidFill>
                  <a:schemeClr val="tx1"/>
                </a:solidFill>
                <a:latin typeface="Cambria" panose="02040503050406030204"/>
                <a:ea typeface="ＭＳ 明朝"/>
              </a:rPr>
              <a:t>₀.₀₃</a:t>
            </a:r>
            <a:r>
              <a:rPr sz="2800" b="1">
                <a:solidFill>
                  <a:schemeClr val="tx1"/>
                </a:solidFill>
                <a:latin typeface="Cambria" panose="02040503050406030204"/>
                <a:ea typeface="ＭＳ 明朝"/>
              </a:rPr>
              <a:t>)(Al</a:t>
            </a:r>
            <a:r>
              <a:rPr sz="2800">
                <a:solidFill>
                  <a:schemeClr val="tx1"/>
                </a:solidFill>
                <a:latin typeface="Cambria" panose="02040503050406030204"/>
                <a:ea typeface="ＭＳ 明朝"/>
              </a:rPr>
              <a:t>₁.₁₈</a:t>
            </a:r>
            <a:r>
              <a:rPr sz="2800" b="1">
                <a:solidFill>
                  <a:schemeClr val="tx1"/>
                </a:solidFill>
                <a:latin typeface="Cambria" panose="02040503050406030204"/>
                <a:ea typeface="ＭＳ 明朝"/>
              </a:rPr>
              <a:t> Si</a:t>
            </a:r>
            <a:r>
              <a:rPr sz="2800">
                <a:solidFill>
                  <a:schemeClr val="tx1"/>
                </a:solidFill>
                <a:latin typeface="Cambria" panose="02040503050406030204"/>
                <a:ea typeface="ＭＳ 明朝"/>
              </a:rPr>
              <a:t>₂.₇₈</a:t>
            </a:r>
            <a:r>
              <a:rPr sz="2800" b="1">
                <a:solidFill>
                  <a:schemeClr val="tx1"/>
                </a:solidFill>
                <a:latin typeface="Cambria" panose="02040503050406030204"/>
                <a:ea typeface="ＭＳ 明朝"/>
              </a:rPr>
              <a:t>)O</a:t>
            </a:r>
            <a:r>
              <a:rPr sz="2800">
                <a:solidFill>
                  <a:schemeClr val="tx1"/>
                </a:solidFill>
                <a:latin typeface="Cambria" panose="02040503050406030204"/>
                <a:ea typeface="ＭＳ 明朝"/>
              </a:rPr>
              <a:t>₈</a:t>
            </a:r>
            <a:endParaRPr sz="2800">
              <a:solidFill>
                <a:schemeClr val="tx1"/>
              </a:solidFill>
              <a:latin typeface="Cambria" panose="02040503050406030204"/>
              <a:ea typeface="ＭＳ 明朝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551815" y="5478780"/>
            <a:ext cx="10343515" cy="927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/>
              <a:t>Essa </a:t>
            </a:r>
            <a:r>
              <a:rPr lang="en-US" altLang="en-US"/>
              <a:t>é</a:t>
            </a:r>
            <a:r>
              <a:rPr lang="en-US" altLang="pt-BR"/>
              <a:t> uma f</a:t>
            </a:r>
            <a:r>
              <a:rPr lang="en-US" altLang="en-US"/>
              <a:t>ó</a:t>
            </a:r>
            <a:r>
              <a:rPr lang="en-US" altLang="pt-BR"/>
              <a:t>rmula idealizada de um feldspato do grupo dos plagiocl</a:t>
            </a:r>
            <a:r>
              <a:rPr lang="en-US" altLang="en-US"/>
              <a:t>á</a:t>
            </a:r>
            <a:r>
              <a:rPr lang="en-US" altLang="pt-BR"/>
              <a:t>sios, e com base nas propor</a:t>
            </a:r>
            <a:r>
              <a:rPr lang="en-US" altLang="en-US"/>
              <a:t>çõ</a:t>
            </a:r>
            <a:r>
              <a:rPr lang="en-US" altLang="pt-BR"/>
              <a:t>es de Na e Ca, podemos estimar qual membro da s</a:t>
            </a:r>
            <a:r>
              <a:rPr lang="en-US" altLang="en-US"/>
              <a:t>é</a:t>
            </a:r>
            <a:r>
              <a:rPr lang="en-US" altLang="pt-BR"/>
              <a:t>rie </a:t>
            </a:r>
            <a:r>
              <a:rPr lang="en-US" altLang="pt-BR" b="1"/>
              <a:t>Albita–Anortita </a:t>
            </a:r>
            <a:endParaRPr lang="pt-BR" altLang="en-US" b="1"/>
          </a:p>
        </p:txBody>
      </p:sp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Espaço Reservado para Conteúdo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2120" y="24130"/>
            <a:ext cx="10854055" cy="6756400"/>
          </a:xfrm>
          <a:prstGeom prst="rect">
            <a:avLst/>
          </a:prstGeom>
        </p:spPr>
      </p:pic>
      <p:sp>
        <p:nvSpPr>
          <p:cNvPr id="5" name="Caixa de Texto 4"/>
          <p:cNvSpPr txBox="1"/>
          <p:nvPr/>
        </p:nvSpPr>
        <p:spPr>
          <a:xfrm>
            <a:off x="11606530" y="245110"/>
            <a:ext cx="398145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609600" y="150495"/>
            <a:ext cx="10479405" cy="526415"/>
          </a:xfrm>
        </p:spPr>
        <p:txBody>
          <a:bodyPr>
            <a:normAutofit/>
          </a:bodyPr>
          <a:p>
            <a:pPr algn="l"/>
            <a:r>
              <a: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Diagrama Binário com Solução Sólida: Albita–Anortita</a:t>
            </a:r>
            <a:endParaRPr lang="pt-BR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Caixa de Texto 3"/>
          <p:cNvSpPr txBox="1"/>
          <p:nvPr/>
        </p:nvSpPr>
        <p:spPr>
          <a:xfrm>
            <a:off x="4130675" y="4055110"/>
            <a:ext cx="3793490" cy="2159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pt-BR" altLang="en-US"/>
          </a:p>
        </p:txBody>
      </p:sp>
      <p:pic>
        <p:nvPicPr>
          <p:cNvPr id="11" name="Espaço Reservado para Conteúdo 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1510" y="676910"/>
            <a:ext cx="5443855" cy="4996815"/>
          </a:xfrm>
          <a:prstGeom prst="rect">
            <a:avLst/>
          </a:prstGeom>
        </p:spPr>
      </p:pic>
      <p:sp>
        <p:nvSpPr>
          <p:cNvPr id="2" name="Caixa de Texto 1"/>
          <p:cNvSpPr txBox="1"/>
          <p:nvPr/>
        </p:nvSpPr>
        <p:spPr>
          <a:xfrm>
            <a:off x="557530" y="5808980"/>
            <a:ext cx="9574530" cy="935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latin typeface="Times New Roman" panose="02020603050405020304" charset="0"/>
                <a:cs typeface="Times New Roman" panose="02020603050405020304" charset="0"/>
              </a:rPr>
              <a:t>🔴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→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→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 3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→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 4: O que acontece com o l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í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quido (de magma at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é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 rocha s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ó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lida).</a:t>
            </a:r>
            <a:endParaRPr lang="en-US" altLang="pt-BR" sz="1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1400">
                <a:latin typeface="Times New Roman" panose="02020603050405020304" charset="0"/>
                <a:cs typeface="Times New Roman" panose="02020603050405020304" charset="0"/>
              </a:rPr>
              <a:t>🔵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 5: O que acontece com o cristal (plagiocl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sio mudando de composi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ç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ã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o).</a:t>
            </a:r>
            <a:endParaRPr lang="en-US" altLang="pt-BR" sz="1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1400">
                <a:latin typeface="Times New Roman" panose="02020603050405020304" charset="0"/>
                <a:cs typeface="Times New Roman" panose="02020603050405020304" charset="0"/>
              </a:rPr>
              <a:t>🟡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rea Amarela: Regi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ã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o mista (parte l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í</a:t>
            </a:r>
            <a:r>
              <a:rPr lang="en-US" altLang="pt-BR" sz="1400">
                <a:latin typeface="Times New Roman" panose="02020603050405020304" charset="0"/>
                <a:cs typeface="Times New Roman" panose="02020603050405020304" charset="0"/>
              </a:rPr>
              <a:t>quida + parte cristalizada)</a:t>
            </a:r>
            <a:r>
              <a:rPr lang="en-US" altLang="pt-BR"/>
              <a:t>.</a:t>
            </a:r>
            <a:endParaRPr lang="en-US" alt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145" y="1409700"/>
            <a:ext cx="5260975" cy="2861310"/>
          </a:xfrm>
          <a:prstGeom prst="rect">
            <a:avLst/>
          </a:prstGeom>
        </p:spPr>
      </p:pic>
      <p:sp>
        <p:nvSpPr>
          <p:cNvPr id="6" name="Caixa de Texto 5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77520" y="66040"/>
            <a:ext cx="10800715" cy="516890"/>
          </a:xfrm>
        </p:spPr>
        <p:txBody>
          <a:bodyPr>
            <a:normAutofit fontScale="90000"/>
          </a:bodyPr>
          <a:p>
            <a:pPr algn="l"/>
            <a:r>
              <a: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Diagrama do Sistema de Feldspatos Alcalinos</a:t>
            </a:r>
            <a:r>
              <a:rPr lang="en-US" altLang="pt-BR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(KAlSi</a:t>
            </a:r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₃</a:t>
            </a:r>
            <a:r>
              <a:rPr lang="en-US" altLang="pt-BR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</a:t>
            </a:r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₈</a:t>
            </a:r>
            <a:r>
              <a:rPr lang="en-US" altLang="pt-BR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–NaAlSi</a:t>
            </a:r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₃</a:t>
            </a:r>
            <a:r>
              <a:rPr lang="en-US" altLang="pt-BR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</a:t>
            </a:r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₈</a:t>
            </a:r>
            <a:r>
              <a:rPr lang="en-US" altLang="pt-BR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endParaRPr lang="en-US" altLang="pt-BR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7520" y="633095"/>
            <a:ext cx="6105525" cy="5292090"/>
          </a:xfrm>
          <a:prstGeom prst="rect">
            <a:avLst/>
          </a:prstGeom>
        </p:spPr>
      </p:pic>
      <p:sp>
        <p:nvSpPr>
          <p:cNvPr id="7" name="Caixa de Texto 6"/>
          <p:cNvSpPr txBox="1"/>
          <p:nvPr/>
        </p:nvSpPr>
        <p:spPr>
          <a:xfrm>
            <a:off x="1589405" y="6045200"/>
            <a:ext cx="3853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>
                <a:sym typeface="+mn-ea"/>
              </a:rPr>
              <a:t>(Bowen &amp; Tuttle, 1950)</a:t>
            </a:r>
            <a:endParaRPr>
              <a:sym typeface="+mn-ea"/>
            </a:endParaRPr>
          </a:p>
          <a:p>
            <a:endParaRPr lang="pt-BR" altLang="en-US"/>
          </a:p>
        </p:txBody>
      </p:sp>
      <p:sp>
        <p:nvSpPr>
          <p:cNvPr id="8" name="Caixa de Texto 7"/>
          <p:cNvSpPr txBox="1"/>
          <p:nvPr/>
        </p:nvSpPr>
        <p:spPr>
          <a:xfrm>
            <a:off x="6583045" y="582295"/>
            <a:ext cx="4695825" cy="5720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 O que o diagrama mostra:</a:t>
            </a:r>
            <a:endParaRPr lang="en-US" altLang="pt-BR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A evolu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o da solu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o s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lida entre ortocl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sio/microclina (KAlSi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₃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₈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) e albita (NaAlSi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₃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₈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Aparece uma lacuna de miscibilidade em temperaturas intermedi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rias.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 Processo principal:</a:t>
            </a:r>
            <a:endParaRPr lang="en-US" altLang="pt-BR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Durante o resfriamento, uma fase homog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nea de feldspato exsolui em duas fases distintas: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➔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Forma intercrescimentos como pertitas (microclina + lamelas de albita).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 Import</a:t>
            </a: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ncia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Indica cristaliza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o lenta e est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gios avan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ados da evolu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o de magmas gran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ticos e pegmat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ticos.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en-US" sz="160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egmatitos (P.P.A.L.), a microclina frequentemente cont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m lamelas exsolvidas de albita, registrando ambientes altamente fracionados.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745" y="217805"/>
            <a:ext cx="9692640" cy="302895"/>
          </a:xfrm>
        </p:spPr>
        <p:txBody>
          <a:bodyPr>
            <a:normAutofit fontScale="90000"/>
          </a:bodyPr>
          <a:p>
            <a:pPr algn="ctr"/>
            <a:br>
              <a:rPr lang="pt-BR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MICAS</a:t>
            </a:r>
            <a:endParaRPr lang="pt-BR" altLang="en-US" sz="311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4190" y="495935"/>
            <a:ext cx="10671175" cy="1498600"/>
          </a:xfrm>
          <a:prstGeom prst="rect">
            <a:avLst/>
          </a:prstGeom>
        </p:spPr>
      </p:pic>
      <p:sp>
        <p:nvSpPr>
          <p:cNvPr id="6" name="Caixa de Texto 5"/>
          <p:cNvSpPr txBox="1"/>
          <p:nvPr/>
        </p:nvSpPr>
        <p:spPr>
          <a:xfrm>
            <a:off x="504825" y="3370580"/>
            <a:ext cx="10743565" cy="32931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pt-BR" sz="24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altLang="pt-BR" sz="2400">
                <a:latin typeface="Arial" panose="020B0604020202020204" pitchFamily="34" charset="0"/>
                <a:cs typeface="Arial" panose="020B0604020202020204" pitchFamily="34" charset="0"/>
              </a:rPr>
              <a:t>rmula qu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2400">
                <a:latin typeface="Arial" panose="020B0604020202020204" pitchFamily="34" charset="0"/>
                <a:cs typeface="Arial" panose="020B0604020202020204" pitchFamily="34" charset="0"/>
              </a:rPr>
              <a:t>mica geral:</a:t>
            </a:r>
            <a:endParaRPr lang="en-US" altLang="pt-BR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pt-BR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altLang="pt-BR" sz="24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pt-BR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altLang="pt-BR" sz="24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4–6</a:t>
            </a:r>
            <a:r>
              <a:rPr lang="en-US" altLang="pt-BR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altLang="pt-BR" sz="2400" b="1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pt-BR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altLang="pt-BR" sz="24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pt-BR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(OH,F) </a:t>
            </a:r>
            <a:r>
              <a:rPr lang="en-US" altLang="pt-BR" sz="24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pt-BR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pt-BR" sz="24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altLang="pt-BR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pt-BR" sz="2400" b="1">
                <a:latin typeface="Arial" panose="020B0604020202020204" pitchFamily="34" charset="0"/>
                <a:cs typeface="Arial" panose="020B0604020202020204" pitchFamily="34" charset="0"/>
              </a:rPr>
              <a:t>X = K, Na, Ca</a:t>
            </a:r>
            <a:r>
              <a:rPr lang="en-US" altLang="pt-BR" sz="2400">
                <a:latin typeface="Arial" panose="020B0604020202020204" pitchFamily="34" charset="0"/>
                <a:cs typeface="Arial" panose="020B0604020202020204" pitchFamily="34" charset="0"/>
              </a:rPr>
              <a:t> (c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2400">
                <a:latin typeface="Arial" panose="020B0604020202020204" pitchFamily="34" charset="0"/>
                <a:cs typeface="Arial" panose="020B0604020202020204" pitchFamily="34" charset="0"/>
              </a:rPr>
              <a:t>tions grandes – camada interfoliar)</a:t>
            </a:r>
            <a:endParaRPr lang="en-US" altLang="pt-BR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pt-BR" sz="2400" b="1">
                <a:latin typeface="Arial" panose="020B0604020202020204" pitchFamily="34" charset="0"/>
                <a:cs typeface="Arial" panose="020B0604020202020204" pitchFamily="34" charset="0"/>
              </a:rPr>
              <a:t>Y = Al, Mg, Fe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2400" b="1">
                <a:latin typeface="Arial" panose="020B0604020202020204" pitchFamily="34" charset="0"/>
                <a:cs typeface="Arial" panose="020B0604020202020204" pitchFamily="34" charset="0"/>
              </a:rPr>
              <a:t>, Fe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³⁺</a:t>
            </a:r>
            <a:r>
              <a:rPr lang="en-US" altLang="pt-BR" sz="2400" b="1">
                <a:latin typeface="Arial" panose="020B0604020202020204" pitchFamily="34" charset="0"/>
                <a:cs typeface="Arial" panose="020B0604020202020204" pitchFamily="34" charset="0"/>
              </a:rPr>
              <a:t>, Mn, Cr, Ti, Li</a:t>
            </a:r>
            <a:r>
              <a:rPr lang="en-US" altLang="pt-BR" sz="2400">
                <a:latin typeface="Arial" panose="020B0604020202020204" pitchFamily="34" charset="0"/>
                <a:cs typeface="Arial" panose="020B0604020202020204" pitchFamily="34" charset="0"/>
              </a:rPr>
              <a:t> (c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2400">
                <a:latin typeface="Arial" panose="020B0604020202020204" pitchFamily="34" charset="0"/>
                <a:cs typeface="Arial" panose="020B0604020202020204" pitchFamily="34" charset="0"/>
              </a:rPr>
              <a:t>tions m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2400">
                <a:latin typeface="Arial" panose="020B0604020202020204" pitchFamily="34" charset="0"/>
                <a:cs typeface="Arial" panose="020B0604020202020204" pitchFamily="34" charset="0"/>
              </a:rPr>
              <a:t>dios – octaedros)</a:t>
            </a:r>
            <a:endParaRPr lang="en-US" altLang="pt-BR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pt-BR" sz="2400" b="1">
                <a:latin typeface="Arial" panose="020B0604020202020204" pitchFamily="34" charset="0"/>
                <a:cs typeface="Arial" panose="020B0604020202020204" pitchFamily="34" charset="0"/>
              </a:rPr>
              <a:t>Z = Si, Al</a:t>
            </a:r>
            <a:r>
              <a:rPr lang="en-US" altLang="pt-BR" sz="2400">
                <a:latin typeface="Arial" panose="020B0604020202020204" pitchFamily="34" charset="0"/>
                <a:cs typeface="Arial" panose="020B0604020202020204" pitchFamily="34" charset="0"/>
              </a:rPr>
              <a:t> (tetraedros)</a:t>
            </a:r>
            <a:endParaRPr lang="en-US" altLang="pt-BR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altLang="pt-B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 de Texto 6"/>
          <p:cNvSpPr txBox="1"/>
          <p:nvPr/>
        </p:nvSpPr>
        <p:spPr>
          <a:xfrm>
            <a:off x="504190" y="2247265"/>
            <a:ext cx="10744200" cy="1014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Minerais filossilicatos com clivagem basal perfeita, compostos por camadas de tetraedros e octaedros. Dividem-se em diocta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dricas (ex.: moscovita), triocta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dricas (ex.: biotita) e</a:t>
            </a: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litin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feras.</a:t>
            </a:r>
            <a:endParaRPr lang="en-US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593090" y="361315"/>
            <a:ext cx="10361295" cy="552450"/>
          </a:xfrm>
        </p:spPr>
        <p:txBody>
          <a:bodyPr>
            <a:normAutofit/>
          </a:bodyPr>
          <a:p>
            <a:pPr algn="ctr"/>
            <a:r>
              <a:rPr lang="en-US" altLang="pt-BR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Nomenclatura e Classifica</a:t>
            </a:r>
            <a:r>
              <a:rPr lang="en-US" altLang="en-US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çã</a:t>
            </a:r>
            <a:r>
              <a:rPr lang="en-US" altLang="pt-BR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</a:t>
            </a:r>
            <a:endParaRPr lang="en-US" altLang="pt-BR" sz="266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6" name="Espaço Reservado para Conteúdo 5"/>
          <p:cNvGraphicFramePr/>
          <p:nvPr>
            <p:ph idx="1"/>
            <p:custDataLst>
              <p:tags r:id="rId1"/>
            </p:custDataLst>
          </p:nvPr>
        </p:nvGraphicFramePr>
        <p:xfrm>
          <a:off x="593090" y="1120775"/>
          <a:ext cx="10641330" cy="3582035"/>
        </p:xfrm>
        <a:graphic>
          <a:graphicData uri="http://schemas.openxmlformats.org/drawingml/2006/table">
            <a:tbl>
              <a:tblPr/>
              <a:tblGrid>
                <a:gridCol w="1562735"/>
                <a:gridCol w="2027555"/>
                <a:gridCol w="3478530"/>
                <a:gridCol w="1376045"/>
                <a:gridCol w="2196465"/>
              </a:tblGrid>
              <a:tr h="709930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 b="1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Tipo</a:t>
                      </a:r>
                      <a:endParaRPr lang="en-US" sz="1800" b="1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pt-BR" sz="1800" b="1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Subgrupo / </a:t>
                      </a:r>
                      <a:r>
                        <a:rPr lang="en-US" sz="1800" b="1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Exemplos</a:t>
                      </a:r>
                      <a:endParaRPr lang="en-US" sz="1800" b="1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 b="1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Fórmula Geral</a:t>
                      </a:r>
                      <a:endParaRPr lang="en-US" sz="1800" b="1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 b="1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Cátions Principais</a:t>
                      </a:r>
                      <a:endParaRPr lang="en-US" sz="1800" b="1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 b="1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Observações</a:t>
                      </a:r>
                      <a:endParaRPr lang="en-US" sz="1800" b="1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0900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Micas Trioctaédricas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pt-BR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Biotita, Flogopita, Annita, Siderofilita</a:t>
                      </a:r>
                      <a:endParaRPr lang="en-US" altLang="pt-BR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K(Mg,Fe)₃(AlSi₃O₁₀)(OH)₂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K⁺, Mg²⁺, Fe²⁺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Três octaedros ocupados por cátions divalentes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7410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Micas Dioctaédricas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Moscovita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pt-BR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Paragonita, Celadonita, Illita</a:t>
                      </a:r>
                      <a:endParaRPr lang="en-US" altLang="pt-BR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KAl₂(AlSi₃O₁₀)(OH)₂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K⁺, Al³⁺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Dois octaedros ocupados por cátions trivalentes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3795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Micas Litiníferas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Lepidolita, Zinnwaldita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pt-BR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 Trilithionita</a:t>
                      </a:r>
                      <a:endParaRPr lang="en-US" altLang="pt-BR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K(Li,Al)₃(AlSi₃O₁₀)(OH,F)₂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K⁺, Li⁺, Al³⁺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800">
                          <a:latin typeface="Arial" panose="020B0604020202020204" pitchFamily="34" charset="0"/>
                          <a:ea typeface="Cambria" panose="02040503050406030204"/>
                          <a:cs typeface="Arial" panose="020B0604020202020204" pitchFamily="34" charset="0"/>
                        </a:rPr>
                        <a:t>Associadas a pegmatitos LCT, ricas em lítio, fluor e alumínio</a:t>
                      </a:r>
                      <a:endParaRPr lang="en-US" sz="1800">
                        <a:latin typeface="Arial" panose="020B0604020202020204" pitchFamily="34" charset="0"/>
                        <a:ea typeface="Cambria" panose="02040503050406030204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t" anchorCtr="0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6485" y="294005"/>
            <a:ext cx="9867900" cy="438785"/>
          </a:xfrm>
        </p:spPr>
        <p:txBody>
          <a:bodyPr>
            <a:normAutofit fontScale="90000"/>
          </a:bodyPr>
          <a:p>
            <a:pPr algn="ctr"/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Formas cristalogr</a:t>
            </a:r>
            <a:r>
              <a:rPr lang="en-US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ficas da moscovita</a:t>
            </a:r>
            <a:endParaRPr lang="en-US" altLang="pt-BR" sz="311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2070100"/>
            <a:ext cx="3293745" cy="3144520"/>
          </a:xfrm>
          <a:prstGeom prst="rect">
            <a:avLst/>
          </a:prstGeom>
        </p:spPr>
      </p:pic>
      <p:sp>
        <p:nvSpPr>
          <p:cNvPr id="8" name="Caixa de Texto 7"/>
          <p:cNvSpPr txBox="1"/>
          <p:nvPr/>
        </p:nvSpPr>
        <p:spPr>
          <a:xfrm>
            <a:off x="7531100" y="732790"/>
            <a:ext cx="2717800" cy="774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/>
              <a:t>Forma com faces {001}, {010}, {221}</a:t>
            </a:r>
            <a:endParaRPr lang="pt-BR" altLang="en-US"/>
          </a:p>
        </p:txBody>
      </p:sp>
      <p:sp>
        <p:nvSpPr>
          <p:cNvPr id="11" name="Caixa de Texto 10"/>
          <p:cNvSpPr txBox="1"/>
          <p:nvPr/>
        </p:nvSpPr>
        <p:spPr>
          <a:xfrm>
            <a:off x="4286250" y="6355080"/>
            <a:ext cx="2261870" cy="502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/>
              <a:t>Atlas de Cristal</a:t>
            </a:r>
            <a:r>
              <a:rPr lang="pt-BR" altLang="en-US"/>
              <a:t> </a:t>
            </a:r>
            <a:endParaRPr lang="en-US" altLang="pt-BR"/>
          </a:p>
          <a:p>
            <a:endParaRPr lang="pt-BR" altLang="en-US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690" y="1311275"/>
            <a:ext cx="3328035" cy="188658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915" y="3979545"/>
            <a:ext cx="2927985" cy="2113915"/>
          </a:xfrm>
          <a:prstGeom prst="rect">
            <a:avLst/>
          </a:prstGeom>
        </p:spPr>
      </p:pic>
      <p:sp>
        <p:nvSpPr>
          <p:cNvPr id="3" name="Caixa de Texto 2"/>
          <p:cNvSpPr txBox="1"/>
          <p:nvPr/>
        </p:nvSpPr>
        <p:spPr>
          <a:xfrm>
            <a:off x="1255395" y="1731010"/>
            <a:ext cx="1996440" cy="540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Vista frontal (face basal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 de Texto 16"/>
          <p:cNvSpPr txBox="1"/>
          <p:nvPr/>
        </p:nvSpPr>
        <p:spPr>
          <a:xfrm>
            <a:off x="1541780" y="956945"/>
            <a:ext cx="2407285" cy="549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/>
              <a:t>Tabular</a:t>
            </a:r>
            <a:r>
              <a:rPr lang="pt-BR" altLang="en-US"/>
              <a:t> </a:t>
            </a:r>
            <a:r>
              <a:rPr lang="en-US" altLang="pt-BR"/>
              <a:t> foliado (em l</a:t>
            </a:r>
            <a:r>
              <a:rPr lang="en-US" altLang="en-US"/>
              <a:t>â</a:t>
            </a:r>
            <a:r>
              <a:rPr lang="en-US" altLang="pt-BR"/>
              <a:t>minas finas)</a:t>
            </a:r>
            <a:r>
              <a:rPr lang="en-US" altLang="pt-BR"/>
              <a:t> {001}</a:t>
            </a:r>
            <a:endParaRPr lang="pt-BR" altLang="en-US"/>
          </a:p>
        </p:txBody>
      </p:sp>
      <p:sp>
        <p:nvSpPr>
          <p:cNvPr id="24" name="Caixa de Texto 23"/>
          <p:cNvSpPr txBox="1"/>
          <p:nvPr/>
        </p:nvSpPr>
        <p:spPr>
          <a:xfrm>
            <a:off x="4974590" y="2938145"/>
            <a:ext cx="2439035" cy="862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/>
              <a:t>Forma inclinada mostrando {221} mais claramente</a:t>
            </a:r>
            <a:endParaRPr lang="en-US" altLang="pt-BR"/>
          </a:p>
        </p:txBody>
      </p:sp>
      <p:sp>
        <p:nvSpPr>
          <p:cNvPr id="27" name="Caixa de Texto 26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745" y="294005"/>
            <a:ext cx="9692640" cy="483235"/>
          </a:xfrm>
        </p:spPr>
        <p:txBody>
          <a:bodyPr>
            <a:normAutofit fontScale="90000"/>
          </a:bodyPr>
          <a:p>
            <a:pPr algn="ctr"/>
            <a:r>
              <a:rPr lang="pt-BR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 CRISTALINA</a:t>
            </a:r>
            <a:endParaRPr lang="pt-BR" altLang="en-US" sz="311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85315" y="768350"/>
            <a:ext cx="4522470" cy="5609590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4345" y="294005"/>
            <a:ext cx="1290320" cy="1042035"/>
          </a:xfrm>
          <a:prstGeom prst="rect">
            <a:avLst/>
          </a:prstGeom>
        </p:spPr>
      </p:pic>
      <p:sp>
        <p:nvSpPr>
          <p:cNvPr id="9" name="Caixa de Texto 8"/>
          <p:cNvSpPr txBox="1"/>
          <p:nvPr/>
        </p:nvSpPr>
        <p:spPr>
          <a:xfrm>
            <a:off x="474980" y="2307590"/>
            <a:ext cx="1409700" cy="702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/>
              <a:t>Simetria: {111</a:t>
            </a:r>
            <a:r>
              <a:rPr lang="pt-BR" altLang="en-US" sz="2000"/>
              <a:t>}</a:t>
            </a:r>
            <a:endParaRPr lang="pt-BR" altLang="en-US" sz="2000"/>
          </a:p>
        </p:txBody>
      </p:sp>
      <p:sp>
        <p:nvSpPr>
          <p:cNvPr id="4" name="Caixa de Texto 3"/>
          <p:cNvSpPr txBox="1"/>
          <p:nvPr/>
        </p:nvSpPr>
        <p:spPr>
          <a:xfrm>
            <a:off x="6528435" y="1336675"/>
            <a:ext cx="4615815" cy="46926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nica c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la unit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ria com os eixos cristalogr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ficos a, b, e c marcados.</a:t>
            </a:r>
            <a:endParaRPr lang="en-US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2000" b="1">
                <a:latin typeface="Arial" panose="020B0604020202020204" pitchFamily="34" charset="0"/>
                <a:cs typeface="Arial" panose="020B0604020202020204" pitchFamily="34" charset="0"/>
              </a:rPr>
              <a:t>Vermelho: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 Oxig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nio (O)</a:t>
            </a: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Bege/Rosa: Sil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cio/Alum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nio (Si/Al) nos tetraedros</a:t>
            </a:r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Roxo: Pot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ssio (K), entre as camadas TOT</a:t>
            </a:r>
            <a:endParaRPr lang="en-US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Cinza-claro: Liga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çã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o covalente (barras)</a:t>
            </a:r>
            <a:endParaRPr lang="en-US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a organiza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çã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o tetra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drica (SiO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₄</a:t>
            </a:r>
            <a:r>
              <a:rPr lang="en-US" altLang="pt-BR" sz="2000">
                <a:latin typeface="Arial" panose="020B0604020202020204" pitchFamily="34" charset="0"/>
                <a:cs typeface="Arial" panose="020B0604020202020204" pitchFamily="34" charset="0"/>
              </a:rPr>
              <a:t>) conectada a octaedros (Al), formando a camada TOT (Tetraedro–Octaedro–Tetraedro).</a:t>
            </a:r>
            <a:endParaRPr lang="en-US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 de Texto 2"/>
          <p:cNvSpPr txBox="1"/>
          <p:nvPr/>
        </p:nvSpPr>
        <p:spPr>
          <a:xfrm>
            <a:off x="2732405" y="62636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t-BR" altLang="en-US"/>
              <a:t>Fonte: </a:t>
            </a:r>
            <a:r>
              <a:rPr lang="pt-BR" altLang="en-US">
                <a:sym typeface="+mn-ea"/>
              </a:rPr>
              <a:t>mindat.br</a:t>
            </a:r>
            <a:r>
              <a:rPr lang="pt-BR" altLang="en-US"/>
              <a:t> </a:t>
            </a:r>
            <a:endParaRPr lang="pt-BR" altLang="en-US"/>
          </a:p>
        </p:txBody>
      </p:sp>
      <p:sp>
        <p:nvSpPr>
          <p:cNvPr id="6" name="Caixa de Texto 5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745" y="205740"/>
            <a:ext cx="9692640" cy="309245"/>
          </a:xfrm>
        </p:spPr>
        <p:txBody>
          <a:bodyPr>
            <a:normAutofit fontScale="90000"/>
          </a:bodyPr>
          <a:p>
            <a:pPr algn="ctr"/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Politipos</a:t>
            </a:r>
            <a:r>
              <a:rPr lang="pt-BR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Moscovita</a:t>
            </a:r>
            <a:endParaRPr lang="pt-BR" altLang="en-US" sz="311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36600" y="728980"/>
            <a:ext cx="4265930" cy="4037965"/>
          </a:xfrm>
          <a:prstGeom prst="rect">
            <a:avLst/>
          </a:prstGeom>
        </p:spPr>
      </p:pic>
      <p:sp>
        <p:nvSpPr>
          <p:cNvPr id="8" name="Caixa de Texto 7"/>
          <p:cNvSpPr txBox="1"/>
          <p:nvPr/>
        </p:nvSpPr>
        <p:spPr>
          <a:xfrm>
            <a:off x="7811770" y="3561080"/>
            <a:ext cx="2593975" cy="456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pt-BR" altLang="en-US"/>
          </a:p>
        </p:txBody>
      </p:sp>
      <p:sp>
        <p:nvSpPr>
          <p:cNvPr id="15" name="Caixa de Texto 14"/>
          <p:cNvSpPr txBox="1"/>
          <p:nvPr/>
        </p:nvSpPr>
        <p:spPr>
          <a:xfrm rot="10800000" flipV="1">
            <a:off x="494665" y="4857115"/>
            <a:ext cx="4751070" cy="1898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Sistema Cristalino: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Monocl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nico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Classe Cristalina (HM): 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2/m – Prism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tico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Grupo Espacial: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B2/b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Configura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o do Grupo Espacial: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C2/c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ndica que h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1 camada TOT por c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lula unit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ria e </a:t>
            </a:r>
            <a:r>
              <a:rPr lang="en-US" altLang="pt-BR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simetria monocl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M).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pt-BR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: camadas TOT empilhadas com deslocamento lateral (a/3 shift) e sem rota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Espaço Reservado para Conteúdo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365" y="652145"/>
            <a:ext cx="4533900" cy="3706495"/>
          </a:xfrm>
          <a:prstGeom prst="rect">
            <a:avLst/>
          </a:prstGeom>
        </p:spPr>
      </p:pic>
      <p:sp>
        <p:nvSpPr>
          <p:cNvPr id="20" name="Caixa de Texto 19"/>
          <p:cNvSpPr txBox="1"/>
          <p:nvPr/>
        </p:nvSpPr>
        <p:spPr>
          <a:xfrm>
            <a:off x="5746115" y="4358640"/>
            <a:ext cx="5535295" cy="2396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Sistema Cristalino: 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Monocl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nico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lasse Cristalina (HM):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2/m – Prism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tico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Grupo Espacial: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B2/b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Configura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o do Grupo Espacial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: C2/c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mbolo "2M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₁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": duas camadas TOT por c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lula unit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ria e simetria monocl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nica tipo 1.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Rota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o das camadas: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altern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ncia entre +120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e -120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em torno do eixo vertical.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 β ≈ 95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indicando simetria monocl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nica.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400" b="1">
                <a:latin typeface="Arial" panose="020B0604020202020204" pitchFamily="34" charset="0"/>
                <a:cs typeface="Arial" panose="020B0604020202020204" pitchFamily="34" charset="0"/>
              </a:rPr>
              <a:t>Mais comum em: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pegmatitos e ambientes geol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gicos de cristaliza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o lenta.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177290" y="147955"/>
            <a:ext cx="9777095" cy="818515"/>
          </a:xfrm>
        </p:spPr>
        <p:txBody>
          <a:bodyPr>
            <a:normAutofit/>
          </a:bodyPr>
          <a:p>
            <a:pPr algn="ctr"/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Muscovita e Flogopita (camadas TOT)</a:t>
            </a:r>
            <a:endParaRPr lang="en-US" altLang="pt-BR" sz="311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to 7"/>
          <p:cNvGraphicFramePr/>
          <p:nvPr/>
        </p:nvGraphicFramePr>
        <p:xfrm>
          <a:off x="563880" y="1030605"/>
          <a:ext cx="9361170" cy="526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7368540" imgH="3810000" progId="Paint.Picture">
                  <p:embed/>
                </p:oleObj>
              </mc:Choice>
              <mc:Fallback>
                <p:oleObj name="" r:id="rId1" imgW="7368540" imgH="3810000" progId="Paint.Picture">
                  <p:embed/>
                  <p:pic>
                    <p:nvPicPr>
                      <p:cNvPr id="0" name="Imagem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63880" y="1030605"/>
                        <a:ext cx="9361170" cy="5262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 de Texto 1"/>
          <p:cNvSpPr txBox="1"/>
          <p:nvPr/>
        </p:nvSpPr>
        <p:spPr>
          <a:xfrm>
            <a:off x="1261745" y="6357620"/>
            <a:ext cx="4084955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/>
              <a:t>Adaptado de Groat et al. (2003).</a:t>
            </a:r>
            <a:endParaRPr lang="en-US" alt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Caixa de Texto 15"/>
          <p:cNvSpPr txBox="1"/>
          <p:nvPr/>
        </p:nvSpPr>
        <p:spPr>
          <a:xfrm>
            <a:off x="1487805" y="233045"/>
            <a:ext cx="8075930" cy="3479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pt-BR" sz="2000" b="1">
                <a:latin typeface="Arial" panose="020B0604020202020204" pitchFamily="34" charset="0"/>
                <a:cs typeface="Arial" panose="020B0604020202020204" pitchFamily="34" charset="0"/>
              </a:rPr>
              <a:t>Difratograma De Raios X Da Moscovita – Principais Reflex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õ</a:t>
            </a:r>
            <a:r>
              <a:rPr lang="en-US" altLang="pt-BR" sz="2000" b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altLang="pt-BR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Espaço Reservado para Conteúdo 16" descr="output (1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68630" y="631825"/>
            <a:ext cx="10786110" cy="3291205"/>
          </a:xfrm>
          <a:prstGeom prst="rect">
            <a:avLst/>
          </a:prstGeom>
        </p:spPr>
      </p:pic>
      <p:sp>
        <p:nvSpPr>
          <p:cNvPr id="23" name="Caixa de Texto 22"/>
          <p:cNvSpPr txBox="1"/>
          <p:nvPr/>
        </p:nvSpPr>
        <p:spPr>
          <a:xfrm>
            <a:off x="3556000" y="974725"/>
            <a:ext cx="5080000" cy="406400"/>
          </a:xfrm>
          <a:prstGeom prst="rect">
            <a:avLst/>
          </a:prstGeom>
        </p:spPr>
        <p:txBody>
          <a:bodyPr>
            <a:spAutoFit/>
          </a:bodyPr>
          <a:p>
            <a:pPr defTabSz="266700">
              <a:lnSpc>
                <a:spcPct val="114000"/>
              </a:lnSpc>
              <a:spcBef>
                <a:spcPts val="2400"/>
              </a:spcBef>
              <a:spcAft>
                <a:spcPct val="0"/>
              </a:spcAft>
            </a:pPr>
          </a:p>
        </p:txBody>
      </p:sp>
      <p:graphicFrame>
        <p:nvGraphicFramePr>
          <p:cNvPr id="24" name="Tabela 23"/>
          <p:cNvGraphicFramePr/>
          <p:nvPr>
            <p:custDataLst>
              <p:tags r:id="rId2"/>
            </p:custDataLst>
          </p:nvPr>
        </p:nvGraphicFramePr>
        <p:xfrm>
          <a:off x="560705" y="3909695"/>
          <a:ext cx="10694670" cy="2797175"/>
        </p:xfrm>
        <a:graphic>
          <a:graphicData uri="http://schemas.openxmlformats.org/drawingml/2006/table">
            <a:tbl>
              <a:tblPr/>
              <a:tblGrid>
                <a:gridCol w="1454150"/>
                <a:gridCol w="2406650"/>
                <a:gridCol w="1370330"/>
                <a:gridCol w="5463540"/>
              </a:tblGrid>
              <a:tr h="551180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2θ (graus)</a:t>
                      </a:r>
                      <a:endParaRPr sz="160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Intensidade Relativa (%)</a:t>
                      </a:r>
                      <a:endParaRPr sz="160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Plano (hkl)</a:t>
                      </a:r>
                      <a:endParaRPr sz="160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Interpretação</a:t>
                      </a:r>
                      <a:endParaRPr sz="160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9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8.8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100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(002)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Reflete a clivagem basal, típico das micas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9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17.9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25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(004)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Segunda ordem do plano basal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9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26.6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90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(060)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Muito característico da estrutura interna TOT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530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45.0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30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(226)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Plano mais profundo da rede, mostra boa cristalinidade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9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66.5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10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(0k0)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Planos laterais e secundários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49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75.0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5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(hkl)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Reflexões de alta ordem, menos intensas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83.0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3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(hkl)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Reflexões fracas, porém indicativas de estrutura tridimensional ordenada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745" y="294005"/>
            <a:ext cx="9692640" cy="575945"/>
          </a:xfrm>
        </p:spPr>
        <p:txBody>
          <a:bodyPr>
            <a:normAutofit/>
          </a:bodyPr>
          <a:p>
            <a:pPr algn="ctr"/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lculo da F</a:t>
            </a:r>
            <a:r>
              <a:rPr lang="en-US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rmula Qu</a:t>
            </a:r>
            <a:r>
              <a:rPr lang="en-US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mica da Mica</a:t>
            </a:r>
            <a:endParaRPr lang="en-US" altLang="pt-BR" sz="311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 de Texto 12"/>
          <p:cNvSpPr txBox="1"/>
          <p:nvPr/>
        </p:nvSpPr>
        <p:spPr>
          <a:xfrm>
            <a:off x="1165225" y="5105400"/>
            <a:ext cx="8153400" cy="836930"/>
          </a:xfrm>
          <a:prstGeom prst="rect">
            <a:avLst/>
          </a:prstGeom>
        </p:spPr>
        <p:txBody>
          <a:bodyPr>
            <a:noAutofit/>
          </a:bodyPr>
          <a:p>
            <a:pPr defTabSz="266700">
              <a:lnSpc>
                <a:spcPct val="114000"/>
              </a:lnSpc>
            </a:pPr>
            <a:r>
              <a:rPr sz="2400" b="1">
                <a:latin typeface="Cambria" panose="02040503050406030204"/>
                <a:ea typeface="ＭＳ 明朝"/>
              </a:rPr>
              <a:t>(Ca</a:t>
            </a:r>
            <a:r>
              <a:rPr sz="2400">
                <a:latin typeface="Cambria" panose="02040503050406030204"/>
                <a:ea typeface="ＭＳ 明朝"/>
              </a:rPr>
              <a:t>₀.₈₆ </a:t>
            </a:r>
            <a:r>
              <a:rPr sz="2400" b="1">
                <a:latin typeface="Cambria" panose="02040503050406030204"/>
                <a:ea typeface="ＭＳ 明朝"/>
              </a:rPr>
              <a:t>Na</a:t>
            </a:r>
            <a:r>
              <a:rPr sz="2400">
                <a:latin typeface="Cambria" panose="02040503050406030204"/>
                <a:ea typeface="ＭＳ 明朝"/>
              </a:rPr>
              <a:t>₀.₃₀</a:t>
            </a:r>
            <a:r>
              <a:rPr sz="2400" b="1">
                <a:latin typeface="Cambria" panose="02040503050406030204"/>
                <a:ea typeface="ＭＳ 明朝"/>
              </a:rPr>
              <a:t> K</a:t>
            </a:r>
            <a:r>
              <a:rPr sz="2400">
                <a:latin typeface="Cambria" panose="02040503050406030204"/>
                <a:ea typeface="ＭＳ 明朝"/>
              </a:rPr>
              <a:t>₀.₀₄</a:t>
            </a:r>
            <a:r>
              <a:rPr sz="2400" b="1">
                <a:latin typeface="Cambria" panose="02040503050406030204"/>
                <a:ea typeface="ＭＳ 明朝"/>
              </a:rPr>
              <a:t>)(Mg</a:t>
            </a:r>
            <a:r>
              <a:rPr sz="2400">
                <a:latin typeface="Cambria" panose="02040503050406030204"/>
                <a:ea typeface="ＭＳ 明朝"/>
              </a:rPr>
              <a:t>₀.₈₃</a:t>
            </a:r>
            <a:r>
              <a:rPr sz="2400" b="1">
                <a:latin typeface="Cambria" panose="02040503050406030204"/>
                <a:ea typeface="ＭＳ 明朝"/>
              </a:rPr>
              <a:t> Fe</a:t>
            </a:r>
            <a:r>
              <a:rPr sz="2400">
                <a:latin typeface="Cambria" panose="02040503050406030204"/>
                <a:ea typeface="ＭＳ 明朝"/>
              </a:rPr>
              <a:t>₀.₅₂</a:t>
            </a:r>
            <a:r>
              <a:rPr sz="2400" b="1">
                <a:latin typeface="Cambria" panose="02040503050406030204"/>
                <a:ea typeface="ＭＳ 明朝"/>
              </a:rPr>
              <a:t> Al</a:t>
            </a:r>
            <a:r>
              <a:rPr sz="2400">
                <a:latin typeface="Cambria" panose="02040503050406030204"/>
                <a:ea typeface="ＭＳ 明朝"/>
              </a:rPr>
              <a:t>₀.₇₆</a:t>
            </a:r>
            <a:r>
              <a:rPr sz="2400" b="1">
                <a:latin typeface="Cambria" panose="02040503050406030204"/>
                <a:ea typeface="ＭＳ 明朝"/>
              </a:rPr>
              <a:t>)Si</a:t>
            </a:r>
            <a:r>
              <a:rPr sz="2400">
                <a:latin typeface="Cambria" panose="02040503050406030204"/>
                <a:ea typeface="ＭＳ 明朝"/>
              </a:rPr>
              <a:t>₂.₈₁</a:t>
            </a:r>
            <a:r>
              <a:rPr sz="2400" b="1">
                <a:latin typeface="Cambria" panose="02040503050406030204"/>
                <a:ea typeface="ＭＳ 明朝"/>
              </a:rPr>
              <a:t>O</a:t>
            </a:r>
            <a:r>
              <a:rPr sz="2400">
                <a:latin typeface="Cambria" panose="02040503050406030204"/>
                <a:ea typeface="ＭＳ 明朝"/>
              </a:rPr>
              <a:t>₁₀</a:t>
            </a:r>
            <a:r>
              <a:rPr sz="2400" b="1">
                <a:latin typeface="Cambria" panose="02040503050406030204"/>
                <a:ea typeface="ＭＳ 明朝"/>
              </a:rPr>
              <a:t>(OH)</a:t>
            </a:r>
            <a:r>
              <a:rPr sz="2400">
                <a:latin typeface="Cambria" panose="02040503050406030204"/>
                <a:ea typeface="ＭＳ 明朝"/>
              </a:rPr>
              <a:t>₂</a:t>
            </a:r>
            <a:endParaRPr sz="2400">
              <a:latin typeface="Cambria" panose="02040503050406030204"/>
              <a:ea typeface="ＭＳ 明朝"/>
            </a:endParaRPr>
          </a:p>
        </p:txBody>
      </p:sp>
      <p:graphicFrame>
        <p:nvGraphicFramePr>
          <p:cNvPr id="28" name="Tabela 27"/>
          <p:cNvGraphicFramePr/>
          <p:nvPr>
            <p:custDataLst>
              <p:tags r:id="rId1"/>
            </p:custDataLst>
          </p:nvPr>
        </p:nvGraphicFramePr>
        <p:xfrm>
          <a:off x="561975" y="1199515"/>
          <a:ext cx="10546715" cy="3384550"/>
        </p:xfrm>
        <a:graphic>
          <a:graphicData uri="http://schemas.openxmlformats.org/drawingml/2006/table">
            <a:tbl>
              <a:tblPr/>
              <a:tblGrid>
                <a:gridCol w="1160145"/>
                <a:gridCol w="1024890"/>
                <a:gridCol w="1649730"/>
                <a:gridCol w="1210310"/>
                <a:gridCol w="1169670"/>
                <a:gridCol w="1243965"/>
                <a:gridCol w="1471930"/>
                <a:gridCol w="1616075"/>
              </a:tblGrid>
              <a:tr h="76390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Óxidos</a:t>
                      </a:r>
                      <a:endPara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% peso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Peso Molecular (g/mol)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Mols de Óxidos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Mols de Cátions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Mols de Oxigênios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Cátions Normalizados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Oxigênios Normalizados</a:t>
                      </a:r>
                      <a:endParaRPr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829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SiO₂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45.50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60.09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0.7572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0.7572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1.5144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2.81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5.62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2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Al₂O₃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10.50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101.96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0.1030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0.2060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0.3089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0.76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1.15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660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FeO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10.00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71.85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0.1392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0.1392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0.1392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0.52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0.52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829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MgO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9.00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40.30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0.2233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0.2233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0.2233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0.83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0.83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6390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CaO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13.00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56.08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0.2318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0.2318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0.2318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0.86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0.86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660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Na₂O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2.50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61.98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0.0403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0.0807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0.0403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0.30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0.15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829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K₂O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0.50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94.20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0.0053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0.0106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0.0053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0.04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0.02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25"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H₂O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9.00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18.02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0.4994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0.9989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0.4994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 b="1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3.71</a:t>
                      </a:r>
                      <a:endParaRPr sz="1600" b="1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1.85</a:t>
                      </a:r>
                      <a:endParaRPr sz="160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0425" y="36195"/>
            <a:ext cx="10161270" cy="553085"/>
          </a:xfrm>
        </p:spPr>
        <p:txBody>
          <a:bodyPr>
            <a:normAutofit/>
          </a:bodyPr>
          <a:lstStyle/>
          <a:p>
            <a:pPr algn="ctr"/>
            <a:r>
              <a:rPr lang="pt-BR" altLang="en-US" sz="31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pt-BR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Estrutura da Apresentação</a:t>
            </a:r>
            <a:endParaRPr lang="pt-BR" alt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380" y="588645"/>
            <a:ext cx="10744835" cy="6028690"/>
          </a:xfrm>
        </p:spPr>
        <p:txBody>
          <a:bodyPr>
            <a:normAutofit/>
          </a:bodyPr>
          <a:lstStyle/>
          <a:p>
            <a:pPr>
              <a:lnSpc>
                <a:spcPct val="35000"/>
              </a:lnSpc>
            </a:pPr>
            <a:r>
              <a:rPr lang="pt-BR" altLang="en-US" sz="2160" dirty="0"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pt-BR" altLang="en-US" sz="21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35000"/>
              </a:lnSpc>
            </a:pPr>
            <a:r>
              <a:rPr lang="en-US" altLang="pt-BR" sz="2160" dirty="0">
                <a:latin typeface="Arial" panose="020B0604020202020204" pitchFamily="34" charset="0"/>
                <a:cs typeface="Arial" panose="020B0604020202020204" pitchFamily="34" charset="0"/>
              </a:rPr>
              <a:t>Localiza</a:t>
            </a:r>
            <a:r>
              <a:rPr lang="en-US" altLang="en-US" sz="2160" dirty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2160" dirty="0" err="1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216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pt-BR" sz="2160" dirty="0"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altLang="en-US" sz="216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2160" dirty="0" err="1">
                <a:latin typeface="Arial" panose="020B0604020202020204" pitchFamily="34" charset="0"/>
                <a:cs typeface="Arial" panose="020B0604020202020204" pitchFamily="34" charset="0"/>
              </a:rPr>
              <a:t>reas</a:t>
            </a:r>
            <a:r>
              <a:rPr lang="en-US" altLang="pt-BR" sz="216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pt-BR" sz="2160" dirty="0" err="1">
                <a:latin typeface="Arial" panose="020B0604020202020204" pitchFamily="34" charset="0"/>
                <a:cs typeface="Arial" panose="020B0604020202020204" pitchFamily="34" charset="0"/>
              </a:rPr>
              <a:t>Estudo</a:t>
            </a:r>
            <a:endParaRPr lang="en-US" altLang="pt-BR" sz="21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35000"/>
              </a:lnSpc>
            </a:pPr>
            <a:r>
              <a:rPr lang="en-US" altLang="pt-BR" sz="2160" dirty="0">
                <a:latin typeface="Arial" panose="020B0604020202020204" pitchFamily="34" charset="0"/>
                <a:cs typeface="Arial" panose="020B0604020202020204" pitchFamily="34" charset="0"/>
              </a:rPr>
              <a:t>Mapa </a:t>
            </a:r>
            <a:r>
              <a:rPr lang="en-US" altLang="pt-BR" sz="2160" dirty="0" err="1">
                <a:latin typeface="Arial" panose="020B0604020202020204" pitchFamily="34" charset="0"/>
                <a:cs typeface="Arial" panose="020B0604020202020204" pitchFamily="34" charset="0"/>
              </a:rPr>
              <a:t>geológico</a:t>
            </a:r>
            <a:r>
              <a:rPr lang="en-US" altLang="pt-BR" sz="2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n-US" sz="2160" dirty="0"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endParaRPr lang="en-US" altLang="pt-BR" sz="21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35000"/>
              </a:lnSpc>
            </a:pPr>
            <a:r>
              <a:rPr lang="en-US" altLang="pt-BR" sz="2160" dirty="0" err="1">
                <a:latin typeface="Arial" panose="020B0604020202020204" pitchFamily="34" charset="0"/>
                <a:cs typeface="Arial" panose="020B0604020202020204" pitchFamily="34" charset="0"/>
              </a:rPr>
              <a:t>Distribui</a:t>
            </a:r>
            <a:r>
              <a:rPr lang="en-US" altLang="en-US" sz="2160" dirty="0">
                <a:latin typeface="Arial" panose="020B0604020202020204" pitchFamily="34" charset="0"/>
                <a:cs typeface="Arial" panose="020B0604020202020204" pitchFamily="34" charset="0"/>
              </a:rPr>
              <a:t>çã</a:t>
            </a:r>
            <a:r>
              <a:rPr lang="en-US" altLang="pt-BR" sz="2160" dirty="0">
                <a:latin typeface="Arial" panose="020B0604020202020204" pitchFamily="34" charset="0"/>
                <a:cs typeface="Arial" panose="020B0604020202020204" pitchFamily="34" charset="0"/>
              </a:rPr>
              <a:t>o dos pegmatitos da PPAL</a:t>
            </a:r>
            <a:endParaRPr lang="en-US" altLang="pt-BR" sz="21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35000"/>
              </a:lnSpc>
            </a:pPr>
            <a:r>
              <a:rPr lang="en-US" altLang="pt-BR" sz="2160" dirty="0" err="1">
                <a:latin typeface="Arial" panose="020B0604020202020204" pitchFamily="34" charset="0"/>
                <a:cs typeface="Arial" panose="020B0604020202020204" pitchFamily="34" charset="0"/>
              </a:rPr>
              <a:t>Fundamentação</a:t>
            </a:r>
            <a:r>
              <a:rPr lang="en-US" altLang="pt-BR" sz="2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160" dirty="0" err="1">
                <a:latin typeface="Arial" panose="020B0604020202020204" pitchFamily="34" charset="0"/>
                <a:cs typeface="Arial" panose="020B0604020202020204" pitchFamily="34" charset="0"/>
              </a:rPr>
              <a:t>Teórica</a:t>
            </a:r>
            <a:r>
              <a:rPr lang="en-US" altLang="pt-BR" sz="2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pt-BR" sz="21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35000"/>
              </a:lnSpc>
            </a:pPr>
            <a:r>
              <a:rPr lang="pt-BR" altLang="en-US" sz="216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Grupo de Fedspato</a:t>
            </a:r>
            <a:endParaRPr lang="pt-BR" altLang="en-US" sz="216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35000"/>
              </a:lnSpc>
            </a:pPr>
            <a:r>
              <a:rPr lang="pt-BR" altLang="en-US" sz="216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GRUPO MICAS</a:t>
            </a:r>
            <a:endParaRPr lang="en-US" altLang="pt-BR" sz="21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35000"/>
              </a:lnSpc>
            </a:pPr>
            <a:r>
              <a:rPr lang="pt-BR" altLang="en-US" sz="2160" dirty="0">
                <a:latin typeface="Arial" panose="020B0604020202020204" pitchFamily="34" charset="0"/>
                <a:cs typeface="Arial" panose="020B0604020202020204" pitchFamily="34" charset="0"/>
              </a:rPr>
              <a:t>Referências Bibliográficas</a:t>
            </a:r>
            <a:endParaRPr lang="pt-BR" altLang="en-US" sz="21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35000"/>
              </a:lnSpc>
            </a:pPr>
            <a:endParaRPr lang="pt-BR" altLang="en-US" dirty="0"/>
          </a:p>
          <a:p>
            <a:endParaRPr lang="pt-BR" altLang="en-US" dirty="0"/>
          </a:p>
          <a:p>
            <a:endParaRPr lang="pt-BR" altLang="en-US" dirty="0"/>
          </a:p>
        </p:txBody>
      </p:sp>
      <p:sp>
        <p:nvSpPr>
          <p:cNvPr id="5" name="Caixa de Texto 4"/>
          <p:cNvSpPr txBox="1"/>
          <p:nvPr/>
        </p:nvSpPr>
        <p:spPr>
          <a:xfrm>
            <a:off x="11623040" y="281940"/>
            <a:ext cx="3124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055" y="201930"/>
            <a:ext cx="10598785" cy="415290"/>
          </a:xfrm>
        </p:spPr>
        <p:txBody>
          <a:bodyPr>
            <a:normAutofit fontScale="90000"/>
          </a:bodyPr>
          <a:p>
            <a:pPr algn="ctr"/>
            <a:r>
              <a:rPr lang="pt-BR" altLang="en-US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Diagramas de Fases  de  Micas</a:t>
            </a:r>
            <a:endParaRPr lang="pt-BR" altLang="en-US" sz="266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 de Texto 3"/>
          <p:cNvSpPr txBox="1"/>
          <p:nvPr/>
        </p:nvSpPr>
        <p:spPr>
          <a:xfrm>
            <a:off x="6330315" y="807085"/>
            <a:ext cx="4937125" cy="5925185"/>
          </a:xfrm>
          <a:prstGeom prst="rect">
            <a:avLst/>
          </a:prstGeom>
        </p:spPr>
        <p:txBody>
          <a:bodyPr>
            <a:noAutofit/>
          </a:bodyPr>
          <a:p>
            <a:r>
              <a:rPr lang="pt-BR" altLang="en-US" sz="160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substitui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çõ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es de Al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³⁺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, Si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⁴⁺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e M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(como Mg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e Fe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), permite diferenciar suas variedades com base nas substitui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çõ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es nos s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tios tetra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dricos e octa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dricos: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Muscovita: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Rica em Al e pobre em M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; t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pica de ambientes evolu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dos, como pegmatitos litin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feros.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Phengita: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Variante da muscovita, com maior substitui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o de Si por Al.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Siderofilita: 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Rica em Fe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e Al; comum em ambientes gran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ticos.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Phlogopita: Rica em Mg; caracter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stica de rochas m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ficas.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Estonita: 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Intermedi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ria, com equil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brio entre Al, M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e Si.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A concentra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çã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o de pontos pr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ximo à muscovita pode indicar composi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çã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o t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pica de micas de zonas internas de pegmatitos tipo LCT</a:t>
            </a:r>
            <a:r>
              <a:rPr lang="pt-BR" altLang="en-US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9110" y="1424305"/>
            <a:ext cx="5746115" cy="4770120"/>
          </a:xfrm>
          <a:prstGeom prst="rect">
            <a:avLst/>
          </a:prstGeom>
        </p:spPr>
      </p:pic>
      <p:sp>
        <p:nvSpPr>
          <p:cNvPr id="6" name="Caixa de Texto 5"/>
          <p:cNvSpPr txBox="1"/>
          <p:nvPr/>
        </p:nvSpPr>
        <p:spPr>
          <a:xfrm>
            <a:off x="567055" y="753745"/>
            <a:ext cx="5762625" cy="441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Diagrama Triangular Al–Si–M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 de Texto 6"/>
          <p:cNvSpPr txBox="1"/>
          <p:nvPr/>
        </p:nvSpPr>
        <p:spPr>
          <a:xfrm>
            <a:off x="1667510" y="6297930"/>
            <a:ext cx="4224020" cy="320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>
                <a:sym typeface="+mn-ea"/>
              </a:rPr>
              <a:t>Tischendorf et al. (2004)</a:t>
            </a:r>
            <a:endParaRPr lang="pt-BR" altLang="en-US"/>
          </a:p>
        </p:txBody>
      </p:sp>
      <p:sp>
        <p:nvSpPr>
          <p:cNvPr id="3" name="Caixa de Texto 2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9000" y="201295"/>
            <a:ext cx="10200640" cy="433070"/>
          </a:xfrm>
        </p:spPr>
        <p:txBody>
          <a:bodyPr>
            <a:normAutofit fontScale="90000"/>
          </a:bodyPr>
          <a:p>
            <a:pPr algn="ctr"/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</a:t>
            </a:r>
            <a:r>
              <a:rPr lang="en-US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do Diagrama mgli–feal</a:t>
            </a:r>
            <a:endParaRPr lang="en-US" altLang="pt-BR" sz="311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7540" y="735965"/>
            <a:ext cx="5320030" cy="5410835"/>
          </a:xfrm>
          <a:prstGeom prst="rect">
            <a:avLst/>
          </a:prstGeom>
        </p:spPr>
      </p:pic>
      <p:sp>
        <p:nvSpPr>
          <p:cNvPr id="5" name="Caixa de Texto 4"/>
          <p:cNvSpPr txBox="1"/>
          <p:nvPr/>
        </p:nvSpPr>
        <p:spPr>
          <a:xfrm>
            <a:off x="1210310" y="6248400"/>
            <a:ext cx="4174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t-BR"/>
              <a:t>Tischendorf et al., 2004</a:t>
            </a:r>
            <a:endParaRPr lang="en-US" altLang="pt-BR"/>
          </a:p>
        </p:txBody>
      </p:sp>
      <p:sp>
        <p:nvSpPr>
          <p:cNvPr id="6" name="Caixa de Texto 5"/>
          <p:cNvSpPr txBox="1"/>
          <p:nvPr/>
        </p:nvSpPr>
        <p:spPr>
          <a:xfrm>
            <a:off x="6308725" y="635000"/>
            <a:ext cx="4933315" cy="612013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80000"/>
              </a:lnSpc>
            </a:pPr>
            <a:r>
              <a:rPr lang="zh-CN" altLang="en-US" sz="1600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Vetores cristalino-qu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micos: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mgli (eixo X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) = (Mg – Li)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feal (eixo Y) 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= (Fe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+ Mn + Ti – Al^VI)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1600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Regi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õ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es sombreadas (principais s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ries):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Biotita–Flogopita–Annita (s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rie Mg–Fe)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Siderofilita–Zinnwaldite–Lepidolita (s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rie Al–Li)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1600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Comportamentos principais: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Campo da Lepidolita: Rico em Li e Al, t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pico de pegmatitos LCT (mgli &lt; 0, feal &lt; 0).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Micas à esquerda inferior (lepidolita, trilithionita, zinnwaldite):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Altos teores de Li e F.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Formadas em est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gios finais da evolu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o de magmas altamente fracionados.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Micas à direita superior (biotita, flogopita, annita):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Ricas em Mg e Fe.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Representam condi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çõ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es magm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ticas menos evolu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das.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 de Texto 6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200" y="294005"/>
            <a:ext cx="10462895" cy="433705"/>
          </a:xfrm>
        </p:spPr>
        <p:txBody>
          <a:bodyPr>
            <a:normAutofit fontScale="90000"/>
          </a:bodyPr>
          <a:p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Diagrama mgli </a:t>
            </a:r>
            <a:r>
              <a:rPr lang="en-US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feal – Micas Diocta</a:t>
            </a:r>
            <a:r>
              <a:rPr lang="en-US" altLang="en-US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311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dricas</a:t>
            </a:r>
            <a:endParaRPr lang="en-US" altLang="pt-BR" sz="311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260" y="863600"/>
            <a:ext cx="5303520" cy="5379720"/>
          </a:xfrm>
          <a:prstGeom prst="rect">
            <a:avLst/>
          </a:prstGeom>
        </p:spPr>
      </p:pic>
      <p:sp>
        <p:nvSpPr>
          <p:cNvPr id="6" name="Caixa de Texto 5"/>
          <p:cNvSpPr txBox="1"/>
          <p:nvPr/>
        </p:nvSpPr>
        <p:spPr>
          <a:xfrm>
            <a:off x="1480820" y="6379210"/>
            <a:ext cx="4486910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/>
              <a:t>Tischendorf et al., 2004</a:t>
            </a:r>
            <a:endParaRPr lang="en-US" altLang="pt-BR"/>
          </a:p>
        </p:txBody>
      </p:sp>
      <p:sp>
        <p:nvSpPr>
          <p:cNvPr id="7" name="Caixa de Texto 6"/>
          <p:cNvSpPr txBox="1"/>
          <p:nvPr/>
        </p:nvSpPr>
        <p:spPr>
          <a:xfrm>
            <a:off x="6266815" y="727710"/>
            <a:ext cx="4981575" cy="5862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80000"/>
              </a:lnSpc>
            </a:pP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diagrama mostra a varia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das micas pot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ssicas diocta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dricas com base em dois vetores cristalino-qu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micos:</a:t>
            </a: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mgli (eixo X) = (Mg – Li)</a:t>
            </a: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feal (eixo Y) = (Fe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Mn + Ti – Al^VI)</a:t>
            </a: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pol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gono sombreado abrange as principais micas naturais com raz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octa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drica ≈ 2.</a:t>
            </a: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Principais tipos:</a:t>
            </a:r>
            <a:endParaRPr lang="en-US" altLang="pt-BR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Muscovita (Al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₂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Rica em Al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³⁺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pobre em Mg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Fe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t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pica de pegmatitos LCT e sistemas aluminosos.</a:t>
            </a: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Phengita: Substitui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progressiva de Al^VI por Mg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 Fe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indicadora de metamorfismo de alta press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Celadonita: Rica em Fe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³⁺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Mg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t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pica de ambientes hidrotermais oxidantes.</a:t>
            </a: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Aplica</a:t>
            </a:r>
            <a:r>
              <a:rPr lang="en-US" alt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çõ</a:t>
            </a:r>
            <a:r>
              <a:rPr lang="en-US" altLang="pt-BR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es:</a:t>
            </a:r>
            <a:endParaRPr lang="en-US" altLang="pt-BR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feal negativo (Muscovita) 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Evolu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tardia de magmas peraluminosos (ricos em Al).</a:t>
            </a: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feal positivo (Celadonita) 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Ambientes oxidantes com fluxo de fluidos.</a:t>
            </a: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Phengita 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Marca rochas submetidas a press</a:t>
            </a:r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õ</a:t>
            </a:r>
            <a:r>
              <a:rPr lang="en-US" altLang="pt-B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elevadas.</a:t>
            </a:r>
            <a:endParaRPr lang="en-US" altLang="pt-BR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 de Texto 7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0235" y="125730"/>
            <a:ext cx="10626090" cy="440690"/>
          </a:xfrm>
        </p:spPr>
        <p:txBody>
          <a:bodyPr>
            <a:normAutofit fontScale="90000"/>
          </a:bodyPr>
          <a:p>
            <a:pPr algn="ctr"/>
            <a:r>
              <a:rPr lang="en-US" altLang="pt-BR" sz="35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</a:t>
            </a:r>
            <a:r>
              <a:rPr lang="en-US" altLang="en-US" sz="35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355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altLang="pt-BR" sz="355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 de Texto 4"/>
          <p:cNvSpPr txBox="1"/>
          <p:nvPr/>
        </p:nvSpPr>
        <p:spPr>
          <a:xfrm>
            <a:off x="504825" y="640080"/>
            <a:ext cx="10731500" cy="6085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Este semin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rio abordou a mineralogia aplicada à caracteriza</a:t>
            </a:r>
            <a:r>
              <a:rPr lang="" altLang="en-US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 dos pegmatitos litin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feros da Prov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ncia Pegmat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tica de Alto Ligonha (PPAL), em Mo</a:t>
            </a:r>
            <a:r>
              <a:rPr lang="" altLang="en-US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ambique.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Destacou-se a import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ncia cient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fica e econômica desses pegmatitos, ricos em elementos estrat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gicos.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b="1">
                <a:latin typeface="Arial" panose="020B0604020202020204" pitchFamily="34" charset="0"/>
                <a:cs typeface="Arial" panose="020B0604020202020204" pitchFamily="34" charset="0"/>
              </a:rPr>
              <a:t>Foram analisadas:</a:t>
            </a:r>
            <a:r>
              <a:rPr lang="pt-BR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Estrutura cristalina,</a:t>
            </a:r>
            <a:r>
              <a:rPr lang="pt-BR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Classifica</a:t>
            </a:r>
            <a:r>
              <a:rPr lang="" altLang="en-US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 e</a:t>
            </a:r>
            <a:r>
              <a:rPr lang="pt-BR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Evolu</a:t>
            </a:r>
            <a:r>
              <a:rPr lang="" altLang="en-US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 dos feldspatos e micas,utilizando fundamentos cristalogr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ficos, diagramas de fase e f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rmulas qu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micas.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 estudo mostrou que esses minerais registram condi</a:t>
            </a:r>
            <a:r>
              <a:rPr lang="" altLang="en-US">
                <a:latin typeface="Arial" panose="020B0604020202020204" pitchFamily="34" charset="0"/>
                <a:cs typeface="Arial" panose="020B0604020202020204" pitchFamily="34" charset="0"/>
              </a:rPr>
              <a:t>çõ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es f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sico-qu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micas dos magmas diferenciados, essenciais para:</a:t>
            </a:r>
            <a:r>
              <a:rPr lang="pt-BR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Compreender a cristaliza</a:t>
            </a:r>
            <a:r>
              <a:rPr lang="" altLang="en-US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 fracionada,</a:t>
            </a:r>
            <a:r>
              <a:rPr lang="pt-BR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A concentra</a:t>
            </a:r>
            <a:r>
              <a:rPr lang="" altLang="en-US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 de elementos raros e</a:t>
            </a:r>
            <a:r>
              <a:rPr lang="pt-BR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A evolu</a:t>
            </a:r>
            <a:r>
              <a:rPr lang="" altLang="en-US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 petrogen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tica dos pegmatitos LCT.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Assim, refor</a:t>
            </a:r>
            <a:r>
              <a:rPr lang="" altLang="en-US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a-se a import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ncia da mineralogia aplicada na prospec</a:t>
            </a:r>
            <a:r>
              <a:rPr lang="" altLang="en-US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o e modelagem de dep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sitos estrat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gicos voltados a tecnologias avan</a:t>
            </a:r>
            <a:r>
              <a:rPr lang="" altLang="en-US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pt-BR">
                <a:latin typeface="Arial" panose="020B0604020202020204" pitchFamily="34" charset="0"/>
                <a:cs typeface="Arial" panose="020B0604020202020204" pitchFamily="34" charset="0"/>
              </a:rPr>
              <a:t>adas.</a:t>
            </a:r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/>
          </a:p>
          <a:p>
            <a:endParaRPr lang="en-US" altLang="pt-BR"/>
          </a:p>
        </p:txBody>
      </p:sp>
      <p:sp>
        <p:nvSpPr>
          <p:cNvPr id="8" name="Caixa de Texto 7"/>
          <p:cNvSpPr txBox="1"/>
          <p:nvPr/>
        </p:nvSpPr>
        <p:spPr>
          <a:xfrm>
            <a:off x="11471910" y="245110"/>
            <a:ext cx="508000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6105" y="154305"/>
            <a:ext cx="10664825" cy="422275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en-US" sz="266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Referências Bibliográficas</a:t>
            </a:r>
            <a:endParaRPr lang="pt-BR" altLang="en-US" sz="2665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1015" y="576580"/>
            <a:ext cx="10749280" cy="6059170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Angel, R.J., Alvaro, M., Nestola, F. (2017). "Structures of feldspars at high pressure and temperature: A review." American Mineralogist, 102(4), 675-690.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75000"/>
              </a:lnSpc>
            </a:pP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DEER, W. A.; HOWIE, R. A.; ZUSSMAN, J. An Introduction to the Rock-Forming Minerals. 2. ed. London: Longman Scientific &amp; Technical, 1992.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75000"/>
              </a:lnSpc>
            </a:pP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BOWEN, N. L.; TUTTLE, O. F. The system NaAlSi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₃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₈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-KAlSi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₃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₈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-SiO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₂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Geological Society of America Bulletin, v. 61, n. 7, p. 879–934, 1950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75000"/>
              </a:lnSpc>
            </a:pPr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CAMERON E.N. et al. 1949. Internal structure of granitic pegmatites. In: Economia Geology. Monograph 2, 115p.</a:t>
            </a:r>
            <a:endParaRPr lang="pt-BR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</a:pPr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Černý, P., &amp; Ercit, T. S. (2005). The classification of pegmatites and the recognition of mineral deposits. Canadian Mineralogist, 43(2), 123-145.</a:t>
            </a:r>
            <a:endParaRPr lang="pt-BR" altLang="en-US" sz="1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75000"/>
              </a:lnSpc>
            </a:pP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CRONWRIGHT, M. 2005. A review of the rare-element pegmatites of the Alto Ligonha Pegmatite Province, northern Mozambique, and exploration guideline. Rhodes University, p. 20-38.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</a:pP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Ciullo, P. A.</a:t>
            </a:r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(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1996</a:t>
            </a:r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Industrial minerals and their uses: a handbook and formulary. New Jersey, Noyes Publications</a:t>
            </a:r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pt-BR" altLang="en-US" sz="1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75000"/>
              </a:lnSpc>
            </a:pP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Groat, L.A., Hawthorne, F.C., &amp; Ercit, T.S. (2003). "Micas". In: Reviews in Mineralogy and Geochemistry, Vol. 56. Mineralogical Society of America.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</a:pPr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London, D. (2018). Pegmatites and their mineralization: Advances and insights. Mineralium Deposita, 53(4), 567-592.</a:t>
            </a:r>
            <a:endParaRPr lang="pt-BR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</a:pPr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London, D. 2008. Pegmatites. Mineralogical Association of Canada, Special publication (10). 347p. </a:t>
            </a:r>
            <a:endParaRPr lang="pt-BR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</a:pPr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Marcelo, A. (2016). Mineralização de pegmatitos e sua importância econômica. Geologia e Mineração, 42(4), 77-92.</a:t>
            </a:r>
            <a:endParaRPr lang="pt-BR" altLang="en-US" sz="1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75000"/>
              </a:lnSpc>
            </a:pP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Mindat.org.  Mineral Information. Dispon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vel em: https://www.mindat.org/min-2706.html. Acesso em: </a:t>
            </a:r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 abr. 2025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</a:pP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Smith, J.V. (1974). "Feldspar Minerals, Volume 1: Crystal Structure and Physical Properties." Springer-Verlag, Berlin.</a:t>
            </a:r>
            <a:endParaRPr lang="en-US" altLang="pt-BR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</a:pPr>
            <a:r>
              <a:rPr lang="en-US" altLang="pt-BR" sz="1400">
                <a:latin typeface="Arial" panose="020B0604020202020204" pitchFamily="34" charset="0"/>
                <a:cs typeface="Arial" panose="020B0604020202020204" pitchFamily="34" charset="0"/>
              </a:rPr>
              <a:t>Tischendorf, G. et al. (2004). A new graphical presentation and subdivision of potassium micas. Mineralogical Magazine, 68(4), 649–667.</a:t>
            </a:r>
            <a:r>
              <a:rPr lang="en-US" altLang="pt-BR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</a:pPr>
            <a:endParaRPr lang="en-US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11412220" y="261620"/>
            <a:ext cx="779780" cy="592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/>
              <a:t> </a:t>
            </a:r>
            <a:endParaRPr lang="pt-BR" altLang="en-US"/>
          </a:p>
        </p:txBody>
      </p:sp>
      <p:pic>
        <p:nvPicPr>
          <p:cNvPr id="449" name="Imagem 449" descr="C:\Users\sumalgi\AppData\Local\Microsoft\Windows\INetCache\Content.Word\1458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5555" y="-635"/>
            <a:ext cx="3491865" cy="390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ergaminho vertical 19"/>
          <p:cNvSpPr/>
          <p:nvPr/>
        </p:nvSpPr>
        <p:spPr>
          <a:xfrm>
            <a:off x="7229475" y="3822700"/>
            <a:ext cx="4401185" cy="2944495"/>
          </a:xfrm>
          <a:prstGeom prst="verticalScroll">
            <a:avLst/>
          </a:prstGeom>
          <a:solidFill>
            <a:schemeClr val="tx2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pt-PT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Pela atenção dispensada, o meu muito obrig</a:t>
            </a:r>
            <a:r>
              <a:rPr lang="en-US" altLang="pt-PT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</a:t>
            </a:r>
            <a:r>
              <a:rPr lang="pt-PT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do</a:t>
            </a:r>
            <a:r>
              <a:rPr lang="pt-BR" altLang="pt-PT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 todos!!!</a:t>
            </a:r>
            <a:endParaRPr lang="pt-BR" altLang="pt-PT" sz="3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94" name="Imagem 594" descr="C:\Users\sumalgi\AppData\Local\Microsoft\Windows\INetCache\Content.Word\175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3153410"/>
            <a:ext cx="3435350" cy="3703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Imagem 971" descr="C:\Users\sumalgi\AppData\Local\Microsoft\Windows\INetCache\Content.Word\50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515" y="635"/>
            <a:ext cx="3368040" cy="3230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 de Texto 3"/>
          <p:cNvSpPr txBox="1"/>
          <p:nvPr/>
        </p:nvSpPr>
        <p:spPr>
          <a:xfrm>
            <a:off x="11412220" y="261620"/>
            <a:ext cx="728980" cy="50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6" name="Imagem 446" descr="C:\Users\sumalgi\AppData\Local\Microsoft\Windows\INetCache\Content.Word\14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7420" y="0"/>
            <a:ext cx="3978275" cy="38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Imagem 437" descr="C:\Users\sumalgi\AppData\Local\Microsoft\Windows\INetCache\Content.Word\14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7150" y="3907790"/>
            <a:ext cx="3666490" cy="294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4085" y="151130"/>
            <a:ext cx="10210800" cy="482600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en-US" sz="3110">
                <a:solidFill>
                  <a:schemeClr val="tx1"/>
                </a:solidFill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INTRODUÇÃO</a:t>
            </a:r>
            <a:endParaRPr lang="pt-BR" altLang="en-US" sz="311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4" name="Caixa de Texto 3"/>
          <p:cNvSpPr txBox="1"/>
          <p:nvPr/>
        </p:nvSpPr>
        <p:spPr>
          <a:xfrm flipH="1" flipV="1">
            <a:off x="2870200" y="4550410"/>
            <a:ext cx="701675" cy="248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pt-BR" altLang="en-US"/>
          </a:p>
        </p:txBody>
      </p:sp>
      <p:sp>
        <p:nvSpPr>
          <p:cNvPr id="6" name="Caixa de Texto 5"/>
          <p:cNvSpPr txBox="1"/>
          <p:nvPr/>
        </p:nvSpPr>
        <p:spPr>
          <a:xfrm>
            <a:off x="3402965" y="3251200"/>
            <a:ext cx="4071620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pt-BR" altLang="en-US"/>
          </a:p>
        </p:txBody>
      </p:sp>
      <p:sp>
        <p:nvSpPr>
          <p:cNvPr id="7" name="Caixa de Texto 6"/>
          <p:cNvSpPr txBox="1"/>
          <p:nvPr/>
        </p:nvSpPr>
        <p:spPr>
          <a:xfrm>
            <a:off x="490855" y="549275"/>
            <a:ext cx="10814685" cy="6083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Prov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ncia Pegmat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tica de Alto Ligonha (PPAL)</a:t>
            </a:r>
            <a: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Nordeste de Mo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ambique.</a:t>
            </a:r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Import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ncia:</a:t>
            </a:r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Uma das maiores concentra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çõ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 de pegmatitos do tipo LCT (L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tio–C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sio–T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ntalo) d</a:t>
            </a:r>
            <a: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Moçambique (Marcelo 2016)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Mineraliza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çõ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 estrat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gicas:</a:t>
            </a:r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Espodum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nio, lepidolita, tantalita, petalita e pollucita — minerais cr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ticos para tecnologias avan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adas e energias limpas.</a:t>
            </a:r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Valor cient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fico:</a:t>
            </a:r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Pegmatitos da PPAL 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registros da evolu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de magmas gran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ticos diferenciados.</a:t>
            </a:r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Permitem o estudo da cristaliza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fracionada e da concentra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de elementos incompat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veis.</a:t>
            </a:r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🔹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Contribui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çõ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 do estudo mineral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gico:</a:t>
            </a:r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lises de micas e feldspatos ajudam a reconstruir as condi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çõ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 de forma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Fundamentam modelos petrogen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ticos e a explora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mineral da regi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  <a:endParaRPr lang="en-US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 de Texto 7"/>
          <p:cNvSpPr txBox="1"/>
          <p:nvPr/>
        </p:nvSpPr>
        <p:spPr>
          <a:xfrm>
            <a:off x="11614785" y="287655"/>
            <a:ext cx="389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97835" y="263525"/>
            <a:ext cx="6176645" cy="396240"/>
          </a:xfrm>
        </p:spPr>
        <p:txBody>
          <a:bodyPr>
            <a:noAutofit/>
          </a:bodyPr>
          <a:lstStyle/>
          <a:p>
            <a:pPr algn="ctr"/>
            <a:r>
              <a:rPr lang="pt-BR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Localização da Área de Estudo</a:t>
            </a:r>
            <a:endParaRPr lang="pt-BR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44320" y="509905"/>
            <a:ext cx="8837295" cy="6242050"/>
          </a:xfrm>
        </p:spPr>
      </p:pic>
      <p:sp>
        <p:nvSpPr>
          <p:cNvPr id="3" name="Retângulo 2"/>
          <p:cNvSpPr/>
          <p:nvPr/>
        </p:nvSpPr>
        <p:spPr>
          <a:xfrm>
            <a:off x="6551930" y="3216910"/>
            <a:ext cx="169545" cy="1695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  <p:cxnSp>
        <p:nvCxnSpPr>
          <p:cNvPr id="4" name="Conector Reto 3"/>
          <p:cNvCxnSpPr>
            <a:stCxn id="3" idx="0"/>
          </p:cNvCxnSpPr>
          <p:nvPr/>
        </p:nvCxnSpPr>
        <p:spPr>
          <a:xfrm flipV="1">
            <a:off x="6637020" y="3183255"/>
            <a:ext cx="549910" cy="336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Conector Reto 4"/>
          <p:cNvCxnSpPr>
            <a:stCxn id="3" idx="1"/>
          </p:cNvCxnSpPr>
          <p:nvPr/>
        </p:nvCxnSpPr>
        <p:spPr>
          <a:xfrm>
            <a:off x="6551930" y="3302000"/>
            <a:ext cx="584200" cy="31070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6711950" y="3393440"/>
            <a:ext cx="449580" cy="645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3326130" y="3597910"/>
            <a:ext cx="1141730" cy="27908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3504565" y="2550795"/>
            <a:ext cx="1607185" cy="5956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3525520" y="3181350"/>
            <a:ext cx="1198245" cy="1104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3401060" y="3388995"/>
            <a:ext cx="664845" cy="2978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Caixa de Texto 12"/>
          <p:cNvSpPr txBox="1"/>
          <p:nvPr/>
        </p:nvSpPr>
        <p:spPr>
          <a:xfrm>
            <a:off x="11572240" y="264160"/>
            <a:ext cx="532130" cy="395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400" b="1">
                <a:latin typeface="Arial Black" panose="020B0A04020102020204" pitchFamily="34" charset="0"/>
                <a:cs typeface="Arial Black" panose="020B0A04020102020204" pitchFamily="34" charset="0"/>
              </a:rPr>
              <a:t> 5</a:t>
            </a:r>
            <a:endParaRPr lang="pt-BR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arredondado 6"/>
          <p:cNvSpPr/>
          <p:nvPr/>
        </p:nvSpPr>
        <p:spPr>
          <a:xfrm>
            <a:off x="5637530" y="3597910"/>
            <a:ext cx="246380" cy="164465"/>
          </a:xfrm>
          <a:prstGeom prst="roundRect">
            <a:avLst>
              <a:gd name="adj" fmla="val 4879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  <p:sp>
        <p:nvSpPr>
          <p:cNvPr id="14" name="Retângulo arredondado 13"/>
          <p:cNvSpPr/>
          <p:nvPr/>
        </p:nvSpPr>
        <p:spPr>
          <a:xfrm>
            <a:off x="1766570" y="5997575"/>
            <a:ext cx="271780" cy="205105"/>
          </a:xfrm>
          <a:prstGeom prst="roundRect">
            <a:avLst>
              <a:gd name="adj" fmla="val 4879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  <p:sp>
        <p:nvSpPr>
          <p:cNvPr id="16" name="Caixa de Texto 15"/>
          <p:cNvSpPr txBox="1"/>
          <p:nvPr/>
        </p:nvSpPr>
        <p:spPr>
          <a:xfrm>
            <a:off x="6229350" y="4563110"/>
            <a:ext cx="305435" cy="2120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pt-BR" altLang="en-US" sz="800"/>
          </a:p>
        </p:txBody>
      </p:sp>
      <p:sp>
        <p:nvSpPr>
          <p:cNvPr id="17" name="Caixa de Texto 16"/>
          <p:cNvSpPr txBox="1"/>
          <p:nvPr/>
        </p:nvSpPr>
        <p:spPr>
          <a:xfrm>
            <a:off x="6012180" y="4775200"/>
            <a:ext cx="768985" cy="61214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</a:rPr>
              <a:t>Muiane</a:t>
            </a:r>
            <a:endParaRPr lang="pt-BR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 de Texto 17"/>
          <p:cNvSpPr txBox="1"/>
          <p:nvPr/>
        </p:nvSpPr>
        <p:spPr>
          <a:xfrm>
            <a:off x="5713095" y="3663950"/>
            <a:ext cx="614045" cy="37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900"/>
              <a:t>Muiane</a:t>
            </a:r>
            <a:endParaRPr lang="pt-BR" altLang="en-US" sz="900"/>
          </a:p>
        </p:txBody>
      </p:sp>
      <p:sp>
        <p:nvSpPr>
          <p:cNvPr id="19" name="Caixa de Texto 18"/>
          <p:cNvSpPr txBox="1"/>
          <p:nvPr/>
        </p:nvSpPr>
        <p:spPr>
          <a:xfrm>
            <a:off x="2038350" y="5937885"/>
            <a:ext cx="1216660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1400">
                <a:latin typeface="Arial" panose="020B0604020202020204" pitchFamily="34" charset="0"/>
                <a:cs typeface="Arial" panose="020B0604020202020204" pitchFamily="34" charset="0"/>
              </a:rPr>
              <a:t>Muiane</a:t>
            </a:r>
            <a:endParaRPr lang="pt-BR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Reto 20"/>
          <p:cNvCxnSpPr/>
          <p:nvPr/>
        </p:nvCxnSpPr>
        <p:spPr>
          <a:xfrm>
            <a:off x="5815330" y="3759835"/>
            <a:ext cx="952500" cy="10147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Conector Reto 21"/>
          <p:cNvCxnSpPr>
            <a:stCxn id="7" idx="1"/>
            <a:endCxn id="7" idx="1"/>
          </p:cNvCxnSpPr>
          <p:nvPr/>
        </p:nvCxnSpPr>
        <p:spPr>
          <a:xfrm>
            <a:off x="5637530" y="368046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5713730" y="3767455"/>
            <a:ext cx="306070" cy="160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21509" y="74390"/>
            <a:ext cx="4362139" cy="497840"/>
          </a:xfrm>
        </p:spPr>
        <p:txBody>
          <a:bodyPr>
            <a:noAutofit/>
          </a:bodyPr>
          <a:lstStyle/>
          <a:p>
            <a:pPr algn="ctr"/>
            <a:r>
              <a:rPr lang="pt-BR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Geologia Regional</a:t>
            </a:r>
            <a:endParaRPr lang="pt-BR" alt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 de Texto 6"/>
          <p:cNvSpPr txBox="1"/>
          <p:nvPr/>
        </p:nvSpPr>
        <p:spPr>
          <a:xfrm>
            <a:off x="444081" y="382247"/>
            <a:ext cx="3146655" cy="2271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00000"/>
              </a:lnSpc>
            </a:pPr>
            <a:endParaRPr lang="pt-B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pt-BR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Complexo de Nampula</a:t>
            </a:r>
            <a: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pt-BR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Neo</a:t>
            </a: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Mesoproterozoico</a:t>
            </a: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(evento orogênico ~1,0 Ga).</a:t>
            </a:r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t-B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t-B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0717" y="572229"/>
            <a:ext cx="7636896" cy="504481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29091" y="5819532"/>
            <a:ext cx="8909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-Gnaisses e migmatitos mais antigos (laranja, cinza e vermelho)</a:t>
            </a:r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04837" y="3063849"/>
            <a:ext cx="3275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Amarelo: Quaternário</a:t>
            </a:r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Preto:Lúrio</a:t>
            </a: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(zonas de</a:t>
            </a:r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cisalhamento)</a:t>
            </a:r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04837" y="3063849"/>
            <a:ext cx="3275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Amarelo: Quaternário</a:t>
            </a:r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Preto:Lúrio</a:t>
            </a: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(zonas de</a:t>
            </a:r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cisalhamento)</a:t>
            </a:r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92347" y="4565363"/>
            <a:ext cx="3275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-Rosa: Gnaisses mais novos (discordantes)</a:t>
            </a:r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 flipV="1">
            <a:off x="5239385" y="1557655"/>
            <a:ext cx="4403090" cy="679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/>
        </p:nvCxnSpPr>
        <p:spPr>
          <a:xfrm flipH="1">
            <a:off x="4097655" y="2302510"/>
            <a:ext cx="650240" cy="2632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>
            <a:off x="5111115" y="2044700"/>
            <a:ext cx="1490980" cy="8966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Caixa de Texto 8"/>
          <p:cNvSpPr txBox="1"/>
          <p:nvPr/>
        </p:nvSpPr>
        <p:spPr>
          <a:xfrm>
            <a:off x="11640185" y="245110"/>
            <a:ext cx="398145" cy="414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 sz="2400" b="1">
                <a:latin typeface="Arial Black" panose="020B0A04020102020204" pitchFamily="34" charset="0"/>
                <a:cs typeface="Arial Black" panose="020B0A04020102020204" pitchFamily="34" charset="0"/>
              </a:rPr>
              <a:t>6</a:t>
            </a:r>
            <a:endParaRPr lang="pt-BR" altLang="en-US" sz="2400" b="1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530" y="178435"/>
            <a:ext cx="10558780" cy="568960"/>
          </a:xfrm>
        </p:spPr>
        <p:txBody>
          <a:bodyPr>
            <a:normAutofit/>
          </a:bodyPr>
          <a:p>
            <a:r>
              <a:rPr lang="pt-BR" altLang="en-US" sz="31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Distribuição dos pegmatitos da Província Alto-Ligonha</a:t>
            </a:r>
            <a:endParaRPr lang="pt-BR" altLang="en-US" sz="3110"/>
          </a:p>
        </p:txBody>
      </p:sp>
      <p:pic>
        <p:nvPicPr>
          <p:cNvPr id="757490935" name="Imagem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4055" y="747395"/>
            <a:ext cx="6762115" cy="5680710"/>
          </a:xfrm>
          <a:prstGeom prst="rect">
            <a:avLst/>
          </a:prstGeom>
          <a:noFill/>
        </p:spPr>
      </p:pic>
      <p:sp>
        <p:nvSpPr>
          <p:cNvPr id="5" name="Caixa de Texto 4"/>
          <p:cNvSpPr txBox="1"/>
          <p:nvPr/>
        </p:nvSpPr>
        <p:spPr>
          <a:xfrm>
            <a:off x="8879205" y="6233160"/>
            <a:ext cx="2364740" cy="516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pt-BR" alt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Fonte: Modificado de Marcelo, 2016</a:t>
            </a:r>
            <a:endParaRPr lang="pt-BR" altLang="en-US" sz="1600"/>
          </a:p>
        </p:txBody>
      </p:sp>
      <p:sp>
        <p:nvSpPr>
          <p:cNvPr id="4" name="Caixa de Texto 3"/>
          <p:cNvSpPr txBox="1"/>
          <p:nvPr/>
        </p:nvSpPr>
        <p:spPr>
          <a:xfrm>
            <a:off x="11606530" y="245110"/>
            <a:ext cx="398145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91820" y="953135"/>
            <a:ext cx="4547235" cy="454025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Pegmatitos??</a:t>
            </a:r>
            <a:endParaRPr lang="pt-BR" altLang="en-US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517525" y="1458595"/>
            <a:ext cx="5186045" cy="4721225"/>
          </a:xfrm>
          <a:solidFill>
            <a:schemeClr val="bg2">
              <a:alpha val="20000"/>
            </a:schemeClr>
          </a:solidFill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London (2008;2018) - são rochas de composição granítica formadas por quartzo, feldspato potássico, plagioclásio e micas. Destacam-se cristais de granulometria grossa, com variações no tamanho e abundância,  hábitos gráfico e esquelético, zoneamento mineral predominante, incluindo zonas </a:t>
            </a:r>
            <a:r>
              <a:rPr lang="pt-BR" altLang="en-US" sz="24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monominerálicas</a:t>
            </a: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Espaço Reservado para Conteúdo 14"/>
          <p:cNvPicPr>
            <a:picLocks noGrp="1"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84850" y="1388745"/>
            <a:ext cx="5500370" cy="5156200"/>
          </a:xfrm>
          <a:prstGeom prst="rect">
            <a:avLst/>
          </a:prstGeom>
        </p:spPr>
      </p:pic>
      <p:sp>
        <p:nvSpPr>
          <p:cNvPr id="2" name="Caixa de Texto 1"/>
          <p:cNvSpPr txBox="1"/>
          <p:nvPr/>
        </p:nvSpPr>
        <p:spPr>
          <a:xfrm>
            <a:off x="11539220" y="364490"/>
            <a:ext cx="4224655" cy="393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pt-BR" altLang="en-US"/>
          </a:p>
        </p:txBody>
      </p:sp>
      <p:sp>
        <p:nvSpPr>
          <p:cNvPr id="3" name="Caixa de Texto 2"/>
          <p:cNvSpPr txBox="1"/>
          <p:nvPr/>
        </p:nvSpPr>
        <p:spPr>
          <a:xfrm>
            <a:off x="11454765" y="363855"/>
            <a:ext cx="635635" cy="393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4293235" y="220345"/>
            <a:ext cx="4866640" cy="537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pt-BR" sz="2000">
                <a:latin typeface="Arial Black" panose="020B0A04020102020204" pitchFamily="34" charset="0"/>
                <a:cs typeface="Arial Black" panose="020B0A04020102020204" pitchFamily="34" charset="0"/>
              </a:rPr>
              <a:t>FUNDAMENTA</a:t>
            </a:r>
            <a:r>
              <a:rPr lang="en-US" altLang="en-US" sz="2000">
                <a:latin typeface="Arial Black" panose="020B0A04020102020204" pitchFamily="34" charset="0"/>
                <a:cs typeface="Arial Black" panose="020B0A04020102020204" pitchFamily="34" charset="0"/>
              </a:rPr>
              <a:t>ÇÃ</a:t>
            </a:r>
            <a:r>
              <a:rPr lang="en-US" altLang="pt-BR" sz="2000">
                <a:latin typeface="Arial Black" panose="020B0A04020102020204" pitchFamily="34" charset="0"/>
                <a:cs typeface="Arial Black" panose="020B0A04020102020204" pitchFamily="34" charset="0"/>
              </a:rPr>
              <a:t>O TE</a:t>
            </a:r>
            <a:r>
              <a:rPr lang="pt-BR" altLang="en-US" sz="2000">
                <a:latin typeface="Arial Black" panose="020B0A04020102020204" pitchFamily="34" charset="0"/>
                <a:cs typeface="Arial Black" panose="020B0A04020102020204" pitchFamily="34" charset="0"/>
              </a:rPr>
              <a:t>Ó</a:t>
            </a:r>
            <a:r>
              <a:rPr lang="en-US" altLang="pt-BR" sz="2000">
                <a:latin typeface="Arial Black" panose="020B0A04020102020204" pitchFamily="34" charset="0"/>
                <a:cs typeface="Arial Black" panose="020B0A04020102020204" pitchFamily="34" charset="0"/>
              </a:rPr>
              <a:t>RICA</a:t>
            </a:r>
            <a:r>
              <a:rPr lang="en-US" altLang="pt-BR"/>
              <a:t> </a:t>
            </a:r>
            <a:endParaRPr lang="pt-BR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5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072130" y="795020"/>
            <a:ext cx="5627370" cy="560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 de Texto 2"/>
          <p:cNvSpPr txBox="1"/>
          <p:nvPr/>
        </p:nvSpPr>
        <p:spPr>
          <a:xfrm>
            <a:off x="2183130" y="6463665"/>
            <a:ext cx="2134235" cy="28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1400" dirty="0"/>
              <a:t>Fonte: London, 2008</a:t>
            </a:r>
            <a:endParaRPr lang="pt-BR" altLang="en-US" sz="1400" dirty="0"/>
          </a:p>
        </p:txBody>
      </p:sp>
      <p:sp>
        <p:nvSpPr>
          <p:cNvPr id="8" name="Caixa de Texto 7"/>
          <p:cNvSpPr txBox="1"/>
          <p:nvPr/>
        </p:nvSpPr>
        <p:spPr>
          <a:xfrm>
            <a:off x="11445240" y="295275"/>
            <a:ext cx="670560" cy="49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pt-B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 de Texto 3"/>
          <p:cNvSpPr txBox="1"/>
          <p:nvPr/>
        </p:nvSpPr>
        <p:spPr>
          <a:xfrm>
            <a:off x="4237990" y="180975"/>
            <a:ext cx="3863340" cy="520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altLang="en-US" sz="2400" dirty="0"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Zoneamento regional</a:t>
            </a:r>
            <a:endParaRPr lang="pt-BR" altLang="en-US" sz="24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TABLE_ENDDRAG_ORIGIN_RECT" val="844*269"/>
  <p:tag name="TABLE_ENDDRAG_RECT" val="40*236*844*270"/>
</p:tagLst>
</file>

<file path=ppt/tags/tag3.xml><?xml version="1.0" encoding="utf-8"?>
<p:tagLst xmlns:p="http://schemas.openxmlformats.org/presentationml/2006/main">
  <p:tag name="TABLE_ENDDRAG_ORIGIN_RECT" val="834*283"/>
  <p:tag name="TABLE_ENDDRAG_RECT" val="48*84*834*283"/>
</p:tagLst>
</file>

<file path=ppt/tags/tag4.xml><?xml version="1.0" encoding="utf-8"?>
<p:tagLst xmlns:p="http://schemas.openxmlformats.org/presentationml/2006/main">
  <p:tag name="TABLE_ENDDRAG_ORIGIN_RECT" val="837*282"/>
  <p:tag name="TABLE_ENDDRAG_RECT" val="46*88*837*282"/>
</p:tagLst>
</file>

<file path=ppt/tags/tag5.xml><?xml version="1.0" encoding="utf-8"?>
<p:tagLst xmlns:p="http://schemas.openxmlformats.org/presentationml/2006/main">
  <p:tag name="TABLE_ENDDRAG_ORIGIN_RECT" val="842*219"/>
  <p:tag name="TABLE_ENDDRAG_RECT" val="44*308*842*219"/>
</p:tagLst>
</file>

<file path=ppt/tags/tag6.xml><?xml version="1.0" encoding="utf-8"?>
<p:tagLst xmlns:p="http://schemas.openxmlformats.org/presentationml/2006/main">
  <p:tag name="TABLE_ENDDRAG_ORIGIN_RECT" val="830*279"/>
  <p:tag name="TABLE_ENDDRAG_RECT" val="44*94*830*279"/>
</p:tagLst>
</file>

<file path=ppt/tags/tag7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Exibir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TM03457515[[fn=Exibir]]</Template>
  <TotalTime>0</TotalTime>
  <Words>14933</Words>
  <Application>WPS Presentation</Application>
  <PresentationFormat>Widescreen</PresentationFormat>
  <Paragraphs>869</Paragraphs>
  <Slides>35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53" baseType="lpstr">
      <vt:lpstr>Arial</vt:lpstr>
      <vt:lpstr>SimSun</vt:lpstr>
      <vt:lpstr>Wingdings</vt:lpstr>
      <vt:lpstr>Wingdings 2</vt:lpstr>
      <vt:lpstr>Arial Black</vt:lpstr>
      <vt:lpstr>Microsoft YaHei</vt:lpstr>
      <vt:lpstr>Arial Unicode MS</vt:lpstr>
      <vt:lpstr>Century Schoolbook</vt:lpstr>
      <vt:lpstr>Calibri</vt:lpstr>
      <vt:lpstr>Times New Roman</vt:lpstr>
      <vt:lpstr>Cambria</vt:lpstr>
      <vt:lpstr>ＭＳ 明朝</vt:lpstr>
      <vt:lpstr>ESRI AMFM Electric</vt:lpstr>
      <vt:lpstr>Times New Roman</vt:lpstr>
      <vt:lpstr>Arial</vt:lpstr>
      <vt:lpstr>Exibir</vt:lpstr>
      <vt:lpstr>Paint.Picture</vt:lpstr>
      <vt:lpstr>Paint.Picture</vt:lpstr>
      <vt:lpstr>Pós-Graduação em Ciências do Sistema Terra e Sociedade, linha de pesquisa: tectônica, petrogênese e evoluição litosferica </vt:lpstr>
      <vt:lpstr>PowerPoint 演示文稿</vt:lpstr>
      <vt:lpstr> Estrutura da Apresentação</vt:lpstr>
      <vt:lpstr>INTRODUÇÃO</vt:lpstr>
      <vt:lpstr>Localização da Área de Estudo</vt:lpstr>
      <vt:lpstr>Geologia Regional</vt:lpstr>
      <vt:lpstr>Distribuição dos pegmatitos da Província Alto-Ligonha</vt:lpstr>
      <vt:lpstr>Pegmatitos??</vt:lpstr>
      <vt:lpstr>PowerPoint 演示文稿</vt:lpstr>
      <vt:lpstr>Minerais Associados Em Pegmatitos</vt:lpstr>
      <vt:lpstr>PowerPoint 演示文稿</vt:lpstr>
      <vt:lpstr>Digrama de Classifição</vt:lpstr>
      <vt:lpstr> Cristalográfica</vt:lpstr>
      <vt:lpstr>Estrutura Cristalina Feldspatos</vt:lpstr>
      <vt:lpstr>Estrutura cristalina do feldspato sob condições ambientais.</vt:lpstr>
      <vt:lpstr>Estruturas cristalinas dos polimorfos</vt:lpstr>
      <vt:lpstr>Estrutura geral de feldspatos</vt:lpstr>
      <vt:lpstr>Difração de raios X de Plagioclásio (Anortita)</vt:lpstr>
      <vt:lpstr> Cálculo da Fórmula Química dos Feldspatos </vt:lpstr>
      <vt:lpstr>Diagrama Binário com Solução Sólida: Albita–Anortita</vt:lpstr>
      <vt:lpstr>Diagrama do Sistema de Feldspatos Alcalinos(KAlSi₃O₈–NaAlSi₃O₈)</vt:lpstr>
      <vt:lpstr>   GRUPO MICAS</vt:lpstr>
      <vt:lpstr>Nomenclatura e Classificação</vt:lpstr>
      <vt:lpstr>Formas cristalográficas da moscovita</vt:lpstr>
      <vt:lpstr>ESTRUTURA CRISTALINA</vt:lpstr>
      <vt:lpstr>Politipos de Moscovita</vt:lpstr>
      <vt:lpstr>Cont.</vt:lpstr>
      <vt:lpstr>PowerPoint 演示文稿</vt:lpstr>
      <vt:lpstr>Cálculo da Fórmula Química da Mica</vt:lpstr>
      <vt:lpstr>Diagramas de Fases  de  Micas</vt:lpstr>
      <vt:lpstr>Descrição do Diagrama mgli–feal</vt:lpstr>
      <vt:lpstr> Diagrama mgli × feal – Micas Dioctaédricas</vt:lpstr>
      <vt:lpstr>PowerPoint 演示文稿</vt:lpstr>
      <vt:lpstr>Referências Bibliográficas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Francisco Raimundo</dc:creator>
  <cp:lastModifiedBy>franc</cp:lastModifiedBy>
  <cp:revision>83</cp:revision>
  <dcterms:created xsi:type="dcterms:W3CDTF">2023-03-21T15:54:00Z</dcterms:created>
  <dcterms:modified xsi:type="dcterms:W3CDTF">2025-04-28T18:17:11Z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473C7E4953C54F9281024A7582DAEA8B_12</vt:lpwstr>
  </property>
  <property fmtid="{D5CDD505-2E9C-101B-9397-08002B2CF9AE}" pid="3" name="KSOProductBuildVer">
    <vt:lpwstr>1046-12.2.0.20795</vt:lpwstr>
  </property>
</Properties>
</file>