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48" r:id="rId2"/>
    <p:sldMasterId id="2147483672" r:id="rId3"/>
    <p:sldMasterId id="2147483760" r:id="rId4"/>
    <p:sldMasterId id="2147483724" r:id="rId5"/>
    <p:sldMasterId id="2147483772" r:id="rId6"/>
    <p:sldMasterId id="2147483736" r:id="rId7"/>
    <p:sldMasterId id="2147483784" r:id="rId8"/>
    <p:sldMasterId id="2147483720" r:id="rId9"/>
    <p:sldMasterId id="2147483721" r:id="rId10"/>
    <p:sldMasterId id="2147483722" r:id="rId11"/>
    <p:sldMasterId id="2147483723" r:id="rId12"/>
  </p:sldMasterIdLst>
  <p:handoutMasterIdLst>
    <p:handoutMasterId r:id="rId24"/>
  </p:handoutMasterIdLst>
  <p:sldIdLst>
    <p:sldId id="256" r:id="rId13"/>
    <p:sldId id="257" r:id="rId14"/>
    <p:sldId id="578" r:id="rId15"/>
    <p:sldId id="595" r:id="rId16"/>
    <p:sldId id="594" r:id="rId17"/>
    <p:sldId id="579" r:id="rId18"/>
    <p:sldId id="585" r:id="rId19"/>
    <p:sldId id="267" r:id="rId20"/>
    <p:sldId id="596" r:id="rId21"/>
    <p:sldId id="597" r:id="rId22"/>
    <p:sldId id="598" r:id="rId2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to Vanin" initials="VV" lastIdx="1" clrIdx="0">
    <p:extLst>
      <p:ext uri="{19B8F6BF-5375-455C-9EA6-DF929625EA0E}">
        <p15:presenceInfo xmlns:p15="http://schemas.microsoft.com/office/powerpoint/2012/main" userId="ab049b3e1bfdcd4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77B1"/>
    <a:srgbClr val="000000"/>
    <a:srgbClr val="C0C1BF"/>
    <a:srgbClr val="0F6688"/>
    <a:srgbClr val="226A8A"/>
    <a:srgbClr val="4D4D4F"/>
    <a:srgbClr val="505150"/>
    <a:srgbClr val="90272A"/>
    <a:srgbClr val="7B2629"/>
    <a:srgbClr val="205C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3" autoAdjust="0"/>
    <p:restoredTop sz="95196" autoAdjust="0"/>
  </p:normalViewPr>
  <p:slideViewPr>
    <p:cSldViewPr snapToGrid="0" snapToObjects="1">
      <p:cViewPr varScale="1">
        <p:scale>
          <a:sx n="113" d="100"/>
          <a:sy n="113" d="100"/>
        </p:scale>
        <p:origin x="480" y="91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198DBC-2730-EC4E-A6BF-C4B5EDCC639A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79F5C5-C41C-0542-A366-1F8DC1FCB3A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8815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57598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9800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4719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614963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79982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99441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6160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82906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62697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25210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35974"/>
            <a:ext cx="4040188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025210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35974"/>
            <a:ext cx="4041775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13141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624943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0593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317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02885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39101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09036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21897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257931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871650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58025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49619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89807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212134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1737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7741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15703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83130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73109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84204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81302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89474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74119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39235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70168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31526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6160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948048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46992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3008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45792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12756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26360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526067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59490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79616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5898115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0537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62697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25210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35974"/>
            <a:ext cx="4040188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025210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35974"/>
            <a:ext cx="4041775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625744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821678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682077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215749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727146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876924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00826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4833730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3621488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118966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81288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9829968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2087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2156087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993324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4200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590225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3463716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014477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3197038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552684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440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495972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884117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338711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804478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96000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214894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498496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187650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899506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2916266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9852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283810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23087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219184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013542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7613630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727880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149557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210582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380213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367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833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theme" Target="../theme/theme1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22014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rgbClr val="226A8A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505150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505150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505150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131412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534130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13142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92717"/>
            <a:ext cx="9142096" cy="3507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624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rgbClr val="226A8A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505150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505150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505150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83055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71697"/>
            <a:ext cx="9144000" cy="371803"/>
          </a:xfrm>
          <a:prstGeom prst="rect">
            <a:avLst/>
          </a:prstGeom>
          <a:solidFill>
            <a:srgbClr val="0F668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699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5809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71697"/>
            <a:ext cx="9144000" cy="371803"/>
          </a:xfrm>
          <a:prstGeom prst="rect">
            <a:avLst/>
          </a:prstGeom>
          <a:solidFill>
            <a:srgbClr val="4D4D4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672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11779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82207"/>
            <a:ext cx="9144000" cy="361293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22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871434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tmp"/><Relationship Id="rId3" Type="http://schemas.openxmlformats.org/officeDocument/2006/relationships/image" Target="../media/image10.tmp"/><Relationship Id="rId7" Type="http://schemas.openxmlformats.org/officeDocument/2006/relationships/image" Target="../media/image14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tmp"/><Relationship Id="rId11" Type="http://schemas.openxmlformats.org/officeDocument/2006/relationships/image" Target="../media/image18.tmp"/><Relationship Id="rId5" Type="http://schemas.openxmlformats.org/officeDocument/2006/relationships/image" Target="../media/image12.tmp"/><Relationship Id="rId10" Type="http://schemas.openxmlformats.org/officeDocument/2006/relationships/image" Target="../media/image17.tmp"/><Relationship Id="rId4" Type="http://schemas.openxmlformats.org/officeDocument/2006/relationships/image" Target="../media/image11.tmp"/><Relationship Id="rId9" Type="http://schemas.openxmlformats.org/officeDocument/2006/relationships/image" Target="../media/image16.tm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8054" y="283334"/>
            <a:ext cx="7262949" cy="983467"/>
          </a:xfrm>
        </p:spPr>
        <p:txBody>
          <a:bodyPr>
            <a:noAutofit/>
          </a:bodyPr>
          <a:lstStyle/>
          <a:p>
            <a:r>
              <a:rPr lang="pt-BR" sz="2400" dirty="0"/>
              <a:t>Tópicos Avançados em Tratamento Estatístico de Dados em Ciências Experimentais - PGF5103</a:t>
            </a:r>
            <a:endParaRPr lang="en-US" sz="2400" dirty="0"/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FABE3C22-B5F8-CA8B-C9FC-B8AE4B7FD78B}"/>
              </a:ext>
            </a:extLst>
          </p:cNvPr>
          <p:cNvSpPr txBox="1">
            <a:spLocks/>
          </p:cNvSpPr>
          <p:nvPr/>
        </p:nvSpPr>
        <p:spPr>
          <a:xfrm>
            <a:off x="7396280" y="723259"/>
            <a:ext cx="1698032" cy="76107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b="0" i="0" kern="1200">
                <a:solidFill>
                  <a:schemeClr val="tx1">
                    <a:tint val="75000"/>
                  </a:schemeClr>
                </a:solidFill>
                <a:latin typeface="Eau Sans Bold"/>
                <a:ea typeface="+mn-ea"/>
                <a:cs typeface="Eau Sans Bold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b="0" i="0" kern="1200">
                <a:solidFill>
                  <a:schemeClr val="tx1">
                    <a:tint val="75000"/>
                  </a:schemeClr>
                </a:solidFill>
                <a:latin typeface="Eau Sans Bold"/>
                <a:ea typeface="+mn-ea"/>
                <a:cs typeface="Eau Sans Bold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>
                <a:solidFill>
                  <a:schemeClr val="tx1">
                    <a:tint val="75000"/>
                  </a:schemeClr>
                </a:solidFill>
                <a:latin typeface="Eau Sans Bold"/>
                <a:ea typeface="+mn-ea"/>
                <a:cs typeface="Eau Sans Bold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Eau Sans Bold"/>
                <a:ea typeface="+mn-ea"/>
                <a:cs typeface="Eau Sans Bold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Eau Sans Bold"/>
                <a:ea typeface="+mn-ea"/>
                <a:cs typeface="Eau Sans Bold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dirty="0"/>
              <a:t>1º semestre </a:t>
            </a:r>
          </a:p>
          <a:p>
            <a:r>
              <a:rPr lang="pt-BR" sz="1600" dirty="0"/>
              <a:t>de 2023</a:t>
            </a:r>
          </a:p>
          <a:p>
            <a:r>
              <a:rPr lang="pt-BR" sz="1600" dirty="0"/>
              <a:t>Vito R. Vanin</a:t>
            </a: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37F36684-72E7-6D66-8254-93197A3B5F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6740" y="4273892"/>
            <a:ext cx="8469086" cy="636037"/>
          </a:xfrm>
        </p:spPr>
        <p:txBody>
          <a:bodyPr>
            <a:noAutofit/>
          </a:bodyPr>
          <a:lstStyle/>
          <a:p>
            <a:r>
              <a:rPr lang="pt-BR" sz="1600" dirty="0"/>
              <a:t>Aula 20 – 5/6: O método dos mínimos quadrados para funções não-lineares</a:t>
            </a:r>
          </a:p>
        </p:txBody>
      </p:sp>
      <p:grpSp>
        <p:nvGrpSpPr>
          <p:cNvPr id="18" name="Agrupar 17">
            <a:extLst>
              <a:ext uri="{FF2B5EF4-FFF2-40B4-BE49-F238E27FC236}">
                <a16:creationId xmlns:a16="http://schemas.microsoft.com/office/drawing/2014/main" id="{D327D862-EDC0-CA63-B45D-892FF68A9A8A}"/>
              </a:ext>
            </a:extLst>
          </p:cNvPr>
          <p:cNvGrpSpPr/>
          <p:nvPr/>
        </p:nvGrpSpPr>
        <p:grpSpPr>
          <a:xfrm>
            <a:off x="1202629" y="1119980"/>
            <a:ext cx="6213798" cy="3153912"/>
            <a:chOff x="1963270" y="1192306"/>
            <a:chExt cx="9063317" cy="4903694"/>
          </a:xfrm>
          <a:effectLst>
            <a:glow rad="127000">
              <a:srgbClr val="4472C4">
                <a:alpha val="10000"/>
              </a:srgbClr>
            </a:glow>
          </a:effectLst>
        </p:grpSpPr>
        <p:sp>
          <p:nvSpPr>
            <p:cNvPr id="19" name="Retângulo 18">
              <a:extLst>
                <a:ext uri="{FF2B5EF4-FFF2-40B4-BE49-F238E27FC236}">
                  <a16:creationId xmlns:a16="http://schemas.microsoft.com/office/drawing/2014/main" id="{BE32AE71-903A-FE81-2016-6845A578AB18}"/>
                </a:ext>
              </a:extLst>
            </p:cNvPr>
            <p:cNvSpPr/>
            <p:nvPr/>
          </p:nvSpPr>
          <p:spPr>
            <a:xfrm>
              <a:off x="1963270" y="1192306"/>
              <a:ext cx="9063317" cy="4903694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0" name="Imagem 19">
              <a:extLst>
                <a:ext uri="{FF2B5EF4-FFF2-40B4-BE49-F238E27FC236}">
                  <a16:creationId xmlns:a16="http://schemas.microsoft.com/office/drawing/2014/main" id="{47429BF2-EDB1-4F9E-3DCC-0D20764068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3507" y="2857571"/>
              <a:ext cx="2768471" cy="3062097"/>
            </a:xfrm>
            <a:prstGeom prst="rect">
              <a:avLst/>
            </a:prstGeom>
          </p:spPr>
        </p:pic>
        <p:pic>
          <p:nvPicPr>
            <p:cNvPr id="21" name="Imagem 20">
              <a:extLst>
                <a:ext uri="{FF2B5EF4-FFF2-40B4-BE49-F238E27FC236}">
                  <a16:creationId xmlns:a16="http://schemas.microsoft.com/office/drawing/2014/main" id="{2C3D7570-06C1-BB91-25BF-6FB1EB51A6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93"/>
            <a:stretch/>
          </p:blipFill>
          <p:spPr>
            <a:xfrm>
              <a:off x="8440976" y="2051168"/>
              <a:ext cx="2476715" cy="3899147"/>
            </a:xfrm>
            <a:prstGeom prst="rect">
              <a:avLst/>
            </a:prstGeom>
          </p:spPr>
        </p:pic>
        <p:pic>
          <p:nvPicPr>
            <p:cNvPr id="22" name="Imagem 21">
              <a:extLst>
                <a:ext uri="{FF2B5EF4-FFF2-40B4-BE49-F238E27FC236}">
                  <a16:creationId xmlns:a16="http://schemas.microsoft.com/office/drawing/2014/main" id="{30B229FD-9F99-075F-CBA8-7A219BA441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6728" y="3953538"/>
              <a:ext cx="2118544" cy="1966130"/>
            </a:xfrm>
            <a:prstGeom prst="rect">
              <a:avLst/>
            </a:prstGeom>
          </p:spPr>
        </p:pic>
        <p:pic>
          <p:nvPicPr>
            <p:cNvPr id="23" name="Imagem 22">
              <a:extLst>
                <a:ext uri="{FF2B5EF4-FFF2-40B4-BE49-F238E27FC236}">
                  <a16:creationId xmlns:a16="http://schemas.microsoft.com/office/drawing/2014/main" id="{D3C5F902-6040-A2B7-062A-7200A2E4A6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71"/>
            <a:stretch/>
          </p:blipFill>
          <p:spPr>
            <a:xfrm>
              <a:off x="5002306" y="1264022"/>
              <a:ext cx="3438670" cy="2616265"/>
            </a:xfrm>
            <a:prstGeom prst="rect">
              <a:avLst/>
            </a:prstGeom>
          </p:spPr>
        </p:pic>
        <p:pic>
          <p:nvPicPr>
            <p:cNvPr id="24" name="Imagem 23">
              <a:extLst>
                <a:ext uri="{FF2B5EF4-FFF2-40B4-BE49-F238E27FC236}">
                  <a16:creationId xmlns:a16="http://schemas.microsoft.com/office/drawing/2014/main" id="{006A4B5A-12FE-FE56-88D7-C79B94A4ADC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3507" y="1270190"/>
              <a:ext cx="2731699" cy="852567"/>
            </a:xfrm>
            <a:prstGeom prst="rect">
              <a:avLst/>
            </a:prstGeom>
          </p:spPr>
        </p:pic>
        <p:pic>
          <p:nvPicPr>
            <p:cNvPr id="25" name="Imagem 24">
              <a:extLst>
                <a:ext uri="{FF2B5EF4-FFF2-40B4-BE49-F238E27FC236}">
                  <a16:creationId xmlns:a16="http://schemas.microsoft.com/office/drawing/2014/main" id="{7754B3D2-3B02-88AA-A889-7050AE19850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4431" y="3743031"/>
              <a:ext cx="1251280" cy="728593"/>
            </a:xfrm>
            <a:prstGeom prst="rect">
              <a:avLst/>
            </a:prstGeom>
          </p:spPr>
        </p:pic>
        <p:pic>
          <p:nvPicPr>
            <p:cNvPr id="26" name="Imagem 25">
              <a:extLst>
                <a:ext uri="{FF2B5EF4-FFF2-40B4-BE49-F238E27FC236}">
                  <a16:creationId xmlns:a16="http://schemas.microsoft.com/office/drawing/2014/main" id="{561A4180-0E27-264B-A4E3-AAF44417487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9672" y="4417038"/>
              <a:ext cx="1772912" cy="596342"/>
            </a:xfrm>
            <a:prstGeom prst="rect">
              <a:avLst/>
            </a:prstGeom>
          </p:spPr>
        </p:pic>
        <p:pic>
          <p:nvPicPr>
            <p:cNvPr id="27" name="Imagem 26">
              <a:extLst>
                <a:ext uri="{FF2B5EF4-FFF2-40B4-BE49-F238E27FC236}">
                  <a16:creationId xmlns:a16="http://schemas.microsoft.com/office/drawing/2014/main" id="{1ED060A6-0E45-1594-63B2-AAB476AEF54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3507" y="2078854"/>
              <a:ext cx="2992589" cy="602385"/>
            </a:xfrm>
            <a:prstGeom prst="rect">
              <a:avLst/>
            </a:prstGeom>
          </p:spPr>
        </p:pic>
        <p:pic>
          <p:nvPicPr>
            <p:cNvPr id="28" name="Imagem 27">
              <a:extLst>
                <a:ext uri="{FF2B5EF4-FFF2-40B4-BE49-F238E27FC236}">
                  <a16:creationId xmlns:a16="http://schemas.microsoft.com/office/drawing/2014/main" id="{05938E60-3E7E-1F5F-7E04-74395325E4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48076" y="1288560"/>
              <a:ext cx="2265291" cy="617807"/>
            </a:xfrm>
            <a:prstGeom prst="rect">
              <a:avLst/>
            </a:prstGeom>
          </p:spPr>
        </p:pic>
        <p:pic>
          <p:nvPicPr>
            <p:cNvPr id="29" name="Imagem 28">
              <a:extLst>
                <a:ext uri="{FF2B5EF4-FFF2-40B4-BE49-F238E27FC236}">
                  <a16:creationId xmlns:a16="http://schemas.microsoft.com/office/drawing/2014/main" id="{0C5BA71C-0097-6C62-D24A-66D50A5ACF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9672" y="5129328"/>
              <a:ext cx="1816829" cy="3525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544796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49FE94-9805-B589-B283-AD04D1FEC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040" y="91683"/>
            <a:ext cx="7034107" cy="253757"/>
          </a:xfrm>
        </p:spPr>
        <p:txBody>
          <a:bodyPr>
            <a:noAutofit/>
          </a:bodyPr>
          <a:lstStyle/>
          <a:p>
            <a:r>
              <a:rPr lang="pt-BR" sz="2800" dirty="0"/>
              <a:t>Gráficos ajuste 4 parâmetros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73294ED-28AC-1334-6856-12F847274F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971" y="2786972"/>
            <a:ext cx="6096528" cy="1889924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AEB6C852-9B38-C353-D09C-E7049DD9EB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348" y="466604"/>
            <a:ext cx="5334462" cy="246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035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80C584-7E7C-F3ED-F0AE-FE8060E28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459" y="69475"/>
            <a:ext cx="6393305" cy="327764"/>
          </a:xfrm>
        </p:spPr>
        <p:txBody>
          <a:bodyPr>
            <a:noAutofit/>
          </a:bodyPr>
          <a:lstStyle/>
          <a:p>
            <a:r>
              <a:rPr lang="pt-BR" sz="2800" dirty="0"/>
              <a:t>Vendo de longe...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89230DF-F914-C610-A474-EBBB59EDB6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670" y="742791"/>
            <a:ext cx="7620660" cy="365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706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2034" y="13642"/>
            <a:ext cx="8229600" cy="330914"/>
          </a:xfrm>
        </p:spPr>
        <p:txBody>
          <a:bodyPr>
            <a:noAutofit/>
          </a:bodyPr>
          <a:lstStyle/>
          <a:p>
            <a:r>
              <a:rPr lang="pt-BR" sz="2800" dirty="0"/>
              <a:t>Objetivos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15562" y="450574"/>
            <a:ext cx="8422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Maneiras simples de aplicar o MMQ para funções não-lineares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O método de Gauss-</a:t>
            </a:r>
            <a:r>
              <a:rPr lang="pt-BR" sz="1600" dirty="0" err="1"/>
              <a:t>Marquardt</a:t>
            </a:r>
            <a:endParaRPr lang="pt-B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Mapeamento da função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C99CA66-40D2-B6E4-4C05-F9B81B94FC97}"/>
              </a:ext>
            </a:extLst>
          </p:cNvPr>
          <p:cNvSpPr txBox="1"/>
          <p:nvPr/>
        </p:nvSpPr>
        <p:spPr>
          <a:xfrm>
            <a:off x="115562" y="1706880"/>
            <a:ext cx="8326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Atividade/tarefa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08B64E3-3C4A-2029-2A1F-1EA87004C9C7}"/>
              </a:ext>
            </a:extLst>
          </p:cNvPr>
          <p:cNvSpPr txBox="1"/>
          <p:nvPr/>
        </p:nvSpPr>
        <p:spPr>
          <a:xfrm>
            <a:off x="212034" y="2638029"/>
            <a:ext cx="85865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Fazer um mapeamento do parâmetro não-linear de uma função com </a:t>
            </a:r>
          </a:p>
          <a:p>
            <a:r>
              <a:rPr lang="pt-BR" dirty="0"/>
              <a:t>um parâmetro linear e outro não-linear.</a:t>
            </a:r>
          </a:p>
          <a:p>
            <a:r>
              <a:rPr lang="pt-BR" dirty="0"/>
              <a:t>Encontre sua função na Tarefa do </a:t>
            </a:r>
            <a:r>
              <a:rPr lang="pt-BR" dirty="0" err="1"/>
              <a:t>moodle</a:t>
            </a:r>
            <a:r>
              <a:rPr lang="pt-BR" dirty="0"/>
              <a:t>!</a:t>
            </a:r>
          </a:p>
          <a:p>
            <a:r>
              <a:rPr lang="pt-BR" dirty="0"/>
              <a:t>PS.: Não sei o resultado!</a:t>
            </a:r>
          </a:p>
        </p:txBody>
      </p:sp>
    </p:spTree>
    <p:extLst>
      <p:ext uri="{BB962C8B-B14F-4D97-AF65-F5344CB8AC3E}">
        <p14:creationId xmlns:p14="http://schemas.microsoft.com/office/powerpoint/2010/main" val="2137276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66260"/>
            <a:ext cx="7951205" cy="327553"/>
          </a:xfrm>
        </p:spPr>
        <p:txBody>
          <a:bodyPr>
            <a:noAutofit/>
          </a:bodyPr>
          <a:lstStyle/>
          <a:p>
            <a:r>
              <a:rPr lang="pt-BR" sz="2400" dirty="0"/>
              <a:t>Método dos mínimos quadrados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aixaDeTexto 3"/>
              <p:cNvSpPr txBox="1"/>
              <p:nvPr/>
            </p:nvSpPr>
            <p:spPr>
              <a:xfrm>
                <a:off x="216628" y="347139"/>
                <a:ext cx="878619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Considere a medida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pt-BR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=1..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pt-BR" dirty="0"/>
                  <a:t> de dados com distribuição </a:t>
                </a:r>
                <a:r>
                  <a:rPr lang="pt-BR" b="1" dirty="0"/>
                  <a:t>normal</a:t>
                </a:r>
                <a:r>
                  <a:rPr lang="pt-BR" dirty="0"/>
                  <a:t>, </a:t>
                </a:r>
              </a:p>
              <a:p>
                <a:r>
                  <a:rPr lang="pt-BR" dirty="0"/>
                  <a:t>não tendenciosos e com matriz de variância </a:t>
                </a:r>
                <a14:m>
                  <m:oMath xmlns:m="http://schemas.openxmlformats.org/officeDocument/2006/math">
                    <m:r>
                      <a:rPr lang="pt-BR" b="1">
                        <a:latin typeface="Cambria Math" panose="02040503050406030204" pitchFamily="18" charset="0"/>
                      </a:rPr>
                      <m:t>𝐕</m:t>
                    </m:r>
                  </m:oMath>
                </a14:m>
                <a:r>
                  <a:rPr lang="pt-BR" dirty="0"/>
                  <a:t>, diagonal, de modo que </a:t>
                </a:r>
              </a:p>
              <a:p>
                <a:r>
                  <a:rPr lang="pt-BR" dirty="0"/>
                  <a:t>os dados são ternos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pt-BR" dirty="0"/>
              </a:p>
              <a:p>
                <a:r>
                  <a:rPr lang="pt-BR" dirty="0"/>
                  <a:t>A função modelo é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𝑎</m:t>
                    </m:r>
                    <m:func>
                      <m:func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sen</m:t>
                        </m:r>
                      </m:fName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func>
                  </m:oMath>
                </a14:m>
                <a:r>
                  <a:rPr lang="pt-BR" dirty="0"/>
                  <a:t> </a:t>
                </a:r>
              </a:p>
            </p:txBody>
          </p:sp>
        </mc:Choice>
        <mc:Fallback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628" y="347139"/>
                <a:ext cx="8786192" cy="1200329"/>
              </a:xfrm>
              <a:prstGeom prst="rect">
                <a:avLst/>
              </a:prstGeom>
              <a:blipFill>
                <a:blip r:embed="rId2"/>
                <a:stretch>
                  <a:fillRect l="-625" t="-3046" b="-710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Agrupar 16">
            <a:extLst>
              <a:ext uri="{FF2B5EF4-FFF2-40B4-BE49-F238E27FC236}">
                <a16:creationId xmlns:a16="http://schemas.microsoft.com/office/drawing/2014/main" id="{2CCA8158-2061-20E8-D88C-267CF1594AC2}"/>
              </a:ext>
            </a:extLst>
          </p:cNvPr>
          <p:cNvGrpSpPr/>
          <p:nvPr/>
        </p:nvGrpSpPr>
        <p:grpSpPr>
          <a:xfrm>
            <a:off x="216628" y="1502701"/>
            <a:ext cx="6543039" cy="636891"/>
            <a:chOff x="223520" y="1689625"/>
            <a:chExt cx="6543039" cy="636891"/>
          </a:xfrm>
        </p:grpSpPr>
        <p:sp>
          <p:nvSpPr>
            <p:cNvPr id="3" name="CaixaDeTexto 2">
              <a:extLst>
                <a:ext uri="{FF2B5EF4-FFF2-40B4-BE49-F238E27FC236}">
                  <a16:creationId xmlns:a16="http://schemas.microsoft.com/office/drawing/2014/main" id="{86EAF63B-2CD0-935C-B39B-114324546F83}"/>
                </a:ext>
              </a:extLst>
            </p:cNvPr>
            <p:cNvSpPr txBox="1"/>
            <p:nvPr/>
          </p:nvSpPr>
          <p:spPr>
            <a:xfrm>
              <a:off x="223520" y="1689625"/>
              <a:ext cx="31834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A função verossimilhança é </a:t>
              </a:r>
            </a:p>
          </p:txBody>
        </p:sp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id="{08B35A85-56C0-37AB-488C-63315C950F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12527" y="1733309"/>
              <a:ext cx="2049958" cy="281964"/>
            </a:xfrm>
            <a:prstGeom prst="rect">
              <a:avLst/>
            </a:prstGeom>
          </p:spPr>
        </p:pic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B625B22E-63A3-51D9-E469-BA62522BC982}"/>
                </a:ext>
              </a:extLst>
            </p:cNvPr>
            <p:cNvSpPr txBox="1"/>
            <p:nvPr/>
          </p:nvSpPr>
          <p:spPr>
            <a:xfrm>
              <a:off x="5635412" y="1689625"/>
              <a:ext cx="11311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com</a:t>
              </a:r>
            </a:p>
          </p:txBody>
        </p:sp>
        <p:pic>
          <p:nvPicPr>
            <p:cNvPr id="14" name="Imagem 13">
              <a:extLst>
                <a:ext uri="{FF2B5EF4-FFF2-40B4-BE49-F238E27FC236}">
                  <a16:creationId xmlns:a16="http://schemas.microsoft.com/office/drawing/2014/main" id="{30289588-24B5-7F17-63C9-4EB1AA8E631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00181" y="2044552"/>
              <a:ext cx="2309060" cy="281964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3391B868-4B8D-920F-E26E-58B119782F0B}"/>
                  </a:ext>
                </a:extLst>
              </p:cNvPr>
              <p:cNvSpPr txBox="1"/>
              <p:nvPr/>
            </p:nvSpPr>
            <p:spPr>
              <a:xfrm>
                <a:off x="209399" y="2149899"/>
                <a:ext cx="889502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Assim, maximizar a verossimilhança corresponde a minimizar a função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pt-BR" dirty="0"/>
                  <a:t>,</a:t>
                </a:r>
              </a:p>
              <a:p>
                <a:r>
                  <a:rPr lang="pt-BR" dirty="0"/>
                  <a:t>ou seja, o estimador de Máxima Verossimilhança recai no de Mínimos Quadrados.</a:t>
                </a:r>
              </a:p>
            </p:txBody>
          </p:sp>
        </mc:Choice>
        <mc:Fallback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3391B868-4B8D-920F-E26E-58B119782F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399" y="2149899"/>
                <a:ext cx="8895021" cy="646331"/>
              </a:xfrm>
              <a:prstGeom prst="rect">
                <a:avLst/>
              </a:prstGeom>
              <a:blipFill>
                <a:blip r:embed="rId5"/>
                <a:stretch>
                  <a:fillRect l="-548" t="-5660" b="-1415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27471C63-3304-AF0B-1076-B15A9AC828E0}"/>
                  </a:ext>
                </a:extLst>
              </p:cNvPr>
              <p:cNvSpPr txBox="1"/>
              <p:nvPr/>
            </p:nvSpPr>
            <p:spPr>
              <a:xfrm>
                <a:off x="209399" y="2704789"/>
                <a:ext cx="725424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Como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pt-BR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dirty="0"/>
                  <a:t>não é linear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pt-BR" dirty="0"/>
                  <a:t>, as equações que definem o máximo dão</a:t>
                </a:r>
              </a:p>
              <a:p>
                <a:r>
                  <a:rPr lang="pt-BR" dirty="0"/>
                  <a:t>um sistema linear, difícil de resolver. O método iterativo exige estimativas</a:t>
                </a:r>
              </a:p>
              <a:p>
                <a:r>
                  <a:rPr lang="pt-BR" dirty="0"/>
                  <a:t>e a existência de vários mínimos é provável</a:t>
                </a:r>
              </a:p>
            </p:txBody>
          </p:sp>
        </mc:Choice>
        <mc:Fallback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27471C63-3304-AF0B-1076-B15A9AC828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399" y="2704789"/>
                <a:ext cx="7254240" cy="923330"/>
              </a:xfrm>
              <a:prstGeom prst="rect">
                <a:avLst/>
              </a:prstGeom>
              <a:blipFill>
                <a:blip r:embed="rId6"/>
                <a:stretch>
                  <a:fillRect l="-672" t="-3974" b="-993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aixaDeTexto 4">
            <a:extLst>
              <a:ext uri="{FF2B5EF4-FFF2-40B4-BE49-F238E27FC236}">
                <a16:creationId xmlns:a16="http://schemas.microsoft.com/office/drawing/2014/main" id="{80C447D4-4628-D9A3-2022-47EEDD291611}"/>
              </a:ext>
            </a:extLst>
          </p:cNvPr>
          <p:cNvSpPr txBox="1"/>
          <p:nvPr/>
        </p:nvSpPr>
        <p:spPr>
          <a:xfrm>
            <a:off x="216628" y="3572512"/>
            <a:ext cx="72610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No entanto, quando só há um ou dois parâmetros não-lineares, é possível</a:t>
            </a:r>
          </a:p>
          <a:p>
            <a:r>
              <a:rPr lang="pt-BR" dirty="0"/>
              <a:t>definir a existência de vários mínimos, e encontrar os de interesse.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C831C46F-4428-610C-96C9-DD5FD95D16EF}"/>
              </a:ext>
            </a:extLst>
          </p:cNvPr>
          <p:cNvSpPr txBox="1"/>
          <p:nvPr/>
        </p:nvSpPr>
        <p:spPr>
          <a:xfrm>
            <a:off x="216628" y="4182984"/>
            <a:ext cx="84740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Obs.: Isto é importante quando há poucos dados! Com muitos dados, </a:t>
            </a:r>
          </a:p>
          <a:p>
            <a:r>
              <a:rPr lang="pt-BR" dirty="0"/>
              <a:t>costuma ser possível usar os algoritmos habituais sem problemas.</a:t>
            </a:r>
          </a:p>
        </p:txBody>
      </p:sp>
    </p:spTree>
    <p:extLst>
      <p:ext uri="{BB962C8B-B14F-4D97-AF65-F5344CB8AC3E}">
        <p14:creationId xmlns:p14="http://schemas.microsoft.com/office/powerpoint/2010/main" val="2141327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F6D29F-12B0-5A8C-2E06-32D55ACF8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466" y="91683"/>
            <a:ext cx="7082221" cy="253757"/>
          </a:xfrm>
        </p:spPr>
        <p:txBody>
          <a:bodyPr>
            <a:noAutofit/>
          </a:bodyPr>
          <a:lstStyle/>
          <a:p>
            <a:r>
              <a:rPr lang="pt-BR" sz="2000" dirty="0"/>
              <a:t>Mapeando o comportamento da função verossimilhança</a:t>
            </a:r>
          </a:p>
        </p:txBody>
      </p:sp>
      <p:pic>
        <p:nvPicPr>
          <p:cNvPr id="23" name="Imagem 22">
            <a:extLst>
              <a:ext uri="{FF2B5EF4-FFF2-40B4-BE49-F238E27FC236}">
                <a16:creationId xmlns:a16="http://schemas.microsoft.com/office/drawing/2014/main" id="{18176BA6-42B9-D92A-2433-E542B12F37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415" y="429758"/>
            <a:ext cx="2743438" cy="1641490"/>
          </a:xfrm>
          <a:prstGeom prst="rect">
            <a:avLst/>
          </a:prstGeom>
        </p:spPr>
      </p:pic>
      <p:pic>
        <p:nvPicPr>
          <p:cNvPr id="30" name="Imagem 29">
            <a:extLst>
              <a:ext uri="{FF2B5EF4-FFF2-40B4-BE49-F238E27FC236}">
                <a16:creationId xmlns:a16="http://schemas.microsoft.com/office/drawing/2014/main" id="{1BC22477-A6B9-7187-EC27-04BDDFEDFE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415" y="2155566"/>
            <a:ext cx="2743438" cy="1641490"/>
          </a:xfrm>
          <a:prstGeom prst="rect">
            <a:avLst/>
          </a:prstGeom>
        </p:spPr>
      </p:pic>
      <p:sp>
        <p:nvSpPr>
          <p:cNvPr id="39" name="CaixaDeTexto 38">
            <a:extLst>
              <a:ext uri="{FF2B5EF4-FFF2-40B4-BE49-F238E27FC236}">
                <a16:creationId xmlns:a16="http://schemas.microsoft.com/office/drawing/2014/main" id="{C96C5AB8-C814-43F2-7A6F-75C578E9BC40}"/>
              </a:ext>
            </a:extLst>
          </p:cNvPr>
          <p:cNvSpPr txBox="1"/>
          <p:nvPr/>
        </p:nvSpPr>
        <p:spPr>
          <a:xfrm>
            <a:off x="6355830" y="3337581"/>
            <a:ext cx="2660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Tipicamente, </a:t>
            </a:r>
          </a:p>
          <a:p>
            <a:r>
              <a:rPr lang="pt-BR" dirty="0"/>
              <a:t>barras de incerteza</a:t>
            </a:r>
          </a:p>
          <a:p>
            <a:r>
              <a:rPr lang="pt-BR" dirty="0"/>
              <a:t>maiores com H</a:t>
            </a:r>
          </a:p>
        </p:txBody>
      </p:sp>
      <p:pic>
        <p:nvPicPr>
          <p:cNvPr id="45" name="Imagem 44">
            <a:extLst>
              <a:ext uri="{FF2B5EF4-FFF2-40B4-BE49-F238E27FC236}">
                <a16:creationId xmlns:a16="http://schemas.microsoft.com/office/drawing/2014/main" id="{1E37D9EE-2530-F535-D74D-D3EEB88F0C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7969" y="429758"/>
            <a:ext cx="2743438" cy="1806097"/>
          </a:xfrm>
          <a:prstGeom prst="rect">
            <a:avLst/>
          </a:prstGeom>
        </p:spPr>
      </p:pic>
      <p:grpSp>
        <p:nvGrpSpPr>
          <p:cNvPr id="46" name="Agrupar 45">
            <a:extLst>
              <a:ext uri="{FF2B5EF4-FFF2-40B4-BE49-F238E27FC236}">
                <a16:creationId xmlns:a16="http://schemas.microsoft.com/office/drawing/2014/main" id="{4CD8D6CA-E8C7-5FAD-7A98-0E01CD777685}"/>
              </a:ext>
            </a:extLst>
          </p:cNvPr>
          <p:cNvGrpSpPr/>
          <p:nvPr/>
        </p:nvGrpSpPr>
        <p:grpSpPr>
          <a:xfrm>
            <a:off x="3298052" y="347452"/>
            <a:ext cx="5388749" cy="1234341"/>
            <a:chOff x="3298052" y="347452"/>
            <a:chExt cx="5388749" cy="1234341"/>
          </a:xfrm>
        </p:grpSpPr>
        <p:sp>
          <p:nvSpPr>
            <p:cNvPr id="38" name="Balão de Fala: Retângulo 37">
              <a:extLst>
                <a:ext uri="{FF2B5EF4-FFF2-40B4-BE49-F238E27FC236}">
                  <a16:creationId xmlns:a16="http://schemas.microsoft.com/office/drawing/2014/main" id="{F6C655C7-8376-1863-71BA-B3DCAEE7F8AD}"/>
                </a:ext>
              </a:extLst>
            </p:cNvPr>
            <p:cNvSpPr/>
            <p:nvPr/>
          </p:nvSpPr>
          <p:spPr>
            <a:xfrm>
              <a:off x="7277725" y="703326"/>
              <a:ext cx="1409076" cy="878467"/>
            </a:xfrm>
            <a:prstGeom prst="wedgeRectCallout">
              <a:avLst>
                <a:gd name="adj1" fmla="val -150620"/>
                <a:gd name="adj2" fmla="val 44583"/>
              </a:avLst>
            </a:prstGeom>
            <a:solidFill>
              <a:srgbClr val="0070C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/>
                <a:t>com </a:t>
              </a:r>
            </a:p>
            <a:p>
              <a:pPr algn="ctr"/>
              <a:r>
                <a:rPr lang="pt-BR" dirty="0"/>
                <a:t>Matriz H</a:t>
              </a:r>
            </a:p>
          </p:txBody>
        </p:sp>
        <p:sp>
          <p:nvSpPr>
            <p:cNvPr id="43" name="Elipse 42">
              <a:extLst>
                <a:ext uri="{FF2B5EF4-FFF2-40B4-BE49-F238E27FC236}">
                  <a16:creationId xmlns:a16="http://schemas.microsoft.com/office/drawing/2014/main" id="{3638015A-D5EF-FFF4-07B2-30DAE1FF8EE9}"/>
                </a:ext>
              </a:extLst>
            </p:cNvPr>
            <p:cNvSpPr/>
            <p:nvPr/>
          </p:nvSpPr>
          <p:spPr>
            <a:xfrm>
              <a:off x="3298052" y="347452"/>
              <a:ext cx="554636" cy="35788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49" name="Imagem 48">
            <a:extLst>
              <a:ext uri="{FF2B5EF4-FFF2-40B4-BE49-F238E27FC236}">
                <a16:creationId xmlns:a16="http://schemas.microsoft.com/office/drawing/2014/main" id="{AF42A672-8CBA-B99C-899E-1E369950AB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6112" y="2318161"/>
            <a:ext cx="2743438" cy="1842676"/>
          </a:xfrm>
          <a:prstGeom prst="rect">
            <a:avLst/>
          </a:prstGeom>
        </p:spPr>
      </p:pic>
      <p:grpSp>
        <p:nvGrpSpPr>
          <p:cNvPr id="50" name="Agrupar 49">
            <a:extLst>
              <a:ext uri="{FF2B5EF4-FFF2-40B4-BE49-F238E27FC236}">
                <a16:creationId xmlns:a16="http://schemas.microsoft.com/office/drawing/2014/main" id="{8CE1DFDB-C404-378E-6A01-D2E89C182043}"/>
              </a:ext>
            </a:extLst>
          </p:cNvPr>
          <p:cNvGrpSpPr/>
          <p:nvPr/>
        </p:nvGrpSpPr>
        <p:grpSpPr>
          <a:xfrm>
            <a:off x="3074415" y="2071248"/>
            <a:ext cx="5492464" cy="878467"/>
            <a:chOff x="3074415" y="2071248"/>
            <a:chExt cx="5492464" cy="878467"/>
          </a:xfrm>
        </p:grpSpPr>
        <p:sp>
          <p:nvSpPr>
            <p:cNvPr id="37" name="Balão de Fala: Retângulo 36">
              <a:extLst>
                <a:ext uri="{FF2B5EF4-FFF2-40B4-BE49-F238E27FC236}">
                  <a16:creationId xmlns:a16="http://schemas.microsoft.com/office/drawing/2014/main" id="{2261B1F0-055E-15E4-3A0D-33AC11B7FB87}"/>
                </a:ext>
              </a:extLst>
            </p:cNvPr>
            <p:cNvSpPr/>
            <p:nvPr/>
          </p:nvSpPr>
          <p:spPr>
            <a:xfrm>
              <a:off x="7157803" y="2071248"/>
              <a:ext cx="1409076" cy="878467"/>
            </a:xfrm>
            <a:prstGeom prst="wedgeRectCallout">
              <a:avLst>
                <a:gd name="adj1" fmla="val -151151"/>
                <a:gd name="adj2" fmla="val 135876"/>
              </a:avLst>
            </a:prstGeom>
            <a:solidFill>
              <a:srgbClr val="0070C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/>
                <a:t>sem </a:t>
              </a:r>
            </a:p>
            <a:p>
              <a:pPr algn="ctr"/>
              <a:r>
                <a:rPr lang="pt-BR" dirty="0"/>
                <a:t>Matriz H</a:t>
              </a:r>
            </a:p>
          </p:txBody>
        </p:sp>
        <p:sp>
          <p:nvSpPr>
            <p:cNvPr id="47" name="Elipse 46">
              <a:extLst>
                <a:ext uri="{FF2B5EF4-FFF2-40B4-BE49-F238E27FC236}">
                  <a16:creationId xmlns:a16="http://schemas.microsoft.com/office/drawing/2014/main" id="{F1D4A54C-6EC4-04E9-3A14-1607F9B4EDE6}"/>
                </a:ext>
              </a:extLst>
            </p:cNvPr>
            <p:cNvSpPr/>
            <p:nvPr/>
          </p:nvSpPr>
          <p:spPr>
            <a:xfrm>
              <a:off x="3074415" y="2213864"/>
              <a:ext cx="554636" cy="35788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40" name="Balão de Fala: Oval 39">
            <a:extLst>
              <a:ext uri="{FF2B5EF4-FFF2-40B4-BE49-F238E27FC236}">
                <a16:creationId xmlns:a16="http://schemas.microsoft.com/office/drawing/2014/main" id="{96E6A112-27B2-03DB-C48E-A5781DACACA7}"/>
              </a:ext>
            </a:extLst>
          </p:cNvPr>
          <p:cNvSpPr/>
          <p:nvPr/>
        </p:nvSpPr>
        <p:spPr>
          <a:xfrm>
            <a:off x="389466" y="3942413"/>
            <a:ext cx="2615865" cy="923330"/>
          </a:xfrm>
          <a:prstGeom prst="wedgeEllipseCallout">
            <a:avLst>
              <a:gd name="adj1" fmla="val 64745"/>
              <a:gd name="adj2" fmla="val -68191"/>
            </a:avLst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Todos resíduos positivos!?</a:t>
            </a:r>
          </a:p>
        </p:txBody>
      </p:sp>
    </p:spTree>
    <p:extLst>
      <p:ext uri="{BB962C8B-B14F-4D97-AF65-F5344CB8AC3E}">
        <p14:creationId xmlns:p14="http://schemas.microsoft.com/office/powerpoint/2010/main" val="2863677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F6D29F-12B0-5A8C-2E06-32D55ACF8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466" y="91683"/>
            <a:ext cx="6580293" cy="253757"/>
          </a:xfrm>
        </p:spPr>
        <p:txBody>
          <a:bodyPr>
            <a:noAutofit/>
          </a:bodyPr>
          <a:lstStyle/>
          <a:p>
            <a:r>
              <a:rPr lang="pt-BR" sz="2400" dirty="0"/>
              <a:t>Mapeando as duas variáveis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60CD4E8-BB6A-7B89-B20E-2F2E32D5B1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466" y="2602384"/>
            <a:ext cx="4572396" cy="2203895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C82528DF-1522-DC2A-607E-6BC3B11148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466" y="469159"/>
            <a:ext cx="4572396" cy="219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039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" y="14678"/>
            <a:ext cx="7886700" cy="397175"/>
          </a:xfrm>
        </p:spPr>
        <p:txBody>
          <a:bodyPr>
            <a:noAutofit/>
          </a:bodyPr>
          <a:lstStyle/>
          <a:p>
            <a:r>
              <a:rPr lang="pt-BR" sz="2200" dirty="0"/>
              <a:t>Mapeando só o parâmetro não-linear</a:t>
            </a:r>
            <a:endParaRPr lang="pt-BR" sz="22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3ABBBE0D-DB47-78D1-7B5D-CD437CC2279A}"/>
                  </a:ext>
                </a:extLst>
              </p:cNvPr>
              <p:cNvSpPr txBox="1"/>
              <p:nvPr/>
            </p:nvSpPr>
            <p:spPr>
              <a:xfrm>
                <a:off x="243840" y="414276"/>
                <a:ext cx="8134773" cy="5786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A função a minimizar é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d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pt-B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f>
                          <m:f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pt-B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pt-BR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𝛼</m:t>
                                    </m:r>
                                    <m:func>
                                      <m:funcPr>
                                        <m:ctrlPr>
                                          <a:rPr lang="pt-BR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pt-BR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sen</m:t>
                                        </m:r>
                                      </m:fName>
                                      <m:e>
                                        <m:r>
                                          <a:rPr lang="pt-BR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  <m:sSub>
                                          <m:sSubPr>
                                            <m:ctrlPr>
                                              <a:rPr lang="pt-BR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pt-BR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lang="pt-BR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func>
                                  </m:e>
                                </m:d>
                              </m:e>
                              <m:sup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bSup>
                              <m:sSubSup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den>
                        </m:f>
                      </m:e>
                    </m:nary>
                  </m:oMath>
                </a14:m>
                <a:endParaRPr lang="pt-BR" dirty="0"/>
              </a:p>
            </p:txBody>
          </p:sp>
        </mc:Choice>
        <mc:Fallback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3ABBBE0D-DB47-78D1-7B5D-CD437CC227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" y="414276"/>
                <a:ext cx="8134773" cy="578685"/>
              </a:xfrm>
              <a:prstGeom prst="rect">
                <a:avLst/>
              </a:prstGeom>
              <a:blipFill>
                <a:blip r:embed="rId2"/>
                <a:stretch>
                  <a:fillRect l="-6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3F019B8F-B822-CC5A-A940-41E6771A2350}"/>
                  </a:ext>
                </a:extLst>
              </p:cNvPr>
              <p:cNvSpPr txBox="1"/>
              <p:nvPr/>
            </p:nvSpPr>
            <p:spPr>
              <a:xfrm>
                <a:off x="243840" y="907413"/>
                <a:ext cx="63804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Ao fixar </a:t>
                </a:r>
                <a14:m>
                  <m:oMath xmlns:m="http://schemas.openxmlformats.org/officeDocument/2006/math">
                    <m:r>
                      <a:rPr lang="pt-B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pt-BR" dirty="0"/>
                  <a:t>, fica dependendo só de </a:t>
                </a:r>
                <a14:m>
                  <m:oMath xmlns:m="http://schemas.openxmlformats.org/officeDocument/2006/math">
                    <m:r>
                      <a:rPr lang="pt-B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pt-BR" dirty="0"/>
                  <a:t>, parâmetro linear. </a:t>
                </a:r>
              </a:p>
              <a:p>
                <a:r>
                  <a:rPr lang="pt-BR" dirty="0"/>
                  <a:t>Nesse caso, pode-se calcular</a:t>
                </a:r>
              </a:p>
            </p:txBody>
          </p:sp>
        </mc:Choice>
        <mc:Fallback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3F019B8F-B822-CC5A-A940-41E6771A23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" y="907413"/>
                <a:ext cx="6380480" cy="646331"/>
              </a:xfrm>
              <a:prstGeom prst="rect">
                <a:avLst/>
              </a:prstGeom>
              <a:blipFill>
                <a:blip r:embed="rId3"/>
                <a:stretch>
                  <a:fillRect l="-764" t="-5660" b="-1415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5C248E63-A67C-C351-C776-11F0B593B328}"/>
                  </a:ext>
                </a:extLst>
              </p:cNvPr>
              <p:cNvSpPr txBox="1"/>
              <p:nvPr/>
            </p:nvSpPr>
            <p:spPr>
              <a:xfrm>
                <a:off x="2050933" y="1370709"/>
                <a:ext cx="4807067" cy="8712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pt-B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BR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pt-BR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𝛼</m:t>
                                      </m:r>
                                      <m:func>
                                        <m:funcPr>
                                          <m:ctrlPr>
                                            <a:rPr lang="pt-B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pt-BR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sen</m:t>
                                          </m:r>
                                        </m:fName>
                                        <m:e>
                                          <m:sSub>
                                            <m:sSubPr>
                                              <m:ctrlPr>
                                                <a:rPr lang="pt-BR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BR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𝜔</m:t>
                                              </m:r>
                                            </m:e>
                                            <m:sub>
                                              <m:r>
                                                <a:rPr lang="pt-BR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𝑓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pt-BR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BR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a:rPr lang="pt-BR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func>
                                    </m:e>
                                  </m:d>
                                </m:e>
                                <m:sup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bSup>
                                <m:sSubSup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e>
                      </m:nary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5C248E63-A67C-C351-C776-11F0B593B3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0933" y="1370709"/>
                <a:ext cx="4807067" cy="8712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A55B603A-93C0-5BF0-09C1-EC56D5159985}"/>
                  </a:ext>
                </a:extLst>
              </p:cNvPr>
              <p:cNvSpPr txBox="1"/>
              <p:nvPr/>
            </p:nvSpPr>
            <p:spPr>
              <a:xfrm>
                <a:off x="2745018" y="2241973"/>
                <a:ext cx="4348049" cy="12695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𝑑𝑄</m:t>
                                  </m:r>
                                </m:num>
                                <m:den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acc>
                            <m:accPr>
                              <m:chr m:val="̂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acc>
                        </m:sub>
                      </m:sSub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=0→</m:t>
                      </m:r>
                      <m:acc>
                        <m:accPr>
                          <m:chr m:val="̂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acc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pt-B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func>
                                    <m:func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pt-BR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sen</m:t>
                                      </m:r>
                                    </m:fName>
                                    <m:e>
                                      <m:sSub>
                                        <m:sSubPr>
                                          <m:ctrlPr>
                                            <a:rPr lang="pt-B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B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r>
                                            <a:rPr lang="pt-B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pt-B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B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pt-B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func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den>
                              </m:f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pt-B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pt-BR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pt-BR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unc>
                                            <m:funcPr>
                                              <m:ctrlPr>
                                                <a:rPr lang="pt-BR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pt-BR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sen</m:t>
                                              </m:r>
                                            </m:fName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pt-BR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pt-BR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𝜔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pt-BR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𝑓</m:t>
                                                  </m:r>
                                                </m:sub>
                                              </m:sSub>
                                              <m:sSub>
                                                <m:sSubPr>
                                                  <m:ctrlPr>
                                                    <a:rPr lang="pt-BR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pt-BR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𝑡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pt-BR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</m:e>
                                          </m:func>
                                        </m:e>
                                      </m:d>
                                    </m:e>
                                    <m:sup>
                                      <m: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den>
                              </m:f>
                            </m:e>
                          </m:nary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A55B603A-93C0-5BF0-09C1-EC56D51599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5018" y="2241973"/>
                <a:ext cx="4348049" cy="126951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D7A91F5A-0285-3CAE-F562-048A61E859FA}"/>
                  </a:ext>
                </a:extLst>
              </p:cNvPr>
              <p:cNvSpPr txBox="1"/>
              <p:nvPr/>
            </p:nvSpPr>
            <p:spPr>
              <a:xfrm>
                <a:off x="243840" y="3547136"/>
                <a:ext cx="8060267" cy="855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Então, ao minimizar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acc>
                    <m:d>
                      <m:d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d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pt-B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f>
                          <m:f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pt-B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pt-BR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acc>
                                      <m:accPr>
                                        <m:chr m:val="̂"/>
                                        <m:ctrlPr>
                                          <a:rPr lang="pt-B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pt-BR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𝛼</m:t>
                                        </m:r>
                                      </m:e>
                                    </m:acc>
                                    <m:d>
                                      <m:dPr>
                                        <m:ctrlPr>
                                          <a:rPr lang="pt-B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pt-BR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</m:e>
                                    </m:d>
                                    <m:func>
                                      <m:funcPr>
                                        <m:ctrlPr>
                                          <a:rPr lang="pt-BR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pt-BR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sen</m:t>
                                        </m:r>
                                      </m:fName>
                                      <m:e>
                                        <m:r>
                                          <a:rPr lang="pt-BR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  <m:sSub>
                                          <m:sSubPr>
                                            <m:ctrlPr>
                                              <a:rPr lang="pt-BR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pt-BR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lang="pt-BR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func>
                                  </m:e>
                                </m:d>
                              </m:e>
                              <m:sup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bSup>
                              <m:sSubSup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den>
                        </m:f>
                      </m:e>
                    </m:nary>
                  </m:oMath>
                </a14:m>
                <a:r>
                  <a:rPr lang="pt-BR" dirty="0"/>
                  <a:t>, </a:t>
                </a:r>
              </a:p>
              <a:p>
                <a:r>
                  <a:rPr lang="pt-BR" dirty="0"/>
                  <a:t>encontram-se os dois parâmetros que minimizam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pt-BR" dirty="0"/>
                  <a:t> (sem chapéu) . </a:t>
                </a:r>
              </a:p>
            </p:txBody>
          </p:sp>
        </mc:Choice>
        <mc:Fallback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D7A91F5A-0285-3CAE-F562-048A61E859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" y="3547136"/>
                <a:ext cx="8060267" cy="855683"/>
              </a:xfrm>
              <a:prstGeom prst="rect">
                <a:avLst/>
              </a:prstGeom>
              <a:blipFill>
                <a:blip r:embed="rId6"/>
                <a:stretch>
                  <a:fillRect l="-605" b="-1071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0065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" y="14678"/>
            <a:ext cx="7886700" cy="397175"/>
          </a:xfrm>
        </p:spPr>
        <p:txBody>
          <a:bodyPr>
            <a:noAutofit/>
          </a:bodyPr>
          <a:lstStyle/>
          <a:p>
            <a:r>
              <a:rPr lang="pt-BR" sz="2200" dirty="0"/>
              <a:t>Mapeando só o parâmetro linear – gráficos</a:t>
            </a: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B6D63A8C-70EE-4351-14E2-07ADC136C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563" y="411853"/>
            <a:ext cx="7620660" cy="2712955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13481763-400B-736F-9AE7-7D5935C66B46}"/>
              </a:ext>
            </a:extLst>
          </p:cNvPr>
          <p:cNvSpPr txBox="1"/>
          <p:nvPr/>
        </p:nvSpPr>
        <p:spPr>
          <a:xfrm>
            <a:off x="4294293" y="3254319"/>
            <a:ext cx="47142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O valor obtido é idêntico ao obtido</a:t>
            </a:r>
          </a:p>
          <a:p>
            <a:r>
              <a:rPr lang="pt-BR" dirty="0"/>
              <a:t>pelos outros métodos.</a:t>
            </a:r>
          </a:p>
          <a:p>
            <a:r>
              <a:rPr lang="pt-BR" dirty="0"/>
              <a:t>Neste caso, é preciso construir a matriz X</a:t>
            </a:r>
          </a:p>
          <a:p>
            <a:r>
              <a:rPr lang="pt-BR" dirty="0"/>
              <a:t>para calcular a matriz de variância </a:t>
            </a:r>
          </a:p>
          <a:p>
            <a:r>
              <a:rPr lang="pt-BR" dirty="0"/>
              <a:t>dos parâmetros.</a:t>
            </a:r>
          </a:p>
        </p:txBody>
      </p:sp>
      <p:sp>
        <p:nvSpPr>
          <p:cNvPr id="17" name="Balão de Fala: Retângulo 16">
            <a:extLst>
              <a:ext uri="{FF2B5EF4-FFF2-40B4-BE49-F238E27FC236}">
                <a16:creationId xmlns:a16="http://schemas.microsoft.com/office/drawing/2014/main" id="{ADB75EC1-07C9-9D9A-54D8-28D3CBB2B12B}"/>
              </a:ext>
            </a:extLst>
          </p:cNvPr>
          <p:cNvSpPr/>
          <p:nvPr/>
        </p:nvSpPr>
        <p:spPr>
          <a:xfrm>
            <a:off x="379307" y="3738880"/>
            <a:ext cx="3806613" cy="1083734"/>
          </a:xfrm>
          <a:prstGeom prst="wedgeRectCallout">
            <a:avLst>
              <a:gd name="adj1" fmla="val 1293"/>
              <a:gd name="adj2" fmla="val -143750"/>
            </a:avLst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Têm uma infinidade de mínimos, indistinguíveis do ponto de vista puramente estatístico</a:t>
            </a:r>
          </a:p>
        </p:txBody>
      </p:sp>
    </p:spTree>
    <p:extLst>
      <p:ext uri="{BB962C8B-B14F-4D97-AF65-F5344CB8AC3E}">
        <p14:creationId xmlns:p14="http://schemas.microsoft.com/office/powerpoint/2010/main" val="871878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0774" y="29621"/>
            <a:ext cx="7156026" cy="309046"/>
          </a:xfrm>
        </p:spPr>
        <p:txBody>
          <a:bodyPr>
            <a:noAutofit/>
          </a:bodyPr>
          <a:lstStyle/>
          <a:p>
            <a:r>
              <a:rPr lang="pt-BR" sz="2800" dirty="0"/>
              <a:t>Não-linear em duas variáveis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70DA0E62-16BE-085A-B8E2-963DC9C4C019}"/>
                  </a:ext>
                </a:extLst>
              </p:cNvPr>
              <p:cNvSpPr txBox="1"/>
              <p:nvPr/>
            </p:nvSpPr>
            <p:spPr>
              <a:xfrm>
                <a:off x="111171" y="433974"/>
                <a:ext cx="878619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Considere a medida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pt-BR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=1..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pt-BR" dirty="0"/>
                  <a:t> de dados com distribuição </a:t>
                </a:r>
                <a:r>
                  <a:rPr lang="pt-BR" b="1" dirty="0"/>
                  <a:t>normal</a:t>
                </a:r>
                <a:r>
                  <a:rPr lang="pt-BR" dirty="0"/>
                  <a:t>, </a:t>
                </a:r>
              </a:p>
              <a:p>
                <a:r>
                  <a:rPr lang="pt-BR" dirty="0"/>
                  <a:t>não tendenciosos e com matriz de variância </a:t>
                </a:r>
                <a14:m>
                  <m:oMath xmlns:m="http://schemas.openxmlformats.org/officeDocument/2006/math">
                    <m:r>
                      <a:rPr lang="pt-BR" b="1">
                        <a:latin typeface="Cambria Math" panose="02040503050406030204" pitchFamily="18" charset="0"/>
                      </a:rPr>
                      <m:t>𝐕</m:t>
                    </m:r>
                  </m:oMath>
                </a14:m>
                <a:r>
                  <a:rPr lang="pt-BR" dirty="0"/>
                  <a:t>, diagonal.</a:t>
                </a:r>
              </a:p>
              <a:p>
                <a:r>
                  <a:rPr lang="pt-BR" dirty="0"/>
                  <a:t>A função modelo é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𝑎</m:t>
                    </m:r>
                    <m:func>
                      <m:func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sen</m:t>
                        </m:r>
                      </m:fName>
                      <m:e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func>
                    <m:r>
                      <a:rPr lang="pt-BR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𝑏</m:t>
                    </m:r>
                    <m:func>
                      <m:func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func>
                  </m:oMath>
                </a14:m>
                <a:endParaRPr lang="pt-BR" dirty="0"/>
              </a:p>
            </p:txBody>
          </p:sp>
        </mc:Choice>
        <mc:Fallback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70DA0E62-16BE-085A-B8E2-963DC9C4C0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171" y="433974"/>
                <a:ext cx="8786192" cy="923330"/>
              </a:xfrm>
              <a:prstGeom prst="rect">
                <a:avLst/>
              </a:prstGeom>
              <a:blipFill>
                <a:blip r:embed="rId2"/>
                <a:stretch>
                  <a:fillRect l="-555" t="-3289" b="-921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96CF83B2-F087-5BF4-EBFD-02C64CC8AC3A}"/>
                  </a:ext>
                </a:extLst>
              </p:cNvPr>
              <p:cNvSpPr txBox="1"/>
              <p:nvPr/>
            </p:nvSpPr>
            <p:spPr>
              <a:xfrm>
                <a:off x="111171" y="1370850"/>
                <a:ext cx="758951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Com muitos dados e razoavelmente precisos, qualquer algoritmo ajusta</a:t>
                </a:r>
              </a:p>
              <a:p>
                <a:r>
                  <a:rPr lang="pt-BR" dirty="0"/>
                  <a:t>os parâmetros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pt-BR" dirty="0"/>
              </a:p>
            </p:txBody>
          </p:sp>
        </mc:Choice>
        <mc:Fallback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96CF83B2-F087-5BF4-EBFD-02C64CC8AC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171" y="1370850"/>
                <a:ext cx="7589519" cy="646331"/>
              </a:xfrm>
              <a:prstGeom prst="rect">
                <a:avLst/>
              </a:prstGeom>
              <a:blipFill>
                <a:blip r:embed="rId3"/>
                <a:stretch>
                  <a:fillRect l="-643" t="-5660" b="-1415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aixaDeTexto 6">
            <a:extLst>
              <a:ext uri="{FF2B5EF4-FFF2-40B4-BE49-F238E27FC236}">
                <a16:creationId xmlns:a16="http://schemas.microsoft.com/office/drawing/2014/main" id="{B9CE7E4A-A4B6-95B8-40C1-2DC988B464EC}"/>
              </a:ext>
            </a:extLst>
          </p:cNvPr>
          <p:cNvSpPr txBox="1"/>
          <p:nvPr/>
        </p:nvSpPr>
        <p:spPr>
          <a:xfrm>
            <a:off x="111171" y="1925419"/>
            <a:ext cx="7156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Quando há poucos dados, há vários mínimos, e existe uma maneira de</a:t>
            </a:r>
          </a:p>
          <a:p>
            <a:r>
              <a:rPr lang="pt-BR" dirty="0"/>
              <a:t>encontrá-los todos.</a:t>
            </a:r>
          </a:p>
        </p:txBody>
      </p:sp>
      <p:sp>
        <p:nvSpPr>
          <p:cNvPr id="8" name="Balão de Fala: Retângulo 7">
            <a:extLst>
              <a:ext uri="{FF2B5EF4-FFF2-40B4-BE49-F238E27FC236}">
                <a16:creationId xmlns:a16="http://schemas.microsoft.com/office/drawing/2014/main" id="{DC4DDCBF-906E-7A62-D4A8-67C5533AFAED}"/>
              </a:ext>
            </a:extLst>
          </p:cNvPr>
          <p:cNvSpPr/>
          <p:nvPr/>
        </p:nvSpPr>
        <p:spPr>
          <a:xfrm>
            <a:off x="5676053" y="2465493"/>
            <a:ext cx="2810934" cy="2140374"/>
          </a:xfrm>
          <a:prstGeom prst="wedgeRectCallout">
            <a:avLst>
              <a:gd name="adj1" fmla="val -101705"/>
              <a:gd name="adj2" fmla="val 13616"/>
            </a:avLst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Como são dados</a:t>
            </a:r>
          </a:p>
          <a:p>
            <a:pPr algn="ctr"/>
            <a:r>
              <a:rPr lang="pt-BR" dirty="0"/>
              <a:t>de simulação, </a:t>
            </a:r>
          </a:p>
          <a:p>
            <a:pPr algn="ctr"/>
            <a:r>
              <a:rPr lang="pt-BR" dirty="0"/>
              <a:t>conhecemos os </a:t>
            </a:r>
          </a:p>
          <a:p>
            <a:pPr algn="ctr"/>
            <a:r>
              <a:rPr lang="pt-BR" dirty="0"/>
              <a:t>valores verdadeiros;</a:t>
            </a:r>
          </a:p>
          <a:p>
            <a:pPr algn="ctr"/>
            <a:r>
              <a:rPr lang="pt-BR" dirty="0"/>
              <a:t>No experimento real,</a:t>
            </a:r>
          </a:p>
          <a:p>
            <a:pPr algn="ctr"/>
            <a:r>
              <a:rPr lang="pt-BR" dirty="0"/>
              <a:t>isso não é assim!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F49069F2-CC1C-9BA9-29F8-C9AF3B8F22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372" y="2593418"/>
            <a:ext cx="3657917" cy="2237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434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494523-F976-8665-DA59-29AF2B251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1362"/>
            <a:ext cx="6837680" cy="294397"/>
          </a:xfrm>
        </p:spPr>
        <p:txBody>
          <a:bodyPr>
            <a:noAutofit/>
          </a:bodyPr>
          <a:lstStyle/>
          <a:p>
            <a:r>
              <a:rPr lang="pt-BR" sz="2800" dirty="0"/>
              <a:t>Pré-ajuste dos parâmetros lineares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16661D08-C5BD-2654-CD0C-E6DC0394B2B7}"/>
                  </a:ext>
                </a:extLst>
              </p:cNvPr>
              <p:cNvSpPr txBox="1"/>
              <p:nvPr/>
            </p:nvSpPr>
            <p:spPr>
              <a:xfrm>
                <a:off x="243839" y="373938"/>
                <a:ext cx="8134773" cy="5246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/>
                  <a:t>A função a minimizar é </a:t>
                </a:r>
                <a14:m>
                  <m:oMath xmlns:m="http://schemas.openxmlformats.org/officeDocument/2006/math"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pt-B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pt-B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d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pt-BR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f>
                          <m:f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pt-BR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600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pt-BR" sz="16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pt-BR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600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pt-BR" sz="16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func>
                                      <m:funcPr>
                                        <m:ctrlPr>
                                          <a:rPr lang="pt-BR" sz="160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pt-BR" sz="160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sen</m:t>
                                        </m:r>
                                      </m:fName>
                                      <m:e>
                                        <m:sSub>
                                          <m:sSubPr>
                                            <m:ctrlPr>
                                              <a:rPr lang="pt-BR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pt-BR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𝜔</m:t>
                                            </m:r>
                                          </m:e>
                                          <m:sub>
                                            <m:r>
                                              <a:rPr lang="pt-BR" sz="1600" i="1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sSub>
                                          <m:sSubPr>
                                            <m:ctrlPr>
                                              <a:rPr lang="pt-BR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pt-BR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lang="pt-BR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func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pt-BR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600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pt-BR" sz="16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func>
                                      <m:funcPr>
                                        <m:ctrlPr>
                                          <a:rPr lang="pt-BR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pt-BR" sz="160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sen</m:t>
                                        </m:r>
                                      </m:fName>
                                      <m:e>
                                        <m:sSub>
                                          <m:sSubPr>
                                            <m:ctrlPr>
                                              <a:rPr lang="pt-BR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pt-BR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𝜔</m:t>
                                            </m:r>
                                          </m:e>
                                          <m:sub>
                                            <m:r>
                                              <a:rPr lang="pt-BR" sz="16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  <m:sSub>
                                          <m:sSubPr>
                                            <m:ctrlPr>
                                              <a:rPr lang="pt-BR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pt-BR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lang="pt-BR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func>
                                  </m:e>
                                </m:d>
                              </m:e>
                              <m:sup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bSup>
                              <m:sSubSup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den>
                        </m:f>
                      </m:e>
                    </m:nary>
                  </m:oMath>
                </a14:m>
                <a:endParaRPr lang="pt-BR" sz="1600" dirty="0"/>
              </a:p>
            </p:txBody>
          </p:sp>
        </mc:Choice>
        <mc:Fallback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16661D08-C5BD-2654-CD0C-E6DC0394B2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39" y="373938"/>
                <a:ext cx="8134773" cy="524631"/>
              </a:xfrm>
              <a:prstGeom prst="rect">
                <a:avLst/>
              </a:prstGeom>
              <a:blipFill>
                <a:blip r:embed="rId2"/>
                <a:stretch>
                  <a:fillRect l="-375" t="-54651" b="-9069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Agrupar 12">
            <a:extLst>
              <a:ext uri="{FF2B5EF4-FFF2-40B4-BE49-F238E27FC236}">
                <a16:creationId xmlns:a16="http://schemas.microsoft.com/office/drawing/2014/main" id="{CCFF7A67-CB6F-D9B3-ACC0-2623A0DAE5AC}"/>
              </a:ext>
            </a:extLst>
          </p:cNvPr>
          <p:cNvGrpSpPr/>
          <p:nvPr/>
        </p:nvGrpSpPr>
        <p:grpSpPr>
          <a:xfrm>
            <a:off x="243839" y="835266"/>
            <a:ext cx="7775787" cy="1273335"/>
            <a:chOff x="243839" y="835266"/>
            <a:chExt cx="7775787" cy="1273335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" name="CaixaDeTexto 3">
                  <a:extLst>
                    <a:ext uri="{FF2B5EF4-FFF2-40B4-BE49-F238E27FC236}">
                      <a16:creationId xmlns:a16="http://schemas.microsoft.com/office/drawing/2014/main" id="{C7B83161-1160-79BF-4308-649AA93DCB3B}"/>
                    </a:ext>
                  </a:extLst>
                </p:cNvPr>
                <p:cNvSpPr txBox="1"/>
                <p:nvPr/>
              </p:nvSpPr>
              <p:spPr>
                <a:xfrm>
                  <a:off x="243839" y="835266"/>
                  <a:ext cx="777578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sz="1600" dirty="0"/>
                    <a:t>Ao fixar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pt-BR" sz="1600" dirty="0"/>
                    <a:t> e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pt-BR" sz="1600" dirty="0"/>
                    <a:t>, fica dependendo só de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pt-BR" sz="1600" dirty="0"/>
                    <a:t> e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pt-BR" sz="1600" dirty="0"/>
                    <a:t>, parâmetros lineares. </a:t>
                  </a:r>
                </a:p>
                <a:p>
                  <a:r>
                    <a:rPr lang="pt-BR" sz="1600" dirty="0"/>
                    <a:t>Nesse caso, pode-se calcular</a:t>
                  </a:r>
                </a:p>
              </p:txBody>
            </p:sp>
          </mc:Choice>
          <mc:Fallback>
            <p:sp>
              <p:nvSpPr>
                <p:cNvPr id="4" name="CaixaDeTexto 3">
                  <a:extLst>
                    <a:ext uri="{FF2B5EF4-FFF2-40B4-BE49-F238E27FC236}">
                      <a16:creationId xmlns:a16="http://schemas.microsoft.com/office/drawing/2014/main" id="{C7B83161-1160-79BF-4308-649AA93DCB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3839" y="835266"/>
                  <a:ext cx="7775787" cy="584775"/>
                </a:xfrm>
                <a:prstGeom prst="rect">
                  <a:avLst/>
                </a:prstGeom>
                <a:blipFill>
                  <a:blip r:embed="rId3"/>
                  <a:stretch>
                    <a:fillRect l="-392" t="-3125" b="-125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CaixaDeTexto 4">
                  <a:extLst>
                    <a:ext uri="{FF2B5EF4-FFF2-40B4-BE49-F238E27FC236}">
                      <a16:creationId xmlns:a16="http://schemas.microsoft.com/office/drawing/2014/main" id="{B38FB4F5-0C2C-31DC-A0E5-CB570E7FB748}"/>
                    </a:ext>
                  </a:extLst>
                </p:cNvPr>
                <p:cNvSpPr txBox="1"/>
                <p:nvPr/>
              </p:nvSpPr>
              <p:spPr>
                <a:xfrm>
                  <a:off x="1435947" y="1323963"/>
                  <a:ext cx="6272106" cy="78463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  <m:d>
                          <m:d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;</m:t>
                            </m:r>
                            <m:sSub>
                              <m:sSubPr>
                                <m:ctrlPr>
                                  <a:rPr lang="pt-BR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p>
                          <m:e>
                            <m:f>
                              <m:f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pt-BR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pt-BR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pt-BR" sz="1600" i="1"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e>
                                          <m:sub>
                                            <m:r>
                                              <a:rPr lang="pt-BR" sz="1600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pt-BR" sz="1600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pt-BR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pt-BR" sz="1600" i="1">
                                                <a:latin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e>
                                          <m:sub>
                                            <m:r>
                                              <a:rPr lang="pt-BR" sz="1600" i="1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func>
                                          <m:funcPr>
                                            <m:ctrlPr>
                                              <a:rPr lang="pt-BR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pt-BR" sz="160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sen</m:t>
                                            </m:r>
                                          </m:fName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pt-BR" sz="16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pt-BR" sz="16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𝜔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pt-BR" sz="1600" i="1"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  <m:r>
                                                  <a:rPr lang="pt-BR" sz="16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𝑓</m:t>
                                                </m:r>
                                              </m:sub>
                                            </m:sSub>
                                            <m:sSub>
                                              <m:sSubPr>
                                                <m:ctrlPr>
                                                  <a:rPr lang="pt-BR" sz="16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pt-BR" sz="16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𝑡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pt-BR" sz="16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</m:e>
                                        </m:func>
                                        <m:r>
                                          <a:rPr lang="pt-BR" sz="1600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pt-BR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pt-BR" sz="1600" i="1">
                                                <a:latin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e>
                                          <m:sub>
                                            <m:r>
                                              <a:rPr lang="pt-BR" sz="1600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  <m:func>
                                          <m:funcPr>
                                            <m:ctrlPr>
                                              <a:rPr lang="pt-BR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pt-BR" sz="160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sen</m:t>
                                            </m:r>
                                          </m:fName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pt-BR" sz="16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pt-BR" sz="16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𝜔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pt-BR" sz="1600" i="1"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  <m:r>
                                                  <a:rPr lang="pt-BR" sz="16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𝑓</m:t>
                                                </m:r>
                                              </m:sub>
                                            </m:sSub>
                                            <m:sSub>
                                              <m:sSubPr>
                                                <m:ctrlPr>
                                                  <a:rPr lang="pt-BR" sz="16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pt-BR" sz="16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𝑡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pt-BR" sz="16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</m:e>
                                        </m:func>
                                      </m:e>
                                    </m:d>
                                  </m:e>
                                  <m:sup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sSubSup>
                                  <m:sSubSupPr>
                                    <m:ctrlP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den>
                            </m:f>
                          </m:e>
                        </m:nary>
                      </m:oMath>
                    </m:oMathPara>
                  </a14:m>
                  <a:endParaRPr lang="pt-BR" sz="1600" dirty="0"/>
                </a:p>
              </p:txBody>
            </p:sp>
          </mc:Choice>
          <mc:Fallback>
            <p:sp>
              <p:nvSpPr>
                <p:cNvPr id="5" name="CaixaDeTexto 4">
                  <a:extLst>
                    <a:ext uri="{FF2B5EF4-FFF2-40B4-BE49-F238E27FC236}">
                      <a16:creationId xmlns:a16="http://schemas.microsoft.com/office/drawing/2014/main" id="{B38FB4F5-0C2C-31DC-A0E5-CB570E7FB74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35947" y="1323963"/>
                  <a:ext cx="6272106" cy="78463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EF7265E3-E001-1B50-784E-197B2EB5B70D}"/>
                  </a:ext>
                </a:extLst>
              </p:cNvPr>
              <p:cNvSpPr txBox="1"/>
              <p:nvPr/>
            </p:nvSpPr>
            <p:spPr>
              <a:xfrm>
                <a:off x="281091" y="3690287"/>
                <a:ext cx="8060267" cy="10170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/>
                  <a:t>Então, ao minimizar 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acc>
                    <m:d>
                      <m:d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pt-BR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f>
                          <m:f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pt-BR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600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pt-BR" sz="16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pt-BR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pt-BR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pt-BR" sz="1600" i="1">
                                                <a:latin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pt-BR" sz="16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pt-BR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pt-BR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pt-BR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𝜔</m:t>
                                            </m:r>
                                          </m:e>
                                          <m:sub>
                                            <m:r>
                                              <a:rPr lang="pt-BR" sz="1600" i="1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r>
                                          <a:rPr lang="pt-BR" sz="1600" i="1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sSub>
                                          <m:sSubPr>
                                            <m:ctrlPr>
                                              <a:rPr lang="pt-BR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pt-BR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𝜔</m:t>
                                            </m:r>
                                          </m:e>
                                          <m:sub>
                                            <m:r>
                                              <a:rPr lang="pt-BR" sz="1600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func>
                                      <m:funcPr>
                                        <m:ctrlPr>
                                          <a:rPr lang="pt-BR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pt-BR" sz="160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sen</m:t>
                                        </m:r>
                                      </m:fName>
                                      <m:e>
                                        <m:sSub>
                                          <m:sSubPr>
                                            <m:ctrlPr>
                                              <a:rPr lang="pt-BR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pt-BR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𝜔</m:t>
                                            </m:r>
                                          </m:e>
                                          <m:sub>
                                            <m:r>
                                              <a:rPr lang="pt-BR" sz="1600" i="1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sSub>
                                          <m:sSubPr>
                                            <m:ctrlPr>
                                              <a:rPr lang="pt-BR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pt-BR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lang="pt-BR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func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pt-BR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pt-BR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pt-BR" sz="1600" i="1">
                                                <a:latin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pt-BR" sz="16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pt-BR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pt-BR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pt-BR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𝜔</m:t>
                                            </m:r>
                                          </m:e>
                                          <m:sub>
                                            <m:r>
                                              <a:rPr lang="pt-BR" sz="1600" i="1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r>
                                          <a:rPr lang="pt-BR" sz="1600" i="1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sSub>
                                          <m:sSubPr>
                                            <m:ctrlPr>
                                              <a:rPr lang="pt-BR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pt-BR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𝜔</m:t>
                                            </m:r>
                                          </m:e>
                                          <m:sub>
                                            <m:r>
                                              <a:rPr lang="pt-BR" sz="1600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func>
                                      <m:funcPr>
                                        <m:ctrlPr>
                                          <a:rPr lang="pt-BR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pt-BR" sz="160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sen</m:t>
                                        </m:r>
                                      </m:fName>
                                      <m:e>
                                        <m:sSub>
                                          <m:sSubPr>
                                            <m:ctrlPr>
                                              <a:rPr lang="pt-BR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pt-BR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𝜔</m:t>
                                            </m:r>
                                          </m:e>
                                          <m:sub>
                                            <m:r>
                                              <a:rPr lang="pt-BR" sz="1600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  <m:sSub>
                                          <m:sSubPr>
                                            <m:ctrlPr>
                                              <a:rPr lang="pt-BR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pt-BR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lang="pt-BR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func>
                                  </m:e>
                                </m:d>
                              </m:e>
                              <m:sup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bSup>
                              <m:sSubSup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den>
                        </m:f>
                      </m:e>
                    </m:nary>
                  </m:oMath>
                </a14:m>
                <a:r>
                  <a:rPr lang="pt-BR" sz="1600" dirty="0"/>
                  <a:t>, </a:t>
                </a:r>
              </a:p>
              <a:p>
                <a:r>
                  <a:rPr lang="pt-BR" sz="1600" dirty="0"/>
                  <a:t>encontram-se os quatro parâmetros que minimizam </a:t>
                </a:r>
                <a14:m>
                  <m:oMath xmlns:m="http://schemas.openxmlformats.org/officeDocument/2006/math"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pt-BR" sz="1600" dirty="0"/>
                  <a:t> (sem chapéu).</a:t>
                </a:r>
              </a:p>
            </p:txBody>
          </p:sp>
        </mc:Choice>
        <mc:Fallback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EF7265E3-E001-1B50-784E-197B2EB5B7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091" y="3690287"/>
                <a:ext cx="8060267" cy="1017073"/>
              </a:xfrm>
              <a:prstGeom prst="rect">
                <a:avLst/>
              </a:prstGeom>
              <a:blipFill>
                <a:blip r:embed="rId5"/>
                <a:stretch>
                  <a:fillRect l="-378" t="-4192" b="-2215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Agrupar 13">
            <a:extLst>
              <a:ext uri="{FF2B5EF4-FFF2-40B4-BE49-F238E27FC236}">
                <a16:creationId xmlns:a16="http://schemas.microsoft.com/office/drawing/2014/main" id="{470944EC-E4D2-AC78-F5AB-E254078089FA}"/>
              </a:ext>
            </a:extLst>
          </p:cNvPr>
          <p:cNvGrpSpPr/>
          <p:nvPr/>
        </p:nvGrpSpPr>
        <p:grpSpPr>
          <a:xfrm>
            <a:off x="128694" y="2134846"/>
            <a:ext cx="7890933" cy="1483742"/>
            <a:chOff x="128694" y="2134846"/>
            <a:chExt cx="7890933" cy="1483742"/>
          </a:xfrm>
        </p:grpSpPr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id="{BDCF063B-1F4C-3B1A-C59F-E997EA3E0CD9}"/>
                </a:ext>
              </a:extLst>
            </p:cNvPr>
            <p:cNvSpPr txBox="1"/>
            <p:nvPr/>
          </p:nvSpPr>
          <p:spPr>
            <a:xfrm>
              <a:off x="128694" y="2134846"/>
              <a:ext cx="7890933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/>
                <a:t>Neste caso, as equações do MMQ dão um sistema linear; mais fácil </a:t>
              </a:r>
            </a:p>
            <a:p>
              <a:r>
                <a:rPr lang="pt-BR" sz="1600" dirty="0"/>
                <a:t>usar a solução obtida pelo programa para esse tipo de ajuste.</a:t>
              </a:r>
            </a:p>
            <a:p>
              <a:r>
                <a:rPr lang="pt-BR" sz="1600" dirty="0"/>
                <a:t>Essa solução será um par de números: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CaixaDeTexto 8">
                  <a:extLst>
                    <a:ext uri="{FF2B5EF4-FFF2-40B4-BE49-F238E27FC236}">
                      <a16:creationId xmlns:a16="http://schemas.microsoft.com/office/drawing/2014/main" id="{2CD1C7CE-E977-6567-0B29-E213B49E8DB1}"/>
                    </a:ext>
                  </a:extLst>
                </p:cNvPr>
                <p:cNvSpPr txBox="1"/>
                <p:nvPr/>
              </p:nvSpPr>
              <p:spPr>
                <a:xfrm>
                  <a:off x="2387600" y="2979681"/>
                  <a:ext cx="1978041" cy="28360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pt-BR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</m:e>
                        </m:d>
                        <m:r>
                          <a:rPr lang="pt-BR" sz="1600" b="0" i="0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pt-BR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</m:acc>
                          </m:e>
                        </m:d>
                      </m:oMath>
                    </m:oMathPara>
                  </a14:m>
                  <a:endParaRPr lang="pt-BR" sz="1600" dirty="0"/>
                </a:p>
              </p:txBody>
            </p:sp>
          </mc:Choice>
          <mc:Fallback>
            <p:sp>
              <p:nvSpPr>
                <p:cNvPr id="9" name="CaixaDeTexto 8">
                  <a:extLst>
                    <a:ext uri="{FF2B5EF4-FFF2-40B4-BE49-F238E27FC236}">
                      <a16:creationId xmlns:a16="http://schemas.microsoft.com/office/drawing/2014/main" id="{2CD1C7CE-E977-6567-0B29-E213B49E8DB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7600" y="2979681"/>
                  <a:ext cx="1978041" cy="283604"/>
                </a:xfrm>
                <a:prstGeom prst="rect">
                  <a:avLst/>
                </a:prstGeom>
                <a:blipFill>
                  <a:blip r:embed="rId6"/>
                  <a:stretch>
                    <a:fillRect l="-1235" t="-8696" b="-2608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CaixaDeTexto 9">
                  <a:extLst>
                    <a:ext uri="{FF2B5EF4-FFF2-40B4-BE49-F238E27FC236}">
                      <a16:creationId xmlns:a16="http://schemas.microsoft.com/office/drawing/2014/main" id="{DC0CC7DC-287E-45BF-6744-B49C46D63ED2}"/>
                    </a:ext>
                  </a:extLst>
                </p:cNvPr>
                <p:cNvSpPr txBox="1"/>
                <p:nvPr/>
              </p:nvSpPr>
              <p:spPr>
                <a:xfrm>
                  <a:off x="2358926" y="3334984"/>
                  <a:ext cx="2035388" cy="28360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pt-BR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</m:e>
                        </m:d>
                        <m:r>
                          <a:rPr lang="pt-BR" sz="160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</m:acc>
                          </m:e>
                        </m:d>
                      </m:oMath>
                    </m:oMathPara>
                  </a14:m>
                  <a:endParaRPr lang="pt-BR" sz="1600" dirty="0"/>
                </a:p>
              </p:txBody>
            </p:sp>
          </mc:Choice>
          <mc:Fallback>
            <p:sp>
              <p:nvSpPr>
                <p:cNvPr id="10" name="CaixaDeTexto 9">
                  <a:extLst>
                    <a:ext uri="{FF2B5EF4-FFF2-40B4-BE49-F238E27FC236}">
                      <a16:creationId xmlns:a16="http://schemas.microsoft.com/office/drawing/2014/main" id="{DC0CC7DC-287E-45BF-6744-B49C46D63E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58926" y="3334984"/>
                  <a:ext cx="2035388" cy="283604"/>
                </a:xfrm>
                <a:prstGeom prst="rect">
                  <a:avLst/>
                </a:prstGeom>
                <a:blipFill>
                  <a:blip r:embed="rId7"/>
                  <a:stretch>
                    <a:fillRect t="-6383" b="-23404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063491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IFUSP 3">
      <a:dk1>
        <a:srgbClr val="112A3D"/>
      </a:dk1>
      <a:lt1>
        <a:srgbClr val="FFFFFF"/>
      </a:lt1>
      <a:dk2>
        <a:srgbClr val="205C76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7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8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9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IFUSP 3">
      <a:dk1>
        <a:srgbClr val="112A3D"/>
      </a:dk1>
      <a:lt1>
        <a:srgbClr val="FFFFFF"/>
      </a:lt1>
      <a:dk2>
        <a:srgbClr val="205C76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5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0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4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11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6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6432</TotalTime>
  <Words>586</Words>
  <Application>Microsoft Office PowerPoint</Application>
  <PresentationFormat>Apresentação na tela (16:9)</PresentationFormat>
  <Paragraphs>84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12</vt:i4>
      </vt:variant>
      <vt:variant>
        <vt:lpstr>Títulos de slides</vt:lpstr>
      </vt:variant>
      <vt:variant>
        <vt:i4>11</vt:i4>
      </vt:variant>
    </vt:vector>
  </HeadingPairs>
  <TitlesOfParts>
    <vt:vector size="29" baseType="lpstr">
      <vt:lpstr>Arial</vt:lpstr>
      <vt:lpstr>Calibri</vt:lpstr>
      <vt:lpstr>Cambria Math</vt:lpstr>
      <vt:lpstr>Eau</vt:lpstr>
      <vt:lpstr>Eau Sans Bold</vt:lpstr>
      <vt:lpstr>Eau Sans Bold Lining</vt:lpstr>
      <vt:lpstr>Office Theme</vt:lpstr>
      <vt:lpstr>1_Office Theme</vt:lpstr>
      <vt:lpstr>2_Office Theme</vt:lpstr>
      <vt:lpstr>5_Office Theme</vt:lpstr>
      <vt:lpstr>3_Office Theme</vt:lpstr>
      <vt:lpstr>10_Office Theme</vt:lpstr>
      <vt:lpstr>4_Office Theme</vt:lpstr>
      <vt:lpstr>11_Office Theme</vt:lpstr>
      <vt:lpstr>6_Office Theme</vt:lpstr>
      <vt:lpstr>7_Office Theme</vt:lpstr>
      <vt:lpstr>8_Office Theme</vt:lpstr>
      <vt:lpstr>9_Office Theme</vt:lpstr>
      <vt:lpstr>Tópicos Avançados em Tratamento Estatístico de Dados em Ciências Experimentais - PGF5103</vt:lpstr>
      <vt:lpstr>Objetivos</vt:lpstr>
      <vt:lpstr>Método dos mínimos quadrados</vt:lpstr>
      <vt:lpstr>Mapeando o comportamento da função verossimilhança</vt:lpstr>
      <vt:lpstr>Mapeando as duas variáveis</vt:lpstr>
      <vt:lpstr>Mapeando só o parâmetro não-linear</vt:lpstr>
      <vt:lpstr>Mapeando só o parâmetro linear – gráficos</vt:lpstr>
      <vt:lpstr>Não-linear em duas variáveis</vt:lpstr>
      <vt:lpstr>Pré-ajuste dos parâmetros lineares</vt:lpstr>
      <vt:lpstr>Gráficos ajuste 4 parâmetros</vt:lpstr>
      <vt:lpstr>Vendo de longe...</vt:lpstr>
    </vt:vector>
  </TitlesOfParts>
  <Company>Cisne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Leonardo Motta</dc:creator>
  <cp:lastModifiedBy>Vito Vanin</cp:lastModifiedBy>
  <cp:revision>462</cp:revision>
  <dcterms:created xsi:type="dcterms:W3CDTF">2016-03-09T00:36:12Z</dcterms:created>
  <dcterms:modified xsi:type="dcterms:W3CDTF">2023-06-06T02:04:28Z</dcterms:modified>
</cp:coreProperties>
</file>