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8" r:id="rId6"/>
    <p:sldId id="261" r:id="rId7"/>
    <p:sldId id="262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-90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1165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75766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5340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5438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473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76440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6432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3415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0373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768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9659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4D5BE-8EE4-4FF2-915F-1AA9C1EE6BA5}" type="datetimeFigureOut">
              <a:rPr lang="pt-BR" smtClean="0"/>
              <a:pPr/>
              <a:t>19/10/2018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F80F-4219-4B25-9DE5-2C735506C6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2990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>
            <a:grpSpLocks noChangeAspect="1"/>
          </p:cNvGrpSpPr>
          <p:nvPr/>
        </p:nvGrpSpPr>
        <p:grpSpPr bwMode="auto">
          <a:xfrm>
            <a:off x="2375859" y="1700910"/>
            <a:ext cx="7548590" cy="3420840"/>
            <a:chOff x="2031" y="5127"/>
            <a:chExt cx="7293" cy="3305"/>
          </a:xfrm>
        </p:grpSpPr>
        <p:cxnSp>
          <p:nvCxnSpPr>
            <p:cNvPr id="5" name="AutoShape 3"/>
            <p:cNvCxnSpPr>
              <a:cxnSpLocks noChangeShapeType="1"/>
            </p:cNvCxnSpPr>
            <p:nvPr/>
          </p:nvCxnSpPr>
          <p:spPr bwMode="auto">
            <a:xfrm flipV="1">
              <a:off x="2813" y="6833"/>
              <a:ext cx="2009" cy="1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2031" y="5127"/>
              <a:ext cx="7293" cy="3305"/>
              <a:chOff x="2023" y="5127"/>
              <a:chExt cx="7293" cy="3305"/>
            </a:xfrm>
          </p:grpSpPr>
          <p:cxnSp>
            <p:nvCxnSpPr>
              <p:cNvPr id="8" name="AutoShape 5"/>
              <p:cNvCxnSpPr>
                <a:cxnSpLocks noChangeShapeType="1"/>
              </p:cNvCxnSpPr>
              <p:nvPr/>
            </p:nvCxnSpPr>
            <p:spPr bwMode="auto">
              <a:xfrm>
                <a:off x="3466" y="5521"/>
                <a:ext cx="1372" cy="130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9" name="Group 6"/>
              <p:cNvGrpSpPr>
                <a:grpSpLocks/>
              </p:cNvGrpSpPr>
              <p:nvPr/>
            </p:nvGrpSpPr>
            <p:grpSpPr bwMode="auto">
              <a:xfrm>
                <a:off x="2023" y="5127"/>
                <a:ext cx="7293" cy="3305"/>
                <a:chOff x="2015" y="5127"/>
                <a:chExt cx="7293" cy="3305"/>
              </a:xfrm>
            </p:grpSpPr>
            <p:grpSp>
              <p:nvGrpSpPr>
                <p:cNvPr id="10" name="Group 7"/>
                <p:cNvGrpSpPr>
                  <a:grpSpLocks/>
                </p:cNvGrpSpPr>
                <p:nvPr/>
              </p:nvGrpSpPr>
              <p:grpSpPr bwMode="auto">
                <a:xfrm>
                  <a:off x="2015" y="5127"/>
                  <a:ext cx="7293" cy="3305"/>
                  <a:chOff x="2039" y="5127"/>
                  <a:chExt cx="7293" cy="3305"/>
                </a:xfrm>
              </p:grpSpPr>
              <p:grpSp>
                <p:nvGrpSpPr>
                  <p:cNvPr id="13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039" y="5127"/>
                    <a:ext cx="5235" cy="2974"/>
                    <a:chOff x="2039" y="5127"/>
                    <a:chExt cx="5235" cy="2974"/>
                  </a:xfrm>
                </p:grpSpPr>
                <p:grpSp>
                  <p:nvGrpSpPr>
                    <p:cNvPr id="34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05" y="5265"/>
                      <a:ext cx="4469" cy="2836"/>
                      <a:chOff x="2805" y="6450"/>
                      <a:chExt cx="4469" cy="2836"/>
                    </a:xfrm>
                  </p:grpSpPr>
                  <p:cxnSp>
                    <p:nvCxnSpPr>
                      <p:cNvPr id="39" name="AutoShape 1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 flipV="1">
                        <a:off x="2805" y="6450"/>
                        <a:ext cx="8" cy="28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sm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40" name="AutoShape 1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805" y="9286"/>
                        <a:ext cx="4469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sm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</p:grpSp>
                <p:sp>
                  <p:nvSpPr>
                    <p:cNvPr id="35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39" y="5127"/>
                      <a:ext cx="83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 (R$)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6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73" y="5864"/>
                      <a:ext cx="50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7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78" y="6597"/>
                      <a:ext cx="50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8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86" y="6989"/>
                      <a:ext cx="50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4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2829" y="5333"/>
                    <a:ext cx="6503" cy="3099"/>
                    <a:chOff x="2813" y="5333"/>
                    <a:chExt cx="6503" cy="3099"/>
                  </a:xfrm>
                </p:grpSpPr>
                <p:sp>
                  <p:nvSpPr>
                    <p:cNvPr id="15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1" y="8058"/>
                      <a:ext cx="460" cy="37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6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438" y="5333"/>
                      <a:ext cx="1975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Oferta Doméstica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7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792" y="7661"/>
                      <a:ext cx="1975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Demanda Doméstica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18" name="AutoShape 20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2813" y="6146"/>
                      <a:ext cx="3975" cy="15"/>
                    </a:xfrm>
                    <a:prstGeom prst="straightConnector1">
                      <a:avLst/>
                    </a:prstGeom>
                    <a:noFill/>
                    <a:ln w="15875">
                      <a:solidFill>
                        <a:srgbClr val="0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19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84" y="5952"/>
                      <a:ext cx="1532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Oferta Externa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0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93" y="6725"/>
                      <a:ext cx="2109" cy="38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Demanda Externa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1" name="AutoShape 23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5214" y="7202"/>
                      <a:ext cx="7" cy="915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2" name="AutoShape 2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653" y="6806"/>
                      <a:ext cx="9" cy="1275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3" name="AutoShape 25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4822" y="6827"/>
                      <a:ext cx="6" cy="1290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4" name="AutoShape 26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6534" y="6145"/>
                      <a:ext cx="7" cy="1973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25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88" y="7999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81" y="8028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72" y="8010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8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512" y="8024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9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4102" y="6098"/>
                      <a:ext cx="6" cy="1995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30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387" y="8015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31" name="AutoShape 33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2820" y="7193"/>
                      <a:ext cx="2393" cy="0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2" name="AutoShape 34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6532" y="6139"/>
                      <a:ext cx="1328" cy="6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3" name="AutoShape 35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6240" y="5556"/>
                      <a:ext cx="989" cy="810"/>
                    </a:xfrm>
                    <a:prstGeom prst="straightConnector1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</p:grpSp>
            </p:grpSp>
            <p:cxnSp>
              <p:nvCxnSpPr>
                <p:cNvPr id="11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4328" y="6135"/>
                  <a:ext cx="2197" cy="177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12" name="AutoShape 37"/>
                <p:cNvCxnSpPr>
                  <a:cxnSpLocks noChangeShapeType="1"/>
                </p:cNvCxnSpPr>
                <p:nvPr/>
              </p:nvCxnSpPr>
              <p:spPr bwMode="auto">
                <a:xfrm>
                  <a:off x="4860" y="6833"/>
                  <a:ext cx="1680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</p:grpSp>
        </p:grpSp>
        <p:cxnSp>
          <p:nvCxnSpPr>
            <p:cNvPr id="7" name="AutoShape 38"/>
            <p:cNvCxnSpPr>
              <a:cxnSpLocks noChangeShapeType="1"/>
            </p:cNvCxnSpPr>
            <p:nvPr/>
          </p:nvCxnSpPr>
          <p:spPr bwMode="auto">
            <a:xfrm>
              <a:off x="4850" y="6826"/>
              <a:ext cx="1312" cy="121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xmlns="" val="391025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/>
              <a:t>(g) Desenhe gráficos que representam mercados em que o país </a:t>
            </a:r>
            <a:r>
              <a:rPr lang="pt-PT" sz="3600" smtClean="0"/>
              <a:t/>
            </a:r>
            <a:br>
              <a:rPr lang="pt-PT" sz="3600" smtClean="0"/>
            </a:br>
            <a:r>
              <a:rPr lang="pt-PT" sz="3600" smtClean="0"/>
              <a:t>(</a:t>
            </a:r>
            <a:r>
              <a:rPr lang="pt-PT" sz="3600"/>
              <a:t>i) é importador; </a:t>
            </a:r>
            <a:r>
              <a:rPr lang="pt-PT" sz="3600" smtClean="0"/>
              <a:t>                                   e </a:t>
            </a:r>
            <a:r>
              <a:rPr lang="pt-PT" sz="3600"/>
              <a:t>(ii) é autossuficiente.</a:t>
            </a:r>
            <a:endParaRPr lang="pt-BR" sz="3600"/>
          </a:p>
        </p:txBody>
      </p:sp>
      <p:grpSp>
        <p:nvGrpSpPr>
          <p:cNvPr id="47" name="Grupo 46"/>
          <p:cNvGrpSpPr/>
          <p:nvPr/>
        </p:nvGrpSpPr>
        <p:grpSpPr>
          <a:xfrm>
            <a:off x="1890712" y="2497932"/>
            <a:ext cx="2528888" cy="2662238"/>
            <a:chOff x="490537" y="2497932"/>
            <a:chExt cx="2528888" cy="2662238"/>
          </a:xfrm>
        </p:grpSpPr>
        <p:cxnSp>
          <p:nvCxnSpPr>
            <p:cNvPr id="42" name="Conector reto 41"/>
            <p:cNvCxnSpPr/>
            <p:nvPr/>
          </p:nvCxnSpPr>
          <p:spPr>
            <a:xfrm>
              <a:off x="490537" y="2497932"/>
              <a:ext cx="0" cy="26622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to 44"/>
            <p:cNvCxnSpPr/>
            <p:nvPr/>
          </p:nvCxnSpPr>
          <p:spPr>
            <a:xfrm flipH="1">
              <a:off x="509587" y="5160170"/>
              <a:ext cx="250983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o 47"/>
          <p:cNvGrpSpPr/>
          <p:nvPr/>
        </p:nvGrpSpPr>
        <p:grpSpPr>
          <a:xfrm>
            <a:off x="6967537" y="2497932"/>
            <a:ext cx="2528888" cy="2662238"/>
            <a:chOff x="490537" y="2497932"/>
            <a:chExt cx="2528888" cy="2662238"/>
          </a:xfrm>
        </p:grpSpPr>
        <p:cxnSp>
          <p:nvCxnSpPr>
            <p:cNvPr id="49" name="Conector reto 48"/>
            <p:cNvCxnSpPr/>
            <p:nvPr/>
          </p:nvCxnSpPr>
          <p:spPr>
            <a:xfrm>
              <a:off x="490537" y="2497932"/>
              <a:ext cx="0" cy="26622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to 49"/>
            <p:cNvCxnSpPr/>
            <p:nvPr/>
          </p:nvCxnSpPr>
          <p:spPr>
            <a:xfrm flipH="1">
              <a:off x="509587" y="5160170"/>
              <a:ext cx="250983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Conector reto 51"/>
          <p:cNvCxnSpPr/>
          <p:nvPr/>
        </p:nvCxnSpPr>
        <p:spPr>
          <a:xfrm>
            <a:off x="1890712" y="4171950"/>
            <a:ext cx="24336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to 52"/>
          <p:cNvCxnSpPr/>
          <p:nvPr/>
        </p:nvCxnSpPr>
        <p:spPr>
          <a:xfrm>
            <a:off x="1881187" y="3381375"/>
            <a:ext cx="24336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>
            <a:off x="6967537" y="3381375"/>
            <a:ext cx="24336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6967537" y="4181475"/>
            <a:ext cx="24336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/>
          <p:cNvCxnSpPr/>
          <p:nvPr/>
        </p:nvCxnSpPr>
        <p:spPr>
          <a:xfrm flipV="1">
            <a:off x="2047875" y="2497932"/>
            <a:ext cx="819150" cy="23788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/>
          <p:cNvCxnSpPr/>
          <p:nvPr/>
        </p:nvCxnSpPr>
        <p:spPr>
          <a:xfrm flipV="1">
            <a:off x="7365206" y="2990850"/>
            <a:ext cx="1635919" cy="19157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to 59"/>
          <p:cNvCxnSpPr/>
          <p:nvPr/>
        </p:nvCxnSpPr>
        <p:spPr>
          <a:xfrm flipH="1" flipV="1">
            <a:off x="2656284" y="2471739"/>
            <a:ext cx="1457325" cy="24348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to 61"/>
          <p:cNvCxnSpPr/>
          <p:nvPr/>
        </p:nvCxnSpPr>
        <p:spPr>
          <a:xfrm flipH="1" flipV="1">
            <a:off x="7628334" y="2669382"/>
            <a:ext cx="1457325" cy="24348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13"/>
          <p:cNvSpPr txBox="1">
            <a:spLocks noChangeArrowheads="1"/>
          </p:cNvSpPr>
          <p:nvPr/>
        </p:nvSpPr>
        <p:spPr bwMode="auto">
          <a:xfrm>
            <a:off x="1539458" y="3191904"/>
            <a:ext cx="522698" cy="33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PT" sz="16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" name="Text Box 13"/>
          <p:cNvSpPr txBox="1">
            <a:spLocks noChangeArrowheads="1"/>
          </p:cNvSpPr>
          <p:nvPr/>
        </p:nvSpPr>
        <p:spPr bwMode="auto">
          <a:xfrm>
            <a:off x="6591888" y="3184437"/>
            <a:ext cx="522698" cy="33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PT" sz="16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5" name="Text Box 15"/>
          <p:cNvSpPr txBox="1">
            <a:spLocks noChangeArrowheads="1"/>
          </p:cNvSpPr>
          <p:nvPr/>
        </p:nvSpPr>
        <p:spPr bwMode="auto">
          <a:xfrm>
            <a:off x="1548983" y="2418866"/>
            <a:ext cx="522698" cy="33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PT" sz="16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" name="Text Box 15"/>
          <p:cNvSpPr txBox="1">
            <a:spLocks noChangeArrowheads="1"/>
          </p:cNvSpPr>
          <p:nvPr/>
        </p:nvSpPr>
        <p:spPr bwMode="auto">
          <a:xfrm>
            <a:off x="6553787" y="3567981"/>
            <a:ext cx="3756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PT" sz="16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1506128" y="3987193"/>
            <a:ext cx="522698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PT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8" name="Text Box 14"/>
          <p:cNvSpPr txBox="1">
            <a:spLocks noChangeArrowheads="1"/>
          </p:cNvSpPr>
          <p:nvPr/>
        </p:nvSpPr>
        <p:spPr bwMode="auto">
          <a:xfrm>
            <a:off x="6544851" y="3972020"/>
            <a:ext cx="522698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PT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0" name="Conector reto 69"/>
          <p:cNvCxnSpPr/>
          <p:nvPr/>
        </p:nvCxnSpPr>
        <p:spPr>
          <a:xfrm flipH="1">
            <a:off x="1909762" y="2707272"/>
            <a:ext cx="884635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to 70"/>
          <p:cNvCxnSpPr/>
          <p:nvPr/>
        </p:nvCxnSpPr>
        <p:spPr>
          <a:xfrm flipH="1">
            <a:off x="6986587" y="3829051"/>
            <a:ext cx="1263255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9520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>
            <a:grpSpLocks noChangeAspect="1"/>
          </p:cNvGrpSpPr>
          <p:nvPr/>
        </p:nvGrpSpPr>
        <p:grpSpPr bwMode="auto">
          <a:xfrm>
            <a:off x="2079297" y="2870683"/>
            <a:ext cx="7548590" cy="3420840"/>
            <a:chOff x="2031" y="5127"/>
            <a:chExt cx="7293" cy="3305"/>
          </a:xfrm>
        </p:grpSpPr>
        <p:cxnSp>
          <p:nvCxnSpPr>
            <p:cNvPr id="5" name="AutoShape 3"/>
            <p:cNvCxnSpPr>
              <a:cxnSpLocks noChangeShapeType="1"/>
            </p:cNvCxnSpPr>
            <p:nvPr/>
          </p:nvCxnSpPr>
          <p:spPr bwMode="auto">
            <a:xfrm flipV="1">
              <a:off x="2813" y="6833"/>
              <a:ext cx="2009" cy="1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2031" y="5127"/>
              <a:ext cx="7293" cy="3305"/>
              <a:chOff x="2023" y="5127"/>
              <a:chExt cx="7293" cy="3305"/>
            </a:xfrm>
          </p:grpSpPr>
          <p:cxnSp>
            <p:nvCxnSpPr>
              <p:cNvPr id="8" name="AutoShape 5"/>
              <p:cNvCxnSpPr>
                <a:cxnSpLocks noChangeShapeType="1"/>
              </p:cNvCxnSpPr>
              <p:nvPr/>
            </p:nvCxnSpPr>
            <p:spPr bwMode="auto">
              <a:xfrm>
                <a:off x="3466" y="5521"/>
                <a:ext cx="1372" cy="130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9" name="Group 6"/>
              <p:cNvGrpSpPr>
                <a:grpSpLocks/>
              </p:cNvGrpSpPr>
              <p:nvPr/>
            </p:nvGrpSpPr>
            <p:grpSpPr bwMode="auto">
              <a:xfrm>
                <a:off x="2023" y="5127"/>
                <a:ext cx="7293" cy="3305"/>
                <a:chOff x="2015" y="5127"/>
                <a:chExt cx="7293" cy="3305"/>
              </a:xfrm>
            </p:grpSpPr>
            <p:grpSp>
              <p:nvGrpSpPr>
                <p:cNvPr id="10" name="Group 7"/>
                <p:cNvGrpSpPr>
                  <a:grpSpLocks/>
                </p:cNvGrpSpPr>
                <p:nvPr/>
              </p:nvGrpSpPr>
              <p:grpSpPr bwMode="auto">
                <a:xfrm>
                  <a:off x="2015" y="5127"/>
                  <a:ext cx="7293" cy="3305"/>
                  <a:chOff x="2039" y="5127"/>
                  <a:chExt cx="7293" cy="3305"/>
                </a:xfrm>
              </p:grpSpPr>
              <p:grpSp>
                <p:nvGrpSpPr>
                  <p:cNvPr id="13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039" y="5127"/>
                    <a:ext cx="5235" cy="2974"/>
                    <a:chOff x="2039" y="5127"/>
                    <a:chExt cx="5235" cy="2974"/>
                  </a:xfrm>
                </p:grpSpPr>
                <p:grpSp>
                  <p:nvGrpSpPr>
                    <p:cNvPr id="34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05" y="5265"/>
                      <a:ext cx="4469" cy="2836"/>
                      <a:chOff x="2805" y="6450"/>
                      <a:chExt cx="4469" cy="2836"/>
                    </a:xfrm>
                  </p:grpSpPr>
                  <p:cxnSp>
                    <p:nvCxnSpPr>
                      <p:cNvPr id="39" name="AutoShape 1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 flipV="1">
                        <a:off x="2805" y="6450"/>
                        <a:ext cx="8" cy="28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sm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40" name="AutoShape 1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805" y="9286"/>
                        <a:ext cx="4469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sm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</p:grpSp>
                <p:sp>
                  <p:nvSpPr>
                    <p:cNvPr id="35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39" y="5127"/>
                      <a:ext cx="83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 (R$)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6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73" y="5864"/>
                      <a:ext cx="50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7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78" y="6597"/>
                      <a:ext cx="505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b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pt-BR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8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86" y="6989"/>
                      <a:ext cx="50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4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2829" y="5333"/>
                    <a:ext cx="6503" cy="3099"/>
                    <a:chOff x="2813" y="5333"/>
                    <a:chExt cx="6503" cy="3099"/>
                  </a:xfrm>
                </p:grpSpPr>
                <p:sp>
                  <p:nvSpPr>
                    <p:cNvPr id="15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1" y="8058"/>
                      <a:ext cx="460" cy="37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6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438" y="5333"/>
                      <a:ext cx="1975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Oferta Doméstica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7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792" y="7661"/>
                      <a:ext cx="1975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Demanda Doméstica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18" name="AutoShape 20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2813" y="6146"/>
                      <a:ext cx="3975" cy="15"/>
                    </a:xfrm>
                    <a:prstGeom prst="straightConnector1">
                      <a:avLst/>
                    </a:prstGeom>
                    <a:noFill/>
                    <a:ln w="15875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19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84" y="5952"/>
                      <a:ext cx="1532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Oferta Externa</a:t>
                      </a:r>
                      <a:endParaRPr lang="pt-BR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0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93" y="6725"/>
                      <a:ext cx="2109" cy="38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Demanda Externa</a:t>
                      </a:r>
                      <a:endParaRPr lang="pt-B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1" name="AutoShape 23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5214" y="7202"/>
                      <a:ext cx="7" cy="915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2" name="AutoShape 2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653" y="6806"/>
                      <a:ext cx="9" cy="1275"/>
                    </a:xfrm>
                    <a:prstGeom prst="straightConnector1">
                      <a:avLst/>
                    </a:prstGeom>
                    <a:noFill/>
                    <a:ln w="38100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3" name="AutoShape 25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4822" y="6827"/>
                      <a:ext cx="6" cy="1290"/>
                    </a:xfrm>
                    <a:prstGeom prst="straightConnector1">
                      <a:avLst/>
                    </a:prstGeom>
                    <a:noFill/>
                    <a:ln w="349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4" name="AutoShape 26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6534" y="6145"/>
                      <a:ext cx="7" cy="1973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25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88" y="7999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81" y="8028"/>
                      <a:ext cx="460" cy="3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</a:t>
                      </a:r>
                      <a:endParaRPr lang="pt-BR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72" y="8010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8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512" y="8024"/>
                      <a:ext cx="460" cy="3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r>
                        <a:rPr lang="pt-PT" sz="2000" b="1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</a:t>
                      </a:r>
                      <a:endParaRPr lang="pt-BR" sz="2000" b="1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9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4102" y="6098"/>
                      <a:ext cx="6" cy="1995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30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387" y="8015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31" name="AutoShape 33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2820" y="7193"/>
                      <a:ext cx="2393" cy="0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2" name="AutoShape 34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6532" y="6139"/>
                      <a:ext cx="1328" cy="6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chemeClr val="bg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3" name="AutoShape 35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6240" y="5556"/>
                      <a:ext cx="989" cy="810"/>
                    </a:xfrm>
                    <a:prstGeom prst="straightConnector1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</p:grpSp>
            </p:grpSp>
            <p:cxnSp>
              <p:nvCxnSpPr>
                <p:cNvPr id="11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4328" y="6135"/>
                  <a:ext cx="2197" cy="177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12" name="AutoShape 37"/>
                <p:cNvCxnSpPr>
                  <a:cxnSpLocks noChangeShapeType="1"/>
                </p:cNvCxnSpPr>
                <p:nvPr/>
              </p:nvCxnSpPr>
              <p:spPr bwMode="auto">
                <a:xfrm>
                  <a:off x="4860" y="6833"/>
                  <a:ext cx="1680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</p:grpSp>
        </p:grpSp>
        <p:cxnSp>
          <p:nvCxnSpPr>
            <p:cNvPr id="7" name="AutoShape 38"/>
            <p:cNvCxnSpPr>
              <a:cxnSpLocks noChangeShapeType="1"/>
            </p:cNvCxnSpPr>
            <p:nvPr/>
          </p:nvCxnSpPr>
          <p:spPr bwMode="auto">
            <a:xfrm>
              <a:off x="4850" y="6826"/>
              <a:ext cx="1312" cy="121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/>
              <a:t>(h) Discuta o efeito de uma recessão (= redução da renda dos consumidores) sobre a quantidade transacionada com o exterior.</a:t>
            </a:r>
            <a:endParaRPr lang="pt-BR"/>
          </a:p>
        </p:txBody>
      </p:sp>
      <p:cxnSp>
        <p:nvCxnSpPr>
          <p:cNvPr id="43" name="AutoShape 5"/>
          <p:cNvCxnSpPr>
            <a:cxnSpLocks noChangeShapeType="1"/>
          </p:cNvCxnSpPr>
          <p:nvPr/>
        </p:nvCxnSpPr>
        <p:spPr bwMode="auto">
          <a:xfrm>
            <a:off x="2953743" y="3278493"/>
            <a:ext cx="1420083" cy="1350740"/>
          </a:xfrm>
          <a:prstGeom prst="straightConnector1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4" name="AutoShape 38"/>
          <p:cNvCxnSpPr>
            <a:cxnSpLocks noChangeShapeType="1"/>
          </p:cNvCxnSpPr>
          <p:nvPr/>
        </p:nvCxnSpPr>
        <p:spPr bwMode="auto">
          <a:xfrm>
            <a:off x="4377966" y="4629233"/>
            <a:ext cx="1357980" cy="1257586"/>
          </a:xfrm>
          <a:prstGeom prst="straightConnector1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5" name="AutoShape 37"/>
          <p:cNvCxnSpPr>
            <a:cxnSpLocks noChangeShapeType="1"/>
          </p:cNvCxnSpPr>
          <p:nvPr/>
        </p:nvCxnSpPr>
        <p:spPr bwMode="auto">
          <a:xfrm>
            <a:off x="4395353" y="4636478"/>
            <a:ext cx="1738877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6" name="AutoShape 25"/>
          <p:cNvCxnSpPr>
            <a:cxnSpLocks noChangeShapeType="1"/>
          </p:cNvCxnSpPr>
          <p:nvPr/>
        </p:nvCxnSpPr>
        <p:spPr bwMode="auto">
          <a:xfrm flipH="1">
            <a:off x="4376315" y="4630268"/>
            <a:ext cx="6210" cy="1335215"/>
          </a:xfrm>
          <a:prstGeom prst="straightConnector1">
            <a:avLst/>
          </a:prstGeom>
          <a:noFill/>
          <a:ln w="349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7" name="Text Box 28"/>
          <p:cNvSpPr txBox="1">
            <a:spLocks noChangeArrowheads="1"/>
          </p:cNvSpPr>
          <p:nvPr/>
        </p:nvSpPr>
        <p:spPr bwMode="auto">
          <a:xfrm>
            <a:off x="4240411" y="5872329"/>
            <a:ext cx="476121" cy="40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2000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b'</a:t>
            </a:r>
            <a:endParaRPr lang="pt-BR" sz="2000" b="1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630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AutoShape 5"/>
          <p:cNvCxnSpPr>
            <a:cxnSpLocks noChangeShapeType="1"/>
          </p:cNvCxnSpPr>
          <p:nvPr/>
        </p:nvCxnSpPr>
        <p:spPr bwMode="auto">
          <a:xfrm>
            <a:off x="3869430" y="2900571"/>
            <a:ext cx="1420083" cy="13507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2375859" y="2492761"/>
            <a:ext cx="5418466" cy="3078238"/>
            <a:chOff x="2039" y="5127"/>
            <a:chExt cx="5235" cy="2974"/>
          </a:xfrm>
        </p:grpSpPr>
        <p:grpSp>
          <p:nvGrpSpPr>
            <p:cNvPr id="34" name="Group 9"/>
            <p:cNvGrpSpPr>
              <a:grpSpLocks/>
            </p:cNvGrpSpPr>
            <p:nvPr/>
          </p:nvGrpSpPr>
          <p:grpSpPr bwMode="auto">
            <a:xfrm>
              <a:off x="2805" y="5265"/>
              <a:ext cx="4469" cy="2836"/>
              <a:chOff x="2805" y="6450"/>
              <a:chExt cx="4469" cy="2836"/>
            </a:xfrm>
          </p:grpSpPr>
          <p:cxnSp>
            <p:nvCxnSpPr>
              <p:cNvPr id="39" name="AutoShape 10"/>
              <p:cNvCxnSpPr>
                <a:cxnSpLocks noChangeShapeType="1"/>
              </p:cNvCxnSpPr>
              <p:nvPr/>
            </p:nvCxnSpPr>
            <p:spPr bwMode="auto">
              <a:xfrm flipH="1" flipV="1">
                <a:off x="2805" y="6450"/>
                <a:ext cx="8" cy="282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40" name="AutoShape 11"/>
              <p:cNvCxnSpPr>
                <a:cxnSpLocks noChangeShapeType="1"/>
              </p:cNvCxnSpPr>
              <p:nvPr/>
            </p:nvCxnSpPr>
            <p:spPr bwMode="auto">
              <a:xfrm>
                <a:off x="2805" y="9286"/>
                <a:ext cx="446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sp>
          <p:nvSpPr>
            <p:cNvPr id="35" name="Text Box 12"/>
            <p:cNvSpPr txBox="1">
              <a:spLocks noChangeArrowheads="1"/>
            </p:cNvSpPr>
            <p:nvPr/>
          </p:nvSpPr>
          <p:spPr bwMode="auto">
            <a:xfrm>
              <a:off x="2039" y="5127"/>
              <a:ext cx="83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 (R$)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2373" y="5864"/>
              <a:ext cx="50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</a:t>
              </a:r>
              <a:r>
                <a:rPr lang="pt-PT" sz="16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2378" y="6597"/>
              <a:ext cx="50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</a:t>
              </a:r>
              <a:r>
                <a:rPr lang="pt-PT" sz="16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2386" y="6989"/>
              <a:ext cx="50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</a:t>
              </a:r>
              <a:r>
                <a:rPr lang="pt-PT" sz="16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7610086" y="5625857"/>
            <a:ext cx="476121" cy="33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endParaRPr lang="pt-B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945587" y="2705981"/>
            <a:ext cx="2044216" cy="30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Oferta Doméstica</a:t>
            </a:r>
            <a:endParaRPr lang="pt-B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6276947" y="5115577"/>
            <a:ext cx="2044216" cy="30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Demanda Doméstica</a:t>
            </a:r>
            <a:endParaRPr lang="pt-B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1" name="AutoShape 23"/>
          <p:cNvCxnSpPr>
            <a:cxnSpLocks noChangeShapeType="1"/>
          </p:cNvCxnSpPr>
          <p:nvPr/>
        </p:nvCxnSpPr>
        <p:spPr bwMode="auto">
          <a:xfrm flipH="1">
            <a:off x="5678690" y="4640489"/>
            <a:ext cx="7245" cy="947071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" name="AutoShape 24"/>
          <p:cNvCxnSpPr>
            <a:cxnSpLocks noChangeShapeType="1"/>
          </p:cNvCxnSpPr>
          <p:nvPr/>
        </p:nvCxnSpPr>
        <p:spPr bwMode="auto">
          <a:xfrm>
            <a:off x="6133076" y="4230609"/>
            <a:ext cx="9315" cy="1319689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3" name="AutoShape 25"/>
          <p:cNvCxnSpPr>
            <a:cxnSpLocks noChangeShapeType="1"/>
          </p:cNvCxnSpPr>
          <p:nvPr/>
        </p:nvCxnSpPr>
        <p:spPr bwMode="auto">
          <a:xfrm flipH="1">
            <a:off x="5272952" y="4252346"/>
            <a:ext cx="6210" cy="1335214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AutoShape 26"/>
          <p:cNvCxnSpPr>
            <a:cxnSpLocks noChangeShapeType="1"/>
          </p:cNvCxnSpPr>
          <p:nvPr/>
        </p:nvCxnSpPr>
        <p:spPr bwMode="auto">
          <a:xfrm flipH="1">
            <a:off x="7044951" y="3546441"/>
            <a:ext cx="7245" cy="2042153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306219" y="5465424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5127011" y="5495440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5531714" y="5476810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5987134" y="5491300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9" name="AutoShape 31"/>
          <p:cNvCxnSpPr>
            <a:cxnSpLocks noChangeShapeType="1"/>
          </p:cNvCxnSpPr>
          <p:nvPr/>
        </p:nvCxnSpPr>
        <p:spPr bwMode="auto">
          <a:xfrm flipH="1">
            <a:off x="4527719" y="3497794"/>
            <a:ext cx="6210" cy="2064924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6892799" y="5481985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" name="AutoShape 33"/>
          <p:cNvCxnSpPr>
            <a:cxnSpLocks noChangeShapeType="1"/>
          </p:cNvCxnSpPr>
          <p:nvPr/>
        </p:nvCxnSpPr>
        <p:spPr bwMode="auto">
          <a:xfrm flipH="1">
            <a:off x="3200790" y="4631174"/>
            <a:ext cx="2476865" cy="0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3" name="Grupo 2"/>
          <p:cNvGrpSpPr/>
          <p:nvPr/>
        </p:nvGrpSpPr>
        <p:grpSpPr>
          <a:xfrm>
            <a:off x="3193545" y="3375658"/>
            <a:ext cx="6814743" cy="338461"/>
            <a:chOff x="3193545" y="3375658"/>
            <a:chExt cx="6814743" cy="338461"/>
          </a:xfrm>
        </p:grpSpPr>
        <p:cxnSp>
          <p:nvCxnSpPr>
            <p:cNvPr id="18" name="AutoShape 20"/>
            <p:cNvCxnSpPr>
              <a:cxnSpLocks noChangeShapeType="1"/>
            </p:cNvCxnSpPr>
            <p:nvPr/>
          </p:nvCxnSpPr>
          <p:spPr bwMode="auto">
            <a:xfrm flipV="1">
              <a:off x="3193545" y="3547477"/>
              <a:ext cx="4114308" cy="15526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8422597" y="3375658"/>
              <a:ext cx="1585691" cy="338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Oferta Externa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2" name="AutoShape 34"/>
            <p:cNvCxnSpPr>
              <a:cxnSpLocks noChangeShapeType="1"/>
            </p:cNvCxnSpPr>
            <p:nvPr/>
          </p:nvCxnSpPr>
          <p:spPr bwMode="auto">
            <a:xfrm flipV="1">
              <a:off x="7042881" y="3540231"/>
              <a:ext cx="1374541" cy="621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cxnSp>
        <p:nvCxnSpPr>
          <p:cNvPr id="33" name="AutoShape 35"/>
          <p:cNvCxnSpPr>
            <a:cxnSpLocks noChangeShapeType="1"/>
          </p:cNvCxnSpPr>
          <p:nvPr/>
        </p:nvCxnSpPr>
        <p:spPr bwMode="auto">
          <a:xfrm flipV="1">
            <a:off x="6740648" y="2936797"/>
            <a:ext cx="1023661" cy="83839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AutoShape 36"/>
          <p:cNvCxnSpPr>
            <a:cxnSpLocks noChangeShapeType="1"/>
          </p:cNvCxnSpPr>
          <p:nvPr/>
        </p:nvCxnSpPr>
        <p:spPr bwMode="auto">
          <a:xfrm flipV="1">
            <a:off x="4769920" y="3536091"/>
            <a:ext cx="2273996" cy="18320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41" name="Grupo 40"/>
          <p:cNvGrpSpPr/>
          <p:nvPr/>
        </p:nvGrpSpPr>
        <p:grpSpPr>
          <a:xfrm>
            <a:off x="3185265" y="4146770"/>
            <a:ext cx="6103666" cy="399529"/>
            <a:chOff x="3185265" y="4146770"/>
            <a:chExt cx="6103666" cy="399529"/>
          </a:xfrm>
        </p:grpSpPr>
        <p:cxnSp>
          <p:nvCxnSpPr>
            <p:cNvPr id="5" name="AutoShape 3"/>
            <p:cNvCxnSpPr>
              <a:cxnSpLocks noChangeShapeType="1"/>
            </p:cNvCxnSpPr>
            <p:nvPr/>
          </p:nvCxnSpPr>
          <p:spPr bwMode="auto">
            <a:xfrm flipV="1">
              <a:off x="3185265" y="4258556"/>
              <a:ext cx="2079407" cy="1035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7106019" y="4146770"/>
              <a:ext cx="2182912" cy="399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pt-PT" sz="1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Demanda Externa</a:t>
              </a:r>
              <a:endParaRPr lang="pt-BR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2" name="AutoShape 37"/>
            <p:cNvCxnSpPr>
              <a:cxnSpLocks noChangeShapeType="1"/>
            </p:cNvCxnSpPr>
            <p:nvPr/>
          </p:nvCxnSpPr>
          <p:spPr bwMode="auto">
            <a:xfrm>
              <a:off x="5320565" y="4258556"/>
              <a:ext cx="1738877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cxnSp>
        <p:nvCxnSpPr>
          <p:cNvPr id="7" name="AutoShape 38"/>
          <p:cNvCxnSpPr>
            <a:cxnSpLocks noChangeShapeType="1"/>
          </p:cNvCxnSpPr>
          <p:nvPr/>
        </p:nvCxnSpPr>
        <p:spPr bwMode="auto">
          <a:xfrm>
            <a:off x="5293653" y="4251311"/>
            <a:ext cx="1357980" cy="1257585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(a) O país em questão é importador, exportador ou autossuficiente? </a:t>
            </a:r>
            <a:endParaRPr lang="pt-BR"/>
          </a:p>
        </p:txBody>
      </p:sp>
      <p:cxnSp>
        <p:nvCxnSpPr>
          <p:cNvPr id="43" name="Conector reto 42"/>
          <p:cNvCxnSpPr/>
          <p:nvPr/>
        </p:nvCxnSpPr>
        <p:spPr>
          <a:xfrm>
            <a:off x="5320565" y="4258556"/>
            <a:ext cx="1331068" cy="12503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4455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(a) O país em questão é importador, exportador ou autossuficiente?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Se a economia fosse fechada, o equilíbrio de mercado ocorreria em p</a:t>
            </a:r>
            <a:r>
              <a:rPr lang="pt-BR" baseline="-25000" smtClean="0"/>
              <a:t>1</a:t>
            </a:r>
            <a:r>
              <a:rPr lang="pt-BR" smtClean="0"/>
              <a:t>. A quantidade vendida seria c.</a:t>
            </a:r>
          </a:p>
          <a:p>
            <a:r>
              <a:rPr lang="pt-BR" smtClean="0"/>
              <a:t>Contudo, numa economia aberta, os produtores prefeririam exportar, recebendo o preço p</a:t>
            </a:r>
            <a:r>
              <a:rPr lang="pt-BR" baseline="-25000" smtClean="0"/>
              <a:t>2</a:t>
            </a:r>
            <a:r>
              <a:rPr lang="pt-BR" smtClean="0"/>
              <a:t>. A quantidade produzida seria d.</a:t>
            </a:r>
          </a:p>
          <a:p>
            <a:r>
              <a:rPr lang="pt-BR" smtClean="0"/>
              <a:t>O país é </a:t>
            </a:r>
            <a:r>
              <a:rPr lang="pt-BR" b="1" smtClean="0"/>
              <a:t>exportador</a:t>
            </a:r>
            <a:r>
              <a:rPr lang="pt-BR" smtClean="0"/>
              <a:t>. A quantidade exportada é d – b.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5908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>
            <a:grpSpLocks noChangeAspect="1"/>
          </p:cNvGrpSpPr>
          <p:nvPr/>
        </p:nvGrpSpPr>
        <p:grpSpPr bwMode="auto">
          <a:xfrm>
            <a:off x="2079297" y="2870683"/>
            <a:ext cx="7548590" cy="3420840"/>
            <a:chOff x="2031" y="5127"/>
            <a:chExt cx="7293" cy="3305"/>
          </a:xfrm>
        </p:grpSpPr>
        <p:cxnSp>
          <p:nvCxnSpPr>
            <p:cNvPr id="5" name="AutoShape 3"/>
            <p:cNvCxnSpPr>
              <a:cxnSpLocks noChangeShapeType="1"/>
            </p:cNvCxnSpPr>
            <p:nvPr/>
          </p:nvCxnSpPr>
          <p:spPr bwMode="auto">
            <a:xfrm flipV="1">
              <a:off x="2813" y="6833"/>
              <a:ext cx="2009" cy="1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2031" y="5127"/>
              <a:ext cx="7293" cy="3305"/>
              <a:chOff x="2023" y="5127"/>
              <a:chExt cx="7293" cy="3305"/>
            </a:xfrm>
          </p:grpSpPr>
          <p:cxnSp>
            <p:nvCxnSpPr>
              <p:cNvPr id="8" name="AutoShape 5"/>
              <p:cNvCxnSpPr>
                <a:cxnSpLocks noChangeShapeType="1"/>
              </p:cNvCxnSpPr>
              <p:nvPr/>
            </p:nvCxnSpPr>
            <p:spPr bwMode="auto">
              <a:xfrm>
                <a:off x="3466" y="5521"/>
                <a:ext cx="1372" cy="130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9" name="Group 6"/>
              <p:cNvGrpSpPr>
                <a:grpSpLocks/>
              </p:cNvGrpSpPr>
              <p:nvPr/>
            </p:nvGrpSpPr>
            <p:grpSpPr bwMode="auto">
              <a:xfrm>
                <a:off x="2023" y="5127"/>
                <a:ext cx="7293" cy="3305"/>
                <a:chOff x="2015" y="5127"/>
                <a:chExt cx="7293" cy="3305"/>
              </a:xfrm>
            </p:grpSpPr>
            <p:grpSp>
              <p:nvGrpSpPr>
                <p:cNvPr id="10" name="Group 7"/>
                <p:cNvGrpSpPr>
                  <a:grpSpLocks/>
                </p:cNvGrpSpPr>
                <p:nvPr/>
              </p:nvGrpSpPr>
              <p:grpSpPr bwMode="auto">
                <a:xfrm>
                  <a:off x="2015" y="5127"/>
                  <a:ext cx="7293" cy="3305"/>
                  <a:chOff x="2039" y="5127"/>
                  <a:chExt cx="7293" cy="3305"/>
                </a:xfrm>
              </p:grpSpPr>
              <p:grpSp>
                <p:nvGrpSpPr>
                  <p:cNvPr id="13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039" y="5127"/>
                    <a:ext cx="5235" cy="2974"/>
                    <a:chOff x="2039" y="5127"/>
                    <a:chExt cx="5235" cy="2974"/>
                  </a:xfrm>
                </p:grpSpPr>
                <p:grpSp>
                  <p:nvGrpSpPr>
                    <p:cNvPr id="34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05" y="5265"/>
                      <a:ext cx="4469" cy="2836"/>
                      <a:chOff x="2805" y="6450"/>
                      <a:chExt cx="4469" cy="2836"/>
                    </a:xfrm>
                  </p:grpSpPr>
                  <p:cxnSp>
                    <p:nvCxnSpPr>
                      <p:cNvPr id="39" name="AutoShape 1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 flipV="1">
                        <a:off x="2805" y="6450"/>
                        <a:ext cx="8" cy="28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sm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40" name="AutoShape 1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805" y="9286"/>
                        <a:ext cx="4469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sm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</p:grpSp>
                <p:sp>
                  <p:nvSpPr>
                    <p:cNvPr id="35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39" y="5127"/>
                      <a:ext cx="83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 (R$)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6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73" y="5864"/>
                      <a:ext cx="50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7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78" y="6597"/>
                      <a:ext cx="505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b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pt-BR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8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86" y="6989"/>
                      <a:ext cx="50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4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2829" y="5333"/>
                    <a:ext cx="6503" cy="3099"/>
                    <a:chOff x="2813" y="5333"/>
                    <a:chExt cx="6503" cy="3099"/>
                  </a:xfrm>
                </p:grpSpPr>
                <p:sp>
                  <p:nvSpPr>
                    <p:cNvPr id="15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1" y="8058"/>
                      <a:ext cx="460" cy="37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6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438" y="5333"/>
                      <a:ext cx="1975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Oferta Doméstica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7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792" y="7661"/>
                      <a:ext cx="1975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Demanda Doméstica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18" name="AutoShape 20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2813" y="6146"/>
                      <a:ext cx="3975" cy="15"/>
                    </a:xfrm>
                    <a:prstGeom prst="straightConnector1">
                      <a:avLst/>
                    </a:prstGeom>
                    <a:noFill/>
                    <a:ln w="15875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19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84" y="5952"/>
                      <a:ext cx="1532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Oferta Externa</a:t>
                      </a:r>
                      <a:endParaRPr lang="pt-BR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0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93" y="6725"/>
                      <a:ext cx="2109" cy="38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Demanda Externa</a:t>
                      </a:r>
                      <a:endParaRPr lang="pt-B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1" name="AutoShape 23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5214" y="7202"/>
                      <a:ext cx="7" cy="915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2" name="AutoShape 2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5653" y="6806"/>
                      <a:ext cx="9" cy="1275"/>
                    </a:xfrm>
                    <a:prstGeom prst="straightConnector1">
                      <a:avLst/>
                    </a:prstGeom>
                    <a:noFill/>
                    <a:ln w="38100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3" name="AutoShape 25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4822" y="6827"/>
                      <a:ext cx="6" cy="1290"/>
                    </a:xfrm>
                    <a:prstGeom prst="straightConnector1">
                      <a:avLst/>
                    </a:prstGeom>
                    <a:noFill/>
                    <a:ln w="349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4" name="AutoShape 26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6534" y="6145"/>
                      <a:ext cx="7" cy="1973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25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88" y="7999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81" y="8028"/>
                      <a:ext cx="460" cy="3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</a:t>
                      </a:r>
                      <a:endParaRPr lang="pt-BR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72" y="8010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8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512" y="8024"/>
                      <a:ext cx="460" cy="3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r>
                        <a:rPr lang="pt-PT" sz="2000" b="1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</a:t>
                      </a:r>
                      <a:endParaRPr lang="pt-BR" sz="2000" b="1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9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4102" y="6098"/>
                      <a:ext cx="6" cy="1995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30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387" y="8015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31" name="AutoShape 33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2820" y="7193"/>
                      <a:ext cx="2393" cy="0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2" name="AutoShape 34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6532" y="6139"/>
                      <a:ext cx="1328" cy="6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chemeClr val="bg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3" name="AutoShape 35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6240" y="5556"/>
                      <a:ext cx="989" cy="810"/>
                    </a:xfrm>
                    <a:prstGeom prst="straightConnector1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</p:grpSp>
            </p:grpSp>
            <p:cxnSp>
              <p:nvCxnSpPr>
                <p:cNvPr id="11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4328" y="6135"/>
                  <a:ext cx="2197" cy="177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12" name="AutoShape 37"/>
                <p:cNvCxnSpPr>
                  <a:cxnSpLocks noChangeShapeType="1"/>
                </p:cNvCxnSpPr>
                <p:nvPr/>
              </p:nvCxnSpPr>
              <p:spPr bwMode="auto">
                <a:xfrm>
                  <a:off x="4860" y="6833"/>
                  <a:ext cx="1680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</p:grpSp>
        </p:grpSp>
        <p:cxnSp>
          <p:nvCxnSpPr>
            <p:cNvPr id="7" name="AutoShape 38"/>
            <p:cNvCxnSpPr>
              <a:cxnSpLocks noChangeShapeType="1"/>
            </p:cNvCxnSpPr>
            <p:nvPr/>
          </p:nvCxnSpPr>
          <p:spPr bwMode="auto">
            <a:xfrm>
              <a:off x="4850" y="6826"/>
              <a:ext cx="1312" cy="121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200"/>
              <a:t>(b) Qual a quantidade produzida no país, qual a quantidade consumida no país e qual a quantidade transacionada no mercado internacional?</a:t>
            </a:r>
            <a:endParaRPr lang="pt-BR" sz="3200"/>
          </a:p>
        </p:txBody>
      </p:sp>
      <p:grpSp>
        <p:nvGrpSpPr>
          <p:cNvPr id="42" name="Grupo 41"/>
          <p:cNvGrpSpPr/>
          <p:nvPr/>
        </p:nvGrpSpPr>
        <p:grpSpPr>
          <a:xfrm>
            <a:off x="4505966" y="3865145"/>
            <a:ext cx="2594848" cy="644022"/>
            <a:chOff x="4505966" y="3865145"/>
            <a:chExt cx="2594848" cy="644022"/>
          </a:xfrm>
        </p:grpSpPr>
        <p:sp>
          <p:nvSpPr>
            <p:cNvPr id="3" name="Chave esquerda 2"/>
            <p:cNvSpPr/>
            <p:nvPr/>
          </p:nvSpPr>
          <p:spPr>
            <a:xfrm rot="5400000">
              <a:off x="5273448" y="3995946"/>
              <a:ext cx="282567" cy="743876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CaixaDeTexto 40"/>
            <p:cNvSpPr txBox="1"/>
            <p:nvPr/>
          </p:nvSpPr>
          <p:spPr>
            <a:xfrm>
              <a:off x="4505966" y="3865145"/>
              <a:ext cx="25948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mtClean="0">
                  <a:solidFill>
                    <a:schemeClr val="accent1"/>
                  </a:solidFill>
                </a:rPr>
                <a:t>d – b = exportações</a:t>
              </a:r>
              <a:endParaRPr lang="pt-BR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75956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/>
              <a:t>Equilíbrio de mercado</a:t>
            </a:r>
            <a:br>
              <a:rPr lang="pt-BR" sz="3200" dirty="0"/>
            </a:br>
            <a:r>
              <a:rPr lang="pt-BR" sz="3200" dirty="0"/>
              <a:t>Oferta = Demanda</a:t>
            </a:r>
            <a:br>
              <a:rPr lang="pt-BR" sz="3200" dirty="0"/>
            </a:br>
            <a:r>
              <a:rPr lang="pt-BR" sz="2000" dirty="0">
                <a:solidFill>
                  <a:srgbClr val="002060"/>
                </a:solidFill>
              </a:rPr>
              <a:t>Oferta Doméstica + Oferta Externa </a:t>
            </a:r>
            <a:r>
              <a:rPr lang="pt-BR" sz="2000" dirty="0"/>
              <a:t>= </a:t>
            </a:r>
            <a:r>
              <a:rPr lang="pt-BR" sz="2000" dirty="0">
                <a:solidFill>
                  <a:srgbClr val="FF0000"/>
                </a:solidFill>
              </a:rPr>
              <a:t>Demanda Doméstica + Demanda Externa</a:t>
            </a:r>
            <a:endParaRPr lang="pt-BR" sz="3200" dirty="0">
              <a:solidFill>
                <a:srgbClr val="FF0000"/>
              </a:solidFill>
            </a:endParaRPr>
          </a:p>
        </p:txBody>
      </p:sp>
      <p:grpSp>
        <p:nvGrpSpPr>
          <p:cNvPr id="4" name="Grupo 7"/>
          <p:cNvGrpSpPr/>
          <p:nvPr/>
        </p:nvGrpSpPr>
        <p:grpSpPr>
          <a:xfrm>
            <a:off x="4583832" y="3429000"/>
            <a:ext cx="5400600" cy="1944216"/>
            <a:chOff x="3059832" y="3429000"/>
            <a:chExt cx="5400600" cy="1944216"/>
          </a:xfrm>
        </p:grpSpPr>
        <p:cxnSp>
          <p:nvCxnSpPr>
            <p:cNvPr id="5" name="Conector reto 4"/>
            <p:cNvCxnSpPr/>
            <p:nvPr/>
          </p:nvCxnSpPr>
          <p:spPr>
            <a:xfrm flipV="1">
              <a:off x="3059832" y="3429000"/>
              <a:ext cx="2448272" cy="1944216"/>
            </a:xfrm>
            <a:prstGeom prst="line">
              <a:avLst/>
            </a:prstGeom>
            <a:ln w="412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to 5"/>
            <p:cNvCxnSpPr/>
            <p:nvPr/>
          </p:nvCxnSpPr>
          <p:spPr>
            <a:xfrm>
              <a:off x="5508104" y="3429000"/>
              <a:ext cx="2952328" cy="0"/>
            </a:xfrm>
            <a:prstGeom prst="line">
              <a:avLst/>
            </a:prstGeom>
            <a:ln w="412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o 12"/>
          <p:cNvGrpSpPr/>
          <p:nvPr/>
        </p:nvGrpSpPr>
        <p:grpSpPr>
          <a:xfrm>
            <a:off x="3647728" y="2780928"/>
            <a:ext cx="5184576" cy="1440160"/>
            <a:chOff x="2123728" y="2780928"/>
            <a:chExt cx="5184576" cy="1440160"/>
          </a:xfrm>
        </p:grpSpPr>
        <p:cxnSp>
          <p:nvCxnSpPr>
            <p:cNvPr id="10" name="Conector reto 9"/>
            <p:cNvCxnSpPr/>
            <p:nvPr/>
          </p:nvCxnSpPr>
          <p:spPr>
            <a:xfrm>
              <a:off x="2123728" y="2780928"/>
              <a:ext cx="1512168" cy="1440160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>
            <a:xfrm rot="10800000">
              <a:off x="3635896" y="4221088"/>
              <a:ext cx="3672408" cy="0"/>
            </a:xfrm>
            <a:prstGeom prst="line">
              <a:avLst/>
            </a:prstGeom>
            <a:ln w="412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o 16"/>
          <p:cNvGrpSpPr/>
          <p:nvPr/>
        </p:nvGrpSpPr>
        <p:grpSpPr>
          <a:xfrm>
            <a:off x="3503712" y="2492896"/>
            <a:ext cx="5112568" cy="3096344"/>
            <a:chOff x="1403648" y="2492896"/>
            <a:chExt cx="5112568" cy="3096344"/>
          </a:xfrm>
        </p:grpSpPr>
        <p:cxnSp>
          <p:nvCxnSpPr>
            <p:cNvPr id="13" name="Conector reto 12"/>
            <p:cNvCxnSpPr/>
            <p:nvPr/>
          </p:nvCxnSpPr>
          <p:spPr>
            <a:xfrm rot="5400000" flipH="1" flipV="1">
              <a:off x="-144524" y="4041068"/>
              <a:ext cx="3096344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>
              <a:off x="1403648" y="5589240"/>
              <a:ext cx="511256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Conector reto 18"/>
          <p:cNvCxnSpPr/>
          <p:nvPr/>
        </p:nvCxnSpPr>
        <p:spPr>
          <a:xfrm rot="10800000">
            <a:off x="3503712" y="4221088"/>
            <a:ext cx="1584176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 rot="5400000" flipH="1" flipV="1">
            <a:off x="5339916" y="4905164"/>
            <a:ext cx="1368152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e 21"/>
          <p:cNvSpPr>
            <a:spLocks noChangeAspect="1"/>
          </p:cNvSpPr>
          <p:nvPr/>
        </p:nvSpPr>
        <p:spPr>
          <a:xfrm>
            <a:off x="5951984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3071664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p</a:t>
            </a:r>
            <a:r>
              <a:rPr lang="pt-BR" baseline="-25000" dirty="0"/>
              <a:t>2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5879976" y="558924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2063552" y="1628800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Consumo doméstico: quanto seria comprado ao preço p</a:t>
            </a:r>
            <a:r>
              <a:rPr lang="pt-BR" baseline="-25000" dirty="0"/>
              <a:t>2</a:t>
            </a:r>
            <a:r>
              <a:rPr lang="pt-BR" dirty="0"/>
              <a:t>?</a:t>
            </a:r>
          </a:p>
        </p:txBody>
      </p:sp>
      <p:sp>
        <p:nvSpPr>
          <p:cNvPr id="26" name="Elipse 25"/>
          <p:cNvSpPr>
            <a:spLocks noChangeAspect="1"/>
          </p:cNvSpPr>
          <p:nvPr/>
        </p:nvSpPr>
        <p:spPr>
          <a:xfrm>
            <a:off x="5087888" y="41490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7" name="Conector reto 26"/>
          <p:cNvCxnSpPr/>
          <p:nvPr/>
        </p:nvCxnSpPr>
        <p:spPr>
          <a:xfrm rot="5400000" flipH="1" flipV="1">
            <a:off x="4475820" y="4905164"/>
            <a:ext cx="1368152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5015880" y="55799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b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2063552" y="60212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2060"/>
                </a:solidFill>
              </a:rPr>
              <a:t>Oferta Doméstica + Oferta Externa </a:t>
            </a:r>
            <a:r>
              <a:rPr lang="pt-BR" dirty="0"/>
              <a:t>= </a:t>
            </a:r>
            <a:r>
              <a:rPr lang="pt-BR" dirty="0">
                <a:solidFill>
                  <a:srgbClr val="FF0000"/>
                </a:solidFill>
              </a:rPr>
              <a:t>Demanda Doméstica + Demanda Externa</a:t>
            </a:r>
          </a:p>
          <a:p>
            <a:pPr algn="ctr"/>
            <a:r>
              <a:rPr lang="pt-BR" b="1" dirty="0">
                <a:solidFill>
                  <a:srgbClr val="0070C0"/>
                </a:solidFill>
              </a:rPr>
              <a:t>d         +         0         </a:t>
            </a:r>
            <a:r>
              <a:rPr lang="pt-BR" dirty="0"/>
              <a:t>=</a:t>
            </a:r>
            <a:r>
              <a:rPr lang="pt-BR" dirty="0">
                <a:solidFill>
                  <a:srgbClr val="FF0000"/>
                </a:solidFill>
              </a:rPr>
              <a:t>        b                 +          (d – b)</a:t>
            </a:r>
            <a:endParaRPr lang="pt-BR" dirty="0"/>
          </a:p>
        </p:txBody>
      </p:sp>
      <p:grpSp>
        <p:nvGrpSpPr>
          <p:cNvPr id="32" name="Grupo 31"/>
          <p:cNvGrpSpPr/>
          <p:nvPr/>
        </p:nvGrpSpPr>
        <p:grpSpPr>
          <a:xfrm>
            <a:off x="4943872" y="3429000"/>
            <a:ext cx="1368152" cy="576064"/>
            <a:chOff x="3419872" y="3429000"/>
            <a:chExt cx="1368152" cy="576064"/>
          </a:xfrm>
        </p:grpSpPr>
        <p:sp>
          <p:nvSpPr>
            <p:cNvPr id="30" name="Chave direita 29"/>
            <p:cNvSpPr/>
            <p:nvPr/>
          </p:nvSpPr>
          <p:spPr>
            <a:xfrm rot="-5400000">
              <a:off x="3995936" y="3501008"/>
              <a:ext cx="144016" cy="864096"/>
            </a:xfrm>
            <a:prstGeom prst="rightBrac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CaixaDeTexto 30"/>
            <p:cNvSpPr txBox="1"/>
            <p:nvPr/>
          </p:nvSpPr>
          <p:spPr>
            <a:xfrm>
              <a:off x="3419872" y="3429000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dirty="0"/>
                <a:t>Exportações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528 -0.20995 L 5.55556E-7 -1.11111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build="allAtOnce"/>
      <p:bldP spid="24" grpId="0" build="allAtOnce"/>
      <p:bldP spid="25" grpId="0" build="allAtOnce"/>
      <p:bldP spid="26" grpId="0" animBg="1"/>
      <p:bldP spid="26" grpId="1" animBg="1"/>
      <p:bldP spid="28" grpId="0" build="allAtOnce"/>
      <p:bldP spid="29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>
            <a:grpSpLocks noChangeAspect="1"/>
          </p:cNvGrpSpPr>
          <p:nvPr/>
        </p:nvGrpSpPr>
        <p:grpSpPr bwMode="auto">
          <a:xfrm>
            <a:off x="2079297" y="2870683"/>
            <a:ext cx="7548590" cy="3420840"/>
            <a:chOff x="2031" y="5127"/>
            <a:chExt cx="7293" cy="3305"/>
          </a:xfrm>
        </p:grpSpPr>
        <p:cxnSp>
          <p:nvCxnSpPr>
            <p:cNvPr id="5" name="AutoShape 3"/>
            <p:cNvCxnSpPr>
              <a:cxnSpLocks noChangeShapeType="1"/>
            </p:cNvCxnSpPr>
            <p:nvPr/>
          </p:nvCxnSpPr>
          <p:spPr bwMode="auto">
            <a:xfrm flipV="1">
              <a:off x="2813" y="6833"/>
              <a:ext cx="2009" cy="1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2031" y="5127"/>
              <a:ext cx="7293" cy="3305"/>
              <a:chOff x="2023" y="5127"/>
              <a:chExt cx="7293" cy="3305"/>
            </a:xfrm>
          </p:grpSpPr>
          <p:cxnSp>
            <p:nvCxnSpPr>
              <p:cNvPr id="8" name="AutoShape 5"/>
              <p:cNvCxnSpPr>
                <a:cxnSpLocks noChangeShapeType="1"/>
              </p:cNvCxnSpPr>
              <p:nvPr/>
            </p:nvCxnSpPr>
            <p:spPr bwMode="auto">
              <a:xfrm>
                <a:off x="3466" y="5521"/>
                <a:ext cx="1372" cy="130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9" name="Group 6"/>
              <p:cNvGrpSpPr>
                <a:grpSpLocks/>
              </p:cNvGrpSpPr>
              <p:nvPr/>
            </p:nvGrpSpPr>
            <p:grpSpPr bwMode="auto">
              <a:xfrm>
                <a:off x="2023" y="5127"/>
                <a:ext cx="7293" cy="3305"/>
                <a:chOff x="2015" y="5127"/>
                <a:chExt cx="7293" cy="3305"/>
              </a:xfrm>
            </p:grpSpPr>
            <p:grpSp>
              <p:nvGrpSpPr>
                <p:cNvPr id="10" name="Group 7"/>
                <p:cNvGrpSpPr>
                  <a:grpSpLocks/>
                </p:cNvGrpSpPr>
                <p:nvPr/>
              </p:nvGrpSpPr>
              <p:grpSpPr bwMode="auto">
                <a:xfrm>
                  <a:off x="2015" y="5127"/>
                  <a:ext cx="7293" cy="3305"/>
                  <a:chOff x="2039" y="5127"/>
                  <a:chExt cx="7293" cy="3305"/>
                </a:xfrm>
              </p:grpSpPr>
              <p:grpSp>
                <p:nvGrpSpPr>
                  <p:cNvPr id="13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039" y="5127"/>
                    <a:ext cx="5235" cy="2974"/>
                    <a:chOff x="2039" y="5127"/>
                    <a:chExt cx="5235" cy="2974"/>
                  </a:xfrm>
                </p:grpSpPr>
                <p:grpSp>
                  <p:nvGrpSpPr>
                    <p:cNvPr id="34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05" y="5265"/>
                      <a:ext cx="4469" cy="2836"/>
                      <a:chOff x="2805" y="6450"/>
                      <a:chExt cx="4469" cy="2836"/>
                    </a:xfrm>
                  </p:grpSpPr>
                  <p:cxnSp>
                    <p:nvCxnSpPr>
                      <p:cNvPr id="39" name="AutoShape 1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 flipV="1">
                        <a:off x="2805" y="6450"/>
                        <a:ext cx="8" cy="28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sm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40" name="AutoShape 1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805" y="9286"/>
                        <a:ext cx="4469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sm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</p:grpSp>
                <p:sp>
                  <p:nvSpPr>
                    <p:cNvPr id="35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39" y="5127"/>
                      <a:ext cx="83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 (R$)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6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73" y="5864"/>
                      <a:ext cx="50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sz="1600" baseline="-250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pt-BR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7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78" y="6597"/>
                      <a:ext cx="505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b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pt-BR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8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86" y="6989"/>
                      <a:ext cx="50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4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2829" y="5333"/>
                    <a:ext cx="6503" cy="3099"/>
                    <a:chOff x="2813" y="5333"/>
                    <a:chExt cx="6503" cy="3099"/>
                  </a:xfrm>
                </p:grpSpPr>
                <p:sp>
                  <p:nvSpPr>
                    <p:cNvPr id="15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1" y="8058"/>
                      <a:ext cx="460" cy="37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6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438" y="5333"/>
                      <a:ext cx="1975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Oferta Doméstica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7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792" y="7661"/>
                      <a:ext cx="1975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Demanda Doméstica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18" name="AutoShape 20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2813" y="6146"/>
                      <a:ext cx="3975" cy="15"/>
                    </a:xfrm>
                    <a:prstGeom prst="straightConnector1">
                      <a:avLst/>
                    </a:prstGeom>
                    <a:noFill/>
                    <a:ln w="15875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19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84" y="5952"/>
                      <a:ext cx="1532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Oferta Externa</a:t>
                      </a:r>
                      <a:endParaRPr lang="pt-BR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0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93" y="6725"/>
                      <a:ext cx="2109" cy="38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Demanda Externa</a:t>
                      </a:r>
                      <a:endParaRPr lang="pt-B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1" name="AutoShape 23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5214" y="7202"/>
                      <a:ext cx="7" cy="915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2" name="AutoShape 24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5662" y="6853"/>
                      <a:ext cx="9" cy="1228"/>
                    </a:xfrm>
                    <a:prstGeom prst="straightConnector1">
                      <a:avLst/>
                    </a:prstGeom>
                    <a:noFill/>
                    <a:ln w="38100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3" name="AutoShape 25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4822" y="6827"/>
                      <a:ext cx="6" cy="1290"/>
                    </a:xfrm>
                    <a:prstGeom prst="straightConnector1">
                      <a:avLst/>
                    </a:prstGeom>
                    <a:noFill/>
                    <a:ln w="349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4" name="AutoShape 26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6534" y="6145"/>
                      <a:ext cx="7" cy="1973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25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88" y="7999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81" y="8028"/>
                      <a:ext cx="460" cy="3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</a:t>
                      </a:r>
                      <a:endParaRPr lang="pt-BR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72" y="8010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8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512" y="8024"/>
                      <a:ext cx="460" cy="3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r>
                        <a:rPr lang="pt-PT" sz="2000" b="1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</a:t>
                      </a:r>
                      <a:endParaRPr lang="pt-BR" sz="2000" b="1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9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4102" y="6098"/>
                      <a:ext cx="6" cy="1995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30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387" y="8015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31" name="AutoShape 33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2820" y="7193"/>
                      <a:ext cx="2393" cy="0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2" name="AutoShape 34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6532" y="6139"/>
                      <a:ext cx="1328" cy="6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chemeClr val="bg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3" name="AutoShape 35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6240" y="5556"/>
                      <a:ext cx="989" cy="810"/>
                    </a:xfrm>
                    <a:prstGeom prst="straightConnector1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</p:grpSp>
            </p:grpSp>
            <p:cxnSp>
              <p:nvCxnSpPr>
                <p:cNvPr id="11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4328" y="6135"/>
                  <a:ext cx="2197" cy="177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12" name="AutoShape 37"/>
                <p:cNvCxnSpPr>
                  <a:cxnSpLocks noChangeShapeType="1"/>
                </p:cNvCxnSpPr>
                <p:nvPr/>
              </p:nvCxnSpPr>
              <p:spPr bwMode="auto">
                <a:xfrm>
                  <a:off x="4860" y="6833"/>
                  <a:ext cx="1680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</p:grpSp>
        </p:grpSp>
        <p:cxnSp>
          <p:nvCxnSpPr>
            <p:cNvPr id="7" name="AutoShape 38"/>
            <p:cNvCxnSpPr>
              <a:cxnSpLocks noChangeShapeType="1"/>
            </p:cNvCxnSpPr>
            <p:nvPr/>
          </p:nvCxnSpPr>
          <p:spPr bwMode="auto">
            <a:xfrm>
              <a:off x="4850" y="6826"/>
              <a:ext cx="1312" cy="121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/>
              <a:t>(c) Qual o efeito de uma desvalorização da moeda do país</a:t>
            </a:r>
            <a:r>
              <a:rPr lang="pt-PT" smtClean="0"/>
              <a:t>?</a:t>
            </a:r>
            <a:endParaRPr lang="pt-BR"/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2411030" y="4111708"/>
            <a:ext cx="522698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PT" b="1" baseline="-250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pt-PT" b="1" baseline="300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endParaRPr lang="pt-BR" b="1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4" name="AutoShape 37"/>
          <p:cNvCxnSpPr>
            <a:cxnSpLocks noChangeShapeType="1"/>
          </p:cNvCxnSpPr>
          <p:nvPr/>
        </p:nvCxnSpPr>
        <p:spPr bwMode="auto">
          <a:xfrm flipV="1">
            <a:off x="4697709" y="4331728"/>
            <a:ext cx="2047885" cy="574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5" name="AutoShape 3"/>
          <p:cNvCxnSpPr>
            <a:cxnSpLocks noChangeShapeType="1"/>
          </p:cNvCxnSpPr>
          <p:nvPr/>
        </p:nvCxnSpPr>
        <p:spPr bwMode="auto">
          <a:xfrm flipV="1">
            <a:off x="2879168" y="4336426"/>
            <a:ext cx="2079407" cy="1035"/>
          </a:xfrm>
          <a:prstGeom prst="straightConnector1">
            <a:avLst/>
          </a:prstGeom>
          <a:noFill/>
          <a:ln w="158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6" name="AutoShape 25"/>
          <p:cNvCxnSpPr>
            <a:cxnSpLocks noChangeShapeType="1"/>
          </p:cNvCxnSpPr>
          <p:nvPr/>
        </p:nvCxnSpPr>
        <p:spPr bwMode="auto">
          <a:xfrm flipH="1">
            <a:off x="4680367" y="4369093"/>
            <a:ext cx="7197" cy="1588109"/>
          </a:xfrm>
          <a:prstGeom prst="straightConnector1">
            <a:avLst/>
          </a:prstGeom>
          <a:noFill/>
          <a:ln w="349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4505962" y="5863936"/>
            <a:ext cx="476121" cy="40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2000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b'</a:t>
            </a:r>
            <a:endParaRPr lang="pt-BR" sz="2000" b="1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89" name="AutoShape 24"/>
          <p:cNvCxnSpPr>
            <a:cxnSpLocks noChangeShapeType="1"/>
          </p:cNvCxnSpPr>
          <p:nvPr/>
        </p:nvCxnSpPr>
        <p:spPr bwMode="auto">
          <a:xfrm flipH="1">
            <a:off x="6220516" y="4333329"/>
            <a:ext cx="15629" cy="1694773"/>
          </a:xfrm>
          <a:prstGeom prst="straightConnector1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91" name="Text Box 30"/>
          <p:cNvSpPr txBox="1">
            <a:spLocks noChangeArrowheads="1"/>
          </p:cNvSpPr>
          <p:nvPr/>
        </p:nvSpPr>
        <p:spPr bwMode="auto">
          <a:xfrm>
            <a:off x="6056461" y="5897686"/>
            <a:ext cx="476121" cy="40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r>
              <a:rPr lang="pt-PT" sz="20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d'</a:t>
            </a:r>
            <a:endParaRPr lang="pt-BR" sz="20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11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AutoShape 5"/>
          <p:cNvCxnSpPr>
            <a:cxnSpLocks noChangeShapeType="1"/>
          </p:cNvCxnSpPr>
          <p:nvPr/>
        </p:nvCxnSpPr>
        <p:spPr bwMode="auto">
          <a:xfrm>
            <a:off x="3869430" y="2900571"/>
            <a:ext cx="1420083" cy="13507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2375859" y="2492761"/>
            <a:ext cx="5418466" cy="3078238"/>
            <a:chOff x="2039" y="5127"/>
            <a:chExt cx="5235" cy="2974"/>
          </a:xfrm>
        </p:grpSpPr>
        <p:grpSp>
          <p:nvGrpSpPr>
            <p:cNvPr id="34" name="Group 9"/>
            <p:cNvGrpSpPr>
              <a:grpSpLocks/>
            </p:cNvGrpSpPr>
            <p:nvPr/>
          </p:nvGrpSpPr>
          <p:grpSpPr bwMode="auto">
            <a:xfrm>
              <a:off x="2805" y="5265"/>
              <a:ext cx="4469" cy="2836"/>
              <a:chOff x="2805" y="6450"/>
              <a:chExt cx="4469" cy="2836"/>
            </a:xfrm>
          </p:grpSpPr>
          <p:cxnSp>
            <p:nvCxnSpPr>
              <p:cNvPr id="39" name="AutoShape 10"/>
              <p:cNvCxnSpPr>
                <a:cxnSpLocks noChangeShapeType="1"/>
              </p:cNvCxnSpPr>
              <p:nvPr/>
            </p:nvCxnSpPr>
            <p:spPr bwMode="auto">
              <a:xfrm flipH="1" flipV="1">
                <a:off x="2805" y="6450"/>
                <a:ext cx="8" cy="282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40" name="AutoShape 11"/>
              <p:cNvCxnSpPr>
                <a:cxnSpLocks noChangeShapeType="1"/>
              </p:cNvCxnSpPr>
              <p:nvPr/>
            </p:nvCxnSpPr>
            <p:spPr bwMode="auto">
              <a:xfrm>
                <a:off x="2805" y="9286"/>
                <a:ext cx="446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sp>
          <p:nvSpPr>
            <p:cNvPr id="35" name="Text Box 12"/>
            <p:cNvSpPr txBox="1">
              <a:spLocks noChangeArrowheads="1"/>
            </p:cNvSpPr>
            <p:nvPr/>
          </p:nvSpPr>
          <p:spPr bwMode="auto">
            <a:xfrm>
              <a:off x="2039" y="5127"/>
              <a:ext cx="83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 (R$)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2373" y="5864"/>
              <a:ext cx="50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</a:t>
              </a:r>
              <a:r>
                <a:rPr lang="pt-PT" sz="16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2378" y="6597"/>
              <a:ext cx="50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</a:t>
              </a:r>
              <a:r>
                <a:rPr lang="pt-PT" sz="1600" b="1" baseline="-25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pt-BR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2386" y="6989"/>
              <a:ext cx="50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</a:t>
              </a:r>
              <a:r>
                <a:rPr lang="pt-PT" sz="16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7610086" y="5625857"/>
            <a:ext cx="476121" cy="33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endParaRPr lang="pt-B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945587" y="2705981"/>
            <a:ext cx="2044216" cy="30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Oferta Doméstica</a:t>
            </a:r>
            <a:endParaRPr lang="pt-B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6276947" y="5115577"/>
            <a:ext cx="2044216" cy="30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Demanda Doméstica</a:t>
            </a:r>
            <a:endParaRPr lang="pt-B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1" name="AutoShape 23"/>
          <p:cNvCxnSpPr>
            <a:cxnSpLocks noChangeShapeType="1"/>
          </p:cNvCxnSpPr>
          <p:nvPr/>
        </p:nvCxnSpPr>
        <p:spPr bwMode="auto">
          <a:xfrm flipH="1">
            <a:off x="5678690" y="4640489"/>
            <a:ext cx="7245" cy="947071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" name="AutoShape 24"/>
          <p:cNvCxnSpPr>
            <a:cxnSpLocks noChangeShapeType="1"/>
          </p:cNvCxnSpPr>
          <p:nvPr/>
        </p:nvCxnSpPr>
        <p:spPr bwMode="auto">
          <a:xfrm>
            <a:off x="6133076" y="4230609"/>
            <a:ext cx="9315" cy="1319689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3" name="AutoShape 25"/>
          <p:cNvCxnSpPr>
            <a:cxnSpLocks noChangeShapeType="1"/>
          </p:cNvCxnSpPr>
          <p:nvPr/>
        </p:nvCxnSpPr>
        <p:spPr bwMode="auto">
          <a:xfrm flipH="1">
            <a:off x="5272952" y="4252346"/>
            <a:ext cx="6210" cy="1335214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AutoShape 26"/>
          <p:cNvCxnSpPr>
            <a:cxnSpLocks noChangeShapeType="1"/>
          </p:cNvCxnSpPr>
          <p:nvPr/>
        </p:nvCxnSpPr>
        <p:spPr bwMode="auto">
          <a:xfrm flipH="1">
            <a:off x="7044951" y="3546441"/>
            <a:ext cx="7245" cy="2042153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306219" y="5465424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5127011" y="5495440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5531714" y="5476810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5987134" y="5491300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9" name="AutoShape 31"/>
          <p:cNvCxnSpPr>
            <a:cxnSpLocks noChangeShapeType="1"/>
          </p:cNvCxnSpPr>
          <p:nvPr/>
        </p:nvCxnSpPr>
        <p:spPr bwMode="auto">
          <a:xfrm flipH="1">
            <a:off x="4527719" y="3497794"/>
            <a:ext cx="6210" cy="2064924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6892799" y="5481985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" name="AutoShape 33"/>
          <p:cNvCxnSpPr>
            <a:cxnSpLocks noChangeShapeType="1"/>
          </p:cNvCxnSpPr>
          <p:nvPr/>
        </p:nvCxnSpPr>
        <p:spPr bwMode="auto">
          <a:xfrm flipH="1">
            <a:off x="3200790" y="4631174"/>
            <a:ext cx="2476865" cy="0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3" name="Grupo 2"/>
          <p:cNvGrpSpPr/>
          <p:nvPr/>
        </p:nvGrpSpPr>
        <p:grpSpPr>
          <a:xfrm>
            <a:off x="3193545" y="3375658"/>
            <a:ext cx="6814743" cy="338461"/>
            <a:chOff x="3193545" y="3375658"/>
            <a:chExt cx="6814743" cy="338461"/>
          </a:xfrm>
        </p:grpSpPr>
        <p:cxnSp>
          <p:nvCxnSpPr>
            <p:cNvPr id="18" name="AutoShape 20"/>
            <p:cNvCxnSpPr>
              <a:cxnSpLocks noChangeShapeType="1"/>
            </p:cNvCxnSpPr>
            <p:nvPr/>
          </p:nvCxnSpPr>
          <p:spPr bwMode="auto">
            <a:xfrm flipV="1">
              <a:off x="3193545" y="3547477"/>
              <a:ext cx="4114308" cy="15526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8422597" y="3375658"/>
              <a:ext cx="1585691" cy="338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Oferta Externa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2" name="AutoShape 34"/>
            <p:cNvCxnSpPr>
              <a:cxnSpLocks noChangeShapeType="1"/>
            </p:cNvCxnSpPr>
            <p:nvPr/>
          </p:nvCxnSpPr>
          <p:spPr bwMode="auto">
            <a:xfrm flipV="1">
              <a:off x="7042881" y="3540231"/>
              <a:ext cx="1374541" cy="621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cxnSp>
        <p:nvCxnSpPr>
          <p:cNvPr id="33" name="AutoShape 35"/>
          <p:cNvCxnSpPr>
            <a:cxnSpLocks noChangeShapeType="1"/>
          </p:cNvCxnSpPr>
          <p:nvPr/>
        </p:nvCxnSpPr>
        <p:spPr bwMode="auto">
          <a:xfrm flipV="1">
            <a:off x="6740648" y="2936797"/>
            <a:ext cx="1023661" cy="83839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AutoShape 36"/>
          <p:cNvCxnSpPr>
            <a:cxnSpLocks noChangeShapeType="1"/>
          </p:cNvCxnSpPr>
          <p:nvPr/>
        </p:nvCxnSpPr>
        <p:spPr bwMode="auto">
          <a:xfrm flipV="1">
            <a:off x="4769920" y="3536091"/>
            <a:ext cx="2273996" cy="18320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41" name="Grupo 40"/>
          <p:cNvGrpSpPr/>
          <p:nvPr/>
        </p:nvGrpSpPr>
        <p:grpSpPr>
          <a:xfrm>
            <a:off x="3185265" y="4146770"/>
            <a:ext cx="6103666" cy="399529"/>
            <a:chOff x="3185265" y="4146770"/>
            <a:chExt cx="6103666" cy="399529"/>
          </a:xfrm>
        </p:grpSpPr>
        <p:cxnSp>
          <p:nvCxnSpPr>
            <p:cNvPr id="5" name="AutoShape 3"/>
            <p:cNvCxnSpPr>
              <a:cxnSpLocks noChangeShapeType="1"/>
            </p:cNvCxnSpPr>
            <p:nvPr/>
          </p:nvCxnSpPr>
          <p:spPr bwMode="auto">
            <a:xfrm flipV="1">
              <a:off x="3185265" y="4258556"/>
              <a:ext cx="2079407" cy="1035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7106019" y="4146770"/>
              <a:ext cx="2182912" cy="399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pt-PT" sz="1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Demanda Externa</a:t>
              </a:r>
              <a:endParaRPr lang="pt-BR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2" name="AutoShape 37"/>
            <p:cNvCxnSpPr>
              <a:cxnSpLocks noChangeShapeType="1"/>
            </p:cNvCxnSpPr>
            <p:nvPr/>
          </p:nvCxnSpPr>
          <p:spPr bwMode="auto">
            <a:xfrm>
              <a:off x="5320565" y="4258556"/>
              <a:ext cx="1738877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cxnSp>
        <p:nvCxnSpPr>
          <p:cNvPr id="7" name="AutoShape 38"/>
          <p:cNvCxnSpPr>
            <a:cxnSpLocks noChangeShapeType="1"/>
          </p:cNvCxnSpPr>
          <p:nvPr/>
        </p:nvCxnSpPr>
        <p:spPr bwMode="auto">
          <a:xfrm>
            <a:off x="5293653" y="4251311"/>
            <a:ext cx="1357980" cy="1257585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(d) Discuta o efeito da expansão da fronteira agrícola.</a:t>
            </a:r>
            <a:endParaRPr lang="pt-BR"/>
          </a:p>
        </p:txBody>
      </p:sp>
      <p:cxnSp>
        <p:nvCxnSpPr>
          <p:cNvPr id="44" name="AutoShape 36"/>
          <p:cNvCxnSpPr>
            <a:cxnSpLocks noChangeShapeType="1"/>
          </p:cNvCxnSpPr>
          <p:nvPr/>
        </p:nvCxnSpPr>
        <p:spPr bwMode="auto">
          <a:xfrm flipV="1">
            <a:off x="5360470" y="3555141"/>
            <a:ext cx="2273996" cy="183203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5" name="AutoShape 35"/>
          <p:cNvCxnSpPr>
            <a:cxnSpLocks noChangeShapeType="1"/>
          </p:cNvCxnSpPr>
          <p:nvPr/>
        </p:nvCxnSpPr>
        <p:spPr bwMode="auto">
          <a:xfrm flipV="1">
            <a:off x="7293098" y="2993947"/>
            <a:ext cx="1023661" cy="83839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6" name="AutoShape 24"/>
          <p:cNvCxnSpPr>
            <a:cxnSpLocks noChangeShapeType="1"/>
          </p:cNvCxnSpPr>
          <p:nvPr/>
        </p:nvCxnSpPr>
        <p:spPr bwMode="auto">
          <a:xfrm>
            <a:off x="6771251" y="4249659"/>
            <a:ext cx="9315" cy="1319689"/>
          </a:xfrm>
          <a:prstGeom prst="straightConnector1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6576075" y="5536958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d'</a:t>
            </a:r>
            <a:endParaRPr lang="pt-BR" b="1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865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>
            <a:grpSpLocks noChangeAspect="1"/>
          </p:cNvGrpSpPr>
          <p:nvPr/>
        </p:nvGrpSpPr>
        <p:grpSpPr bwMode="auto">
          <a:xfrm>
            <a:off x="2079297" y="2870683"/>
            <a:ext cx="7548590" cy="3420840"/>
            <a:chOff x="2031" y="5127"/>
            <a:chExt cx="7293" cy="3305"/>
          </a:xfrm>
        </p:grpSpPr>
        <p:cxnSp>
          <p:nvCxnSpPr>
            <p:cNvPr id="5" name="AutoShape 3"/>
            <p:cNvCxnSpPr>
              <a:cxnSpLocks noChangeShapeType="1"/>
            </p:cNvCxnSpPr>
            <p:nvPr/>
          </p:nvCxnSpPr>
          <p:spPr bwMode="auto">
            <a:xfrm flipV="1">
              <a:off x="2813" y="6833"/>
              <a:ext cx="2009" cy="1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2031" y="5127"/>
              <a:ext cx="7293" cy="3305"/>
              <a:chOff x="2023" y="5127"/>
              <a:chExt cx="7293" cy="3305"/>
            </a:xfrm>
          </p:grpSpPr>
          <p:cxnSp>
            <p:nvCxnSpPr>
              <p:cNvPr id="8" name="AutoShape 5"/>
              <p:cNvCxnSpPr>
                <a:cxnSpLocks noChangeShapeType="1"/>
              </p:cNvCxnSpPr>
              <p:nvPr/>
            </p:nvCxnSpPr>
            <p:spPr bwMode="auto">
              <a:xfrm>
                <a:off x="3466" y="5521"/>
                <a:ext cx="1372" cy="130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grpSp>
            <p:nvGrpSpPr>
              <p:cNvPr id="9" name="Group 6"/>
              <p:cNvGrpSpPr>
                <a:grpSpLocks/>
              </p:cNvGrpSpPr>
              <p:nvPr/>
            </p:nvGrpSpPr>
            <p:grpSpPr bwMode="auto">
              <a:xfrm>
                <a:off x="2023" y="5127"/>
                <a:ext cx="7293" cy="3305"/>
                <a:chOff x="2015" y="5127"/>
                <a:chExt cx="7293" cy="3305"/>
              </a:xfrm>
            </p:grpSpPr>
            <p:grpSp>
              <p:nvGrpSpPr>
                <p:cNvPr id="10" name="Group 7"/>
                <p:cNvGrpSpPr>
                  <a:grpSpLocks/>
                </p:cNvGrpSpPr>
                <p:nvPr/>
              </p:nvGrpSpPr>
              <p:grpSpPr bwMode="auto">
                <a:xfrm>
                  <a:off x="2015" y="5127"/>
                  <a:ext cx="7293" cy="3305"/>
                  <a:chOff x="2039" y="5127"/>
                  <a:chExt cx="7293" cy="3305"/>
                </a:xfrm>
              </p:grpSpPr>
              <p:grpSp>
                <p:nvGrpSpPr>
                  <p:cNvPr id="13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2039" y="5127"/>
                    <a:ext cx="5235" cy="2974"/>
                    <a:chOff x="2039" y="5127"/>
                    <a:chExt cx="5235" cy="2974"/>
                  </a:xfrm>
                </p:grpSpPr>
                <p:grpSp>
                  <p:nvGrpSpPr>
                    <p:cNvPr id="34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05" y="5265"/>
                      <a:ext cx="4469" cy="2836"/>
                      <a:chOff x="2805" y="6450"/>
                      <a:chExt cx="4469" cy="2836"/>
                    </a:xfrm>
                  </p:grpSpPr>
                  <p:cxnSp>
                    <p:nvCxnSpPr>
                      <p:cNvPr id="39" name="AutoShape 10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 flipH="1" flipV="1">
                        <a:off x="2805" y="6450"/>
                        <a:ext cx="8" cy="282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sm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  <p:cxnSp>
                    <p:nvCxnSpPr>
                      <p:cNvPr id="40" name="AutoShape 11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805" y="9286"/>
                        <a:ext cx="4469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sm" len="med"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noFill/>
                          </a14:hiddenFill>
                        </a:ext>
                      </a:extLst>
                    </p:spPr>
                  </p:cxnSp>
                </p:grpSp>
                <p:sp>
                  <p:nvSpPr>
                    <p:cNvPr id="35" name="Text Box 1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39" y="5127"/>
                      <a:ext cx="83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 (R$)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6" name="Text Box 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73" y="5864"/>
                      <a:ext cx="50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sz="1600" baseline="-250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pt-BR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7" name="Text Box 1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78" y="6597"/>
                      <a:ext cx="505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b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pt-BR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8" name="Text Box 1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86" y="6989"/>
                      <a:ext cx="505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pt-PT" sz="1600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14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2829" y="5333"/>
                    <a:ext cx="6503" cy="3099"/>
                    <a:chOff x="2813" y="5333"/>
                    <a:chExt cx="6503" cy="3099"/>
                  </a:xfrm>
                </p:grpSpPr>
                <p:sp>
                  <p:nvSpPr>
                    <p:cNvPr id="15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871" y="8058"/>
                      <a:ext cx="460" cy="37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6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438" y="5333"/>
                      <a:ext cx="1975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Oferta Doméstica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7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792" y="7661"/>
                      <a:ext cx="1975" cy="2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Demanda Doméstica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18" name="AutoShape 20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2813" y="6146"/>
                      <a:ext cx="3975" cy="15"/>
                    </a:xfrm>
                    <a:prstGeom prst="straightConnector1">
                      <a:avLst/>
                    </a:prstGeom>
                    <a:noFill/>
                    <a:ln w="15875">
                      <a:solidFill>
                        <a:schemeClr val="bg1">
                          <a:lumMod val="65000"/>
                        </a:schemeClr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19" name="Text 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784" y="5952"/>
                      <a:ext cx="1532" cy="32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Oferta Externa</a:t>
                      </a:r>
                      <a:endParaRPr lang="pt-BR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0" name="Text 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593" y="6725"/>
                      <a:ext cx="2109" cy="38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Demanda Externa</a:t>
                      </a:r>
                      <a:endParaRPr lang="pt-BR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1" name="AutoShape 23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5214" y="7202"/>
                      <a:ext cx="7" cy="915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2" name="AutoShape 24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5662" y="6853"/>
                      <a:ext cx="9" cy="1228"/>
                    </a:xfrm>
                    <a:prstGeom prst="straightConnector1">
                      <a:avLst/>
                    </a:prstGeom>
                    <a:noFill/>
                    <a:ln w="38100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3" name="AutoShape 25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4822" y="6827"/>
                      <a:ext cx="6" cy="1290"/>
                    </a:xfrm>
                    <a:prstGeom prst="straightConnector1">
                      <a:avLst/>
                    </a:prstGeom>
                    <a:noFill/>
                    <a:ln w="349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24" name="AutoShape 26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6534" y="6145"/>
                      <a:ext cx="7" cy="1973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25" name="Text Box 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88" y="7999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6" name="Text Box 2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681" y="8028"/>
                      <a:ext cx="460" cy="3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</a:t>
                      </a:r>
                      <a:endParaRPr lang="pt-BR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7" name="Text Box 2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72" y="8010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28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512" y="8024"/>
                      <a:ext cx="460" cy="3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r>
                        <a:rPr lang="pt-PT" sz="2000" b="1"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</a:t>
                      </a:r>
                      <a:endParaRPr lang="pt-BR" sz="2000" b="1"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29" name="AutoShape 31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4102" y="6098"/>
                      <a:ext cx="6" cy="1995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sp>
                  <p:nvSpPr>
                    <p:cNvPr id="30" name="Text Box 3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387" y="8015"/>
                      <a:ext cx="460" cy="3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sp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</a:t>
                      </a:r>
                      <a:endParaRPr lang="pt-BR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31" name="AutoShape 33"/>
                    <p:cNvCxnSpPr>
                      <a:cxnSpLocks noChangeShapeType="1"/>
                    </p:cNvCxnSpPr>
                    <p:nvPr/>
                  </p:nvCxnSpPr>
                  <p:spPr bwMode="auto">
                    <a:xfrm flipH="1">
                      <a:off x="2820" y="7193"/>
                      <a:ext cx="2393" cy="0"/>
                    </a:xfrm>
                    <a:prstGeom prst="straightConnector1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2" name="AutoShape 34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6532" y="6139"/>
                      <a:ext cx="1328" cy="6"/>
                    </a:xfrm>
                    <a:prstGeom prst="straightConnector1">
                      <a:avLst/>
                    </a:prstGeom>
                    <a:noFill/>
                    <a:ln w="25400">
                      <a:solidFill>
                        <a:schemeClr val="bg1">
                          <a:lumMod val="75000"/>
                        </a:schemeClr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33" name="AutoShape 35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6240" y="5556"/>
                      <a:ext cx="989" cy="810"/>
                    </a:xfrm>
                    <a:prstGeom prst="straightConnector1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</p:grpSp>
            </p:grpSp>
            <p:cxnSp>
              <p:nvCxnSpPr>
                <p:cNvPr id="11" name="AutoShape 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4328" y="6135"/>
                  <a:ext cx="2197" cy="177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cxnSp>
              <p:nvCxnSpPr>
                <p:cNvPr id="12" name="AutoShape 37"/>
                <p:cNvCxnSpPr>
                  <a:cxnSpLocks noChangeShapeType="1"/>
                </p:cNvCxnSpPr>
                <p:nvPr/>
              </p:nvCxnSpPr>
              <p:spPr bwMode="auto">
                <a:xfrm>
                  <a:off x="4860" y="6833"/>
                  <a:ext cx="1680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</p:grpSp>
        </p:grpSp>
        <p:cxnSp>
          <p:nvCxnSpPr>
            <p:cNvPr id="7" name="AutoShape 38"/>
            <p:cNvCxnSpPr>
              <a:cxnSpLocks noChangeShapeType="1"/>
            </p:cNvCxnSpPr>
            <p:nvPr/>
          </p:nvCxnSpPr>
          <p:spPr bwMode="auto">
            <a:xfrm>
              <a:off x="4850" y="6826"/>
              <a:ext cx="1312" cy="121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/>
              <a:t>(e) Suponha que o governo decida criar um subsídio direto às exportações da commodity.</a:t>
            </a:r>
            <a:endParaRPr lang="pt-BR"/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2411030" y="4111708"/>
            <a:ext cx="522698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PT" b="1" baseline="-250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pt-PT" b="1" baseline="3000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endParaRPr lang="pt-BR" b="1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4" name="AutoShape 37"/>
          <p:cNvCxnSpPr>
            <a:cxnSpLocks noChangeShapeType="1"/>
          </p:cNvCxnSpPr>
          <p:nvPr/>
        </p:nvCxnSpPr>
        <p:spPr bwMode="auto">
          <a:xfrm flipV="1">
            <a:off x="4697709" y="4331728"/>
            <a:ext cx="2047885" cy="574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5" name="AutoShape 3"/>
          <p:cNvCxnSpPr>
            <a:cxnSpLocks noChangeShapeType="1"/>
          </p:cNvCxnSpPr>
          <p:nvPr/>
        </p:nvCxnSpPr>
        <p:spPr bwMode="auto">
          <a:xfrm flipV="1">
            <a:off x="2879168" y="4336426"/>
            <a:ext cx="2079407" cy="1035"/>
          </a:xfrm>
          <a:prstGeom prst="straightConnector1">
            <a:avLst/>
          </a:prstGeom>
          <a:noFill/>
          <a:ln w="158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6" name="AutoShape 25"/>
          <p:cNvCxnSpPr>
            <a:cxnSpLocks noChangeShapeType="1"/>
          </p:cNvCxnSpPr>
          <p:nvPr/>
        </p:nvCxnSpPr>
        <p:spPr bwMode="auto">
          <a:xfrm flipH="1">
            <a:off x="4680367" y="4369093"/>
            <a:ext cx="7197" cy="1588109"/>
          </a:xfrm>
          <a:prstGeom prst="straightConnector1">
            <a:avLst/>
          </a:prstGeom>
          <a:noFill/>
          <a:ln w="34925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4505962" y="5863936"/>
            <a:ext cx="476121" cy="40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2000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b'</a:t>
            </a:r>
            <a:endParaRPr lang="pt-BR" sz="2000" b="1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89" name="AutoShape 24"/>
          <p:cNvCxnSpPr>
            <a:cxnSpLocks noChangeShapeType="1"/>
          </p:cNvCxnSpPr>
          <p:nvPr/>
        </p:nvCxnSpPr>
        <p:spPr bwMode="auto">
          <a:xfrm flipH="1">
            <a:off x="6220516" y="4333329"/>
            <a:ext cx="15629" cy="1694773"/>
          </a:xfrm>
          <a:prstGeom prst="straightConnector1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91" name="Text Box 30"/>
          <p:cNvSpPr txBox="1">
            <a:spLocks noChangeArrowheads="1"/>
          </p:cNvSpPr>
          <p:nvPr/>
        </p:nvSpPr>
        <p:spPr bwMode="auto">
          <a:xfrm>
            <a:off x="6056461" y="5897686"/>
            <a:ext cx="476121" cy="40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r>
              <a:rPr lang="pt-PT" sz="20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d'</a:t>
            </a:r>
            <a:endParaRPr lang="pt-BR" sz="2000" b="1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90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AutoShape 5"/>
          <p:cNvCxnSpPr>
            <a:cxnSpLocks noChangeShapeType="1"/>
          </p:cNvCxnSpPr>
          <p:nvPr/>
        </p:nvCxnSpPr>
        <p:spPr bwMode="auto">
          <a:xfrm>
            <a:off x="3869430" y="2900571"/>
            <a:ext cx="1420083" cy="135074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2375859" y="2492761"/>
            <a:ext cx="5418466" cy="3078238"/>
            <a:chOff x="2039" y="5127"/>
            <a:chExt cx="5235" cy="2974"/>
          </a:xfrm>
        </p:grpSpPr>
        <p:grpSp>
          <p:nvGrpSpPr>
            <p:cNvPr id="34" name="Group 9"/>
            <p:cNvGrpSpPr>
              <a:grpSpLocks/>
            </p:cNvGrpSpPr>
            <p:nvPr/>
          </p:nvGrpSpPr>
          <p:grpSpPr bwMode="auto">
            <a:xfrm>
              <a:off x="2805" y="5265"/>
              <a:ext cx="4469" cy="2836"/>
              <a:chOff x="2805" y="6450"/>
              <a:chExt cx="4469" cy="2836"/>
            </a:xfrm>
          </p:grpSpPr>
          <p:cxnSp>
            <p:nvCxnSpPr>
              <p:cNvPr id="39" name="AutoShape 10"/>
              <p:cNvCxnSpPr>
                <a:cxnSpLocks noChangeShapeType="1"/>
              </p:cNvCxnSpPr>
              <p:nvPr/>
            </p:nvCxnSpPr>
            <p:spPr bwMode="auto">
              <a:xfrm flipH="1" flipV="1">
                <a:off x="2805" y="6450"/>
                <a:ext cx="8" cy="282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cxnSp>
            <p:nvCxnSpPr>
              <p:cNvPr id="40" name="AutoShape 11"/>
              <p:cNvCxnSpPr>
                <a:cxnSpLocks noChangeShapeType="1"/>
              </p:cNvCxnSpPr>
              <p:nvPr/>
            </p:nvCxnSpPr>
            <p:spPr bwMode="auto">
              <a:xfrm>
                <a:off x="2805" y="9286"/>
                <a:ext cx="446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  <p:sp>
          <p:nvSpPr>
            <p:cNvPr id="35" name="Text Box 12"/>
            <p:cNvSpPr txBox="1">
              <a:spLocks noChangeArrowheads="1"/>
            </p:cNvSpPr>
            <p:nvPr/>
          </p:nvSpPr>
          <p:spPr bwMode="auto">
            <a:xfrm>
              <a:off x="2039" y="5127"/>
              <a:ext cx="83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 (R$)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2373" y="5864"/>
              <a:ext cx="50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</a:t>
              </a:r>
              <a:r>
                <a:rPr lang="pt-PT" sz="16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7" name="Text Box 14"/>
            <p:cNvSpPr txBox="1">
              <a:spLocks noChangeArrowheads="1"/>
            </p:cNvSpPr>
            <p:nvPr/>
          </p:nvSpPr>
          <p:spPr bwMode="auto">
            <a:xfrm>
              <a:off x="2378" y="6597"/>
              <a:ext cx="50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</a:t>
              </a:r>
              <a:r>
                <a:rPr lang="pt-PT" sz="1600" b="1" baseline="-250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</a:t>
              </a:r>
              <a:endParaRPr lang="pt-BR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2386" y="6989"/>
              <a:ext cx="50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</a:t>
              </a:r>
              <a:r>
                <a:rPr lang="pt-PT" sz="1600" baseline="-250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1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7610086" y="5625857"/>
            <a:ext cx="476121" cy="338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</a:t>
            </a:r>
            <a:endParaRPr lang="pt-B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6945587" y="2705981"/>
            <a:ext cx="2044216" cy="30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Oferta Doméstica</a:t>
            </a:r>
            <a:endParaRPr lang="pt-B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6276947" y="5115577"/>
            <a:ext cx="2044216" cy="30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Demanda Doméstica</a:t>
            </a:r>
            <a:endParaRPr lang="pt-BR" sz="16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1" name="AutoShape 23"/>
          <p:cNvCxnSpPr>
            <a:cxnSpLocks noChangeShapeType="1"/>
          </p:cNvCxnSpPr>
          <p:nvPr/>
        </p:nvCxnSpPr>
        <p:spPr bwMode="auto">
          <a:xfrm flipH="1">
            <a:off x="5678690" y="4640489"/>
            <a:ext cx="7245" cy="947071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2" name="AutoShape 24"/>
          <p:cNvCxnSpPr>
            <a:cxnSpLocks noChangeShapeType="1"/>
          </p:cNvCxnSpPr>
          <p:nvPr/>
        </p:nvCxnSpPr>
        <p:spPr bwMode="auto">
          <a:xfrm>
            <a:off x="6133076" y="4230609"/>
            <a:ext cx="9315" cy="1319689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3" name="AutoShape 25"/>
          <p:cNvCxnSpPr>
            <a:cxnSpLocks noChangeShapeType="1"/>
          </p:cNvCxnSpPr>
          <p:nvPr/>
        </p:nvCxnSpPr>
        <p:spPr bwMode="auto">
          <a:xfrm flipH="1">
            <a:off x="5272952" y="4252346"/>
            <a:ext cx="6210" cy="1335214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4" name="AutoShape 26"/>
          <p:cNvCxnSpPr>
            <a:cxnSpLocks noChangeShapeType="1"/>
          </p:cNvCxnSpPr>
          <p:nvPr/>
        </p:nvCxnSpPr>
        <p:spPr bwMode="auto">
          <a:xfrm flipH="1">
            <a:off x="7044951" y="3546441"/>
            <a:ext cx="7245" cy="2042153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306219" y="5465424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5127011" y="5495440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5531714" y="5476810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5987134" y="5491300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9" name="AutoShape 31"/>
          <p:cNvCxnSpPr>
            <a:cxnSpLocks noChangeShapeType="1"/>
          </p:cNvCxnSpPr>
          <p:nvPr/>
        </p:nvCxnSpPr>
        <p:spPr bwMode="auto">
          <a:xfrm flipH="1">
            <a:off x="4527719" y="3497794"/>
            <a:ext cx="6210" cy="2064924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6892799" y="5481985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endParaRPr lang="pt-BR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" name="AutoShape 33"/>
          <p:cNvCxnSpPr>
            <a:cxnSpLocks noChangeShapeType="1"/>
          </p:cNvCxnSpPr>
          <p:nvPr/>
        </p:nvCxnSpPr>
        <p:spPr bwMode="auto">
          <a:xfrm flipH="1">
            <a:off x="3200790" y="4631174"/>
            <a:ext cx="2476865" cy="0"/>
          </a:xfrm>
          <a:prstGeom prst="straightConnector1">
            <a:avLst/>
          </a:prstGeom>
          <a:noFill/>
          <a:ln w="9525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3" name="Grupo 2"/>
          <p:cNvGrpSpPr/>
          <p:nvPr/>
        </p:nvGrpSpPr>
        <p:grpSpPr>
          <a:xfrm>
            <a:off x="3193545" y="3375658"/>
            <a:ext cx="6814743" cy="338461"/>
            <a:chOff x="3193545" y="3375658"/>
            <a:chExt cx="6814743" cy="338461"/>
          </a:xfrm>
        </p:grpSpPr>
        <p:cxnSp>
          <p:nvCxnSpPr>
            <p:cNvPr id="18" name="AutoShape 20"/>
            <p:cNvCxnSpPr>
              <a:cxnSpLocks noChangeShapeType="1"/>
            </p:cNvCxnSpPr>
            <p:nvPr/>
          </p:nvCxnSpPr>
          <p:spPr bwMode="auto">
            <a:xfrm flipV="1">
              <a:off x="3193545" y="3547477"/>
              <a:ext cx="4114308" cy="15526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8422597" y="3375658"/>
              <a:ext cx="1585691" cy="338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pt-PT" sz="16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Oferta Externa</a:t>
              </a:r>
              <a:endParaRPr lang="pt-BR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2" name="AutoShape 34"/>
            <p:cNvCxnSpPr>
              <a:cxnSpLocks noChangeShapeType="1"/>
            </p:cNvCxnSpPr>
            <p:nvPr/>
          </p:nvCxnSpPr>
          <p:spPr bwMode="auto">
            <a:xfrm flipV="1">
              <a:off x="7042881" y="3540231"/>
              <a:ext cx="1374541" cy="621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cxnSp>
        <p:nvCxnSpPr>
          <p:cNvPr id="33" name="AutoShape 35"/>
          <p:cNvCxnSpPr>
            <a:cxnSpLocks noChangeShapeType="1"/>
          </p:cNvCxnSpPr>
          <p:nvPr/>
        </p:nvCxnSpPr>
        <p:spPr bwMode="auto">
          <a:xfrm flipV="1">
            <a:off x="6740648" y="2936797"/>
            <a:ext cx="1023661" cy="838390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" name="AutoShape 36"/>
          <p:cNvCxnSpPr>
            <a:cxnSpLocks noChangeShapeType="1"/>
          </p:cNvCxnSpPr>
          <p:nvPr/>
        </p:nvCxnSpPr>
        <p:spPr bwMode="auto">
          <a:xfrm flipV="1">
            <a:off x="4769920" y="3536091"/>
            <a:ext cx="2273996" cy="18320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41" name="Grupo 40"/>
          <p:cNvGrpSpPr/>
          <p:nvPr/>
        </p:nvGrpSpPr>
        <p:grpSpPr>
          <a:xfrm>
            <a:off x="3185265" y="4146770"/>
            <a:ext cx="6103666" cy="399529"/>
            <a:chOff x="3185265" y="4146770"/>
            <a:chExt cx="6103666" cy="399529"/>
          </a:xfrm>
        </p:grpSpPr>
        <p:cxnSp>
          <p:nvCxnSpPr>
            <p:cNvPr id="5" name="AutoShape 3"/>
            <p:cNvCxnSpPr>
              <a:cxnSpLocks noChangeShapeType="1"/>
            </p:cNvCxnSpPr>
            <p:nvPr/>
          </p:nvCxnSpPr>
          <p:spPr bwMode="auto">
            <a:xfrm flipV="1">
              <a:off x="3185265" y="4258556"/>
              <a:ext cx="2079407" cy="1035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7106019" y="4146770"/>
              <a:ext cx="2182912" cy="399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pt-PT" sz="14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Demanda Externa</a:t>
              </a:r>
              <a:endParaRPr lang="pt-BR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2" name="AutoShape 37"/>
            <p:cNvCxnSpPr>
              <a:cxnSpLocks noChangeShapeType="1"/>
            </p:cNvCxnSpPr>
            <p:nvPr/>
          </p:nvCxnSpPr>
          <p:spPr bwMode="auto">
            <a:xfrm>
              <a:off x="5320565" y="4258556"/>
              <a:ext cx="1738877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cxnSp>
        <p:nvCxnSpPr>
          <p:cNvPr id="7" name="AutoShape 38"/>
          <p:cNvCxnSpPr>
            <a:cxnSpLocks noChangeShapeType="1"/>
          </p:cNvCxnSpPr>
          <p:nvPr/>
        </p:nvCxnSpPr>
        <p:spPr bwMode="auto">
          <a:xfrm>
            <a:off x="5293653" y="4251311"/>
            <a:ext cx="1357980" cy="1257585"/>
          </a:xfrm>
          <a:prstGeom prst="straightConnector1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/>
              <a:t>(f) Suponha que o governo decida subsidiar os insumos agrícolas e ofereça crédito </a:t>
            </a:r>
            <a:r>
              <a:rPr lang="pt-PT" smtClean="0"/>
              <a:t>rural </a:t>
            </a:r>
            <a:r>
              <a:rPr lang="pt-PT"/>
              <a:t>a taxa de juros inferior à vigente no mercado financeiro.</a:t>
            </a:r>
            <a:endParaRPr lang="pt-BR"/>
          </a:p>
        </p:txBody>
      </p:sp>
      <p:cxnSp>
        <p:nvCxnSpPr>
          <p:cNvPr id="44" name="AutoShape 36"/>
          <p:cNvCxnSpPr>
            <a:cxnSpLocks noChangeShapeType="1"/>
          </p:cNvCxnSpPr>
          <p:nvPr/>
        </p:nvCxnSpPr>
        <p:spPr bwMode="auto">
          <a:xfrm flipV="1">
            <a:off x="5360470" y="3555141"/>
            <a:ext cx="2273996" cy="1832038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5" name="AutoShape 35"/>
          <p:cNvCxnSpPr>
            <a:cxnSpLocks noChangeShapeType="1"/>
          </p:cNvCxnSpPr>
          <p:nvPr/>
        </p:nvCxnSpPr>
        <p:spPr bwMode="auto">
          <a:xfrm flipV="1">
            <a:off x="7293098" y="2993947"/>
            <a:ext cx="1023661" cy="838390"/>
          </a:xfrm>
          <a:prstGeom prst="straightConnector1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6" name="AutoShape 24"/>
          <p:cNvCxnSpPr>
            <a:cxnSpLocks noChangeShapeType="1"/>
          </p:cNvCxnSpPr>
          <p:nvPr/>
        </p:nvCxnSpPr>
        <p:spPr bwMode="auto">
          <a:xfrm>
            <a:off x="6771251" y="4249659"/>
            <a:ext cx="9315" cy="1319689"/>
          </a:xfrm>
          <a:prstGeom prst="straightConnector1">
            <a:avLst/>
          </a:prstGeom>
          <a:noFill/>
          <a:ln w="25400" cap="rnd">
            <a:solidFill>
              <a:srgbClr val="FF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7" name="Text Box 30"/>
          <p:cNvSpPr txBox="1">
            <a:spLocks noChangeArrowheads="1"/>
          </p:cNvSpPr>
          <p:nvPr/>
        </p:nvSpPr>
        <p:spPr bwMode="auto">
          <a:xfrm>
            <a:off x="6576075" y="5536958"/>
            <a:ext cx="476121" cy="36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pt-PT" b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d'</a:t>
            </a:r>
            <a:endParaRPr lang="pt-BR" b="1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180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450</Words>
  <Application>Microsoft Office PowerPoint</Application>
  <PresentationFormat>Personalizar</PresentationFormat>
  <Paragraphs>148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Slide 1</vt:lpstr>
      <vt:lpstr>(a) O país em questão é importador, exportador ou autossuficiente? </vt:lpstr>
      <vt:lpstr>(a) O país em questão é importador, exportador ou autossuficiente?</vt:lpstr>
      <vt:lpstr>(b) Qual a quantidade produzida no país, qual a quantidade consumida no país e qual a quantidade transacionada no mercado internacional?</vt:lpstr>
      <vt:lpstr>Equilíbrio de mercado Oferta = Demanda Oferta Doméstica + Oferta Externa = Demanda Doméstica + Demanda Externa</vt:lpstr>
      <vt:lpstr>(c) Qual o efeito de uma desvalorização da moeda do país?</vt:lpstr>
      <vt:lpstr>(d) Discuta o efeito da expansão da fronteira agrícola.</vt:lpstr>
      <vt:lpstr>(e) Suponha que o governo decida criar um subsídio direto às exportações da commodity.</vt:lpstr>
      <vt:lpstr>(f) Suponha que o governo decida subsidiar os insumos agrícolas e ofereça crédito rural a taxa de juros inferior à vigente no mercado financeiro.</vt:lpstr>
      <vt:lpstr>(g) Desenhe gráficos que representam mercados em que o país  (i) é importador;                                    e (ii) é autossuficiente.</vt:lpstr>
      <vt:lpstr>(h) Discuta o efeito de uma recessão (= redução da renda dos consumidores) sobre a quantidade transacionada com o exterior.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Rubens Nunes</dc:creator>
  <cp:lastModifiedBy>User</cp:lastModifiedBy>
  <cp:revision>14</cp:revision>
  <dcterms:created xsi:type="dcterms:W3CDTF">2015-03-24T22:15:11Z</dcterms:created>
  <dcterms:modified xsi:type="dcterms:W3CDTF">2018-10-19T17:23:46Z</dcterms:modified>
</cp:coreProperties>
</file>