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3"/>
  </p:sldMasterIdLst>
  <p:notesMasterIdLst>
    <p:notesMasterId r:id="rId76"/>
  </p:notesMasterIdLst>
  <p:handoutMasterIdLst>
    <p:handoutMasterId r:id="rId77"/>
  </p:handoutMasterIdLst>
  <p:sldIdLst>
    <p:sldId id="298" r:id="rId4"/>
    <p:sldId id="354" r:id="rId5"/>
    <p:sldId id="292" r:id="rId6"/>
    <p:sldId id="284"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1" r:id="rId29"/>
    <p:sldId id="322" r:id="rId30"/>
    <p:sldId id="324" r:id="rId31"/>
    <p:sldId id="323" r:id="rId32"/>
    <p:sldId id="325" r:id="rId33"/>
    <p:sldId id="326" r:id="rId34"/>
    <p:sldId id="327" r:id="rId35"/>
    <p:sldId id="328" r:id="rId36"/>
    <p:sldId id="330" r:id="rId37"/>
    <p:sldId id="329" r:id="rId38"/>
    <p:sldId id="331" r:id="rId39"/>
    <p:sldId id="320" r:id="rId40"/>
    <p:sldId id="332" r:id="rId41"/>
    <p:sldId id="333" r:id="rId42"/>
    <p:sldId id="334" r:id="rId43"/>
    <p:sldId id="335" r:id="rId44"/>
    <p:sldId id="336" r:id="rId45"/>
    <p:sldId id="338" r:id="rId46"/>
    <p:sldId id="339" r:id="rId47"/>
    <p:sldId id="340" r:id="rId48"/>
    <p:sldId id="337" r:id="rId49"/>
    <p:sldId id="341" r:id="rId50"/>
    <p:sldId id="344" r:id="rId51"/>
    <p:sldId id="342" r:id="rId52"/>
    <p:sldId id="343" r:id="rId53"/>
    <p:sldId id="347" r:id="rId54"/>
    <p:sldId id="345" r:id="rId55"/>
    <p:sldId id="348" r:id="rId56"/>
    <p:sldId id="349" r:id="rId57"/>
    <p:sldId id="350" r:id="rId58"/>
    <p:sldId id="351" r:id="rId59"/>
    <p:sldId id="355" r:id="rId60"/>
    <p:sldId id="358" r:id="rId61"/>
    <p:sldId id="352" r:id="rId62"/>
    <p:sldId id="356" r:id="rId63"/>
    <p:sldId id="360" r:id="rId64"/>
    <p:sldId id="357" r:id="rId65"/>
    <p:sldId id="359" r:id="rId66"/>
    <p:sldId id="361" r:id="rId67"/>
    <p:sldId id="363" r:id="rId68"/>
    <p:sldId id="362" r:id="rId69"/>
    <p:sldId id="364" r:id="rId70"/>
    <p:sldId id="365" r:id="rId71"/>
    <p:sldId id="367" r:id="rId72"/>
    <p:sldId id="366" r:id="rId73"/>
    <p:sldId id="368" r:id="rId74"/>
    <p:sldId id="296" r:id="rId75"/>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5" autoAdjust="0"/>
    <p:restoredTop sz="94574" autoAdjust="0"/>
  </p:normalViewPr>
  <p:slideViewPr>
    <p:cSldViewPr snapToGrid="0">
      <p:cViewPr varScale="1">
        <p:scale>
          <a:sx n="77" d="100"/>
          <a:sy n="77" d="100"/>
        </p:scale>
        <p:origin x="498"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0" d="100"/>
          <a:sy n="90" d="100"/>
        </p:scale>
        <p:origin x="37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9696519-77A5-42E9-9F7C-68841B76CE9F}" type="datetime1">
              <a:rPr lang="pt-BR" smtClean="0"/>
              <a:t>07/04/2019</a:t>
            </a:fld>
            <a:endParaRPr lang="pt-BR" dirty="0"/>
          </a:p>
        </p:txBody>
      </p:sp>
      <p:sp>
        <p:nvSpPr>
          <p:cNvPr id="4" name="Espaço Reservado para Rodapé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dirty="0"/>
          </a:p>
        </p:txBody>
      </p:sp>
      <p:sp>
        <p:nvSpPr>
          <p:cNvPr id="5" name="Espaço reservado para o número do slide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pt-BR" smtClean="0"/>
              <a:t>‹nº›</a:t>
            </a:fld>
            <a:endParaRPr lang="pt-BR"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01C0E-6041-40BD-877C-FB9FBD0CE1C9}" type="datetime1">
              <a:rPr lang="pt-BR" smtClean="0"/>
              <a:pPr/>
              <a:t>07/04/2019</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dirty="0"/>
              <a:t>Editar estilos de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dirty="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pt-BR" smtClean="0"/>
              <a:t>‹nº›</a:t>
            </a:fld>
            <a:endParaRPr lang="pt-BR"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8530193B-564F-4854-8A52-728F3FB19C85}" type="slidenum">
              <a:rPr lang="pt-BR" smtClean="0"/>
              <a:t>1</a:t>
            </a:fld>
            <a:endParaRPr lang="pt-BR"/>
          </a:p>
        </p:txBody>
      </p:sp>
    </p:spTree>
    <p:extLst>
      <p:ext uri="{BB962C8B-B14F-4D97-AF65-F5344CB8AC3E}">
        <p14:creationId xmlns:p14="http://schemas.microsoft.com/office/powerpoint/2010/main" val="230501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 de título">
    <p:bg>
      <p:bgPr>
        <a:solidFill>
          <a:schemeClr val="bg1">
            <a:lumMod val="95000"/>
          </a:schemeClr>
        </a:solidFill>
        <a:effectLst/>
      </p:bgPr>
    </p:bg>
    <p:spTree>
      <p:nvGrpSpPr>
        <p:cNvPr id="1" name=""/>
        <p:cNvGrpSpPr/>
        <p:nvPr/>
      </p:nvGrpSpPr>
      <p:grpSpPr>
        <a:xfrm>
          <a:off x="0" y="0"/>
          <a:ext cx="0" cy="0"/>
          <a:chOff x="0" y="0"/>
          <a:chExt cx="0" cy="0"/>
        </a:xfrm>
      </p:grpSpPr>
      <p:sp>
        <p:nvSpPr>
          <p:cNvPr id="41" name="Espaço Reservado para Imagem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pt-BR" dirty="0"/>
              <a:t>Insira ou Arraste e Solte sua Foto Aqui</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lnSpc>
                <a:spcPct val="120000"/>
              </a:lnSpc>
              <a:defRPr lang="en-ZA" sz="4400" b="1" spc="-300" dirty="0"/>
            </a:lvl1pPr>
          </a:lstStyle>
          <a:p>
            <a:pPr lvl="0" algn="r" rtl="0"/>
            <a:r>
              <a:rPr lang="pt-BR" dirty="0"/>
              <a:t>Clique para editar o título da apresentação</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pt-BR" dirty="0"/>
              <a:t>Clique para editar o estilo de subtítulo Mestre</a:t>
            </a:r>
          </a:p>
        </p:txBody>
      </p:sp>
      <p:sp>
        <p:nvSpPr>
          <p:cNvPr id="13" name="Retângulo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4" name="Retângu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5" name="Retângulo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8" name="Retângulo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Tree>
    <p:extLst>
      <p:ext uri="{BB962C8B-B14F-4D97-AF65-F5344CB8AC3E}">
        <p14:creationId xmlns:p14="http://schemas.microsoft.com/office/powerpoint/2010/main" val="1334038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is Conteúd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pt-BR" dirty="0"/>
              <a:t>Clique para editar o título da página</a:t>
            </a:r>
          </a:p>
        </p:txBody>
      </p:sp>
      <p:sp>
        <p:nvSpPr>
          <p:cNvPr id="7" name="Subtítulo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Subtítulo</a:t>
            </a:r>
          </a:p>
        </p:txBody>
      </p:sp>
      <p:sp>
        <p:nvSpPr>
          <p:cNvPr id="3" name="Espaço Reservado para Conteúdo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6" name="Espaço Reservado para Texto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Rodapé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pt-BR" dirty="0"/>
              <a:t>Adicionar um rodapé</a:t>
            </a:r>
          </a:p>
        </p:txBody>
      </p:sp>
      <p:sp>
        <p:nvSpPr>
          <p:cNvPr id="5" name="Espaço reservado para o número do slide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pt-BR" smtClean="0"/>
              <a:pPr rtl="0"/>
              <a:t>‹nº›</a:t>
            </a:fld>
            <a:endParaRPr lang="pt-BR" dirty="0"/>
          </a:p>
        </p:txBody>
      </p:sp>
    </p:spTree>
    <p:extLst>
      <p:ext uri="{BB962C8B-B14F-4D97-AF65-F5344CB8AC3E}">
        <p14:creationId xmlns:p14="http://schemas.microsoft.com/office/powerpoint/2010/main" val="891552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na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pt-BR" dirty="0"/>
              <a:t>Clique para editar o título da página</a:t>
            </a:r>
          </a:p>
        </p:txBody>
      </p:sp>
      <p:sp>
        <p:nvSpPr>
          <p:cNvPr id="9" name="Subtítulo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Subtítulo</a:t>
            </a:r>
          </a:p>
        </p:txBody>
      </p:sp>
      <p:sp>
        <p:nvSpPr>
          <p:cNvPr id="3" name="Espaço Reservado para Conteúdo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Texto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11" name="Espaço Reservado para Texto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Rodapé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pt-BR" dirty="0"/>
              <a:t>Adicionar um rodapé</a:t>
            </a:r>
          </a:p>
        </p:txBody>
      </p:sp>
      <p:sp>
        <p:nvSpPr>
          <p:cNvPr id="6" name="Espaço reservado para o número do slide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pt-BR" smtClean="0"/>
              <a:pPr rtl="0"/>
              <a:t>‹nº›</a:t>
            </a:fld>
            <a:endParaRPr lang="pt-BR" dirty="0"/>
          </a:p>
        </p:txBody>
      </p:sp>
    </p:spTree>
    <p:extLst>
      <p:ext uri="{BB962C8B-B14F-4D97-AF65-F5344CB8AC3E}">
        <p14:creationId xmlns:p14="http://schemas.microsoft.com/office/powerpoint/2010/main" val="2654388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na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pt-BR" dirty="0"/>
              <a:t>Clique para editar o título da página</a:t>
            </a:r>
          </a:p>
        </p:txBody>
      </p:sp>
      <p:sp>
        <p:nvSpPr>
          <p:cNvPr id="10" name="Subtítulo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Subtítulo</a:t>
            </a:r>
          </a:p>
        </p:txBody>
      </p:sp>
      <p:sp>
        <p:nvSpPr>
          <p:cNvPr id="3" name="Espaço Reservado para Conteúdo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Texto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13" name="Espaço Reservado para Texto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15" name="Espaço Reservado para Texto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17" name="Espaço Reservado para Texto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Rodapé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pt-BR" dirty="0"/>
              <a:t>Adicionar um rodapé</a:t>
            </a:r>
          </a:p>
        </p:txBody>
      </p:sp>
      <p:sp>
        <p:nvSpPr>
          <p:cNvPr id="6" name="Espaço reservado para o número do slide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pt-BR" smtClean="0"/>
              <a:pPr rtl="0"/>
              <a:t>‹nº›</a:t>
            </a:fld>
            <a:endParaRPr lang="pt-BR" dirty="0"/>
          </a:p>
        </p:txBody>
      </p:sp>
    </p:spTree>
    <p:extLst>
      <p:ext uri="{BB962C8B-B14F-4D97-AF65-F5344CB8AC3E}">
        <p14:creationId xmlns:p14="http://schemas.microsoft.com/office/powerpoint/2010/main" val="974837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pt-BR" dirty="0"/>
              <a:t>Clique para editar o título da página</a:t>
            </a:r>
          </a:p>
        </p:txBody>
      </p:sp>
      <p:sp>
        <p:nvSpPr>
          <p:cNvPr id="5" name="Subtítulo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Subtítulo</a:t>
            </a:r>
          </a:p>
        </p:txBody>
      </p:sp>
      <p:sp>
        <p:nvSpPr>
          <p:cNvPr id="3" name="Espaço Reservado para Rodapé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pt-BR" dirty="0"/>
              <a:t>Adicionar um rodapé</a:t>
            </a:r>
          </a:p>
        </p:txBody>
      </p:sp>
      <p:sp>
        <p:nvSpPr>
          <p:cNvPr id="4" name="Espaço reservado para o número do slide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pt-BR" smtClean="0"/>
              <a:pPr rtl="0"/>
              <a:t>‹nº›</a:t>
            </a:fld>
            <a:endParaRPr lang="pt-BR" dirty="0"/>
          </a:p>
        </p:txBody>
      </p:sp>
    </p:spTree>
    <p:extLst>
      <p:ext uri="{BB962C8B-B14F-4D97-AF65-F5344CB8AC3E}">
        <p14:creationId xmlns:p14="http://schemas.microsoft.com/office/powerpoint/2010/main" val="1505855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pt-BR" dirty="0"/>
              <a:t>Adicionar um rodapé</a:t>
            </a:r>
          </a:p>
        </p:txBody>
      </p:sp>
      <p:sp>
        <p:nvSpPr>
          <p:cNvPr id="3" name="Espaço Reservado para o Número do Slid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pt-BR" smtClean="0"/>
              <a:pPr rtl="0"/>
              <a:t>‹nº›</a:t>
            </a:fld>
            <a:endParaRPr lang="pt-BR" dirty="0"/>
          </a:p>
        </p:txBody>
      </p:sp>
      <p:sp>
        <p:nvSpPr>
          <p:cNvPr id="4" name="Título 3">
            <a:extLst>
              <a:ext uri="{FF2B5EF4-FFF2-40B4-BE49-F238E27FC236}">
                <a16:creationId xmlns:a16="http://schemas.microsoft.com/office/drawing/2014/main" id="{90694D9D-C633-4D52-965E-E5BBD9883037}"/>
              </a:ext>
            </a:extLst>
          </p:cNvPr>
          <p:cNvSpPr>
            <a:spLocks noGrp="1"/>
          </p:cNvSpPr>
          <p:nvPr>
            <p:ph type="title" hasCustomPrompt="1"/>
          </p:nvPr>
        </p:nvSpPr>
        <p:spPr/>
        <p:txBody>
          <a:bodyPr rtlCol="0"/>
          <a:lstStyle/>
          <a:p>
            <a:pPr rtl="0"/>
            <a:r>
              <a:rPr lang="pt-BR" dirty="0"/>
              <a:t>Clique para editar o estilo do título Mestre</a:t>
            </a:r>
          </a:p>
        </p:txBody>
      </p:sp>
    </p:spTree>
    <p:extLst>
      <p:ext uri="{BB962C8B-B14F-4D97-AF65-F5344CB8AC3E}">
        <p14:creationId xmlns:p14="http://schemas.microsoft.com/office/powerpoint/2010/main" val="1139767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divisor 1">
    <p:bg>
      <p:bgPr>
        <a:solidFill>
          <a:schemeClr val="bg1">
            <a:lumMod val="95000"/>
          </a:schemeClr>
        </a:solidFill>
        <a:effectLst/>
      </p:bgPr>
    </p:bg>
    <p:spTree>
      <p:nvGrpSpPr>
        <p:cNvPr id="1" name=""/>
        <p:cNvGrpSpPr/>
        <p:nvPr/>
      </p:nvGrpSpPr>
      <p:grpSpPr>
        <a:xfrm>
          <a:off x="0" y="0"/>
          <a:ext cx="0" cy="0"/>
          <a:chOff x="0" y="0"/>
          <a:chExt cx="0" cy="0"/>
        </a:xfrm>
      </p:grpSpPr>
      <p:sp>
        <p:nvSpPr>
          <p:cNvPr id="41" name="Espaço Reservado para Imagem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pt-BR" dirty="0"/>
              <a:t>Insira ou Arraste e Solte </a:t>
            </a:r>
            <a:br>
              <a:rPr lang="pt-BR" dirty="0"/>
            </a:br>
            <a:r>
              <a:rPr lang="pt-BR" dirty="0"/>
              <a:t>sua Foto Aqui</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rtl="0"/>
            <a:r>
              <a:rPr lang="pt-BR" dirty="0"/>
              <a:t>Clique para editar o divisor de seção</a:t>
            </a:r>
          </a:p>
        </p:txBody>
      </p:sp>
      <p:sp>
        <p:nvSpPr>
          <p:cNvPr id="7" name="Subtítulo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pt-BR" dirty="0"/>
              <a:t>Clique para editar o estilo de subtítulo Mestre</a:t>
            </a:r>
          </a:p>
        </p:txBody>
      </p:sp>
      <p:sp>
        <p:nvSpPr>
          <p:cNvPr id="4" name="Espaço Reservado para Rodapé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pt-BR" dirty="0"/>
              <a:t>Adicionar um rodapé</a:t>
            </a:r>
          </a:p>
        </p:txBody>
      </p:sp>
      <p:sp>
        <p:nvSpPr>
          <p:cNvPr id="8" name="Retângulo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3" name="Retângulo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4" name="Retângu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5" name="Retângulo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5" name="Espaço reservado para o número do slide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pt-BR" smtClean="0"/>
              <a:pPr rtl="0"/>
              <a:t>‹nº›</a:t>
            </a:fld>
            <a:endParaRPr lang="pt-BR" dirty="0"/>
          </a:p>
        </p:txBody>
      </p:sp>
    </p:spTree>
    <p:extLst>
      <p:ext uri="{BB962C8B-B14F-4D97-AF65-F5344CB8AC3E}">
        <p14:creationId xmlns:p14="http://schemas.microsoft.com/office/powerpoint/2010/main" val="2437159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ivisor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Espaço Reservado para Imagem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pt-BR" dirty="0"/>
              <a:t>Insira ou Arraste e Solte </a:t>
            </a:r>
            <a:br>
              <a:rPr lang="pt-BR" dirty="0"/>
            </a:br>
            <a:r>
              <a:rPr lang="pt-BR" dirty="0"/>
              <a:t>sua Foto Aqui</a:t>
            </a:r>
          </a:p>
        </p:txBody>
      </p:sp>
      <p:sp>
        <p:nvSpPr>
          <p:cNvPr id="3" name="Título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6000" b="1" spc="-300">
                <a:solidFill>
                  <a:schemeClr val="tx1">
                    <a:lumMod val="75000"/>
                    <a:lumOff val="25000"/>
                  </a:schemeClr>
                </a:solidFill>
                <a:latin typeface="+mj-lt"/>
              </a:defRPr>
            </a:lvl1pPr>
          </a:lstStyle>
          <a:p>
            <a:pPr rtl="0"/>
            <a:r>
              <a:rPr lang="pt-BR" dirty="0"/>
              <a:t>Clique para editar o divisor de seção</a:t>
            </a:r>
          </a:p>
        </p:txBody>
      </p:sp>
      <p:sp>
        <p:nvSpPr>
          <p:cNvPr id="7" name="Subtítulo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pt-BR" dirty="0"/>
              <a:t>Clique para editar o estilo de subtítulo Mestre</a:t>
            </a:r>
          </a:p>
        </p:txBody>
      </p:sp>
      <p:sp>
        <p:nvSpPr>
          <p:cNvPr id="4" name="Espaço Reservado para Rodapé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pt-BR" dirty="0"/>
              <a:t>Adicionar um rodapé</a:t>
            </a:r>
          </a:p>
        </p:txBody>
      </p:sp>
      <p:sp>
        <p:nvSpPr>
          <p:cNvPr id="8" name="Retângulo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13" name="Retângulo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4" name="Retângu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5" name="Retângulo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5" name="Espaço reservado para o número do slide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pt-BR" smtClean="0"/>
              <a:pPr rtl="0"/>
              <a:t>‹nº›</a:t>
            </a:fld>
            <a:endParaRPr lang="pt-BR" dirty="0"/>
          </a:p>
        </p:txBody>
      </p:sp>
    </p:spTree>
    <p:extLst>
      <p:ext uri="{BB962C8B-B14F-4D97-AF65-F5344CB8AC3E}">
        <p14:creationId xmlns:p14="http://schemas.microsoft.com/office/powerpoint/2010/main" val="2282858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de Imagem de Texto 1">
    <p:spTree>
      <p:nvGrpSpPr>
        <p:cNvPr id="1" name=""/>
        <p:cNvGrpSpPr/>
        <p:nvPr/>
      </p:nvGrpSpPr>
      <p:grpSpPr>
        <a:xfrm>
          <a:off x="0" y="0"/>
          <a:ext cx="0" cy="0"/>
          <a:chOff x="0" y="0"/>
          <a:chExt cx="0" cy="0"/>
        </a:xfrm>
      </p:grpSpPr>
      <p:sp>
        <p:nvSpPr>
          <p:cNvPr id="7" name="Espaço Reservado para Imagem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pt-BR" dirty="0"/>
              <a:t>Insira ou Arraste e Solte sua foto</a:t>
            </a:r>
          </a:p>
        </p:txBody>
      </p:sp>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4200" b="1" spc="-300">
                <a:solidFill>
                  <a:schemeClr val="tx1">
                    <a:lumMod val="75000"/>
                    <a:lumOff val="25000"/>
                  </a:schemeClr>
                </a:solidFill>
              </a:defRPr>
            </a:lvl1pPr>
          </a:lstStyle>
          <a:p>
            <a:pPr rtl="0"/>
            <a:r>
              <a:rPr lang="pt-BR" dirty="0"/>
              <a:t>Editar título da página</a:t>
            </a:r>
          </a:p>
        </p:txBody>
      </p:sp>
      <p:sp>
        <p:nvSpPr>
          <p:cNvPr id="10" name="Subtítulo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Subtítulo</a:t>
            </a:r>
          </a:p>
        </p:txBody>
      </p:sp>
      <p:sp>
        <p:nvSpPr>
          <p:cNvPr id="3" name="Espaço Reservado para Conteúdo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Rodapé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pt-BR" dirty="0"/>
              <a:t>Adicionar um rodapé</a:t>
            </a:r>
          </a:p>
        </p:txBody>
      </p:sp>
      <p:sp>
        <p:nvSpPr>
          <p:cNvPr id="5" name="Espaço reservado para o número do slid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pt-BR" smtClean="0"/>
              <a:pPr rtl="0"/>
              <a:t>‹nº›</a:t>
            </a:fld>
            <a:endParaRPr lang="pt-BR" dirty="0"/>
          </a:p>
        </p:txBody>
      </p:sp>
      <p:sp>
        <p:nvSpPr>
          <p:cNvPr id="8" name="Retângulo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Tree>
    <p:extLst>
      <p:ext uri="{BB962C8B-B14F-4D97-AF65-F5344CB8AC3E}">
        <p14:creationId xmlns:p14="http://schemas.microsoft.com/office/powerpoint/2010/main" val="1350103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de Imagem de Texto 2">
    <p:spTree>
      <p:nvGrpSpPr>
        <p:cNvPr id="1" name=""/>
        <p:cNvGrpSpPr/>
        <p:nvPr/>
      </p:nvGrpSpPr>
      <p:grpSpPr>
        <a:xfrm>
          <a:off x="0" y="0"/>
          <a:ext cx="0" cy="0"/>
          <a:chOff x="0" y="0"/>
          <a:chExt cx="0" cy="0"/>
        </a:xfrm>
      </p:grpSpPr>
      <p:sp>
        <p:nvSpPr>
          <p:cNvPr id="7" name="Espaço Reservado para Imagem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pt-BR" dirty="0"/>
              <a:t>Insira ou Arraste e Solte sua foto</a:t>
            </a:r>
          </a:p>
        </p:txBody>
      </p:sp>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3900" b="1" spc="-300">
                <a:solidFill>
                  <a:schemeClr val="tx1">
                    <a:lumMod val="75000"/>
                    <a:lumOff val="25000"/>
                  </a:schemeClr>
                </a:solidFill>
              </a:defRPr>
            </a:lvl1pPr>
          </a:lstStyle>
          <a:p>
            <a:pPr rtl="0"/>
            <a:r>
              <a:rPr lang="pt-BR" dirty="0"/>
              <a:t>Clique para editar o título da página</a:t>
            </a:r>
          </a:p>
        </p:txBody>
      </p:sp>
      <p:sp>
        <p:nvSpPr>
          <p:cNvPr id="10" name="Subtítulo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Subtítulo</a:t>
            </a:r>
          </a:p>
        </p:txBody>
      </p:sp>
      <p:sp>
        <p:nvSpPr>
          <p:cNvPr id="3" name="Espaço Reservado para Conteúdo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Rodapé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pt-BR" dirty="0"/>
              <a:t>Adicionar um rodapé</a:t>
            </a:r>
          </a:p>
        </p:txBody>
      </p:sp>
      <p:sp>
        <p:nvSpPr>
          <p:cNvPr id="5" name="Espaço reservado para o número do slid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pt-BR" smtClean="0"/>
              <a:pPr rtl="0"/>
              <a:t>‹nº›</a:t>
            </a:fld>
            <a:endParaRPr lang="pt-BR" dirty="0"/>
          </a:p>
        </p:txBody>
      </p:sp>
      <p:sp>
        <p:nvSpPr>
          <p:cNvPr id="8" name="Retângulo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Tree>
    <p:extLst>
      <p:ext uri="{BB962C8B-B14F-4D97-AF65-F5344CB8AC3E}">
        <p14:creationId xmlns:p14="http://schemas.microsoft.com/office/powerpoint/2010/main" val="384389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pt-BR" dirty="0"/>
              <a:t>Clique para editar o título da página</a:t>
            </a:r>
          </a:p>
        </p:txBody>
      </p:sp>
      <p:sp>
        <p:nvSpPr>
          <p:cNvPr id="9" name="Subtítulo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Subtítulo</a:t>
            </a:r>
          </a:p>
        </p:txBody>
      </p:sp>
      <p:sp>
        <p:nvSpPr>
          <p:cNvPr id="3" name="Espaço Reservado para Comparação à Esquerda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4" name="Espaço Reservado para Conteúdo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12" name="Espaço Reservado para Comparação à Esquerda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rtlCol="0"/>
          <a:lstStyle>
            <a:lvl1pPr marL="0" indent="0">
              <a:buNone/>
              <a:defRPr sz="2400" b="1"/>
            </a:lvl1pPr>
          </a:lstStyle>
          <a:p>
            <a:pPr lvl="0" rtl="0"/>
            <a:r>
              <a:rPr lang="pt-BR"/>
              <a:t>Clique para editar os estilos de texto Mestres</a:t>
            </a:r>
          </a:p>
        </p:txBody>
      </p:sp>
      <p:sp>
        <p:nvSpPr>
          <p:cNvPr id="8" name="Espaço reservado para texto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Rodapé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pt-BR" dirty="0"/>
              <a:t>Adicionar um rodapé</a:t>
            </a:r>
          </a:p>
        </p:txBody>
      </p:sp>
      <p:sp>
        <p:nvSpPr>
          <p:cNvPr id="6" name="Espaço reservado para o número do slide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pt-BR" smtClean="0"/>
              <a:pPr rtl="0"/>
              <a:t>‹nº›</a:t>
            </a:fld>
            <a:endParaRPr lang="pt-BR" dirty="0"/>
          </a:p>
        </p:txBody>
      </p:sp>
    </p:spTree>
    <p:extLst>
      <p:ext uri="{BB962C8B-B14F-4D97-AF65-F5344CB8AC3E}">
        <p14:creationId xmlns:p14="http://schemas.microsoft.com/office/powerpoint/2010/main" val="2509955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Grande">
    <p:spTree>
      <p:nvGrpSpPr>
        <p:cNvPr id="1" name=""/>
        <p:cNvGrpSpPr/>
        <p:nvPr/>
      </p:nvGrpSpPr>
      <p:grpSpPr>
        <a:xfrm>
          <a:off x="0" y="0"/>
          <a:ext cx="0" cy="0"/>
          <a:chOff x="0" y="0"/>
          <a:chExt cx="0" cy="0"/>
        </a:xfrm>
      </p:grpSpPr>
      <p:sp>
        <p:nvSpPr>
          <p:cNvPr id="7" name="Espaço Reservado para Imagem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pt-BR" dirty="0"/>
              <a:t>Insira ou Arraste e Solte sua foto</a:t>
            </a:r>
          </a:p>
        </p:txBody>
      </p:sp>
      <p:sp>
        <p:nvSpPr>
          <p:cNvPr id="3" name="Espaço Reservado para Conteú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pt-BR" dirty="0"/>
              <a:t>Insira sua legenda</a:t>
            </a:r>
          </a:p>
        </p:txBody>
      </p:sp>
      <p:sp>
        <p:nvSpPr>
          <p:cNvPr id="4" name="Espaço Reservado para Rodapé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pt-BR" dirty="0"/>
              <a:t>Adicionar um rodapé</a:t>
            </a:r>
          </a:p>
        </p:txBody>
      </p:sp>
      <p:sp>
        <p:nvSpPr>
          <p:cNvPr id="2" name="Espaço Reservado para o Número do Slide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pt-BR" smtClean="0"/>
              <a:pPr rtl="0"/>
              <a:t>‹nº›</a:t>
            </a:fld>
            <a:endParaRPr lang="pt-BR" dirty="0"/>
          </a:p>
        </p:txBody>
      </p:sp>
      <p:sp>
        <p:nvSpPr>
          <p:cNvPr id="5" name="Título 4">
            <a:extLst>
              <a:ext uri="{FF2B5EF4-FFF2-40B4-BE49-F238E27FC236}">
                <a16:creationId xmlns:a16="http://schemas.microsoft.com/office/drawing/2014/main" id="{7F8E7C83-06D7-4C5B-85B7-0E5713B4FAB3}"/>
              </a:ext>
            </a:extLst>
          </p:cNvPr>
          <p:cNvSpPr>
            <a:spLocks noGrp="1"/>
          </p:cNvSpPr>
          <p:nvPr>
            <p:ph type="title" hasCustomPrompt="1"/>
          </p:nvPr>
        </p:nvSpPr>
        <p:spPr/>
        <p:txBody>
          <a:bodyPr rtlCol="0"/>
          <a:lstStyle/>
          <a:p>
            <a:pPr rtl="0"/>
            <a:r>
              <a:rPr lang="pt-BR" dirty="0"/>
              <a:t>Clique para editar o estilo do título Mestre</a:t>
            </a:r>
          </a:p>
        </p:txBody>
      </p:sp>
    </p:spTree>
    <p:extLst>
      <p:ext uri="{BB962C8B-B14F-4D97-AF65-F5344CB8AC3E}">
        <p14:creationId xmlns:p14="http://schemas.microsoft.com/office/powerpoint/2010/main" val="1987784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rigado">
    <p:bg>
      <p:bgPr>
        <a:solidFill>
          <a:schemeClr val="bg1">
            <a:lumMod val="95000"/>
          </a:schemeClr>
        </a:solidFill>
        <a:effectLst/>
      </p:bgPr>
    </p:bg>
    <p:spTree>
      <p:nvGrpSpPr>
        <p:cNvPr id="1" name=""/>
        <p:cNvGrpSpPr/>
        <p:nvPr/>
      </p:nvGrpSpPr>
      <p:grpSpPr>
        <a:xfrm>
          <a:off x="0" y="0"/>
          <a:ext cx="0" cy="0"/>
          <a:chOff x="0" y="0"/>
          <a:chExt cx="0" cy="0"/>
        </a:xfrm>
      </p:grpSpPr>
      <p:sp>
        <p:nvSpPr>
          <p:cNvPr id="41" name="Espaço Reservado para Imagem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pt-BR" dirty="0"/>
              <a:t>Insira ou Arraste e Solte sua Foto Aqui</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rtl="0"/>
            <a:r>
              <a:rPr lang="pt-BR" dirty="0"/>
              <a:t>Obrigado</a:t>
            </a:r>
          </a:p>
        </p:txBody>
      </p:sp>
      <p:sp>
        <p:nvSpPr>
          <p:cNvPr id="9" name="Espaço Reservado para Texto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Nome completo</a:t>
            </a:r>
          </a:p>
        </p:txBody>
      </p:sp>
      <p:sp>
        <p:nvSpPr>
          <p:cNvPr id="10" name="Espaço Reservado para Texto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Número do telefone</a:t>
            </a:r>
          </a:p>
        </p:txBody>
      </p:sp>
      <p:sp>
        <p:nvSpPr>
          <p:cNvPr id="11" name="Espaço Reservado para Texto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lnSpc>
                <a:spcPct val="70000"/>
              </a:lnSpc>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Contato por </a:t>
            </a:r>
            <a:r>
              <a:rPr lang="pt-BR" dirty="0" err="1"/>
              <a:t>Email</a:t>
            </a:r>
            <a:r>
              <a:rPr lang="pt-BR" dirty="0"/>
              <a:t> ou Mídia Social</a:t>
            </a:r>
          </a:p>
        </p:txBody>
      </p:sp>
      <p:sp>
        <p:nvSpPr>
          <p:cNvPr id="12" name="Espaço Reservado para Texto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Site da empresa</a:t>
            </a:r>
          </a:p>
        </p:txBody>
      </p:sp>
      <p:sp>
        <p:nvSpPr>
          <p:cNvPr id="15" name="Retângulo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4" name="Retângu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3" name="Retângulo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8" name="Retângulo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5" name="Espaço Reservado para o Número do Slide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pt-BR" smtClean="0"/>
              <a:pPr rtl="0"/>
              <a:t>‹nº›</a:t>
            </a:fld>
            <a:endParaRPr lang="pt-BR" dirty="0"/>
          </a:p>
        </p:txBody>
      </p:sp>
    </p:spTree>
    <p:extLst>
      <p:ext uri="{BB962C8B-B14F-4D97-AF65-F5344CB8AC3E}">
        <p14:creationId xmlns:p14="http://schemas.microsoft.com/office/powerpoint/2010/main" val="2049663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pt-BR" dirty="0"/>
              <a:t>Clique para editar o título da página</a:t>
            </a:r>
          </a:p>
        </p:txBody>
      </p:sp>
      <p:sp>
        <p:nvSpPr>
          <p:cNvPr id="7" name="Subtítul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pt-BR" dirty="0"/>
              <a:t>Subtítulo</a:t>
            </a:r>
          </a:p>
        </p:txBody>
      </p:sp>
      <p:sp>
        <p:nvSpPr>
          <p:cNvPr id="3" name="Espaço Reservado para Conteúdo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Rodapé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pt-BR" dirty="0"/>
              <a:t>Adicionar um rodapé</a:t>
            </a:r>
          </a:p>
        </p:txBody>
      </p:sp>
      <p:sp>
        <p:nvSpPr>
          <p:cNvPr id="5" name="Espaço reservado para o número do slide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pt-BR" smtClean="0"/>
              <a:pPr rtl="0"/>
              <a:t>‹nº›</a:t>
            </a:fld>
            <a:endParaRPr lang="pt-BR" dirty="0"/>
          </a:p>
        </p:txBody>
      </p:sp>
    </p:spTree>
    <p:extLst>
      <p:ext uri="{BB962C8B-B14F-4D97-AF65-F5344CB8AC3E}">
        <p14:creationId xmlns:p14="http://schemas.microsoft.com/office/powerpoint/2010/main" val="1734501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28" name="Retângulo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31" name="Forma livre: Forma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2" name="Espaço Reservado para Título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pt-BR" dirty="0"/>
              <a:t>Clique para editar o título da página</a:t>
            </a:r>
          </a:p>
        </p:txBody>
      </p:sp>
      <p:sp>
        <p:nvSpPr>
          <p:cNvPr id="3" name="Espaço Reservado para Texto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pt-BR" dirty="0"/>
              <a:t>Editar estilos de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5" name="Espaço Reservado para Rodapé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pt-BR" dirty="0"/>
              <a:t>Adicionar um rodapé</a:t>
            </a:r>
          </a:p>
        </p:txBody>
      </p:sp>
      <p:sp>
        <p:nvSpPr>
          <p:cNvPr id="6" name="Espaço Reservado para o Número do Slide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pt-BR" smtClean="0"/>
              <a:pPr rtl="0"/>
              <a:t>‹nº›</a:t>
            </a:fld>
            <a:endParaRPr lang="pt-BR" dirty="0"/>
          </a:p>
        </p:txBody>
      </p:sp>
      <p:sp>
        <p:nvSpPr>
          <p:cNvPr id="4" name="Caixa de texto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rtl="0">
              <a:lnSpc>
                <a:spcPts val="1000"/>
              </a:lnSpc>
            </a:pPr>
            <a:r>
              <a:rPr lang="pt-BR" sz="2500" b="1" i="0" spc="-100" dirty="0">
                <a:solidFill>
                  <a:schemeClr val="accent1"/>
                </a:solidFill>
                <a:latin typeface="+mj-lt"/>
              </a:rPr>
              <a:t>TREY</a:t>
            </a:r>
            <a:r>
              <a:rPr lang="pt-BR" sz="1600" b="1" i="0" spc="-100" dirty="0">
                <a:solidFill>
                  <a:schemeClr val="accent1"/>
                </a:solidFill>
                <a:latin typeface="+mj-lt"/>
              </a:rPr>
              <a:t> </a:t>
            </a:r>
            <a:br>
              <a:rPr lang="pt-BR" sz="1600" b="1" i="0" spc="-100" baseline="0" dirty="0">
                <a:solidFill>
                  <a:schemeClr val="accent1"/>
                </a:solidFill>
                <a:latin typeface="+mj-lt"/>
              </a:rPr>
            </a:br>
            <a:r>
              <a:rPr lang="pt-BR" sz="1200" b="0" i="0" spc="140" dirty="0" err="1">
                <a:solidFill>
                  <a:schemeClr val="tx1">
                    <a:lumMod val="75000"/>
                    <a:lumOff val="25000"/>
                  </a:schemeClr>
                </a:solidFill>
                <a:latin typeface="+mj-lt"/>
              </a:rPr>
              <a:t>research</a:t>
            </a:r>
            <a:endParaRPr lang="pt-BR" sz="1200" b="0" i="0" spc="140" dirty="0">
              <a:solidFill>
                <a:schemeClr val="tx1">
                  <a:lumMod val="75000"/>
                  <a:lumOff val="25000"/>
                </a:schemeClr>
              </a:solidFill>
              <a:latin typeface="+mj-lt"/>
            </a:endParaRPr>
          </a:p>
        </p:txBody>
      </p:sp>
      <p:sp>
        <p:nvSpPr>
          <p:cNvPr id="9" name="Retângulo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29" name="Retângulo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cxnSp>
        <p:nvCxnSpPr>
          <p:cNvPr id="18" name="Conector reto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0" y="0"/>
            <a:ext cx="9780588" cy="6528542"/>
          </a:xfrm>
        </p:spPr>
      </p:pic>
      <p:sp>
        <p:nvSpPr>
          <p:cNvPr id="3" name="Título 2">
            <a:extLst>
              <a:ext uri="{FF2B5EF4-FFF2-40B4-BE49-F238E27FC236}">
                <a16:creationId xmlns:a16="http://schemas.microsoft.com/office/drawing/2014/main" id="{200B3D2B-613A-41BE-987D-E6A1324B456D}"/>
              </a:ext>
            </a:extLst>
          </p:cNvPr>
          <p:cNvSpPr>
            <a:spLocks noGrp="1"/>
          </p:cNvSpPr>
          <p:nvPr>
            <p:ph type="ctrTitle"/>
          </p:nvPr>
        </p:nvSpPr>
        <p:spPr>
          <a:xfrm>
            <a:off x="3200400" y="2816293"/>
            <a:ext cx="8991600" cy="895956"/>
          </a:xfrm>
        </p:spPr>
        <p:txBody>
          <a:bodyPr rtlCol="0"/>
          <a:lstStyle/>
          <a:p>
            <a:pPr algn="ctr" rtl="0">
              <a:lnSpc>
                <a:spcPct val="90000"/>
              </a:lnSpc>
            </a:pPr>
            <a:r>
              <a:rPr lang="pt-BR" sz="4000" spc="-150" dirty="0"/>
              <a:t>DIREITO DE FAMÍLIA E SUCESSÃO  </a:t>
            </a:r>
          </a:p>
        </p:txBody>
      </p:sp>
      <p:sp>
        <p:nvSpPr>
          <p:cNvPr id="4" name="Subtítulo 3">
            <a:extLst>
              <a:ext uri="{FF2B5EF4-FFF2-40B4-BE49-F238E27FC236}">
                <a16:creationId xmlns:a16="http://schemas.microsoft.com/office/drawing/2014/main" id="{4772945D-CA91-4CFE-8EB7-941C7618C994}"/>
              </a:ext>
            </a:extLst>
          </p:cNvPr>
          <p:cNvSpPr>
            <a:spLocks noGrp="1"/>
          </p:cNvSpPr>
          <p:nvPr>
            <p:ph type="subTitle" idx="1"/>
          </p:nvPr>
        </p:nvSpPr>
        <p:spPr>
          <a:xfrm>
            <a:off x="3200400" y="3680843"/>
            <a:ext cx="6580188" cy="580921"/>
          </a:xfrm>
        </p:spPr>
        <p:txBody>
          <a:bodyPr rtlCol="0"/>
          <a:lstStyle/>
          <a:p>
            <a:pPr rtl="0"/>
            <a:r>
              <a:rPr lang="pt-BR" dirty="0"/>
              <a:t>CÓDIGO CIVIL BRASILEIRO DE 2002</a:t>
            </a:r>
          </a:p>
        </p:txBody>
      </p:sp>
      <p:sp>
        <p:nvSpPr>
          <p:cNvPr id="51" name="Caixa de texto 50">
            <a:extLst>
              <a:ext uri="{FF2B5EF4-FFF2-40B4-BE49-F238E27FC236}">
                <a16:creationId xmlns:a16="http://schemas.microsoft.com/office/drawing/2014/main" id="{66C1DE0A-7865-466B-B5D7-781C92357026}"/>
              </a:ext>
            </a:extLst>
          </p:cNvPr>
          <p:cNvSpPr txBox="1"/>
          <p:nvPr/>
        </p:nvSpPr>
        <p:spPr>
          <a:xfrm>
            <a:off x="9780588" y="3971303"/>
            <a:ext cx="2411411" cy="2175839"/>
          </a:xfrm>
          <a:prstGeom prst="rect">
            <a:avLst/>
          </a:prstGeom>
          <a:noFill/>
        </p:spPr>
        <p:txBody>
          <a:bodyPr wrap="square" tIns="108000" bIns="0" rtlCol="0" anchor="ctr">
            <a:spAutoFit/>
          </a:bodyPr>
          <a:lstStyle/>
          <a:p>
            <a:pPr algn="ctr" rtl="0">
              <a:lnSpc>
                <a:spcPts val="1000"/>
              </a:lnSpc>
            </a:pPr>
            <a:endParaRPr lang="pt-BR" sz="2400" b="1" spc="-100" dirty="0">
              <a:solidFill>
                <a:schemeClr val="tx1">
                  <a:lumMod val="75000"/>
                  <a:lumOff val="25000"/>
                </a:schemeClr>
              </a:solidFill>
              <a:latin typeface="Arial Nova" panose="020B0504020202020204" pitchFamily="34" charset="0"/>
            </a:endParaRPr>
          </a:p>
          <a:p>
            <a:pPr algn="ctr" rtl="0">
              <a:lnSpc>
                <a:spcPts val="1000"/>
              </a:lnSpc>
            </a:pPr>
            <a:r>
              <a:rPr lang="pt-BR" sz="1600" spc="-100" dirty="0">
                <a:solidFill>
                  <a:schemeClr val="tx1">
                    <a:lumMod val="75000"/>
                    <a:lumOff val="25000"/>
                  </a:schemeClr>
                </a:solidFill>
                <a:latin typeface="Arial Nova" panose="020B0504020202020204" pitchFamily="34" charset="0"/>
              </a:rPr>
              <a:t>BRUNO MASSULO</a:t>
            </a:r>
          </a:p>
          <a:p>
            <a:pPr algn="ctr" rtl="0">
              <a:lnSpc>
                <a:spcPts val="1000"/>
              </a:lnSpc>
            </a:pPr>
            <a:endParaRPr lang="pt-BR" sz="1600" spc="-100" dirty="0">
              <a:solidFill>
                <a:schemeClr val="tx1">
                  <a:lumMod val="75000"/>
                  <a:lumOff val="25000"/>
                </a:schemeClr>
              </a:solidFill>
              <a:latin typeface="Arial Nova" panose="020B0504020202020204" pitchFamily="34" charset="0"/>
            </a:endParaRPr>
          </a:p>
          <a:p>
            <a:pPr algn="ctr" rtl="0">
              <a:lnSpc>
                <a:spcPts val="1000"/>
              </a:lnSpc>
            </a:pPr>
            <a:r>
              <a:rPr lang="pt-BR" sz="1600" spc="-100" dirty="0">
                <a:solidFill>
                  <a:schemeClr val="tx1">
                    <a:lumMod val="75000"/>
                    <a:lumOff val="25000"/>
                  </a:schemeClr>
                </a:solidFill>
                <a:latin typeface="Arial Nova" panose="020B0504020202020204" pitchFamily="34" charset="0"/>
              </a:rPr>
              <a:t>GABRIEL LOPES SANTOS</a:t>
            </a:r>
          </a:p>
          <a:p>
            <a:pPr algn="ctr" rtl="0">
              <a:lnSpc>
                <a:spcPts val="1000"/>
              </a:lnSpc>
            </a:pPr>
            <a:endParaRPr lang="pt-BR" sz="1600" spc="-100" dirty="0">
              <a:solidFill>
                <a:schemeClr val="tx1">
                  <a:lumMod val="75000"/>
                  <a:lumOff val="25000"/>
                </a:schemeClr>
              </a:solidFill>
              <a:latin typeface="Arial Nova" panose="020B0504020202020204" pitchFamily="34" charset="0"/>
            </a:endParaRPr>
          </a:p>
          <a:p>
            <a:pPr algn="ctr" rtl="0">
              <a:lnSpc>
                <a:spcPts val="1000"/>
              </a:lnSpc>
            </a:pPr>
            <a:r>
              <a:rPr lang="pt-BR" sz="1600" spc="-100" dirty="0">
                <a:solidFill>
                  <a:schemeClr val="tx1">
                    <a:lumMod val="75000"/>
                    <a:lumOff val="25000"/>
                  </a:schemeClr>
                </a:solidFill>
                <a:latin typeface="Arial Nova" panose="020B0504020202020204" pitchFamily="34" charset="0"/>
              </a:rPr>
              <a:t>MATHEUS SEIJI HANAI</a:t>
            </a:r>
          </a:p>
          <a:p>
            <a:pPr algn="ctr" rtl="0">
              <a:lnSpc>
                <a:spcPts val="1000"/>
              </a:lnSpc>
            </a:pPr>
            <a:endParaRPr lang="pt-BR" sz="1600" spc="-100" dirty="0">
              <a:solidFill>
                <a:schemeClr val="tx1">
                  <a:lumMod val="75000"/>
                  <a:lumOff val="25000"/>
                </a:schemeClr>
              </a:solidFill>
              <a:latin typeface="Arial Nova" panose="020B0504020202020204" pitchFamily="34" charset="0"/>
            </a:endParaRPr>
          </a:p>
          <a:p>
            <a:pPr algn="ctr" rtl="0">
              <a:lnSpc>
                <a:spcPts val="1000"/>
              </a:lnSpc>
            </a:pPr>
            <a:r>
              <a:rPr lang="pt-BR" sz="1600" spc="-100" dirty="0">
                <a:solidFill>
                  <a:schemeClr val="tx1">
                    <a:lumMod val="75000"/>
                    <a:lumOff val="25000"/>
                  </a:schemeClr>
                </a:solidFill>
                <a:latin typeface="Arial Nova" panose="020B0504020202020204" pitchFamily="34" charset="0"/>
              </a:rPr>
              <a:t>MAURICIO PACHECO</a:t>
            </a:r>
          </a:p>
          <a:p>
            <a:pPr algn="ctr" rtl="0">
              <a:lnSpc>
                <a:spcPts val="1000"/>
              </a:lnSpc>
            </a:pPr>
            <a:endParaRPr lang="pt-BR" sz="1600" spc="-100" dirty="0">
              <a:solidFill>
                <a:schemeClr val="tx1">
                  <a:lumMod val="75000"/>
                  <a:lumOff val="25000"/>
                </a:schemeClr>
              </a:solidFill>
              <a:latin typeface="Arial Nova" panose="020B0504020202020204" pitchFamily="34" charset="0"/>
            </a:endParaRPr>
          </a:p>
          <a:p>
            <a:pPr algn="ctr" rtl="0">
              <a:lnSpc>
                <a:spcPts val="1000"/>
              </a:lnSpc>
            </a:pPr>
            <a:r>
              <a:rPr lang="pt-BR" sz="1600" spc="-100" dirty="0">
                <a:solidFill>
                  <a:schemeClr val="tx1">
                    <a:lumMod val="75000"/>
                    <a:lumOff val="25000"/>
                  </a:schemeClr>
                </a:solidFill>
                <a:latin typeface="Arial Nova" panose="020B0504020202020204" pitchFamily="34" charset="0"/>
              </a:rPr>
              <a:t>PEDRO ZANETTI</a:t>
            </a:r>
          </a:p>
          <a:p>
            <a:pPr algn="ctr" rtl="0">
              <a:lnSpc>
                <a:spcPts val="1000"/>
              </a:lnSpc>
            </a:pPr>
            <a:endParaRPr lang="pt-BR" sz="1600" spc="-100" dirty="0">
              <a:solidFill>
                <a:schemeClr val="tx1">
                  <a:lumMod val="75000"/>
                  <a:lumOff val="25000"/>
                </a:schemeClr>
              </a:solidFill>
              <a:latin typeface="Arial Nova" panose="020B0504020202020204" pitchFamily="34" charset="0"/>
            </a:endParaRPr>
          </a:p>
          <a:p>
            <a:pPr algn="ctr" rtl="0">
              <a:lnSpc>
                <a:spcPts val="1000"/>
              </a:lnSpc>
            </a:pPr>
            <a:r>
              <a:rPr lang="pt-BR" sz="1600" spc="-100" dirty="0">
                <a:solidFill>
                  <a:schemeClr val="tx1">
                    <a:lumMod val="75000"/>
                    <a:lumOff val="25000"/>
                  </a:schemeClr>
                </a:solidFill>
                <a:latin typeface="Arial Nova" panose="020B0504020202020204" pitchFamily="34" charset="0"/>
              </a:rPr>
              <a:t>PEDRO EBINER</a:t>
            </a:r>
          </a:p>
          <a:p>
            <a:pPr algn="ctr" rtl="0">
              <a:lnSpc>
                <a:spcPts val="1000"/>
              </a:lnSpc>
            </a:pPr>
            <a:endParaRPr lang="pt-BR" sz="1600" spc="-100" dirty="0">
              <a:solidFill>
                <a:schemeClr val="tx1">
                  <a:lumMod val="75000"/>
                  <a:lumOff val="25000"/>
                </a:schemeClr>
              </a:solidFill>
              <a:latin typeface="Arial Nova" panose="020B0504020202020204" pitchFamily="34" charset="0"/>
            </a:endParaRPr>
          </a:p>
          <a:p>
            <a:pPr algn="ctr" rtl="0">
              <a:lnSpc>
                <a:spcPts val="1000"/>
              </a:lnSpc>
            </a:pPr>
            <a:r>
              <a:rPr lang="pt-BR" sz="1600" spc="-100" dirty="0">
                <a:solidFill>
                  <a:schemeClr val="tx1">
                    <a:lumMod val="75000"/>
                    <a:lumOff val="25000"/>
                  </a:schemeClr>
                </a:solidFill>
                <a:latin typeface="Arial Nova" panose="020B0504020202020204" pitchFamily="34" charset="0"/>
              </a:rPr>
              <a:t>PEDRO OTTÁVIO</a:t>
            </a:r>
          </a:p>
          <a:p>
            <a:pPr algn="ctr" rtl="0">
              <a:lnSpc>
                <a:spcPts val="1000"/>
              </a:lnSpc>
            </a:pPr>
            <a:endParaRPr lang="pt-BR" sz="1600" spc="-100" dirty="0">
              <a:solidFill>
                <a:schemeClr val="tx1">
                  <a:lumMod val="75000"/>
                  <a:lumOff val="25000"/>
                </a:schemeClr>
              </a:solidFill>
              <a:latin typeface="Arial Nova" panose="020B0504020202020204" pitchFamily="34" charset="0"/>
            </a:endParaRPr>
          </a:p>
          <a:p>
            <a:pPr algn="ctr" rtl="0">
              <a:lnSpc>
                <a:spcPts val="1000"/>
              </a:lnSpc>
            </a:pPr>
            <a:r>
              <a:rPr lang="pt-BR" sz="1600" spc="-100" dirty="0">
                <a:solidFill>
                  <a:schemeClr val="tx1">
                    <a:lumMod val="75000"/>
                    <a:lumOff val="25000"/>
                  </a:schemeClr>
                </a:solidFill>
                <a:latin typeface="Arial Nova" panose="020B0504020202020204" pitchFamily="34" charset="0"/>
              </a:rPr>
              <a:t>VICTOR RODRIGUES</a:t>
            </a:r>
            <a:endParaRPr lang="pt-BR" sz="1600" spc="-100" dirty="0">
              <a:solidFill>
                <a:schemeClr val="tx1">
                  <a:lumMod val="75000"/>
                  <a:lumOff val="25000"/>
                </a:schemeClr>
              </a:solidFill>
              <a:latin typeface="Franklin Gothic Book" panose="020B0503020102020204" pitchFamily="34" charset="0"/>
            </a:endParaRPr>
          </a:p>
        </p:txBody>
      </p:sp>
    </p:spTree>
    <p:extLst>
      <p:ext uri="{BB962C8B-B14F-4D97-AF65-F5344CB8AC3E}">
        <p14:creationId xmlns:p14="http://schemas.microsoft.com/office/powerpoint/2010/main" val="3989923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Espaço Reservado para Imagem 31">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0" y="392265"/>
            <a:ext cx="9780102" cy="6019495"/>
          </a:xfrm>
        </p:spPr>
      </p:pic>
      <p:sp>
        <p:nvSpPr>
          <p:cNvPr id="14" name="Título 13">
            <a:extLst>
              <a:ext uri="{FF2B5EF4-FFF2-40B4-BE49-F238E27FC236}">
                <a16:creationId xmlns:a16="http://schemas.microsoft.com/office/drawing/2014/main" id="{6C38D7A9-9299-4108-BB08-026F4B9CAE7B}"/>
              </a:ext>
            </a:extLst>
          </p:cNvPr>
          <p:cNvSpPr>
            <a:spLocks noGrp="1"/>
          </p:cNvSpPr>
          <p:nvPr>
            <p:ph type="ctrTitle"/>
          </p:nvPr>
        </p:nvSpPr>
        <p:spPr>
          <a:xfrm>
            <a:off x="7594600" y="2798354"/>
            <a:ext cx="4597400" cy="1013684"/>
          </a:xfrm>
        </p:spPr>
        <p:txBody>
          <a:bodyPr rtlCol="0"/>
          <a:lstStyle/>
          <a:p>
            <a:pPr algn="ctr" rtl="0"/>
            <a:r>
              <a:rPr lang="pt-BR"/>
              <a:t>O DIVÓRCIO</a:t>
            </a:r>
            <a:endParaRPr lang="pt-BR" dirty="0"/>
          </a:p>
        </p:txBody>
      </p:sp>
      <p:sp>
        <p:nvSpPr>
          <p:cNvPr id="12" name="Espaço Reservado para o Número do Slide 11">
            <a:extLst>
              <a:ext uri="{FF2B5EF4-FFF2-40B4-BE49-F238E27FC236}">
                <a16:creationId xmlns:a16="http://schemas.microsoft.com/office/drawing/2014/main" id="{91814EC9-246A-4C6E-941E-5774FE72F08E}"/>
              </a:ext>
            </a:extLst>
          </p:cNvPr>
          <p:cNvSpPr>
            <a:spLocks noGrp="1"/>
          </p:cNvSpPr>
          <p:nvPr>
            <p:ph type="sldNum" sz="quarter" idx="20"/>
          </p:nvPr>
        </p:nvSpPr>
        <p:spPr>
          <a:xfrm>
            <a:off x="11760000" y="6371351"/>
            <a:ext cx="432000" cy="432000"/>
          </a:xfrm>
        </p:spPr>
        <p:txBody>
          <a:bodyPr rtlCol="0"/>
          <a:lstStyle/>
          <a:p>
            <a:pPr rtl="0"/>
            <a:fld id="{19B51A1E-902D-48AF-9020-955120F399B6}" type="slidenum">
              <a:rPr lang="pt-BR" smtClean="0"/>
              <a:pPr rtl="0"/>
              <a:t>10</a:t>
            </a:fld>
            <a:endParaRPr lang="pt-BR" dirty="0"/>
          </a:p>
        </p:txBody>
      </p:sp>
      <p:sp>
        <p:nvSpPr>
          <p:cNvPr id="21" name="Retângulo 20">
            <a:extLst>
              <a:ext uri="{FF2B5EF4-FFF2-40B4-BE49-F238E27FC236}">
                <a16:creationId xmlns:a16="http://schemas.microsoft.com/office/drawing/2014/main" id="{696697C4-A4D5-4747-A6F2-5C160403804F}"/>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037023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O Divórcio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 Com a entrada em vigor da Emenda Constitucional 66, o divórcio pode ser requerido em qualquer momento, por um ou ambos os cônjuges. Porém o divórcio não muda os direitos e deveres dos pais em relação aos filhos.</a:t>
            </a:r>
          </a:p>
          <a:p>
            <a:r>
              <a:rPr lang="pt-BR" sz="2000" dirty="0"/>
              <a:t>  O pedido de divórcio será apenas entre os cônjuges, porém caso um deles não possa propor a ação ou se defender, um curador, o ascendente ou o irmão poderá fazê-lo.</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buNone/>
            </a:pPr>
            <a:r>
              <a:rPr lang="pt-BR" sz="2000" dirty="0"/>
              <a:t> O divórcio pode seguir a via judicial ou extrajudicial, assim ele possibilita a realização de inventário, partilha e divórcio consensual por via administrativa . Dessa maneira, desde que o casal não tenha filhos menores ou incapazes, permite-se a realização do divórcio consensual extrajudicial ou administrativo.</a:t>
            </a:r>
          </a:p>
          <a:p>
            <a:pPr>
              <a:buNone/>
            </a:pPr>
            <a:r>
              <a:rPr lang="pt-BR" sz="2000" dirty="0"/>
              <a:t>       Na escritura pública deve constar como será feita a partilha dos bens.</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11</a:t>
            </a:fld>
            <a:endParaRPr lang="pt-BR" dirty="0"/>
          </a:p>
        </p:txBody>
      </p:sp>
      <p:sp>
        <p:nvSpPr>
          <p:cNvPr id="14" name="CaixaDeTexto 13">
            <a:extLst>
              <a:ext uri="{FF2B5EF4-FFF2-40B4-BE49-F238E27FC236}">
                <a16:creationId xmlns:a16="http://schemas.microsoft.com/office/drawing/2014/main" id="{82F859EE-20AD-4692-AE15-9BBB1786982A}"/>
              </a:ext>
            </a:extLst>
          </p:cNvPr>
          <p:cNvSpPr txBox="1"/>
          <p:nvPr/>
        </p:nvSpPr>
        <p:spPr>
          <a:xfrm>
            <a:off x="6084599" y="1651000"/>
            <a:ext cx="5675401" cy="461665"/>
          </a:xfrm>
          <a:prstGeom prst="rect">
            <a:avLst/>
          </a:prstGeom>
          <a:noFill/>
        </p:spPr>
        <p:txBody>
          <a:bodyPr wrap="square" rtlCol="0">
            <a:spAutoFit/>
          </a:bodyPr>
          <a:lstStyle/>
          <a:p>
            <a:r>
              <a:rPr lang="pt-BR" sz="2400" b="1" dirty="0"/>
              <a:t>O Divórcio consensual extrajudicial</a:t>
            </a:r>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Divórcio </a:t>
            </a:r>
          </a:p>
        </p:txBody>
      </p:sp>
    </p:spTree>
    <p:extLst>
      <p:ext uri="{BB962C8B-B14F-4D97-AF65-F5344CB8AC3E}">
        <p14:creationId xmlns:p14="http://schemas.microsoft.com/office/powerpoint/2010/main" val="2301804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O Divórcio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a:buNone/>
            </a:pPr>
            <a:r>
              <a:rPr lang="pt-BR" sz="2000" b="1" dirty="0"/>
              <a:t>A separação pode ser classificada de 4 maneiras:</a:t>
            </a:r>
          </a:p>
          <a:p>
            <a:r>
              <a:rPr lang="pt-BR" sz="2000" b="1" dirty="0"/>
              <a:t>Separação consensual: </a:t>
            </a:r>
            <a:r>
              <a:rPr lang="pt-BR" sz="2000" dirty="0"/>
              <a:t>ocorre quando ambos os membros concordam com o divórcio. Porém o juiz pode recusar a homologação da separação caso ele ache que a mesma não preserva suficientemente os interesses de um dos filhos ou de um dos cônjuges;</a:t>
            </a:r>
          </a:p>
          <a:p>
            <a:r>
              <a:rPr lang="pt-BR" sz="2000" b="1" dirty="0"/>
              <a:t>Separação litigiosa ou sanção: </a:t>
            </a:r>
            <a:r>
              <a:rPr lang="pt-BR" sz="2000" dirty="0"/>
              <a:t>pode ser proposta quando um dos cônjuges  esta violando os deveres do casamento citados anteriormente.</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b="1" dirty="0"/>
              <a:t>Separação falência: </a:t>
            </a:r>
            <a:r>
              <a:rPr lang="pt-BR" sz="2000" dirty="0"/>
              <a:t>pode ser pedida se um dos cônjuges provar ruptura da vida em comum há mais de um ano e a impossibilidade de sua reconstituição.</a:t>
            </a:r>
          </a:p>
          <a:p>
            <a:r>
              <a:rPr lang="pt-BR" sz="2000" b="1" dirty="0"/>
              <a:t>Separação remédio: </a:t>
            </a:r>
            <a:r>
              <a:rPr lang="pt-BR" sz="2000" dirty="0"/>
              <a:t>pode ser pedida quando o cônjuge provar que o outro está acometido de doença mental grave, de cura improvável e manifestada após o casamento, com no mínimo dois anos de duração que torne impossível a continuação da vida em comum.</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12</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A separação </a:t>
            </a:r>
          </a:p>
        </p:txBody>
      </p:sp>
    </p:spTree>
    <p:extLst>
      <p:ext uri="{BB962C8B-B14F-4D97-AF65-F5344CB8AC3E}">
        <p14:creationId xmlns:p14="http://schemas.microsoft.com/office/powerpoint/2010/main" val="3838760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a:extLst>
              <a:ext uri="{FF2B5EF4-FFF2-40B4-BE49-F238E27FC236}">
                <a16:creationId xmlns:a16="http://schemas.microsoft.com/office/drawing/2014/main" id="{8605B558-E75A-4BA7-BE14-AE0E261B7031}"/>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rcRect l="17396" r="17396"/>
          <a:stretch>
            <a:fillRect/>
          </a:stretch>
        </p:blipFill>
        <p:spPr>
          <a:xfrm>
            <a:off x="5422900" y="0"/>
            <a:ext cx="6769100" cy="6370638"/>
          </a:xfrm>
        </p:spPr>
      </p:pic>
      <p:sp>
        <p:nvSpPr>
          <p:cNvPr id="20" name="Retângulo 19" descr="Bloco em destaque">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34684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2" name="Título 1">
            <a:extLst>
              <a:ext uri="{FF2B5EF4-FFF2-40B4-BE49-F238E27FC236}">
                <a16:creationId xmlns:a16="http://schemas.microsoft.com/office/drawing/2014/main" id="{3560F281-4FF6-4617-A809-AC9C15ECF18A}"/>
              </a:ext>
            </a:extLst>
          </p:cNvPr>
          <p:cNvSpPr>
            <a:spLocks noGrp="1"/>
          </p:cNvSpPr>
          <p:nvPr>
            <p:ph type="title"/>
          </p:nvPr>
        </p:nvSpPr>
        <p:spPr>
          <a:xfrm>
            <a:off x="457200" y="3802899"/>
            <a:ext cx="5422700" cy="985000"/>
          </a:xfrm>
        </p:spPr>
        <p:txBody>
          <a:bodyPr rtlCol="0"/>
          <a:lstStyle/>
          <a:p>
            <a:pPr rtl="0"/>
            <a:r>
              <a:rPr lang="pt-BR" sz="6000" dirty="0"/>
              <a:t>Regime de bens</a:t>
            </a:r>
          </a:p>
        </p:txBody>
      </p:sp>
      <p:sp>
        <p:nvSpPr>
          <p:cNvPr id="3" name="Espaço Reservado para Texto 2">
            <a:extLst>
              <a:ext uri="{FF2B5EF4-FFF2-40B4-BE49-F238E27FC236}">
                <a16:creationId xmlns:a16="http://schemas.microsoft.com/office/drawing/2014/main" id="{611DC577-0A95-47D0-95D9-5F8DA763D46B}"/>
              </a:ext>
            </a:extLst>
          </p:cNvPr>
          <p:cNvSpPr>
            <a:spLocks noGrp="1"/>
          </p:cNvSpPr>
          <p:nvPr>
            <p:ph type="body" sz="quarter" idx="32"/>
          </p:nvPr>
        </p:nvSpPr>
        <p:spPr>
          <a:xfrm>
            <a:off x="952500" y="4787899"/>
            <a:ext cx="4927400" cy="1162800"/>
          </a:xfrm>
        </p:spPr>
        <p:txBody>
          <a:bodyPr rtlCol="0"/>
          <a:lstStyle/>
          <a:p>
            <a:pPr algn="l"/>
            <a:r>
              <a:rPr lang="pt-BR" dirty="0"/>
              <a:t>O regime matrimonial de bens consiste no regramento das relações econômicas entre os cônjuges.</a:t>
            </a:r>
          </a:p>
        </p:txBody>
      </p:sp>
      <p:sp>
        <p:nvSpPr>
          <p:cNvPr id="6" name="Espaço Reservado para o Número do Slide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pt-BR" smtClean="0"/>
              <a:pPr rtl="0"/>
              <a:t>13</a:t>
            </a:fld>
            <a:endParaRPr lang="pt-BR" dirty="0"/>
          </a:p>
        </p:txBody>
      </p:sp>
      <p:sp>
        <p:nvSpPr>
          <p:cNvPr id="16" name="Retângulo 15">
            <a:extLst>
              <a:ext uri="{FF2B5EF4-FFF2-40B4-BE49-F238E27FC236}">
                <a16:creationId xmlns:a16="http://schemas.microsoft.com/office/drawing/2014/main" id="{CC397B13-E74E-457E-AD77-6927394EAE3C}"/>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047694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Regime de bens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 O regime matrimonial de bens consiste no regramento das relações econômicas entre os cônjuges na constância do casamento, determinando-se quais efeitos serão produzidos sobre o patrimônio já existente, bem como sobre aquele adquirido na constância da sociedade conjugal. O regime de bens entra em vigor após a data do casamento.</a:t>
            </a:r>
          </a:p>
          <a:p>
            <a:r>
              <a:rPr lang="pt-BR" sz="2000" dirty="0"/>
              <a:t>  Não havendo convenção, ou sendo ela nula ou ineficaz, vigorará, quanto aos bens entre os cônjuges, o regime da comunhão parcial.</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buNone/>
            </a:pPr>
            <a:r>
              <a:rPr lang="pt-BR" sz="1900" b="1" dirty="0"/>
              <a:t> É obrigatório o regime de separação de bens no casamento:</a:t>
            </a:r>
          </a:p>
          <a:p>
            <a:pPr lvl="0"/>
            <a:r>
              <a:rPr lang="pt-BR" sz="1900" dirty="0"/>
              <a:t> Das pessoas que contraírem com inobservância das causas suspensivas da celebração do casamento;</a:t>
            </a:r>
          </a:p>
          <a:p>
            <a:pPr lvl="0"/>
            <a:r>
              <a:rPr lang="pt-BR" sz="1900" dirty="0"/>
              <a:t> Da pessoa que tiver mais de 70 anos;</a:t>
            </a:r>
          </a:p>
          <a:p>
            <a:pPr lvl="0"/>
            <a:r>
              <a:rPr lang="pt-BR" sz="1900" dirty="0"/>
              <a:t> Dos que dependem, para casar, do suprimento judicial.</a:t>
            </a:r>
          </a:p>
          <a:p>
            <a:pPr marL="0" indent="0">
              <a:buNone/>
            </a:pPr>
            <a:r>
              <a:rPr lang="pt-BR" sz="1900" b="1" dirty="0"/>
              <a:t> Podem os cônjuges, independentemente de autorização um do outro:</a:t>
            </a:r>
          </a:p>
          <a:p>
            <a:r>
              <a:rPr lang="pt-BR" sz="1900" dirty="0"/>
              <a:t> Comprar, ainda a crédito, as coisas necessárias à economia doméstica.</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14</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Regime de bens</a:t>
            </a:r>
          </a:p>
        </p:txBody>
      </p:sp>
    </p:spTree>
    <p:extLst>
      <p:ext uri="{BB962C8B-B14F-4D97-AF65-F5344CB8AC3E}">
        <p14:creationId xmlns:p14="http://schemas.microsoft.com/office/powerpoint/2010/main" val="1536122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Regime de bens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  Obter, por empréstimo, as quantias que a aquisição dessas coisas possa exigir.</a:t>
            </a:r>
          </a:p>
          <a:p>
            <a:r>
              <a:rPr lang="pt-BR" sz="2000" dirty="0"/>
              <a:t>Nesses casos, as dividas devem são obrigações de ambos os membros.</a:t>
            </a:r>
          </a:p>
          <a:p>
            <a:pPr marL="0" indent="0">
              <a:buNone/>
            </a:pPr>
            <a:r>
              <a:rPr lang="pt-BR" sz="2000" b="1" dirty="0"/>
              <a:t>Nenhum dos cônjuges pode, sem autorização do outro, exceto no regime da separação absoluta:</a:t>
            </a:r>
          </a:p>
          <a:p>
            <a:pPr lvl="0"/>
            <a:r>
              <a:rPr lang="pt-BR" sz="2000" dirty="0"/>
              <a:t> Alienar ou gravar de ônus real os bens imóveis.</a:t>
            </a:r>
          </a:p>
          <a:p>
            <a:pPr lvl="0"/>
            <a:r>
              <a:rPr lang="pt-BR" sz="2000" dirty="0"/>
              <a:t> Pleitear, como autor ou réu, acerca desses bens ou direitos.</a:t>
            </a:r>
          </a:p>
          <a:p>
            <a:pPr lvl="0"/>
            <a:r>
              <a:rPr lang="pt-BR" sz="2000" dirty="0"/>
              <a:t> Prestar fiança ou aval.</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dirty="0"/>
              <a:t>Fazer doação, não sendo remuneratória, de bens comuns, ou dos que possam integrar futura meação. São válidas, entretanto, as doações nupciais feitas aos filhos quanto casarem ou estabelecerem economia separada.</a:t>
            </a:r>
          </a:p>
          <a:p>
            <a:pPr marL="0" indent="0">
              <a:buNone/>
            </a:pPr>
            <a:r>
              <a:rPr lang="pt-BR" sz="2000" b="1" dirty="0"/>
              <a:t>Na hipótese de um dos cônjuges não puder exercer a administração dos bens que lhe incumbe, segundo o regime de bens, caberá ao outro:</a:t>
            </a:r>
          </a:p>
          <a:p>
            <a:pPr lvl="0"/>
            <a:r>
              <a:rPr lang="pt-BR" sz="2000" dirty="0"/>
              <a:t> Gerir os bens comuns e os do consorte.</a:t>
            </a:r>
          </a:p>
          <a:p>
            <a:r>
              <a:rPr lang="pt-BR" sz="2000" dirty="0"/>
              <a:t> Alienar os bens móveis comuns.</a:t>
            </a:r>
          </a:p>
          <a:p>
            <a:pPr marL="0" indent="0">
              <a:buNone/>
            </a:pPr>
            <a:endParaRPr lang="pt-BR" sz="19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15</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Regime de bens</a:t>
            </a:r>
          </a:p>
        </p:txBody>
      </p:sp>
    </p:spTree>
    <p:extLst>
      <p:ext uri="{BB962C8B-B14F-4D97-AF65-F5344CB8AC3E}">
        <p14:creationId xmlns:p14="http://schemas.microsoft.com/office/powerpoint/2010/main" val="1790189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Regime de bens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Alienar os imóveis comuns e os móveis ou imóveis do consorte, mediante autorização judicial.</a:t>
            </a:r>
          </a:p>
          <a:p>
            <a:pPr marL="0" indent="0">
              <a:buNone/>
            </a:pPr>
            <a:r>
              <a:rPr lang="pt-BR" sz="2000" b="1" dirty="0"/>
              <a:t> O cônjuge, que estiver na posse dos bens particulares do outro, será para com este e seus herdeiros responsável: </a:t>
            </a:r>
          </a:p>
          <a:p>
            <a:pPr lvl="0"/>
            <a:r>
              <a:rPr lang="pt-BR" sz="2000" dirty="0"/>
              <a:t> Como usufrutuário, se o rendimento for comum;</a:t>
            </a:r>
          </a:p>
          <a:p>
            <a:r>
              <a:rPr lang="pt-BR" sz="2000" dirty="0"/>
              <a:t> Como procurador, se tiver mandato expresso ou tácito para administrá-los;</a:t>
            </a:r>
          </a:p>
          <a:p>
            <a:pPr lvl="0"/>
            <a:r>
              <a:rPr lang="pt-BR" sz="2000" dirty="0"/>
              <a:t> Como depositário, se não for usufrutuário, nem administrador.</a:t>
            </a:r>
          </a:p>
          <a:p>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É nulo o pacto antenupcial se não for feito por escritura pública, e ineficaz, se não lhe seguir o casamento.</a:t>
            </a:r>
          </a:p>
          <a:p>
            <a:r>
              <a:rPr lang="pt-BR" sz="2000" dirty="0"/>
              <a:t> Se o pacto antenupcial for realizado por menor, a sua eficácia fica condicionada à aprovação de seu representante legal, salvo as hipóteses de regime obrigatório de separação de bens.</a:t>
            </a:r>
          </a:p>
          <a:p>
            <a:r>
              <a:rPr lang="pt-BR" sz="2000" dirty="0"/>
              <a:t> O pacto só será válido se for registrado pelo oficial do Registro de Imóveis dos cônjuges.</a:t>
            </a:r>
          </a:p>
          <a:p>
            <a:r>
              <a:rPr lang="pt-BR" sz="2000" dirty="0"/>
              <a:t> Nula será a convenção ou cláusula do pacto antenupcial que contravenha disposição absoluta de lei.</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16</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Regime de bens</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Pacto antenupcial</a:t>
            </a:r>
          </a:p>
        </p:txBody>
      </p:sp>
    </p:spTree>
    <p:extLst>
      <p:ext uri="{BB962C8B-B14F-4D97-AF65-F5344CB8AC3E}">
        <p14:creationId xmlns:p14="http://schemas.microsoft.com/office/powerpoint/2010/main" val="1928523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Regime de bens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No pacto antenupcial, que adotar o regime de participação final nos aquestos, poder-se-á convencionar a livre disposição dos bens imóveis, desde que particulares.</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buNone/>
            </a:pPr>
            <a:r>
              <a:rPr lang="pt-BR" sz="2000" b="1" dirty="0"/>
              <a:t>Entram na comunhão parcial:</a:t>
            </a:r>
          </a:p>
          <a:p>
            <a:pPr lvl="0"/>
            <a:r>
              <a:rPr lang="pt-BR" sz="2000" dirty="0"/>
              <a:t>Os bens adquiridos na constância do casamento por título oneroso, ainda que só em nome de um dos cônjuges.</a:t>
            </a:r>
          </a:p>
          <a:p>
            <a:pPr lvl="0"/>
            <a:r>
              <a:rPr lang="pt-BR" sz="2000" dirty="0"/>
              <a:t>Os bens adquiridos por fato eventual, com ou sem o concurso de trabalho ou despesa anterior.</a:t>
            </a:r>
          </a:p>
          <a:p>
            <a:pPr lvl="0"/>
            <a:r>
              <a:rPr lang="pt-BR" sz="2000" dirty="0"/>
              <a:t>Os bens adquiridos por doação, herança ou legado, em favor de ambos os cônjuges.</a:t>
            </a:r>
          </a:p>
          <a:p>
            <a:pPr lvl="0"/>
            <a:r>
              <a:rPr lang="pt-BR" sz="2000" dirty="0"/>
              <a:t>benfeitorias em bens particulares de cada cônjuge.</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17</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Pacto antenupcial</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Regime de comunhão parcial de bens</a:t>
            </a:r>
          </a:p>
        </p:txBody>
      </p:sp>
    </p:spTree>
    <p:extLst>
      <p:ext uri="{BB962C8B-B14F-4D97-AF65-F5344CB8AC3E}">
        <p14:creationId xmlns:p14="http://schemas.microsoft.com/office/powerpoint/2010/main" val="65762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Regime de bens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Os frutos dos bens comuns, ou dos particulares de cada cônjuge, percebidos na constância do casamento, ou pendentes ao tempo de cessar a comunhão.</a:t>
            </a:r>
          </a:p>
          <a:p>
            <a:r>
              <a:rPr lang="pt-BR" sz="2000" dirty="0"/>
              <a:t>São incomunicáveis os bens cuja aquisição tiver por título uma causa anterior ao casamento, e presumem-se adquiridos na constância do casamento os bens móveis, quando não se provar que foram em data anterior.</a:t>
            </a:r>
          </a:p>
          <a:p>
            <a:endParaRPr lang="pt-BR" sz="2000" b="1"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A administração dos bens comuns dos cônjuges pode ser feita por qualquer um deles, porém as dívidas geradas no exercício da administração obrigam os bens comuns e particulares do cônjuge que os administra, e os do outro na razão do proveito que houver lucrado.</a:t>
            </a:r>
          </a:p>
          <a:p>
            <a:r>
              <a:rPr lang="pt-BR" sz="2000" dirty="0"/>
              <a:t>Os bens da comunhão são usados pelo marido ou pela mulher para as despesas de administração e às decorrentes de imposição legal.</a:t>
            </a:r>
          </a:p>
          <a:p>
            <a:pPr marL="0" indent="0">
              <a:buNone/>
            </a:pPr>
            <a:r>
              <a:rPr lang="pt-BR" sz="2000" dirty="0"/>
              <a:t>  Por fim, não obrigam os bens comuns as dívidas contraídas por qualquer dos cônjuges na administração de seus bens particulares.</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18</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Regime de comunhão parcial de bens</a:t>
            </a:r>
          </a:p>
        </p:txBody>
      </p:sp>
    </p:spTree>
    <p:extLst>
      <p:ext uri="{BB962C8B-B14F-4D97-AF65-F5344CB8AC3E}">
        <p14:creationId xmlns:p14="http://schemas.microsoft.com/office/powerpoint/2010/main" val="3663667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Regime de bens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Partição total dos bens já existentes e que serão adquiridos pelo casal, incluindo dívidas, caso haja divórcio. </a:t>
            </a:r>
          </a:p>
          <a:p>
            <a:r>
              <a:rPr lang="pt-BR" sz="2000" dirty="0"/>
              <a:t>Exceções: Bens herdados ou doados caso haja clausula de incomunicabilidade (demonstrar interesse no acordo), algo que esteja no testamento de outra pessoa (fideicomisso), dívidas anteriores, doação entre parceiros com incomunicabilidade, bens de uso pessoal, coisas vindas do trabalho de cada um, pensões, etc.</a:t>
            </a:r>
            <a:endParaRPr lang="pt-PT" sz="2000" dirty="0"/>
          </a:p>
          <a:p>
            <a:pPr marL="0" indent="0">
              <a:buNone/>
            </a:pPr>
            <a:endParaRPr lang="pt-BR" sz="2000" b="1"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PT" sz="2000" dirty="0"/>
              <a:t>Repartição dos bens adquiridos pelo casal durante o casamento, porém dá mais liberdade.</a:t>
            </a:r>
          </a:p>
          <a:p>
            <a:r>
              <a:rPr lang="pt-PT" sz="2000" dirty="0"/>
              <a:t>As propriedades imobilizadas pertencem à quem estiver com o nome no imóvel. Já os bens móveis só serão divididos caso sua conquista tenha sido feita durante o casamento, sendo dividido em 50% para cada.</a:t>
            </a:r>
          </a:p>
          <a:p>
            <a:r>
              <a:rPr lang="pt-PT" sz="2000" dirty="0"/>
              <a:t>As dívidas só serão pagas pelo outro parceiro caso um tenha ajudado na dívida do outro (como um pagar um boleto do outro), neste caso o valor deverá ser cobrado.</a:t>
            </a:r>
          </a:p>
          <a:p>
            <a:pPr>
              <a:buNone/>
            </a:pPr>
            <a:endParaRPr lang="pt-BR" sz="2000" b="1"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19</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Regime de comunhão universal </a:t>
            </a:r>
          </a:p>
        </p:txBody>
      </p:sp>
      <p:sp>
        <p:nvSpPr>
          <p:cNvPr id="14" name="CaixaDeTexto 13">
            <a:extLst>
              <a:ext uri="{FF2B5EF4-FFF2-40B4-BE49-F238E27FC236}">
                <a16:creationId xmlns:a16="http://schemas.microsoft.com/office/drawing/2014/main" id="{5394EB61-54F1-4E3A-A740-4F4D3F449FF3}"/>
              </a:ext>
            </a:extLst>
          </p:cNvPr>
          <p:cNvSpPr txBox="1"/>
          <p:nvPr/>
        </p:nvSpPr>
        <p:spPr>
          <a:xfrm>
            <a:off x="6097299" y="1651000"/>
            <a:ext cx="5675401" cy="461665"/>
          </a:xfrm>
          <a:prstGeom prst="rect">
            <a:avLst/>
          </a:prstGeom>
          <a:noFill/>
        </p:spPr>
        <p:txBody>
          <a:bodyPr wrap="square" rtlCol="0">
            <a:spAutoFit/>
          </a:bodyPr>
          <a:lstStyle/>
          <a:p>
            <a:r>
              <a:rPr lang="pt-BR" sz="2400" b="1" dirty="0"/>
              <a:t>Regime de  participação final nos </a:t>
            </a:r>
            <a:r>
              <a:rPr lang="pt-BR" sz="2400" b="1" dirty="0" err="1"/>
              <a:t>questos</a:t>
            </a:r>
            <a:endParaRPr lang="pt-BR" sz="2400" b="1" dirty="0"/>
          </a:p>
        </p:txBody>
      </p:sp>
    </p:spTree>
    <p:extLst>
      <p:ext uri="{BB962C8B-B14F-4D97-AF65-F5344CB8AC3E}">
        <p14:creationId xmlns:p14="http://schemas.microsoft.com/office/powerpoint/2010/main" val="2896793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Direito da Família</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400" dirty="0"/>
              <a:t>Normas atinentes à proteção da família, bem como da criança, do adolescente e dos idosos.</a:t>
            </a:r>
          </a:p>
          <a:p>
            <a:r>
              <a:rPr lang="pt-BR" sz="2400" dirty="0"/>
              <a:t>São normas que não podem ser afastadas pelas partes (imperativas).</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2</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Introdução</a:t>
            </a:r>
          </a:p>
        </p:txBody>
      </p:sp>
    </p:spTree>
    <p:extLst>
      <p:ext uri="{BB962C8B-B14F-4D97-AF65-F5344CB8AC3E}">
        <p14:creationId xmlns:p14="http://schemas.microsoft.com/office/powerpoint/2010/main" val="1165367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Regime de bens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algn="just"/>
            <a:r>
              <a:rPr lang="pt-PT" sz="2000" dirty="0"/>
              <a:t>É quando um casal decide dividir seus bens após o término do casamento.</a:t>
            </a:r>
          </a:p>
          <a:p>
            <a:pPr algn="just"/>
            <a:r>
              <a:rPr lang="pt-PT" sz="2000" dirty="0"/>
              <a:t>Pode ser classificado em: Separação convencional (livre manifestação dos cônjuges) e a separação obrigatória (imposta pelo art. 1.641). Haja vista que a separação de bens foi imposta, os bens ficarão na administração dos devidos responsáveis.</a:t>
            </a:r>
          </a:p>
          <a:p>
            <a:pPr marL="0" indent="0">
              <a:buNone/>
            </a:pPr>
            <a:endParaRPr lang="pt-BR" sz="2000" b="1"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PT" sz="2000" dirty="0"/>
              <a:t>Quando há uma separação, isso resolverá a guarda dos filhos.</a:t>
            </a:r>
          </a:p>
          <a:p>
            <a:r>
              <a:rPr lang="pt-PT" sz="2000" dirty="0"/>
              <a:t>Art. 1.583: guarda uniliteral (um responsável) x guarda compartilhada (dois responsáveis)</a:t>
            </a:r>
          </a:p>
          <a:p>
            <a:r>
              <a:rPr lang="pt-PT" sz="2000" dirty="0"/>
              <a:t>OBS: guarda compartilhada é quando os dois pais são responsáveis, já a guarda alternada é uma guarda periódica, revesando os dias dos pais (pode causar danos psicológicos para criança).</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20</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Regime de separação de bens</a:t>
            </a:r>
          </a:p>
        </p:txBody>
      </p:sp>
      <p:sp>
        <p:nvSpPr>
          <p:cNvPr id="14" name="CaixaDeTexto 13">
            <a:extLst>
              <a:ext uri="{FF2B5EF4-FFF2-40B4-BE49-F238E27FC236}">
                <a16:creationId xmlns:a16="http://schemas.microsoft.com/office/drawing/2014/main" id="{5394EB61-54F1-4E3A-A740-4F4D3F449FF3}"/>
              </a:ext>
            </a:extLst>
          </p:cNvPr>
          <p:cNvSpPr txBox="1"/>
          <p:nvPr/>
        </p:nvSpPr>
        <p:spPr>
          <a:xfrm>
            <a:off x="6097299" y="1651000"/>
            <a:ext cx="5675401" cy="461665"/>
          </a:xfrm>
          <a:prstGeom prst="rect">
            <a:avLst/>
          </a:prstGeom>
          <a:noFill/>
        </p:spPr>
        <p:txBody>
          <a:bodyPr wrap="square" rtlCol="0">
            <a:spAutoFit/>
          </a:bodyPr>
          <a:lstStyle/>
          <a:p>
            <a:r>
              <a:rPr lang="pt-BR" sz="2400" b="1" dirty="0"/>
              <a:t>Proteção da pessoa dos filhos</a:t>
            </a:r>
          </a:p>
        </p:txBody>
      </p:sp>
    </p:spTree>
    <p:extLst>
      <p:ext uri="{BB962C8B-B14F-4D97-AF65-F5344CB8AC3E}">
        <p14:creationId xmlns:p14="http://schemas.microsoft.com/office/powerpoint/2010/main" val="1718778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Regime de bens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PT" sz="2000" dirty="0"/>
              <a:t>A guarda é estabelecida entre um acordo com os pais. Caso eles não entrem em um acordo, o art. 1.584 estabelece a guarda compartilhada.</a:t>
            </a:r>
          </a:p>
          <a:p>
            <a:r>
              <a:rPr lang="pt-PT" sz="2000" dirty="0"/>
              <a:t>Caso um dos pais quebre uma parte do acordo, pode ocorrer pena (essa pena pode ser a diminição do contato entre o infrator e o filho).</a:t>
            </a:r>
          </a:p>
          <a:p>
            <a:r>
              <a:rPr lang="pt-PT" sz="2000" dirty="0"/>
              <a:t>Caso um dos pais case novamente ele, não perde a guarda.</a:t>
            </a:r>
          </a:p>
          <a:p>
            <a:pPr marL="0" indent="0">
              <a:buNone/>
            </a:pPr>
            <a:endParaRPr lang="pt-BR" sz="2000" b="1"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endParaRPr lang="pt-PT"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21</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Proteção da pessoa dos filhos </a:t>
            </a:r>
          </a:p>
        </p:txBody>
      </p:sp>
    </p:spTree>
    <p:extLst>
      <p:ext uri="{BB962C8B-B14F-4D97-AF65-F5344CB8AC3E}">
        <p14:creationId xmlns:p14="http://schemas.microsoft.com/office/powerpoint/2010/main" val="3638946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31AE5903-124D-45B7-83C3-1007789C6FA0}"/>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rcRect l="9647" r="9647"/>
          <a:stretch>
            <a:fillRect/>
          </a:stretch>
        </p:blipFill>
        <p:spPr>
          <a:xfrm>
            <a:off x="0" y="276225"/>
            <a:ext cx="10058400" cy="6057900"/>
          </a:xfrm>
        </p:spPr>
      </p:pic>
      <p:sp>
        <p:nvSpPr>
          <p:cNvPr id="14" name="Título 13">
            <a:extLst>
              <a:ext uri="{FF2B5EF4-FFF2-40B4-BE49-F238E27FC236}">
                <a16:creationId xmlns:a16="http://schemas.microsoft.com/office/drawing/2014/main" id="{6C38D7A9-9299-4108-BB08-026F4B9CAE7B}"/>
              </a:ext>
            </a:extLst>
          </p:cNvPr>
          <p:cNvSpPr>
            <a:spLocks noGrp="1"/>
          </p:cNvSpPr>
          <p:nvPr>
            <p:ph type="ctrTitle"/>
          </p:nvPr>
        </p:nvSpPr>
        <p:spPr>
          <a:xfrm>
            <a:off x="7594600" y="2798354"/>
            <a:ext cx="4597400" cy="1013684"/>
          </a:xfrm>
        </p:spPr>
        <p:txBody>
          <a:bodyPr rtlCol="0"/>
          <a:lstStyle/>
          <a:p>
            <a:pPr algn="ctr" rtl="0"/>
            <a:r>
              <a:rPr lang="pt-BR" dirty="0"/>
              <a:t>FILIAÇÃO</a:t>
            </a:r>
          </a:p>
        </p:txBody>
      </p:sp>
      <p:sp>
        <p:nvSpPr>
          <p:cNvPr id="12" name="Espaço Reservado para o Número do Slide 11">
            <a:extLst>
              <a:ext uri="{FF2B5EF4-FFF2-40B4-BE49-F238E27FC236}">
                <a16:creationId xmlns:a16="http://schemas.microsoft.com/office/drawing/2014/main" id="{91814EC9-246A-4C6E-941E-5774FE72F08E}"/>
              </a:ext>
            </a:extLst>
          </p:cNvPr>
          <p:cNvSpPr>
            <a:spLocks noGrp="1"/>
          </p:cNvSpPr>
          <p:nvPr>
            <p:ph type="sldNum" sz="quarter" idx="20"/>
          </p:nvPr>
        </p:nvSpPr>
        <p:spPr>
          <a:xfrm>
            <a:off x="11760000" y="6371351"/>
            <a:ext cx="432000" cy="432000"/>
          </a:xfrm>
        </p:spPr>
        <p:txBody>
          <a:bodyPr rtlCol="0"/>
          <a:lstStyle/>
          <a:p>
            <a:pPr rtl="0"/>
            <a:fld id="{19B51A1E-902D-48AF-9020-955120F399B6}" type="slidenum">
              <a:rPr lang="pt-BR" smtClean="0"/>
              <a:pPr rtl="0"/>
              <a:t>22</a:t>
            </a:fld>
            <a:endParaRPr lang="pt-BR" dirty="0"/>
          </a:p>
        </p:txBody>
      </p:sp>
      <p:sp>
        <p:nvSpPr>
          <p:cNvPr id="21" name="Retângulo 20">
            <a:extLst>
              <a:ext uri="{FF2B5EF4-FFF2-40B4-BE49-F238E27FC236}">
                <a16:creationId xmlns:a16="http://schemas.microsoft.com/office/drawing/2014/main" id="{696697C4-A4D5-4747-A6F2-5C160403804F}"/>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028242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Filiação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1900" dirty="0"/>
              <a:t>Área do direito que garante os direitos que um filho terá, seja ele dentro do casamento, bastardo ou adotado.</a:t>
            </a:r>
          </a:p>
          <a:p>
            <a:r>
              <a:rPr lang="pt-BR" sz="1900" dirty="0"/>
              <a:t>Filhos dentro do casamento: </a:t>
            </a:r>
            <a:r>
              <a:rPr lang="pt-PT" sz="1900" dirty="0"/>
              <a:t>nascidos até 180 dias depois do casamento, nascidos até 300 dias depois da anulação do casamentos, fecundação artificial (mesmo que o marido tenha falecido), inseminação artificial (desde que o marido autorize).</a:t>
            </a:r>
          </a:p>
          <a:p>
            <a:r>
              <a:rPr lang="pt-PT" sz="1900" dirty="0"/>
              <a:t>A impotência do marido pode negar a paternidade, já o adultério não.</a:t>
            </a:r>
          </a:p>
          <a:p>
            <a:r>
              <a:rPr lang="pt-PT" sz="1900" dirty="0"/>
              <a:t>Cabe ao marido verificar a paternidade (não basta a confissão materna para excluir a paternidade).</a:t>
            </a:r>
            <a:endParaRPr lang="pt-BR" sz="1900" dirty="0"/>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1900" dirty="0"/>
              <a:t>Área que do direito que estabelece o reconhecimento do filho pelos pais.</a:t>
            </a:r>
          </a:p>
          <a:p>
            <a:r>
              <a:rPr lang="pt-PT" sz="1900" dirty="0"/>
              <a:t>O filho fora do casamento pode ser reconhecido pelos pais.</a:t>
            </a:r>
            <a:endParaRPr lang="pt-BR" sz="1900" dirty="0"/>
          </a:p>
          <a:p>
            <a:r>
              <a:rPr lang="pt-PT" sz="1900" dirty="0"/>
              <a:t>O reconhecimento do filho havido fora do casamento é irrevogável. Outro homem não pode ser “pai” da criança.</a:t>
            </a:r>
            <a:endParaRPr lang="pt-BR" sz="1900" dirty="0"/>
          </a:p>
          <a:p>
            <a:r>
              <a:rPr lang="pt-PT" sz="1900" dirty="0"/>
              <a:t>A mãe só pode contestar a maternidade provando a falsidade.</a:t>
            </a:r>
            <a:endParaRPr lang="pt-BR" sz="1900" dirty="0"/>
          </a:p>
          <a:p>
            <a:r>
              <a:rPr lang="pt-PT" sz="1900" dirty="0"/>
              <a:t>O filho que não foi reconhecido até sua maioridade só pode ser registrado com seu consenso. O menos pode contestar até 4 anos antes de sua maioridade.</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23</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Filiação </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Reconhecimento  dos filhos</a:t>
            </a:r>
          </a:p>
        </p:txBody>
      </p:sp>
    </p:spTree>
    <p:extLst>
      <p:ext uri="{BB962C8B-B14F-4D97-AF65-F5344CB8AC3E}">
        <p14:creationId xmlns:p14="http://schemas.microsoft.com/office/powerpoint/2010/main" val="3778829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Filiação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PT" sz="2000" dirty="0"/>
              <a:t>É</a:t>
            </a:r>
            <a:r>
              <a:rPr lang="pt-BR" sz="2000" dirty="0"/>
              <a:t> o ato jurídico no qual um indivíduo é permanentemente assumido como filho por uma pessoa ou por um casal que não são os pais biológicos do adotado.</a:t>
            </a:r>
          </a:p>
          <a:p>
            <a:r>
              <a:rPr lang="pt-PT" sz="2000" dirty="0"/>
              <a:t>A adoção de crianças e adolescentes deverá seguir a Lei n 8.069. Já a adoção de maiores de idade deverá seguir as regras gerais da mesma lei.</a:t>
            </a: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PT" sz="1900" dirty="0"/>
              <a:t>É o ramo que estabelece o grau de parentesco entre pessoas da mesma família, não necessariamente sanguínea, podendo variar até o quarto grau.</a:t>
            </a:r>
            <a:endParaRPr lang="pt-BR" sz="1900" dirty="0"/>
          </a:p>
          <a:p>
            <a:r>
              <a:rPr lang="pt-PT" sz="1900" dirty="0"/>
              <a:t>Pode ser natural ou civil (como a adoção).</a:t>
            </a:r>
            <a:endParaRPr lang="pt-BR" sz="1900" dirty="0"/>
          </a:p>
          <a:p>
            <a:r>
              <a:rPr lang="pt-PT" sz="1900" dirty="0"/>
              <a:t>O grau varia de geração para geração (pais e filhos são primeiro grau, avós e netos segundo grau...)</a:t>
            </a:r>
            <a:endParaRPr lang="pt-BR" sz="1900" dirty="0"/>
          </a:p>
          <a:p>
            <a:r>
              <a:rPr lang="pt-PT" sz="1900" dirty="0"/>
              <a:t>Lembrando que o grau sempre é baseado nos pais (irmão é segundo grau, tio é terceiro, primo é quarto)</a:t>
            </a:r>
          </a:p>
          <a:p>
            <a:r>
              <a:rPr lang="pt-PT" sz="1900" dirty="0"/>
              <a:t>O grau pode ser ascendente (mais novo para o mais velho) ou descendente (mais velho pro mais novo).</a:t>
            </a:r>
            <a:endParaRPr lang="pt-BR" sz="1900" dirty="0"/>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24</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Adoção</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Relação de parentesco</a:t>
            </a:r>
          </a:p>
        </p:txBody>
      </p:sp>
    </p:spTree>
    <p:extLst>
      <p:ext uri="{BB962C8B-B14F-4D97-AF65-F5344CB8AC3E}">
        <p14:creationId xmlns:p14="http://schemas.microsoft.com/office/powerpoint/2010/main" val="3681247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Filiação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25</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Relação de parentesco</a:t>
            </a:r>
          </a:p>
        </p:txBody>
      </p:sp>
      <p:pic>
        <p:nvPicPr>
          <p:cNvPr id="30" name="Imagem 29">
            <a:extLst>
              <a:ext uri="{FF2B5EF4-FFF2-40B4-BE49-F238E27FC236}">
                <a16:creationId xmlns:a16="http://schemas.microsoft.com/office/drawing/2014/main" id="{A94388DF-F713-4D02-84FA-A2C97DD02BE7}"/>
              </a:ext>
            </a:extLst>
          </p:cNvPr>
          <p:cNvPicPr>
            <a:picLocks noChangeAspect="1"/>
          </p:cNvPicPr>
          <p:nvPr/>
        </p:nvPicPr>
        <p:blipFill>
          <a:blip r:embed="rId2"/>
          <a:stretch>
            <a:fillRect/>
          </a:stretch>
        </p:blipFill>
        <p:spPr>
          <a:xfrm>
            <a:off x="3983277" y="456506"/>
            <a:ext cx="5511452" cy="5944987"/>
          </a:xfrm>
          <a:prstGeom prst="rect">
            <a:avLst/>
          </a:prstGeom>
        </p:spPr>
      </p:pic>
    </p:spTree>
    <p:extLst>
      <p:ext uri="{BB962C8B-B14F-4D97-AF65-F5344CB8AC3E}">
        <p14:creationId xmlns:p14="http://schemas.microsoft.com/office/powerpoint/2010/main" val="71672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Adoção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r>
              <a:rPr lang="pt-BR" sz="2000" dirty="0"/>
              <a:t> A Lei nº 12.010, de 3 de agosto de 2009, que alterou o Estatuto da Criança e do Adolescente – ECA, revogou expressamente os </a:t>
            </a:r>
            <a:r>
              <a:rPr lang="pt-BR" sz="2000" dirty="0" err="1"/>
              <a:t>arts</a:t>
            </a:r>
            <a:r>
              <a:rPr lang="pt-BR" sz="2000" dirty="0"/>
              <a:t>. 1620 a 1629 do Código Civil, e alterou a redação de seus </a:t>
            </a:r>
            <a:r>
              <a:rPr lang="pt-BR" sz="2000" dirty="0" err="1"/>
              <a:t>arts</a:t>
            </a:r>
            <a:r>
              <a:rPr lang="pt-BR" sz="2000" dirty="0"/>
              <a:t>. 1619 e 1618.</a:t>
            </a:r>
          </a:p>
          <a:p>
            <a:pPr marL="0" indent="0"/>
            <a:r>
              <a:rPr lang="pt-BR" sz="2000" dirty="0"/>
              <a:t>  Assim sendo, de acordo com a nova redação do art. 1618 do Código Civil, a adoção de crianças e adolescentes será deferida na forma prevista pela Lei nº 8.069, de 13 de julho de 1990 – Estatuto da Criança e do Adolescente.</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Por outro lado, a adoção de maiores de 18 (dezoito) anos dependerá da assistência efetiva do poder público e de sentença constitutiva, aplicando-se, no que couber, as regras gerais da Lei nº 8.069, de 13 de julho de 1990 – Estatuto da Criança e do Adolescente (art. 1619 do CC).</a:t>
            </a:r>
          </a:p>
          <a:p>
            <a:r>
              <a:rPr lang="pt-BR" sz="2000" dirty="0"/>
              <a:t>A adoção da criança e do adolescente reger-se-á segundo o disposto na Lei nº 8.069/1990, o Estatuto da Criança e do Adolescente, em seus </a:t>
            </a:r>
            <a:r>
              <a:rPr lang="pt-BR" sz="2000" dirty="0" err="1"/>
              <a:t>arts</a:t>
            </a:r>
            <a:r>
              <a:rPr lang="pt-BR" sz="2000" dirty="0"/>
              <a:t>. 39 a 52.</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26</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Adoção </a:t>
            </a:r>
          </a:p>
        </p:txBody>
      </p:sp>
    </p:spTree>
    <p:extLst>
      <p:ext uri="{BB962C8B-B14F-4D97-AF65-F5344CB8AC3E}">
        <p14:creationId xmlns:p14="http://schemas.microsoft.com/office/powerpoint/2010/main" val="1643195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Adoção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A adoção é medida excepcional e irrevogável, à qual se deve recorrer apenas quando esgotados os recursos de manutenção de criança ou adolescente na família natural ou extensa.</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Podem adotar os maiores de 18 (dezoito) anos, independentemente do estado civil.</a:t>
            </a:r>
          </a:p>
          <a:p>
            <a:r>
              <a:rPr lang="pt-BR" sz="2000" dirty="0"/>
              <a:t>O adotante tem que ser pelo menos 16 (dezesseis) anos mais velho que o adotado.</a:t>
            </a:r>
          </a:p>
          <a:p>
            <a:r>
              <a:rPr lang="pt-BR" sz="2000" dirty="0"/>
              <a:t>Enquanto não der contas de sua administração e não soldar o débito, não poderá o tutor ou o curador adotar o pupilo ou curatelado.</a:t>
            </a:r>
          </a:p>
          <a:p>
            <a:r>
              <a:rPr lang="pt-BR" sz="2000" dirty="0"/>
              <a:t>Para adoção conjunta, é indispensável que os adotantes sejam casados civilmente ou mantenham união estável, comprovada a estabilidade da família;</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27</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Adoção </a:t>
            </a:r>
          </a:p>
        </p:txBody>
      </p:sp>
      <p:sp>
        <p:nvSpPr>
          <p:cNvPr id="14" name="CaixaDeTexto 13">
            <a:extLst>
              <a:ext uri="{FF2B5EF4-FFF2-40B4-BE49-F238E27FC236}">
                <a16:creationId xmlns:a16="http://schemas.microsoft.com/office/drawing/2014/main" id="{474E28FE-4949-467C-8317-AF04E6D70330}"/>
              </a:ext>
            </a:extLst>
          </p:cNvPr>
          <p:cNvSpPr txBox="1"/>
          <p:nvPr/>
        </p:nvSpPr>
        <p:spPr>
          <a:xfrm>
            <a:off x="6097299" y="1651000"/>
            <a:ext cx="5675401" cy="461665"/>
          </a:xfrm>
          <a:prstGeom prst="rect">
            <a:avLst/>
          </a:prstGeom>
          <a:noFill/>
        </p:spPr>
        <p:txBody>
          <a:bodyPr wrap="square" rtlCol="0">
            <a:spAutoFit/>
          </a:bodyPr>
          <a:lstStyle/>
          <a:p>
            <a:r>
              <a:rPr lang="pt-BR" sz="2400" b="1" dirty="0"/>
              <a:t>Requisitos da adoção</a:t>
            </a:r>
          </a:p>
        </p:txBody>
      </p:sp>
    </p:spTree>
    <p:extLst>
      <p:ext uri="{BB962C8B-B14F-4D97-AF65-F5344CB8AC3E}">
        <p14:creationId xmlns:p14="http://schemas.microsoft.com/office/powerpoint/2010/main" val="16480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Adoção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Os divorciados, os judicialmente separados e os </a:t>
            </a:r>
            <a:r>
              <a:rPr lang="pt-BR" sz="2000" dirty="0" err="1"/>
              <a:t>ex-companheiros</a:t>
            </a:r>
            <a:r>
              <a:rPr lang="pt-BR" sz="2000" dirty="0"/>
              <a:t> podem adotar conjuntamente, contanto que acordem sobre a guarda e o regime de visitas e desde que o estágio de convivência tenha sido iniciado na constância do período de convivência e que seja comprovada a existência de vínculos de afinidade e afetividade com aquele não detentor da guarda, que justifiquem a excepcionalidade da concessão. Nesses casos, desde que demonstrado efetivo benefício ao adotando, será assegurada a guarda compartilhada.</a:t>
            </a:r>
          </a:p>
          <a:p>
            <a:r>
              <a:rPr lang="pt-BR" sz="2000" dirty="0"/>
              <a:t>É vetada a adoção por procuração.</a:t>
            </a:r>
          </a:p>
          <a:p>
            <a:pPr marL="0" indent="0">
              <a:buNone/>
            </a:pPr>
            <a:endParaRPr lang="pt-BR" sz="2000" dirty="0"/>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O adotando deve contar com, no máximo, dezoito anos à data do pedido, salvo se já estiver sob a guarda ou tutela dos adotantes;</a:t>
            </a:r>
          </a:p>
          <a:p>
            <a:r>
              <a:rPr lang="pt-BR" sz="2000" dirty="0"/>
              <a:t>Não podem adotar os ascendentes e os irmãos do adotando.</a:t>
            </a:r>
          </a:p>
          <a:p>
            <a:r>
              <a:rPr lang="pt-BR" sz="2000" dirty="0"/>
              <a:t>A adoção atribui condição de filho ao adotado, com os mesmos direitos, inclusive sucessórios.</a:t>
            </a:r>
          </a:p>
          <a:p>
            <a:r>
              <a:rPr lang="pt-BR" sz="2000" dirty="0"/>
              <a:t>Desliga-o de qualquer vinculo com os pais e parentes, salvo algumas exceções.</a:t>
            </a:r>
          </a:p>
          <a:p>
            <a:r>
              <a:rPr lang="pt-BR" sz="2000" dirty="0"/>
              <a:t>Se um dos cônjuges ou concubinos adota o filho do outro, mantêm-se os vínculos existentes, inclusive com os parentes.</a:t>
            </a:r>
          </a:p>
          <a:p>
            <a:endParaRPr lang="pt-BR" sz="2000" dirty="0"/>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28</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Requisitos da adoção  </a:t>
            </a:r>
          </a:p>
        </p:txBody>
      </p:sp>
    </p:spTree>
    <p:extLst>
      <p:ext uri="{BB962C8B-B14F-4D97-AF65-F5344CB8AC3E}">
        <p14:creationId xmlns:p14="http://schemas.microsoft.com/office/powerpoint/2010/main" val="880367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Adoção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A adoção será deferida quando apresentar reais vantagens para o adotando e fundar-se em motivos legítimos. Poderá ocorrer o deferimento, antes de prolatada a sentença, ao adotante que vier a falecer no curso do procedimento, desde que tenha manifestado sua vontade de forma inequívoca – adoção </a:t>
            </a:r>
            <a:r>
              <a:rPr lang="pt-BR" sz="2000" i="1" dirty="0"/>
              <a:t>post mortem.</a:t>
            </a:r>
          </a:p>
          <a:p>
            <a:r>
              <a:rPr lang="pt-BR" sz="2000" dirty="0"/>
              <a:t>O processo de adoção será procedido por um estágio de convivência, com prazo definido judicialmente.</a:t>
            </a:r>
          </a:p>
          <a:p>
            <a:r>
              <a:rPr lang="pt-BR" sz="2000" dirty="0"/>
              <a:t>O estágio de convivência poderá ser dispensado se o adotando estiver sob tutela ou guarda legal do adotante durante um tempo considerável.</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A simples guarda de fato não autoriza, por si só, a dispensa da realização do estágio de convivência.</a:t>
            </a:r>
          </a:p>
          <a:p>
            <a:r>
              <a:rPr lang="pt-BR" sz="2000" dirty="0"/>
              <a:t>Em casos de adoção por pessoa ou casal residente fora do País, o estágio mínimo de convivência será de 30 (trinta) dias.</a:t>
            </a:r>
          </a:p>
          <a:p>
            <a:r>
              <a:rPr lang="pt-BR" sz="1900" dirty="0"/>
              <a:t>O estágio de convivência será que acompanhado pela equipe interprofissional a serviço da Justiça da Infância e da Juventude, preferencialmente com apoio dos técnicos responsáveis pela execução política de garantia do direito à convivência do familiar, que apresentarão relatório minucioso acerca do período de convivência.</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29</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Requisitos da adoção  </a:t>
            </a:r>
          </a:p>
        </p:txBody>
      </p:sp>
    </p:spTree>
    <p:extLst>
      <p:ext uri="{BB962C8B-B14F-4D97-AF65-F5344CB8AC3E}">
        <p14:creationId xmlns:p14="http://schemas.microsoft.com/office/powerpoint/2010/main" val="240767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ço Reservado para Imagem 10">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0" y="777756"/>
            <a:ext cx="9780588" cy="5501580"/>
          </a:xfrm>
        </p:spPr>
      </p:pic>
      <p:sp>
        <p:nvSpPr>
          <p:cNvPr id="3" name="Título 2">
            <a:extLst>
              <a:ext uri="{FF2B5EF4-FFF2-40B4-BE49-F238E27FC236}">
                <a16:creationId xmlns:a16="http://schemas.microsoft.com/office/drawing/2014/main" id="{200B3D2B-613A-41BE-987D-E6A1324B456D}"/>
              </a:ext>
            </a:extLst>
          </p:cNvPr>
          <p:cNvSpPr>
            <a:spLocks noGrp="1"/>
          </p:cNvSpPr>
          <p:nvPr>
            <p:ph type="ctrTitle"/>
          </p:nvPr>
        </p:nvSpPr>
        <p:spPr>
          <a:xfrm>
            <a:off x="6235700" y="2908300"/>
            <a:ext cx="5956300" cy="1240492"/>
          </a:xfrm>
        </p:spPr>
        <p:txBody>
          <a:bodyPr rtlCol="0"/>
          <a:lstStyle/>
          <a:p>
            <a:pPr algn="ctr" rtl="0"/>
            <a:r>
              <a:rPr lang="pt-BR" dirty="0"/>
              <a:t>CASAMENTO</a:t>
            </a:r>
          </a:p>
        </p:txBody>
      </p:sp>
      <p:sp>
        <p:nvSpPr>
          <p:cNvPr id="14" name="Espaço Reservado para Texto 13">
            <a:extLst>
              <a:ext uri="{FF2B5EF4-FFF2-40B4-BE49-F238E27FC236}">
                <a16:creationId xmlns:a16="http://schemas.microsoft.com/office/drawing/2014/main" id="{F278402B-CA7D-4F5B-B3FA-ED74AB3CFB6C}"/>
              </a:ext>
            </a:extLst>
          </p:cNvPr>
          <p:cNvSpPr>
            <a:spLocks noGrp="1"/>
          </p:cNvSpPr>
          <p:nvPr>
            <p:ph type="body" sz="quarter" idx="13"/>
          </p:nvPr>
        </p:nvSpPr>
        <p:spPr/>
        <p:txBody>
          <a:bodyPr rtlCol="0"/>
          <a:lstStyle/>
          <a:p>
            <a:r>
              <a:rPr lang="pt-BR" dirty="0">
                <a:solidFill>
                  <a:schemeClr val="bg2"/>
                </a:solidFill>
                <a:cs typeface="Times New Roman" panose="02020603050405020304" pitchFamily="18" charset="0"/>
              </a:rPr>
              <a:t>É um instituto, criado nos termos da lei, que tem como finalidade a reprodução ou a mútua assistência.</a:t>
            </a:r>
          </a:p>
          <a:p>
            <a:pPr rtl="0"/>
            <a:endParaRPr lang="pt-BR" dirty="0"/>
          </a:p>
        </p:txBody>
      </p:sp>
      <p:sp>
        <p:nvSpPr>
          <p:cNvPr id="5" name="Espaço Reservado para o Número do Slide 4">
            <a:extLst>
              <a:ext uri="{FF2B5EF4-FFF2-40B4-BE49-F238E27FC236}">
                <a16:creationId xmlns:a16="http://schemas.microsoft.com/office/drawing/2014/main" id="{BDD5A594-D852-43BB-B591-E9D9027253BD}"/>
              </a:ext>
            </a:extLst>
          </p:cNvPr>
          <p:cNvSpPr>
            <a:spLocks noGrp="1"/>
          </p:cNvSpPr>
          <p:nvPr>
            <p:ph type="sldNum" sz="quarter" idx="12"/>
          </p:nvPr>
        </p:nvSpPr>
        <p:spPr/>
        <p:txBody>
          <a:bodyPr rtlCol="0"/>
          <a:lstStyle/>
          <a:p>
            <a:pPr rtl="0"/>
            <a:fld id="{19B51A1E-902D-48AF-9020-955120F399B6}" type="slidenum">
              <a:rPr lang="pt-BR" smtClean="0"/>
              <a:pPr rtl="0"/>
              <a:t>3</a:t>
            </a:fld>
            <a:endParaRPr lang="pt-BR" dirty="0"/>
          </a:p>
        </p:txBody>
      </p:sp>
      <p:sp>
        <p:nvSpPr>
          <p:cNvPr id="6" name="Retângulo 5">
            <a:extLst>
              <a:ext uri="{FF2B5EF4-FFF2-40B4-BE49-F238E27FC236}">
                <a16:creationId xmlns:a16="http://schemas.microsoft.com/office/drawing/2014/main" id="{8766456E-89BE-4360-86D1-A1D7B5116635}"/>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4091674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Adoção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O vínculo de adoção constitui-se por sentença judicial, que será inscrita no Registro Civil mediante mandado do qual não se fornecerá certidão. A inscrição consignará o nome dos adotantes como pais, bem como o nome de seus ascendentes. O mandado judicial, que será arquivado, cancelará o registro original do adotado.</a:t>
            </a:r>
          </a:p>
          <a:p>
            <a:r>
              <a:rPr lang="pt-BR" sz="2000" dirty="0"/>
              <a:t>A pedido do adotante, o novo registro poderá ser lavrado no Cartório do Registro Civil do Munícipio de sua residência. Nenhuma observação sobre a origem do ato poderá constar nas certidões do registro.</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A sentença conferirá ao adotado o nome do adotante e, a pedido de qualquer deles, poderá determinar a modificação prenome. Caso a modificação de prenome seja requerida pelo adotante, é obrigatória a oitiva do adotando.</a:t>
            </a:r>
          </a:p>
          <a:p>
            <a:r>
              <a:rPr lang="pt-BR" sz="2000" dirty="0"/>
              <a:t>A adoção produz seus efeitos a parti do trânsito em julgado da sentença constitutiva, exceto na hipótese prevista §6° do art. 42 da Lei nº 8.069, caso em que terá força retroativa à data do óbito.</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30</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Requisitos da adoção  </a:t>
            </a:r>
          </a:p>
        </p:txBody>
      </p:sp>
    </p:spTree>
    <p:extLst>
      <p:ext uri="{BB962C8B-B14F-4D97-AF65-F5344CB8AC3E}">
        <p14:creationId xmlns:p14="http://schemas.microsoft.com/office/powerpoint/2010/main" val="2677399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Adoção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O processo relativo à adoção, assim como outros a ele relacionados, será mantido em arquivo, admitindo-se seu armazenamento em microfilme ou por outros meios, garantida a sua conservação para consulta a qualquer tempo.</a:t>
            </a:r>
          </a:p>
          <a:p>
            <a:r>
              <a:rPr lang="pt-BR" sz="2000" dirty="0"/>
              <a:t>O adotado tem direito de conhecer sua origem biológica, bem como de obter acesso irrestrito ao processo no qual a medida foi aplicada e seus eventuais incidentes, após completar 18 (dezoito) anos.</a:t>
            </a:r>
          </a:p>
          <a:p>
            <a:r>
              <a:rPr lang="pt-BR" sz="1900" dirty="0"/>
              <a:t>O acesso ao processo de adoção poderá ser também deferido ao adotado menor de 18 (dezoito) anos, a seu pedido, assegurada orientação e assistência jurídica e psicológica</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A morte dos adotantes não restabelece o poder familiar dos pais naturais.</a:t>
            </a:r>
          </a:p>
          <a:p>
            <a:r>
              <a:rPr lang="pt-BR" sz="2000" dirty="0"/>
              <a:t>Em cada comarca ou foro regional, a autoridade judiciária deve manter um registro de crianças e adolescentes em condições de serem adotadas e outro de pessoas interessadas na adoção.</a:t>
            </a:r>
          </a:p>
          <a:p>
            <a:r>
              <a:rPr lang="pt-BR" sz="2000" dirty="0"/>
              <a:t>Somente após prévia consulta aos órgãos técnicos do Juizado e ouvido o Ministério Público dar-se-á o deferimento da inscrição. Ademais, não será deferida a inscrição se o interessado não satisfazer os requisitos legais, ou verificada qualquer das hipóteses previstas no art. 29 do ECA</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31</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Requisitos da adoção  </a:t>
            </a:r>
          </a:p>
        </p:txBody>
      </p:sp>
    </p:spTree>
    <p:extLst>
      <p:ext uri="{BB962C8B-B14F-4D97-AF65-F5344CB8AC3E}">
        <p14:creationId xmlns:p14="http://schemas.microsoft.com/office/powerpoint/2010/main" val="649042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Adoção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dirty="0"/>
              <a:t>Além disso, a inscrição de postulantes à adoção deve ser precedida deum período de preparação psicossocial e jurídica, orientado pela equipe técnica da Justiça da Infância e da Juventude, preferencialmente com apoio dos técnicos responsáveis pela execução da política municipal de garantia do direito à convivência familiar.</a:t>
            </a:r>
          </a:p>
          <a:p>
            <a:r>
              <a:rPr lang="pt-BR" dirty="0"/>
              <a:t>Sempre que possível e recomendável, a preparação acima referida deverá incluir o contato com crianças e adolescentes em acolhimento familiar ou institucional em condições de serem adotados, a ser realizado sob a orientação, supervisão e avaliação da equipe técnica da Justiça da Infância e da Juventude, com apoio dos técnicos responsáveis pelo programa de acolhimento e pela execução da política municipal de garantia do bem do direito à convivência familiar.</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Devem ser criados e implementados cadastros estaduais e nacional de crianças e adolescentes em condições de serem adotados e de pessoas ou casais habilitados à adoção. Também deve haver cadastros distintos para pessoas ou casais residentes fora do país, que somente serão consultados na inexistência de postulantes devidamente habilitados.</a:t>
            </a:r>
          </a:p>
          <a:p>
            <a:r>
              <a:rPr lang="pt-BR" sz="2000" dirty="0"/>
              <a:t>Terão acesso integral a esses cadastros as autoridades estaduais e federais em matéria de adoção, incumbindo-lhes a troca de informações e a cooperação mútua, para melhoria do sistema.</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32</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Requisitos da adoção  </a:t>
            </a:r>
          </a:p>
        </p:txBody>
      </p:sp>
    </p:spTree>
    <p:extLst>
      <p:ext uri="{BB962C8B-B14F-4D97-AF65-F5344CB8AC3E}">
        <p14:creationId xmlns:p14="http://schemas.microsoft.com/office/powerpoint/2010/main" val="545952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Adoção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A autoridade judiciária providenciará, no prazo de 48 (quarenta e oito) horas, a inscrição das crianças e adolescentes em condição de serem adotados que não tiverem colocação familiar na comarca de origem, e das pessoas ou casais que tiveram deferida sua habilitação à adoção nos cadastros estadual e nacional referidos no § 5º do art. 50 do ECA, sob pena de responsabilidade.</a:t>
            </a:r>
          </a:p>
          <a:p>
            <a:r>
              <a:rPr lang="pt-BR" sz="2000" dirty="0"/>
              <a:t>Compete à Autoridade Central Estadual zelar pela manutenção e correta alimentação dos cadastros, com posterior comunicação à Autoridade Central Federal Brasileira.</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Compete à Autoridade Central Estadual zelar pela manutenção e correta alimentação dos cadastros, com posterior comunicação à Autoridade Central Federal Brasileira.</a:t>
            </a:r>
          </a:p>
          <a:p>
            <a:r>
              <a:rPr lang="pt-BR" sz="2000" dirty="0"/>
              <a:t>Enquanto não localizada pessoa ou casal interessado em sua adoção, a criança ou o adolescente, sempre que possível e recomendável, será colocado sob guarda de família castrada em programa de acolhimento familiar.</a:t>
            </a:r>
          </a:p>
          <a:p>
            <a:r>
              <a:rPr lang="pt-BR" sz="2000" dirty="0"/>
              <a:t>A alimentação do cadastro e a convocação criteriosa dos postulantes à adoção serão fiscalizadas pelo Ministério Público.</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33</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Requisitos da adoção  </a:t>
            </a:r>
          </a:p>
        </p:txBody>
      </p:sp>
    </p:spTree>
    <p:extLst>
      <p:ext uri="{BB962C8B-B14F-4D97-AF65-F5344CB8AC3E}">
        <p14:creationId xmlns:p14="http://schemas.microsoft.com/office/powerpoint/2010/main" val="413979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Adoção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dirty="0"/>
              <a:t>Somente poderá ser deferida adoção em favor de candidato domiciliado no Brasil não cadastrado previamente nos termos do ECA quando:</a:t>
            </a:r>
          </a:p>
          <a:p>
            <a:r>
              <a:rPr lang="pt-BR" i="1" dirty="0"/>
              <a:t>A) se tratar de pedido de adoção unilateral;</a:t>
            </a:r>
          </a:p>
          <a:p>
            <a:r>
              <a:rPr lang="pt-BR" i="1" dirty="0"/>
              <a:t>B) for formulada por parente com o qual a criança ou adolescente mantenha vínculos de afinidade e afetividade;</a:t>
            </a:r>
          </a:p>
          <a:p>
            <a:r>
              <a:rPr lang="pt-BR" i="1" dirty="0"/>
              <a:t>C) oriundo o pedido de quem detém a tutela ou guarda legal de criança maior de 3 (três) anos ou adolescente, desde que o lapso de tempo de convivência comprove a fixação de laços de afinidade e afetividade, e não seja constatada a ocorrência de má-fé ou qualquer das situações previstas nos </a:t>
            </a:r>
            <a:r>
              <a:rPr lang="pt-BR" i="1" dirty="0" err="1"/>
              <a:t>arts</a:t>
            </a:r>
            <a:r>
              <a:rPr lang="pt-BR" i="1" dirty="0"/>
              <a:t>. 237 ou 238 do ECA.</a:t>
            </a:r>
          </a:p>
          <a:p>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Por fim, considera-se adoção internacional aquela na qual a pessoa ou casal postulante é residente ou domiciliado fora do Brasil, conforme previsto no Art. 2 da Convenção de Haia, de 29 de maio de 1993, Relativa à Proteção das crianças e à Cooperação em Matéria de Adoção Internacional, aprovada pelo Decreto Legislativo nº 1, de 14 de janeiro de 1999, e promulgada pelo Decreto nº 3.087, de 21 de junho de 1999.</a:t>
            </a:r>
          </a:p>
          <a:p>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34</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Requisitos da adoção  </a:t>
            </a:r>
          </a:p>
        </p:txBody>
      </p:sp>
    </p:spTree>
    <p:extLst>
      <p:ext uri="{BB962C8B-B14F-4D97-AF65-F5344CB8AC3E}">
        <p14:creationId xmlns:p14="http://schemas.microsoft.com/office/powerpoint/2010/main" val="1252398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Adoção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dirty="0"/>
              <a:t>A adoção internacional de criança ou adolescente brasileiro ou domiciliado no Brasil somente terá lugar quando restar comprovado:</a:t>
            </a:r>
          </a:p>
          <a:p>
            <a:r>
              <a:rPr lang="pt-BR" sz="1850" i="1" dirty="0"/>
              <a:t>A) que a colocação em família substituta é a solução adequada ao caso concreto;</a:t>
            </a:r>
          </a:p>
          <a:p>
            <a:r>
              <a:rPr lang="pt-BR" sz="1850" i="1" dirty="0"/>
              <a:t>B) que foram esgotadas todas as possibilidades de colocação da criança ou adolescente em família substituta brasileira, após consulta aos cadastros acima mencionados;</a:t>
            </a:r>
          </a:p>
          <a:p>
            <a:r>
              <a:rPr lang="pt-BR" sz="1850" i="1" dirty="0"/>
              <a:t>C) que, em se tratando de adoção de adolescente, este foi consultado, por meios adequados ao seu estágio de desenvolvimento, e que se encontra preparado para a medida, mediante parecer elaborado por equipe interprofissional.</a:t>
            </a:r>
          </a:p>
          <a:p>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r>
              <a:rPr lang="pt-BR" sz="2000" dirty="0"/>
              <a:t>Os brasileiros residentes no exterior terão preferencia aos estrangeiros, nos casos de adoção internacional de criança ou adolescente brasileiro.</a:t>
            </a:r>
          </a:p>
          <a:p>
            <a:pPr marL="0" indent="0"/>
            <a:r>
              <a:rPr lang="pt-BR" sz="2000" dirty="0"/>
              <a:t>  A adoção internacional pressupõe a intervenção das Autoridades Centrais Estaduais e Federal em matéria de adoção internacional.</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35</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Requisitos da adoção  </a:t>
            </a:r>
          </a:p>
        </p:txBody>
      </p:sp>
    </p:spTree>
    <p:extLst>
      <p:ext uri="{BB962C8B-B14F-4D97-AF65-F5344CB8AC3E}">
        <p14:creationId xmlns:p14="http://schemas.microsoft.com/office/powerpoint/2010/main" val="3762269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3" name="Espaço Reservado para Imagem 22">
            <a:extLst>
              <a:ext uri="{FF2B5EF4-FFF2-40B4-BE49-F238E27FC236}">
                <a16:creationId xmlns:a16="http://schemas.microsoft.com/office/drawing/2014/main" id="{35E3CE9E-B03C-CB4B-A83A-D3265C7A0545}"/>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2449400" y="690279"/>
            <a:ext cx="9780588" cy="4890294"/>
          </a:xfrm>
        </p:spPr>
      </p:pic>
      <p:sp>
        <p:nvSpPr>
          <p:cNvPr id="3" name="Título 2">
            <a:extLst>
              <a:ext uri="{FF2B5EF4-FFF2-40B4-BE49-F238E27FC236}">
                <a16:creationId xmlns:a16="http://schemas.microsoft.com/office/drawing/2014/main" id="{200B3D2B-613A-41BE-987D-E6A1324B456D}"/>
              </a:ext>
            </a:extLst>
          </p:cNvPr>
          <p:cNvSpPr>
            <a:spLocks noGrp="1"/>
          </p:cNvSpPr>
          <p:nvPr>
            <p:ph type="title"/>
          </p:nvPr>
        </p:nvSpPr>
        <p:spPr>
          <a:xfrm>
            <a:off x="-1700" y="2156226"/>
            <a:ext cx="4902200" cy="1958400"/>
          </a:xfrm>
        </p:spPr>
        <p:txBody>
          <a:bodyPr rtlCol="0"/>
          <a:lstStyle/>
          <a:p>
            <a:pPr rtl="0"/>
            <a:r>
              <a:rPr lang="pt-BR" sz="4800" dirty="0"/>
              <a:t>PODER FAMILIAR</a:t>
            </a:r>
          </a:p>
        </p:txBody>
      </p:sp>
      <p:sp>
        <p:nvSpPr>
          <p:cNvPr id="10" name="Espaço Reservado para Texto 9">
            <a:extLst>
              <a:ext uri="{FF2B5EF4-FFF2-40B4-BE49-F238E27FC236}">
                <a16:creationId xmlns:a16="http://schemas.microsoft.com/office/drawing/2014/main" id="{2972F17A-D965-40B9-8ABB-C634072DBCC0}"/>
              </a:ext>
            </a:extLst>
          </p:cNvPr>
          <p:cNvSpPr>
            <a:spLocks noGrp="1"/>
          </p:cNvSpPr>
          <p:nvPr>
            <p:ph type="body" sz="quarter" idx="13"/>
          </p:nvPr>
        </p:nvSpPr>
        <p:spPr>
          <a:xfrm>
            <a:off x="0" y="4110760"/>
            <a:ext cx="4902200" cy="1100565"/>
          </a:xfrm>
        </p:spPr>
        <p:txBody>
          <a:bodyPr rtlCol="0"/>
          <a:lstStyle/>
          <a:p>
            <a:pPr rtl="0"/>
            <a:endParaRPr lang="pt-BR" dirty="0"/>
          </a:p>
        </p:txBody>
      </p:sp>
      <p:sp>
        <p:nvSpPr>
          <p:cNvPr id="5" name="Espaço Reservado para o Número do Slide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rtlCol="0"/>
          <a:lstStyle/>
          <a:p>
            <a:pPr rtl="0"/>
            <a:fld id="{19B51A1E-902D-48AF-9020-955120F399B6}" type="slidenum">
              <a:rPr lang="pt-BR" smtClean="0"/>
              <a:pPr rtl="0"/>
              <a:t>36</a:t>
            </a:fld>
            <a:endParaRPr lang="pt-BR" dirty="0"/>
          </a:p>
        </p:txBody>
      </p:sp>
      <p:sp>
        <p:nvSpPr>
          <p:cNvPr id="6" name="Retângulo 5">
            <a:extLst>
              <a:ext uri="{FF2B5EF4-FFF2-40B4-BE49-F238E27FC236}">
                <a16:creationId xmlns:a16="http://schemas.microsoft.com/office/drawing/2014/main" id="{5E52F149-5782-44A1-99F7-E30F999DADF6}"/>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306619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Poder Familiar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285750" indent="-285750"/>
            <a:r>
              <a:rPr lang="pt-BR" sz="2000" dirty="0"/>
              <a:t>Os filhos, enquanto menores, estão sujeitos ao poder familiar que compete aos pais durante o casamento e a união estável. Na falta ou impedimento de um deles, o outro exercerá com exclusividade.</a:t>
            </a:r>
          </a:p>
          <a:p>
            <a:pPr marL="285750" indent="-285750"/>
            <a:r>
              <a:rPr lang="pt-BR" sz="2000" dirty="0"/>
              <a:t>É assegurado a qualquer dos pais recorrer ao juiz quando divergirem quanto ao exercício do poder familiar.</a:t>
            </a:r>
          </a:p>
          <a:p>
            <a:pPr marL="285750" indent="-285750"/>
            <a:r>
              <a:rPr lang="pt-BR" sz="2000" dirty="0"/>
              <a:t>A separação judicial, o divórcio e a dissolução da união estável não alteram as relações entre pais e filhos senão quanto ao direito dos pais de terem os filhos em sua companhia.</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O filho, não reconhecido pelo pai, fica sob poder familiar exclusivo da mãe; se a mãe não for conhecida ou capaz de exercê-lo, dar-se-á tutor ao menor.</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37</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Poder Familiar</a:t>
            </a:r>
          </a:p>
        </p:txBody>
      </p:sp>
    </p:spTree>
    <p:extLst>
      <p:ext uri="{BB962C8B-B14F-4D97-AF65-F5344CB8AC3E}">
        <p14:creationId xmlns:p14="http://schemas.microsoft.com/office/powerpoint/2010/main" val="1808934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Poder Familiar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b="1" dirty="0"/>
              <a:t> Compete aos pais, quanto à pessoa dos filhos menores:</a:t>
            </a:r>
          </a:p>
          <a:p>
            <a:pPr marL="285750" indent="-285750"/>
            <a:r>
              <a:rPr lang="pt-BR" sz="2000" i="1" dirty="0"/>
              <a:t>A) dirigir-lhes a criação e educação;</a:t>
            </a:r>
          </a:p>
          <a:p>
            <a:pPr marL="285750" indent="-285750"/>
            <a:r>
              <a:rPr lang="pt-BR" sz="2000" i="1" dirty="0"/>
              <a:t>B) tê-los em sua companhia e guarda;</a:t>
            </a:r>
          </a:p>
          <a:p>
            <a:pPr marL="285750" indent="-285750"/>
            <a:r>
              <a:rPr lang="pt-BR" sz="2000" i="1" dirty="0"/>
              <a:t>C) conceder-lhes ou negar-lhes consentimento para casarem;</a:t>
            </a:r>
          </a:p>
          <a:p>
            <a:pPr marL="285750" indent="-285750"/>
            <a:r>
              <a:rPr lang="pt-BR" sz="2000" i="1" dirty="0"/>
              <a:t>D) </a:t>
            </a:r>
            <a:r>
              <a:rPr lang="pt-BR" sz="2000" i="1" dirty="0" err="1"/>
              <a:t>nomear-lhes</a:t>
            </a:r>
            <a:r>
              <a:rPr lang="pt-BR" sz="2000" i="1" dirty="0"/>
              <a:t> tutor por testamento ou documento autêntico, se o outro dos pais não lhe sobreviver, ou o sobrevivo não puder exercer o poder familiar;</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285750" indent="-285750"/>
            <a:r>
              <a:rPr lang="pt-BR" sz="2000" i="1" dirty="0"/>
              <a:t>E) representá-los, até os 16 (dezesseis) anos, nos atos da vida civil, e assisti-los, após essa idade, nos atos em que forem partes, suprindo-lhes o consentimento;</a:t>
            </a:r>
          </a:p>
          <a:p>
            <a:pPr marL="285750" indent="-285750"/>
            <a:r>
              <a:rPr lang="pt-BR" sz="2000" i="1" dirty="0"/>
              <a:t>F) reclamá-los de quem ilegalmente os detenha;</a:t>
            </a:r>
          </a:p>
          <a:p>
            <a:pPr marL="285750" indent="-285750"/>
            <a:r>
              <a:rPr lang="pt-BR" sz="2000" i="1" dirty="0"/>
              <a:t>G) exigir que lhes prestem obediência, respeito e os serviços próprios de sua idade e condição.</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38</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Do exercício do Poder Familiar</a:t>
            </a:r>
          </a:p>
        </p:txBody>
      </p:sp>
    </p:spTree>
    <p:extLst>
      <p:ext uri="{BB962C8B-B14F-4D97-AF65-F5344CB8AC3E}">
        <p14:creationId xmlns:p14="http://schemas.microsoft.com/office/powerpoint/2010/main" val="4242136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Poder Familiar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dirty="0"/>
              <a:t> </a:t>
            </a:r>
            <a:r>
              <a:rPr lang="pt-BR" sz="2000" b="1" dirty="0"/>
              <a:t>Extingue-se o poder familiar:</a:t>
            </a:r>
          </a:p>
          <a:p>
            <a:r>
              <a:rPr lang="pt-BR" sz="2000" i="1" dirty="0"/>
              <a:t>A) pela morte dos pais ou do filho;</a:t>
            </a:r>
          </a:p>
          <a:p>
            <a:r>
              <a:rPr lang="pt-BR" sz="2000" i="1" dirty="0"/>
              <a:t>B) pela emancipação, nos termos do art. 5º, parágrafo único;</a:t>
            </a:r>
          </a:p>
          <a:p>
            <a:r>
              <a:rPr lang="pt-BR" sz="2000" i="1" dirty="0"/>
              <a:t>C) pela maioridade;</a:t>
            </a:r>
          </a:p>
          <a:p>
            <a:r>
              <a:rPr lang="pt-BR" sz="2000" i="1" dirty="0"/>
              <a:t>D) pela adoção;</a:t>
            </a:r>
          </a:p>
          <a:p>
            <a:r>
              <a:rPr lang="pt-BR" sz="2000" i="1" dirty="0"/>
              <a:t>E) por decisão judicial, na forma de art. 1.638 do CC</a:t>
            </a:r>
          </a:p>
          <a:p>
            <a:r>
              <a:rPr lang="pt-BR" sz="1900" dirty="0"/>
              <a:t>O pai ou a mãe que contrai novas núpcias, ou estabelece união estável, não perde, quanto aos filhos do relacionamento anterior, os direitos ao poder familiar, exercendo-os sem qualquer interferência do novo cônjuge ou companheiro.</a:t>
            </a:r>
            <a:endParaRPr lang="pt-BR" sz="1900" i="1"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buNone/>
            </a:pPr>
            <a:r>
              <a:rPr lang="pt-BR" sz="2000" dirty="0"/>
              <a:t>O mesmo se diga com relação ao pai ou à mãe solteiros que casarem ou estabelecerem união estável.</a:t>
            </a:r>
          </a:p>
          <a:p>
            <a:r>
              <a:rPr lang="pt-BR" sz="2000" dirty="0"/>
              <a:t>Na hipótese de o pai ou a mãe abusarem de sua autoridade, faltando aos deveres a eles inerentes ou arruinando os bens dos filhos, cabe ao juiz, requerendo algum parente, ou o Ministério Público, adotar a medida que lhe pareça reclamada pela segurança do menor e seus haveres, até suspendendo o poder familiar, quando convenha.</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39</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6080414" cy="461665"/>
          </a:xfrm>
          <a:prstGeom prst="rect">
            <a:avLst/>
          </a:prstGeom>
          <a:noFill/>
        </p:spPr>
        <p:txBody>
          <a:bodyPr wrap="square" rtlCol="0">
            <a:spAutoFit/>
          </a:bodyPr>
          <a:lstStyle/>
          <a:p>
            <a:r>
              <a:rPr lang="pt-BR" sz="2400" b="1" dirty="0"/>
              <a:t>Da suspensão e extinção do Poder Familiar</a:t>
            </a:r>
          </a:p>
        </p:txBody>
      </p:sp>
    </p:spTree>
    <p:extLst>
      <p:ext uri="{BB962C8B-B14F-4D97-AF65-F5344CB8AC3E}">
        <p14:creationId xmlns:p14="http://schemas.microsoft.com/office/powerpoint/2010/main" val="642822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Casamento</a:t>
            </a:r>
          </a:p>
        </p:txBody>
      </p:sp>
      <p:sp>
        <p:nvSpPr>
          <p:cNvPr id="3" name="Espaço Reservado para Texto 2">
            <a:extLst>
              <a:ext uri="{FF2B5EF4-FFF2-40B4-BE49-F238E27FC236}">
                <a16:creationId xmlns:a16="http://schemas.microsoft.com/office/drawing/2014/main" id="{7CA42D59-EAD6-4F95-84F1-32A30F057856}"/>
              </a:ext>
            </a:extLst>
          </p:cNvPr>
          <p:cNvSpPr>
            <a:spLocks noGrp="1"/>
          </p:cNvSpPr>
          <p:nvPr>
            <p:ph type="body" sz="quarter" idx="32"/>
          </p:nvPr>
        </p:nvSpPr>
        <p:spPr>
          <a:xfrm>
            <a:off x="432487" y="918746"/>
            <a:ext cx="11339513" cy="711608"/>
          </a:xfrm>
        </p:spPr>
        <p:txBody>
          <a:bodyPr rtlCol="0"/>
          <a:lstStyle/>
          <a:p>
            <a:r>
              <a:rPr lang="pt-BR" sz="2000" dirty="0">
                <a:solidFill>
                  <a:schemeClr val="tx1"/>
                </a:solidFill>
                <a:cs typeface="Times New Roman" panose="02020603050405020304" pitchFamily="18" charset="0"/>
              </a:rPr>
              <a:t> É um instituto, criado nos termos da lei, que tem como finalidade a reprodução ou a mútua assistência.</a:t>
            </a:r>
            <a:endParaRPr lang="pt-BR" sz="2000" dirty="0"/>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742950" lvl="1" indent="-285750"/>
            <a:r>
              <a:rPr lang="pt-BR" sz="1900" b="1" dirty="0">
                <a:solidFill>
                  <a:schemeClr val="tx1"/>
                </a:solidFill>
                <a:cs typeface="Times New Roman" panose="02020603050405020304" pitchFamily="18" charset="0"/>
              </a:rPr>
              <a:t>Casamento</a:t>
            </a:r>
          </a:p>
          <a:p>
            <a:pPr marL="1009650" lvl="2" indent="-285750"/>
            <a:r>
              <a:rPr lang="pt-BR" sz="1900" dirty="0">
                <a:solidFill>
                  <a:schemeClr val="tx1"/>
                </a:solidFill>
                <a:cs typeface="Times New Roman" panose="02020603050405020304" pitchFamily="18" charset="0"/>
              </a:rPr>
              <a:t>Caráter Permanente (pode não durar para sempre, porém é instituído com esse intuito)</a:t>
            </a:r>
          </a:p>
          <a:p>
            <a:pPr marL="1009650" lvl="2" indent="-285750"/>
            <a:r>
              <a:rPr lang="pt-BR" sz="1900" dirty="0">
                <a:solidFill>
                  <a:schemeClr val="tx1"/>
                </a:solidFill>
                <a:cs typeface="Times New Roman" panose="02020603050405020304" pitchFamily="18" charset="0"/>
              </a:rPr>
              <a:t>Caráter Personalíssimo (É celebrado em função das qualidades atinentes àquela pessoa)</a:t>
            </a:r>
          </a:p>
          <a:p>
            <a:pPr marL="742950" lvl="1" indent="-285750"/>
            <a:r>
              <a:rPr lang="pt-BR" sz="1900" b="1" dirty="0">
                <a:solidFill>
                  <a:schemeClr val="tx1"/>
                </a:solidFill>
                <a:cs typeface="Times New Roman" panose="02020603050405020304" pitchFamily="18" charset="0"/>
              </a:rPr>
              <a:t>Direitos e Obrigações entre os cônjuges </a:t>
            </a:r>
          </a:p>
          <a:p>
            <a:pPr marL="1009650" lvl="2" indent="-285750"/>
            <a:r>
              <a:rPr lang="pt-BR" sz="1900" dirty="0">
                <a:solidFill>
                  <a:schemeClr val="tx1"/>
                </a:solidFill>
                <a:cs typeface="Times New Roman" panose="02020603050405020304" pitchFamily="18" charset="0"/>
              </a:rPr>
              <a:t>Antigamente: visão patriarcal</a:t>
            </a:r>
          </a:p>
          <a:p>
            <a:pPr marL="1009650" lvl="2" indent="-285750"/>
            <a:r>
              <a:rPr lang="pt-BR" sz="1900" dirty="0">
                <a:solidFill>
                  <a:schemeClr val="tx1"/>
                </a:solidFill>
                <a:cs typeface="Times New Roman" panose="02020603050405020304" pitchFamily="18" charset="0"/>
              </a:rPr>
              <a:t>Atualmente: visão igualitária (ideal)</a:t>
            </a:r>
          </a:p>
          <a:p>
            <a:pPr marL="457200" lvl="1" indent="0">
              <a:buNone/>
            </a:pPr>
            <a:r>
              <a:rPr lang="pt-BR" sz="1900" dirty="0">
                <a:solidFill>
                  <a:schemeClr val="tx1"/>
                </a:solidFill>
                <a:cs typeface="Times New Roman" panose="02020603050405020304" pitchFamily="18" charset="0"/>
              </a:rPr>
              <a:t>      O casamento religioso equipara-se ao casamento civil desde que atendidas as exigências da lei para a validade do segundo, devendo ser registrado em registro próprio. </a:t>
            </a:r>
          </a:p>
          <a:p>
            <a:pPr marL="457200" lvl="1" indent="0">
              <a:buNone/>
            </a:pPr>
            <a:endParaRPr lang="pt-BR"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6" name="Espaço Reservado para Texto 5">
            <a:extLst>
              <a:ext uri="{FF2B5EF4-FFF2-40B4-BE49-F238E27FC236}">
                <a16:creationId xmlns:a16="http://schemas.microsoft.com/office/drawing/2014/main" id="{B237D1CA-B91A-410E-A968-D017BBE99F99}"/>
              </a:ext>
            </a:extLst>
          </p:cNvPr>
          <p:cNvSpPr>
            <a:spLocks noGrp="1"/>
          </p:cNvSpPr>
          <p:nvPr>
            <p:ph type="body" sz="quarter" idx="13"/>
          </p:nvPr>
        </p:nvSpPr>
        <p:spPr>
          <a:xfrm>
            <a:off x="6300000" y="1637737"/>
            <a:ext cx="5472000" cy="358775"/>
          </a:xfrm>
        </p:spPr>
        <p:txBody>
          <a:bodyPr rtlCol="0"/>
          <a:lstStyle/>
          <a:p>
            <a:pPr rtl="0"/>
            <a:r>
              <a:rPr lang="pt-BR" dirty="0"/>
              <a:t>Capacidade para o Casamento</a:t>
            </a:r>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887" y="2363035"/>
            <a:ext cx="5472113" cy="4008315"/>
          </a:xfrm>
        </p:spPr>
        <p:txBody>
          <a:bodyPr rtlCol="0"/>
          <a:lstStyle/>
          <a:p>
            <a:pPr>
              <a:buNone/>
            </a:pPr>
            <a:r>
              <a:rPr lang="pt-BR" sz="1900" b="1" dirty="0"/>
              <a:t>Casamentos entre menores (anulável):	</a:t>
            </a:r>
            <a:r>
              <a:rPr lang="pt-BR" sz="1900" dirty="0"/>
              <a:t>Menores de 16 anos não podem casar.</a:t>
            </a:r>
          </a:p>
          <a:p>
            <a:r>
              <a:rPr lang="pt-BR" sz="1900" b="1" dirty="0"/>
              <a:t>Excepcionalmente: </a:t>
            </a:r>
            <a:r>
              <a:rPr lang="pt-BR" sz="1900" dirty="0"/>
              <a:t>será permitido o casamento para evitar imposição ou cumprimento de pena criminal ou em caso de gravidez. </a:t>
            </a:r>
          </a:p>
          <a:p>
            <a:pPr>
              <a:buFont typeface="Wingdings" panose="05000000000000000000" pitchFamily="2" charset="2"/>
              <a:buChar char="Ø"/>
            </a:pPr>
            <a:endParaRPr lang="pt-BR" sz="1900" dirty="0"/>
          </a:p>
          <a:p>
            <a:r>
              <a:rPr lang="pt-BR" sz="1900" b="1" dirty="0"/>
              <a:t>Entre 16 e 18 anos: </a:t>
            </a:r>
            <a:r>
              <a:rPr lang="pt-BR" sz="1900" dirty="0"/>
              <a:t>precisa de autorização dos representantes legais ou dos pais.</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4</a:t>
            </a:fld>
            <a:endParaRPr lang="pt-BR" dirty="0"/>
          </a:p>
        </p:txBody>
      </p:sp>
      <p:sp>
        <p:nvSpPr>
          <p:cNvPr id="14" name="Retângulo 13">
            <a:extLst>
              <a:ext uri="{FF2B5EF4-FFF2-40B4-BE49-F238E27FC236}">
                <a16:creationId xmlns:a16="http://schemas.microsoft.com/office/drawing/2014/main" id="{6F7CC993-2F5E-4A43-853E-846EC855013E}"/>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188837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Poder Familiar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dirty="0"/>
              <a:t>Suspende-se igualmente o exercício do poder familiar ao pai ou à mãe condenados por sentença irrecorrível, em virtude de crime cuja pena exceda a dois anos de prisão.</a:t>
            </a:r>
          </a:p>
          <a:p>
            <a:pPr marL="0" indent="0">
              <a:buNone/>
            </a:pPr>
            <a:r>
              <a:rPr lang="pt-BR" sz="2000" b="1" dirty="0"/>
              <a:t>  Perderá por ato judicial o poder familiar o pai ou a mãe que:</a:t>
            </a:r>
          </a:p>
          <a:p>
            <a:r>
              <a:rPr lang="pt-BR" sz="2000" i="1" dirty="0"/>
              <a:t>A) castigar imoderadamente o filho;</a:t>
            </a:r>
          </a:p>
          <a:p>
            <a:r>
              <a:rPr lang="pt-BR" sz="2000" i="1" dirty="0"/>
              <a:t>B) deixar o filho em abandono;</a:t>
            </a:r>
          </a:p>
          <a:p>
            <a:r>
              <a:rPr lang="pt-BR" sz="2000" i="1" dirty="0"/>
              <a:t>C) praticar atos contrários à moral e aos bons costumes;</a:t>
            </a:r>
          </a:p>
          <a:p>
            <a:r>
              <a:rPr lang="pt-BR" sz="2000" i="1" dirty="0"/>
              <a:t>D) incidir, reiteradamente, nas faltas previstas no art. 1.637. </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buNone/>
            </a:pPr>
            <a:r>
              <a:rPr lang="pt-BR" sz="2000" b="1" dirty="0"/>
              <a:t>O pai e a mãe, enquanto no exercício do poder familiar:</a:t>
            </a:r>
          </a:p>
          <a:p>
            <a:r>
              <a:rPr lang="pt-BR" sz="2000" dirty="0"/>
              <a:t>A) são usufrutuários dos bens dos filhos;</a:t>
            </a:r>
          </a:p>
          <a:p>
            <a:r>
              <a:rPr lang="pt-BR" sz="2000" dirty="0"/>
              <a:t>B) têm a administração dos bens dos filhos menores sob sua autoridade.</a:t>
            </a:r>
          </a:p>
          <a:p>
            <a:pPr marL="0" indent="0">
              <a:buNone/>
            </a:pPr>
            <a:r>
              <a:rPr lang="pt-BR" sz="2000" dirty="0"/>
              <a:t>   Compete aos pais, e na falta de um deles ao outro, com exclusividade, representar os filhos menores de 16 (dezesseis) anos, bem como assisti-los até completarem a maioridade ou serem emancipados.</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40</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CaixaDeTexto 13">
            <a:extLst>
              <a:ext uri="{FF2B5EF4-FFF2-40B4-BE49-F238E27FC236}">
                <a16:creationId xmlns:a16="http://schemas.microsoft.com/office/drawing/2014/main" id="{744AC3ED-165A-42BF-861D-A818F65B9F5B}"/>
              </a:ext>
            </a:extLst>
          </p:cNvPr>
          <p:cNvSpPr txBox="1"/>
          <p:nvPr/>
        </p:nvSpPr>
        <p:spPr>
          <a:xfrm>
            <a:off x="420591" y="1651000"/>
            <a:ext cx="6080414" cy="461665"/>
          </a:xfrm>
          <a:prstGeom prst="rect">
            <a:avLst/>
          </a:prstGeom>
          <a:noFill/>
        </p:spPr>
        <p:txBody>
          <a:bodyPr wrap="square" rtlCol="0">
            <a:spAutoFit/>
          </a:bodyPr>
          <a:lstStyle/>
          <a:p>
            <a:r>
              <a:rPr lang="pt-BR" sz="2400" b="1" dirty="0"/>
              <a:t>Da suspensão e extinção do Poder Familiar</a:t>
            </a:r>
          </a:p>
        </p:txBody>
      </p:sp>
      <p:sp>
        <p:nvSpPr>
          <p:cNvPr id="18" name="CaixaDeTexto 17">
            <a:extLst>
              <a:ext uri="{FF2B5EF4-FFF2-40B4-BE49-F238E27FC236}">
                <a16:creationId xmlns:a16="http://schemas.microsoft.com/office/drawing/2014/main" id="{95D83F19-B2F7-48EC-8CAF-2A202398A9F8}"/>
              </a:ext>
            </a:extLst>
          </p:cNvPr>
          <p:cNvSpPr txBox="1"/>
          <p:nvPr/>
        </p:nvSpPr>
        <p:spPr>
          <a:xfrm>
            <a:off x="6198298" y="1663492"/>
            <a:ext cx="5864264" cy="461665"/>
          </a:xfrm>
          <a:prstGeom prst="rect">
            <a:avLst/>
          </a:prstGeom>
          <a:noFill/>
        </p:spPr>
        <p:txBody>
          <a:bodyPr wrap="square" rtlCol="0">
            <a:spAutoFit/>
          </a:bodyPr>
          <a:lstStyle/>
          <a:p>
            <a:r>
              <a:rPr lang="pt-BR" sz="2400" b="1" dirty="0"/>
              <a:t>Administração dos bens de filhos menores</a:t>
            </a:r>
          </a:p>
        </p:txBody>
      </p:sp>
    </p:spTree>
    <p:extLst>
      <p:ext uri="{BB962C8B-B14F-4D97-AF65-F5344CB8AC3E}">
        <p14:creationId xmlns:p14="http://schemas.microsoft.com/office/powerpoint/2010/main" val="3444703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Poder Familiar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dirty="0"/>
              <a:t>Além disso, os pais devem decidir em comum as questões relativas aos filhos e a seus bens. Se houver divergência, qualquer um deles poderá recorrer ao juiz para a solução necessária.</a:t>
            </a:r>
          </a:p>
          <a:p>
            <a:pPr marL="0" indent="0">
              <a:buNone/>
            </a:pPr>
            <a:r>
              <a:rPr lang="pt-BR" sz="2000" dirty="0"/>
              <a:t>  Não podem os pais alienar, ou gravar de ônus real os imóveis dos filhos, nem contrair, em nome deles, obrigações que ultrapassem os limites da simples administração, a menos que haja extrema necessidade ou evidente interesse da prole, mediante prévia autorização do juiz.</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buNone/>
            </a:pPr>
            <a:r>
              <a:rPr lang="pt-BR" sz="2000" b="1" dirty="0"/>
              <a:t>Podem pleitear a declaração de nulidade dos atos praticados pelos pais:</a:t>
            </a:r>
          </a:p>
          <a:p>
            <a:r>
              <a:rPr lang="pt-BR" sz="2000" i="1" dirty="0"/>
              <a:t>A) os filhos;</a:t>
            </a:r>
          </a:p>
          <a:p>
            <a:r>
              <a:rPr lang="pt-BR" sz="2000" i="1" dirty="0"/>
              <a:t>B) os herdeiros;</a:t>
            </a:r>
          </a:p>
          <a:p>
            <a:r>
              <a:rPr lang="pt-BR" sz="2000" i="1" dirty="0"/>
              <a:t>C) o representante legal.</a:t>
            </a:r>
          </a:p>
          <a:p>
            <a:pPr marL="0" indent="0">
              <a:buNone/>
            </a:pPr>
            <a:r>
              <a:rPr lang="pt-BR" sz="2000" dirty="0"/>
              <a:t> A requerimento do filho ou do Ministério Público, o juiz lhe dará curador especial, sempre que no exercício do poder familiar colidir o interesse dos pais com o do filho.</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41</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CaixaDeTexto 13">
            <a:extLst>
              <a:ext uri="{FF2B5EF4-FFF2-40B4-BE49-F238E27FC236}">
                <a16:creationId xmlns:a16="http://schemas.microsoft.com/office/drawing/2014/main" id="{DAD6389F-D4EE-4670-861B-BF8A7F616606}"/>
              </a:ext>
            </a:extLst>
          </p:cNvPr>
          <p:cNvSpPr txBox="1"/>
          <p:nvPr/>
        </p:nvSpPr>
        <p:spPr>
          <a:xfrm>
            <a:off x="228600" y="1658039"/>
            <a:ext cx="5864264" cy="461665"/>
          </a:xfrm>
          <a:prstGeom prst="rect">
            <a:avLst/>
          </a:prstGeom>
          <a:noFill/>
        </p:spPr>
        <p:txBody>
          <a:bodyPr wrap="square" rtlCol="0">
            <a:spAutoFit/>
          </a:bodyPr>
          <a:lstStyle/>
          <a:p>
            <a:r>
              <a:rPr lang="pt-BR" sz="2400" b="1" dirty="0"/>
              <a:t>Administração dos bens de filhos menores</a:t>
            </a:r>
          </a:p>
        </p:txBody>
      </p:sp>
    </p:spTree>
    <p:extLst>
      <p:ext uri="{BB962C8B-B14F-4D97-AF65-F5344CB8AC3E}">
        <p14:creationId xmlns:p14="http://schemas.microsoft.com/office/powerpoint/2010/main" val="1547289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Poder Familiar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b="1" dirty="0"/>
              <a:t>Excluem-se do usufruto e da administração dos pais:</a:t>
            </a:r>
          </a:p>
          <a:p>
            <a:r>
              <a:rPr lang="pt-BR" sz="2000" i="1" dirty="0"/>
              <a:t>A) os bens adquiridos pelo filho havido fora do casamento, antes do reconhecimento;</a:t>
            </a:r>
          </a:p>
          <a:p>
            <a:r>
              <a:rPr lang="pt-BR" sz="2000" i="1" dirty="0"/>
              <a:t>B) os valores auferidos pelo filho maior de 16 (dezesseis) anos, no exercício de atividade profissional e os bens como tais recursos adquiridos;</a:t>
            </a:r>
          </a:p>
          <a:p>
            <a:r>
              <a:rPr lang="pt-BR" sz="2000" i="1" dirty="0"/>
              <a:t>C) os bens deixados ou doados ao filho, sob a condição de não serem usufruídos, ou administrados, pelos pais.</a:t>
            </a:r>
          </a:p>
          <a:p>
            <a:r>
              <a:rPr lang="pt-BR" sz="2000" i="1" dirty="0"/>
              <a:t>D) os bens que aos filhos couberem na herança, quando os pais forem excluídos da sucessão.</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r>
              <a:rPr lang="pt-BR" sz="2000" dirty="0"/>
              <a:t>Podem os parentes, os cônjuges ou companheiros pedir, uns aos outros, os alimentos de que necessitem para viver de modo compatível com a sua condição social, inclusive para atender às necessidades de sua educação. Para tanto, os alimentos devem ser fixados na proporção das necessidades do reclamante e dos recursos da pessoa obrigada.</a:t>
            </a:r>
          </a:p>
          <a:p>
            <a:pPr marL="0" indent="0"/>
            <a:r>
              <a:rPr lang="pt-BR" sz="2000" dirty="0"/>
              <a:t> Os alimentos serão apenas os indispensáveis à subsistência, quando a situação de necessidade resultar de culpa de quem os pleiteia.</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42</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103544F3-F24D-4AEA-A18E-1B8F1C88710D}"/>
              </a:ext>
            </a:extLst>
          </p:cNvPr>
          <p:cNvSpPr txBox="1"/>
          <p:nvPr/>
        </p:nvSpPr>
        <p:spPr>
          <a:xfrm>
            <a:off x="228600" y="1658039"/>
            <a:ext cx="5864264" cy="461665"/>
          </a:xfrm>
          <a:prstGeom prst="rect">
            <a:avLst/>
          </a:prstGeom>
          <a:noFill/>
        </p:spPr>
        <p:txBody>
          <a:bodyPr wrap="square" rtlCol="0">
            <a:spAutoFit/>
          </a:bodyPr>
          <a:lstStyle/>
          <a:p>
            <a:r>
              <a:rPr lang="pt-BR" sz="2400" b="1" dirty="0"/>
              <a:t>Administração dos bens de filhos menores</a:t>
            </a:r>
          </a:p>
        </p:txBody>
      </p:sp>
      <p:sp>
        <p:nvSpPr>
          <p:cNvPr id="19" name="CaixaDeTexto 18">
            <a:extLst>
              <a:ext uri="{FF2B5EF4-FFF2-40B4-BE49-F238E27FC236}">
                <a16:creationId xmlns:a16="http://schemas.microsoft.com/office/drawing/2014/main" id="{8C49F174-30C8-4713-A367-CFA70AFBA0C5}"/>
              </a:ext>
            </a:extLst>
          </p:cNvPr>
          <p:cNvSpPr txBox="1"/>
          <p:nvPr/>
        </p:nvSpPr>
        <p:spPr>
          <a:xfrm>
            <a:off x="6097299" y="1651000"/>
            <a:ext cx="5675401" cy="461665"/>
          </a:xfrm>
          <a:prstGeom prst="rect">
            <a:avLst/>
          </a:prstGeom>
          <a:noFill/>
        </p:spPr>
        <p:txBody>
          <a:bodyPr wrap="square" rtlCol="0">
            <a:spAutoFit/>
          </a:bodyPr>
          <a:lstStyle/>
          <a:p>
            <a:r>
              <a:rPr lang="pt-BR" sz="2400" b="1" dirty="0"/>
              <a:t>Dos Alimentos</a:t>
            </a:r>
          </a:p>
        </p:txBody>
      </p:sp>
    </p:spTree>
    <p:extLst>
      <p:ext uri="{BB962C8B-B14F-4D97-AF65-F5344CB8AC3E}">
        <p14:creationId xmlns:p14="http://schemas.microsoft.com/office/powerpoint/2010/main" val="1500146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Poder Familiar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r>
              <a:rPr lang="pt-BR" sz="2000" dirty="0"/>
              <a:t>São devidos os alimentos quando quem os pretende não tem bens suficientes, nem pode prover, pelo seu trabalho, à própria mantença, e aquele, de quem se reclamam, pode fornecê-los, sem desfalque do necessário ao seu sustento.</a:t>
            </a:r>
          </a:p>
          <a:p>
            <a:pPr marL="0" indent="0"/>
            <a:r>
              <a:rPr lang="pt-BR" sz="2000" dirty="0"/>
              <a:t> O direito à prestação é recíproco entre pais e filhos, e extensivo a todos os ascendentes, recaindo a obrigação nos mais próximos em grau, uns em falta de outros, sendo que, na falta dos ascendentes, cabe a obrigação aos descendentes, guardada a ordem de sucessão e, faltando estes, aos irmãos, assim germanos como unilaterais. Vale ressaltar que a obrigação de prestar alimentos transmite-se aos herdeiros do devedor.</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r>
              <a:rPr lang="pt-BR" sz="2000" dirty="0"/>
              <a:t>Se o parente, que deve alimentos em primeiro lugar, não estiver em condições de suportar totalmente o encargo, serão chamados a concorrer os de grau imediato. Sendo várias as pessoas obrigadas a prestar alimentos, todas devem concorrer na proporção dos respectivos recursos, e, intentada ação contra uma delas, poderão as demais ser chamadas a integrar a lide.</a:t>
            </a:r>
          </a:p>
          <a:p>
            <a:pPr marL="0" indent="0"/>
            <a:r>
              <a:rPr lang="pt-BR" sz="2000" dirty="0"/>
              <a:t> Se, após fixados os alimentos, sobreviver mudança na situação financeira de quem os supre, ou na de quem os recebe, poderá o interessado reclamar ao juiz, conforme as circunstâncias, exoneração, redução ou majoração do encargo.</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43</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Dos Alimentos</a:t>
            </a:r>
          </a:p>
        </p:txBody>
      </p:sp>
    </p:spTree>
    <p:extLst>
      <p:ext uri="{BB962C8B-B14F-4D97-AF65-F5344CB8AC3E}">
        <p14:creationId xmlns:p14="http://schemas.microsoft.com/office/powerpoint/2010/main" val="42690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Poder Familiar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r>
              <a:rPr lang="pt-BR" sz="2000" dirty="0"/>
              <a:t>A pessoa obrigada a suprir os alimentos poderá pensionar o alimentado, ou dar-lhe hospedagem e sustento, sem prejuízo do dever de prestar o necessário à sua educação, quando menor, e competirá ao juiz, se as circunstâncias o exigirem, fixar de forma do cumprimento da prestação.</a:t>
            </a:r>
          </a:p>
          <a:p>
            <a:pPr marL="0" indent="0"/>
            <a:r>
              <a:rPr lang="pt-BR" sz="2000" dirty="0"/>
              <a:t> Na separação judicial litigiosa, sendo um dos cônjuges inocente e desprovido de recursos, prestar-lhe-á o outro a pensão alimentícia que o juiz fixar. Caso não tenha sido declarado culpado na ação de separação judicial, portanto, se um dos cônjuges separados judicialmente vier a necessitar de alimentos, será o outro obrigado a prestá-los mediante pensão a ser fixada pelo juiz.</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r>
              <a:rPr lang="pt-BR" sz="1950" dirty="0"/>
              <a:t>Entretanto, se o cônjuge declarado culpado vier a necessitar de alimentos, e não tiver parentes em condições de prestá-los, nem aptidão para o trabalho, o outro cônjuge será obrigado a assegurá-los, fixando o juiz o valor indispensável a sobrevivência.          </a:t>
            </a:r>
          </a:p>
          <a:p>
            <a:pPr marL="0" indent="0"/>
            <a:r>
              <a:rPr lang="pt-BR" sz="1950" dirty="0"/>
              <a:t> Para obter alimentos, o filho havido fora do casamento pode acionar o genitor, sendo facultado ao juiz determinar, a pedido de qualquer das partes, que a ação se processe em segredo de justiça.</a:t>
            </a:r>
          </a:p>
          <a:p>
            <a:pPr marL="0" indent="0"/>
            <a:r>
              <a:rPr lang="pt-BR" sz="1950" dirty="0"/>
              <a:t> O credor pode não exercer seu direito, porém o direito a alimentos é irrenunciável, sendo o respectivo crédito insuscetível de cessão, compensação ou penhora.</a:t>
            </a:r>
          </a:p>
          <a:p>
            <a:pPr marL="0" indent="0">
              <a:buNone/>
            </a:pPr>
            <a:r>
              <a:rPr lang="pt-BR" sz="2000" dirty="0"/>
              <a:t>         </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44</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Dos Alimentos</a:t>
            </a:r>
          </a:p>
        </p:txBody>
      </p:sp>
    </p:spTree>
    <p:extLst>
      <p:ext uri="{BB962C8B-B14F-4D97-AF65-F5344CB8AC3E}">
        <p14:creationId xmlns:p14="http://schemas.microsoft.com/office/powerpoint/2010/main" val="2136060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Poder Familiar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r>
              <a:rPr lang="pt-BR" sz="2000" dirty="0"/>
              <a:t>Contraindo o credor, casamento, união estável ou concubinato, cessa o dever de prestar alimentos, como também cessará o direito a alimentos, se tiver procedimento indigno em relação ao devedor, porém, o novo casamento do cônjuge devedor não extingue a obrigação constante da sentença de divórcio.</a:t>
            </a:r>
          </a:p>
          <a:p>
            <a:pPr marL="0" indent="0"/>
            <a:r>
              <a:rPr lang="pt-BR" sz="2000" dirty="0"/>
              <a:t> As prestações alimentícias, de qualquer natureza, serão atualizadas segundo índice oficial regularmente estabelecido.</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     A lei nº 11.804, de 05.11.2008, disciplinou normas para os chamados alimentos gravídicos, que são aqueles devidos à mulher gestante.</a:t>
            </a:r>
          </a:p>
          <a:p>
            <a:r>
              <a:rPr lang="pt-BR" sz="2000" dirty="0"/>
              <a:t> Assim sendo, o artigo 1º da referida norma legal traz a própria mulher gestante como legitimada para pleitear alimentos para cobrirem as despesas do período de gravidez.</a:t>
            </a:r>
          </a:p>
          <a:p>
            <a:r>
              <a:rPr lang="pt-BR" sz="2000" dirty="0"/>
              <a:t> De acordo com o art. 2º da Lei dos Alimentos gravídicos, pode a mulher gestante pleitear alimentos ao suposto pai do nascituro, hipótese em que a prestação alimentar compreenderá os valores suficientes para cobrir as seguintes despesas:</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45</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Dos Alimentos</a:t>
            </a:r>
          </a:p>
        </p:txBody>
      </p:sp>
      <p:sp>
        <p:nvSpPr>
          <p:cNvPr id="14" name="CaixaDeTexto 13">
            <a:extLst>
              <a:ext uri="{FF2B5EF4-FFF2-40B4-BE49-F238E27FC236}">
                <a16:creationId xmlns:a16="http://schemas.microsoft.com/office/drawing/2014/main" id="{4B8E720A-5AC7-4908-9B56-BC0DAC67F731}"/>
              </a:ext>
            </a:extLst>
          </p:cNvPr>
          <p:cNvSpPr txBox="1"/>
          <p:nvPr/>
        </p:nvSpPr>
        <p:spPr>
          <a:xfrm>
            <a:off x="6097299" y="1651000"/>
            <a:ext cx="5675401" cy="461665"/>
          </a:xfrm>
          <a:prstGeom prst="rect">
            <a:avLst/>
          </a:prstGeom>
          <a:noFill/>
        </p:spPr>
        <p:txBody>
          <a:bodyPr wrap="square" rtlCol="0">
            <a:spAutoFit/>
          </a:bodyPr>
          <a:lstStyle/>
          <a:p>
            <a:r>
              <a:rPr lang="pt-BR" sz="2400" b="1" dirty="0"/>
              <a:t>Dos Alimentos Gravídicos</a:t>
            </a:r>
          </a:p>
        </p:txBody>
      </p:sp>
    </p:spTree>
    <p:extLst>
      <p:ext uri="{BB962C8B-B14F-4D97-AF65-F5344CB8AC3E}">
        <p14:creationId xmlns:p14="http://schemas.microsoft.com/office/powerpoint/2010/main" val="4085012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Poder Familiar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i="1" dirty="0"/>
              <a:t>A) despesas adicionais do período de gravidez e que sejam dela decorrentes, da concepção ao parto;</a:t>
            </a:r>
          </a:p>
          <a:p>
            <a:pPr marL="285750" indent="-285750"/>
            <a:r>
              <a:rPr lang="pt-BR" sz="2000" i="1" dirty="0"/>
              <a:t>B) despesas referentes a alimentação especial;</a:t>
            </a:r>
          </a:p>
          <a:p>
            <a:pPr marL="285750" indent="-285750"/>
            <a:r>
              <a:rPr lang="pt-BR" sz="2000" i="1" dirty="0"/>
              <a:t>C) assistência médica;</a:t>
            </a:r>
          </a:p>
          <a:p>
            <a:pPr marL="285750" indent="-285750"/>
            <a:r>
              <a:rPr lang="pt-BR" sz="2000" i="1" dirty="0"/>
              <a:t>D) assistência psicológica;</a:t>
            </a:r>
          </a:p>
          <a:p>
            <a:pPr marL="285750" indent="-285750"/>
            <a:r>
              <a:rPr lang="pt-BR" sz="2000" i="1" dirty="0"/>
              <a:t>E) exames complementares;</a:t>
            </a:r>
          </a:p>
          <a:p>
            <a:pPr marL="285750" indent="-285750"/>
            <a:r>
              <a:rPr lang="pt-BR" sz="2000" i="1" dirty="0"/>
              <a:t>F) internações;</a:t>
            </a:r>
          </a:p>
          <a:p>
            <a:pPr marL="285750" indent="-285750"/>
            <a:r>
              <a:rPr lang="pt-BR" sz="2000" i="1" dirty="0"/>
              <a:t>G) parto;</a:t>
            </a:r>
          </a:p>
          <a:p>
            <a:pPr marL="285750" indent="-285750"/>
            <a:r>
              <a:rPr lang="pt-BR" sz="2000" i="1" dirty="0"/>
              <a:t>H) medicamentos;</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285750" indent="-285750"/>
            <a:r>
              <a:rPr lang="pt-BR" sz="2000" i="1" dirty="0"/>
              <a:t>I) demais prescrições preventivas e terapêuticas indispensáveis, a juízo do médico;</a:t>
            </a:r>
          </a:p>
          <a:p>
            <a:pPr marL="285750" indent="-285750"/>
            <a:r>
              <a:rPr lang="pt-BR" sz="2000" i="1" dirty="0"/>
              <a:t>J) outras despesas que o juiz considere pertinentes.</a:t>
            </a:r>
          </a:p>
          <a:p>
            <a:r>
              <a:rPr lang="pt-BR" sz="2000" dirty="0"/>
              <a:t>Cabe ressaltar que a fixação dos alimentos gravídicos pelo juiz deve levar em consideração a parte das despesas que deverá ser custeada pelo futuro pai, considerando-se a contribuição que também deverá ser dada pela mulher grávida, na proporção dos recursos de ambos.</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46</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Dos Alimentos Gravídicos</a:t>
            </a:r>
          </a:p>
        </p:txBody>
      </p:sp>
    </p:spTree>
    <p:extLst>
      <p:ext uri="{BB962C8B-B14F-4D97-AF65-F5344CB8AC3E}">
        <p14:creationId xmlns:p14="http://schemas.microsoft.com/office/powerpoint/2010/main" val="2755689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Poder Familiar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Além disso, o juiz deve atentar para o fato de que os alimentos são </a:t>
            </a:r>
            <a:r>
              <a:rPr lang="pt-BR" sz="2000" dirty="0" err="1"/>
              <a:t>irrestituíveis</a:t>
            </a:r>
            <a:r>
              <a:rPr lang="pt-BR" sz="2000" dirty="0"/>
              <a:t> e não compensáveis, razão pela qual deve ser bastante rigoroso na análise da prova trazida aos autos pela gestante, a fim de não proferir decisões que possam causar danos irreparáveis ou de difícil reparação a ambas as partes.</a:t>
            </a:r>
          </a:p>
          <a:p>
            <a:r>
              <a:rPr lang="pt-BR" sz="2000" dirty="0"/>
              <a:t> Verificados todos os meios de provas trazidos aos autos e convencido da existência de indícios da paternidade, o juiz fixará alimentos gravídicos que perdurarão até o nascimento da criança, sopesando as necessidades da parte autora e as possibilidades da parte ré.</a:t>
            </a:r>
          </a:p>
          <a:p>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 Após o nascimento com vida, os alimentos gravídicos ficam convertidos em pensão alimentícia em favor do menor até que uma das partes solicita a sua revisão.</a:t>
            </a:r>
          </a:p>
          <a:p>
            <a:pPr marL="0" indent="0">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47</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726309AB-1A55-42A3-A946-4CADCF5E0FA2}"/>
              </a:ext>
            </a:extLst>
          </p:cNvPr>
          <p:cNvSpPr txBox="1"/>
          <p:nvPr/>
        </p:nvSpPr>
        <p:spPr>
          <a:xfrm>
            <a:off x="420591" y="1651000"/>
            <a:ext cx="5675401" cy="461665"/>
          </a:xfrm>
          <a:prstGeom prst="rect">
            <a:avLst/>
          </a:prstGeom>
          <a:noFill/>
        </p:spPr>
        <p:txBody>
          <a:bodyPr wrap="square" rtlCol="0">
            <a:spAutoFit/>
          </a:bodyPr>
          <a:lstStyle/>
          <a:p>
            <a:r>
              <a:rPr lang="pt-BR" sz="2400" b="1" dirty="0"/>
              <a:t>Dos Alimentos Gravídicos</a:t>
            </a:r>
          </a:p>
        </p:txBody>
      </p:sp>
    </p:spTree>
    <p:extLst>
      <p:ext uri="{BB962C8B-B14F-4D97-AF65-F5344CB8AC3E}">
        <p14:creationId xmlns:p14="http://schemas.microsoft.com/office/powerpoint/2010/main" val="2980921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31AE5903-124D-45B7-83C3-1007789C6FA0}"/>
              </a:ext>
            </a:extLst>
          </p:cNvPr>
          <p:cNvPicPr>
            <a:picLocks noGrp="1" noChangeAspect="1"/>
          </p:cNvPicPr>
          <p:nvPr>
            <p:ph type="pic" sz="quarter" idx="10"/>
          </p:nvPr>
        </p:nvPicPr>
        <p:blipFill>
          <a:blip r:embed="rId2"/>
          <a:stretch>
            <a:fillRect/>
          </a:stretch>
        </p:blipFill>
        <p:spPr>
          <a:xfrm>
            <a:off x="0" y="313450"/>
            <a:ext cx="9646337" cy="6057900"/>
          </a:xfrm>
        </p:spPr>
      </p:pic>
      <p:sp>
        <p:nvSpPr>
          <p:cNvPr id="14" name="Título 13">
            <a:extLst>
              <a:ext uri="{FF2B5EF4-FFF2-40B4-BE49-F238E27FC236}">
                <a16:creationId xmlns:a16="http://schemas.microsoft.com/office/drawing/2014/main" id="{6C38D7A9-9299-4108-BB08-026F4B9CAE7B}"/>
              </a:ext>
            </a:extLst>
          </p:cNvPr>
          <p:cNvSpPr>
            <a:spLocks noGrp="1"/>
          </p:cNvSpPr>
          <p:nvPr>
            <p:ph type="ctrTitle"/>
          </p:nvPr>
        </p:nvSpPr>
        <p:spPr>
          <a:xfrm>
            <a:off x="7594600" y="2798354"/>
            <a:ext cx="4597400" cy="1013684"/>
          </a:xfrm>
        </p:spPr>
        <p:txBody>
          <a:bodyPr rtlCol="0"/>
          <a:lstStyle/>
          <a:p>
            <a:pPr algn="ctr" rtl="0"/>
            <a:r>
              <a:rPr lang="pt-BR" sz="4800" dirty="0"/>
              <a:t>UNIÃO ESTÁVEL</a:t>
            </a:r>
          </a:p>
        </p:txBody>
      </p:sp>
      <p:sp>
        <p:nvSpPr>
          <p:cNvPr id="12" name="Espaço Reservado para o Número do Slide 11">
            <a:extLst>
              <a:ext uri="{FF2B5EF4-FFF2-40B4-BE49-F238E27FC236}">
                <a16:creationId xmlns:a16="http://schemas.microsoft.com/office/drawing/2014/main" id="{91814EC9-246A-4C6E-941E-5774FE72F08E}"/>
              </a:ext>
            </a:extLst>
          </p:cNvPr>
          <p:cNvSpPr>
            <a:spLocks noGrp="1"/>
          </p:cNvSpPr>
          <p:nvPr>
            <p:ph type="sldNum" sz="quarter" idx="20"/>
          </p:nvPr>
        </p:nvSpPr>
        <p:spPr>
          <a:xfrm>
            <a:off x="11760000" y="6371351"/>
            <a:ext cx="432000" cy="432000"/>
          </a:xfrm>
        </p:spPr>
        <p:txBody>
          <a:bodyPr rtlCol="0"/>
          <a:lstStyle/>
          <a:p>
            <a:pPr rtl="0"/>
            <a:fld id="{19B51A1E-902D-48AF-9020-955120F399B6}" type="slidenum">
              <a:rPr lang="pt-BR" smtClean="0"/>
              <a:pPr rtl="0"/>
              <a:t>48</a:t>
            </a:fld>
            <a:endParaRPr lang="pt-BR" dirty="0"/>
          </a:p>
        </p:txBody>
      </p:sp>
      <p:sp>
        <p:nvSpPr>
          <p:cNvPr id="21" name="Retângulo 20">
            <a:extLst>
              <a:ext uri="{FF2B5EF4-FFF2-40B4-BE49-F238E27FC236}">
                <a16:creationId xmlns:a16="http://schemas.microsoft.com/office/drawing/2014/main" id="{696697C4-A4D5-4747-A6F2-5C160403804F}"/>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717997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União Estável</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algn="just"/>
            <a:r>
              <a:rPr lang="pt-BR" sz="2000" dirty="0"/>
              <a:t>União estável é a relação de convivência entre dois cidadãos que é duradoura e estabelecida com o objetivo de constituição familiar.</a:t>
            </a:r>
          </a:p>
          <a:p>
            <a:pPr algn="just"/>
            <a:r>
              <a:rPr lang="pt-BR" sz="2000" dirty="0"/>
              <a:t>O Novo Código Civil não menciona o prazo mínimo de duração da convivência para que se atribua a condição de união estável.</a:t>
            </a:r>
          </a:p>
          <a:p>
            <a:pPr algn="just"/>
            <a:r>
              <a:rPr lang="pt-BR" sz="2000" dirty="0"/>
              <a:t>Será considerada união estável, desde que existam elementos que o provem, como por exemplo, a existência de filhos.</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buNone/>
            </a:pPr>
            <a:r>
              <a:rPr lang="pt-BR" sz="2000" b="1" dirty="0"/>
              <a:t>Formação </a:t>
            </a:r>
          </a:p>
          <a:p>
            <a:r>
              <a:rPr lang="pt-BR" sz="2000" dirty="0"/>
              <a:t>Não precisa de formalidades;</a:t>
            </a:r>
          </a:p>
          <a:p>
            <a:r>
              <a:rPr lang="pt-BR" sz="2000" dirty="0"/>
              <a:t>Pode ser feita por um contrato personalizado entre as partes criando suas próprias regras de convivência.</a:t>
            </a:r>
          </a:p>
          <a:p>
            <a:pPr marL="0" indent="0">
              <a:buNone/>
            </a:pPr>
            <a:r>
              <a:rPr lang="pt-BR" sz="2000" b="1" dirty="0"/>
              <a:t>Comprovação da data</a:t>
            </a:r>
          </a:p>
          <a:p>
            <a:pPr algn="just"/>
            <a:r>
              <a:rPr lang="pt-BR" sz="2000" dirty="0"/>
              <a:t>Sem formalidade, sem documentos específicos que provem.</a:t>
            </a:r>
          </a:p>
          <a:p>
            <a:pPr algn="just"/>
            <a:r>
              <a:rPr lang="pt-BR" sz="2000" dirty="0"/>
              <a:t> Pode ser feita então com </a:t>
            </a:r>
            <a:r>
              <a:rPr lang="pt-BR" sz="2000" b="1" dirty="0">
                <a:solidFill>
                  <a:schemeClr val="tx1"/>
                </a:solidFill>
              </a:rPr>
              <a:t>provas documentais </a:t>
            </a:r>
            <a:r>
              <a:rPr lang="pt-BR" sz="2000" dirty="0"/>
              <a:t>ou por </a:t>
            </a:r>
            <a:r>
              <a:rPr lang="pt-BR" sz="2000" b="1" dirty="0">
                <a:solidFill>
                  <a:schemeClr val="tx1"/>
                </a:solidFill>
              </a:rPr>
              <a:t>redes sociais.</a:t>
            </a:r>
          </a:p>
          <a:p>
            <a:endParaRPr lang="pt-BR" sz="2000" b="1"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49</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União Estável</a:t>
            </a:r>
          </a:p>
        </p:txBody>
      </p:sp>
    </p:spTree>
    <p:extLst>
      <p:ext uri="{BB962C8B-B14F-4D97-AF65-F5344CB8AC3E}">
        <p14:creationId xmlns:p14="http://schemas.microsoft.com/office/powerpoint/2010/main" val="3465481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Casamento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2000" y="182037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16658" y="2058235"/>
            <a:ext cx="5675400" cy="4008315"/>
          </a:xfrm>
        </p:spPr>
        <p:txBody>
          <a:bodyPr rtlCol="0"/>
          <a:lstStyle/>
          <a:p>
            <a:r>
              <a:rPr lang="pt-BR" sz="1900" dirty="0"/>
              <a:t>Os ascendentes com os descendentes, seja o parentesco natural ou civil. </a:t>
            </a:r>
          </a:p>
          <a:p>
            <a:r>
              <a:rPr lang="pt-BR" sz="1900" dirty="0"/>
              <a:t>Os afins em linha reta.</a:t>
            </a:r>
          </a:p>
          <a:p>
            <a:r>
              <a:rPr lang="pt-BR" sz="1900" dirty="0"/>
              <a:t>O adotante com quem foi cônjuge do adotante e o adotado com quem foi do adotante.</a:t>
            </a:r>
          </a:p>
          <a:p>
            <a:r>
              <a:rPr lang="pt-BR" sz="1900" dirty="0"/>
              <a:t>Os irmãos, unilaterais ou bilaterais, e demais colaterais, até o terceiro grau.</a:t>
            </a:r>
          </a:p>
          <a:p>
            <a:r>
              <a:rPr lang="pt-BR" sz="1900" dirty="0"/>
              <a:t>O adotado com o filho do adotante.</a:t>
            </a:r>
          </a:p>
          <a:p>
            <a:r>
              <a:rPr lang="pt-BR" sz="1900" dirty="0"/>
              <a:t>As pessoas casadas.</a:t>
            </a:r>
          </a:p>
          <a:p>
            <a:r>
              <a:rPr lang="pt-BR" sz="1900" dirty="0"/>
              <a:t>O cônjuge sobrevivente com o condenado por homicídio ou tentativa de homicídio contra o seu consorte.</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943" y="180788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058235"/>
            <a:ext cx="5472113" cy="4008315"/>
          </a:xfrm>
        </p:spPr>
        <p:txBody>
          <a:bodyPr rtlCol="0"/>
          <a:lstStyle/>
          <a:p>
            <a:pPr>
              <a:buNone/>
            </a:pPr>
            <a:r>
              <a:rPr lang="pt-BR" dirty="0"/>
              <a:t>Tem como finalidade evitar, além de confusão patrimonial, dubiedade com relação à filiação. </a:t>
            </a:r>
          </a:p>
          <a:p>
            <a:r>
              <a:rPr lang="pt-BR" dirty="0"/>
              <a:t>O viúvo ou a viúva que tiver filho do cônjuge falecido, enquanto não fizer inventário dos bens do casal e der partilha aos herdeiros. </a:t>
            </a:r>
          </a:p>
          <a:p>
            <a:r>
              <a:rPr lang="pt-BR" dirty="0"/>
              <a:t>A viúva, ou a mulher cujo casamento se desfez por ser nulo ou ter sido anulado, até 10 meses depois do começo da viuvez, ou da dissolução da sociedade conjugal.</a:t>
            </a:r>
          </a:p>
          <a:p>
            <a:r>
              <a:rPr lang="pt-BR" dirty="0"/>
              <a:t>O divorciado, enquanto não houver sido homologada ou decidida a partilha dos bens do casal.</a:t>
            </a:r>
          </a:p>
          <a:p>
            <a:r>
              <a:rPr lang="pt-BR" dirty="0"/>
              <a:t>O tutor ou curador e os seus parentes, com a pessoa tutelada ou curatelada, enquanto não cessar a curatela ou a tutela.</a:t>
            </a:r>
          </a:p>
          <a:p>
            <a:pPr>
              <a:buNone/>
            </a:pPr>
            <a:endParaRPr lang="pt-BR" sz="19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5</a:t>
            </a:fld>
            <a:endParaRPr lang="pt-BR" dirty="0"/>
          </a:p>
        </p:txBody>
      </p:sp>
      <p:sp>
        <p:nvSpPr>
          <p:cNvPr id="10" name="CaixaDeTexto 9">
            <a:extLst>
              <a:ext uri="{FF2B5EF4-FFF2-40B4-BE49-F238E27FC236}">
                <a16:creationId xmlns:a16="http://schemas.microsoft.com/office/drawing/2014/main" id="{E5AAB3F1-DEB5-4242-99AD-42435383B879}"/>
              </a:ext>
            </a:extLst>
          </p:cNvPr>
          <p:cNvSpPr txBox="1"/>
          <p:nvPr/>
        </p:nvSpPr>
        <p:spPr>
          <a:xfrm>
            <a:off x="409198" y="1346221"/>
            <a:ext cx="5675401" cy="461665"/>
          </a:xfrm>
          <a:prstGeom prst="rect">
            <a:avLst/>
          </a:prstGeom>
          <a:noFill/>
        </p:spPr>
        <p:txBody>
          <a:bodyPr wrap="square" rtlCol="0">
            <a:spAutoFit/>
          </a:bodyPr>
          <a:lstStyle/>
          <a:p>
            <a:r>
              <a:rPr lang="pt-BR" sz="2400" b="1" dirty="0"/>
              <a:t>Impedimentos (não podem casar)</a:t>
            </a:r>
          </a:p>
        </p:txBody>
      </p:sp>
      <p:sp>
        <p:nvSpPr>
          <p:cNvPr id="14" name="CaixaDeTexto 13">
            <a:extLst>
              <a:ext uri="{FF2B5EF4-FFF2-40B4-BE49-F238E27FC236}">
                <a16:creationId xmlns:a16="http://schemas.microsoft.com/office/drawing/2014/main" id="{82F859EE-20AD-4692-AE15-9BBB1786982A}"/>
              </a:ext>
            </a:extLst>
          </p:cNvPr>
          <p:cNvSpPr txBox="1"/>
          <p:nvPr/>
        </p:nvSpPr>
        <p:spPr>
          <a:xfrm>
            <a:off x="6084598" y="1358714"/>
            <a:ext cx="5675401" cy="461665"/>
          </a:xfrm>
          <a:prstGeom prst="rect">
            <a:avLst/>
          </a:prstGeom>
          <a:noFill/>
        </p:spPr>
        <p:txBody>
          <a:bodyPr wrap="square" rtlCol="0">
            <a:spAutoFit/>
          </a:bodyPr>
          <a:lstStyle/>
          <a:p>
            <a:r>
              <a:rPr lang="pt-BR" sz="2400" b="1" dirty="0"/>
              <a:t>Causas Suspensivas</a:t>
            </a:r>
          </a:p>
        </p:txBody>
      </p:sp>
      <p:sp>
        <p:nvSpPr>
          <p:cNvPr id="17" name="Retângulo 16">
            <a:extLst>
              <a:ext uri="{FF2B5EF4-FFF2-40B4-BE49-F238E27FC236}">
                <a16:creationId xmlns:a16="http://schemas.microsoft.com/office/drawing/2014/main" id="{7BAEF6C4-8005-4FC6-8BA6-46F4D7179A03}"/>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022303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União Estável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3243" y="2240341"/>
            <a:ext cx="5675400" cy="4008315"/>
          </a:xfrm>
        </p:spPr>
        <p:txBody>
          <a:bodyPr rtlCol="0"/>
          <a:lstStyle/>
          <a:p>
            <a:pPr marL="0" indent="0">
              <a:buNone/>
            </a:pPr>
            <a:r>
              <a:rPr lang="pt-BR" sz="2000" b="1" dirty="0"/>
              <a:t>Adoção do nome </a:t>
            </a:r>
          </a:p>
          <a:p>
            <a:r>
              <a:rPr lang="pt-BR" sz="2000" dirty="0"/>
              <a:t>Não pode ser alterada a titulação dos nomes.</a:t>
            </a:r>
          </a:p>
          <a:p>
            <a:pPr marL="0" indent="0">
              <a:buNone/>
            </a:pPr>
            <a:r>
              <a:rPr lang="pt-BR" sz="2000" b="1" dirty="0"/>
              <a:t>Estado civil </a:t>
            </a:r>
          </a:p>
          <a:p>
            <a:r>
              <a:rPr lang="pt-BR" sz="2000" dirty="0"/>
              <a:t>Não há alteração do estado civil da pessoa.</a:t>
            </a:r>
          </a:p>
          <a:p>
            <a:pPr marL="0" indent="0">
              <a:buNone/>
            </a:pPr>
            <a:r>
              <a:rPr lang="pt-BR" sz="2000" b="1" dirty="0"/>
              <a:t>Regime de bens </a:t>
            </a:r>
          </a:p>
          <a:p>
            <a:pPr algn="just"/>
            <a:r>
              <a:rPr lang="pt-BR" sz="2000" dirty="0"/>
              <a:t>Regime parcial (antes e depois do casamento).</a:t>
            </a:r>
          </a:p>
          <a:p>
            <a:pPr algn="just"/>
            <a:r>
              <a:rPr lang="pt-BR" sz="2000" dirty="0"/>
              <a:t>Comunhão Universal de Bens (tudo nosso).</a:t>
            </a:r>
          </a:p>
          <a:p>
            <a:pPr algn="just"/>
            <a:r>
              <a:rPr lang="pt-BR" sz="2000" dirty="0"/>
              <a:t>Separação Total de Bens (O que é meu, é meu!).</a:t>
            </a:r>
          </a:p>
          <a:p>
            <a:pPr marL="0" indent="0" algn="just">
              <a:buNone/>
            </a:pPr>
            <a:r>
              <a:rPr lang="pt-BR" sz="2000" dirty="0"/>
              <a:t>União Estável.</a:t>
            </a:r>
          </a:p>
          <a:p>
            <a:pPr algn="just"/>
            <a:r>
              <a:rPr lang="pt-BR" sz="2000" dirty="0"/>
              <a:t>Sem formalidades.</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Caso não houver contrato prévio pode-se catalogar como </a:t>
            </a:r>
            <a:r>
              <a:rPr lang="pt-BR" sz="2000" b="1" dirty="0">
                <a:solidFill>
                  <a:schemeClr val="tx1"/>
                </a:solidFill>
              </a:rPr>
              <a:t>Regime Parcial.</a:t>
            </a:r>
          </a:p>
          <a:p>
            <a:pPr>
              <a:buNone/>
            </a:pPr>
            <a:r>
              <a:rPr lang="pt-BR" sz="2000" b="1" dirty="0"/>
              <a:t>Herança </a:t>
            </a:r>
          </a:p>
          <a:p>
            <a:r>
              <a:rPr lang="pt-BR" sz="2000" dirty="0"/>
              <a:t>Companheiro não é considerado herdeiro necessário. Portanto terá que provar o direito dos bens.</a:t>
            </a:r>
          </a:p>
          <a:p>
            <a:pPr marL="0" indent="0">
              <a:buNone/>
            </a:pPr>
            <a:r>
              <a:rPr lang="pt-BR" sz="2000" b="1" dirty="0"/>
              <a:t>Extinção da União Estável</a:t>
            </a:r>
          </a:p>
          <a:p>
            <a:r>
              <a:rPr lang="pt-BR" sz="2000" dirty="0"/>
              <a:t>Não há formalidades, contudo se houver alguns tipo de contrato entre as partes, terá que ser discutido e simplesmente será feito o </a:t>
            </a:r>
            <a:r>
              <a:rPr lang="pt-BR" sz="2000" b="1" dirty="0">
                <a:solidFill>
                  <a:schemeClr val="tx1"/>
                </a:solidFill>
              </a:rPr>
              <a:t>distrato.</a:t>
            </a:r>
          </a:p>
          <a:p>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50</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União Estável</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2</a:t>
            </a:r>
          </a:p>
        </p:txBody>
      </p:sp>
    </p:spTree>
    <p:extLst>
      <p:ext uri="{BB962C8B-B14F-4D97-AF65-F5344CB8AC3E}">
        <p14:creationId xmlns:p14="http://schemas.microsoft.com/office/powerpoint/2010/main" val="312434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3" name="Espaço Reservado para Imagem 22">
            <a:extLst>
              <a:ext uri="{FF2B5EF4-FFF2-40B4-BE49-F238E27FC236}">
                <a16:creationId xmlns:a16="http://schemas.microsoft.com/office/drawing/2014/main" id="{35E3CE9E-B03C-CB4B-A83A-D3265C7A0545}"/>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2827606" y="745588"/>
            <a:ext cx="9364393" cy="5128559"/>
          </a:xfrm>
        </p:spPr>
      </p:pic>
      <p:sp>
        <p:nvSpPr>
          <p:cNvPr id="3" name="Título 2">
            <a:extLst>
              <a:ext uri="{FF2B5EF4-FFF2-40B4-BE49-F238E27FC236}">
                <a16:creationId xmlns:a16="http://schemas.microsoft.com/office/drawing/2014/main" id="{200B3D2B-613A-41BE-987D-E6A1324B456D}"/>
              </a:ext>
            </a:extLst>
          </p:cNvPr>
          <p:cNvSpPr>
            <a:spLocks noGrp="1"/>
          </p:cNvSpPr>
          <p:nvPr>
            <p:ph type="title"/>
          </p:nvPr>
        </p:nvSpPr>
        <p:spPr>
          <a:xfrm>
            <a:off x="-1700" y="3531842"/>
            <a:ext cx="4235497" cy="839741"/>
          </a:xfrm>
        </p:spPr>
        <p:txBody>
          <a:bodyPr rtlCol="0"/>
          <a:lstStyle/>
          <a:p>
            <a:pPr algn="ctr" rtl="0"/>
            <a:r>
              <a:rPr lang="pt-BR" sz="4800" dirty="0"/>
              <a:t>TUTELA</a:t>
            </a:r>
          </a:p>
        </p:txBody>
      </p:sp>
      <p:sp>
        <p:nvSpPr>
          <p:cNvPr id="10" name="Espaço Reservado para Texto 9">
            <a:extLst>
              <a:ext uri="{FF2B5EF4-FFF2-40B4-BE49-F238E27FC236}">
                <a16:creationId xmlns:a16="http://schemas.microsoft.com/office/drawing/2014/main" id="{2972F17A-D965-40B9-8ABB-C634072DBCC0}"/>
              </a:ext>
            </a:extLst>
          </p:cNvPr>
          <p:cNvSpPr>
            <a:spLocks noGrp="1"/>
          </p:cNvSpPr>
          <p:nvPr>
            <p:ph type="body" sz="quarter" idx="13"/>
          </p:nvPr>
        </p:nvSpPr>
        <p:spPr>
          <a:xfrm>
            <a:off x="0" y="4371584"/>
            <a:ext cx="4233797" cy="839741"/>
          </a:xfrm>
        </p:spPr>
        <p:txBody>
          <a:bodyPr rtlCol="0"/>
          <a:lstStyle/>
          <a:p>
            <a:r>
              <a:rPr lang="pt-BR" dirty="0"/>
              <a:t>Promover Educação, Alimentação e Lazer</a:t>
            </a:r>
          </a:p>
          <a:p>
            <a:pPr rtl="0"/>
            <a:endParaRPr lang="pt-BR" dirty="0"/>
          </a:p>
        </p:txBody>
      </p:sp>
      <p:sp>
        <p:nvSpPr>
          <p:cNvPr id="5" name="Espaço Reservado para o Número do Slide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rtlCol="0"/>
          <a:lstStyle/>
          <a:p>
            <a:pPr rtl="0"/>
            <a:fld id="{19B51A1E-902D-48AF-9020-955120F399B6}" type="slidenum">
              <a:rPr lang="pt-BR" smtClean="0"/>
              <a:pPr rtl="0"/>
              <a:t>51</a:t>
            </a:fld>
            <a:endParaRPr lang="pt-BR" dirty="0"/>
          </a:p>
        </p:txBody>
      </p:sp>
      <p:sp>
        <p:nvSpPr>
          <p:cNvPr id="6" name="Retângulo 5">
            <a:extLst>
              <a:ext uri="{FF2B5EF4-FFF2-40B4-BE49-F238E27FC236}">
                <a16:creationId xmlns:a16="http://schemas.microsoft.com/office/drawing/2014/main" id="{5E52F149-5782-44A1-99F7-E30F999DADF6}"/>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405081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Tutela</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algn="just"/>
            <a:r>
              <a:rPr lang="pt-BR" sz="2000" dirty="0"/>
              <a:t>É  o instituto de proteção da criança e do adolescente.</a:t>
            </a:r>
          </a:p>
          <a:p>
            <a:pPr algn="just"/>
            <a:r>
              <a:rPr lang="pt-BR" sz="2000" dirty="0"/>
              <a:t>Inicialmente quem tem o poder familiar é o pai e a mãe.</a:t>
            </a:r>
          </a:p>
          <a:p>
            <a:pPr algn="just"/>
            <a:r>
              <a:rPr lang="pt-BR" sz="2000" dirty="0"/>
              <a:t>Na falta ou no impedimento de exercer este poder familiar, cabe ao juiz nomear um </a:t>
            </a:r>
            <a:r>
              <a:rPr lang="pt-BR" sz="2000" b="1" dirty="0">
                <a:solidFill>
                  <a:schemeClr val="tx1"/>
                </a:solidFill>
              </a:rPr>
              <a:t>tutor</a:t>
            </a:r>
            <a:r>
              <a:rPr lang="pt-BR" sz="2000" dirty="0"/>
              <a:t>.</a:t>
            </a:r>
          </a:p>
          <a:p>
            <a:pPr algn="just"/>
            <a:r>
              <a:rPr lang="pt-BR" sz="2000" b="1" dirty="0">
                <a:solidFill>
                  <a:schemeClr val="tx1"/>
                </a:solidFill>
              </a:rPr>
              <a:t>Tutor</a:t>
            </a:r>
            <a:r>
              <a:rPr lang="pt-BR" sz="2000" dirty="0"/>
              <a:t>: Aquele que exerce uma tutela.</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buNone/>
            </a:pPr>
            <a:r>
              <a:rPr lang="pt-BR" sz="2000" dirty="0"/>
              <a:t>Cabe ao Tutor:</a:t>
            </a:r>
          </a:p>
          <a:p>
            <a:r>
              <a:rPr lang="pt-BR" sz="2000" dirty="0"/>
              <a:t>Promover Educação;</a:t>
            </a:r>
          </a:p>
          <a:p>
            <a:r>
              <a:rPr lang="pt-BR" sz="2000" dirty="0"/>
              <a:t>Promover Alimentação;</a:t>
            </a:r>
          </a:p>
          <a:p>
            <a:r>
              <a:rPr lang="pt-BR" sz="2000" dirty="0"/>
              <a:t>Promover Lazer;</a:t>
            </a:r>
          </a:p>
          <a:p>
            <a:r>
              <a:rPr lang="pt-BR" sz="2000" dirty="0"/>
              <a:t>Administrar o patrimônio desta criança ou adolescente.</a:t>
            </a:r>
          </a:p>
          <a:p>
            <a:r>
              <a:rPr lang="pt-BR" sz="2000" dirty="0"/>
              <a:t>Responder por todos os atos legais do </a:t>
            </a:r>
            <a:r>
              <a:rPr lang="pt-BR" sz="2000" b="1" dirty="0">
                <a:solidFill>
                  <a:schemeClr val="tx1"/>
                </a:solidFill>
              </a:rPr>
              <a:t>tutelado</a:t>
            </a:r>
            <a:r>
              <a:rPr lang="pt-BR" sz="2000" dirty="0"/>
              <a:t>.</a:t>
            </a:r>
          </a:p>
          <a:p>
            <a:r>
              <a:rPr lang="pt-BR" sz="2000" b="1" dirty="0">
                <a:solidFill>
                  <a:schemeClr val="tx1"/>
                </a:solidFill>
              </a:rPr>
              <a:t>Tutelado</a:t>
            </a:r>
            <a:r>
              <a:rPr lang="pt-BR" sz="2000" dirty="0"/>
              <a:t>: Aquele que tem ou recebe proteção; amparado, defendido.</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52</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Tutela</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Tutor</a:t>
            </a:r>
          </a:p>
        </p:txBody>
      </p:sp>
    </p:spTree>
    <p:extLst>
      <p:ext uri="{BB962C8B-B14F-4D97-AF65-F5344CB8AC3E}">
        <p14:creationId xmlns:p14="http://schemas.microsoft.com/office/powerpoint/2010/main" val="1799008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Tutela</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algn="just"/>
            <a:r>
              <a:rPr lang="pt-BR" sz="2000" dirty="0"/>
              <a:t>Preferencialmente parentes próximos aptos à tutela do menor.</a:t>
            </a:r>
          </a:p>
          <a:p>
            <a:pPr marL="0" indent="0" algn="just">
              <a:buNone/>
            </a:pPr>
            <a:r>
              <a:rPr lang="pt-BR" sz="2000" dirty="0"/>
              <a:t>Caso não ocorra a disponibilidade de parentes, cabe ao juiz nomear uma pessoa que obedeça os requisitos:</a:t>
            </a:r>
          </a:p>
          <a:p>
            <a:pPr algn="just"/>
            <a:r>
              <a:rPr lang="pt-BR" sz="2000" dirty="0"/>
              <a:t>Ser uma pessoa idônea;</a:t>
            </a:r>
          </a:p>
          <a:p>
            <a:pPr algn="just"/>
            <a:r>
              <a:rPr lang="pt-BR" sz="2000" dirty="0"/>
              <a:t>Morar na mesma comarca do menor;</a:t>
            </a:r>
          </a:p>
          <a:p>
            <a:pPr algn="just"/>
            <a:r>
              <a:rPr lang="pt-BR" sz="2000" dirty="0"/>
              <a:t>Se no caso de irmãos, é de obrigação ser tutor de ambos. </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buNone/>
            </a:pPr>
            <a:r>
              <a:rPr lang="pt-BR" sz="2000" dirty="0"/>
              <a:t>Em certos casos. </a:t>
            </a:r>
          </a:p>
          <a:p>
            <a:r>
              <a:rPr lang="pt-BR" sz="2000" dirty="0"/>
              <a:t>Pessoas sem idoneidade civil e moral.</a:t>
            </a:r>
          </a:p>
          <a:p>
            <a:r>
              <a:rPr lang="pt-BR" sz="2000" dirty="0"/>
              <a:t>Pessoas que possuem dívidas com o menor ou com os pais do mesmo.</a:t>
            </a:r>
          </a:p>
          <a:p>
            <a:r>
              <a:rPr lang="pt-BR" sz="2000" dirty="0"/>
              <a:t>Suspeitos de tirar proveito do menor.</a:t>
            </a:r>
          </a:p>
          <a:p>
            <a:r>
              <a:rPr lang="pt-BR" sz="2000" dirty="0"/>
              <a:t>Condenados por crimes.</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53</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Nomeação do Tutor</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Exoneração da tutela</a:t>
            </a:r>
          </a:p>
        </p:txBody>
      </p:sp>
    </p:spTree>
    <p:extLst>
      <p:ext uri="{BB962C8B-B14F-4D97-AF65-F5344CB8AC3E}">
        <p14:creationId xmlns:p14="http://schemas.microsoft.com/office/powerpoint/2010/main" val="882890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Tutela</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Militares em serviço.</a:t>
            </a:r>
          </a:p>
          <a:p>
            <a:r>
              <a:rPr lang="pt-BR" sz="2000" dirty="0"/>
              <a:t>Pessoas com mais de 3 filhos.</a:t>
            </a:r>
          </a:p>
          <a:p>
            <a:r>
              <a:rPr lang="pt-BR" sz="2000" dirty="0"/>
              <a:t>Pessoas impossibilitadas por enfermidades;</a:t>
            </a:r>
          </a:p>
          <a:p>
            <a:r>
              <a:rPr lang="pt-BR" sz="2000" dirty="0"/>
              <a:t>Aqueles que já exerceram a tutela ou curatela.</a:t>
            </a:r>
          </a:p>
          <a:p>
            <a:r>
              <a:rPr lang="pt-BR" sz="2000" dirty="0"/>
              <a:t>Maiores de sessenta anos de idade.</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lgn="just"/>
            <a:r>
              <a:rPr lang="pt-BR" sz="2000" dirty="0"/>
              <a:t>A tutela quando convocada por decisão judicial é irrevogável e com prazo mínimo de 2 anos, porém pode ser renovada.</a:t>
            </a:r>
          </a:p>
          <a:p>
            <a:pPr algn="just"/>
            <a:r>
              <a:rPr lang="pt-BR" sz="2000" dirty="0"/>
              <a:t>A cada 2 anos o tutor é obrigado a prestar conta (</a:t>
            </a:r>
            <a:r>
              <a:rPr lang="pt-BR" sz="2000" b="1" dirty="0">
                <a:solidFill>
                  <a:schemeClr val="tx1"/>
                </a:solidFill>
              </a:rPr>
              <a:t>Ação de Prestação de Contas</a:t>
            </a:r>
            <a:r>
              <a:rPr lang="pt-BR" sz="2000" dirty="0"/>
              <a:t>).</a:t>
            </a:r>
          </a:p>
          <a:p>
            <a:pPr algn="just"/>
            <a:r>
              <a:rPr lang="pt-BR" sz="2000" dirty="0"/>
              <a:t>Após este período mínimo de 2 anos a tutela pode ser revogada.</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54</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Exclusa Legal</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Tempo mínimo </a:t>
            </a:r>
          </a:p>
        </p:txBody>
      </p:sp>
    </p:spTree>
    <p:extLst>
      <p:ext uri="{BB962C8B-B14F-4D97-AF65-F5344CB8AC3E}">
        <p14:creationId xmlns:p14="http://schemas.microsoft.com/office/powerpoint/2010/main" val="944992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Tutela</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dirty="0"/>
              <a:t>Ocorre quando:</a:t>
            </a:r>
          </a:p>
          <a:p>
            <a:r>
              <a:rPr lang="pt-BR" sz="2000" dirty="0"/>
              <a:t>A criança/adolescente atingir a maioridade.</a:t>
            </a:r>
          </a:p>
          <a:p>
            <a:r>
              <a:rPr lang="pt-BR" sz="2000" dirty="0"/>
              <a:t>Quando ela é </a:t>
            </a:r>
            <a:r>
              <a:rPr lang="pt-BR" sz="2000" dirty="0" err="1"/>
              <a:t>emacipada</a:t>
            </a:r>
            <a:r>
              <a:rPr lang="pt-BR" sz="2000" dirty="0"/>
              <a:t>.</a:t>
            </a:r>
          </a:p>
          <a:p>
            <a:r>
              <a:rPr lang="pt-BR" sz="2000" dirty="0"/>
              <a:t>Ou retirada do tutor por outro tutor.</a:t>
            </a:r>
          </a:p>
          <a:p>
            <a:pPr marL="0" indent="0">
              <a:buNone/>
            </a:pPr>
            <a:r>
              <a:rPr lang="pt-BR" sz="2000" b="1" dirty="0"/>
              <a:t>Denúncia </a:t>
            </a:r>
          </a:p>
          <a:p>
            <a:r>
              <a:rPr lang="pt-BR" sz="2000" dirty="0"/>
              <a:t>Deve-se </a:t>
            </a:r>
            <a:r>
              <a:rPr lang="pt-BR" sz="2000" b="1" dirty="0">
                <a:solidFill>
                  <a:schemeClr val="tx1"/>
                </a:solidFill>
              </a:rPr>
              <a:t>dirigir ao Ministério Público e fazer uma denúncia</a:t>
            </a:r>
            <a:r>
              <a:rPr lang="pt-BR" sz="2000" dirty="0"/>
              <a:t>, onde o MP pode fazer um pedido judicial e o juiz determinar a intimação do tutor para responder pelos seus atos contra o tutelado.</a:t>
            </a:r>
          </a:p>
          <a:p>
            <a:endParaRPr lang="pt-BR" sz="2000" dirty="0"/>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lgn="just"/>
            <a:r>
              <a:rPr lang="pt-BR" sz="2000" dirty="0"/>
              <a:t>Mecanismo de proteção para aqueles que, mesmo </a:t>
            </a:r>
            <a:r>
              <a:rPr lang="pt-BR" sz="2000" b="1" dirty="0">
                <a:solidFill>
                  <a:schemeClr val="tx1"/>
                </a:solidFill>
              </a:rPr>
              <a:t>maiores de idade</a:t>
            </a:r>
            <a:r>
              <a:rPr lang="pt-BR" sz="2000" dirty="0"/>
              <a:t>, não possuem capacidade de reger os atos da própria vida.</a:t>
            </a:r>
          </a:p>
          <a:p>
            <a:pPr algn="just"/>
            <a:r>
              <a:rPr lang="pt-BR" sz="2000" dirty="0"/>
              <a:t>Curatela </a:t>
            </a:r>
            <a:r>
              <a:rPr lang="pt-BR" sz="2000" b="1" dirty="0">
                <a:solidFill>
                  <a:schemeClr val="tx1"/>
                </a:solidFill>
              </a:rPr>
              <a:t>Parcial</a:t>
            </a:r>
            <a:r>
              <a:rPr lang="pt-BR" sz="2000" dirty="0">
                <a:solidFill>
                  <a:srgbClr val="FF0000"/>
                </a:solidFill>
              </a:rPr>
              <a:t> </a:t>
            </a:r>
            <a:r>
              <a:rPr lang="pt-BR" sz="2000" dirty="0"/>
              <a:t>(certos pontos de interdição, como interdição financeira)</a:t>
            </a:r>
          </a:p>
          <a:p>
            <a:pPr algn="just"/>
            <a:r>
              <a:rPr lang="pt-BR" sz="2000" dirty="0"/>
              <a:t>Curatela </a:t>
            </a:r>
            <a:r>
              <a:rPr lang="pt-BR" sz="2000" b="1" dirty="0">
                <a:solidFill>
                  <a:schemeClr val="tx1"/>
                </a:solidFill>
              </a:rPr>
              <a:t>Total </a:t>
            </a:r>
          </a:p>
          <a:p>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55</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Encerramento da Tutela</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Curatela </a:t>
            </a:r>
          </a:p>
        </p:txBody>
      </p:sp>
    </p:spTree>
    <p:extLst>
      <p:ext uri="{BB962C8B-B14F-4D97-AF65-F5344CB8AC3E}">
        <p14:creationId xmlns:p14="http://schemas.microsoft.com/office/powerpoint/2010/main" val="1307849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Tutela</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algn="just"/>
            <a:r>
              <a:rPr lang="pt-BR" sz="2000" dirty="0"/>
              <a:t> O objetivo da conduta, na maior parte dos casos, é </a:t>
            </a:r>
            <a:r>
              <a:rPr lang="pt-BR" sz="2000" b="1" dirty="0">
                <a:solidFill>
                  <a:schemeClr val="tx1"/>
                </a:solidFill>
              </a:rPr>
              <a:t>prejudicar o vínculo da criança ou do adolescente com o genitor.</a:t>
            </a:r>
          </a:p>
          <a:p>
            <a:pPr algn="just"/>
            <a:r>
              <a:rPr lang="pt-BR" sz="2000" dirty="0"/>
              <a:t>A alienação parental </a:t>
            </a:r>
            <a:r>
              <a:rPr lang="pt-BR" sz="2000" b="1" dirty="0">
                <a:solidFill>
                  <a:schemeClr val="tx1"/>
                </a:solidFill>
              </a:rPr>
              <a:t>fere</a:t>
            </a:r>
            <a:r>
              <a:rPr lang="pt-BR" sz="2000" dirty="0"/>
              <a:t>, portanto, </a:t>
            </a:r>
            <a:r>
              <a:rPr lang="pt-BR" sz="2000" b="1" dirty="0">
                <a:solidFill>
                  <a:schemeClr val="tx1"/>
                </a:solidFill>
              </a:rPr>
              <a:t>o direito fundamental da criança à convivência familiar saudável.</a:t>
            </a:r>
          </a:p>
          <a:p>
            <a:pPr marL="0" indent="0" algn="just">
              <a:buNone/>
            </a:pPr>
            <a:r>
              <a:rPr lang="pt-BR" sz="2000" b="1" dirty="0">
                <a:solidFill>
                  <a:schemeClr val="tx1"/>
                </a:solidFill>
              </a:rPr>
              <a:t>Alienação parental – danos </a:t>
            </a:r>
          </a:p>
          <a:p>
            <a:r>
              <a:rPr lang="pt-BR" sz="2000" dirty="0"/>
              <a:t>Prejuízos Psicológicos e afetivos com os seus genitores.</a:t>
            </a:r>
          </a:p>
          <a:p>
            <a:pPr marL="0" indent="0">
              <a:buNone/>
            </a:pPr>
            <a:r>
              <a:rPr lang="pt-BR" sz="2000" dirty="0"/>
              <a:t>Afetando deste modo na formação do:</a:t>
            </a:r>
          </a:p>
          <a:p>
            <a:r>
              <a:rPr lang="pt-BR" sz="2000" dirty="0"/>
              <a:t>Cognitivo, Intelectual, Social, Emocional</a:t>
            </a:r>
          </a:p>
          <a:p>
            <a:pPr algn="just"/>
            <a:endParaRPr lang="pt-BR" sz="2000" b="1" dirty="0">
              <a:solidFill>
                <a:schemeClr val="tx1"/>
              </a:solidFill>
            </a:endParaRP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buNone/>
            </a:pPr>
            <a:r>
              <a:rPr lang="pt-BR" sz="2000" b="1" dirty="0"/>
              <a:t>Providências :</a:t>
            </a:r>
          </a:p>
          <a:p>
            <a:r>
              <a:rPr lang="pt-BR" sz="2000" dirty="0"/>
              <a:t>Advertir o alienador.</a:t>
            </a:r>
          </a:p>
          <a:p>
            <a:r>
              <a:rPr lang="pt-BR" sz="2000" dirty="0"/>
              <a:t>Ampliar a convivência familiar com o genitor alienado.</a:t>
            </a:r>
          </a:p>
          <a:p>
            <a:r>
              <a:rPr lang="pt-BR" sz="2000" dirty="0"/>
              <a:t>Multa.</a:t>
            </a:r>
          </a:p>
          <a:p>
            <a:r>
              <a:rPr lang="pt-BR" sz="2000" dirty="0"/>
              <a:t>Acompanhamento psicológico.</a:t>
            </a:r>
          </a:p>
          <a:p>
            <a:r>
              <a:rPr lang="pt-BR" sz="2000" dirty="0"/>
              <a:t>Alterar a guarda para guarda compartilhada.</a:t>
            </a:r>
          </a:p>
          <a:p>
            <a:r>
              <a:rPr lang="pt-BR" sz="2000" dirty="0"/>
              <a:t>Declarar suspensão da autoridade parental.</a:t>
            </a:r>
          </a:p>
          <a:p>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56</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Alienação parental</a:t>
            </a:r>
          </a:p>
        </p:txBody>
      </p:sp>
    </p:spTree>
    <p:extLst>
      <p:ext uri="{BB962C8B-B14F-4D97-AF65-F5344CB8AC3E}">
        <p14:creationId xmlns:p14="http://schemas.microsoft.com/office/powerpoint/2010/main" val="3807258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a:extLst>
              <a:ext uri="{FF2B5EF4-FFF2-40B4-BE49-F238E27FC236}">
                <a16:creationId xmlns:a16="http://schemas.microsoft.com/office/drawing/2014/main" id="{98FAB55B-AEC5-45FF-B7E0-C51610AE902F}"/>
              </a:ext>
            </a:extLst>
          </p:cNvPr>
          <p:cNvPicPr>
            <a:picLocks noGrp="1" noChangeAspect="1"/>
          </p:cNvPicPr>
          <p:nvPr>
            <p:ph type="pic" sz="quarter" idx="14"/>
          </p:nvPr>
        </p:nvPicPr>
        <p:blipFill>
          <a:blip r:embed="rId2"/>
          <a:srcRect l="21275" r="21275"/>
          <a:stretch>
            <a:fillRect/>
          </a:stretch>
        </p:blipFill>
        <p:spPr>
          <a:xfrm>
            <a:off x="4872038" y="0"/>
            <a:ext cx="7319962" cy="6370638"/>
          </a:xfrm>
        </p:spPr>
      </p:pic>
      <p:sp>
        <p:nvSpPr>
          <p:cNvPr id="20" name="Retângulo 19" descr="Bloco em destaque">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30114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2" name="Título 1">
            <a:extLst>
              <a:ext uri="{FF2B5EF4-FFF2-40B4-BE49-F238E27FC236}">
                <a16:creationId xmlns:a16="http://schemas.microsoft.com/office/drawing/2014/main" id="{3560F281-4FF6-4617-A809-AC9C15ECF18A}"/>
              </a:ext>
            </a:extLst>
          </p:cNvPr>
          <p:cNvSpPr>
            <a:spLocks noGrp="1"/>
          </p:cNvSpPr>
          <p:nvPr>
            <p:ph type="title"/>
          </p:nvPr>
        </p:nvSpPr>
        <p:spPr>
          <a:xfrm>
            <a:off x="457200" y="3802899"/>
            <a:ext cx="6118964" cy="985000"/>
          </a:xfrm>
        </p:spPr>
        <p:txBody>
          <a:bodyPr rtlCol="0"/>
          <a:lstStyle/>
          <a:p>
            <a:pPr algn="l" rtl="0"/>
            <a:r>
              <a:rPr lang="pt-BR" sz="4400" dirty="0"/>
              <a:t>DIREITO DE SUCESSÕES</a:t>
            </a:r>
          </a:p>
        </p:txBody>
      </p:sp>
      <p:sp>
        <p:nvSpPr>
          <p:cNvPr id="3" name="Espaço Reservado para Texto 2">
            <a:extLst>
              <a:ext uri="{FF2B5EF4-FFF2-40B4-BE49-F238E27FC236}">
                <a16:creationId xmlns:a16="http://schemas.microsoft.com/office/drawing/2014/main" id="{611DC577-0A95-47D0-95D9-5F8DA763D46B}"/>
              </a:ext>
            </a:extLst>
          </p:cNvPr>
          <p:cNvSpPr>
            <a:spLocks noGrp="1"/>
          </p:cNvSpPr>
          <p:nvPr>
            <p:ph type="body" sz="quarter" idx="32"/>
          </p:nvPr>
        </p:nvSpPr>
        <p:spPr>
          <a:xfrm>
            <a:off x="457200" y="4787899"/>
            <a:ext cx="4927400" cy="1162800"/>
          </a:xfrm>
        </p:spPr>
        <p:txBody>
          <a:bodyPr rtlCol="0"/>
          <a:lstStyle/>
          <a:p>
            <a:pPr algn="l"/>
            <a:r>
              <a:rPr lang="pt-BR" dirty="0"/>
              <a:t>Direito de herança ou legado deixado por alguém.</a:t>
            </a:r>
          </a:p>
        </p:txBody>
      </p:sp>
      <p:sp>
        <p:nvSpPr>
          <p:cNvPr id="6" name="Espaço Reservado para o Número do Slide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pt-BR" smtClean="0"/>
              <a:pPr rtl="0"/>
              <a:t>57</a:t>
            </a:fld>
            <a:endParaRPr lang="pt-BR" dirty="0"/>
          </a:p>
        </p:txBody>
      </p:sp>
      <p:sp>
        <p:nvSpPr>
          <p:cNvPr id="16" name="Retângulo 15">
            <a:extLst>
              <a:ext uri="{FF2B5EF4-FFF2-40B4-BE49-F238E27FC236}">
                <a16:creationId xmlns:a16="http://schemas.microsoft.com/office/drawing/2014/main" id="{CC397B13-E74E-457E-AD77-6927394EAE3C}"/>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017138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Direito de Sucessões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solidFill>
                  <a:schemeClr val="tx1"/>
                </a:solidFill>
                <a:latin typeface="Calibri (Corpo)"/>
              </a:rPr>
              <a:t>No vocabulário jurídico, toma-se a palavra na acepção própria de uma pessoa inserir--se na titularidade de uma relação jurídica que lhe adem de outra pessoa. E pode verificar-se em vida (</a:t>
            </a:r>
            <a:r>
              <a:rPr lang="pt-BR" sz="2000" b="1" dirty="0" err="1">
                <a:solidFill>
                  <a:schemeClr val="tx1"/>
                </a:solidFill>
                <a:latin typeface="Calibri (Corpo)"/>
              </a:rPr>
              <a:t>sucessio</a:t>
            </a:r>
            <a:r>
              <a:rPr lang="pt-BR" sz="2000" b="1" dirty="0">
                <a:solidFill>
                  <a:schemeClr val="tx1"/>
                </a:solidFill>
                <a:latin typeface="Calibri (Corpo)"/>
              </a:rPr>
              <a:t> </a:t>
            </a:r>
            <a:r>
              <a:rPr lang="pt-BR" sz="2000" b="1" dirty="0" err="1">
                <a:solidFill>
                  <a:schemeClr val="tx1"/>
                </a:solidFill>
                <a:latin typeface="Calibri (Corpo)"/>
              </a:rPr>
              <a:t>inter</a:t>
            </a:r>
            <a:r>
              <a:rPr lang="pt-BR" sz="2000" b="1" dirty="0">
                <a:solidFill>
                  <a:schemeClr val="tx1"/>
                </a:solidFill>
                <a:latin typeface="Calibri (Corpo)"/>
              </a:rPr>
              <a:t> vivos</a:t>
            </a:r>
            <a:r>
              <a:rPr lang="pt-BR" sz="2000" dirty="0">
                <a:solidFill>
                  <a:schemeClr val="tx1"/>
                </a:solidFill>
                <a:latin typeface="Calibri (Corpo)"/>
              </a:rPr>
              <a:t>) ou pela morte (</a:t>
            </a:r>
            <a:r>
              <a:rPr lang="pt-BR" sz="2000" b="1" dirty="0" err="1">
                <a:solidFill>
                  <a:schemeClr val="tx1"/>
                </a:solidFill>
                <a:latin typeface="Calibri (Corpo)"/>
              </a:rPr>
              <a:t>sucessio</a:t>
            </a:r>
            <a:r>
              <a:rPr lang="pt-BR" sz="2000" b="1" dirty="0">
                <a:solidFill>
                  <a:schemeClr val="tx1"/>
                </a:solidFill>
                <a:latin typeface="Calibri (Corpo)"/>
              </a:rPr>
              <a:t> causa mortis</a:t>
            </a:r>
            <a:r>
              <a:rPr lang="pt-BR" sz="2000" dirty="0">
                <a:solidFill>
                  <a:schemeClr val="tx1"/>
                </a:solidFill>
                <a:latin typeface="Calibri (Corpo)"/>
              </a:rPr>
              <a:t>).</a:t>
            </a:r>
          </a:p>
          <a:p>
            <a:pPr lvl="0"/>
            <a:r>
              <a:rPr lang="pt-BR" sz="2000" b="1" dirty="0"/>
              <a:t>Abertura da sucessão</a:t>
            </a:r>
          </a:p>
          <a:p>
            <a:pPr marL="0" lvl="0" indent="0">
              <a:buNone/>
            </a:pPr>
            <a:r>
              <a:rPr lang="pt-BR" sz="2000" dirty="0"/>
              <a:t>No instante da morte ou no instante presumindo a morte de alguém. Nasce o direito hereditário. </a:t>
            </a:r>
          </a:p>
          <a:p>
            <a:pPr marL="0" lvl="0" indent="0">
              <a:buNone/>
            </a:pPr>
            <a:r>
              <a:rPr lang="pt-BR" sz="2000" dirty="0"/>
              <a:t>O patrimônio deixado é chamado de Espólio (de cujos) de caráter indivisível, que é representado pelo inventariante. </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buNone/>
            </a:pPr>
            <a:r>
              <a:rPr lang="pt-BR" sz="2000" dirty="0"/>
              <a:t>	</a:t>
            </a:r>
            <a:r>
              <a:rPr lang="pt-BR" sz="2000" b="1" dirty="0"/>
              <a:t>Não existe herança de pessoa viva</a:t>
            </a:r>
            <a:r>
              <a:rPr lang="pt-BR" sz="2000" dirty="0"/>
              <a:t>, o direito proíbe todo contrato tendo por objetivo a herança da pessoa viva. </a:t>
            </a:r>
            <a:r>
              <a:rPr lang="pt-BR" sz="2000" b="1" dirty="0"/>
              <a:t>Não se reconhece direito</a:t>
            </a:r>
            <a:r>
              <a:rPr lang="pt-BR" sz="2000" dirty="0"/>
              <a:t> adquirido a herança, </a:t>
            </a:r>
            <a:r>
              <a:rPr lang="pt-BR" sz="2000" b="1" dirty="0"/>
              <a:t>se não depois da morte.</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58</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Introdução</a:t>
            </a:r>
          </a:p>
        </p:txBody>
      </p:sp>
    </p:spTree>
    <p:extLst>
      <p:ext uri="{BB962C8B-B14F-4D97-AF65-F5344CB8AC3E}">
        <p14:creationId xmlns:p14="http://schemas.microsoft.com/office/powerpoint/2010/main" val="1358072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Direito de Sucessões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lvl="0" indent="0">
              <a:buNone/>
            </a:pPr>
            <a:r>
              <a:rPr lang="pt-BR" sz="2000" dirty="0"/>
              <a:t>Regula a sucessão e a legitimação para suceder a lei vigente ao tempo de sua abertura. </a:t>
            </a:r>
          </a:p>
          <a:p>
            <a:pPr marL="0" lvl="0" indent="0">
              <a:buNone/>
            </a:pPr>
            <a:r>
              <a:rPr lang="pt-BR" sz="2000" dirty="0"/>
              <a:t>Esse regra tem grande importância no Direito Civil  para fins de determinação dos herdeiros, e também tem importância no Direito Tributário, aplicando o recolhimento do </a:t>
            </a:r>
            <a:r>
              <a:rPr lang="pt-BR" sz="2000" b="1" dirty="0"/>
              <a:t>ITCM</a:t>
            </a:r>
            <a:r>
              <a:rPr lang="pt-BR" sz="2000" dirty="0"/>
              <a:t> (Imposto de Transmissão Causa Mortis).</a:t>
            </a:r>
          </a:p>
          <a:p>
            <a:pPr marL="0" indent="0">
              <a:buNone/>
            </a:pPr>
            <a:r>
              <a:rPr lang="pt-BR" sz="2000" dirty="0"/>
              <a:t>Na sucessão testamentária, destaque-se o momento da morte para análise do testamento e da capacidade testamentária passiva quanto a ativa.</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buNone/>
            </a:pPr>
            <a:r>
              <a:rPr lang="pt-BR" sz="1600" dirty="0"/>
              <a:t>	</a:t>
            </a:r>
            <a:r>
              <a:rPr lang="pt-BR" sz="2000" dirty="0"/>
              <a:t>Com a abertura da sucessão a herança, é passado aos herdeiros legítimos e testamentários.</a:t>
            </a:r>
            <a:endParaRPr lang="pt-BR" sz="2000" b="1" dirty="0"/>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59</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Lei aplicável</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Transmissão automática</a:t>
            </a:r>
          </a:p>
        </p:txBody>
      </p:sp>
    </p:spTree>
    <p:extLst>
      <p:ext uri="{BB962C8B-B14F-4D97-AF65-F5344CB8AC3E}">
        <p14:creationId xmlns:p14="http://schemas.microsoft.com/office/powerpoint/2010/main" val="3010790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Casamento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a:buNone/>
            </a:pPr>
            <a:r>
              <a:rPr lang="pt-BR" sz="1900" dirty="0"/>
              <a:t> </a:t>
            </a:r>
            <a:r>
              <a:rPr lang="pt-BR" sz="2000" dirty="0"/>
              <a:t> </a:t>
            </a:r>
            <a:r>
              <a:rPr lang="pt-BR" sz="1900" b="1" dirty="0"/>
              <a:t>Casamentos entre menores (anulável):</a:t>
            </a:r>
          </a:p>
          <a:p>
            <a:pPr marL="0" indent="0">
              <a:buNone/>
            </a:pPr>
            <a:r>
              <a:rPr lang="pt-BR" sz="1900" dirty="0"/>
              <a:t>	Menores de 16 anos não podem casar.</a:t>
            </a:r>
          </a:p>
          <a:p>
            <a:r>
              <a:rPr lang="pt-BR" sz="1900" b="1" dirty="0"/>
              <a:t>Excepcionalmente: </a:t>
            </a:r>
            <a:r>
              <a:rPr lang="pt-BR" sz="1900" dirty="0"/>
              <a:t>será permitido o casamento para evitar imposição ou cumprimento de pena criminal ou em caso de gravidez. </a:t>
            </a:r>
          </a:p>
          <a:p>
            <a:r>
              <a:rPr lang="pt-BR" sz="1900" b="1" dirty="0"/>
              <a:t>Entre 16 e 18 anos: </a:t>
            </a:r>
            <a:r>
              <a:rPr lang="pt-BR" sz="1900" dirty="0"/>
              <a:t>precisa de autorização dos representantes legais ou dos pais. </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1900" dirty="0"/>
              <a:t>Entrega de documentos .</a:t>
            </a:r>
          </a:p>
          <a:p>
            <a:r>
              <a:rPr lang="pt-BR" sz="1900" dirty="0"/>
              <a:t>Declaração de duas testemunhas maiores, parentes ou não, que atestem conhecê-los e afirmem não existir impedimento que os iniba de casar. </a:t>
            </a:r>
          </a:p>
          <a:p>
            <a:r>
              <a:rPr lang="pt-BR" sz="1900" dirty="0"/>
              <a:t>Proclames (publicidade – afixado no cartório e publicado na imprensa local).</a:t>
            </a:r>
          </a:p>
          <a:p>
            <a:r>
              <a:rPr lang="pt-BR" sz="1900" dirty="0"/>
              <a:t>Na fase dos Proclames, os nubentes serão postos a submissão pública, podendo contestar qualquer cláusula que possa impedir o casamento.</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6</a:t>
            </a:fld>
            <a:endParaRPr lang="pt-BR" dirty="0"/>
          </a:p>
        </p:txBody>
      </p:sp>
      <p:sp>
        <p:nvSpPr>
          <p:cNvPr id="10" name="CaixaDeTexto 9">
            <a:extLst>
              <a:ext uri="{FF2B5EF4-FFF2-40B4-BE49-F238E27FC236}">
                <a16:creationId xmlns:a16="http://schemas.microsoft.com/office/drawing/2014/main" id="{E5AAB3F1-DEB5-4242-99AD-42435383B879}"/>
              </a:ext>
            </a:extLst>
          </p:cNvPr>
          <p:cNvSpPr txBox="1"/>
          <p:nvPr/>
        </p:nvSpPr>
        <p:spPr>
          <a:xfrm>
            <a:off x="420591" y="1651000"/>
            <a:ext cx="5675401" cy="461665"/>
          </a:xfrm>
          <a:prstGeom prst="rect">
            <a:avLst/>
          </a:prstGeom>
          <a:noFill/>
        </p:spPr>
        <p:txBody>
          <a:bodyPr wrap="square" rtlCol="0">
            <a:spAutoFit/>
          </a:bodyPr>
          <a:lstStyle/>
          <a:p>
            <a:r>
              <a:rPr lang="pt-BR" sz="2400" b="1" dirty="0"/>
              <a:t>Capacidade para o Casamento</a:t>
            </a:r>
          </a:p>
        </p:txBody>
      </p:sp>
      <p:sp>
        <p:nvSpPr>
          <p:cNvPr id="14" name="CaixaDeTexto 13">
            <a:extLst>
              <a:ext uri="{FF2B5EF4-FFF2-40B4-BE49-F238E27FC236}">
                <a16:creationId xmlns:a16="http://schemas.microsoft.com/office/drawing/2014/main" id="{82F859EE-20AD-4692-AE15-9BBB1786982A}"/>
              </a:ext>
            </a:extLst>
          </p:cNvPr>
          <p:cNvSpPr txBox="1"/>
          <p:nvPr/>
        </p:nvSpPr>
        <p:spPr>
          <a:xfrm>
            <a:off x="6084599" y="1651000"/>
            <a:ext cx="5675401" cy="461665"/>
          </a:xfrm>
          <a:prstGeom prst="rect">
            <a:avLst/>
          </a:prstGeom>
          <a:noFill/>
        </p:spPr>
        <p:txBody>
          <a:bodyPr wrap="square" rtlCol="0">
            <a:spAutoFit/>
          </a:bodyPr>
          <a:lstStyle/>
          <a:p>
            <a:r>
              <a:rPr lang="pt-BR" sz="2400" b="1" dirty="0"/>
              <a:t>Habilitação do Casamento</a:t>
            </a:r>
          </a:p>
        </p:txBody>
      </p:sp>
      <p:sp>
        <p:nvSpPr>
          <p:cNvPr id="15" name="Retângulo 14">
            <a:extLst>
              <a:ext uri="{FF2B5EF4-FFF2-40B4-BE49-F238E27FC236}">
                <a16:creationId xmlns:a16="http://schemas.microsoft.com/office/drawing/2014/main" id="{CF78E6CF-5D5D-4FA9-BCFE-17D400DBC728}"/>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974013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Direito de Sucessões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lvl="0" indent="0">
              <a:buNone/>
            </a:pPr>
            <a:r>
              <a:rPr lang="pt-BR" sz="2000" dirty="0"/>
              <a:t>É a aptidão para que alguém possa ser considerado sucessor de uma pessoa falecida. A pessoa passa a ter direito de vocação hereditária, a partir de seu nascimento, assim se submetendo as regras previstas para a petição da herança.</a:t>
            </a:r>
          </a:p>
          <a:p>
            <a:pPr marL="0" lvl="0" indent="0">
              <a:buNone/>
            </a:pPr>
            <a:r>
              <a:rPr lang="pt-BR" sz="2000" dirty="0"/>
              <a:t>Porém tratando-se de sucessão testamentária podem ser chamados a suceder a herança : </a:t>
            </a:r>
            <a:r>
              <a:rPr lang="pt-BR" sz="2000" b="1" dirty="0"/>
              <a:t>os filhos ainda não concebidos</a:t>
            </a:r>
            <a:r>
              <a:rPr lang="pt-BR" sz="2000" dirty="0"/>
              <a:t>; </a:t>
            </a:r>
            <a:r>
              <a:rPr lang="pt-BR" sz="2000" b="1" dirty="0"/>
              <a:t>pessoas indicadas no testamento</a:t>
            </a:r>
            <a:r>
              <a:rPr lang="pt-BR" sz="2000" dirty="0"/>
              <a:t> (desde que estejam vivas para abrirem a sucessão); </a:t>
            </a:r>
            <a:r>
              <a:rPr lang="pt-BR" sz="2000" b="1" dirty="0"/>
              <a:t>pessoas jurídicas</a:t>
            </a:r>
            <a:r>
              <a:rPr lang="pt-BR" sz="2000" dirty="0"/>
              <a:t>, cuja a organização foi citado no testamento do falecido.</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buNone/>
            </a:pPr>
            <a:r>
              <a:rPr lang="pt-BR" sz="2000" dirty="0"/>
              <a:t> Rol dos não legitimados  a suceder : </a:t>
            </a:r>
            <a:r>
              <a:rPr lang="pt-BR" sz="2000" b="1" dirty="0"/>
              <a:t>pessoa que escreveu o testamento</a:t>
            </a:r>
            <a:r>
              <a:rPr lang="pt-BR" sz="2000" dirty="0"/>
              <a:t>, nem o seu cônjuge ou companheiro, ou seus ascendentes e parentes; </a:t>
            </a:r>
            <a:r>
              <a:rPr lang="pt-BR" sz="2000" b="1" dirty="0"/>
              <a:t>as testemunhas do testamento</a:t>
            </a:r>
            <a:r>
              <a:rPr lang="pt-BR" sz="2000" dirty="0"/>
              <a:t>; </a:t>
            </a:r>
            <a:r>
              <a:rPr lang="pt-BR" sz="2000" b="1" dirty="0"/>
              <a:t>ex-cônjuge</a:t>
            </a:r>
            <a:r>
              <a:rPr lang="pt-BR" sz="2000" dirty="0"/>
              <a:t> que está separado a mais de cinco anos. Entendesse que estas pessoas não possuem legitimidade, pois poderiam desvirtuar a vontade do testador. </a:t>
            </a:r>
          </a:p>
          <a:p>
            <a:pPr marL="0" indent="0">
              <a:buNone/>
            </a:pPr>
            <a:r>
              <a:rPr lang="pt-BR" sz="2000" dirty="0"/>
              <a:t>O Código Civil procurou proteger o filho fora do casamento (com </a:t>
            </a:r>
            <a:r>
              <a:rPr lang="pt-BR" sz="2000" b="1" dirty="0"/>
              <a:t>concubina</a:t>
            </a:r>
            <a:r>
              <a:rPr lang="pt-BR" sz="2000" dirty="0"/>
              <a:t>), permitindo assim, que parcela do patrimônio seja atribuída a este herdeiro, da Súmula 447 do STF : </a:t>
            </a:r>
            <a:r>
              <a:rPr lang="pt-BR" sz="2000" b="1" dirty="0"/>
              <a:t>“É válida a disposição testamentária em favor de filho adulterino do testador com sua concubina”.</a:t>
            </a: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60</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Vocação hereditária</a:t>
            </a:r>
          </a:p>
        </p:txBody>
      </p:sp>
    </p:spTree>
    <p:extLst>
      <p:ext uri="{BB962C8B-B14F-4D97-AF65-F5344CB8AC3E}">
        <p14:creationId xmlns:p14="http://schemas.microsoft.com/office/powerpoint/2010/main" val="591042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Direito de Sucessões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dirty="0"/>
              <a:t>São </a:t>
            </a:r>
            <a:r>
              <a:rPr lang="pt-BR" sz="2000" b="1" dirty="0"/>
              <a:t>excluídos</a:t>
            </a:r>
            <a:r>
              <a:rPr lang="pt-BR" sz="2000" dirty="0"/>
              <a:t> da sucessão os herdeiros que (art. 1.814/CC): a) </a:t>
            </a:r>
            <a:r>
              <a:rPr lang="pt-BR" sz="2000" b="1" dirty="0"/>
              <a:t>houverem sido autores, coautores ou partícipes de homicídio doloso</a:t>
            </a:r>
            <a:r>
              <a:rPr lang="pt-BR" sz="2000" dirty="0"/>
              <a:t>, ou tentativa deste</a:t>
            </a:r>
            <a:r>
              <a:rPr lang="pt-BR" sz="2000" b="1" dirty="0"/>
              <a:t>, contra a pessoa</a:t>
            </a:r>
            <a:r>
              <a:rPr lang="pt-BR" sz="2000" dirty="0"/>
              <a:t> de cuja sucessão se tratar, seu cônjuge, companheiro, ascendente ou descendente; b) </a:t>
            </a:r>
            <a:r>
              <a:rPr lang="pt-BR" sz="2000" b="1" dirty="0"/>
              <a:t>houverem acusado caluniosamente em juízo o autor da herança </a:t>
            </a:r>
            <a:r>
              <a:rPr lang="pt-BR" sz="2000" dirty="0"/>
              <a:t>ou </a:t>
            </a:r>
            <a:r>
              <a:rPr lang="pt-BR" sz="2000" b="1" dirty="0"/>
              <a:t>incorrerem em crime contra a sua honra</a:t>
            </a:r>
            <a:r>
              <a:rPr lang="pt-BR" sz="2000" dirty="0"/>
              <a:t>, ou de seu cônjuge ou companheiro; c) </a:t>
            </a:r>
            <a:r>
              <a:rPr lang="pt-BR" sz="2000" b="1" dirty="0"/>
              <a:t>por violência ou meios fraudulentos</a:t>
            </a:r>
            <a:r>
              <a:rPr lang="pt-BR" sz="2000" dirty="0"/>
              <a:t>, inibirem ou </a:t>
            </a:r>
            <a:r>
              <a:rPr lang="pt-BR" sz="2000" b="1" dirty="0"/>
              <a:t>obstarem o autor da herança de dispor livremente de seus bens </a:t>
            </a:r>
            <a:r>
              <a:rPr lang="pt-BR" sz="2000" dirty="0"/>
              <a:t>por ato da última vontade.</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buNone/>
            </a:pPr>
            <a:r>
              <a:rPr lang="pt-BR" sz="2000" dirty="0"/>
              <a:t>	A </a:t>
            </a:r>
            <a:r>
              <a:rPr lang="pt-BR" sz="2000" b="1" dirty="0"/>
              <a:t>deserdação</a:t>
            </a:r>
            <a:r>
              <a:rPr lang="pt-BR" sz="2000" dirty="0"/>
              <a:t> é praticada pelo de cujos, </a:t>
            </a:r>
            <a:r>
              <a:rPr lang="pt-BR" sz="2000" b="1" dirty="0"/>
              <a:t>por meio de testamento</a:t>
            </a:r>
            <a:r>
              <a:rPr lang="pt-BR" sz="2000" dirty="0"/>
              <a:t>, afim de afastar da sucessão, privando-o de sua legítima, </a:t>
            </a:r>
            <a:r>
              <a:rPr lang="pt-BR" sz="2000" b="1" dirty="0"/>
              <a:t>como pena por ter praticado um dos atos ofensivos expressamente previstos no Código Civil.</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61</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Exclusão por indignidade</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Deserdação</a:t>
            </a:r>
          </a:p>
        </p:txBody>
      </p:sp>
    </p:spTree>
    <p:extLst>
      <p:ext uri="{BB962C8B-B14F-4D97-AF65-F5344CB8AC3E}">
        <p14:creationId xmlns:p14="http://schemas.microsoft.com/office/powerpoint/2010/main" val="1253966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Direito de Sucessões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dirty="0"/>
              <a:t>Embora a </a:t>
            </a:r>
            <a:r>
              <a:rPr lang="pt-BR" sz="2000" b="1" dirty="0"/>
              <a:t>transmissão da herança </a:t>
            </a:r>
            <a:r>
              <a:rPr lang="pt-BR" sz="2000" dirty="0"/>
              <a:t>aos herdeiros legítimos e testamentários </a:t>
            </a:r>
            <a:r>
              <a:rPr lang="pt-BR" sz="2000" b="1" dirty="0"/>
              <a:t>ocorra no exato instante da morte </a:t>
            </a:r>
            <a:r>
              <a:rPr lang="pt-BR" sz="2000" dirty="0"/>
              <a:t>do de cujus, </a:t>
            </a:r>
            <a:r>
              <a:rPr lang="pt-BR" sz="2000" b="1" dirty="0"/>
              <a:t>somente a aceitação posterior se torna definitiva a transmissão</a:t>
            </a:r>
            <a:r>
              <a:rPr lang="pt-BR" sz="2000" dirty="0"/>
              <a:t>. Porém o herdeiro </a:t>
            </a:r>
            <a:r>
              <a:rPr lang="pt-BR" sz="2000" b="1" dirty="0"/>
              <a:t>pode renunciar à herança</a:t>
            </a:r>
            <a:r>
              <a:rPr lang="pt-BR" sz="2000" dirty="0"/>
              <a:t>, tendo--se por não se verificada a transmissão da herança. </a:t>
            </a:r>
            <a:r>
              <a:rPr lang="pt-BR" sz="2000" b="1" dirty="0"/>
              <a:t>Porem há regras que definem para os demais herdeiros</a:t>
            </a:r>
            <a:r>
              <a:rPr lang="pt-BR" sz="2000" dirty="0"/>
              <a:t> (art. 1.805/CC). </a:t>
            </a:r>
          </a:p>
          <a:p>
            <a:pPr marL="0" indent="0">
              <a:buNone/>
            </a:pPr>
            <a:r>
              <a:rPr lang="pt-BR" dirty="0"/>
              <a:t> </a:t>
            </a:r>
            <a:r>
              <a:rPr lang="pt-BR" sz="2000" dirty="0"/>
              <a:t>a) </a:t>
            </a:r>
            <a:r>
              <a:rPr lang="pt-BR" sz="2000" b="1" dirty="0"/>
              <a:t>Se um dos herdeiros não se manifestar sobre a aceitação ou renúncia da herança</a:t>
            </a:r>
            <a:r>
              <a:rPr lang="pt-BR" sz="2000" dirty="0"/>
              <a:t>, os demais interessados poderão pedir um requerimento ao </a:t>
            </a:r>
            <a:r>
              <a:rPr lang="pt-BR" sz="2000" dirty="0" err="1"/>
              <a:t>juíz</a:t>
            </a:r>
            <a:r>
              <a:rPr lang="pt-BR" sz="2000" dirty="0"/>
              <a:t>, que deverá colocar um prazo razoável para que o herdeiro se manifeste, sob pena de se haver por aceita a herança (art.1.807 do CC/2002). ; </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buNone/>
            </a:pPr>
            <a:r>
              <a:rPr lang="pt-BR" sz="2000" dirty="0"/>
              <a:t>b) </a:t>
            </a:r>
            <a:r>
              <a:rPr lang="pt-BR" sz="2000" b="1" dirty="0"/>
              <a:t>Se o herdeiro falecer antes de declarar aceitação da herança</a:t>
            </a:r>
            <a:r>
              <a:rPr lang="pt-BR" sz="2000" dirty="0"/>
              <a:t>, assim é transmitida aos herdeiros chamado de sucessão do herdeiro falecido antes da aceitação. ; c) </a:t>
            </a:r>
            <a:r>
              <a:rPr lang="pt-BR" sz="2000" b="1" dirty="0"/>
              <a:t>É proibida a aceitação de apenas parte da herança</a:t>
            </a:r>
            <a:r>
              <a:rPr lang="pt-BR" sz="2000" dirty="0"/>
              <a:t>, pois a herança é total e universalidade.</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62</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Aceitação e renúncia da herança</a:t>
            </a:r>
          </a:p>
        </p:txBody>
      </p:sp>
    </p:spTree>
    <p:extLst>
      <p:ext uri="{BB962C8B-B14F-4D97-AF65-F5344CB8AC3E}">
        <p14:creationId xmlns:p14="http://schemas.microsoft.com/office/powerpoint/2010/main" val="155258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Direito de Sucessões</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b="1" dirty="0"/>
              <a:t>Herança</a:t>
            </a:r>
            <a:r>
              <a:rPr lang="pt-BR" sz="2000" dirty="0"/>
              <a:t> é o conjunto de direitos e deveres deixado pelo de cujus, no momento da morte, assim quando dizemos que uma pessoas herdou a herança de outra pessoa, deve ser lembrado que o herdeiro ficou com os ativos e passivos do falecido.  						</a:t>
            </a:r>
          </a:p>
          <a:p>
            <a:pPr marL="0" indent="0">
              <a:buNone/>
            </a:pPr>
            <a:r>
              <a:rPr lang="pt-BR" sz="2000" b="1" dirty="0"/>
              <a:t>Legado</a:t>
            </a:r>
            <a:r>
              <a:rPr lang="pt-BR" sz="2000" dirty="0"/>
              <a:t> é o bem ou conjunto de bens, destacados individualmente do restante do acervo hereditário do de cujus, por meio do  testamento, então o legado deixado para alguém, se baseia no que foi definido a ser deixado (ex. : uma casa, um carro, etc.).</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lgn="just">
              <a:buNone/>
            </a:pPr>
            <a:r>
              <a:rPr lang="pt-BR" sz="2000" dirty="0"/>
              <a:t>Na </a:t>
            </a:r>
            <a:r>
              <a:rPr lang="pt-BR" sz="2000" b="1" dirty="0"/>
              <a:t>sucessão a título universal</a:t>
            </a:r>
            <a:r>
              <a:rPr lang="pt-BR" sz="2000" dirty="0"/>
              <a:t>, o herdeiro recebe o que denominamos herança. </a:t>
            </a:r>
          </a:p>
          <a:p>
            <a:pPr marL="0" indent="0" algn="just">
              <a:buNone/>
            </a:pPr>
            <a:r>
              <a:rPr lang="pt-BR" sz="2000" dirty="0"/>
              <a:t>Na </a:t>
            </a:r>
            <a:r>
              <a:rPr lang="pt-BR" sz="2000" b="1" dirty="0"/>
              <a:t>sucessão a título singular</a:t>
            </a:r>
            <a:r>
              <a:rPr lang="pt-BR" sz="2000" dirty="0"/>
              <a:t>, o legatário recebe determinado bem de forma individualizada, denominado de legado. Imprescindível a compreensão do que seja a herança e o legado.</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63</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Herança X Legado</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Sucessão a título singular e universal</a:t>
            </a:r>
          </a:p>
        </p:txBody>
      </p:sp>
    </p:spTree>
    <p:extLst>
      <p:ext uri="{BB962C8B-B14F-4D97-AF65-F5344CB8AC3E}">
        <p14:creationId xmlns:p14="http://schemas.microsoft.com/office/powerpoint/2010/main" val="1620282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Espécies de Sucessão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lgn="just">
              <a:buNone/>
            </a:pPr>
            <a:r>
              <a:rPr lang="pt-BR" sz="2000" dirty="0">
                <a:solidFill>
                  <a:schemeClr val="tx1"/>
                </a:solidFill>
              </a:rPr>
              <a:t>A lei decide, em relação aos familiares, a ordem de vocação hereditária(a quem caberá a herança).</a:t>
            </a:r>
          </a:p>
          <a:p>
            <a:pPr algn="just"/>
            <a:r>
              <a:rPr lang="pt-BR" sz="2000" b="1" dirty="0">
                <a:solidFill>
                  <a:schemeClr val="tx1"/>
                </a:solidFill>
              </a:rPr>
              <a:t>Ordem de vocação hereditária: </a:t>
            </a:r>
          </a:p>
          <a:p>
            <a:pPr marL="457200" indent="-457200" algn="just">
              <a:buFont typeface="+mj-lt"/>
              <a:buAutoNum type="arabicPeriod"/>
            </a:pPr>
            <a:r>
              <a:rPr lang="pt-BR" sz="2000" dirty="0">
                <a:solidFill>
                  <a:schemeClr val="tx1"/>
                </a:solidFill>
              </a:rPr>
              <a:t>descendentes em concorrência com o cônjuge sobrevivente</a:t>
            </a:r>
          </a:p>
          <a:p>
            <a:pPr marL="457200" indent="-457200" algn="just">
              <a:buFont typeface="+mj-lt"/>
              <a:buAutoNum type="arabicPeriod"/>
            </a:pPr>
            <a:r>
              <a:rPr lang="pt-BR" sz="2000" dirty="0">
                <a:solidFill>
                  <a:schemeClr val="tx1"/>
                </a:solidFill>
              </a:rPr>
              <a:t>ascendentes em concorrência com o cônjuge sobrevivente</a:t>
            </a:r>
          </a:p>
          <a:p>
            <a:pPr marL="457200" indent="-457200" algn="just">
              <a:buFont typeface="+mj-lt"/>
              <a:buAutoNum type="arabicPeriod"/>
            </a:pPr>
            <a:r>
              <a:rPr lang="pt-BR" sz="2000" dirty="0">
                <a:solidFill>
                  <a:schemeClr val="tx1"/>
                </a:solidFill>
              </a:rPr>
              <a:t>Ao cônjuge sobrevivente</a:t>
            </a:r>
          </a:p>
          <a:p>
            <a:pPr marL="457200" indent="-457200" algn="just">
              <a:buFont typeface="+mj-lt"/>
              <a:buAutoNum type="arabicPeriod"/>
            </a:pPr>
            <a:r>
              <a:rPr lang="pt-BR" sz="2000" dirty="0">
                <a:solidFill>
                  <a:schemeClr val="tx1"/>
                </a:solidFill>
              </a:rPr>
              <a:t>Aos colaterais</a:t>
            </a:r>
          </a:p>
          <a:p>
            <a:pPr algn="just"/>
            <a:r>
              <a:rPr lang="pt-BR" sz="2000" b="1" dirty="0">
                <a:solidFill>
                  <a:schemeClr val="tx1"/>
                </a:solidFill>
              </a:rPr>
              <a:t>No Brasil, teremos sucessão legítima quando houver:</a:t>
            </a:r>
            <a:endParaRPr lang="pt-BR" sz="2000" dirty="0">
              <a:solidFill>
                <a:schemeClr val="tx1"/>
              </a:solidFill>
            </a:endParaRP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457200" indent="-457200" algn="just"/>
            <a:r>
              <a:rPr lang="pt-BR" sz="2000" dirty="0">
                <a:solidFill>
                  <a:schemeClr val="tx1"/>
                </a:solidFill>
              </a:rPr>
              <a:t>inexistência de testamento válido</a:t>
            </a:r>
          </a:p>
          <a:p>
            <a:pPr marL="457200" indent="-457200" algn="just"/>
            <a:r>
              <a:rPr lang="pt-BR" sz="2000" dirty="0">
                <a:solidFill>
                  <a:schemeClr val="tx1"/>
                </a:solidFill>
              </a:rPr>
              <a:t>testamento caduco</a:t>
            </a:r>
          </a:p>
          <a:p>
            <a:pPr marL="457200" indent="-457200" algn="just"/>
            <a:r>
              <a:rPr lang="pt-BR" sz="2000" dirty="0">
                <a:solidFill>
                  <a:schemeClr val="tx1"/>
                </a:solidFill>
              </a:rPr>
              <a:t>testamento nulo </a:t>
            </a:r>
          </a:p>
          <a:p>
            <a:pPr marL="457200" indent="-457200" algn="just"/>
            <a:r>
              <a:rPr lang="pt-BR" sz="2000" dirty="0">
                <a:solidFill>
                  <a:schemeClr val="tx1"/>
                </a:solidFill>
              </a:rPr>
              <a:t>testamento que não abranja outros bens </a:t>
            </a:r>
          </a:p>
          <a:p>
            <a:pPr marL="0" indent="0" algn="just">
              <a:buNone/>
            </a:pPr>
            <a:endParaRPr lang="pt-BR" sz="2000" dirty="0"/>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64</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Sucessão Legítima</a:t>
            </a:r>
          </a:p>
        </p:txBody>
      </p:sp>
    </p:spTree>
    <p:extLst>
      <p:ext uri="{BB962C8B-B14F-4D97-AF65-F5344CB8AC3E}">
        <p14:creationId xmlns:p14="http://schemas.microsoft.com/office/powerpoint/2010/main" val="1154900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Espécies de Sucessão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lgn="just">
              <a:buNone/>
            </a:pPr>
            <a:r>
              <a:rPr lang="pt-BR" sz="2000" dirty="0"/>
              <a:t>Direito sucessório reconhecido se não estavam separados judicialmente, nem separados há mais de 2 anos(salvo prova de que a convivência se tornou impossível sem culpa do sobrevivente).</a:t>
            </a:r>
          </a:p>
          <a:p>
            <a:pPr algn="just"/>
            <a:r>
              <a:rPr lang="pt-BR" sz="2000" dirty="0"/>
              <a:t>de acordo com o novo Código Civil, o regime de bens será relevante para determinar se o cônjuge participará da sucessão, caso concorra com descendentes</a:t>
            </a:r>
          </a:p>
          <a:p>
            <a:pPr algn="just"/>
            <a:r>
              <a:rPr lang="pt-BR" sz="2000" dirty="0"/>
              <a:t>o cônjuge tem o direito de morar no imóvel destinado à residência da família</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lgn="just">
              <a:buNone/>
            </a:pPr>
            <a:r>
              <a:rPr lang="pt-BR" sz="2000" b="1" dirty="0"/>
              <a:t>Regras:</a:t>
            </a:r>
          </a:p>
          <a:p>
            <a:pPr algn="just"/>
            <a:r>
              <a:rPr lang="pt-BR" sz="2000" dirty="0"/>
              <a:t>cabe ao cônjuge mesma quantia à dos descendentes(se for ascendente de todos caberá quota superior à 25% da herança)</a:t>
            </a:r>
          </a:p>
          <a:p>
            <a:pPr algn="just"/>
            <a:r>
              <a:rPr lang="pt-BR" sz="2000" dirty="0"/>
              <a:t>cabe ao cônjuge metade da herança caso concorra com 1 ascendente de primeiro grau, um terço caso concorra com mais de 1 e, caso concorra com ascendente de segundo grau, terá direito a metade</a:t>
            </a:r>
          </a:p>
          <a:p>
            <a:pPr algn="just"/>
            <a:r>
              <a:rPr lang="pt-BR" sz="2000" dirty="0"/>
              <a:t>caso não tenha com quem concorrer, o cônjuge terá direito à totalidade da herança</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65</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Sucessão de Cônjuge</a:t>
            </a:r>
          </a:p>
        </p:txBody>
      </p:sp>
    </p:spTree>
    <p:extLst>
      <p:ext uri="{BB962C8B-B14F-4D97-AF65-F5344CB8AC3E}">
        <p14:creationId xmlns:p14="http://schemas.microsoft.com/office/powerpoint/2010/main" val="367498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Espécies de Sucessão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lgn="just">
              <a:buNone/>
            </a:pPr>
            <a:r>
              <a:rPr lang="pt-BR" sz="2000" dirty="0"/>
              <a:t>Primeiros a receber na sucessão legítima, podendo se dar por cabeça ou por estirpe:</a:t>
            </a:r>
          </a:p>
          <a:p>
            <a:pPr algn="just"/>
            <a:r>
              <a:rPr lang="pt-BR" sz="2000" dirty="0"/>
              <a:t>  sucessão por cabeça define todos os descendentes em uma mesma classe, recebendo por direito próprio, excluindo os da classe subsequente(netos) </a:t>
            </a:r>
          </a:p>
          <a:p>
            <a:pPr algn="just"/>
            <a:r>
              <a:rPr lang="pt-BR" sz="2000" dirty="0"/>
              <a:t>sucessão por estirpe define os descendentes em graus diversos, assim, os da classe inferior, dividem a quota que receberia seu ascendente(pai)</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lgn="just">
              <a:buNone/>
            </a:pPr>
            <a:r>
              <a:rPr lang="pt-BR" sz="2000" dirty="0"/>
              <a:t>Quando não há descendentes, os parentes da linha reta ascendente dividem a herança(podendo concorrer com o cônjuge caso haja).</a:t>
            </a:r>
          </a:p>
          <a:p>
            <a:pPr algn="just"/>
            <a:r>
              <a:rPr lang="pt-BR" sz="2000" dirty="0"/>
              <a:t>caso o autor da herança tenha pais vivos e seja casado, a herança será dividida em 3 partes</a:t>
            </a:r>
          </a:p>
          <a:p>
            <a:pPr marL="0" indent="0" algn="just">
              <a:buNone/>
            </a:pPr>
            <a:endParaRPr lang="pt-BR" sz="2000" dirty="0"/>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66</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Sucessão de Descendente</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Sucessão de Ascendente</a:t>
            </a:r>
          </a:p>
        </p:txBody>
      </p:sp>
    </p:spTree>
    <p:extLst>
      <p:ext uri="{BB962C8B-B14F-4D97-AF65-F5344CB8AC3E}">
        <p14:creationId xmlns:p14="http://schemas.microsoft.com/office/powerpoint/2010/main" val="403342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Espécies de Sucessão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dirty="0"/>
              <a:t>Caso haja uma união estável entre o falecido e outra pessoa, o companheiro participará da sucessão quanto aos bens adquiridos durante a união.</a:t>
            </a:r>
          </a:p>
          <a:p>
            <a:pPr algn="just"/>
            <a:r>
              <a:rPr lang="pt-BR" sz="2000" dirty="0"/>
              <a:t>se concorrer com filhos comuns, terá direito a uma quota semelhante à atribuída ao filho.</a:t>
            </a:r>
          </a:p>
          <a:p>
            <a:pPr algn="just"/>
            <a:r>
              <a:rPr lang="pt-BR" sz="2000" dirty="0"/>
              <a:t>se concorrer com filhos só do falecido, terá direito a metade do que couber a eles.</a:t>
            </a:r>
          </a:p>
          <a:p>
            <a:pPr algn="just"/>
            <a:r>
              <a:rPr lang="pt-BR" sz="2000" dirty="0"/>
              <a:t>se concorrer com parentes sucessíveis, terá direito a um terço da herança.</a:t>
            </a:r>
          </a:p>
          <a:p>
            <a:pPr algn="just"/>
            <a:r>
              <a:rPr lang="pt-BR" sz="2000" dirty="0"/>
              <a:t>se não houver nenhum concorrente, terá direito à totalidade da quota.</a:t>
            </a:r>
          </a:p>
          <a:p>
            <a:pPr marL="0" indent="0">
              <a:buNone/>
            </a:pPr>
            <a:endParaRPr lang="pt-BR" sz="2000" dirty="0"/>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lgn="just">
              <a:buNone/>
            </a:pPr>
            <a:endParaRPr lang="pt-BR" sz="2000" dirty="0"/>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67</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Sucessão de Companheiro</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Herdeiros necessários</a:t>
            </a:r>
          </a:p>
        </p:txBody>
      </p:sp>
      <p:sp>
        <p:nvSpPr>
          <p:cNvPr id="14" name="Espaço Reservado para Texto 6">
            <a:extLst>
              <a:ext uri="{FF2B5EF4-FFF2-40B4-BE49-F238E27FC236}">
                <a16:creationId xmlns:a16="http://schemas.microsoft.com/office/drawing/2014/main" id="{03BADDE9-8A62-4ADE-A3F7-00B2BA47A490}"/>
              </a:ext>
            </a:extLst>
          </p:cNvPr>
          <p:cNvSpPr txBox="1">
            <a:spLocks/>
          </p:cNvSpPr>
          <p:nvPr/>
        </p:nvSpPr>
        <p:spPr>
          <a:xfrm>
            <a:off x="6198942" y="2215141"/>
            <a:ext cx="5472113" cy="400831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2000" dirty="0"/>
              <a:t>O Código Civil estabelece os descendentes, ascendentes e o cônjuge como herdeiros necessários e determina que metade dos bens caberá a esta categoria. Dessa forma, o autor da herança obrigatoriamente deverá deixar 50% da herança resguardados para eles, estando livre a testar os outros 50% para qualquer pessoa.</a:t>
            </a:r>
          </a:p>
          <a:p>
            <a:pPr marL="0" indent="0" algn="just">
              <a:buFont typeface="Arial" panose="020B0604020202020204" pitchFamily="34" charset="0"/>
              <a:buNone/>
            </a:pPr>
            <a:endParaRPr lang="pt-BR" sz="2000" dirty="0"/>
          </a:p>
          <a:p>
            <a:pPr>
              <a:buFont typeface="Arial" panose="020B0604020202020204" pitchFamily="34" charset="0"/>
              <a:buNone/>
            </a:pPr>
            <a:endParaRPr lang="pt-BR" sz="2000" dirty="0"/>
          </a:p>
        </p:txBody>
      </p:sp>
    </p:spTree>
    <p:extLst>
      <p:ext uri="{BB962C8B-B14F-4D97-AF65-F5344CB8AC3E}">
        <p14:creationId xmlns:p14="http://schemas.microsoft.com/office/powerpoint/2010/main" val="2552957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Espécies de Sucessão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400" dirty="0"/>
              <a:t>É um direito sucessório que torna possível outra pessoa ser chamada para suceder no lugar de algum parente falecido, com os direitos que este teria(porém apenas para a linha reta descendente e nunca na ascendente.) </a:t>
            </a:r>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a:buNone/>
            </a:pPr>
            <a:r>
              <a:rPr lang="pt-BR" sz="2000" dirty="0">
                <a:solidFill>
                  <a:schemeClr val="tx1"/>
                </a:solidFill>
              </a:rPr>
              <a:t>	</a:t>
            </a:r>
            <a:r>
              <a:rPr lang="pt-BR" sz="2400" dirty="0">
                <a:solidFill>
                  <a:schemeClr val="tx1"/>
                </a:solidFill>
              </a:rPr>
              <a:t>Ato de disposição válida de última vontade do autor da herança.</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68</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Direito de representação</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Sucessão Testamentária</a:t>
            </a:r>
          </a:p>
        </p:txBody>
      </p:sp>
    </p:spTree>
    <p:extLst>
      <p:ext uri="{BB962C8B-B14F-4D97-AF65-F5344CB8AC3E}">
        <p14:creationId xmlns:p14="http://schemas.microsoft.com/office/powerpoint/2010/main" val="3164888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Testemunho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Personalíssimo: sem terceiros.</a:t>
            </a:r>
          </a:p>
          <a:p>
            <a:r>
              <a:rPr lang="pt-BR" sz="2000" dirty="0"/>
              <a:t>Unilateral: realizado por uma única pessoa.</a:t>
            </a:r>
          </a:p>
          <a:p>
            <a:r>
              <a:rPr lang="pt-BR" sz="2000" dirty="0"/>
              <a:t>Revogável: Pode ser realizado um novo testamento.</a:t>
            </a:r>
          </a:p>
          <a:p>
            <a:r>
              <a:rPr lang="pt-BR" sz="2000" dirty="0"/>
              <a:t>Solene: Obedece forma prescrita em lei.</a:t>
            </a:r>
          </a:p>
          <a:p>
            <a:pPr marL="0" indent="0">
              <a:buNone/>
            </a:pPr>
            <a:r>
              <a:rPr lang="pt-BR" dirty="0"/>
              <a:t>         - Parte disponível</a:t>
            </a:r>
          </a:p>
          <a:p>
            <a:pPr marL="0" indent="0">
              <a:buNone/>
            </a:pPr>
            <a:r>
              <a:rPr lang="pt-BR" dirty="0"/>
              <a:t>         - Parte legítima</a:t>
            </a:r>
          </a:p>
          <a:p>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Ativa: Requisitos necessários e determinação dos incapacitados para testamentarem. </a:t>
            </a:r>
          </a:p>
          <a:p>
            <a:r>
              <a:rPr lang="pt-BR" sz="2000" dirty="0"/>
              <a:t>Passiva: Capacidade para adquirir por testamento.</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69</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Características </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Capacidade Testamentária</a:t>
            </a:r>
          </a:p>
        </p:txBody>
      </p:sp>
    </p:spTree>
    <p:extLst>
      <p:ext uri="{BB962C8B-B14F-4D97-AF65-F5344CB8AC3E}">
        <p14:creationId xmlns:p14="http://schemas.microsoft.com/office/powerpoint/2010/main" val="4105444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Casamento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A solenidade será realizada no cartório, com toda publicidade e as portas abertas, com no mínimo duas testemunhas dos contraentes.</a:t>
            </a:r>
          </a:p>
          <a:p>
            <a:r>
              <a:rPr lang="pt-BR" sz="2000" dirty="0"/>
              <a:t>Se caso ocorrer em um edifício particular, passa a ser quatro testemunhas.</a:t>
            </a:r>
          </a:p>
          <a:p>
            <a:r>
              <a:rPr lang="pt-BR" sz="2000" dirty="0"/>
              <a:t>A autoridade competente que realizará o casamento é o Juiz de Paz, o qual irá marcar o dia, hora e o local do ato.</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O casamento celebrado no Brasil prova-se pela certidão do registro. </a:t>
            </a:r>
          </a:p>
          <a:p>
            <a:r>
              <a:rPr lang="pt-BR" sz="2000" dirty="0"/>
              <a:t>O casamento de um brasileiro, celebrado em outro país, perante autoridades ou os cônsules brasileiros, deverá ser registrado em 180 dias, a contar da volta de ou de ambos os cônjuges ao Brasil, no cartório do respectivo domicílio.  </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7</a:t>
            </a:fld>
            <a:endParaRPr lang="pt-BR" dirty="0"/>
          </a:p>
        </p:txBody>
      </p:sp>
      <p:sp>
        <p:nvSpPr>
          <p:cNvPr id="10" name="CaixaDeTexto 9">
            <a:extLst>
              <a:ext uri="{FF2B5EF4-FFF2-40B4-BE49-F238E27FC236}">
                <a16:creationId xmlns:a16="http://schemas.microsoft.com/office/drawing/2014/main" id="{E5AAB3F1-DEB5-4242-99AD-42435383B879}"/>
              </a:ext>
            </a:extLst>
          </p:cNvPr>
          <p:cNvSpPr txBox="1"/>
          <p:nvPr/>
        </p:nvSpPr>
        <p:spPr>
          <a:xfrm>
            <a:off x="420591" y="1651000"/>
            <a:ext cx="5675401" cy="461665"/>
          </a:xfrm>
          <a:prstGeom prst="rect">
            <a:avLst/>
          </a:prstGeom>
          <a:noFill/>
        </p:spPr>
        <p:txBody>
          <a:bodyPr wrap="square" rtlCol="0">
            <a:spAutoFit/>
          </a:bodyPr>
          <a:lstStyle/>
          <a:p>
            <a:r>
              <a:rPr lang="pt-BR" sz="2400" b="1" dirty="0"/>
              <a:t>Celebração do Casamento</a:t>
            </a:r>
          </a:p>
        </p:txBody>
      </p:sp>
      <p:sp>
        <p:nvSpPr>
          <p:cNvPr id="14" name="CaixaDeTexto 13">
            <a:extLst>
              <a:ext uri="{FF2B5EF4-FFF2-40B4-BE49-F238E27FC236}">
                <a16:creationId xmlns:a16="http://schemas.microsoft.com/office/drawing/2014/main" id="{82F859EE-20AD-4692-AE15-9BBB1786982A}"/>
              </a:ext>
            </a:extLst>
          </p:cNvPr>
          <p:cNvSpPr txBox="1"/>
          <p:nvPr/>
        </p:nvSpPr>
        <p:spPr>
          <a:xfrm>
            <a:off x="6084599" y="1651000"/>
            <a:ext cx="5675401" cy="461665"/>
          </a:xfrm>
          <a:prstGeom prst="rect">
            <a:avLst/>
          </a:prstGeom>
          <a:noFill/>
        </p:spPr>
        <p:txBody>
          <a:bodyPr wrap="square" rtlCol="0">
            <a:spAutoFit/>
          </a:bodyPr>
          <a:lstStyle/>
          <a:p>
            <a:r>
              <a:rPr lang="pt-BR" sz="2400" b="1" dirty="0"/>
              <a:t>Provas do Casamento</a:t>
            </a:r>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362203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Testemunho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dirty="0"/>
              <a:t> </a:t>
            </a:r>
            <a:r>
              <a:rPr lang="pt-BR" sz="2000" b="1" u="sng" dirty="0"/>
              <a:t>Regras:</a:t>
            </a:r>
          </a:p>
          <a:p>
            <a:r>
              <a:rPr lang="pt-BR" sz="2000" dirty="0"/>
              <a:t>Posse e administração.</a:t>
            </a:r>
          </a:p>
          <a:p>
            <a:r>
              <a:rPr lang="pt-BR" sz="2000" dirty="0"/>
              <a:t>Remuneração do testamento.</a:t>
            </a:r>
          </a:p>
          <a:p>
            <a:r>
              <a:rPr lang="pt-BR" sz="2000" dirty="0"/>
              <a:t>Ausência de testamento nomeado.</a:t>
            </a:r>
          </a:p>
          <a:p>
            <a:pPr marL="0" indent="0">
              <a:buNone/>
            </a:pPr>
            <a:r>
              <a:rPr lang="pt-BR" sz="2000" dirty="0"/>
              <a:t>    </a:t>
            </a:r>
            <a:r>
              <a:rPr lang="pt-BR" sz="2000" b="1" u="sng" dirty="0"/>
              <a:t>Revogação do testamento: </a:t>
            </a:r>
            <a:r>
              <a:rPr lang="pt-BR" sz="2000" dirty="0"/>
              <a:t>Ato pelo qual torna ineficaz o testamento.</a:t>
            </a:r>
          </a:p>
          <a:p>
            <a:pPr marL="0" indent="0">
              <a:buNone/>
            </a:pPr>
            <a:r>
              <a:rPr lang="pt-BR" sz="2000" b="1" dirty="0"/>
              <a:t>    </a:t>
            </a:r>
            <a:r>
              <a:rPr lang="pt-BR" sz="2000" b="1" u="sng" dirty="0"/>
              <a:t>Rompimento do testamento: </a:t>
            </a:r>
            <a:r>
              <a:rPr lang="pt-BR" sz="2000" dirty="0"/>
              <a:t>Perda da validade.</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pPr marL="0" indent="0">
              <a:buNone/>
            </a:pPr>
            <a:r>
              <a:rPr lang="pt-BR" sz="2000" u="sng" dirty="0"/>
              <a:t>Ordinários: </a:t>
            </a:r>
            <a:r>
              <a:rPr lang="pt-BR" sz="2000" dirty="0"/>
              <a:t>Elaborado por qualquer pessoa.</a:t>
            </a:r>
          </a:p>
          <a:p>
            <a:pPr marL="0" indent="0">
              <a:buNone/>
            </a:pPr>
            <a:r>
              <a:rPr lang="pt-BR" sz="2000" dirty="0"/>
              <a:t>      -</a:t>
            </a:r>
            <a:r>
              <a:rPr lang="pt-BR" sz="2000" b="1" dirty="0"/>
              <a:t>Público: </a:t>
            </a:r>
            <a:r>
              <a:rPr lang="pt-BR" sz="2000" dirty="0"/>
              <a:t>É a mais segura, porém não guarda segredo do testador.</a:t>
            </a:r>
          </a:p>
          <a:p>
            <a:pPr marL="0" indent="0">
              <a:buNone/>
            </a:pPr>
            <a:r>
              <a:rPr lang="pt-BR" sz="2000" dirty="0"/>
              <a:t>       -</a:t>
            </a:r>
            <a:r>
              <a:rPr lang="pt-BR" sz="2000" b="1" dirty="0"/>
              <a:t>Cerrado: </a:t>
            </a:r>
            <a:r>
              <a:rPr lang="pt-BR" sz="2000" dirty="0"/>
              <a:t>Sigilo, escrito pelo testador.</a:t>
            </a:r>
          </a:p>
          <a:p>
            <a:pPr marL="0" indent="0">
              <a:buNone/>
            </a:pPr>
            <a:r>
              <a:rPr lang="pt-BR" sz="2000" dirty="0"/>
              <a:t>       -</a:t>
            </a:r>
            <a:r>
              <a:rPr lang="pt-BR" sz="2000" b="1" dirty="0"/>
              <a:t>Particular: </a:t>
            </a:r>
            <a:r>
              <a:rPr lang="pt-BR" sz="2000" dirty="0"/>
              <a:t>Escrito e assinado pelo próprio testador.</a:t>
            </a:r>
          </a:p>
          <a:p>
            <a:pPr marL="0" indent="0">
              <a:buNone/>
            </a:pPr>
            <a:r>
              <a:rPr lang="pt-BR" sz="2000" dirty="0"/>
              <a:t>       </a:t>
            </a:r>
            <a:r>
              <a:rPr lang="pt-BR" sz="2000" b="1" dirty="0"/>
              <a:t>-Codicilo: </a:t>
            </a:r>
            <a:r>
              <a:rPr lang="pt-BR" sz="2000" dirty="0"/>
              <a:t>Disposições das despesas.</a:t>
            </a:r>
          </a:p>
          <a:p>
            <a:pPr marL="0" indent="0">
              <a:buNone/>
            </a:pPr>
            <a:r>
              <a:rPr lang="pt-BR" sz="2000" dirty="0"/>
              <a:t>°    </a:t>
            </a:r>
            <a:r>
              <a:rPr lang="pt-BR" sz="2000" u="sng" dirty="0"/>
              <a:t>Extraordinários:</a:t>
            </a:r>
            <a:r>
              <a:rPr lang="pt-BR" sz="2000" dirty="0"/>
              <a:t> Somente pessoas em situação jurídica especial.</a:t>
            </a:r>
          </a:p>
          <a:p>
            <a:pPr marL="0" indent="0">
              <a:buNone/>
            </a:pPr>
            <a:r>
              <a:rPr lang="pt-BR" sz="2000" dirty="0"/>
              <a:t>        </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70</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Testamenteiro</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Formas de Testamento</a:t>
            </a:r>
          </a:p>
        </p:txBody>
      </p:sp>
    </p:spTree>
    <p:extLst>
      <p:ext uri="{BB962C8B-B14F-4D97-AF65-F5344CB8AC3E}">
        <p14:creationId xmlns:p14="http://schemas.microsoft.com/office/powerpoint/2010/main" val="510931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a:xfrm>
            <a:off x="432000" y="432000"/>
            <a:ext cx="11340000" cy="432000"/>
          </a:xfrm>
        </p:spPr>
        <p:txBody>
          <a:bodyPr rtlCol="0"/>
          <a:lstStyle/>
          <a:p>
            <a:pPr rtl="0"/>
            <a:r>
              <a:rPr lang="pt-BR" dirty="0"/>
              <a:t>Testemunho </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pPr marL="0" indent="0">
              <a:buNone/>
            </a:pPr>
            <a:r>
              <a:rPr lang="pt-BR" sz="2000" b="1" dirty="0"/>
              <a:t>-Marítimo: </a:t>
            </a:r>
            <a:r>
              <a:rPr lang="pt-BR" sz="2000" dirty="0"/>
              <a:t>Feito por tripulantes em viagem de guerra.</a:t>
            </a:r>
          </a:p>
          <a:p>
            <a:pPr marL="0" indent="0">
              <a:buNone/>
            </a:pPr>
            <a:r>
              <a:rPr lang="pt-BR" sz="2000" b="1" dirty="0"/>
              <a:t>        -Aeronáutico: </a:t>
            </a:r>
            <a:r>
              <a:rPr lang="pt-BR" sz="2000" dirty="0"/>
              <a:t>A bordo em viagem militar.</a:t>
            </a:r>
          </a:p>
          <a:p>
            <a:pPr marL="0" indent="0">
              <a:buNone/>
            </a:pPr>
            <a:r>
              <a:rPr lang="pt-BR" sz="2000" b="1" dirty="0"/>
              <a:t>        -Militar: </a:t>
            </a:r>
            <a:r>
              <a:rPr lang="pt-BR" sz="2000" dirty="0"/>
              <a:t>É a declaração diante da impossibilidade de testar pelas formas ordinárias. Exemplo: Forças Armadas.</a:t>
            </a:r>
            <a:endParaRPr lang="pt-BR" sz="2000" b="1" dirty="0"/>
          </a:p>
          <a:p>
            <a:pPr marL="0" indent="0">
              <a:buNone/>
            </a:pPr>
            <a:r>
              <a:rPr lang="pt-BR" sz="2000" u="sng" dirty="0"/>
              <a:t>     </a:t>
            </a:r>
            <a:r>
              <a:rPr lang="pt-BR" sz="2000" b="1" dirty="0"/>
              <a:t> </a:t>
            </a:r>
            <a:endParaRPr lang="pt-BR" sz="2000" u="sng" dirty="0"/>
          </a:p>
          <a:p>
            <a:pPr marL="0" indent="0">
              <a:buNone/>
            </a:pPr>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t>Verificação de bens.</a:t>
            </a:r>
          </a:p>
          <a:p>
            <a:r>
              <a:rPr lang="pt-BR" sz="2000" dirty="0"/>
              <a:t>Divisão da herança.</a:t>
            </a:r>
          </a:p>
          <a:p>
            <a:r>
              <a:rPr lang="pt-BR" sz="2000" dirty="0"/>
              <a:t>Impostos </a:t>
            </a:r>
            <a:r>
              <a:rPr lang="pt-BR" sz="2000" i="1" dirty="0"/>
              <a:t>causa mortis.</a:t>
            </a:r>
            <a:r>
              <a:rPr lang="pt-BR" sz="2000" dirty="0"/>
              <a:t> </a:t>
            </a:r>
          </a:p>
          <a:p>
            <a:pPr marL="0" indent="0">
              <a:buNone/>
            </a:pPr>
            <a:r>
              <a:rPr lang="pt-BR" sz="2000" dirty="0"/>
              <a:t>    </a:t>
            </a:r>
            <a:r>
              <a:rPr lang="pt-BR" sz="2000" b="1" dirty="0"/>
              <a:t>Tipos:</a:t>
            </a:r>
          </a:p>
          <a:p>
            <a:pPr marL="0" indent="0">
              <a:buNone/>
            </a:pPr>
            <a:r>
              <a:rPr lang="pt-BR" sz="2000" dirty="0"/>
              <a:t>      </a:t>
            </a:r>
            <a:r>
              <a:rPr lang="pt-BR" sz="2000" b="1" dirty="0">
                <a:solidFill>
                  <a:schemeClr val="tx1"/>
                </a:solidFill>
              </a:rPr>
              <a:t>Judicial -</a:t>
            </a:r>
            <a:r>
              <a:rPr lang="pt-BR" sz="2000" dirty="0"/>
              <a:t>testamento incapaz e sem acordo.</a:t>
            </a:r>
          </a:p>
          <a:p>
            <a:pPr marL="0" indent="0">
              <a:buNone/>
            </a:pPr>
            <a:r>
              <a:rPr lang="pt-BR" sz="2000" dirty="0"/>
              <a:t>      </a:t>
            </a:r>
            <a:r>
              <a:rPr lang="pt-BR" sz="2000" b="1" dirty="0">
                <a:solidFill>
                  <a:schemeClr val="tx1"/>
                </a:solidFill>
              </a:rPr>
              <a:t>Extrajudicial - </a:t>
            </a:r>
            <a:r>
              <a:rPr lang="pt-BR" sz="2000" dirty="0"/>
              <a:t>Inexistência de testamento, será feito por escritura pública.</a:t>
            </a:r>
          </a:p>
          <a:p>
            <a:pPr>
              <a:buNone/>
            </a:pPr>
            <a:endParaRPr lang="pt-BR" sz="2000" dirty="0"/>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71</a:t>
            </a:fld>
            <a:endParaRPr lang="pt-BR" dirty="0"/>
          </a:p>
        </p:txBody>
      </p:sp>
      <p:sp>
        <p:nvSpPr>
          <p:cNvPr id="15" name="Retângulo 14">
            <a:extLst>
              <a:ext uri="{FF2B5EF4-FFF2-40B4-BE49-F238E27FC236}">
                <a16:creationId xmlns:a16="http://schemas.microsoft.com/office/drawing/2014/main" id="{E2F39DC8-BD0A-4E65-BCE0-2CAB61932AB7}"/>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8093A55E-19AC-459C-9B23-B1F10544FA3B}"/>
              </a:ext>
            </a:extLst>
          </p:cNvPr>
          <p:cNvSpPr txBox="1"/>
          <p:nvPr/>
        </p:nvSpPr>
        <p:spPr>
          <a:xfrm>
            <a:off x="420591" y="1651000"/>
            <a:ext cx="5675401" cy="461665"/>
          </a:xfrm>
          <a:prstGeom prst="rect">
            <a:avLst/>
          </a:prstGeom>
          <a:noFill/>
        </p:spPr>
        <p:txBody>
          <a:bodyPr wrap="square" rtlCol="0">
            <a:spAutoFit/>
          </a:bodyPr>
          <a:lstStyle/>
          <a:p>
            <a:r>
              <a:rPr lang="pt-BR" sz="2400" b="1" dirty="0"/>
              <a:t>Formas de Testamento</a:t>
            </a:r>
          </a:p>
        </p:txBody>
      </p:sp>
      <p:sp>
        <p:nvSpPr>
          <p:cNvPr id="17" name="CaixaDeTexto 16">
            <a:extLst>
              <a:ext uri="{FF2B5EF4-FFF2-40B4-BE49-F238E27FC236}">
                <a16:creationId xmlns:a16="http://schemas.microsoft.com/office/drawing/2014/main" id="{6B47D300-7844-42B1-AF3D-606472DBDC96}"/>
              </a:ext>
            </a:extLst>
          </p:cNvPr>
          <p:cNvSpPr txBox="1"/>
          <p:nvPr/>
        </p:nvSpPr>
        <p:spPr>
          <a:xfrm>
            <a:off x="6097299" y="1651000"/>
            <a:ext cx="5675401" cy="461665"/>
          </a:xfrm>
          <a:prstGeom prst="rect">
            <a:avLst/>
          </a:prstGeom>
          <a:noFill/>
        </p:spPr>
        <p:txBody>
          <a:bodyPr wrap="square" rtlCol="0">
            <a:spAutoFit/>
          </a:bodyPr>
          <a:lstStyle/>
          <a:p>
            <a:r>
              <a:rPr lang="pt-BR" sz="2400" b="1" dirty="0"/>
              <a:t>Inventário </a:t>
            </a:r>
          </a:p>
        </p:txBody>
      </p:sp>
    </p:spTree>
    <p:extLst>
      <p:ext uri="{BB962C8B-B14F-4D97-AF65-F5344CB8AC3E}">
        <p14:creationId xmlns:p14="http://schemas.microsoft.com/office/powerpoint/2010/main" val="2673214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6">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ítulo 13">
            <a:extLst>
              <a:ext uri="{FF2B5EF4-FFF2-40B4-BE49-F238E27FC236}">
                <a16:creationId xmlns:a16="http://schemas.microsoft.com/office/drawing/2014/main" id="{6C38D7A9-9299-4108-BB08-026F4B9CAE7B}"/>
              </a:ext>
            </a:extLst>
          </p:cNvPr>
          <p:cNvSpPr>
            <a:spLocks noGrp="1"/>
          </p:cNvSpPr>
          <p:nvPr>
            <p:ph type="ctrTitle"/>
          </p:nvPr>
        </p:nvSpPr>
        <p:spPr>
          <a:xfrm>
            <a:off x="4384039" y="365125"/>
            <a:ext cx="7164493"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OBRIGADO</a:t>
            </a:r>
          </a:p>
        </p:txBody>
      </p:sp>
      <p:pic>
        <p:nvPicPr>
          <p:cNvPr id="32" name="Espaço Reservado para Imagem 31">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2"/>
          <a:stretch>
            <a:fillRect/>
          </a:stretch>
        </p:blipFill>
        <p:spPr>
          <a:xfrm>
            <a:off x="480060" y="1036300"/>
            <a:ext cx="3425957" cy="4784919"/>
          </a:xfrm>
          <a:prstGeom prst="rect">
            <a:avLst/>
          </a:prstGeom>
        </p:spPr>
      </p:pic>
      <p:sp>
        <p:nvSpPr>
          <p:cNvPr id="22" name="Caixa de texto 50">
            <a:extLst>
              <a:ext uri="{FF2B5EF4-FFF2-40B4-BE49-F238E27FC236}">
                <a16:creationId xmlns:a16="http://schemas.microsoft.com/office/drawing/2014/main" id="{8238BB12-2EAB-45A2-B9F4-7EA6B5259F26}"/>
              </a:ext>
            </a:extLst>
          </p:cNvPr>
          <p:cNvSpPr txBox="1"/>
          <p:nvPr/>
        </p:nvSpPr>
        <p:spPr>
          <a:xfrm>
            <a:off x="4387515" y="2022601"/>
            <a:ext cx="7161017" cy="415436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300" b="1" spc="-100"/>
          </a:p>
          <a:p>
            <a:pPr indent="-228600">
              <a:lnSpc>
                <a:spcPct val="90000"/>
              </a:lnSpc>
              <a:spcAft>
                <a:spcPts val="600"/>
              </a:spcAft>
              <a:buFont typeface="Arial" panose="020B0604020202020204" pitchFamily="34" charset="0"/>
              <a:buChar char="•"/>
            </a:pPr>
            <a:r>
              <a:rPr lang="en-US" sz="1300" spc="-100"/>
              <a:t>BRUNO MASSULO</a:t>
            </a:r>
          </a:p>
          <a:p>
            <a:pPr indent="-228600">
              <a:lnSpc>
                <a:spcPct val="90000"/>
              </a:lnSpc>
              <a:spcAft>
                <a:spcPts val="600"/>
              </a:spcAft>
              <a:buFont typeface="Arial" panose="020B0604020202020204" pitchFamily="34" charset="0"/>
              <a:buChar char="•"/>
            </a:pPr>
            <a:endParaRPr lang="en-US" sz="1300" spc="-100"/>
          </a:p>
          <a:p>
            <a:pPr indent="-228600">
              <a:lnSpc>
                <a:spcPct val="90000"/>
              </a:lnSpc>
              <a:spcAft>
                <a:spcPts val="600"/>
              </a:spcAft>
              <a:buFont typeface="Arial" panose="020B0604020202020204" pitchFamily="34" charset="0"/>
              <a:buChar char="•"/>
            </a:pPr>
            <a:r>
              <a:rPr lang="en-US" sz="1300" spc="-100"/>
              <a:t>GABRIEL LOPES SANTOS</a:t>
            </a:r>
          </a:p>
          <a:p>
            <a:pPr indent="-228600">
              <a:lnSpc>
                <a:spcPct val="90000"/>
              </a:lnSpc>
              <a:spcAft>
                <a:spcPts val="600"/>
              </a:spcAft>
              <a:buFont typeface="Arial" panose="020B0604020202020204" pitchFamily="34" charset="0"/>
              <a:buChar char="•"/>
            </a:pPr>
            <a:endParaRPr lang="en-US" sz="1300" spc="-100"/>
          </a:p>
          <a:p>
            <a:pPr indent="-228600">
              <a:lnSpc>
                <a:spcPct val="90000"/>
              </a:lnSpc>
              <a:spcAft>
                <a:spcPts val="600"/>
              </a:spcAft>
              <a:buFont typeface="Arial" panose="020B0604020202020204" pitchFamily="34" charset="0"/>
              <a:buChar char="•"/>
            </a:pPr>
            <a:r>
              <a:rPr lang="en-US" sz="1300" spc="-100"/>
              <a:t>MATHEUS SEIJI HANAI</a:t>
            </a:r>
          </a:p>
          <a:p>
            <a:pPr indent="-228600">
              <a:lnSpc>
                <a:spcPct val="90000"/>
              </a:lnSpc>
              <a:spcAft>
                <a:spcPts val="600"/>
              </a:spcAft>
              <a:buFont typeface="Arial" panose="020B0604020202020204" pitchFamily="34" charset="0"/>
              <a:buChar char="•"/>
            </a:pPr>
            <a:endParaRPr lang="en-US" sz="1300" spc="-100"/>
          </a:p>
          <a:p>
            <a:pPr indent="-228600">
              <a:lnSpc>
                <a:spcPct val="90000"/>
              </a:lnSpc>
              <a:spcAft>
                <a:spcPts val="600"/>
              </a:spcAft>
              <a:buFont typeface="Arial" panose="020B0604020202020204" pitchFamily="34" charset="0"/>
              <a:buChar char="•"/>
            </a:pPr>
            <a:r>
              <a:rPr lang="en-US" sz="1300" spc="-100"/>
              <a:t>MAURICIO PACHECO</a:t>
            </a:r>
          </a:p>
          <a:p>
            <a:pPr indent="-228600">
              <a:lnSpc>
                <a:spcPct val="90000"/>
              </a:lnSpc>
              <a:spcAft>
                <a:spcPts val="600"/>
              </a:spcAft>
              <a:buFont typeface="Arial" panose="020B0604020202020204" pitchFamily="34" charset="0"/>
              <a:buChar char="•"/>
            </a:pPr>
            <a:endParaRPr lang="en-US" sz="1300" spc="-100"/>
          </a:p>
          <a:p>
            <a:pPr indent="-228600">
              <a:lnSpc>
                <a:spcPct val="90000"/>
              </a:lnSpc>
              <a:spcAft>
                <a:spcPts val="600"/>
              </a:spcAft>
              <a:buFont typeface="Arial" panose="020B0604020202020204" pitchFamily="34" charset="0"/>
              <a:buChar char="•"/>
            </a:pPr>
            <a:r>
              <a:rPr lang="en-US" sz="1300" spc="-100"/>
              <a:t>PEDRO ZANETTI</a:t>
            </a:r>
          </a:p>
          <a:p>
            <a:pPr indent="-228600">
              <a:lnSpc>
                <a:spcPct val="90000"/>
              </a:lnSpc>
              <a:spcAft>
                <a:spcPts val="600"/>
              </a:spcAft>
              <a:buFont typeface="Arial" panose="020B0604020202020204" pitchFamily="34" charset="0"/>
              <a:buChar char="•"/>
            </a:pPr>
            <a:endParaRPr lang="en-US" sz="1300" spc="-100"/>
          </a:p>
          <a:p>
            <a:pPr indent="-228600">
              <a:lnSpc>
                <a:spcPct val="90000"/>
              </a:lnSpc>
              <a:spcAft>
                <a:spcPts val="600"/>
              </a:spcAft>
              <a:buFont typeface="Arial" panose="020B0604020202020204" pitchFamily="34" charset="0"/>
              <a:buChar char="•"/>
            </a:pPr>
            <a:r>
              <a:rPr lang="en-US" sz="1300" spc="-100"/>
              <a:t>PEDRO EBINER</a:t>
            </a:r>
          </a:p>
          <a:p>
            <a:pPr indent="-228600">
              <a:lnSpc>
                <a:spcPct val="90000"/>
              </a:lnSpc>
              <a:spcAft>
                <a:spcPts val="600"/>
              </a:spcAft>
              <a:buFont typeface="Arial" panose="020B0604020202020204" pitchFamily="34" charset="0"/>
              <a:buChar char="•"/>
            </a:pPr>
            <a:endParaRPr lang="en-US" sz="1300" spc="-100"/>
          </a:p>
          <a:p>
            <a:pPr indent="-228600">
              <a:lnSpc>
                <a:spcPct val="90000"/>
              </a:lnSpc>
              <a:spcAft>
                <a:spcPts val="600"/>
              </a:spcAft>
              <a:buFont typeface="Arial" panose="020B0604020202020204" pitchFamily="34" charset="0"/>
              <a:buChar char="•"/>
            </a:pPr>
            <a:r>
              <a:rPr lang="en-US" sz="1300" spc="-100"/>
              <a:t>PEDRO OTTÁVIO</a:t>
            </a:r>
          </a:p>
          <a:p>
            <a:pPr indent="-228600">
              <a:lnSpc>
                <a:spcPct val="90000"/>
              </a:lnSpc>
              <a:spcAft>
                <a:spcPts val="600"/>
              </a:spcAft>
              <a:buFont typeface="Arial" panose="020B0604020202020204" pitchFamily="34" charset="0"/>
              <a:buChar char="•"/>
            </a:pPr>
            <a:endParaRPr lang="en-US" sz="1300" spc="-100"/>
          </a:p>
          <a:p>
            <a:pPr indent="-228600">
              <a:lnSpc>
                <a:spcPct val="90000"/>
              </a:lnSpc>
              <a:spcAft>
                <a:spcPts val="600"/>
              </a:spcAft>
              <a:buFont typeface="Arial" panose="020B0604020202020204" pitchFamily="34" charset="0"/>
              <a:buChar char="•"/>
            </a:pPr>
            <a:r>
              <a:rPr lang="en-US" sz="1300" spc="-100"/>
              <a:t>VICTOR RODRIGUES</a:t>
            </a:r>
          </a:p>
        </p:txBody>
      </p:sp>
    </p:spTree>
    <p:extLst>
      <p:ext uri="{BB962C8B-B14F-4D97-AF65-F5344CB8AC3E}">
        <p14:creationId xmlns:p14="http://schemas.microsoft.com/office/powerpoint/2010/main" val="4153678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Invalidade do Casamento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Um dos cônjuges possui menos de 16 anos.</a:t>
            </a:r>
          </a:p>
          <a:p>
            <a:r>
              <a:rPr lang="pt-BR" sz="2000" dirty="0"/>
              <a:t>Um dos cônjuges possuir idade núbil e não tiver sido autorizado pelo responsável legal.</a:t>
            </a:r>
          </a:p>
          <a:p>
            <a:r>
              <a:rPr lang="pt-BR" sz="2000" dirty="0"/>
              <a:t>Por vício da vontade.</a:t>
            </a:r>
          </a:p>
          <a:p>
            <a:r>
              <a:rPr lang="pt-BR" sz="2000" dirty="0"/>
              <a:t>Um dos cônjuges é incapaz de consentir o casamento.</a:t>
            </a:r>
          </a:p>
          <a:p>
            <a:r>
              <a:rPr lang="pt-BR" sz="2000" dirty="0"/>
              <a:t>A autoridade que celebrou o casamento é incompetente.</a:t>
            </a:r>
          </a:p>
          <a:p>
            <a:r>
              <a:rPr lang="pt-BR" sz="2000" dirty="0"/>
              <a:t>Quando um dos cônjuges foi obrigado a se casar.</a:t>
            </a:r>
          </a:p>
          <a:p>
            <a:endParaRPr lang="pt-BR" sz="2000" dirty="0"/>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99943" y="2363035"/>
            <a:ext cx="5472113" cy="4008315"/>
          </a:xfrm>
        </p:spPr>
        <p:txBody>
          <a:bodyPr rtlCol="0"/>
          <a:lstStyle/>
          <a:p>
            <a:r>
              <a:rPr lang="pt-BR" sz="2000" dirty="0">
                <a:cs typeface="Arial" pitchFamily="34" charset="0"/>
              </a:rPr>
              <a:t>Quando um dos cônjuges tem menos de 16 anos o pedido de anulação pode ser realizado por ele mesmo ou pelo seu responsável legal. O prazo para esse pedido é de 180 dias.</a:t>
            </a:r>
          </a:p>
          <a:p>
            <a:r>
              <a:rPr lang="pt-BR" sz="2000" dirty="0">
                <a:cs typeface="Arial" pitchFamily="34" charset="0"/>
              </a:rPr>
              <a:t> No caso do incapaz, a partir do momento em que ele se torna capaz.</a:t>
            </a:r>
          </a:p>
          <a:p>
            <a:r>
              <a:rPr lang="pt-BR" sz="2000" dirty="0">
                <a:cs typeface="Arial" pitchFamily="34" charset="0"/>
              </a:rPr>
              <a:t> No caso do responsável a partir do momento do casamento.</a:t>
            </a:r>
          </a:p>
          <a:p>
            <a:r>
              <a:rPr lang="pt-BR" sz="2000" dirty="0">
                <a:cs typeface="Arial" pitchFamily="34" charset="0"/>
              </a:rPr>
              <a:t>Caso de qualquer maneira o responsável demonstrar que aprovou o casamento, ele não poderá pedir a anulação.</a:t>
            </a: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8</a:t>
            </a:fld>
            <a:endParaRPr lang="pt-BR" dirty="0"/>
          </a:p>
        </p:txBody>
      </p:sp>
      <p:sp>
        <p:nvSpPr>
          <p:cNvPr id="10" name="CaixaDeTexto 9">
            <a:extLst>
              <a:ext uri="{FF2B5EF4-FFF2-40B4-BE49-F238E27FC236}">
                <a16:creationId xmlns:a16="http://schemas.microsoft.com/office/drawing/2014/main" id="{E5AAB3F1-DEB5-4242-99AD-42435383B879}"/>
              </a:ext>
            </a:extLst>
          </p:cNvPr>
          <p:cNvSpPr txBox="1"/>
          <p:nvPr/>
        </p:nvSpPr>
        <p:spPr>
          <a:xfrm>
            <a:off x="420591" y="1651000"/>
            <a:ext cx="5675401" cy="461665"/>
          </a:xfrm>
          <a:prstGeom prst="rect">
            <a:avLst/>
          </a:prstGeom>
          <a:noFill/>
        </p:spPr>
        <p:txBody>
          <a:bodyPr wrap="square" rtlCol="0">
            <a:spAutoFit/>
          </a:bodyPr>
          <a:lstStyle/>
          <a:p>
            <a:r>
              <a:rPr lang="pt-BR" sz="2400" b="1" dirty="0"/>
              <a:t>Motivos para anulação </a:t>
            </a:r>
          </a:p>
        </p:txBody>
      </p:sp>
      <p:sp>
        <p:nvSpPr>
          <p:cNvPr id="15" name="Retângulo 14">
            <a:extLst>
              <a:ext uri="{FF2B5EF4-FFF2-40B4-BE49-F238E27FC236}">
                <a16:creationId xmlns:a16="http://schemas.microsoft.com/office/drawing/2014/main" id="{571D1BFE-A8B4-4AB3-8950-299E4010AFCD}"/>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215788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04E83-A4F0-49C5-BB01-F5773509A2B3}"/>
              </a:ext>
            </a:extLst>
          </p:cNvPr>
          <p:cNvSpPr>
            <a:spLocks noGrp="1"/>
          </p:cNvSpPr>
          <p:nvPr>
            <p:ph type="title"/>
          </p:nvPr>
        </p:nvSpPr>
        <p:spPr/>
        <p:txBody>
          <a:bodyPr rtlCol="0"/>
          <a:lstStyle/>
          <a:p>
            <a:pPr rtl="0"/>
            <a:r>
              <a:rPr lang="pt-BR" dirty="0"/>
              <a:t>Casamento</a:t>
            </a:r>
          </a:p>
        </p:txBody>
      </p:sp>
      <p:sp>
        <p:nvSpPr>
          <p:cNvPr id="12" name="Retângulo 11" descr="Bloco em destaque à esquerda">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5" name="Espaço Reservado para Conteúdo 4">
            <a:extLst>
              <a:ext uri="{FF2B5EF4-FFF2-40B4-BE49-F238E27FC236}">
                <a16:creationId xmlns:a16="http://schemas.microsoft.com/office/drawing/2014/main" id="{CEEB3BAE-C0B2-447C-B8BE-96C6BD84D658}"/>
              </a:ext>
            </a:extLst>
          </p:cNvPr>
          <p:cNvSpPr>
            <a:spLocks noGrp="1"/>
          </p:cNvSpPr>
          <p:nvPr>
            <p:ph sz="half" idx="2"/>
          </p:nvPr>
        </p:nvSpPr>
        <p:spPr>
          <a:xfrm>
            <a:off x="228600" y="2363035"/>
            <a:ext cx="5675400" cy="4008315"/>
          </a:xfrm>
        </p:spPr>
        <p:txBody>
          <a:bodyPr rtlCol="0"/>
          <a:lstStyle/>
          <a:p>
            <a:r>
              <a:rPr lang="pt-BR" sz="2000" dirty="0"/>
              <a:t> Quando se casam, os cônjuges assumem a condição de consortes, companheiros e responsáveis pelos encargos da família.</a:t>
            </a:r>
          </a:p>
          <a:p>
            <a:r>
              <a:rPr lang="pt-BR" sz="2000" dirty="0"/>
              <a:t>  </a:t>
            </a:r>
            <a:r>
              <a:rPr lang="pt-BR" sz="2000" b="1" dirty="0"/>
              <a:t>Os deveres de ambos são: </a:t>
            </a:r>
            <a:r>
              <a:rPr lang="pt-BR" sz="2000" dirty="0"/>
              <a:t>vida em comum, no domicilio conjugal; mútua assistência; sustente, guarda e educação dos filhos; respeito e consideração mútuos.</a:t>
            </a:r>
          </a:p>
          <a:p>
            <a:r>
              <a:rPr lang="pt-BR" sz="2000" dirty="0"/>
              <a:t> A sociedade conjugal deve ser dirigida pelo marido e mulher e deve sempre estar de acordo com os interesses do casal e dos filhos. </a:t>
            </a:r>
          </a:p>
        </p:txBody>
      </p:sp>
      <p:cxnSp>
        <p:nvCxnSpPr>
          <p:cNvPr id="11" name="Conector reto 10" descr="Divisor de slide">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descr="Barra em destaque à direita&#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357064" y="4127805"/>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pt-BR" dirty="0"/>
          </a:p>
        </p:txBody>
      </p:sp>
      <p:sp>
        <p:nvSpPr>
          <p:cNvPr id="7" name="Espaço Reservado para Texto 6">
            <a:extLst>
              <a:ext uri="{FF2B5EF4-FFF2-40B4-BE49-F238E27FC236}">
                <a16:creationId xmlns:a16="http://schemas.microsoft.com/office/drawing/2014/main" id="{26A87885-D672-4CF9-A78D-CFE98385B03A}"/>
              </a:ext>
            </a:extLst>
          </p:cNvPr>
          <p:cNvSpPr>
            <a:spLocks noGrp="1"/>
          </p:cNvSpPr>
          <p:nvPr>
            <p:ph type="body" sz="quarter" idx="12"/>
          </p:nvPr>
        </p:nvSpPr>
        <p:spPr>
          <a:xfrm>
            <a:off x="6287886" y="4367192"/>
            <a:ext cx="5472113" cy="1824750"/>
          </a:xfrm>
        </p:spPr>
        <p:txBody>
          <a:bodyPr rtlCol="0"/>
          <a:lstStyle/>
          <a:p>
            <a:pPr>
              <a:buNone/>
            </a:pPr>
            <a:r>
              <a:rPr lang="pt-BR" sz="2000" b="1" dirty="0"/>
              <a:t>O casamento termina quando:</a:t>
            </a:r>
          </a:p>
          <a:p>
            <a:r>
              <a:rPr lang="pt-BR" sz="2000" dirty="0"/>
              <a:t>Um dos cônjuges morre;</a:t>
            </a:r>
          </a:p>
          <a:p>
            <a:r>
              <a:rPr lang="pt-BR" sz="2000" dirty="0"/>
              <a:t>Pela anulação do mesmo;</a:t>
            </a:r>
          </a:p>
          <a:p>
            <a:r>
              <a:rPr lang="pt-BR" sz="2000" dirty="0"/>
              <a:t>Pelo divórcio</a:t>
            </a:r>
            <a:endParaRPr lang="pt-BR" sz="2000" dirty="0">
              <a:cs typeface="Arial" pitchFamily="34" charset="0"/>
            </a:endParaRPr>
          </a:p>
        </p:txBody>
      </p:sp>
      <p:sp>
        <p:nvSpPr>
          <p:cNvPr id="8" name="Espaço Reservado para o Número do Slide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pt-BR" smtClean="0"/>
              <a:pPr rtl="0"/>
              <a:t>9</a:t>
            </a:fld>
            <a:endParaRPr lang="pt-BR" dirty="0"/>
          </a:p>
        </p:txBody>
      </p:sp>
      <p:sp>
        <p:nvSpPr>
          <p:cNvPr id="10" name="CaixaDeTexto 9">
            <a:extLst>
              <a:ext uri="{FF2B5EF4-FFF2-40B4-BE49-F238E27FC236}">
                <a16:creationId xmlns:a16="http://schemas.microsoft.com/office/drawing/2014/main" id="{E5AAB3F1-DEB5-4242-99AD-42435383B879}"/>
              </a:ext>
            </a:extLst>
          </p:cNvPr>
          <p:cNvSpPr txBox="1"/>
          <p:nvPr/>
        </p:nvSpPr>
        <p:spPr>
          <a:xfrm>
            <a:off x="420591" y="1651000"/>
            <a:ext cx="5675401" cy="461665"/>
          </a:xfrm>
          <a:prstGeom prst="rect">
            <a:avLst/>
          </a:prstGeom>
          <a:noFill/>
        </p:spPr>
        <p:txBody>
          <a:bodyPr wrap="square" rtlCol="0">
            <a:spAutoFit/>
          </a:bodyPr>
          <a:lstStyle/>
          <a:p>
            <a:r>
              <a:rPr lang="pt-BR" sz="2400" b="1" dirty="0"/>
              <a:t>Os efeitos do Casamento </a:t>
            </a:r>
          </a:p>
        </p:txBody>
      </p:sp>
      <p:sp>
        <p:nvSpPr>
          <p:cNvPr id="15" name="Retângulo 14">
            <a:extLst>
              <a:ext uri="{FF2B5EF4-FFF2-40B4-BE49-F238E27FC236}">
                <a16:creationId xmlns:a16="http://schemas.microsoft.com/office/drawing/2014/main" id="{571D1BFE-A8B4-4AB3-8950-299E4010AFCD}"/>
              </a:ext>
            </a:extLst>
          </p:cNvPr>
          <p:cNvSpPr/>
          <p:nvPr/>
        </p:nvSpPr>
        <p:spPr>
          <a:xfrm>
            <a:off x="9702456" y="6371350"/>
            <a:ext cx="2057543" cy="4866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CaixaDeTexto 13">
            <a:extLst>
              <a:ext uri="{FF2B5EF4-FFF2-40B4-BE49-F238E27FC236}">
                <a16:creationId xmlns:a16="http://schemas.microsoft.com/office/drawing/2014/main" id="{BF20C154-601B-44F1-A83D-E81BD55911FB}"/>
              </a:ext>
            </a:extLst>
          </p:cNvPr>
          <p:cNvSpPr txBox="1"/>
          <p:nvPr/>
        </p:nvSpPr>
        <p:spPr>
          <a:xfrm>
            <a:off x="6287999" y="3603164"/>
            <a:ext cx="5675401" cy="461665"/>
          </a:xfrm>
          <a:prstGeom prst="rect">
            <a:avLst/>
          </a:prstGeom>
          <a:noFill/>
        </p:spPr>
        <p:txBody>
          <a:bodyPr wrap="square" rtlCol="0">
            <a:spAutoFit/>
          </a:bodyPr>
          <a:lstStyle/>
          <a:p>
            <a:r>
              <a:rPr lang="pt-BR" sz="2400" b="1" dirty="0"/>
              <a:t>O fim do Casamento</a:t>
            </a:r>
          </a:p>
        </p:txBody>
      </p:sp>
      <p:sp>
        <p:nvSpPr>
          <p:cNvPr id="3" name="CaixaDeTexto 2">
            <a:extLst>
              <a:ext uri="{FF2B5EF4-FFF2-40B4-BE49-F238E27FC236}">
                <a16:creationId xmlns:a16="http://schemas.microsoft.com/office/drawing/2014/main" id="{2C8C0C9F-980D-4951-90CB-0BBE6BD68F16}"/>
              </a:ext>
            </a:extLst>
          </p:cNvPr>
          <p:cNvSpPr txBox="1"/>
          <p:nvPr/>
        </p:nvSpPr>
        <p:spPr>
          <a:xfrm>
            <a:off x="6357064" y="2215141"/>
            <a:ext cx="5357869" cy="1323439"/>
          </a:xfrm>
          <a:prstGeom prst="rect">
            <a:avLst/>
          </a:prstGeom>
          <a:noFill/>
        </p:spPr>
        <p:txBody>
          <a:bodyPr wrap="square" rtlCol="0">
            <a:spAutoFit/>
          </a:bodyPr>
          <a:lstStyle/>
          <a:p>
            <a:r>
              <a:rPr lang="pt-BR" sz="2000" dirty="0"/>
              <a:t>Porém caso haja alguma divergência, qualquer um dos cônjuges poderá recorrer ao Judiciário que irá se decidir baseado nos interesses citados à cima.</a:t>
            </a:r>
          </a:p>
        </p:txBody>
      </p:sp>
    </p:spTree>
    <p:extLst>
      <p:ext uri="{BB962C8B-B14F-4D97-AF65-F5344CB8AC3E}">
        <p14:creationId xmlns:p14="http://schemas.microsoft.com/office/powerpoint/2010/main" val="937924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ema do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5358_TF16411250.potx" id="{ADA3E8C3-89B5-42F4-B40B-445B02320158}" vid="{73F44004-0E06-4849-A377-12E0D1D74C9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2218FC-8412-44B9-9E82-D51F1F531141}">
  <ds:schemaRefs>
    <ds:schemaRef ds:uri="http://purl.org/dc/elements/1.1/"/>
    <ds:schemaRef ds:uri="http://schemas.microsoft.com/sharepoint/v3"/>
    <ds:schemaRef ds:uri="http://schemas.microsoft.com/office/2006/documentManagement/types"/>
    <ds:schemaRef ds:uri="fb0879af-3eba-417a-a55a-ffe6dcd6ca77"/>
    <ds:schemaRef ds:uri="http://schemas.microsoft.com/office/2006/metadata/properties"/>
    <ds:schemaRef ds:uri="http://schemas.microsoft.com/office/infopath/2007/PartnerControls"/>
    <ds:schemaRef ds:uri="6dc4bcd6-49db-4c07-9060-8acfc67cef9f"/>
    <ds:schemaRef ds:uri="http://www.w3.org/XML/1998/namespace"/>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8749</Words>
  <Application>Microsoft Office PowerPoint</Application>
  <PresentationFormat>Widescreen</PresentationFormat>
  <Paragraphs>689</Paragraphs>
  <Slides>72</Slides>
  <Notes>1</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72</vt:i4>
      </vt:variant>
    </vt:vector>
  </HeadingPairs>
  <TitlesOfParts>
    <vt:vector size="82" baseType="lpstr">
      <vt:lpstr>Arial</vt:lpstr>
      <vt:lpstr>Arial Nova</vt:lpstr>
      <vt:lpstr>Calibri</vt:lpstr>
      <vt:lpstr>Calibri (Corpo)</vt:lpstr>
      <vt:lpstr>Candara</vt:lpstr>
      <vt:lpstr>Corbel</vt:lpstr>
      <vt:lpstr>Franklin Gothic Book</vt:lpstr>
      <vt:lpstr>Times New Roman</vt:lpstr>
      <vt:lpstr>Wingdings</vt:lpstr>
      <vt:lpstr>Tema do Office</vt:lpstr>
      <vt:lpstr>DIREITO DE FAMÍLIA E SUCESSÃO  </vt:lpstr>
      <vt:lpstr>Direito da Família</vt:lpstr>
      <vt:lpstr>CASAMENTO</vt:lpstr>
      <vt:lpstr>Casamento</vt:lpstr>
      <vt:lpstr>Casamento</vt:lpstr>
      <vt:lpstr>Casamento</vt:lpstr>
      <vt:lpstr>Casamento</vt:lpstr>
      <vt:lpstr>Invalidade do Casamento</vt:lpstr>
      <vt:lpstr>Casamento</vt:lpstr>
      <vt:lpstr>O DIVÓRCIO</vt:lpstr>
      <vt:lpstr>O Divórcio</vt:lpstr>
      <vt:lpstr>O Divórcio</vt:lpstr>
      <vt:lpstr>Regime de bens</vt:lpstr>
      <vt:lpstr>Regime de bens</vt:lpstr>
      <vt:lpstr>Regime de bens</vt:lpstr>
      <vt:lpstr>Regime de bens</vt:lpstr>
      <vt:lpstr>Regime de bens</vt:lpstr>
      <vt:lpstr>Regime de bens</vt:lpstr>
      <vt:lpstr>Regime de bens</vt:lpstr>
      <vt:lpstr>Regime de bens</vt:lpstr>
      <vt:lpstr>Regime de bens</vt:lpstr>
      <vt:lpstr>FILIAÇÃO</vt:lpstr>
      <vt:lpstr>Filiação</vt:lpstr>
      <vt:lpstr>Filiação</vt:lpstr>
      <vt:lpstr>Filiação</vt:lpstr>
      <vt:lpstr>Adoção </vt:lpstr>
      <vt:lpstr>Adoção </vt:lpstr>
      <vt:lpstr>Adoção </vt:lpstr>
      <vt:lpstr>Adoção </vt:lpstr>
      <vt:lpstr>Adoção </vt:lpstr>
      <vt:lpstr>Adoção </vt:lpstr>
      <vt:lpstr>Adoção </vt:lpstr>
      <vt:lpstr>Adoção </vt:lpstr>
      <vt:lpstr>Adoção </vt:lpstr>
      <vt:lpstr>Adoção </vt:lpstr>
      <vt:lpstr>PODER FAMILIAR</vt:lpstr>
      <vt:lpstr>Poder Familiar </vt:lpstr>
      <vt:lpstr>Poder Familiar </vt:lpstr>
      <vt:lpstr>Poder Familiar </vt:lpstr>
      <vt:lpstr>Poder Familiar </vt:lpstr>
      <vt:lpstr>Poder Familiar </vt:lpstr>
      <vt:lpstr>Poder Familiar </vt:lpstr>
      <vt:lpstr>Poder Familiar </vt:lpstr>
      <vt:lpstr>Poder Familiar </vt:lpstr>
      <vt:lpstr>Poder Familiar </vt:lpstr>
      <vt:lpstr>Poder Familiar </vt:lpstr>
      <vt:lpstr>Poder Familiar </vt:lpstr>
      <vt:lpstr>UNIÃO ESTÁVEL</vt:lpstr>
      <vt:lpstr>União Estável</vt:lpstr>
      <vt:lpstr>União Estável </vt:lpstr>
      <vt:lpstr>TUTELA</vt:lpstr>
      <vt:lpstr>Tutela</vt:lpstr>
      <vt:lpstr>Tutela</vt:lpstr>
      <vt:lpstr>Tutela</vt:lpstr>
      <vt:lpstr>Tutela</vt:lpstr>
      <vt:lpstr>Tutela</vt:lpstr>
      <vt:lpstr>DIREITO DE SUCESSÕES</vt:lpstr>
      <vt:lpstr>Direito de Sucessões</vt:lpstr>
      <vt:lpstr>Direito de Sucessões</vt:lpstr>
      <vt:lpstr>Direito de Sucessões</vt:lpstr>
      <vt:lpstr>Direito de Sucessões</vt:lpstr>
      <vt:lpstr>Direito de Sucessões</vt:lpstr>
      <vt:lpstr>Direito de Sucessões</vt:lpstr>
      <vt:lpstr>Espécies de Sucessão</vt:lpstr>
      <vt:lpstr>Espécies de Sucessão</vt:lpstr>
      <vt:lpstr>Espécies de Sucessão</vt:lpstr>
      <vt:lpstr>Espécies de Sucessão</vt:lpstr>
      <vt:lpstr>Espécies de Sucessão</vt:lpstr>
      <vt:lpstr>Testemunho </vt:lpstr>
      <vt:lpstr>Testemunho </vt:lpstr>
      <vt:lpstr>Testemunho </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2019-04-07T17:25:57Z</dcterms:created>
  <dcterms:modified xsi:type="dcterms:W3CDTF">2019-04-07T17:29:54Z</dcterms:modified>
</cp:coreProperties>
</file>