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007E-3ECC-4772-BA33-8D08DD1C35FB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1694655-15C7-490B-8923-D856DDC68D5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007E-3ECC-4772-BA33-8D08DD1C35FB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4655-15C7-490B-8923-D856DDC68D56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1694655-15C7-490B-8923-D856DDC68D56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007E-3ECC-4772-BA33-8D08DD1C35FB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007E-3ECC-4772-BA33-8D08DD1C35FB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1694655-15C7-490B-8923-D856DDC68D5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007E-3ECC-4772-BA33-8D08DD1C35FB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1694655-15C7-490B-8923-D856DDC68D56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89D007E-3ECC-4772-BA33-8D08DD1C35FB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4655-15C7-490B-8923-D856DDC68D5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007E-3ECC-4772-BA33-8D08DD1C35FB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1694655-15C7-490B-8923-D856DDC68D56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007E-3ECC-4772-BA33-8D08DD1C35FB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1694655-15C7-490B-8923-D856DDC68D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007E-3ECC-4772-BA33-8D08DD1C35FB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694655-15C7-490B-8923-D856DDC68D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1694655-15C7-490B-8923-D856DDC68D56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007E-3ECC-4772-BA33-8D08DD1C35FB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1694655-15C7-490B-8923-D856DDC68D56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89D007E-3ECC-4772-BA33-8D08DD1C35FB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89D007E-3ECC-4772-BA33-8D08DD1C35FB}" type="datetimeFigureOut">
              <a:rPr lang="pt-BR" smtClean="0"/>
              <a:t>25/08/2020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1694655-15C7-490B-8923-D856DDC68D56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Charles </a:t>
            </a:r>
            <a:r>
              <a:rPr lang="pt-BR" dirty="0" err="1" smtClean="0"/>
              <a:t>Boxer</a:t>
            </a:r>
            <a:r>
              <a:rPr lang="pt-BR" dirty="0" smtClean="0"/>
              <a:t>. O império marítimo português. 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navegação e as especiarias nos mares asiáticos (1500-1600)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Características do império marítimo português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Extrema dispersão: </a:t>
            </a:r>
          </a:p>
          <a:p>
            <a:pPr>
              <a:buNone/>
            </a:pPr>
            <a:r>
              <a:rPr lang="pt-BR" dirty="0" smtClean="0"/>
              <a:t>“No Oriente, estava representado por uma cadeia de fortes e feitorias que se estendiam de </a:t>
            </a:r>
            <a:r>
              <a:rPr lang="pt-BR" dirty="0" err="1" smtClean="0"/>
              <a:t>Sofala</a:t>
            </a:r>
            <a:r>
              <a:rPr lang="pt-BR" dirty="0" smtClean="0"/>
              <a:t> e </a:t>
            </a:r>
            <a:r>
              <a:rPr lang="pt-BR" dirty="0" err="1" smtClean="0"/>
              <a:t>Ormuz</a:t>
            </a:r>
            <a:r>
              <a:rPr lang="pt-BR" dirty="0" smtClean="0"/>
              <a:t>, na margem ocidental da Ásia das monções, às </a:t>
            </a:r>
            <a:r>
              <a:rPr lang="pt-BR" dirty="0" err="1" smtClean="0"/>
              <a:t>Molucas</a:t>
            </a:r>
            <a:r>
              <a:rPr lang="pt-BR" dirty="0" smtClean="0"/>
              <a:t> e Macau (em 1557), na costa do Pacífico. Estendia igualmente no outro lado do mundo, possuindo praças-fortes no Marrocos (Ceuta, </a:t>
            </a:r>
            <a:r>
              <a:rPr lang="pt-BR" dirty="0" err="1" smtClean="0"/>
              <a:t>Tânger</a:t>
            </a:r>
            <a:r>
              <a:rPr lang="pt-BR" dirty="0" smtClean="0"/>
              <a:t>, </a:t>
            </a:r>
            <a:r>
              <a:rPr lang="pt-BR" dirty="0" err="1" smtClean="0"/>
              <a:t>Mazagão</a:t>
            </a:r>
            <a:r>
              <a:rPr lang="pt-BR" dirty="0" smtClean="0"/>
              <a:t>), algumas feitorias e diversos fortes entre Cabo Verde e Luanda (em 1575) na costa ocidental africana, as ilhas do golfo da Guiné e alguns assentamentos militares ao longo do litoral do Brasil.” (p. 66).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carreira das Índias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Navegação e comércio: Portugal, África, Brasil e Ásia.</a:t>
            </a:r>
          </a:p>
          <a:p>
            <a:r>
              <a:rPr lang="pt-BR" dirty="0" smtClean="0"/>
              <a:t>Mercadorias: dispersos pelo Império</a:t>
            </a:r>
          </a:p>
          <a:p>
            <a:pPr lvl="1"/>
            <a:r>
              <a:rPr lang="pt-BR" dirty="0" smtClean="0"/>
              <a:t>Ouro (Guiné, </a:t>
            </a:r>
            <a:r>
              <a:rPr lang="pt-BR" dirty="0" err="1" smtClean="0"/>
              <a:t>Monomotapa</a:t>
            </a:r>
            <a:r>
              <a:rPr lang="pt-BR" dirty="0" smtClean="0"/>
              <a:t> e Sumatra)</a:t>
            </a:r>
          </a:p>
          <a:p>
            <a:pPr lvl="1"/>
            <a:r>
              <a:rPr lang="pt-BR" dirty="0" smtClean="0"/>
              <a:t>Açúcar (São Tomé, Madeira e Brasil)</a:t>
            </a:r>
          </a:p>
          <a:p>
            <a:pPr lvl="1"/>
            <a:r>
              <a:rPr lang="pt-BR" dirty="0" smtClean="0"/>
              <a:t>Pimenta (</a:t>
            </a:r>
            <a:r>
              <a:rPr lang="pt-BR" dirty="0" err="1" smtClean="0"/>
              <a:t>Malabar</a:t>
            </a:r>
            <a:r>
              <a:rPr lang="pt-BR" dirty="0" smtClean="0"/>
              <a:t> e Indonésia)</a:t>
            </a:r>
          </a:p>
          <a:p>
            <a:pPr lvl="1"/>
            <a:r>
              <a:rPr lang="pt-BR" dirty="0" err="1" smtClean="0"/>
              <a:t>Macis</a:t>
            </a:r>
            <a:r>
              <a:rPr lang="pt-BR" dirty="0" smtClean="0"/>
              <a:t> e noz-moscada (Banda)</a:t>
            </a:r>
          </a:p>
          <a:p>
            <a:pPr lvl="1"/>
            <a:r>
              <a:rPr lang="pt-BR" dirty="0" smtClean="0"/>
              <a:t>Cravo (</a:t>
            </a:r>
            <a:r>
              <a:rPr lang="pt-BR" dirty="0" err="1" smtClean="0"/>
              <a:t>Termate</a:t>
            </a:r>
            <a:r>
              <a:rPr lang="pt-BR" dirty="0" smtClean="0"/>
              <a:t>, </a:t>
            </a:r>
            <a:r>
              <a:rPr lang="pt-BR" dirty="0" err="1" smtClean="0"/>
              <a:t>Tidore</a:t>
            </a:r>
            <a:r>
              <a:rPr lang="pt-BR" dirty="0" smtClean="0"/>
              <a:t> e </a:t>
            </a:r>
            <a:r>
              <a:rPr lang="pt-BR" dirty="0" err="1" smtClean="0"/>
              <a:t>Amboíno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Canela (Ceilão)</a:t>
            </a:r>
          </a:p>
          <a:p>
            <a:pPr lvl="1"/>
            <a:r>
              <a:rPr lang="pt-BR" dirty="0" smtClean="0"/>
              <a:t>Ouro, sedas e porcelanas (China)</a:t>
            </a:r>
          </a:p>
          <a:p>
            <a:pPr lvl="1"/>
            <a:r>
              <a:rPr lang="pt-BR" dirty="0" smtClean="0"/>
              <a:t>Prata (Japão)</a:t>
            </a:r>
          </a:p>
          <a:p>
            <a:pPr lvl="1"/>
            <a:r>
              <a:rPr lang="pt-BR" dirty="0" smtClean="0"/>
              <a:t>Cavalos (Pérsia e da Arábia)</a:t>
            </a:r>
          </a:p>
          <a:p>
            <a:pPr lvl="1"/>
            <a:r>
              <a:rPr lang="pt-BR" dirty="0" smtClean="0"/>
              <a:t>Têxtil de algodão (Cambaia e Coromandel)</a:t>
            </a:r>
          </a:p>
          <a:p>
            <a:r>
              <a:rPr lang="pt-BR" dirty="0" smtClean="0"/>
              <a:t>Distribuição no mundo mediterrâneo e atlântico: metais, cereais, têxteis, apetrechos navais e outras mercadorias manufaturadas.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Fragilidade do Império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Demográfica: contingente populacional insuficiente;</a:t>
            </a:r>
          </a:p>
          <a:p>
            <a:r>
              <a:rPr lang="pt-BR" dirty="0" smtClean="0"/>
              <a:t>Marinha: número pequeno de navios;</a:t>
            </a:r>
          </a:p>
          <a:p>
            <a:r>
              <a:rPr lang="pt-BR" dirty="0" smtClean="0"/>
              <a:t>Rotas terrestres do comércio das especiarias asiáticas (rota dos mercadores muçulmanos);</a:t>
            </a:r>
          </a:p>
          <a:p>
            <a:r>
              <a:rPr lang="pt-BR" dirty="0" smtClean="0"/>
              <a:t>Século XVII: presença holandesa e inglesa.</a:t>
            </a:r>
          </a:p>
          <a:p>
            <a:pPr>
              <a:buNone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Comércio das especiarias: bastante lucrativo;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Aliança com os mercadores de Antuérpia;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Outras alianças: banqueiros mercadores de outras praças de comércio da Europa.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Portugal e o “Estado da Índia”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Portugal (século XVI): controle sobre o comércio marítimo.</a:t>
            </a:r>
            <a:r>
              <a:rPr lang="pt-BR" dirty="0" smtClean="0"/>
              <a:t> </a:t>
            </a:r>
            <a:endParaRPr lang="pt-BR" dirty="0" smtClean="0"/>
          </a:p>
          <a:p>
            <a:r>
              <a:rPr lang="pt-BR" dirty="0" smtClean="0"/>
              <a:t>“</a:t>
            </a:r>
            <a:r>
              <a:rPr lang="pt-BR" dirty="0" smtClean="0"/>
              <a:t>Estado da Índia</a:t>
            </a:r>
            <a:r>
              <a:rPr lang="pt-BR" dirty="0" smtClean="0"/>
              <a:t>”: conquistas e descobertas nas regiões marítimas entre o cabo da Boa Esperança e o golfo Pérsico, de um lado da Ásia e Japão e Timor, do outro lado.</a:t>
            </a:r>
          </a:p>
          <a:p>
            <a:r>
              <a:rPr lang="pt-BR" dirty="0" smtClean="0"/>
              <a:t>Chegada à Índia: período favorável aos portugueses</a:t>
            </a:r>
          </a:p>
          <a:p>
            <a:pPr lvl="1"/>
            <a:r>
              <a:rPr lang="pt-BR" dirty="0" smtClean="0"/>
              <a:t>Comunidades com alto nível de florescimento cultural , prosperidade comercial e devoção austera;</a:t>
            </a:r>
          </a:p>
          <a:p>
            <a:pPr lvl="1"/>
            <a:r>
              <a:rPr lang="pt-BR" dirty="0" smtClean="0"/>
              <a:t>Rico comércio de especiarias e produtos de luxos;</a:t>
            </a:r>
          </a:p>
          <a:p>
            <a:pPr lvl="1"/>
            <a:r>
              <a:rPr lang="pt-BR" dirty="0" smtClean="0"/>
              <a:t>Comunidades pacíficas de comerciantes árabes e maometanos;</a:t>
            </a:r>
          </a:p>
          <a:p>
            <a:pPr lvl="1"/>
            <a:r>
              <a:rPr lang="pt-BR" dirty="0" smtClean="0"/>
              <a:t>Ausência de navios armados no Índico;</a:t>
            </a:r>
          </a:p>
          <a:p>
            <a:pPr lvl="1"/>
            <a:r>
              <a:rPr lang="pt-BR" dirty="0" smtClean="0"/>
              <a:t>O comércio e as restrições sócio-religiosas: ausência de resistência a dominação.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Entrada dos portugueses: a base da força bruta </a:t>
            </a:r>
          </a:p>
          <a:p>
            <a:pPr lvl="1"/>
            <a:r>
              <a:rPr lang="pt-BR" dirty="0" smtClean="0"/>
              <a:t>Formação do Império Marítimo: portos fortificados (bases navais e entrepostos comerciais);</a:t>
            </a:r>
          </a:p>
          <a:p>
            <a:pPr lvl="1"/>
            <a:r>
              <a:rPr lang="pt-BR" dirty="0" smtClean="0"/>
              <a:t>Arquiteto: Afonso de Albuquerque (1509-15)</a:t>
            </a:r>
          </a:p>
          <a:p>
            <a:pPr lvl="1"/>
            <a:r>
              <a:rPr lang="pt-BR" dirty="0" smtClean="0"/>
              <a:t>Conquista de </a:t>
            </a:r>
            <a:r>
              <a:rPr lang="pt-BR" dirty="0" err="1" smtClean="0"/>
              <a:t>Goa</a:t>
            </a:r>
            <a:r>
              <a:rPr lang="pt-BR" dirty="0" smtClean="0"/>
              <a:t>, </a:t>
            </a:r>
            <a:r>
              <a:rPr lang="pt-BR" dirty="0" err="1" smtClean="0"/>
              <a:t>Ormuz</a:t>
            </a:r>
            <a:r>
              <a:rPr lang="pt-BR" dirty="0" smtClean="0"/>
              <a:t>, </a:t>
            </a:r>
            <a:r>
              <a:rPr lang="pt-BR" dirty="0" err="1" smtClean="0"/>
              <a:t>Malaca</a:t>
            </a:r>
            <a:r>
              <a:rPr lang="pt-BR" dirty="0" smtClean="0"/>
              <a:t>: controle sobre o comércio no mar </a:t>
            </a:r>
            <a:r>
              <a:rPr lang="pt-BR" dirty="0" smtClean="0"/>
              <a:t>Índico (exceto a região do mar Vermelho). </a:t>
            </a:r>
            <a:endParaRPr lang="pt-BR" dirty="0" smtClean="0"/>
          </a:p>
          <a:p>
            <a:pPr lvl="1"/>
            <a:r>
              <a:rPr lang="pt-BR" dirty="0" smtClean="0"/>
              <a:t>África Oriental: forte de </a:t>
            </a:r>
            <a:r>
              <a:rPr lang="pt-BR" dirty="0" err="1" smtClean="0"/>
              <a:t>Sofala</a:t>
            </a:r>
            <a:r>
              <a:rPr lang="pt-BR" dirty="0" smtClean="0"/>
              <a:t> (1505) e Moçambique (1507).</a:t>
            </a:r>
          </a:p>
          <a:p>
            <a:pPr lvl="1"/>
            <a:r>
              <a:rPr lang="pt-BR" dirty="0" smtClean="0"/>
              <a:t>Outras fortificações e feitorias na região costeira: até as </a:t>
            </a:r>
            <a:r>
              <a:rPr lang="pt-BR" dirty="0" err="1" smtClean="0"/>
              <a:t>Molucas</a:t>
            </a:r>
            <a:r>
              <a:rPr lang="pt-BR" dirty="0" smtClean="0"/>
              <a:t>. 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70.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5728"/>
            <a:ext cx="8280920" cy="6510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nstruo-do-imprio-martimo-portugus-8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424936" cy="63253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império e o sistema de monopólio do comércio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Controle do comércio nos mares asiáticos: sistema de monopólio da coroa portuguesa </a:t>
            </a:r>
          </a:p>
          <a:p>
            <a:pPr lvl="1"/>
            <a:r>
              <a:rPr lang="pt-BR" dirty="0" smtClean="0"/>
              <a:t>Portos e mercadorias: monopólio do coroa, realizado em proveito dela e por agentes nomeados por ela.</a:t>
            </a:r>
          </a:p>
          <a:p>
            <a:pPr lvl="1"/>
            <a:r>
              <a:rPr lang="pt-BR" dirty="0" smtClean="0"/>
              <a:t>Licenças e taxas de alfândegas: navios particulares.</a:t>
            </a:r>
          </a:p>
          <a:p>
            <a:r>
              <a:rPr lang="pt-BR" dirty="0" smtClean="0"/>
              <a:t>Monopólio de comércio frágil: navegação portuguesa fazia parte de uma rede mercantil maior.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Grandiosidade dos feitos portugueses nos mares asiático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Ascensão do Império marítimo recursos demográficos e econômicos insuficiente </a:t>
            </a:r>
          </a:p>
          <a:p>
            <a:pPr lvl="1"/>
            <a:r>
              <a:rPr lang="pt-BR" dirty="0" smtClean="0"/>
              <a:t>População portuguesa: pequena e afetada pelas crises de fome e peste;</a:t>
            </a:r>
          </a:p>
          <a:p>
            <a:pPr lvl="1"/>
            <a:r>
              <a:rPr lang="pt-BR" dirty="0" smtClean="0"/>
              <a:t>Frota naval pequena;</a:t>
            </a:r>
          </a:p>
          <a:p>
            <a:pPr lvl="1"/>
            <a:r>
              <a:rPr lang="pt-BR" dirty="0" smtClean="0"/>
              <a:t>Outros empreendimentos militares em África;</a:t>
            </a:r>
          </a:p>
          <a:p>
            <a:pPr lvl="1"/>
            <a:r>
              <a:rPr lang="pt-BR" dirty="0" smtClean="0"/>
              <a:t>Esforços de colonização da costa brasileira;</a:t>
            </a:r>
          </a:p>
          <a:p>
            <a:pPr lvl="1"/>
            <a:r>
              <a:rPr lang="pt-BR" dirty="0" smtClean="0"/>
              <a:t>Civilização mais desenvolvida culturalmente: menor distância tecnológica entre Europa e Ásia.</a:t>
            </a:r>
          </a:p>
          <a:p>
            <a:r>
              <a:rPr lang="pt-BR" dirty="0" smtClean="0"/>
              <a:t>Controle do comércio ao longo de todo o século XVI.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107504" y="1340768"/>
            <a:ext cx="8504238" cy="4572000"/>
          </a:xfrm>
        </p:spPr>
        <p:txBody>
          <a:bodyPr/>
          <a:lstStyle/>
          <a:p>
            <a:pPr algn="just">
              <a:buNone/>
            </a:pPr>
            <a:r>
              <a:rPr lang="pt-BR" dirty="0" smtClean="0"/>
              <a:t>   “Os portugueses entraram na Ásia com a determinação de vencer, o que era mais forte do que a vontade de resistir dos povos asiáticos. Até o poder muçulmano no Índico, que teria tanto a perder com os êxitos dos portugueses, deixou de pôr na defesa de seus próprios interesses a energia contínua e total manifestada por seu rival europeu”. (p. 65)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Fatores que contribuíram para o sucesso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Tenacidade de Afonso de Albuquerque;</a:t>
            </a:r>
          </a:p>
          <a:p>
            <a:r>
              <a:rPr lang="pt-BR" dirty="0" smtClean="0"/>
              <a:t>Ausência de resistência por parte dos governantes das áreas conquistadas: “as guerras no mar são assuntos de mercadores, e não envolvem o prestígio dos reis”;</a:t>
            </a:r>
          </a:p>
          <a:p>
            <a:r>
              <a:rPr lang="pt-BR" dirty="0" smtClean="0"/>
              <a:t>Exploração das rivalidades internas e inimizades externas.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95</TotalTime>
  <Words>751</Words>
  <Application>Microsoft Office PowerPoint</Application>
  <PresentationFormat>Apresentação na tela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Cívico</vt:lpstr>
      <vt:lpstr>A navegação e as especiarias nos mares asiáticos (1500-1600)</vt:lpstr>
      <vt:lpstr>Portugal e o “Estado da Índia” </vt:lpstr>
      <vt:lpstr>Slide 3</vt:lpstr>
      <vt:lpstr>Slide 4</vt:lpstr>
      <vt:lpstr>Slide 5</vt:lpstr>
      <vt:lpstr>O império e o sistema de monopólio do comércio</vt:lpstr>
      <vt:lpstr>Grandiosidade dos feitos portugueses nos mares asiático</vt:lpstr>
      <vt:lpstr>Slide 8</vt:lpstr>
      <vt:lpstr>Fatores que contribuíram para o sucesso</vt:lpstr>
      <vt:lpstr>Características do império marítimo português</vt:lpstr>
      <vt:lpstr>A carreira das Índias</vt:lpstr>
      <vt:lpstr>Fragilidade do Império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navegação e as especiarias nos mares asiáticos (1500-1600)</dc:title>
  <dc:creator>Paula</dc:creator>
  <cp:lastModifiedBy>Paula</cp:lastModifiedBy>
  <cp:revision>15</cp:revision>
  <dcterms:created xsi:type="dcterms:W3CDTF">2020-08-25T21:57:31Z</dcterms:created>
  <dcterms:modified xsi:type="dcterms:W3CDTF">2020-08-25T23:33:26Z</dcterms:modified>
</cp:coreProperties>
</file>