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69" r:id="rId3"/>
    <p:sldId id="259" r:id="rId4"/>
    <p:sldId id="258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337" r:id="rId14"/>
    <p:sldId id="297" r:id="rId15"/>
    <p:sldId id="299" r:id="rId16"/>
    <p:sldId id="300" r:id="rId17"/>
    <p:sldId id="332" r:id="rId18"/>
    <p:sldId id="336" r:id="rId19"/>
    <p:sldId id="338" r:id="rId20"/>
    <p:sldId id="302" r:id="rId21"/>
    <p:sldId id="270" r:id="rId22"/>
    <p:sldId id="339" r:id="rId23"/>
    <p:sldId id="340" r:id="rId24"/>
    <p:sldId id="267" r:id="rId25"/>
    <p:sldId id="268" r:id="rId26"/>
    <p:sldId id="341" r:id="rId27"/>
    <p:sldId id="342" r:id="rId28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45139-EFD1-254A-A2EA-C02F5405ACE0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ECDBA-BCB8-6440-8EFF-6BF047A5D347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0081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9DC10746-E7A4-F540-AAC7-DA4CCE1FC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83D402-C695-DF48-AE67-4C725DDB47E4}" type="slidenum">
              <a:rPr lang="en-US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FA150525-8D03-984A-AF64-140F2D0D1E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5E5564F-1C89-734C-9E7A-062710005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ço Reservado para Imagem de Slide 1">
            <a:extLst>
              <a:ext uri="{FF2B5EF4-FFF2-40B4-BE49-F238E27FC236}">
                <a16:creationId xmlns:a16="http://schemas.microsoft.com/office/drawing/2014/main" id="{68DE57D6-23FD-984B-B891-82EAF8C157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Espaço Reservado para Anotações 2">
            <a:extLst>
              <a:ext uri="{FF2B5EF4-FFF2-40B4-BE49-F238E27FC236}">
                <a16:creationId xmlns:a16="http://schemas.microsoft.com/office/drawing/2014/main" id="{156BBC39-E55D-C24B-B461-E7470F56A6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en-US"/>
          </a:p>
        </p:txBody>
      </p:sp>
      <p:sp>
        <p:nvSpPr>
          <p:cNvPr id="60419" name="Espaço Reservado para Número de Slide 3">
            <a:extLst>
              <a:ext uri="{FF2B5EF4-FFF2-40B4-BE49-F238E27FC236}">
                <a16:creationId xmlns:a16="http://schemas.microsoft.com/office/drawing/2014/main" id="{F828772F-302E-6E4C-B27F-08024DE3A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0F3A2F-9999-F44F-A60A-0D81D1986EDD}" type="slidenum">
              <a:rPr lang="pt-BR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2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C4AC28CB-2C0A-AF4F-AA3F-23A1DB9BF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99E710-CAB1-874E-A7D3-BAD8D40952CD}" type="slidenum">
              <a:rPr lang="en-US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466" name="Rectangle 2050">
            <a:extLst>
              <a:ext uri="{FF2B5EF4-FFF2-40B4-BE49-F238E27FC236}">
                <a16:creationId xmlns:a16="http://schemas.microsoft.com/office/drawing/2014/main" id="{1015D82A-6C5C-C146-91FA-95F1A56B1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2051">
            <a:extLst>
              <a:ext uri="{FF2B5EF4-FFF2-40B4-BE49-F238E27FC236}">
                <a16:creationId xmlns:a16="http://schemas.microsoft.com/office/drawing/2014/main" id="{1B612D1F-4235-3449-A366-99D674612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8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E3966E22-8217-9A4D-8283-388D40671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90B74A-5874-164C-BFC7-AC3252A7F2F1}" type="slidenum">
              <a:rPr lang="en-US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4514" name="Rectangle 2050">
            <a:extLst>
              <a:ext uri="{FF2B5EF4-FFF2-40B4-BE49-F238E27FC236}">
                <a16:creationId xmlns:a16="http://schemas.microsoft.com/office/drawing/2014/main" id="{45EF4954-D5A4-FB46-8012-A5BCFC8F9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2051">
            <a:extLst>
              <a:ext uri="{FF2B5EF4-FFF2-40B4-BE49-F238E27FC236}">
                <a16:creationId xmlns:a16="http://schemas.microsoft.com/office/drawing/2014/main" id="{C527F098-8695-2945-A7A1-4A110ED8E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59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ço Reservado para Imagem de Slide 1">
            <a:extLst>
              <a:ext uri="{FF2B5EF4-FFF2-40B4-BE49-F238E27FC236}">
                <a16:creationId xmlns:a16="http://schemas.microsoft.com/office/drawing/2014/main" id="{62B1101D-E218-0741-8D52-95681221F2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Espaço Reservado para Anotações 2">
            <a:extLst>
              <a:ext uri="{FF2B5EF4-FFF2-40B4-BE49-F238E27FC236}">
                <a16:creationId xmlns:a16="http://schemas.microsoft.com/office/drawing/2014/main" id="{4BCC6213-4BC1-C24D-8F2A-D3162EC7BD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US"/>
          </a:p>
        </p:txBody>
      </p:sp>
      <p:sp>
        <p:nvSpPr>
          <p:cNvPr id="76803" name="Espaço Reservado para Número de Slide 3">
            <a:extLst>
              <a:ext uri="{FF2B5EF4-FFF2-40B4-BE49-F238E27FC236}">
                <a16:creationId xmlns:a16="http://schemas.microsoft.com/office/drawing/2014/main" id="{AAE22736-0AB6-9044-8011-36D82EA6DA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362AE3-6EE0-C14B-A260-778807605EAA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39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ço Reservado para Imagem de Slide 1">
            <a:extLst>
              <a:ext uri="{FF2B5EF4-FFF2-40B4-BE49-F238E27FC236}">
                <a16:creationId xmlns:a16="http://schemas.microsoft.com/office/drawing/2014/main" id="{62B1101D-E218-0741-8D52-95681221F2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Espaço Reservado para Anotações 2">
            <a:extLst>
              <a:ext uri="{FF2B5EF4-FFF2-40B4-BE49-F238E27FC236}">
                <a16:creationId xmlns:a16="http://schemas.microsoft.com/office/drawing/2014/main" id="{4BCC6213-4BC1-C24D-8F2A-D3162EC7BD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US"/>
          </a:p>
        </p:txBody>
      </p:sp>
      <p:sp>
        <p:nvSpPr>
          <p:cNvPr id="76803" name="Espaço Reservado para Número de Slide 3">
            <a:extLst>
              <a:ext uri="{FF2B5EF4-FFF2-40B4-BE49-F238E27FC236}">
                <a16:creationId xmlns:a16="http://schemas.microsoft.com/office/drawing/2014/main" id="{AAE22736-0AB6-9044-8011-36D82EA6DA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362AE3-6EE0-C14B-A260-778807605EAA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9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D76D20B8-5F46-0240-A3F2-3BDADD24B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4884F8-9151-2A4C-8602-4C4B245A5C7E}" type="slidenum">
              <a:rPr lang="en-US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8850" name="Rectangle 1026">
            <a:extLst>
              <a:ext uri="{FF2B5EF4-FFF2-40B4-BE49-F238E27FC236}">
                <a16:creationId xmlns:a16="http://schemas.microsoft.com/office/drawing/2014/main" id="{DA590922-8964-614E-ADEF-8E1ADDD102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1027">
            <a:extLst>
              <a:ext uri="{FF2B5EF4-FFF2-40B4-BE49-F238E27FC236}">
                <a16:creationId xmlns:a16="http://schemas.microsoft.com/office/drawing/2014/main" id="{2A4E98AA-DBB1-DD49-9479-0DFB1632D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7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0A5D-D491-AC43-B03B-714C0136D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2024C-3FE1-FC4A-ADCB-C86530DBB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1D776-DC70-DB4F-8908-FD708741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7589-B4B2-8B49-A120-E2A53751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2B3BA-F628-3242-8386-1D5CBC05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1763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F090-6411-B74D-AA72-193C3403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CB9AE-A885-8C4D-95A4-78C2025FE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5E6DA-90EE-F04D-9C6B-AE452733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730F-3239-9541-B07D-75AFE602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FB99B-7CF2-2846-8DB3-03EE9EAD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8817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321AC-B0EC-C042-B0EA-FACB5DBBB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971B5-D083-3E46-B94C-043132C14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D9C2-4160-F04C-84F7-CBEA7613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28375-F3B9-454F-BF43-199EEFFD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A6A0A-1E85-B648-8108-596086C1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2205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03632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114800"/>
          </a:xfrm>
        </p:spPr>
        <p:txBody>
          <a:bodyPr rtlCol="0"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12511F86-A516-2D4E-91D2-1A51AA4DB7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2-</a:t>
            </a:r>
            <a:fld id="{44899CF8-8CB3-3B4D-B2F6-57595E72DB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15E02439-D251-4943-9210-8DB1652611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2005 by Pearson Education</a:t>
            </a:r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B8F1F8BC-88A2-804E-8BC6-76810B34D8D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25246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467B3-88D3-EC4D-842A-8BE18F45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B280F-487D-A849-85C5-393550B47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4C5B-FABE-EB42-A534-B3311BC7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2567D-0534-CC40-A277-9578632D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2435-580A-7948-B63C-10B97595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46726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305-FD27-0545-8EC2-DB50FA3A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7E927-A568-3342-8397-C524F7658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349A1-2D40-614C-88B4-5871F8F8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98F38-DA83-DB44-83BD-E973803F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E4575-B6F3-4F47-9746-99C09EB0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3762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65A5-97E6-BF45-99B3-487137A7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A8C63-0A10-8446-9926-3A666CA3C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E8D5F-663A-0949-B280-E44E17101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BCCC1-9222-AC42-A2B5-E3804750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A97D7-8F3F-9F40-982C-8A01A64B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5563A-5424-AC4F-9186-7769E46A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6096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E30C8-B4CA-F544-A387-CCE1E2DC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32BD7-DD8D-394F-A2D2-1ADD81678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5D5E5-9322-0346-B289-51B5F51B8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BF78E-3D20-794F-A1E9-AD0118B74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31117-00C1-E546-A5B4-7E0ADA16B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A4F737-6D07-5F47-A79E-043EF890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DBA8B-3D7B-5F45-BD16-ABA19F6A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9EA14-2E78-EF44-B967-34608085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5600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2DE6E-918B-3B4D-84B8-955FB07F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5AEA7-8347-4B41-89FE-A22A5CC1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80B09-3F3F-A647-9BC2-3DD554CA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7EBBA-A937-C649-9876-515EF58B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6133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1AEF41-5660-0C49-A8A3-2B10679E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55B5B-2AE5-9241-B0E0-21BED839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E1A86-4D9E-D445-81F3-366CB768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4380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B617-1A7E-7546-87F5-B5C08E54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A24E-9676-2F43-BA8E-2CBFEB1F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F4E4E-C47D-A84B-8A3F-FEF1E8292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BBF61-83EC-F94B-9349-E739383F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35E11-3B70-8648-8E9E-74AC957C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CF280-B720-5D40-9FD9-4B5696E5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549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2CDD-A3D2-F84B-BCB5-1327D2CB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FE94C8-ECAE-B645-9FC5-C299C029A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F4228-37C9-5E4D-BB3D-CD97AD59B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2468D-F4CD-7B42-8406-4F0F67D4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CC779-CE85-FE46-BC92-91CD030C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80D29-645F-6347-B599-1F6997D2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83636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7C7BE-EA67-2B47-835E-2EF2C049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BF546-EF0E-9C49-AE1A-34D9DE032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6DF8F-1490-0D4E-82C3-2CD846707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ACD5-A654-4E43-8684-4B660B874375}" type="datetimeFigureOut">
              <a:rPr lang="en-BR" smtClean="0"/>
              <a:t>03/09/20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0A231-A447-4646-814D-C249BC984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0823-8FA8-A94F-8C23-3673FF2C2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CF51-161A-7343-A1C8-58DB7BD01D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8661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7AA46-7442-4340-AE4F-94BD348A6F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R" dirty="0"/>
              <a:t>Abordagem Aplicada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09C97-FEE1-A247-9D4E-38535F14E6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BR" dirty="0"/>
              <a:t>Modelo de Ricado</a:t>
            </a:r>
          </a:p>
        </p:txBody>
      </p:sp>
    </p:spTree>
    <p:extLst>
      <p:ext uri="{BB962C8B-B14F-4D97-AF65-F5344CB8AC3E}">
        <p14:creationId xmlns:p14="http://schemas.microsoft.com/office/powerpoint/2010/main" val="192207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636C-B34B-FD44-B062-ED5D0F99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49D9-DBC4-694B-95E3-D4FFD9104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Ou seja, para produzir uma unidade adicional de C, é preciso deixar de produzir 1,5 </a:t>
            </a:r>
            <a:r>
              <a:rPr lang="pt-BR" dirty="0" err="1"/>
              <a:t>w</a:t>
            </a:r>
            <a:r>
              <a:rPr lang="pt-BR" dirty="0"/>
              <a:t>; para produzir uma unidade adicional de W, é preciso deixar de produzir 2/3 de C. Portanto, detém VC em W.</a:t>
            </a:r>
            <a:endParaRPr lang="en-BR" b="1" dirty="0"/>
          </a:p>
          <a:p>
            <a:r>
              <a:rPr lang="pt-BR" dirty="0"/>
              <a:t>Na Inglaterra:	</a:t>
            </a:r>
            <a:endParaRPr lang="en-BR" b="1" dirty="0"/>
          </a:p>
          <a:p>
            <a:r>
              <a:rPr lang="pt-BR" dirty="0"/>
              <a:t>(</a:t>
            </a:r>
            <a:r>
              <a:rPr lang="pt-BR" dirty="0" err="1"/>
              <a:t>Pc</a:t>
            </a:r>
            <a:r>
              <a:rPr lang="pt-BR" dirty="0"/>
              <a:t>/</a:t>
            </a:r>
            <a:r>
              <a:rPr lang="pt-BR" dirty="0" err="1"/>
              <a:t>Pw</a:t>
            </a:r>
            <a:r>
              <a:rPr lang="pt-BR" dirty="0"/>
              <a:t>)</a:t>
            </a:r>
            <a:r>
              <a:rPr lang="pt-BR" baseline="30000" dirty="0"/>
              <a:t>UK</a:t>
            </a:r>
            <a:r>
              <a:rPr lang="pt-BR" dirty="0"/>
              <a:t> = 2/6 =1/3; </a:t>
            </a:r>
          </a:p>
          <a:p>
            <a:r>
              <a:rPr lang="pt-BR" dirty="0"/>
              <a:t>(</a:t>
            </a:r>
            <a:r>
              <a:rPr lang="pt-BR" dirty="0" err="1"/>
              <a:t>Pw</a:t>
            </a:r>
            <a:r>
              <a:rPr lang="pt-BR" dirty="0"/>
              <a:t>/</a:t>
            </a:r>
            <a:r>
              <a:rPr lang="pt-BR" dirty="0" err="1"/>
              <a:t>Pc</a:t>
            </a:r>
            <a:r>
              <a:rPr lang="pt-BR" dirty="0"/>
              <a:t>)</a:t>
            </a:r>
            <a:r>
              <a:rPr lang="pt-BR" baseline="30000" dirty="0"/>
              <a:t>UK</a:t>
            </a:r>
            <a:r>
              <a:rPr lang="pt-BR" dirty="0"/>
              <a:t> = 3</a:t>
            </a:r>
            <a:endParaRPr lang="en-BR" b="1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28810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F6F6-36E9-A74F-B986-B4C32CC0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AE01-F927-1E4A-B968-7A0A4018E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Notar que identificamos as unidades para preço relativo e custo de oportunidade.</a:t>
            </a:r>
            <a:endParaRPr lang="en-BR" b="1" dirty="0"/>
          </a:p>
          <a:p>
            <a:r>
              <a:rPr lang="pt-BR" dirty="0"/>
              <a:t>Conforme já identificado, o país BR tem vantagem comparativa em W e o país UK tem vantagem comparativa em C.</a:t>
            </a:r>
            <a:endParaRPr lang="en-BR" b="1" dirty="0"/>
          </a:p>
          <a:p>
            <a:endParaRPr lang="en-BR" b="1" dirty="0"/>
          </a:p>
          <a:p>
            <a:r>
              <a:rPr lang="pt-BR" dirty="0"/>
              <a:t>Qual a faixa de possíveis valores de equilíbrio para o preço relativo após o estabelecimento do comércio?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407308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C7F5-E7DF-4F4E-8DA4-7619339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C9FF9-EB50-2F48-968C-51BFB03B7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Considerando que quantidades positivas de ambos os bens são demandadas em cada país, o preço pós comércio precisa ser igual ou estar entre os dois preços relativos sob autarquia</a:t>
            </a:r>
          </a:p>
          <a:p>
            <a:pPr marL="0" indent="0">
              <a:buNone/>
            </a:pPr>
            <a:endParaRPr lang="en-BR" b="1" dirty="0"/>
          </a:p>
          <a:p>
            <a:r>
              <a:rPr lang="pt-BR" dirty="0"/>
              <a:t>                                       1/3 &lt; (</a:t>
            </a:r>
            <a:r>
              <a:rPr lang="pt-BR" dirty="0" err="1"/>
              <a:t>Pc</a:t>
            </a:r>
            <a:r>
              <a:rPr lang="pt-BR" dirty="0"/>
              <a:t>/</a:t>
            </a:r>
            <a:r>
              <a:rPr lang="pt-BR" dirty="0" err="1"/>
              <a:t>Pw</a:t>
            </a:r>
            <a:r>
              <a:rPr lang="pt-BR" dirty="0"/>
              <a:t>)*  &lt; 3/2 </a:t>
            </a:r>
            <a:endParaRPr lang="en-BR" b="1" dirty="0"/>
          </a:p>
          <a:p>
            <a:pPr marL="0" indent="0">
              <a:buNone/>
            </a:pP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19662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BF1B-6C4A-A14A-8381-E945DB29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83" y="18928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BR" dirty="0"/>
              <a:t>Exemplo de realização de comércio entre dois países – Ganhos com Especialização Completa </a:t>
            </a:r>
            <a:r>
              <a:rPr lang="en-BR" baseline="30000" dirty="0"/>
              <a:t>F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95455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114">
            <a:extLst>
              <a:ext uri="{FF2B5EF4-FFF2-40B4-BE49-F238E27FC236}">
                <a16:creationId xmlns:a16="http://schemas.microsoft.com/office/drawing/2014/main" id="{C36222AC-E02E-5642-903B-2BF8B92A4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4038" y="220663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pt-BR" sz="3600" dirty="0">
                <a:latin typeface="Calibri" pitchFamily="34" charset="0"/>
              </a:rPr>
            </a:br>
            <a:r>
              <a:rPr lang="pt-BR" sz="3600" dirty="0">
                <a:latin typeface="Calibri" pitchFamily="34" charset="0"/>
              </a:rPr>
              <a:t>O comércio em um </a:t>
            </a:r>
            <a:r>
              <a:rPr lang="pt-BR" sz="3600" dirty="0" err="1">
                <a:latin typeface="Calibri" pitchFamily="34" charset="0"/>
              </a:rPr>
              <a:t>mODELO</a:t>
            </a:r>
            <a:r>
              <a:rPr lang="pt-BR" sz="3600" dirty="0">
                <a:latin typeface="Calibri" pitchFamily="34" charset="0"/>
              </a:rPr>
              <a:t> de um só fator</a:t>
            </a:r>
            <a:br>
              <a:rPr lang="pt-BR" sz="3600" dirty="0">
                <a:latin typeface="Calibri" pitchFamily="34" charset="0"/>
              </a:rPr>
            </a:br>
            <a:endParaRPr lang="pt-BR" sz="3600" dirty="0">
              <a:latin typeface="Calibri" pitchFamily="34" charset="0"/>
            </a:endParaRPr>
          </a:p>
        </p:txBody>
      </p:sp>
      <p:sp>
        <p:nvSpPr>
          <p:cNvPr id="57346" name="Espaço Reservado para Número de Slide 3">
            <a:extLst>
              <a:ext uri="{FF2B5EF4-FFF2-40B4-BE49-F238E27FC236}">
                <a16:creationId xmlns:a16="http://schemas.microsoft.com/office/drawing/2014/main" id="{D9FE502A-8DDE-6C48-B4F1-FD1F7C81B9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endParaRPr lang="en-US" altLang="en-US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2-</a:t>
            </a:r>
            <a:fld id="{48A7C073-F44F-7F41-A59C-53F7B2FA3E78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14</a:t>
            </a:fld>
            <a:endParaRPr lang="en-US" altLang="en-US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19" name="Rectangle 25">
            <a:extLst>
              <a:ext uri="{FF2B5EF4-FFF2-40B4-BE49-F238E27FC236}">
                <a16:creationId xmlns:a16="http://schemas.microsoft.com/office/drawing/2014/main" id="{FC48B999-7D62-6143-A497-43A726C46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484313"/>
            <a:ext cx="8280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SzPct val="130000"/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Outro exemplo numérico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FontTx/>
              <a:buChar char="•"/>
              <a:defRPr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A tabela a seguir descreve a tecnologia prevalecente em dois países: Local e Estrangeiro </a:t>
            </a:r>
          </a:p>
        </p:txBody>
      </p:sp>
      <p:sp>
        <p:nvSpPr>
          <p:cNvPr id="57348" name="Text Box 27">
            <a:extLst>
              <a:ext uri="{FF2B5EF4-FFF2-40B4-BE49-F238E27FC236}">
                <a16:creationId xmlns:a16="http://schemas.microsoft.com/office/drawing/2014/main" id="{65BEB9F9-7A68-0546-9DA1-2EC5D5B49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261302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Tabela  Coeficientes técnicos: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Necessidades unitárias de trabalho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58A408-4765-3143-AEC0-93F048BD6FB6}"/>
              </a:ext>
            </a:extLst>
          </p:cNvPr>
          <p:cNvGraphicFramePr>
            <a:graphicFrameLocks noGrp="1"/>
          </p:cNvGraphicFramePr>
          <p:nvPr/>
        </p:nvGraphicFramePr>
        <p:xfrm>
          <a:off x="1824039" y="5089525"/>
          <a:ext cx="8375649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Queijo</a:t>
                      </a:r>
                      <a:endParaRPr lang="en-US" sz="1800" dirty="0"/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Vinho</a:t>
                      </a:r>
                      <a:endParaRPr lang="en-US" sz="1800" dirty="0"/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/>
                        <a:t>L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PMgL</a:t>
                      </a:r>
                      <a:r>
                        <a:rPr lang="en-US" sz="1800" baseline="30000" dirty="0" err="1"/>
                        <a:t>C</a:t>
                      </a:r>
                      <a:r>
                        <a:rPr lang="en-US" sz="1800" baseline="-25000" dirty="0" err="1"/>
                        <a:t>L</a:t>
                      </a:r>
                      <a:r>
                        <a:rPr lang="en-US" sz="1800" baseline="0" dirty="0"/>
                        <a:t> = 1</a:t>
                      </a:r>
                      <a:endParaRPr lang="en-US" sz="1800" baseline="-25000" dirty="0"/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PMgL</a:t>
                      </a:r>
                      <a:r>
                        <a:rPr lang="en-US" sz="1800" baseline="30000" dirty="0" err="1"/>
                        <a:t>V</a:t>
                      </a:r>
                      <a:r>
                        <a:rPr lang="en-US" sz="1800" baseline="-25000" dirty="0" err="1"/>
                        <a:t>L</a:t>
                      </a:r>
                      <a:r>
                        <a:rPr lang="en-US" sz="1800" baseline="0" dirty="0"/>
                        <a:t> = 1/2  </a:t>
                      </a:r>
                      <a:endParaRPr lang="en-US" sz="1800" baseline="-25000" dirty="0"/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PMgL</a:t>
                      </a:r>
                      <a:r>
                        <a:rPr lang="en-US" sz="1800" baseline="30000" dirty="0" err="1"/>
                        <a:t>C</a:t>
                      </a:r>
                      <a:r>
                        <a:rPr lang="en-US" sz="1800" baseline="-25000" dirty="0" err="1"/>
                        <a:t>F</a:t>
                      </a:r>
                      <a:r>
                        <a:rPr lang="en-US" sz="1800" baseline="0" dirty="0"/>
                        <a:t>  = 1/6  </a:t>
                      </a:r>
                      <a:endParaRPr lang="en-US" sz="1800" baseline="-25000" dirty="0"/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PMgL</a:t>
                      </a:r>
                      <a:r>
                        <a:rPr lang="en-US" sz="1800" baseline="30000" dirty="0" err="1"/>
                        <a:t>V</a:t>
                      </a:r>
                      <a:r>
                        <a:rPr lang="en-US" sz="1800" baseline="-25000" dirty="0" err="1"/>
                        <a:t>F</a:t>
                      </a:r>
                      <a:r>
                        <a:rPr lang="en-US" sz="1800" baseline="0" dirty="0"/>
                        <a:t>  = 1/3  </a:t>
                      </a:r>
                      <a:endParaRPr lang="en-US" sz="1800" baseline="-25000" dirty="0"/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7367" name="Text Box 27">
            <a:extLst>
              <a:ext uri="{FF2B5EF4-FFF2-40B4-BE49-F238E27FC236}">
                <a16:creationId xmlns:a16="http://schemas.microsoft.com/office/drawing/2014/main" id="{1DB55324-5B35-3D44-8D47-5E35265C6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6" y="4329114"/>
            <a:ext cx="950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Tabela  Produto Marginal do L 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Quantidade de produto obtido por unidade de trabalho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78DD13-E3F0-3E4A-A3F9-1FF313835CE7}"/>
              </a:ext>
            </a:extLst>
          </p:cNvPr>
          <p:cNvGraphicFramePr>
            <a:graphicFrameLocks noGrp="1"/>
          </p:cNvGraphicFramePr>
          <p:nvPr/>
        </p:nvGraphicFramePr>
        <p:xfrm>
          <a:off x="1703389" y="3070225"/>
          <a:ext cx="8375649" cy="126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822">
                <a:tc>
                  <a:txBody>
                    <a:bodyPr/>
                    <a:lstStyle/>
                    <a:p>
                      <a:r>
                        <a:rPr lang="en-US" sz="1800" dirty="0"/>
                        <a:t>País</a:t>
                      </a: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Queijo</a:t>
                      </a:r>
                      <a:endParaRPr lang="en-US" sz="1800" dirty="0"/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Vinho</a:t>
                      </a:r>
                      <a:endParaRPr lang="en-US" sz="1800" dirty="0"/>
                    </a:p>
                  </a:txBody>
                  <a:tcPr marL="91432" marR="91432" marT="45739" marB="457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4">
                <a:tc>
                  <a:txBody>
                    <a:bodyPr/>
                    <a:lstStyle/>
                    <a:p>
                      <a:r>
                        <a:rPr lang="en-US" sz="1800" dirty="0"/>
                        <a:t>L</a:t>
                      </a: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aLC</a:t>
                      </a:r>
                      <a:r>
                        <a:rPr lang="en-US" sz="1800" baseline="-25000" dirty="0" err="1"/>
                        <a:t>L</a:t>
                      </a:r>
                      <a:r>
                        <a:rPr lang="en-US" sz="1800" dirty="0"/>
                        <a:t> = 1L/C</a:t>
                      </a: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aLV</a:t>
                      </a:r>
                      <a:r>
                        <a:rPr lang="en-US" sz="1800" baseline="-25000" dirty="0" err="1"/>
                        <a:t>L</a:t>
                      </a:r>
                      <a:r>
                        <a:rPr lang="en-US" sz="1800" dirty="0"/>
                        <a:t> = 2L/V</a:t>
                      </a:r>
                    </a:p>
                  </a:txBody>
                  <a:tcPr marL="91432" marR="91432" marT="45739" marB="457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4"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aLC</a:t>
                      </a:r>
                      <a:r>
                        <a:rPr lang="en-US" sz="1800" baseline="-25000" dirty="0" err="1"/>
                        <a:t>F</a:t>
                      </a:r>
                      <a:r>
                        <a:rPr lang="en-US" sz="1800" baseline="-25000" dirty="0"/>
                        <a:t>  </a:t>
                      </a:r>
                      <a:r>
                        <a:rPr lang="en-US" sz="1800" baseline="0" dirty="0"/>
                        <a:t> = 6L/C</a:t>
                      </a:r>
                      <a:endParaRPr lang="en-US" sz="1800" dirty="0"/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aLV</a:t>
                      </a:r>
                      <a:r>
                        <a:rPr lang="en-US" sz="1800" baseline="-25000" dirty="0" err="1"/>
                        <a:t>F</a:t>
                      </a:r>
                      <a:r>
                        <a:rPr lang="en-US" sz="1800" dirty="0"/>
                        <a:t> = 3L/V</a:t>
                      </a:r>
                    </a:p>
                  </a:txBody>
                  <a:tcPr marL="91432" marR="91432" marT="45739" marB="45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7485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>
            <a:extLst>
              <a:ext uri="{FF2B5EF4-FFF2-40B4-BE49-F238E27FC236}">
                <a16:creationId xmlns:a16="http://schemas.microsoft.com/office/drawing/2014/main" id="{2803489B-8862-3142-8901-150127D9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260351"/>
            <a:ext cx="7704137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Fronteira de Possibilidade de Produção e Preços Relativos</a:t>
            </a:r>
          </a:p>
        </p:txBody>
      </p:sp>
      <p:sp>
        <p:nvSpPr>
          <p:cNvPr id="59394" name="Espaço Reservado para Conteúdo 2">
            <a:extLst>
              <a:ext uri="{FF2B5EF4-FFF2-40B4-BE49-F238E27FC236}">
                <a16:creationId xmlns:a16="http://schemas.microsoft.com/office/drawing/2014/main" id="{AA0B034F-5B37-9B4F-8E6D-2EFA1CD9CC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700214"/>
            <a:ext cx="8229600" cy="4389437"/>
          </a:xfrm>
        </p:spPr>
        <p:txBody>
          <a:bodyPr/>
          <a:lstStyle/>
          <a:p>
            <a:pPr eaLnBrk="1" hangingPunct="1"/>
            <a:r>
              <a:rPr lang="pt-BR" altLang="en-US" sz="2400"/>
              <a:t>Vamos assumir uma determinada dotação de trabalho em cada país para transformar o trabalho em unidades de produto.  Supor L Local = L Estrangeiro = 1200</a:t>
            </a:r>
          </a:p>
          <a:p>
            <a:pPr eaLnBrk="1" hangingPunct="1"/>
            <a:endParaRPr lang="pt-BR" altLang="en-US" sz="2400"/>
          </a:p>
          <a:p>
            <a:pPr eaLnBrk="1" hangingPunct="1"/>
            <a:r>
              <a:rPr lang="pt-BR" altLang="en-US" sz="2400"/>
              <a:t>Enfocando o país Local</a:t>
            </a:r>
          </a:p>
        </p:txBody>
      </p:sp>
    </p:spTree>
    <p:extLst>
      <p:ext uri="{BB962C8B-B14F-4D97-AF65-F5344CB8AC3E}">
        <p14:creationId xmlns:p14="http://schemas.microsoft.com/office/powerpoint/2010/main" val="3509610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8">
            <a:extLst>
              <a:ext uri="{FF2B5EF4-FFF2-40B4-BE49-F238E27FC236}">
                <a16:creationId xmlns:a16="http://schemas.microsoft.com/office/drawing/2014/main" id="{6A07523B-EA64-B349-AF4C-1898091A5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561" y="107306"/>
            <a:ext cx="770413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en-US"/>
              <a:t>Fronteira de Possibilidades de Produção da Economia Local </a:t>
            </a:r>
          </a:p>
        </p:txBody>
      </p:sp>
      <p:grpSp>
        <p:nvGrpSpPr>
          <p:cNvPr id="61442" name="Group 30">
            <a:extLst>
              <a:ext uri="{FF2B5EF4-FFF2-40B4-BE49-F238E27FC236}">
                <a16:creationId xmlns:a16="http://schemas.microsoft.com/office/drawing/2014/main" id="{D5A2A9A0-D7F3-3A46-B52F-8695F708FEF2}"/>
              </a:ext>
            </a:extLst>
          </p:cNvPr>
          <p:cNvGrpSpPr>
            <a:grpSpLocks/>
          </p:cNvGrpSpPr>
          <p:nvPr/>
        </p:nvGrpSpPr>
        <p:grpSpPr bwMode="auto">
          <a:xfrm>
            <a:off x="2713534" y="2235795"/>
            <a:ext cx="7381876" cy="4484688"/>
            <a:chOff x="817" y="1426"/>
            <a:chExt cx="4650" cy="2825"/>
          </a:xfrm>
        </p:grpSpPr>
        <p:sp>
          <p:nvSpPr>
            <p:cNvPr id="61447" name="Text Box 10">
              <a:extLst>
                <a:ext uri="{FF2B5EF4-FFF2-40B4-BE49-F238E27FC236}">
                  <a16:creationId xmlns:a16="http://schemas.microsoft.com/office/drawing/2014/main" id="{53F48E68-EAEC-154D-8002-35E45AC6E8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" y="2169"/>
              <a:ext cx="67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V = L /</a:t>
              </a:r>
              <a:r>
                <a:rPr lang="en-US" altLang="en-US" sz="16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16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LV</a:t>
              </a:r>
              <a:endParaRPr lang="en-US" altLang="en-US" sz="16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r>
                <a:rPr lang="en-US" altLang="en-US" sz="16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altLang="en-US" sz="2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1200/2 </a:t>
              </a:r>
            </a:p>
            <a:p>
              <a:pPr eaLnBrk="1" hangingPunct="1"/>
              <a:r>
                <a:rPr lang="en-US" altLang="en-US" sz="2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= 600</a:t>
              </a:r>
              <a:endPara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448" name="Text Box 17">
              <a:extLst>
                <a:ext uri="{FF2B5EF4-FFF2-40B4-BE49-F238E27FC236}">
                  <a16:creationId xmlns:a16="http://schemas.microsoft.com/office/drawing/2014/main" id="{F217E953-6766-C643-B148-1F5B6C132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3" y="3624"/>
              <a:ext cx="719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C = L /</a:t>
              </a:r>
              <a:r>
                <a:rPr lang="en-US" altLang="en-US" sz="16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16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LC</a:t>
              </a:r>
              <a:endParaRPr lang="en-US" altLang="en-US" sz="16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r>
                <a:rPr lang="en-US" altLang="en-US" sz="2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     = 1200/1 </a:t>
              </a:r>
            </a:p>
            <a:p>
              <a:pPr eaLnBrk="1" hangingPunct="1"/>
              <a:r>
                <a:rPr lang="en-US" altLang="en-US" sz="2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     = 1200</a:t>
              </a:r>
            </a:p>
            <a:p>
              <a:pPr eaLnBrk="1" hangingPunct="1"/>
              <a:endPara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1449" name="Group 25">
              <a:extLst>
                <a:ext uri="{FF2B5EF4-FFF2-40B4-BE49-F238E27FC236}">
                  <a16:creationId xmlns:a16="http://schemas.microsoft.com/office/drawing/2014/main" id="{AC2C2E3C-AEDE-7F42-8FDF-1EDCD9D383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7" y="1444"/>
              <a:ext cx="3460" cy="1419"/>
              <a:chOff x="2007" y="1444"/>
              <a:chExt cx="3460" cy="1419"/>
            </a:xfrm>
          </p:grpSpPr>
          <p:sp>
            <p:nvSpPr>
              <p:cNvPr id="61457" name="Text Box 13">
                <a:extLst>
                  <a:ext uri="{FF2B5EF4-FFF2-40B4-BE49-F238E27FC236}">
                    <a16:creationId xmlns:a16="http://schemas.microsoft.com/office/drawing/2014/main" id="{FE5501E4-2BB5-FD47-9151-1179C345DB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2" y="1444"/>
                <a:ext cx="3085" cy="1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9pPr>
              </a:lstStyle>
              <a:p>
                <a:pPr eaLnBrk="1" hangingPunct="1"/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tecnologia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indica que o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trabalho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mais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produtivo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queijo que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vinho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neste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país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eaLnBrk="1" hangingPunct="1"/>
                <a:endPara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Valor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absoluto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inclinação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FPP:</a:t>
                </a:r>
                <a:endParaRPr lang="pt-B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(L/</a:t>
                </a:r>
                <a:r>
                  <a:rPr lang="en-US" altLang="en-US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6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LV</a:t>
                </a:r>
                <a:r>
                  <a:rPr lang="en-US" alt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/ L/</a:t>
                </a:r>
                <a:r>
                  <a:rPr lang="en-US" altLang="en-US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6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LC</a:t>
                </a:r>
                <a:r>
                  <a:rPr lang="en-US" alt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) =  (</a:t>
                </a:r>
                <a:r>
                  <a:rPr lang="en-US" altLang="en-US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6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LC</a:t>
                </a:r>
                <a:r>
                  <a:rPr lang="en-US" alt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/</a:t>
                </a:r>
                <a:r>
                  <a:rPr lang="en-US" altLang="en-US" sz="16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6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LV</a:t>
                </a:r>
                <a:r>
                  <a:rPr lang="en-US" altLang="en-US" sz="16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en-US" sz="1600" b="1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alt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½  =</a:t>
                </a:r>
                <a:r>
                  <a:rPr lang="pt-BR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pt-BR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Pc</a:t>
                </a:r>
                <a:r>
                  <a:rPr lang="pt-BR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pt-BR" alt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Pv</a:t>
                </a:r>
                <a:r>
                  <a:rPr lang="pt-BR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eaLnBrk="1" hangingPunct="1"/>
                <a:endParaRPr lang="pt-BR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pt-BR" alt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Custo de oportunidade de C em termos de V</a:t>
                </a:r>
                <a:endParaRPr lang="en-US" altLang="en-US" sz="1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endParaRPr lang="en-US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58" name="Line 24">
                <a:extLst>
                  <a:ext uri="{FF2B5EF4-FFF2-40B4-BE49-F238E27FC236}">
                    <a16:creationId xmlns:a16="http://schemas.microsoft.com/office/drawing/2014/main" id="{7453EEFB-FAE4-7849-A740-545188B3C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07" y="2379"/>
                <a:ext cx="375" cy="4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BR"/>
              </a:p>
            </p:txBody>
          </p:sp>
        </p:grpSp>
        <p:sp>
          <p:nvSpPr>
            <p:cNvPr id="61450" name="Line 15">
              <a:extLst>
                <a:ext uri="{FF2B5EF4-FFF2-40B4-BE49-F238E27FC236}">
                  <a16:creationId xmlns:a16="http://schemas.microsoft.com/office/drawing/2014/main" id="{B89DD1DA-3C40-B64F-9A30-923505CA7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7" y="2712"/>
              <a:ext cx="1754" cy="89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grpSp>
          <p:nvGrpSpPr>
            <p:cNvPr id="61451" name="Group 28">
              <a:extLst>
                <a:ext uri="{FF2B5EF4-FFF2-40B4-BE49-F238E27FC236}">
                  <a16:creationId xmlns:a16="http://schemas.microsoft.com/office/drawing/2014/main" id="{76728DF8-2824-B24D-8961-7D87E92576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5" y="1426"/>
              <a:ext cx="3306" cy="2632"/>
              <a:chOff x="1205" y="1426"/>
              <a:chExt cx="3306" cy="2632"/>
            </a:xfrm>
          </p:grpSpPr>
          <p:sp>
            <p:nvSpPr>
              <p:cNvPr id="61452" name="Rectangle 6">
                <a:extLst>
                  <a:ext uri="{FF2B5EF4-FFF2-40B4-BE49-F238E27FC236}">
                    <a16:creationId xmlns:a16="http://schemas.microsoft.com/office/drawing/2014/main" id="{0E7EBC57-612A-DC4A-B876-AE2F90068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5" y="1426"/>
                <a:ext cx="27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9pPr>
              </a:lstStyle>
              <a:p>
                <a:pPr eaLnBrk="1" hangingPunct="1"/>
                <a:r>
                  <a:rPr lang="en-US" altLang="en-US" sz="16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eaLnBrk="1" hangingPunct="1"/>
                <a:r>
                  <a:rPr lang="en-US" altLang="en-US" sz="16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 </a:t>
                </a:r>
                <a:endParaRPr lang="en-US" altLang="en-US" sz="1600" baseline="-25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1453" name="Group 20">
                <a:extLst>
                  <a:ext uri="{FF2B5EF4-FFF2-40B4-BE49-F238E27FC236}">
                    <a16:creationId xmlns:a16="http://schemas.microsoft.com/office/drawing/2014/main" id="{2ED15599-D2F2-CE44-BEED-45F1B04E1F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1640"/>
                <a:ext cx="3023" cy="2418"/>
                <a:chOff x="1471" y="1640"/>
                <a:chExt cx="3023" cy="2418"/>
              </a:xfrm>
            </p:grpSpPr>
            <p:sp>
              <p:nvSpPr>
                <p:cNvPr id="61454" name="Line 7">
                  <a:extLst>
                    <a:ext uri="{FF2B5EF4-FFF2-40B4-BE49-F238E27FC236}">
                      <a16:creationId xmlns:a16="http://schemas.microsoft.com/office/drawing/2014/main" id="{6ECD58F0-5313-C942-99A9-D8DD3F8188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640"/>
                  <a:ext cx="0" cy="1968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BR"/>
                </a:p>
              </p:txBody>
            </p:sp>
            <p:sp>
              <p:nvSpPr>
                <p:cNvPr id="61455" name="Line 8">
                  <a:extLst>
                    <a:ext uri="{FF2B5EF4-FFF2-40B4-BE49-F238E27FC236}">
                      <a16:creationId xmlns:a16="http://schemas.microsoft.com/office/drawing/2014/main" id="{B4A6C760-1BA0-2342-AE60-DC6651B439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3608"/>
                  <a:ext cx="2831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BR"/>
                </a:p>
              </p:txBody>
            </p:sp>
            <p:sp>
              <p:nvSpPr>
                <p:cNvPr id="61456" name="Rectangle 9">
                  <a:extLst>
                    <a:ext uri="{FF2B5EF4-FFF2-40B4-BE49-F238E27FC236}">
                      <a16:creationId xmlns:a16="http://schemas.microsoft.com/office/drawing/2014/main" id="{79048D3A-FB93-F048-AF43-BA2A38BA5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8" y="3538"/>
                  <a:ext cx="246" cy="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9pPr>
                </a:lstStyle>
                <a:p>
                  <a:pPr eaLnBrk="1" hangingPunct="1"/>
                  <a:r>
                    <a:rPr lang="en-US" altLang="en-US" sz="1600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br>
                    <a:rPr lang="en-US" altLang="en-US" sz="1600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lang="en-US" altLang="en-US" sz="1600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  </a:t>
                  </a:r>
                </a:p>
                <a:p>
                  <a:pPr eaLnBrk="1" hangingPunct="1"/>
                  <a:r>
                    <a:rPr lang="en-US" altLang="en-US" sz="1600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p:grpSp>
        </p:grpSp>
      </p:grpSp>
      <p:sp>
        <p:nvSpPr>
          <p:cNvPr id="61444" name="CaixaDeTexto 25">
            <a:extLst>
              <a:ext uri="{FF2B5EF4-FFF2-40B4-BE49-F238E27FC236}">
                <a16:creationId xmlns:a16="http://schemas.microsoft.com/office/drawing/2014/main" id="{E7675F21-E02F-D44D-BB83-C667568E0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909" y="4566247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pt-B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+1C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C1CAC08-1D33-C44F-905F-5ED48E900AA9}"/>
              </a:ext>
            </a:extLst>
          </p:cNvPr>
          <p:cNvCxnSpPr>
            <a:cxnSpLocks/>
          </p:cNvCxnSpPr>
          <p:nvPr/>
        </p:nvCxnSpPr>
        <p:spPr>
          <a:xfrm>
            <a:off x="3778747" y="4523641"/>
            <a:ext cx="46484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5">
            <a:extLst>
              <a:ext uri="{FF2B5EF4-FFF2-40B4-BE49-F238E27FC236}">
                <a16:creationId xmlns:a16="http://schemas.microsoft.com/office/drawing/2014/main" id="{15D5BF97-FF26-3749-93FF-A24005062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675" y="4257878"/>
            <a:ext cx="6652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pt-B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-1/2V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B16A67-0556-4448-AF82-637E1A1AC09C}"/>
              </a:ext>
            </a:extLst>
          </p:cNvPr>
          <p:cNvCxnSpPr>
            <a:cxnSpLocks/>
          </p:cNvCxnSpPr>
          <p:nvPr/>
        </p:nvCxnSpPr>
        <p:spPr>
          <a:xfrm>
            <a:off x="3865909" y="4159587"/>
            <a:ext cx="444649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472566"/>
      </p:ext>
    </p:extLst>
  </p:cSld>
  <p:clrMapOvr>
    <a:masterClrMapping/>
  </p:clrMapOvr>
  <p:transition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8">
            <a:extLst>
              <a:ext uri="{FF2B5EF4-FFF2-40B4-BE49-F238E27FC236}">
                <a16:creationId xmlns:a16="http://schemas.microsoft.com/office/drawing/2014/main" id="{6A41D0BE-C44A-1A44-A2C6-823F321F1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9" y="0"/>
            <a:ext cx="770413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en-US"/>
              <a:t>Fronteira de Possibilidades de Produção da Economia Local </a:t>
            </a:r>
          </a:p>
        </p:txBody>
      </p:sp>
      <p:grpSp>
        <p:nvGrpSpPr>
          <p:cNvPr id="63490" name="Group 30">
            <a:extLst>
              <a:ext uri="{FF2B5EF4-FFF2-40B4-BE49-F238E27FC236}">
                <a16:creationId xmlns:a16="http://schemas.microsoft.com/office/drawing/2014/main" id="{1CB17D2B-2471-F443-A273-BA30515AF987}"/>
              </a:ext>
            </a:extLst>
          </p:cNvPr>
          <p:cNvGrpSpPr>
            <a:grpSpLocks/>
          </p:cNvGrpSpPr>
          <p:nvPr/>
        </p:nvGrpSpPr>
        <p:grpSpPr bwMode="auto">
          <a:xfrm>
            <a:off x="2135188" y="1916832"/>
            <a:ext cx="7442200" cy="4278312"/>
            <a:chOff x="571" y="1427"/>
            <a:chExt cx="4688" cy="2695"/>
          </a:xfrm>
        </p:grpSpPr>
        <p:grpSp>
          <p:nvGrpSpPr>
            <p:cNvPr id="63494" name="Group 2">
              <a:extLst>
                <a:ext uri="{FF2B5EF4-FFF2-40B4-BE49-F238E27FC236}">
                  <a16:creationId xmlns:a16="http://schemas.microsoft.com/office/drawing/2014/main" id="{7BC8D5A5-FED6-C140-987E-E74690256F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2" y="2892"/>
              <a:ext cx="495" cy="276"/>
              <a:chOff x="1912" y="2748"/>
              <a:chExt cx="495" cy="276"/>
            </a:xfrm>
          </p:grpSpPr>
          <p:sp>
            <p:nvSpPr>
              <p:cNvPr id="63507" name="Line 3">
                <a:extLst>
                  <a:ext uri="{FF2B5EF4-FFF2-40B4-BE49-F238E27FC236}">
                    <a16:creationId xmlns:a16="http://schemas.microsoft.com/office/drawing/2014/main" id="{FDF4F45D-671B-A249-BDD5-A842DD31BC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2748"/>
                <a:ext cx="8" cy="2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BR"/>
              </a:p>
            </p:txBody>
          </p:sp>
          <p:sp>
            <p:nvSpPr>
              <p:cNvPr id="63508" name="Line 4">
                <a:extLst>
                  <a:ext uri="{FF2B5EF4-FFF2-40B4-BE49-F238E27FC236}">
                    <a16:creationId xmlns:a16="http://schemas.microsoft.com/office/drawing/2014/main" id="{777F53AB-7733-2140-8369-5643E4EE70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0" y="3018"/>
                <a:ext cx="487" cy="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BR"/>
              </a:p>
            </p:txBody>
          </p:sp>
        </p:grpSp>
        <p:sp>
          <p:nvSpPr>
            <p:cNvPr id="63495" name="Text Box 10">
              <a:extLst>
                <a:ext uri="{FF2B5EF4-FFF2-40B4-BE49-F238E27FC236}">
                  <a16:creationId xmlns:a16="http://schemas.microsoft.com/office/drawing/2014/main" id="{CE9059F1-E1EA-B148-A10D-B18068EC9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" y="2400"/>
              <a:ext cx="104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V = L. </a:t>
              </a:r>
              <a:r>
                <a:rPr lang="en-US" altLang="en-US" sz="16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PMgL</a:t>
              </a:r>
              <a:r>
                <a:rPr lang="en-US" altLang="en-US" sz="16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endParaRPr lang="en-US" altLang="en-US" sz="16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r>
                <a:rPr lang="en-US" altLang="en-US" sz="16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altLang="en-US" sz="2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1200. 0,5  = 600</a:t>
              </a:r>
              <a:endPara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496" name="Text Box 17">
              <a:extLst>
                <a:ext uri="{FF2B5EF4-FFF2-40B4-BE49-F238E27FC236}">
                  <a16:creationId xmlns:a16="http://schemas.microsoft.com/office/drawing/2014/main" id="{A141A061-79E1-8C46-BF45-14062628D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3" y="3624"/>
              <a:ext cx="887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C= L. </a:t>
              </a:r>
              <a:r>
                <a:rPr lang="en-US" altLang="en-US" sz="16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PMgL</a:t>
              </a:r>
              <a:r>
                <a:rPr lang="en-US" altLang="en-US" sz="16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altLang="en-US" sz="16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r>
                <a:rPr lang="en-US" altLang="en-US" sz="2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1200.1 = 1200</a:t>
              </a:r>
            </a:p>
            <a:p>
              <a:pPr eaLnBrk="1" hangingPunct="1"/>
              <a:endPara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505" name="Text Box 13">
              <a:extLst>
                <a:ext uri="{FF2B5EF4-FFF2-40B4-BE49-F238E27FC236}">
                  <a16:creationId xmlns:a16="http://schemas.microsoft.com/office/drawing/2014/main" id="{6EA83B5F-BB4E-544C-A883-12106A5AB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6" y="1725"/>
              <a:ext cx="3353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tecnologia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indica que o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trabalho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mais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produtivo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C que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V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neste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país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eaLnBrk="1" hangingPunct="1"/>
              <a:endParaRPr lang="en-US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Valor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absoluto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da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inclinação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da FPP:</a:t>
              </a:r>
              <a:br>
                <a:rPr lang="en-US" alt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pt-B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en-US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L.PMgL</a:t>
              </a:r>
              <a:r>
                <a:rPr lang="en-US" altLang="en-US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pt-BR" alt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en-US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L.PMgL</a:t>
              </a:r>
              <a:r>
                <a:rPr lang="en-US" altLang="en-US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pt-BR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= ½  = (</a:t>
              </a:r>
              <a:r>
                <a:rPr lang="en-US" altLang="en-US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PMgL</a:t>
              </a:r>
              <a:r>
                <a:rPr lang="en-US" altLang="en-US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pt-BR" altLang="en-US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en-US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PMgL</a:t>
              </a:r>
              <a:r>
                <a:rPr lang="en-US" altLang="en-US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pt-BR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)</a:t>
              </a:r>
              <a:endParaRPr lang="en-US" altLang="en-US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en-US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498" name="Line 15">
              <a:extLst>
                <a:ext uri="{FF2B5EF4-FFF2-40B4-BE49-F238E27FC236}">
                  <a16:creationId xmlns:a16="http://schemas.microsoft.com/office/drawing/2014/main" id="{1957089D-4097-D94D-8E71-5EBAD8CA7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7" y="2712"/>
              <a:ext cx="1754" cy="89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grpSp>
          <p:nvGrpSpPr>
            <p:cNvPr id="63499" name="Group 28">
              <a:extLst>
                <a:ext uri="{FF2B5EF4-FFF2-40B4-BE49-F238E27FC236}">
                  <a16:creationId xmlns:a16="http://schemas.microsoft.com/office/drawing/2014/main" id="{094E767D-5D6D-5548-A1A8-054E848A7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9" y="1427"/>
              <a:ext cx="3270" cy="2397"/>
              <a:chOff x="1209" y="1427"/>
              <a:chExt cx="3270" cy="2397"/>
            </a:xfrm>
          </p:grpSpPr>
          <p:sp>
            <p:nvSpPr>
              <p:cNvPr id="63500" name="Rectangle 6">
                <a:extLst>
                  <a:ext uri="{FF2B5EF4-FFF2-40B4-BE49-F238E27FC236}">
                    <a16:creationId xmlns:a16="http://schemas.microsoft.com/office/drawing/2014/main" id="{EFBC4906-310E-2D48-B27F-CBBED7CD9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9" y="1427"/>
                <a:ext cx="23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9pPr>
              </a:lstStyle>
              <a:p>
                <a:pPr eaLnBrk="1" hangingPunct="1"/>
                <a:r>
                  <a:rPr lang="en-US" altLang="en-US" sz="16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endParaRPr lang="en-US" altLang="en-US" sz="1600" b="1" baseline="-25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3501" name="Group 20">
                <a:extLst>
                  <a:ext uri="{FF2B5EF4-FFF2-40B4-BE49-F238E27FC236}">
                    <a16:creationId xmlns:a16="http://schemas.microsoft.com/office/drawing/2014/main" id="{09F9FD4C-E6FD-7E40-8956-C8BF11DCCE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1640"/>
                <a:ext cx="2991" cy="2184"/>
                <a:chOff x="1471" y="1640"/>
                <a:chExt cx="2991" cy="2184"/>
              </a:xfrm>
            </p:grpSpPr>
            <p:sp>
              <p:nvSpPr>
                <p:cNvPr id="63502" name="Line 7">
                  <a:extLst>
                    <a:ext uri="{FF2B5EF4-FFF2-40B4-BE49-F238E27FC236}">
                      <a16:creationId xmlns:a16="http://schemas.microsoft.com/office/drawing/2014/main" id="{CB1802F9-1C4E-2D42-B1B0-FCE8AE9733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640"/>
                  <a:ext cx="0" cy="1968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BR"/>
                </a:p>
              </p:txBody>
            </p:sp>
            <p:sp>
              <p:nvSpPr>
                <p:cNvPr id="63503" name="Line 8">
                  <a:extLst>
                    <a:ext uri="{FF2B5EF4-FFF2-40B4-BE49-F238E27FC236}">
                      <a16:creationId xmlns:a16="http://schemas.microsoft.com/office/drawing/2014/main" id="{1E046B7B-FA91-284F-BF42-6AC7A09651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3608"/>
                  <a:ext cx="2831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BR"/>
                </a:p>
              </p:txBody>
            </p:sp>
            <p:sp>
              <p:nvSpPr>
                <p:cNvPr id="63504" name="Rectangle 9">
                  <a:extLst>
                    <a:ext uri="{FF2B5EF4-FFF2-40B4-BE49-F238E27FC236}">
                      <a16:creationId xmlns:a16="http://schemas.microsoft.com/office/drawing/2014/main" id="{E592CDA2-D4E5-694A-B3C3-5226B6DB1A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9" y="3611"/>
                  <a:ext cx="31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ill Sans MT" panose="020B0502020104020203" pitchFamily="34" charset="77"/>
                    </a:defRPr>
                  </a:lvl9pPr>
                </a:lstStyle>
                <a:p>
                  <a:pPr eaLnBrk="1" hangingPunct="1"/>
                  <a:r>
                    <a:rPr lang="en-US" altLang="en-US" sz="1600" b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</a:p>
              </p:txBody>
            </p:sp>
          </p:grpSp>
        </p:grpSp>
      </p:grpSp>
      <p:sp>
        <p:nvSpPr>
          <p:cNvPr id="63491" name="CaixaDeTexto 24">
            <a:extLst>
              <a:ext uri="{FF2B5EF4-FFF2-40B4-BE49-F238E27FC236}">
                <a16:creationId xmlns:a16="http://schemas.microsoft.com/office/drawing/2014/main" id="{05C733C7-69B0-B44F-B624-49C0E67C8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4319589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pt-B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-1V</a:t>
            </a:r>
          </a:p>
        </p:txBody>
      </p:sp>
      <p:sp>
        <p:nvSpPr>
          <p:cNvPr id="63492" name="CaixaDeTexto 25">
            <a:extLst>
              <a:ext uri="{FF2B5EF4-FFF2-40B4-BE49-F238E27FC236}">
                <a16:creationId xmlns:a16="http://schemas.microsoft.com/office/drawing/2014/main" id="{07AA775A-9016-AB4F-8729-9A38EA962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763" y="4745039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pt-BR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+2C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13051B-89DD-6740-9527-78423F8B5251}"/>
              </a:ext>
            </a:extLst>
          </p:cNvPr>
          <p:cNvCxnSpPr>
            <a:cxnSpLocks/>
          </p:cNvCxnSpPr>
          <p:nvPr/>
        </p:nvCxnSpPr>
        <p:spPr>
          <a:xfrm>
            <a:off x="4418821" y="4254315"/>
            <a:ext cx="444649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7739"/>
      </p:ext>
    </p:extLst>
  </p:cSld>
  <p:clrMapOvr>
    <a:masterClrMapping/>
  </p:clrMapOvr>
  <p:transition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A885EA88-A77B-A148-9B27-ED38C526B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1"/>
            <a:ext cx="8534400" cy="792163"/>
          </a:xfrm>
        </p:spPr>
        <p:txBody>
          <a:bodyPr/>
          <a:lstStyle/>
          <a:p>
            <a:pPr>
              <a:defRPr/>
            </a:pPr>
            <a:r>
              <a:rPr lang="pt-BR" altLang="en-US" dirty="0"/>
              <a:t>OUTRO Exemplo</a:t>
            </a:r>
          </a:p>
        </p:txBody>
      </p:sp>
      <p:sp>
        <p:nvSpPr>
          <p:cNvPr id="75778" name="Text Box 4">
            <a:extLst>
              <a:ext uri="{FF2B5EF4-FFF2-40B4-BE49-F238E27FC236}">
                <a16:creationId xmlns:a16="http://schemas.microsoft.com/office/drawing/2014/main" id="{C948F919-574A-F441-8189-92A02CBBA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806450"/>
            <a:ext cx="8424863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400" b="1" dirty="0">
                <a:latin typeface="Calibri" panose="020F0502020204030204" pitchFamily="34" charset="0"/>
                <a:cs typeface="Arial" panose="020B0604020202020204" pitchFamily="34" charset="0"/>
              </a:rPr>
              <a:t>Desagregando um pouco mais:</a:t>
            </a:r>
          </a:p>
          <a:p>
            <a:r>
              <a:rPr lang="en-US" altLang="en-US" sz="2400" b="1" dirty="0">
                <a:latin typeface="GillSansMT-Bold"/>
              </a:rPr>
              <a:t>	</a:t>
            </a:r>
          </a:p>
          <a:p>
            <a:r>
              <a:rPr lang="en-US" altLang="en-US" sz="2400" b="1" dirty="0">
                <a:latin typeface="GillSansMT-Bold"/>
              </a:rPr>
              <a:t>	País</a:t>
            </a:r>
            <a:r>
              <a:rPr lang="en-US" altLang="en-US" sz="2400" dirty="0">
                <a:latin typeface="ArialMT"/>
              </a:rPr>
              <a:t>	        </a:t>
            </a:r>
            <a:r>
              <a:rPr lang="en-US" altLang="en-US" sz="2400" b="1" dirty="0">
                <a:latin typeface="GillSansMT-Bold"/>
              </a:rPr>
              <a:t>C</a:t>
            </a:r>
            <a:r>
              <a:rPr lang="en-US" altLang="en-US" sz="2400" dirty="0">
                <a:latin typeface="ArialMT"/>
              </a:rPr>
              <a:t>			              </a:t>
            </a:r>
            <a:r>
              <a:rPr lang="en-US" altLang="en-US" sz="2400" b="1" dirty="0">
                <a:latin typeface="GillSansMT-Bold"/>
              </a:rPr>
              <a:t>V</a:t>
            </a:r>
            <a:endParaRPr lang="en-US" altLang="en-US" sz="2400" dirty="0">
              <a:latin typeface="ArialMT"/>
            </a:endParaRPr>
          </a:p>
          <a:p>
            <a:endParaRPr lang="en-US" altLang="en-US" sz="2400" dirty="0">
              <a:solidFill>
                <a:srgbClr val="000000"/>
              </a:solidFill>
              <a:latin typeface="ArialMT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GillSansMT"/>
              </a:rPr>
              <a:t>	  F</a:t>
            </a:r>
            <a:r>
              <a:rPr lang="en-US" altLang="en-US" sz="2400" dirty="0">
                <a:solidFill>
                  <a:srgbClr val="000000"/>
                </a:solidFill>
                <a:latin typeface="ArialMT"/>
              </a:rPr>
              <a:t>	 </a:t>
            </a:r>
            <a:r>
              <a:rPr lang="en-US" altLang="en-US" sz="2400" dirty="0" err="1">
                <a:solidFill>
                  <a:srgbClr val="000000"/>
                </a:solidFill>
                <a:latin typeface="GillSansMT"/>
              </a:rPr>
              <a:t>aLC</a:t>
            </a:r>
            <a:r>
              <a:rPr lang="en-US" altLang="en-US" sz="2400" baseline="30000" dirty="0">
                <a:solidFill>
                  <a:srgbClr val="000000"/>
                </a:solidFill>
                <a:latin typeface="GillSansMT"/>
              </a:rPr>
              <a:t>*</a:t>
            </a:r>
            <a:r>
              <a:rPr lang="en-US" altLang="en-US" sz="2400" baseline="-25000" dirty="0">
                <a:solidFill>
                  <a:srgbClr val="000000"/>
                </a:solidFill>
                <a:latin typeface="GillSansMT"/>
              </a:rPr>
              <a:t>  </a:t>
            </a:r>
            <a:r>
              <a:rPr lang="en-US" altLang="en-US" sz="2400" dirty="0">
                <a:solidFill>
                  <a:srgbClr val="000000"/>
                </a:solidFill>
                <a:latin typeface="GillSansMT"/>
              </a:rPr>
              <a:t> = 6L/C</a:t>
            </a:r>
            <a:r>
              <a:rPr lang="en-US" altLang="en-US" sz="2400" dirty="0">
                <a:solidFill>
                  <a:srgbClr val="000000"/>
                </a:solidFill>
                <a:latin typeface="ArialMT"/>
              </a:rPr>
              <a:t>	                 </a:t>
            </a:r>
            <a:r>
              <a:rPr lang="en-US" altLang="en-US" sz="2400" dirty="0" err="1">
                <a:solidFill>
                  <a:srgbClr val="000000"/>
                </a:solidFill>
                <a:latin typeface="GillSansMT"/>
              </a:rPr>
              <a:t>aLV</a:t>
            </a:r>
            <a:r>
              <a:rPr lang="en-US" altLang="en-US" sz="2400" baseline="30000" dirty="0">
                <a:solidFill>
                  <a:srgbClr val="000000"/>
                </a:solidFill>
                <a:latin typeface="GillSansMT"/>
              </a:rPr>
              <a:t>* </a:t>
            </a:r>
            <a:r>
              <a:rPr lang="en-US" altLang="en-US" sz="2400" dirty="0">
                <a:solidFill>
                  <a:srgbClr val="000000"/>
                </a:solidFill>
                <a:latin typeface="GillSansMT"/>
              </a:rPr>
              <a:t>= 3L/V</a:t>
            </a:r>
            <a:r>
              <a:rPr lang="en-US" altLang="en-US" sz="2400" dirty="0">
                <a:solidFill>
                  <a:srgbClr val="000000"/>
                </a:solidFill>
                <a:latin typeface="ArialMT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No país </a:t>
            </a:r>
            <a:r>
              <a:rPr lang="pt-BR" altLang="en-US" sz="2400" dirty="0" err="1">
                <a:latin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são necessárias 3 unidades de trabalho para produzir uma unidade do bem V e 6  para produzir 1 C.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Qual o custo de oportunidade de C em termos de V?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Qual o custo de oportunidade de V em termos de C?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 err="1">
                <a:latin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detém VC em ___  (produto para o qual tem menor desvantagem).</a:t>
            </a:r>
          </a:p>
        </p:txBody>
      </p:sp>
    </p:spTree>
    <p:extLst>
      <p:ext uri="{BB962C8B-B14F-4D97-AF65-F5344CB8AC3E}">
        <p14:creationId xmlns:p14="http://schemas.microsoft.com/office/powerpoint/2010/main" val="82929910"/>
      </p:ext>
    </p:extLst>
  </p:cSld>
  <p:clrMapOvr>
    <a:masterClrMapping/>
  </p:clrMapOvr>
  <p:transition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A885EA88-A77B-A148-9B27-ED38C526B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1"/>
            <a:ext cx="8534400" cy="792163"/>
          </a:xfrm>
        </p:spPr>
        <p:txBody>
          <a:bodyPr/>
          <a:lstStyle/>
          <a:p>
            <a:pPr>
              <a:defRPr/>
            </a:pPr>
            <a:r>
              <a:rPr lang="pt-BR" altLang="en-US" dirty="0"/>
              <a:t>OUTRO Exemplo</a:t>
            </a:r>
          </a:p>
        </p:txBody>
      </p:sp>
      <p:sp>
        <p:nvSpPr>
          <p:cNvPr id="75778" name="Text Box 4">
            <a:extLst>
              <a:ext uri="{FF2B5EF4-FFF2-40B4-BE49-F238E27FC236}">
                <a16:creationId xmlns:a16="http://schemas.microsoft.com/office/drawing/2014/main" id="{C948F919-574A-F441-8189-92A02CBBA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806450"/>
            <a:ext cx="84248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400" b="1" dirty="0">
                <a:latin typeface="Calibri" panose="020F0502020204030204" pitchFamily="34" charset="0"/>
                <a:cs typeface="Arial" panose="020B0604020202020204" pitchFamily="34" charset="0"/>
              </a:rPr>
              <a:t>Desagregando um pouco mais:</a:t>
            </a:r>
          </a:p>
          <a:p>
            <a:r>
              <a:rPr lang="en-US" altLang="en-US" sz="2400" b="1" dirty="0">
                <a:latin typeface="GillSansMT-Bold"/>
              </a:rPr>
              <a:t>	</a:t>
            </a:r>
          </a:p>
          <a:p>
            <a:r>
              <a:rPr lang="en-US" altLang="en-US" sz="2400" b="1" dirty="0">
                <a:latin typeface="GillSansMT-Bold"/>
              </a:rPr>
              <a:t>	País</a:t>
            </a:r>
            <a:r>
              <a:rPr lang="en-US" altLang="en-US" sz="2400" dirty="0">
                <a:latin typeface="ArialMT"/>
              </a:rPr>
              <a:t>	        </a:t>
            </a:r>
            <a:r>
              <a:rPr lang="en-US" altLang="en-US" sz="2400" b="1" dirty="0">
                <a:latin typeface="GillSansMT-Bold"/>
              </a:rPr>
              <a:t>C</a:t>
            </a:r>
            <a:r>
              <a:rPr lang="en-US" altLang="en-US" sz="2400" dirty="0">
                <a:latin typeface="ArialMT"/>
              </a:rPr>
              <a:t>			              </a:t>
            </a:r>
            <a:r>
              <a:rPr lang="en-US" altLang="en-US" sz="2400" b="1" dirty="0">
                <a:latin typeface="GillSansMT-Bold"/>
              </a:rPr>
              <a:t>V</a:t>
            </a:r>
            <a:endParaRPr lang="en-US" altLang="en-US" sz="2400" dirty="0">
              <a:latin typeface="ArialMT"/>
            </a:endParaRPr>
          </a:p>
          <a:p>
            <a:endParaRPr lang="en-US" altLang="en-US" sz="2400" dirty="0">
              <a:solidFill>
                <a:srgbClr val="000000"/>
              </a:solidFill>
              <a:latin typeface="ArialMT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GillSansMT"/>
              </a:rPr>
              <a:t>	  F</a:t>
            </a:r>
            <a:r>
              <a:rPr lang="en-US" altLang="en-US" sz="2400" dirty="0">
                <a:solidFill>
                  <a:srgbClr val="000000"/>
                </a:solidFill>
                <a:latin typeface="ArialMT"/>
              </a:rPr>
              <a:t>	 </a:t>
            </a:r>
            <a:r>
              <a:rPr lang="en-US" altLang="en-US" sz="2400" dirty="0" err="1">
                <a:solidFill>
                  <a:srgbClr val="000000"/>
                </a:solidFill>
                <a:latin typeface="GillSansMT"/>
              </a:rPr>
              <a:t>aLC</a:t>
            </a:r>
            <a:r>
              <a:rPr lang="en-US" altLang="en-US" sz="2400" baseline="30000" dirty="0">
                <a:solidFill>
                  <a:srgbClr val="000000"/>
                </a:solidFill>
                <a:latin typeface="GillSansMT"/>
              </a:rPr>
              <a:t>*</a:t>
            </a:r>
            <a:r>
              <a:rPr lang="en-US" altLang="en-US" sz="2400" baseline="-25000" dirty="0">
                <a:solidFill>
                  <a:srgbClr val="000000"/>
                </a:solidFill>
                <a:latin typeface="GillSansMT"/>
              </a:rPr>
              <a:t>  </a:t>
            </a:r>
            <a:r>
              <a:rPr lang="en-US" altLang="en-US" sz="2400" dirty="0">
                <a:solidFill>
                  <a:srgbClr val="000000"/>
                </a:solidFill>
                <a:latin typeface="GillSansMT"/>
              </a:rPr>
              <a:t> = 6L/C</a:t>
            </a:r>
            <a:r>
              <a:rPr lang="en-US" altLang="en-US" sz="2400" dirty="0">
                <a:solidFill>
                  <a:srgbClr val="000000"/>
                </a:solidFill>
                <a:latin typeface="ArialMT"/>
              </a:rPr>
              <a:t>	                 </a:t>
            </a:r>
            <a:r>
              <a:rPr lang="en-US" altLang="en-US" sz="2400" dirty="0" err="1">
                <a:solidFill>
                  <a:srgbClr val="000000"/>
                </a:solidFill>
                <a:latin typeface="GillSansMT"/>
              </a:rPr>
              <a:t>aLV</a:t>
            </a:r>
            <a:r>
              <a:rPr lang="en-US" altLang="en-US" sz="2400" baseline="30000" dirty="0">
                <a:solidFill>
                  <a:srgbClr val="000000"/>
                </a:solidFill>
                <a:latin typeface="GillSansMT"/>
              </a:rPr>
              <a:t>* </a:t>
            </a:r>
            <a:r>
              <a:rPr lang="en-US" altLang="en-US" sz="2400" dirty="0">
                <a:solidFill>
                  <a:srgbClr val="000000"/>
                </a:solidFill>
                <a:latin typeface="GillSansMT"/>
              </a:rPr>
              <a:t>= 3L/V</a:t>
            </a:r>
            <a:r>
              <a:rPr lang="en-US" altLang="en-US" sz="2400" dirty="0">
                <a:solidFill>
                  <a:srgbClr val="000000"/>
                </a:solidFill>
                <a:latin typeface="ArialMT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No país </a:t>
            </a:r>
            <a:r>
              <a:rPr lang="pt-BR" altLang="en-US" sz="2400" dirty="0" err="1">
                <a:latin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são necessárias 3 unidades de trabalho para produzir uma unidade do bem V e 6  para produzir 1 C.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Qual o custo de oportunidade de C em termos de V?  2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Qual o custo de oportunidade de V em termos de C?  1/2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 err="1">
                <a:latin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detém VC em V  (produto para o qual tem menor desvantagem).</a:t>
            </a:r>
          </a:p>
        </p:txBody>
      </p:sp>
    </p:spTree>
    <p:extLst>
      <p:ext uri="{BB962C8B-B14F-4D97-AF65-F5344CB8AC3E}">
        <p14:creationId xmlns:p14="http://schemas.microsoft.com/office/powerpoint/2010/main" val="90028152"/>
      </p:ext>
    </p:extLst>
  </p:cSld>
  <p:clrMapOvr>
    <a:masterClrMapping/>
  </p:clrMapOvr>
  <p:transition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A223-6A24-374B-89D1-A6795E97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BR" sz="3200" dirty="0"/>
              <a:t>Em termos gerais, quais os aspectos que estimulam os países a realizar comércio?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76CB1-15AD-9142-A406-4E47C83EF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82339"/>
          </a:xfrm>
        </p:spPr>
        <p:txBody>
          <a:bodyPr/>
          <a:lstStyle/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035134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5" name="Group 37">
            <a:extLst>
              <a:ext uri="{FF2B5EF4-FFF2-40B4-BE49-F238E27FC236}">
                <a16:creationId xmlns:a16="http://schemas.microsoft.com/office/drawing/2014/main" id="{15FBD902-5994-4549-97A8-4EE4C3E613D0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257425"/>
            <a:ext cx="6503020" cy="4110038"/>
            <a:chOff x="768" y="1422"/>
            <a:chExt cx="4040" cy="2589"/>
          </a:xfrm>
        </p:grpSpPr>
        <p:sp>
          <p:nvSpPr>
            <p:cNvPr id="77832" name="Line 7">
              <a:extLst>
                <a:ext uri="{FF2B5EF4-FFF2-40B4-BE49-F238E27FC236}">
                  <a16:creationId xmlns:a16="http://schemas.microsoft.com/office/drawing/2014/main" id="{412F2D10-A8B9-8F4D-82E6-D0EBA9F007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>
              <a:off x="1149" y="2731"/>
              <a:ext cx="1153" cy="663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77834" name="Text Box 5">
              <a:extLst>
                <a:ext uri="{FF2B5EF4-FFF2-40B4-BE49-F238E27FC236}">
                  <a16:creationId xmlns:a16="http://schemas.microsoft.com/office/drawing/2014/main" id="{E43E5190-07A6-6F4C-8A8F-CBD4A55F0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835" name="Rectangle 11">
              <a:extLst>
                <a:ext uri="{FF2B5EF4-FFF2-40B4-BE49-F238E27FC236}">
                  <a16:creationId xmlns:a16="http://schemas.microsoft.com/office/drawing/2014/main" id="{2D626B3E-894E-904F-9F3D-2C78592EA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77836" name="Line 12">
              <a:extLst>
                <a:ext uri="{FF2B5EF4-FFF2-40B4-BE49-F238E27FC236}">
                  <a16:creationId xmlns:a16="http://schemas.microsoft.com/office/drawing/2014/main" id="{09F08A90-1963-A54B-BB22-428C80EBA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77837" name="Line 13">
              <a:extLst>
                <a:ext uri="{FF2B5EF4-FFF2-40B4-BE49-F238E27FC236}">
                  <a16:creationId xmlns:a16="http://schemas.microsoft.com/office/drawing/2014/main" id="{FB81BB42-1812-F848-94B3-F2E065428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3641"/>
              <a:ext cx="283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77838" name="Rectangle 14">
              <a:extLst>
                <a:ext uri="{FF2B5EF4-FFF2-40B4-BE49-F238E27FC236}">
                  <a16:creationId xmlns:a16="http://schemas.microsoft.com/office/drawing/2014/main" id="{C14C24B6-9020-C54D-8F42-B5BE77502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694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394" name="Rectangle 35">
            <a:extLst>
              <a:ext uri="{FF2B5EF4-FFF2-40B4-BE49-F238E27FC236}">
                <a16:creationId xmlns:a16="http://schemas.microsoft.com/office/drawing/2014/main" id="{379CE287-210A-8E4C-B62A-4FEFB4899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260351"/>
            <a:ext cx="8305800" cy="1152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en-US" dirty="0"/>
              <a:t>País estrangeiro </a:t>
            </a:r>
            <a:r>
              <a:rPr lang="pt-BR" altLang="en-US" dirty="0" err="1"/>
              <a:t>F</a:t>
            </a:r>
            <a:r>
              <a:rPr lang="pt-BR" altLang="en-US" dirty="0"/>
              <a:t> - FPP</a:t>
            </a:r>
            <a:br>
              <a:rPr lang="pt-BR" altLang="en-US" dirty="0"/>
            </a:br>
            <a:endParaRPr lang="pt-BR" altLang="en-US" dirty="0"/>
          </a:p>
        </p:txBody>
      </p:sp>
      <p:sp>
        <p:nvSpPr>
          <p:cNvPr id="77827" name="Text Box 13">
            <a:extLst>
              <a:ext uri="{FF2B5EF4-FFF2-40B4-BE49-F238E27FC236}">
                <a16:creationId xmlns:a16="http://schemas.microsoft.com/office/drawing/2014/main" id="{A41104B6-2EA3-374D-8930-428A56C12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538" y="1424635"/>
            <a:ext cx="532765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 valor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declividade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</a:p>
          <a:p>
            <a:pPr eaLnBrk="1" hangingPunct="1"/>
            <a:r>
              <a:rPr lang="pt-BR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= </a:t>
            </a: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L*/a*</a:t>
            </a:r>
            <a:r>
              <a:rPr lang="en-US" altLang="en-US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Lv</a:t>
            </a: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/ L*/a*</a:t>
            </a:r>
            <a:r>
              <a:rPr lang="en-US" altLang="en-US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LC </a:t>
            </a:r>
          </a:p>
          <a:p>
            <a:pPr eaLnBrk="1" hangingPunct="1"/>
            <a:r>
              <a:rPr lang="en-US" altLang="en-US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eaLnBrk="1" hangingPunct="1"/>
            <a:r>
              <a:rPr lang="en-US" altLang="en-US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=</a:t>
            </a: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 a*</a:t>
            </a:r>
            <a:r>
              <a:rPr lang="en-US" altLang="en-US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LC</a:t>
            </a: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US" altLang="en-US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a*</a:t>
            </a:r>
            <a:r>
              <a:rPr lang="en-US" altLang="en-US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Lv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en-US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altLang="en-US" dirty="0">
                <a:latin typeface="Arial" panose="020B0604020202020204" pitchFamily="34" charset="0"/>
                <a:cs typeface="Arial" panose="020B0604020202020204" pitchFamily="34" charset="0"/>
              </a:rPr>
              <a:t>   6/3 = 2</a:t>
            </a:r>
            <a:endParaRPr lang="en-US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30" name="Text Box 10">
            <a:extLst>
              <a:ext uri="{FF2B5EF4-FFF2-40B4-BE49-F238E27FC236}">
                <a16:creationId xmlns:a16="http://schemas.microsoft.com/office/drawing/2014/main" id="{413B4AD0-A572-1948-BF54-F62CAA77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1" y="3584575"/>
            <a:ext cx="14890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en-US" altLang="en-US" sz="1600" b="1" i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1600" b="1" baseline="300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en-US" sz="1600" b="1" i="1">
                <a:latin typeface="Arial" panose="020B0604020202020204" pitchFamily="34" charset="0"/>
                <a:cs typeface="Arial" panose="020B0604020202020204" pitchFamily="34" charset="0"/>
              </a:rPr>
              <a:t>/a</a:t>
            </a:r>
            <a:r>
              <a:rPr lang="en-US" altLang="en-US" sz="1600" b="1" baseline="3000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en-US" sz="16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Lv</a:t>
            </a:r>
          </a:p>
          <a:p>
            <a:pPr eaLnBrk="1" hangingPunct="1"/>
            <a:r>
              <a:rPr lang="en-US" altLang="en-US" sz="16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0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1200/3</a:t>
            </a:r>
          </a:p>
          <a:p>
            <a:pPr eaLnBrk="1" hangingPunct="1"/>
            <a:r>
              <a:rPr lang="en-US" altLang="en-US" sz="20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= 400</a:t>
            </a:r>
            <a:endParaRPr lang="en-US" altLang="en-US" sz="20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31" name="Text Box 17">
            <a:extLst>
              <a:ext uri="{FF2B5EF4-FFF2-40B4-BE49-F238E27FC236}">
                <a16:creationId xmlns:a16="http://schemas.microsoft.com/office/drawing/2014/main" id="{A8648FF6-211D-624D-9C0C-C41C9DDF5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876926"/>
            <a:ext cx="9017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/>
            <a:r>
              <a:rPr lang="en-US" altLang="en-US" sz="1600" b="1" i="1">
                <a:latin typeface="Arial" panose="020B0604020202020204" pitchFamily="34" charset="0"/>
                <a:cs typeface="Arial" panose="020B0604020202020204" pitchFamily="34" charset="0"/>
              </a:rPr>
              <a:t>L*/a*</a:t>
            </a:r>
            <a:r>
              <a:rPr lang="en-US" altLang="en-US" sz="16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LC</a:t>
            </a:r>
          </a:p>
          <a:p>
            <a:pPr eaLnBrk="1" hangingPunct="1"/>
            <a:r>
              <a:rPr lang="en-US" altLang="en-US" sz="20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= 1200/6 </a:t>
            </a:r>
          </a:p>
          <a:p>
            <a:pPr eaLnBrk="1" hangingPunct="1"/>
            <a:r>
              <a:rPr lang="en-US" altLang="en-US" sz="2000" b="1" i="1" baseline="-25000">
                <a:latin typeface="Arial" panose="020B0604020202020204" pitchFamily="34" charset="0"/>
                <a:cs typeface="Arial" panose="020B0604020202020204" pitchFamily="34" charset="0"/>
              </a:rPr>
              <a:t>= 200</a:t>
            </a:r>
          </a:p>
          <a:p>
            <a:pPr eaLnBrk="1" hangingPunct="1"/>
            <a:endParaRPr lang="en-US" altLang="en-US" sz="16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63382"/>
      </p:ext>
    </p:extLst>
  </p:cSld>
  <p:clrMapOvr>
    <a:masterClrMapping/>
  </p:clrMapOvr>
  <p:transition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>
            <a:extLst>
              <a:ext uri="{FF2B5EF4-FFF2-40B4-BE49-F238E27FC236}">
                <a16:creationId xmlns:a16="http://schemas.microsoft.com/office/drawing/2014/main" id="{4E0AD038-3171-264F-8DA3-550C92210898}"/>
              </a:ext>
            </a:extLst>
          </p:cNvPr>
          <p:cNvGrpSpPr>
            <a:grpSpLocks/>
          </p:cNvGrpSpPr>
          <p:nvPr/>
        </p:nvGrpSpPr>
        <p:grpSpPr bwMode="auto">
          <a:xfrm>
            <a:off x="6499303" y="2124694"/>
            <a:ext cx="4384288" cy="4110038"/>
            <a:chOff x="768" y="1422"/>
            <a:chExt cx="4040" cy="2589"/>
          </a:xfrm>
        </p:grpSpPr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60ECDDC5-8A2C-504A-9EAE-4EB4A053F2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>
              <a:off x="1123" y="2968"/>
              <a:ext cx="1326" cy="485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618FA4B-942E-8245-965E-7BBEAE232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C2AA8CCC-DEB6-0045-9CB2-4F8D58E58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D4A8A49C-4AAC-C441-80B4-F044A2185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1BEFC4F8-3357-8548-B593-BCB1DBDE6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3641"/>
              <a:ext cx="283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DE2DBB81-BC1E-6F43-86ED-09D44197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694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37">
            <a:extLst>
              <a:ext uri="{FF2B5EF4-FFF2-40B4-BE49-F238E27FC236}">
                <a16:creationId xmlns:a16="http://schemas.microsoft.com/office/drawing/2014/main" id="{71BCB590-47C7-1944-BCFB-4D06574EEAC3}"/>
              </a:ext>
            </a:extLst>
          </p:cNvPr>
          <p:cNvGrpSpPr>
            <a:grpSpLocks/>
          </p:cNvGrpSpPr>
          <p:nvPr/>
        </p:nvGrpSpPr>
        <p:grpSpPr bwMode="auto">
          <a:xfrm>
            <a:off x="664731" y="2151682"/>
            <a:ext cx="5222078" cy="4083050"/>
            <a:chOff x="768" y="1422"/>
            <a:chExt cx="4812" cy="2572"/>
          </a:xfrm>
        </p:grpSpPr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80665DCF-5831-ED49-A352-DE1230FC2D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>
              <a:off x="1142" y="3047"/>
              <a:ext cx="3227" cy="69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4D629266-5E57-8D40-AB04-5A49025DD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4A52315A-8220-9A45-AB21-0EA76EC8C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690BAE70-F7D6-D248-857C-E579ED55B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2F3F2EA5-9B92-0C49-A84B-5C43FA68D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3641"/>
              <a:ext cx="3433" cy="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695DD167-FF54-2F4D-8754-AD48294DC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" y="3677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66783D4-0762-7142-B03A-3B48E56F6554}"/>
              </a:ext>
            </a:extLst>
          </p:cNvPr>
          <p:cNvSpPr txBox="1"/>
          <p:nvPr/>
        </p:nvSpPr>
        <p:spPr>
          <a:xfrm>
            <a:off x="664731" y="3673721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600V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27C2DA-CD2B-A744-9B52-5ECECF06FA20}"/>
              </a:ext>
            </a:extLst>
          </p:cNvPr>
          <p:cNvSpPr txBox="1"/>
          <p:nvPr/>
        </p:nvSpPr>
        <p:spPr>
          <a:xfrm>
            <a:off x="3977944" y="5804962"/>
            <a:ext cx="88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1200C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B4EC6C-8D96-C249-AAC5-8EA90C5DF4CF}"/>
              </a:ext>
            </a:extLst>
          </p:cNvPr>
          <p:cNvSpPr txBox="1"/>
          <p:nvPr/>
        </p:nvSpPr>
        <p:spPr>
          <a:xfrm>
            <a:off x="6319565" y="3997959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993A90-3585-2F46-A663-13EFEED75C8B}"/>
              </a:ext>
            </a:extLst>
          </p:cNvPr>
          <p:cNvSpPr txBox="1"/>
          <p:nvPr/>
        </p:nvSpPr>
        <p:spPr>
          <a:xfrm>
            <a:off x="7873678" y="5731494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3A440E-3966-0943-86D0-5D765122BE1E}"/>
              </a:ext>
            </a:extLst>
          </p:cNvPr>
          <p:cNvSpPr txBox="1"/>
          <p:nvPr/>
        </p:nvSpPr>
        <p:spPr>
          <a:xfrm flipH="1">
            <a:off x="524107" y="4905548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 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8E9B98-335F-7F48-B320-271326C09EE4}"/>
              </a:ext>
            </a:extLst>
          </p:cNvPr>
          <p:cNvSpPr txBox="1"/>
          <p:nvPr/>
        </p:nvSpPr>
        <p:spPr>
          <a:xfrm flipH="1">
            <a:off x="2604153" y="5804962"/>
            <a:ext cx="71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600 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F7B21F6-8392-DA4D-AEF8-2304292612D5}"/>
              </a:ext>
            </a:extLst>
          </p:cNvPr>
          <p:cNvCxnSpPr>
            <a:cxnSpLocks/>
          </p:cNvCxnSpPr>
          <p:nvPr/>
        </p:nvCxnSpPr>
        <p:spPr>
          <a:xfrm>
            <a:off x="1311522" y="4968701"/>
            <a:ext cx="1671650" cy="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3BB1F19-04AD-1C45-8DF5-184A0B408105}"/>
              </a:ext>
            </a:extLst>
          </p:cNvPr>
          <p:cNvCxnSpPr>
            <a:cxnSpLocks/>
          </p:cNvCxnSpPr>
          <p:nvPr/>
        </p:nvCxnSpPr>
        <p:spPr>
          <a:xfrm flipV="1">
            <a:off x="2995109" y="4905548"/>
            <a:ext cx="0" cy="741809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53CA2F-1228-9D4D-ACAD-181E93112DA1}"/>
              </a:ext>
            </a:extLst>
          </p:cNvPr>
          <p:cNvCxnSpPr>
            <a:cxnSpLocks/>
          </p:cNvCxnSpPr>
          <p:nvPr/>
        </p:nvCxnSpPr>
        <p:spPr>
          <a:xfrm flipV="1">
            <a:off x="7139259" y="5081437"/>
            <a:ext cx="500363" cy="8779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2CFD6A1-CE65-8D4F-A0EC-06E2BEC51B76}"/>
              </a:ext>
            </a:extLst>
          </p:cNvPr>
          <p:cNvSpPr txBox="1"/>
          <p:nvPr/>
        </p:nvSpPr>
        <p:spPr>
          <a:xfrm flipH="1">
            <a:off x="6385823" y="4968701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 V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9E987E-30F5-4B40-A38D-34F1DD71AFCB}"/>
              </a:ext>
            </a:extLst>
          </p:cNvPr>
          <p:cNvCxnSpPr>
            <a:cxnSpLocks/>
          </p:cNvCxnSpPr>
          <p:nvPr/>
        </p:nvCxnSpPr>
        <p:spPr>
          <a:xfrm>
            <a:off x="7639622" y="5080874"/>
            <a:ext cx="0" cy="565762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81A2F25-E20A-6D4E-AFB5-A8458E25326A}"/>
              </a:ext>
            </a:extLst>
          </p:cNvPr>
          <p:cNvSpPr txBox="1"/>
          <p:nvPr/>
        </p:nvSpPr>
        <p:spPr>
          <a:xfrm>
            <a:off x="7281161" y="5815630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23124A-CAAC-FA44-914F-BBEAC16A06E8}"/>
              </a:ext>
            </a:extLst>
          </p:cNvPr>
          <p:cNvSpPr txBox="1"/>
          <p:nvPr/>
        </p:nvSpPr>
        <p:spPr>
          <a:xfrm>
            <a:off x="1518092" y="479502"/>
            <a:ext cx="690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ANTES DO COMÉRCIO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68EF7F66-8B51-BB47-98E3-0B6FDE550DB8}"/>
              </a:ext>
            </a:extLst>
          </p:cNvPr>
          <p:cNvSpPr/>
          <p:nvPr/>
        </p:nvSpPr>
        <p:spPr>
          <a:xfrm rot="9535653">
            <a:off x="2279396" y="2130285"/>
            <a:ext cx="2607760" cy="2966965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4FA3F70C-CD6A-5E4F-AC72-5F33A6C02A4B}"/>
              </a:ext>
            </a:extLst>
          </p:cNvPr>
          <p:cNvSpPr/>
          <p:nvPr/>
        </p:nvSpPr>
        <p:spPr>
          <a:xfrm rot="11120406">
            <a:off x="7393289" y="2638067"/>
            <a:ext cx="2607760" cy="2966965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5CB8DE0-9E15-A242-83FE-47F6238DE112}"/>
              </a:ext>
            </a:extLst>
          </p:cNvPr>
          <p:cNvSpPr txBox="1"/>
          <p:nvPr/>
        </p:nvSpPr>
        <p:spPr>
          <a:xfrm>
            <a:off x="1092308" y="1460810"/>
            <a:ext cx="3382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CUSTO DE OPORTUNIDADE PAÍS L:</a:t>
            </a:r>
          </a:p>
          <a:p>
            <a:r>
              <a:rPr lang="en-BR" dirty="0"/>
              <a:t>PC/PV = ½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A98D6F6-4BFD-7149-A68A-92F5DD597B81}"/>
              </a:ext>
            </a:extLst>
          </p:cNvPr>
          <p:cNvSpPr txBox="1"/>
          <p:nvPr/>
        </p:nvSpPr>
        <p:spPr>
          <a:xfrm>
            <a:off x="7453306" y="1290787"/>
            <a:ext cx="3382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CUSTO DE OPORTUNIDADE PAÍS F:</a:t>
            </a:r>
          </a:p>
          <a:p>
            <a:r>
              <a:rPr lang="en-BR" dirty="0"/>
              <a:t>PC/PV = 2 </a:t>
            </a:r>
          </a:p>
        </p:txBody>
      </p:sp>
    </p:spTree>
    <p:extLst>
      <p:ext uri="{BB962C8B-B14F-4D97-AF65-F5344CB8AC3E}">
        <p14:creationId xmlns:p14="http://schemas.microsoft.com/office/powerpoint/2010/main" val="3004906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>
            <a:extLst>
              <a:ext uri="{FF2B5EF4-FFF2-40B4-BE49-F238E27FC236}">
                <a16:creationId xmlns:a16="http://schemas.microsoft.com/office/drawing/2014/main" id="{4E0AD038-3171-264F-8DA3-550C92210898}"/>
              </a:ext>
            </a:extLst>
          </p:cNvPr>
          <p:cNvGrpSpPr>
            <a:grpSpLocks/>
          </p:cNvGrpSpPr>
          <p:nvPr/>
        </p:nvGrpSpPr>
        <p:grpSpPr bwMode="auto">
          <a:xfrm>
            <a:off x="6499303" y="2124694"/>
            <a:ext cx="4384288" cy="4110038"/>
            <a:chOff x="768" y="1422"/>
            <a:chExt cx="4040" cy="2589"/>
          </a:xfrm>
        </p:grpSpPr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60ECDDC5-8A2C-504A-9EAE-4EB4A053F2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>
              <a:off x="1124" y="2952"/>
              <a:ext cx="1235" cy="5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618FA4B-942E-8245-965E-7BBEAE232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C2AA8CCC-DEB6-0045-9CB2-4F8D58E58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D4A8A49C-4AAC-C441-80B4-F044A2185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1BEFC4F8-3357-8548-B593-BCB1DBDE6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8" y="3645"/>
              <a:ext cx="283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DE2DBB81-BC1E-6F43-86ED-09D44197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694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37">
            <a:extLst>
              <a:ext uri="{FF2B5EF4-FFF2-40B4-BE49-F238E27FC236}">
                <a16:creationId xmlns:a16="http://schemas.microsoft.com/office/drawing/2014/main" id="{71BCB590-47C7-1944-BCFB-4D06574EEAC3}"/>
              </a:ext>
            </a:extLst>
          </p:cNvPr>
          <p:cNvGrpSpPr>
            <a:grpSpLocks/>
          </p:cNvGrpSpPr>
          <p:nvPr/>
        </p:nvGrpSpPr>
        <p:grpSpPr bwMode="auto">
          <a:xfrm>
            <a:off x="686188" y="2124694"/>
            <a:ext cx="5222078" cy="4083050"/>
            <a:chOff x="768" y="1422"/>
            <a:chExt cx="4812" cy="2572"/>
          </a:xfrm>
        </p:grpSpPr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80665DCF-5831-ED49-A352-DE1230FC2D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 flipV="1">
              <a:off x="1181" y="3014"/>
              <a:ext cx="3679" cy="119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4D629266-5E57-8D40-AB04-5A49025DD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4A52315A-8220-9A45-AB21-0EA76EC8C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690BAE70-F7D6-D248-857C-E579ED55B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2F3F2EA5-9B92-0C49-A84B-5C43FA68D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3641"/>
              <a:ext cx="3433" cy="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695DD167-FF54-2F4D-8754-AD48294DC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" y="3677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627C2DA-CD2B-A744-9B52-5ECECF06FA20}"/>
              </a:ext>
            </a:extLst>
          </p:cNvPr>
          <p:cNvSpPr txBox="1"/>
          <p:nvPr/>
        </p:nvSpPr>
        <p:spPr>
          <a:xfrm>
            <a:off x="4109816" y="5774372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1200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B4EC6C-8D96-C249-AAC5-8EA90C5DF4CF}"/>
              </a:ext>
            </a:extLst>
          </p:cNvPr>
          <p:cNvSpPr txBox="1"/>
          <p:nvPr/>
        </p:nvSpPr>
        <p:spPr>
          <a:xfrm>
            <a:off x="6266727" y="4178599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400V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5FAE4-848B-6748-B03D-1821D7B98C3E}"/>
              </a:ext>
            </a:extLst>
          </p:cNvPr>
          <p:cNvSpPr txBox="1"/>
          <p:nvPr/>
        </p:nvSpPr>
        <p:spPr>
          <a:xfrm>
            <a:off x="3786833" y="714296"/>
            <a:ext cx="324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ESPECIALIZAÇÃO COMPLETA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3891C7-24CB-104F-BEA4-D5189D2EB7C4}"/>
              </a:ext>
            </a:extLst>
          </p:cNvPr>
          <p:cNvSpPr txBox="1"/>
          <p:nvPr/>
        </p:nvSpPr>
        <p:spPr>
          <a:xfrm>
            <a:off x="2039079" y="6174294"/>
            <a:ext cx="169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 País  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E66743-C958-EC45-9267-D1B89A1F358A}"/>
              </a:ext>
            </a:extLst>
          </p:cNvPr>
          <p:cNvSpPr txBox="1"/>
          <p:nvPr/>
        </p:nvSpPr>
        <p:spPr>
          <a:xfrm>
            <a:off x="8112776" y="6161910"/>
            <a:ext cx="169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 País  F</a:t>
            </a: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E38C4DD6-57E4-AF49-84AF-30DB21E46754}"/>
              </a:ext>
            </a:extLst>
          </p:cNvPr>
          <p:cNvSpPr>
            <a:spLocks noChangeShapeType="1"/>
          </p:cNvSpPr>
          <p:nvPr/>
        </p:nvSpPr>
        <p:spPr bwMode="auto">
          <a:xfrm rot="1718166">
            <a:off x="889276" y="3881820"/>
            <a:ext cx="4482164" cy="70768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BR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813699-ADE6-084F-BFC6-083060B18C62}"/>
              </a:ext>
            </a:extLst>
          </p:cNvPr>
          <p:cNvSpPr txBox="1"/>
          <p:nvPr/>
        </p:nvSpPr>
        <p:spPr>
          <a:xfrm>
            <a:off x="1607299" y="1399412"/>
            <a:ext cx="372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À MEDIDA QUE O PAÍS L ENVIA C PARA O PAÍS F (PC/PV) AUMENTA</a:t>
            </a:r>
          </a:p>
        </p:txBody>
      </p:sp>
      <p:sp>
        <p:nvSpPr>
          <p:cNvPr id="26" name="Line 7">
            <a:extLst>
              <a:ext uri="{FF2B5EF4-FFF2-40B4-BE49-F238E27FC236}">
                <a16:creationId xmlns:a16="http://schemas.microsoft.com/office/drawing/2014/main" id="{90518884-9F30-5942-B728-678237DC6D8E}"/>
              </a:ext>
            </a:extLst>
          </p:cNvPr>
          <p:cNvSpPr>
            <a:spLocks noChangeShapeType="1"/>
          </p:cNvSpPr>
          <p:nvPr/>
        </p:nvSpPr>
        <p:spPr bwMode="auto">
          <a:xfrm rot="1718166">
            <a:off x="6919603" y="4751348"/>
            <a:ext cx="2067653" cy="41746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BR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1FF0323-C5F0-0B4A-8E8B-9B5F109D27BE}"/>
              </a:ext>
            </a:extLst>
          </p:cNvPr>
          <p:cNvCxnSpPr>
            <a:cxnSpLocks/>
          </p:cNvCxnSpPr>
          <p:nvPr/>
        </p:nvCxnSpPr>
        <p:spPr>
          <a:xfrm flipV="1">
            <a:off x="2161011" y="3997959"/>
            <a:ext cx="249138" cy="256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EBF8A9C-812A-5646-A3B2-09C6A506B74B}"/>
              </a:ext>
            </a:extLst>
          </p:cNvPr>
          <p:cNvCxnSpPr>
            <a:cxnSpLocks/>
          </p:cNvCxnSpPr>
          <p:nvPr/>
        </p:nvCxnSpPr>
        <p:spPr>
          <a:xfrm flipH="1">
            <a:off x="7690875" y="4968701"/>
            <a:ext cx="262554" cy="272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08C84B0-5B84-AE4F-9B5D-A30CCE5A4E39}"/>
              </a:ext>
            </a:extLst>
          </p:cNvPr>
          <p:cNvSpPr txBox="1"/>
          <p:nvPr/>
        </p:nvSpPr>
        <p:spPr>
          <a:xfrm>
            <a:off x="7279553" y="1293761"/>
            <a:ext cx="372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À MEDIDA QUE O PAÍS F ENVIA V PARA O PAÍS L (PC/PV) DIMINUI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B9401EB-24C6-A749-B451-B221B4485F78}"/>
              </a:ext>
            </a:extLst>
          </p:cNvPr>
          <p:cNvCxnSpPr>
            <a:cxnSpLocks/>
          </p:cNvCxnSpPr>
          <p:nvPr/>
        </p:nvCxnSpPr>
        <p:spPr>
          <a:xfrm>
            <a:off x="1367279" y="4933321"/>
            <a:ext cx="2196543" cy="3538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0AE451B-DE40-574E-9868-C07CD759714A}"/>
              </a:ext>
            </a:extLst>
          </p:cNvPr>
          <p:cNvCxnSpPr>
            <a:cxnSpLocks/>
          </p:cNvCxnSpPr>
          <p:nvPr/>
        </p:nvCxnSpPr>
        <p:spPr>
          <a:xfrm flipV="1">
            <a:off x="3563822" y="4549698"/>
            <a:ext cx="0" cy="1070558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B911373-7A16-3143-BA02-E93C6310BEB5}"/>
              </a:ext>
            </a:extLst>
          </p:cNvPr>
          <p:cNvSpPr txBox="1"/>
          <p:nvPr/>
        </p:nvSpPr>
        <p:spPr>
          <a:xfrm flipH="1">
            <a:off x="561508" y="4784035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 V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445DC16-CAA5-C841-9BA6-F20DE8BBB8BE}"/>
              </a:ext>
            </a:extLst>
          </p:cNvPr>
          <p:cNvCxnSpPr>
            <a:cxnSpLocks/>
          </p:cNvCxnSpPr>
          <p:nvPr/>
        </p:nvCxnSpPr>
        <p:spPr>
          <a:xfrm flipV="1">
            <a:off x="7139259" y="5081437"/>
            <a:ext cx="500363" cy="8779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5912393-4BC8-A74B-963D-1A32E453078A}"/>
              </a:ext>
            </a:extLst>
          </p:cNvPr>
          <p:cNvCxnSpPr>
            <a:cxnSpLocks/>
          </p:cNvCxnSpPr>
          <p:nvPr/>
        </p:nvCxnSpPr>
        <p:spPr>
          <a:xfrm>
            <a:off x="7639622" y="5080874"/>
            <a:ext cx="0" cy="565762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737CE4-7FB1-1F46-B299-D935EDAF279F}"/>
              </a:ext>
            </a:extLst>
          </p:cNvPr>
          <p:cNvSpPr txBox="1"/>
          <p:nvPr/>
        </p:nvSpPr>
        <p:spPr>
          <a:xfrm flipH="1">
            <a:off x="6347094" y="4950444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 V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A093902-41D7-FC47-A503-275B382EA583}"/>
              </a:ext>
            </a:extLst>
          </p:cNvPr>
          <p:cNvCxnSpPr/>
          <p:nvPr/>
        </p:nvCxnSpPr>
        <p:spPr>
          <a:xfrm flipV="1">
            <a:off x="6926880" y="4367291"/>
            <a:ext cx="0" cy="566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2622BD2-6A45-FA4E-B02D-2C92F15375C6}"/>
              </a:ext>
            </a:extLst>
          </p:cNvPr>
          <p:cNvCxnSpPr>
            <a:cxnSpLocks/>
          </p:cNvCxnSpPr>
          <p:nvPr/>
        </p:nvCxnSpPr>
        <p:spPr>
          <a:xfrm>
            <a:off x="1309929" y="4495276"/>
            <a:ext cx="2196543" cy="3538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1130AD7-DEE8-064D-ACC2-CDDB2904E265}"/>
              </a:ext>
            </a:extLst>
          </p:cNvPr>
          <p:cNvSpPr txBox="1"/>
          <p:nvPr/>
        </p:nvSpPr>
        <p:spPr>
          <a:xfrm flipH="1">
            <a:off x="571795" y="4280264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400 V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A64AD10-C70F-3145-B41A-15FB30986A9F}"/>
              </a:ext>
            </a:extLst>
          </p:cNvPr>
          <p:cNvSpPr txBox="1"/>
          <p:nvPr/>
        </p:nvSpPr>
        <p:spPr>
          <a:xfrm>
            <a:off x="6295819" y="4520770"/>
            <a:ext cx="49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XV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727727-B1E2-C840-B6DD-8098BB37CC42}"/>
              </a:ext>
            </a:extLst>
          </p:cNvPr>
          <p:cNvSpPr txBox="1"/>
          <p:nvPr/>
        </p:nvSpPr>
        <p:spPr>
          <a:xfrm>
            <a:off x="403753" y="4530656"/>
            <a:ext cx="71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MV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120D511-04E0-114A-87C8-117C0B5975E8}"/>
              </a:ext>
            </a:extLst>
          </p:cNvPr>
          <p:cNvCxnSpPr/>
          <p:nvPr/>
        </p:nvCxnSpPr>
        <p:spPr>
          <a:xfrm flipV="1">
            <a:off x="1799594" y="3256156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149C173-7A7F-E946-B0B6-5139360AC224}"/>
              </a:ext>
            </a:extLst>
          </p:cNvPr>
          <p:cNvCxnSpPr/>
          <p:nvPr/>
        </p:nvCxnSpPr>
        <p:spPr>
          <a:xfrm flipV="1">
            <a:off x="1883386" y="3308150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26CE2B7-F146-2A48-BA08-B5081B690C3C}"/>
              </a:ext>
            </a:extLst>
          </p:cNvPr>
          <p:cNvCxnSpPr/>
          <p:nvPr/>
        </p:nvCxnSpPr>
        <p:spPr>
          <a:xfrm flipV="1">
            <a:off x="7614571" y="5281667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8A083C9-E8A0-E848-9B83-5575C501273F}"/>
              </a:ext>
            </a:extLst>
          </p:cNvPr>
          <p:cNvCxnSpPr/>
          <p:nvPr/>
        </p:nvCxnSpPr>
        <p:spPr>
          <a:xfrm flipV="1">
            <a:off x="7698363" y="5333661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7CDFCEA-C0D7-0D46-8057-4F17B69BBB23}"/>
              </a:ext>
            </a:extLst>
          </p:cNvPr>
          <p:cNvSpPr txBox="1"/>
          <p:nvPr/>
        </p:nvSpPr>
        <p:spPr>
          <a:xfrm flipH="1">
            <a:off x="3053999" y="5750672"/>
            <a:ext cx="71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600 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82ABC-047C-1244-891B-EEF8F59E046D}"/>
              </a:ext>
            </a:extLst>
          </p:cNvPr>
          <p:cNvSpPr txBox="1"/>
          <p:nvPr/>
        </p:nvSpPr>
        <p:spPr>
          <a:xfrm>
            <a:off x="7279553" y="5766374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100C</a:t>
            </a:r>
          </a:p>
        </p:txBody>
      </p:sp>
    </p:spTree>
    <p:extLst>
      <p:ext uri="{BB962C8B-B14F-4D97-AF65-F5344CB8AC3E}">
        <p14:creationId xmlns:p14="http://schemas.microsoft.com/office/powerpoint/2010/main" val="4036915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>
            <a:extLst>
              <a:ext uri="{FF2B5EF4-FFF2-40B4-BE49-F238E27FC236}">
                <a16:creationId xmlns:a16="http://schemas.microsoft.com/office/drawing/2014/main" id="{4E0AD038-3171-264F-8DA3-550C92210898}"/>
              </a:ext>
            </a:extLst>
          </p:cNvPr>
          <p:cNvGrpSpPr>
            <a:grpSpLocks/>
          </p:cNvGrpSpPr>
          <p:nvPr/>
        </p:nvGrpSpPr>
        <p:grpSpPr bwMode="auto">
          <a:xfrm>
            <a:off x="6462796" y="2097707"/>
            <a:ext cx="4384288" cy="4110038"/>
            <a:chOff x="768" y="1422"/>
            <a:chExt cx="4040" cy="2589"/>
          </a:xfrm>
        </p:grpSpPr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60ECDDC5-8A2C-504A-9EAE-4EB4A053F2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 flipV="1">
              <a:off x="1231" y="3165"/>
              <a:ext cx="2871" cy="9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618FA4B-942E-8245-965E-7BBEAE232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C2AA8CCC-DEB6-0045-9CB2-4F8D58E58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D4A8A49C-4AAC-C441-80B4-F044A2185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1BEFC4F8-3357-8548-B593-BCB1DBDE6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8" y="3645"/>
              <a:ext cx="283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DE2DBB81-BC1E-6F43-86ED-09D44197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694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37">
            <a:extLst>
              <a:ext uri="{FF2B5EF4-FFF2-40B4-BE49-F238E27FC236}">
                <a16:creationId xmlns:a16="http://schemas.microsoft.com/office/drawing/2014/main" id="{71BCB590-47C7-1944-BCFB-4D06574EEAC3}"/>
              </a:ext>
            </a:extLst>
          </p:cNvPr>
          <p:cNvGrpSpPr>
            <a:grpSpLocks/>
          </p:cNvGrpSpPr>
          <p:nvPr/>
        </p:nvGrpSpPr>
        <p:grpSpPr bwMode="auto">
          <a:xfrm>
            <a:off x="686188" y="2124694"/>
            <a:ext cx="5222078" cy="4083050"/>
            <a:chOff x="768" y="1422"/>
            <a:chExt cx="4812" cy="2572"/>
          </a:xfrm>
        </p:grpSpPr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80665DCF-5831-ED49-A352-DE1230FC2D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18166" flipV="1">
              <a:off x="1181" y="3014"/>
              <a:ext cx="3679" cy="119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4D629266-5E57-8D40-AB04-5A49025DD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99"/>
              <a:ext cx="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endParaRPr lang="en-US" altLang="en-US" sz="1600" b="1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4A52315A-8220-9A45-AB21-0EA76EC8C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142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690BAE70-F7D6-D248-857C-E579ED55B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1673"/>
              <a:ext cx="0" cy="19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2F3F2EA5-9B92-0C49-A84B-5C43FA68D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3641"/>
              <a:ext cx="3433" cy="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BR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695DD167-FF54-2F4D-8754-AD48294DC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" y="3677"/>
              <a:ext cx="7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anose="020B0502020104020203" pitchFamily="34" charset="77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pPr eaLnBrk="1" hangingPunct="1"/>
              <a:endParaRPr lang="en-US" altLang="en-US" sz="16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627C2DA-CD2B-A744-9B52-5ECECF06FA20}"/>
              </a:ext>
            </a:extLst>
          </p:cNvPr>
          <p:cNvSpPr txBox="1"/>
          <p:nvPr/>
        </p:nvSpPr>
        <p:spPr>
          <a:xfrm>
            <a:off x="4426100" y="5773884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1200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B4EC6C-8D96-C249-AAC5-8EA90C5DF4CF}"/>
              </a:ext>
            </a:extLst>
          </p:cNvPr>
          <p:cNvSpPr txBox="1"/>
          <p:nvPr/>
        </p:nvSpPr>
        <p:spPr>
          <a:xfrm>
            <a:off x="6266727" y="4178599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400V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5FAE4-848B-6748-B03D-1821D7B98C3E}"/>
              </a:ext>
            </a:extLst>
          </p:cNvPr>
          <p:cNvSpPr txBox="1"/>
          <p:nvPr/>
        </p:nvSpPr>
        <p:spPr>
          <a:xfrm>
            <a:off x="3786833" y="714296"/>
            <a:ext cx="324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ESPECIALIZAÇÃO COMPLETA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3891C7-24CB-104F-BEA4-D5189D2EB7C4}"/>
              </a:ext>
            </a:extLst>
          </p:cNvPr>
          <p:cNvSpPr txBox="1"/>
          <p:nvPr/>
        </p:nvSpPr>
        <p:spPr>
          <a:xfrm>
            <a:off x="2113600" y="6275546"/>
            <a:ext cx="169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 País  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E66743-C958-EC45-9267-D1B89A1F358A}"/>
              </a:ext>
            </a:extLst>
          </p:cNvPr>
          <p:cNvSpPr txBox="1"/>
          <p:nvPr/>
        </p:nvSpPr>
        <p:spPr>
          <a:xfrm>
            <a:off x="8065527" y="6224258"/>
            <a:ext cx="169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 País  F</a:t>
            </a: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E38C4DD6-57E4-AF49-84AF-30DB21E46754}"/>
              </a:ext>
            </a:extLst>
          </p:cNvPr>
          <p:cNvSpPr>
            <a:spLocks noChangeShapeType="1"/>
          </p:cNvSpPr>
          <p:nvPr/>
        </p:nvSpPr>
        <p:spPr bwMode="auto">
          <a:xfrm rot="1718166">
            <a:off x="889276" y="3881820"/>
            <a:ext cx="4482164" cy="70768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BR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813699-ADE6-084F-BFC6-083060B18C62}"/>
              </a:ext>
            </a:extLst>
          </p:cNvPr>
          <p:cNvSpPr txBox="1"/>
          <p:nvPr/>
        </p:nvSpPr>
        <p:spPr>
          <a:xfrm>
            <a:off x="1607299" y="1399412"/>
            <a:ext cx="372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À MEDIDA QUE O PAÍS L ENVIA C PARA O PAÍS F (PC/PV) AUMENTA</a:t>
            </a:r>
          </a:p>
        </p:txBody>
      </p:sp>
      <p:sp>
        <p:nvSpPr>
          <p:cNvPr id="26" name="Line 7">
            <a:extLst>
              <a:ext uri="{FF2B5EF4-FFF2-40B4-BE49-F238E27FC236}">
                <a16:creationId xmlns:a16="http://schemas.microsoft.com/office/drawing/2014/main" id="{90518884-9F30-5942-B728-678237DC6D8E}"/>
              </a:ext>
            </a:extLst>
          </p:cNvPr>
          <p:cNvSpPr>
            <a:spLocks noChangeShapeType="1"/>
          </p:cNvSpPr>
          <p:nvPr/>
        </p:nvSpPr>
        <p:spPr bwMode="auto">
          <a:xfrm rot="1718166">
            <a:off x="6877220" y="4547733"/>
            <a:ext cx="1399116" cy="744493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BR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1FF0323-C5F0-0B4A-8E8B-9B5F109D27BE}"/>
              </a:ext>
            </a:extLst>
          </p:cNvPr>
          <p:cNvCxnSpPr>
            <a:cxnSpLocks/>
          </p:cNvCxnSpPr>
          <p:nvPr/>
        </p:nvCxnSpPr>
        <p:spPr>
          <a:xfrm flipV="1">
            <a:off x="2161011" y="3997959"/>
            <a:ext cx="249138" cy="256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EBF8A9C-812A-5646-A3B2-09C6A506B74B}"/>
              </a:ext>
            </a:extLst>
          </p:cNvPr>
          <p:cNvCxnSpPr>
            <a:cxnSpLocks/>
          </p:cNvCxnSpPr>
          <p:nvPr/>
        </p:nvCxnSpPr>
        <p:spPr>
          <a:xfrm flipV="1">
            <a:off x="7681211" y="4666870"/>
            <a:ext cx="208822" cy="223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08C84B0-5B84-AE4F-9B5D-A30CCE5A4E39}"/>
              </a:ext>
            </a:extLst>
          </p:cNvPr>
          <p:cNvSpPr txBox="1"/>
          <p:nvPr/>
        </p:nvSpPr>
        <p:spPr>
          <a:xfrm>
            <a:off x="7279553" y="1293761"/>
            <a:ext cx="372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À MEDIDA QUE O PAÍS F ENVIA V PARA O PAÍS L (PC/PV) DIMINUI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B9401EB-24C6-A749-B451-B221B4485F78}"/>
              </a:ext>
            </a:extLst>
          </p:cNvPr>
          <p:cNvCxnSpPr>
            <a:cxnSpLocks/>
          </p:cNvCxnSpPr>
          <p:nvPr/>
        </p:nvCxnSpPr>
        <p:spPr>
          <a:xfrm>
            <a:off x="1367279" y="4933321"/>
            <a:ext cx="2196543" cy="3538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0AE451B-DE40-574E-9868-C07CD759714A}"/>
              </a:ext>
            </a:extLst>
          </p:cNvPr>
          <p:cNvCxnSpPr>
            <a:cxnSpLocks/>
          </p:cNvCxnSpPr>
          <p:nvPr/>
        </p:nvCxnSpPr>
        <p:spPr>
          <a:xfrm flipV="1">
            <a:off x="3563822" y="4549698"/>
            <a:ext cx="0" cy="1070558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B911373-7A16-3143-BA02-E93C6310BEB5}"/>
              </a:ext>
            </a:extLst>
          </p:cNvPr>
          <p:cNvSpPr txBox="1"/>
          <p:nvPr/>
        </p:nvSpPr>
        <p:spPr>
          <a:xfrm flipH="1">
            <a:off x="561508" y="4784035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 V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445DC16-CAA5-C841-9BA6-F20DE8BBB8BE}"/>
              </a:ext>
            </a:extLst>
          </p:cNvPr>
          <p:cNvCxnSpPr>
            <a:cxnSpLocks/>
          </p:cNvCxnSpPr>
          <p:nvPr/>
        </p:nvCxnSpPr>
        <p:spPr>
          <a:xfrm flipV="1">
            <a:off x="7139259" y="5084977"/>
            <a:ext cx="1603544" cy="524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5912393-4BC8-A74B-963D-1A32E453078A}"/>
              </a:ext>
            </a:extLst>
          </p:cNvPr>
          <p:cNvCxnSpPr>
            <a:cxnSpLocks/>
          </p:cNvCxnSpPr>
          <p:nvPr/>
        </p:nvCxnSpPr>
        <p:spPr>
          <a:xfrm>
            <a:off x="7639622" y="5080874"/>
            <a:ext cx="0" cy="565762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737CE4-7FB1-1F46-B299-D935EDAF279F}"/>
              </a:ext>
            </a:extLst>
          </p:cNvPr>
          <p:cNvSpPr txBox="1"/>
          <p:nvPr/>
        </p:nvSpPr>
        <p:spPr>
          <a:xfrm flipH="1">
            <a:off x="6347094" y="4950444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200 V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2622BD2-6A45-FA4E-B02D-2C92F15375C6}"/>
              </a:ext>
            </a:extLst>
          </p:cNvPr>
          <p:cNvCxnSpPr>
            <a:cxnSpLocks/>
          </p:cNvCxnSpPr>
          <p:nvPr/>
        </p:nvCxnSpPr>
        <p:spPr>
          <a:xfrm>
            <a:off x="1309929" y="4495276"/>
            <a:ext cx="2196543" cy="3538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1130AD7-DEE8-064D-ACC2-CDDB2904E265}"/>
              </a:ext>
            </a:extLst>
          </p:cNvPr>
          <p:cNvSpPr txBox="1"/>
          <p:nvPr/>
        </p:nvSpPr>
        <p:spPr>
          <a:xfrm flipH="1">
            <a:off x="708518" y="4547322"/>
            <a:ext cx="8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MV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A64AD10-C70F-3145-B41A-15FB30986A9F}"/>
              </a:ext>
            </a:extLst>
          </p:cNvPr>
          <p:cNvSpPr txBox="1"/>
          <p:nvPr/>
        </p:nvSpPr>
        <p:spPr>
          <a:xfrm>
            <a:off x="6295819" y="4520770"/>
            <a:ext cx="49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XV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727727-B1E2-C840-B6DD-8098BB37CC42}"/>
              </a:ext>
            </a:extLst>
          </p:cNvPr>
          <p:cNvSpPr txBox="1"/>
          <p:nvPr/>
        </p:nvSpPr>
        <p:spPr>
          <a:xfrm>
            <a:off x="3997247" y="5779968"/>
            <a:ext cx="71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XC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120D511-04E0-114A-87C8-117C0B5975E8}"/>
              </a:ext>
            </a:extLst>
          </p:cNvPr>
          <p:cNvCxnSpPr/>
          <p:nvPr/>
        </p:nvCxnSpPr>
        <p:spPr>
          <a:xfrm flipV="1">
            <a:off x="1799594" y="3256156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149C173-7A7F-E946-B0B6-5139360AC224}"/>
              </a:ext>
            </a:extLst>
          </p:cNvPr>
          <p:cNvCxnSpPr/>
          <p:nvPr/>
        </p:nvCxnSpPr>
        <p:spPr>
          <a:xfrm flipV="1">
            <a:off x="1883386" y="3308150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26CE2B7-F146-2A48-BA08-B5081B690C3C}"/>
              </a:ext>
            </a:extLst>
          </p:cNvPr>
          <p:cNvCxnSpPr/>
          <p:nvPr/>
        </p:nvCxnSpPr>
        <p:spPr>
          <a:xfrm flipV="1">
            <a:off x="9132780" y="5239466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8A083C9-E8A0-E848-9B83-5575C501273F}"/>
              </a:ext>
            </a:extLst>
          </p:cNvPr>
          <p:cNvCxnSpPr/>
          <p:nvPr/>
        </p:nvCxnSpPr>
        <p:spPr>
          <a:xfrm flipV="1">
            <a:off x="9314717" y="5299572"/>
            <a:ext cx="314006" cy="17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34068C0-D2E2-0C4B-8774-16E3EEFA72F7}"/>
              </a:ext>
            </a:extLst>
          </p:cNvPr>
          <p:cNvSpPr txBox="1"/>
          <p:nvPr/>
        </p:nvSpPr>
        <p:spPr>
          <a:xfrm flipH="1">
            <a:off x="3148011" y="5760076"/>
            <a:ext cx="71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600 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C85B69-8B60-F04E-90CC-2270F5EA850E}"/>
              </a:ext>
            </a:extLst>
          </p:cNvPr>
          <p:cNvSpPr txBox="1"/>
          <p:nvPr/>
        </p:nvSpPr>
        <p:spPr>
          <a:xfrm flipH="1">
            <a:off x="7240223" y="5747811"/>
            <a:ext cx="71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 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50120F-794C-0441-877A-ED538160E159}"/>
              </a:ext>
            </a:extLst>
          </p:cNvPr>
          <p:cNvSpPr txBox="1"/>
          <p:nvPr/>
        </p:nvSpPr>
        <p:spPr>
          <a:xfrm flipH="1">
            <a:off x="8556787" y="5726485"/>
            <a:ext cx="71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700 C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0F3B7D2-F579-EE45-82EB-E827C5B8D812}"/>
              </a:ext>
            </a:extLst>
          </p:cNvPr>
          <p:cNvCxnSpPr>
            <a:cxnSpLocks/>
          </p:cNvCxnSpPr>
          <p:nvPr/>
        </p:nvCxnSpPr>
        <p:spPr>
          <a:xfrm>
            <a:off x="8742803" y="5066650"/>
            <a:ext cx="0" cy="565762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67356A1-A72D-7B41-9B01-992FC0448961}"/>
              </a:ext>
            </a:extLst>
          </p:cNvPr>
          <p:cNvSpPr txBox="1"/>
          <p:nvPr/>
        </p:nvSpPr>
        <p:spPr>
          <a:xfrm>
            <a:off x="575275" y="4214261"/>
            <a:ext cx="7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400V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2F89CC-69A1-2340-BF1F-FC0FED23229F}"/>
              </a:ext>
            </a:extLst>
          </p:cNvPr>
          <p:cNvSpPr txBox="1"/>
          <p:nvPr/>
        </p:nvSpPr>
        <p:spPr>
          <a:xfrm>
            <a:off x="8041454" y="5706087"/>
            <a:ext cx="71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MC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489904-20DD-B342-B737-5748DD872321}"/>
              </a:ext>
            </a:extLst>
          </p:cNvPr>
          <p:cNvSpPr/>
          <p:nvPr/>
        </p:nvSpPr>
        <p:spPr>
          <a:xfrm>
            <a:off x="8639204" y="2374025"/>
            <a:ext cx="3391634" cy="14260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BR" dirty="0"/>
              <a:t>(</a:t>
            </a:r>
            <a:r>
              <a:rPr lang="en-BR" sz="2000" dirty="0"/>
              <a:t>PC/PV)</a:t>
            </a:r>
            <a:r>
              <a:rPr lang="en-BR" sz="2000" baseline="30000" dirty="0"/>
              <a:t> L</a:t>
            </a:r>
            <a:r>
              <a:rPr lang="en-BR" sz="2000" dirty="0"/>
              <a:t> &lt; (PC/PV)* &lt; (PC/PV)</a:t>
            </a:r>
            <a:r>
              <a:rPr lang="en-BR" sz="2000" baseline="30000" dirty="0"/>
              <a:t>F</a:t>
            </a:r>
          </a:p>
          <a:p>
            <a:endParaRPr lang="en-BR" sz="2000" baseline="30000" dirty="0"/>
          </a:p>
          <a:p>
            <a:r>
              <a:rPr lang="en-BR" sz="3200" baseline="30000" dirty="0"/>
              <a:t>MV = XV</a:t>
            </a:r>
          </a:p>
          <a:p>
            <a:r>
              <a:rPr lang="en-BR" sz="3200" baseline="30000" dirty="0"/>
              <a:t>MC = XC</a:t>
            </a:r>
            <a:r>
              <a:rPr lang="en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7433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CF09-07CC-674E-B8FE-3E1AA643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Fronteira de possibilidade de produção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06F40-321A-344A-9982-F4AFE577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Introduzindo a representação da Fronteira </a:t>
            </a:r>
            <a:r>
              <a:rPr lang="pt-BR" altLang="en-US" sz="3200" dirty="0"/>
              <a:t>de Possibilidade de Produção e </a:t>
            </a: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supondo que: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Cada país tem o mesmo número de trabalhadores                                  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unidades de trabalho.</a:t>
            </a:r>
          </a:p>
          <a:p>
            <a:pPr>
              <a:spcBef>
                <a:spcPct val="50000"/>
              </a:spcBef>
              <a:defRPr/>
            </a:pP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 que a fronteira de possibilidade de produção pode ser representada como: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                   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2.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 3.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</a:t>
            </a:r>
          </a:p>
          <a:p>
            <a:pPr marL="0" indent="0">
              <a:buNone/>
              <a:defRPr/>
            </a:pP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</a:t>
            </a: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3.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 2.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</a:t>
            </a:r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374006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06F40-321A-344A-9982-F4AFE57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82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Introduzindo a representação da Fronteira </a:t>
            </a:r>
            <a:r>
              <a:rPr lang="pt-BR" altLang="en-US" sz="3200" dirty="0"/>
              <a:t>de Possibilidade de Produção e </a:t>
            </a: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supondo que: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 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</a:t>
            </a:r>
          </a:p>
          <a:p>
            <a:pPr>
              <a:spcBef>
                <a:spcPct val="50000"/>
              </a:spcBef>
              <a:defRPr/>
            </a:pP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 que a fronteira de possibilidade de produção pode ser representada como: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                 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. V +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/C) . C = 1200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2.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 3.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                        (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+    (3).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. V +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/C) . C = 1200 		Se C = 0;    V = 600</a:t>
            </a: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             Se C = 0;    V = 600</a:t>
            </a:r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881725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06F40-321A-344A-9982-F4AFE577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Introduzindo a representação da Fronteira </a:t>
            </a:r>
            <a:r>
              <a:rPr lang="pt-BR" altLang="en-US" sz="3200" dirty="0"/>
              <a:t>de Possibilidade de Produção e </a:t>
            </a: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supondo que:</a:t>
            </a: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 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</a:t>
            </a:r>
          </a:p>
          <a:p>
            <a:pPr>
              <a:spcBef>
                <a:spcPct val="50000"/>
              </a:spcBef>
              <a:defRPr/>
            </a:pP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 que a fronteira de possibilidade de produção pode ser representada como: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                 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. V +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/C) . C = 1200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2.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 3.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                        (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+    (3).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. V + 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/C) . C = 1200 		Se C = 0;    V =600</a:t>
            </a:r>
          </a:p>
          <a:p>
            <a:pPr marL="0" indent="0">
              <a:buNone/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                Se V= 0;    C = 400</a:t>
            </a:r>
          </a:p>
          <a:p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pt-BR" altLang="en-US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PMgL</a:t>
            </a:r>
            <a:r>
              <a:rPr lang="pt-BR" altLang="en-US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V;    </a:t>
            </a:r>
          </a:p>
          <a:p>
            <a:r>
              <a:rPr lang="pt-BR" altLang="en-US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PMgL</a:t>
            </a:r>
            <a:r>
              <a:rPr lang="pt-BR" altLang="en-US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1/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LV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1/ (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 =  V/ 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   </a:t>
            </a:r>
            <a:endParaRPr lang="en-BR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B678A-E598-AF47-9CF7-D92D9E56BD3E}"/>
              </a:ext>
            </a:extLst>
          </p:cNvPr>
          <p:cNvSpPr/>
          <p:nvPr/>
        </p:nvSpPr>
        <p:spPr>
          <a:xfrm>
            <a:off x="5919734" y="3244334"/>
            <a:ext cx="352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421378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06F40-321A-344A-9982-F4AFE577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839" y="632444"/>
            <a:ext cx="10569498" cy="556763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Introduzindo a representação da Fronteira </a:t>
            </a:r>
            <a:r>
              <a:rPr lang="pt-BR" altLang="en-US" sz="3200" dirty="0"/>
              <a:t>de Possibilidade de Produção e </a:t>
            </a: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supondo que:</a:t>
            </a: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 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L</a:t>
            </a:r>
            <a:r>
              <a:rPr lang="pt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1200 </a:t>
            </a:r>
          </a:p>
          <a:p>
            <a:pPr>
              <a:spcBef>
                <a:spcPct val="50000"/>
              </a:spcBef>
              <a:defRPr/>
            </a:pPr>
            <a:endParaRPr lang="pt-B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 que a fronteira de possibilidade de produção pode ser representada como: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</a:t>
            </a: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1200           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(L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. V + (L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/C) . C = 1200</a:t>
            </a:r>
          </a:p>
          <a:p>
            <a:pPr marL="0" indent="0">
              <a:buNone/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PMgL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V;  </a:t>
            </a:r>
          </a:p>
          <a:p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PMgL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1/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LV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= 1/ ((L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/V)  =  V/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;      Se V/ L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 </a:t>
            </a: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pt-BR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PMgL</a:t>
            </a:r>
            <a:r>
              <a:rPr lang="pt-BR" altLang="en-US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pt-BR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BR" altLang="en-US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</a:p>
          <a:p>
            <a:pPr marL="3657600" lvl="8" indent="0" algn="ctr">
              <a:buNone/>
            </a:pPr>
            <a:r>
              <a:rPr lang="en-US" alt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BR" alt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ntão </a:t>
            </a:r>
            <a:r>
              <a:rPr lang="pt-BR" alt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pt-BR" altLang="en-US" sz="3000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pt-BR" alt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PMgL</a:t>
            </a:r>
            <a:r>
              <a:rPr lang="pt-BR" altLang="en-US" sz="3000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pt-BR" altLang="en-US" sz="3000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V</a:t>
            </a:r>
          </a:p>
          <a:p>
            <a:pPr marL="3657600" lvl="8" indent="0" algn="ctr">
              <a:buNone/>
            </a:pPr>
            <a:endParaRPr lang="pt-BR" alt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0" lvl="8" indent="0" algn="ctr">
              <a:buNone/>
            </a:pP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C = 0; L</a:t>
            </a:r>
            <a:r>
              <a:rPr lang="pt-BR" altLang="en-US" sz="3200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L</a:t>
            </a:r>
            <a:r>
              <a:rPr lang="pt-BR" altLang="en-US" sz="3200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       </a:t>
            </a:r>
            <a:r>
              <a:rPr lang="pt-BR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1200.(1/2) = 600</a:t>
            </a:r>
            <a:endParaRPr lang="pt-BR" altLang="en-US" sz="3200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0" lvl="8" indent="0" algn="ctr">
              <a:buNone/>
            </a:pPr>
            <a:endParaRPr lang="pt-BR" alt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0" lvl="8" indent="0" algn="ctr">
              <a:buNone/>
            </a:pPr>
            <a:endParaRPr lang="en-BR" altLang="en-US" sz="3000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BR" alt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6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2095-E679-F04F-B699-4CA53D4D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BR" sz="3600" dirty="0"/>
              <a:t>Quais os aspectos que estimulam os países a realizar comércio?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5D92B-99DF-FD4F-A364-0A3D091DE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BR" dirty="0"/>
              <a:t>ecnologia  </a:t>
            </a:r>
          </a:p>
          <a:p>
            <a:r>
              <a:rPr lang="en-BR" dirty="0"/>
              <a:t>Dotação de fatores </a:t>
            </a:r>
          </a:p>
          <a:p>
            <a:r>
              <a:rPr lang="en-US" dirty="0"/>
              <a:t>C</a:t>
            </a:r>
            <a:r>
              <a:rPr lang="en-BR" dirty="0"/>
              <a:t>lima  </a:t>
            </a:r>
          </a:p>
          <a:p>
            <a:r>
              <a:rPr lang="en-US" dirty="0"/>
              <a:t>G</a:t>
            </a:r>
            <a:r>
              <a:rPr lang="en-BR" dirty="0"/>
              <a:t>anhos de produção obtidos pela especialização</a:t>
            </a:r>
          </a:p>
          <a:p>
            <a:r>
              <a:rPr lang="en-BR" dirty="0"/>
              <a:t>Ganhos de consumo</a:t>
            </a:r>
          </a:p>
          <a:p>
            <a:r>
              <a:rPr lang="en-BR" dirty="0"/>
              <a:t>Realizar ganhos de escala</a:t>
            </a:r>
          </a:p>
          <a:p>
            <a:r>
              <a:rPr lang="en-BR" dirty="0"/>
              <a:t>Estrutura do mercado </a:t>
            </a:r>
          </a:p>
          <a:p>
            <a:pPr marL="0" indent="0">
              <a:buNone/>
            </a:pP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9003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EA21-B7A1-2741-91F3-63ABC244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BR" sz="3600" dirty="0"/>
              <a:t>Contexto analítico – Pressuposições do Modelo de Ricardo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23B5E-9866-AF47-92F8-C7DC58E4C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R" dirty="0"/>
              <a:t>1. O mercado é formado por 2 países que produzem e consomem dois bens e um insumo de produção</a:t>
            </a:r>
          </a:p>
          <a:p>
            <a:r>
              <a:rPr lang="en-BR" dirty="0"/>
              <a:t>2. Cada país possui uma dotação fixa de mão de obra (único fator de produção), a qual é plenamente empregada e homogênea.</a:t>
            </a:r>
          </a:p>
          <a:p>
            <a:r>
              <a:rPr lang="en-BR" dirty="0"/>
              <a:t>3. A mão de obra é livre para se movimentar entre setores mas é incapaz de se movimentar entre países.</a:t>
            </a:r>
          </a:p>
          <a:p>
            <a:r>
              <a:rPr lang="en-BR" dirty="0"/>
              <a:t>4. O nível de tecnologia é fixo para ambas as nações. Nações diferentes podem utilizar tecnologias diferentes, mas todas as empresas em cada nação usam o mesmo método de produção para cada commodity.</a:t>
            </a:r>
          </a:p>
        </p:txBody>
      </p:sp>
    </p:spTree>
    <p:extLst>
      <p:ext uri="{BB962C8B-B14F-4D97-AF65-F5344CB8AC3E}">
        <p14:creationId xmlns:p14="http://schemas.microsoft.com/office/powerpoint/2010/main" val="34228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EA21-B7A1-2741-91F3-63ABC244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BR" sz="3600" dirty="0"/>
              <a:t>Contexto analítico – Pressuposições do Modelo de Ricardo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23B5E-9866-AF47-92F8-C7DC58E4C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BR" dirty="0"/>
              <a:t>5. Os custos não variam com o nível de produção e são proporcionais à quantidade de mão de obra utilizada.</a:t>
            </a:r>
          </a:p>
          <a:p>
            <a:r>
              <a:rPr lang="en-BR" dirty="0"/>
              <a:t>6. Prevalece concorrência perfeita e todas as condições decorrentes.</a:t>
            </a:r>
          </a:p>
          <a:p>
            <a:r>
              <a:rPr lang="en-BR" dirty="0"/>
              <a:t>7. O livre comércio ocorre entre as nações – não existem barreiras ao comércio.</a:t>
            </a:r>
          </a:p>
          <a:p>
            <a:r>
              <a:rPr lang="en-BR" dirty="0"/>
              <a:t>8. Não há custos de transporte </a:t>
            </a:r>
            <a:r>
              <a:rPr lang="en-BR" b="1" dirty="0"/>
              <a:t>e a qualidade dos produtos é a mesma, </a:t>
            </a:r>
            <a:r>
              <a:rPr lang="en-BR" dirty="0"/>
              <a:t>de forma que os consumidores são indiferentes entre a produção local e estrangeira.</a:t>
            </a:r>
          </a:p>
          <a:p>
            <a:r>
              <a:rPr lang="en-BR" dirty="0"/>
              <a:t>9. As empresas tomam decisões de produção para maximizar lucros e o consumidor para maximizar utilidade.</a:t>
            </a:r>
          </a:p>
          <a:p>
            <a:r>
              <a:rPr lang="en-BR" dirty="0"/>
              <a:t>10. O comércio é equilibrado (as exportações são suficientes para financiar as importações), de forma que não é necessária a transferência de dinheiro entre os países.</a:t>
            </a:r>
          </a:p>
        </p:txBody>
      </p:sp>
    </p:spTree>
    <p:extLst>
      <p:ext uri="{BB962C8B-B14F-4D97-AF65-F5344CB8AC3E}">
        <p14:creationId xmlns:p14="http://schemas.microsoft.com/office/powerpoint/2010/main" val="36984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0622-5234-6C47-AE1E-1738C9C4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787"/>
          </a:xfrm>
        </p:spPr>
        <p:txBody>
          <a:bodyPr>
            <a:normAutofit/>
          </a:bodyPr>
          <a:lstStyle/>
          <a:p>
            <a:r>
              <a:rPr lang="en-BR" sz="3600" dirty="0"/>
              <a:t>Porque os países realizam comércio </a:t>
            </a:r>
            <a:r>
              <a:rPr lang="en-BR" sz="3600" b="1" dirty="0"/>
              <a:t>segundo Ricardo</a:t>
            </a:r>
            <a:r>
              <a:rPr lang="en-BR" sz="36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E6D6C-75AC-1F4F-BCC4-EDFD36700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2"/>
            <a:ext cx="10515600" cy="4486275"/>
          </a:xfrm>
        </p:spPr>
        <p:txBody>
          <a:bodyPr/>
          <a:lstStyle/>
          <a:p>
            <a:r>
              <a:rPr lang="en-BR" dirty="0"/>
              <a:t>1. Os países só realizam comércio quando existem diferenças tecnológicas na produção dos bens obtidos e consumidos por ambos os países?</a:t>
            </a:r>
          </a:p>
          <a:p>
            <a:r>
              <a:rPr lang="en-BR" dirty="0"/>
              <a:t>2. Como se expressa a diferença tecnológica entre bens e entre países nesse modelo?</a:t>
            </a:r>
          </a:p>
          <a:p>
            <a:r>
              <a:rPr lang="en-BR" dirty="0"/>
              <a:t> 3. Como se infere qual o valor relativo (preço relativo entre os bens) no modelo? </a:t>
            </a:r>
          </a:p>
          <a:p>
            <a:r>
              <a:rPr lang="en-BR" dirty="0"/>
              <a:t> 4. Os países detém o mesmo número de trabalhadores? </a:t>
            </a:r>
          </a:p>
          <a:p>
            <a:r>
              <a:rPr lang="en-BR" dirty="0"/>
              <a:t>5. Ocorre especialização na produção e o comércio proporciona “produção indireta”?</a:t>
            </a:r>
          </a:p>
        </p:txBody>
      </p:sp>
    </p:spTree>
    <p:extLst>
      <p:ext uri="{BB962C8B-B14F-4D97-AF65-F5344CB8AC3E}">
        <p14:creationId xmlns:p14="http://schemas.microsoft.com/office/powerpoint/2010/main" val="311464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7B5A-3BBC-B84D-8983-281D4307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Outras características do modelo de Ricardo: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5D79-E3ED-A04F-BDD3-F19B5007E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BR" dirty="0"/>
              <a:t>O retorno relativo ao trabalho é o mesmo entre bens e entre países?</a:t>
            </a:r>
          </a:p>
          <a:p>
            <a:endParaRPr lang="en-BR" dirty="0"/>
          </a:p>
          <a:p>
            <a:r>
              <a:rPr lang="en-BR" dirty="0"/>
              <a:t>Existem duas formas de expressar a relação entre insumos e produto:</a:t>
            </a:r>
          </a:p>
          <a:p>
            <a:endParaRPr lang="en-BR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82406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CF36-11B8-E443-B22A-6F5CF931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904"/>
          </a:xfrm>
        </p:spPr>
        <p:txBody>
          <a:bodyPr/>
          <a:lstStyle/>
          <a:p>
            <a:r>
              <a:rPr lang="en-BR" dirty="0"/>
              <a:t>Exercício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7C43-E354-B142-A88B-77AB79CA8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Considerar um modelo </a:t>
            </a:r>
            <a:r>
              <a:rPr lang="pt-BR" dirty="0" err="1"/>
              <a:t>Ricardiano</a:t>
            </a:r>
            <a:r>
              <a:rPr lang="pt-BR" dirty="0"/>
              <a:t> de comércio internacional, envolvendo 2 países, 2 bens e um insumo de produção, sendo que os requisitos de insumo trabalho para a realização de produção são dados por:</a:t>
            </a:r>
            <a:endParaRPr lang="en-BR" b="1" dirty="0"/>
          </a:p>
          <a:p>
            <a:pPr marL="0" indent="0">
              <a:buNone/>
            </a:pPr>
            <a:r>
              <a:rPr lang="pt-BR" dirty="0"/>
              <a:t>				           Bens</a:t>
            </a:r>
            <a:endParaRPr lang="en-BR" b="1" dirty="0"/>
          </a:p>
          <a:p>
            <a:r>
              <a:rPr lang="pt-BR" dirty="0"/>
              <a:t>Países                                        C                                     W</a:t>
            </a:r>
            <a:endParaRPr lang="en-BR" b="1" dirty="0"/>
          </a:p>
          <a:p>
            <a:r>
              <a:rPr lang="pt-BR" dirty="0"/>
              <a:t>UK                                              2                                       6</a:t>
            </a:r>
            <a:endParaRPr lang="en-BR" b="1" dirty="0"/>
          </a:p>
          <a:p>
            <a:r>
              <a:rPr lang="pt-BR" dirty="0"/>
              <a:t>BR                                              3                                       2</a:t>
            </a:r>
            <a:endParaRPr lang="en-BR" b="1" dirty="0"/>
          </a:p>
          <a:p>
            <a:pPr lvl="0"/>
            <a:r>
              <a:rPr lang="pt-BR" dirty="0"/>
              <a:t>Considerando que sob autarquia, os preços relativos são iguais ao custo de oportunidade na produção no contexto do modelo de Ricardo, pede-se identificar o custo de oportunidade de C em termos de W no país UK e no país BR.</a:t>
            </a:r>
            <a:endParaRPr lang="en-BR" b="1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79237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8C61-1175-6245-A796-3FF523F5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4DF7A-2ADD-2B48-B8DC-DC34ACD11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Resposta: Sob autarquia, preços relativos são iguais ao custo de oportunidade na produção. Isso ocorre porque se uma quantidade positiva dos dois bens é demandada, sob equilíbrio, o custo de adquirir um bem precisa se igualar ao custo de produzir o bem. Calculando para BR:</a:t>
            </a:r>
            <a:endParaRPr lang="en-BR" b="1" dirty="0"/>
          </a:p>
          <a:p>
            <a:r>
              <a:rPr lang="pt-BR" dirty="0"/>
              <a:t>(</a:t>
            </a:r>
            <a:r>
              <a:rPr lang="pt-BR" dirty="0" err="1"/>
              <a:t>Pc</a:t>
            </a:r>
            <a:r>
              <a:rPr lang="pt-BR" dirty="0"/>
              <a:t>/</a:t>
            </a:r>
            <a:r>
              <a:rPr lang="pt-BR" dirty="0" err="1"/>
              <a:t>Pw</a:t>
            </a:r>
            <a:r>
              <a:rPr lang="pt-BR" dirty="0"/>
              <a:t>)</a:t>
            </a:r>
            <a:r>
              <a:rPr lang="pt-BR" baseline="30000" dirty="0"/>
              <a:t>BR</a:t>
            </a:r>
            <a:r>
              <a:rPr lang="pt-BR" dirty="0"/>
              <a:t> = (ac/</a:t>
            </a:r>
            <a:r>
              <a:rPr lang="pt-BR" dirty="0" err="1"/>
              <a:t>aw</a:t>
            </a:r>
            <a:r>
              <a:rPr lang="pt-BR" dirty="0"/>
              <a:t>)</a:t>
            </a:r>
            <a:r>
              <a:rPr lang="pt-BR" baseline="30000" dirty="0"/>
              <a:t>BR</a:t>
            </a:r>
            <a:r>
              <a:rPr lang="pt-BR" dirty="0"/>
              <a:t> = 3/2 = 1,5; (</a:t>
            </a:r>
            <a:r>
              <a:rPr lang="pt-BR" dirty="0" err="1"/>
              <a:t>Pw</a:t>
            </a:r>
            <a:r>
              <a:rPr lang="pt-BR" dirty="0"/>
              <a:t>/</a:t>
            </a:r>
            <a:r>
              <a:rPr lang="pt-BR" dirty="0" err="1"/>
              <a:t>Pc</a:t>
            </a:r>
            <a:r>
              <a:rPr lang="pt-BR" dirty="0"/>
              <a:t>) </a:t>
            </a:r>
            <a:r>
              <a:rPr lang="pt-BR" baseline="30000" dirty="0"/>
              <a:t>BR   </a:t>
            </a:r>
            <a:r>
              <a:rPr lang="pt-BR" dirty="0"/>
              <a:t> =  2/3</a:t>
            </a:r>
            <a:endParaRPr lang="en-BR" b="1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90511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2026</Words>
  <Application>Microsoft Macintosh PowerPoint</Application>
  <PresentationFormat>Widescreen</PresentationFormat>
  <Paragraphs>267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ArialMT</vt:lpstr>
      <vt:lpstr>Calibri</vt:lpstr>
      <vt:lpstr>Calibri Light</vt:lpstr>
      <vt:lpstr>GillSansMT</vt:lpstr>
      <vt:lpstr>GillSansMT-Bold</vt:lpstr>
      <vt:lpstr>Times New Roman</vt:lpstr>
      <vt:lpstr>Wingdings</vt:lpstr>
      <vt:lpstr>Office Theme</vt:lpstr>
      <vt:lpstr>Abordagem Aplicada</vt:lpstr>
      <vt:lpstr>Em termos gerais, quais os aspectos que estimulam os países a realizar comércio?</vt:lpstr>
      <vt:lpstr>Quais os aspectos que estimulam os países a realizar comércio?</vt:lpstr>
      <vt:lpstr>Contexto analítico – Pressuposições do Modelo de Ricardo</vt:lpstr>
      <vt:lpstr>Contexto analítico – Pressuposições do Modelo de Ricardo</vt:lpstr>
      <vt:lpstr>Porque os países realizam comércio segundo Ricardo?</vt:lpstr>
      <vt:lpstr>Outras características do modelo de Ricardo:</vt:lpstr>
      <vt:lpstr>Exercício</vt:lpstr>
      <vt:lpstr>PowerPoint Presentation</vt:lpstr>
      <vt:lpstr>PowerPoint Presentation</vt:lpstr>
      <vt:lpstr>PowerPoint Presentation</vt:lpstr>
      <vt:lpstr>PowerPoint Presentation</vt:lpstr>
      <vt:lpstr>Exemplo de realização de comércio entre dois países – Ganhos com Especialização Completa F</vt:lpstr>
      <vt:lpstr> O comércio em um mODELO de um só fator </vt:lpstr>
      <vt:lpstr>Fronteira de Possibilidade de Produção e Preços Relativos</vt:lpstr>
      <vt:lpstr>Fronteira de Possibilidades de Produção da Economia Local </vt:lpstr>
      <vt:lpstr>Fronteira de Possibilidades de Produção da Economia Local </vt:lpstr>
      <vt:lpstr>OUTRO Exemplo</vt:lpstr>
      <vt:lpstr>OUTRO Exemplo</vt:lpstr>
      <vt:lpstr>País estrangeiro F - FPP </vt:lpstr>
      <vt:lpstr>PowerPoint Presentation</vt:lpstr>
      <vt:lpstr>PowerPoint Presentation</vt:lpstr>
      <vt:lpstr>PowerPoint Presentation</vt:lpstr>
      <vt:lpstr>Fronteira de possibilidade de produção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Heloisa Burnquist</dc:creator>
  <cp:lastModifiedBy>Heloisa Burnquist</cp:lastModifiedBy>
  <cp:revision>28</cp:revision>
  <dcterms:created xsi:type="dcterms:W3CDTF">2020-09-01T18:29:49Z</dcterms:created>
  <dcterms:modified xsi:type="dcterms:W3CDTF">2020-09-03T18:59:35Z</dcterms:modified>
</cp:coreProperties>
</file>