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ink/ink1.xml" ContentType="application/inkml+xml"/>
  <Override PartName="/ppt/media/image1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1"/>
  </p:notesMasterIdLst>
  <p:handoutMasterIdLst>
    <p:handoutMasterId r:id="rId87"/>
  </p:handoutMasterIdLst>
  <p:sldIdLst>
    <p:sldId id="7375" r:id="rId3"/>
    <p:sldId id="1268" r:id="rId4"/>
    <p:sldId id="1270" r:id="rId5"/>
    <p:sldId id="1271" r:id="rId6"/>
    <p:sldId id="7297" r:id="rId7"/>
    <p:sldId id="7298" r:id="rId8"/>
    <p:sldId id="7300" r:id="rId9"/>
    <p:sldId id="7299" r:id="rId10"/>
    <p:sldId id="7301" r:id="rId11"/>
    <p:sldId id="7302" r:id="rId12"/>
    <p:sldId id="7303" r:id="rId13"/>
    <p:sldId id="7304" r:id="rId14"/>
    <p:sldId id="7305" r:id="rId15"/>
    <p:sldId id="7306" r:id="rId16"/>
    <p:sldId id="7307" r:id="rId17"/>
    <p:sldId id="7308" r:id="rId18"/>
    <p:sldId id="7312" r:id="rId19"/>
    <p:sldId id="7309" r:id="rId20"/>
    <p:sldId id="7310" r:id="rId21"/>
    <p:sldId id="7311" r:id="rId22"/>
    <p:sldId id="7313" r:id="rId23"/>
    <p:sldId id="7314" r:id="rId24"/>
    <p:sldId id="7315" r:id="rId25"/>
    <p:sldId id="7316" r:id="rId26"/>
    <p:sldId id="7317" r:id="rId27"/>
    <p:sldId id="7320" r:id="rId28"/>
    <p:sldId id="7318" r:id="rId29"/>
    <p:sldId id="7319" r:id="rId30"/>
    <p:sldId id="7321" r:id="rId31"/>
    <p:sldId id="7322" r:id="rId32"/>
    <p:sldId id="7323" r:id="rId33"/>
    <p:sldId id="7324" r:id="rId34"/>
    <p:sldId id="7325" r:id="rId35"/>
    <p:sldId id="7326" r:id="rId36"/>
    <p:sldId id="7327" r:id="rId37"/>
    <p:sldId id="7328" r:id="rId38"/>
    <p:sldId id="6981" r:id="rId39"/>
    <p:sldId id="6982" r:id="rId40"/>
    <p:sldId id="6984" r:id="rId41"/>
    <p:sldId id="6985" r:id="rId42"/>
    <p:sldId id="6986" r:id="rId43"/>
    <p:sldId id="6987" r:id="rId44"/>
    <p:sldId id="6988" r:id="rId45"/>
    <p:sldId id="6989" r:id="rId46"/>
    <p:sldId id="6990" r:id="rId47"/>
    <p:sldId id="6992" r:id="rId48"/>
    <p:sldId id="6991" r:id="rId49"/>
    <p:sldId id="6993" r:id="rId50"/>
    <p:sldId id="6994" r:id="rId51"/>
    <p:sldId id="6995" r:id="rId52"/>
    <p:sldId id="6996" r:id="rId53"/>
    <p:sldId id="1275" r:id="rId54"/>
    <p:sldId id="1279" r:id="rId55"/>
    <p:sldId id="1280" r:id="rId56"/>
    <p:sldId id="6997" r:id="rId57"/>
    <p:sldId id="7329" r:id="rId58"/>
    <p:sldId id="7330" r:id="rId59"/>
    <p:sldId id="7331" r:id="rId60"/>
    <p:sldId id="7332" r:id="rId62"/>
    <p:sldId id="7333" r:id="rId63"/>
    <p:sldId id="7334" r:id="rId64"/>
    <p:sldId id="7335" r:id="rId65"/>
    <p:sldId id="1282" r:id="rId66"/>
    <p:sldId id="1312" r:id="rId67"/>
    <p:sldId id="7376" r:id="rId68"/>
    <p:sldId id="7377" r:id="rId69"/>
    <p:sldId id="7360" r:id="rId70"/>
    <p:sldId id="7361" r:id="rId71"/>
    <p:sldId id="7378" r:id="rId72"/>
    <p:sldId id="7379" r:id="rId73"/>
    <p:sldId id="7362" r:id="rId74"/>
    <p:sldId id="7363" r:id="rId75"/>
    <p:sldId id="7364" r:id="rId76"/>
    <p:sldId id="7365" r:id="rId77"/>
    <p:sldId id="7366" r:id="rId78"/>
    <p:sldId id="7367" r:id="rId79"/>
    <p:sldId id="7368" r:id="rId80"/>
    <p:sldId id="7369" r:id="rId81"/>
    <p:sldId id="7370" r:id="rId82"/>
    <p:sldId id="7371" r:id="rId83"/>
    <p:sldId id="7372" r:id="rId84"/>
    <p:sldId id="7373" r:id="rId85"/>
    <p:sldId id="7374" r:id="rId8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varro" initials="n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91F"/>
    <a:srgbClr val="9A0000"/>
    <a:srgbClr val="FDEC87"/>
    <a:srgbClr val="FF9933"/>
    <a:srgbClr val="FFF1C3"/>
    <a:srgbClr val="F7FD9D"/>
    <a:srgbClr val="FFF4D1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75" autoAdjust="0"/>
    <p:restoredTop sz="94746" autoAdjust="0"/>
  </p:normalViewPr>
  <p:slideViewPr>
    <p:cSldViewPr snapToGrid="0">
      <p:cViewPr>
        <p:scale>
          <a:sx n="75" d="100"/>
          <a:sy n="75" d="100"/>
        </p:scale>
        <p:origin x="66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1" Type="http://schemas.openxmlformats.org/officeDocument/2006/relationships/commentAuthors" Target="commentAuthors.xml"/><Relationship Id="rId90" Type="http://schemas.openxmlformats.org/officeDocument/2006/relationships/tableStyles" Target="tableStyles.xml"/><Relationship Id="rId9" Type="http://schemas.openxmlformats.org/officeDocument/2006/relationships/slide" Target="slides/slide7.xml"/><Relationship Id="rId89" Type="http://schemas.openxmlformats.org/officeDocument/2006/relationships/viewProps" Target="viewProps.xml"/><Relationship Id="rId88" Type="http://schemas.openxmlformats.org/officeDocument/2006/relationships/presProps" Target="presProps.xml"/><Relationship Id="rId87" Type="http://schemas.openxmlformats.org/officeDocument/2006/relationships/handoutMaster" Target="handoutMasters/handoutMaster1.xml"/><Relationship Id="rId86" Type="http://schemas.openxmlformats.org/officeDocument/2006/relationships/slide" Target="slides/slide83.xml"/><Relationship Id="rId85" Type="http://schemas.openxmlformats.org/officeDocument/2006/relationships/slide" Target="slides/slide82.xml"/><Relationship Id="rId84" Type="http://schemas.openxmlformats.org/officeDocument/2006/relationships/slide" Target="slides/slide81.xml"/><Relationship Id="rId83" Type="http://schemas.openxmlformats.org/officeDocument/2006/relationships/slide" Target="slides/slide80.xml"/><Relationship Id="rId82" Type="http://schemas.openxmlformats.org/officeDocument/2006/relationships/slide" Target="slides/slide79.xml"/><Relationship Id="rId81" Type="http://schemas.openxmlformats.org/officeDocument/2006/relationships/slide" Target="slides/slide78.xml"/><Relationship Id="rId80" Type="http://schemas.openxmlformats.org/officeDocument/2006/relationships/slide" Target="slides/slide77.xml"/><Relationship Id="rId8" Type="http://schemas.openxmlformats.org/officeDocument/2006/relationships/slide" Target="slides/slide6.xml"/><Relationship Id="rId79" Type="http://schemas.openxmlformats.org/officeDocument/2006/relationships/slide" Target="slides/slide76.xml"/><Relationship Id="rId78" Type="http://schemas.openxmlformats.org/officeDocument/2006/relationships/slide" Target="slides/slide75.xml"/><Relationship Id="rId77" Type="http://schemas.openxmlformats.org/officeDocument/2006/relationships/slide" Target="slides/slide74.xml"/><Relationship Id="rId76" Type="http://schemas.openxmlformats.org/officeDocument/2006/relationships/slide" Target="slides/slide73.xml"/><Relationship Id="rId75" Type="http://schemas.openxmlformats.org/officeDocument/2006/relationships/slide" Target="slides/slide72.xml"/><Relationship Id="rId74" Type="http://schemas.openxmlformats.org/officeDocument/2006/relationships/slide" Target="slides/slide71.xml"/><Relationship Id="rId73" Type="http://schemas.openxmlformats.org/officeDocument/2006/relationships/slide" Target="slides/slide70.xml"/><Relationship Id="rId72" Type="http://schemas.openxmlformats.org/officeDocument/2006/relationships/slide" Target="slides/slide69.xml"/><Relationship Id="rId71" Type="http://schemas.openxmlformats.org/officeDocument/2006/relationships/slide" Target="slides/slide68.xml"/><Relationship Id="rId70" Type="http://schemas.openxmlformats.org/officeDocument/2006/relationships/slide" Target="slides/slide67.xml"/><Relationship Id="rId7" Type="http://schemas.openxmlformats.org/officeDocument/2006/relationships/slide" Target="slides/slide5.xml"/><Relationship Id="rId69" Type="http://schemas.openxmlformats.org/officeDocument/2006/relationships/slide" Target="slides/slide66.xml"/><Relationship Id="rId68" Type="http://schemas.openxmlformats.org/officeDocument/2006/relationships/slide" Target="slides/slide65.xml"/><Relationship Id="rId67" Type="http://schemas.openxmlformats.org/officeDocument/2006/relationships/slide" Target="slides/slide64.xml"/><Relationship Id="rId66" Type="http://schemas.openxmlformats.org/officeDocument/2006/relationships/slide" Target="slides/slide63.xml"/><Relationship Id="rId65" Type="http://schemas.openxmlformats.org/officeDocument/2006/relationships/slide" Target="slides/slide62.xml"/><Relationship Id="rId64" Type="http://schemas.openxmlformats.org/officeDocument/2006/relationships/slide" Target="slides/slide61.xml"/><Relationship Id="rId63" Type="http://schemas.openxmlformats.org/officeDocument/2006/relationships/slide" Target="slides/slide60.xml"/><Relationship Id="rId62" Type="http://schemas.openxmlformats.org/officeDocument/2006/relationships/slide" Target="slides/slide59.xml"/><Relationship Id="rId61" Type="http://schemas.openxmlformats.org/officeDocument/2006/relationships/notesMaster" Target="notesMasters/notesMaster1.xml"/><Relationship Id="rId60" Type="http://schemas.openxmlformats.org/officeDocument/2006/relationships/slide" Target="slides/slide58.xml"/><Relationship Id="rId6" Type="http://schemas.openxmlformats.org/officeDocument/2006/relationships/slide" Target="slides/slide4.xml"/><Relationship Id="rId59" Type="http://schemas.openxmlformats.org/officeDocument/2006/relationships/slide" Target="slides/slide57.xml"/><Relationship Id="rId58" Type="http://schemas.openxmlformats.org/officeDocument/2006/relationships/slide" Target="slides/slide56.xml"/><Relationship Id="rId57" Type="http://schemas.openxmlformats.org/officeDocument/2006/relationships/slide" Target="slides/slide55.xml"/><Relationship Id="rId56" Type="http://schemas.openxmlformats.org/officeDocument/2006/relationships/slide" Target="slides/slide54.xml"/><Relationship Id="rId55" Type="http://schemas.openxmlformats.org/officeDocument/2006/relationships/slide" Target="slides/slide53.xml"/><Relationship Id="rId54" Type="http://schemas.openxmlformats.org/officeDocument/2006/relationships/slide" Target="slides/slide52.xml"/><Relationship Id="rId53" Type="http://schemas.openxmlformats.org/officeDocument/2006/relationships/slide" Target="slides/slide5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F18574-DBF7-465D-B037-FE631F471BB2}" type="datetimeFigureOut">
              <a:rPr lang="pt-BR" smtClean="0"/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4C3D8E-6D01-472B-9760-E65C392860FE}" type="slidenum">
              <a:rPr lang="pt-BR" smtClean="0"/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T" type="integer" max="2147480000" units="dev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  <inkml:channelProperty channel="T" name="resolution" value="28.34646" units="1/dev"/>
        </inkml:channelProperties>
      </inkml:inkSource>
      <inkml:timestamp xml:id="ts0" timeString="2021-10-14T14:57: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33412 273 0,'0'0'0,"-124"0"47,99 0 266,25 25 860,0-1 2126,0 26 4455,0-25 8332</inkml:trace>
  <inkml:trace contextRef="#ctx0" brushRef="#br0">26194 17568 0</inkml:trace>
  <inkml:trace contextRef="#ctx0" brushRef="#br0">5221 16093 0,'664'154'0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183068-4E73-4EE9-873E-99A2FCC1C250}" type="datetimeFigureOut">
              <a:rPr lang="pt-BR" smtClean="0"/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DFBDA-21E5-4C80-95D2-4CD7C0FFE83C}" type="slidenum">
              <a:rPr lang="pt-BR" smtClean="0"/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Espaço Reservado para Imagem de Slide 1"/>
          <p:cNvSpPr/>
          <p:nvPr>
            <p:ph type="sldImg" idx="2"/>
          </p:nvPr>
        </p:nvSpPr>
        <p:spPr/>
      </p:sp>
      <p:sp>
        <p:nvSpPr>
          <p:cNvPr id="3" name="Espaço Reservado para Texto 2"/>
          <p:cNvSpPr/>
          <p:nvPr>
            <p:ph type="body" idx="3"/>
          </p:nvPr>
        </p:nvSpPr>
        <p:spPr/>
        <p:txBody>
          <a:bodyPr/>
          <a:p>
            <a:endParaRPr lang="pt-B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990DC-F9D6-42A1-9C56-3A5773DF4EE3}" type="datetime1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297BB-B745-4CAB-BE1D-CE4C89382949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471BA-069F-4B6C-A687-240908AE42F0}" type="datetime1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297BB-B745-4CAB-BE1D-CE4C89382949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01D78-8985-4E0B-8020-E4E216945540}" type="datetime1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297BB-B745-4CAB-BE1D-CE4C89382949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ítul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20320-08F2-4176-8A1D-0D870512BFE7}" type="datetime1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297BB-B745-4CAB-BE1D-CE4C89382949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3FF62-C962-4913-BE83-949ED0E5EA3C}" type="datetime1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297BB-B745-4CAB-BE1D-CE4C89382949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  <a:endParaRPr lang="pt-BR" smtClean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B1EA4-414B-4066-9A88-1FF63A7CE4CB}" type="datetime1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297BB-B745-4CAB-BE1D-CE4C89382949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DC613-4EEB-4A1E-9B4F-B997971B6898}" type="datetime1">
              <a:rPr lang="pt-BR" smtClean="0"/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297BB-B745-4CAB-BE1D-CE4C89382949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  <a:endParaRPr lang="pt-BR" smtClean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  <a:endParaRPr lang="pt-BR" smtClean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DBB18-26C0-409A-A311-893C07E233C3}" type="datetime1">
              <a:rPr lang="pt-BR" smtClean="0"/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297BB-B745-4CAB-BE1D-CE4C89382949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58ECB-F98A-4B64-99AC-7CD935275BBC}" type="datetime1">
              <a:rPr lang="pt-BR" smtClean="0"/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297BB-B745-4CAB-BE1D-CE4C89382949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75168-726B-4C7D-9537-F352A5845BD9}" type="datetime1">
              <a:rPr lang="pt-BR" smtClean="0"/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297BB-B745-4CAB-BE1D-CE4C89382949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  <a:endParaRPr lang="pt-BR" smtClean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80471-6DE6-4D77-B509-5A39730AFCD1}" type="datetime1">
              <a:rPr lang="pt-BR" smtClean="0"/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297BB-B745-4CAB-BE1D-CE4C89382949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  <a:endParaRPr lang="pt-BR" smtClean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BD3B3-6962-41A5-8736-B98C856C5DC2}" type="datetime1">
              <a:rPr lang="pt-BR" smtClean="0"/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297BB-B745-4CAB-BE1D-CE4C89382949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20320-08F2-4176-8A1D-0D870512BFE7}" type="datetime1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297BB-B745-4CAB-BE1D-CE4C89382949}" type="slidenum">
              <a:rPr lang="pt-BR" smtClean="0"/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1.png"/><Relationship Id="rId2" Type="http://schemas.openxmlformats.org/officeDocument/2006/relationships/image" Target="../media/image1.svg"/><Relationship Id="rId1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5.png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1.png"/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9.png"/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3.png"/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7.png"/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image" Target="../media/image5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9.png"/><Relationship Id="rId1" Type="http://schemas.openxmlformats.org/officeDocument/2006/relationships/image" Target="../media/image58.png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image" Target="../media/image6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63.png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image" Target="../media/image64.png"/></Relationships>
</file>

<file path=ppt/slides/_rels/slide3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70.png"/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image" Target="../media/image67.png"/></Relationships>
</file>

<file path=ppt/slides/_rels/slide3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image" Target="../media/image7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5.png"/><Relationship Id="rId1" Type="http://schemas.openxmlformats.org/officeDocument/2006/relationships/image" Target="../media/image7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79.png"/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image" Target="../media/image76.png"/></Relationships>
</file>

<file path=ppt/slides/_rels/slide41.xml.rels><?xml version="1.0" encoding="UTF-8" standalone="yes"?>
<Relationships xmlns="http://schemas.openxmlformats.org/package/2006/relationships"><Relationship Id="rId9" Type="http://schemas.openxmlformats.org/officeDocument/2006/relationships/image" Target="../media/image88.png"/><Relationship Id="rId8" Type="http://schemas.openxmlformats.org/officeDocument/2006/relationships/image" Target="../media/image87.png"/><Relationship Id="rId7" Type="http://schemas.openxmlformats.org/officeDocument/2006/relationships/image" Target="../media/image86.png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4" Type="http://schemas.openxmlformats.org/officeDocument/2006/relationships/slideLayout" Target="../slideLayouts/slideLayout7.xml"/><Relationship Id="rId13" Type="http://schemas.openxmlformats.org/officeDocument/2006/relationships/image" Target="../media/image92.png"/><Relationship Id="rId12" Type="http://schemas.openxmlformats.org/officeDocument/2006/relationships/image" Target="../media/image91.png"/><Relationship Id="rId11" Type="http://schemas.openxmlformats.org/officeDocument/2006/relationships/image" Target="../media/image90.png"/><Relationship Id="rId10" Type="http://schemas.openxmlformats.org/officeDocument/2006/relationships/image" Target="../media/image89.png"/><Relationship Id="rId1" Type="http://schemas.openxmlformats.org/officeDocument/2006/relationships/image" Target="../media/image80.png"/></Relationships>
</file>

<file path=ppt/slides/_rels/slide42.xml.rels><?xml version="1.0" encoding="UTF-8" standalone="yes"?>
<Relationships xmlns="http://schemas.openxmlformats.org/package/2006/relationships"><Relationship Id="rId9" Type="http://schemas.openxmlformats.org/officeDocument/2006/relationships/image" Target="../media/image95.png"/><Relationship Id="rId8" Type="http://schemas.openxmlformats.org/officeDocument/2006/relationships/image" Target="../media/image87.png"/><Relationship Id="rId7" Type="http://schemas.openxmlformats.org/officeDocument/2006/relationships/image" Target="../media/image86.png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Relationship Id="rId3" Type="http://schemas.openxmlformats.org/officeDocument/2006/relationships/image" Target="../media/image82.png"/><Relationship Id="rId2" Type="http://schemas.openxmlformats.org/officeDocument/2006/relationships/image" Target="../media/image94.png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96.png"/><Relationship Id="rId1" Type="http://schemas.openxmlformats.org/officeDocument/2006/relationships/image" Target="../media/image93.png"/></Relationships>
</file>

<file path=ppt/slides/_rels/slide43.xml.rels><?xml version="1.0" encoding="UTF-8" standalone="yes"?>
<Relationships xmlns="http://schemas.openxmlformats.org/package/2006/relationships"><Relationship Id="rId9" Type="http://schemas.openxmlformats.org/officeDocument/2006/relationships/image" Target="../media/image99.png"/><Relationship Id="rId8" Type="http://schemas.openxmlformats.org/officeDocument/2006/relationships/image" Target="../media/image87.png"/><Relationship Id="rId7" Type="http://schemas.openxmlformats.org/officeDocument/2006/relationships/image" Target="../media/image86.png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Relationship Id="rId3" Type="http://schemas.openxmlformats.org/officeDocument/2006/relationships/image" Target="../media/image82.png"/><Relationship Id="rId2" Type="http://schemas.openxmlformats.org/officeDocument/2006/relationships/image" Target="../media/image98.png"/><Relationship Id="rId12" Type="http://schemas.openxmlformats.org/officeDocument/2006/relationships/slideLayout" Target="../slideLayouts/slideLayout7.xml"/><Relationship Id="rId11" Type="http://schemas.openxmlformats.org/officeDocument/2006/relationships/image" Target="../media/image101.png"/><Relationship Id="rId10" Type="http://schemas.openxmlformats.org/officeDocument/2006/relationships/image" Target="../media/image100.png"/><Relationship Id="rId1" Type="http://schemas.openxmlformats.org/officeDocument/2006/relationships/image" Target="../media/image97.png"/></Relationships>
</file>

<file path=ppt/slides/_rels/slide44.xml.rels><?xml version="1.0" encoding="UTF-8" standalone="yes"?>
<Relationships xmlns="http://schemas.openxmlformats.org/package/2006/relationships"><Relationship Id="rId9" Type="http://schemas.openxmlformats.org/officeDocument/2006/relationships/image" Target="../media/image82.png"/><Relationship Id="rId8" Type="http://schemas.openxmlformats.org/officeDocument/2006/relationships/image" Target="../media/image101.png"/><Relationship Id="rId7" Type="http://schemas.openxmlformats.org/officeDocument/2006/relationships/image" Target="../media/image100.png"/><Relationship Id="rId6" Type="http://schemas.openxmlformats.org/officeDocument/2006/relationships/image" Target="../media/image99.png"/><Relationship Id="rId5" Type="http://schemas.openxmlformats.org/officeDocument/2006/relationships/image" Target="../media/image86.png"/><Relationship Id="rId4" Type="http://schemas.openxmlformats.org/officeDocument/2006/relationships/image" Target="../media/image103.png"/><Relationship Id="rId3" Type="http://schemas.openxmlformats.org/officeDocument/2006/relationships/image" Target="../media/image102.png"/><Relationship Id="rId2" Type="http://schemas.openxmlformats.org/officeDocument/2006/relationships/image" Target="../media/image98.png"/><Relationship Id="rId17" Type="http://schemas.openxmlformats.org/officeDocument/2006/relationships/slideLayout" Target="../slideLayouts/slideLayout7.xml"/><Relationship Id="rId16" Type="http://schemas.openxmlformats.org/officeDocument/2006/relationships/image" Target="../media/image106.png"/><Relationship Id="rId15" Type="http://schemas.openxmlformats.org/officeDocument/2006/relationships/image" Target="../media/image105.png"/><Relationship Id="rId14" Type="http://schemas.openxmlformats.org/officeDocument/2006/relationships/image" Target="../media/image104.png"/><Relationship Id="rId13" Type="http://schemas.openxmlformats.org/officeDocument/2006/relationships/image" Target="../media/image87.png"/><Relationship Id="rId12" Type="http://schemas.openxmlformats.org/officeDocument/2006/relationships/image" Target="../media/image85.png"/><Relationship Id="rId11" Type="http://schemas.openxmlformats.org/officeDocument/2006/relationships/image" Target="../media/image84.png"/><Relationship Id="rId10" Type="http://schemas.openxmlformats.org/officeDocument/2006/relationships/image" Target="../media/image83.png"/><Relationship Id="rId1" Type="http://schemas.openxmlformats.org/officeDocument/2006/relationships/image" Target="../media/image97.png"/></Relationships>
</file>

<file path=ppt/slides/_rels/slide4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7.png"/><Relationship Id="rId8" Type="http://schemas.openxmlformats.org/officeDocument/2006/relationships/image" Target="../media/image106.png"/><Relationship Id="rId7" Type="http://schemas.openxmlformats.org/officeDocument/2006/relationships/image" Target="../media/image105.png"/><Relationship Id="rId6" Type="http://schemas.openxmlformats.org/officeDocument/2006/relationships/image" Target="../media/image104.png"/><Relationship Id="rId5" Type="http://schemas.openxmlformats.org/officeDocument/2006/relationships/image" Target="../media/image87.png"/><Relationship Id="rId4" Type="http://schemas.openxmlformats.org/officeDocument/2006/relationships/image" Target="../media/image85.png"/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108.png"/><Relationship Id="rId1" Type="http://schemas.openxmlformats.org/officeDocument/2006/relationships/image" Target="../media/image82.png"/></Relationships>
</file>

<file path=ppt/slides/_rels/slide4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9.png"/><Relationship Id="rId8" Type="http://schemas.openxmlformats.org/officeDocument/2006/relationships/image" Target="../media/image87.png"/><Relationship Id="rId7" Type="http://schemas.openxmlformats.org/officeDocument/2006/relationships/image" Target="../media/image85.png"/><Relationship Id="rId6" Type="http://schemas.openxmlformats.org/officeDocument/2006/relationships/image" Target="../media/image84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5" Type="http://schemas.openxmlformats.org/officeDocument/2006/relationships/slideLayout" Target="../slideLayouts/slideLayout7.xml"/><Relationship Id="rId14" Type="http://schemas.openxmlformats.org/officeDocument/2006/relationships/image" Target="../media/image114.png"/><Relationship Id="rId13" Type="http://schemas.openxmlformats.org/officeDocument/2006/relationships/image" Target="../media/image113.png"/><Relationship Id="rId12" Type="http://schemas.openxmlformats.org/officeDocument/2006/relationships/image" Target="../media/image112.png"/><Relationship Id="rId11" Type="http://schemas.openxmlformats.org/officeDocument/2006/relationships/image" Target="../media/image111.png"/><Relationship Id="rId10" Type="http://schemas.openxmlformats.org/officeDocument/2006/relationships/image" Target="../media/image110.png"/><Relationship Id="rId1" Type="http://schemas.openxmlformats.org/officeDocument/2006/relationships/image" Target="../media/image104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6.png"/><Relationship Id="rId1" Type="http://schemas.openxmlformats.org/officeDocument/2006/relationships/image" Target="../media/image115.png"/></Relationships>
</file>

<file path=ppt/slides/_rels/slide4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23.png"/><Relationship Id="rId7" Type="http://schemas.openxmlformats.org/officeDocument/2006/relationships/image" Target="../media/image122.png"/><Relationship Id="rId6" Type="http://schemas.openxmlformats.org/officeDocument/2006/relationships/image" Target="../media/image121.png"/><Relationship Id="rId5" Type="http://schemas.openxmlformats.org/officeDocument/2006/relationships/image" Target="../media/image75.png"/><Relationship Id="rId4" Type="http://schemas.openxmlformats.org/officeDocument/2006/relationships/image" Target="../media/image120.png"/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image" Target="../media/image1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5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7.png"/><Relationship Id="rId8" Type="http://schemas.openxmlformats.org/officeDocument/2006/relationships/image" Target="../media/image106.png"/><Relationship Id="rId7" Type="http://schemas.openxmlformats.org/officeDocument/2006/relationships/image" Target="../media/image105.png"/><Relationship Id="rId6" Type="http://schemas.openxmlformats.org/officeDocument/2006/relationships/image" Target="../media/image104.png"/><Relationship Id="rId5" Type="http://schemas.openxmlformats.org/officeDocument/2006/relationships/image" Target="../media/image87.png"/><Relationship Id="rId4" Type="http://schemas.openxmlformats.org/officeDocument/2006/relationships/image" Target="../media/image85.png"/><Relationship Id="rId3" Type="http://schemas.openxmlformats.org/officeDocument/2006/relationships/image" Target="../media/image84.png"/><Relationship Id="rId2" Type="http://schemas.openxmlformats.org/officeDocument/2006/relationships/image" Target="../media/image125.png"/><Relationship Id="rId15" Type="http://schemas.openxmlformats.org/officeDocument/2006/relationships/slideLayout" Target="../slideLayouts/slideLayout7.xml"/><Relationship Id="rId14" Type="http://schemas.openxmlformats.org/officeDocument/2006/relationships/image" Target="../media/image129.png"/><Relationship Id="rId13" Type="http://schemas.openxmlformats.org/officeDocument/2006/relationships/image" Target="../media/image128.png"/><Relationship Id="rId12" Type="http://schemas.openxmlformats.org/officeDocument/2006/relationships/image" Target="../media/image127.png"/><Relationship Id="rId11" Type="http://schemas.openxmlformats.org/officeDocument/2006/relationships/image" Target="../media/image126.png"/><Relationship Id="rId10" Type="http://schemas.openxmlformats.org/officeDocument/2006/relationships/image" Target="../media/image108.png"/><Relationship Id="rId1" Type="http://schemas.openxmlformats.org/officeDocument/2006/relationships/image" Target="../media/image124.png"/></Relationships>
</file>

<file path=ppt/slides/_rels/slide5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6.png"/><Relationship Id="rId8" Type="http://schemas.openxmlformats.org/officeDocument/2006/relationships/image" Target="../media/image87.png"/><Relationship Id="rId7" Type="http://schemas.openxmlformats.org/officeDocument/2006/relationships/image" Target="../media/image135.png"/><Relationship Id="rId6" Type="http://schemas.openxmlformats.org/officeDocument/2006/relationships/image" Target="../media/image134.png"/><Relationship Id="rId5" Type="http://schemas.openxmlformats.org/officeDocument/2006/relationships/image" Target="../media/image133.png"/><Relationship Id="rId4" Type="http://schemas.openxmlformats.org/officeDocument/2006/relationships/image" Target="../media/image132.png"/><Relationship Id="rId3" Type="http://schemas.openxmlformats.org/officeDocument/2006/relationships/image" Target="../media/image106.png"/><Relationship Id="rId2" Type="http://schemas.openxmlformats.org/officeDocument/2006/relationships/image" Target="../media/image131.png"/><Relationship Id="rId15" Type="http://schemas.openxmlformats.org/officeDocument/2006/relationships/slideLayout" Target="../slideLayouts/slideLayout7.xml"/><Relationship Id="rId14" Type="http://schemas.openxmlformats.org/officeDocument/2006/relationships/image" Target="../media/image141.png"/><Relationship Id="rId13" Type="http://schemas.openxmlformats.org/officeDocument/2006/relationships/image" Target="../media/image140.png"/><Relationship Id="rId12" Type="http://schemas.openxmlformats.org/officeDocument/2006/relationships/image" Target="../media/image139.png"/><Relationship Id="rId11" Type="http://schemas.openxmlformats.org/officeDocument/2006/relationships/image" Target="../media/image138.png"/><Relationship Id="rId10" Type="http://schemas.openxmlformats.org/officeDocument/2006/relationships/image" Target="../media/image137.png"/><Relationship Id="rId1" Type="http://schemas.openxmlformats.org/officeDocument/2006/relationships/image" Target="../media/image130.png"/></Relationships>
</file>

<file path=ppt/slides/_rels/slide5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43.png"/><Relationship Id="rId2" Type="http://schemas.openxmlformats.org/officeDocument/2006/relationships/image" Target="../media/image140.png"/><Relationship Id="rId1" Type="http://schemas.openxmlformats.org/officeDocument/2006/relationships/image" Target="../media/image142.png"/></Relationships>
</file>

<file path=ppt/slides/_rels/slide5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40.png"/><Relationship Id="rId4" Type="http://schemas.openxmlformats.org/officeDocument/2006/relationships/image" Target="../media/image147.png"/><Relationship Id="rId3" Type="http://schemas.openxmlformats.org/officeDocument/2006/relationships/image" Target="../media/image146.png"/><Relationship Id="rId2" Type="http://schemas.openxmlformats.org/officeDocument/2006/relationships/image" Target="../media/image145.png"/><Relationship Id="rId1" Type="http://schemas.openxmlformats.org/officeDocument/2006/relationships/image" Target="../media/image144.png"/></Relationships>
</file>

<file path=ppt/slides/_rels/slide5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51.png"/><Relationship Id="rId3" Type="http://schemas.openxmlformats.org/officeDocument/2006/relationships/image" Target="../media/image150.png"/><Relationship Id="rId2" Type="http://schemas.openxmlformats.org/officeDocument/2006/relationships/image" Target="../media/image149.png"/><Relationship Id="rId1" Type="http://schemas.openxmlformats.org/officeDocument/2006/relationships/image" Target="../media/image148.png"/></Relationships>
</file>

<file path=ppt/slides/_rels/slide5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54.png"/><Relationship Id="rId4" Type="http://schemas.openxmlformats.org/officeDocument/2006/relationships/image" Target="../media/image153.png"/><Relationship Id="rId3" Type="http://schemas.openxmlformats.org/officeDocument/2006/relationships/image" Target="../media/image152.png"/><Relationship Id="rId2" Type="http://schemas.openxmlformats.org/officeDocument/2006/relationships/image" Target="../media/image149.png"/><Relationship Id="rId1" Type="http://schemas.openxmlformats.org/officeDocument/2006/relationships/image" Target="../media/image148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56.png"/><Relationship Id="rId1" Type="http://schemas.openxmlformats.org/officeDocument/2006/relationships/image" Target="../media/image155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62.png"/><Relationship Id="rId5" Type="http://schemas.openxmlformats.org/officeDocument/2006/relationships/image" Target="../media/image161.png"/><Relationship Id="rId4" Type="http://schemas.openxmlformats.org/officeDocument/2006/relationships/image" Target="../media/image160.png"/><Relationship Id="rId3" Type="http://schemas.openxmlformats.org/officeDocument/2006/relationships/image" Target="../media/image159.png"/><Relationship Id="rId2" Type="http://schemas.openxmlformats.org/officeDocument/2006/relationships/image" Target="../media/image158.png"/><Relationship Id="rId1" Type="http://schemas.openxmlformats.org/officeDocument/2006/relationships/image" Target="../media/image157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68.png"/><Relationship Id="rId6" Type="http://schemas.openxmlformats.org/officeDocument/2006/relationships/image" Target="../media/image157.png"/><Relationship Id="rId5" Type="http://schemas.openxmlformats.org/officeDocument/2006/relationships/image" Target="../media/image167.png"/><Relationship Id="rId4" Type="http://schemas.openxmlformats.org/officeDocument/2006/relationships/image" Target="../media/image166.png"/><Relationship Id="rId3" Type="http://schemas.openxmlformats.org/officeDocument/2006/relationships/image" Target="../media/image165.png"/><Relationship Id="rId2" Type="http://schemas.openxmlformats.org/officeDocument/2006/relationships/image" Target="../media/image164.png"/><Relationship Id="rId1" Type="http://schemas.openxmlformats.org/officeDocument/2006/relationships/image" Target="../media/image163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9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1.png"/><Relationship Id="rId1" Type="http://schemas.openxmlformats.org/officeDocument/2006/relationships/image" Target="../media/image170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2.emf"/></Relationships>
</file>

<file path=ppt/slides/_rels/slide6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74.png"/><Relationship Id="rId3" Type="http://schemas.openxmlformats.org/officeDocument/2006/relationships/image" Target="../media/image173.png"/><Relationship Id="rId2" Type="http://schemas.openxmlformats.org/officeDocument/2006/relationships/image" Target="../media/image171.png"/><Relationship Id="rId1" Type="http://schemas.openxmlformats.org/officeDocument/2006/relationships/image" Target="../media/image170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5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80.png"/><Relationship Id="rId6" Type="http://schemas.openxmlformats.org/officeDocument/2006/relationships/image" Target="../media/image179.png"/><Relationship Id="rId5" Type="http://schemas.openxmlformats.org/officeDocument/2006/relationships/image" Target="../media/image144.png"/><Relationship Id="rId4" Type="http://schemas.openxmlformats.org/officeDocument/2006/relationships/image" Target="../media/image178.png"/><Relationship Id="rId3" Type="http://schemas.openxmlformats.org/officeDocument/2006/relationships/image" Target="../media/image149.png"/><Relationship Id="rId2" Type="http://schemas.openxmlformats.org/officeDocument/2006/relationships/image" Target="../media/image177.png"/><Relationship Id="rId1" Type="http://schemas.openxmlformats.org/officeDocument/2006/relationships/image" Target="../media/image176.png"/></Relationships>
</file>

<file path=ppt/slides/_rels/slide6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81.png"/><Relationship Id="rId2" Type="http://schemas.openxmlformats.org/officeDocument/2006/relationships/image" Target="../media/image171.png"/><Relationship Id="rId1" Type="http://schemas.openxmlformats.org/officeDocument/2006/relationships/image" Target="../media/image17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82.png"/><Relationship Id="rId2" Type="http://schemas.openxmlformats.org/officeDocument/2006/relationships/image" Target="../media/image171.png"/><Relationship Id="rId1" Type="http://schemas.openxmlformats.org/officeDocument/2006/relationships/image" Target="../media/image170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3.png"/></Relationships>
</file>

<file path=ppt/slides/_rels/slide7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87.png"/><Relationship Id="rId3" Type="http://schemas.openxmlformats.org/officeDocument/2006/relationships/image" Target="../media/image186.png"/><Relationship Id="rId2" Type="http://schemas.openxmlformats.org/officeDocument/2006/relationships/image" Target="../media/image185.png"/><Relationship Id="rId1" Type="http://schemas.openxmlformats.org/officeDocument/2006/relationships/image" Target="../media/image184.png"/></Relationships>
</file>

<file path=ppt/slides/_rels/slide7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87.png"/><Relationship Id="rId2" Type="http://schemas.openxmlformats.org/officeDocument/2006/relationships/image" Target="../media/image186.png"/><Relationship Id="rId1" Type="http://schemas.openxmlformats.org/officeDocument/2006/relationships/image" Target="../media/image188.png"/></Relationships>
</file>

<file path=ppt/slides/_rels/slide7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91.png"/><Relationship Id="rId4" Type="http://schemas.openxmlformats.org/officeDocument/2006/relationships/image" Target="../media/image190.png"/><Relationship Id="rId3" Type="http://schemas.openxmlformats.org/officeDocument/2006/relationships/image" Target="../media/image189.png"/><Relationship Id="rId2" Type="http://schemas.openxmlformats.org/officeDocument/2006/relationships/image" Target="../media/image179.png"/><Relationship Id="rId1" Type="http://schemas.openxmlformats.org/officeDocument/2006/relationships/image" Target="../media/image144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92.png"/><Relationship Id="rId1" Type="http://schemas.openxmlformats.org/officeDocument/2006/relationships/image" Target="../media/image187.png"/></Relationships>
</file>

<file path=ppt/slides/_rels/slide7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96.png"/><Relationship Id="rId4" Type="http://schemas.openxmlformats.org/officeDocument/2006/relationships/image" Target="../media/image192.png"/><Relationship Id="rId3" Type="http://schemas.openxmlformats.org/officeDocument/2006/relationships/image" Target="../media/image195.png"/><Relationship Id="rId2" Type="http://schemas.openxmlformats.org/officeDocument/2006/relationships/image" Target="../media/image194.png"/><Relationship Id="rId1" Type="http://schemas.openxmlformats.org/officeDocument/2006/relationships/image" Target="../media/image193.png"/></Relationships>
</file>

<file path=ppt/slides/_rels/slide7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98.png"/><Relationship Id="rId4" Type="http://schemas.openxmlformats.org/officeDocument/2006/relationships/image" Target="../media/image197.png"/><Relationship Id="rId3" Type="http://schemas.openxmlformats.org/officeDocument/2006/relationships/image" Target="../media/image190.png"/><Relationship Id="rId2" Type="http://schemas.openxmlformats.org/officeDocument/2006/relationships/image" Target="../media/image179.png"/><Relationship Id="rId1" Type="http://schemas.openxmlformats.org/officeDocument/2006/relationships/image" Target="../media/image144.png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0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9" Type="http://schemas.openxmlformats.org/officeDocument/2006/relationships/customXml" Target="../ink/ink1.xml"/><Relationship Id="rId8" Type="http://schemas.openxmlformats.org/officeDocument/2006/relationships/image" Target="../media/image197.png"/><Relationship Id="rId7" Type="http://schemas.openxmlformats.org/officeDocument/2006/relationships/image" Target="../media/image204.png"/><Relationship Id="rId6" Type="http://schemas.openxmlformats.org/officeDocument/2006/relationships/image" Target="../media/image203.png"/><Relationship Id="rId5" Type="http://schemas.openxmlformats.org/officeDocument/2006/relationships/image" Target="../media/image202.png"/><Relationship Id="rId4" Type="http://schemas.openxmlformats.org/officeDocument/2006/relationships/image" Target="../media/image201.png"/><Relationship Id="rId3" Type="http://schemas.openxmlformats.org/officeDocument/2006/relationships/image" Target="../media/image190.png"/><Relationship Id="rId2" Type="http://schemas.openxmlformats.org/officeDocument/2006/relationships/image" Target="../media/image179.png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205.png"/><Relationship Id="rId1" Type="http://schemas.openxmlformats.org/officeDocument/2006/relationships/image" Target="../media/image14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sv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4F297BB-B745-4CAB-BE1D-CE4C89382949}" type="slidenum">
              <a:rPr lang="pt-BR" smtClean="0"/>
            </a:fld>
            <a:endParaRPr lang="pt-BR"/>
          </a:p>
        </p:txBody>
      </p:sp>
      <p:sp>
        <p:nvSpPr>
          <p:cNvPr id="5" name="Título 1"/>
          <p:cNvSpPr>
            <a:spLocks noGrp="1"/>
          </p:cNvSpPr>
          <p:nvPr/>
        </p:nvSpPr>
        <p:spPr>
          <a:xfrm>
            <a:off x="641350" y="69754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SEL0313</a:t>
            </a:r>
            <a:b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Circuitos Eletrônicos I</a:t>
            </a:r>
            <a:endParaRPr lang="pt-BR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Espaço Reservado para Conteúdo 2"/>
          <p:cNvSpPr>
            <a:spLocks noGrp="1"/>
          </p:cNvSpPr>
          <p:nvPr/>
        </p:nvSpPr>
        <p:spPr>
          <a:xfrm>
            <a:off x="965200" y="2562860"/>
            <a:ext cx="10515600" cy="144399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 err="1" smtClean="0">
                <a:latin typeface="Comic Sans MS" panose="030F0702030302020204" pitchFamily="66" charset="0"/>
              </a:rPr>
              <a:t>Prof.:João</a:t>
            </a:r>
            <a:r>
              <a:rPr lang="pt-BR" dirty="0" smtClean="0">
                <a:latin typeface="Comic Sans MS" panose="030F0702030302020204" pitchFamily="66" charset="0"/>
              </a:rPr>
              <a:t> Navarro </a:t>
            </a:r>
            <a:endParaRPr lang="pt-BR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pt-BR" dirty="0" err="1">
                <a:latin typeface="Comic Sans MS" panose="030F0702030302020204" pitchFamily="66" charset="0"/>
              </a:rPr>
              <a:t>e</a:t>
            </a:r>
            <a:r>
              <a:rPr lang="pt-BR" dirty="0" err="1" smtClean="0">
                <a:latin typeface="Comic Sans MS" panose="030F0702030302020204" pitchFamily="66" charset="0"/>
              </a:rPr>
              <a:t>mail</a:t>
            </a:r>
            <a:r>
              <a:rPr lang="pt-BR" dirty="0" smtClean="0">
                <a:latin typeface="Comic Sans MS" panose="030F0702030302020204" pitchFamily="66" charset="0"/>
              </a:rPr>
              <a:t>: navarro@sc.usp.br</a:t>
            </a:r>
            <a:endParaRPr lang="pt-BR" dirty="0" smtClean="0">
              <a:latin typeface="Comic Sans MS" panose="030F0702030302020204" pitchFamily="66" charset="0"/>
            </a:endParaRPr>
          </a:p>
          <a:p>
            <a:pPr marL="0" indent="0">
              <a:buFontTx/>
              <a:buNone/>
            </a:pPr>
            <a:r>
              <a:rPr lang="pt-BR" b="1" dirty="0" smtClean="0">
                <a:latin typeface="Comic Sans MS" panose="030F0702030302020204" pitchFamily="66" charset="0"/>
              </a:rPr>
              <a:t>Modelos de pequenos sinais</a:t>
            </a:r>
            <a:endParaRPr lang="pt-BR" b="1" dirty="0">
              <a:latin typeface="Comic Sans MS" panose="030F0702030302020204" pitchFamily="66" charset="0"/>
            </a:endParaRPr>
          </a:p>
        </p:txBody>
      </p:sp>
      <p:sp>
        <p:nvSpPr>
          <p:cNvPr id="7" name="Espaço Reservado para Número de Slide 3"/>
          <p:cNvSpPr>
            <a:spLocks noGrp="1"/>
          </p:cNvSpPr>
          <p:nvPr/>
        </p:nvSpPr>
        <p:spPr>
          <a:xfrm>
            <a:off x="8737600" y="6483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F297BB-B745-4CAB-BE1D-CE4C89382949}" type="slidenum">
              <a:rPr lang="pt-BR" smtClean="0"/>
            </a:fld>
            <a:endParaRPr lang="pt-B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" name="CaixaDeTexto 45"/>
          <p:cNvSpPr txBox="1"/>
          <p:nvPr/>
        </p:nvSpPr>
        <p:spPr>
          <a:xfrm>
            <a:off x="302260" y="306705"/>
            <a:ext cx="11587480" cy="12299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ctr">
              <a:spcBef>
                <a:spcPts val="600"/>
              </a:spcBef>
              <a:spcAft>
                <a:spcPts val="600"/>
              </a:spcAft>
              <a:buFont typeface="+mj-lt"/>
              <a:buNone/>
            </a:pPr>
            <a:r>
              <a:rPr lang="pt-BR" altLang="en-US" sz="3600" b="1" dirty="0" smtClean="0">
                <a:solidFill>
                  <a:srgbClr val="C00000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Modelo de Pequenos Sinais</a:t>
            </a:r>
            <a:endParaRPr lang="pt-BR" altLang="en-US" sz="3600" b="1" dirty="0" smtClean="0">
              <a:solidFill>
                <a:srgbClr val="C00000"/>
              </a:solidFill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  <a:p>
            <a:pPr indent="0">
              <a:spcBef>
                <a:spcPts val="600"/>
              </a:spcBef>
              <a:spcAft>
                <a:spcPts val="600"/>
              </a:spcAft>
              <a:buFont typeface="+mj-lt"/>
              <a:buNone/>
            </a:pPr>
            <a:r>
              <a:rPr lang="pt-BR" altLang="en-US" sz="2800" b="1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Escrevemos a equação do sistema mecânico</a:t>
            </a:r>
            <a:endParaRPr lang="pt-BR" altLang="en-US" sz="2800" b="1" dirty="0" smtClean="0"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9763125" y="3937635"/>
            <a:ext cx="430530" cy="1624330"/>
            <a:chOff x="7026" y="6146"/>
            <a:chExt cx="463" cy="3427"/>
          </a:xfrm>
        </p:grpSpPr>
        <p:sp>
          <p:nvSpPr>
            <p:cNvPr id="3" name="Forma livre 2"/>
            <p:cNvSpPr/>
            <p:nvPr/>
          </p:nvSpPr>
          <p:spPr>
            <a:xfrm>
              <a:off x="7030" y="8461"/>
              <a:ext cx="380" cy="762"/>
            </a:xfrm>
            <a:custGeom>
              <a:avLst/>
              <a:gdLst>
                <a:gd name="connsiteX0" fmla="*/ 0 w 335369"/>
                <a:gd name="connsiteY0" fmla="*/ 97064 h 309255"/>
                <a:gd name="connsiteX1" fmla="*/ 283221 w 335369"/>
                <a:gd name="connsiteY1" fmla="*/ 97064 h 309255"/>
                <a:gd name="connsiteX2" fmla="*/ 323681 w 335369"/>
                <a:gd name="connsiteY2" fmla="*/ 16144 h 309255"/>
                <a:gd name="connsiteX3" fmla="*/ 145657 w 335369"/>
                <a:gd name="connsiteY3" fmla="*/ 16144 h 309255"/>
                <a:gd name="connsiteX4" fmla="*/ 24276 w 335369"/>
                <a:gd name="connsiteY4" fmla="*/ 186077 h 309255"/>
                <a:gd name="connsiteX5" fmla="*/ 210393 w 335369"/>
                <a:gd name="connsiteY5" fmla="*/ 226537 h 309255"/>
                <a:gd name="connsiteX6" fmla="*/ 323681 w 335369"/>
                <a:gd name="connsiteY6" fmla="*/ 202261 h 309255"/>
                <a:gd name="connsiteX7" fmla="*/ 267037 w 335369"/>
                <a:gd name="connsiteY7" fmla="*/ 153709 h 309255"/>
                <a:gd name="connsiteX8" fmla="*/ 72828 w 335369"/>
                <a:gd name="connsiteY8" fmla="*/ 177985 h 309255"/>
                <a:gd name="connsiteX9" fmla="*/ 8092 w 335369"/>
                <a:gd name="connsiteY9" fmla="*/ 291273 h 309255"/>
                <a:gd name="connsiteX10" fmla="*/ 24276 w 335369"/>
                <a:gd name="connsiteY10" fmla="*/ 307457 h 309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5369" h="309255">
                  <a:moveTo>
                    <a:pt x="0" y="97064"/>
                  </a:moveTo>
                  <a:cubicBezTo>
                    <a:pt x="114637" y="103807"/>
                    <a:pt x="229274" y="110551"/>
                    <a:pt x="283221" y="97064"/>
                  </a:cubicBezTo>
                  <a:cubicBezTo>
                    <a:pt x="337168" y="83577"/>
                    <a:pt x="346608" y="29631"/>
                    <a:pt x="323681" y="16144"/>
                  </a:cubicBezTo>
                  <a:cubicBezTo>
                    <a:pt x="300754" y="2657"/>
                    <a:pt x="195558" y="-12178"/>
                    <a:pt x="145657" y="16144"/>
                  </a:cubicBezTo>
                  <a:cubicBezTo>
                    <a:pt x="95756" y="44466"/>
                    <a:pt x="13487" y="151012"/>
                    <a:pt x="24276" y="186077"/>
                  </a:cubicBezTo>
                  <a:cubicBezTo>
                    <a:pt x="35065" y="221142"/>
                    <a:pt x="160492" y="223840"/>
                    <a:pt x="210393" y="226537"/>
                  </a:cubicBezTo>
                  <a:cubicBezTo>
                    <a:pt x="260294" y="229234"/>
                    <a:pt x="314240" y="214399"/>
                    <a:pt x="323681" y="202261"/>
                  </a:cubicBezTo>
                  <a:cubicBezTo>
                    <a:pt x="333122" y="190123"/>
                    <a:pt x="308846" y="157755"/>
                    <a:pt x="267037" y="153709"/>
                  </a:cubicBezTo>
                  <a:cubicBezTo>
                    <a:pt x="225228" y="149663"/>
                    <a:pt x="115986" y="155058"/>
                    <a:pt x="72828" y="177985"/>
                  </a:cubicBezTo>
                  <a:cubicBezTo>
                    <a:pt x="29670" y="200912"/>
                    <a:pt x="16184" y="269694"/>
                    <a:pt x="8092" y="291273"/>
                  </a:cubicBezTo>
                  <a:cubicBezTo>
                    <a:pt x="0" y="312852"/>
                    <a:pt x="12138" y="310154"/>
                    <a:pt x="24276" y="307457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pt-BR"/>
            </a:p>
          </p:txBody>
        </p:sp>
        <p:sp>
          <p:nvSpPr>
            <p:cNvPr id="8" name="Forma livre 7"/>
            <p:cNvSpPr/>
            <p:nvPr/>
          </p:nvSpPr>
          <p:spPr>
            <a:xfrm>
              <a:off x="7030" y="7899"/>
              <a:ext cx="380" cy="762"/>
            </a:xfrm>
            <a:custGeom>
              <a:avLst/>
              <a:gdLst>
                <a:gd name="connsiteX0" fmla="*/ 0 w 335369"/>
                <a:gd name="connsiteY0" fmla="*/ 97064 h 309255"/>
                <a:gd name="connsiteX1" fmla="*/ 283221 w 335369"/>
                <a:gd name="connsiteY1" fmla="*/ 97064 h 309255"/>
                <a:gd name="connsiteX2" fmla="*/ 323681 w 335369"/>
                <a:gd name="connsiteY2" fmla="*/ 16144 h 309255"/>
                <a:gd name="connsiteX3" fmla="*/ 145657 w 335369"/>
                <a:gd name="connsiteY3" fmla="*/ 16144 h 309255"/>
                <a:gd name="connsiteX4" fmla="*/ 24276 w 335369"/>
                <a:gd name="connsiteY4" fmla="*/ 186077 h 309255"/>
                <a:gd name="connsiteX5" fmla="*/ 210393 w 335369"/>
                <a:gd name="connsiteY5" fmla="*/ 226537 h 309255"/>
                <a:gd name="connsiteX6" fmla="*/ 323681 w 335369"/>
                <a:gd name="connsiteY6" fmla="*/ 202261 h 309255"/>
                <a:gd name="connsiteX7" fmla="*/ 267037 w 335369"/>
                <a:gd name="connsiteY7" fmla="*/ 153709 h 309255"/>
                <a:gd name="connsiteX8" fmla="*/ 72828 w 335369"/>
                <a:gd name="connsiteY8" fmla="*/ 177985 h 309255"/>
                <a:gd name="connsiteX9" fmla="*/ 8092 w 335369"/>
                <a:gd name="connsiteY9" fmla="*/ 291273 h 309255"/>
                <a:gd name="connsiteX10" fmla="*/ 24276 w 335369"/>
                <a:gd name="connsiteY10" fmla="*/ 307457 h 309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5369" h="309255">
                  <a:moveTo>
                    <a:pt x="0" y="97064"/>
                  </a:moveTo>
                  <a:cubicBezTo>
                    <a:pt x="114637" y="103807"/>
                    <a:pt x="229274" y="110551"/>
                    <a:pt x="283221" y="97064"/>
                  </a:cubicBezTo>
                  <a:cubicBezTo>
                    <a:pt x="337168" y="83577"/>
                    <a:pt x="346608" y="29631"/>
                    <a:pt x="323681" y="16144"/>
                  </a:cubicBezTo>
                  <a:cubicBezTo>
                    <a:pt x="300754" y="2657"/>
                    <a:pt x="195558" y="-12178"/>
                    <a:pt x="145657" y="16144"/>
                  </a:cubicBezTo>
                  <a:cubicBezTo>
                    <a:pt x="95756" y="44466"/>
                    <a:pt x="13487" y="151012"/>
                    <a:pt x="24276" y="186077"/>
                  </a:cubicBezTo>
                  <a:cubicBezTo>
                    <a:pt x="35065" y="221142"/>
                    <a:pt x="160492" y="223840"/>
                    <a:pt x="210393" y="226537"/>
                  </a:cubicBezTo>
                  <a:cubicBezTo>
                    <a:pt x="260294" y="229234"/>
                    <a:pt x="314240" y="214399"/>
                    <a:pt x="323681" y="202261"/>
                  </a:cubicBezTo>
                  <a:cubicBezTo>
                    <a:pt x="333122" y="190123"/>
                    <a:pt x="308846" y="157755"/>
                    <a:pt x="267037" y="153709"/>
                  </a:cubicBezTo>
                  <a:cubicBezTo>
                    <a:pt x="225228" y="149663"/>
                    <a:pt x="115986" y="155058"/>
                    <a:pt x="72828" y="177985"/>
                  </a:cubicBezTo>
                  <a:cubicBezTo>
                    <a:pt x="29670" y="200912"/>
                    <a:pt x="16184" y="269694"/>
                    <a:pt x="8092" y="291273"/>
                  </a:cubicBezTo>
                  <a:cubicBezTo>
                    <a:pt x="0" y="312852"/>
                    <a:pt x="12138" y="310154"/>
                    <a:pt x="24276" y="307457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pt-BR"/>
            </a:p>
          </p:txBody>
        </p:sp>
        <p:sp>
          <p:nvSpPr>
            <p:cNvPr id="11" name="Forma livre 10"/>
            <p:cNvSpPr/>
            <p:nvPr/>
          </p:nvSpPr>
          <p:spPr>
            <a:xfrm>
              <a:off x="7030" y="7400"/>
              <a:ext cx="459" cy="719"/>
            </a:xfrm>
            <a:custGeom>
              <a:avLst/>
              <a:gdLst>
                <a:gd name="connsiteX0" fmla="*/ 0 w 335369"/>
                <a:gd name="connsiteY0" fmla="*/ 97064 h 309255"/>
                <a:gd name="connsiteX1" fmla="*/ 283221 w 335369"/>
                <a:gd name="connsiteY1" fmla="*/ 97064 h 309255"/>
                <a:gd name="connsiteX2" fmla="*/ 323681 w 335369"/>
                <a:gd name="connsiteY2" fmla="*/ 16144 h 309255"/>
                <a:gd name="connsiteX3" fmla="*/ 145657 w 335369"/>
                <a:gd name="connsiteY3" fmla="*/ 16144 h 309255"/>
                <a:gd name="connsiteX4" fmla="*/ 24276 w 335369"/>
                <a:gd name="connsiteY4" fmla="*/ 186077 h 309255"/>
                <a:gd name="connsiteX5" fmla="*/ 210393 w 335369"/>
                <a:gd name="connsiteY5" fmla="*/ 226537 h 309255"/>
                <a:gd name="connsiteX6" fmla="*/ 323681 w 335369"/>
                <a:gd name="connsiteY6" fmla="*/ 202261 h 309255"/>
                <a:gd name="connsiteX7" fmla="*/ 267037 w 335369"/>
                <a:gd name="connsiteY7" fmla="*/ 153709 h 309255"/>
                <a:gd name="connsiteX8" fmla="*/ 72828 w 335369"/>
                <a:gd name="connsiteY8" fmla="*/ 177985 h 309255"/>
                <a:gd name="connsiteX9" fmla="*/ 8092 w 335369"/>
                <a:gd name="connsiteY9" fmla="*/ 291273 h 309255"/>
                <a:gd name="connsiteX10" fmla="*/ 24276 w 335369"/>
                <a:gd name="connsiteY10" fmla="*/ 307457 h 309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5369" h="309255">
                  <a:moveTo>
                    <a:pt x="0" y="97064"/>
                  </a:moveTo>
                  <a:cubicBezTo>
                    <a:pt x="114637" y="103807"/>
                    <a:pt x="229274" y="110551"/>
                    <a:pt x="283221" y="97064"/>
                  </a:cubicBezTo>
                  <a:cubicBezTo>
                    <a:pt x="337168" y="83577"/>
                    <a:pt x="346608" y="29631"/>
                    <a:pt x="323681" y="16144"/>
                  </a:cubicBezTo>
                  <a:cubicBezTo>
                    <a:pt x="300754" y="2657"/>
                    <a:pt x="195558" y="-12178"/>
                    <a:pt x="145657" y="16144"/>
                  </a:cubicBezTo>
                  <a:cubicBezTo>
                    <a:pt x="95756" y="44466"/>
                    <a:pt x="13487" y="151012"/>
                    <a:pt x="24276" y="186077"/>
                  </a:cubicBezTo>
                  <a:cubicBezTo>
                    <a:pt x="35065" y="221142"/>
                    <a:pt x="160492" y="223840"/>
                    <a:pt x="210393" y="226537"/>
                  </a:cubicBezTo>
                  <a:cubicBezTo>
                    <a:pt x="260294" y="229234"/>
                    <a:pt x="314240" y="214399"/>
                    <a:pt x="323681" y="202261"/>
                  </a:cubicBezTo>
                  <a:cubicBezTo>
                    <a:pt x="333122" y="190123"/>
                    <a:pt x="308846" y="157755"/>
                    <a:pt x="267037" y="153709"/>
                  </a:cubicBezTo>
                  <a:cubicBezTo>
                    <a:pt x="225228" y="149663"/>
                    <a:pt x="115986" y="155058"/>
                    <a:pt x="72828" y="177985"/>
                  </a:cubicBezTo>
                  <a:cubicBezTo>
                    <a:pt x="29670" y="200912"/>
                    <a:pt x="16184" y="269694"/>
                    <a:pt x="8092" y="291273"/>
                  </a:cubicBezTo>
                  <a:cubicBezTo>
                    <a:pt x="0" y="312852"/>
                    <a:pt x="12138" y="310154"/>
                    <a:pt x="24276" y="307457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pt-BR"/>
            </a:p>
          </p:txBody>
        </p:sp>
        <p:sp>
          <p:nvSpPr>
            <p:cNvPr id="12" name="Forma livre 11"/>
            <p:cNvSpPr/>
            <p:nvPr/>
          </p:nvSpPr>
          <p:spPr>
            <a:xfrm>
              <a:off x="7030" y="6836"/>
              <a:ext cx="380" cy="762"/>
            </a:xfrm>
            <a:custGeom>
              <a:avLst/>
              <a:gdLst>
                <a:gd name="connsiteX0" fmla="*/ 0 w 335369"/>
                <a:gd name="connsiteY0" fmla="*/ 97064 h 309255"/>
                <a:gd name="connsiteX1" fmla="*/ 283221 w 335369"/>
                <a:gd name="connsiteY1" fmla="*/ 97064 h 309255"/>
                <a:gd name="connsiteX2" fmla="*/ 323681 w 335369"/>
                <a:gd name="connsiteY2" fmla="*/ 16144 h 309255"/>
                <a:gd name="connsiteX3" fmla="*/ 145657 w 335369"/>
                <a:gd name="connsiteY3" fmla="*/ 16144 h 309255"/>
                <a:gd name="connsiteX4" fmla="*/ 24276 w 335369"/>
                <a:gd name="connsiteY4" fmla="*/ 186077 h 309255"/>
                <a:gd name="connsiteX5" fmla="*/ 210393 w 335369"/>
                <a:gd name="connsiteY5" fmla="*/ 226537 h 309255"/>
                <a:gd name="connsiteX6" fmla="*/ 323681 w 335369"/>
                <a:gd name="connsiteY6" fmla="*/ 202261 h 309255"/>
                <a:gd name="connsiteX7" fmla="*/ 267037 w 335369"/>
                <a:gd name="connsiteY7" fmla="*/ 153709 h 309255"/>
                <a:gd name="connsiteX8" fmla="*/ 72828 w 335369"/>
                <a:gd name="connsiteY8" fmla="*/ 177985 h 309255"/>
                <a:gd name="connsiteX9" fmla="*/ 8092 w 335369"/>
                <a:gd name="connsiteY9" fmla="*/ 291273 h 309255"/>
                <a:gd name="connsiteX10" fmla="*/ 24276 w 335369"/>
                <a:gd name="connsiteY10" fmla="*/ 307457 h 309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5369" h="309255">
                  <a:moveTo>
                    <a:pt x="0" y="97064"/>
                  </a:moveTo>
                  <a:cubicBezTo>
                    <a:pt x="114637" y="103807"/>
                    <a:pt x="229274" y="110551"/>
                    <a:pt x="283221" y="97064"/>
                  </a:cubicBezTo>
                  <a:cubicBezTo>
                    <a:pt x="337168" y="83577"/>
                    <a:pt x="346608" y="29631"/>
                    <a:pt x="323681" y="16144"/>
                  </a:cubicBezTo>
                  <a:cubicBezTo>
                    <a:pt x="300754" y="2657"/>
                    <a:pt x="195558" y="-12178"/>
                    <a:pt x="145657" y="16144"/>
                  </a:cubicBezTo>
                  <a:cubicBezTo>
                    <a:pt x="95756" y="44466"/>
                    <a:pt x="13487" y="151012"/>
                    <a:pt x="24276" y="186077"/>
                  </a:cubicBezTo>
                  <a:cubicBezTo>
                    <a:pt x="35065" y="221142"/>
                    <a:pt x="160492" y="223840"/>
                    <a:pt x="210393" y="226537"/>
                  </a:cubicBezTo>
                  <a:cubicBezTo>
                    <a:pt x="260294" y="229234"/>
                    <a:pt x="314240" y="214399"/>
                    <a:pt x="323681" y="202261"/>
                  </a:cubicBezTo>
                  <a:cubicBezTo>
                    <a:pt x="333122" y="190123"/>
                    <a:pt x="308846" y="157755"/>
                    <a:pt x="267037" y="153709"/>
                  </a:cubicBezTo>
                  <a:cubicBezTo>
                    <a:pt x="225228" y="149663"/>
                    <a:pt x="115986" y="155058"/>
                    <a:pt x="72828" y="177985"/>
                  </a:cubicBezTo>
                  <a:cubicBezTo>
                    <a:pt x="29670" y="200912"/>
                    <a:pt x="16184" y="269694"/>
                    <a:pt x="8092" y="291273"/>
                  </a:cubicBezTo>
                  <a:cubicBezTo>
                    <a:pt x="0" y="312852"/>
                    <a:pt x="12138" y="310154"/>
                    <a:pt x="24276" y="307457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pt-BR"/>
            </a:p>
          </p:txBody>
        </p:sp>
        <p:sp>
          <p:nvSpPr>
            <p:cNvPr id="13" name="Forma livre 12"/>
            <p:cNvSpPr/>
            <p:nvPr/>
          </p:nvSpPr>
          <p:spPr>
            <a:xfrm>
              <a:off x="7026" y="6146"/>
              <a:ext cx="217" cy="899"/>
            </a:xfrm>
            <a:custGeom>
              <a:avLst/>
              <a:gdLst>
                <a:gd name="connsiteX0" fmla="*/ 10901 w 138111"/>
                <a:gd name="connsiteY0" fmla="*/ 347957 h 347957"/>
                <a:gd name="connsiteX1" fmla="*/ 10901 w 138111"/>
                <a:gd name="connsiteY1" fmla="*/ 226577 h 347957"/>
                <a:gd name="connsiteX2" fmla="*/ 124189 w 138111"/>
                <a:gd name="connsiteY2" fmla="*/ 186117 h 347957"/>
                <a:gd name="connsiteX3" fmla="*/ 132281 w 138111"/>
                <a:gd name="connsiteY3" fmla="*/ 0 h 34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111" h="347957">
                  <a:moveTo>
                    <a:pt x="10901" y="347957"/>
                  </a:moveTo>
                  <a:cubicBezTo>
                    <a:pt x="1460" y="300753"/>
                    <a:pt x="-7980" y="253550"/>
                    <a:pt x="10901" y="226577"/>
                  </a:cubicBezTo>
                  <a:cubicBezTo>
                    <a:pt x="29782" y="199604"/>
                    <a:pt x="103959" y="223880"/>
                    <a:pt x="124189" y="186117"/>
                  </a:cubicBezTo>
                  <a:cubicBezTo>
                    <a:pt x="144419" y="148354"/>
                    <a:pt x="138350" y="74177"/>
                    <a:pt x="132281" y="0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pt-BR"/>
            </a:p>
          </p:txBody>
        </p:sp>
        <p:sp>
          <p:nvSpPr>
            <p:cNvPr id="14" name="Forma livre 13"/>
            <p:cNvSpPr/>
            <p:nvPr/>
          </p:nvSpPr>
          <p:spPr>
            <a:xfrm>
              <a:off x="7043" y="9197"/>
              <a:ext cx="166" cy="376"/>
            </a:xfrm>
            <a:custGeom>
              <a:avLst/>
              <a:gdLst>
                <a:gd name="connsiteX0" fmla="*/ 0 w 105455"/>
                <a:gd name="connsiteY0" fmla="*/ 0 h 145657"/>
                <a:gd name="connsiteX1" fmla="*/ 89012 w 105455"/>
                <a:gd name="connsiteY1" fmla="*/ 24276 h 145657"/>
                <a:gd name="connsiteX2" fmla="*/ 105196 w 105455"/>
                <a:gd name="connsiteY2" fmla="*/ 145657 h 14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455" h="145657">
                  <a:moveTo>
                    <a:pt x="0" y="0"/>
                  </a:moveTo>
                  <a:cubicBezTo>
                    <a:pt x="35739" y="0"/>
                    <a:pt x="71479" y="0"/>
                    <a:pt x="89012" y="24276"/>
                  </a:cubicBezTo>
                  <a:cubicBezTo>
                    <a:pt x="106545" y="48552"/>
                    <a:pt x="105870" y="97104"/>
                    <a:pt x="105196" y="145657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pt-BR"/>
            </a:p>
          </p:txBody>
        </p:sp>
      </p:grpSp>
      <p:cxnSp>
        <p:nvCxnSpPr>
          <p:cNvPr id="16" name="Conector Reto 15"/>
          <p:cNvCxnSpPr/>
          <p:nvPr/>
        </p:nvCxnSpPr>
        <p:spPr>
          <a:xfrm>
            <a:off x="8674100" y="3429000"/>
            <a:ext cx="2553970" cy="0"/>
          </a:xfrm>
          <a:prstGeom prst="line">
            <a:avLst/>
          </a:prstGeom>
          <a:ln w="127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/>
          <p:nvPr/>
        </p:nvCxnSpPr>
        <p:spPr>
          <a:xfrm flipH="1" flipV="1">
            <a:off x="8774430" y="2887345"/>
            <a:ext cx="0" cy="690245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 de Texto 23"/>
          <p:cNvSpPr txBox="1"/>
          <p:nvPr/>
        </p:nvSpPr>
        <p:spPr>
          <a:xfrm>
            <a:off x="10177145" y="4443095"/>
            <a:ext cx="12058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sz="2800" dirty="0" smtClean="0">
                <a:latin typeface="Comic Sans MS" panose="030F0702030302020204" pitchFamily="66" charset="0"/>
                <a:cs typeface="Comic Sans MS" panose="030F0702030302020204" pitchFamily="66" charset="0"/>
              </a:rPr>
              <a:t>mola</a:t>
            </a:r>
            <a:endParaRPr lang="pt-BR" altLang="en-US" sz="2800" dirty="0" smtClean="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21" name="Retângulo arredondado 20"/>
          <p:cNvSpPr/>
          <p:nvPr/>
        </p:nvSpPr>
        <p:spPr>
          <a:xfrm>
            <a:off x="9746615" y="3627755"/>
            <a:ext cx="430530" cy="3168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 altLang="en-US"/>
          </a:p>
        </p:txBody>
      </p:sp>
      <p:sp>
        <p:nvSpPr>
          <p:cNvPr id="29" name="Caixa de Texto 23"/>
          <p:cNvSpPr txBox="1"/>
          <p:nvPr/>
        </p:nvSpPr>
        <p:spPr>
          <a:xfrm>
            <a:off x="10097135" y="3575685"/>
            <a:ext cx="17062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sz="2800" dirty="0" smtClean="0">
                <a:latin typeface="Comic Sans MS" panose="030F0702030302020204" pitchFamily="66" charset="0"/>
                <a:cs typeface="Comic Sans MS" panose="030F0702030302020204" pitchFamily="66" charset="0"/>
              </a:rPr>
              <a:t>massa m</a:t>
            </a:r>
            <a:endParaRPr lang="pt-BR" altLang="en-US" sz="2800" dirty="0" smtClean="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30" name="Elipse 29"/>
          <p:cNvSpPr/>
          <p:nvPr/>
        </p:nvSpPr>
        <p:spPr>
          <a:xfrm>
            <a:off x="9922510" y="3926840"/>
            <a:ext cx="80010" cy="806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 altLang="en-US"/>
          </a:p>
        </p:txBody>
      </p:sp>
      <p:cxnSp>
        <p:nvCxnSpPr>
          <p:cNvPr id="31" name="Conector de Seta Reta 30"/>
          <p:cNvCxnSpPr/>
          <p:nvPr/>
        </p:nvCxnSpPr>
        <p:spPr>
          <a:xfrm flipH="1">
            <a:off x="9101455" y="3429000"/>
            <a:ext cx="15875" cy="513715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>
            <a:off x="8801100" y="3968750"/>
            <a:ext cx="1296000" cy="0"/>
          </a:xfrm>
          <a:prstGeom prst="line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ixa de Texto 23"/>
          <p:cNvSpPr txBox="1"/>
          <p:nvPr/>
        </p:nvSpPr>
        <p:spPr>
          <a:xfrm>
            <a:off x="9027795" y="3394710"/>
            <a:ext cx="6927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sz="2800" dirty="0" smtClean="0">
                <a:latin typeface="Cambria" panose="02040503050406030204" charset="0"/>
                <a:cs typeface="Cambria" panose="02040503050406030204" charset="0"/>
              </a:rPr>
              <a:t>X</a:t>
            </a:r>
            <a:r>
              <a:rPr lang="pt-BR" altLang="en-US" sz="2800" baseline="-25000" dirty="0" smtClean="0">
                <a:latin typeface="Comic Sans MS" panose="030F0702030302020204" pitchFamily="66" charset="0"/>
                <a:cs typeface="Comic Sans MS" panose="030F0702030302020204" pitchFamily="66" charset="0"/>
              </a:rPr>
              <a:t>0</a:t>
            </a:r>
            <a:endParaRPr lang="pt-BR" altLang="en-US" sz="2800" baseline="-25000" dirty="0" smtClean="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5" name="Elipse 4"/>
          <p:cNvSpPr/>
          <p:nvPr/>
        </p:nvSpPr>
        <p:spPr>
          <a:xfrm>
            <a:off x="9885045" y="5558155"/>
            <a:ext cx="80010" cy="806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 altLang="en-US"/>
          </a:p>
        </p:txBody>
      </p:sp>
      <p:cxnSp>
        <p:nvCxnSpPr>
          <p:cNvPr id="7" name="Conector Reto 6"/>
          <p:cNvCxnSpPr/>
          <p:nvPr/>
        </p:nvCxnSpPr>
        <p:spPr>
          <a:xfrm>
            <a:off x="8737600" y="5603875"/>
            <a:ext cx="2553970" cy="0"/>
          </a:xfrm>
          <a:prstGeom prst="line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 flipH="1" flipV="1">
            <a:off x="8837930" y="5062220"/>
            <a:ext cx="0" cy="690245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 de Texto 23"/>
          <p:cNvSpPr txBox="1"/>
          <p:nvPr/>
        </p:nvSpPr>
        <p:spPr>
          <a:xfrm>
            <a:off x="8737600" y="4805045"/>
            <a:ext cx="6927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sz="2800" dirty="0" smtClean="0">
                <a:latin typeface="Cambria" panose="02040503050406030204" charset="0"/>
                <a:cs typeface="Cambria" panose="02040503050406030204" charset="0"/>
              </a:rPr>
              <a:t>Y</a:t>
            </a:r>
            <a:endParaRPr lang="pt-BR" altLang="en-US" sz="2800" dirty="0" smtClean="0"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22" name="Caixa de Texto 23"/>
          <p:cNvSpPr txBox="1"/>
          <p:nvPr/>
        </p:nvSpPr>
        <p:spPr>
          <a:xfrm>
            <a:off x="9467215" y="5603875"/>
            <a:ext cx="22180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sz="2800" dirty="0" smtClean="0">
                <a:latin typeface="Cambria" panose="02040503050406030204" charset="0"/>
                <a:cs typeface="Cambria" panose="02040503050406030204" charset="0"/>
              </a:rPr>
              <a:t>Y=A.cos(</a:t>
            </a:r>
            <a:r>
              <a:rPr lang="pt-BR" altLang="en-US" sz="2800" dirty="0" smtClean="0">
                <a:latin typeface="Symbol" panose="05050102010706020507" charset="0"/>
                <a:cs typeface="Symbol" panose="05050102010706020507" charset="0"/>
              </a:rPr>
              <a:t>w</a:t>
            </a:r>
            <a:r>
              <a:rPr lang="pt-BR" altLang="en-US" sz="2800" dirty="0" smtClean="0">
                <a:latin typeface="Cambria" panose="02040503050406030204" charset="0"/>
                <a:cs typeface="Cambria" panose="02040503050406030204" charset="0"/>
              </a:rPr>
              <a:t>t)</a:t>
            </a:r>
            <a:endParaRPr lang="pt-BR" altLang="en-US" sz="2800" dirty="0" smtClean="0">
              <a:latin typeface="Cambria" panose="02040503050406030204" charset="0"/>
              <a:cs typeface="Cambria" panose="0204050305040603020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tângulo 9"/>
              <p:cNvSpPr/>
              <p:nvPr/>
            </p:nvSpPr>
            <p:spPr>
              <a:xfrm>
                <a:off x="1657350" y="1536700"/>
                <a:ext cx="6015355" cy="8001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:pPr algn="ctr"/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(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𝑋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𝑌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𝑚𝑔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𝑚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𝜕</m:t>
                        </m:r>
                        <m:r>
                          <a:rPr lang="en-US" sz="3200" i="1" baseline="300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𝑋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𝜕</m:t>
                        </m:r>
                        <m:r>
                          <a:rPr lang="en-US" sz="3200" i="1" baseline="300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pt-BR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pt-BR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0" name="Re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7350" y="1536700"/>
                <a:ext cx="6015355" cy="800100"/>
              </a:xfrm>
              <a:prstGeom prst="rect">
                <a:avLst/>
              </a:prstGeom>
              <a:blipFill rotWithShape="1">
                <a:blip r:embed="rId1"/>
                <a:stretch>
                  <a:fillRect t="-6984"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928735" y="6271260"/>
            <a:ext cx="2743200" cy="365125"/>
          </a:xfrm>
        </p:spPr>
        <p:txBody>
          <a:bodyPr/>
          <a:p>
            <a:fld id="{74F297BB-B745-4CAB-BE1D-CE4C89382949}" type="slidenum">
              <a:rPr lang="pt-BR" smtClean="0"/>
            </a:fld>
            <a:endParaRPr lang="pt-BR"/>
          </a:p>
        </p:txBody>
      </p:sp>
      <p:sp>
        <p:nvSpPr>
          <p:cNvPr id="15" name="CaixaDeTexto 45"/>
          <p:cNvSpPr txBox="1"/>
          <p:nvPr/>
        </p:nvSpPr>
        <p:spPr>
          <a:xfrm>
            <a:off x="389890" y="3916680"/>
            <a:ext cx="790638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spcBef>
                <a:spcPts val="600"/>
              </a:spcBef>
              <a:spcAft>
                <a:spcPts val="600"/>
              </a:spcAft>
              <a:buFont typeface="+mj-lt"/>
              <a:buNone/>
            </a:pPr>
            <a:r>
              <a:rPr lang="pt-BR" altLang="en-US" sz="2800" b="1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Antes de prosseguir, já adiantamos que este sistema não linear só terá solução numérica. Em geral não sabemos resolver equações diferenciais não lineares. </a:t>
            </a:r>
            <a:endParaRPr lang="pt-BR" altLang="en-US" sz="2800" b="1" dirty="0" smtClean="0"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tângulo 17"/>
              <p:cNvSpPr/>
              <p:nvPr/>
            </p:nvSpPr>
            <p:spPr>
              <a:xfrm>
                <a:off x="716915" y="2594610"/>
                <a:ext cx="7730490" cy="8001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:pPr algn="ctr"/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(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.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𝑐𝑜𝑠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(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𝜔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𝑡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)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−𝑋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𝑚𝑔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𝑚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𝜕</m:t>
                        </m:r>
                        <m:r>
                          <a:rPr lang="en-US" sz="3200" i="1" baseline="300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𝑋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𝜕</m:t>
                        </m:r>
                        <m:r>
                          <a:rPr lang="en-US" sz="3200" i="1" baseline="300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pt-BR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pt-BR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8" name="Re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915" y="2594610"/>
                <a:ext cx="7730490" cy="800100"/>
              </a:xfrm>
              <a:prstGeom prst="rect">
                <a:avLst/>
              </a:prstGeom>
              <a:blipFill rotWithShape="1">
                <a:blip r:embed="rId2"/>
                <a:stretch>
                  <a:fillRect t="-6984"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" name="CaixaDeTexto 45"/>
          <p:cNvSpPr txBox="1"/>
          <p:nvPr/>
        </p:nvSpPr>
        <p:spPr>
          <a:xfrm>
            <a:off x="302260" y="306705"/>
            <a:ext cx="11587480" cy="1660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ctr">
              <a:spcBef>
                <a:spcPts val="600"/>
              </a:spcBef>
              <a:spcAft>
                <a:spcPts val="600"/>
              </a:spcAft>
              <a:buFont typeface="+mj-lt"/>
              <a:buNone/>
            </a:pPr>
            <a:r>
              <a:rPr lang="pt-BR" altLang="en-US" sz="3600" b="1" dirty="0" smtClean="0">
                <a:solidFill>
                  <a:srgbClr val="C00000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Modelo de Pequenos Sinais</a:t>
            </a:r>
            <a:endParaRPr lang="pt-BR" altLang="en-US" sz="3600" b="1" dirty="0" smtClean="0">
              <a:solidFill>
                <a:srgbClr val="C00000"/>
              </a:solidFill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  <a:p>
            <a:pPr indent="0">
              <a:spcBef>
                <a:spcPts val="600"/>
              </a:spcBef>
              <a:spcAft>
                <a:spcPts val="600"/>
              </a:spcAft>
              <a:buFont typeface="+mj-lt"/>
              <a:buNone/>
            </a:pPr>
            <a:r>
              <a:rPr lang="pt-BR" altLang="en-US" sz="2800" b="1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Vamos tentar uma solução aproximada para o problema. Para isso vamos escrever que</a:t>
            </a:r>
            <a:endParaRPr lang="pt-BR" altLang="en-US" sz="2800" b="1" dirty="0" smtClean="0"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tângulo 9"/>
              <p:cNvSpPr/>
              <p:nvPr/>
            </p:nvSpPr>
            <p:spPr>
              <a:xfrm>
                <a:off x="1576070" y="4352925"/>
                <a:ext cx="6015355" cy="8001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:pPr algn="ctr"/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(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𝑌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𝑋</m:t>
                        </m:r>
                        <m:r>
                          <a:rPr lang="en-US" sz="3200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0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 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 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𝑚𝑔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𝑚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𝜕</m:t>
                        </m:r>
                        <m:r>
                          <a:rPr lang="en-US" sz="3200" i="1" baseline="300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𝑋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𝜕</m:t>
                        </m:r>
                        <m:r>
                          <a:rPr lang="en-US" sz="3200" i="1" baseline="300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pt-BR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pt-BR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0" name="Re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6070" y="4352925"/>
                <a:ext cx="6015355" cy="800100"/>
              </a:xfrm>
              <a:prstGeom prst="rect">
                <a:avLst/>
              </a:prstGeom>
              <a:blipFill rotWithShape="1">
                <a:blip r:embed="rId1"/>
                <a:stretch>
                  <a:fillRect t="-6984"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928735" y="6271260"/>
            <a:ext cx="2743200" cy="365125"/>
          </a:xfrm>
        </p:spPr>
        <p:txBody>
          <a:bodyPr/>
          <a:p>
            <a:fld id="{74F297BB-B745-4CAB-BE1D-CE4C89382949}" type="slidenum">
              <a:rPr lang="pt-BR" smtClean="0"/>
            </a:fld>
            <a:endParaRPr lang="pt-B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aixaDeTexto 45"/>
              <p:cNvSpPr txBox="1"/>
              <p:nvPr/>
            </p:nvSpPr>
            <p:spPr>
              <a:xfrm>
                <a:off x="277495" y="2660015"/>
                <a:ext cx="11395075" cy="1545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indent="0">
                  <a:spcBef>
                    <a:spcPts val="600"/>
                  </a:spcBef>
                  <a:spcAft>
                    <a:spcPts val="600"/>
                  </a:spcAft>
                  <a:buFont typeface="+mj-lt"/>
                  <a:buNone/>
                </a:pPr>
                <a:r>
                  <a:rPr lang="pt-BR" altLang="en-US" sz="2800" b="1" dirty="0" smtClean="0"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onde X</a:t>
                </a:r>
                <a:r>
                  <a:rPr lang="pt-BR" altLang="en-US" sz="2800" b="1" baseline="-25000" dirty="0" smtClean="0"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0 </a:t>
                </a:r>
                <a:r>
                  <a:rPr lang="pt-BR" altLang="en-US" sz="2800" b="1" dirty="0" smtClean="0"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é a solução do sistema com entrada zero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=−</m:t>
                    </m:r>
                    <m:rad>
                      <m:ra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3</m:t>
                        </m:r>
                      </m:deg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𝑚𝑔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rad>
                  </m:oMath>
                </a14:m>
                <a:r>
                  <a:rPr lang="pt-BR" altLang="en-US" sz="2800" b="1" dirty="0" smtClean="0"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 ).</a:t>
                </a:r>
                <a:endParaRPr lang="pt-BR" altLang="en-US" sz="2800" b="1" dirty="0" smtClean="0">
                  <a:latin typeface="Comic Sans MS" panose="030F0702030302020204" pitchFamily="66" charset="0"/>
                  <a:ea typeface="Cambria Math" panose="02040503050406030204" pitchFamily="18" charset="0"/>
                  <a:cs typeface="Comic Sans MS" panose="030F0702030302020204" pitchFamily="66" charset="0"/>
                  <a:sym typeface="Symbol" panose="05050102010706020507" charset="0"/>
                </a:endParaRPr>
              </a:p>
              <a:p>
                <a:pPr indent="0">
                  <a:spcBef>
                    <a:spcPts val="600"/>
                  </a:spcBef>
                  <a:spcAft>
                    <a:spcPts val="600"/>
                  </a:spcAft>
                  <a:buFont typeface="+mj-lt"/>
                  <a:buNone/>
                </a:pPr>
                <a:r>
                  <a:rPr lang="pt-BR" altLang="en-US" sz="2800" b="1" dirty="0" smtClean="0"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Assim, teremos que:</a:t>
                </a:r>
                <a:endParaRPr lang="pt-BR" altLang="en-US" sz="2800" b="1" dirty="0" smtClean="0">
                  <a:latin typeface="Comic Sans MS" panose="030F0702030302020204" pitchFamily="66" charset="0"/>
                  <a:ea typeface="Cambria Math" panose="02040503050406030204" pitchFamily="18" charset="0"/>
                  <a:cs typeface="Comic Sans MS" panose="030F0702030302020204" pitchFamily="66" charset="0"/>
                  <a:sym typeface="Symbol" panose="05050102010706020507" charset="0"/>
                </a:endParaRPr>
              </a:p>
            </p:txBody>
          </p:sp>
        </mc:Choice>
        <mc:Fallback>
          <p:sp>
            <p:nvSpPr>
              <p:cNvPr id="15" name="CaixaDeTexto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495" y="2660015"/>
                <a:ext cx="11395075" cy="154559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tângulo 17"/>
              <p:cNvSpPr/>
              <p:nvPr/>
            </p:nvSpPr>
            <p:spPr>
              <a:xfrm>
                <a:off x="106680" y="5300345"/>
                <a:ext cx="11889740" cy="11410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:pPr algn="ctr"/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.(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𝑋</m:t>
                    </m:r>
                    <m:r>
                      <a:rPr lang="en-US" sz="28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0</m:t>
                    </m:r>
                    <m:r>
                      <a:rPr lang="en-US" altLang="pt-BR" sz="2800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3</m:t>
                    </m:r>
                    <m:r>
                      <a:rPr lang="en-US" altLang="pt-BR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altLang="pt-BR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𝑌</m:t>
                    </m:r>
                    <m:r>
                      <a:rPr lang="en-US" sz="28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0</m:t>
                    </m:r>
                    <m:r>
                      <a:rPr lang="en-US" altLang="pt-BR" sz="2800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3</m:t>
                    </m:r>
                    <m:r>
                      <a:rPr lang="en-US" altLang="pt-BR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𝑥</m:t>
                    </m:r>
                    <m:r>
                      <a:rPr lang="en-US" altLang="pt-BR" sz="2800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3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3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𝑋</m:t>
                    </m:r>
                    <m:r>
                      <a:rPr lang="en-US" sz="28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0</m:t>
                    </m:r>
                    <m:r>
                      <a:rPr lang="en-US" sz="2800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2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𝑌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)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3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𝑌</m:t>
                    </m:r>
                    <m:r>
                      <a:rPr lang="en-US" sz="2800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2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3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𝑌</m:t>
                    </m:r>
                    <m:r>
                      <a:rPr lang="en-US" sz="2800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2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𝑋</m:t>
                    </m:r>
                    <m:r>
                      <a:rPr lang="en-US" sz="28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0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3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𝑥</m:t>
                    </m:r>
                    <m:r>
                      <a:rPr lang="en-US" sz="2800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2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𝑌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3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𝑥</m:t>
                    </m:r>
                    <m:r>
                      <a:rPr lang="en-US" sz="2800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2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𝑋</m:t>
                    </m:r>
                    <m:r>
                      <a:rPr lang="en-US" sz="28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0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6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𝑋</m:t>
                    </m:r>
                    <m:r>
                      <a:rPr lang="en-US" sz="28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0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𝑌𝑥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)−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𝑚𝑔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𝑚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𝜕</m:t>
                        </m:r>
                        <m:r>
                          <a:rPr lang="en-US" sz="2800" i="1" baseline="300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𝜕</m:t>
                        </m:r>
                        <m:r>
                          <a:rPr lang="en-US" sz="2800" i="1" baseline="300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pt-BR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pt-BR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8" name="Re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" y="5300345"/>
                <a:ext cx="11889740" cy="1141095"/>
              </a:xfrm>
              <a:prstGeom prst="rect">
                <a:avLst/>
              </a:prstGeom>
              <a:blipFill rotWithShape="1">
                <a:blip r:embed="rId3"/>
                <a:stretch>
                  <a:fillRect t="-3784"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tângulo 3"/>
              <p:cNvSpPr/>
              <p:nvPr/>
            </p:nvSpPr>
            <p:spPr>
              <a:xfrm>
                <a:off x="2861310" y="2139315"/>
                <a:ext cx="4730115" cy="5835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:pPr algn="ctr"/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sz="32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pt-BR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pt-BR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1310" y="2139315"/>
                <a:ext cx="4730115" cy="583565"/>
              </a:xfrm>
              <a:prstGeom prst="rect">
                <a:avLst/>
              </a:prstGeom>
              <a:blipFill rotWithShape="1">
                <a:blip r:embed="rId4"/>
                <a:stretch>
                  <a:fillRect b="-5332"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" name="CaixaDeTexto 45"/>
          <p:cNvSpPr txBox="1"/>
          <p:nvPr/>
        </p:nvSpPr>
        <p:spPr>
          <a:xfrm>
            <a:off x="302260" y="191135"/>
            <a:ext cx="11587480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ctr">
              <a:spcBef>
                <a:spcPts val="600"/>
              </a:spcBef>
              <a:spcAft>
                <a:spcPts val="600"/>
              </a:spcAft>
              <a:buFont typeface="+mj-lt"/>
              <a:buNone/>
            </a:pPr>
            <a:r>
              <a:rPr lang="pt-BR" altLang="en-US" sz="3600" b="1" dirty="0" smtClean="0">
                <a:solidFill>
                  <a:srgbClr val="C00000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Modelo de Pequenos Sinais</a:t>
            </a:r>
            <a:endParaRPr lang="pt-BR" altLang="en-US" sz="3600" b="1" dirty="0" smtClean="0">
              <a:solidFill>
                <a:srgbClr val="C00000"/>
              </a:solidFill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  <a:p>
            <a:pPr indent="0">
              <a:spcBef>
                <a:spcPts val="600"/>
              </a:spcBef>
              <a:spcAft>
                <a:spcPts val="600"/>
              </a:spcAft>
              <a:buFont typeface="+mj-lt"/>
              <a:buNone/>
            </a:pPr>
            <a:r>
              <a:rPr lang="pt-BR" altLang="en-US" sz="2800" b="1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Se considerarmos que </a:t>
            </a:r>
            <a:r>
              <a:rPr lang="pt-BR" altLang="en-US" sz="2800" b="1" i="1" dirty="0" smtClean="0">
                <a:latin typeface="Cambria" panose="02040503050406030204" charset="0"/>
                <a:ea typeface="Cambria Math" panose="02040503050406030204" pitchFamily="18" charset="0"/>
                <a:cs typeface="Cambria" panose="02040503050406030204" charset="0"/>
                <a:sym typeface="Symbol" panose="05050102010706020507" charset="0"/>
              </a:rPr>
              <a:t>Y</a:t>
            </a:r>
            <a:r>
              <a:rPr lang="pt-BR" altLang="en-US" sz="2800" b="1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 é pequeno, é de esperar que também </a:t>
            </a:r>
            <a:r>
              <a:rPr lang="pt-BR" altLang="en-US" sz="2800" b="1" i="1" dirty="0" smtClean="0">
                <a:latin typeface="Cambria" panose="02040503050406030204" charset="0"/>
                <a:ea typeface="Cambria Math" panose="02040503050406030204" pitchFamily="18" charset="0"/>
                <a:cs typeface="Cambria" panose="02040503050406030204" charset="0"/>
                <a:sym typeface="Symbol" panose="05050102010706020507" charset="0"/>
              </a:rPr>
              <a:t>x</a:t>
            </a:r>
            <a:r>
              <a:rPr lang="pt-BR" altLang="en-US" sz="2800" b="1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 será pequeno. Dessa forma, em primeira aproximação, podemos desconsiderar qualquer termo onde apareça </a:t>
            </a:r>
            <a:r>
              <a:rPr lang="pt-BR" altLang="en-US" sz="2800" b="1" i="1" dirty="0" smtClean="0">
                <a:solidFill>
                  <a:srgbClr val="C00000"/>
                </a:solidFill>
                <a:latin typeface="Cambria" panose="02040503050406030204" charset="0"/>
                <a:ea typeface="Cambria Math" panose="02040503050406030204" pitchFamily="18" charset="0"/>
                <a:cs typeface="Cambria" panose="02040503050406030204" charset="0"/>
                <a:sym typeface="Symbol" panose="05050102010706020507" charset="0"/>
              </a:rPr>
              <a:t>x</a:t>
            </a:r>
            <a:r>
              <a:rPr lang="pt-BR" altLang="en-US" sz="2800" b="1" i="1" baseline="30000" dirty="0" smtClean="0">
                <a:solidFill>
                  <a:srgbClr val="C00000"/>
                </a:solidFill>
                <a:latin typeface="Cambria" panose="02040503050406030204" charset="0"/>
                <a:ea typeface="Cambria Math" panose="02040503050406030204" pitchFamily="18" charset="0"/>
                <a:cs typeface="Cambria" panose="02040503050406030204" charset="0"/>
                <a:sym typeface="Symbol" panose="05050102010706020507" charset="0"/>
              </a:rPr>
              <a:t>2</a:t>
            </a:r>
            <a:r>
              <a:rPr lang="pt-BR" altLang="en-US" sz="2800" b="1" dirty="0" smtClean="0">
                <a:solidFill>
                  <a:srgbClr val="C00000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,</a:t>
            </a:r>
            <a:r>
              <a:rPr lang="pt-BR" altLang="en-US" sz="2800" b="1" baseline="-25000" dirty="0" smtClean="0">
                <a:solidFill>
                  <a:srgbClr val="C00000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 </a:t>
            </a:r>
            <a:r>
              <a:rPr lang="pt-BR" altLang="en-US" sz="2800" b="1" i="1" dirty="0" smtClean="0">
                <a:solidFill>
                  <a:srgbClr val="C00000"/>
                </a:solidFill>
                <a:latin typeface="Cambria" panose="02040503050406030204" charset="0"/>
                <a:ea typeface="Cambria Math" panose="02040503050406030204" pitchFamily="18" charset="0"/>
                <a:cs typeface="Cambria" panose="02040503050406030204" charset="0"/>
                <a:sym typeface="Symbol" panose="05050102010706020507" charset="0"/>
              </a:rPr>
              <a:t>Y</a:t>
            </a:r>
            <a:r>
              <a:rPr lang="pt-BR" altLang="en-US" sz="2800" b="1" i="1" baseline="30000" dirty="0" smtClean="0">
                <a:solidFill>
                  <a:srgbClr val="C00000"/>
                </a:solidFill>
                <a:latin typeface="Cambria" panose="02040503050406030204" charset="0"/>
                <a:ea typeface="Cambria Math" panose="02040503050406030204" pitchFamily="18" charset="0"/>
                <a:cs typeface="Cambria" panose="02040503050406030204" charset="0"/>
                <a:sym typeface="Symbol" panose="05050102010706020507" charset="0"/>
              </a:rPr>
              <a:t>2</a:t>
            </a:r>
            <a:r>
              <a:rPr lang="pt-BR" altLang="en-US" sz="2800" b="1" baseline="30000" dirty="0" smtClean="0">
                <a:solidFill>
                  <a:srgbClr val="C00000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 </a:t>
            </a:r>
            <a:r>
              <a:rPr lang="pt-BR" altLang="en-US" sz="28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ou</a:t>
            </a:r>
            <a:r>
              <a:rPr lang="pt-BR" altLang="en-US" sz="2800" b="1" dirty="0" smtClean="0">
                <a:solidFill>
                  <a:srgbClr val="C00000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 </a:t>
            </a:r>
            <a:r>
              <a:rPr lang="pt-BR" altLang="en-US" sz="2800" b="1" i="1" dirty="0" smtClean="0">
                <a:solidFill>
                  <a:srgbClr val="C00000"/>
                </a:solidFill>
                <a:latin typeface="Cambria" panose="02040503050406030204" charset="0"/>
                <a:ea typeface="Cambria Math" panose="02040503050406030204" pitchFamily="18" charset="0"/>
                <a:cs typeface="Cambria" panose="02040503050406030204" charset="0"/>
                <a:sym typeface="Symbol" panose="05050102010706020507" charset="0"/>
              </a:rPr>
              <a:t>xY</a:t>
            </a:r>
            <a:r>
              <a:rPr lang="pt-BR" altLang="en-US" sz="2800" b="1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. </a:t>
            </a:r>
            <a:endParaRPr lang="pt-BR" altLang="en-US" sz="2800" b="1" dirty="0" smtClean="0"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  <a:p>
            <a:pPr indent="0">
              <a:spcBef>
                <a:spcPts val="600"/>
              </a:spcBef>
              <a:spcAft>
                <a:spcPts val="600"/>
              </a:spcAft>
              <a:buFont typeface="+mj-lt"/>
              <a:buNone/>
            </a:pPr>
            <a:r>
              <a:rPr lang="pt-BR" altLang="en-US" sz="2800" b="1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A expressão simplificada do sistema será</a:t>
            </a:r>
            <a:endParaRPr lang="pt-BR" altLang="en-US" sz="2800" b="1" dirty="0" smtClean="0"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928735" y="6271260"/>
            <a:ext cx="2743200" cy="365125"/>
          </a:xfrm>
        </p:spPr>
        <p:txBody>
          <a:bodyPr/>
          <a:p>
            <a:fld id="{74F297BB-B745-4CAB-BE1D-CE4C89382949}" type="slidenum">
              <a:rPr lang="pt-BR" smtClean="0"/>
            </a:fld>
            <a:endParaRPr lang="pt-B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tângulo 17"/>
              <p:cNvSpPr/>
              <p:nvPr/>
            </p:nvSpPr>
            <p:spPr>
              <a:xfrm>
                <a:off x="1031875" y="3074035"/>
                <a:ext cx="8984615" cy="7099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:pPr algn="ctr"/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.(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𝑋</m:t>
                    </m:r>
                    <m:r>
                      <a:rPr lang="en-US" sz="28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0</m:t>
                    </m:r>
                    <m:r>
                      <a:rPr lang="en-US" altLang="pt-BR" sz="2800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3</m:t>
                    </m:r>
                    <m:r>
                      <a:rPr lang="en-US" altLang="pt-BR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3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𝑋</m:t>
                    </m:r>
                    <m:r>
                      <a:rPr lang="en-US" sz="28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0</m:t>
                    </m:r>
                    <m:r>
                      <a:rPr lang="en-US" sz="2800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2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𝑌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))−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𝑚𝑔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𝑚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𝜕</m:t>
                        </m:r>
                        <m:r>
                          <a:rPr lang="en-US" sz="2800" i="1" baseline="300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𝜕</m:t>
                        </m:r>
                        <m:r>
                          <a:rPr lang="en-US" sz="2800" i="1" baseline="300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pt-BR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pt-BR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8" name="Re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875" y="3074035"/>
                <a:ext cx="8984615" cy="709930"/>
              </a:xfrm>
              <a:prstGeom prst="rect">
                <a:avLst/>
              </a:prstGeom>
              <a:blipFill rotWithShape="1">
                <a:blip r:embed="rId1"/>
                <a:stretch>
                  <a:fillRect t="-6082"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CaixaDeTexto 45"/>
              <p:cNvSpPr txBox="1"/>
              <p:nvPr/>
            </p:nvSpPr>
            <p:spPr>
              <a:xfrm>
                <a:off x="445135" y="3990340"/>
                <a:ext cx="11587480" cy="960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indent="0" algn="l">
                  <a:spcBef>
                    <a:spcPts val="600"/>
                  </a:spcBef>
                  <a:spcAft>
                    <a:spcPts val="600"/>
                  </a:spcAft>
                  <a:buFont typeface="+mj-lt"/>
                  <a:buNone/>
                </a:pPr>
                <a:r>
                  <a:rPr lang="pt-BR" altLang="en-US" sz="2800" b="1" dirty="0" smtClean="0"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Lembrando a relação para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=−</m:t>
                    </m:r>
                    <m:rad>
                      <m:ra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3</m:t>
                        </m:r>
                      </m:deg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𝑚𝑔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𝐾</m:t>
                            </m:r>
                          </m:den>
                        </m:f>
                      </m:e>
                    </m:ra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pt-BR" altLang="en-US" sz="2800" b="1" dirty="0" smtClean="0"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 chegamos a</a:t>
                </a:r>
                <a:r>
                  <a:rPr lang="pt-BR" altLang="en-US" sz="2800" b="1" baseline="-25000" dirty="0" smtClean="0"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 </a:t>
                </a:r>
                <a:endParaRPr lang="pt-BR" altLang="en-US" sz="2800" b="1" baseline="-25000" dirty="0" smtClean="0">
                  <a:latin typeface="Comic Sans MS" panose="030F0702030302020204" pitchFamily="66" charset="0"/>
                  <a:ea typeface="Cambria Math" panose="02040503050406030204" pitchFamily="18" charset="0"/>
                  <a:cs typeface="Comic Sans MS" panose="030F0702030302020204" pitchFamily="66" charset="0"/>
                  <a:sym typeface="Symbol" panose="05050102010706020507" charset="0"/>
                </a:endParaRPr>
              </a:p>
            </p:txBody>
          </p:sp>
        </mc:Choice>
        <mc:Fallback>
          <p:sp>
            <p:nvSpPr>
              <p:cNvPr id="2" name="CaixaDeTexto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135" y="3990340"/>
                <a:ext cx="11587480" cy="960755"/>
              </a:xfrm>
              <a:prstGeom prst="rect">
                <a:avLst/>
              </a:prstGeom>
              <a:blipFill rotWithShape="1">
                <a:blip r:embed="rId2"/>
                <a:stretch>
                  <a:fillRect b="-1785"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tângulo 2"/>
              <p:cNvSpPr/>
              <p:nvPr/>
            </p:nvSpPr>
            <p:spPr>
              <a:xfrm>
                <a:off x="1428115" y="5020310"/>
                <a:ext cx="8984615" cy="7099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:pPr algn="ctr"/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3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𝐾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𝑋</m:t>
                    </m:r>
                    <m:r>
                      <a:rPr lang="en-US" sz="28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0</m:t>
                    </m:r>
                    <m:r>
                      <a:rPr lang="en-US" sz="2800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2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𝑌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)=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𝑚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𝜕</m:t>
                        </m:r>
                        <m:r>
                          <a:rPr lang="en-US" sz="2800" i="1" baseline="300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𝜕</m:t>
                        </m:r>
                        <m:r>
                          <a:rPr lang="en-US" sz="2800" i="1" baseline="300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pt-BR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pt-BR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115" y="5020310"/>
                <a:ext cx="8984615" cy="709930"/>
              </a:xfrm>
              <a:prstGeom prst="rect">
                <a:avLst/>
              </a:prstGeom>
              <a:blipFill rotWithShape="1">
                <a:blip r:embed="rId3"/>
                <a:stretch>
                  <a:fillRect t="-6082"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tângulo 4"/>
              <p:cNvSpPr/>
              <p:nvPr/>
            </p:nvSpPr>
            <p:spPr>
              <a:xfrm>
                <a:off x="2404110" y="5799455"/>
                <a:ext cx="7032625" cy="7099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:pPr algn="ctr"/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3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𝐾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𝑋</m:t>
                    </m:r>
                    <m:r>
                      <a:rPr lang="en-US" sz="28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0</m:t>
                    </m:r>
                    <m:r>
                      <a:rPr lang="en-US" sz="2800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2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𝑌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𝑚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𝜕</m:t>
                        </m:r>
                        <m:r>
                          <a:rPr lang="en-US" sz="2800" i="1" baseline="300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𝜕</m:t>
                        </m:r>
                        <m:r>
                          <a:rPr lang="en-US" sz="2800" i="1" baseline="300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3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𝐾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𝑋</m:t>
                    </m:r>
                    <m:r>
                      <a:rPr lang="en-US" sz="28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0</m:t>
                    </m:r>
                    <m:r>
                      <a:rPr lang="en-US" altLang="pt-BR" sz="2800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pt-BR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pt-BR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4110" y="5799455"/>
                <a:ext cx="7032625" cy="709930"/>
              </a:xfrm>
              <a:prstGeom prst="rect">
                <a:avLst/>
              </a:prstGeom>
              <a:blipFill rotWithShape="1">
                <a:blip r:embed="rId4"/>
                <a:stretch>
                  <a:fillRect t="-6082"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47" name="CaixaDeTexto 45"/>
              <p:cNvSpPr txBox="1"/>
              <p:nvPr/>
            </p:nvSpPr>
            <p:spPr>
              <a:xfrm>
                <a:off x="302260" y="191135"/>
                <a:ext cx="11587480" cy="2399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indent="0" algn="ctr">
                  <a:spcBef>
                    <a:spcPts val="600"/>
                  </a:spcBef>
                  <a:spcAft>
                    <a:spcPts val="600"/>
                  </a:spcAft>
                  <a:buFont typeface="+mj-lt"/>
                  <a:buNone/>
                </a:pPr>
                <a:r>
                  <a:rPr lang="pt-BR" altLang="en-US" sz="3600" b="1" dirty="0" smtClean="0">
                    <a:solidFill>
                      <a:srgbClr val="C00000"/>
                    </a:solidFill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Modelo de Pequenos Sinais</a:t>
                </a:r>
                <a:endParaRPr lang="pt-BR" altLang="en-US" sz="3600" b="1" dirty="0" smtClean="0">
                  <a:solidFill>
                    <a:srgbClr val="C00000"/>
                  </a:solidFill>
                  <a:latin typeface="Comic Sans MS" panose="030F0702030302020204" pitchFamily="66" charset="0"/>
                  <a:ea typeface="Cambria Math" panose="02040503050406030204" pitchFamily="18" charset="0"/>
                  <a:cs typeface="Comic Sans MS" panose="030F0702030302020204" pitchFamily="66" charset="0"/>
                  <a:sym typeface="Symbol" panose="05050102010706020507" charset="0"/>
                </a:endParaRPr>
              </a:p>
              <a:p>
                <a:pPr indent="0">
                  <a:spcBef>
                    <a:spcPts val="600"/>
                  </a:spcBef>
                  <a:spcAft>
                    <a:spcPts val="600"/>
                  </a:spcAft>
                  <a:buFont typeface="+mj-lt"/>
                  <a:buNone/>
                </a:pPr>
                <a:r>
                  <a:rPr lang="pt-BR" altLang="en-US" sz="2800" b="1" dirty="0" smtClean="0"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vamos chamar de</a:t>
                </a:r>
                <a:endParaRPr lang="pt-BR" altLang="en-US" sz="2800" b="1" dirty="0" smtClean="0">
                  <a:latin typeface="Comic Sans MS" panose="030F0702030302020204" pitchFamily="66" charset="0"/>
                  <a:ea typeface="Cambria Math" panose="02040503050406030204" pitchFamily="18" charset="0"/>
                  <a:cs typeface="Comic Sans MS" panose="030F0702030302020204" pitchFamily="66" charset="0"/>
                  <a:sym typeface="Symbol" panose="05050102010706020507" charset="0"/>
                </a:endParaRPr>
              </a:p>
              <a:p>
                <a:pPr indent="0">
                  <a:spcBef>
                    <a:spcPts val="600"/>
                  </a:spcBef>
                  <a:spcAft>
                    <a:spcPts val="600"/>
                  </a:spcAft>
                  <a:buFont typeface="+mj-lt"/>
                  <a:buNone/>
                </a:pPr>
                <a:r>
                  <a:rPr lang="pt-BR" altLang="en-US" sz="2800" i="1"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</a:rPr>
                  <a:t>k </a:t>
                </a:r>
                <a:r>
                  <a:rPr lang="pt-BR" altLang="en-US" sz="2800"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3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𝐾𝑋</m:t>
                    </m:r>
                    <m:r>
                      <a:rPr lang="en-US" sz="28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0</m:t>
                    </m:r>
                    <m:r>
                      <a:rPr lang="en-US" sz="2800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pt-BR" altLang="en-US" sz="2800" b="1" dirty="0" smtClean="0"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 </a:t>
                </a:r>
                <a:endParaRPr lang="pt-BR" altLang="en-US" sz="2800" b="1" dirty="0" smtClean="0">
                  <a:latin typeface="Comic Sans MS" panose="030F0702030302020204" pitchFamily="66" charset="0"/>
                  <a:ea typeface="Cambria Math" panose="02040503050406030204" pitchFamily="18" charset="0"/>
                  <a:cs typeface="Comic Sans MS" panose="030F0702030302020204" pitchFamily="66" charset="0"/>
                  <a:sym typeface="Symbol" panose="05050102010706020507" charset="0"/>
                </a:endParaRPr>
              </a:p>
              <a:p>
                <a:pPr indent="0">
                  <a:spcBef>
                    <a:spcPts val="600"/>
                  </a:spcBef>
                  <a:spcAft>
                    <a:spcPts val="600"/>
                  </a:spcAft>
                  <a:buFont typeface="+mj-lt"/>
                  <a:buNone/>
                </a:pPr>
                <a:r>
                  <a:rPr lang="pt-BR" altLang="en-US" sz="2800" b="1" dirty="0" smtClean="0"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e chegamos a equação diferencial linear que modela o sistema.</a:t>
                </a:r>
                <a:endParaRPr lang="pt-BR" altLang="en-US" sz="2800" b="1" dirty="0" smtClean="0">
                  <a:latin typeface="Comic Sans MS" panose="030F0702030302020204" pitchFamily="66" charset="0"/>
                  <a:ea typeface="Cambria Math" panose="02040503050406030204" pitchFamily="18" charset="0"/>
                  <a:cs typeface="Comic Sans MS" panose="030F0702030302020204" pitchFamily="66" charset="0"/>
                  <a:sym typeface="Symbol" panose="05050102010706020507" charset="0"/>
                </a:endParaRPr>
              </a:p>
            </p:txBody>
          </p:sp>
        </mc:Choice>
        <mc:Fallback>
          <p:sp>
            <p:nvSpPr>
              <p:cNvPr id="47" name="CaixaDeTexto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260" y="191135"/>
                <a:ext cx="11587480" cy="2399665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928735" y="6271260"/>
            <a:ext cx="2743200" cy="365125"/>
          </a:xfrm>
        </p:spPr>
        <p:txBody>
          <a:bodyPr/>
          <a:p>
            <a:fld id="{74F297BB-B745-4CAB-BE1D-CE4C89382949}" type="slidenum">
              <a:rPr lang="pt-BR" smtClean="0"/>
            </a:fld>
            <a:endParaRPr lang="pt-B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tângulo 4"/>
              <p:cNvSpPr/>
              <p:nvPr/>
            </p:nvSpPr>
            <p:spPr>
              <a:xfrm>
                <a:off x="1626235" y="2826385"/>
                <a:ext cx="7032625" cy="8001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:pPr algn="ctr"/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𝑘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.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𝑐𝑜𝑠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𝜔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𝑡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)=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𝑚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𝜕</m:t>
                        </m:r>
                        <m:r>
                          <a:rPr lang="en-US" sz="3200" i="1" baseline="300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𝜕</m:t>
                        </m:r>
                        <m:r>
                          <a:rPr lang="en-US" sz="3200" i="1" baseline="300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pt-BR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pt-BR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6235" y="2826385"/>
                <a:ext cx="7032625" cy="800100"/>
              </a:xfrm>
              <a:prstGeom prst="rect">
                <a:avLst/>
              </a:prstGeom>
              <a:blipFill rotWithShape="1">
                <a:blip r:embed="rId2"/>
                <a:stretch>
                  <a:fillRect t="-6984"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aixaDeTexto 45"/>
          <p:cNvSpPr txBox="1"/>
          <p:nvPr/>
        </p:nvSpPr>
        <p:spPr>
          <a:xfrm>
            <a:off x="302260" y="3861435"/>
            <a:ext cx="1158748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spcBef>
                <a:spcPts val="600"/>
              </a:spcBef>
              <a:spcAft>
                <a:spcPts val="600"/>
              </a:spcAft>
              <a:buFont typeface="+mj-lt"/>
              <a:buNone/>
            </a:pPr>
            <a:r>
              <a:rPr lang="pt-BR" altLang="en-US" sz="2800" b="1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Equações diferencias lineares podem ser resolvidas com a aplicação da transfornada de Laplace. Podemos resolver a equação acima dessa forma. Relembremos algumas propriedades importantes da transformada de Laplace antes. </a:t>
            </a:r>
            <a:endParaRPr lang="pt-BR" altLang="en-US" sz="2800" b="1" dirty="0" smtClean="0"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" name="CaixaDeTexto 45"/>
          <p:cNvSpPr txBox="1"/>
          <p:nvPr/>
        </p:nvSpPr>
        <p:spPr>
          <a:xfrm>
            <a:off x="302260" y="191135"/>
            <a:ext cx="115874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ctr">
              <a:spcBef>
                <a:spcPts val="600"/>
              </a:spcBef>
              <a:spcAft>
                <a:spcPts val="600"/>
              </a:spcAft>
              <a:buFont typeface="+mj-lt"/>
              <a:buNone/>
            </a:pPr>
            <a:r>
              <a:rPr lang="pt-BR" altLang="en-US" sz="3600" b="1" dirty="0" smtClean="0">
                <a:solidFill>
                  <a:srgbClr val="C00000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Modelo de Pequenos Sinais</a:t>
            </a:r>
            <a:r>
              <a:rPr lang="pt-BR" altLang="en-US" sz="2800" b="1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 </a:t>
            </a:r>
            <a:endParaRPr lang="pt-BR" altLang="en-US" sz="2800" b="1" dirty="0" smtClean="0"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928735" y="6271260"/>
            <a:ext cx="2743200" cy="365125"/>
          </a:xfrm>
        </p:spPr>
        <p:txBody>
          <a:bodyPr/>
          <a:p>
            <a:fld id="{74F297BB-B745-4CAB-BE1D-CE4C89382949}" type="slidenum">
              <a:rPr lang="pt-BR" smtClean="0"/>
            </a:fld>
            <a:endParaRPr lang="pt-BR"/>
          </a:p>
        </p:txBody>
      </p:sp>
      <p:sp>
        <p:nvSpPr>
          <p:cNvPr id="2" name="Espaço Reservado para Conteúdo 2"/>
          <p:cNvSpPr txBox="1"/>
          <p:nvPr/>
        </p:nvSpPr>
        <p:spPr>
          <a:xfrm>
            <a:off x="301625" y="836295"/>
            <a:ext cx="11588115" cy="2884805"/>
          </a:xfrm>
          <a:prstGeom prst="rect">
            <a:avLst/>
          </a:prstGeom>
        </p:spPr>
        <p:txBody>
          <a:bodyPr>
            <a:normAutofit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pt-BR" sz="32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P1. Linearidade em t</a:t>
            </a:r>
            <a:endParaRPr lang="pt-BR" sz="3200" b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pt-BR" dirty="0" smtClean="0">
                <a:latin typeface="Viner Hand ITC" panose="03070502030502020203" pitchFamily="66" charset="0"/>
              </a:rPr>
              <a:t>L</a:t>
            </a:r>
            <a:r>
              <a:rPr lang="pt-BR" i="1" dirty="0" smtClean="0">
                <a:latin typeface="Cambria" panose="02040503050406030204" charset="0"/>
                <a:cs typeface="Cambria" panose="02040503050406030204" charset="0"/>
              </a:rPr>
              <a:t>(a</a:t>
            </a:r>
            <a:r>
              <a:rPr lang="pt-BR" i="1" baseline="-25000" dirty="0" smtClean="0">
                <a:latin typeface="Cambria" panose="02040503050406030204" charset="0"/>
                <a:cs typeface="Cambria" panose="02040503050406030204" charset="0"/>
              </a:rPr>
              <a:t>1</a:t>
            </a:r>
            <a:r>
              <a:rPr lang="pt-BR" i="1" dirty="0" smtClean="0">
                <a:latin typeface="Cambria" panose="02040503050406030204" charset="0"/>
                <a:cs typeface="Cambria" panose="02040503050406030204" charset="0"/>
              </a:rPr>
              <a:t>f</a:t>
            </a:r>
            <a:r>
              <a:rPr lang="pt-BR" i="1" baseline="-25000" dirty="0" smtClean="0">
                <a:latin typeface="Cambria" panose="02040503050406030204" charset="0"/>
                <a:cs typeface="Cambria" panose="02040503050406030204" charset="0"/>
              </a:rPr>
              <a:t>1</a:t>
            </a:r>
            <a:r>
              <a:rPr lang="pt-BR" i="1" dirty="0" smtClean="0">
                <a:latin typeface="Cambria" panose="02040503050406030204" charset="0"/>
                <a:cs typeface="Cambria" panose="02040503050406030204" charset="0"/>
              </a:rPr>
              <a:t>(t) + a</a:t>
            </a:r>
            <a:r>
              <a:rPr lang="pt-BR" i="1" baseline="-25000" dirty="0" smtClean="0">
                <a:latin typeface="Cambria" panose="02040503050406030204" charset="0"/>
                <a:cs typeface="Cambria" panose="02040503050406030204" charset="0"/>
              </a:rPr>
              <a:t>2</a:t>
            </a:r>
            <a:r>
              <a:rPr lang="pt-BR" i="1" dirty="0" smtClean="0">
                <a:latin typeface="Cambria" panose="02040503050406030204" charset="0"/>
                <a:cs typeface="Cambria" panose="02040503050406030204" charset="0"/>
              </a:rPr>
              <a:t>f</a:t>
            </a:r>
            <a:r>
              <a:rPr lang="pt-BR" i="1" baseline="-25000" dirty="0">
                <a:latin typeface="Cambria" panose="02040503050406030204" charset="0"/>
                <a:cs typeface="Cambria" panose="02040503050406030204" charset="0"/>
              </a:rPr>
              <a:t>2</a:t>
            </a:r>
            <a:r>
              <a:rPr lang="pt-BR" i="1" dirty="0" smtClean="0">
                <a:latin typeface="Cambria" panose="02040503050406030204" charset="0"/>
                <a:cs typeface="Cambria" panose="02040503050406030204" charset="0"/>
              </a:rPr>
              <a:t>(t</a:t>
            </a:r>
            <a:r>
              <a:rPr lang="pt-BR" i="1" dirty="0">
                <a:latin typeface="Cambria" panose="02040503050406030204" charset="0"/>
                <a:cs typeface="Cambria" panose="02040503050406030204" charset="0"/>
              </a:rPr>
              <a:t>)</a:t>
            </a:r>
            <a:r>
              <a:rPr lang="pt-BR" i="1" dirty="0" smtClean="0">
                <a:latin typeface="Cambria" panose="02040503050406030204" charset="0"/>
                <a:cs typeface="Cambria" panose="02040503050406030204" charset="0"/>
              </a:rPr>
              <a:t>)</a:t>
            </a:r>
            <a:r>
              <a:rPr lang="pt-BR" dirty="0" smtClean="0">
                <a:latin typeface="Comic Sans MS" panose="030F0702030302020204" pitchFamily="66" charset="0"/>
              </a:rPr>
              <a:t> = </a:t>
            </a:r>
            <a:r>
              <a:rPr lang="pt-BR" i="1" dirty="0" smtClean="0">
                <a:latin typeface="Cambria" panose="02040503050406030204" charset="0"/>
                <a:cs typeface="Cambria" panose="02040503050406030204" charset="0"/>
              </a:rPr>
              <a:t>a</a:t>
            </a:r>
            <a:r>
              <a:rPr lang="pt-BR" i="1" baseline="-25000" dirty="0" smtClean="0">
                <a:latin typeface="Cambria" panose="02040503050406030204" charset="0"/>
                <a:cs typeface="Cambria" panose="02040503050406030204" charset="0"/>
              </a:rPr>
              <a:t>1</a:t>
            </a:r>
            <a:r>
              <a:rPr lang="pt-BR" dirty="0" smtClean="0">
                <a:latin typeface="Viner Hand ITC" panose="03070502030502020203" pitchFamily="66" charset="0"/>
              </a:rPr>
              <a:t>L</a:t>
            </a:r>
            <a:r>
              <a:rPr lang="pt-BR" i="1" dirty="0" smtClean="0">
                <a:latin typeface="Cambria" panose="02040503050406030204" charset="0"/>
                <a:cs typeface="Cambria" panose="02040503050406030204" charset="0"/>
              </a:rPr>
              <a:t>(f</a:t>
            </a:r>
            <a:r>
              <a:rPr lang="pt-BR" i="1" baseline="-25000" dirty="0" smtClean="0">
                <a:latin typeface="Cambria" panose="02040503050406030204" charset="0"/>
                <a:cs typeface="Cambria" panose="02040503050406030204" charset="0"/>
              </a:rPr>
              <a:t>1</a:t>
            </a:r>
            <a:r>
              <a:rPr lang="pt-BR" i="1" dirty="0" smtClean="0">
                <a:latin typeface="Cambria" panose="02040503050406030204" charset="0"/>
                <a:cs typeface="Cambria" panose="02040503050406030204" charset="0"/>
              </a:rPr>
              <a:t>(t)) </a:t>
            </a:r>
            <a:r>
              <a:rPr lang="pt-BR" i="1" dirty="0">
                <a:latin typeface="Cambria" panose="02040503050406030204" charset="0"/>
                <a:cs typeface="Cambria" panose="02040503050406030204" charset="0"/>
              </a:rPr>
              <a:t>+ </a:t>
            </a:r>
            <a:r>
              <a:rPr lang="pt-BR" i="1" dirty="0" smtClean="0">
                <a:latin typeface="Cambria" panose="02040503050406030204" charset="0"/>
                <a:cs typeface="Cambria" panose="02040503050406030204" charset="0"/>
              </a:rPr>
              <a:t>a</a:t>
            </a:r>
            <a:r>
              <a:rPr lang="pt-BR" i="1" baseline="-25000" dirty="0" smtClean="0">
                <a:latin typeface="Cambria" panose="02040503050406030204" charset="0"/>
                <a:cs typeface="Cambria" panose="02040503050406030204" charset="0"/>
              </a:rPr>
              <a:t>2</a:t>
            </a:r>
            <a:r>
              <a:rPr lang="pt-BR" dirty="0" smtClean="0">
                <a:latin typeface="Viner Hand ITC" panose="03070502030502020203" pitchFamily="66" charset="0"/>
              </a:rPr>
              <a:t>L</a:t>
            </a:r>
            <a:r>
              <a:rPr lang="pt-BR" i="1" dirty="0" smtClean="0">
                <a:latin typeface="Cambria" panose="02040503050406030204" charset="0"/>
                <a:cs typeface="Cambria" panose="02040503050406030204" charset="0"/>
              </a:rPr>
              <a:t>(f</a:t>
            </a:r>
            <a:r>
              <a:rPr lang="pt-BR" i="1" baseline="-25000" dirty="0" smtClean="0">
                <a:latin typeface="Cambria" panose="02040503050406030204" charset="0"/>
                <a:cs typeface="Cambria" panose="02040503050406030204" charset="0"/>
              </a:rPr>
              <a:t>2</a:t>
            </a:r>
            <a:r>
              <a:rPr lang="pt-BR" i="1" dirty="0" smtClean="0">
                <a:latin typeface="Cambria" panose="02040503050406030204" charset="0"/>
                <a:cs typeface="Cambria" panose="02040503050406030204" charset="0"/>
              </a:rPr>
              <a:t>(t))</a:t>
            </a:r>
            <a:r>
              <a:rPr lang="pt-BR" dirty="0" smtClean="0">
                <a:latin typeface="Comic Sans MS" panose="030F0702030302020204" pitchFamily="66" charset="0"/>
              </a:rPr>
              <a:t> = </a:t>
            </a:r>
            <a:endParaRPr lang="pt-BR" dirty="0" smtClean="0">
              <a:latin typeface="Comic Sans MS" panose="030F0702030302020204" pitchFamily="66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pt-BR" i="1" dirty="0" smtClean="0">
                <a:latin typeface="Cambria" panose="02040503050406030204" charset="0"/>
                <a:cs typeface="Cambria" panose="02040503050406030204" charset="0"/>
              </a:rPr>
              <a:t>a</a:t>
            </a:r>
            <a:r>
              <a:rPr lang="pt-BR" i="1" baseline="-25000" dirty="0" smtClean="0">
                <a:latin typeface="Cambria" panose="02040503050406030204" charset="0"/>
                <a:cs typeface="Cambria" panose="02040503050406030204" charset="0"/>
              </a:rPr>
              <a:t>1</a:t>
            </a:r>
            <a:r>
              <a:rPr lang="pt-BR" i="1" dirty="0" smtClean="0">
                <a:latin typeface="Cambria" panose="02040503050406030204" charset="0"/>
                <a:cs typeface="Cambria" panose="02040503050406030204" charset="0"/>
              </a:rPr>
              <a:t>F</a:t>
            </a:r>
            <a:r>
              <a:rPr lang="pt-BR" i="1" baseline="-25000" dirty="0" smtClean="0">
                <a:latin typeface="Cambria" panose="02040503050406030204" charset="0"/>
                <a:cs typeface="Cambria" panose="02040503050406030204" charset="0"/>
              </a:rPr>
              <a:t>1</a:t>
            </a:r>
            <a:r>
              <a:rPr lang="pt-BR" i="1" dirty="0" smtClean="0">
                <a:latin typeface="Cambria" panose="02040503050406030204" charset="0"/>
                <a:cs typeface="Cambria" panose="02040503050406030204" charset="0"/>
              </a:rPr>
              <a:t>(s) </a:t>
            </a:r>
            <a:r>
              <a:rPr lang="pt-BR" i="1" dirty="0">
                <a:latin typeface="Cambria" panose="02040503050406030204" charset="0"/>
                <a:cs typeface="Cambria" panose="02040503050406030204" charset="0"/>
              </a:rPr>
              <a:t>+ </a:t>
            </a:r>
            <a:r>
              <a:rPr lang="pt-BR" i="1" dirty="0" smtClean="0">
                <a:latin typeface="Cambria" panose="02040503050406030204" charset="0"/>
                <a:cs typeface="Cambria" panose="02040503050406030204" charset="0"/>
              </a:rPr>
              <a:t>a</a:t>
            </a:r>
            <a:r>
              <a:rPr lang="pt-BR" i="1" baseline="-25000" dirty="0" smtClean="0">
                <a:latin typeface="Cambria" panose="02040503050406030204" charset="0"/>
                <a:cs typeface="Cambria" panose="02040503050406030204" charset="0"/>
              </a:rPr>
              <a:t>2</a:t>
            </a:r>
            <a:r>
              <a:rPr lang="pt-BR" i="1" dirty="0" smtClean="0">
                <a:latin typeface="Cambria" panose="02040503050406030204" charset="0"/>
                <a:cs typeface="Cambria" panose="02040503050406030204" charset="0"/>
              </a:rPr>
              <a:t>F</a:t>
            </a:r>
            <a:r>
              <a:rPr lang="pt-BR" i="1" baseline="-25000" dirty="0" smtClean="0">
                <a:latin typeface="Cambria" panose="02040503050406030204" charset="0"/>
                <a:cs typeface="Cambria" panose="02040503050406030204" charset="0"/>
              </a:rPr>
              <a:t>2</a:t>
            </a:r>
            <a:r>
              <a:rPr lang="pt-BR" i="1" dirty="0" smtClean="0">
                <a:latin typeface="Cambria" panose="02040503050406030204" charset="0"/>
                <a:cs typeface="Cambria" panose="02040503050406030204" charset="0"/>
              </a:rPr>
              <a:t>(s)</a:t>
            </a:r>
            <a:endParaRPr lang="pt-BR" i="1" dirty="0" smtClean="0">
              <a:latin typeface="Cambria" panose="02040503050406030204" charset="0"/>
              <a:cs typeface="Cambria" panose="0204050305040603020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pt-BR" dirty="0" smtClean="0">
                <a:latin typeface="Comic Sans MS" panose="030F0702030302020204" pitchFamily="66" charset="0"/>
              </a:rPr>
              <a:t>onde </a:t>
            </a:r>
            <a:r>
              <a:rPr lang="pt-BR" dirty="0" smtClean="0">
                <a:latin typeface="Viner Hand ITC" panose="03070502030502020203" pitchFamily="66" charset="0"/>
                <a:sym typeface="+mn-ea"/>
              </a:rPr>
              <a:t>L</a:t>
            </a:r>
            <a:r>
              <a:rPr lang="pt-BR" dirty="0" smtClean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 indica a transformada de laplace</a:t>
            </a:r>
            <a:r>
              <a:rPr lang="pt-BR" dirty="0" smtClean="0">
                <a:latin typeface="Comic Sans MS" panose="030F0702030302020204" pitchFamily="66" charset="0"/>
                <a:cs typeface="Comic Sans MS" panose="030F0702030302020204" pitchFamily="66" charset="0"/>
              </a:rPr>
              <a:t> e F(s) é a transformada de f(t)</a:t>
            </a:r>
            <a:endParaRPr lang="pt-BR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7" name="Espaço Reservado para Conteúdo 2"/>
          <p:cNvSpPr txBox="1"/>
          <p:nvPr/>
        </p:nvSpPr>
        <p:spPr>
          <a:xfrm>
            <a:off x="302260" y="3721100"/>
            <a:ext cx="11471910" cy="2678430"/>
          </a:xfrm>
          <a:prstGeom prst="rect">
            <a:avLst/>
          </a:prstGeom>
        </p:spPr>
        <p:txBody>
          <a:bodyPr>
            <a:normAutofit fontScale="8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pt-BR" sz="32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P2</a:t>
            </a:r>
            <a:r>
              <a:rPr lang="pt-BR" sz="36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. Linearidade em s</a:t>
            </a:r>
            <a:endParaRPr lang="pt-BR" sz="3600" b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pt-BR" sz="3600" b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pt-BR" sz="3200" dirty="0" smtClean="0">
                <a:latin typeface="Viner Hand ITC" panose="03070502030502020203" pitchFamily="66" charset="0"/>
              </a:rPr>
              <a:t>L</a:t>
            </a:r>
            <a:r>
              <a:rPr lang="pt-BR" sz="3200" baseline="30000" dirty="0" smtClean="0">
                <a:latin typeface="Comic Sans MS" panose="030F0702030302020204" pitchFamily="66" charset="0"/>
              </a:rPr>
              <a:t>-1</a:t>
            </a:r>
            <a:r>
              <a:rPr lang="pt-BR" sz="3200" i="1" dirty="0" smtClean="0">
                <a:latin typeface="Cambria" panose="02040503050406030204" charset="0"/>
                <a:cs typeface="Cambria" panose="02040503050406030204" charset="0"/>
              </a:rPr>
              <a:t>(a</a:t>
            </a:r>
            <a:r>
              <a:rPr lang="pt-BR" sz="3200" i="1" baseline="-25000" dirty="0" smtClean="0">
                <a:latin typeface="Cambria" panose="02040503050406030204" charset="0"/>
                <a:cs typeface="Cambria" panose="02040503050406030204" charset="0"/>
              </a:rPr>
              <a:t>1</a:t>
            </a:r>
            <a:r>
              <a:rPr lang="pt-BR" sz="3200" i="1" dirty="0" smtClean="0">
                <a:latin typeface="Cambria" panose="02040503050406030204" charset="0"/>
                <a:cs typeface="Cambria" panose="02040503050406030204" charset="0"/>
              </a:rPr>
              <a:t>F</a:t>
            </a:r>
            <a:r>
              <a:rPr lang="pt-BR" sz="3200" i="1" baseline="-25000" dirty="0" smtClean="0">
                <a:latin typeface="Cambria" panose="02040503050406030204" charset="0"/>
                <a:cs typeface="Cambria" panose="02040503050406030204" charset="0"/>
              </a:rPr>
              <a:t>1</a:t>
            </a:r>
            <a:r>
              <a:rPr lang="pt-BR" sz="3200" i="1" dirty="0" smtClean="0">
                <a:latin typeface="Cambria" panose="02040503050406030204" charset="0"/>
                <a:cs typeface="Cambria" panose="02040503050406030204" charset="0"/>
              </a:rPr>
              <a:t>(s) + a</a:t>
            </a:r>
            <a:r>
              <a:rPr lang="pt-BR" sz="3200" i="1" baseline="-25000" dirty="0" smtClean="0">
                <a:latin typeface="Cambria" panose="02040503050406030204" charset="0"/>
                <a:cs typeface="Cambria" panose="02040503050406030204" charset="0"/>
              </a:rPr>
              <a:t>2</a:t>
            </a:r>
            <a:r>
              <a:rPr lang="pt-BR" sz="3200" i="1" dirty="0" smtClean="0">
                <a:latin typeface="Cambria" panose="02040503050406030204" charset="0"/>
                <a:cs typeface="Cambria" panose="02040503050406030204" charset="0"/>
              </a:rPr>
              <a:t>F</a:t>
            </a:r>
            <a:r>
              <a:rPr lang="pt-BR" sz="3200" i="1" baseline="-25000" dirty="0" smtClean="0">
                <a:latin typeface="Cambria" panose="02040503050406030204" charset="0"/>
                <a:cs typeface="Cambria" panose="02040503050406030204" charset="0"/>
              </a:rPr>
              <a:t>2</a:t>
            </a:r>
            <a:r>
              <a:rPr lang="pt-BR" sz="3200" i="1" dirty="0" smtClean="0">
                <a:latin typeface="Cambria" panose="02040503050406030204" charset="0"/>
                <a:cs typeface="Cambria" panose="02040503050406030204" charset="0"/>
              </a:rPr>
              <a:t>(S) ) = a</a:t>
            </a:r>
            <a:r>
              <a:rPr lang="pt-BR" sz="3200" i="1" baseline="-25000" dirty="0" smtClean="0">
                <a:latin typeface="Cambria" panose="02040503050406030204" charset="0"/>
                <a:cs typeface="Cambria" panose="02040503050406030204" charset="0"/>
              </a:rPr>
              <a:t>1</a:t>
            </a:r>
            <a:r>
              <a:rPr lang="pt-BR" sz="3200" dirty="0" smtClean="0">
                <a:latin typeface="Viner Hand ITC" panose="03070502030502020203" pitchFamily="66" charset="0"/>
              </a:rPr>
              <a:t>L</a:t>
            </a:r>
            <a:r>
              <a:rPr lang="pt-BR" sz="3200" baseline="30000" dirty="0" smtClean="0">
                <a:latin typeface="Comic Sans MS" panose="030F0702030302020204" pitchFamily="66" charset="0"/>
              </a:rPr>
              <a:t>-1 </a:t>
            </a:r>
            <a:r>
              <a:rPr lang="pt-BR" sz="3200" i="1" dirty="0" smtClean="0">
                <a:latin typeface="Cambria" panose="02040503050406030204" charset="0"/>
                <a:cs typeface="Cambria" panose="02040503050406030204" charset="0"/>
              </a:rPr>
              <a:t>(F</a:t>
            </a:r>
            <a:r>
              <a:rPr lang="pt-BR" sz="3200" i="1" baseline="-25000" dirty="0" smtClean="0">
                <a:latin typeface="Cambria" panose="02040503050406030204" charset="0"/>
                <a:cs typeface="Cambria" panose="02040503050406030204" charset="0"/>
              </a:rPr>
              <a:t>1</a:t>
            </a:r>
            <a:r>
              <a:rPr lang="pt-BR" sz="3200" i="1" dirty="0" smtClean="0">
                <a:latin typeface="Cambria" panose="02040503050406030204" charset="0"/>
                <a:cs typeface="Cambria" panose="02040503050406030204" charset="0"/>
              </a:rPr>
              <a:t>(s)) + a</a:t>
            </a:r>
            <a:r>
              <a:rPr lang="pt-BR" sz="3200" i="1" baseline="-25000" dirty="0" smtClean="0">
                <a:latin typeface="Cambria" panose="02040503050406030204" charset="0"/>
                <a:cs typeface="Cambria" panose="02040503050406030204" charset="0"/>
              </a:rPr>
              <a:t>2</a:t>
            </a:r>
            <a:r>
              <a:rPr lang="pt-BR" sz="3200" dirty="0" smtClean="0">
                <a:latin typeface="Viner Hand ITC" panose="03070502030502020203" pitchFamily="66" charset="0"/>
              </a:rPr>
              <a:t>L</a:t>
            </a:r>
            <a:r>
              <a:rPr lang="pt-BR" sz="3200" baseline="30000" dirty="0" smtClean="0">
                <a:latin typeface="Comic Sans MS" panose="030F0702030302020204" pitchFamily="66" charset="0"/>
              </a:rPr>
              <a:t>-1 </a:t>
            </a:r>
            <a:r>
              <a:rPr lang="pt-BR" sz="3200" i="1" dirty="0" smtClean="0">
                <a:latin typeface="Cambria" panose="02040503050406030204" charset="0"/>
                <a:cs typeface="Cambria" panose="02040503050406030204" charset="0"/>
              </a:rPr>
              <a:t>(F</a:t>
            </a:r>
            <a:r>
              <a:rPr lang="pt-BR" sz="3200" i="1" baseline="-25000" dirty="0" smtClean="0">
                <a:latin typeface="Cambria" panose="02040503050406030204" charset="0"/>
                <a:cs typeface="Cambria" panose="02040503050406030204" charset="0"/>
              </a:rPr>
              <a:t>2</a:t>
            </a:r>
            <a:r>
              <a:rPr lang="pt-BR" sz="3200" i="1" dirty="0" smtClean="0">
                <a:latin typeface="Cambria" panose="02040503050406030204" charset="0"/>
                <a:cs typeface="Cambria" panose="02040503050406030204" charset="0"/>
              </a:rPr>
              <a:t>(s)) = </a:t>
            </a:r>
            <a:endParaRPr lang="pt-BR" sz="3200" i="1" dirty="0" smtClean="0">
              <a:latin typeface="Cambria" panose="02040503050406030204" charset="0"/>
              <a:cs typeface="Cambria" panose="02040503050406030204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pt-BR" sz="3200" i="1" dirty="0" smtClean="0">
                <a:latin typeface="Cambria" panose="02040503050406030204" charset="0"/>
                <a:cs typeface="Cambria" panose="02040503050406030204" charset="0"/>
              </a:rPr>
              <a:t>a</a:t>
            </a:r>
            <a:r>
              <a:rPr lang="pt-BR" sz="3200" i="1" baseline="-25000" dirty="0" smtClean="0">
                <a:latin typeface="Cambria" panose="02040503050406030204" charset="0"/>
                <a:cs typeface="Cambria" panose="02040503050406030204" charset="0"/>
              </a:rPr>
              <a:t>1</a:t>
            </a:r>
            <a:r>
              <a:rPr lang="pt-BR" sz="3200" i="1" dirty="0" smtClean="0">
                <a:latin typeface="Cambria" panose="02040503050406030204" charset="0"/>
                <a:cs typeface="Cambria" panose="02040503050406030204" charset="0"/>
              </a:rPr>
              <a:t>f</a:t>
            </a:r>
            <a:r>
              <a:rPr lang="pt-BR" sz="3200" i="1" baseline="-25000" dirty="0" smtClean="0">
                <a:latin typeface="Cambria" panose="02040503050406030204" charset="0"/>
                <a:cs typeface="Cambria" panose="02040503050406030204" charset="0"/>
              </a:rPr>
              <a:t>1</a:t>
            </a:r>
            <a:r>
              <a:rPr lang="pt-BR" sz="3200" i="1" dirty="0" smtClean="0">
                <a:latin typeface="Cambria" panose="02040503050406030204" charset="0"/>
                <a:cs typeface="Cambria" panose="02040503050406030204" charset="0"/>
              </a:rPr>
              <a:t>(f) + a</a:t>
            </a:r>
            <a:r>
              <a:rPr lang="pt-BR" sz="3200" i="1" baseline="-25000" dirty="0" smtClean="0">
                <a:latin typeface="Cambria" panose="02040503050406030204" charset="0"/>
                <a:cs typeface="Cambria" panose="02040503050406030204" charset="0"/>
              </a:rPr>
              <a:t>2</a:t>
            </a:r>
            <a:r>
              <a:rPr lang="pt-BR" sz="3200" i="1" dirty="0" smtClean="0">
                <a:latin typeface="Cambria" panose="02040503050406030204" charset="0"/>
                <a:cs typeface="Cambria" panose="02040503050406030204" charset="0"/>
              </a:rPr>
              <a:t>f</a:t>
            </a:r>
            <a:r>
              <a:rPr lang="pt-BR" sz="3200" i="1" baseline="-25000" dirty="0" smtClean="0">
                <a:latin typeface="Cambria" panose="02040503050406030204" charset="0"/>
                <a:cs typeface="Cambria" panose="02040503050406030204" charset="0"/>
              </a:rPr>
              <a:t>2</a:t>
            </a:r>
            <a:r>
              <a:rPr lang="pt-BR" sz="3200" i="1" dirty="0" smtClean="0">
                <a:latin typeface="Cambria" panose="02040503050406030204" charset="0"/>
                <a:cs typeface="Cambria" panose="02040503050406030204" charset="0"/>
              </a:rPr>
              <a:t>(t)</a:t>
            </a:r>
            <a:endParaRPr lang="pt-BR" sz="3200" i="1" dirty="0" smtClean="0">
              <a:latin typeface="Cambria" panose="02040503050406030204" charset="0"/>
              <a:cs typeface="Cambria" panose="0204050305040603020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" name="CaixaDeTexto 45"/>
          <p:cNvSpPr txBox="1"/>
          <p:nvPr/>
        </p:nvSpPr>
        <p:spPr>
          <a:xfrm>
            <a:off x="302895" y="302895"/>
            <a:ext cx="115874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ctr">
              <a:spcBef>
                <a:spcPts val="600"/>
              </a:spcBef>
              <a:spcAft>
                <a:spcPts val="600"/>
              </a:spcAft>
              <a:buFont typeface="+mj-lt"/>
              <a:buNone/>
            </a:pPr>
            <a:r>
              <a:rPr lang="pt-BR" altLang="en-US" sz="3600" b="1" dirty="0" smtClean="0">
                <a:solidFill>
                  <a:srgbClr val="C00000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Modelo de Pequenos Sinais</a:t>
            </a:r>
            <a:r>
              <a:rPr lang="pt-BR" altLang="en-US" sz="2800" b="1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 </a:t>
            </a:r>
            <a:endParaRPr lang="pt-BR" altLang="en-US" sz="2800" b="1" dirty="0" smtClean="0"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928735" y="6271260"/>
            <a:ext cx="2743200" cy="365125"/>
          </a:xfrm>
        </p:spPr>
        <p:txBody>
          <a:bodyPr/>
          <a:p>
            <a:fld id="{74F297BB-B745-4CAB-BE1D-CE4C89382949}" type="slidenum">
              <a:rPr lang="pt-BR" smtClean="0"/>
            </a:fld>
            <a:endParaRPr lang="pt-B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Espaço Reservado para Conteúdo 2"/>
              <p:cNvSpPr txBox="1"/>
              <p:nvPr/>
            </p:nvSpPr>
            <p:spPr>
              <a:xfrm>
                <a:off x="422275" y="1419860"/>
                <a:ext cx="11348085" cy="4521835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Font typeface="Arial" panose="020B0604020202020204" pitchFamily="34" charset="0"/>
                  <a:buNone/>
                </a:pPr>
                <a:r>
                  <a:rPr lang="pt-BR" sz="2400" b="1" dirty="0" smtClean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P3</a:t>
                </a:r>
                <a:r>
                  <a:rPr lang="pt-BR" b="1" dirty="0" smtClean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. Derivada de uma Função</a:t>
                </a:r>
                <a:endParaRPr lang="pt-BR" b="1" dirty="0" smtClean="0">
                  <a:solidFill>
                    <a:srgbClr val="C00000"/>
                  </a:solidFill>
                  <a:latin typeface="Comic Sans MS" panose="030F0702030302020204" pitchFamily="66" charset="0"/>
                </a:endParaRPr>
              </a:p>
              <a:p>
                <a:pPr marL="0" indent="0">
                  <a:lnSpc>
                    <a:spcPct val="150000"/>
                  </a:lnSpc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pt-BR" sz="2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   </m:t>
                      </m:r>
                      <m:r>
                        <a:rPr lang="pt-BR" sz="2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𝓛</m:t>
                      </m:r>
                      <m:d>
                        <m:dPr>
                          <m:ctrlPr>
                            <a:rPr lang="pt-BR" sz="24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𝝏</m:t>
                              </m:r>
                              <m:r>
                                <a:rPr lang="pt-BR" sz="24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𝒇</m:t>
                              </m:r>
                              <m:r>
                                <a:rPr lang="pt-BR" sz="24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sz="24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pt-BR" sz="24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pt-BR" sz="24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𝝏</m:t>
                              </m:r>
                              <m:r>
                                <a:rPr lang="pt-BR" sz="24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𝒕</m:t>
                              </m:r>
                            </m:den>
                          </m:f>
                        </m:e>
                      </m:d>
                      <m:r>
                        <a:rPr lang="pt-BR" sz="2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𝒔𝑭</m:t>
                      </m:r>
                      <m:r>
                        <a:rPr lang="pt-BR" sz="2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2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pt-BR" sz="2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)−</m:t>
                      </m:r>
                      <m:r>
                        <a:rPr lang="pt-BR" sz="2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pt-BR" sz="2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pt-BR" sz="24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b>
                          <m:r>
                            <a:rPr lang="pt-BR" sz="24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  <m:r>
                        <a:rPr lang="pt-BR" sz="2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2400" b="1" dirty="0" smtClean="0">
                  <a:solidFill>
                    <a:schemeClr val="tx2">
                      <a:lumMod val="50000"/>
                    </a:schemeClr>
                  </a:solidFill>
                  <a:latin typeface="Comic Sans MS" panose="030F0702030302020204" pitchFamily="66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pt-BR" sz="24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   </m:t>
                      </m:r>
                      <m:r>
                        <a:rPr lang="pt-BR" sz="24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𝓛</m:t>
                      </m:r>
                      <m:d>
                        <m:dPr>
                          <m:ctrlPr>
                            <a:rPr lang="pt-BR" sz="24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𝝏</m:t>
                              </m:r>
                            </m:num>
                            <m:den>
                              <m:r>
                                <a:rPr lang="pt-BR" sz="24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𝝏</m:t>
                              </m:r>
                              <m:r>
                                <a:rPr lang="pt-BR" sz="24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𝒕</m:t>
                              </m:r>
                            </m:den>
                          </m:f>
                          <m:d>
                            <m:dPr>
                              <m:ctrlPr>
                                <a:rPr lang="pt-BR" sz="24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400" b="1" i="1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400" b="1" i="1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𝝏</m:t>
                                  </m:r>
                                  <m:r>
                                    <a:rPr lang="pt-BR" sz="2400" b="1" i="1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𝒇</m:t>
                                  </m:r>
                                  <m:r>
                                    <a:rPr lang="pt-BR" sz="2400" b="1" i="1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pt-BR" sz="2400" b="1" i="1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𝒕</m:t>
                                  </m:r>
                                  <m:r>
                                    <a:rPr lang="pt-BR" sz="2400" b="1" i="1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pt-BR" sz="2400" b="1" i="1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𝝏</m:t>
                                  </m:r>
                                  <m:r>
                                    <a:rPr lang="pt-BR" sz="2400" b="1" i="1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𝒕</m:t>
                                  </m:r>
                                </m:den>
                              </m:f>
                            </m:e>
                          </m:d>
                        </m:e>
                      </m:d>
                      <m:r>
                        <a:rPr lang="pt-BR" sz="24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pt-BR" sz="24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𝓛</m:t>
                      </m:r>
                      <m:d>
                        <m:dPr>
                          <m:ctrlPr>
                            <a:rPr lang="pt-BR" sz="24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𝝏</m:t>
                              </m:r>
                              <m:r>
                                <a:rPr lang="pt-BR" sz="24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𝒇</m:t>
                              </m:r>
                              <m:r>
                                <a:rPr lang="pt-BR" sz="24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sz="24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pt-BR" sz="24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pt-BR" sz="24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𝝏</m:t>
                              </m:r>
                              <m:r>
                                <a:rPr lang="pt-BR" sz="24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𝒕</m:t>
                              </m:r>
                            </m:den>
                          </m:f>
                        </m:e>
                      </m:d>
                      <m:r>
                        <a:rPr lang="pt-BR" sz="24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pt-BR" sz="24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pt-BR" sz="24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d>
                        <m:dPr>
                          <m:ctrlPr>
                            <a:rPr lang="pt-BR" sz="24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4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sub>
                              <m:r>
                                <a:rPr lang="pt-BR" sz="24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b>
                          </m:sSub>
                        </m:e>
                      </m:d>
                      <m:r>
                        <a:rPr lang="pt-BR" sz="2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sz="24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p>
                          <m:r>
                            <a:rPr lang="pt-BR" sz="24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pt-BR" sz="2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d>
                        <m:dPr>
                          <m:ctrlPr>
                            <a:rPr lang="pt-BR" sz="24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</m:d>
                      <m:r>
                        <a:rPr lang="pt-BR" sz="2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2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𝒔𝒇</m:t>
                      </m:r>
                      <m:d>
                        <m:dPr>
                          <m:ctrlPr>
                            <a:rPr lang="pt-BR" sz="24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4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sub>
                              <m:r>
                                <a:rPr lang="pt-BR" sz="24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b>
                          </m:sSub>
                        </m:e>
                      </m:d>
                      <m:r>
                        <a:rPr lang="pt-BR" sz="2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pt-BR" sz="24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pt-BR" sz="24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pt-BR" sz="2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pt-BR" sz="24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b>
                          <m:r>
                            <a:rPr lang="pt-BR" sz="24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  <m:r>
                        <a:rPr lang="pt-BR" sz="2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2400" b="1" dirty="0" smtClean="0">
                  <a:solidFill>
                    <a:schemeClr val="tx2">
                      <a:lumMod val="50000"/>
                    </a:schemeClr>
                  </a:solidFill>
                  <a:latin typeface="Comic Sans MS" panose="030F0702030302020204" pitchFamily="66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pt-BR" sz="24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𝓛</m:t>
                    </m:r>
                    <m:d>
                      <m:dPr>
                        <m:ctrlPr>
                          <a:rPr lang="pt-BR" sz="24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BR" sz="2400" b="1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400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𝝏</m:t>
                            </m:r>
                            <m:r>
                              <a:rPr lang="pt-BR" sz="2400" b="1" i="1" baseline="30000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𝒏</m:t>
                            </m:r>
                          </m:num>
                          <m:den>
                            <m:r>
                              <a:rPr lang="pt-BR" sz="2400" b="1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𝝏</m:t>
                            </m:r>
                            <m:r>
                              <a:rPr lang="pt-BR" sz="2400" b="1" i="1" baseline="30000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pt-BR" sz="2400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𝒕</m:t>
                            </m:r>
                          </m:den>
                        </m:f>
                        <m:r>
                          <a:rPr lang="pt-BR" sz="24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𝒇</m:t>
                        </m:r>
                        <m:r>
                          <a:rPr lang="pt-BR" sz="24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pt-BR" sz="24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  <m:r>
                          <a:rPr lang="pt-BR" sz="24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 </m:t>
                        </m:r>
                      </m:e>
                    </m:d>
                    <m:r>
                      <a:rPr lang="pt-BR" sz="24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BR" sz="24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4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p>
                        <m:r>
                          <a:rPr lang="pt-BR" sz="24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pt-BR" sz="24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pt-BR" sz="24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4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</m:d>
                    <m:r>
                      <a:rPr lang="pt-BR" sz="24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pt-BR" sz="24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4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p>
                        <m:r>
                          <a:rPr lang="pt-BR" sz="24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pt-BR" sz="24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sz="24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altLang="pt-BR" sz="24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pt-BR" sz="24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sz="2400" b="1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b="1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b>
                            <m:r>
                              <a:rPr lang="pt-BR" sz="2400" b="1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b>
                        </m:sSub>
                      </m:e>
                    </m:d>
                    <m:r>
                      <a:rPr lang="pt-BR" sz="24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pt-BR" sz="24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4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p>
                        <m:r>
                          <a:rPr lang="pt-BR" sz="24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pt-BR" sz="24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sz="24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pt-BR" sz="2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altLang="pt-BR" sz="2400" b="1" i="1" baseline="3000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𝟏</m:t>
                    </m:r>
                    <m:d>
                      <m:dPr>
                        <m:ctrlPr>
                          <a:rPr lang="pt-BR" sz="24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sz="2400" b="1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b="1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b>
                            <m:r>
                              <a:rPr lang="pt-BR" sz="2400" b="1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b>
                        </m:sSub>
                      </m:e>
                    </m:d>
                    <m:r>
                      <a:rPr lang="pt-BR" sz="2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−…−</m:t>
                    </m:r>
                    <m:r>
                      <a:rPr lang="en-US" altLang="pt-BR" sz="24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𝒔</m:t>
                    </m:r>
                    <m:sSup>
                      <m:sSupPr>
                        <m:ctrlPr>
                          <a:rPr lang="pt-BR" sz="24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4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pt-BR" sz="24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pt-BR" sz="24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sz="24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d>
                      <m:dPr>
                        <m:ctrlPr>
                          <a:rPr lang="pt-BR" sz="24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sz="2400" b="1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b="1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b>
                            <m:r>
                              <a:rPr lang="pt-BR" sz="2400" b="1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b>
                        </m:sSub>
                      </m:e>
                    </m:d>
                    <m:r>
                      <a:rPr lang="pt-BR" sz="2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pt-BR" sz="24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4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pt-BR" sz="24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pt-BR" sz="24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sz="24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d>
                      <m:dPr>
                        <m:ctrlPr>
                          <a:rPr lang="pt-BR" sz="24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sz="2400" b="1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b="1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b>
                            <m:r>
                              <a:rPr lang="pt-BR" sz="2400" b="1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b>
                        </m:sSub>
                      </m:e>
                    </m:d>
                  </m:oMath>
                </a14:m>
                <a:r>
                  <a:rPr lang="pt-BR" sz="2400" b="1" dirty="0">
                    <a:solidFill>
                      <a:schemeClr val="tx2">
                        <a:lumMod val="50000"/>
                      </a:schemeClr>
                    </a:solidFill>
                    <a:latin typeface="Comic Sans MS" panose="030F0702030302020204" pitchFamily="66" charset="0"/>
                  </a:rPr>
                  <a:t> </a:t>
                </a:r>
                <a:endParaRPr lang="pt-BR" sz="3200" b="1" dirty="0" smtClean="0">
                  <a:solidFill>
                    <a:schemeClr val="tx2">
                      <a:lumMod val="50000"/>
                    </a:schemeClr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4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275" y="1419860"/>
                <a:ext cx="11348085" cy="4521835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" name="CaixaDeTexto 45"/>
          <p:cNvSpPr txBox="1"/>
          <p:nvPr/>
        </p:nvSpPr>
        <p:spPr>
          <a:xfrm>
            <a:off x="302260" y="286385"/>
            <a:ext cx="115874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ctr">
              <a:spcBef>
                <a:spcPts val="600"/>
              </a:spcBef>
              <a:spcAft>
                <a:spcPts val="600"/>
              </a:spcAft>
              <a:buFont typeface="+mj-lt"/>
              <a:buNone/>
            </a:pPr>
            <a:r>
              <a:rPr lang="pt-BR" altLang="en-US" sz="3600" b="1" dirty="0" smtClean="0">
                <a:solidFill>
                  <a:srgbClr val="C00000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Modelo de Pequenos Sinais</a:t>
            </a:r>
            <a:r>
              <a:rPr lang="pt-BR" altLang="en-US" sz="2800" b="1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 </a:t>
            </a:r>
            <a:endParaRPr lang="pt-BR" altLang="en-US" sz="2800" b="1" dirty="0" smtClean="0"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928735" y="6271260"/>
            <a:ext cx="2743200" cy="365125"/>
          </a:xfrm>
        </p:spPr>
        <p:txBody>
          <a:bodyPr/>
          <a:p>
            <a:fld id="{74F297BB-B745-4CAB-BE1D-CE4C89382949}" type="slidenum">
              <a:rPr lang="pt-BR" smtClean="0"/>
            </a:fld>
            <a:endParaRPr lang="pt-B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/>
              <p:cNvSpPr txBox="1"/>
              <p:nvPr/>
            </p:nvSpPr>
            <p:spPr>
              <a:xfrm>
                <a:off x="441325" y="3812540"/>
                <a:ext cx="10515600" cy="282384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pt-BR" sz="3000" b="1" dirty="0" smtClean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P5</a:t>
                </a:r>
                <a:r>
                  <a:rPr lang="pt-BR" sz="3500" b="1" dirty="0" smtClean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. Transformada do </a:t>
                </a:r>
                <a:r>
                  <a:rPr lang="pt-BR" sz="3500" b="1" dirty="0" err="1" smtClean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Coseno</a:t>
                </a:r>
                <a:endParaRPr lang="pt-BR" sz="3500" b="1" dirty="0" smtClean="0">
                  <a:solidFill>
                    <a:srgbClr val="C00000"/>
                  </a:solidFill>
                  <a:latin typeface="Comic Sans MS" panose="030F0702030302020204" pitchFamily="66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pt-BR" sz="30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pt-BR" sz="3000" i="1" dirty="0">
                    <a:latin typeface="Cambria" panose="02040503050406030204" charset="0"/>
                    <a:cs typeface="Cambria" panose="02040503050406030204" charset="0"/>
                  </a:rPr>
                  <a:t>f</a:t>
                </a:r>
                <a:r>
                  <a:rPr lang="pt-BR" sz="3000" i="1" dirty="0" smtClean="0">
                    <a:latin typeface="Cambria" panose="02040503050406030204" charset="0"/>
                    <a:cs typeface="Cambria" panose="02040503050406030204" charset="0"/>
                  </a:rPr>
                  <a:t>(t) = </a:t>
                </a:r>
                <a:r>
                  <a:rPr lang="pt-BR" sz="3000" i="1" dirty="0" err="1" smtClean="0">
                    <a:latin typeface="Cambria" panose="02040503050406030204" charset="0"/>
                    <a:cs typeface="Cambria" panose="02040503050406030204" charset="0"/>
                  </a:rPr>
                  <a:t>sen</a:t>
                </a:r>
                <a:r>
                  <a:rPr lang="pt-BR" sz="3000" i="1" dirty="0" smtClean="0">
                    <a:latin typeface="Cambria" panose="02040503050406030204" charset="0"/>
                    <a:cs typeface="Cambria" panose="02040503050406030204" charset="0"/>
                  </a:rPr>
                  <a:t>(</a:t>
                </a:r>
                <a:r>
                  <a:rPr lang="pt-BR" sz="3000" dirty="0" err="1" smtClean="0">
                    <a:latin typeface="Symbol" panose="05050102010706020507" pitchFamily="18" charset="2"/>
                  </a:rPr>
                  <a:t>w</a:t>
                </a:r>
                <a:r>
                  <a:rPr lang="pt-BR" sz="3000" i="1" dirty="0" err="1" smtClean="0">
                    <a:latin typeface="Cambria" panose="02040503050406030204" charset="0"/>
                    <a:cs typeface="Cambria" panose="02040503050406030204" charset="0"/>
                  </a:rPr>
                  <a:t>t</a:t>
                </a:r>
                <a:r>
                  <a:rPr lang="pt-BR" sz="3000" i="1" dirty="0" smtClean="0">
                    <a:latin typeface="Cambria" panose="02040503050406030204" charset="0"/>
                    <a:cs typeface="Cambria" panose="02040503050406030204" charset="0"/>
                  </a:rPr>
                  <a:t>) = (</a:t>
                </a:r>
                <a:r>
                  <a:rPr lang="pt-BR" sz="3000" i="1" dirty="0" err="1" smtClean="0">
                    <a:latin typeface="Cambria" panose="02040503050406030204" charset="0"/>
                    <a:cs typeface="Cambria" panose="02040503050406030204" charset="0"/>
                  </a:rPr>
                  <a:t>e</a:t>
                </a:r>
                <a:r>
                  <a:rPr lang="pt-BR" sz="3000" baseline="30000" dirty="0" err="1" smtClean="0">
                    <a:latin typeface="Comic Sans MS" panose="030F0702030302020204" pitchFamily="66" charset="0"/>
                  </a:rPr>
                  <a:t>j</a:t>
                </a:r>
                <a:r>
                  <a:rPr lang="pt-BR" sz="3000" baseline="30000" dirty="0" err="1" smtClean="0">
                    <a:latin typeface="Symbol" panose="05050102010706020507" pitchFamily="18" charset="2"/>
                  </a:rPr>
                  <a:t>w</a:t>
                </a:r>
                <a:r>
                  <a:rPr lang="pt-BR" sz="3000" baseline="30000" dirty="0" err="1" smtClean="0">
                    <a:latin typeface="Comic Sans MS" panose="030F0702030302020204" pitchFamily="66" charset="0"/>
                  </a:rPr>
                  <a:t>t</a:t>
                </a:r>
                <a:r>
                  <a:rPr lang="pt-BR" sz="3000" i="1" dirty="0" smtClean="0">
                    <a:latin typeface="Cambria" panose="02040503050406030204" charset="0"/>
                    <a:cs typeface="Cambria" panose="02040503050406030204" charset="0"/>
                  </a:rPr>
                  <a:t> </a:t>
                </a:r>
                <a:r>
                  <a:rPr lang="pt-BR" sz="3000" i="1" dirty="0">
                    <a:latin typeface="Cambria" panose="02040503050406030204" charset="0"/>
                    <a:cs typeface="Cambria" panose="02040503050406030204" charset="0"/>
                  </a:rPr>
                  <a:t>+</a:t>
                </a:r>
                <a:r>
                  <a:rPr lang="pt-BR" sz="3000" i="1" dirty="0" smtClean="0">
                    <a:latin typeface="Cambria" panose="02040503050406030204" charset="0"/>
                    <a:cs typeface="Cambria" panose="02040503050406030204" charset="0"/>
                  </a:rPr>
                  <a:t> e</a:t>
                </a:r>
                <a:r>
                  <a:rPr lang="pt-BR" sz="3000" baseline="30000" dirty="0" smtClean="0">
                    <a:latin typeface="Comic Sans MS" panose="030F0702030302020204" pitchFamily="66" charset="0"/>
                  </a:rPr>
                  <a:t>-</a:t>
                </a:r>
                <a:r>
                  <a:rPr lang="pt-BR" sz="3000" baseline="30000" dirty="0" err="1" smtClean="0">
                    <a:latin typeface="Comic Sans MS" panose="030F0702030302020204" pitchFamily="66" charset="0"/>
                  </a:rPr>
                  <a:t>j</a:t>
                </a:r>
                <a:r>
                  <a:rPr lang="pt-BR" sz="3000" baseline="30000" dirty="0" err="1" smtClean="0">
                    <a:latin typeface="Symbol" panose="05050102010706020507" pitchFamily="18" charset="2"/>
                  </a:rPr>
                  <a:t>w</a:t>
                </a:r>
                <a:r>
                  <a:rPr lang="pt-BR" sz="3000" baseline="30000" dirty="0" err="1" smtClean="0">
                    <a:latin typeface="Comic Sans MS" panose="030F0702030302020204" pitchFamily="66" charset="0"/>
                  </a:rPr>
                  <a:t>t</a:t>
                </a:r>
                <a:r>
                  <a:rPr lang="pt-BR" sz="3000" i="1" dirty="0" smtClean="0">
                    <a:latin typeface="Cambria" panose="02040503050406030204" charset="0"/>
                    <a:cs typeface="Cambria" panose="02040503050406030204" charset="0"/>
                  </a:rPr>
                  <a:t>)/2j</a:t>
                </a:r>
                <a:endParaRPr lang="pt-BR" sz="3000" i="1" dirty="0" smtClean="0">
                  <a:latin typeface="Cambria" panose="02040503050406030204" charset="0"/>
                  <a:cs typeface="Cambria" panose="02040503050406030204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pt-BR" sz="3000" dirty="0"/>
              </a:p>
              <a:p>
                <a:pPr marL="0" indent="0">
                  <a:buNone/>
                </a:pPr>
                <a:r>
                  <a:rPr lang="pt-BR" sz="3500" dirty="0" smtClean="0">
                    <a:latin typeface="Viner Hand ITC" panose="03070502030502020203" pitchFamily="66" charset="0"/>
                  </a:rPr>
                  <a:t>L</a:t>
                </a:r>
                <a:r>
                  <a:rPr lang="pt-BR" sz="3500" i="1" dirty="0" smtClean="0">
                    <a:latin typeface="Cambria" panose="02040503050406030204" charset="0"/>
                    <a:cs typeface="Cambria" panose="02040503050406030204" charset="0"/>
                  </a:rPr>
                  <a:t>(cos(</a:t>
                </a:r>
                <a:r>
                  <a:rPr lang="pt-BR" sz="3500" dirty="0" err="1" smtClean="0">
                    <a:latin typeface="Symbol" panose="05050102010706020507" pitchFamily="18" charset="2"/>
                  </a:rPr>
                  <a:t>w</a:t>
                </a:r>
                <a:r>
                  <a:rPr lang="pt-BR" sz="3500" i="1" dirty="0" err="1" smtClean="0">
                    <a:latin typeface="Cambria" panose="02040503050406030204" charset="0"/>
                    <a:cs typeface="Cambria" panose="02040503050406030204" charset="0"/>
                  </a:rPr>
                  <a:t>t</a:t>
                </a:r>
                <a:r>
                  <a:rPr lang="pt-BR" sz="3500" i="1" dirty="0" smtClean="0">
                    <a:latin typeface="Cambria" panose="02040503050406030204" charset="0"/>
                    <a:cs typeface="Cambria" panose="02040503050406030204" charset="0"/>
                  </a:rPr>
                  <a:t>)) = </a:t>
                </a:r>
                <a:r>
                  <a:rPr lang="pt-BR" sz="3500" dirty="0">
                    <a:latin typeface="Viner Hand ITC" panose="03070502030502020203" pitchFamily="66" charset="0"/>
                  </a:rPr>
                  <a:t>L</a:t>
                </a:r>
                <a:r>
                  <a:rPr lang="pt-BR" sz="3500" i="1" dirty="0">
                    <a:latin typeface="Cambria" panose="02040503050406030204" charset="0"/>
                    <a:cs typeface="Cambria" panose="02040503050406030204" charset="0"/>
                  </a:rPr>
                  <a:t>(</a:t>
                </a:r>
                <a:r>
                  <a:rPr lang="pt-BR" sz="3500" i="1" dirty="0" err="1">
                    <a:latin typeface="Cambria" panose="02040503050406030204" charset="0"/>
                    <a:cs typeface="Cambria" panose="02040503050406030204" charset="0"/>
                  </a:rPr>
                  <a:t>e</a:t>
                </a:r>
                <a:r>
                  <a:rPr lang="pt-BR" sz="3500" baseline="30000" dirty="0" err="1">
                    <a:latin typeface="Comic Sans MS" panose="030F0702030302020204" pitchFamily="66" charset="0"/>
                  </a:rPr>
                  <a:t>j</a:t>
                </a:r>
                <a:r>
                  <a:rPr lang="pt-BR" sz="3500" baseline="30000" dirty="0" err="1">
                    <a:latin typeface="Symbol" panose="05050102010706020507" pitchFamily="18" charset="2"/>
                  </a:rPr>
                  <a:t>w</a:t>
                </a:r>
                <a:r>
                  <a:rPr lang="pt-BR" sz="3500" baseline="30000" dirty="0" err="1">
                    <a:latin typeface="Comic Sans MS" panose="030F0702030302020204" pitchFamily="66" charset="0"/>
                  </a:rPr>
                  <a:t>t</a:t>
                </a:r>
                <a:r>
                  <a:rPr lang="pt-BR" sz="3500" dirty="0">
                    <a:latin typeface="Comic Sans MS" panose="030F0702030302020204" pitchFamily="66" charset="0"/>
                  </a:rPr>
                  <a:t> </a:t>
                </a:r>
                <a:r>
                  <a:rPr lang="pt-BR" sz="3500" dirty="0" smtClean="0">
                    <a:latin typeface="Comic Sans MS" panose="030F0702030302020204" pitchFamily="66" charset="0"/>
                  </a:rPr>
                  <a:t>+ </a:t>
                </a:r>
                <a:r>
                  <a:rPr lang="pt-BR" sz="3500" dirty="0">
                    <a:latin typeface="Comic Sans MS" panose="030F0702030302020204" pitchFamily="66" charset="0"/>
                  </a:rPr>
                  <a:t>e</a:t>
                </a:r>
                <a:r>
                  <a:rPr lang="pt-BR" sz="3500" baseline="30000" dirty="0">
                    <a:latin typeface="Comic Sans MS" panose="030F0702030302020204" pitchFamily="66" charset="0"/>
                  </a:rPr>
                  <a:t>-</a:t>
                </a:r>
                <a:r>
                  <a:rPr lang="pt-BR" sz="3500" baseline="30000" dirty="0" err="1">
                    <a:latin typeface="Comic Sans MS" panose="030F0702030302020204" pitchFamily="66" charset="0"/>
                  </a:rPr>
                  <a:t>j</a:t>
                </a:r>
                <a:r>
                  <a:rPr lang="pt-BR" sz="3500" baseline="30000" dirty="0" err="1">
                    <a:latin typeface="Symbol" panose="05050102010706020507" pitchFamily="18" charset="2"/>
                  </a:rPr>
                  <a:t>w</a:t>
                </a:r>
                <a:r>
                  <a:rPr lang="pt-BR" sz="3500" baseline="30000" dirty="0" err="1">
                    <a:latin typeface="Comic Sans MS" panose="030F0702030302020204" pitchFamily="66" charset="0"/>
                  </a:rPr>
                  <a:t>t</a:t>
                </a:r>
                <a:r>
                  <a:rPr lang="pt-BR" sz="3500" i="1" dirty="0">
                    <a:latin typeface="Cambria" panose="02040503050406030204" charset="0"/>
                    <a:cs typeface="Cambria" panose="02040503050406030204" charset="0"/>
                  </a:rPr>
                  <a:t>)/2j)</a:t>
                </a:r>
                <a14:m>
                  <m:oMath xmlns:m="http://schemas.openxmlformats.org/officeDocument/2006/math">
                    <m:r>
                      <a:rPr lang="pt-BR" sz="3500" b="0" i="0" smtClean="0">
                        <a:latin typeface="Cambria Math" panose="02040503050406030204" pitchFamily="18" charset="0"/>
                      </a:rPr>
                      <m:t> =</m:t>
                    </m:r>
                    <m:f>
                      <m:fPr>
                        <m:ctrlPr>
                          <a:rPr lang="pt-BR" sz="3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35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BR" sz="35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pt-BR" sz="3500" i="1">
                            <a:latin typeface="Cambria Math" panose="02040503050406030204" pitchFamily="18" charset="0"/>
                          </a:rPr>
                          <m:t>𝑗</m:t>
                        </m:r>
                      </m:den>
                    </m:f>
                    <m:d>
                      <m:dPr>
                        <m:ctrlPr>
                          <a:rPr lang="pt-BR" sz="3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BR" sz="35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35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pt-BR" sz="35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pt-BR" sz="35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BR" sz="35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pt-BR" sz="35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den>
                        </m:f>
                        <m:r>
                          <a:rPr lang="pt-BR" sz="3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pt-BR" sz="35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35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pt-BR" sz="35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pt-BR" sz="35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BR" sz="35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pt-BR" sz="35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den>
                        </m:f>
                      </m:e>
                    </m:d>
                    <m:r>
                      <a:rPr lang="pt-BR" sz="3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35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35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sSup>
                          <m:sSupPr>
                            <m:ctrlPr>
                              <a:rPr lang="pt-BR" sz="35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350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pt-BR" sz="350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350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pt-BR" sz="35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35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pt-BR" sz="350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pt-BR" sz="350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325" y="3812540"/>
                <a:ext cx="10515600" cy="2823845"/>
              </a:xfrm>
              <a:prstGeom prst="rect">
                <a:avLst/>
              </a:prstGeom>
              <a:blipFill rotWithShape="1">
                <a:blip r:embed="rId1"/>
                <a:stretch>
                  <a:fillRect t="-2631"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CaixaDeTexto 3"/>
              <p:cNvSpPr txBox="1"/>
              <p:nvPr/>
            </p:nvSpPr>
            <p:spPr>
              <a:xfrm>
                <a:off x="236855" y="2659380"/>
                <a:ext cx="11718290" cy="1004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p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pt-B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pt-BR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pt-BR" sz="2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8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pt-BR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t-BR" sz="28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</m:e>
                            <m:sup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pt-BR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2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pt-BR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𝑎𝑡</m:t>
                          </m:r>
                        </m:sup>
                      </m:sSup>
                      <m:r>
                        <a:rPr lang="en-US" altLang="pt-BR" sz="2800" b="0" i="1" smtClean="0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ℎ</m:t>
                      </m:r>
                      <m:r>
                        <a:rPr lang="en-US" altLang="pt-BR" sz="2800" b="0" i="1" smtClean="0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r>
                        <a:rPr lang="en-US" altLang="pt-BR" sz="2800" b="0" i="1" smtClean="0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𝑡</m:t>
                      </m:r>
                      <m:r>
                        <a:rPr lang="en-US" altLang="pt-BR" sz="2800" b="0" i="1" smtClean="0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       </m:t>
                      </m:r>
                      <m:r>
                        <a:rPr lang="en-US" altLang="pt-BR" sz="2800" b="0" i="1" smtClean="0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𝑜𝑛𝑑𝑒</m:t>
                      </m:r>
                      <m:r>
                        <a:rPr lang="en-US" altLang="pt-BR" sz="2800" b="0" i="1" smtClean="0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 </m:t>
                      </m:r>
                      <m:r>
                        <a:rPr lang="en-US" altLang="pt-BR" sz="2800" b="0" i="1" smtClean="0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ℎ</m:t>
                      </m:r>
                      <m:r>
                        <a:rPr lang="en-US" altLang="pt-BR" sz="2800" b="0" i="1" smtClean="0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r>
                        <a:rPr lang="en-US" altLang="pt-BR" sz="2800" b="0" i="1" smtClean="0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𝑡</m:t>
                      </m:r>
                      <m:r>
                        <a:rPr lang="en-US" altLang="pt-BR" sz="2800" b="0" i="1" smtClean="0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 é </m:t>
                      </m:r>
                      <m:r>
                        <a:rPr lang="en-US" altLang="pt-BR" sz="2800" b="0" i="1" smtClean="0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𝑎</m:t>
                      </m:r>
                      <m:r>
                        <a:rPr lang="en-US" altLang="pt-BR" sz="2800" b="0" i="1" smtClean="0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 </m:t>
                      </m:r>
                      <m:r>
                        <a:rPr lang="en-US" altLang="pt-BR" sz="2800" b="0" i="1" smtClean="0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𝑓𝑢𝑛</m:t>
                      </m:r>
                      <m:r>
                        <a:rPr lang="en-US" altLang="pt-BR" sz="2800" b="0" i="1" smtClean="0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çã</m:t>
                      </m:r>
                      <m:r>
                        <a:rPr lang="en-US" altLang="pt-BR" sz="2800" b="0" i="1" smtClean="0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𝑜</m:t>
                      </m:r>
                      <m:r>
                        <a:rPr lang="en-US" altLang="pt-BR" sz="2800" b="0" i="1" smtClean="0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 </m:t>
                      </m:r>
                      <m:r>
                        <a:rPr lang="en-US" altLang="pt-BR" sz="2800" b="0" i="1" smtClean="0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𝑑𝑒𝑔𝑟𝑎𝑢</m:t>
                      </m:r>
                      <m:r>
                        <a:rPr lang="en-US" altLang="pt-BR" sz="2800" b="0" i="1" smtClean="0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 </m:t>
                      </m:r>
                      <m:r>
                        <a:rPr lang="en-US" altLang="pt-BR" sz="2800" b="0" i="1" smtClean="0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𝑢𝑛𝑖𝑡𝑎𝑟𝑖𝑜</m:t>
                      </m:r>
                    </m:oMath>
                  </m:oMathPara>
                </a14:m>
                <a:endParaRPr lang="pt-BR" sz="2800" b="0" i="1" dirty="0" smtClean="0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855" y="2659380"/>
                <a:ext cx="11718290" cy="100457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ço Reservado para Conteúdo 2"/>
          <p:cNvSpPr txBox="1"/>
          <p:nvPr/>
        </p:nvSpPr>
        <p:spPr>
          <a:xfrm>
            <a:off x="441325" y="836295"/>
            <a:ext cx="11341100" cy="2044065"/>
          </a:xfrm>
          <a:prstGeom prst="rect">
            <a:avLst/>
          </a:prstGeom>
        </p:spPr>
        <p:txBody>
          <a:bodyPr>
            <a:normAutofit fontScale="9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pt-BR" sz="32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P4. Translação em s</a:t>
            </a:r>
            <a:endParaRPr lang="pt-BR" sz="3200" b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pt-BR" dirty="0" smtClean="0">
                <a:latin typeface="Comic Sans MS" panose="030F0702030302020204" pitchFamily="66" charset="0"/>
              </a:rPr>
              <a:t> </a:t>
            </a:r>
            <a:r>
              <a:rPr lang="pt-BR" sz="3200" dirty="0" smtClean="0">
                <a:latin typeface="Viner Hand ITC" panose="03070502030502020203" pitchFamily="66" charset="0"/>
              </a:rPr>
              <a:t>L</a:t>
            </a:r>
            <a:r>
              <a:rPr lang="pt-BR" sz="3200" baseline="30000" dirty="0" smtClean="0">
                <a:latin typeface="Comic Sans MS" panose="030F0702030302020204" pitchFamily="66" charset="0"/>
              </a:rPr>
              <a:t>-1</a:t>
            </a:r>
            <a:r>
              <a:rPr lang="pt-BR" sz="3200" i="1" dirty="0" smtClean="0">
                <a:latin typeface="Cambria" panose="02040503050406030204" charset="0"/>
                <a:cs typeface="Cambria" panose="02040503050406030204" charset="0"/>
              </a:rPr>
              <a:t>(F(</a:t>
            </a:r>
            <a:r>
              <a:rPr lang="pt-BR" sz="3200" i="1" dirty="0" err="1" smtClean="0">
                <a:latin typeface="Cambria" panose="02040503050406030204" charset="0"/>
                <a:cs typeface="Cambria" panose="02040503050406030204" charset="0"/>
              </a:rPr>
              <a:t>s+a</a:t>
            </a:r>
            <a:r>
              <a:rPr lang="pt-BR" sz="3200" i="1" dirty="0" smtClean="0">
                <a:latin typeface="Cambria" panose="02040503050406030204" charset="0"/>
                <a:cs typeface="Cambria" panose="02040503050406030204" charset="0"/>
              </a:rPr>
              <a:t>)) = e</a:t>
            </a:r>
            <a:r>
              <a:rPr lang="pt-BR" sz="3200" i="1" baseline="30000" dirty="0" smtClean="0">
                <a:latin typeface="Cambria" panose="02040503050406030204" charset="0"/>
                <a:cs typeface="Cambria" panose="02040503050406030204" charset="0"/>
              </a:rPr>
              <a:t>-</a:t>
            </a:r>
            <a:r>
              <a:rPr lang="pt-BR" sz="3200" i="1" baseline="30000" dirty="0" err="1" smtClean="0">
                <a:latin typeface="Cambria" panose="02040503050406030204" charset="0"/>
                <a:cs typeface="Cambria" panose="02040503050406030204" charset="0"/>
              </a:rPr>
              <a:t>at</a:t>
            </a:r>
            <a:r>
              <a:rPr lang="pt-BR" sz="3200" i="1" dirty="0" err="1" smtClean="0">
                <a:latin typeface="Cambria" panose="02040503050406030204" charset="0"/>
                <a:cs typeface="Cambria" panose="02040503050406030204" charset="0"/>
              </a:rPr>
              <a:t>.f</a:t>
            </a:r>
            <a:r>
              <a:rPr lang="pt-BR" sz="3200" i="1" dirty="0" smtClean="0">
                <a:latin typeface="Cambria" panose="02040503050406030204" charset="0"/>
                <a:cs typeface="Cambria" panose="02040503050406030204" charset="0"/>
              </a:rPr>
              <a:t>(t)</a:t>
            </a:r>
            <a:endParaRPr lang="pt-BR" sz="3200" i="1" dirty="0" smtClean="0">
              <a:latin typeface="Cambria" panose="02040503050406030204" charset="0"/>
              <a:cs typeface="Cambria" panose="0204050305040603020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pt-BR" sz="3200" dirty="0" smtClean="0">
                <a:latin typeface="Comic Sans MS" panose="030F0702030302020204" pitchFamily="66" charset="0"/>
              </a:rPr>
              <a:t>Exemplo:</a:t>
            </a:r>
            <a:endParaRPr lang="pt-BR" sz="3200" dirty="0" smtClean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" name="CaixaDeTexto 45"/>
          <p:cNvSpPr txBox="1"/>
          <p:nvPr/>
        </p:nvSpPr>
        <p:spPr>
          <a:xfrm>
            <a:off x="302260" y="286385"/>
            <a:ext cx="115874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ctr">
              <a:spcBef>
                <a:spcPts val="600"/>
              </a:spcBef>
              <a:spcAft>
                <a:spcPts val="600"/>
              </a:spcAft>
              <a:buFont typeface="+mj-lt"/>
              <a:buNone/>
            </a:pPr>
            <a:r>
              <a:rPr lang="pt-BR" altLang="en-US" sz="3600" b="1" dirty="0" smtClean="0">
                <a:solidFill>
                  <a:srgbClr val="C00000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Modelo de Pequenos Sinais</a:t>
            </a:r>
            <a:r>
              <a:rPr lang="pt-BR" altLang="en-US" sz="2800" b="1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 </a:t>
            </a:r>
            <a:endParaRPr lang="pt-BR" altLang="en-US" sz="2800" b="1" dirty="0" smtClean="0"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928735" y="6271260"/>
            <a:ext cx="2743200" cy="365125"/>
          </a:xfrm>
        </p:spPr>
        <p:txBody>
          <a:bodyPr/>
          <a:p>
            <a:fld id="{74F297BB-B745-4CAB-BE1D-CE4C89382949}" type="slidenum">
              <a:rPr lang="pt-BR" smtClean="0"/>
            </a:fld>
            <a:endParaRPr lang="pt-B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Espaço Reservado para Conteúdo 2"/>
              <p:cNvSpPr>
                <a:spLocks noGrp="1"/>
              </p:cNvSpPr>
              <p:nvPr/>
            </p:nvSpPr>
            <p:spPr>
              <a:xfrm>
                <a:off x="619760" y="1653540"/>
                <a:ext cx="10952480" cy="3149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pt-BR" sz="3500" b="1" dirty="0" smtClean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P6. Transformada do seno</a:t>
                </a:r>
                <a:endParaRPr lang="pt-BR" sz="3500" b="1" dirty="0" smtClean="0">
                  <a:solidFill>
                    <a:srgbClr val="C00000"/>
                  </a:solidFill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pt-BR" sz="3200" dirty="0"/>
              </a:p>
              <a:p>
                <a:pPr marL="0" indent="0">
                  <a:buNone/>
                </a:pPr>
                <a:r>
                  <a:rPr lang="pt-BR" sz="3200" i="1" dirty="0">
                    <a:latin typeface="Cambria" panose="02040503050406030204" charset="0"/>
                    <a:cs typeface="Cambria" panose="02040503050406030204" charset="0"/>
                  </a:rPr>
                  <a:t>f</a:t>
                </a:r>
                <a:r>
                  <a:rPr lang="pt-BR" sz="3200" i="1" dirty="0" smtClean="0">
                    <a:latin typeface="Cambria" panose="02040503050406030204" charset="0"/>
                    <a:cs typeface="Cambria" panose="02040503050406030204" charset="0"/>
                  </a:rPr>
                  <a:t>(t) = </a:t>
                </a:r>
                <a:r>
                  <a:rPr lang="pt-BR" sz="3200" i="1" dirty="0" err="1" smtClean="0">
                    <a:latin typeface="Cambria" panose="02040503050406030204" charset="0"/>
                    <a:cs typeface="Cambria" panose="02040503050406030204" charset="0"/>
                  </a:rPr>
                  <a:t>sen</a:t>
                </a:r>
                <a:r>
                  <a:rPr lang="pt-BR" sz="3200" i="1" dirty="0" smtClean="0">
                    <a:latin typeface="Cambria" panose="02040503050406030204" charset="0"/>
                    <a:cs typeface="Cambria" panose="02040503050406030204" charset="0"/>
                  </a:rPr>
                  <a:t>(</a:t>
                </a:r>
                <a:r>
                  <a:rPr lang="pt-BR" sz="3200" dirty="0" err="1" smtClean="0">
                    <a:latin typeface="Symbol" panose="05050102010706020507" pitchFamily="18" charset="2"/>
                  </a:rPr>
                  <a:t>w</a:t>
                </a:r>
                <a:r>
                  <a:rPr lang="pt-BR" sz="3200" dirty="0" err="1" smtClean="0">
                    <a:latin typeface="Cambria" panose="02040503050406030204" charset="0"/>
                    <a:cs typeface="Cambria" panose="02040503050406030204" charset="0"/>
                  </a:rPr>
                  <a:t>t</a:t>
                </a:r>
                <a:r>
                  <a:rPr lang="pt-BR" sz="3200" dirty="0" smtClean="0">
                    <a:latin typeface="Cambria" panose="02040503050406030204" charset="0"/>
                    <a:cs typeface="Cambria" panose="02040503050406030204" charset="0"/>
                  </a:rPr>
                  <a:t>) = (</a:t>
                </a:r>
                <a:r>
                  <a:rPr lang="pt-BR" sz="3200" dirty="0" err="1" smtClean="0">
                    <a:latin typeface="Cambria" panose="02040503050406030204" charset="0"/>
                    <a:cs typeface="Cambria" panose="02040503050406030204" charset="0"/>
                  </a:rPr>
                  <a:t>e</a:t>
                </a:r>
                <a:r>
                  <a:rPr lang="pt-BR" sz="3200" baseline="30000" dirty="0" err="1" smtClean="0">
                    <a:latin typeface="Comic Sans MS" panose="030F0702030302020204" pitchFamily="66" charset="0"/>
                  </a:rPr>
                  <a:t>j</a:t>
                </a:r>
                <a:r>
                  <a:rPr lang="pt-BR" sz="3200" baseline="30000" dirty="0" err="1" smtClean="0">
                    <a:latin typeface="Symbol" panose="05050102010706020507" pitchFamily="18" charset="2"/>
                  </a:rPr>
                  <a:t>w</a:t>
                </a:r>
                <a:r>
                  <a:rPr lang="pt-BR" sz="3200" baseline="30000" dirty="0" err="1" smtClean="0">
                    <a:latin typeface="Comic Sans MS" panose="030F0702030302020204" pitchFamily="66" charset="0"/>
                  </a:rPr>
                  <a:t>t</a:t>
                </a:r>
                <a:r>
                  <a:rPr lang="pt-BR" sz="3200" dirty="0" smtClean="0">
                    <a:latin typeface="Comic Sans MS" panose="030F0702030302020204" pitchFamily="66" charset="0"/>
                  </a:rPr>
                  <a:t> </a:t>
                </a:r>
                <a:r>
                  <a:rPr lang="pt-BR" sz="3200" i="1" dirty="0" smtClean="0">
                    <a:latin typeface="Cambria" panose="02040503050406030204" charset="0"/>
                    <a:cs typeface="Cambria" panose="02040503050406030204" charset="0"/>
                  </a:rPr>
                  <a:t>– e</a:t>
                </a:r>
                <a:r>
                  <a:rPr lang="pt-BR" sz="3200" baseline="30000" dirty="0" smtClean="0">
                    <a:latin typeface="Comic Sans MS" panose="030F0702030302020204" pitchFamily="66" charset="0"/>
                  </a:rPr>
                  <a:t>-</a:t>
                </a:r>
                <a:r>
                  <a:rPr lang="pt-BR" sz="3200" baseline="30000" dirty="0" err="1" smtClean="0">
                    <a:latin typeface="Comic Sans MS" panose="030F0702030302020204" pitchFamily="66" charset="0"/>
                  </a:rPr>
                  <a:t>j</a:t>
                </a:r>
                <a:r>
                  <a:rPr lang="pt-BR" sz="3200" baseline="30000" dirty="0" err="1" smtClean="0">
                    <a:latin typeface="Symbol" panose="05050102010706020507" pitchFamily="18" charset="2"/>
                  </a:rPr>
                  <a:t>w</a:t>
                </a:r>
                <a:r>
                  <a:rPr lang="pt-BR" sz="3200" baseline="30000" dirty="0" err="1" smtClean="0">
                    <a:latin typeface="Comic Sans MS" panose="030F0702030302020204" pitchFamily="66" charset="0"/>
                  </a:rPr>
                  <a:t>t</a:t>
                </a:r>
                <a:r>
                  <a:rPr lang="pt-BR" sz="3200" i="1" dirty="0" smtClean="0">
                    <a:latin typeface="Cambria" panose="02040503050406030204" charset="0"/>
                    <a:cs typeface="Cambria" panose="02040503050406030204" charset="0"/>
                  </a:rPr>
                  <a:t>)/2j</a:t>
                </a:r>
                <a:endParaRPr lang="pt-BR" sz="3200" dirty="0" smtClean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pt-BR" dirty="0"/>
              </a:p>
              <a:p>
                <a:pPr marL="0" indent="0">
                  <a:buNone/>
                </a:pPr>
                <a:r>
                  <a:rPr lang="pt-BR" sz="3200" dirty="0" smtClean="0">
                    <a:latin typeface="Viner Hand ITC" panose="03070502030502020203" pitchFamily="66" charset="0"/>
                  </a:rPr>
                  <a:t>L</a:t>
                </a:r>
                <a:r>
                  <a:rPr lang="pt-BR" sz="3200" i="1" dirty="0" smtClean="0">
                    <a:latin typeface="Cambria" panose="02040503050406030204" charset="0"/>
                    <a:cs typeface="Cambria" panose="02040503050406030204" charset="0"/>
                  </a:rPr>
                  <a:t>(</a:t>
                </a:r>
                <a:r>
                  <a:rPr lang="pt-BR" sz="3200" i="1" dirty="0" err="1" smtClean="0">
                    <a:latin typeface="Cambria" panose="02040503050406030204" charset="0"/>
                    <a:cs typeface="Cambria" panose="02040503050406030204" charset="0"/>
                  </a:rPr>
                  <a:t>sen</a:t>
                </a:r>
                <a:r>
                  <a:rPr lang="pt-BR" sz="3200" i="1" dirty="0" smtClean="0">
                    <a:latin typeface="Cambria" panose="02040503050406030204" charset="0"/>
                    <a:cs typeface="Cambria" panose="02040503050406030204" charset="0"/>
                  </a:rPr>
                  <a:t>(</a:t>
                </a:r>
                <a:r>
                  <a:rPr lang="pt-BR" sz="3200" b="1" i="1" dirty="0" err="1" smtClean="0">
                    <a:latin typeface="Symbol" panose="05050102010706020507" charset="0"/>
                    <a:cs typeface="Symbol" panose="05050102010706020507" charset="0"/>
                  </a:rPr>
                  <a:t>w</a:t>
                </a:r>
                <a:r>
                  <a:rPr lang="pt-BR" sz="3200" b="1" i="1" dirty="0" err="1" smtClean="0">
                    <a:latin typeface="Cambria" panose="02040503050406030204" charset="0"/>
                    <a:cs typeface="Cambria" panose="02040503050406030204" charset="0"/>
                  </a:rPr>
                  <a:t>t</a:t>
                </a:r>
                <a:r>
                  <a:rPr lang="pt-BR" sz="3200" i="1" dirty="0" smtClean="0">
                    <a:latin typeface="Cambria" panose="02040503050406030204" charset="0"/>
                    <a:cs typeface="Cambria" panose="02040503050406030204" charset="0"/>
                  </a:rPr>
                  <a:t>)) =</a:t>
                </a:r>
                <a:r>
                  <a:rPr lang="pt-BR" sz="3200" dirty="0" smtClean="0">
                    <a:latin typeface="Comic Sans MS" panose="030F0702030302020204" pitchFamily="66" charset="0"/>
                  </a:rPr>
                  <a:t> </a:t>
                </a:r>
                <a:r>
                  <a:rPr lang="pt-BR" sz="3200" dirty="0" smtClean="0">
                    <a:latin typeface="Viner Hand ITC" panose="03070502030502020203" pitchFamily="66" charset="0"/>
                  </a:rPr>
                  <a:t>L</a:t>
                </a:r>
                <a:r>
                  <a:rPr lang="pt-BR" sz="3200" i="1" dirty="0" smtClean="0">
                    <a:latin typeface="Cambria" panose="02040503050406030204" charset="0"/>
                    <a:cs typeface="Cambria" panose="02040503050406030204" charset="0"/>
                  </a:rPr>
                  <a:t>(</a:t>
                </a:r>
                <a:r>
                  <a:rPr lang="pt-BR" sz="3200" i="1" dirty="0" err="1">
                    <a:latin typeface="Cambria" panose="02040503050406030204" charset="0"/>
                    <a:cs typeface="Cambria" panose="02040503050406030204" charset="0"/>
                  </a:rPr>
                  <a:t>e</a:t>
                </a:r>
                <a:r>
                  <a:rPr lang="pt-BR" sz="3200" i="1" baseline="30000" dirty="0" err="1">
                    <a:latin typeface="Cambria" panose="02040503050406030204" charset="0"/>
                    <a:cs typeface="Cambria" panose="02040503050406030204" charset="0"/>
                  </a:rPr>
                  <a:t>j</a:t>
                </a:r>
                <a:r>
                  <a:rPr lang="pt-BR" sz="3200" baseline="30000" dirty="0" err="1">
                    <a:latin typeface="Symbol" panose="05050102010706020507" pitchFamily="18" charset="2"/>
                  </a:rPr>
                  <a:t>w</a:t>
                </a:r>
                <a:r>
                  <a:rPr lang="pt-BR" sz="3200" baseline="30000" dirty="0" err="1">
                    <a:latin typeface="Comic Sans MS" panose="030F0702030302020204" pitchFamily="66" charset="0"/>
                  </a:rPr>
                  <a:t>t</a:t>
                </a:r>
                <a:r>
                  <a:rPr lang="pt-BR" sz="3200" dirty="0">
                    <a:latin typeface="Comic Sans MS" panose="030F0702030302020204" pitchFamily="66" charset="0"/>
                  </a:rPr>
                  <a:t> – e</a:t>
                </a:r>
                <a:r>
                  <a:rPr lang="pt-BR" sz="3200" baseline="30000" dirty="0">
                    <a:latin typeface="Comic Sans MS" panose="030F0702030302020204" pitchFamily="66" charset="0"/>
                  </a:rPr>
                  <a:t>-</a:t>
                </a:r>
                <a:r>
                  <a:rPr lang="pt-BR" sz="3200" baseline="30000" dirty="0" err="1">
                    <a:latin typeface="Comic Sans MS" panose="030F0702030302020204" pitchFamily="66" charset="0"/>
                  </a:rPr>
                  <a:t>j</a:t>
                </a:r>
                <a:r>
                  <a:rPr lang="pt-BR" sz="3200" baseline="30000" dirty="0" err="1">
                    <a:latin typeface="Symbol" panose="05050102010706020507" pitchFamily="18" charset="2"/>
                  </a:rPr>
                  <a:t>w</a:t>
                </a:r>
                <a:r>
                  <a:rPr lang="pt-BR" sz="3200" baseline="30000" dirty="0" err="1">
                    <a:latin typeface="Comic Sans MS" panose="030F0702030302020204" pitchFamily="66" charset="0"/>
                  </a:rPr>
                  <a:t>t</a:t>
                </a:r>
                <a:r>
                  <a:rPr lang="pt-BR" sz="3200" i="1" dirty="0">
                    <a:latin typeface="Cambria" panose="02040503050406030204" charset="0"/>
                    <a:cs typeface="Cambria" panose="02040503050406030204" charset="0"/>
                  </a:rPr>
                  <a:t>)/</a:t>
                </a:r>
                <a:r>
                  <a:rPr lang="pt-BR" sz="3200" i="1" dirty="0" smtClean="0">
                    <a:latin typeface="Cambria" panose="02040503050406030204" charset="0"/>
                    <a:cs typeface="Cambria" panose="02040503050406030204" charset="0"/>
                  </a:rPr>
                  <a:t>2j)</a:t>
                </a:r>
                <a:r>
                  <a:rPr lang="pt-BR" sz="3200" dirty="0" smtClean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32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BR" sz="32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pt-BR" sz="3200" i="1">
                            <a:latin typeface="Cambria Math" panose="02040503050406030204" pitchFamily="18" charset="0"/>
                          </a:rPr>
                          <m:t>𝑗</m:t>
                        </m:r>
                      </m:den>
                    </m:f>
                    <m:d>
                      <m:dPr>
                        <m:ctrlPr>
                          <a:rPr lang="pt-BR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BR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3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pt-BR" sz="32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pt-BR" sz="3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BR" sz="32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pt-BR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den>
                        </m:f>
                        <m:r>
                          <a:rPr lang="pt-BR" sz="32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pt-BR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3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pt-BR" sz="32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pt-BR" sz="32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BR" sz="32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pt-BR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den>
                        </m:f>
                      </m:e>
                    </m:d>
                    <m:r>
                      <a:rPr lang="pt-BR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num>
                      <m:den>
                        <m:sSup>
                          <m:sSupPr>
                            <m:ctrlPr>
                              <a:rPr lang="pt-BR" sz="32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32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pt-BR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pt-BR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pt-BR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pt-BR" sz="3200" b="0" dirty="0" smtClean="0">
                  <a:latin typeface="Comic Sans MS" panose="030F0702030302020204" pitchFamily="66" charset="0"/>
                </a:endParaRPr>
              </a:p>
              <a:p>
                <a:pPr marL="0" indent="0">
                  <a:spcBef>
                    <a:spcPts val="600"/>
                  </a:spcBef>
                  <a:buNone/>
                </a:pPr>
                <a:endParaRPr lang="pt-BR" dirty="0" smtClean="0">
                  <a:latin typeface="Comic Sans MS" panose="030F0702030302020204" pitchFamily="66" charset="0"/>
                </a:endParaRPr>
              </a:p>
              <a:p>
                <a:pPr marL="0" indent="0">
                  <a:spcBef>
                    <a:spcPts val="600"/>
                  </a:spcBef>
                  <a:buNone/>
                </a:pPr>
                <a:endParaRPr lang="pt-BR" b="1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4" name="Espaço Reservado para Conteúd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760" y="1653540"/>
                <a:ext cx="10952480" cy="3149600"/>
              </a:xfrm>
              <a:prstGeom prst="rect">
                <a:avLst/>
              </a:prstGeom>
              <a:blipFill rotWithShape="1">
                <a:blip r:embed="rId1"/>
                <a:stretch>
                  <a:fillRect t="-1331" b="-24133"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4F297BB-B745-4CAB-BE1D-CE4C89382949}" type="slidenum">
              <a:rPr lang="pt-BR" smtClean="0"/>
            </a:fld>
            <a:endParaRPr lang="pt-BR"/>
          </a:p>
        </p:txBody>
      </p:sp>
      <p:sp>
        <p:nvSpPr>
          <p:cNvPr id="47" name="CaixaDeTexto 45"/>
          <p:cNvSpPr txBox="1"/>
          <p:nvPr/>
        </p:nvSpPr>
        <p:spPr>
          <a:xfrm>
            <a:off x="302260" y="191135"/>
            <a:ext cx="11587480" cy="1660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ctr">
              <a:spcBef>
                <a:spcPts val="600"/>
              </a:spcBef>
              <a:spcAft>
                <a:spcPts val="600"/>
              </a:spcAft>
              <a:buFont typeface="+mj-lt"/>
              <a:buNone/>
            </a:pPr>
            <a:r>
              <a:rPr lang="pt-BR" altLang="en-US" sz="3600" b="1" dirty="0" smtClean="0">
                <a:solidFill>
                  <a:srgbClr val="C00000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Modelo de Pequenos Sinais</a:t>
            </a:r>
            <a:endParaRPr lang="pt-BR" altLang="en-US" sz="3600" b="1" dirty="0" smtClean="0">
              <a:solidFill>
                <a:srgbClr val="C00000"/>
              </a:solidFill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  <a:p>
            <a:pPr indent="0">
              <a:spcBef>
                <a:spcPts val="600"/>
              </a:spcBef>
              <a:spcAft>
                <a:spcPts val="600"/>
              </a:spcAft>
              <a:buFont typeface="+mj-lt"/>
              <a:buNone/>
            </a:pPr>
            <a:r>
              <a:rPr lang="pt-BR" sz="2800" b="1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Vamos achar agora a transformada de Laplace da equação mola+massa</a:t>
            </a:r>
            <a:r>
              <a:rPr lang="pt-BR" altLang="en-US" sz="2800" b="1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 </a:t>
            </a:r>
            <a:endParaRPr lang="pt-BR" altLang="en-US" sz="2800" b="1" dirty="0" smtClean="0"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tângulo 4"/>
              <p:cNvSpPr/>
              <p:nvPr/>
            </p:nvSpPr>
            <p:spPr>
              <a:xfrm>
                <a:off x="1577975" y="1607185"/>
                <a:ext cx="7032625" cy="7099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:pPr algn="ctr"/>
                <a14:m>
                  <m:oMath xmlns:m="http://schemas.openxmlformats.org/officeDocument/2006/math">
                    <m:r>
                      <a:rPr lang="pt-B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𝑘𝐴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.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𝑐𝑜𝑠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𝜔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𝑡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))=</m:t>
                    </m:r>
                    <m:r>
                      <a:rPr lang="pt-B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𝑚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𝜕</m:t>
                        </m:r>
                        <m:r>
                          <a:rPr lang="en-US" sz="2800" i="1" baseline="300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𝜕</m:t>
                        </m:r>
                        <m:r>
                          <a:rPr lang="en-US" sz="2800" i="1" baseline="300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𝑘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pt-BR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7975" y="1607185"/>
                <a:ext cx="7032625" cy="709930"/>
              </a:xfrm>
              <a:prstGeom prst="rect">
                <a:avLst/>
              </a:prstGeom>
              <a:blipFill rotWithShape="1">
                <a:blip r:embed="rId1"/>
                <a:stretch>
                  <a:fillRect t="-6082"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tângulo 6"/>
              <p:cNvSpPr/>
              <p:nvPr/>
            </p:nvSpPr>
            <p:spPr>
              <a:xfrm>
                <a:off x="1720850" y="2503170"/>
                <a:ext cx="7032625" cy="7099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:pPr algn="ctr"/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𝑘𝐴</m:t>
                    </m:r>
                    <m:r>
                      <a:rPr lang="pt-B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𝑐𝑜𝑠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𝜔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𝑡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))=</m:t>
                    </m:r>
                    <m:r>
                      <a:rPr lang="pt-B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𝑚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𝜕</m:t>
                        </m:r>
                        <m:r>
                          <a:rPr lang="en-US" sz="2800" i="1" baseline="300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𝜕</m:t>
                        </m:r>
                        <m:r>
                          <a:rPr lang="en-US" sz="2800" i="1" baseline="300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)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)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pt-BR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pt-BR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850" y="2503170"/>
                <a:ext cx="7032625" cy="709930"/>
              </a:xfrm>
              <a:prstGeom prst="rect">
                <a:avLst/>
              </a:prstGeom>
              <a:blipFill rotWithShape="1">
                <a:blip r:embed="rId2"/>
                <a:stretch>
                  <a:fillRect t="-6082"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tângulo 7"/>
              <p:cNvSpPr/>
              <p:nvPr/>
            </p:nvSpPr>
            <p:spPr>
              <a:xfrm>
                <a:off x="1102995" y="3399155"/>
                <a:ext cx="9985375" cy="5219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:pPr algn="ctr"/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𝑘𝐴</m:t>
                    </m:r>
                    <m:r>
                      <a:rPr lang="pt-B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𝑐𝑜𝑠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𝜔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𝑡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))=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𝑚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𝑠</m:t>
                    </m:r>
                    <m:r>
                      <a:rPr lang="en-US" sz="2800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2</m:t>
                    </m:r>
                    <m:r>
                      <a:rPr lang="en-US" altLang="pt-B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altLang="pt-B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pt-B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altLang="pt-B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altLang="pt-B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pt-B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𝑚𝑠</m:t>
                    </m:r>
                    <m:acc>
                      <m:accPr>
                        <m:chr m:val="̇"/>
                        <m:ctrlPr>
                          <a:rPr lang="en-US" altLang="pt-BR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pt-BR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altLang="pt-B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pt-B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altLang="pt-BR" sz="280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pt-B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altLang="pt-B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pt-B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𝑚𝑥</m:t>
                    </m:r>
                    <m:r>
                      <a:rPr lang="en-US" altLang="pt-B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pt-B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altLang="pt-BR" sz="280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pt-B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 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)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pt-BR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pt-BR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995" y="3399155"/>
                <a:ext cx="9985375" cy="521970"/>
              </a:xfrm>
              <a:prstGeom prst="rect">
                <a:avLst/>
              </a:prstGeom>
              <a:blipFill rotWithShape="1">
                <a:blip r:embed="rId3"/>
                <a:stretch>
                  <a:fillRect t="-8273"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ixaDeTexto 45"/>
          <p:cNvSpPr txBox="1"/>
          <p:nvPr/>
        </p:nvSpPr>
        <p:spPr>
          <a:xfrm>
            <a:off x="302260" y="4107180"/>
            <a:ext cx="115874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spcBef>
                <a:spcPts val="600"/>
              </a:spcBef>
              <a:spcAft>
                <a:spcPts val="600"/>
              </a:spcAft>
              <a:buFont typeface="+mj-lt"/>
              <a:buNone/>
            </a:pPr>
            <a:r>
              <a:rPr lang="pt-BR" sz="2800" b="1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Colocando x(s) em evidencia teremos:</a:t>
            </a:r>
            <a:endParaRPr lang="pt-BR" altLang="en-US" sz="2800" b="1" dirty="0" smtClean="0"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tângulo 9"/>
              <p:cNvSpPr/>
              <p:nvPr/>
            </p:nvSpPr>
            <p:spPr>
              <a:xfrm>
                <a:off x="992505" y="5094605"/>
                <a:ext cx="9985375" cy="7975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:pPr algn="ctr"/>
                <a14:m>
                  <m:oMath xmlns:m="http://schemas.openxmlformats.org/officeDocument/2006/math">
                    <m:r>
                      <a:rPr lang="en-US" altLang="pt-BR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pt-BR" altLang="en-US" sz="3200"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</a:rPr>
                  <a:t>(s)=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alt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𝑚𝑠</m:t>
                        </m:r>
                        <m:r>
                          <a:rPr lang="en-US" altLang="pt-BR" sz="3200" i="1" baseline="300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  <m:r>
                          <a:rPr lang="en-US" alt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+</m:t>
                        </m:r>
                        <m:r>
                          <a:rPr lang="en-US" alt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𝑘𝐴</m:t>
                    </m:r>
                    <m:r>
                      <a:rPr lang="pt-BR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𝑐𝑜𝑠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𝜔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𝑡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))+</m:t>
                    </m:r>
                    <m:f>
                      <m:fPr>
                        <m:ctrlPr>
                          <a:rPr lang="pt-BR" alt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𝑚𝑠</m:t>
                        </m:r>
                        <m:r>
                          <a:rPr lang="en-US" altLang="pt-BR" sz="3200" i="1" baseline="300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  <m:r>
                          <a:rPr lang="en-US" alt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+</m:t>
                        </m:r>
                        <m:r>
                          <a:rPr lang="en-US" alt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altLang="pt-BR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pt-BR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𝑚𝑠</m:t>
                    </m:r>
                    <m:acc>
                      <m:accPr>
                        <m:chr m:val="̇"/>
                        <m:ctrlPr>
                          <a:rPr lang="en-US" altLang="pt-BR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pt-BR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altLang="pt-BR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pt-BR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altLang="pt-BR" sz="320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pt-BR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)+</m:t>
                    </m:r>
                    <m:r>
                      <a:rPr lang="en-US" altLang="pt-BR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𝑚𝑥</m:t>
                    </m:r>
                    <m:r>
                      <a:rPr lang="en-US" altLang="pt-BR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pt-BR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altLang="pt-BR" sz="320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pt-BR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)) </m:t>
                    </m:r>
                  </m:oMath>
                </a14:m>
                <a:r>
                  <a:rPr lang="pt-BR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pt-BR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0" name="Re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505" y="5094605"/>
                <a:ext cx="9985375" cy="797560"/>
              </a:xfrm>
              <a:prstGeom prst="rect">
                <a:avLst/>
              </a:prstGeom>
              <a:blipFill rotWithShape="1">
                <a:blip r:embed="rId4"/>
                <a:stretch>
                  <a:fillRect t="-7006"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4F297BB-B745-4CAB-BE1D-CE4C89382949}" type="slidenum">
              <a:rPr lang="pt-BR" smtClean="0"/>
            </a:fld>
            <a:endParaRPr lang="pt-BR"/>
          </a:p>
        </p:txBody>
      </p:sp>
      <p:sp>
        <p:nvSpPr>
          <p:cNvPr id="47" name="CaixaDeTexto 45"/>
          <p:cNvSpPr txBox="1"/>
          <p:nvPr/>
        </p:nvSpPr>
        <p:spPr>
          <a:xfrm>
            <a:off x="302260" y="191135"/>
            <a:ext cx="11587480" cy="25228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ctr">
              <a:spcBef>
                <a:spcPts val="600"/>
              </a:spcBef>
              <a:spcAft>
                <a:spcPts val="600"/>
              </a:spcAft>
              <a:buFont typeface="+mj-lt"/>
              <a:buNone/>
            </a:pPr>
            <a:r>
              <a:rPr lang="pt-BR" altLang="en-US" sz="3600" b="1" dirty="0" smtClean="0">
                <a:solidFill>
                  <a:srgbClr val="C00000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Modelo de Pequenos Sinais</a:t>
            </a:r>
            <a:endParaRPr lang="pt-BR" altLang="en-US" sz="3600" b="1" dirty="0" smtClean="0">
              <a:solidFill>
                <a:srgbClr val="C00000"/>
              </a:solidFill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  <a:p>
            <a:pPr indent="0">
              <a:spcBef>
                <a:spcPts val="600"/>
              </a:spcBef>
              <a:spcAft>
                <a:spcPts val="600"/>
              </a:spcAft>
              <a:buFont typeface="+mj-lt"/>
              <a:buNone/>
            </a:pPr>
            <a:r>
              <a:rPr lang="pt-BR" sz="2800" b="1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Esta solução é um exemplo da solução de sistemas lineares. Ela é composta de uma parte que depende da entrada, resposta para estado zero, e outra que depende das condiçõess iniciais, resposta para estado zero</a:t>
            </a:r>
            <a:endParaRPr lang="pt-BR" altLang="en-US" sz="2800" b="1" dirty="0" smtClean="0"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tângulo 9"/>
              <p:cNvSpPr/>
              <p:nvPr/>
            </p:nvSpPr>
            <p:spPr>
              <a:xfrm>
                <a:off x="828675" y="2919095"/>
                <a:ext cx="10535285" cy="7975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:pPr algn="ctr"/>
                <a14:m>
                  <m:oMath xmlns:m="http://schemas.openxmlformats.org/officeDocument/2006/math">
                    <m:r>
                      <a:rPr lang="en-US" altLang="pt-BR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pt-BR" altLang="en-US" sz="3200"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</a:rPr>
                  <a:t>(s)=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alt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𝑚𝑠</m:t>
                        </m:r>
                        <m:r>
                          <a:rPr lang="en-US" altLang="pt-BR" sz="3200" i="1" baseline="300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  <m:r>
                          <a:rPr lang="en-US" alt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+</m:t>
                        </m:r>
                        <m:r>
                          <a:rPr lang="en-US" alt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𝑘𝐴</m:t>
                    </m:r>
                    <m:r>
                      <a:rPr lang="pt-BR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𝑐𝑜𝑠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𝜔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𝑡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))+</m:t>
                    </m:r>
                    <m:f>
                      <m:fPr>
                        <m:ctrlPr>
                          <a:rPr lang="pt-BR" alt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𝑚𝑠</m:t>
                        </m:r>
                        <m:r>
                          <a:rPr lang="en-US" altLang="pt-BR" sz="3200" i="1" baseline="300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  <m:r>
                          <a:rPr lang="en-US" alt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+</m:t>
                        </m:r>
                        <m:r>
                          <a:rPr lang="en-US" alt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altLang="pt-BR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pt-BR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𝑚𝑠</m:t>
                    </m:r>
                    <m:acc>
                      <m:accPr>
                        <m:chr m:val="̇"/>
                        <m:ctrlPr>
                          <a:rPr lang="en-US" altLang="pt-BR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pt-BR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altLang="pt-BR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pt-BR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altLang="pt-BR" sz="320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pt-BR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)+</m:t>
                    </m:r>
                    <m:r>
                      <a:rPr lang="en-US" altLang="pt-BR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𝑚𝑥</m:t>
                    </m:r>
                    <m:r>
                      <a:rPr lang="en-US" altLang="pt-BR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pt-BR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altLang="pt-BR" sz="320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pt-BR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)) </m:t>
                    </m:r>
                  </m:oMath>
                </a14:m>
                <a:r>
                  <a:rPr lang="pt-BR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pt-BR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0" name="Re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675" y="2919095"/>
                <a:ext cx="10535285" cy="797560"/>
              </a:xfrm>
              <a:prstGeom prst="rect">
                <a:avLst/>
              </a:prstGeom>
              <a:blipFill rotWithShape="1">
                <a:blip r:embed="rId1"/>
                <a:stretch>
                  <a:fillRect t="-7006"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aixaDeTexto 45"/>
          <p:cNvSpPr txBox="1"/>
          <p:nvPr/>
        </p:nvSpPr>
        <p:spPr>
          <a:xfrm>
            <a:off x="2080260" y="4191635"/>
            <a:ext cx="355536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ctr">
              <a:spcBef>
                <a:spcPts val="600"/>
              </a:spcBef>
              <a:spcAft>
                <a:spcPts val="600"/>
              </a:spcAft>
              <a:buFont typeface="+mj-lt"/>
              <a:buNone/>
            </a:pPr>
            <a:r>
              <a:rPr lang="pt-BR" sz="2800" b="1" dirty="0" smtClean="0">
                <a:solidFill>
                  <a:srgbClr val="C00000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resposta para estado zero</a:t>
            </a:r>
            <a:endParaRPr lang="pt-BR" altLang="en-US" sz="2800" b="1" dirty="0" smtClean="0">
              <a:solidFill>
                <a:srgbClr val="C00000"/>
              </a:solidFill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</p:txBody>
      </p:sp>
      <p:sp>
        <p:nvSpPr>
          <p:cNvPr id="3" name="CaixaDeTexto 45"/>
          <p:cNvSpPr txBox="1"/>
          <p:nvPr/>
        </p:nvSpPr>
        <p:spPr>
          <a:xfrm>
            <a:off x="6842125" y="4191635"/>
            <a:ext cx="355536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ctr">
              <a:spcBef>
                <a:spcPts val="600"/>
              </a:spcBef>
              <a:spcAft>
                <a:spcPts val="600"/>
              </a:spcAft>
              <a:buFont typeface="+mj-lt"/>
              <a:buNone/>
            </a:pPr>
            <a:r>
              <a:rPr lang="pt-BR" sz="2800" b="1" dirty="0" smtClean="0">
                <a:solidFill>
                  <a:srgbClr val="C00000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resposta para entrada zero</a:t>
            </a:r>
            <a:endParaRPr lang="pt-BR" altLang="en-US" sz="2800" b="1" dirty="0" smtClean="0">
              <a:solidFill>
                <a:srgbClr val="C00000"/>
              </a:solidFill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</p:txBody>
      </p:sp>
      <p:cxnSp>
        <p:nvCxnSpPr>
          <p:cNvPr id="6" name="Conector curvo 5"/>
          <p:cNvCxnSpPr/>
          <p:nvPr/>
        </p:nvCxnSpPr>
        <p:spPr>
          <a:xfrm rot="16200000">
            <a:off x="3395980" y="3888740"/>
            <a:ext cx="650875" cy="206375"/>
          </a:xfrm>
          <a:prstGeom prst="curvedConnector3">
            <a:avLst>
              <a:gd name="adj1" fmla="val 49951"/>
            </a:avLst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curvo 10"/>
          <p:cNvCxnSpPr/>
          <p:nvPr/>
        </p:nvCxnSpPr>
        <p:spPr>
          <a:xfrm rot="16200000">
            <a:off x="8181975" y="3888740"/>
            <a:ext cx="650875" cy="206375"/>
          </a:xfrm>
          <a:prstGeom prst="curvedConnector3">
            <a:avLst>
              <a:gd name="adj1" fmla="val 49951"/>
            </a:avLst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aixaDeTexto 45"/>
              <p:cNvSpPr txBox="1"/>
              <p:nvPr/>
            </p:nvSpPr>
            <p:spPr>
              <a:xfrm>
                <a:off x="302895" y="5269865"/>
                <a:ext cx="11587480" cy="1383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indent="0">
                  <a:spcBef>
                    <a:spcPts val="600"/>
                  </a:spcBef>
                  <a:spcAft>
                    <a:spcPts val="600"/>
                  </a:spcAft>
                  <a:buFont typeface="+mj-lt"/>
                  <a:buNone/>
                </a:pPr>
                <a:r>
                  <a:rPr lang="pt-BR" sz="2800" b="1" dirty="0" smtClean="0"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O polonomio </a:t>
                </a:r>
                <a14:m>
                  <m:oMath xmlns:m="http://schemas.openxmlformats.org/officeDocument/2006/math">
                    <m:r>
                      <a:rPr lang="en-US" altLang="pt-BR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𝑚𝑠</m:t>
                    </m:r>
                    <m:r>
                      <a:rPr lang="en-US" altLang="pt-BR" sz="2800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2</m:t>
                    </m:r>
                    <m:r>
                      <a:rPr lang="en-US" altLang="pt-BR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altLang="pt-BR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pt-BR" sz="2800" b="1" dirty="0" smtClean="0"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 divide ambos os termos. Este é o polinômio característico do sistema e depende do apenas do sistema e não das entradas ou condições iniciais.</a:t>
                </a:r>
                <a:endParaRPr lang="pt-BR" altLang="en-US" sz="2800" b="1" dirty="0" smtClean="0">
                  <a:latin typeface="Comic Sans MS" panose="030F0702030302020204" pitchFamily="66" charset="0"/>
                  <a:ea typeface="Cambria Math" panose="02040503050406030204" pitchFamily="18" charset="0"/>
                  <a:cs typeface="Comic Sans MS" panose="030F0702030302020204" pitchFamily="66" charset="0"/>
                  <a:sym typeface="Symbol" panose="05050102010706020507" charset="0"/>
                </a:endParaRPr>
              </a:p>
            </p:txBody>
          </p:sp>
        </mc:Choice>
        <mc:Fallback>
          <p:sp>
            <p:nvSpPr>
              <p:cNvPr id="12" name="CaixaDeTexto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895" y="5269865"/>
                <a:ext cx="11587480" cy="1383665"/>
              </a:xfrm>
              <a:prstGeom prst="rect">
                <a:avLst/>
              </a:prstGeom>
              <a:blipFill rotWithShape="1">
                <a:blip r:embed="rId2"/>
                <a:stretch>
                  <a:fillRect t="-5599"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297BB-B745-4CAB-BE1D-CE4C89382949}" type="slidenum">
              <a:rPr lang="pt-BR" smtClean="0"/>
            </a:fld>
            <a:endParaRPr lang="pt-BR"/>
          </a:p>
        </p:txBody>
      </p:sp>
      <p:grpSp>
        <p:nvGrpSpPr>
          <p:cNvPr id="13" name="Grupo 12"/>
          <p:cNvGrpSpPr/>
          <p:nvPr/>
        </p:nvGrpSpPr>
        <p:grpSpPr>
          <a:xfrm rot="5400000">
            <a:off x="5262245" y="4280499"/>
            <a:ext cx="1783849" cy="748570"/>
            <a:chOff x="8610600" y="2524505"/>
            <a:chExt cx="1783849" cy="748570"/>
          </a:xfrm>
        </p:grpSpPr>
        <p:cxnSp>
          <p:nvCxnSpPr>
            <p:cNvPr id="4" name="Conector Reto 3"/>
            <p:cNvCxnSpPr/>
            <p:nvPr/>
          </p:nvCxnSpPr>
          <p:spPr>
            <a:xfrm>
              <a:off x="9212737" y="2794289"/>
              <a:ext cx="623327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Conector Reto 4"/>
            <p:cNvCxnSpPr/>
            <p:nvPr/>
          </p:nvCxnSpPr>
          <p:spPr>
            <a:xfrm>
              <a:off x="9094994" y="2531785"/>
              <a:ext cx="269332" cy="25689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6"/>
            <p:cNvCxnSpPr/>
            <p:nvPr/>
          </p:nvCxnSpPr>
          <p:spPr>
            <a:xfrm flipV="1">
              <a:off x="9693182" y="2524505"/>
              <a:ext cx="230521" cy="253800"/>
            </a:xfrm>
            <a:prstGeom prst="line">
              <a:avLst/>
            </a:prstGeom>
            <a:ln w="2540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7"/>
            <p:cNvCxnSpPr/>
            <p:nvPr/>
          </p:nvCxnSpPr>
          <p:spPr>
            <a:xfrm>
              <a:off x="8610600" y="2538153"/>
              <a:ext cx="48439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8"/>
            <p:cNvCxnSpPr/>
            <p:nvPr/>
          </p:nvCxnSpPr>
          <p:spPr>
            <a:xfrm>
              <a:off x="9910055" y="2540097"/>
              <a:ext cx="48439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1"/>
            <p:cNvCxnSpPr/>
            <p:nvPr/>
          </p:nvCxnSpPr>
          <p:spPr>
            <a:xfrm rot="16200000">
              <a:off x="9284532" y="3030878"/>
              <a:ext cx="48439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upo 13"/>
          <p:cNvGrpSpPr/>
          <p:nvPr/>
        </p:nvGrpSpPr>
        <p:grpSpPr>
          <a:xfrm rot="5400000" flipH="1">
            <a:off x="5873918" y="3258697"/>
            <a:ext cx="1274445" cy="234950"/>
            <a:chOff x="4152748" y="3524056"/>
            <a:chExt cx="1274569" cy="255373"/>
          </a:xfrm>
        </p:grpSpPr>
        <p:cxnSp>
          <p:nvCxnSpPr>
            <p:cNvPr id="15" name="Conector Reto 79"/>
            <p:cNvCxnSpPr/>
            <p:nvPr/>
          </p:nvCxnSpPr>
          <p:spPr>
            <a:xfrm flipV="1">
              <a:off x="4152748" y="3640943"/>
              <a:ext cx="1274569" cy="0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tângulo 15"/>
            <p:cNvSpPr/>
            <p:nvPr/>
          </p:nvSpPr>
          <p:spPr>
            <a:xfrm>
              <a:off x="4606140" y="3524056"/>
              <a:ext cx="476096" cy="255373"/>
            </a:xfrm>
            <a:prstGeom prst="rect">
              <a:avLst/>
            </a:prstGeom>
            <a:ln w="222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</p:grpSp>
      <p:cxnSp>
        <p:nvCxnSpPr>
          <p:cNvPr id="19" name="Conector Reto 18"/>
          <p:cNvCxnSpPr/>
          <p:nvPr/>
        </p:nvCxnSpPr>
        <p:spPr>
          <a:xfrm>
            <a:off x="6527158" y="3976674"/>
            <a:ext cx="35302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ixaDeTexto 47"/>
          <p:cNvSpPr txBox="1"/>
          <p:nvPr/>
        </p:nvSpPr>
        <p:spPr>
          <a:xfrm>
            <a:off x="6880039" y="3763171"/>
            <a:ext cx="60007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i="1" dirty="0" smtClean="0">
                <a:latin typeface="Century Schoolbook" panose="02040604050505020304" pitchFamily="18" charset="0"/>
                <a:ea typeface="Cambria Math" panose="02040503050406030204" pitchFamily="18" charset="0"/>
              </a:rPr>
              <a:t>V</a:t>
            </a:r>
            <a:r>
              <a:rPr lang="pt-BR" sz="2800" i="1" baseline="-25000" dirty="0" smtClean="0">
                <a:latin typeface="Century Schoolbook" panose="02040604050505020304" pitchFamily="18" charset="0"/>
                <a:ea typeface="Cambria Math" panose="02040503050406030204" pitchFamily="18" charset="0"/>
              </a:rPr>
              <a:t>C</a:t>
            </a:r>
            <a:endParaRPr lang="pt-BR" sz="2800" i="1" baseline="-25000" dirty="0" smtClean="0">
              <a:latin typeface="Century Schoolbook" panose="02040604050505020304" pitchFamily="18" charset="0"/>
              <a:ea typeface="Cambria Math" panose="02040503050406030204" pitchFamily="18" charset="0"/>
            </a:endParaRPr>
          </a:p>
        </p:txBody>
      </p:sp>
      <p:sp>
        <p:nvSpPr>
          <p:cNvPr id="37" name="CaixaDeTexto 47"/>
          <p:cNvSpPr txBox="1"/>
          <p:nvPr/>
        </p:nvSpPr>
        <p:spPr>
          <a:xfrm>
            <a:off x="4935882" y="2270515"/>
            <a:ext cx="178368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V</a:t>
            </a:r>
            <a:r>
              <a:rPr lang="pt-BR" sz="2800" baseline="-25000" dirty="0" smtClean="0"/>
              <a:t>CC</a:t>
            </a:r>
            <a:r>
              <a:rPr lang="pt-BR" sz="2800" dirty="0" smtClean="0"/>
              <a:t> = 15 V</a:t>
            </a:r>
            <a:endParaRPr lang="pt-BR" sz="2800" dirty="0" smtClean="0"/>
          </a:p>
        </p:txBody>
      </p:sp>
      <p:sp>
        <p:nvSpPr>
          <p:cNvPr id="42" name="Caixa de Texto 23"/>
          <p:cNvSpPr txBox="1"/>
          <p:nvPr/>
        </p:nvSpPr>
        <p:spPr>
          <a:xfrm>
            <a:off x="6327775" y="3038475"/>
            <a:ext cx="18300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en-US" sz="2800" dirty="0">
                <a:latin typeface="Comic Sans MS" panose="030F0702030302020204" pitchFamily="66" charset="0"/>
                <a:cs typeface="Comic Sans MS" panose="030F0702030302020204" pitchFamily="66" charset="0"/>
              </a:rPr>
              <a:t>R</a:t>
            </a:r>
            <a:r>
              <a:rPr lang="pt-BR" altLang="en-US" sz="2800" baseline="-25000" dirty="0" smtClean="0">
                <a:latin typeface="Comic Sans MS" panose="030F0702030302020204" pitchFamily="66" charset="0"/>
                <a:cs typeface="Comic Sans MS" panose="030F0702030302020204" pitchFamily="66" charset="0"/>
              </a:rPr>
              <a:t>C </a:t>
            </a:r>
            <a:r>
              <a:rPr lang="pt-BR" altLang="en-US" sz="2800" dirty="0" smtClean="0">
                <a:latin typeface="Comic Sans MS" panose="030F0702030302020204" pitchFamily="66" charset="0"/>
                <a:cs typeface="Comic Sans MS" panose="030F0702030302020204" pitchFamily="66" charset="0"/>
              </a:rPr>
              <a:t>=5k</a:t>
            </a:r>
            <a:endParaRPr lang="pt-BR" altLang="en-US" sz="2800" dirty="0" smtClean="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grpSp>
        <p:nvGrpSpPr>
          <p:cNvPr id="10" name="Grupo 9"/>
          <p:cNvGrpSpPr/>
          <p:nvPr/>
        </p:nvGrpSpPr>
        <p:grpSpPr>
          <a:xfrm rot="5400000" flipH="1">
            <a:off x="5869473" y="5651377"/>
            <a:ext cx="1274445" cy="234950"/>
            <a:chOff x="4152748" y="3524056"/>
            <a:chExt cx="1274569" cy="255373"/>
          </a:xfrm>
        </p:grpSpPr>
        <p:cxnSp>
          <p:nvCxnSpPr>
            <p:cNvPr id="11" name="Conector Reto 79"/>
            <p:cNvCxnSpPr/>
            <p:nvPr/>
          </p:nvCxnSpPr>
          <p:spPr>
            <a:xfrm flipV="1">
              <a:off x="4152748" y="3640943"/>
              <a:ext cx="1274569" cy="0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tângulo 16"/>
            <p:cNvSpPr/>
            <p:nvPr/>
          </p:nvSpPr>
          <p:spPr>
            <a:xfrm>
              <a:off x="4606140" y="3524056"/>
              <a:ext cx="476096" cy="255373"/>
            </a:xfrm>
            <a:prstGeom prst="rect">
              <a:avLst/>
            </a:prstGeom>
            <a:ln w="22225"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</p:grpSp>
      <p:sp>
        <p:nvSpPr>
          <p:cNvPr id="18" name="Caixa de Texto 23"/>
          <p:cNvSpPr txBox="1"/>
          <p:nvPr/>
        </p:nvSpPr>
        <p:spPr>
          <a:xfrm>
            <a:off x="6327775" y="5754370"/>
            <a:ext cx="1656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en-US" sz="2800" dirty="0">
                <a:latin typeface="Comic Sans MS" panose="030F0702030302020204" pitchFamily="66" charset="0"/>
                <a:cs typeface="Comic Sans MS" panose="030F0702030302020204" pitchFamily="66" charset="0"/>
              </a:rPr>
              <a:t>R</a:t>
            </a:r>
            <a:r>
              <a:rPr lang="pt-BR" altLang="en-US" sz="2800" baseline="-25000" dirty="0">
                <a:latin typeface="Comic Sans MS" panose="030F0702030302020204" pitchFamily="66" charset="0"/>
                <a:cs typeface="Comic Sans MS" panose="030F0702030302020204" pitchFamily="66" charset="0"/>
              </a:rPr>
              <a:t>E </a:t>
            </a:r>
            <a:r>
              <a:rPr lang="pt-BR" altLang="en-US" sz="2800" dirty="0">
                <a:latin typeface="Comic Sans MS" panose="030F0702030302020204" pitchFamily="66" charset="0"/>
                <a:cs typeface="Comic Sans MS" panose="030F0702030302020204" pitchFamily="66" charset="0"/>
              </a:rPr>
              <a:t>=3k</a:t>
            </a:r>
            <a:endParaRPr lang="pt-BR" altLang="en-US" sz="2800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cxnSp>
        <p:nvCxnSpPr>
          <p:cNvPr id="21" name="Conector Reto 20"/>
          <p:cNvCxnSpPr/>
          <p:nvPr/>
        </p:nvCxnSpPr>
        <p:spPr>
          <a:xfrm>
            <a:off x="6327744" y="6401128"/>
            <a:ext cx="35302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o 2"/>
          <p:cNvGrpSpPr/>
          <p:nvPr/>
        </p:nvGrpSpPr>
        <p:grpSpPr>
          <a:xfrm rot="5400000" flipH="1">
            <a:off x="4583598" y="3312672"/>
            <a:ext cx="1274445" cy="234950"/>
            <a:chOff x="4152748" y="3524056"/>
            <a:chExt cx="1274569" cy="255373"/>
          </a:xfrm>
        </p:grpSpPr>
        <p:cxnSp>
          <p:nvCxnSpPr>
            <p:cNvPr id="20" name="Conector Reto 79"/>
            <p:cNvCxnSpPr/>
            <p:nvPr/>
          </p:nvCxnSpPr>
          <p:spPr>
            <a:xfrm flipV="1">
              <a:off x="4152748" y="3657508"/>
              <a:ext cx="1274569" cy="0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tângulo 23"/>
            <p:cNvSpPr/>
            <p:nvPr/>
          </p:nvSpPr>
          <p:spPr>
            <a:xfrm>
              <a:off x="4606140" y="3524056"/>
              <a:ext cx="476096" cy="255373"/>
            </a:xfrm>
            <a:prstGeom prst="rect">
              <a:avLst/>
            </a:prstGeom>
            <a:ln w="222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</p:grpSp>
      <p:grpSp>
        <p:nvGrpSpPr>
          <p:cNvPr id="25" name="Grupo 24"/>
          <p:cNvGrpSpPr/>
          <p:nvPr/>
        </p:nvGrpSpPr>
        <p:grpSpPr>
          <a:xfrm rot="5400000" flipH="1">
            <a:off x="4568358" y="5666617"/>
            <a:ext cx="1274445" cy="234950"/>
            <a:chOff x="4152748" y="3524056"/>
            <a:chExt cx="1274569" cy="255373"/>
          </a:xfrm>
        </p:grpSpPr>
        <p:cxnSp>
          <p:nvCxnSpPr>
            <p:cNvPr id="26" name="Conector Reto 79"/>
            <p:cNvCxnSpPr/>
            <p:nvPr/>
          </p:nvCxnSpPr>
          <p:spPr>
            <a:xfrm flipV="1">
              <a:off x="4152748" y="3640943"/>
              <a:ext cx="1274569" cy="0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tângulo 26"/>
            <p:cNvSpPr/>
            <p:nvPr/>
          </p:nvSpPr>
          <p:spPr>
            <a:xfrm>
              <a:off x="4606140" y="3524056"/>
              <a:ext cx="476096" cy="255373"/>
            </a:xfrm>
            <a:prstGeom prst="rect">
              <a:avLst/>
            </a:prstGeom>
            <a:ln w="22225"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</p:grpSp>
      <p:cxnSp>
        <p:nvCxnSpPr>
          <p:cNvPr id="28" name="Conector Reto 27"/>
          <p:cNvCxnSpPr/>
          <p:nvPr/>
        </p:nvCxnSpPr>
        <p:spPr>
          <a:xfrm>
            <a:off x="5042504" y="6420813"/>
            <a:ext cx="35302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>
            <a:off x="5220970" y="3971925"/>
            <a:ext cx="0" cy="130238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/>
          <p:cNvCxnSpPr/>
          <p:nvPr/>
        </p:nvCxnSpPr>
        <p:spPr>
          <a:xfrm>
            <a:off x="4615180" y="4676775"/>
            <a:ext cx="143065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Elipse 30"/>
          <p:cNvSpPr/>
          <p:nvPr/>
        </p:nvSpPr>
        <p:spPr>
          <a:xfrm>
            <a:off x="5162550" y="4627245"/>
            <a:ext cx="108000" cy="108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altLang="en-US"/>
          </a:p>
        </p:txBody>
      </p:sp>
      <p:sp>
        <p:nvSpPr>
          <p:cNvPr id="32" name="Caixa de Texto 23"/>
          <p:cNvSpPr txBox="1"/>
          <p:nvPr/>
        </p:nvSpPr>
        <p:spPr>
          <a:xfrm>
            <a:off x="3470275" y="5691505"/>
            <a:ext cx="17354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en-US" sz="2800" dirty="0">
                <a:latin typeface="Comic Sans MS" panose="030F0702030302020204" pitchFamily="66" charset="0"/>
                <a:cs typeface="Comic Sans MS" panose="030F0702030302020204" pitchFamily="66" charset="0"/>
              </a:rPr>
              <a:t>R</a:t>
            </a:r>
            <a:r>
              <a:rPr lang="pt-BR" altLang="en-US" sz="2800" baseline="-25000" dirty="0">
                <a:latin typeface="Comic Sans MS" panose="030F0702030302020204" pitchFamily="66" charset="0"/>
                <a:cs typeface="Comic Sans MS" panose="030F0702030302020204" pitchFamily="66" charset="0"/>
              </a:rPr>
              <a:t>B2 </a:t>
            </a:r>
            <a:r>
              <a:rPr lang="pt-BR" altLang="en-US" sz="2800" dirty="0">
                <a:latin typeface="Comic Sans MS" panose="030F0702030302020204" pitchFamily="66" charset="0"/>
                <a:cs typeface="Comic Sans MS" panose="030F0702030302020204" pitchFamily="66" charset="0"/>
              </a:rPr>
              <a:t>=50k</a:t>
            </a:r>
            <a:endParaRPr lang="pt-BR" altLang="en-US" sz="2800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34" name="Caixa de Texto 23"/>
          <p:cNvSpPr txBox="1"/>
          <p:nvPr/>
        </p:nvSpPr>
        <p:spPr>
          <a:xfrm>
            <a:off x="3239135" y="3084830"/>
            <a:ext cx="20205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en-US" sz="2800" dirty="0">
                <a:latin typeface="Comic Sans MS" panose="030F0702030302020204" pitchFamily="66" charset="0"/>
                <a:cs typeface="Comic Sans MS" panose="030F0702030302020204" pitchFamily="66" charset="0"/>
              </a:rPr>
              <a:t>R</a:t>
            </a:r>
            <a:r>
              <a:rPr lang="pt-BR" altLang="en-US" sz="2800" baseline="-25000" dirty="0">
                <a:latin typeface="Comic Sans MS" panose="030F0702030302020204" pitchFamily="66" charset="0"/>
                <a:cs typeface="Comic Sans MS" panose="030F0702030302020204" pitchFamily="66" charset="0"/>
              </a:rPr>
              <a:t>B1 </a:t>
            </a:r>
            <a:r>
              <a:rPr lang="pt-BR" altLang="en-US" sz="2800" dirty="0">
                <a:latin typeface="Comic Sans MS" panose="030F0702030302020204" pitchFamily="66" charset="0"/>
                <a:cs typeface="Comic Sans MS" panose="030F0702030302020204" pitchFamily="66" charset="0"/>
              </a:rPr>
              <a:t>=100k</a:t>
            </a:r>
            <a:endParaRPr lang="pt-BR" altLang="en-US" sz="2800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cxnSp>
        <p:nvCxnSpPr>
          <p:cNvPr id="22" name="Conector Reto 21"/>
          <p:cNvCxnSpPr/>
          <p:nvPr/>
        </p:nvCxnSpPr>
        <p:spPr>
          <a:xfrm flipV="1">
            <a:off x="7943215" y="5600065"/>
            <a:ext cx="55562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/>
          <p:cNvCxnSpPr/>
          <p:nvPr/>
        </p:nvCxnSpPr>
        <p:spPr>
          <a:xfrm flipV="1">
            <a:off x="7943215" y="5691505"/>
            <a:ext cx="5556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 rot="16200000" flipV="1">
            <a:off x="4247515" y="4638040"/>
            <a:ext cx="55562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/>
          <p:cNvCxnSpPr/>
          <p:nvPr/>
        </p:nvCxnSpPr>
        <p:spPr>
          <a:xfrm rot="16200000" flipV="1">
            <a:off x="4337050" y="4632960"/>
            <a:ext cx="5556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/>
          <p:cNvCxnSpPr/>
          <p:nvPr/>
        </p:nvCxnSpPr>
        <p:spPr>
          <a:xfrm flipV="1">
            <a:off x="6511290" y="5069840"/>
            <a:ext cx="169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>
            <a:off x="8197215" y="5059680"/>
            <a:ext cx="0" cy="54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/>
          <p:cNvCxnSpPr/>
          <p:nvPr/>
        </p:nvCxnSpPr>
        <p:spPr>
          <a:xfrm>
            <a:off x="8020654" y="6340168"/>
            <a:ext cx="35302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/>
          <p:cNvCxnSpPr/>
          <p:nvPr/>
        </p:nvCxnSpPr>
        <p:spPr>
          <a:xfrm>
            <a:off x="8197215" y="5691505"/>
            <a:ext cx="0" cy="648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/>
          <p:cNvCxnSpPr/>
          <p:nvPr/>
        </p:nvCxnSpPr>
        <p:spPr>
          <a:xfrm>
            <a:off x="3399790" y="4670425"/>
            <a:ext cx="1116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to 45"/>
          <p:cNvCxnSpPr/>
          <p:nvPr/>
        </p:nvCxnSpPr>
        <p:spPr>
          <a:xfrm>
            <a:off x="3427095" y="4670425"/>
            <a:ext cx="0" cy="756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Elipse 47"/>
          <p:cNvSpPr/>
          <p:nvPr/>
        </p:nvSpPr>
        <p:spPr>
          <a:xfrm>
            <a:off x="3208673" y="5360407"/>
            <a:ext cx="435610" cy="4489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altLang="en-US"/>
          </a:p>
        </p:txBody>
      </p:sp>
      <p:sp>
        <p:nvSpPr>
          <p:cNvPr id="49" name="Forma livre 48"/>
          <p:cNvSpPr/>
          <p:nvPr/>
        </p:nvSpPr>
        <p:spPr>
          <a:xfrm>
            <a:off x="3268363" y="5421367"/>
            <a:ext cx="316865" cy="352425"/>
          </a:xfrm>
          <a:custGeom>
            <a:avLst/>
            <a:gdLst>
              <a:gd name="connisteX0" fmla="*/ 0 w 392430"/>
              <a:gd name="connsiteY0" fmla="*/ 320607 h 520548"/>
              <a:gd name="connisteX1" fmla="*/ 165735 w 392430"/>
              <a:gd name="connsiteY1" fmla="*/ 3742 h 520548"/>
              <a:gd name="connisteX2" fmla="*/ 241300 w 392430"/>
              <a:gd name="connsiteY2" fmla="*/ 517457 h 520548"/>
              <a:gd name="connisteX3" fmla="*/ 392430 w 392430"/>
              <a:gd name="connsiteY3" fmla="*/ 184717 h 520548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</a:cxnLst>
            <a:rect l="l" t="t" r="r" b="b"/>
            <a:pathLst>
              <a:path w="392430" h="520548">
                <a:moveTo>
                  <a:pt x="0" y="320607"/>
                </a:moveTo>
                <a:cubicBezTo>
                  <a:pt x="31750" y="246947"/>
                  <a:pt x="117475" y="-35628"/>
                  <a:pt x="165735" y="3742"/>
                </a:cubicBezTo>
                <a:cubicBezTo>
                  <a:pt x="213995" y="43112"/>
                  <a:pt x="196215" y="481262"/>
                  <a:pt x="241300" y="517457"/>
                </a:cubicBezTo>
                <a:cubicBezTo>
                  <a:pt x="286385" y="553652"/>
                  <a:pt x="363855" y="261552"/>
                  <a:pt x="392430" y="184717"/>
                </a:cubicBezTo>
              </a:path>
            </a:pathLst>
          </a:cu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altLang="en-US"/>
          </a:p>
        </p:txBody>
      </p:sp>
      <p:cxnSp>
        <p:nvCxnSpPr>
          <p:cNvPr id="50" name="Conector Reto 49"/>
          <p:cNvCxnSpPr/>
          <p:nvPr/>
        </p:nvCxnSpPr>
        <p:spPr>
          <a:xfrm rot="5400000">
            <a:off x="3084795" y="6104371"/>
            <a:ext cx="68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to 50"/>
          <p:cNvCxnSpPr/>
          <p:nvPr/>
        </p:nvCxnSpPr>
        <p:spPr>
          <a:xfrm>
            <a:off x="3239457" y="6460125"/>
            <a:ext cx="35302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Caixa de Texto 23"/>
          <p:cNvSpPr txBox="1"/>
          <p:nvPr/>
        </p:nvSpPr>
        <p:spPr>
          <a:xfrm>
            <a:off x="4115435" y="3843020"/>
            <a:ext cx="8204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en-US" sz="2800" dirty="0">
                <a:latin typeface="Comic Sans MS" panose="030F0702030302020204" pitchFamily="66" charset="0"/>
                <a:cs typeface="Comic Sans MS" panose="030F0702030302020204" pitchFamily="66" charset="0"/>
              </a:rPr>
              <a:t>C</a:t>
            </a:r>
            <a:r>
              <a:rPr lang="pt-BR" altLang="en-US" sz="2800" baseline="-25000" dirty="0">
                <a:latin typeface="Comic Sans MS" panose="030F0702030302020204" pitchFamily="66" charset="0"/>
                <a:cs typeface="Comic Sans MS" panose="030F0702030302020204" pitchFamily="66" charset="0"/>
              </a:rPr>
              <a:t>B </a:t>
            </a:r>
            <a:endParaRPr lang="pt-BR" altLang="en-US" sz="2800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47" name="CaixaDeTexto 45"/>
          <p:cNvSpPr txBox="1"/>
          <p:nvPr/>
        </p:nvSpPr>
        <p:spPr>
          <a:xfrm>
            <a:off x="592455" y="325120"/>
            <a:ext cx="11186160" cy="2091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>
              <a:spcBef>
                <a:spcPts val="600"/>
              </a:spcBef>
              <a:spcAft>
                <a:spcPts val="600"/>
              </a:spcAft>
              <a:buFont typeface="+mj-lt"/>
              <a:buNone/>
            </a:pPr>
            <a:r>
              <a:rPr lang="pt-BR" altLang="en-US" sz="3600" b="1" dirty="0" smtClean="0">
                <a:solidFill>
                  <a:srgbClr val="C00000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Modelo de Pequenos Sinais</a:t>
            </a:r>
            <a:endParaRPr lang="pt-BR" altLang="en-US" sz="3600" b="1" dirty="0" smtClean="0">
              <a:solidFill>
                <a:srgbClr val="C00000"/>
              </a:solidFill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  <a:p>
            <a:pPr indent="0" algn="l">
              <a:spcBef>
                <a:spcPts val="600"/>
              </a:spcBef>
              <a:spcAft>
                <a:spcPts val="600"/>
              </a:spcAft>
              <a:buFont typeface="+mj-lt"/>
              <a:buNone/>
            </a:pPr>
            <a:r>
              <a:rPr lang="pt-BR" altLang="en-US" sz="28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Para resolver um circuito como abaixo, com uma entrada pequena, se utilizam modelos de pequenos sinais para os dispositivos não lineares (transístores)</a:t>
            </a:r>
            <a:endParaRPr lang="pt-BR" altLang="en-US" sz="2800" b="1" dirty="0" smtClean="0">
              <a:solidFill>
                <a:schemeClr val="tx1"/>
              </a:solidFill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</p:txBody>
      </p:sp>
      <p:sp>
        <p:nvSpPr>
          <p:cNvPr id="54" name="CaixaDeTexto 47"/>
          <p:cNvSpPr txBox="1"/>
          <p:nvPr/>
        </p:nvSpPr>
        <p:spPr>
          <a:xfrm>
            <a:off x="2269508" y="5059406"/>
            <a:ext cx="93916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i="1" dirty="0" err="1" smtClean="0">
                <a:latin typeface="Century Schoolbook" panose="02040604050505020304" pitchFamily="18" charset="0"/>
                <a:ea typeface="Cambria Math" panose="02040503050406030204" pitchFamily="18" charset="0"/>
              </a:rPr>
              <a:t>vin</a:t>
            </a:r>
            <a:r>
              <a:rPr lang="pt-BR" sz="2400" i="1" dirty="0" smtClean="0">
                <a:latin typeface="Century Schoolbook" panose="02040604050505020304" pitchFamily="18" charset="0"/>
                <a:ea typeface="Cambria Math" panose="02040503050406030204" pitchFamily="18" charset="0"/>
              </a:rPr>
              <a:t>(t)</a:t>
            </a:r>
            <a:endParaRPr lang="pt-BR" sz="2400" i="1" dirty="0">
              <a:latin typeface="Century Schoolbook" panose="02040604050505020304" pitchFamily="18" charset="0"/>
              <a:ea typeface="Cambria Math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4F297BB-B745-4CAB-BE1D-CE4C89382949}" type="slidenum">
              <a:rPr lang="pt-BR" smtClean="0"/>
            </a:fld>
            <a:endParaRPr lang="pt-BR"/>
          </a:p>
        </p:txBody>
      </p:sp>
      <p:sp>
        <p:nvSpPr>
          <p:cNvPr id="47" name="CaixaDeTexto 45"/>
          <p:cNvSpPr txBox="1"/>
          <p:nvPr/>
        </p:nvSpPr>
        <p:spPr>
          <a:xfrm>
            <a:off x="302260" y="191135"/>
            <a:ext cx="11587480" cy="1660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ctr">
              <a:spcBef>
                <a:spcPts val="600"/>
              </a:spcBef>
              <a:spcAft>
                <a:spcPts val="600"/>
              </a:spcAft>
              <a:buFont typeface="+mj-lt"/>
              <a:buNone/>
            </a:pPr>
            <a:r>
              <a:rPr lang="pt-BR" altLang="en-US" sz="3600" b="1" dirty="0" smtClean="0">
                <a:solidFill>
                  <a:srgbClr val="C00000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Modelo de Pequenos Sinais</a:t>
            </a:r>
            <a:endParaRPr lang="pt-BR" altLang="en-US" sz="3600" b="1" dirty="0" smtClean="0">
              <a:solidFill>
                <a:srgbClr val="C00000"/>
              </a:solidFill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  <a:p>
            <a:pPr indent="0">
              <a:spcBef>
                <a:spcPts val="600"/>
              </a:spcBef>
              <a:spcAft>
                <a:spcPts val="600"/>
              </a:spcAft>
              <a:buFont typeface="+mj-lt"/>
              <a:buNone/>
            </a:pPr>
            <a:r>
              <a:rPr lang="pt-BR" sz="2800" b="1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Caso analisemos apenas a resposta para entrada zero, veremos que este sistema esta no limiar de estabilidade. Assim temos: </a:t>
            </a:r>
            <a:endParaRPr lang="pt-BR" altLang="en-US" sz="2800" b="1" dirty="0" smtClean="0"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tângulo 9"/>
              <p:cNvSpPr/>
              <p:nvPr/>
            </p:nvSpPr>
            <p:spPr>
              <a:xfrm>
                <a:off x="428625" y="2425700"/>
                <a:ext cx="11347450" cy="7740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:pPr algn="ctr"/>
                <a:r>
                  <a:rPr lang="pt-BR" altLang="en-US" sz="2800"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</a:rPr>
                  <a:t>resp</a:t>
                </a:r>
                <a:r>
                  <a:rPr lang="pt-BR" altLang="en-US" sz="2800" baseline="-25000"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</a:rPr>
                  <a:t>entr. zero</a:t>
                </a:r>
                <a:r>
                  <a:rPr lang="pt-BR" altLang="en-US" sz="2800"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𝑚𝑠</m:t>
                        </m:r>
                        <m:r>
                          <a:rPr lang="en-US" altLang="pt-BR" sz="2800" i="1" baseline="300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  <m:r>
                          <a:rPr lang="en-US" alt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+</m:t>
                        </m:r>
                        <m:r>
                          <a:rPr lang="en-US" alt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altLang="pt-B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pt-B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𝑚𝑠</m:t>
                    </m:r>
                    <m:acc>
                      <m:accPr>
                        <m:chr m:val="̇"/>
                        <m:ctrlPr>
                          <a:rPr lang="en-US" altLang="pt-BR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pt-BR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altLang="pt-B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pt-B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altLang="pt-BR" sz="280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pt-B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)+</m:t>
                    </m:r>
                    <m:r>
                      <a:rPr lang="en-US" altLang="pt-B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𝑚𝑥</m:t>
                    </m:r>
                    <m:r>
                      <a:rPr lang="en-US" altLang="pt-B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pt-B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altLang="pt-BR" sz="280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pt-B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))=</m:t>
                    </m:r>
                    <m:f>
                      <m:fPr>
                        <m:ctrlPr>
                          <a:rPr lang="pt-BR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𝑠</m:t>
                        </m:r>
                        <m:r>
                          <a:rPr lang="en-US" altLang="pt-BR" sz="2800" i="1" baseline="300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  <m:r>
                          <a:rPr lang="en-US" alt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type m:val="skw"/>
                            <m:ctrlPr>
                              <a:rPr lang="en-US" altLang="pt-B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pt-B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altLang="pt-B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</m:den>
                    </m:f>
                    <m:r>
                      <a:rPr lang="en-US" altLang="pt-B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acc>
                      <m:accPr>
                        <m:chr m:val="̇"/>
                        <m:ctrlPr>
                          <a:rPr lang="en-US" altLang="pt-BR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pt-BR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altLang="pt-B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pt-B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altLang="pt-BR" sz="280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pt-B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)+</m:t>
                    </m:r>
                    <m:f>
                      <m:fPr>
                        <m:ctrlPr>
                          <a:rPr lang="pt-BR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𝑠</m:t>
                        </m:r>
                        <m:r>
                          <a:rPr lang="en-US" altLang="pt-BR" sz="2800" i="1" baseline="300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  <m:r>
                          <a:rPr lang="en-US" alt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type m:val="skw"/>
                            <m:ctrlPr>
                              <a:rPr lang="en-US" altLang="pt-B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pt-B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altLang="pt-B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</m:den>
                    </m:f>
                    <m:r>
                      <a:rPr lang="en-US" altLang="pt-B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altLang="pt-B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pt-B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altLang="pt-BR" sz="280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pt-B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 </m:t>
                    </m:r>
                  </m:oMath>
                </a14:m>
                <a:r>
                  <a:rPr lang="pt-BR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pt-BR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0" name="Re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625" y="2425700"/>
                <a:ext cx="11347450" cy="774065"/>
              </a:xfrm>
              <a:prstGeom prst="rect">
                <a:avLst/>
              </a:prstGeom>
              <a:blipFill rotWithShape="1">
                <a:blip r:embed="rId1"/>
                <a:stretch>
                  <a:fillRect t="-5578"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CaixaDeTexto 45"/>
              <p:cNvSpPr txBox="1"/>
              <p:nvPr/>
            </p:nvSpPr>
            <p:spPr>
              <a:xfrm>
                <a:off x="428625" y="3672205"/>
                <a:ext cx="11461115" cy="26841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indent="0">
                  <a:spcBef>
                    <a:spcPts val="600"/>
                  </a:spcBef>
                  <a:spcAft>
                    <a:spcPts val="600"/>
                  </a:spcAft>
                  <a:buFont typeface="+mj-lt"/>
                  <a:buNone/>
                </a:pPr>
                <a:r>
                  <a:rPr lang="pt-BR" sz="2800" b="1" dirty="0" smtClean="0"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Veja que o primeiro termo da resposta para estado zero, no tempo, é um </a:t>
                </a:r>
                <a:r>
                  <a:rPr lang="pt-BR" sz="2800" b="1" i="1" dirty="0" smtClean="0"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coseno</a:t>
                </a:r>
                <a:r>
                  <a:rPr lang="pt-BR" sz="2800" b="1" dirty="0" smtClean="0"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 e o segundo termo, é um </a:t>
                </a:r>
                <a:r>
                  <a:rPr lang="pt-BR" sz="2800" b="1" i="1" dirty="0" smtClean="0"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seno.</a:t>
                </a:r>
                <a:r>
                  <a:rPr lang="pt-BR" sz="2800" b="1" dirty="0" smtClean="0"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 Ambos não desaparecem. Para termos estabilidade as raizes do polinômio caracteristico do sistema, em nosso caso </a:t>
                </a:r>
                <a14:m>
                  <m:oMath xmlns:m="http://schemas.openxmlformats.org/officeDocument/2006/math">
                    <m:r>
                      <a:rPr lang="en-US" altLang="pt-BR" sz="2800" b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  <a:sym typeface="Symbol" panose="05050102010706020507" charset="0"/>
                      </a:rPr>
                      <m:t>±</m:t>
                    </m:r>
                    <m:r>
                      <a:rPr lang="en-US" altLang="pt-BR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𝑗</m:t>
                    </m:r>
                    <m:rad>
                      <m:radPr>
                        <m:degHide m:val="on"/>
                        <m:ctrlPr>
                          <a:rPr lang="en-US" alt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pt-B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pt-B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altLang="pt-B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</m:e>
                    </m:rad>
                  </m:oMath>
                </a14:m>
                <a:r>
                  <a:rPr lang="pt-BR" sz="2800" b="1" dirty="0" smtClean="0"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 , devem ter a parte real negativa.</a:t>
                </a:r>
                <a:endParaRPr lang="pt-BR" altLang="en-US" sz="2800" b="1" dirty="0" smtClean="0">
                  <a:latin typeface="Comic Sans MS" panose="030F0702030302020204" pitchFamily="66" charset="0"/>
                  <a:ea typeface="Cambria Math" panose="02040503050406030204" pitchFamily="18" charset="0"/>
                  <a:cs typeface="Comic Sans MS" panose="030F0702030302020204" pitchFamily="66" charset="0"/>
                  <a:sym typeface="Symbol" panose="05050102010706020507" charset="0"/>
                </a:endParaRPr>
              </a:p>
            </p:txBody>
          </p:sp>
        </mc:Choice>
        <mc:Fallback>
          <p:sp>
            <p:nvSpPr>
              <p:cNvPr id="5" name="CaixaDeTexto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625" y="3672205"/>
                <a:ext cx="11461115" cy="268414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4F297BB-B745-4CAB-BE1D-CE4C89382949}" type="slidenum">
              <a:rPr lang="pt-BR" smtClean="0"/>
            </a:fld>
            <a:endParaRPr lang="pt-BR"/>
          </a:p>
        </p:txBody>
      </p:sp>
      <p:sp>
        <p:nvSpPr>
          <p:cNvPr id="47" name="CaixaDeTexto 45"/>
          <p:cNvSpPr txBox="1"/>
          <p:nvPr/>
        </p:nvSpPr>
        <p:spPr>
          <a:xfrm>
            <a:off x="474345" y="321310"/>
            <a:ext cx="11587480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ctr">
              <a:spcBef>
                <a:spcPts val="600"/>
              </a:spcBef>
              <a:spcAft>
                <a:spcPts val="600"/>
              </a:spcAft>
              <a:buFont typeface="+mj-lt"/>
              <a:buNone/>
            </a:pPr>
            <a:r>
              <a:rPr lang="pt-BR" altLang="en-US" sz="3600" b="1" dirty="0" smtClean="0">
                <a:solidFill>
                  <a:srgbClr val="C00000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Modelo de Pequenos Sinais</a:t>
            </a:r>
            <a:endParaRPr lang="pt-BR" altLang="en-US" sz="3600" b="1" dirty="0" smtClean="0">
              <a:solidFill>
                <a:srgbClr val="C00000"/>
              </a:solidFill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  <a:p>
            <a:pPr indent="0">
              <a:spcBef>
                <a:spcPts val="600"/>
              </a:spcBef>
              <a:spcAft>
                <a:spcPts val="600"/>
              </a:spcAft>
              <a:buFont typeface="+mj-lt"/>
              <a:buNone/>
            </a:pPr>
            <a:r>
              <a:rPr lang="pt-BR" sz="2800" b="1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O sistema mola não serve para veículos. Ele ficaria balancando indefinidamente para uma condição inicial não nula!! Para veículos inclui-se um amortecedor para resolver esse problema. </a:t>
            </a:r>
            <a:r>
              <a:rPr lang="pt-BR" altLang="en-US" sz="2800" b="1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Este dispositivo aplica uma força contraria a velocidade com valor</a:t>
            </a:r>
            <a:endParaRPr lang="pt-BR" altLang="en-US" sz="2800" b="1" dirty="0" smtClean="0"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  <a:p>
            <a:pPr indent="0" algn="ctr">
              <a:spcBef>
                <a:spcPts val="600"/>
              </a:spcBef>
              <a:spcAft>
                <a:spcPts val="600"/>
              </a:spcAft>
              <a:buFont typeface="+mj-lt"/>
              <a:buNone/>
            </a:pPr>
            <a:r>
              <a:rPr lang="pt-BR" altLang="en-US" sz="2800" b="1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 </a:t>
            </a:r>
            <a:r>
              <a:rPr lang="pt-BR" altLang="en-US" sz="2800" dirty="0" smtClean="0">
                <a:latin typeface="SimSun" panose="02010600030101010101" pitchFamily="2" charset="-122"/>
                <a:ea typeface="SimSun" panose="02010600030101010101" pitchFamily="2" charset="-122"/>
                <a:cs typeface="Comic Sans MS" panose="030F0702030302020204" pitchFamily="66" charset="0"/>
                <a:sym typeface="+mn-ea"/>
              </a:rPr>
              <a:t>－</a:t>
            </a:r>
            <a:r>
              <a:rPr lang="pt-BR" altLang="en-US" sz="2800" dirty="0" smtClean="0">
                <a:latin typeface="Symbol" panose="05050102010706020507" charset="0"/>
                <a:cs typeface="Symbol" panose="05050102010706020507" charset="0"/>
                <a:sym typeface="+mn-ea"/>
              </a:rPr>
              <a:t>a</a:t>
            </a:r>
            <a:r>
              <a:rPr lang="pt-BR" altLang="en-US" sz="2800" dirty="0" smtClean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dX/dt</a:t>
            </a:r>
            <a:endParaRPr lang="pt-BR" altLang="en-US" sz="2800" b="1" dirty="0" smtClean="0"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</p:txBody>
      </p:sp>
      <p:sp>
        <p:nvSpPr>
          <p:cNvPr id="17" name="Menos 16"/>
          <p:cNvSpPr/>
          <p:nvPr/>
        </p:nvSpPr>
        <p:spPr>
          <a:xfrm>
            <a:off x="1113155" y="6388735"/>
            <a:ext cx="2023745" cy="28892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 altLang="en-US"/>
          </a:p>
        </p:txBody>
      </p:sp>
      <p:cxnSp>
        <p:nvCxnSpPr>
          <p:cNvPr id="18" name="Conector Reto 17"/>
          <p:cNvCxnSpPr/>
          <p:nvPr/>
        </p:nvCxnSpPr>
        <p:spPr>
          <a:xfrm>
            <a:off x="847725" y="4354830"/>
            <a:ext cx="2553970" cy="0"/>
          </a:xfrm>
          <a:prstGeom prst="line">
            <a:avLst/>
          </a:prstGeom>
          <a:ln w="127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/>
          <p:cNvCxnSpPr/>
          <p:nvPr/>
        </p:nvCxnSpPr>
        <p:spPr>
          <a:xfrm flipH="1" flipV="1">
            <a:off x="948055" y="3832225"/>
            <a:ext cx="0" cy="690245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 de Texto 23"/>
          <p:cNvSpPr txBox="1"/>
          <p:nvPr/>
        </p:nvSpPr>
        <p:spPr>
          <a:xfrm>
            <a:off x="847725" y="3575050"/>
            <a:ext cx="6927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sz="2800" dirty="0" smtClean="0">
                <a:latin typeface="Cambria" panose="02040503050406030204" charset="0"/>
                <a:cs typeface="Cambria" panose="02040503050406030204" charset="0"/>
              </a:rPr>
              <a:t>X</a:t>
            </a:r>
            <a:endParaRPr lang="pt-BR" altLang="en-US" sz="2800" dirty="0" smtClean="0"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21" name="Caixa de Texto 23"/>
          <p:cNvSpPr txBox="1"/>
          <p:nvPr/>
        </p:nvSpPr>
        <p:spPr>
          <a:xfrm>
            <a:off x="2319020" y="5352415"/>
            <a:ext cx="18345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sz="2800" dirty="0" smtClean="0">
                <a:latin typeface="Comic Sans MS" panose="030F0702030302020204" pitchFamily="66" charset="0"/>
                <a:cs typeface="Comic Sans MS" panose="030F0702030302020204" pitchFamily="66" charset="0"/>
              </a:rPr>
              <a:t>suspensão</a:t>
            </a:r>
            <a:endParaRPr lang="pt-BR" altLang="en-US" sz="2800" dirty="0" smtClean="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29" name="Elipse 28"/>
          <p:cNvSpPr/>
          <p:nvPr/>
        </p:nvSpPr>
        <p:spPr>
          <a:xfrm>
            <a:off x="2080260" y="4316095"/>
            <a:ext cx="80010" cy="806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 altLang="en-US"/>
          </a:p>
        </p:txBody>
      </p:sp>
      <p:cxnSp>
        <p:nvCxnSpPr>
          <p:cNvPr id="32" name="Conector de Seta Reta 31"/>
          <p:cNvCxnSpPr/>
          <p:nvPr/>
        </p:nvCxnSpPr>
        <p:spPr>
          <a:xfrm flipH="1" flipV="1">
            <a:off x="2319020" y="3832225"/>
            <a:ext cx="0" cy="690245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ixa de Texto 23"/>
          <p:cNvSpPr txBox="1"/>
          <p:nvPr/>
        </p:nvSpPr>
        <p:spPr>
          <a:xfrm>
            <a:off x="2267585" y="3582670"/>
            <a:ext cx="33585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sz="2800" dirty="0" smtClean="0">
                <a:latin typeface="Comic Sans MS" panose="030F0702030302020204" pitchFamily="66" charset="0"/>
                <a:cs typeface="Comic Sans MS" panose="030F0702030302020204" pitchFamily="66" charset="0"/>
              </a:rPr>
              <a:t>velocidade=dX/dt</a:t>
            </a:r>
            <a:endParaRPr lang="pt-BR" altLang="en-US" sz="2800" dirty="0" smtClean="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grpSp>
        <p:nvGrpSpPr>
          <p:cNvPr id="38" name="Grupo 37"/>
          <p:cNvGrpSpPr/>
          <p:nvPr/>
        </p:nvGrpSpPr>
        <p:grpSpPr>
          <a:xfrm>
            <a:off x="1918970" y="4396740"/>
            <a:ext cx="400050" cy="2101850"/>
            <a:chOff x="3022" y="6924"/>
            <a:chExt cx="630" cy="3310"/>
          </a:xfrm>
        </p:grpSpPr>
        <p:cxnSp>
          <p:nvCxnSpPr>
            <p:cNvPr id="31" name="Conector Reto 30"/>
            <p:cNvCxnSpPr/>
            <p:nvPr/>
          </p:nvCxnSpPr>
          <p:spPr>
            <a:xfrm>
              <a:off x="3339" y="6924"/>
              <a:ext cx="8" cy="3311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tângulo 29"/>
            <p:cNvSpPr/>
            <p:nvPr/>
          </p:nvSpPr>
          <p:spPr>
            <a:xfrm>
              <a:off x="3022" y="7563"/>
              <a:ext cx="630" cy="2130"/>
            </a:xfrm>
            <a:prstGeom prst="rect">
              <a:avLst/>
            </a:prstGeom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pt-BR" altLang="en-US"/>
            </a:p>
          </p:txBody>
        </p:sp>
      </p:grpSp>
      <p:cxnSp>
        <p:nvCxnSpPr>
          <p:cNvPr id="34" name="Conector de Seta Reta 33"/>
          <p:cNvCxnSpPr/>
          <p:nvPr/>
        </p:nvCxnSpPr>
        <p:spPr>
          <a:xfrm flipH="1" flipV="1">
            <a:off x="2674620" y="4316095"/>
            <a:ext cx="0" cy="690245"/>
          </a:xfrm>
          <a:prstGeom prst="straightConnector1">
            <a:avLst/>
          </a:prstGeom>
          <a:ln w="1587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ixa de Texto 23"/>
          <p:cNvSpPr txBox="1"/>
          <p:nvPr/>
        </p:nvSpPr>
        <p:spPr>
          <a:xfrm>
            <a:off x="2418715" y="4403725"/>
            <a:ext cx="39128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sz="2800" dirty="0" smtClean="0">
                <a:latin typeface="Comic Sans MS" panose="030F0702030302020204" pitchFamily="66" charset="0"/>
                <a:cs typeface="Comic Sans MS" panose="030F0702030302020204" pitchFamily="66" charset="0"/>
              </a:rPr>
              <a:t>força=|</a:t>
            </a:r>
            <a:r>
              <a:rPr lang="pt-BR" altLang="en-US" sz="2800" dirty="0" smtClean="0">
                <a:latin typeface="SimSun" panose="02010600030101010101" pitchFamily="2" charset="-122"/>
                <a:ea typeface="SimSun" panose="02010600030101010101" pitchFamily="2" charset="-122"/>
                <a:cs typeface="Comic Sans MS" panose="030F0702030302020204" pitchFamily="66" charset="0"/>
                <a:sym typeface="+mn-ea"/>
              </a:rPr>
              <a:t>－</a:t>
            </a:r>
            <a:r>
              <a:rPr lang="pt-BR" altLang="en-US" sz="2800" dirty="0" smtClean="0">
                <a:latin typeface="Symbol" panose="05050102010706020507" charset="0"/>
                <a:cs typeface="Symbol" panose="05050102010706020507" charset="0"/>
                <a:sym typeface="+mn-ea"/>
              </a:rPr>
              <a:t>a</a:t>
            </a:r>
            <a:r>
              <a:rPr lang="pt-BR" altLang="en-US" sz="2800" dirty="0" smtClean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dX/dt|</a:t>
            </a:r>
            <a:endParaRPr lang="pt-BR" altLang="en-US" sz="2800" dirty="0" smtClean="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pic>
        <p:nvPicPr>
          <p:cNvPr id="36" name="Imagem 35" descr="suspensão-explodidaa-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13320" y="2910840"/>
            <a:ext cx="4249420" cy="375094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4F297BB-B745-4CAB-BE1D-CE4C89382949}" type="slidenum">
              <a:rPr lang="pt-BR" smtClean="0"/>
            </a:fld>
            <a:endParaRPr lang="pt-BR"/>
          </a:p>
        </p:txBody>
      </p:sp>
      <p:pic>
        <p:nvPicPr>
          <p:cNvPr id="65" name="Imagem 64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621145" y="2087245"/>
            <a:ext cx="5429250" cy="3461385"/>
          </a:xfrm>
          <a:prstGeom prst="rect">
            <a:avLst/>
          </a:prstGeom>
        </p:spPr>
      </p:pic>
      <p:sp>
        <p:nvSpPr>
          <p:cNvPr id="69" name="Elipse 68"/>
          <p:cNvSpPr/>
          <p:nvPr/>
        </p:nvSpPr>
        <p:spPr>
          <a:xfrm>
            <a:off x="10248265" y="4332605"/>
            <a:ext cx="915670" cy="6565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 altLang="en-US"/>
          </a:p>
        </p:txBody>
      </p:sp>
      <p:sp>
        <p:nvSpPr>
          <p:cNvPr id="68" name="Elipse 67"/>
          <p:cNvSpPr/>
          <p:nvPr/>
        </p:nvSpPr>
        <p:spPr>
          <a:xfrm>
            <a:off x="7418705" y="4320540"/>
            <a:ext cx="915670" cy="6565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 altLang="en-US"/>
          </a:p>
        </p:txBody>
      </p:sp>
      <p:sp>
        <p:nvSpPr>
          <p:cNvPr id="52" name="Elipse 51"/>
          <p:cNvSpPr/>
          <p:nvPr/>
        </p:nvSpPr>
        <p:spPr>
          <a:xfrm>
            <a:off x="7261860" y="5685155"/>
            <a:ext cx="1060450" cy="979170"/>
          </a:xfrm>
          <a:prstGeom prst="ellipse">
            <a:avLst/>
          </a:prstGeom>
          <a:solidFill>
            <a:schemeClr val="bg1">
              <a:lumMod val="95000"/>
            </a:schemeClr>
          </a:solidFill>
          <a:ln w="88900" cmpd="sng">
            <a:solidFill>
              <a:schemeClr val="tx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 altLang="en-US"/>
          </a:p>
        </p:txBody>
      </p:sp>
      <p:sp>
        <p:nvSpPr>
          <p:cNvPr id="5" name="Espaço Reservado para Número de Slide 3"/>
          <p:cNvSpPr>
            <a:spLocks noGrp="1"/>
          </p:cNvSpPr>
          <p:nvPr/>
        </p:nvSpPr>
        <p:spPr>
          <a:xfrm>
            <a:off x="8623935" y="62992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F297BB-B745-4CAB-BE1D-CE4C89382949}" type="slidenum">
              <a:rPr lang="pt-BR" smtClean="0"/>
            </a:fld>
            <a:endParaRPr lang="pt-BR"/>
          </a:p>
        </p:txBody>
      </p:sp>
      <p:sp>
        <p:nvSpPr>
          <p:cNvPr id="47" name="CaixaDeTexto 45"/>
          <p:cNvSpPr txBox="1"/>
          <p:nvPr/>
        </p:nvSpPr>
        <p:spPr>
          <a:xfrm>
            <a:off x="302260" y="306705"/>
            <a:ext cx="11587480" cy="20916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ctr">
              <a:spcBef>
                <a:spcPts val="600"/>
              </a:spcBef>
              <a:spcAft>
                <a:spcPts val="600"/>
              </a:spcAft>
              <a:buFont typeface="+mj-lt"/>
              <a:buNone/>
            </a:pPr>
            <a:r>
              <a:rPr lang="pt-BR" altLang="en-US" sz="3600" b="1" dirty="0" smtClean="0">
                <a:solidFill>
                  <a:srgbClr val="C00000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Modelo de Pequenos Sinais</a:t>
            </a:r>
            <a:endParaRPr lang="pt-BR" altLang="en-US" sz="3600" b="1" dirty="0" smtClean="0">
              <a:solidFill>
                <a:srgbClr val="C00000"/>
              </a:solidFill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  <a:p>
            <a:pPr indent="0">
              <a:spcBef>
                <a:spcPts val="600"/>
              </a:spcBef>
              <a:spcAft>
                <a:spcPts val="600"/>
              </a:spcAft>
              <a:buFont typeface="+mj-lt"/>
              <a:buNone/>
            </a:pPr>
            <a:r>
              <a:rPr lang="pt-BR" altLang="en-US" sz="2800" b="1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Vamos agora resolver o sistema mola+massa+amortecedor. Facilmente derivamos a equação (semelhante ao caso sem amortecedor)</a:t>
            </a:r>
            <a:endParaRPr lang="pt-BR" altLang="en-US" sz="2800" b="1" dirty="0" smtClean="0"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2696845" y="4448175"/>
            <a:ext cx="430530" cy="1624330"/>
            <a:chOff x="7026" y="6146"/>
            <a:chExt cx="463" cy="3427"/>
          </a:xfrm>
        </p:grpSpPr>
        <p:sp>
          <p:nvSpPr>
            <p:cNvPr id="7" name="Forma livre 6"/>
            <p:cNvSpPr/>
            <p:nvPr/>
          </p:nvSpPr>
          <p:spPr>
            <a:xfrm>
              <a:off x="7030" y="8461"/>
              <a:ext cx="380" cy="762"/>
            </a:xfrm>
            <a:custGeom>
              <a:avLst/>
              <a:gdLst>
                <a:gd name="connsiteX0" fmla="*/ 0 w 335369"/>
                <a:gd name="connsiteY0" fmla="*/ 97064 h 309255"/>
                <a:gd name="connsiteX1" fmla="*/ 283221 w 335369"/>
                <a:gd name="connsiteY1" fmla="*/ 97064 h 309255"/>
                <a:gd name="connsiteX2" fmla="*/ 323681 w 335369"/>
                <a:gd name="connsiteY2" fmla="*/ 16144 h 309255"/>
                <a:gd name="connsiteX3" fmla="*/ 145657 w 335369"/>
                <a:gd name="connsiteY3" fmla="*/ 16144 h 309255"/>
                <a:gd name="connsiteX4" fmla="*/ 24276 w 335369"/>
                <a:gd name="connsiteY4" fmla="*/ 186077 h 309255"/>
                <a:gd name="connsiteX5" fmla="*/ 210393 w 335369"/>
                <a:gd name="connsiteY5" fmla="*/ 226537 h 309255"/>
                <a:gd name="connsiteX6" fmla="*/ 323681 w 335369"/>
                <a:gd name="connsiteY6" fmla="*/ 202261 h 309255"/>
                <a:gd name="connsiteX7" fmla="*/ 267037 w 335369"/>
                <a:gd name="connsiteY7" fmla="*/ 153709 h 309255"/>
                <a:gd name="connsiteX8" fmla="*/ 72828 w 335369"/>
                <a:gd name="connsiteY8" fmla="*/ 177985 h 309255"/>
                <a:gd name="connsiteX9" fmla="*/ 8092 w 335369"/>
                <a:gd name="connsiteY9" fmla="*/ 291273 h 309255"/>
                <a:gd name="connsiteX10" fmla="*/ 24276 w 335369"/>
                <a:gd name="connsiteY10" fmla="*/ 307457 h 309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5369" h="309255">
                  <a:moveTo>
                    <a:pt x="0" y="97064"/>
                  </a:moveTo>
                  <a:cubicBezTo>
                    <a:pt x="114637" y="103807"/>
                    <a:pt x="229274" y="110551"/>
                    <a:pt x="283221" y="97064"/>
                  </a:cubicBezTo>
                  <a:cubicBezTo>
                    <a:pt x="337168" y="83577"/>
                    <a:pt x="346608" y="29631"/>
                    <a:pt x="323681" y="16144"/>
                  </a:cubicBezTo>
                  <a:cubicBezTo>
                    <a:pt x="300754" y="2657"/>
                    <a:pt x="195558" y="-12178"/>
                    <a:pt x="145657" y="16144"/>
                  </a:cubicBezTo>
                  <a:cubicBezTo>
                    <a:pt x="95756" y="44466"/>
                    <a:pt x="13487" y="151012"/>
                    <a:pt x="24276" y="186077"/>
                  </a:cubicBezTo>
                  <a:cubicBezTo>
                    <a:pt x="35065" y="221142"/>
                    <a:pt x="160492" y="223840"/>
                    <a:pt x="210393" y="226537"/>
                  </a:cubicBezTo>
                  <a:cubicBezTo>
                    <a:pt x="260294" y="229234"/>
                    <a:pt x="314240" y="214399"/>
                    <a:pt x="323681" y="202261"/>
                  </a:cubicBezTo>
                  <a:cubicBezTo>
                    <a:pt x="333122" y="190123"/>
                    <a:pt x="308846" y="157755"/>
                    <a:pt x="267037" y="153709"/>
                  </a:cubicBezTo>
                  <a:cubicBezTo>
                    <a:pt x="225228" y="149663"/>
                    <a:pt x="115986" y="155058"/>
                    <a:pt x="72828" y="177985"/>
                  </a:cubicBezTo>
                  <a:cubicBezTo>
                    <a:pt x="29670" y="200912"/>
                    <a:pt x="16184" y="269694"/>
                    <a:pt x="8092" y="291273"/>
                  </a:cubicBezTo>
                  <a:cubicBezTo>
                    <a:pt x="0" y="312852"/>
                    <a:pt x="12138" y="310154"/>
                    <a:pt x="24276" y="307457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pt-BR"/>
            </a:p>
          </p:txBody>
        </p:sp>
        <p:sp>
          <p:nvSpPr>
            <p:cNvPr id="8" name="Forma livre 7"/>
            <p:cNvSpPr/>
            <p:nvPr/>
          </p:nvSpPr>
          <p:spPr>
            <a:xfrm>
              <a:off x="7030" y="7899"/>
              <a:ext cx="380" cy="762"/>
            </a:xfrm>
            <a:custGeom>
              <a:avLst/>
              <a:gdLst>
                <a:gd name="connsiteX0" fmla="*/ 0 w 335369"/>
                <a:gd name="connsiteY0" fmla="*/ 97064 h 309255"/>
                <a:gd name="connsiteX1" fmla="*/ 283221 w 335369"/>
                <a:gd name="connsiteY1" fmla="*/ 97064 h 309255"/>
                <a:gd name="connsiteX2" fmla="*/ 323681 w 335369"/>
                <a:gd name="connsiteY2" fmla="*/ 16144 h 309255"/>
                <a:gd name="connsiteX3" fmla="*/ 145657 w 335369"/>
                <a:gd name="connsiteY3" fmla="*/ 16144 h 309255"/>
                <a:gd name="connsiteX4" fmla="*/ 24276 w 335369"/>
                <a:gd name="connsiteY4" fmla="*/ 186077 h 309255"/>
                <a:gd name="connsiteX5" fmla="*/ 210393 w 335369"/>
                <a:gd name="connsiteY5" fmla="*/ 226537 h 309255"/>
                <a:gd name="connsiteX6" fmla="*/ 323681 w 335369"/>
                <a:gd name="connsiteY6" fmla="*/ 202261 h 309255"/>
                <a:gd name="connsiteX7" fmla="*/ 267037 w 335369"/>
                <a:gd name="connsiteY7" fmla="*/ 153709 h 309255"/>
                <a:gd name="connsiteX8" fmla="*/ 72828 w 335369"/>
                <a:gd name="connsiteY8" fmla="*/ 177985 h 309255"/>
                <a:gd name="connsiteX9" fmla="*/ 8092 w 335369"/>
                <a:gd name="connsiteY9" fmla="*/ 291273 h 309255"/>
                <a:gd name="connsiteX10" fmla="*/ 24276 w 335369"/>
                <a:gd name="connsiteY10" fmla="*/ 307457 h 309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5369" h="309255">
                  <a:moveTo>
                    <a:pt x="0" y="97064"/>
                  </a:moveTo>
                  <a:cubicBezTo>
                    <a:pt x="114637" y="103807"/>
                    <a:pt x="229274" y="110551"/>
                    <a:pt x="283221" y="97064"/>
                  </a:cubicBezTo>
                  <a:cubicBezTo>
                    <a:pt x="337168" y="83577"/>
                    <a:pt x="346608" y="29631"/>
                    <a:pt x="323681" y="16144"/>
                  </a:cubicBezTo>
                  <a:cubicBezTo>
                    <a:pt x="300754" y="2657"/>
                    <a:pt x="195558" y="-12178"/>
                    <a:pt x="145657" y="16144"/>
                  </a:cubicBezTo>
                  <a:cubicBezTo>
                    <a:pt x="95756" y="44466"/>
                    <a:pt x="13487" y="151012"/>
                    <a:pt x="24276" y="186077"/>
                  </a:cubicBezTo>
                  <a:cubicBezTo>
                    <a:pt x="35065" y="221142"/>
                    <a:pt x="160492" y="223840"/>
                    <a:pt x="210393" y="226537"/>
                  </a:cubicBezTo>
                  <a:cubicBezTo>
                    <a:pt x="260294" y="229234"/>
                    <a:pt x="314240" y="214399"/>
                    <a:pt x="323681" y="202261"/>
                  </a:cubicBezTo>
                  <a:cubicBezTo>
                    <a:pt x="333122" y="190123"/>
                    <a:pt x="308846" y="157755"/>
                    <a:pt x="267037" y="153709"/>
                  </a:cubicBezTo>
                  <a:cubicBezTo>
                    <a:pt x="225228" y="149663"/>
                    <a:pt x="115986" y="155058"/>
                    <a:pt x="72828" y="177985"/>
                  </a:cubicBezTo>
                  <a:cubicBezTo>
                    <a:pt x="29670" y="200912"/>
                    <a:pt x="16184" y="269694"/>
                    <a:pt x="8092" y="291273"/>
                  </a:cubicBezTo>
                  <a:cubicBezTo>
                    <a:pt x="0" y="312852"/>
                    <a:pt x="12138" y="310154"/>
                    <a:pt x="24276" y="307457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pt-BR"/>
            </a:p>
          </p:txBody>
        </p:sp>
        <p:sp>
          <p:nvSpPr>
            <p:cNvPr id="11" name="Forma livre 10"/>
            <p:cNvSpPr/>
            <p:nvPr/>
          </p:nvSpPr>
          <p:spPr>
            <a:xfrm>
              <a:off x="7030" y="7400"/>
              <a:ext cx="459" cy="719"/>
            </a:xfrm>
            <a:custGeom>
              <a:avLst/>
              <a:gdLst>
                <a:gd name="connsiteX0" fmla="*/ 0 w 335369"/>
                <a:gd name="connsiteY0" fmla="*/ 97064 h 309255"/>
                <a:gd name="connsiteX1" fmla="*/ 283221 w 335369"/>
                <a:gd name="connsiteY1" fmla="*/ 97064 h 309255"/>
                <a:gd name="connsiteX2" fmla="*/ 323681 w 335369"/>
                <a:gd name="connsiteY2" fmla="*/ 16144 h 309255"/>
                <a:gd name="connsiteX3" fmla="*/ 145657 w 335369"/>
                <a:gd name="connsiteY3" fmla="*/ 16144 h 309255"/>
                <a:gd name="connsiteX4" fmla="*/ 24276 w 335369"/>
                <a:gd name="connsiteY4" fmla="*/ 186077 h 309255"/>
                <a:gd name="connsiteX5" fmla="*/ 210393 w 335369"/>
                <a:gd name="connsiteY5" fmla="*/ 226537 h 309255"/>
                <a:gd name="connsiteX6" fmla="*/ 323681 w 335369"/>
                <a:gd name="connsiteY6" fmla="*/ 202261 h 309255"/>
                <a:gd name="connsiteX7" fmla="*/ 267037 w 335369"/>
                <a:gd name="connsiteY7" fmla="*/ 153709 h 309255"/>
                <a:gd name="connsiteX8" fmla="*/ 72828 w 335369"/>
                <a:gd name="connsiteY8" fmla="*/ 177985 h 309255"/>
                <a:gd name="connsiteX9" fmla="*/ 8092 w 335369"/>
                <a:gd name="connsiteY9" fmla="*/ 291273 h 309255"/>
                <a:gd name="connsiteX10" fmla="*/ 24276 w 335369"/>
                <a:gd name="connsiteY10" fmla="*/ 307457 h 309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5369" h="309255">
                  <a:moveTo>
                    <a:pt x="0" y="97064"/>
                  </a:moveTo>
                  <a:cubicBezTo>
                    <a:pt x="114637" y="103807"/>
                    <a:pt x="229274" y="110551"/>
                    <a:pt x="283221" y="97064"/>
                  </a:cubicBezTo>
                  <a:cubicBezTo>
                    <a:pt x="337168" y="83577"/>
                    <a:pt x="346608" y="29631"/>
                    <a:pt x="323681" y="16144"/>
                  </a:cubicBezTo>
                  <a:cubicBezTo>
                    <a:pt x="300754" y="2657"/>
                    <a:pt x="195558" y="-12178"/>
                    <a:pt x="145657" y="16144"/>
                  </a:cubicBezTo>
                  <a:cubicBezTo>
                    <a:pt x="95756" y="44466"/>
                    <a:pt x="13487" y="151012"/>
                    <a:pt x="24276" y="186077"/>
                  </a:cubicBezTo>
                  <a:cubicBezTo>
                    <a:pt x="35065" y="221142"/>
                    <a:pt x="160492" y="223840"/>
                    <a:pt x="210393" y="226537"/>
                  </a:cubicBezTo>
                  <a:cubicBezTo>
                    <a:pt x="260294" y="229234"/>
                    <a:pt x="314240" y="214399"/>
                    <a:pt x="323681" y="202261"/>
                  </a:cubicBezTo>
                  <a:cubicBezTo>
                    <a:pt x="333122" y="190123"/>
                    <a:pt x="308846" y="157755"/>
                    <a:pt x="267037" y="153709"/>
                  </a:cubicBezTo>
                  <a:cubicBezTo>
                    <a:pt x="225228" y="149663"/>
                    <a:pt x="115986" y="155058"/>
                    <a:pt x="72828" y="177985"/>
                  </a:cubicBezTo>
                  <a:cubicBezTo>
                    <a:pt x="29670" y="200912"/>
                    <a:pt x="16184" y="269694"/>
                    <a:pt x="8092" y="291273"/>
                  </a:cubicBezTo>
                  <a:cubicBezTo>
                    <a:pt x="0" y="312852"/>
                    <a:pt x="12138" y="310154"/>
                    <a:pt x="24276" y="307457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pt-BR"/>
            </a:p>
          </p:txBody>
        </p:sp>
        <p:sp>
          <p:nvSpPr>
            <p:cNvPr id="12" name="Forma livre 11"/>
            <p:cNvSpPr/>
            <p:nvPr/>
          </p:nvSpPr>
          <p:spPr>
            <a:xfrm>
              <a:off x="7030" y="6836"/>
              <a:ext cx="380" cy="762"/>
            </a:xfrm>
            <a:custGeom>
              <a:avLst/>
              <a:gdLst>
                <a:gd name="connsiteX0" fmla="*/ 0 w 335369"/>
                <a:gd name="connsiteY0" fmla="*/ 97064 h 309255"/>
                <a:gd name="connsiteX1" fmla="*/ 283221 w 335369"/>
                <a:gd name="connsiteY1" fmla="*/ 97064 h 309255"/>
                <a:gd name="connsiteX2" fmla="*/ 323681 w 335369"/>
                <a:gd name="connsiteY2" fmla="*/ 16144 h 309255"/>
                <a:gd name="connsiteX3" fmla="*/ 145657 w 335369"/>
                <a:gd name="connsiteY3" fmla="*/ 16144 h 309255"/>
                <a:gd name="connsiteX4" fmla="*/ 24276 w 335369"/>
                <a:gd name="connsiteY4" fmla="*/ 186077 h 309255"/>
                <a:gd name="connsiteX5" fmla="*/ 210393 w 335369"/>
                <a:gd name="connsiteY5" fmla="*/ 226537 h 309255"/>
                <a:gd name="connsiteX6" fmla="*/ 323681 w 335369"/>
                <a:gd name="connsiteY6" fmla="*/ 202261 h 309255"/>
                <a:gd name="connsiteX7" fmla="*/ 267037 w 335369"/>
                <a:gd name="connsiteY7" fmla="*/ 153709 h 309255"/>
                <a:gd name="connsiteX8" fmla="*/ 72828 w 335369"/>
                <a:gd name="connsiteY8" fmla="*/ 177985 h 309255"/>
                <a:gd name="connsiteX9" fmla="*/ 8092 w 335369"/>
                <a:gd name="connsiteY9" fmla="*/ 291273 h 309255"/>
                <a:gd name="connsiteX10" fmla="*/ 24276 w 335369"/>
                <a:gd name="connsiteY10" fmla="*/ 307457 h 309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5369" h="309255">
                  <a:moveTo>
                    <a:pt x="0" y="97064"/>
                  </a:moveTo>
                  <a:cubicBezTo>
                    <a:pt x="114637" y="103807"/>
                    <a:pt x="229274" y="110551"/>
                    <a:pt x="283221" y="97064"/>
                  </a:cubicBezTo>
                  <a:cubicBezTo>
                    <a:pt x="337168" y="83577"/>
                    <a:pt x="346608" y="29631"/>
                    <a:pt x="323681" y="16144"/>
                  </a:cubicBezTo>
                  <a:cubicBezTo>
                    <a:pt x="300754" y="2657"/>
                    <a:pt x="195558" y="-12178"/>
                    <a:pt x="145657" y="16144"/>
                  </a:cubicBezTo>
                  <a:cubicBezTo>
                    <a:pt x="95756" y="44466"/>
                    <a:pt x="13487" y="151012"/>
                    <a:pt x="24276" y="186077"/>
                  </a:cubicBezTo>
                  <a:cubicBezTo>
                    <a:pt x="35065" y="221142"/>
                    <a:pt x="160492" y="223840"/>
                    <a:pt x="210393" y="226537"/>
                  </a:cubicBezTo>
                  <a:cubicBezTo>
                    <a:pt x="260294" y="229234"/>
                    <a:pt x="314240" y="214399"/>
                    <a:pt x="323681" y="202261"/>
                  </a:cubicBezTo>
                  <a:cubicBezTo>
                    <a:pt x="333122" y="190123"/>
                    <a:pt x="308846" y="157755"/>
                    <a:pt x="267037" y="153709"/>
                  </a:cubicBezTo>
                  <a:cubicBezTo>
                    <a:pt x="225228" y="149663"/>
                    <a:pt x="115986" y="155058"/>
                    <a:pt x="72828" y="177985"/>
                  </a:cubicBezTo>
                  <a:cubicBezTo>
                    <a:pt x="29670" y="200912"/>
                    <a:pt x="16184" y="269694"/>
                    <a:pt x="8092" y="291273"/>
                  </a:cubicBezTo>
                  <a:cubicBezTo>
                    <a:pt x="0" y="312852"/>
                    <a:pt x="12138" y="310154"/>
                    <a:pt x="24276" y="307457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pt-BR"/>
            </a:p>
          </p:txBody>
        </p:sp>
        <p:sp>
          <p:nvSpPr>
            <p:cNvPr id="13" name="Forma livre 12"/>
            <p:cNvSpPr/>
            <p:nvPr/>
          </p:nvSpPr>
          <p:spPr>
            <a:xfrm>
              <a:off x="7026" y="6146"/>
              <a:ext cx="217" cy="899"/>
            </a:xfrm>
            <a:custGeom>
              <a:avLst/>
              <a:gdLst>
                <a:gd name="connsiteX0" fmla="*/ 10901 w 138111"/>
                <a:gd name="connsiteY0" fmla="*/ 347957 h 347957"/>
                <a:gd name="connsiteX1" fmla="*/ 10901 w 138111"/>
                <a:gd name="connsiteY1" fmla="*/ 226577 h 347957"/>
                <a:gd name="connsiteX2" fmla="*/ 124189 w 138111"/>
                <a:gd name="connsiteY2" fmla="*/ 186117 h 347957"/>
                <a:gd name="connsiteX3" fmla="*/ 132281 w 138111"/>
                <a:gd name="connsiteY3" fmla="*/ 0 h 34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111" h="347957">
                  <a:moveTo>
                    <a:pt x="10901" y="347957"/>
                  </a:moveTo>
                  <a:cubicBezTo>
                    <a:pt x="1460" y="300753"/>
                    <a:pt x="-7980" y="253550"/>
                    <a:pt x="10901" y="226577"/>
                  </a:cubicBezTo>
                  <a:cubicBezTo>
                    <a:pt x="29782" y="199604"/>
                    <a:pt x="103959" y="223880"/>
                    <a:pt x="124189" y="186117"/>
                  </a:cubicBezTo>
                  <a:cubicBezTo>
                    <a:pt x="144419" y="148354"/>
                    <a:pt x="138350" y="74177"/>
                    <a:pt x="132281" y="0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pt-BR"/>
            </a:p>
          </p:txBody>
        </p:sp>
        <p:sp>
          <p:nvSpPr>
            <p:cNvPr id="14" name="Forma livre 13"/>
            <p:cNvSpPr/>
            <p:nvPr/>
          </p:nvSpPr>
          <p:spPr>
            <a:xfrm>
              <a:off x="7043" y="9197"/>
              <a:ext cx="166" cy="376"/>
            </a:xfrm>
            <a:custGeom>
              <a:avLst/>
              <a:gdLst>
                <a:gd name="connsiteX0" fmla="*/ 0 w 105455"/>
                <a:gd name="connsiteY0" fmla="*/ 0 h 145657"/>
                <a:gd name="connsiteX1" fmla="*/ 89012 w 105455"/>
                <a:gd name="connsiteY1" fmla="*/ 24276 h 145657"/>
                <a:gd name="connsiteX2" fmla="*/ 105196 w 105455"/>
                <a:gd name="connsiteY2" fmla="*/ 145657 h 14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455" h="145657">
                  <a:moveTo>
                    <a:pt x="0" y="0"/>
                  </a:moveTo>
                  <a:cubicBezTo>
                    <a:pt x="35739" y="0"/>
                    <a:pt x="71479" y="0"/>
                    <a:pt x="89012" y="24276"/>
                  </a:cubicBezTo>
                  <a:cubicBezTo>
                    <a:pt x="106545" y="48552"/>
                    <a:pt x="105870" y="97104"/>
                    <a:pt x="105196" y="145657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pt-BR"/>
            </a:p>
          </p:txBody>
        </p:sp>
      </p:grpSp>
      <p:cxnSp>
        <p:nvCxnSpPr>
          <p:cNvPr id="16" name="Conector Reto 15"/>
          <p:cNvCxnSpPr/>
          <p:nvPr/>
        </p:nvCxnSpPr>
        <p:spPr>
          <a:xfrm>
            <a:off x="1607820" y="3939540"/>
            <a:ext cx="2553970" cy="0"/>
          </a:xfrm>
          <a:prstGeom prst="line">
            <a:avLst/>
          </a:prstGeom>
          <a:ln w="127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/>
          <p:nvPr/>
        </p:nvCxnSpPr>
        <p:spPr>
          <a:xfrm flipH="1" flipV="1">
            <a:off x="1708150" y="3397885"/>
            <a:ext cx="0" cy="690245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ângulo arredondado 20"/>
          <p:cNvSpPr/>
          <p:nvPr/>
        </p:nvSpPr>
        <p:spPr>
          <a:xfrm>
            <a:off x="2993390" y="4138295"/>
            <a:ext cx="430530" cy="3168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 altLang="en-US"/>
          </a:p>
        </p:txBody>
      </p:sp>
      <p:sp>
        <p:nvSpPr>
          <p:cNvPr id="29" name="Caixa de Texto 23"/>
          <p:cNvSpPr txBox="1"/>
          <p:nvPr/>
        </p:nvSpPr>
        <p:spPr>
          <a:xfrm>
            <a:off x="3550920" y="3996055"/>
            <a:ext cx="17062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sz="2800" dirty="0" smtClean="0">
                <a:latin typeface="Comic Sans MS" panose="030F0702030302020204" pitchFamily="66" charset="0"/>
                <a:cs typeface="Comic Sans MS" panose="030F0702030302020204" pitchFamily="66" charset="0"/>
              </a:rPr>
              <a:t>massa m</a:t>
            </a:r>
            <a:endParaRPr lang="pt-BR" altLang="en-US" sz="2800" dirty="0" smtClean="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30" name="Elipse 29"/>
          <p:cNvSpPr/>
          <p:nvPr/>
        </p:nvSpPr>
        <p:spPr>
          <a:xfrm>
            <a:off x="2856230" y="4437380"/>
            <a:ext cx="80010" cy="806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 altLang="en-US"/>
          </a:p>
        </p:txBody>
      </p:sp>
      <p:cxnSp>
        <p:nvCxnSpPr>
          <p:cNvPr id="31" name="Conector de Seta Reta 30"/>
          <p:cNvCxnSpPr/>
          <p:nvPr/>
        </p:nvCxnSpPr>
        <p:spPr>
          <a:xfrm flipH="1">
            <a:off x="2035175" y="3939540"/>
            <a:ext cx="15875" cy="513715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>
            <a:off x="1734820" y="4479290"/>
            <a:ext cx="1296000" cy="0"/>
          </a:xfrm>
          <a:prstGeom prst="line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ixa de Texto 23"/>
          <p:cNvSpPr txBox="1"/>
          <p:nvPr/>
        </p:nvSpPr>
        <p:spPr>
          <a:xfrm>
            <a:off x="1961515" y="3905250"/>
            <a:ext cx="6927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sz="2800" dirty="0" smtClean="0">
                <a:latin typeface="Cambria" panose="02040503050406030204" charset="0"/>
                <a:cs typeface="Cambria" panose="02040503050406030204" charset="0"/>
              </a:rPr>
              <a:t>X</a:t>
            </a:r>
            <a:r>
              <a:rPr lang="pt-BR" altLang="en-US" sz="2800" baseline="-25000" dirty="0" smtClean="0">
                <a:latin typeface="Comic Sans MS" panose="030F0702030302020204" pitchFamily="66" charset="0"/>
                <a:cs typeface="Comic Sans MS" panose="030F0702030302020204" pitchFamily="66" charset="0"/>
              </a:rPr>
              <a:t>0</a:t>
            </a:r>
            <a:endParaRPr lang="pt-BR" altLang="en-US" sz="2800" baseline="-25000" dirty="0" smtClean="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9" name="Elipse 8"/>
          <p:cNvSpPr/>
          <p:nvPr/>
        </p:nvSpPr>
        <p:spPr>
          <a:xfrm>
            <a:off x="2818765" y="6068695"/>
            <a:ext cx="80010" cy="806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 altLang="en-US"/>
          </a:p>
        </p:txBody>
      </p:sp>
      <p:cxnSp>
        <p:nvCxnSpPr>
          <p:cNvPr id="10" name="Conector Reto 9"/>
          <p:cNvCxnSpPr/>
          <p:nvPr/>
        </p:nvCxnSpPr>
        <p:spPr>
          <a:xfrm>
            <a:off x="1671320" y="6114415"/>
            <a:ext cx="2553970" cy="0"/>
          </a:xfrm>
          <a:prstGeom prst="line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 flipH="1" flipV="1">
            <a:off x="1771650" y="5572760"/>
            <a:ext cx="0" cy="690245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 de Texto 23"/>
          <p:cNvSpPr txBox="1"/>
          <p:nvPr/>
        </p:nvSpPr>
        <p:spPr>
          <a:xfrm>
            <a:off x="1671320" y="5315585"/>
            <a:ext cx="6927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sz="2800" dirty="0" smtClean="0">
                <a:latin typeface="Cambria" panose="02040503050406030204" charset="0"/>
                <a:cs typeface="Cambria" panose="02040503050406030204" charset="0"/>
              </a:rPr>
              <a:t>Y</a:t>
            </a:r>
            <a:endParaRPr lang="pt-BR" altLang="en-US" sz="2800" dirty="0" smtClean="0"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22" name="Caixa de Texto 23"/>
          <p:cNvSpPr txBox="1"/>
          <p:nvPr/>
        </p:nvSpPr>
        <p:spPr>
          <a:xfrm>
            <a:off x="2936240" y="6114415"/>
            <a:ext cx="16827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sz="2800" dirty="0" smtClean="0">
                <a:latin typeface="Cambria" panose="02040503050406030204" charset="0"/>
                <a:cs typeface="Cambria" panose="02040503050406030204" charset="0"/>
              </a:rPr>
              <a:t>Y=cos(</a:t>
            </a:r>
            <a:r>
              <a:rPr lang="pt-BR" altLang="en-US" sz="2800" dirty="0" smtClean="0">
                <a:latin typeface="Symbol" panose="05050102010706020507" charset="0"/>
                <a:cs typeface="Symbol" panose="05050102010706020507" charset="0"/>
              </a:rPr>
              <a:t>w</a:t>
            </a:r>
            <a:r>
              <a:rPr lang="pt-BR" altLang="en-US" sz="2800" dirty="0" smtClean="0">
                <a:latin typeface="Cambria" panose="02040503050406030204" charset="0"/>
                <a:cs typeface="Cambria" panose="02040503050406030204" charset="0"/>
              </a:rPr>
              <a:t>t)</a:t>
            </a:r>
            <a:endParaRPr lang="pt-BR" altLang="en-US" sz="2800" dirty="0" smtClean="0"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42" name="Elipse 41"/>
          <p:cNvSpPr/>
          <p:nvPr/>
        </p:nvSpPr>
        <p:spPr>
          <a:xfrm>
            <a:off x="7802880" y="4489450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 altLang="en-US"/>
          </a:p>
        </p:txBody>
      </p:sp>
      <p:sp>
        <p:nvSpPr>
          <p:cNvPr id="46" name="Elipse 45"/>
          <p:cNvSpPr/>
          <p:nvPr/>
        </p:nvSpPr>
        <p:spPr>
          <a:xfrm>
            <a:off x="7781290" y="6120765"/>
            <a:ext cx="80010" cy="806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 altLang="en-US"/>
          </a:p>
        </p:txBody>
      </p:sp>
      <p:sp>
        <p:nvSpPr>
          <p:cNvPr id="53" name="Elipse 52"/>
          <p:cNvSpPr/>
          <p:nvPr/>
        </p:nvSpPr>
        <p:spPr>
          <a:xfrm>
            <a:off x="10135235" y="5685155"/>
            <a:ext cx="1060450" cy="979170"/>
          </a:xfrm>
          <a:prstGeom prst="ellipse">
            <a:avLst/>
          </a:prstGeom>
          <a:solidFill>
            <a:schemeClr val="bg1">
              <a:lumMod val="95000"/>
            </a:schemeClr>
          </a:solidFill>
          <a:ln w="88900" cmpd="sng">
            <a:solidFill>
              <a:schemeClr val="bg2">
                <a:lumMod val="1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 altLang="en-US"/>
          </a:p>
        </p:txBody>
      </p:sp>
      <p:sp>
        <p:nvSpPr>
          <p:cNvPr id="54" name="Elipse 53"/>
          <p:cNvSpPr/>
          <p:nvPr/>
        </p:nvSpPr>
        <p:spPr>
          <a:xfrm>
            <a:off x="10692130" y="4489450"/>
            <a:ext cx="80010" cy="806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 altLang="en-US"/>
          </a:p>
        </p:txBody>
      </p:sp>
      <p:sp>
        <p:nvSpPr>
          <p:cNvPr id="55" name="Elipse 54"/>
          <p:cNvSpPr/>
          <p:nvPr/>
        </p:nvSpPr>
        <p:spPr>
          <a:xfrm>
            <a:off x="10654665" y="6120765"/>
            <a:ext cx="80010" cy="806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 altLang="en-US"/>
          </a:p>
        </p:txBody>
      </p:sp>
      <p:grpSp>
        <p:nvGrpSpPr>
          <p:cNvPr id="23" name="Grupo 22"/>
          <p:cNvGrpSpPr/>
          <p:nvPr/>
        </p:nvGrpSpPr>
        <p:grpSpPr>
          <a:xfrm>
            <a:off x="7659370" y="4500245"/>
            <a:ext cx="430530" cy="1624330"/>
            <a:chOff x="7026" y="6146"/>
            <a:chExt cx="463" cy="3427"/>
          </a:xfrm>
        </p:grpSpPr>
        <p:sp>
          <p:nvSpPr>
            <p:cNvPr id="24" name="Forma livre 23"/>
            <p:cNvSpPr/>
            <p:nvPr/>
          </p:nvSpPr>
          <p:spPr>
            <a:xfrm>
              <a:off x="7030" y="8461"/>
              <a:ext cx="380" cy="762"/>
            </a:xfrm>
            <a:custGeom>
              <a:avLst/>
              <a:gdLst>
                <a:gd name="connsiteX0" fmla="*/ 0 w 335369"/>
                <a:gd name="connsiteY0" fmla="*/ 97064 h 309255"/>
                <a:gd name="connsiteX1" fmla="*/ 283221 w 335369"/>
                <a:gd name="connsiteY1" fmla="*/ 97064 h 309255"/>
                <a:gd name="connsiteX2" fmla="*/ 323681 w 335369"/>
                <a:gd name="connsiteY2" fmla="*/ 16144 h 309255"/>
                <a:gd name="connsiteX3" fmla="*/ 145657 w 335369"/>
                <a:gd name="connsiteY3" fmla="*/ 16144 h 309255"/>
                <a:gd name="connsiteX4" fmla="*/ 24276 w 335369"/>
                <a:gd name="connsiteY4" fmla="*/ 186077 h 309255"/>
                <a:gd name="connsiteX5" fmla="*/ 210393 w 335369"/>
                <a:gd name="connsiteY5" fmla="*/ 226537 h 309255"/>
                <a:gd name="connsiteX6" fmla="*/ 323681 w 335369"/>
                <a:gd name="connsiteY6" fmla="*/ 202261 h 309255"/>
                <a:gd name="connsiteX7" fmla="*/ 267037 w 335369"/>
                <a:gd name="connsiteY7" fmla="*/ 153709 h 309255"/>
                <a:gd name="connsiteX8" fmla="*/ 72828 w 335369"/>
                <a:gd name="connsiteY8" fmla="*/ 177985 h 309255"/>
                <a:gd name="connsiteX9" fmla="*/ 8092 w 335369"/>
                <a:gd name="connsiteY9" fmla="*/ 291273 h 309255"/>
                <a:gd name="connsiteX10" fmla="*/ 24276 w 335369"/>
                <a:gd name="connsiteY10" fmla="*/ 307457 h 309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5369" h="309255">
                  <a:moveTo>
                    <a:pt x="0" y="97064"/>
                  </a:moveTo>
                  <a:cubicBezTo>
                    <a:pt x="114637" y="103807"/>
                    <a:pt x="229274" y="110551"/>
                    <a:pt x="283221" y="97064"/>
                  </a:cubicBezTo>
                  <a:cubicBezTo>
                    <a:pt x="337168" y="83577"/>
                    <a:pt x="346608" y="29631"/>
                    <a:pt x="323681" y="16144"/>
                  </a:cubicBezTo>
                  <a:cubicBezTo>
                    <a:pt x="300754" y="2657"/>
                    <a:pt x="195558" y="-12178"/>
                    <a:pt x="145657" y="16144"/>
                  </a:cubicBezTo>
                  <a:cubicBezTo>
                    <a:pt x="95756" y="44466"/>
                    <a:pt x="13487" y="151012"/>
                    <a:pt x="24276" y="186077"/>
                  </a:cubicBezTo>
                  <a:cubicBezTo>
                    <a:pt x="35065" y="221142"/>
                    <a:pt x="160492" y="223840"/>
                    <a:pt x="210393" y="226537"/>
                  </a:cubicBezTo>
                  <a:cubicBezTo>
                    <a:pt x="260294" y="229234"/>
                    <a:pt x="314240" y="214399"/>
                    <a:pt x="323681" y="202261"/>
                  </a:cubicBezTo>
                  <a:cubicBezTo>
                    <a:pt x="333122" y="190123"/>
                    <a:pt x="308846" y="157755"/>
                    <a:pt x="267037" y="153709"/>
                  </a:cubicBezTo>
                  <a:cubicBezTo>
                    <a:pt x="225228" y="149663"/>
                    <a:pt x="115986" y="155058"/>
                    <a:pt x="72828" y="177985"/>
                  </a:cubicBezTo>
                  <a:cubicBezTo>
                    <a:pt x="29670" y="200912"/>
                    <a:pt x="16184" y="269694"/>
                    <a:pt x="8092" y="291273"/>
                  </a:cubicBezTo>
                  <a:cubicBezTo>
                    <a:pt x="0" y="312852"/>
                    <a:pt x="12138" y="310154"/>
                    <a:pt x="24276" y="307457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pt-BR"/>
            </a:p>
          </p:txBody>
        </p:sp>
        <p:sp>
          <p:nvSpPr>
            <p:cNvPr id="25" name="Forma livre 24"/>
            <p:cNvSpPr/>
            <p:nvPr/>
          </p:nvSpPr>
          <p:spPr>
            <a:xfrm>
              <a:off x="7030" y="7899"/>
              <a:ext cx="380" cy="762"/>
            </a:xfrm>
            <a:custGeom>
              <a:avLst/>
              <a:gdLst>
                <a:gd name="connsiteX0" fmla="*/ 0 w 335369"/>
                <a:gd name="connsiteY0" fmla="*/ 97064 h 309255"/>
                <a:gd name="connsiteX1" fmla="*/ 283221 w 335369"/>
                <a:gd name="connsiteY1" fmla="*/ 97064 h 309255"/>
                <a:gd name="connsiteX2" fmla="*/ 323681 w 335369"/>
                <a:gd name="connsiteY2" fmla="*/ 16144 h 309255"/>
                <a:gd name="connsiteX3" fmla="*/ 145657 w 335369"/>
                <a:gd name="connsiteY3" fmla="*/ 16144 h 309255"/>
                <a:gd name="connsiteX4" fmla="*/ 24276 w 335369"/>
                <a:gd name="connsiteY4" fmla="*/ 186077 h 309255"/>
                <a:gd name="connsiteX5" fmla="*/ 210393 w 335369"/>
                <a:gd name="connsiteY5" fmla="*/ 226537 h 309255"/>
                <a:gd name="connsiteX6" fmla="*/ 323681 w 335369"/>
                <a:gd name="connsiteY6" fmla="*/ 202261 h 309255"/>
                <a:gd name="connsiteX7" fmla="*/ 267037 w 335369"/>
                <a:gd name="connsiteY7" fmla="*/ 153709 h 309255"/>
                <a:gd name="connsiteX8" fmla="*/ 72828 w 335369"/>
                <a:gd name="connsiteY8" fmla="*/ 177985 h 309255"/>
                <a:gd name="connsiteX9" fmla="*/ 8092 w 335369"/>
                <a:gd name="connsiteY9" fmla="*/ 291273 h 309255"/>
                <a:gd name="connsiteX10" fmla="*/ 24276 w 335369"/>
                <a:gd name="connsiteY10" fmla="*/ 307457 h 309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5369" h="309255">
                  <a:moveTo>
                    <a:pt x="0" y="97064"/>
                  </a:moveTo>
                  <a:cubicBezTo>
                    <a:pt x="114637" y="103807"/>
                    <a:pt x="229274" y="110551"/>
                    <a:pt x="283221" y="97064"/>
                  </a:cubicBezTo>
                  <a:cubicBezTo>
                    <a:pt x="337168" y="83577"/>
                    <a:pt x="346608" y="29631"/>
                    <a:pt x="323681" y="16144"/>
                  </a:cubicBezTo>
                  <a:cubicBezTo>
                    <a:pt x="300754" y="2657"/>
                    <a:pt x="195558" y="-12178"/>
                    <a:pt x="145657" y="16144"/>
                  </a:cubicBezTo>
                  <a:cubicBezTo>
                    <a:pt x="95756" y="44466"/>
                    <a:pt x="13487" y="151012"/>
                    <a:pt x="24276" y="186077"/>
                  </a:cubicBezTo>
                  <a:cubicBezTo>
                    <a:pt x="35065" y="221142"/>
                    <a:pt x="160492" y="223840"/>
                    <a:pt x="210393" y="226537"/>
                  </a:cubicBezTo>
                  <a:cubicBezTo>
                    <a:pt x="260294" y="229234"/>
                    <a:pt x="314240" y="214399"/>
                    <a:pt x="323681" y="202261"/>
                  </a:cubicBezTo>
                  <a:cubicBezTo>
                    <a:pt x="333122" y="190123"/>
                    <a:pt x="308846" y="157755"/>
                    <a:pt x="267037" y="153709"/>
                  </a:cubicBezTo>
                  <a:cubicBezTo>
                    <a:pt x="225228" y="149663"/>
                    <a:pt x="115986" y="155058"/>
                    <a:pt x="72828" y="177985"/>
                  </a:cubicBezTo>
                  <a:cubicBezTo>
                    <a:pt x="29670" y="200912"/>
                    <a:pt x="16184" y="269694"/>
                    <a:pt x="8092" y="291273"/>
                  </a:cubicBezTo>
                  <a:cubicBezTo>
                    <a:pt x="0" y="312852"/>
                    <a:pt x="12138" y="310154"/>
                    <a:pt x="24276" y="307457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pt-BR"/>
            </a:p>
          </p:txBody>
        </p:sp>
        <p:sp>
          <p:nvSpPr>
            <p:cNvPr id="26" name="Forma livre 25"/>
            <p:cNvSpPr/>
            <p:nvPr/>
          </p:nvSpPr>
          <p:spPr>
            <a:xfrm>
              <a:off x="7030" y="7400"/>
              <a:ext cx="459" cy="719"/>
            </a:xfrm>
            <a:custGeom>
              <a:avLst/>
              <a:gdLst>
                <a:gd name="connsiteX0" fmla="*/ 0 w 335369"/>
                <a:gd name="connsiteY0" fmla="*/ 97064 h 309255"/>
                <a:gd name="connsiteX1" fmla="*/ 283221 w 335369"/>
                <a:gd name="connsiteY1" fmla="*/ 97064 h 309255"/>
                <a:gd name="connsiteX2" fmla="*/ 323681 w 335369"/>
                <a:gd name="connsiteY2" fmla="*/ 16144 h 309255"/>
                <a:gd name="connsiteX3" fmla="*/ 145657 w 335369"/>
                <a:gd name="connsiteY3" fmla="*/ 16144 h 309255"/>
                <a:gd name="connsiteX4" fmla="*/ 24276 w 335369"/>
                <a:gd name="connsiteY4" fmla="*/ 186077 h 309255"/>
                <a:gd name="connsiteX5" fmla="*/ 210393 w 335369"/>
                <a:gd name="connsiteY5" fmla="*/ 226537 h 309255"/>
                <a:gd name="connsiteX6" fmla="*/ 323681 w 335369"/>
                <a:gd name="connsiteY6" fmla="*/ 202261 h 309255"/>
                <a:gd name="connsiteX7" fmla="*/ 267037 w 335369"/>
                <a:gd name="connsiteY7" fmla="*/ 153709 h 309255"/>
                <a:gd name="connsiteX8" fmla="*/ 72828 w 335369"/>
                <a:gd name="connsiteY8" fmla="*/ 177985 h 309255"/>
                <a:gd name="connsiteX9" fmla="*/ 8092 w 335369"/>
                <a:gd name="connsiteY9" fmla="*/ 291273 h 309255"/>
                <a:gd name="connsiteX10" fmla="*/ 24276 w 335369"/>
                <a:gd name="connsiteY10" fmla="*/ 307457 h 309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5369" h="309255">
                  <a:moveTo>
                    <a:pt x="0" y="97064"/>
                  </a:moveTo>
                  <a:cubicBezTo>
                    <a:pt x="114637" y="103807"/>
                    <a:pt x="229274" y="110551"/>
                    <a:pt x="283221" y="97064"/>
                  </a:cubicBezTo>
                  <a:cubicBezTo>
                    <a:pt x="337168" y="83577"/>
                    <a:pt x="346608" y="29631"/>
                    <a:pt x="323681" y="16144"/>
                  </a:cubicBezTo>
                  <a:cubicBezTo>
                    <a:pt x="300754" y="2657"/>
                    <a:pt x="195558" y="-12178"/>
                    <a:pt x="145657" y="16144"/>
                  </a:cubicBezTo>
                  <a:cubicBezTo>
                    <a:pt x="95756" y="44466"/>
                    <a:pt x="13487" y="151012"/>
                    <a:pt x="24276" y="186077"/>
                  </a:cubicBezTo>
                  <a:cubicBezTo>
                    <a:pt x="35065" y="221142"/>
                    <a:pt x="160492" y="223840"/>
                    <a:pt x="210393" y="226537"/>
                  </a:cubicBezTo>
                  <a:cubicBezTo>
                    <a:pt x="260294" y="229234"/>
                    <a:pt x="314240" y="214399"/>
                    <a:pt x="323681" y="202261"/>
                  </a:cubicBezTo>
                  <a:cubicBezTo>
                    <a:pt x="333122" y="190123"/>
                    <a:pt x="308846" y="157755"/>
                    <a:pt x="267037" y="153709"/>
                  </a:cubicBezTo>
                  <a:cubicBezTo>
                    <a:pt x="225228" y="149663"/>
                    <a:pt x="115986" y="155058"/>
                    <a:pt x="72828" y="177985"/>
                  </a:cubicBezTo>
                  <a:cubicBezTo>
                    <a:pt x="29670" y="200912"/>
                    <a:pt x="16184" y="269694"/>
                    <a:pt x="8092" y="291273"/>
                  </a:cubicBezTo>
                  <a:cubicBezTo>
                    <a:pt x="0" y="312852"/>
                    <a:pt x="12138" y="310154"/>
                    <a:pt x="24276" y="307457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pt-BR"/>
            </a:p>
          </p:txBody>
        </p:sp>
        <p:sp>
          <p:nvSpPr>
            <p:cNvPr id="27" name="Forma livre 26"/>
            <p:cNvSpPr/>
            <p:nvPr/>
          </p:nvSpPr>
          <p:spPr>
            <a:xfrm>
              <a:off x="7030" y="6836"/>
              <a:ext cx="380" cy="762"/>
            </a:xfrm>
            <a:custGeom>
              <a:avLst/>
              <a:gdLst>
                <a:gd name="connsiteX0" fmla="*/ 0 w 335369"/>
                <a:gd name="connsiteY0" fmla="*/ 97064 h 309255"/>
                <a:gd name="connsiteX1" fmla="*/ 283221 w 335369"/>
                <a:gd name="connsiteY1" fmla="*/ 97064 h 309255"/>
                <a:gd name="connsiteX2" fmla="*/ 323681 w 335369"/>
                <a:gd name="connsiteY2" fmla="*/ 16144 h 309255"/>
                <a:gd name="connsiteX3" fmla="*/ 145657 w 335369"/>
                <a:gd name="connsiteY3" fmla="*/ 16144 h 309255"/>
                <a:gd name="connsiteX4" fmla="*/ 24276 w 335369"/>
                <a:gd name="connsiteY4" fmla="*/ 186077 h 309255"/>
                <a:gd name="connsiteX5" fmla="*/ 210393 w 335369"/>
                <a:gd name="connsiteY5" fmla="*/ 226537 h 309255"/>
                <a:gd name="connsiteX6" fmla="*/ 323681 w 335369"/>
                <a:gd name="connsiteY6" fmla="*/ 202261 h 309255"/>
                <a:gd name="connsiteX7" fmla="*/ 267037 w 335369"/>
                <a:gd name="connsiteY7" fmla="*/ 153709 h 309255"/>
                <a:gd name="connsiteX8" fmla="*/ 72828 w 335369"/>
                <a:gd name="connsiteY8" fmla="*/ 177985 h 309255"/>
                <a:gd name="connsiteX9" fmla="*/ 8092 w 335369"/>
                <a:gd name="connsiteY9" fmla="*/ 291273 h 309255"/>
                <a:gd name="connsiteX10" fmla="*/ 24276 w 335369"/>
                <a:gd name="connsiteY10" fmla="*/ 307457 h 309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5369" h="309255">
                  <a:moveTo>
                    <a:pt x="0" y="97064"/>
                  </a:moveTo>
                  <a:cubicBezTo>
                    <a:pt x="114637" y="103807"/>
                    <a:pt x="229274" y="110551"/>
                    <a:pt x="283221" y="97064"/>
                  </a:cubicBezTo>
                  <a:cubicBezTo>
                    <a:pt x="337168" y="83577"/>
                    <a:pt x="346608" y="29631"/>
                    <a:pt x="323681" y="16144"/>
                  </a:cubicBezTo>
                  <a:cubicBezTo>
                    <a:pt x="300754" y="2657"/>
                    <a:pt x="195558" y="-12178"/>
                    <a:pt x="145657" y="16144"/>
                  </a:cubicBezTo>
                  <a:cubicBezTo>
                    <a:pt x="95756" y="44466"/>
                    <a:pt x="13487" y="151012"/>
                    <a:pt x="24276" y="186077"/>
                  </a:cubicBezTo>
                  <a:cubicBezTo>
                    <a:pt x="35065" y="221142"/>
                    <a:pt x="160492" y="223840"/>
                    <a:pt x="210393" y="226537"/>
                  </a:cubicBezTo>
                  <a:cubicBezTo>
                    <a:pt x="260294" y="229234"/>
                    <a:pt x="314240" y="214399"/>
                    <a:pt x="323681" y="202261"/>
                  </a:cubicBezTo>
                  <a:cubicBezTo>
                    <a:pt x="333122" y="190123"/>
                    <a:pt x="308846" y="157755"/>
                    <a:pt x="267037" y="153709"/>
                  </a:cubicBezTo>
                  <a:cubicBezTo>
                    <a:pt x="225228" y="149663"/>
                    <a:pt x="115986" y="155058"/>
                    <a:pt x="72828" y="177985"/>
                  </a:cubicBezTo>
                  <a:cubicBezTo>
                    <a:pt x="29670" y="200912"/>
                    <a:pt x="16184" y="269694"/>
                    <a:pt x="8092" y="291273"/>
                  </a:cubicBezTo>
                  <a:cubicBezTo>
                    <a:pt x="0" y="312852"/>
                    <a:pt x="12138" y="310154"/>
                    <a:pt x="24276" y="307457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pt-BR"/>
            </a:p>
          </p:txBody>
        </p:sp>
        <p:sp>
          <p:nvSpPr>
            <p:cNvPr id="28" name="Forma livre 27"/>
            <p:cNvSpPr/>
            <p:nvPr/>
          </p:nvSpPr>
          <p:spPr>
            <a:xfrm>
              <a:off x="7026" y="6146"/>
              <a:ext cx="217" cy="899"/>
            </a:xfrm>
            <a:custGeom>
              <a:avLst/>
              <a:gdLst>
                <a:gd name="connsiteX0" fmla="*/ 10901 w 138111"/>
                <a:gd name="connsiteY0" fmla="*/ 347957 h 347957"/>
                <a:gd name="connsiteX1" fmla="*/ 10901 w 138111"/>
                <a:gd name="connsiteY1" fmla="*/ 226577 h 347957"/>
                <a:gd name="connsiteX2" fmla="*/ 124189 w 138111"/>
                <a:gd name="connsiteY2" fmla="*/ 186117 h 347957"/>
                <a:gd name="connsiteX3" fmla="*/ 132281 w 138111"/>
                <a:gd name="connsiteY3" fmla="*/ 0 h 34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111" h="347957">
                  <a:moveTo>
                    <a:pt x="10901" y="347957"/>
                  </a:moveTo>
                  <a:cubicBezTo>
                    <a:pt x="1460" y="300753"/>
                    <a:pt x="-7980" y="253550"/>
                    <a:pt x="10901" y="226577"/>
                  </a:cubicBezTo>
                  <a:cubicBezTo>
                    <a:pt x="29782" y="199604"/>
                    <a:pt x="103959" y="223880"/>
                    <a:pt x="124189" y="186117"/>
                  </a:cubicBezTo>
                  <a:cubicBezTo>
                    <a:pt x="144419" y="148354"/>
                    <a:pt x="138350" y="74177"/>
                    <a:pt x="132281" y="0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pt-BR"/>
            </a:p>
          </p:txBody>
        </p:sp>
        <p:sp>
          <p:nvSpPr>
            <p:cNvPr id="36" name="Forma livre 35"/>
            <p:cNvSpPr/>
            <p:nvPr/>
          </p:nvSpPr>
          <p:spPr>
            <a:xfrm>
              <a:off x="7043" y="9197"/>
              <a:ext cx="166" cy="376"/>
            </a:xfrm>
            <a:custGeom>
              <a:avLst/>
              <a:gdLst>
                <a:gd name="connsiteX0" fmla="*/ 0 w 105455"/>
                <a:gd name="connsiteY0" fmla="*/ 0 h 145657"/>
                <a:gd name="connsiteX1" fmla="*/ 89012 w 105455"/>
                <a:gd name="connsiteY1" fmla="*/ 24276 h 145657"/>
                <a:gd name="connsiteX2" fmla="*/ 105196 w 105455"/>
                <a:gd name="connsiteY2" fmla="*/ 145657 h 14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455" h="145657">
                  <a:moveTo>
                    <a:pt x="0" y="0"/>
                  </a:moveTo>
                  <a:cubicBezTo>
                    <a:pt x="35739" y="0"/>
                    <a:pt x="71479" y="0"/>
                    <a:pt x="89012" y="24276"/>
                  </a:cubicBezTo>
                  <a:cubicBezTo>
                    <a:pt x="106545" y="48552"/>
                    <a:pt x="105870" y="97104"/>
                    <a:pt x="105196" y="145657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pt-BR"/>
            </a:p>
          </p:txBody>
        </p:sp>
      </p:grpSp>
      <p:grpSp>
        <p:nvGrpSpPr>
          <p:cNvPr id="56" name="Grupo 55"/>
          <p:cNvGrpSpPr/>
          <p:nvPr/>
        </p:nvGrpSpPr>
        <p:grpSpPr>
          <a:xfrm>
            <a:off x="10514965" y="4500245"/>
            <a:ext cx="430530" cy="1624330"/>
            <a:chOff x="7026" y="6146"/>
            <a:chExt cx="463" cy="3427"/>
          </a:xfrm>
        </p:grpSpPr>
        <p:sp>
          <p:nvSpPr>
            <p:cNvPr id="57" name="Forma livre 56"/>
            <p:cNvSpPr/>
            <p:nvPr/>
          </p:nvSpPr>
          <p:spPr>
            <a:xfrm>
              <a:off x="7030" y="8461"/>
              <a:ext cx="380" cy="762"/>
            </a:xfrm>
            <a:custGeom>
              <a:avLst/>
              <a:gdLst>
                <a:gd name="connsiteX0" fmla="*/ 0 w 335369"/>
                <a:gd name="connsiteY0" fmla="*/ 97064 h 309255"/>
                <a:gd name="connsiteX1" fmla="*/ 283221 w 335369"/>
                <a:gd name="connsiteY1" fmla="*/ 97064 h 309255"/>
                <a:gd name="connsiteX2" fmla="*/ 323681 w 335369"/>
                <a:gd name="connsiteY2" fmla="*/ 16144 h 309255"/>
                <a:gd name="connsiteX3" fmla="*/ 145657 w 335369"/>
                <a:gd name="connsiteY3" fmla="*/ 16144 h 309255"/>
                <a:gd name="connsiteX4" fmla="*/ 24276 w 335369"/>
                <a:gd name="connsiteY4" fmla="*/ 186077 h 309255"/>
                <a:gd name="connsiteX5" fmla="*/ 210393 w 335369"/>
                <a:gd name="connsiteY5" fmla="*/ 226537 h 309255"/>
                <a:gd name="connsiteX6" fmla="*/ 323681 w 335369"/>
                <a:gd name="connsiteY6" fmla="*/ 202261 h 309255"/>
                <a:gd name="connsiteX7" fmla="*/ 267037 w 335369"/>
                <a:gd name="connsiteY7" fmla="*/ 153709 h 309255"/>
                <a:gd name="connsiteX8" fmla="*/ 72828 w 335369"/>
                <a:gd name="connsiteY8" fmla="*/ 177985 h 309255"/>
                <a:gd name="connsiteX9" fmla="*/ 8092 w 335369"/>
                <a:gd name="connsiteY9" fmla="*/ 291273 h 309255"/>
                <a:gd name="connsiteX10" fmla="*/ 24276 w 335369"/>
                <a:gd name="connsiteY10" fmla="*/ 307457 h 309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5369" h="309255">
                  <a:moveTo>
                    <a:pt x="0" y="97064"/>
                  </a:moveTo>
                  <a:cubicBezTo>
                    <a:pt x="114637" y="103807"/>
                    <a:pt x="229274" y="110551"/>
                    <a:pt x="283221" y="97064"/>
                  </a:cubicBezTo>
                  <a:cubicBezTo>
                    <a:pt x="337168" y="83577"/>
                    <a:pt x="346608" y="29631"/>
                    <a:pt x="323681" y="16144"/>
                  </a:cubicBezTo>
                  <a:cubicBezTo>
                    <a:pt x="300754" y="2657"/>
                    <a:pt x="195558" y="-12178"/>
                    <a:pt x="145657" y="16144"/>
                  </a:cubicBezTo>
                  <a:cubicBezTo>
                    <a:pt x="95756" y="44466"/>
                    <a:pt x="13487" y="151012"/>
                    <a:pt x="24276" y="186077"/>
                  </a:cubicBezTo>
                  <a:cubicBezTo>
                    <a:pt x="35065" y="221142"/>
                    <a:pt x="160492" y="223840"/>
                    <a:pt x="210393" y="226537"/>
                  </a:cubicBezTo>
                  <a:cubicBezTo>
                    <a:pt x="260294" y="229234"/>
                    <a:pt x="314240" y="214399"/>
                    <a:pt x="323681" y="202261"/>
                  </a:cubicBezTo>
                  <a:cubicBezTo>
                    <a:pt x="333122" y="190123"/>
                    <a:pt x="308846" y="157755"/>
                    <a:pt x="267037" y="153709"/>
                  </a:cubicBezTo>
                  <a:cubicBezTo>
                    <a:pt x="225228" y="149663"/>
                    <a:pt x="115986" y="155058"/>
                    <a:pt x="72828" y="177985"/>
                  </a:cubicBezTo>
                  <a:cubicBezTo>
                    <a:pt x="29670" y="200912"/>
                    <a:pt x="16184" y="269694"/>
                    <a:pt x="8092" y="291273"/>
                  </a:cubicBezTo>
                  <a:cubicBezTo>
                    <a:pt x="0" y="312852"/>
                    <a:pt x="12138" y="310154"/>
                    <a:pt x="24276" y="307457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pt-BR"/>
            </a:p>
          </p:txBody>
        </p:sp>
        <p:sp>
          <p:nvSpPr>
            <p:cNvPr id="58" name="Forma livre 57"/>
            <p:cNvSpPr/>
            <p:nvPr/>
          </p:nvSpPr>
          <p:spPr>
            <a:xfrm>
              <a:off x="7030" y="7899"/>
              <a:ext cx="380" cy="762"/>
            </a:xfrm>
            <a:custGeom>
              <a:avLst/>
              <a:gdLst>
                <a:gd name="connsiteX0" fmla="*/ 0 w 335369"/>
                <a:gd name="connsiteY0" fmla="*/ 97064 h 309255"/>
                <a:gd name="connsiteX1" fmla="*/ 283221 w 335369"/>
                <a:gd name="connsiteY1" fmla="*/ 97064 h 309255"/>
                <a:gd name="connsiteX2" fmla="*/ 323681 w 335369"/>
                <a:gd name="connsiteY2" fmla="*/ 16144 h 309255"/>
                <a:gd name="connsiteX3" fmla="*/ 145657 w 335369"/>
                <a:gd name="connsiteY3" fmla="*/ 16144 h 309255"/>
                <a:gd name="connsiteX4" fmla="*/ 24276 w 335369"/>
                <a:gd name="connsiteY4" fmla="*/ 186077 h 309255"/>
                <a:gd name="connsiteX5" fmla="*/ 210393 w 335369"/>
                <a:gd name="connsiteY5" fmla="*/ 226537 h 309255"/>
                <a:gd name="connsiteX6" fmla="*/ 323681 w 335369"/>
                <a:gd name="connsiteY6" fmla="*/ 202261 h 309255"/>
                <a:gd name="connsiteX7" fmla="*/ 267037 w 335369"/>
                <a:gd name="connsiteY7" fmla="*/ 153709 h 309255"/>
                <a:gd name="connsiteX8" fmla="*/ 72828 w 335369"/>
                <a:gd name="connsiteY8" fmla="*/ 177985 h 309255"/>
                <a:gd name="connsiteX9" fmla="*/ 8092 w 335369"/>
                <a:gd name="connsiteY9" fmla="*/ 291273 h 309255"/>
                <a:gd name="connsiteX10" fmla="*/ 24276 w 335369"/>
                <a:gd name="connsiteY10" fmla="*/ 307457 h 309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5369" h="309255">
                  <a:moveTo>
                    <a:pt x="0" y="97064"/>
                  </a:moveTo>
                  <a:cubicBezTo>
                    <a:pt x="114637" y="103807"/>
                    <a:pt x="229274" y="110551"/>
                    <a:pt x="283221" y="97064"/>
                  </a:cubicBezTo>
                  <a:cubicBezTo>
                    <a:pt x="337168" y="83577"/>
                    <a:pt x="346608" y="29631"/>
                    <a:pt x="323681" y="16144"/>
                  </a:cubicBezTo>
                  <a:cubicBezTo>
                    <a:pt x="300754" y="2657"/>
                    <a:pt x="195558" y="-12178"/>
                    <a:pt x="145657" y="16144"/>
                  </a:cubicBezTo>
                  <a:cubicBezTo>
                    <a:pt x="95756" y="44466"/>
                    <a:pt x="13487" y="151012"/>
                    <a:pt x="24276" y="186077"/>
                  </a:cubicBezTo>
                  <a:cubicBezTo>
                    <a:pt x="35065" y="221142"/>
                    <a:pt x="160492" y="223840"/>
                    <a:pt x="210393" y="226537"/>
                  </a:cubicBezTo>
                  <a:cubicBezTo>
                    <a:pt x="260294" y="229234"/>
                    <a:pt x="314240" y="214399"/>
                    <a:pt x="323681" y="202261"/>
                  </a:cubicBezTo>
                  <a:cubicBezTo>
                    <a:pt x="333122" y="190123"/>
                    <a:pt x="308846" y="157755"/>
                    <a:pt x="267037" y="153709"/>
                  </a:cubicBezTo>
                  <a:cubicBezTo>
                    <a:pt x="225228" y="149663"/>
                    <a:pt x="115986" y="155058"/>
                    <a:pt x="72828" y="177985"/>
                  </a:cubicBezTo>
                  <a:cubicBezTo>
                    <a:pt x="29670" y="200912"/>
                    <a:pt x="16184" y="269694"/>
                    <a:pt x="8092" y="291273"/>
                  </a:cubicBezTo>
                  <a:cubicBezTo>
                    <a:pt x="0" y="312852"/>
                    <a:pt x="12138" y="310154"/>
                    <a:pt x="24276" y="307457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pt-BR"/>
            </a:p>
          </p:txBody>
        </p:sp>
        <p:sp>
          <p:nvSpPr>
            <p:cNvPr id="59" name="Forma livre 58"/>
            <p:cNvSpPr/>
            <p:nvPr/>
          </p:nvSpPr>
          <p:spPr>
            <a:xfrm>
              <a:off x="7030" y="7400"/>
              <a:ext cx="459" cy="719"/>
            </a:xfrm>
            <a:custGeom>
              <a:avLst/>
              <a:gdLst>
                <a:gd name="connsiteX0" fmla="*/ 0 w 335369"/>
                <a:gd name="connsiteY0" fmla="*/ 97064 h 309255"/>
                <a:gd name="connsiteX1" fmla="*/ 283221 w 335369"/>
                <a:gd name="connsiteY1" fmla="*/ 97064 h 309255"/>
                <a:gd name="connsiteX2" fmla="*/ 323681 w 335369"/>
                <a:gd name="connsiteY2" fmla="*/ 16144 h 309255"/>
                <a:gd name="connsiteX3" fmla="*/ 145657 w 335369"/>
                <a:gd name="connsiteY3" fmla="*/ 16144 h 309255"/>
                <a:gd name="connsiteX4" fmla="*/ 24276 w 335369"/>
                <a:gd name="connsiteY4" fmla="*/ 186077 h 309255"/>
                <a:gd name="connsiteX5" fmla="*/ 210393 w 335369"/>
                <a:gd name="connsiteY5" fmla="*/ 226537 h 309255"/>
                <a:gd name="connsiteX6" fmla="*/ 323681 w 335369"/>
                <a:gd name="connsiteY6" fmla="*/ 202261 h 309255"/>
                <a:gd name="connsiteX7" fmla="*/ 267037 w 335369"/>
                <a:gd name="connsiteY7" fmla="*/ 153709 h 309255"/>
                <a:gd name="connsiteX8" fmla="*/ 72828 w 335369"/>
                <a:gd name="connsiteY8" fmla="*/ 177985 h 309255"/>
                <a:gd name="connsiteX9" fmla="*/ 8092 w 335369"/>
                <a:gd name="connsiteY9" fmla="*/ 291273 h 309255"/>
                <a:gd name="connsiteX10" fmla="*/ 24276 w 335369"/>
                <a:gd name="connsiteY10" fmla="*/ 307457 h 309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5369" h="309255">
                  <a:moveTo>
                    <a:pt x="0" y="97064"/>
                  </a:moveTo>
                  <a:cubicBezTo>
                    <a:pt x="114637" y="103807"/>
                    <a:pt x="229274" y="110551"/>
                    <a:pt x="283221" y="97064"/>
                  </a:cubicBezTo>
                  <a:cubicBezTo>
                    <a:pt x="337168" y="83577"/>
                    <a:pt x="346608" y="29631"/>
                    <a:pt x="323681" y="16144"/>
                  </a:cubicBezTo>
                  <a:cubicBezTo>
                    <a:pt x="300754" y="2657"/>
                    <a:pt x="195558" y="-12178"/>
                    <a:pt x="145657" y="16144"/>
                  </a:cubicBezTo>
                  <a:cubicBezTo>
                    <a:pt x="95756" y="44466"/>
                    <a:pt x="13487" y="151012"/>
                    <a:pt x="24276" y="186077"/>
                  </a:cubicBezTo>
                  <a:cubicBezTo>
                    <a:pt x="35065" y="221142"/>
                    <a:pt x="160492" y="223840"/>
                    <a:pt x="210393" y="226537"/>
                  </a:cubicBezTo>
                  <a:cubicBezTo>
                    <a:pt x="260294" y="229234"/>
                    <a:pt x="314240" y="214399"/>
                    <a:pt x="323681" y="202261"/>
                  </a:cubicBezTo>
                  <a:cubicBezTo>
                    <a:pt x="333122" y="190123"/>
                    <a:pt x="308846" y="157755"/>
                    <a:pt x="267037" y="153709"/>
                  </a:cubicBezTo>
                  <a:cubicBezTo>
                    <a:pt x="225228" y="149663"/>
                    <a:pt x="115986" y="155058"/>
                    <a:pt x="72828" y="177985"/>
                  </a:cubicBezTo>
                  <a:cubicBezTo>
                    <a:pt x="29670" y="200912"/>
                    <a:pt x="16184" y="269694"/>
                    <a:pt x="8092" y="291273"/>
                  </a:cubicBezTo>
                  <a:cubicBezTo>
                    <a:pt x="0" y="312852"/>
                    <a:pt x="12138" y="310154"/>
                    <a:pt x="24276" y="307457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pt-BR"/>
            </a:p>
          </p:txBody>
        </p:sp>
        <p:sp>
          <p:nvSpPr>
            <p:cNvPr id="60" name="Forma livre 59"/>
            <p:cNvSpPr/>
            <p:nvPr/>
          </p:nvSpPr>
          <p:spPr>
            <a:xfrm>
              <a:off x="7030" y="6836"/>
              <a:ext cx="380" cy="762"/>
            </a:xfrm>
            <a:custGeom>
              <a:avLst/>
              <a:gdLst>
                <a:gd name="connsiteX0" fmla="*/ 0 w 335369"/>
                <a:gd name="connsiteY0" fmla="*/ 97064 h 309255"/>
                <a:gd name="connsiteX1" fmla="*/ 283221 w 335369"/>
                <a:gd name="connsiteY1" fmla="*/ 97064 h 309255"/>
                <a:gd name="connsiteX2" fmla="*/ 323681 w 335369"/>
                <a:gd name="connsiteY2" fmla="*/ 16144 h 309255"/>
                <a:gd name="connsiteX3" fmla="*/ 145657 w 335369"/>
                <a:gd name="connsiteY3" fmla="*/ 16144 h 309255"/>
                <a:gd name="connsiteX4" fmla="*/ 24276 w 335369"/>
                <a:gd name="connsiteY4" fmla="*/ 186077 h 309255"/>
                <a:gd name="connsiteX5" fmla="*/ 210393 w 335369"/>
                <a:gd name="connsiteY5" fmla="*/ 226537 h 309255"/>
                <a:gd name="connsiteX6" fmla="*/ 323681 w 335369"/>
                <a:gd name="connsiteY6" fmla="*/ 202261 h 309255"/>
                <a:gd name="connsiteX7" fmla="*/ 267037 w 335369"/>
                <a:gd name="connsiteY7" fmla="*/ 153709 h 309255"/>
                <a:gd name="connsiteX8" fmla="*/ 72828 w 335369"/>
                <a:gd name="connsiteY8" fmla="*/ 177985 h 309255"/>
                <a:gd name="connsiteX9" fmla="*/ 8092 w 335369"/>
                <a:gd name="connsiteY9" fmla="*/ 291273 h 309255"/>
                <a:gd name="connsiteX10" fmla="*/ 24276 w 335369"/>
                <a:gd name="connsiteY10" fmla="*/ 307457 h 309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5369" h="309255">
                  <a:moveTo>
                    <a:pt x="0" y="97064"/>
                  </a:moveTo>
                  <a:cubicBezTo>
                    <a:pt x="114637" y="103807"/>
                    <a:pt x="229274" y="110551"/>
                    <a:pt x="283221" y="97064"/>
                  </a:cubicBezTo>
                  <a:cubicBezTo>
                    <a:pt x="337168" y="83577"/>
                    <a:pt x="346608" y="29631"/>
                    <a:pt x="323681" y="16144"/>
                  </a:cubicBezTo>
                  <a:cubicBezTo>
                    <a:pt x="300754" y="2657"/>
                    <a:pt x="195558" y="-12178"/>
                    <a:pt x="145657" y="16144"/>
                  </a:cubicBezTo>
                  <a:cubicBezTo>
                    <a:pt x="95756" y="44466"/>
                    <a:pt x="13487" y="151012"/>
                    <a:pt x="24276" y="186077"/>
                  </a:cubicBezTo>
                  <a:cubicBezTo>
                    <a:pt x="35065" y="221142"/>
                    <a:pt x="160492" y="223840"/>
                    <a:pt x="210393" y="226537"/>
                  </a:cubicBezTo>
                  <a:cubicBezTo>
                    <a:pt x="260294" y="229234"/>
                    <a:pt x="314240" y="214399"/>
                    <a:pt x="323681" y="202261"/>
                  </a:cubicBezTo>
                  <a:cubicBezTo>
                    <a:pt x="333122" y="190123"/>
                    <a:pt x="308846" y="157755"/>
                    <a:pt x="267037" y="153709"/>
                  </a:cubicBezTo>
                  <a:cubicBezTo>
                    <a:pt x="225228" y="149663"/>
                    <a:pt x="115986" y="155058"/>
                    <a:pt x="72828" y="177985"/>
                  </a:cubicBezTo>
                  <a:cubicBezTo>
                    <a:pt x="29670" y="200912"/>
                    <a:pt x="16184" y="269694"/>
                    <a:pt x="8092" y="291273"/>
                  </a:cubicBezTo>
                  <a:cubicBezTo>
                    <a:pt x="0" y="312852"/>
                    <a:pt x="12138" y="310154"/>
                    <a:pt x="24276" y="307457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pt-BR"/>
            </a:p>
          </p:txBody>
        </p:sp>
        <p:sp>
          <p:nvSpPr>
            <p:cNvPr id="61" name="Forma livre 60"/>
            <p:cNvSpPr/>
            <p:nvPr/>
          </p:nvSpPr>
          <p:spPr>
            <a:xfrm>
              <a:off x="7026" y="6146"/>
              <a:ext cx="217" cy="899"/>
            </a:xfrm>
            <a:custGeom>
              <a:avLst/>
              <a:gdLst>
                <a:gd name="connsiteX0" fmla="*/ 10901 w 138111"/>
                <a:gd name="connsiteY0" fmla="*/ 347957 h 347957"/>
                <a:gd name="connsiteX1" fmla="*/ 10901 w 138111"/>
                <a:gd name="connsiteY1" fmla="*/ 226577 h 347957"/>
                <a:gd name="connsiteX2" fmla="*/ 124189 w 138111"/>
                <a:gd name="connsiteY2" fmla="*/ 186117 h 347957"/>
                <a:gd name="connsiteX3" fmla="*/ 132281 w 138111"/>
                <a:gd name="connsiteY3" fmla="*/ 0 h 34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111" h="347957">
                  <a:moveTo>
                    <a:pt x="10901" y="347957"/>
                  </a:moveTo>
                  <a:cubicBezTo>
                    <a:pt x="1460" y="300753"/>
                    <a:pt x="-7980" y="253550"/>
                    <a:pt x="10901" y="226577"/>
                  </a:cubicBezTo>
                  <a:cubicBezTo>
                    <a:pt x="29782" y="199604"/>
                    <a:pt x="103959" y="223880"/>
                    <a:pt x="124189" y="186117"/>
                  </a:cubicBezTo>
                  <a:cubicBezTo>
                    <a:pt x="144419" y="148354"/>
                    <a:pt x="138350" y="74177"/>
                    <a:pt x="132281" y="0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pt-BR"/>
            </a:p>
          </p:txBody>
        </p:sp>
        <p:sp>
          <p:nvSpPr>
            <p:cNvPr id="62" name="Forma livre 61"/>
            <p:cNvSpPr/>
            <p:nvPr/>
          </p:nvSpPr>
          <p:spPr>
            <a:xfrm>
              <a:off x="7043" y="9197"/>
              <a:ext cx="166" cy="376"/>
            </a:xfrm>
            <a:custGeom>
              <a:avLst/>
              <a:gdLst>
                <a:gd name="connsiteX0" fmla="*/ 0 w 105455"/>
                <a:gd name="connsiteY0" fmla="*/ 0 h 145657"/>
                <a:gd name="connsiteX1" fmla="*/ 89012 w 105455"/>
                <a:gd name="connsiteY1" fmla="*/ 24276 h 145657"/>
                <a:gd name="connsiteX2" fmla="*/ 105196 w 105455"/>
                <a:gd name="connsiteY2" fmla="*/ 145657 h 14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455" h="145657">
                  <a:moveTo>
                    <a:pt x="0" y="0"/>
                  </a:moveTo>
                  <a:cubicBezTo>
                    <a:pt x="35739" y="0"/>
                    <a:pt x="71479" y="0"/>
                    <a:pt x="89012" y="24276"/>
                  </a:cubicBezTo>
                  <a:cubicBezTo>
                    <a:pt x="106545" y="48552"/>
                    <a:pt x="105870" y="97104"/>
                    <a:pt x="105196" y="145657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pt-BR"/>
            </a:p>
          </p:txBody>
        </p:sp>
      </p:grpSp>
      <p:sp>
        <p:nvSpPr>
          <p:cNvPr id="70" name="Elipse 69"/>
          <p:cNvSpPr/>
          <p:nvPr/>
        </p:nvSpPr>
        <p:spPr>
          <a:xfrm>
            <a:off x="10644505" y="4455160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 altLang="en-US"/>
          </a:p>
        </p:txBody>
      </p:sp>
      <p:grpSp>
        <p:nvGrpSpPr>
          <p:cNvPr id="38" name="Grupo 37"/>
          <p:cNvGrpSpPr/>
          <p:nvPr/>
        </p:nvGrpSpPr>
        <p:grpSpPr>
          <a:xfrm>
            <a:off x="3393440" y="4479319"/>
            <a:ext cx="288925" cy="1619952"/>
            <a:chOff x="3022" y="6350"/>
            <a:chExt cx="630" cy="4398"/>
          </a:xfrm>
        </p:grpSpPr>
        <p:cxnSp>
          <p:nvCxnSpPr>
            <p:cNvPr id="18" name="Conector Reto 17"/>
            <p:cNvCxnSpPr/>
            <p:nvPr/>
          </p:nvCxnSpPr>
          <p:spPr>
            <a:xfrm>
              <a:off x="3339" y="6350"/>
              <a:ext cx="0" cy="439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tângulo 33"/>
            <p:cNvSpPr/>
            <p:nvPr/>
          </p:nvSpPr>
          <p:spPr>
            <a:xfrm>
              <a:off x="3022" y="7563"/>
              <a:ext cx="630" cy="2130"/>
            </a:xfrm>
            <a:prstGeom prst="rect">
              <a:avLst/>
            </a:prstGeom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pt-BR" altLang="en-US"/>
            </a:p>
          </p:txBody>
        </p:sp>
      </p:grpSp>
      <p:cxnSp>
        <p:nvCxnSpPr>
          <p:cNvPr id="35" name="Conector Reto 34"/>
          <p:cNvCxnSpPr/>
          <p:nvPr/>
        </p:nvCxnSpPr>
        <p:spPr>
          <a:xfrm flipV="1">
            <a:off x="2867025" y="4474210"/>
            <a:ext cx="684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36"/>
          <p:cNvCxnSpPr/>
          <p:nvPr/>
        </p:nvCxnSpPr>
        <p:spPr>
          <a:xfrm flipV="1">
            <a:off x="2867025" y="6109335"/>
            <a:ext cx="684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upo 38"/>
          <p:cNvGrpSpPr/>
          <p:nvPr/>
        </p:nvGrpSpPr>
        <p:grpSpPr>
          <a:xfrm>
            <a:off x="8136890" y="4542184"/>
            <a:ext cx="288925" cy="1619952"/>
            <a:chOff x="3022" y="6350"/>
            <a:chExt cx="630" cy="4398"/>
          </a:xfrm>
        </p:grpSpPr>
        <p:cxnSp>
          <p:nvCxnSpPr>
            <p:cNvPr id="40" name="Conector Reto 39"/>
            <p:cNvCxnSpPr/>
            <p:nvPr/>
          </p:nvCxnSpPr>
          <p:spPr>
            <a:xfrm>
              <a:off x="3339" y="6350"/>
              <a:ext cx="0" cy="439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tângulo 40"/>
            <p:cNvSpPr/>
            <p:nvPr/>
          </p:nvSpPr>
          <p:spPr>
            <a:xfrm>
              <a:off x="3022" y="7563"/>
              <a:ext cx="630" cy="2130"/>
            </a:xfrm>
            <a:prstGeom prst="rect">
              <a:avLst/>
            </a:prstGeom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pt-BR" altLang="en-US"/>
            </a:p>
          </p:txBody>
        </p:sp>
      </p:grpSp>
      <p:cxnSp>
        <p:nvCxnSpPr>
          <p:cNvPr id="43" name="Conector Reto 42"/>
          <p:cNvCxnSpPr/>
          <p:nvPr/>
        </p:nvCxnSpPr>
        <p:spPr>
          <a:xfrm flipV="1">
            <a:off x="7808595" y="4552315"/>
            <a:ext cx="468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/>
          <p:cNvCxnSpPr/>
          <p:nvPr/>
        </p:nvCxnSpPr>
        <p:spPr>
          <a:xfrm flipV="1">
            <a:off x="7808595" y="6172200"/>
            <a:ext cx="504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upo 44"/>
          <p:cNvGrpSpPr/>
          <p:nvPr/>
        </p:nvGrpSpPr>
        <p:grpSpPr>
          <a:xfrm>
            <a:off x="10975975" y="4512339"/>
            <a:ext cx="288925" cy="1619952"/>
            <a:chOff x="3022" y="6350"/>
            <a:chExt cx="630" cy="4398"/>
          </a:xfrm>
        </p:grpSpPr>
        <p:cxnSp>
          <p:nvCxnSpPr>
            <p:cNvPr id="48" name="Conector Reto 47"/>
            <p:cNvCxnSpPr/>
            <p:nvPr/>
          </p:nvCxnSpPr>
          <p:spPr>
            <a:xfrm>
              <a:off x="3339" y="6350"/>
              <a:ext cx="0" cy="439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tângulo 48"/>
            <p:cNvSpPr/>
            <p:nvPr/>
          </p:nvSpPr>
          <p:spPr>
            <a:xfrm>
              <a:off x="3022" y="7563"/>
              <a:ext cx="630" cy="2130"/>
            </a:xfrm>
            <a:prstGeom prst="rect">
              <a:avLst/>
            </a:prstGeom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pt-BR" altLang="en-US"/>
            </a:p>
          </p:txBody>
        </p:sp>
      </p:grpSp>
      <p:cxnSp>
        <p:nvCxnSpPr>
          <p:cNvPr id="50" name="Conector Reto 49"/>
          <p:cNvCxnSpPr/>
          <p:nvPr/>
        </p:nvCxnSpPr>
        <p:spPr>
          <a:xfrm flipV="1">
            <a:off x="10647680" y="4522470"/>
            <a:ext cx="468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to 50"/>
          <p:cNvCxnSpPr/>
          <p:nvPr/>
        </p:nvCxnSpPr>
        <p:spPr>
          <a:xfrm flipV="1">
            <a:off x="10647680" y="6142355"/>
            <a:ext cx="504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3" name="Retângulo 62"/>
              <p:cNvSpPr/>
              <p:nvPr/>
            </p:nvSpPr>
            <p:spPr>
              <a:xfrm>
                <a:off x="216535" y="2398395"/>
                <a:ext cx="7730490" cy="8001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:pPr algn="ctr"/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(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.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𝑐𝑜𝑠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(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𝜔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𝑡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)−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𝑋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𝑚𝑔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r>
                      <a:rPr lang="en-US" sz="32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𝜶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𝝏</m:t>
                        </m:r>
                        <m:r>
                          <a:rPr lang="en-US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𝑿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𝝏</m:t>
                        </m:r>
                        <m:r>
                          <a:rPr lang="en-US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𝒕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𝑚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𝜕</m:t>
                        </m:r>
                        <m:r>
                          <a:rPr lang="en-US" sz="3200" i="1" baseline="300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𝑋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𝜕</m:t>
                        </m:r>
                        <m:r>
                          <a:rPr lang="en-US" sz="3200" i="1" baseline="300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pt-BR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pt-BR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63" name="Retângulo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535" y="2398395"/>
                <a:ext cx="7730490" cy="800100"/>
              </a:xfrm>
              <a:prstGeom prst="rect">
                <a:avLst/>
              </a:prstGeom>
              <a:blipFill rotWithShape="1">
                <a:blip r:embed="rId3"/>
                <a:stretch>
                  <a:fillRect t="-6984"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4F297BB-B745-4CAB-BE1D-CE4C89382949}" type="slidenum">
              <a:rPr lang="pt-BR" smtClean="0"/>
            </a:fld>
            <a:endParaRPr lang="pt-BR"/>
          </a:p>
        </p:txBody>
      </p:sp>
      <p:sp>
        <p:nvSpPr>
          <p:cNvPr id="47" name="CaixaDeTexto 45"/>
          <p:cNvSpPr txBox="1"/>
          <p:nvPr/>
        </p:nvSpPr>
        <p:spPr>
          <a:xfrm>
            <a:off x="302260" y="191135"/>
            <a:ext cx="11587480" cy="12299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ctr">
              <a:spcBef>
                <a:spcPts val="600"/>
              </a:spcBef>
              <a:spcAft>
                <a:spcPts val="600"/>
              </a:spcAft>
              <a:buFont typeface="+mj-lt"/>
              <a:buNone/>
            </a:pPr>
            <a:r>
              <a:rPr lang="pt-BR" altLang="en-US" sz="3600" b="1" dirty="0" smtClean="0">
                <a:solidFill>
                  <a:srgbClr val="C00000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Modelo de Pequenos Sinais</a:t>
            </a:r>
            <a:endParaRPr lang="pt-BR" altLang="en-US" sz="3600" b="1" dirty="0" smtClean="0">
              <a:solidFill>
                <a:srgbClr val="C00000"/>
              </a:solidFill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  <a:p>
            <a:pPr indent="0">
              <a:spcBef>
                <a:spcPts val="600"/>
              </a:spcBef>
              <a:spcAft>
                <a:spcPts val="600"/>
              </a:spcAft>
              <a:buFont typeface="+mj-lt"/>
              <a:buNone/>
            </a:pPr>
            <a:r>
              <a:rPr lang="pt-BR" altLang="en-US" sz="2800" b="1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Se considerarmos que </a:t>
            </a:r>
            <a:r>
              <a:rPr lang="pt-BR" altLang="en-US" sz="2800" b="1" i="1" dirty="0" smtClean="0">
                <a:latin typeface="Cambria" panose="02040503050406030204" charset="0"/>
                <a:ea typeface="Cambria Math" panose="02040503050406030204" pitchFamily="18" charset="0"/>
                <a:cs typeface="Cambria" panose="02040503050406030204" charset="0"/>
                <a:sym typeface="Symbol" panose="05050102010706020507" charset="0"/>
              </a:rPr>
              <a:t>Y</a:t>
            </a:r>
            <a:r>
              <a:rPr lang="pt-BR" altLang="en-US" sz="2800" b="1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 é pequeno,chegaremos então  </a:t>
            </a:r>
            <a:endParaRPr lang="pt-BR" altLang="en-US" sz="2800" b="1" dirty="0" smtClean="0"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/>
        </p:nvSpPr>
        <p:spPr>
          <a:xfrm>
            <a:off x="8928735" y="62712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F297BB-B745-4CAB-BE1D-CE4C89382949}" type="slidenum">
              <a:rPr lang="pt-BR" smtClean="0"/>
            </a:fld>
            <a:endParaRPr lang="pt-B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tângulo 17"/>
              <p:cNvSpPr/>
              <p:nvPr/>
            </p:nvSpPr>
            <p:spPr>
              <a:xfrm>
                <a:off x="920750" y="1613535"/>
                <a:ext cx="8984615" cy="7099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:pPr algn="ctr"/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.(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𝑋</m:t>
                    </m:r>
                    <m:r>
                      <a:rPr lang="en-US" sz="28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0</m:t>
                    </m:r>
                    <m:r>
                      <a:rPr lang="en-US" altLang="pt-BR" sz="2800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3</m:t>
                    </m:r>
                    <m:r>
                      <a:rPr lang="en-US" altLang="pt-BR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3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𝑋</m:t>
                    </m:r>
                    <m:r>
                      <a:rPr lang="en-US" sz="28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0</m:t>
                    </m:r>
                    <m:r>
                      <a:rPr lang="en-US" sz="2800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2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𝑌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))−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𝑚𝑔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r>
                      <a:rPr lang="en-US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𝜶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𝝏</m:t>
                        </m:r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𝑿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𝝏</m:t>
                        </m:r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𝒕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𝑚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𝜕</m:t>
                        </m:r>
                        <m:r>
                          <a:rPr lang="en-US" sz="2800" i="1" baseline="300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𝜕</m:t>
                        </m:r>
                        <m:r>
                          <a:rPr lang="en-US" sz="2800" i="1" baseline="300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pt-BR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pt-BR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8" name="Re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750" y="1613535"/>
                <a:ext cx="8984615" cy="709930"/>
              </a:xfrm>
              <a:prstGeom prst="rect">
                <a:avLst/>
              </a:prstGeom>
              <a:blipFill rotWithShape="1">
                <a:blip r:embed="rId1"/>
                <a:stretch>
                  <a:fillRect t="-6082"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ixaDeTexto 45"/>
          <p:cNvSpPr txBox="1"/>
          <p:nvPr/>
        </p:nvSpPr>
        <p:spPr>
          <a:xfrm>
            <a:off x="302260" y="3406140"/>
            <a:ext cx="115874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>
              <a:spcBef>
                <a:spcPts val="600"/>
              </a:spcBef>
              <a:spcAft>
                <a:spcPts val="600"/>
              </a:spcAft>
              <a:buFont typeface="+mj-lt"/>
              <a:buNone/>
            </a:pPr>
            <a:r>
              <a:rPr lang="pt-BR" altLang="en-US" sz="2800" b="1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Em Laplace, a equação será </a:t>
            </a:r>
            <a:endParaRPr lang="pt-BR" altLang="en-US" sz="2800" b="1" baseline="-25000" dirty="0" smtClean="0"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tângulo 8"/>
              <p:cNvSpPr/>
              <p:nvPr/>
            </p:nvSpPr>
            <p:spPr>
              <a:xfrm>
                <a:off x="1577975" y="2546985"/>
                <a:ext cx="7032625" cy="7099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:pPr algn="ctr"/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𝑘𝐴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.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𝑐𝑜𝑠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𝜔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𝑡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)=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𝑚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𝜕</m:t>
                        </m:r>
                        <m:r>
                          <a:rPr lang="en-US" sz="2800" i="1" baseline="300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𝜕</m:t>
                        </m:r>
                        <m:r>
                          <a:rPr lang="en-US" sz="2800" i="1" baseline="300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𝜶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𝝏</m:t>
                        </m:r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𝑿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𝝏</m:t>
                        </m:r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𝒕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pt-BR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pt-BR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7975" y="2546985"/>
                <a:ext cx="7032625" cy="709930"/>
              </a:xfrm>
              <a:prstGeom prst="rect">
                <a:avLst/>
              </a:prstGeom>
              <a:blipFill rotWithShape="1">
                <a:blip r:embed="rId2"/>
                <a:stretch>
                  <a:fillRect t="-6082"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aixa de Texto 10"/>
              <p:cNvSpPr txBox="1"/>
              <p:nvPr/>
            </p:nvSpPr>
            <p:spPr>
              <a:xfrm>
                <a:off x="513716" y="4180840"/>
                <a:ext cx="11192510" cy="52197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ctr"/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𝑘𝐴</m:t>
                    </m:r>
                    <m:r>
                      <a:rPr lang="pt-B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𝑐𝑜𝑠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𝜔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𝑡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))=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𝑚𝑠</m:t>
                    </m:r>
                    <m:r>
                      <a:rPr lang="en-US" sz="2800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2</m:t>
                    </m:r>
                    <m:r>
                      <a:rPr lang="en-US" altLang="pt-B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altLang="pt-B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pt-B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altLang="pt-B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)+</m:t>
                    </m:r>
                    <m:r>
                      <a:rPr lang="en-US" altLang="pt-BR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𝜶</m:t>
                    </m:r>
                    <m:r>
                      <a:rPr lang="en-US" altLang="pt-BR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𝒔𝒙</m:t>
                    </m:r>
                    <m:r>
                      <a:rPr lang="en-US" altLang="pt-BR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altLang="pt-BR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𝒔</m:t>
                    </m:r>
                    <m:r>
                      <a:rPr lang="en-US" altLang="pt-BR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)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)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𝑘</m:t>
                    </m:r>
                    <m:r>
                      <a:rPr lang="en-US" altLang="pt-B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pt-B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𝑚𝑠</m:t>
                    </m:r>
                    <m:acc>
                      <m:accPr>
                        <m:chr m:val="̇"/>
                        <m:ctrlPr>
                          <a:rPr lang="en-US" altLang="pt-BR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pt-BR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altLang="pt-B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pt-B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altLang="pt-BR" sz="280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pt-B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)−(</m:t>
                    </m:r>
                    <m:r>
                      <a:rPr lang="en-US" altLang="pt-B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altLang="pt-B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pt-BR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𝜶</m:t>
                    </m:r>
                    <m:r>
                      <a:rPr lang="en-US" altLang="pt-B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)</m:t>
                    </m:r>
                    <m:r>
                      <a:rPr lang="en-US" altLang="pt-B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altLang="pt-B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pt-B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altLang="pt-BR" sz="280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pt-B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 </m:t>
                    </m:r>
                  </m:oMath>
                </a14:m>
                <a:r>
                  <a:rPr lang="pt-BR" dirty="0">
                    <a:latin typeface="Cambria Math" panose="02040503050406030204" pitchFamily="18" charset="0"/>
                    <a:ea typeface="Cambria Math" panose="02040503050406030204" pitchFamily="18" charset="0"/>
                    <a:sym typeface="+mn-ea"/>
                  </a:rPr>
                  <a:t> </a:t>
                </a:r>
                <a:endParaRPr lang="pt-BR" altLang="en-US"/>
              </a:p>
            </p:txBody>
          </p:sp>
        </mc:Choice>
        <mc:Fallback>
          <p:sp>
            <p:nvSpPr>
              <p:cNvPr id="11" name="Caixa de 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716" y="4180840"/>
                <a:ext cx="11192510" cy="521970"/>
              </a:xfrm>
              <a:prstGeom prst="rect">
                <a:avLst/>
              </a:prstGeom>
              <a:blipFill rotWithShape="1">
                <a:blip r:embed="rId3"/>
                <a:stretch>
                  <a:fillRect t="-8273" r="-216"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aixaDeTexto 45"/>
          <p:cNvSpPr txBox="1"/>
          <p:nvPr/>
        </p:nvSpPr>
        <p:spPr>
          <a:xfrm>
            <a:off x="120015" y="4955540"/>
            <a:ext cx="115874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>
              <a:spcBef>
                <a:spcPts val="600"/>
              </a:spcBef>
              <a:spcAft>
                <a:spcPts val="600"/>
              </a:spcAft>
              <a:buFont typeface="+mj-lt"/>
              <a:buNone/>
            </a:pPr>
            <a:r>
              <a:rPr lang="pt-BR" altLang="en-US" sz="2800" b="1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Colocando x(s) em evidência, teremos</a:t>
            </a:r>
            <a:endParaRPr lang="pt-BR" altLang="en-US" sz="2800" b="1" dirty="0" smtClean="0"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tângulo 13"/>
              <p:cNvSpPr/>
              <p:nvPr/>
            </p:nvSpPr>
            <p:spPr>
              <a:xfrm>
                <a:off x="749300" y="5730240"/>
                <a:ext cx="10604500" cy="80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:pPr algn="ctr"/>
                <a14:m>
                  <m:oMath xmlns:m="http://schemas.openxmlformats.org/officeDocument/2006/math">
                    <m:r>
                      <a:rPr lang="en-US" altLang="pt-BR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pt-BR" altLang="en-US" sz="3200" i="1"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</a:rPr>
                  <a:t>(s)</a:t>
                </a:r>
                <a:r>
                  <a:rPr lang="pt-BR" altLang="en-US" sz="3200"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alt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alt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𝑚𝑠</m:t>
                        </m:r>
                        <m:r>
                          <a:rPr lang="en-US" altLang="pt-BR" sz="3200" i="1" baseline="300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  <m:r>
                          <a:rPr lang="en-US" alt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+</m:t>
                        </m:r>
                        <m:r>
                          <a:rPr lang="en-US" altLang="pt-BR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𝜶</m:t>
                        </m:r>
                        <m:r>
                          <a:rPr lang="en-US" altLang="pt-BR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𝒔</m:t>
                        </m:r>
                        <m:r>
                          <a:rPr lang="en-US" alt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+</m:t>
                        </m:r>
                        <m:r>
                          <a:rPr lang="en-US" alt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altLang="pt-BR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𝐴𝑠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𝑠</m:t>
                        </m:r>
                        <m:r>
                          <a:rPr lang="en-US" sz="3200" i="1" baseline="300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+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𝜔</m:t>
                        </m:r>
                        <m:r>
                          <a:rPr lang="en-US" altLang="pt-BR" sz="3200" i="1" baseline="300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pt-BR" alt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pt-BR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pt-BR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𝑚𝑠</m:t>
                        </m:r>
                        <m:r>
                          <a:rPr lang="en-US" altLang="pt-BR" sz="3200" i="1" baseline="30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  <m:r>
                          <a:rPr lang="en-US" altLang="pt-BR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+</m:t>
                        </m:r>
                        <m:r>
                          <a:rPr lang="en-US" altLang="pt-BR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𝜶</m:t>
                        </m:r>
                        <m:r>
                          <a:rPr lang="en-US" altLang="pt-BR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𝒔</m:t>
                        </m:r>
                        <m:r>
                          <a:rPr lang="en-US" altLang="pt-BR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+</m:t>
                        </m:r>
                        <m:r>
                          <a:rPr lang="en-US" altLang="pt-BR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altLang="pt-BR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pt-BR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𝑚𝑠</m:t>
                    </m:r>
                    <m:acc>
                      <m:accPr>
                        <m:chr m:val="̇"/>
                        <m:ctrlPr>
                          <a:rPr lang="en-US" altLang="pt-BR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pt-BR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altLang="pt-BR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pt-BR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altLang="pt-BR" sz="320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pt-BR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)+(</m:t>
                    </m:r>
                    <m:r>
                      <a:rPr lang="en-US" altLang="pt-BR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altLang="pt-BR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pt-BR" sz="3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𝜶</m:t>
                    </m:r>
                    <m:r>
                      <a:rPr lang="en-US" altLang="pt-BR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)</m:t>
                    </m:r>
                    <m:r>
                      <a:rPr lang="en-US" altLang="pt-BR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altLang="pt-BR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pt-BR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altLang="pt-BR" sz="320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pt-BR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)) </m:t>
                    </m:r>
                  </m:oMath>
                </a14:m>
                <a:r>
                  <a:rPr lang="pt-BR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pt-BR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4" name="Re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300" y="5730240"/>
                <a:ext cx="10604500" cy="804545"/>
              </a:xfrm>
              <a:prstGeom prst="rect">
                <a:avLst/>
              </a:prstGeom>
              <a:blipFill rotWithShape="1">
                <a:blip r:embed="rId4"/>
                <a:stretch>
                  <a:fillRect t="-6946"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4F297BB-B745-4CAB-BE1D-CE4C89382949}" type="slidenum">
              <a:rPr lang="pt-BR" smtClean="0"/>
            </a:fld>
            <a:endParaRPr lang="pt-B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CaixaDeTexto 45"/>
              <p:cNvSpPr txBox="1"/>
              <p:nvPr/>
            </p:nvSpPr>
            <p:spPr>
              <a:xfrm>
                <a:off x="302260" y="191135"/>
                <a:ext cx="11587480" cy="5292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indent="0" algn="ctr">
                  <a:spcBef>
                    <a:spcPts val="600"/>
                  </a:spcBef>
                  <a:spcAft>
                    <a:spcPts val="600"/>
                  </a:spcAft>
                  <a:buFont typeface="+mj-lt"/>
                  <a:buNone/>
                </a:pPr>
                <a:r>
                  <a:rPr lang="pt-BR" altLang="en-US" sz="3600" b="1" dirty="0" smtClean="0">
                    <a:solidFill>
                      <a:srgbClr val="C00000"/>
                    </a:solidFill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Modelo de Pequenos Sinais</a:t>
                </a:r>
                <a:endParaRPr lang="pt-BR" altLang="en-US" sz="3600" b="1" dirty="0" smtClean="0">
                  <a:solidFill>
                    <a:srgbClr val="C00000"/>
                  </a:solidFill>
                  <a:latin typeface="Comic Sans MS" panose="030F0702030302020204" pitchFamily="66" charset="0"/>
                  <a:ea typeface="Cambria Math" panose="02040503050406030204" pitchFamily="18" charset="0"/>
                  <a:cs typeface="Comic Sans MS" panose="030F0702030302020204" pitchFamily="66" charset="0"/>
                  <a:sym typeface="Symbol" panose="05050102010706020507" charset="0"/>
                </a:endParaRPr>
              </a:p>
              <a:p>
                <a:pPr indent="0">
                  <a:spcBef>
                    <a:spcPts val="600"/>
                  </a:spcBef>
                  <a:spcAft>
                    <a:spcPts val="600"/>
                  </a:spcAft>
                  <a:buFont typeface="+mj-lt"/>
                  <a:buNone/>
                </a:pPr>
                <a:r>
                  <a:rPr lang="pt-BR" altLang="en-US" sz="2800" b="1" dirty="0" smtClean="0"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O polinônmio característico é agora</a:t>
                </a:r>
                <a:endParaRPr lang="pt-BR" altLang="en-US" sz="2800" b="1" dirty="0" smtClean="0">
                  <a:latin typeface="Comic Sans MS" panose="030F0702030302020204" pitchFamily="66" charset="0"/>
                  <a:ea typeface="Cambria Math" panose="02040503050406030204" pitchFamily="18" charset="0"/>
                  <a:cs typeface="Comic Sans MS" panose="030F0702030302020204" pitchFamily="66" charset="0"/>
                  <a:sym typeface="Symbol" panose="05050102010706020507" charset="0"/>
                </a:endParaRPr>
              </a:p>
              <a:p>
                <a:pPr indent="0">
                  <a:spcBef>
                    <a:spcPts val="600"/>
                  </a:spcBef>
                  <a:spcAft>
                    <a:spcPts val="600"/>
                  </a:spcAft>
                  <a:buFont typeface="+mj-lt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pt-BR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𝑚𝑠</m:t>
                      </m:r>
                      <m:r>
                        <a:rPr lang="en-US" altLang="pt-BR" sz="2800" i="1" baseline="300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2</m:t>
                      </m:r>
                      <m:r>
                        <a:rPr lang="en-US" altLang="pt-BR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+</m:t>
                      </m:r>
                      <m:r>
                        <a:rPr lang="en-US" altLang="pt-BR" sz="28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𝜶</m:t>
                      </m:r>
                      <m:r>
                        <a:rPr lang="en-US" altLang="pt-BR" sz="28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𝒔</m:t>
                      </m:r>
                      <m:r>
                        <a:rPr lang="en-US" altLang="pt-BR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+</m:t>
                      </m:r>
                      <m:r>
                        <a:rPr lang="en-US" altLang="pt-BR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pt-BR" altLang="en-US" sz="2800" b="1" dirty="0" smtClean="0">
                  <a:latin typeface="Comic Sans MS" panose="030F0702030302020204" pitchFamily="66" charset="0"/>
                  <a:ea typeface="Cambria Math" panose="02040503050406030204" pitchFamily="18" charset="0"/>
                  <a:cs typeface="Comic Sans MS" panose="030F0702030302020204" pitchFamily="66" charset="0"/>
                  <a:sym typeface="Symbol" panose="05050102010706020507" charset="0"/>
                </a:endParaRPr>
              </a:p>
              <a:p>
                <a:pPr indent="0">
                  <a:spcBef>
                    <a:spcPts val="600"/>
                  </a:spcBef>
                  <a:spcAft>
                    <a:spcPts val="600"/>
                  </a:spcAft>
                  <a:buFont typeface="+mj-lt"/>
                  <a:buNone/>
                </a:pPr>
                <a:r>
                  <a:rPr lang="pt-BR" altLang="en-US" sz="2800" dirty="0" smtClean="0"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Como m, </a:t>
                </a:r>
                <a:r>
                  <a:rPr lang="pt-BR" altLang="en-US" sz="2800" dirty="0" smtClean="0">
                    <a:latin typeface="Symbol" panose="05050102010706020507" charset="0"/>
                    <a:ea typeface="Cambria Math" panose="02040503050406030204" pitchFamily="18" charset="0"/>
                    <a:cs typeface="Symbol" panose="05050102010706020507" charset="0"/>
                    <a:sym typeface="Symbol" panose="05050102010706020507" charset="0"/>
                  </a:rPr>
                  <a:t>a</a:t>
                </a:r>
                <a:r>
                  <a:rPr lang="pt-BR" altLang="en-US" sz="2800" dirty="0" smtClean="0"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 e k são números reais positivos, as raízes do polinômio característico tem parte real negativa. Vamos supor, apenas para simplificar a análise, que as raízes sejam reais, com valor p</a:t>
                </a:r>
                <a:r>
                  <a:rPr lang="pt-BR" altLang="en-US" sz="2800" baseline="-25000" dirty="0" smtClean="0"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1</a:t>
                </a:r>
                <a:r>
                  <a:rPr lang="pt-BR" altLang="en-US" sz="2800" dirty="0" smtClean="0"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 e p</a:t>
                </a:r>
                <a:r>
                  <a:rPr lang="pt-BR" altLang="en-US" sz="2800" baseline="-25000" dirty="0" smtClean="0"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2</a:t>
                </a:r>
                <a:r>
                  <a:rPr lang="pt-BR" altLang="en-US" sz="2800" dirty="0" smtClean="0"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. O polinomio característico poderá ser escrito como</a:t>
                </a:r>
                <a:endParaRPr lang="pt-BR" altLang="en-US" sz="2800" dirty="0" smtClean="0">
                  <a:latin typeface="Comic Sans MS" panose="030F0702030302020204" pitchFamily="66" charset="0"/>
                  <a:ea typeface="Cambria Math" panose="02040503050406030204" pitchFamily="18" charset="0"/>
                  <a:cs typeface="Comic Sans MS" panose="030F0702030302020204" pitchFamily="66" charset="0"/>
                  <a:sym typeface="Symbol" panose="05050102010706020507" charset="0"/>
                </a:endParaRPr>
              </a:p>
              <a:p>
                <a:pPr indent="0">
                  <a:spcBef>
                    <a:spcPts val="600"/>
                  </a:spcBef>
                  <a:spcAft>
                    <a:spcPts val="600"/>
                  </a:spcAft>
                  <a:buFont typeface="+mj-lt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pt-BR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𝑚𝑠</m:t>
                      </m:r>
                      <m:r>
                        <a:rPr lang="en-US" altLang="pt-BR" sz="2800" i="1" baseline="300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2</m:t>
                      </m:r>
                      <m:r>
                        <a:rPr lang="en-US" altLang="pt-BR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+</m:t>
                      </m:r>
                      <m:r>
                        <a:rPr lang="en-US" altLang="pt-BR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𝛼</m:t>
                      </m:r>
                      <m:r>
                        <a:rPr lang="en-US" altLang="pt-BR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𝑠</m:t>
                      </m:r>
                      <m:r>
                        <a:rPr lang="en-US" altLang="pt-BR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+</m:t>
                      </m:r>
                      <m:r>
                        <a:rPr lang="en-US" altLang="pt-BR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𝑘</m:t>
                      </m:r>
                      <m:r>
                        <a:rPr lang="en-US" altLang="pt-BR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r>
                        <a:rPr lang="en-US" altLang="pt-BR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𝑚</m:t>
                      </m:r>
                      <m:r>
                        <a:rPr lang="en-US" altLang="pt-BR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r>
                        <a:rPr lang="en-US" altLang="pt-BR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𝑠</m:t>
                      </m:r>
                      <m:r>
                        <a:rPr lang="en-US" altLang="pt-BR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−</m:t>
                      </m:r>
                      <m:r>
                        <a:rPr lang="en-US" altLang="pt-BR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𝑝</m:t>
                      </m:r>
                      <m:r>
                        <a:rPr lang="en-US" altLang="pt-BR" sz="2800" i="1" baseline="-250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1</m:t>
                      </m:r>
                      <m:r>
                        <a:rPr lang="en-US" altLang="pt-BR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)(</m:t>
                      </m:r>
                      <m:r>
                        <a:rPr lang="en-US" altLang="pt-BR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𝑠</m:t>
                      </m:r>
                      <m:r>
                        <a:rPr lang="en-US" altLang="pt-BR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−</m:t>
                      </m:r>
                      <m:r>
                        <a:rPr lang="en-US" altLang="pt-BR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𝑝</m:t>
                      </m:r>
                      <m:r>
                        <a:rPr lang="en-US" altLang="pt-BR" sz="2800" i="1" baseline="-250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2</m:t>
                      </m:r>
                      <m:r>
                        <a:rPr lang="en-US" altLang="pt-BR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pt-BR" sz="2800" i="1"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pPr indent="0">
                  <a:spcBef>
                    <a:spcPts val="600"/>
                  </a:spcBef>
                  <a:spcAft>
                    <a:spcPts val="600"/>
                  </a:spcAft>
                  <a:buFont typeface="+mj-lt"/>
                  <a:buNone/>
                </a:pPr>
                <a:r>
                  <a:rPr lang="pt-BR" altLang="en-US" sz="2800" dirty="0" smtClean="0"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obs.: p</a:t>
                </a:r>
                <a:r>
                  <a:rPr lang="pt-BR" altLang="en-US" sz="2800" baseline="-25000" dirty="0" smtClean="0"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1 </a:t>
                </a:r>
                <a:r>
                  <a:rPr lang="pt-BR" altLang="en-US" sz="2800" dirty="0" smtClean="0"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e p</a:t>
                </a:r>
                <a:r>
                  <a:rPr lang="pt-BR" altLang="en-US" sz="2800" baseline="-25000" dirty="0" smtClean="0"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2</a:t>
                </a:r>
                <a:r>
                  <a:rPr lang="pt-BR" altLang="en-US" sz="2800" dirty="0" smtClean="0"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 são números negativos</a:t>
                </a:r>
                <a:endParaRPr lang="pt-BR" altLang="en-US" sz="2800" dirty="0" smtClean="0">
                  <a:latin typeface="Comic Sans MS" panose="030F0702030302020204" pitchFamily="66" charset="0"/>
                  <a:ea typeface="Cambria Math" panose="02040503050406030204" pitchFamily="18" charset="0"/>
                  <a:cs typeface="Comic Sans MS" panose="030F0702030302020204" pitchFamily="66" charset="0"/>
                  <a:sym typeface="Symbol" panose="05050102010706020507" charset="0"/>
                </a:endParaRPr>
              </a:p>
              <a:p>
                <a:pPr indent="0">
                  <a:spcBef>
                    <a:spcPts val="600"/>
                  </a:spcBef>
                  <a:spcAft>
                    <a:spcPts val="600"/>
                  </a:spcAft>
                  <a:buFont typeface="+mj-lt"/>
                  <a:buNone/>
                </a:pPr>
                <a:r>
                  <a:rPr lang="pt-BR" altLang="en-US" sz="2800" dirty="0" smtClean="0"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A função de transferência do sistema é:</a:t>
                </a:r>
                <a:endParaRPr lang="pt-BR" altLang="en-US" sz="2800" dirty="0" smtClean="0">
                  <a:latin typeface="Comic Sans MS" panose="030F0702030302020204" pitchFamily="66" charset="0"/>
                  <a:ea typeface="Cambria Math" panose="02040503050406030204" pitchFamily="18" charset="0"/>
                  <a:cs typeface="Comic Sans MS" panose="030F0702030302020204" pitchFamily="66" charset="0"/>
                  <a:sym typeface="Symbol" panose="05050102010706020507" charset="0"/>
                </a:endParaRPr>
              </a:p>
            </p:txBody>
          </p:sp>
        </mc:Choice>
        <mc:Fallback>
          <p:sp>
            <p:nvSpPr>
              <p:cNvPr id="47" name="CaixaDeTexto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260" y="191135"/>
                <a:ext cx="11587480" cy="5292725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tângulo 1"/>
              <p:cNvSpPr/>
              <p:nvPr/>
            </p:nvSpPr>
            <p:spPr>
              <a:xfrm>
                <a:off x="2907665" y="5483860"/>
                <a:ext cx="5412740" cy="8953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pt-BR" sz="360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F</m:t>
                    </m:r>
                    <m:r>
                      <a:rPr lang="en-US" altLang="pt-BR" sz="360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pt-BR" sz="360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s</m:t>
                    </m:r>
                    <m:r>
                      <a:rPr lang="en-US" altLang="pt-BR" sz="360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pt-BR" alt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altLang="pt-BR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𝑚𝑠</m:t>
                        </m:r>
                        <m:r>
                          <a:rPr lang="en-US" altLang="pt-BR" sz="3600" i="1" baseline="300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  <m:r>
                          <a:rPr lang="en-US" altLang="pt-BR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+</m:t>
                        </m:r>
                        <m:r>
                          <a:rPr lang="en-US" altLang="pt-BR" sz="3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𝜶</m:t>
                        </m:r>
                        <m:r>
                          <a:rPr lang="en-US" altLang="pt-BR" sz="3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𝒔</m:t>
                        </m:r>
                        <m:r>
                          <a:rPr lang="en-US" altLang="pt-BR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+</m:t>
                        </m:r>
                        <m:r>
                          <a:rPr lang="en-US" altLang="pt-BR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altLang="pt-BR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 </m:t>
                    </m:r>
                  </m:oMath>
                </a14:m>
                <a:r>
                  <a:rPr lang="pt-BR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pt-BR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7665" y="5483860"/>
                <a:ext cx="5412740" cy="895350"/>
              </a:xfrm>
              <a:prstGeom prst="rect">
                <a:avLst/>
              </a:prstGeom>
              <a:blipFill rotWithShape="1">
                <a:blip r:embed="rId2"/>
                <a:stretch>
                  <a:fillRect t="-7660"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4F297BB-B745-4CAB-BE1D-CE4C89382949}" type="slidenum">
              <a:rPr lang="pt-BR" smtClean="0"/>
            </a:fld>
            <a:endParaRPr lang="pt-BR"/>
          </a:p>
        </p:txBody>
      </p:sp>
      <p:sp>
        <p:nvSpPr>
          <p:cNvPr id="47" name="CaixaDeTexto 45"/>
          <p:cNvSpPr txBox="1"/>
          <p:nvPr/>
        </p:nvSpPr>
        <p:spPr>
          <a:xfrm>
            <a:off x="302260" y="191135"/>
            <a:ext cx="11587480" cy="1660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ctr">
              <a:spcBef>
                <a:spcPts val="600"/>
              </a:spcBef>
              <a:spcAft>
                <a:spcPts val="600"/>
              </a:spcAft>
              <a:buFont typeface="+mj-lt"/>
              <a:buNone/>
            </a:pPr>
            <a:r>
              <a:rPr lang="pt-BR" altLang="en-US" sz="3600" b="1" dirty="0" smtClean="0">
                <a:solidFill>
                  <a:srgbClr val="C00000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Modelo de Pequenos Sinais</a:t>
            </a:r>
            <a:endParaRPr lang="pt-BR" altLang="en-US" sz="3600" b="1" dirty="0" smtClean="0">
              <a:solidFill>
                <a:srgbClr val="C00000"/>
              </a:solidFill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  <a:p>
            <a:pPr indent="0">
              <a:spcBef>
                <a:spcPts val="600"/>
              </a:spcBef>
              <a:spcAft>
                <a:spcPts val="600"/>
              </a:spcAft>
              <a:buFont typeface="+mj-lt"/>
              <a:buNone/>
            </a:pPr>
            <a:r>
              <a:rPr lang="pt-BR" altLang="en-US" sz="2800" b="1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x(s) podemos rescrever </a:t>
            </a:r>
            <a:r>
              <a:rPr lang="pt-BR" altLang="en-US" sz="2800" b="1" dirty="0" smtClean="0">
                <a:latin typeface="Cambria" panose="02040503050406030204" charset="0"/>
                <a:ea typeface="Cambria Math" panose="02040503050406030204" pitchFamily="18" charset="0"/>
                <a:cs typeface="Cambria" panose="02040503050406030204" charset="0"/>
                <a:sym typeface="Symbol" panose="05050102010706020507" charset="0"/>
              </a:rPr>
              <a:t>x(s)</a:t>
            </a:r>
            <a:r>
              <a:rPr lang="pt-BR" altLang="en-US" sz="2800" b="1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 usando frações parciais. Assim teremos </a:t>
            </a:r>
            <a:endParaRPr lang="pt-BR" altLang="en-US" sz="2800" dirty="0" smtClean="0"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tângulo 13"/>
              <p:cNvSpPr/>
              <p:nvPr/>
            </p:nvSpPr>
            <p:spPr>
              <a:xfrm>
                <a:off x="302260" y="1681480"/>
                <a:ext cx="10604500" cy="9505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:pPr algn="ctr"/>
                <a14:m>
                  <m:oMath xmlns:m="http://schemas.openxmlformats.org/officeDocument/2006/math">
                    <m:r>
                      <a:rPr lang="en-US" altLang="pt-BR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pt-BR" altLang="en-US" sz="3600"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</a:rPr>
                  <a:t>(s)=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alt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pt-BR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</m:t>
                        </m:r>
                        <m:r>
                          <a:rPr lang="en-US" altLang="pt-BR" sz="3600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pt-BR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𝑠</m:t>
                        </m:r>
                        <m:r>
                          <a:rPr lang="en-US" altLang="pt-BR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−</m:t>
                        </m:r>
                        <m:r>
                          <a:rPr lang="en-US" altLang="pt-BR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𝑝</m:t>
                        </m:r>
                        <m:r>
                          <a:rPr lang="en-US" altLang="pt-BR" sz="3600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altLang="pt-BR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pt-BR" alt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pt-BR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</m:t>
                        </m:r>
                        <m:r>
                          <a:rPr lang="en-US" altLang="pt-BR" sz="3600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pt-BR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𝑠</m:t>
                        </m:r>
                        <m:r>
                          <a:rPr lang="en-US" altLang="pt-BR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−</m:t>
                        </m:r>
                        <m:r>
                          <a:rPr lang="en-US" altLang="pt-BR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𝑝</m:t>
                        </m:r>
                        <m:r>
                          <a:rPr lang="en-US" altLang="pt-BR" sz="3600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pt-BR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pt-BR" alt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pt-BR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</m:t>
                        </m:r>
                        <m:r>
                          <a:rPr lang="en-US" altLang="pt-BR" sz="3600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pt-BR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𝑠</m:t>
                        </m:r>
                        <m:r>
                          <a:rPr lang="en-US" altLang="pt-BR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−</m:t>
                        </m:r>
                        <m:r>
                          <a:rPr lang="en-US" altLang="pt-BR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𝑗</m:t>
                        </m:r>
                        <m:r>
                          <a:rPr lang="en-US" altLang="pt-BR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𝜔</m:t>
                        </m:r>
                      </m:den>
                    </m:f>
                    <m:r>
                      <a:rPr lang="en-US" altLang="pt-BR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pt-BR" alt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pt-BR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</m:t>
                        </m:r>
                        <m:r>
                          <a:rPr lang="en-US" altLang="pt-BR" sz="3600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altLang="pt-BR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𝑠</m:t>
                        </m:r>
                        <m:r>
                          <a:rPr lang="en-US" altLang="pt-BR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+</m:t>
                        </m:r>
                        <m:r>
                          <a:rPr lang="en-US" altLang="pt-BR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𝑗</m:t>
                        </m:r>
                        <m:r>
                          <a:rPr lang="en-US" altLang="pt-BR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𝜔</m:t>
                        </m:r>
                      </m:den>
                    </m:f>
                    <m:r>
                      <a:rPr lang="en-US" altLang="pt-BR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pt-BR" alt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pt-BR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</m:t>
                        </m:r>
                        <m:r>
                          <a:rPr lang="en-US" altLang="pt-BR" sz="3600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altLang="pt-BR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𝑠</m:t>
                        </m:r>
                        <m:r>
                          <a:rPr lang="en-US" altLang="pt-BR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−</m:t>
                        </m:r>
                        <m:r>
                          <a:rPr lang="en-US" altLang="pt-BR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𝑝</m:t>
                        </m:r>
                        <m:r>
                          <a:rPr lang="en-US" altLang="pt-BR" sz="3600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altLang="pt-BR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pt-BR" alt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pt-BR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</m:t>
                        </m:r>
                        <m:r>
                          <a:rPr lang="en-US" altLang="pt-BR" sz="3600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altLang="pt-BR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𝑠</m:t>
                        </m:r>
                        <m:r>
                          <a:rPr lang="en-US" altLang="pt-BR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−</m:t>
                        </m:r>
                        <m:r>
                          <a:rPr lang="en-US" altLang="pt-BR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𝑝</m:t>
                        </m:r>
                        <m:r>
                          <a:rPr lang="en-US" altLang="pt-BR" sz="3600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altLang="pt-BR" sz="3600" i="1" baseline="-25000" dirty="0"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4" name="Re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260" y="1681480"/>
                <a:ext cx="10604500" cy="950595"/>
              </a:xfrm>
              <a:prstGeom prst="rect">
                <a:avLst/>
              </a:prstGeom>
              <a:blipFill rotWithShape="1">
                <a:blip r:embed="rId1"/>
                <a:stretch>
                  <a:fillRect b="-3941"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aixaDeTexto 45"/>
          <p:cNvSpPr txBox="1"/>
          <p:nvPr/>
        </p:nvSpPr>
        <p:spPr>
          <a:xfrm>
            <a:off x="302260" y="2795905"/>
            <a:ext cx="1158748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>
              <a:spcBef>
                <a:spcPts val="600"/>
              </a:spcBef>
              <a:spcAft>
                <a:spcPts val="600"/>
              </a:spcAft>
              <a:buFont typeface="+mj-lt"/>
              <a:buNone/>
            </a:pPr>
            <a:r>
              <a:rPr lang="pt-BR" altLang="en-US" sz="2800" b="1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onde C</a:t>
            </a:r>
            <a:r>
              <a:rPr lang="pt-BR" altLang="en-US" sz="2800" b="1" baseline="-25000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1</a:t>
            </a:r>
            <a:r>
              <a:rPr lang="pt-BR" altLang="en-US" sz="2800" b="1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, C</a:t>
            </a:r>
            <a:r>
              <a:rPr lang="pt-BR" altLang="en-US" sz="2800" b="1" baseline="-25000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2</a:t>
            </a:r>
            <a:r>
              <a:rPr lang="pt-BR" altLang="en-US" sz="2800" b="1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, C</a:t>
            </a:r>
            <a:r>
              <a:rPr lang="pt-BR" altLang="en-US" sz="2800" b="1" baseline="-25000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3</a:t>
            </a:r>
            <a:r>
              <a:rPr lang="pt-BR" altLang="en-US" sz="2800" b="1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 e C</a:t>
            </a:r>
            <a:r>
              <a:rPr lang="pt-BR" altLang="en-US" sz="2800" b="1" baseline="-25000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4</a:t>
            </a:r>
            <a:r>
              <a:rPr lang="pt-BR" altLang="en-US" sz="2800" b="1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 são constantes que dependem da entrada,</a:t>
            </a:r>
            <a:endParaRPr lang="pt-BR" altLang="en-US" sz="2800" b="1" dirty="0" smtClean="0"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  <a:p>
            <a:pPr indent="0" algn="l">
              <a:spcBef>
                <a:spcPts val="600"/>
              </a:spcBef>
              <a:spcAft>
                <a:spcPts val="600"/>
              </a:spcAft>
              <a:buFont typeface="+mj-lt"/>
              <a:buNone/>
            </a:pPr>
            <a:r>
              <a:rPr lang="pt-BR" altLang="en-US" sz="2800" b="1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	C</a:t>
            </a:r>
            <a:r>
              <a:rPr lang="pt-BR" altLang="en-US" sz="2800" b="1" baseline="-25000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5</a:t>
            </a:r>
            <a:r>
              <a:rPr lang="pt-BR" altLang="en-US" sz="2800" b="1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 e C</a:t>
            </a:r>
            <a:r>
              <a:rPr lang="pt-BR" altLang="en-US" sz="2800" b="1" baseline="-25000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6</a:t>
            </a:r>
            <a:r>
              <a:rPr lang="pt-BR" altLang="en-US" sz="2800" b="1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 são constante que dependem das condições iniciais</a:t>
            </a:r>
            <a:endParaRPr lang="pt-BR" altLang="en-US" sz="2800" dirty="0" smtClean="0"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aixaDeTexto 45"/>
              <p:cNvSpPr txBox="1"/>
              <p:nvPr/>
            </p:nvSpPr>
            <p:spPr>
              <a:xfrm>
                <a:off x="302260" y="4048760"/>
                <a:ext cx="11587480" cy="521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indent="0">
                  <a:spcBef>
                    <a:spcPts val="600"/>
                  </a:spcBef>
                  <a:spcAft>
                    <a:spcPts val="600"/>
                  </a:spcAft>
                  <a:buFont typeface="+mj-lt"/>
                  <a:buNone/>
                </a:pPr>
                <a:r>
                  <a:rPr lang="pt-BR" altLang="en-US" sz="2800" b="1" dirty="0" smtClean="0"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Anti-transformando </a:t>
                </a:r>
                <a14:m>
                  <m:oMath xmlns:m="http://schemas.openxmlformats.org/officeDocument/2006/math">
                    <m:r>
                      <a:rPr lang="en-US" altLang="pt-B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pt-BR" altLang="en-US" sz="2800" b="1" dirty="0" smtClean="0">
                    <a:latin typeface="Cambria" panose="02040503050406030204" charset="0"/>
                    <a:ea typeface="Cambria Math" panose="02040503050406030204" pitchFamily="18" charset="0"/>
                    <a:cs typeface="Cambria" panose="02040503050406030204" charset="0"/>
                    <a:sym typeface="Symbol" panose="05050102010706020507" charset="0"/>
                  </a:rPr>
                  <a:t>(s)</a:t>
                </a:r>
                <a:r>
                  <a:rPr lang="pt-BR" altLang="en-US" sz="2800" b="1" dirty="0" smtClean="0"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 </a:t>
                </a:r>
                <a:endParaRPr lang="pt-BR" altLang="en-US" sz="2800" dirty="0" smtClean="0">
                  <a:latin typeface="Comic Sans MS" panose="030F0702030302020204" pitchFamily="66" charset="0"/>
                  <a:ea typeface="Cambria Math" panose="02040503050406030204" pitchFamily="18" charset="0"/>
                  <a:cs typeface="Comic Sans MS" panose="030F0702030302020204" pitchFamily="66" charset="0"/>
                  <a:sym typeface="Symbol" panose="05050102010706020507" charset="0"/>
                </a:endParaRPr>
              </a:p>
            </p:txBody>
          </p:sp>
        </mc:Choice>
        <mc:Fallback>
          <p:sp>
            <p:nvSpPr>
              <p:cNvPr id="7" name="CaixaDeTexto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260" y="4048760"/>
                <a:ext cx="11587480" cy="52197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tângulo 7"/>
              <p:cNvSpPr/>
              <p:nvPr/>
            </p:nvSpPr>
            <p:spPr>
              <a:xfrm>
                <a:off x="302260" y="4716780"/>
                <a:ext cx="11428730" cy="5892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:pPr algn="ctr"/>
                <a14:m>
                  <m:oMath xmlns:m="http://schemas.openxmlformats.org/officeDocument/2006/math">
                    <m:r>
                      <a:rPr lang="en-US" altLang="pt-BR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pt-BR" altLang="en-US" sz="3200"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</a:rPr>
                  <a:t>(t)=</a:t>
                </a:r>
                <a14:m>
                  <m:oMath xmlns:m="http://schemas.openxmlformats.org/officeDocument/2006/math">
                    <m:r>
                      <a:rPr lang="en-US" altLang="pt-BR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</m:t>
                    </m:r>
                    <m:r>
                      <a:rPr lang="en-US" altLang="pt-BR" sz="32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alt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𝑡𝑝</m:t>
                        </m:r>
                        <m:r>
                          <a:rPr lang="en-US" alt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altLang="pt-BR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altLang="pt-BR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</m:t>
                    </m:r>
                    <m:r>
                      <a:rPr lang="en-US" altLang="pt-BR" sz="32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alt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𝑡𝑝</m:t>
                        </m:r>
                        <m:r>
                          <a:rPr lang="en-US" altLang="pt-BR" sz="3200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pt-BR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altLang="pt-BR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</m:t>
                    </m:r>
                    <m:r>
                      <a:rPr lang="en-US" altLang="pt-BR" sz="32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alt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𝑡𝑗</m:t>
                        </m:r>
                        <m:r>
                          <a:rPr lang="en-US" alt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𝜔</m:t>
                        </m:r>
                      </m:sup>
                    </m:sSup>
                    <m:r>
                      <a:rPr lang="en-US" altLang="pt-BR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altLang="pt-BR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</m:t>
                    </m:r>
                    <m:r>
                      <a:rPr lang="en-US" altLang="pt-BR" sz="32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US" alt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−</m:t>
                        </m:r>
                        <m:r>
                          <a:rPr lang="en-US" alt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𝑡𝑗</m:t>
                        </m:r>
                        <m:r>
                          <a:rPr lang="en-US" alt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𝜔</m:t>
                        </m:r>
                      </m:sup>
                    </m:sSup>
                    <m:r>
                      <a:rPr lang="en-US" altLang="pt-BR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altLang="pt-BR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</m:t>
                    </m:r>
                    <m:r>
                      <a:rPr lang="en-US" altLang="pt-BR" sz="32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5</m:t>
                    </m:r>
                    <m:sSup>
                      <m:sSupPr>
                        <m:ctrlPr>
                          <a:rPr lang="en-US" alt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𝑡𝑝</m:t>
                        </m:r>
                        <m:r>
                          <a:rPr lang="en-US" alt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altLang="pt-BR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altLang="pt-BR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</m:t>
                    </m:r>
                    <m:r>
                      <a:rPr lang="en-US" altLang="pt-BR" sz="32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6</m:t>
                    </m:r>
                    <m:sSup>
                      <m:sSupPr>
                        <m:ctrlPr>
                          <a:rPr lang="en-US" alt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𝑡𝑝</m:t>
                        </m:r>
                        <m:r>
                          <a:rPr lang="en-US" altLang="pt-BR" sz="3200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pt-BR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260" y="4716780"/>
                <a:ext cx="11428730" cy="589280"/>
              </a:xfrm>
              <a:prstGeom prst="rect">
                <a:avLst/>
              </a:prstGeom>
              <a:blipFill rotWithShape="1">
                <a:blip r:embed="rId3"/>
                <a:stretch>
                  <a:fillRect b="-5280"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tângulo 8"/>
              <p:cNvSpPr/>
              <p:nvPr/>
            </p:nvSpPr>
            <p:spPr>
              <a:xfrm>
                <a:off x="191135" y="5685790"/>
                <a:ext cx="11842750" cy="5911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:pPr algn="ctr"/>
                <a14:m>
                  <m:oMath xmlns:m="http://schemas.openxmlformats.org/officeDocument/2006/math">
                    <m:r>
                      <a:rPr lang="en-US" altLang="pt-BR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pt-BR" altLang="en-US" sz="3200"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</a:rPr>
                  <a:t>(t)=</a:t>
                </a:r>
                <a14:m>
                  <m:oMath xmlns:m="http://schemas.openxmlformats.org/officeDocument/2006/math">
                    <m:r>
                      <a:rPr lang="en-US" altLang="pt-BR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</m:t>
                    </m:r>
                    <m:r>
                      <a:rPr lang="en-US" altLang="pt-BR" sz="32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alt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−</m:t>
                        </m:r>
                        <m:r>
                          <a:rPr lang="en-US" alt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𝑡</m:t>
                        </m:r>
                        <m:r>
                          <a:rPr lang="en-US" alt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|</m:t>
                        </m:r>
                        <m:r>
                          <a:rPr lang="en-US" alt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𝑝</m:t>
                        </m:r>
                        <m:r>
                          <a:rPr lang="en-US" altLang="pt-BR" sz="3200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  <m:r>
                          <a:rPr lang="en-US" alt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|</m:t>
                        </m:r>
                      </m:sup>
                    </m:sSup>
                    <m:r>
                      <a:rPr lang="en-US" altLang="pt-BR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altLang="pt-BR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</m:t>
                    </m:r>
                    <m:r>
                      <a:rPr lang="en-US" altLang="pt-BR" sz="32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alt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−</m:t>
                        </m:r>
                        <m:r>
                          <a:rPr lang="en-US" alt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𝑡</m:t>
                        </m:r>
                        <m:r>
                          <a:rPr lang="en-US" alt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|</m:t>
                        </m:r>
                        <m:r>
                          <a:rPr lang="en-US" alt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𝑝</m:t>
                        </m:r>
                        <m:r>
                          <a:rPr lang="en-US" altLang="pt-BR" sz="3200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  <m:r>
                          <a:rPr lang="en-US" alt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|</m:t>
                        </m:r>
                      </m:sup>
                    </m:sSup>
                    <m:r>
                      <a:rPr lang="en-US" altLang="pt-BR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altLang="pt-BR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</m:t>
                    </m:r>
                    <m:r>
                      <a:rPr lang="en-US" altLang="pt-BR" sz="32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alt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𝑡𝑗</m:t>
                        </m:r>
                        <m:r>
                          <a:rPr lang="en-US" alt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𝜔</m:t>
                        </m:r>
                      </m:sup>
                    </m:sSup>
                    <m:r>
                      <a:rPr lang="en-US" altLang="pt-BR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altLang="pt-BR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</m:t>
                    </m:r>
                    <m:r>
                      <a:rPr lang="en-US" altLang="pt-BR" sz="32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US" alt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−</m:t>
                        </m:r>
                        <m:r>
                          <a:rPr lang="en-US" alt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𝑡𝑗</m:t>
                        </m:r>
                        <m:r>
                          <a:rPr lang="en-US" alt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𝜔</m:t>
                        </m:r>
                      </m:sup>
                    </m:sSup>
                    <m:r>
                      <a:rPr lang="en-US" altLang="pt-BR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altLang="pt-BR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</m:t>
                    </m:r>
                    <m:r>
                      <a:rPr lang="en-US" altLang="pt-BR" sz="32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5</m:t>
                    </m:r>
                    <m:sSup>
                      <m:sSupPr>
                        <m:ctrlPr>
                          <a:rPr lang="en-US" alt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−</m:t>
                        </m:r>
                        <m:r>
                          <a:rPr lang="en-US" alt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𝑡</m:t>
                        </m:r>
                        <m:r>
                          <a:rPr lang="en-US" alt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|</m:t>
                        </m:r>
                        <m:r>
                          <a:rPr lang="en-US" alt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𝑝</m:t>
                        </m:r>
                        <m:r>
                          <a:rPr lang="en-US" altLang="pt-BR" sz="3200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  <m:r>
                          <a:rPr lang="en-US" alt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|</m:t>
                        </m:r>
                      </m:sup>
                    </m:sSup>
                    <m:r>
                      <a:rPr lang="en-US" altLang="pt-BR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altLang="pt-BR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</m:t>
                    </m:r>
                    <m:r>
                      <a:rPr lang="en-US" altLang="pt-BR" sz="32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6</m:t>
                    </m:r>
                    <m:sSup>
                      <m:sSupPr>
                        <m:ctrlPr>
                          <a:rPr lang="en-US" alt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−</m:t>
                        </m:r>
                        <m:r>
                          <a:rPr lang="en-US" alt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𝑡</m:t>
                        </m:r>
                        <m:r>
                          <a:rPr lang="en-US" alt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|</m:t>
                        </m:r>
                        <m:r>
                          <a:rPr lang="en-US" alt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𝑝</m:t>
                        </m:r>
                        <m:r>
                          <a:rPr lang="en-US" altLang="pt-BR" sz="3200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  <m:r>
                          <a:rPr lang="en-US" alt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|</m:t>
                        </m:r>
                      </m:sup>
                    </m:sSup>
                  </m:oMath>
                </a14:m>
                <a:endParaRPr lang="en-US" altLang="pt-BR" sz="3200" i="1" baseline="-25000" dirty="0"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135" y="5685790"/>
                <a:ext cx="11842750" cy="591185"/>
              </a:xfrm>
              <a:prstGeom prst="rect">
                <a:avLst/>
              </a:prstGeom>
              <a:blipFill rotWithShape="1">
                <a:blip r:embed="rId4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4F297BB-B745-4CAB-BE1D-CE4C89382949}" type="slidenum">
              <a:rPr lang="pt-BR" smtClean="0"/>
            </a:fld>
            <a:endParaRPr lang="pt-BR"/>
          </a:p>
        </p:txBody>
      </p:sp>
      <p:sp>
        <p:nvSpPr>
          <p:cNvPr id="47" name="CaixaDeTexto 45"/>
          <p:cNvSpPr txBox="1"/>
          <p:nvPr/>
        </p:nvSpPr>
        <p:spPr>
          <a:xfrm>
            <a:off x="302260" y="191135"/>
            <a:ext cx="11587480" cy="12299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ctr">
              <a:spcBef>
                <a:spcPts val="600"/>
              </a:spcBef>
              <a:spcAft>
                <a:spcPts val="600"/>
              </a:spcAft>
              <a:buFont typeface="+mj-lt"/>
              <a:buNone/>
            </a:pPr>
            <a:r>
              <a:rPr lang="pt-BR" altLang="en-US" sz="3600" b="1" dirty="0" smtClean="0">
                <a:solidFill>
                  <a:srgbClr val="C00000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Modelo de Pequenos Sinais</a:t>
            </a:r>
            <a:endParaRPr lang="pt-BR" altLang="en-US" sz="3600" b="1" dirty="0" smtClean="0">
              <a:solidFill>
                <a:srgbClr val="C00000"/>
              </a:solidFill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  <a:p>
            <a:pPr indent="0">
              <a:spcBef>
                <a:spcPts val="600"/>
              </a:spcBef>
              <a:spcAft>
                <a:spcPts val="600"/>
              </a:spcAft>
              <a:buFont typeface="+mj-lt"/>
              <a:buNone/>
            </a:pPr>
            <a:r>
              <a:rPr lang="pt-BR" altLang="en-US" sz="2800" b="1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Veja que a solução que procuramos é então</a:t>
            </a:r>
            <a:endParaRPr lang="pt-BR" altLang="en-US" sz="2800" dirty="0" smtClean="0"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</p:txBody>
      </p:sp>
      <p:sp>
        <p:nvSpPr>
          <p:cNvPr id="6" name="CaixaDeTexto 45"/>
          <p:cNvSpPr txBox="1"/>
          <p:nvPr/>
        </p:nvSpPr>
        <p:spPr>
          <a:xfrm>
            <a:off x="302260" y="3240405"/>
            <a:ext cx="11587480" cy="2399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>
              <a:spcBef>
                <a:spcPts val="600"/>
              </a:spcBef>
              <a:spcAft>
                <a:spcPts val="600"/>
              </a:spcAft>
              <a:buFont typeface="+mj-lt"/>
              <a:buNone/>
            </a:pPr>
            <a:r>
              <a:rPr lang="pt-BR" altLang="en-US" sz="2800" b="1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Apenas precisamos determinar os coeficientes C</a:t>
            </a:r>
            <a:r>
              <a:rPr lang="pt-BR" altLang="en-US" sz="2800" b="1" baseline="-25000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1</a:t>
            </a:r>
            <a:r>
              <a:rPr lang="pt-BR" altLang="en-US" sz="2800" b="1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,C</a:t>
            </a:r>
            <a:r>
              <a:rPr lang="pt-BR" altLang="en-US" sz="2800" b="1" baseline="-25000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2</a:t>
            </a:r>
            <a:r>
              <a:rPr lang="pt-BR" altLang="en-US" sz="2800" b="1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, C</a:t>
            </a:r>
            <a:r>
              <a:rPr lang="pt-BR" altLang="en-US" sz="2800" b="1" baseline="-25000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3</a:t>
            </a:r>
            <a:r>
              <a:rPr lang="pt-BR" altLang="en-US" sz="2800" b="1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, </a:t>
            </a:r>
            <a:r>
              <a:rPr lang="pt-BR" altLang="en-US" sz="2800" b="1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C</a:t>
            </a:r>
            <a:r>
              <a:rPr lang="pt-BR" altLang="en-US" sz="2800" b="1" baseline="-25000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4</a:t>
            </a:r>
            <a:r>
              <a:rPr lang="pt-BR" altLang="en-US" sz="2800" b="1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, C</a:t>
            </a:r>
            <a:r>
              <a:rPr lang="pt-BR" altLang="en-US" sz="2800" b="1" baseline="-25000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5</a:t>
            </a:r>
            <a:r>
              <a:rPr lang="pt-BR" altLang="en-US" sz="2800" b="1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 e C</a:t>
            </a:r>
            <a:r>
              <a:rPr lang="pt-BR" altLang="en-US" sz="2800" b="1" baseline="-25000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6</a:t>
            </a:r>
            <a:r>
              <a:rPr lang="pt-BR" altLang="en-US" sz="2800" b="1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. A determinação dos coeficientes é apenas um trabalho braçal, e que muitas vezes não é sequer necessário.</a:t>
            </a:r>
            <a:endParaRPr lang="pt-BR" altLang="en-US" sz="2800" b="1" dirty="0" smtClean="0"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  <a:p>
            <a:pPr indent="0" algn="l">
              <a:spcBef>
                <a:spcPts val="600"/>
              </a:spcBef>
              <a:spcAft>
                <a:spcPts val="600"/>
              </a:spcAft>
              <a:buFont typeface="+mj-lt"/>
              <a:buNone/>
            </a:pPr>
            <a:r>
              <a:rPr lang="pt-BR" altLang="en-US" sz="2800" b="1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Assim resolvemos o sistema não linear com uma aproximação linear. A qualidade do resultado depende do valor da entrada Y.</a:t>
            </a:r>
            <a:endParaRPr lang="pt-BR" altLang="en-US" sz="2800" dirty="0" smtClean="0"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tângulo 8"/>
              <p:cNvSpPr/>
              <p:nvPr/>
            </p:nvSpPr>
            <p:spPr>
              <a:xfrm>
                <a:off x="128905" y="1563370"/>
                <a:ext cx="11935460" cy="14255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:pPr algn="ctr"/>
                <a:r>
                  <a:rPr lang="pt-BR" altLang="en-US" sz="2800"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</a:rPr>
                  <a:t>X(t)</a:t>
                </a:r>
                <a:r>
                  <a:rPr lang="pt-BR" altLang="en-US" sz="280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≈ </a:t>
                </a:r>
                <a:r>
                  <a:rPr lang="pt-BR" altLang="en-US" sz="2800"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</a:rPr>
                  <a:t>X</a:t>
                </a:r>
                <a:r>
                  <a:rPr lang="pt-BR" altLang="en-US" sz="2800" baseline="-25000"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</a:rPr>
                  <a:t>0 </a:t>
                </a:r>
                <a:r>
                  <a:rPr lang="pt-BR" altLang="en-US" sz="2800"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</a:rPr>
                  <a:t>+</a:t>
                </a:r>
                <a14:m>
                  <m:oMath xmlns:m="http://schemas.openxmlformats.org/officeDocument/2006/math">
                    <m:r>
                      <a:rPr lang="en-US" altLang="pt-B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pt-BR" altLang="en-US" sz="2800"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</a:rPr>
                  <a:t>(t)=</a:t>
                </a:r>
                <a:r>
                  <a:rPr lang="pt-BR" altLang="en-US" sz="2800"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X</a:t>
                </a:r>
                <a:r>
                  <a:rPr lang="pt-BR" altLang="en-US" sz="2800" baseline="-25000"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0 </a:t>
                </a:r>
                <a:r>
                  <a:rPr lang="pt-BR" altLang="en-US" sz="2800"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+</a:t>
                </a:r>
                <a14:m>
                  <m:oMath xmlns:m="http://schemas.openxmlformats.org/officeDocument/2006/math">
                    <m:r>
                      <a:rPr lang="en-US" altLang="pt-BR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</m:t>
                    </m:r>
                    <m:r>
                      <a:rPr lang="en-US" altLang="pt-BR" sz="28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alt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−</m:t>
                        </m:r>
                        <m:r>
                          <a:rPr lang="en-US" alt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𝑡</m:t>
                        </m:r>
                        <m:r>
                          <a:rPr lang="en-US" alt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|</m:t>
                        </m:r>
                        <m:r>
                          <a:rPr lang="en-US" alt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𝑝</m:t>
                        </m:r>
                        <m:r>
                          <a:rPr lang="en-US" altLang="pt-BR" sz="2800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  <m:r>
                          <a:rPr lang="en-US" alt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|</m:t>
                        </m:r>
                      </m:sup>
                    </m:sSup>
                    <m:r>
                      <a:rPr lang="en-US" altLang="pt-BR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altLang="pt-BR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</m:t>
                    </m:r>
                    <m:r>
                      <a:rPr lang="en-US" altLang="pt-BR" sz="28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alt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−</m:t>
                        </m:r>
                        <m:r>
                          <a:rPr lang="en-US" alt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𝑡</m:t>
                        </m:r>
                        <m:r>
                          <a:rPr lang="en-US" alt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|</m:t>
                        </m:r>
                        <m:r>
                          <a:rPr lang="en-US" alt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𝑝</m:t>
                        </m:r>
                        <m:r>
                          <a:rPr lang="en-US" altLang="pt-BR" sz="2800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  <m:r>
                          <a:rPr lang="en-US" alt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|</m:t>
                        </m:r>
                      </m:sup>
                    </m:sSup>
                    <m:r>
                      <a:rPr lang="en-US" altLang="pt-BR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altLang="pt-BR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</m:t>
                    </m:r>
                    <m:r>
                      <a:rPr lang="en-US" altLang="pt-BR" sz="28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alt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𝑡𝑗</m:t>
                        </m:r>
                        <m:r>
                          <a:rPr lang="en-US" alt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𝜔</m:t>
                        </m:r>
                      </m:sup>
                    </m:sSup>
                    <m:r>
                      <a:rPr lang="en-US" altLang="pt-BR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altLang="pt-BR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</m:t>
                    </m:r>
                    <m:r>
                      <a:rPr lang="en-US" altLang="pt-BR" sz="28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US" alt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−</m:t>
                        </m:r>
                        <m:r>
                          <a:rPr lang="en-US" alt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𝑡𝑗</m:t>
                        </m:r>
                        <m:r>
                          <a:rPr lang="en-US" alt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𝜔</m:t>
                        </m:r>
                      </m:sup>
                    </m:sSup>
                    <m:r>
                      <a:rPr lang="en-US" altLang="pt-BR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</m:oMath>
                </a14:m>
                <a:endParaRPr lang="en-US" altLang="pt-BR" sz="2800" i="1"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pPr algn="ctr"/>
                <a:endParaRPr lang="en-US" altLang="pt-BR" sz="2800" i="1"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pt-BR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𝐶</m:t>
                      </m:r>
                      <m:r>
                        <a:rPr lang="en-US" altLang="pt-BR" sz="2800" i="1" baseline="-250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5</m:t>
                      </m:r>
                      <m:sSup>
                        <m:sSupPr>
                          <m:ctrlPr>
                            <a:rPr lang="en-US" altLang="pt-B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pt-B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pt-B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pt-B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pt-B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pt-B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pt-BR" sz="2800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pt-B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|</m:t>
                          </m:r>
                        </m:sup>
                      </m:sSup>
                      <m:r>
                        <a:rPr lang="en-US" altLang="pt-BR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+</m:t>
                      </m:r>
                      <m:r>
                        <a:rPr lang="en-US" altLang="pt-BR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𝐶</m:t>
                      </m:r>
                      <m:r>
                        <a:rPr lang="en-US" altLang="pt-BR" sz="2800" i="1" baseline="-250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6</m:t>
                      </m:r>
                      <m:sSup>
                        <m:sSupPr>
                          <m:ctrlPr>
                            <a:rPr lang="en-US" altLang="pt-B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pt-B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pt-B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pt-B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pt-B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pt-B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pt-BR" sz="2800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pt-B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|</m:t>
                          </m:r>
                        </m:sup>
                      </m:sSup>
                    </m:oMath>
                  </m:oMathPara>
                </a14:m>
                <a:endParaRPr lang="en-US" altLang="pt-BR" sz="2800" i="1" baseline="-25000" dirty="0"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05" y="1563370"/>
                <a:ext cx="11935460" cy="1425575"/>
              </a:xfrm>
              <a:prstGeom prst="rect">
                <a:avLst/>
              </a:prstGeom>
              <a:blipFill rotWithShape="1">
                <a:blip r:embed="rId1"/>
                <a:stretch>
                  <a:fillRect b="-891"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4F297BB-B745-4CAB-BE1D-CE4C89382949}" type="slidenum">
              <a:rPr lang="pt-BR" smtClean="0"/>
            </a:fld>
            <a:endParaRPr lang="pt-B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CaixaDeTexto 45"/>
              <p:cNvSpPr txBox="1"/>
              <p:nvPr/>
            </p:nvSpPr>
            <p:spPr>
              <a:xfrm>
                <a:off x="302260" y="191135"/>
                <a:ext cx="11587480" cy="33337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indent="0" algn="ctr">
                  <a:spcBef>
                    <a:spcPts val="600"/>
                  </a:spcBef>
                  <a:spcAft>
                    <a:spcPts val="600"/>
                  </a:spcAft>
                  <a:buFont typeface="+mj-lt"/>
                  <a:buNone/>
                </a:pPr>
                <a:r>
                  <a:rPr lang="pt-BR" altLang="en-US" sz="3600" b="1" dirty="0" smtClean="0">
                    <a:solidFill>
                      <a:srgbClr val="C00000"/>
                    </a:solidFill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Modelo de Pequenos Sinais</a:t>
                </a:r>
                <a:endParaRPr lang="pt-BR" altLang="en-US" sz="3600" b="1" dirty="0" smtClean="0">
                  <a:solidFill>
                    <a:srgbClr val="C00000"/>
                  </a:solidFill>
                  <a:latin typeface="Comic Sans MS" panose="030F0702030302020204" pitchFamily="66" charset="0"/>
                  <a:ea typeface="Cambria Math" panose="02040503050406030204" pitchFamily="18" charset="0"/>
                  <a:cs typeface="Comic Sans MS" panose="030F0702030302020204" pitchFamily="66" charset="0"/>
                  <a:sym typeface="Symbol" panose="05050102010706020507" charset="0"/>
                </a:endParaRPr>
              </a:p>
              <a:p>
                <a:pPr indent="0">
                  <a:spcBef>
                    <a:spcPts val="600"/>
                  </a:spcBef>
                  <a:spcAft>
                    <a:spcPts val="600"/>
                  </a:spcAft>
                  <a:buFont typeface="+mj-lt"/>
                  <a:buNone/>
                </a:pPr>
                <a:r>
                  <a:rPr lang="pt-BR" altLang="en-US" sz="2800" b="1" dirty="0" smtClean="0"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Os termos </a:t>
                </a:r>
                <a14:m>
                  <m:oMath xmlns:m="http://schemas.openxmlformats.org/officeDocument/2006/math">
                    <m:r>
                      <a:rPr lang="en-US" altLang="pt-BR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𝑪</m:t>
                    </m:r>
                    <m:r>
                      <a:rPr lang="en-US" altLang="pt-BR" sz="2800" b="1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𝟏</m:t>
                    </m:r>
                    <m:sSup>
                      <m:sSupPr>
                        <m:ctrlPr>
                          <a:rPr lang="en-US" altLang="pt-BR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pt-BR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altLang="pt-BR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−</m:t>
                        </m:r>
                        <m:r>
                          <a:rPr lang="en-US" altLang="pt-BR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𝒕</m:t>
                        </m:r>
                        <m:r>
                          <a:rPr lang="en-US" altLang="pt-BR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|</m:t>
                        </m:r>
                        <m:r>
                          <a:rPr lang="en-US" altLang="pt-BR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𝒑</m:t>
                        </m:r>
                        <m:r>
                          <a:rPr lang="en-US" altLang="pt-BR" sz="2800" b="1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𝟏</m:t>
                        </m:r>
                        <m:r>
                          <a:rPr lang="en-US" altLang="pt-BR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|</m:t>
                        </m:r>
                      </m:sup>
                    </m:sSup>
                    <m:r>
                      <a:rPr lang="en-US" altLang="pt-BR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,</m:t>
                    </m:r>
                    <m:r>
                      <a:rPr lang="en-US" altLang="pt-BR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𝑪</m:t>
                    </m:r>
                    <m:r>
                      <a:rPr lang="en-US" altLang="pt-BR" sz="2800" b="1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altLang="pt-BR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pt-BR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altLang="pt-BR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−</m:t>
                        </m:r>
                        <m:r>
                          <a:rPr lang="en-US" altLang="pt-BR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𝒕</m:t>
                        </m:r>
                        <m:r>
                          <a:rPr lang="en-US" altLang="pt-BR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|</m:t>
                        </m:r>
                        <m:r>
                          <a:rPr lang="en-US" altLang="pt-BR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𝒑</m:t>
                        </m:r>
                        <m:r>
                          <a:rPr lang="en-US" altLang="pt-BR" sz="2800" b="1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𝟐</m:t>
                        </m:r>
                        <m:r>
                          <a:rPr lang="en-US" altLang="pt-BR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|</m:t>
                        </m:r>
                      </m:sup>
                    </m:sSup>
                    <m:r>
                      <a:rPr lang="en-US" altLang="pt-BR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, </m:t>
                    </m:r>
                    <m:r>
                      <a:rPr lang="en-US" altLang="pt-BR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𝑪</m:t>
                    </m:r>
                    <m:r>
                      <a:rPr lang="en-US" altLang="pt-BR" sz="2800" b="1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𝟓</m:t>
                    </m:r>
                    <m:sSup>
                      <m:sSupPr>
                        <m:ctrlPr>
                          <a:rPr lang="en-US" altLang="pt-BR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pt-BR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altLang="pt-BR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−</m:t>
                        </m:r>
                        <m:r>
                          <a:rPr lang="en-US" altLang="pt-BR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𝒕</m:t>
                        </m:r>
                        <m:r>
                          <a:rPr lang="en-US" altLang="pt-BR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|</m:t>
                        </m:r>
                        <m:r>
                          <a:rPr lang="en-US" altLang="pt-BR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𝒑</m:t>
                        </m:r>
                        <m:r>
                          <a:rPr lang="en-US" altLang="pt-BR" sz="2800" b="1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𝟏</m:t>
                        </m:r>
                        <m:r>
                          <a:rPr lang="en-US" altLang="pt-BR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|</m:t>
                        </m:r>
                      </m:sup>
                    </m:sSup>
                    <m:r>
                      <a:rPr lang="en-US" altLang="pt-BR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 </m:t>
                    </m:r>
                    <m:r>
                      <a:rPr lang="en-US" altLang="pt-BR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𝒆</m:t>
                    </m:r>
                    <m:r>
                      <a:rPr lang="en-US" altLang="pt-BR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 </m:t>
                    </m:r>
                    <m:r>
                      <a:rPr lang="en-US" altLang="pt-BR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𝑪</m:t>
                    </m:r>
                    <m:r>
                      <a:rPr lang="en-US" altLang="pt-BR" sz="2800" b="1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𝟔</m:t>
                    </m:r>
                    <m:sSup>
                      <m:sSupPr>
                        <m:ctrlPr>
                          <a:rPr lang="en-US" altLang="pt-BR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pt-BR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altLang="pt-BR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−</m:t>
                        </m:r>
                        <m:r>
                          <a:rPr lang="en-US" altLang="pt-BR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𝒕</m:t>
                        </m:r>
                        <m:r>
                          <a:rPr lang="en-US" altLang="pt-BR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|</m:t>
                        </m:r>
                        <m:r>
                          <a:rPr lang="en-US" altLang="pt-BR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𝒑</m:t>
                        </m:r>
                        <m:r>
                          <a:rPr lang="en-US" altLang="pt-BR" sz="2800" b="1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𝟐</m:t>
                        </m:r>
                        <m:r>
                          <a:rPr lang="en-US" altLang="pt-BR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|</m:t>
                        </m:r>
                      </m:sup>
                    </m:sSup>
                  </m:oMath>
                </a14:m>
                <a:r>
                  <a:rPr lang="pt-BR" altLang="en-US" sz="2800" b="1" dirty="0" smtClean="0"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 atenuam com o tempo, são transitórios.</a:t>
                </a:r>
                <a:endParaRPr lang="pt-BR" altLang="en-US" sz="2800" b="1" dirty="0" smtClean="0">
                  <a:latin typeface="Comic Sans MS" panose="030F0702030302020204" pitchFamily="66" charset="0"/>
                  <a:ea typeface="Cambria Math" panose="02040503050406030204" pitchFamily="18" charset="0"/>
                  <a:cs typeface="Comic Sans MS" panose="030F0702030302020204" pitchFamily="66" charset="0"/>
                  <a:sym typeface="Symbol" panose="05050102010706020507" charset="0"/>
                </a:endParaRPr>
              </a:p>
              <a:p>
                <a:pPr indent="0">
                  <a:spcBef>
                    <a:spcPts val="600"/>
                  </a:spcBef>
                  <a:spcAft>
                    <a:spcPts val="600"/>
                  </a:spcAft>
                  <a:buFont typeface="+mj-lt"/>
                  <a:buNone/>
                </a:pPr>
                <a:r>
                  <a:rPr lang="pt-BR" altLang="en-US" sz="2800" b="1" dirty="0" smtClean="0"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Os temos </a:t>
                </a:r>
                <a14:m>
                  <m:oMath xmlns:m="http://schemas.openxmlformats.org/officeDocument/2006/math">
                    <m:r>
                      <a:rPr lang="en-US" altLang="pt-BR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𝑪</m:t>
                    </m:r>
                    <m:r>
                      <a:rPr lang="en-US" altLang="pt-BR" sz="2800" b="1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n-US" altLang="pt-BR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pt-BR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altLang="pt-BR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𝒕</m:t>
                        </m:r>
                        <m:r>
                          <a:rPr lang="en-US" altLang="pt-BR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/</m:t>
                        </m:r>
                        <m:r>
                          <a:rPr lang="en-US" altLang="pt-BR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𝒋</m:t>
                        </m:r>
                        <m:r>
                          <a:rPr lang="en-US" altLang="pt-BR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𝝎</m:t>
                        </m:r>
                      </m:sup>
                    </m:sSup>
                    <m:r>
                      <a:rPr lang="en-US" altLang="pt-BR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 </m:t>
                    </m:r>
                    <m:r>
                      <a:rPr lang="en-US" altLang="pt-BR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𝒆</m:t>
                    </m:r>
                    <m:r>
                      <a:rPr lang="en-US" altLang="pt-BR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 </m:t>
                    </m:r>
                    <m:r>
                      <a:rPr lang="en-US" altLang="pt-BR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𝑪</m:t>
                    </m:r>
                    <m:r>
                      <a:rPr lang="en-US" altLang="pt-BR" sz="2800" b="1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𝟒</m:t>
                    </m:r>
                    <m:sSup>
                      <m:sSupPr>
                        <m:ctrlPr>
                          <a:rPr lang="en-US" altLang="pt-BR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pt-BR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altLang="pt-BR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−</m:t>
                        </m:r>
                        <m:r>
                          <a:rPr lang="en-US" altLang="pt-BR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𝒕</m:t>
                        </m:r>
                        <m:r>
                          <a:rPr lang="en-US" altLang="pt-BR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/</m:t>
                        </m:r>
                        <m:r>
                          <a:rPr lang="en-US" altLang="pt-BR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𝒋</m:t>
                        </m:r>
                        <m:r>
                          <a:rPr lang="en-US" altLang="pt-BR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𝝎</m:t>
                        </m:r>
                      </m:sup>
                    </m:sSup>
                  </m:oMath>
                </a14:m>
                <a:r>
                  <a:rPr lang="pt-BR" altLang="en-US" sz="2800" b="1" dirty="0" smtClean="0"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 compõe a resposta permanente. Assim é importante sabermos como calcular C</a:t>
                </a:r>
                <a:r>
                  <a:rPr lang="pt-BR" altLang="en-US" sz="2800" b="1" baseline="-25000" dirty="0" smtClean="0"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3</a:t>
                </a:r>
                <a:r>
                  <a:rPr lang="pt-BR" altLang="en-US" sz="2800" b="1" dirty="0" smtClean="0"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 e C</a:t>
                </a:r>
                <a:r>
                  <a:rPr lang="pt-BR" altLang="en-US" sz="2800" b="1" baseline="-25000" dirty="0" smtClean="0"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4</a:t>
                </a:r>
                <a:r>
                  <a:rPr lang="pt-BR" altLang="en-US" sz="2800" b="1" dirty="0" smtClean="0"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.</a:t>
                </a:r>
                <a:endParaRPr lang="pt-BR" altLang="en-US" sz="2800" b="1" dirty="0" smtClean="0">
                  <a:latin typeface="Comic Sans MS" panose="030F0702030302020204" pitchFamily="66" charset="0"/>
                  <a:ea typeface="Cambria Math" panose="02040503050406030204" pitchFamily="18" charset="0"/>
                  <a:cs typeface="Comic Sans MS" panose="030F0702030302020204" pitchFamily="66" charset="0"/>
                  <a:sym typeface="Symbol" panose="05050102010706020507" charset="0"/>
                </a:endParaRPr>
              </a:p>
              <a:p>
                <a:pPr indent="0">
                  <a:spcBef>
                    <a:spcPts val="600"/>
                  </a:spcBef>
                  <a:spcAft>
                    <a:spcPts val="600"/>
                  </a:spcAft>
                  <a:buFont typeface="+mj-lt"/>
                  <a:buNone/>
                </a:pPr>
                <a:r>
                  <a:rPr lang="pt-BR" altLang="en-US" sz="2800" b="1" dirty="0" smtClean="0"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Considere novamente</a:t>
                </a:r>
                <a:endParaRPr lang="pt-BR" altLang="en-US" sz="2800" b="1" dirty="0" smtClean="0">
                  <a:latin typeface="Comic Sans MS" panose="030F0702030302020204" pitchFamily="66" charset="0"/>
                  <a:ea typeface="Cambria Math" panose="02040503050406030204" pitchFamily="18" charset="0"/>
                  <a:cs typeface="Comic Sans MS" panose="030F0702030302020204" pitchFamily="66" charset="0"/>
                  <a:sym typeface="Symbol" panose="05050102010706020507" charset="0"/>
                </a:endParaRPr>
              </a:p>
            </p:txBody>
          </p:sp>
        </mc:Choice>
        <mc:Fallback>
          <p:sp>
            <p:nvSpPr>
              <p:cNvPr id="47" name="CaixaDeTexto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260" y="191135"/>
                <a:ext cx="11587480" cy="3333750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tângulo 1"/>
              <p:cNvSpPr/>
              <p:nvPr/>
            </p:nvSpPr>
            <p:spPr>
              <a:xfrm>
                <a:off x="128270" y="3524885"/>
                <a:ext cx="11572240" cy="20167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:pPr algn="ctr"/>
                <a14:m>
                  <m:oMath xmlns:m="http://schemas.openxmlformats.org/officeDocument/2006/math">
                    <m:r>
                      <a:rPr lang="en-US" altLang="pt-B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pt-BR" altLang="en-US" sz="2800"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</a:rPr>
                  <a:t>(s)=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𝑚𝑠</m:t>
                        </m:r>
                        <m:r>
                          <a:rPr lang="en-US" altLang="pt-BR" sz="2800" i="1" baseline="300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  <m:r>
                          <a:rPr lang="en-US" alt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+</m:t>
                        </m:r>
                        <m:r>
                          <a:rPr lang="en-US" alt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𝛼</m:t>
                        </m:r>
                        <m:r>
                          <a:rPr lang="en-US" alt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𝑠</m:t>
                        </m:r>
                        <m:r>
                          <a:rPr lang="en-US" alt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+</m:t>
                        </m:r>
                        <m:r>
                          <a:rPr lang="en-US" alt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𝑘𝐴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 baseline="300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𝜔</m:t>
                        </m:r>
                        <m:r>
                          <a:rPr lang="en-US" altLang="pt-BR" sz="2800" i="1" baseline="300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pt-BR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𝑚𝑠</m:t>
                        </m:r>
                        <m:r>
                          <a:rPr lang="en-US" altLang="pt-BR" sz="2800" i="1" baseline="300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  <m:r>
                          <a:rPr lang="en-US" alt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+</m:t>
                        </m:r>
                        <m:r>
                          <a:rPr lang="en-US" alt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𝛼</m:t>
                        </m:r>
                        <m:r>
                          <a:rPr lang="en-US" alt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𝑠</m:t>
                        </m:r>
                        <m:r>
                          <a:rPr lang="en-US" alt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+</m:t>
                        </m:r>
                        <m:r>
                          <a:rPr lang="en-US" alt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altLang="pt-B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pt-B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𝑚𝑠</m:t>
                    </m:r>
                    <m:acc>
                      <m:accPr>
                        <m:chr m:val="̇"/>
                        <m:ctrlPr>
                          <a:rPr lang="en-US" altLang="pt-BR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pt-BR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altLang="pt-B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pt-B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altLang="pt-BR" sz="280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pt-B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)+(</m:t>
                    </m:r>
                    <m:r>
                      <a:rPr lang="en-US" altLang="pt-B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altLang="pt-B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pt-B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𝛼</m:t>
                    </m:r>
                    <m:r>
                      <a:rPr lang="en-US" altLang="pt-B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)</m:t>
                    </m:r>
                    <m:r>
                      <a:rPr lang="en-US" altLang="pt-B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altLang="pt-B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pt-B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altLang="pt-BR" sz="280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pt-B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)) =</m:t>
                    </m:r>
                  </m:oMath>
                </a14:m>
                <a:endParaRPr lang="en-US" altLang="pt-BR" sz="2800" i="1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:endParaRPr lang="en-US" altLang="pt-BR" sz="2800" i="1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pt-BR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 </m:t>
                      </m:r>
                      <m:f>
                        <m:fPr>
                          <m:ctrlPr>
                            <a:rPr lang="pt-BR" alt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pt-B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altLang="pt-BR" sz="2800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pt-B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pt-B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pt-B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pt-BR" sz="2800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altLang="pt-BR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alt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pt-B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altLang="pt-BR" sz="2800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altLang="pt-B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pt-B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pt-B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pt-BR" sz="2800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pt-BR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alt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pt-B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altLang="pt-BR" sz="2800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altLang="pt-B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pt-B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pt-B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pt-B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  <m:r>
                        <a:rPr lang="en-US" altLang="pt-BR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alt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pt-B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altLang="pt-BR" sz="2800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altLang="pt-B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pt-B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pt-B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pt-B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  <m:r>
                        <a:rPr lang="en-US" altLang="pt-BR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alt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pt-B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altLang="pt-BR" sz="2800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altLang="pt-B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pt-B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pt-B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pt-BR" sz="2800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altLang="pt-BR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alt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pt-B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altLang="pt-BR" sz="2800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altLang="pt-B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pt-B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pt-B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pt-BR" sz="2800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270" y="3524885"/>
                <a:ext cx="11572240" cy="2016760"/>
              </a:xfrm>
              <a:prstGeom prst="rect">
                <a:avLst/>
              </a:prstGeom>
              <a:blipFill rotWithShape="1">
                <a:blip r:embed="rId2"/>
                <a:stretch>
                  <a:fillRect t="-2141"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CaixaDeTexto 45"/>
              <p:cNvSpPr txBox="1"/>
              <p:nvPr/>
            </p:nvSpPr>
            <p:spPr>
              <a:xfrm>
                <a:off x="302260" y="5834380"/>
                <a:ext cx="11587480" cy="521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indent="0">
                  <a:spcBef>
                    <a:spcPts val="600"/>
                  </a:spcBef>
                  <a:spcAft>
                    <a:spcPts val="600"/>
                  </a:spcAft>
                  <a:buFont typeface="+mj-lt"/>
                  <a:buNone/>
                </a:pPr>
                <a:r>
                  <a:rPr lang="pt-BR" altLang="en-US" sz="2800" b="1" dirty="0" smtClean="0"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Multiplicando </a:t>
                </a:r>
                <a14:m>
                  <m:oMath xmlns:m="http://schemas.openxmlformats.org/officeDocument/2006/math">
                    <m:r>
                      <a:rPr lang="en-US" altLang="pt-B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pt-BR" altLang="en-US" sz="2800" b="1" dirty="0" smtClean="0"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(s) por (s-j</a:t>
                </a:r>
                <a:r>
                  <a:rPr lang="pt-BR" altLang="en-US" sz="2800" b="1" dirty="0" smtClean="0">
                    <a:latin typeface="Symbol" panose="05050102010706020507" charset="0"/>
                    <a:ea typeface="Cambria Math" panose="02040503050406030204" pitchFamily="18" charset="0"/>
                    <a:cs typeface="Symbol" panose="05050102010706020507" charset="0"/>
                    <a:sym typeface="Symbol" panose="05050102010706020507" charset="0"/>
                  </a:rPr>
                  <a:t>w</a:t>
                </a:r>
                <a:r>
                  <a:rPr lang="pt-BR" altLang="en-US" sz="2800" b="1" dirty="0" smtClean="0"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) teremos </a:t>
                </a:r>
                <a:endParaRPr lang="pt-BR" altLang="en-US" sz="2800" b="1" dirty="0" smtClean="0">
                  <a:latin typeface="Comic Sans MS" panose="030F0702030302020204" pitchFamily="66" charset="0"/>
                  <a:ea typeface="Cambria Math" panose="02040503050406030204" pitchFamily="18" charset="0"/>
                  <a:cs typeface="Comic Sans MS" panose="030F0702030302020204" pitchFamily="66" charset="0"/>
                  <a:sym typeface="Symbol" panose="05050102010706020507" charset="0"/>
                </a:endParaRPr>
              </a:p>
            </p:txBody>
          </p:sp>
        </mc:Choice>
        <mc:Fallback>
          <p:sp>
            <p:nvSpPr>
              <p:cNvPr id="5" name="CaixaDeTexto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260" y="5834380"/>
                <a:ext cx="11587480" cy="52197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4F297BB-B745-4CAB-BE1D-CE4C89382949}" type="slidenum">
              <a:rPr lang="pt-BR" smtClean="0"/>
            </a:fld>
            <a:endParaRPr lang="pt-B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tângulo 1"/>
              <p:cNvSpPr/>
              <p:nvPr/>
            </p:nvSpPr>
            <p:spPr>
              <a:xfrm>
                <a:off x="302260" y="316865"/>
                <a:ext cx="11368405" cy="17621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:pPr algn="ctr"/>
                <a14:m>
                  <m:oMath xmlns:m="http://schemas.openxmlformats.org/officeDocument/2006/math">
                    <m:r>
                      <a:rPr lang="en-US" altLang="pt-B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pt-BR" altLang="en-US" sz="2400"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</a:rPr>
                  <a:t>(s)(</a:t>
                </a:r>
                <a14:m>
                  <m:oMath xmlns:m="http://schemas.openxmlformats.org/officeDocument/2006/math">
                    <m:r>
                      <a:rPr lang="en-US" altLang="pt-BR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𝑠</m:t>
                    </m:r>
                    <m:r>
                      <a:rPr lang="en-US" altLang="pt-BR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r>
                      <a:rPr lang="en-US" altLang="pt-BR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𝑗</m:t>
                    </m:r>
                    <m:r>
                      <a:rPr lang="en-US" altLang="pt-BR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pt-BR" altLang="en-US" sz="2400"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alt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𝑚𝑠</m:t>
                        </m:r>
                        <m:r>
                          <a:rPr lang="en-US" altLang="pt-BR" sz="2400" i="1" baseline="300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  <m:r>
                          <a:rPr lang="en-US" alt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+</m:t>
                        </m:r>
                        <m:r>
                          <a:rPr lang="en-US" alt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𝛼</m:t>
                        </m:r>
                        <m:r>
                          <a:rPr lang="en-US" alt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𝑠</m:t>
                        </m:r>
                        <m:r>
                          <a:rPr lang="en-US" alt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+</m:t>
                        </m:r>
                        <m:r>
                          <a:rPr lang="en-US" alt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𝑘𝐴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𝑠</m:t>
                        </m:r>
                        <m:r>
                          <a:rPr lang="pt-BR" alt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(</m:t>
                        </m:r>
                        <m:r>
                          <a:rPr lang="en-US" alt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𝑠</m:t>
                        </m:r>
                        <m:r>
                          <a:rPr lang="en-US" alt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−</m:t>
                        </m:r>
                        <m:r>
                          <a:rPr lang="en-US" alt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𝑗</m:t>
                        </m:r>
                        <m:r>
                          <a:rPr lang="en-US" alt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𝜔</m:t>
                        </m:r>
                        <m:r>
                          <a:rPr lang="pt-BR" alt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)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 baseline="300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𝜔</m:t>
                        </m:r>
                        <m:r>
                          <a:rPr lang="en-US" altLang="pt-BR" sz="2400" i="1" baseline="300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pt-BR" alt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  <m:r>
                          <a:rPr lang="pt-BR" alt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(</m:t>
                        </m:r>
                        <m:r>
                          <a:rPr lang="en-US" alt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𝑠</m:t>
                        </m:r>
                        <m:r>
                          <a:rPr lang="en-US" alt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−</m:t>
                        </m:r>
                        <m:r>
                          <a:rPr lang="en-US" alt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𝑗</m:t>
                        </m:r>
                        <m:r>
                          <a:rPr lang="en-US" alt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𝜔</m:t>
                        </m:r>
                        <m:r>
                          <a:rPr lang="pt-BR" alt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)</m:t>
                        </m:r>
                      </m:num>
                      <m:den>
                        <m:r>
                          <a:rPr lang="en-US" alt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𝑚𝑠</m:t>
                        </m:r>
                        <m:r>
                          <a:rPr lang="en-US" altLang="pt-BR" sz="2400" i="1" baseline="300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  <m:r>
                          <a:rPr lang="en-US" alt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+</m:t>
                        </m:r>
                        <m:r>
                          <a:rPr lang="en-US" alt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𝛼</m:t>
                        </m:r>
                        <m:r>
                          <a:rPr lang="en-US" alt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𝑠</m:t>
                        </m:r>
                        <m:r>
                          <a:rPr lang="en-US" alt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+</m:t>
                        </m:r>
                        <m:r>
                          <a:rPr lang="en-US" alt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altLang="pt-B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pt-B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𝑚𝑠</m:t>
                    </m:r>
                    <m:acc>
                      <m:accPr>
                        <m:chr m:val="̇"/>
                        <m:ctrlPr>
                          <a:rPr lang="en-US" altLang="pt-B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pt-B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altLang="pt-B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pt-B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altLang="pt-BR" sz="240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pt-B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)+(</m:t>
                    </m:r>
                    <m:r>
                      <a:rPr lang="en-US" altLang="pt-B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altLang="pt-B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pt-B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𝛼</m:t>
                    </m:r>
                    <m:r>
                      <a:rPr lang="en-US" altLang="pt-B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)</m:t>
                    </m:r>
                    <m:r>
                      <a:rPr lang="en-US" altLang="pt-B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altLang="pt-B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pt-B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altLang="pt-BR" sz="240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pt-B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)) =</m:t>
                    </m:r>
                  </m:oMath>
                </a14:m>
                <a:endParaRPr lang="en-US" altLang="pt-BR" sz="2400" i="1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:endParaRPr lang="en-US" altLang="pt-BR" sz="2400" i="1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pt-B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 </m:t>
                      </m:r>
                      <m:f>
                        <m:fPr>
                          <m:ctrlPr>
                            <a:rPr lang="pt-BR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pt-B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altLang="pt-BR" sz="2400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</m:t>
                          </m:r>
                          <m:r>
                            <a:rPr lang="pt-BR" altLang="en-US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+mn-ea"/>
                            </a:rPr>
                            <m:t>(</m:t>
                          </m:r>
                          <m:r>
                            <a:rPr lang="en-US" altLang="pt-B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pt-B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pt-B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pt-B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𝜔</m:t>
                          </m:r>
                          <m:r>
                            <a:rPr lang="pt-BR" altLang="en-US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+mn-ea"/>
                            </a:rPr>
                            <m:t>)</m:t>
                          </m:r>
                        </m:num>
                        <m:den>
                          <m:r>
                            <a:rPr lang="en-US" altLang="pt-B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pt-B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pt-B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pt-BR" sz="2400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altLang="pt-B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pt-B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altLang="pt-BR" sz="2400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</m:t>
                          </m:r>
                          <m:r>
                            <a:rPr lang="pt-BR" altLang="en-US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+mn-ea"/>
                            </a:rPr>
                            <m:t>(</m:t>
                          </m:r>
                          <m:r>
                            <a:rPr lang="en-US" altLang="pt-B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pt-B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pt-B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pt-B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𝜔</m:t>
                          </m:r>
                          <m:r>
                            <a:rPr lang="pt-BR" altLang="en-US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+mn-ea"/>
                            </a:rPr>
                            <m:t>)</m:t>
                          </m:r>
                        </m:num>
                        <m:den>
                          <m:r>
                            <a:rPr lang="en-US" altLang="pt-B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pt-B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pt-B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pt-BR" sz="2400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pt-B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pt-B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altLang="pt-BR" sz="2400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3</m:t>
                          </m:r>
                          <m:r>
                            <a:rPr lang="pt-BR" altLang="en-US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+mn-ea"/>
                            </a:rPr>
                            <m:t>(</m:t>
                          </m:r>
                          <m:r>
                            <a:rPr lang="en-US" altLang="pt-B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pt-B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pt-B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pt-B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𝜔</m:t>
                          </m:r>
                          <m:r>
                            <a:rPr lang="pt-BR" altLang="en-US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+mn-ea"/>
                            </a:rPr>
                            <m:t>)</m:t>
                          </m:r>
                        </m:num>
                        <m:den>
                          <m:r>
                            <a:rPr lang="en-US" altLang="pt-B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pt-B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pt-B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pt-B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  <m:r>
                        <a:rPr lang="en-US" altLang="pt-B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pt-B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altLang="pt-BR" sz="2400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4</m:t>
                          </m:r>
                          <m:r>
                            <a:rPr lang="pt-BR" altLang="en-US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+mn-ea"/>
                            </a:rPr>
                            <m:t>(</m:t>
                          </m:r>
                          <m:r>
                            <a:rPr lang="en-US" altLang="pt-B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pt-B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pt-B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pt-B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𝜔</m:t>
                          </m:r>
                          <m:r>
                            <a:rPr lang="pt-BR" altLang="en-US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+mn-ea"/>
                            </a:rPr>
                            <m:t>)</m:t>
                          </m:r>
                        </m:num>
                        <m:den>
                          <m:r>
                            <a:rPr lang="en-US" altLang="pt-B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pt-B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pt-B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pt-B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  <m:r>
                        <a:rPr lang="en-US" altLang="pt-B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pt-B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altLang="pt-BR" sz="2400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5</m:t>
                          </m:r>
                          <m:r>
                            <a:rPr lang="pt-BR" altLang="en-US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+mn-ea"/>
                            </a:rPr>
                            <m:t>(</m:t>
                          </m:r>
                          <m:r>
                            <a:rPr lang="en-US" altLang="pt-B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pt-B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pt-B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pt-B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𝜔</m:t>
                          </m:r>
                          <m:r>
                            <a:rPr lang="pt-BR" altLang="en-US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+mn-ea"/>
                            </a:rPr>
                            <m:t>)</m:t>
                          </m:r>
                        </m:num>
                        <m:den>
                          <m:r>
                            <a:rPr lang="en-US" altLang="pt-B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pt-B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pt-B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pt-BR" sz="2400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altLang="pt-B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pt-B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altLang="pt-BR" sz="2400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6</m:t>
                          </m:r>
                          <m:r>
                            <a:rPr lang="pt-BR" altLang="en-US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+mn-ea"/>
                            </a:rPr>
                            <m:t>(</m:t>
                          </m:r>
                          <m:r>
                            <a:rPr lang="en-US" altLang="pt-B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pt-B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pt-B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pt-B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𝜔</m:t>
                          </m:r>
                          <m:r>
                            <a:rPr lang="pt-BR" altLang="en-US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+mn-ea"/>
                            </a:rPr>
                            <m:t>)</m:t>
                          </m:r>
                        </m:num>
                        <m:den>
                          <m:r>
                            <a:rPr lang="en-US" altLang="pt-B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pt-B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pt-B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pt-BR" sz="2400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altLang="pt-BR" sz="2400" i="1" baseline="-25000" dirty="0"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260" y="316865"/>
                <a:ext cx="11368405" cy="1762125"/>
              </a:xfrm>
              <a:prstGeom prst="rect">
                <a:avLst/>
              </a:prstGeom>
              <a:blipFill rotWithShape="1">
                <a:blip r:embed="rId1"/>
                <a:stretch>
                  <a:fillRect t="-1730"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CaixaDeTexto 45"/>
              <p:cNvSpPr txBox="1"/>
              <p:nvPr/>
            </p:nvSpPr>
            <p:spPr>
              <a:xfrm>
                <a:off x="192405" y="4779010"/>
                <a:ext cx="11587480" cy="521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indent="0">
                  <a:spcBef>
                    <a:spcPts val="600"/>
                  </a:spcBef>
                  <a:spcAft>
                    <a:spcPts val="600"/>
                  </a:spcAft>
                  <a:buFont typeface="+mj-lt"/>
                  <a:buNone/>
                </a:pPr>
                <a:r>
                  <a:rPr lang="pt-BR" altLang="en-US" sz="2800" b="1" dirty="0" smtClean="0"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Fazendo s=</a:t>
                </a:r>
                <a14:m>
                  <m:oMath xmlns:m="http://schemas.openxmlformats.org/officeDocument/2006/math">
                    <m:r>
                      <a:rPr lang="en-US" altLang="pt-BR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𝑗</m:t>
                    </m:r>
                    <m:r>
                      <a:rPr lang="en-US" altLang="pt-BR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𝜔</m:t>
                    </m:r>
                  </m:oMath>
                </a14:m>
                <a:endParaRPr lang="pt-BR" altLang="en-US" sz="2800" b="1" dirty="0" smtClean="0">
                  <a:latin typeface="Comic Sans MS" panose="030F0702030302020204" pitchFamily="66" charset="0"/>
                  <a:ea typeface="Cambria Math" panose="02040503050406030204" pitchFamily="18" charset="0"/>
                  <a:cs typeface="Comic Sans MS" panose="030F0702030302020204" pitchFamily="66" charset="0"/>
                  <a:sym typeface="Symbol" panose="05050102010706020507" charset="0"/>
                </a:endParaRPr>
              </a:p>
            </p:txBody>
          </p:sp>
        </mc:Choice>
        <mc:Fallback>
          <p:sp>
            <p:nvSpPr>
              <p:cNvPr id="5" name="CaixaDeTexto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405" y="4779010"/>
                <a:ext cx="11587480" cy="52197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tângulo 2"/>
              <p:cNvSpPr/>
              <p:nvPr/>
            </p:nvSpPr>
            <p:spPr>
              <a:xfrm>
                <a:off x="193040" y="2526030"/>
                <a:ext cx="11494770" cy="18059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:pPr algn="ctr"/>
                <a14:m>
                  <m:oMath xmlns:m="http://schemas.openxmlformats.org/officeDocument/2006/math">
                    <m:r>
                      <a:rPr lang="en-US" altLang="pt-B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pt-BR" altLang="en-US" sz="2400"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</a:rPr>
                  <a:t>(s)(</a:t>
                </a:r>
                <a14:m>
                  <m:oMath xmlns:m="http://schemas.openxmlformats.org/officeDocument/2006/math">
                    <m:r>
                      <a:rPr lang="en-US" altLang="pt-BR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𝑠</m:t>
                    </m:r>
                    <m:r>
                      <a:rPr lang="en-US" altLang="pt-BR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r>
                      <a:rPr lang="en-US" altLang="pt-BR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𝑗</m:t>
                    </m:r>
                    <m:r>
                      <a:rPr lang="en-US" altLang="pt-BR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pt-BR" altLang="en-US" sz="2400"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alt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𝑚𝑠</m:t>
                        </m:r>
                        <m:r>
                          <a:rPr lang="en-US" altLang="pt-BR" sz="2400" i="1" baseline="300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  <m:r>
                          <a:rPr lang="en-US" alt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+</m:t>
                        </m:r>
                        <m:r>
                          <a:rPr lang="en-US" alt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𝛼</m:t>
                        </m:r>
                        <m:r>
                          <a:rPr lang="en-US" alt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𝑠</m:t>
                        </m:r>
                        <m:r>
                          <a:rPr lang="en-US" alt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+</m:t>
                        </m:r>
                        <m:r>
                          <a:rPr lang="en-US" alt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𝑘𝐴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pt-BR" alt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(</m:t>
                        </m:r>
                        <m:r>
                          <a:rPr lang="en-US" alt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𝑠</m:t>
                        </m:r>
                        <m:r>
                          <a:rPr lang="en-US" alt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+</m:t>
                        </m:r>
                        <m:r>
                          <a:rPr lang="en-US" alt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𝑗</m:t>
                        </m:r>
                        <m:r>
                          <a:rPr lang="en-US" alt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𝜔</m:t>
                        </m:r>
                        <m:r>
                          <a:rPr lang="pt-BR" alt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)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pt-BR" alt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  <m:r>
                          <a:rPr lang="pt-BR" alt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(</m:t>
                        </m:r>
                        <m:r>
                          <a:rPr lang="en-US" alt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𝑠</m:t>
                        </m:r>
                        <m:r>
                          <a:rPr lang="en-US" alt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−</m:t>
                        </m:r>
                        <m:r>
                          <a:rPr lang="en-US" alt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𝑗</m:t>
                        </m:r>
                        <m:r>
                          <a:rPr lang="en-US" alt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𝜔</m:t>
                        </m:r>
                        <m:r>
                          <a:rPr lang="pt-BR" alt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)</m:t>
                        </m:r>
                      </m:num>
                      <m:den>
                        <m:r>
                          <a:rPr lang="en-US" alt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𝑚𝑠</m:t>
                        </m:r>
                        <m:r>
                          <a:rPr lang="en-US" altLang="pt-BR" sz="2400" i="1" baseline="300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  <m:r>
                          <a:rPr lang="en-US" alt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+</m:t>
                        </m:r>
                        <m:r>
                          <a:rPr lang="en-US" alt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𝛼</m:t>
                        </m:r>
                        <m:r>
                          <a:rPr lang="en-US" alt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𝑠</m:t>
                        </m:r>
                        <m:r>
                          <a:rPr lang="en-US" alt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+</m:t>
                        </m:r>
                        <m:r>
                          <a:rPr lang="en-US" alt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altLang="pt-B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pt-B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𝑚𝑠</m:t>
                    </m:r>
                    <m:acc>
                      <m:accPr>
                        <m:chr m:val="̇"/>
                        <m:ctrlPr>
                          <a:rPr lang="en-US" altLang="pt-B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pt-B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altLang="pt-B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pt-B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altLang="pt-BR" sz="240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pt-B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)+(</m:t>
                    </m:r>
                    <m:r>
                      <a:rPr lang="en-US" altLang="pt-B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altLang="pt-B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pt-B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𝛼</m:t>
                    </m:r>
                    <m:r>
                      <a:rPr lang="en-US" altLang="pt-B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)</m:t>
                    </m:r>
                    <m:r>
                      <a:rPr lang="en-US" altLang="pt-B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altLang="pt-B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pt-B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altLang="pt-BR" sz="240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pt-B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)) =</m:t>
                    </m:r>
                  </m:oMath>
                </a14:m>
                <a:endParaRPr lang="en-US" altLang="pt-BR" sz="2400" i="1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:endParaRPr lang="en-US" altLang="pt-BR" sz="2400" i="1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pt-B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 </m:t>
                      </m:r>
                      <m:f>
                        <m:fPr>
                          <m:ctrlPr>
                            <a:rPr lang="pt-BR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pt-B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altLang="pt-BR" sz="2400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</m:t>
                          </m:r>
                          <m:r>
                            <a:rPr lang="pt-BR" altLang="en-US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+mn-ea"/>
                            </a:rPr>
                            <m:t>(</m:t>
                          </m:r>
                          <m:r>
                            <a:rPr lang="en-US" altLang="pt-B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pt-B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pt-B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pt-B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𝜔</m:t>
                          </m:r>
                          <m:r>
                            <a:rPr lang="pt-BR" altLang="en-US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+mn-ea"/>
                            </a:rPr>
                            <m:t>)</m:t>
                          </m:r>
                        </m:num>
                        <m:den>
                          <m:r>
                            <a:rPr lang="en-US" altLang="pt-B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pt-B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pt-B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pt-BR" sz="2400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altLang="pt-B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pt-B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altLang="pt-BR" sz="2400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</m:t>
                          </m:r>
                          <m:r>
                            <a:rPr lang="pt-BR" altLang="en-US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+mn-ea"/>
                            </a:rPr>
                            <m:t>(</m:t>
                          </m:r>
                          <m:r>
                            <a:rPr lang="en-US" altLang="pt-B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pt-B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pt-B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pt-B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𝜔</m:t>
                          </m:r>
                          <m:r>
                            <a:rPr lang="pt-BR" altLang="en-US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+mn-ea"/>
                            </a:rPr>
                            <m:t>)</m:t>
                          </m:r>
                        </m:num>
                        <m:den>
                          <m:r>
                            <a:rPr lang="en-US" altLang="pt-B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pt-B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pt-B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pt-BR" sz="2400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pt-B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+</m:t>
                      </m:r>
                      <m:r>
                        <a:rPr lang="en-US" altLang="pt-B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𝐶</m:t>
                      </m:r>
                      <m:r>
                        <a:rPr lang="en-US" altLang="pt-BR" sz="2400" i="1" baseline="-250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3</m:t>
                      </m:r>
                      <m:r>
                        <a:rPr lang="en-US" altLang="pt-B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pt-B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altLang="pt-BR" sz="2400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4</m:t>
                          </m:r>
                          <m:r>
                            <a:rPr lang="pt-BR" altLang="en-US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+mn-ea"/>
                            </a:rPr>
                            <m:t>(</m:t>
                          </m:r>
                          <m:r>
                            <a:rPr lang="en-US" altLang="pt-B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pt-B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pt-B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pt-B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𝜔</m:t>
                          </m:r>
                          <m:r>
                            <a:rPr lang="pt-BR" altLang="en-US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+mn-ea"/>
                            </a:rPr>
                            <m:t>)</m:t>
                          </m:r>
                        </m:num>
                        <m:den>
                          <m:r>
                            <a:rPr lang="en-US" altLang="pt-B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pt-B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pt-B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pt-B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  <m:r>
                        <a:rPr lang="en-US" altLang="pt-B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pt-B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altLang="pt-BR" sz="2400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5</m:t>
                          </m:r>
                          <m:r>
                            <a:rPr lang="pt-BR" altLang="en-US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+mn-ea"/>
                            </a:rPr>
                            <m:t>(</m:t>
                          </m:r>
                          <m:r>
                            <a:rPr lang="en-US" altLang="pt-B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pt-B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pt-B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pt-B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𝜔</m:t>
                          </m:r>
                          <m:r>
                            <a:rPr lang="pt-BR" altLang="en-US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+mn-ea"/>
                            </a:rPr>
                            <m:t>)</m:t>
                          </m:r>
                        </m:num>
                        <m:den>
                          <m:r>
                            <a:rPr lang="en-US" altLang="pt-B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pt-B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pt-B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pt-BR" sz="2400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altLang="pt-B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pt-B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altLang="pt-BR" sz="2400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6</m:t>
                          </m:r>
                          <m:r>
                            <a:rPr lang="pt-BR" altLang="en-US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+mn-ea"/>
                            </a:rPr>
                            <m:t>(</m:t>
                          </m:r>
                          <m:r>
                            <a:rPr lang="en-US" altLang="pt-B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pt-B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pt-B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pt-B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𝜔</m:t>
                          </m:r>
                          <m:r>
                            <a:rPr lang="pt-BR" altLang="en-US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+mn-ea"/>
                            </a:rPr>
                            <m:t>)</m:t>
                          </m:r>
                        </m:num>
                        <m:den>
                          <m:r>
                            <a:rPr lang="en-US" altLang="pt-B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pt-B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pt-B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pt-BR" sz="2400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altLang="pt-BR" sz="2400" i="1" baseline="-25000" dirty="0"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040" y="2526030"/>
                <a:ext cx="11494770" cy="1805940"/>
              </a:xfrm>
              <a:prstGeom prst="rect">
                <a:avLst/>
              </a:prstGeom>
              <a:blipFill rotWithShape="1">
                <a:blip r:embed="rId3"/>
                <a:stretch>
                  <a:fillRect t="-1688"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tângulo 5"/>
              <p:cNvSpPr/>
              <p:nvPr/>
            </p:nvSpPr>
            <p:spPr>
              <a:xfrm>
                <a:off x="2183130" y="5386705"/>
                <a:ext cx="9170670" cy="9696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alt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pt-B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pt-B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𝑚𝑠</m:t>
                          </m:r>
                          <m:r>
                            <a:rPr lang="en-US" altLang="pt-BR" sz="2800" i="1" baseline="300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pt-B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pt-B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altLang="pt-B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pt-B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pt-B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𝑘𝐴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pt-BR" alt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+mn-ea"/>
                            </a:rPr>
                            <m:t>(</m:t>
                          </m:r>
                          <m:r>
                            <a:rPr lang="en-US" altLang="pt-B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pt-B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pt-B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pt-B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𝜔</m:t>
                          </m:r>
                          <m:r>
                            <a:rPr lang="pt-BR" alt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+mn-ea"/>
                            </a:rPr>
                            <m:t>)</m:t>
                          </m:r>
                        </m:den>
                      </m:f>
                      <m:r>
                        <a:rPr lang="en-US" altLang="pt-BR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|</m:t>
                      </m:r>
                      <m:r>
                        <a:rPr lang="en-US" altLang="pt-BR" sz="2800" i="1" baseline="-250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𝑠</m:t>
                      </m:r>
                      <m:r>
                        <a:rPr lang="en-US" altLang="pt-BR" sz="2800" i="1" baseline="-250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r>
                        <a:rPr lang="en-US" altLang="pt-BR" sz="2800" i="1" baseline="-250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𝑗</m:t>
                      </m:r>
                      <m:r>
                        <a:rPr lang="en-US" altLang="pt-BR" sz="2800" i="1" baseline="-250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𝜔</m:t>
                      </m:r>
                      <m:r>
                        <a:rPr lang="en-US" altLang="pt-BR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pt-B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pt-B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n-US" altLang="pt-B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pt-BR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𝐹</m:t>
                      </m:r>
                      <m:r>
                        <a:rPr lang="en-US" altLang="pt-BR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r>
                        <a:rPr lang="en-US" altLang="pt-BR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𝑗</m:t>
                      </m:r>
                      <m:r>
                        <a:rPr lang="en-US" altLang="pt-BR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𝜔</m:t>
                      </m:r>
                      <m:r>
                        <a:rPr lang="en-US" altLang="pt-BR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)=</m:t>
                      </m:r>
                      <m:r>
                        <a:rPr lang="en-US" altLang="pt-BR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𝐶</m:t>
                      </m:r>
                      <m:r>
                        <a:rPr lang="en-US" altLang="pt-BR" sz="2800" i="1" baseline="-250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pt-BR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6" name="Retâ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3130" y="5386705"/>
                <a:ext cx="9170670" cy="969645"/>
              </a:xfrm>
              <a:prstGeom prst="rect">
                <a:avLst/>
              </a:prstGeom>
              <a:blipFill rotWithShape="1">
                <a:blip r:embed="rId4"/>
                <a:stretch>
                  <a:fillRect t="-4453"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4F297BB-B745-4CAB-BE1D-CE4C89382949}" type="slidenum">
              <a:rPr lang="pt-BR" smtClean="0"/>
            </a:fld>
            <a:endParaRPr lang="pt-B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aixaDeTexto 45"/>
              <p:cNvSpPr txBox="1"/>
              <p:nvPr/>
            </p:nvSpPr>
            <p:spPr>
              <a:xfrm>
                <a:off x="302260" y="286385"/>
                <a:ext cx="11587480" cy="521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indent="0">
                  <a:spcBef>
                    <a:spcPts val="600"/>
                  </a:spcBef>
                  <a:spcAft>
                    <a:spcPts val="600"/>
                  </a:spcAft>
                  <a:buFont typeface="+mj-lt"/>
                  <a:buNone/>
                </a:pPr>
                <a:r>
                  <a:rPr lang="pt-BR" sz="2800" b="1" dirty="0" smtClean="0"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Agora, multiplicando </a:t>
                </a:r>
                <a14:m>
                  <m:oMath xmlns:m="http://schemas.openxmlformats.org/officeDocument/2006/math">
                    <m:r>
                      <a:rPr lang="en-US" altLang="pt-B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pt-BR" sz="2800" b="1" dirty="0" smtClean="0"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(s) por </a:t>
                </a:r>
                <a:r>
                  <a:rPr lang="pt-BR" altLang="en-US" sz="2800" b="1" dirty="0" smtClean="0"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(s+j</a:t>
                </a:r>
                <a:r>
                  <a:rPr lang="pt-BR" altLang="en-US" sz="2800" b="1" dirty="0" smtClean="0">
                    <a:latin typeface="Symbol" panose="05050102010706020507" charset="0"/>
                    <a:ea typeface="Cambria Math" panose="02040503050406030204" pitchFamily="18" charset="0"/>
                    <a:cs typeface="Symbol" panose="05050102010706020507" charset="0"/>
                    <a:sym typeface="Symbol" panose="05050102010706020507" charset="0"/>
                  </a:rPr>
                  <a:t>w</a:t>
                </a:r>
                <a:r>
                  <a:rPr lang="pt-BR" altLang="en-US" sz="2800" b="1" dirty="0" smtClean="0"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) e fazendo s=-j</a:t>
                </a:r>
                <a:r>
                  <a:rPr lang="pt-BR" altLang="en-US" sz="2800" b="1" dirty="0" smtClean="0">
                    <a:latin typeface="Symbol" panose="05050102010706020507" charset="0"/>
                    <a:ea typeface="Cambria Math" panose="02040503050406030204" pitchFamily="18" charset="0"/>
                    <a:cs typeface="Symbol" panose="05050102010706020507" charset="0"/>
                    <a:sym typeface="Symbol" panose="05050102010706020507" charset="0"/>
                  </a:rPr>
                  <a:t>w</a:t>
                </a:r>
                <a:r>
                  <a:rPr lang="pt-BR" altLang="en-US" sz="2800" b="1" dirty="0" smtClean="0"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, teremos</a:t>
                </a:r>
                <a:r>
                  <a:rPr lang="pt-BR" sz="2800" b="1" dirty="0" smtClean="0"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 </a:t>
                </a:r>
                <a:endParaRPr lang="pt-BR" sz="2800" b="1" dirty="0" smtClean="0">
                  <a:latin typeface="Comic Sans MS" panose="030F0702030302020204" pitchFamily="66" charset="0"/>
                  <a:ea typeface="Cambria Math" panose="02040503050406030204" pitchFamily="18" charset="0"/>
                  <a:cs typeface="Comic Sans MS" panose="030F0702030302020204" pitchFamily="66" charset="0"/>
                  <a:sym typeface="Symbol" panose="05050102010706020507" charset="0"/>
                </a:endParaRPr>
              </a:p>
            </p:txBody>
          </p:sp>
        </mc:Choice>
        <mc:Fallback>
          <p:sp>
            <p:nvSpPr>
              <p:cNvPr id="5" name="CaixaDeTexto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260" y="286385"/>
                <a:ext cx="11587480" cy="521970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tângulo 5"/>
              <p:cNvSpPr/>
              <p:nvPr/>
            </p:nvSpPr>
            <p:spPr>
              <a:xfrm>
                <a:off x="1510665" y="1148080"/>
                <a:ext cx="9170670" cy="9696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alt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pt-B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pt-B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𝑚𝑠</m:t>
                          </m:r>
                          <m:r>
                            <a:rPr lang="en-US" altLang="pt-BR" sz="2800" i="1" baseline="300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pt-B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pt-B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altLang="pt-B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pt-B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pt-B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𝑘𝐴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pt-BR" alt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+mn-ea"/>
                            </a:rPr>
                            <m:t>(</m:t>
                          </m:r>
                          <m:r>
                            <a:rPr lang="en-US" altLang="pt-B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pt-B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pt-B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pt-B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𝜔</m:t>
                          </m:r>
                          <m:r>
                            <a:rPr lang="pt-BR" alt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+mn-ea"/>
                            </a:rPr>
                            <m:t>)</m:t>
                          </m:r>
                        </m:den>
                      </m:f>
                      <m:r>
                        <a:rPr lang="en-US" altLang="pt-BR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|</m:t>
                      </m:r>
                      <m:r>
                        <a:rPr lang="en-US" altLang="pt-BR" sz="2800" i="1" baseline="-250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𝑠</m:t>
                      </m:r>
                      <m:r>
                        <a:rPr lang="en-US" altLang="pt-BR" sz="2800" i="1" baseline="-250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r>
                        <a:rPr lang="en-US" altLang="pt-BR" sz="2800" i="1" baseline="-250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−</m:t>
                      </m:r>
                      <m:r>
                        <a:rPr lang="en-US" altLang="pt-BR" sz="2800" i="1" baseline="-250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𝑗</m:t>
                      </m:r>
                      <m:r>
                        <a:rPr lang="en-US" altLang="pt-BR" sz="2800" i="1" baseline="-250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𝜔</m:t>
                      </m:r>
                      <m:r>
                        <a:rPr lang="en-US" altLang="pt-BR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pt-B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pt-B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n-US" altLang="pt-B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pt-BR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𝐹</m:t>
                      </m:r>
                      <m:r>
                        <a:rPr lang="en-US" altLang="pt-BR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r>
                        <a:rPr lang="en-US" altLang="pt-BR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−</m:t>
                      </m:r>
                      <m:r>
                        <a:rPr lang="en-US" altLang="pt-BR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𝑗</m:t>
                      </m:r>
                      <m:r>
                        <a:rPr lang="en-US" altLang="pt-BR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𝜔</m:t>
                      </m:r>
                      <m:r>
                        <a:rPr lang="en-US" altLang="pt-BR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)=</m:t>
                      </m:r>
                      <m:r>
                        <a:rPr lang="en-US" altLang="pt-BR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𝐶</m:t>
                      </m:r>
                      <m:r>
                        <a:rPr lang="en-US" altLang="pt-BR" sz="2800" i="1" baseline="-250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pt-BR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6" name="Retâ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0665" y="1148080"/>
                <a:ext cx="9170670" cy="969645"/>
              </a:xfrm>
              <a:prstGeom prst="rect">
                <a:avLst/>
              </a:prstGeom>
              <a:blipFill rotWithShape="1">
                <a:blip r:embed="rId2"/>
                <a:stretch>
                  <a:fillRect t="-4453"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tângulo 6"/>
              <p:cNvSpPr/>
              <p:nvPr/>
            </p:nvSpPr>
            <p:spPr>
              <a:xfrm>
                <a:off x="175895" y="3319145"/>
                <a:ext cx="11572240" cy="8540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:pPr algn="ctr"/>
                <a14:m>
                  <m:oMath xmlns:m="http://schemas.openxmlformats.org/officeDocument/2006/math">
                    <m:r>
                      <a:rPr lang="en-US" altLang="pt-BR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pt-BR" altLang="en-US" sz="3200"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</a:rPr>
                  <a:t>(s)=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alt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</m:t>
                        </m:r>
                        <m:r>
                          <a:rPr lang="en-US" altLang="pt-BR" sz="3200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𝑠</m:t>
                        </m:r>
                        <m:r>
                          <a:rPr lang="en-US" alt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−</m:t>
                        </m:r>
                        <m:r>
                          <a:rPr lang="en-US" alt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𝑗</m:t>
                        </m:r>
                        <m:r>
                          <a:rPr lang="en-US" alt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𝜔</m:t>
                        </m:r>
                      </m:den>
                    </m:f>
                    <m:r>
                      <a:rPr lang="en-US" altLang="pt-BR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pt-BR" alt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</m:t>
                        </m:r>
                        <m:r>
                          <a:rPr lang="en-US" altLang="pt-BR" sz="3200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alt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𝑠</m:t>
                        </m:r>
                        <m:r>
                          <a:rPr lang="en-US" alt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+</m:t>
                        </m:r>
                        <m:r>
                          <a:rPr lang="en-US" alt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𝑗</m:t>
                        </m:r>
                        <m:r>
                          <a:rPr lang="en-US" alt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𝜔</m:t>
                        </m:r>
                      </m:den>
                    </m:f>
                    <m:r>
                      <a:rPr lang="en-US" altLang="pt-BR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</m:t>
                        </m:r>
                      </m:num>
                      <m:den>
                        <m:r>
                          <a:rPr lang="en-US" alt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pt-BR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𝐹</m:t>
                    </m:r>
                    <m:r>
                      <a:rPr lang="en-US" altLang="pt-BR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altLang="pt-BR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𝑗</m:t>
                    </m:r>
                    <m:r>
                      <a:rPr lang="en-US" altLang="pt-BR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𝜔</m:t>
                    </m:r>
                    <m:r>
                      <a:rPr lang="en-US" altLang="pt-BR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pt-BR" alt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𝑠</m:t>
                        </m:r>
                        <m:r>
                          <a:rPr lang="en-US" alt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−</m:t>
                        </m:r>
                        <m:r>
                          <a:rPr lang="en-US" alt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𝑗</m:t>
                        </m:r>
                        <m:r>
                          <a:rPr lang="en-US" alt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𝜔</m:t>
                        </m:r>
                      </m:den>
                    </m:f>
                    <m:r>
                      <a:rPr lang="en-US" altLang="pt-BR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</m:t>
                        </m:r>
                      </m:num>
                      <m:den>
                        <m:r>
                          <a:rPr lang="en-US" alt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pt-BR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𝐹</m:t>
                    </m:r>
                    <m:r>
                      <a:rPr lang="en-US" altLang="pt-BR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(−</m:t>
                    </m:r>
                    <m:r>
                      <a:rPr lang="en-US" altLang="pt-BR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𝑗</m:t>
                    </m:r>
                    <m:r>
                      <a:rPr lang="en-US" altLang="pt-BR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𝜔</m:t>
                    </m:r>
                    <m:r>
                      <a:rPr lang="en-US" altLang="pt-BR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pt-BR" alt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𝑠</m:t>
                        </m:r>
                        <m:r>
                          <a:rPr lang="en-US" alt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+</m:t>
                        </m:r>
                        <m:r>
                          <a:rPr lang="en-US" alt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𝑗</m:t>
                        </m:r>
                        <m:r>
                          <a:rPr lang="en-US" alt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𝜔</m:t>
                        </m:r>
                      </m:den>
                    </m:f>
                  </m:oMath>
                </a14:m>
                <a:endParaRPr lang="en-US" altLang="pt-BR" sz="3200" i="1" dirty="0"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895" y="3319145"/>
                <a:ext cx="11572240" cy="854075"/>
              </a:xfrm>
              <a:prstGeom prst="rect">
                <a:avLst/>
              </a:prstGeom>
              <a:blipFill rotWithShape="1">
                <a:blip r:embed="rId3"/>
                <a:stretch>
                  <a:fillRect b="-3346"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aixaDeTexto 45"/>
          <p:cNvSpPr txBox="1"/>
          <p:nvPr/>
        </p:nvSpPr>
        <p:spPr>
          <a:xfrm>
            <a:off x="302260" y="2457450"/>
            <a:ext cx="115874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spcBef>
                <a:spcPts val="600"/>
              </a:spcBef>
              <a:spcAft>
                <a:spcPts val="600"/>
              </a:spcAft>
              <a:buFont typeface="+mj-lt"/>
              <a:buNone/>
            </a:pPr>
            <a:r>
              <a:rPr lang="pt-BR" sz="2800" b="1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A resposta permanente é então dada por </a:t>
            </a:r>
            <a:endParaRPr lang="pt-BR" sz="2800" b="1" dirty="0" smtClean="0"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</p:txBody>
      </p:sp>
      <p:sp>
        <p:nvSpPr>
          <p:cNvPr id="9" name="CaixaDeTexto 45"/>
          <p:cNvSpPr txBox="1"/>
          <p:nvPr/>
        </p:nvSpPr>
        <p:spPr>
          <a:xfrm>
            <a:off x="302260" y="4512945"/>
            <a:ext cx="115874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spcBef>
                <a:spcPts val="600"/>
              </a:spcBef>
              <a:spcAft>
                <a:spcPts val="600"/>
              </a:spcAft>
              <a:buFont typeface="+mj-lt"/>
              <a:buNone/>
            </a:pPr>
            <a:r>
              <a:rPr lang="pt-BR" sz="2800" b="1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No tempo, a resposta permanente é  </a:t>
            </a:r>
            <a:endParaRPr lang="pt-BR" sz="2800" b="1" dirty="0" smtClean="0"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tângulo 9"/>
              <p:cNvSpPr/>
              <p:nvPr/>
            </p:nvSpPr>
            <p:spPr>
              <a:xfrm>
                <a:off x="1009015" y="5130165"/>
                <a:ext cx="9906000" cy="7899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:pPr algn="ctr"/>
                <a14:m>
                  <m:oMath xmlns:m="http://schemas.openxmlformats.org/officeDocument/2006/math">
                    <m:r>
                      <a:rPr lang="en-US" altLang="pt-BR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pt-BR" altLang="en-US" sz="3200"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</a:rPr>
                  <a:t>(t)=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</m:t>
                        </m:r>
                      </m:num>
                      <m:den>
                        <m:r>
                          <a:rPr lang="en-US" alt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pt-BR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𝐹</m:t>
                    </m:r>
                    <m:r>
                      <a:rPr lang="en-US" altLang="pt-BR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altLang="pt-BR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𝑗</m:t>
                    </m:r>
                    <m:r>
                      <a:rPr lang="en-US" altLang="pt-BR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𝜔</m:t>
                    </m:r>
                    <m:r>
                      <a:rPr lang="en-US" altLang="pt-BR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)</m:t>
                    </m:r>
                    <m:r>
                      <a:rPr lang="en-US" altLang="pt-BR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𝑒𝑥𝑝</m:t>
                    </m:r>
                    <m:r>
                      <a:rPr lang="en-US" altLang="pt-BR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altLang="pt-BR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𝑗</m:t>
                    </m:r>
                    <m:r>
                      <a:rPr lang="en-US" altLang="pt-BR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𝜔</m:t>
                    </m:r>
                    <m:r>
                      <a:rPr lang="en-US" altLang="pt-BR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𝑡</m:t>
                    </m:r>
                    <m:r>
                      <a:rPr lang="en-US" altLang="pt-BR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)+</m:t>
                    </m:r>
                    <m:f>
                      <m:fPr>
                        <m:ctrlPr>
                          <a:rPr lang="en-US" alt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</m:t>
                        </m:r>
                      </m:num>
                      <m:den>
                        <m:r>
                          <a:rPr lang="en-US" alt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pt-BR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𝐹</m:t>
                    </m:r>
                    <m:r>
                      <a:rPr lang="en-US" altLang="pt-BR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(−</m:t>
                    </m:r>
                    <m:r>
                      <a:rPr lang="en-US" altLang="pt-BR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𝑗</m:t>
                    </m:r>
                    <m:r>
                      <a:rPr lang="en-US" altLang="pt-BR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𝜔</m:t>
                    </m:r>
                    <m:r>
                      <a:rPr lang="en-US" altLang="pt-BR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)</m:t>
                    </m:r>
                    <m:r>
                      <a:rPr lang="en-US" altLang="pt-BR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𝑒𝑥𝑝</m:t>
                    </m:r>
                    <m:r>
                      <a:rPr lang="en-US" altLang="pt-BR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altLang="pt-BR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r>
                      <a:rPr lang="en-US" altLang="pt-BR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𝑗</m:t>
                    </m:r>
                    <m:r>
                      <a:rPr lang="en-US" altLang="pt-BR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𝜔</m:t>
                    </m:r>
                    <m:r>
                      <a:rPr lang="en-US" altLang="pt-BR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𝑡</m:t>
                    </m:r>
                    <m:r>
                      <a:rPr lang="en-US" altLang="pt-BR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pt-BR" sz="3200" i="1" dirty="0"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0" name="Re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015" y="5130165"/>
                <a:ext cx="9906000" cy="78994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9" name="Conector Reto 148"/>
          <p:cNvCxnSpPr/>
          <p:nvPr/>
        </p:nvCxnSpPr>
        <p:spPr>
          <a:xfrm>
            <a:off x="9414377" y="3317682"/>
            <a:ext cx="0" cy="59511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Retângulo 147"/>
          <p:cNvSpPr/>
          <p:nvPr/>
        </p:nvSpPr>
        <p:spPr>
          <a:xfrm>
            <a:off x="9234170" y="3011805"/>
            <a:ext cx="396875" cy="5397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altLang="en-US"/>
          </a:p>
        </p:txBody>
      </p:sp>
      <p:sp>
        <p:nvSpPr>
          <p:cNvPr id="35" name="Caixa de Texto 23"/>
          <p:cNvSpPr txBox="1"/>
          <p:nvPr/>
        </p:nvSpPr>
        <p:spPr>
          <a:xfrm>
            <a:off x="10797712" y="3639403"/>
            <a:ext cx="5695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en-US" sz="2800" dirty="0">
                <a:latin typeface="Comic Sans MS" panose="030F0702030302020204" pitchFamily="66" charset="0"/>
                <a:cs typeface="Comic Sans MS" panose="030F0702030302020204" pitchFamily="66" charset="0"/>
              </a:rPr>
              <a:t>C</a:t>
            </a:r>
            <a:r>
              <a:rPr lang="pt-BR" altLang="en-US" sz="2800" baseline="-25000" dirty="0">
                <a:latin typeface="Comic Sans MS" panose="030F0702030302020204" pitchFamily="66" charset="0"/>
                <a:cs typeface="Comic Sans MS" panose="030F0702030302020204" pitchFamily="66" charset="0"/>
              </a:rPr>
              <a:t>E </a:t>
            </a:r>
            <a:endParaRPr lang="pt-BR" altLang="en-US" sz="2800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grpSp>
        <p:nvGrpSpPr>
          <p:cNvPr id="44" name="Grupo 43"/>
          <p:cNvGrpSpPr/>
          <p:nvPr/>
        </p:nvGrpSpPr>
        <p:grpSpPr>
          <a:xfrm>
            <a:off x="1267888" y="1353898"/>
            <a:ext cx="3640027" cy="3369841"/>
            <a:chOff x="5126" y="3369"/>
            <a:chExt cx="8258" cy="6744"/>
          </a:xfrm>
        </p:grpSpPr>
        <p:grpSp>
          <p:nvGrpSpPr>
            <p:cNvPr id="52" name="Grupo 51"/>
            <p:cNvGrpSpPr/>
            <p:nvPr/>
          </p:nvGrpSpPr>
          <p:grpSpPr>
            <a:xfrm rot="5400000">
              <a:off x="8287" y="6741"/>
              <a:ext cx="2809" cy="1179"/>
              <a:chOff x="8610600" y="2524505"/>
              <a:chExt cx="1783849" cy="748570"/>
            </a:xfrm>
          </p:grpSpPr>
          <p:cxnSp>
            <p:nvCxnSpPr>
              <p:cNvPr id="54" name="Conector Reto 53"/>
              <p:cNvCxnSpPr/>
              <p:nvPr/>
            </p:nvCxnSpPr>
            <p:spPr>
              <a:xfrm>
                <a:off x="9212737" y="2794289"/>
                <a:ext cx="62332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Conector Reto 54"/>
              <p:cNvCxnSpPr/>
              <p:nvPr/>
            </p:nvCxnSpPr>
            <p:spPr>
              <a:xfrm>
                <a:off x="9094994" y="2531785"/>
                <a:ext cx="269332" cy="25689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Conector Reto 55"/>
              <p:cNvCxnSpPr/>
              <p:nvPr/>
            </p:nvCxnSpPr>
            <p:spPr>
              <a:xfrm flipV="1">
                <a:off x="9693182" y="2524505"/>
                <a:ext cx="230521" cy="253800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Conector Reto 56"/>
              <p:cNvCxnSpPr/>
              <p:nvPr/>
            </p:nvCxnSpPr>
            <p:spPr>
              <a:xfrm>
                <a:off x="8610600" y="2538153"/>
                <a:ext cx="484394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Conector Reto 58"/>
              <p:cNvCxnSpPr/>
              <p:nvPr/>
            </p:nvCxnSpPr>
            <p:spPr>
              <a:xfrm>
                <a:off x="9910055" y="2540097"/>
                <a:ext cx="484394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Conector Reto 59"/>
              <p:cNvCxnSpPr/>
              <p:nvPr/>
            </p:nvCxnSpPr>
            <p:spPr>
              <a:xfrm rot="16200000">
                <a:off x="9284532" y="3030878"/>
                <a:ext cx="484394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1" name="Grupo 60"/>
            <p:cNvGrpSpPr/>
            <p:nvPr/>
          </p:nvGrpSpPr>
          <p:grpSpPr>
            <a:xfrm rot="5400000" flipH="1">
              <a:off x="9235" y="5133"/>
              <a:ext cx="2007" cy="370"/>
              <a:chOff x="4152748" y="3524056"/>
              <a:chExt cx="1274569" cy="255373"/>
            </a:xfrm>
          </p:grpSpPr>
          <p:cxnSp>
            <p:nvCxnSpPr>
              <p:cNvPr id="62" name="Conector Reto 79"/>
              <p:cNvCxnSpPr/>
              <p:nvPr/>
            </p:nvCxnSpPr>
            <p:spPr>
              <a:xfrm flipV="1">
                <a:off x="4152748" y="3640943"/>
                <a:ext cx="1274569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Retângulo 62"/>
              <p:cNvSpPr/>
              <p:nvPr/>
            </p:nvSpPr>
            <p:spPr>
              <a:xfrm>
                <a:off x="4606140" y="3524056"/>
                <a:ext cx="476096" cy="255373"/>
              </a:xfrm>
              <a:prstGeom prst="rect">
                <a:avLst/>
              </a:prstGeom>
              <a:ln w="222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2400"/>
              </a:p>
            </p:txBody>
          </p:sp>
        </p:grpSp>
        <p:cxnSp>
          <p:nvCxnSpPr>
            <p:cNvPr id="64" name="Conector Reto 63"/>
            <p:cNvCxnSpPr/>
            <p:nvPr/>
          </p:nvCxnSpPr>
          <p:spPr>
            <a:xfrm>
              <a:off x="10279" y="6262"/>
              <a:ext cx="55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CaixaDeTexto 47"/>
            <p:cNvSpPr txBox="1"/>
            <p:nvPr/>
          </p:nvSpPr>
          <p:spPr>
            <a:xfrm>
              <a:off x="8300" y="3369"/>
              <a:ext cx="1664" cy="1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800" dirty="0" smtClean="0"/>
                <a:t>V</a:t>
              </a:r>
              <a:r>
                <a:rPr lang="pt-BR" sz="2800" baseline="-25000" dirty="0" smtClean="0"/>
                <a:t>CC</a:t>
              </a:r>
              <a:r>
                <a:rPr lang="pt-BR" sz="2800" dirty="0" smtClean="0"/>
                <a:t> </a:t>
              </a:r>
              <a:endParaRPr lang="pt-BR" sz="2800" dirty="0" smtClean="0"/>
            </a:p>
          </p:txBody>
        </p:sp>
        <p:sp>
          <p:nvSpPr>
            <p:cNvPr id="67" name="Caixa de Texto 23"/>
            <p:cNvSpPr txBox="1"/>
            <p:nvPr/>
          </p:nvSpPr>
          <p:spPr>
            <a:xfrm>
              <a:off x="9965" y="4785"/>
              <a:ext cx="2882" cy="1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altLang="en-US" sz="2800" dirty="0">
                  <a:latin typeface="Comic Sans MS" panose="030F0702030302020204" pitchFamily="66" charset="0"/>
                  <a:cs typeface="Comic Sans MS" panose="030F0702030302020204" pitchFamily="66" charset="0"/>
                </a:rPr>
                <a:t>R</a:t>
              </a:r>
              <a:r>
                <a:rPr lang="pt-BR" altLang="en-US" sz="2800" baseline="-25000" dirty="0" smtClean="0">
                  <a:latin typeface="Comic Sans MS" panose="030F0702030302020204" pitchFamily="66" charset="0"/>
                  <a:cs typeface="Comic Sans MS" panose="030F0702030302020204" pitchFamily="66" charset="0"/>
                </a:rPr>
                <a:t>C</a:t>
              </a:r>
              <a:endParaRPr lang="pt-BR" altLang="en-US" sz="2800" dirty="0" smtClean="0">
                <a:latin typeface="Comic Sans MS" panose="030F0702030302020204" pitchFamily="66" charset="0"/>
                <a:cs typeface="Comic Sans MS" panose="030F0702030302020204" pitchFamily="66" charset="0"/>
              </a:endParaRPr>
            </a:p>
          </p:txBody>
        </p:sp>
        <p:grpSp>
          <p:nvGrpSpPr>
            <p:cNvPr id="68" name="Grupo 67"/>
            <p:cNvGrpSpPr/>
            <p:nvPr/>
          </p:nvGrpSpPr>
          <p:grpSpPr>
            <a:xfrm rot="5400000" flipH="1">
              <a:off x="9242" y="8900"/>
              <a:ext cx="2007" cy="370"/>
              <a:chOff x="4152748" y="3524056"/>
              <a:chExt cx="1274569" cy="255373"/>
            </a:xfrm>
          </p:grpSpPr>
          <p:cxnSp>
            <p:nvCxnSpPr>
              <p:cNvPr id="69" name="Conector Reto 79"/>
              <p:cNvCxnSpPr/>
              <p:nvPr/>
            </p:nvCxnSpPr>
            <p:spPr>
              <a:xfrm flipV="1">
                <a:off x="4152748" y="3640943"/>
                <a:ext cx="1274569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Retângulo 69"/>
              <p:cNvSpPr/>
              <p:nvPr/>
            </p:nvSpPr>
            <p:spPr>
              <a:xfrm>
                <a:off x="4606140" y="3524056"/>
                <a:ext cx="476096" cy="255373"/>
              </a:xfrm>
              <a:prstGeom prst="rect">
                <a:avLst/>
              </a:prstGeom>
              <a:ln w="22225"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2400"/>
              </a:p>
            </p:txBody>
          </p:sp>
        </p:grpSp>
        <p:sp>
          <p:nvSpPr>
            <p:cNvPr id="71" name="Caixa de Texto 23"/>
            <p:cNvSpPr txBox="1"/>
            <p:nvPr/>
          </p:nvSpPr>
          <p:spPr>
            <a:xfrm>
              <a:off x="9856" y="8500"/>
              <a:ext cx="2608" cy="1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altLang="en-US" sz="2800" dirty="0">
                  <a:latin typeface="Comic Sans MS" panose="030F0702030302020204" pitchFamily="66" charset="0"/>
                  <a:cs typeface="Comic Sans MS" panose="030F0702030302020204" pitchFamily="66" charset="0"/>
                </a:rPr>
                <a:t>R</a:t>
              </a:r>
              <a:r>
                <a:rPr lang="pt-BR" altLang="en-US" sz="2800" baseline="-25000" dirty="0">
                  <a:latin typeface="Comic Sans MS" panose="030F0702030302020204" pitchFamily="66" charset="0"/>
                  <a:cs typeface="Comic Sans MS" panose="030F0702030302020204" pitchFamily="66" charset="0"/>
                </a:rPr>
                <a:t>E </a:t>
              </a:r>
              <a:endParaRPr lang="pt-BR" altLang="en-US" sz="2800" dirty="0">
                <a:latin typeface="Comic Sans MS" panose="030F0702030302020204" pitchFamily="66" charset="0"/>
                <a:cs typeface="Comic Sans MS" panose="030F0702030302020204" pitchFamily="66" charset="0"/>
              </a:endParaRPr>
            </a:p>
          </p:txBody>
        </p:sp>
        <p:cxnSp>
          <p:nvCxnSpPr>
            <p:cNvPr id="72" name="Conector Reto 71"/>
            <p:cNvCxnSpPr/>
            <p:nvPr/>
          </p:nvCxnSpPr>
          <p:spPr>
            <a:xfrm>
              <a:off x="9965" y="10057"/>
              <a:ext cx="55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" name="Grupo 72"/>
            <p:cNvGrpSpPr/>
            <p:nvPr/>
          </p:nvGrpSpPr>
          <p:grpSpPr>
            <a:xfrm rot="5400000" flipH="1">
              <a:off x="7218" y="5217"/>
              <a:ext cx="2007" cy="370"/>
              <a:chOff x="4152748" y="3524056"/>
              <a:chExt cx="1274569" cy="255373"/>
            </a:xfrm>
          </p:grpSpPr>
          <p:cxnSp>
            <p:nvCxnSpPr>
              <p:cNvPr id="74" name="Conector Reto 79"/>
              <p:cNvCxnSpPr/>
              <p:nvPr/>
            </p:nvCxnSpPr>
            <p:spPr>
              <a:xfrm flipV="1">
                <a:off x="4152748" y="3657508"/>
                <a:ext cx="1274569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Retângulo 74"/>
              <p:cNvSpPr/>
              <p:nvPr/>
            </p:nvSpPr>
            <p:spPr>
              <a:xfrm>
                <a:off x="4606140" y="3524056"/>
                <a:ext cx="476096" cy="255373"/>
              </a:xfrm>
              <a:prstGeom prst="rect">
                <a:avLst/>
              </a:prstGeom>
              <a:ln w="222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2400"/>
              </a:p>
            </p:txBody>
          </p:sp>
        </p:grpSp>
        <p:grpSp>
          <p:nvGrpSpPr>
            <p:cNvPr id="76" name="Grupo 75"/>
            <p:cNvGrpSpPr/>
            <p:nvPr/>
          </p:nvGrpSpPr>
          <p:grpSpPr>
            <a:xfrm rot="5400000" flipH="1">
              <a:off x="7194" y="8924"/>
              <a:ext cx="2007" cy="370"/>
              <a:chOff x="4152748" y="3524056"/>
              <a:chExt cx="1274569" cy="255373"/>
            </a:xfrm>
          </p:grpSpPr>
          <p:cxnSp>
            <p:nvCxnSpPr>
              <p:cNvPr id="77" name="Conector Reto 79"/>
              <p:cNvCxnSpPr/>
              <p:nvPr/>
            </p:nvCxnSpPr>
            <p:spPr>
              <a:xfrm flipV="1">
                <a:off x="4152748" y="3640943"/>
                <a:ext cx="1274569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Retângulo 77"/>
              <p:cNvSpPr/>
              <p:nvPr/>
            </p:nvSpPr>
            <p:spPr>
              <a:xfrm>
                <a:off x="4606140" y="3524056"/>
                <a:ext cx="476096" cy="255373"/>
              </a:xfrm>
              <a:prstGeom prst="rect">
                <a:avLst/>
              </a:prstGeom>
              <a:ln w="22225"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2400"/>
              </a:p>
            </p:txBody>
          </p:sp>
        </p:grpSp>
        <p:cxnSp>
          <p:nvCxnSpPr>
            <p:cNvPr id="79" name="Conector Reto 78"/>
            <p:cNvCxnSpPr/>
            <p:nvPr/>
          </p:nvCxnSpPr>
          <p:spPr>
            <a:xfrm>
              <a:off x="7941" y="10112"/>
              <a:ext cx="55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ector Reto 79"/>
            <p:cNvCxnSpPr/>
            <p:nvPr/>
          </p:nvCxnSpPr>
          <p:spPr>
            <a:xfrm>
              <a:off x="8222" y="6255"/>
              <a:ext cx="0" cy="205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ector Reto 80"/>
            <p:cNvCxnSpPr/>
            <p:nvPr/>
          </p:nvCxnSpPr>
          <p:spPr>
            <a:xfrm>
              <a:off x="7268" y="7395"/>
              <a:ext cx="225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Elipse 81"/>
            <p:cNvSpPr/>
            <p:nvPr/>
          </p:nvSpPr>
          <p:spPr>
            <a:xfrm>
              <a:off x="8130" y="7287"/>
              <a:ext cx="170" cy="17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altLang="en-US"/>
            </a:p>
          </p:txBody>
        </p:sp>
        <p:sp>
          <p:nvSpPr>
            <p:cNvPr id="83" name="Caixa de Texto 23"/>
            <p:cNvSpPr txBox="1"/>
            <p:nvPr/>
          </p:nvSpPr>
          <p:spPr>
            <a:xfrm>
              <a:off x="5902" y="8501"/>
              <a:ext cx="2733" cy="1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altLang="en-US" sz="2800" dirty="0">
                  <a:latin typeface="Comic Sans MS" panose="030F0702030302020204" pitchFamily="66" charset="0"/>
                  <a:cs typeface="Comic Sans MS" panose="030F0702030302020204" pitchFamily="66" charset="0"/>
                </a:rPr>
                <a:t>R</a:t>
              </a:r>
              <a:r>
                <a:rPr lang="pt-BR" altLang="en-US" sz="2800" baseline="-25000" dirty="0">
                  <a:latin typeface="Comic Sans MS" panose="030F0702030302020204" pitchFamily="66" charset="0"/>
                  <a:cs typeface="Comic Sans MS" panose="030F0702030302020204" pitchFamily="66" charset="0"/>
                </a:rPr>
                <a:t>B2 </a:t>
              </a:r>
              <a:endParaRPr lang="pt-BR" altLang="en-US" sz="2800" dirty="0">
                <a:latin typeface="Comic Sans MS" panose="030F0702030302020204" pitchFamily="66" charset="0"/>
                <a:cs typeface="Comic Sans MS" panose="030F0702030302020204" pitchFamily="66" charset="0"/>
              </a:endParaRPr>
            </a:p>
          </p:txBody>
        </p:sp>
        <p:sp>
          <p:nvSpPr>
            <p:cNvPr id="84" name="Caixa de Texto 23"/>
            <p:cNvSpPr txBox="1"/>
            <p:nvPr/>
          </p:nvSpPr>
          <p:spPr>
            <a:xfrm>
              <a:off x="5996" y="4784"/>
              <a:ext cx="2216" cy="1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altLang="en-US" sz="2800" dirty="0">
                  <a:latin typeface="Comic Sans MS" panose="030F0702030302020204" pitchFamily="66" charset="0"/>
                  <a:cs typeface="Comic Sans MS" panose="030F0702030302020204" pitchFamily="66" charset="0"/>
                </a:rPr>
                <a:t>R</a:t>
              </a:r>
              <a:r>
                <a:rPr lang="pt-BR" altLang="en-US" sz="2800" baseline="-25000" dirty="0">
                  <a:latin typeface="Comic Sans MS" panose="030F0702030302020204" pitchFamily="66" charset="0"/>
                  <a:cs typeface="Comic Sans MS" panose="030F0702030302020204" pitchFamily="66" charset="0"/>
                </a:rPr>
                <a:t>B1</a:t>
              </a:r>
              <a:endParaRPr lang="pt-BR" altLang="en-US" sz="2800" dirty="0">
                <a:latin typeface="Comic Sans MS" panose="030F0702030302020204" pitchFamily="66" charset="0"/>
                <a:cs typeface="Comic Sans MS" panose="030F0702030302020204" pitchFamily="66" charset="0"/>
              </a:endParaRPr>
            </a:p>
          </p:txBody>
        </p:sp>
        <p:cxnSp>
          <p:nvCxnSpPr>
            <p:cNvPr id="85" name="Conector Reto 84"/>
            <p:cNvCxnSpPr/>
            <p:nvPr/>
          </p:nvCxnSpPr>
          <p:spPr>
            <a:xfrm flipV="1">
              <a:off x="12509" y="8819"/>
              <a:ext cx="87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ector Reto 85"/>
            <p:cNvCxnSpPr/>
            <p:nvPr/>
          </p:nvCxnSpPr>
          <p:spPr>
            <a:xfrm flipV="1">
              <a:off x="12509" y="8963"/>
              <a:ext cx="87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ector Reto 86"/>
            <p:cNvCxnSpPr/>
            <p:nvPr/>
          </p:nvCxnSpPr>
          <p:spPr>
            <a:xfrm rot="16200000" flipV="1">
              <a:off x="6689" y="7304"/>
              <a:ext cx="87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ector Reto 87"/>
            <p:cNvCxnSpPr/>
            <p:nvPr/>
          </p:nvCxnSpPr>
          <p:spPr>
            <a:xfrm rot="16200000" flipV="1">
              <a:off x="6830" y="7296"/>
              <a:ext cx="87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ector Reto 88"/>
            <p:cNvCxnSpPr/>
            <p:nvPr/>
          </p:nvCxnSpPr>
          <p:spPr>
            <a:xfrm flipV="1">
              <a:off x="10254" y="7984"/>
              <a:ext cx="266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ector Reto 89"/>
            <p:cNvCxnSpPr/>
            <p:nvPr/>
          </p:nvCxnSpPr>
          <p:spPr>
            <a:xfrm>
              <a:off x="12909" y="7968"/>
              <a:ext cx="0" cy="85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ector Reto 90"/>
            <p:cNvCxnSpPr/>
            <p:nvPr/>
          </p:nvCxnSpPr>
          <p:spPr>
            <a:xfrm>
              <a:off x="12631" y="9985"/>
              <a:ext cx="55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ector Reto 91"/>
            <p:cNvCxnSpPr/>
            <p:nvPr/>
          </p:nvCxnSpPr>
          <p:spPr>
            <a:xfrm>
              <a:off x="12909" y="8963"/>
              <a:ext cx="0" cy="10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ector Reto 92"/>
            <p:cNvCxnSpPr/>
            <p:nvPr/>
          </p:nvCxnSpPr>
          <p:spPr>
            <a:xfrm>
              <a:off x="5354" y="7355"/>
              <a:ext cx="1757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ector Reto 93"/>
            <p:cNvCxnSpPr/>
            <p:nvPr/>
          </p:nvCxnSpPr>
          <p:spPr>
            <a:xfrm>
              <a:off x="5397" y="7355"/>
              <a:ext cx="0" cy="119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ector Reto 97"/>
            <p:cNvCxnSpPr/>
            <p:nvPr/>
          </p:nvCxnSpPr>
          <p:spPr>
            <a:xfrm>
              <a:off x="5126" y="8583"/>
              <a:ext cx="55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Caixa de Texto 23"/>
            <p:cNvSpPr txBox="1"/>
            <p:nvPr/>
          </p:nvSpPr>
          <p:spPr>
            <a:xfrm>
              <a:off x="6458" y="5831"/>
              <a:ext cx="1292" cy="1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altLang="en-US" sz="2800" dirty="0">
                  <a:latin typeface="Comic Sans MS" panose="030F0702030302020204" pitchFamily="66" charset="0"/>
                  <a:cs typeface="Comic Sans MS" panose="030F0702030302020204" pitchFamily="66" charset="0"/>
                </a:rPr>
                <a:t>C</a:t>
              </a:r>
              <a:r>
                <a:rPr lang="pt-BR" altLang="en-US" sz="2800" baseline="-25000" dirty="0">
                  <a:latin typeface="Comic Sans MS" panose="030F0702030302020204" pitchFamily="66" charset="0"/>
                  <a:cs typeface="Comic Sans MS" panose="030F0702030302020204" pitchFamily="66" charset="0"/>
                </a:rPr>
                <a:t>B </a:t>
              </a:r>
              <a:endParaRPr lang="pt-BR" altLang="en-US" sz="2800" dirty="0">
                <a:latin typeface="Comic Sans MS" panose="030F0702030302020204" pitchFamily="66" charset="0"/>
                <a:cs typeface="Comic Sans MS" panose="030F0702030302020204" pitchFamily="66" charset="0"/>
              </a:endParaRPr>
            </a:p>
          </p:txBody>
        </p:sp>
      </p:grpSp>
      <p:sp>
        <p:nvSpPr>
          <p:cNvPr id="101" name="Caixa de Texto 23"/>
          <p:cNvSpPr txBox="1"/>
          <p:nvPr/>
        </p:nvSpPr>
        <p:spPr>
          <a:xfrm>
            <a:off x="4881417" y="3882608"/>
            <a:ext cx="5695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en-US" sz="2800" dirty="0">
                <a:latin typeface="Comic Sans MS" panose="030F0702030302020204" pitchFamily="66" charset="0"/>
                <a:cs typeface="Comic Sans MS" panose="030F0702030302020204" pitchFamily="66" charset="0"/>
              </a:rPr>
              <a:t>C</a:t>
            </a:r>
            <a:r>
              <a:rPr lang="pt-BR" altLang="en-US" sz="2800" baseline="-25000" dirty="0">
                <a:latin typeface="Comic Sans MS" panose="030F0702030302020204" pitchFamily="66" charset="0"/>
                <a:cs typeface="Comic Sans MS" panose="030F0702030302020204" pitchFamily="66" charset="0"/>
              </a:rPr>
              <a:t>E </a:t>
            </a:r>
            <a:endParaRPr lang="pt-BR" altLang="en-US" sz="2800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grpSp>
        <p:nvGrpSpPr>
          <p:cNvPr id="102" name="Grupo 101"/>
          <p:cNvGrpSpPr/>
          <p:nvPr/>
        </p:nvGrpSpPr>
        <p:grpSpPr>
          <a:xfrm>
            <a:off x="7233883" y="1818018"/>
            <a:ext cx="3539527" cy="2900641"/>
            <a:chOff x="5354" y="4308"/>
            <a:chExt cx="8030" cy="5805"/>
          </a:xfrm>
        </p:grpSpPr>
        <p:grpSp>
          <p:nvGrpSpPr>
            <p:cNvPr id="103" name="Grupo 102"/>
            <p:cNvGrpSpPr/>
            <p:nvPr/>
          </p:nvGrpSpPr>
          <p:grpSpPr>
            <a:xfrm rot="5400000">
              <a:off x="8960" y="6068"/>
              <a:ext cx="1441" cy="1158"/>
              <a:chOff x="8610600" y="2538153"/>
              <a:chExt cx="915322" cy="734922"/>
            </a:xfrm>
          </p:grpSpPr>
          <p:cxnSp>
            <p:nvCxnSpPr>
              <p:cNvPr id="107" name="Conector Reto 106"/>
              <p:cNvCxnSpPr/>
              <p:nvPr/>
            </p:nvCxnSpPr>
            <p:spPr>
              <a:xfrm>
                <a:off x="8610600" y="2538153"/>
                <a:ext cx="484394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Conector Reto 108"/>
              <p:cNvCxnSpPr/>
              <p:nvPr/>
            </p:nvCxnSpPr>
            <p:spPr>
              <a:xfrm rot="16200000">
                <a:off x="9283725" y="3030878"/>
                <a:ext cx="484394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0" name="Grupo 109"/>
            <p:cNvGrpSpPr/>
            <p:nvPr/>
          </p:nvGrpSpPr>
          <p:grpSpPr>
            <a:xfrm rot="5400000" flipH="1">
              <a:off x="9235" y="5133"/>
              <a:ext cx="2007" cy="370"/>
              <a:chOff x="4152748" y="3524056"/>
              <a:chExt cx="1274569" cy="255373"/>
            </a:xfrm>
          </p:grpSpPr>
          <p:cxnSp>
            <p:nvCxnSpPr>
              <p:cNvPr id="111" name="Conector Reto 79"/>
              <p:cNvCxnSpPr/>
              <p:nvPr/>
            </p:nvCxnSpPr>
            <p:spPr>
              <a:xfrm flipV="1">
                <a:off x="4152748" y="3640943"/>
                <a:ext cx="1274569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Retângulo 111"/>
              <p:cNvSpPr/>
              <p:nvPr/>
            </p:nvSpPr>
            <p:spPr>
              <a:xfrm>
                <a:off x="4606140" y="3524056"/>
                <a:ext cx="476096" cy="255373"/>
              </a:xfrm>
              <a:prstGeom prst="rect">
                <a:avLst/>
              </a:prstGeom>
              <a:ln w="222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2400"/>
              </a:p>
            </p:txBody>
          </p:sp>
        </p:grpSp>
        <p:cxnSp>
          <p:nvCxnSpPr>
            <p:cNvPr id="113" name="Conector Reto 112"/>
            <p:cNvCxnSpPr/>
            <p:nvPr/>
          </p:nvCxnSpPr>
          <p:spPr>
            <a:xfrm>
              <a:off x="10279" y="6262"/>
              <a:ext cx="55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Caixa de Texto 23"/>
            <p:cNvSpPr txBox="1"/>
            <p:nvPr/>
          </p:nvSpPr>
          <p:spPr>
            <a:xfrm>
              <a:off x="9580" y="4752"/>
              <a:ext cx="2882" cy="1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altLang="en-US" sz="2800" dirty="0">
                  <a:latin typeface="Comic Sans MS" panose="030F0702030302020204" pitchFamily="66" charset="0"/>
                  <a:cs typeface="Comic Sans MS" panose="030F0702030302020204" pitchFamily="66" charset="0"/>
                </a:rPr>
                <a:t>R</a:t>
              </a:r>
              <a:r>
                <a:rPr lang="pt-BR" altLang="en-US" sz="2800" baseline="-25000" dirty="0" smtClean="0">
                  <a:latin typeface="Comic Sans MS" panose="030F0702030302020204" pitchFamily="66" charset="0"/>
                  <a:cs typeface="Comic Sans MS" panose="030F0702030302020204" pitchFamily="66" charset="0"/>
                </a:rPr>
                <a:t>C</a:t>
              </a:r>
              <a:endParaRPr lang="pt-BR" altLang="en-US" sz="2800" dirty="0" smtClean="0">
                <a:latin typeface="Comic Sans MS" panose="030F0702030302020204" pitchFamily="66" charset="0"/>
                <a:cs typeface="Comic Sans MS" panose="030F0702030302020204" pitchFamily="66" charset="0"/>
              </a:endParaRPr>
            </a:p>
          </p:txBody>
        </p:sp>
        <p:grpSp>
          <p:nvGrpSpPr>
            <p:cNvPr id="116" name="Grupo 115"/>
            <p:cNvGrpSpPr/>
            <p:nvPr/>
          </p:nvGrpSpPr>
          <p:grpSpPr>
            <a:xfrm rot="5400000" flipH="1">
              <a:off x="9257" y="8900"/>
              <a:ext cx="2007" cy="370"/>
              <a:chOff x="4152748" y="3513955"/>
              <a:chExt cx="1274569" cy="255373"/>
            </a:xfrm>
          </p:grpSpPr>
          <p:cxnSp>
            <p:nvCxnSpPr>
              <p:cNvPr id="117" name="Conector Reto 79"/>
              <p:cNvCxnSpPr/>
              <p:nvPr/>
            </p:nvCxnSpPr>
            <p:spPr>
              <a:xfrm flipV="1">
                <a:off x="4152748" y="3631399"/>
                <a:ext cx="1274569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8" name="Retângulo 117"/>
              <p:cNvSpPr/>
              <p:nvPr/>
            </p:nvSpPr>
            <p:spPr>
              <a:xfrm>
                <a:off x="4477013" y="3513955"/>
                <a:ext cx="476096" cy="255373"/>
              </a:xfrm>
              <a:prstGeom prst="rect">
                <a:avLst/>
              </a:prstGeom>
              <a:ln w="22225"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2400"/>
              </a:p>
            </p:txBody>
          </p:sp>
        </p:grpSp>
        <p:cxnSp>
          <p:nvCxnSpPr>
            <p:cNvPr id="120" name="Conector Reto 119"/>
            <p:cNvCxnSpPr/>
            <p:nvPr/>
          </p:nvCxnSpPr>
          <p:spPr>
            <a:xfrm>
              <a:off x="10000" y="10057"/>
              <a:ext cx="55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1" name="Grupo 120"/>
            <p:cNvGrpSpPr/>
            <p:nvPr/>
          </p:nvGrpSpPr>
          <p:grpSpPr>
            <a:xfrm rot="5400000" flipH="1">
              <a:off x="7218" y="5126"/>
              <a:ext cx="2007" cy="370"/>
              <a:chOff x="4210855" y="3524056"/>
              <a:chExt cx="1274569" cy="255373"/>
            </a:xfrm>
          </p:grpSpPr>
          <p:cxnSp>
            <p:nvCxnSpPr>
              <p:cNvPr id="122" name="Conector Reto 79"/>
              <p:cNvCxnSpPr/>
              <p:nvPr/>
            </p:nvCxnSpPr>
            <p:spPr>
              <a:xfrm flipV="1">
                <a:off x="4210855" y="3657508"/>
                <a:ext cx="1274569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3" name="Retângulo 122"/>
              <p:cNvSpPr/>
              <p:nvPr/>
            </p:nvSpPr>
            <p:spPr>
              <a:xfrm>
                <a:off x="4606140" y="3524056"/>
                <a:ext cx="476096" cy="255373"/>
              </a:xfrm>
              <a:prstGeom prst="rect">
                <a:avLst/>
              </a:prstGeom>
              <a:ln w="222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2400"/>
              </a:p>
            </p:txBody>
          </p:sp>
        </p:grpSp>
        <p:grpSp>
          <p:nvGrpSpPr>
            <p:cNvPr id="124" name="Grupo 123"/>
            <p:cNvGrpSpPr/>
            <p:nvPr/>
          </p:nvGrpSpPr>
          <p:grpSpPr>
            <a:xfrm rot="5400000" flipH="1">
              <a:off x="7194" y="8924"/>
              <a:ext cx="2007" cy="370"/>
              <a:chOff x="4152748" y="3524056"/>
              <a:chExt cx="1274569" cy="255373"/>
            </a:xfrm>
          </p:grpSpPr>
          <p:cxnSp>
            <p:nvCxnSpPr>
              <p:cNvPr id="125" name="Conector Reto 79"/>
              <p:cNvCxnSpPr/>
              <p:nvPr/>
            </p:nvCxnSpPr>
            <p:spPr>
              <a:xfrm flipV="1">
                <a:off x="4152748" y="3640943"/>
                <a:ext cx="1274569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6" name="Retângulo 125"/>
              <p:cNvSpPr/>
              <p:nvPr/>
            </p:nvSpPr>
            <p:spPr>
              <a:xfrm>
                <a:off x="4606140" y="3524056"/>
                <a:ext cx="476096" cy="255373"/>
              </a:xfrm>
              <a:prstGeom prst="rect">
                <a:avLst/>
              </a:prstGeom>
              <a:ln w="22225"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2400"/>
              </a:p>
            </p:txBody>
          </p:sp>
        </p:grpSp>
        <p:cxnSp>
          <p:nvCxnSpPr>
            <p:cNvPr id="127" name="Conector Reto 126"/>
            <p:cNvCxnSpPr/>
            <p:nvPr/>
          </p:nvCxnSpPr>
          <p:spPr>
            <a:xfrm>
              <a:off x="7941" y="10112"/>
              <a:ext cx="55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ector Reto 127"/>
            <p:cNvCxnSpPr/>
            <p:nvPr/>
          </p:nvCxnSpPr>
          <p:spPr>
            <a:xfrm>
              <a:off x="8222" y="6255"/>
              <a:ext cx="0" cy="205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Conector Reto 128"/>
            <p:cNvCxnSpPr/>
            <p:nvPr/>
          </p:nvCxnSpPr>
          <p:spPr>
            <a:xfrm>
              <a:off x="7268" y="7365"/>
              <a:ext cx="225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Elipse 129"/>
            <p:cNvSpPr/>
            <p:nvPr/>
          </p:nvSpPr>
          <p:spPr>
            <a:xfrm>
              <a:off x="8130" y="7287"/>
              <a:ext cx="170" cy="17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altLang="en-US"/>
            </a:p>
          </p:txBody>
        </p:sp>
        <p:sp>
          <p:nvSpPr>
            <p:cNvPr id="131" name="Caixa de Texto 23"/>
            <p:cNvSpPr txBox="1"/>
            <p:nvPr/>
          </p:nvSpPr>
          <p:spPr>
            <a:xfrm>
              <a:off x="5902" y="8501"/>
              <a:ext cx="2733" cy="1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altLang="en-US" sz="2800" dirty="0">
                  <a:latin typeface="Comic Sans MS" panose="030F0702030302020204" pitchFamily="66" charset="0"/>
                  <a:cs typeface="Comic Sans MS" panose="030F0702030302020204" pitchFamily="66" charset="0"/>
                </a:rPr>
                <a:t>R</a:t>
              </a:r>
              <a:r>
                <a:rPr lang="pt-BR" altLang="en-US" sz="2800" baseline="-25000" dirty="0">
                  <a:latin typeface="Comic Sans MS" panose="030F0702030302020204" pitchFamily="66" charset="0"/>
                  <a:cs typeface="Comic Sans MS" panose="030F0702030302020204" pitchFamily="66" charset="0"/>
                </a:rPr>
                <a:t>B2 </a:t>
              </a:r>
              <a:endParaRPr lang="pt-BR" altLang="en-US" sz="2800" dirty="0">
                <a:latin typeface="Comic Sans MS" panose="030F0702030302020204" pitchFamily="66" charset="0"/>
                <a:cs typeface="Comic Sans MS" panose="030F0702030302020204" pitchFamily="66" charset="0"/>
              </a:endParaRPr>
            </a:p>
          </p:txBody>
        </p:sp>
        <p:sp>
          <p:nvSpPr>
            <p:cNvPr id="132" name="Caixa de Texto 23"/>
            <p:cNvSpPr txBox="1"/>
            <p:nvPr/>
          </p:nvSpPr>
          <p:spPr>
            <a:xfrm>
              <a:off x="6160" y="4685"/>
              <a:ext cx="2216" cy="1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altLang="en-US" sz="2800" dirty="0">
                  <a:latin typeface="Comic Sans MS" panose="030F0702030302020204" pitchFamily="66" charset="0"/>
                  <a:cs typeface="Comic Sans MS" panose="030F0702030302020204" pitchFamily="66" charset="0"/>
                </a:rPr>
                <a:t>R</a:t>
              </a:r>
              <a:r>
                <a:rPr lang="pt-BR" altLang="en-US" sz="2800" baseline="-25000" dirty="0">
                  <a:latin typeface="Comic Sans MS" panose="030F0702030302020204" pitchFamily="66" charset="0"/>
                  <a:cs typeface="Comic Sans MS" panose="030F0702030302020204" pitchFamily="66" charset="0"/>
                </a:rPr>
                <a:t>B1</a:t>
              </a:r>
              <a:endParaRPr lang="pt-BR" altLang="en-US" sz="2800" dirty="0">
                <a:latin typeface="Comic Sans MS" panose="030F0702030302020204" pitchFamily="66" charset="0"/>
                <a:cs typeface="Comic Sans MS" panose="030F0702030302020204" pitchFamily="66" charset="0"/>
              </a:endParaRPr>
            </a:p>
          </p:txBody>
        </p:sp>
        <p:cxnSp>
          <p:nvCxnSpPr>
            <p:cNvPr id="133" name="Conector Reto 132"/>
            <p:cNvCxnSpPr/>
            <p:nvPr/>
          </p:nvCxnSpPr>
          <p:spPr>
            <a:xfrm flipV="1">
              <a:off x="12509" y="8819"/>
              <a:ext cx="87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Conector Reto 133"/>
            <p:cNvCxnSpPr/>
            <p:nvPr/>
          </p:nvCxnSpPr>
          <p:spPr>
            <a:xfrm flipV="1">
              <a:off x="12509" y="8963"/>
              <a:ext cx="87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Conector Reto 134"/>
            <p:cNvCxnSpPr/>
            <p:nvPr/>
          </p:nvCxnSpPr>
          <p:spPr>
            <a:xfrm rot="16200000" flipV="1">
              <a:off x="6689" y="7304"/>
              <a:ext cx="87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Conector Reto 135"/>
            <p:cNvCxnSpPr/>
            <p:nvPr/>
          </p:nvCxnSpPr>
          <p:spPr>
            <a:xfrm rot="16200000" flipV="1">
              <a:off x="6830" y="7296"/>
              <a:ext cx="87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Conector Reto 136"/>
            <p:cNvCxnSpPr/>
            <p:nvPr/>
          </p:nvCxnSpPr>
          <p:spPr>
            <a:xfrm flipV="1">
              <a:off x="10254" y="7984"/>
              <a:ext cx="266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Conector Reto 137"/>
            <p:cNvCxnSpPr/>
            <p:nvPr/>
          </p:nvCxnSpPr>
          <p:spPr>
            <a:xfrm>
              <a:off x="12909" y="7968"/>
              <a:ext cx="0" cy="85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Conector Reto 138"/>
            <p:cNvCxnSpPr/>
            <p:nvPr/>
          </p:nvCxnSpPr>
          <p:spPr>
            <a:xfrm>
              <a:off x="12631" y="9985"/>
              <a:ext cx="55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Conector Reto 139"/>
            <p:cNvCxnSpPr/>
            <p:nvPr/>
          </p:nvCxnSpPr>
          <p:spPr>
            <a:xfrm>
              <a:off x="12909" y="8963"/>
              <a:ext cx="0" cy="10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Conector Reto 140"/>
            <p:cNvCxnSpPr/>
            <p:nvPr/>
          </p:nvCxnSpPr>
          <p:spPr>
            <a:xfrm>
              <a:off x="5354" y="7355"/>
              <a:ext cx="1757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Caixa de Texto 23"/>
            <p:cNvSpPr txBox="1"/>
            <p:nvPr/>
          </p:nvSpPr>
          <p:spPr>
            <a:xfrm>
              <a:off x="6458" y="5831"/>
              <a:ext cx="1292" cy="1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altLang="en-US" sz="2800" dirty="0">
                  <a:latin typeface="Comic Sans MS" panose="030F0702030302020204" pitchFamily="66" charset="0"/>
                  <a:cs typeface="Comic Sans MS" panose="030F0702030302020204" pitchFamily="66" charset="0"/>
                </a:rPr>
                <a:t>C</a:t>
              </a:r>
              <a:r>
                <a:rPr lang="pt-BR" altLang="en-US" sz="2800" baseline="-25000" dirty="0">
                  <a:latin typeface="Comic Sans MS" panose="030F0702030302020204" pitchFamily="66" charset="0"/>
                  <a:cs typeface="Comic Sans MS" panose="030F0702030302020204" pitchFamily="66" charset="0"/>
                </a:rPr>
                <a:t>B </a:t>
              </a:r>
              <a:endParaRPr lang="pt-BR" altLang="en-US" sz="2800" dirty="0">
                <a:latin typeface="Comic Sans MS" panose="030F0702030302020204" pitchFamily="66" charset="0"/>
                <a:cs typeface="Comic Sans MS" panose="030F0702030302020204" pitchFamily="66" charset="0"/>
              </a:endParaRPr>
            </a:p>
          </p:txBody>
        </p:sp>
      </p:grpSp>
      <p:cxnSp>
        <p:nvCxnSpPr>
          <p:cNvPr id="146" name="Conector Reto 145"/>
          <p:cNvCxnSpPr/>
          <p:nvPr/>
        </p:nvCxnSpPr>
        <p:spPr>
          <a:xfrm flipH="1">
            <a:off x="7242175" y="1822450"/>
            <a:ext cx="216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Conector Reto 146"/>
          <p:cNvCxnSpPr/>
          <p:nvPr/>
        </p:nvCxnSpPr>
        <p:spPr>
          <a:xfrm flipV="1">
            <a:off x="7250430" y="1837690"/>
            <a:ext cx="0" cy="684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Cruz 149"/>
          <p:cNvSpPr/>
          <p:nvPr/>
        </p:nvSpPr>
        <p:spPr>
          <a:xfrm>
            <a:off x="5424805" y="2799715"/>
            <a:ext cx="1022985" cy="853440"/>
          </a:xfrm>
          <a:prstGeom prst="plus">
            <a:avLst/>
          </a:prstGeom>
          <a:solidFill>
            <a:srgbClr val="F7FD9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pt-BR" altLang="en-US"/>
          </a:p>
        </p:txBody>
      </p:sp>
      <p:sp>
        <p:nvSpPr>
          <p:cNvPr id="152" name="CaixaDeTexto 45"/>
          <p:cNvSpPr txBox="1"/>
          <p:nvPr/>
        </p:nvSpPr>
        <p:spPr>
          <a:xfrm>
            <a:off x="638810" y="4827905"/>
            <a:ext cx="489267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spcBef>
                <a:spcPts val="600"/>
              </a:spcBef>
              <a:spcAft>
                <a:spcPts val="600"/>
              </a:spcAft>
              <a:buFont typeface="+mj-lt"/>
              <a:buNone/>
            </a:pPr>
            <a:r>
              <a:rPr lang="pt-BR" altLang="en-US" sz="28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Polarização ou DC: considera apenas os sinais DC </a:t>
            </a:r>
            <a:endParaRPr lang="pt-BR" altLang="en-US" sz="2800" b="1" dirty="0" smtClean="0">
              <a:solidFill>
                <a:schemeClr val="tx1"/>
              </a:solidFill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</p:txBody>
      </p:sp>
      <p:sp>
        <p:nvSpPr>
          <p:cNvPr id="153" name="CaixaDeTexto 45"/>
          <p:cNvSpPr txBox="1"/>
          <p:nvPr/>
        </p:nvSpPr>
        <p:spPr>
          <a:xfrm>
            <a:off x="6045200" y="4827905"/>
            <a:ext cx="581342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spcBef>
                <a:spcPts val="600"/>
              </a:spcBef>
              <a:spcAft>
                <a:spcPts val="600"/>
              </a:spcAft>
              <a:buFont typeface="+mj-lt"/>
              <a:buNone/>
            </a:pPr>
            <a:r>
              <a:rPr lang="pt-BR" altLang="en-US" sz="28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Pequenos sinais: considera os sinais que variam. O transístor é substituido por um modelo de pequenos sinais</a:t>
            </a:r>
            <a:endParaRPr lang="pt-BR" altLang="en-US" sz="2800" b="1" dirty="0" smtClean="0">
              <a:solidFill>
                <a:schemeClr val="tx1"/>
              </a:solidFill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</p:txBody>
      </p:sp>
      <p:sp>
        <p:nvSpPr>
          <p:cNvPr id="155" name="Elipse 154"/>
          <p:cNvSpPr/>
          <p:nvPr/>
        </p:nvSpPr>
        <p:spPr>
          <a:xfrm>
            <a:off x="7047248" y="3584947"/>
            <a:ext cx="435610" cy="4489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altLang="en-US"/>
          </a:p>
        </p:txBody>
      </p:sp>
      <p:sp>
        <p:nvSpPr>
          <p:cNvPr id="156" name="Forma livre 155"/>
          <p:cNvSpPr/>
          <p:nvPr/>
        </p:nvSpPr>
        <p:spPr>
          <a:xfrm>
            <a:off x="7106938" y="3645907"/>
            <a:ext cx="316865" cy="352425"/>
          </a:xfrm>
          <a:custGeom>
            <a:avLst/>
            <a:gdLst>
              <a:gd name="connisteX0" fmla="*/ 0 w 392430"/>
              <a:gd name="connsiteY0" fmla="*/ 320607 h 520548"/>
              <a:gd name="connisteX1" fmla="*/ 165735 w 392430"/>
              <a:gd name="connsiteY1" fmla="*/ 3742 h 520548"/>
              <a:gd name="connisteX2" fmla="*/ 241300 w 392430"/>
              <a:gd name="connsiteY2" fmla="*/ 517457 h 520548"/>
              <a:gd name="connisteX3" fmla="*/ 392430 w 392430"/>
              <a:gd name="connsiteY3" fmla="*/ 184717 h 520548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</a:cxnLst>
            <a:rect l="l" t="t" r="r" b="b"/>
            <a:pathLst>
              <a:path w="392430" h="520548">
                <a:moveTo>
                  <a:pt x="0" y="320607"/>
                </a:moveTo>
                <a:cubicBezTo>
                  <a:pt x="31750" y="246947"/>
                  <a:pt x="117475" y="-35628"/>
                  <a:pt x="165735" y="3742"/>
                </a:cubicBezTo>
                <a:cubicBezTo>
                  <a:pt x="213995" y="43112"/>
                  <a:pt x="196215" y="481262"/>
                  <a:pt x="241300" y="517457"/>
                </a:cubicBezTo>
                <a:cubicBezTo>
                  <a:pt x="286385" y="553652"/>
                  <a:pt x="363855" y="261552"/>
                  <a:pt x="392430" y="184717"/>
                </a:cubicBezTo>
              </a:path>
            </a:pathLst>
          </a:cu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altLang="en-US"/>
          </a:p>
        </p:txBody>
      </p:sp>
      <p:cxnSp>
        <p:nvCxnSpPr>
          <p:cNvPr id="157" name="Conector Reto 156"/>
          <p:cNvCxnSpPr/>
          <p:nvPr/>
        </p:nvCxnSpPr>
        <p:spPr>
          <a:xfrm rot="5400000">
            <a:off x="6923370" y="4328911"/>
            <a:ext cx="68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Conector Reto 157"/>
          <p:cNvCxnSpPr/>
          <p:nvPr/>
        </p:nvCxnSpPr>
        <p:spPr>
          <a:xfrm>
            <a:off x="7093272" y="4684665"/>
            <a:ext cx="35302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Conector Reto 158"/>
          <p:cNvCxnSpPr/>
          <p:nvPr/>
        </p:nvCxnSpPr>
        <p:spPr>
          <a:xfrm flipH="1" flipV="1">
            <a:off x="7265370" y="3334243"/>
            <a:ext cx="4763" cy="2430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CaixaDeTexto 47"/>
          <p:cNvSpPr txBox="1"/>
          <p:nvPr/>
        </p:nvSpPr>
        <p:spPr>
          <a:xfrm>
            <a:off x="6314458" y="4029436"/>
            <a:ext cx="93916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i="1" dirty="0" err="1" smtClean="0">
                <a:latin typeface="Century Schoolbook" panose="02040604050505020304" pitchFamily="18" charset="0"/>
                <a:ea typeface="Cambria Math" panose="02040503050406030204" pitchFamily="18" charset="0"/>
              </a:rPr>
              <a:t>vin</a:t>
            </a:r>
            <a:r>
              <a:rPr lang="pt-BR" sz="2400" i="1" dirty="0" smtClean="0">
                <a:latin typeface="Century Schoolbook" panose="02040604050505020304" pitchFamily="18" charset="0"/>
                <a:ea typeface="Cambria Math" panose="02040503050406030204" pitchFamily="18" charset="0"/>
              </a:rPr>
              <a:t>(t)</a:t>
            </a:r>
            <a:endParaRPr lang="pt-BR" sz="2400" i="1" dirty="0">
              <a:latin typeface="Century Schoolbook" panose="02040604050505020304" pitchFamily="18" charset="0"/>
              <a:ea typeface="Cambria Math" panose="02040503050406030204" pitchFamily="18" charset="0"/>
            </a:endParaRPr>
          </a:p>
        </p:txBody>
      </p:sp>
      <p:sp>
        <p:nvSpPr>
          <p:cNvPr id="161" name="CaixaDeTexto 45"/>
          <p:cNvSpPr txBox="1"/>
          <p:nvPr/>
        </p:nvSpPr>
        <p:spPr>
          <a:xfrm>
            <a:off x="757555" y="546735"/>
            <a:ext cx="106775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>
              <a:spcBef>
                <a:spcPts val="600"/>
              </a:spcBef>
              <a:spcAft>
                <a:spcPts val="600"/>
              </a:spcAft>
              <a:buFont typeface="+mj-lt"/>
              <a:buNone/>
            </a:pPr>
            <a:r>
              <a:rPr lang="pt-BR" altLang="en-US" sz="3600" b="1" dirty="0" smtClean="0">
                <a:solidFill>
                  <a:srgbClr val="C00000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Modelo de Pequenos sinais</a:t>
            </a:r>
            <a:endParaRPr lang="pt-BR" altLang="en-US" sz="2800" b="1" dirty="0" smtClean="0">
              <a:solidFill>
                <a:schemeClr val="tx1"/>
              </a:solidFill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</p:txBody>
      </p:sp>
      <p:sp>
        <p:nvSpPr>
          <p:cNvPr id="3" name="Espaço Reservado para Número de Slide 1"/>
          <p:cNvSpPr>
            <a:spLocks noGrp="1"/>
          </p:cNvSpPr>
          <p:nvPr/>
        </p:nvSpPr>
        <p:spPr>
          <a:xfrm>
            <a:off x="9070975" y="63722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F297BB-B745-4CAB-BE1D-CE4C89382949}" type="slidenum">
              <a:rPr lang="pt-BR" smtClean="0"/>
            </a:fld>
            <a:endParaRPr lang="pt-BR"/>
          </a:p>
        </p:txBody>
      </p:sp>
      <p:cxnSp>
        <p:nvCxnSpPr>
          <p:cNvPr id="2" name="Conector Reto 1"/>
          <p:cNvCxnSpPr/>
          <p:nvPr/>
        </p:nvCxnSpPr>
        <p:spPr>
          <a:xfrm>
            <a:off x="7076127" y="2507250"/>
            <a:ext cx="35302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 de Texto 23"/>
          <p:cNvSpPr txBox="1"/>
          <p:nvPr/>
        </p:nvSpPr>
        <p:spPr>
          <a:xfrm>
            <a:off x="9195450" y="4002845"/>
            <a:ext cx="1149575" cy="5221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sz="2800" dirty="0">
                <a:latin typeface="Comic Sans MS" panose="030F0702030302020204" pitchFamily="66" charset="0"/>
                <a:cs typeface="Comic Sans MS" panose="030F0702030302020204" pitchFamily="66" charset="0"/>
              </a:rPr>
              <a:t>R</a:t>
            </a:r>
            <a:r>
              <a:rPr lang="pt-BR" altLang="en-US" sz="2800" baseline="-25000" dirty="0">
                <a:latin typeface="Comic Sans MS" panose="030F0702030302020204" pitchFamily="66" charset="0"/>
                <a:cs typeface="Comic Sans MS" panose="030F0702030302020204" pitchFamily="66" charset="0"/>
              </a:rPr>
              <a:t>E </a:t>
            </a:r>
            <a:endParaRPr lang="pt-BR" altLang="en-US" sz="2800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4F297BB-B745-4CAB-BE1D-CE4C89382949}" type="slidenum">
              <a:rPr lang="pt-BR" smtClean="0"/>
            </a:fld>
            <a:endParaRPr lang="pt-BR"/>
          </a:p>
        </p:txBody>
      </p:sp>
      <p:sp>
        <p:nvSpPr>
          <p:cNvPr id="5" name="CaixaDeTexto 45"/>
          <p:cNvSpPr txBox="1"/>
          <p:nvPr/>
        </p:nvSpPr>
        <p:spPr>
          <a:xfrm>
            <a:off x="302260" y="286385"/>
            <a:ext cx="1158748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spcBef>
                <a:spcPts val="600"/>
              </a:spcBef>
              <a:spcAft>
                <a:spcPts val="600"/>
              </a:spcAft>
              <a:buFont typeface="+mj-lt"/>
              <a:buNone/>
            </a:pPr>
            <a:r>
              <a:rPr lang="pt-BR" altLang="en-US" sz="2800" b="1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Como a função de transferência do sistema é uma razão de polinomios, é fácil mostrar que</a:t>
            </a:r>
            <a:endParaRPr lang="pt-BR" sz="2800" b="1" dirty="0" smtClean="0"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tângulo 9"/>
              <p:cNvSpPr/>
              <p:nvPr/>
            </p:nvSpPr>
            <p:spPr>
              <a:xfrm>
                <a:off x="612140" y="3773170"/>
                <a:ext cx="9906000" cy="19812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:pPr algn="ctr"/>
                <a14:m>
                  <m:oMath xmlns:m="http://schemas.openxmlformats.org/officeDocument/2006/math">
                    <m:r>
                      <a:rPr lang="en-US" altLang="pt-BR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pt-BR" altLang="en-US" sz="3200"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</a:rPr>
                  <a:t>(t)=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</m:t>
                        </m:r>
                      </m:num>
                      <m:den>
                        <m:r>
                          <a:rPr lang="en-US" alt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pt-BR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𝐹</m:t>
                    </m:r>
                    <m:r>
                      <a:rPr lang="en-US" altLang="pt-BR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altLang="pt-BR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𝑗</m:t>
                    </m:r>
                    <m:r>
                      <a:rPr lang="en-US" altLang="pt-BR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𝜔</m:t>
                    </m:r>
                    <m:r>
                      <a:rPr lang="en-US" altLang="pt-BR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)</m:t>
                    </m:r>
                    <m:r>
                      <a:rPr lang="en-US" altLang="pt-BR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𝑒𝑥𝑝</m:t>
                    </m:r>
                    <m:r>
                      <a:rPr lang="en-US" altLang="pt-BR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altLang="pt-BR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𝑗</m:t>
                    </m:r>
                    <m:r>
                      <a:rPr lang="en-US" altLang="pt-BR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𝜔</m:t>
                    </m:r>
                    <m:r>
                      <a:rPr lang="en-US" altLang="pt-BR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𝑡</m:t>
                    </m:r>
                    <m:r>
                      <a:rPr lang="en-US" altLang="pt-BR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)+</m:t>
                    </m:r>
                    <m:f>
                      <m:fPr>
                        <m:ctrlPr>
                          <a:rPr lang="en-US" alt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</m:t>
                        </m:r>
                      </m:num>
                      <m:den>
                        <m:r>
                          <a:rPr lang="en-US" alt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pt-BR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𝐹</m:t>
                    </m:r>
                    <m:r>
                      <a:rPr lang="en-US" altLang="pt-BR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(−</m:t>
                    </m:r>
                    <m:r>
                      <a:rPr lang="en-US" altLang="pt-BR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𝑗</m:t>
                    </m:r>
                    <m:r>
                      <a:rPr lang="en-US" altLang="pt-BR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𝜔</m:t>
                    </m:r>
                    <m:r>
                      <a:rPr lang="en-US" altLang="pt-BR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)</m:t>
                    </m:r>
                    <m:r>
                      <a:rPr lang="en-US" altLang="pt-BR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𝑒𝑥𝑝</m:t>
                    </m:r>
                    <m:r>
                      <a:rPr lang="en-US" altLang="pt-BR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(−</m:t>
                    </m:r>
                    <m:r>
                      <a:rPr lang="en-US" altLang="pt-BR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𝑗</m:t>
                    </m:r>
                    <m:r>
                      <a:rPr lang="en-US" altLang="pt-BR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𝜔</m:t>
                    </m:r>
                    <m:r>
                      <a:rPr lang="en-US" altLang="pt-BR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𝑡</m:t>
                    </m:r>
                    <m:r>
                      <a:rPr lang="en-US" altLang="pt-BR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alt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</m:t>
                        </m:r>
                      </m:num>
                      <m:den>
                        <m:r>
                          <a:rPr lang="en-US" alt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pt-BR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|</m:t>
                    </m:r>
                    <m:r>
                      <a:rPr lang="en-US" altLang="pt-BR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𝐹</m:t>
                    </m:r>
                    <m:r>
                      <a:rPr lang="en-US" altLang="pt-BR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altLang="pt-BR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𝑗</m:t>
                    </m:r>
                    <m:r>
                      <a:rPr lang="en-US" altLang="pt-BR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𝜔</m:t>
                    </m:r>
                    <m:r>
                      <a:rPr lang="en-US" altLang="pt-BR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)|(</m:t>
                    </m:r>
                    <m:r>
                      <a:rPr lang="en-US" altLang="pt-BR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𝑒𝑥𝑝</m:t>
                    </m:r>
                    <m:r>
                      <a:rPr lang="en-US" altLang="pt-BR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altLang="pt-BR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𝑗</m:t>
                    </m:r>
                    <m:r>
                      <a:rPr lang="en-US" altLang="pt-BR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altLang="pt-BR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𝜔</m:t>
                    </m:r>
                    <m:r>
                      <a:rPr lang="en-US" altLang="pt-BR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𝑡</m:t>
                    </m:r>
                    <m:r>
                      <a:rPr lang="en-US" altLang="pt-BR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altLang="pt-BR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𝜃</m:t>
                    </m:r>
                    <m:r>
                      <a:rPr lang="en-US" altLang="pt-BR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))+</m:t>
                    </m:r>
                    <m:r>
                      <a:rPr lang="en-US" altLang="pt-BR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𝑒𝑥𝑝</m:t>
                    </m:r>
                    <m:r>
                      <a:rPr lang="en-US" altLang="pt-BR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altLang="pt-BR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r>
                      <a:rPr lang="en-US" altLang="pt-BR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𝑗</m:t>
                    </m:r>
                    <m:r>
                      <a:rPr lang="en-US" altLang="pt-BR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altLang="pt-BR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𝜔</m:t>
                    </m:r>
                    <m:r>
                      <a:rPr lang="en-US" altLang="pt-BR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𝑡</m:t>
                    </m:r>
                    <m:r>
                      <a:rPr lang="en-US" altLang="pt-BR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altLang="pt-BR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𝜃</m:t>
                    </m:r>
                    <m:r>
                      <a:rPr lang="en-US" altLang="pt-BR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pt-BR" altLang="en-US" sz="3200"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</a:rPr>
                  <a:t>)=</a:t>
                </a:r>
                <a:endParaRPr lang="pt-BR" altLang="en-US" sz="3200"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altLang="pt-BR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pt-BR" altLang="en-US" sz="3200"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</a:rPr>
                  <a:t>(t)=A</a:t>
                </a:r>
                <a14:m>
                  <m:oMath xmlns:m="http://schemas.openxmlformats.org/officeDocument/2006/math">
                    <m:r>
                      <a:rPr lang="en-US" altLang="pt-BR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|</m:t>
                    </m:r>
                    <m:r>
                      <a:rPr lang="en-US" altLang="pt-BR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𝐹</m:t>
                    </m:r>
                    <m:r>
                      <a:rPr lang="en-US" altLang="pt-BR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altLang="pt-BR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𝑗</m:t>
                    </m:r>
                    <m:r>
                      <a:rPr lang="en-US" altLang="pt-BR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𝜔</m:t>
                    </m:r>
                    <m:r>
                      <a:rPr lang="en-US" altLang="pt-BR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)|</m:t>
                    </m:r>
                  </m:oMath>
                </a14:m>
                <a:r>
                  <a:rPr lang="pt-BR" altLang="en-US" sz="3200"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</a:rPr>
                  <a:t>cos(</a:t>
                </a:r>
                <a14:m>
                  <m:oMath xmlns:m="http://schemas.openxmlformats.org/officeDocument/2006/math">
                    <m:r>
                      <a:rPr lang="en-US" altLang="pt-BR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𝜔</m:t>
                    </m:r>
                    <m:r>
                      <a:rPr lang="en-US" altLang="pt-BR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𝑡</m:t>
                    </m:r>
                    <m:r>
                      <a:rPr lang="en-US" altLang="pt-BR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altLang="pt-BR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pt-BR" altLang="en-US" sz="3200"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</a:rPr>
                  <a:t>)</a:t>
                </a:r>
                <a:endParaRPr lang="pt-BR" altLang="en-US" sz="3200" dirty="0"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0" name="Re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140" y="3773170"/>
                <a:ext cx="9906000" cy="1981200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tângulo 1"/>
              <p:cNvSpPr/>
              <p:nvPr/>
            </p:nvSpPr>
            <p:spPr>
              <a:xfrm>
                <a:off x="3707130" y="1239520"/>
                <a:ext cx="4509135" cy="5835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pt-BR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𝐹</m:t>
                      </m:r>
                      <m:r>
                        <a:rPr lang="en-US" altLang="pt-BR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(−</m:t>
                      </m:r>
                      <m:r>
                        <a:rPr lang="en-US" altLang="pt-BR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𝑗</m:t>
                      </m:r>
                      <m:r>
                        <a:rPr lang="en-US" altLang="pt-BR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𝜔</m:t>
                      </m:r>
                      <m:r>
                        <a:rPr lang="en-US" altLang="pt-BR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)=</m:t>
                      </m:r>
                      <m:r>
                        <a:rPr lang="en-US" altLang="pt-BR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𝐹</m:t>
                      </m:r>
                      <m:r>
                        <a:rPr lang="en-US" altLang="pt-BR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r>
                        <a:rPr lang="en-US" altLang="pt-BR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𝑗</m:t>
                      </m:r>
                      <m:r>
                        <a:rPr lang="en-US" altLang="pt-BR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𝜔</m:t>
                      </m:r>
                      <m:r>
                        <a:rPr lang="en-US" altLang="pt-BR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)</m:t>
                      </m:r>
                      <m:r>
                        <a:rPr lang="en-US" altLang="pt-BR" sz="3200" i="1" baseline="300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en-US" altLang="pt-BR" sz="3200" i="1" dirty="0"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130" y="1239520"/>
                <a:ext cx="4509135" cy="583565"/>
              </a:xfrm>
              <a:prstGeom prst="rect">
                <a:avLst/>
              </a:prstGeom>
              <a:blipFill rotWithShape="1">
                <a:blip r:embed="rId2"/>
                <a:stretch>
                  <a:fillRect t="-9576"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aixaDeTexto 45"/>
              <p:cNvSpPr txBox="1"/>
              <p:nvPr/>
            </p:nvSpPr>
            <p:spPr>
              <a:xfrm>
                <a:off x="397510" y="2081530"/>
                <a:ext cx="11587480" cy="1691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indent="0" algn="l">
                  <a:spcBef>
                    <a:spcPts val="600"/>
                  </a:spcBef>
                  <a:spcAft>
                    <a:spcPts val="600"/>
                  </a:spcAft>
                  <a:buFont typeface="+mj-lt"/>
                  <a:buNone/>
                </a:pPr>
                <a:r>
                  <a:rPr lang="pt-BR" altLang="en-US" sz="2800" b="1" dirty="0" smtClean="0"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Se escrevermos o número imaginário </a:t>
                </a:r>
                <a14:m>
                  <m:oMath xmlns:m="http://schemas.openxmlformats.org/officeDocument/2006/math">
                    <m:r>
                      <a:rPr lang="en-US" altLang="pt-BR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𝐹</m:t>
                    </m:r>
                    <m:r>
                      <a:rPr lang="en-US" altLang="pt-BR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altLang="pt-BR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𝑗</m:t>
                    </m:r>
                    <m:r>
                      <a:rPr lang="en-US" altLang="pt-BR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𝜔</m:t>
                    </m:r>
                    <m:r>
                      <a:rPr lang="en-US" altLang="pt-BR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altLang="en-US" sz="2800" b="1" dirty="0" smtClean="0"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 como</a:t>
                </a:r>
                <a:endParaRPr lang="pt-BR" altLang="en-US" sz="2800" b="1" dirty="0" smtClean="0">
                  <a:latin typeface="Comic Sans MS" panose="030F0702030302020204" pitchFamily="66" charset="0"/>
                  <a:ea typeface="Cambria Math" panose="02040503050406030204" pitchFamily="18" charset="0"/>
                  <a:cs typeface="Comic Sans MS" panose="030F0702030302020204" pitchFamily="66" charset="0"/>
                  <a:sym typeface="Symbol" panose="05050102010706020507" charset="0"/>
                </a:endParaRPr>
              </a:p>
              <a:p>
                <a:pPr indent="0" algn="ctr">
                  <a:spcBef>
                    <a:spcPts val="600"/>
                  </a:spcBef>
                  <a:spcAft>
                    <a:spcPts val="600"/>
                  </a:spcAft>
                  <a:buFont typeface="+mj-lt"/>
                  <a:buNone/>
                </a:pPr>
                <a14:m>
                  <m:oMath xmlns:m="http://schemas.openxmlformats.org/officeDocument/2006/math">
                    <m:r>
                      <a:rPr lang="en-US" altLang="pt-BR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𝐹</m:t>
                    </m:r>
                    <m:r>
                      <a:rPr lang="en-US" altLang="pt-BR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altLang="pt-BR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𝑗</m:t>
                    </m:r>
                    <m:r>
                      <a:rPr lang="en-US" altLang="pt-BR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𝜔</m:t>
                    </m:r>
                    <m:r>
                      <a:rPr lang="en-US" altLang="pt-BR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altLang="en-US" sz="2800"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altLang="pt-BR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|</m:t>
                    </m:r>
                    <m:r>
                      <a:rPr lang="en-US" altLang="pt-BR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𝐹</m:t>
                    </m:r>
                    <m:r>
                      <a:rPr lang="en-US" altLang="pt-BR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altLang="pt-BR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𝑗</m:t>
                    </m:r>
                    <m:r>
                      <a:rPr lang="en-US" altLang="pt-BR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𝜔</m:t>
                    </m:r>
                    <m:r>
                      <a:rPr lang="en-US" altLang="pt-BR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altLang="en-US" sz="2800"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</a:rPr>
                  <a:t>|exp(</a:t>
                </a:r>
                <a14:m>
                  <m:oMath xmlns:m="http://schemas.openxmlformats.org/officeDocument/2006/math">
                    <m:r>
                      <a:rPr lang="en-US" altLang="pt-BR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𝑗</m:t>
                    </m:r>
                    <m:r>
                      <a:rPr lang="en-US" altLang="pt-BR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𝜃</m:t>
                    </m:r>
                    <m:r>
                      <a:rPr lang="en-US" altLang="pt-BR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pt-BR" sz="2800" i="1"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pPr indent="0" algn="l">
                  <a:spcBef>
                    <a:spcPts val="600"/>
                  </a:spcBef>
                  <a:spcAft>
                    <a:spcPts val="600"/>
                  </a:spcAft>
                  <a:buFont typeface="+mj-lt"/>
                  <a:buNone/>
                </a:pPr>
                <a:r>
                  <a:rPr lang="pt-BR" altLang="en-US" sz="2800" b="1" dirty="0" smtClean="0"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onde </a:t>
                </a:r>
                <a14:m>
                  <m:oMath xmlns:m="http://schemas.openxmlformats.org/officeDocument/2006/math">
                    <m:r>
                      <a:rPr lang="en-US" altLang="pt-BR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pt-BR" altLang="en-US" sz="2800" b="1"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</a:rPr>
                  <a:t> é </a:t>
                </a:r>
                <a:r>
                  <a:rPr lang="pt-BR" altLang="en-US" sz="2800" b="1"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</a:rPr>
                  <a:t>a fase, então a resposta permanente será</a:t>
                </a:r>
                <a:endParaRPr lang="pt-BR" altLang="en-US" sz="2800" b="1" dirty="0" smtClean="0">
                  <a:latin typeface="Comic Sans MS" panose="030F0702030302020204" pitchFamily="66" charset="0"/>
                  <a:ea typeface="Cambria Math" panose="02040503050406030204" pitchFamily="18" charset="0"/>
                  <a:cs typeface="Comic Sans MS" panose="030F0702030302020204" pitchFamily="66" charset="0"/>
                  <a:sym typeface="Symbol" panose="05050102010706020507" charset="0"/>
                </a:endParaRPr>
              </a:p>
            </p:txBody>
          </p:sp>
        </mc:Choice>
        <mc:Fallback>
          <p:sp>
            <p:nvSpPr>
              <p:cNvPr id="3" name="CaixaDeTexto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510" y="2081530"/>
                <a:ext cx="11587480" cy="169164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tângulo 10"/>
              <p:cNvSpPr/>
              <p:nvPr/>
            </p:nvSpPr>
            <p:spPr>
              <a:xfrm>
                <a:off x="1111885" y="6012815"/>
                <a:ext cx="8905875" cy="5835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:pPr algn="ctr"/>
                <a:r>
                  <a:rPr lang="pt-BR" altLang="en-US" sz="3200" i="1"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</a:rPr>
                  <a:t>X(t)= X</a:t>
                </a:r>
                <a:r>
                  <a:rPr lang="pt-BR" altLang="en-US" sz="3200" i="1" baseline="-25000"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</a:rPr>
                  <a:t>0 </a:t>
                </a:r>
                <a:r>
                  <a:rPr lang="pt-BR" altLang="en-US" sz="3200" i="1"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</a:rPr>
                  <a:t>+</a:t>
                </a:r>
                <a14:m>
                  <m:oMath xmlns:m="http://schemas.openxmlformats.org/officeDocument/2006/math">
                    <m:r>
                      <a:rPr lang="en-US" altLang="pt-BR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pt-BR" altLang="en-US" sz="3200" i="1"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</a:rPr>
                  <a:t>(t) = </a:t>
                </a:r>
                <a:r>
                  <a:rPr lang="pt-BR" altLang="en-US" sz="3200" i="1"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X</a:t>
                </a:r>
                <a:r>
                  <a:rPr lang="pt-BR" altLang="en-US" sz="3200" i="1" baseline="-25000"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0</a:t>
                </a:r>
                <a:r>
                  <a:rPr lang="pt-BR" altLang="en-US" sz="3200" i="1"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+</a:t>
                </a:r>
                <a:r>
                  <a:rPr lang="pt-BR" altLang="en-US" sz="3200" i="1"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US" altLang="pt-BR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|</m:t>
                    </m:r>
                    <m:r>
                      <a:rPr lang="en-US" altLang="pt-BR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𝐹</m:t>
                    </m:r>
                    <m:r>
                      <a:rPr lang="en-US" altLang="pt-BR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altLang="pt-BR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𝑗</m:t>
                    </m:r>
                    <m:r>
                      <a:rPr lang="en-US" altLang="pt-BR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𝜔</m:t>
                    </m:r>
                    <m:r>
                      <a:rPr lang="en-US" altLang="pt-BR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)|</m:t>
                    </m:r>
                  </m:oMath>
                </a14:m>
                <a:r>
                  <a:rPr lang="pt-BR" altLang="en-US" sz="3200" i="1"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</a:rPr>
                  <a:t>cos(</a:t>
                </a:r>
                <a14:m>
                  <m:oMath xmlns:m="http://schemas.openxmlformats.org/officeDocument/2006/math">
                    <m:r>
                      <a:rPr lang="en-US" altLang="pt-BR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𝜔</m:t>
                    </m:r>
                    <m:r>
                      <a:rPr lang="en-US" altLang="pt-BR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𝑡</m:t>
                    </m:r>
                    <m:r>
                      <a:rPr lang="en-US" altLang="pt-BR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altLang="pt-BR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pt-BR" altLang="en-US" sz="3200" i="1"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</a:rPr>
                  <a:t>)</a:t>
                </a:r>
                <a:endParaRPr lang="pt-BR" altLang="en-US" sz="3200" i="1" dirty="0"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1" name="Retâ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885" y="6012815"/>
                <a:ext cx="8905875" cy="583565"/>
              </a:xfrm>
              <a:prstGeom prst="rect">
                <a:avLst/>
              </a:prstGeom>
              <a:blipFill rotWithShape="1">
                <a:blip r:embed="rId4"/>
                <a:stretch>
                  <a:fillRect b="-5332"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" name="CaixaDeTexto 45"/>
          <p:cNvSpPr txBox="1"/>
          <p:nvPr/>
        </p:nvSpPr>
        <p:spPr>
          <a:xfrm>
            <a:off x="302260" y="306705"/>
            <a:ext cx="1158748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ctr">
              <a:spcBef>
                <a:spcPts val="600"/>
              </a:spcBef>
              <a:spcAft>
                <a:spcPts val="600"/>
              </a:spcAft>
              <a:buFont typeface="+mj-lt"/>
              <a:buNone/>
            </a:pPr>
            <a:r>
              <a:rPr lang="pt-BR" altLang="en-US" sz="3600" b="1" dirty="0" smtClean="0">
                <a:solidFill>
                  <a:srgbClr val="C00000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Modelo de Pequenos Sinais</a:t>
            </a:r>
            <a:endParaRPr lang="pt-BR" altLang="en-US" sz="3600" b="1" dirty="0" smtClean="0">
              <a:solidFill>
                <a:srgbClr val="C00000"/>
              </a:solidFill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  <a:p>
            <a:pPr indent="0">
              <a:spcBef>
                <a:spcPts val="600"/>
              </a:spcBef>
              <a:spcAft>
                <a:spcPts val="600"/>
              </a:spcAft>
              <a:buFont typeface="+mj-lt"/>
              <a:buNone/>
            </a:pPr>
            <a:r>
              <a:rPr lang="pt-BR" altLang="en-US" sz="2800" b="1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Assim, relembrando, </a:t>
            </a:r>
            <a:endParaRPr lang="pt-BR" altLang="en-US" sz="2800" b="1" dirty="0" smtClean="0"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  <a:p>
            <a:pPr indent="0">
              <a:spcBef>
                <a:spcPts val="600"/>
              </a:spcBef>
              <a:spcAft>
                <a:spcPts val="600"/>
              </a:spcAft>
              <a:buFont typeface="+mj-lt"/>
              <a:buNone/>
            </a:pPr>
            <a:r>
              <a:rPr lang="pt-BR" altLang="en-US" sz="2800" b="1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1. pegamos o sistema inicial, escrevemos sua equação. </a:t>
            </a:r>
            <a:endParaRPr lang="pt-BR" altLang="en-US" sz="2800" b="1" dirty="0" smtClean="0"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9443720" y="4430395"/>
            <a:ext cx="430530" cy="1624330"/>
            <a:chOff x="7026" y="6146"/>
            <a:chExt cx="463" cy="3427"/>
          </a:xfrm>
        </p:grpSpPr>
        <p:sp>
          <p:nvSpPr>
            <p:cNvPr id="8" name="Forma livre 7"/>
            <p:cNvSpPr/>
            <p:nvPr/>
          </p:nvSpPr>
          <p:spPr>
            <a:xfrm>
              <a:off x="7030" y="8461"/>
              <a:ext cx="380" cy="762"/>
            </a:xfrm>
            <a:custGeom>
              <a:avLst/>
              <a:gdLst>
                <a:gd name="connsiteX0" fmla="*/ 0 w 335369"/>
                <a:gd name="connsiteY0" fmla="*/ 97064 h 309255"/>
                <a:gd name="connsiteX1" fmla="*/ 283221 w 335369"/>
                <a:gd name="connsiteY1" fmla="*/ 97064 h 309255"/>
                <a:gd name="connsiteX2" fmla="*/ 323681 w 335369"/>
                <a:gd name="connsiteY2" fmla="*/ 16144 h 309255"/>
                <a:gd name="connsiteX3" fmla="*/ 145657 w 335369"/>
                <a:gd name="connsiteY3" fmla="*/ 16144 h 309255"/>
                <a:gd name="connsiteX4" fmla="*/ 24276 w 335369"/>
                <a:gd name="connsiteY4" fmla="*/ 186077 h 309255"/>
                <a:gd name="connsiteX5" fmla="*/ 210393 w 335369"/>
                <a:gd name="connsiteY5" fmla="*/ 226537 h 309255"/>
                <a:gd name="connsiteX6" fmla="*/ 323681 w 335369"/>
                <a:gd name="connsiteY6" fmla="*/ 202261 h 309255"/>
                <a:gd name="connsiteX7" fmla="*/ 267037 w 335369"/>
                <a:gd name="connsiteY7" fmla="*/ 153709 h 309255"/>
                <a:gd name="connsiteX8" fmla="*/ 72828 w 335369"/>
                <a:gd name="connsiteY8" fmla="*/ 177985 h 309255"/>
                <a:gd name="connsiteX9" fmla="*/ 8092 w 335369"/>
                <a:gd name="connsiteY9" fmla="*/ 291273 h 309255"/>
                <a:gd name="connsiteX10" fmla="*/ 24276 w 335369"/>
                <a:gd name="connsiteY10" fmla="*/ 307457 h 309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5369" h="309255">
                  <a:moveTo>
                    <a:pt x="0" y="97064"/>
                  </a:moveTo>
                  <a:cubicBezTo>
                    <a:pt x="114637" y="103807"/>
                    <a:pt x="229274" y="110551"/>
                    <a:pt x="283221" y="97064"/>
                  </a:cubicBezTo>
                  <a:cubicBezTo>
                    <a:pt x="337168" y="83577"/>
                    <a:pt x="346608" y="29631"/>
                    <a:pt x="323681" y="16144"/>
                  </a:cubicBezTo>
                  <a:cubicBezTo>
                    <a:pt x="300754" y="2657"/>
                    <a:pt x="195558" y="-12178"/>
                    <a:pt x="145657" y="16144"/>
                  </a:cubicBezTo>
                  <a:cubicBezTo>
                    <a:pt x="95756" y="44466"/>
                    <a:pt x="13487" y="151012"/>
                    <a:pt x="24276" y="186077"/>
                  </a:cubicBezTo>
                  <a:cubicBezTo>
                    <a:pt x="35065" y="221142"/>
                    <a:pt x="160492" y="223840"/>
                    <a:pt x="210393" y="226537"/>
                  </a:cubicBezTo>
                  <a:cubicBezTo>
                    <a:pt x="260294" y="229234"/>
                    <a:pt x="314240" y="214399"/>
                    <a:pt x="323681" y="202261"/>
                  </a:cubicBezTo>
                  <a:cubicBezTo>
                    <a:pt x="333122" y="190123"/>
                    <a:pt x="308846" y="157755"/>
                    <a:pt x="267037" y="153709"/>
                  </a:cubicBezTo>
                  <a:cubicBezTo>
                    <a:pt x="225228" y="149663"/>
                    <a:pt x="115986" y="155058"/>
                    <a:pt x="72828" y="177985"/>
                  </a:cubicBezTo>
                  <a:cubicBezTo>
                    <a:pt x="29670" y="200912"/>
                    <a:pt x="16184" y="269694"/>
                    <a:pt x="8092" y="291273"/>
                  </a:cubicBezTo>
                  <a:cubicBezTo>
                    <a:pt x="0" y="312852"/>
                    <a:pt x="12138" y="310154"/>
                    <a:pt x="24276" y="307457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pt-BR"/>
            </a:p>
          </p:txBody>
        </p:sp>
        <p:sp>
          <p:nvSpPr>
            <p:cNvPr id="9" name="Forma livre 8"/>
            <p:cNvSpPr/>
            <p:nvPr/>
          </p:nvSpPr>
          <p:spPr>
            <a:xfrm>
              <a:off x="7030" y="7899"/>
              <a:ext cx="380" cy="762"/>
            </a:xfrm>
            <a:custGeom>
              <a:avLst/>
              <a:gdLst>
                <a:gd name="connsiteX0" fmla="*/ 0 w 335369"/>
                <a:gd name="connsiteY0" fmla="*/ 97064 h 309255"/>
                <a:gd name="connsiteX1" fmla="*/ 283221 w 335369"/>
                <a:gd name="connsiteY1" fmla="*/ 97064 h 309255"/>
                <a:gd name="connsiteX2" fmla="*/ 323681 w 335369"/>
                <a:gd name="connsiteY2" fmla="*/ 16144 h 309255"/>
                <a:gd name="connsiteX3" fmla="*/ 145657 w 335369"/>
                <a:gd name="connsiteY3" fmla="*/ 16144 h 309255"/>
                <a:gd name="connsiteX4" fmla="*/ 24276 w 335369"/>
                <a:gd name="connsiteY4" fmla="*/ 186077 h 309255"/>
                <a:gd name="connsiteX5" fmla="*/ 210393 w 335369"/>
                <a:gd name="connsiteY5" fmla="*/ 226537 h 309255"/>
                <a:gd name="connsiteX6" fmla="*/ 323681 w 335369"/>
                <a:gd name="connsiteY6" fmla="*/ 202261 h 309255"/>
                <a:gd name="connsiteX7" fmla="*/ 267037 w 335369"/>
                <a:gd name="connsiteY7" fmla="*/ 153709 h 309255"/>
                <a:gd name="connsiteX8" fmla="*/ 72828 w 335369"/>
                <a:gd name="connsiteY8" fmla="*/ 177985 h 309255"/>
                <a:gd name="connsiteX9" fmla="*/ 8092 w 335369"/>
                <a:gd name="connsiteY9" fmla="*/ 291273 h 309255"/>
                <a:gd name="connsiteX10" fmla="*/ 24276 w 335369"/>
                <a:gd name="connsiteY10" fmla="*/ 307457 h 309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5369" h="309255">
                  <a:moveTo>
                    <a:pt x="0" y="97064"/>
                  </a:moveTo>
                  <a:cubicBezTo>
                    <a:pt x="114637" y="103807"/>
                    <a:pt x="229274" y="110551"/>
                    <a:pt x="283221" y="97064"/>
                  </a:cubicBezTo>
                  <a:cubicBezTo>
                    <a:pt x="337168" y="83577"/>
                    <a:pt x="346608" y="29631"/>
                    <a:pt x="323681" y="16144"/>
                  </a:cubicBezTo>
                  <a:cubicBezTo>
                    <a:pt x="300754" y="2657"/>
                    <a:pt x="195558" y="-12178"/>
                    <a:pt x="145657" y="16144"/>
                  </a:cubicBezTo>
                  <a:cubicBezTo>
                    <a:pt x="95756" y="44466"/>
                    <a:pt x="13487" y="151012"/>
                    <a:pt x="24276" y="186077"/>
                  </a:cubicBezTo>
                  <a:cubicBezTo>
                    <a:pt x="35065" y="221142"/>
                    <a:pt x="160492" y="223840"/>
                    <a:pt x="210393" y="226537"/>
                  </a:cubicBezTo>
                  <a:cubicBezTo>
                    <a:pt x="260294" y="229234"/>
                    <a:pt x="314240" y="214399"/>
                    <a:pt x="323681" y="202261"/>
                  </a:cubicBezTo>
                  <a:cubicBezTo>
                    <a:pt x="333122" y="190123"/>
                    <a:pt x="308846" y="157755"/>
                    <a:pt x="267037" y="153709"/>
                  </a:cubicBezTo>
                  <a:cubicBezTo>
                    <a:pt x="225228" y="149663"/>
                    <a:pt x="115986" y="155058"/>
                    <a:pt x="72828" y="177985"/>
                  </a:cubicBezTo>
                  <a:cubicBezTo>
                    <a:pt x="29670" y="200912"/>
                    <a:pt x="16184" y="269694"/>
                    <a:pt x="8092" y="291273"/>
                  </a:cubicBezTo>
                  <a:cubicBezTo>
                    <a:pt x="0" y="312852"/>
                    <a:pt x="12138" y="310154"/>
                    <a:pt x="24276" y="307457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pt-BR"/>
            </a:p>
          </p:txBody>
        </p:sp>
        <p:sp>
          <p:nvSpPr>
            <p:cNvPr id="11" name="Forma livre 10"/>
            <p:cNvSpPr/>
            <p:nvPr/>
          </p:nvSpPr>
          <p:spPr>
            <a:xfrm>
              <a:off x="7030" y="7400"/>
              <a:ext cx="459" cy="719"/>
            </a:xfrm>
            <a:custGeom>
              <a:avLst/>
              <a:gdLst>
                <a:gd name="connsiteX0" fmla="*/ 0 w 335369"/>
                <a:gd name="connsiteY0" fmla="*/ 97064 h 309255"/>
                <a:gd name="connsiteX1" fmla="*/ 283221 w 335369"/>
                <a:gd name="connsiteY1" fmla="*/ 97064 h 309255"/>
                <a:gd name="connsiteX2" fmla="*/ 323681 w 335369"/>
                <a:gd name="connsiteY2" fmla="*/ 16144 h 309255"/>
                <a:gd name="connsiteX3" fmla="*/ 145657 w 335369"/>
                <a:gd name="connsiteY3" fmla="*/ 16144 h 309255"/>
                <a:gd name="connsiteX4" fmla="*/ 24276 w 335369"/>
                <a:gd name="connsiteY4" fmla="*/ 186077 h 309255"/>
                <a:gd name="connsiteX5" fmla="*/ 210393 w 335369"/>
                <a:gd name="connsiteY5" fmla="*/ 226537 h 309255"/>
                <a:gd name="connsiteX6" fmla="*/ 323681 w 335369"/>
                <a:gd name="connsiteY6" fmla="*/ 202261 h 309255"/>
                <a:gd name="connsiteX7" fmla="*/ 267037 w 335369"/>
                <a:gd name="connsiteY7" fmla="*/ 153709 h 309255"/>
                <a:gd name="connsiteX8" fmla="*/ 72828 w 335369"/>
                <a:gd name="connsiteY8" fmla="*/ 177985 h 309255"/>
                <a:gd name="connsiteX9" fmla="*/ 8092 w 335369"/>
                <a:gd name="connsiteY9" fmla="*/ 291273 h 309255"/>
                <a:gd name="connsiteX10" fmla="*/ 24276 w 335369"/>
                <a:gd name="connsiteY10" fmla="*/ 307457 h 309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5369" h="309255">
                  <a:moveTo>
                    <a:pt x="0" y="97064"/>
                  </a:moveTo>
                  <a:cubicBezTo>
                    <a:pt x="114637" y="103807"/>
                    <a:pt x="229274" y="110551"/>
                    <a:pt x="283221" y="97064"/>
                  </a:cubicBezTo>
                  <a:cubicBezTo>
                    <a:pt x="337168" y="83577"/>
                    <a:pt x="346608" y="29631"/>
                    <a:pt x="323681" y="16144"/>
                  </a:cubicBezTo>
                  <a:cubicBezTo>
                    <a:pt x="300754" y="2657"/>
                    <a:pt x="195558" y="-12178"/>
                    <a:pt x="145657" y="16144"/>
                  </a:cubicBezTo>
                  <a:cubicBezTo>
                    <a:pt x="95756" y="44466"/>
                    <a:pt x="13487" y="151012"/>
                    <a:pt x="24276" y="186077"/>
                  </a:cubicBezTo>
                  <a:cubicBezTo>
                    <a:pt x="35065" y="221142"/>
                    <a:pt x="160492" y="223840"/>
                    <a:pt x="210393" y="226537"/>
                  </a:cubicBezTo>
                  <a:cubicBezTo>
                    <a:pt x="260294" y="229234"/>
                    <a:pt x="314240" y="214399"/>
                    <a:pt x="323681" y="202261"/>
                  </a:cubicBezTo>
                  <a:cubicBezTo>
                    <a:pt x="333122" y="190123"/>
                    <a:pt x="308846" y="157755"/>
                    <a:pt x="267037" y="153709"/>
                  </a:cubicBezTo>
                  <a:cubicBezTo>
                    <a:pt x="225228" y="149663"/>
                    <a:pt x="115986" y="155058"/>
                    <a:pt x="72828" y="177985"/>
                  </a:cubicBezTo>
                  <a:cubicBezTo>
                    <a:pt x="29670" y="200912"/>
                    <a:pt x="16184" y="269694"/>
                    <a:pt x="8092" y="291273"/>
                  </a:cubicBezTo>
                  <a:cubicBezTo>
                    <a:pt x="0" y="312852"/>
                    <a:pt x="12138" y="310154"/>
                    <a:pt x="24276" y="307457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pt-BR"/>
            </a:p>
          </p:txBody>
        </p:sp>
        <p:sp>
          <p:nvSpPr>
            <p:cNvPr id="12" name="Forma livre 11"/>
            <p:cNvSpPr/>
            <p:nvPr/>
          </p:nvSpPr>
          <p:spPr>
            <a:xfrm>
              <a:off x="7030" y="6836"/>
              <a:ext cx="380" cy="762"/>
            </a:xfrm>
            <a:custGeom>
              <a:avLst/>
              <a:gdLst>
                <a:gd name="connsiteX0" fmla="*/ 0 w 335369"/>
                <a:gd name="connsiteY0" fmla="*/ 97064 h 309255"/>
                <a:gd name="connsiteX1" fmla="*/ 283221 w 335369"/>
                <a:gd name="connsiteY1" fmla="*/ 97064 h 309255"/>
                <a:gd name="connsiteX2" fmla="*/ 323681 w 335369"/>
                <a:gd name="connsiteY2" fmla="*/ 16144 h 309255"/>
                <a:gd name="connsiteX3" fmla="*/ 145657 w 335369"/>
                <a:gd name="connsiteY3" fmla="*/ 16144 h 309255"/>
                <a:gd name="connsiteX4" fmla="*/ 24276 w 335369"/>
                <a:gd name="connsiteY4" fmla="*/ 186077 h 309255"/>
                <a:gd name="connsiteX5" fmla="*/ 210393 w 335369"/>
                <a:gd name="connsiteY5" fmla="*/ 226537 h 309255"/>
                <a:gd name="connsiteX6" fmla="*/ 323681 w 335369"/>
                <a:gd name="connsiteY6" fmla="*/ 202261 h 309255"/>
                <a:gd name="connsiteX7" fmla="*/ 267037 w 335369"/>
                <a:gd name="connsiteY7" fmla="*/ 153709 h 309255"/>
                <a:gd name="connsiteX8" fmla="*/ 72828 w 335369"/>
                <a:gd name="connsiteY8" fmla="*/ 177985 h 309255"/>
                <a:gd name="connsiteX9" fmla="*/ 8092 w 335369"/>
                <a:gd name="connsiteY9" fmla="*/ 291273 h 309255"/>
                <a:gd name="connsiteX10" fmla="*/ 24276 w 335369"/>
                <a:gd name="connsiteY10" fmla="*/ 307457 h 309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5369" h="309255">
                  <a:moveTo>
                    <a:pt x="0" y="97064"/>
                  </a:moveTo>
                  <a:cubicBezTo>
                    <a:pt x="114637" y="103807"/>
                    <a:pt x="229274" y="110551"/>
                    <a:pt x="283221" y="97064"/>
                  </a:cubicBezTo>
                  <a:cubicBezTo>
                    <a:pt x="337168" y="83577"/>
                    <a:pt x="346608" y="29631"/>
                    <a:pt x="323681" y="16144"/>
                  </a:cubicBezTo>
                  <a:cubicBezTo>
                    <a:pt x="300754" y="2657"/>
                    <a:pt x="195558" y="-12178"/>
                    <a:pt x="145657" y="16144"/>
                  </a:cubicBezTo>
                  <a:cubicBezTo>
                    <a:pt x="95756" y="44466"/>
                    <a:pt x="13487" y="151012"/>
                    <a:pt x="24276" y="186077"/>
                  </a:cubicBezTo>
                  <a:cubicBezTo>
                    <a:pt x="35065" y="221142"/>
                    <a:pt x="160492" y="223840"/>
                    <a:pt x="210393" y="226537"/>
                  </a:cubicBezTo>
                  <a:cubicBezTo>
                    <a:pt x="260294" y="229234"/>
                    <a:pt x="314240" y="214399"/>
                    <a:pt x="323681" y="202261"/>
                  </a:cubicBezTo>
                  <a:cubicBezTo>
                    <a:pt x="333122" y="190123"/>
                    <a:pt x="308846" y="157755"/>
                    <a:pt x="267037" y="153709"/>
                  </a:cubicBezTo>
                  <a:cubicBezTo>
                    <a:pt x="225228" y="149663"/>
                    <a:pt x="115986" y="155058"/>
                    <a:pt x="72828" y="177985"/>
                  </a:cubicBezTo>
                  <a:cubicBezTo>
                    <a:pt x="29670" y="200912"/>
                    <a:pt x="16184" y="269694"/>
                    <a:pt x="8092" y="291273"/>
                  </a:cubicBezTo>
                  <a:cubicBezTo>
                    <a:pt x="0" y="312852"/>
                    <a:pt x="12138" y="310154"/>
                    <a:pt x="24276" y="307457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pt-BR"/>
            </a:p>
          </p:txBody>
        </p:sp>
        <p:sp>
          <p:nvSpPr>
            <p:cNvPr id="13" name="Forma livre 12"/>
            <p:cNvSpPr/>
            <p:nvPr/>
          </p:nvSpPr>
          <p:spPr>
            <a:xfrm>
              <a:off x="7026" y="6146"/>
              <a:ext cx="217" cy="899"/>
            </a:xfrm>
            <a:custGeom>
              <a:avLst/>
              <a:gdLst>
                <a:gd name="connsiteX0" fmla="*/ 10901 w 138111"/>
                <a:gd name="connsiteY0" fmla="*/ 347957 h 347957"/>
                <a:gd name="connsiteX1" fmla="*/ 10901 w 138111"/>
                <a:gd name="connsiteY1" fmla="*/ 226577 h 347957"/>
                <a:gd name="connsiteX2" fmla="*/ 124189 w 138111"/>
                <a:gd name="connsiteY2" fmla="*/ 186117 h 347957"/>
                <a:gd name="connsiteX3" fmla="*/ 132281 w 138111"/>
                <a:gd name="connsiteY3" fmla="*/ 0 h 34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111" h="347957">
                  <a:moveTo>
                    <a:pt x="10901" y="347957"/>
                  </a:moveTo>
                  <a:cubicBezTo>
                    <a:pt x="1460" y="300753"/>
                    <a:pt x="-7980" y="253550"/>
                    <a:pt x="10901" y="226577"/>
                  </a:cubicBezTo>
                  <a:cubicBezTo>
                    <a:pt x="29782" y="199604"/>
                    <a:pt x="103959" y="223880"/>
                    <a:pt x="124189" y="186117"/>
                  </a:cubicBezTo>
                  <a:cubicBezTo>
                    <a:pt x="144419" y="148354"/>
                    <a:pt x="138350" y="74177"/>
                    <a:pt x="132281" y="0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pt-BR"/>
            </a:p>
          </p:txBody>
        </p:sp>
        <p:sp>
          <p:nvSpPr>
            <p:cNvPr id="14" name="Forma livre 13"/>
            <p:cNvSpPr/>
            <p:nvPr/>
          </p:nvSpPr>
          <p:spPr>
            <a:xfrm>
              <a:off x="7043" y="9197"/>
              <a:ext cx="166" cy="376"/>
            </a:xfrm>
            <a:custGeom>
              <a:avLst/>
              <a:gdLst>
                <a:gd name="connsiteX0" fmla="*/ 0 w 105455"/>
                <a:gd name="connsiteY0" fmla="*/ 0 h 145657"/>
                <a:gd name="connsiteX1" fmla="*/ 89012 w 105455"/>
                <a:gd name="connsiteY1" fmla="*/ 24276 h 145657"/>
                <a:gd name="connsiteX2" fmla="*/ 105196 w 105455"/>
                <a:gd name="connsiteY2" fmla="*/ 145657 h 14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455" h="145657">
                  <a:moveTo>
                    <a:pt x="0" y="0"/>
                  </a:moveTo>
                  <a:cubicBezTo>
                    <a:pt x="35739" y="0"/>
                    <a:pt x="71479" y="0"/>
                    <a:pt x="89012" y="24276"/>
                  </a:cubicBezTo>
                  <a:cubicBezTo>
                    <a:pt x="106545" y="48552"/>
                    <a:pt x="105870" y="97104"/>
                    <a:pt x="105196" y="145657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pt-BR"/>
            </a:p>
          </p:txBody>
        </p:sp>
      </p:grpSp>
      <p:cxnSp>
        <p:nvCxnSpPr>
          <p:cNvPr id="16" name="Conector Reto 15"/>
          <p:cNvCxnSpPr/>
          <p:nvPr/>
        </p:nvCxnSpPr>
        <p:spPr>
          <a:xfrm>
            <a:off x="8354695" y="3921760"/>
            <a:ext cx="2553970" cy="0"/>
          </a:xfrm>
          <a:prstGeom prst="line">
            <a:avLst/>
          </a:prstGeom>
          <a:ln w="127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/>
          <p:nvPr/>
        </p:nvCxnSpPr>
        <p:spPr>
          <a:xfrm flipH="1" flipV="1">
            <a:off x="8455025" y="3380105"/>
            <a:ext cx="0" cy="690245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ângulo arredondado 20"/>
          <p:cNvSpPr/>
          <p:nvPr/>
        </p:nvSpPr>
        <p:spPr>
          <a:xfrm>
            <a:off x="9740265" y="4120515"/>
            <a:ext cx="430530" cy="3168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 altLang="en-US"/>
          </a:p>
        </p:txBody>
      </p:sp>
      <p:sp>
        <p:nvSpPr>
          <p:cNvPr id="29" name="Caixa de Texto 23"/>
          <p:cNvSpPr txBox="1"/>
          <p:nvPr/>
        </p:nvSpPr>
        <p:spPr>
          <a:xfrm>
            <a:off x="10297795" y="3978275"/>
            <a:ext cx="17062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sz="2800" dirty="0" smtClean="0">
                <a:latin typeface="Comic Sans MS" panose="030F0702030302020204" pitchFamily="66" charset="0"/>
                <a:cs typeface="Comic Sans MS" panose="030F0702030302020204" pitchFamily="66" charset="0"/>
              </a:rPr>
              <a:t>massa m</a:t>
            </a:r>
            <a:endParaRPr lang="pt-BR" altLang="en-US" sz="2800" dirty="0" smtClean="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30" name="Elipse 29"/>
          <p:cNvSpPr/>
          <p:nvPr/>
        </p:nvSpPr>
        <p:spPr>
          <a:xfrm>
            <a:off x="9603105" y="4419600"/>
            <a:ext cx="80010" cy="806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 altLang="en-US"/>
          </a:p>
        </p:txBody>
      </p:sp>
      <p:cxnSp>
        <p:nvCxnSpPr>
          <p:cNvPr id="31" name="Conector de Seta Reta 30"/>
          <p:cNvCxnSpPr/>
          <p:nvPr/>
        </p:nvCxnSpPr>
        <p:spPr>
          <a:xfrm flipH="1">
            <a:off x="8782050" y="3921760"/>
            <a:ext cx="15875" cy="513715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>
            <a:off x="8481695" y="4461510"/>
            <a:ext cx="1296000" cy="0"/>
          </a:xfrm>
          <a:prstGeom prst="line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ixa de Texto 23"/>
          <p:cNvSpPr txBox="1"/>
          <p:nvPr/>
        </p:nvSpPr>
        <p:spPr>
          <a:xfrm>
            <a:off x="8708390" y="3887470"/>
            <a:ext cx="6927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sz="2800" dirty="0" smtClean="0">
                <a:latin typeface="Cambria" panose="02040503050406030204" charset="0"/>
                <a:cs typeface="Cambria" panose="02040503050406030204" charset="0"/>
              </a:rPr>
              <a:t>X</a:t>
            </a:r>
            <a:r>
              <a:rPr lang="pt-BR" altLang="en-US" sz="2800" baseline="-25000" dirty="0" smtClean="0">
                <a:latin typeface="Comic Sans MS" panose="030F0702030302020204" pitchFamily="66" charset="0"/>
                <a:cs typeface="Comic Sans MS" panose="030F0702030302020204" pitchFamily="66" charset="0"/>
              </a:rPr>
              <a:t>0</a:t>
            </a:r>
            <a:endParaRPr lang="pt-BR" altLang="en-US" sz="2800" baseline="-25000" dirty="0" smtClean="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10" name="Elipse 9"/>
          <p:cNvSpPr/>
          <p:nvPr/>
        </p:nvSpPr>
        <p:spPr>
          <a:xfrm>
            <a:off x="9565640" y="6050915"/>
            <a:ext cx="80010" cy="806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 altLang="en-US"/>
          </a:p>
        </p:txBody>
      </p:sp>
      <p:cxnSp>
        <p:nvCxnSpPr>
          <p:cNvPr id="15" name="Conector Reto 14"/>
          <p:cNvCxnSpPr/>
          <p:nvPr/>
        </p:nvCxnSpPr>
        <p:spPr>
          <a:xfrm>
            <a:off x="8418195" y="6096635"/>
            <a:ext cx="2553970" cy="0"/>
          </a:xfrm>
          <a:prstGeom prst="line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/>
          <p:cNvCxnSpPr/>
          <p:nvPr/>
        </p:nvCxnSpPr>
        <p:spPr>
          <a:xfrm flipH="1" flipV="1">
            <a:off x="8518525" y="5554980"/>
            <a:ext cx="0" cy="690245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 de Texto 23"/>
          <p:cNvSpPr txBox="1"/>
          <p:nvPr/>
        </p:nvSpPr>
        <p:spPr>
          <a:xfrm>
            <a:off x="8418195" y="5297805"/>
            <a:ext cx="6927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sz="2800" dirty="0" smtClean="0">
                <a:latin typeface="Cambria" panose="02040503050406030204" charset="0"/>
                <a:cs typeface="Cambria" panose="02040503050406030204" charset="0"/>
              </a:rPr>
              <a:t>Y</a:t>
            </a:r>
            <a:endParaRPr lang="pt-BR" altLang="en-US" sz="2800" dirty="0" smtClean="0"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22" name="Caixa de Texto 23"/>
          <p:cNvSpPr txBox="1"/>
          <p:nvPr/>
        </p:nvSpPr>
        <p:spPr>
          <a:xfrm>
            <a:off x="9683115" y="6096635"/>
            <a:ext cx="16827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sz="2800" dirty="0" smtClean="0">
                <a:latin typeface="Cambria" panose="02040503050406030204" charset="0"/>
                <a:cs typeface="Cambria" panose="02040503050406030204" charset="0"/>
              </a:rPr>
              <a:t>Y=cos(</a:t>
            </a:r>
            <a:r>
              <a:rPr lang="pt-BR" altLang="en-US" sz="2800" dirty="0" smtClean="0">
                <a:latin typeface="Symbol" panose="05050102010706020507" charset="0"/>
                <a:cs typeface="Symbol" panose="05050102010706020507" charset="0"/>
              </a:rPr>
              <a:t>w</a:t>
            </a:r>
            <a:r>
              <a:rPr lang="pt-BR" altLang="en-US" sz="2800" dirty="0" smtClean="0">
                <a:latin typeface="Cambria" panose="02040503050406030204" charset="0"/>
                <a:cs typeface="Cambria" panose="02040503050406030204" charset="0"/>
              </a:rPr>
              <a:t>t)</a:t>
            </a:r>
            <a:endParaRPr lang="pt-BR" altLang="en-US" sz="2800" dirty="0" smtClean="0">
              <a:latin typeface="Cambria" panose="02040503050406030204" charset="0"/>
              <a:cs typeface="Cambria" panose="02040503050406030204" charset="0"/>
            </a:endParaRPr>
          </a:p>
        </p:txBody>
      </p:sp>
      <p:grpSp>
        <p:nvGrpSpPr>
          <p:cNvPr id="38" name="Grupo 37"/>
          <p:cNvGrpSpPr/>
          <p:nvPr/>
        </p:nvGrpSpPr>
        <p:grpSpPr>
          <a:xfrm>
            <a:off x="10140315" y="4461539"/>
            <a:ext cx="288925" cy="1619952"/>
            <a:chOff x="3022" y="6350"/>
            <a:chExt cx="630" cy="4398"/>
          </a:xfrm>
        </p:grpSpPr>
        <p:cxnSp>
          <p:nvCxnSpPr>
            <p:cNvPr id="19" name="Conector Reto 18"/>
            <p:cNvCxnSpPr/>
            <p:nvPr/>
          </p:nvCxnSpPr>
          <p:spPr>
            <a:xfrm>
              <a:off x="3339" y="6350"/>
              <a:ext cx="0" cy="439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tângulo 33"/>
            <p:cNvSpPr/>
            <p:nvPr/>
          </p:nvSpPr>
          <p:spPr>
            <a:xfrm>
              <a:off x="3022" y="7563"/>
              <a:ext cx="630" cy="2130"/>
            </a:xfrm>
            <a:prstGeom prst="rect">
              <a:avLst/>
            </a:prstGeom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pt-BR" altLang="en-US"/>
            </a:p>
          </p:txBody>
        </p:sp>
      </p:grpSp>
      <p:cxnSp>
        <p:nvCxnSpPr>
          <p:cNvPr id="35" name="Conector Reto 34"/>
          <p:cNvCxnSpPr/>
          <p:nvPr/>
        </p:nvCxnSpPr>
        <p:spPr>
          <a:xfrm flipV="1">
            <a:off x="9613900" y="4456430"/>
            <a:ext cx="684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36"/>
          <p:cNvCxnSpPr/>
          <p:nvPr/>
        </p:nvCxnSpPr>
        <p:spPr>
          <a:xfrm flipV="1">
            <a:off x="9613900" y="6091555"/>
            <a:ext cx="684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3" name="Retângulo 62"/>
              <p:cNvSpPr/>
              <p:nvPr/>
            </p:nvSpPr>
            <p:spPr>
              <a:xfrm>
                <a:off x="1383665" y="2236470"/>
                <a:ext cx="7730490" cy="8001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:pPr algn="ctr"/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(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.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𝑐𝑜𝑠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(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𝜔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𝑡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)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𝑋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𝑚𝑔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𝛼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𝜕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𝑋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𝜕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𝑚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𝜕</m:t>
                        </m:r>
                        <m:r>
                          <a:rPr lang="en-US" sz="3200" i="1" baseline="300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𝑋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𝜕</m:t>
                        </m:r>
                        <m:r>
                          <a:rPr lang="en-US" sz="3200" i="1" baseline="300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pt-BR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pt-BR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63" name="Retângulo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3665" y="2236470"/>
                <a:ext cx="7730490" cy="800100"/>
              </a:xfrm>
              <a:prstGeom prst="rect">
                <a:avLst/>
              </a:prstGeom>
              <a:blipFill rotWithShape="1">
                <a:blip r:embed="rId1"/>
                <a:stretch>
                  <a:fillRect t="-6984"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Espaço Reservado para Número de Slide 6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4F297BB-B745-4CAB-BE1D-CE4C89382949}" type="slidenum">
              <a:rPr lang="pt-BR" smtClean="0"/>
            </a:fld>
            <a:endParaRPr lang="pt-BR"/>
          </a:p>
        </p:txBody>
      </p:sp>
      <p:sp>
        <p:nvSpPr>
          <p:cNvPr id="65" name="CaixaDeTexto 45"/>
          <p:cNvSpPr txBox="1"/>
          <p:nvPr/>
        </p:nvSpPr>
        <p:spPr>
          <a:xfrm>
            <a:off x="302260" y="3270885"/>
            <a:ext cx="767461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spcBef>
                <a:spcPts val="600"/>
              </a:spcBef>
              <a:spcAft>
                <a:spcPts val="600"/>
              </a:spcAft>
              <a:buFont typeface="+mj-lt"/>
              <a:buNone/>
            </a:pPr>
            <a:r>
              <a:rPr lang="pt-BR" altLang="en-US" sz="2800" b="1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2. Como não sabemos resolver essa equação, consideramos uma entrada Y pequena e aproximamos a equação por uma equação linear </a:t>
            </a:r>
            <a:endParaRPr lang="pt-BR" altLang="en-US" sz="2800" b="1" dirty="0" smtClean="0"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6" name="Retângulo 65"/>
              <p:cNvSpPr/>
              <p:nvPr/>
            </p:nvSpPr>
            <p:spPr>
              <a:xfrm>
                <a:off x="302260" y="5238115"/>
                <a:ext cx="7445375" cy="7099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:pPr algn="ctr"/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.(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𝑋</m:t>
                    </m:r>
                    <m:r>
                      <a:rPr lang="en-US" sz="28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0</m:t>
                    </m:r>
                    <m:r>
                      <a:rPr lang="en-US" altLang="pt-BR" sz="2800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3</m:t>
                    </m:r>
                    <m:r>
                      <a:rPr lang="en-US" altLang="pt-BR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3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𝑋</m:t>
                    </m:r>
                    <m:r>
                      <a:rPr lang="en-US" sz="28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0</m:t>
                    </m:r>
                    <m:r>
                      <a:rPr lang="en-US" sz="2800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2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𝑌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))−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𝑚𝑔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𝛼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𝜕</m:t>
                        </m:r>
                        <m:r>
                          <a:rPr lang="en-US" altLang="pt-BR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𝜕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𝑚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𝜕</m:t>
                        </m:r>
                        <m:r>
                          <a:rPr lang="en-US" sz="2800" i="1" baseline="300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𝜕</m:t>
                        </m:r>
                        <m:r>
                          <a:rPr lang="en-US" sz="2800" i="1" baseline="300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pt-BR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pt-BR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66" name="Retângulo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260" y="5238115"/>
                <a:ext cx="7445375" cy="709930"/>
              </a:xfrm>
              <a:prstGeom prst="rect">
                <a:avLst/>
              </a:prstGeom>
              <a:blipFill rotWithShape="1">
                <a:blip r:embed="rId2"/>
                <a:stretch>
                  <a:fillRect t="-6082"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" name="CaixaDeTexto 45"/>
          <p:cNvSpPr txBox="1"/>
          <p:nvPr/>
        </p:nvSpPr>
        <p:spPr>
          <a:xfrm>
            <a:off x="302260" y="306705"/>
            <a:ext cx="11587480" cy="1660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ctr">
              <a:spcBef>
                <a:spcPts val="600"/>
              </a:spcBef>
              <a:spcAft>
                <a:spcPts val="600"/>
              </a:spcAft>
              <a:buFont typeface="+mj-lt"/>
              <a:buNone/>
            </a:pPr>
            <a:r>
              <a:rPr lang="pt-BR" altLang="en-US" sz="3600" b="1" dirty="0" smtClean="0">
                <a:solidFill>
                  <a:srgbClr val="C00000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Modelo de Pequenos Sinais</a:t>
            </a:r>
            <a:endParaRPr lang="pt-BR" altLang="en-US" sz="3600" b="1" dirty="0" smtClean="0">
              <a:solidFill>
                <a:srgbClr val="C00000"/>
              </a:solidFill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  <a:p>
            <a:pPr indent="0">
              <a:spcBef>
                <a:spcPts val="600"/>
              </a:spcBef>
              <a:spcAft>
                <a:spcPts val="600"/>
              </a:spcAft>
              <a:buFont typeface="+mj-lt"/>
              <a:buNone/>
            </a:pPr>
            <a:r>
              <a:rPr lang="pt-BR" altLang="en-US" sz="2800" b="1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3. Agora temos uma equação diferencial linear que pode ser resolvida. Aplicamos a ela Laplace, e encontramos a solução geral </a:t>
            </a:r>
            <a:endParaRPr lang="pt-BR" altLang="en-US" sz="2800" b="1" dirty="0" smtClean="0"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</p:txBody>
      </p:sp>
      <p:sp>
        <p:nvSpPr>
          <p:cNvPr id="64" name="Espaço Reservado para Número de Slide 6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4F297BB-B745-4CAB-BE1D-CE4C89382949}" type="slidenum">
              <a:rPr lang="pt-BR" smtClean="0"/>
            </a:fld>
            <a:endParaRPr lang="pt-B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5" name="CaixaDeTexto 45"/>
              <p:cNvSpPr txBox="1"/>
              <p:nvPr/>
            </p:nvSpPr>
            <p:spPr>
              <a:xfrm>
                <a:off x="302895" y="2970530"/>
                <a:ext cx="11507470" cy="9531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indent="0">
                  <a:spcBef>
                    <a:spcPts val="600"/>
                  </a:spcBef>
                  <a:spcAft>
                    <a:spcPts val="600"/>
                  </a:spcAft>
                  <a:buFont typeface="+mj-lt"/>
                  <a:buNone/>
                </a:pPr>
                <a:r>
                  <a:rPr lang="pt-BR" altLang="en-US" sz="2800" b="1" dirty="0" smtClean="0"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4. Nesse resultado, apenas os termos multiplicados por </a:t>
                </a:r>
                <a14:m>
                  <m:oMath xmlns:m="http://schemas.openxmlformats.org/officeDocument/2006/math">
                    <m:r>
                      <a:rPr lang="en-US" altLang="pt-BR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𝑒𝑥𝑝</m:t>
                    </m:r>
                    <m:r>
                      <a:rPr lang="en-US" altLang="pt-BR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(±</m:t>
                    </m:r>
                    <m:r>
                      <a:rPr lang="en-US" altLang="pt-BR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𝑗</m:t>
                    </m:r>
                    <m:r>
                      <a:rPr lang="en-US" altLang="pt-BR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𝜔</m:t>
                    </m:r>
                    <m:r>
                      <a:rPr lang="en-US" altLang="pt-BR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𝑡</m:t>
                    </m:r>
                    <m:r>
                      <a:rPr lang="en-US" altLang="pt-BR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altLang="en-US" sz="2800" b="1" dirty="0" smtClean="0"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 não desaparecem com o tempo. A resposta permanente será  </a:t>
                </a:r>
                <a:endParaRPr lang="pt-BR" altLang="en-US" sz="2800" b="1" dirty="0" smtClean="0">
                  <a:latin typeface="Comic Sans MS" panose="030F0702030302020204" pitchFamily="66" charset="0"/>
                  <a:ea typeface="Cambria Math" panose="02040503050406030204" pitchFamily="18" charset="0"/>
                  <a:cs typeface="Comic Sans MS" panose="030F0702030302020204" pitchFamily="66" charset="0"/>
                  <a:sym typeface="Symbol" panose="05050102010706020507" charset="0"/>
                </a:endParaRPr>
              </a:p>
            </p:txBody>
          </p:sp>
        </mc:Choice>
        <mc:Fallback>
          <p:sp>
            <p:nvSpPr>
              <p:cNvPr id="65" name="CaixaDeTexto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895" y="2970530"/>
                <a:ext cx="11507470" cy="953135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tângulo 1"/>
              <p:cNvSpPr/>
              <p:nvPr/>
            </p:nvSpPr>
            <p:spPr>
              <a:xfrm>
                <a:off x="381635" y="2205355"/>
                <a:ext cx="11428730" cy="5270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:pPr algn="ctr"/>
                <a:r>
                  <a:rPr lang="pt-BR" altLang="en-US" sz="2800"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</a:rPr>
                  <a:t>x(t)=</a:t>
                </a:r>
                <a14:m>
                  <m:oMath xmlns:m="http://schemas.openxmlformats.org/officeDocument/2006/math">
                    <m:r>
                      <a:rPr lang="en-US" altLang="pt-BR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</m:t>
                    </m:r>
                    <m:r>
                      <a:rPr lang="en-US" altLang="pt-BR" sz="28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alt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−</m:t>
                        </m:r>
                        <m:r>
                          <a:rPr lang="en-US" alt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𝑡</m:t>
                        </m:r>
                        <m:r>
                          <a:rPr lang="en-US" alt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|</m:t>
                        </m:r>
                        <m:r>
                          <a:rPr lang="en-US" alt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𝑝</m:t>
                        </m:r>
                        <m:r>
                          <a:rPr lang="en-US" altLang="pt-BR" sz="2800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  <m:r>
                          <a:rPr lang="en-US" alt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|</m:t>
                        </m:r>
                      </m:sup>
                    </m:sSup>
                    <m:r>
                      <a:rPr lang="en-US" altLang="pt-BR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altLang="pt-BR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</m:t>
                    </m:r>
                    <m:r>
                      <a:rPr lang="en-US" altLang="pt-BR" sz="28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alt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−</m:t>
                        </m:r>
                        <m:r>
                          <a:rPr lang="en-US" alt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𝑡</m:t>
                        </m:r>
                        <m:r>
                          <a:rPr lang="en-US" alt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|</m:t>
                        </m:r>
                        <m:r>
                          <a:rPr lang="en-US" alt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𝑝</m:t>
                        </m:r>
                        <m:r>
                          <a:rPr lang="en-US" altLang="pt-BR" sz="2800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  <m:r>
                          <a:rPr lang="en-US" alt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|</m:t>
                        </m:r>
                      </m:sup>
                    </m:sSup>
                    <m:r>
                      <a:rPr lang="en-US" altLang="pt-BR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altLang="pt-BR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</m:t>
                    </m:r>
                    <m:r>
                      <a:rPr lang="en-US" altLang="pt-BR" sz="28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alt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𝑡𝑗</m:t>
                        </m:r>
                        <m:r>
                          <a:rPr lang="en-US" alt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𝜔</m:t>
                        </m:r>
                      </m:sup>
                    </m:sSup>
                    <m:r>
                      <a:rPr lang="en-US" altLang="pt-BR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altLang="pt-BR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</m:t>
                    </m:r>
                    <m:r>
                      <a:rPr lang="en-US" altLang="pt-BR" sz="28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US" alt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−</m:t>
                        </m:r>
                        <m:r>
                          <a:rPr lang="en-US" alt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𝑡𝑗</m:t>
                        </m:r>
                        <m:r>
                          <a:rPr lang="en-US" alt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𝜔</m:t>
                        </m:r>
                      </m:sup>
                    </m:sSup>
                    <m:r>
                      <a:rPr lang="en-US" altLang="pt-BR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altLang="pt-BR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</m:t>
                    </m:r>
                    <m:r>
                      <a:rPr lang="en-US" altLang="pt-BR" sz="28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5</m:t>
                    </m:r>
                    <m:sSup>
                      <m:sSupPr>
                        <m:ctrlPr>
                          <a:rPr lang="en-US" alt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−</m:t>
                        </m:r>
                        <m:r>
                          <a:rPr lang="en-US" alt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𝑡</m:t>
                        </m:r>
                        <m:r>
                          <a:rPr lang="en-US" alt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|</m:t>
                        </m:r>
                        <m:r>
                          <a:rPr lang="en-US" alt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𝑝</m:t>
                        </m:r>
                        <m:r>
                          <a:rPr lang="en-US" altLang="pt-BR" sz="2800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  <m:r>
                          <a:rPr lang="en-US" alt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|</m:t>
                        </m:r>
                      </m:sup>
                    </m:sSup>
                    <m:r>
                      <a:rPr lang="en-US" altLang="pt-BR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altLang="pt-BR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</m:t>
                    </m:r>
                    <m:r>
                      <a:rPr lang="en-US" altLang="pt-BR" sz="28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6</m:t>
                    </m:r>
                    <m:sSup>
                      <m:sSupPr>
                        <m:ctrlPr>
                          <a:rPr lang="en-US" alt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−</m:t>
                        </m:r>
                        <m:r>
                          <a:rPr lang="en-US" alt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𝑡</m:t>
                        </m:r>
                        <m:r>
                          <a:rPr lang="en-US" alt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|</m:t>
                        </m:r>
                        <m:r>
                          <a:rPr lang="en-US" alt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𝑝</m:t>
                        </m:r>
                        <m:r>
                          <a:rPr lang="en-US" altLang="pt-BR" sz="2800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  <m:r>
                          <a:rPr lang="en-US" alt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|</m:t>
                        </m:r>
                      </m:sup>
                    </m:sSup>
                  </m:oMath>
                </a14:m>
                <a:endParaRPr lang="en-US" altLang="pt-BR" sz="2800" i="1" baseline="-25000" dirty="0"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635" y="2205355"/>
                <a:ext cx="11428730" cy="527050"/>
              </a:xfrm>
              <a:prstGeom prst="rect">
                <a:avLst/>
              </a:prstGeom>
              <a:blipFill rotWithShape="1">
                <a:blip r:embed="rId2"/>
                <a:stretch>
                  <a:fillRect b="-4096"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aixa de Texto 2"/>
              <p:cNvSpPr txBox="1"/>
              <p:nvPr/>
            </p:nvSpPr>
            <p:spPr>
              <a:xfrm>
                <a:off x="2226945" y="4161790"/>
                <a:ext cx="7658735" cy="58356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algn="ctr"/>
                <a:r>
                  <a:rPr lang="pt-BR" altLang="en-US" sz="3200" i="1"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X(t)= X</a:t>
                </a:r>
                <a:r>
                  <a:rPr lang="pt-BR" altLang="en-US" sz="3200" i="1" baseline="-25000"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0 </a:t>
                </a:r>
                <a:r>
                  <a:rPr lang="pt-BR" altLang="en-US" sz="3200" i="1"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+</a:t>
                </a:r>
                <a14:m>
                  <m:oMath xmlns:m="http://schemas.openxmlformats.org/officeDocument/2006/math">
                    <m:r>
                      <a:rPr lang="en-US" altLang="pt-BR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pt-BR" altLang="en-US" sz="3200" i="1"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(t) = </a:t>
                </a:r>
                <a:r>
                  <a:rPr lang="pt-BR" altLang="en-US" sz="3200" i="1"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X</a:t>
                </a:r>
                <a:r>
                  <a:rPr lang="pt-BR" altLang="en-US" sz="3200" i="1" baseline="-25000"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0</a:t>
                </a:r>
                <a:r>
                  <a:rPr lang="pt-BR" altLang="en-US" sz="3200" i="1"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+</a:t>
                </a:r>
                <a:r>
                  <a:rPr lang="pt-BR" altLang="en-US" sz="3200" i="1"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A</a:t>
                </a:r>
                <a14:m>
                  <m:oMath xmlns:m="http://schemas.openxmlformats.org/officeDocument/2006/math">
                    <m:r>
                      <a:rPr lang="en-US" altLang="pt-BR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|</m:t>
                    </m:r>
                    <m:r>
                      <a:rPr lang="en-US" altLang="pt-BR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𝐹</m:t>
                    </m:r>
                    <m:r>
                      <a:rPr lang="en-US" altLang="pt-BR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altLang="pt-BR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𝑗</m:t>
                    </m:r>
                    <m:r>
                      <a:rPr lang="en-US" altLang="pt-BR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𝜔</m:t>
                    </m:r>
                    <m:r>
                      <a:rPr lang="en-US" altLang="pt-BR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)|</m:t>
                    </m:r>
                  </m:oMath>
                </a14:m>
                <a:r>
                  <a:rPr lang="pt-BR" altLang="en-US" sz="3200" i="1"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cos(</a:t>
                </a:r>
                <a14:m>
                  <m:oMath xmlns:m="http://schemas.openxmlformats.org/officeDocument/2006/math">
                    <m:r>
                      <a:rPr lang="en-US" altLang="pt-BR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𝜔</m:t>
                    </m:r>
                    <m:r>
                      <a:rPr lang="en-US" altLang="pt-BR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𝑡</m:t>
                    </m:r>
                    <m:r>
                      <a:rPr lang="en-US" altLang="pt-BR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altLang="pt-BR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pt-BR" altLang="en-US" sz="3200" i="1"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)</a:t>
                </a:r>
                <a:endParaRPr lang="pt-BR" altLang="en-US" sz="3200" i="1"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  <a:sym typeface="+mn-ea"/>
                </a:endParaRPr>
              </a:p>
            </p:txBody>
          </p:sp>
        </mc:Choice>
        <mc:Fallback>
          <p:sp>
            <p:nvSpPr>
              <p:cNvPr id="3" name="Caixa de 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6945" y="4161790"/>
                <a:ext cx="7658735" cy="583565"/>
              </a:xfrm>
              <a:prstGeom prst="rect">
                <a:avLst/>
              </a:prstGeom>
              <a:blipFill rotWithShape="1">
                <a:blip r:embed="rId3"/>
                <a:stretch>
                  <a:fillRect b="-5332"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aixaDeTexto 45"/>
          <p:cNvSpPr txBox="1"/>
          <p:nvPr/>
        </p:nvSpPr>
        <p:spPr>
          <a:xfrm>
            <a:off x="302895" y="4926965"/>
            <a:ext cx="11507470" cy="1537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spcBef>
                <a:spcPts val="600"/>
              </a:spcBef>
              <a:spcAft>
                <a:spcPts val="600"/>
              </a:spcAft>
              <a:buFont typeface="+mj-lt"/>
              <a:buNone/>
            </a:pPr>
            <a:r>
              <a:rPr lang="pt-BR" altLang="en-US" sz="2800" b="1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Nesse processo descrito acima, a aproximação da equação por uma linear pode ser algo trabalhoso e sujeita a erros.</a:t>
            </a:r>
            <a:endParaRPr lang="pt-BR" altLang="en-US" sz="2800" b="1" dirty="0" smtClean="0"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  <a:p>
            <a:pPr indent="0">
              <a:spcBef>
                <a:spcPts val="600"/>
              </a:spcBef>
              <a:spcAft>
                <a:spcPts val="600"/>
              </a:spcAft>
              <a:buFont typeface="+mj-lt"/>
              <a:buNone/>
            </a:pPr>
            <a:r>
              <a:rPr lang="pt-BR" altLang="en-US" sz="2800" b="1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Normalmente isso é feito de forma mais automática. </a:t>
            </a:r>
            <a:endParaRPr lang="pt-BR" altLang="en-US" sz="2800" b="1" dirty="0" smtClean="0"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" name="CaixaDeTexto 45"/>
          <p:cNvSpPr txBox="1"/>
          <p:nvPr/>
        </p:nvSpPr>
        <p:spPr>
          <a:xfrm>
            <a:off x="302260" y="306705"/>
            <a:ext cx="11587480" cy="28301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ctr">
              <a:spcBef>
                <a:spcPts val="600"/>
              </a:spcBef>
              <a:spcAft>
                <a:spcPts val="600"/>
              </a:spcAft>
              <a:buFont typeface="+mj-lt"/>
              <a:buNone/>
            </a:pPr>
            <a:r>
              <a:rPr lang="pt-BR" altLang="en-US" sz="3600" b="1" dirty="0" smtClean="0">
                <a:solidFill>
                  <a:srgbClr val="C00000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Modelo de Pequenos Sinais</a:t>
            </a:r>
            <a:endParaRPr lang="pt-BR" altLang="en-US" sz="3600" b="1" dirty="0" smtClean="0">
              <a:solidFill>
                <a:srgbClr val="C00000"/>
              </a:solidFill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  <a:p>
            <a:pPr indent="0">
              <a:spcBef>
                <a:spcPts val="600"/>
              </a:spcBef>
              <a:spcAft>
                <a:spcPts val="600"/>
              </a:spcAft>
              <a:buFont typeface="+mj-lt"/>
              <a:buNone/>
            </a:pPr>
            <a:r>
              <a:rPr lang="pt-BR" altLang="en-US" sz="2800" b="1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A solução do sistema tem dois passos. </a:t>
            </a:r>
            <a:endParaRPr lang="pt-BR" altLang="en-US" sz="2800" b="1" dirty="0" smtClean="0"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  <a:p>
            <a:pPr indent="0">
              <a:spcBef>
                <a:spcPts val="600"/>
              </a:spcBef>
              <a:spcAft>
                <a:spcPts val="600"/>
              </a:spcAft>
              <a:buFont typeface="+mj-lt"/>
              <a:buNone/>
            </a:pPr>
            <a:r>
              <a:rPr lang="pt-BR" altLang="en-US" sz="2800" b="1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S1. se determina a solução considerando que não há a entrada Y (que é quem na verdade nos interessa e quem causa dificuldades)</a:t>
            </a:r>
            <a:endParaRPr lang="pt-BR" altLang="en-US" sz="2800" b="1" dirty="0" smtClean="0"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  <a:p>
            <a:pPr indent="0">
              <a:spcBef>
                <a:spcPts val="600"/>
              </a:spcBef>
              <a:spcAft>
                <a:spcPts val="600"/>
              </a:spcAft>
              <a:buFont typeface="+mj-lt"/>
              <a:buNone/>
            </a:pPr>
            <a:r>
              <a:rPr lang="pt-BR" altLang="en-US" sz="2800" b="1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Vimos que isso é fácil. A equação no equilíbrio será  </a:t>
            </a:r>
            <a:endParaRPr lang="pt-BR" altLang="en-US" sz="2800" b="1" dirty="0" smtClean="0"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1902460" y="4599305"/>
            <a:ext cx="430530" cy="1624330"/>
            <a:chOff x="7026" y="6146"/>
            <a:chExt cx="463" cy="3427"/>
          </a:xfrm>
        </p:grpSpPr>
        <p:sp>
          <p:nvSpPr>
            <p:cNvPr id="8" name="Forma livre 7"/>
            <p:cNvSpPr/>
            <p:nvPr/>
          </p:nvSpPr>
          <p:spPr>
            <a:xfrm>
              <a:off x="7030" y="8461"/>
              <a:ext cx="380" cy="762"/>
            </a:xfrm>
            <a:custGeom>
              <a:avLst/>
              <a:gdLst>
                <a:gd name="connsiteX0" fmla="*/ 0 w 335369"/>
                <a:gd name="connsiteY0" fmla="*/ 97064 h 309255"/>
                <a:gd name="connsiteX1" fmla="*/ 283221 w 335369"/>
                <a:gd name="connsiteY1" fmla="*/ 97064 h 309255"/>
                <a:gd name="connsiteX2" fmla="*/ 323681 w 335369"/>
                <a:gd name="connsiteY2" fmla="*/ 16144 h 309255"/>
                <a:gd name="connsiteX3" fmla="*/ 145657 w 335369"/>
                <a:gd name="connsiteY3" fmla="*/ 16144 h 309255"/>
                <a:gd name="connsiteX4" fmla="*/ 24276 w 335369"/>
                <a:gd name="connsiteY4" fmla="*/ 186077 h 309255"/>
                <a:gd name="connsiteX5" fmla="*/ 210393 w 335369"/>
                <a:gd name="connsiteY5" fmla="*/ 226537 h 309255"/>
                <a:gd name="connsiteX6" fmla="*/ 323681 w 335369"/>
                <a:gd name="connsiteY6" fmla="*/ 202261 h 309255"/>
                <a:gd name="connsiteX7" fmla="*/ 267037 w 335369"/>
                <a:gd name="connsiteY7" fmla="*/ 153709 h 309255"/>
                <a:gd name="connsiteX8" fmla="*/ 72828 w 335369"/>
                <a:gd name="connsiteY8" fmla="*/ 177985 h 309255"/>
                <a:gd name="connsiteX9" fmla="*/ 8092 w 335369"/>
                <a:gd name="connsiteY9" fmla="*/ 291273 h 309255"/>
                <a:gd name="connsiteX10" fmla="*/ 24276 w 335369"/>
                <a:gd name="connsiteY10" fmla="*/ 307457 h 309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5369" h="309255">
                  <a:moveTo>
                    <a:pt x="0" y="97064"/>
                  </a:moveTo>
                  <a:cubicBezTo>
                    <a:pt x="114637" y="103807"/>
                    <a:pt x="229274" y="110551"/>
                    <a:pt x="283221" y="97064"/>
                  </a:cubicBezTo>
                  <a:cubicBezTo>
                    <a:pt x="337168" y="83577"/>
                    <a:pt x="346608" y="29631"/>
                    <a:pt x="323681" y="16144"/>
                  </a:cubicBezTo>
                  <a:cubicBezTo>
                    <a:pt x="300754" y="2657"/>
                    <a:pt x="195558" y="-12178"/>
                    <a:pt x="145657" y="16144"/>
                  </a:cubicBezTo>
                  <a:cubicBezTo>
                    <a:pt x="95756" y="44466"/>
                    <a:pt x="13487" y="151012"/>
                    <a:pt x="24276" y="186077"/>
                  </a:cubicBezTo>
                  <a:cubicBezTo>
                    <a:pt x="35065" y="221142"/>
                    <a:pt x="160492" y="223840"/>
                    <a:pt x="210393" y="226537"/>
                  </a:cubicBezTo>
                  <a:cubicBezTo>
                    <a:pt x="260294" y="229234"/>
                    <a:pt x="314240" y="214399"/>
                    <a:pt x="323681" y="202261"/>
                  </a:cubicBezTo>
                  <a:cubicBezTo>
                    <a:pt x="333122" y="190123"/>
                    <a:pt x="308846" y="157755"/>
                    <a:pt x="267037" y="153709"/>
                  </a:cubicBezTo>
                  <a:cubicBezTo>
                    <a:pt x="225228" y="149663"/>
                    <a:pt x="115986" y="155058"/>
                    <a:pt x="72828" y="177985"/>
                  </a:cubicBezTo>
                  <a:cubicBezTo>
                    <a:pt x="29670" y="200912"/>
                    <a:pt x="16184" y="269694"/>
                    <a:pt x="8092" y="291273"/>
                  </a:cubicBezTo>
                  <a:cubicBezTo>
                    <a:pt x="0" y="312852"/>
                    <a:pt x="12138" y="310154"/>
                    <a:pt x="24276" y="307457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pt-BR"/>
            </a:p>
          </p:txBody>
        </p:sp>
        <p:sp>
          <p:nvSpPr>
            <p:cNvPr id="9" name="Forma livre 8"/>
            <p:cNvSpPr/>
            <p:nvPr/>
          </p:nvSpPr>
          <p:spPr>
            <a:xfrm>
              <a:off x="7030" y="7899"/>
              <a:ext cx="380" cy="762"/>
            </a:xfrm>
            <a:custGeom>
              <a:avLst/>
              <a:gdLst>
                <a:gd name="connsiteX0" fmla="*/ 0 w 335369"/>
                <a:gd name="connsiteY0" fmla="*/ 97064 h 309255"/>
                <a:gd name="connsiteX1" fmla="*/ 283221 w 335369"/>
                <a:gd name="connsiteY1" fmla="*/ 97064 h 309255"/>
                <a:gd name="connsiteX2" fmla="*/ 323681 w 335369"/>
                <a:gd name="connsiteY2" fmla="*/ 16144 h 309255"/>
                <a:gd name="connsiteX3" fmla="*/ 145657 w 335369"/>
                <a:gd name="connsiteY3" fmla="*/ 16144 h 309255"/>
                <a:gd name="connsiteX4" fmla="*/ 24276 w 335369"/>
                <a:gd name="connsiteY4" fmla="*/ 186077 h 309255"/>
                <a:gd name="connsiteX5" fmla="*/ 210393 w 335369"/>
                <a:gd name="connsiteY5" fmla="*/ 226537 h 309255"/>
                <a:gd name="connsiteX6" fmla="*/ 323681 w 335369"/>
                <a:gd name="connsiteY6" fmla="*/ 202261 h 309255"/>
                <a:gd name="connsiteX7" fmla="*/ 267037 w 335369"/>
                <a:gd name="connsiteY7" fmla="*/ 153709 h 309255"/>
                <a:gd name="connsiteX8" fmla="*/ 72828 w 335369"/>
                <a:gd name="connsiteY8" fmla="*/ 177985 h 309255"/>
                <a:gd name="connsiteX9" fmla="*/ 8092 w 335369"/>
                <a:gd name="connsiteY9" fmla="*/ 291273 h 309255"/>
                <a:gd name="connsiteX10" fmla="*/ 24276 w 335369"/>
                <a:gd name="connsiteY10" fmla="*/ 307457 h 309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5369" h="309255">
                  <a:moveTo>
                    <a:pt x="0" y="97064"/>
                  </a:moveTo>
                  <a:cubicBezTo>
                    <a:pt x="114637" y="103807"/>
                    <a:pt x="229274" y="110551"/>
                    <a:pt x="283221" y="97064"/>
                  </a:cubicBezTo>
                  <a:cubicBezTo>
                    <a:pt x="337168" y="83577"/>
                    <a:pt x="346608" y="29631"/>
                    <a:pt x="323681" y="16144"/>
                  </a:cubicBezTo>
                  <a:cubicBezTo>
                    <a:pt x="300754" y="2657"/>
                    <a:pt x="195558" y="-12178"/>
                    <a:pt x="145657" y="16144"/>
                  </a:cubicBezTo>
                  <a:cubicBezTo>
                    <a:pt x="95756" y="44466"/>
                    <a:pt x="13487" y="151012"/>
                    <a:pt x="24276" y="186077"/>
                  </a:cubicBezTo>
                  <a:cubicBezTo>
                    <a:pt x="35065" y="221142"/>
                    <a:pt x="160492" y="223840"/>
                    <a:pt x="210393" y="226537"/>
                  </a:cubicBezTo>
                  <a:cubicBezTo>
                    <a:pt x="260294" y="229234"/>
                    <a:pt x="314240" y="214399"/>
                    <a:pt x="323681" y="202261"/>
                  </a:cubicBezTo>
                  <a:cubicBezTo>
                    <a:pt x="333122" y="190123"/>
                    <a:pt x="308846" y="157755"/>
                    <a:pt x="267037" y="153709"/>
                  </a:cubicBezTo>
                  <a:cubicBezTo>
                    <a:pt x="225228" y="149663"/>
                    <a:pt x="115986" y="155058"/>
                    <a:pt x="72828" y="177985"/>
                  </a:cubicBezTo>
                  <a:cubicBezTo>
                    <a:pt x="29670" y="200912"/>
                    <a:pt x="16184" y="269694"/>
                    <a:pt x="8092" y="291273"/>
                  </a:cubicBezTo>
                  <a:cubicBezTo>
                    <a:pt x="0" y="312852"/>
                    <a:pt x="12138" y="310154"/>
                    <a:pt x="24276" y="307457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pt-BR"/>
            </a:p>
          </p:txBody>
        </p:sp>
        <p:sp>
          <p:nvSpPr>
            <p:cNvPr id="11" name="Forma livre 10"/>
            <p:cNvSpPr/>
            <p:nvPr/>
          </p:nvSpPr>
          <p:spPr>
            <a:xfrm>
              <a:off x="7030" y="7400"/>
              <a:ext cx="459" cy="719"/>
            </a:xfrm>
            <a:custGeom>
              <a:avLst/>
              <a:gdLst>
                <a:gd name="connsiteX0" fmla="*/ 0 w 335369"/>
                <a:gd name="connsiteY0" fmla="*/ 97064 h 309255"/>
                <a:gd name="connsiteX1" fmla="*/ 283221 w 335369"/>
                <a:gd name="connsiteY1" fmla="*/ 97064 h 309255"/>
                <a:gd name="connsiteX2" fmla="*/ 323681 w 335369"/>
                <a:gd name="connsiteY2" fmla="*/ 16144 h 309255"/>
                <a:gd name="connsiteX3" fmla="*/ 145657 w 335369"/>
                <a:gd name="connsiteY3" fmla="*/ 16144 h 309255"/>
                <a:gd name="connsiteX4" fmla="*/ 24276 w 335369"/>
                <a:gd name="connsiteY4" fmla="*/ 186077 h 309255"/>
                <a:gd name="connsiteX5" fmla="*/ 210393 w 335369"/>
                <a:gd name="connsiteY5" fmla="*/ 226537 h 309255"/>
                <a:gd name="connsiteX6" fmla="*/ 323681 w 335369"/>
                <a:gd name="connsiteY6" fmla="*/ 202261 h 309255"/>
                <a:gd name="connsiteX7" fmla="*/ 267037 w 335369"/>
                <a:gd name="connsiteY7" fmla="*/ 153709 h 309255"/>
                <a:gd name="connsiteX8" fmla="*/ 72828 w 335369"/>
                <a:gd name="connsiteY8" fmla="*/ 177985 h 309255"/>
                <a:gd name="connsiteX9" fmla="*/ 8092 w 335369"/>
                <a:gd name="connsiteY9" fmla="*/ 291273 h 309255"/>
                <a:gd name="connsiteX10" fmla="*/ 24276 w 335369"/>
                <a:gd name="connsiteY10" fmla="*/ 307457 h 309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5369" h="309255">
                  <a:moveTo>
                    <a:pt x="0" y="97064"/>
                  </a:moveTo>
                  <a:cubicBezTo>
                    <a:pt x="114637" y="103807"/>
                    <a:pt x="229274" y="110551"/>
                    <a:pt x="283221" y="97064"/>
                  </a:cubicBezTo>
                  <a:cubicBezTo>
                    <a:pt x="337168" y="83577"/>
                    <a:pt x="346608" y="29631"/>
                    <a:pt x="323681" y="16144"/>
                  </a:cubicBezTo>
                  <a:cubicBezTo>
                    <a:pt x="300754" y="2657"/>
                    <a:pt x="195558" y="-12178"/>
                    <a:pt x="145657" y="16144"/>
                  </a:cubicBezTo>
                  <a:cubicBezTo>
                    <a:pt x="95756" y="44466"/>
                    <a:pt x="13487" y="151012"/>
                    <a:pt x="24276" y="186077"/>
                  </a:cubicBezTo>
                  <a:cubicBezTo>
                    <a:pt x="35065" y="221142"/>
                    <a:pt x="160492" y="223840"/>
                    <a:pt x="210393" y="226537"/>
                  </a:cubicBezTo>
                  <a:cubicBezTo>
                    <a:pt x="260294" y="229234"/>
                    <a:pt x="314240" y="214399"/>
                    <a:pt x="323681" y="202261"/>
                  </a:cubicBezTo>
                  <a:cubicBezTo>
                    <a:pt x="333122" y="190123"/>
                    <a:pt x="308846" y="157755"/>
                    <a:pt x="267037" y="153709"/>
                  </a:cubicBezTo>
                  <a:cubicBezTo>
                    <a:pt x="225228" y="149663"/>
                    <a:pt x="115986" y="155058"/>
                    <a:pt x="72828" y="177985"/>
                  </a:cubicBezTo>
                  <a:cubicBezTo>
                    <a:pt x="29670" y="200912"/>
                    <a:pt x="16184" y="269694"/>
                    <a:pt x="8092" y="291273"/>
                  </a:cubicBezTo>
                  <a:cubicBezTo>
                    <a:pt x="0" y="312852"/>
                    <a:pt x="12138" y="310154"/>
                    <a:pt x="24276" y="307457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pt-BR"/>
            </a:p>
          </p:txBody>
        </p:sp>
        <p:sp>
          <p:nvSpPr>
            <p:cNvPr id="12" name="Forma livre 11"/>
            <p:cNvSpPr/>
            <p:nvPr/>
          </p:nvSpPr>
          <p:spPr>
            <a:xfrm>
              <a:off x="7030" y="6836"/>
              <a:ext cx="380" cy="762"/>
            </a:xfrm>
            <a:custGeom>
              <a:avLst/>
              <a:gdLst>
                <a:gd name="connsiteX0" fmla="*/ 0 w 335369"/>
                <a:gd name="connsiteY0" fmla="*/ 97064 h 309255"/>
                <a:gd name="connsiteX1" fmla="*/ 283221 w 335369"/>
                <a:gd name="connsiteY1" fmla="*/ 97064 h 309255"/>
                <a:gd name="connsiteX2" fmla="*/ 323681 w 335369"/>
                <a:gd name="connsiteY2" fmla="*/ 16144 h 309255"/>
                <a:gd name="connsiteX3" fmla="*/ 145657 w 335369"/>
                <a:gd name="connsiteY3" fmla="*/ 16144 h 309255"/>
                <a:gd name="connsiteX4" fmla="*/ 24276 w 335369"/>
                <a:gd name="connsiteY4" fmla="*/ 186077 h 309255"/>
                <a:gd name="connsiteX5" fmla="*/ 210393 w 335369"/>
                <a:gd name="connsiteY5" fmla="*/ 226537 h 309255"/>
                <a:gd name="connsiteX6" fmla="*/ 323681 w 335369"/>
                <a:gd name="connsiteY6" fmla="*/ 202261 h 309255"/>
                <a:gd name="connsiteX7" fmla="*/ 267037 w 335369"/>
                <a:gd name="connsiteY7" fmla="*/ 153709 h 309255"/>
                <a:gd name="connsiteX8" fmla="*/ 72828 w 335369"/>
                <a:gd name="connsiteY8" fmla="*/ 177985 h 309255"/>
                <a:gd name="connsiteX9" fmla="*/ 8092 w 335369"/>
                <a:gd name="connsiteY9" fmla="*/ 291273 h 309255"/>
                <a:gd name="connsiteX10" fmla="*/ 24276 w 335369"/>
                <a:gd name="connsiteY10" fmla="*/ 307457 h 309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5369" h="309255">
                  <a:moveTo>
                    <a:pt x="0" y="97064"/>
                  </a:moveTo>
                  <a:cubicBezTo>
                    <a:pt x="114637" y="103807"/>
                    <a:pt x="229274" y="110551"/>
                    <a:pt x="283221" y="97064"/>
                  </a:cubicBezTo>
                  <a:cubicBezTo>
                    <a:pt x="337168" y="83577"/>
                    <a:pt x="346608" y="29631"/>
                    <a:pt x="323681" y="16144"/>
                  </a:cubicBezTo>
                  <a:cubicBezTo>
                    <a:pt x="300754" y="2657"/>
                    <a:pt x="195558" y="-12178"/>
                    <a:pt x="145657" y="16144"/>
                  </a:cubicBezTo>
                  <a:cubicBezTo>
                    <a:pt x="95756" y="44466"/>
                    <a:pt x="13487" y="151012"/>
                    <a:pt x="24276" y="186077"/>
                  </a:cubicBezTo>
                  <a:cubicBezTo>
                    <a:pt x="35065" y="221142"/>
                    <a:pt x="160492" y="223840"/>
                    <a:pt x="210393" y="226537"/>
                  </a:cubicBezTo>
                  <a:cubicBezTo>
                    <a:pt x="260294" y="229234"/>
                    <a:pt x="314240" y="214399"/>
                    <a:pt x="323681" y="202261"/>
                  </a:cubicBezTo>
                  <a:cubicBezTo>
                    <a:pt x="333122" y="190123"/>
                    <a:pt x="308846" y="157755"/>
                    <a:pt x="267037" y="153709"/>
                  </a:cubicBezTo>
                  <a:cubicBezTo>
                    <a:pt x="225228" y="149663"/>
                    <a:pt x="115986" y="155058"/>
                    <a:pt x="72828" y="177985"/>
                  </a:cubicBezTo>
                  <a:cubicBezTo>
                    <a:pt x="29670" y="200912"/>
                    <a:pt x="16184" y="269694"/>
                    <a:pt x="8092" y="291273"/>
                  </a:cubicBezTo>
                  <a:cubicBezTo>
                    <a:pt x="0" y="312852"/>
                    <a:pt x="12138" y="310154"/>
                    <a:pt x="24276" y="307457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pt-BR"/>
            </a:p>
          </p:txBody>
        </p:sp>
        <p:sp>
          <p:nvSpPr>
            <p:cNvPr id="13" name="Forma livre 12"/>
            <p:cNvSpPr/>
            <p:nvPr/>
          </p:nvSpPr>
          <p:spPr>
            <a:xfrm>
              <a:off x="7026" y="6146"/>
              <a:ext cx="217" cy="899"/>
            </a:xfrm>
            <a:custGeom>
              <a:avLst/>
              <a:gdLst>
                <a:gd name="connsiteX0" fmla="*/ 10901 w 138111"/>
                <a:gd name="connsiteY0" fmla="*/ 347957 h 347957"/>
                <a:gd name="connsiteX1" fmla="*/ 10901 w 138111"/>
                <a:gd name="connsiteY1" fmla="*/ 226577 h 347957"/>
                <a:gd name="connsiteX2" fmla="*/ 124189 w 138111"/>
                <a:gd name="connsiteY2" fmla="*/ 186117 h 347957"/>
                <a:gd name="connsiteX3" fmla="*/ 132281 w 138111"/>
                <a:gd name="connsiteY3" fmla="*/ 0 h 34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111" h="347957">
                  <a:moveTo>
                    <a:pt x="10901" y="347957"/>
                  </a:moveTo>
                  <a:cubicBezTo>
                    <a:pt x="1460" y="300753"/>
                    <a:pt x="-7980" y="253550"/>
                    <a:pt x="10901" y="226577"/>
                  </a:cubicBezTo>
                  <a:cubicBezTo>
                    <a:pt x="29782" y="199604"/>
                    <a:pt x="103959" y="223880"/>
                    <a:pt x="124189" y="186117"/>
                  </a:cubicBezTo>
                  <a:cubicBezTo>
                    <a:pt x="144419" y="148354"/>
                    <a:pt x="138350" y="74177"/>
                    <a:pt x="132281" y="0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pt-BR"/>
            </a:p>
          </p:txBody>
        </p:sp>
        <p:sp>
          <p:nvSpPr>
            <p:cNvPr id="14" name="Forma livre 13"/>
            <p:cNvSpPr/>
            <p:nvPr/>
          </p:nvSpPr>
          <p:spPr>
            <a:xfrm>
              <a:off x="7043" y="9197"/>
              <a:ext cx="166" cy="376"/>
            </a:xfrm>
            <a:custGeom>
              <a:avLst/>
              <a:gdLst>
                <a:gd name="connsiteX0" fmla="*/ 0 w 105455"/>
                <a:gd name="connsiteY0" fmla="*/ 0 h 145657"/>
                <a:gd name="connsiteX1" fmla="*/ 89012 w 105455"/>
                <a:gd name="connsiteY1" fmla="*/ 24276 h 145657"/>
                <a:gd name="connsiteX2" fmla="*/ 105196 w 105455"/>
                <a:gd name="connsiteY2" fmla="*/ 145657 h 14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455" h="145657">
                  <a:moveTo>
                    <a:pt x="0" y="0"/>
                  </a:moveTo>
                  <a:cubicBezTo>
                    <a:pt x="35739" y="0"/>
                    <a:pt x="71479" y="0"/>
                    <a:pt x="89012" y="24276"/>
                  </a:cubicBezTo>
                  <a:cubicBezTo>
                    <a:pt x="106545" y="48552"/>
                    <a:pt x="105870" y="97104"/>
                    <a:pt x="105196" y="145657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pt-BR"/>
            </a:p>
          </p:txBody>
        </p:sp>
      </p:grpSp>
      <p:cxnSp>
        <p:nvCxnSpPr>
          <p:cNvPr id="16" name="Conector Reto 15"/>
          <p:cNvCxnSpPr/>
          <p:nvPr/>
        </p:nvCxnSpPr>
        <p:spPr>
          <a:xfrm>
            <a:off x="813435" y="4090670"/>
            <a:ext cx="2553970" cy="0"/>
          </a:xfrm>
          <a:prstGeom prst="line">
            <a:avLst/>
          </a:prstGeom>
          <a:ln w="127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/>
          <p:nvPr/>
        </p:nvCxnSpPr>
        <p:spPr>
          <a:xfrm flipH="1" flipV="1">
            <a:off x="913765" y="3549015"/>
            <a:ext cx="0" cy="690245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ângulo arredondado 20"/>
          <p:cNvSpPr/>
          <p:nvPr/>
        </p:nvSpPr>
        <p:spPr>
          <a:xfrm>
            <a:off x="2199005" y="4289425"/>
            <a:ext cx="430530" cy="3168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 altLang="en-US"/>
          </a:p>
        </p:txBody>
      </p:sp>
      <p:sp>
        <p:nvSpPr>
          <p:cNvPr id="29" name="Caixa de Texto 23"/>
          <p:cNvSpPr txBox="1"/>
          <p:nvPr/>
        </p:nvSpPr>
        <p:spPr>
          <a:xfrm>
            <a:off x="2756535" y="4147185"/>
            <a:ext cx="17062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sz="2800" dirty="0" smtClean="0">
                <a:latin typeface="Comic Sans MS" panose="030F0702030302020204" pitchFamily="66" charset="0"/>
                <a:cs typeface="Comic Sans MS" panose="030F0702030302020204" pitchFamily="66" charset="0"/>
              </a:rPr>
              <a:t>massa m</a:t>
            </a:r>
            <a:endParaRPr lang="pt-BR" altLang="en-US" sz="2800" dirty="0" smtClean="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30" name="Elipse 29"/>
          <p:cNvSpPr/>
          <p:nvPr/>
        </p:nvSpPr>
        <p:spPr>
          <a:xfrm>
            <a:off x="2061845" y="4588510"/>
            <a:ext cx="80010" cy="806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 altLang="en-US"/>
          </a:p>
        </p:txBody>
      </p:sp>
      <p:cxnSp>
        <p:nvCxnSpPr>
          <p:cNvPr id="31" name="Conector de Seta Reta 30"/>
          <p:cNvCxnSpPr/>
          <p:nvPr/>
        </p:nvCxnSpPr>
        <p:spPr>
          <a:xfrm flipH="1">
            <a:off x="1240790" y="4090670"/>
            <a:ext cx="15875" cy="513715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>
            <a:off x="940435" y="4630420"/>
            <a:ext cx="1296000" cy="0"/>
          </a:xfrm>
          <a:prstGeom prst="line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ixa de Texto 23"/>
          <p:cNvSpPr txBox="1"/>
          <p:nvPr/>
        </p:nvSpPr>
        <p:spPr>
          <a:xfrm>
            <a:off x="1167130" y="4056380"/>
            <a:ext cx="6927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sz="2800" dirty="0" smtClean="0">
                <a:latin typeface="Cambria" panose="02040503050406030204" charset="0"/>
                <a:cs typeface="Cambria" panose="02040503050406030204" charset="0"/>
              </a:rPr>
              <a:t>X</a:t>
            </a:r>
            <a:r>
              <a:rPr lang="pt-BR" altLang="en-US" sz="2800" baseline="-25000" dirty="0" smtClean="0">
                <a:latin typeface="Comic Sans MS" panose="030F0702030302020204" pitchFamily="66" charset="0"/>
                <a:cs typeface="Comic Sans MS" panose="030F0702030302020204" pitchFamily="66" charset="0"/>
              </a:rPr>
              <a:t>0</a:t>
            </a:r>
            <a:endParaRPr lang="pt-BR" altLang="en-US" sz="2800" baseline="-25000" dirty="0" smtClean="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10" name="Elipse 9"/>
          <p:cNvSpPr/>
          <p:nvPr/>
        </p:nvSpPr>
        <p:spPr>
          <a:xfrm>
            <a:off x="2024380" y="6219825"/>
            <a:ext cx="80010" cy="806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 altLang="en-US"/>
          </a:p>
        </p:txBody>
      </p:sp>
      <p:cxnSp>
        <p:nvCxnSpPr>
          <p:cNvPr id="15" name="Conector Reto 14"/>
          <p:cNvCxnSpPr/>
          <p:nvPr/>
        </p:nvCxnSpPr>
        <p:spPr>
          <a:xfrm>
            <a:off x="876935" y="6265545"/>
            <a:ext cx="2553970" cy="0"/>
          </a:xfrm>
          <a:prstGeom prst="line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/>
          <p:cNvCxnSpPr/>
          <p:nvPr/>
        </p:nvCxnSpPr>
        <p:spPr>
          <a:xfrm flipH="1" flipV="1">
            <a:off x="977265" y="5723890"/>
            <a:ext cx="0" cy="690245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 de Texto 23"/>
          <p:cNvSpPr txBox="1"/>
          <p:nvPr/>
        </p:nvSpPr>
        <p:spPr>
          <a:xfrm>
            <a:off x="876935" y="5466715"/>
            <a:ext cx="6927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sz="2800" dirty="0" smtClean="0">
                <a:latin typeface="Cambria" panose="02040503050406030204" charset="0"/>
                <a:cs typeface="Cambria" panose="02040503050406030204" charset="0"/>
              </a:rPr>
              <a:t>Y</a:t>
            </a:r>
            <a:endParaRPr lang="pt-BR" altLang="en-US" sz="2800" dirty="0" smtClean="0">
              <a:latin typeface="Cambria" panose="02040503050406030204" charset="0"/>
              <a:cs typeface="Cambria" panose="02040503050406030204" charset="0"/>
            </a:endParaRPr>
          </a:p>
        </p:txBody>
      </p:sp>
      <p:grpSp>
        <p:nvGrpSpPr>
          <p:cNvPr id="38" name="Grupo 37"/>
          <p:cNvGrpSpPr/>
          <p:nvPr/>
        </p:nvGrpSpPr>
        <p:grpSpPr>
          <a:xfrm>
            <a:off x="2599055" y="4630449"/>
            <a:ext cx="288925" cy="1619952"/>
            <a:chOff x="3022" y="6350"/>
            <a:chExt cx="630" cy="4398"/>
          </a:xfrm>
        </p:grpSpPr>
        <p:cxnSp>
          <p:nvCxnSpPr>
            <p:cNvPr id="19" name="Conector Reto 18"/>
            <p:cNvCxnSpPr/>
            <p:nvPr/>
          </p:nvCxnSpPr>
          <p:spPr>
            <a:xfrm>
              <a:off x="3339" y="6350"/>
              <a:ext cx="0" cy="439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tângulo 33"/>
            <p:cNvSpPr/>
            <p:nvPr/>
          </p:nvSpPr>
          <p:spPr>
            <a:xfrm>
              <a:off x="3022" y="7563"/>
              <a:ext cx="630" cy="2130"/>
            </a:xfrm>
            <a:prstGeom prst="rect">
              <a:avLst/>
            </a:prstGeom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pt-BR" altLang="en-US"/>
            </a:p>
          </p:txBody>
        </p:sp>
      </p:grpSp>
      <p:cxnSp>
        <p:nvCxnSpPr>
          <p:cNvPr id="35" name="Conector Reto 34"/>
          <p:cNvCxnSpPr/>
          <p:nvPr/>
        </p:nvCxnSpPr>
        <p:spPr>
          <a:xfrm flipV="1">
            <a:off x="2072640" y="4625340"/>
            <a:ext cx="684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36"/>
          <p:cNvCxnSpPr/>
          <p:nvPr/>
        </p:nvCxnSpPr>
        <p:spPr>
          <a:xfrm flipV="1">
            <a:off x="2072640" y="6260465"/>
            <a:ext cx="684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tângulo 4"/>
              <p:cNvSpPr/>
              <p:nvPr/>
            </p:nvSpPr>
            <p:spPr>
              <a:xfrm>
                <a:off x="4982845" y="3273425"/>
                <a:ext cx="6155690" cy="10623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pt-BR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altLang="pt-BR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3200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−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𝑚𝑔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3200" i="1"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pPr algn="l"/>
                <a:r>
                  <a:rPr lang="pt-BR" altLang="en-US" sz="3200"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</a:rPr>
                  <a:t>resultando em </a:t>
                </a:r>
                <a:endParaRPr lang="pt-BR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2845" y="3273425"/>
                <a:ext cx="6155690" cy="1062355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Menos 35"/>
          <p:cNvSpPr/>
          <p:nvPr/>
        </p:nvSpPr>
        <p:spPr>
          <a:xfrm>
            <a:off x="1240790" y="6132195"/>
            <a:ext cx="2023745" cy="28892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 altLang="en-US"/>
          </a:p>
        </p:txBody>
      </p:sp>
      <p:sp>
        <p:nvSpPr>
          <p:cNvPr id="41" name="Caixa de Texto 23"/>
          <p:cNvSpPr txBox="1"/>
          <p:nvPr/>
        </p:nvSpPr>
        <p:spPr>
          <a:xfrm>
            <a:off x="184150" y="3469005"/>
            <a:ext cx="6927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sz="2800" dirty="0" smtClean="0">
                <a:latin typeface="Cambria" panose="02040503050406030204" charset="0"/>
                <a:cs typeface="Cambria" panose="02040503050406030204" charset="0"/>
              </a:rPr>
              <a:t>X</a:t>
            </a:r>
            <a:endParaRPr lang="pt-BR" altLang="en-US" sz="2800" dirty="0" smtClean="0">
              <a:latin typeface="Cambria" panose="02040503050406030204" charset="0"/>
              <a:cs typeface="Cambria" panose="0204050305040603020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Retângulo 49"/>
              <p:cNvSpPr/>
              <p:nvPr/>
            </p:nvSpPr>
            <p:spPr>
              <a:xfrm>
                <a:off x="6065520" y="4335780"/>
                <a:ext cx="3990340" cy="10858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𝑚𝑔</m:t>
                              </m:r>
                            </m:num>
                            <m:den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𝐾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pt-BR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0" name="Retângulo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5520" y="4335780"/>
                <a:ext cx="3990340" cy="108585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CaixaDeTexto 45"/>
          <p:cNvSpPr txBox="1"/>
          <p:nvPr/>
        </p:nvSpPr>
        <p:spPr>
          <a:xfrm>
            <a:off x="3656330" y="5600065"/>
            <a:ext cx="823341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spcBef>
                <a:spcPts val="600"/>
              </a:spcBef>
              <a:spcAft>
                <a:spcPts val="600"/>
              </a:spcAft>
              <a:buFont typeface="+mj-lt"/>
              <a:buNone/>
            </a:pPr>
            <a:r>
              <a:rPr lang="pt-BR" altLang="en-US" sz="2800" b="1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 Veja que a mola trabalha em torno deste ponto. Essa seria a ‘polarização’ do sistema.</a:t>
            </a:r>
            <a:endParaRPr lang="pt-BR" altLang="en-US" sz="2800" b="1" dirty="0" smtClean="0"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</p:txBody>
      </p:sp>
      <p:sp>
        <p:nvSpPr>
          <p:cNvPr id="76" name="Espaço Reservado para Número de Slide 75"/>
          <p:cNvSpPr>
            <a:spLocks noGrp="1"/>
          </p:cNvSpPr>
          <p:nvPr>
            <p:ph type="sldNum" sz="quarter" idx="12"/>
          </p:nvPr>
        </p:nvSpPr>
        <p:spPr>
          <a:xfrm>
            <a:off x="8658225" y="6414135"/>
            <a:ext cx="2743200" cy="365125"/>
          </a:xfrm>
        </p:spPr>
        <p:txBody>
          <a:bodyPr/>
          <a:p>
            <a:fld id="{74F297BB-B745-4CAB-BE1D-CE4C89382949}" type="slidenum">
              <a:rPr lang="pt-BR" smtClean="0"/>
            </a:fld>
            <a:endParaRPr lang="pt-BR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" name="CaixaDeTexto 45"/>
          <p:cNvSpPr txBox="1"/>
          <p:nvPr/>
        </p:nvSpPr>
        <p:spPr>
          <a:xfrm>
            <a:off x="302260" y="306705"/>
            <a:ext cx="11587480" cy="12299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ctr">
              <a:spcBef>
                <a:spcPts val="600"/>
              </a:spcBef>
              <a:spcAft>
                <a:spcPts val="600"/>
              </a:spcAft>
              <a:buFont typeface="+mj-lt"/>
              <a:buNone/>
            </a:pPr>
            <a:r>
              <a:rPr lang="pt-BR" altLang="en-US" sz="3600" b="1" dirty="0" smtClean="0">
                <a:solidFill>
                  <a:srgbClr val="C00000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Modelo de Pequenos Sinais</a:t>
            </a:r>
            <a:endParaRPr lang="pt-BR" altLang="en-US" sz="3600" b="1" dirty="0" smtClean="0">
              <a:solidFill>
                <a:srgbClr val="C00000"/>
              </a:solidFill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  <a:p>
            <a:pPr indent="0">
              <a:spcBef>
                <a:spcPts val="600"/>
              </a:spcBef>
              <a:spcAft>
                <a:spcPts val="600"/>
              </a:spcAft>
              <a:buFont typeface="+mj-lt"/>
              <a:buNone/>
            </a:pPr>
            <a:r>
              <a:rPr lang="pt-BR" altLang="en-US" sz="2800" b="1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O sistema trabalha em torno de X</a:t>
            </a:r>
            <a:r>
              <a:rPr lang="pt-BR" altLang="en-US" sz="2800" b="1" baseline="-25000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0 </a:t>
            </a:r>
            <a:endParaRPr lang="pt-BR" altLang="en-US" sz="2800" b="1" dirty="0" smtClean="0"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Retângulo 49"/>
              <p:cNvSpPr/>
              <p:nvPr/>
            </p:nvSpPr>
            <p:spPr>
              <a:xfrm>
                <a:off x="1282700" y="4693920"/>
                <a:ext cx="1929765" cy="7124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=−</m:t>
                      </m:r>
                      <m:rad>
                        <m:ra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𝑚𝑔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𝐾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2000" i="1" dirty="0"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0" name="Retângulo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2700" y="4693920"/>
                <a:ext cx="1929765" cy="712470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5" name="CaixaDeTexto 45"/>
              <p:cNvSpPr txBox="1"/>
              <p:nvPr/>
            </p:nvSpPr>
            <p:spPr>
              <a:xfrm>
                <a:off x="5547360" y="1844040"/>
                <a:ext cx="6342380" cy="19977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indent="0">
                  <a:spcBef>
                    <a:spcPts val="600"/>
                  </a:spcBef>
                  <a:spcAft>
                    <a:spcPts val="600"/>
                  </a:spcAft>
                  <a:buFont typeface="+mj-lt"/>
                  <a:buNone/>
                </a:pPr>
                <a:r>
                  <a:rPr lang="pt-BR" altLang="en-US" sz="2800" b="1" dirty="0" smtClean="0"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 A forca na mola será </a:t>
                </a:r>
                <a:endParaRPr lang="pt-BR" altLang="en-US" sz="2800" b="1" dirty="0" smtClean="0">
                  <a:latin typeface="Comic Sans MS" panose="030F0702030302020204" pitchFamily="66" charset="0"/>
                  <a:ea typeface="Cambria Math" panose="02040503050406030204" pitchFamily="18" charset="0"/>
                  <a:cs typeface="Comic Sans MS" panose="030F0702030302020204" pitchFamily="66" charset="0"/>
                  <a:sym typeface="Symbol" panose="05050102010706020507" charset="0"/>
                </a:endParaRPr>
              </a:p>
              <a:p>
                <a:pPr indent="0">
                  <a:spcBef>
                    <a:spcPts val="600"/>
                  </a:spcBef>
                  <a:spcAft>
                    <a:spcPts val="600"/>
                  </a:spcAft>
                  <a:buFont typeface="+mj-lt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pt-BR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r>
                        <a:rPr lang="en-US" altLang="pt-BR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pt-BR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altLang="pt-BR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en-US" sz="2800" i="1" baseline="30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≈</m:t>
                      </m:r>
                      <m:r>
                        <a:rPr lang="en-US" altLang="pt-BR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altLang="pt-BR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en-US" sz="2800" i="1" baseline="-25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sz="2800" i="1" baseline="30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US" altLang="pt-BR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pt-BR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f>
                        <m:fPr>
                          <m:ctrlPr>
                            <a:rPr lang="en-US" altLang="pt-B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pt-B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pt-B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pt-B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pt-B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800" i="1" baseline="30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pt-B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pt-B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altLang="pt-BR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en-US" altLang="pt-BR" sz="2800" i="1" baseline="-25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en-US" altLang="pt-BR" sz="2800" i="1" baseline="-25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pt-BR" sz="2800" i="1" baseline="-25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en-US" altLang="pt-BR" sz="2800" i="1" baseline="-25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pt-BR" sz="2800" i="1" baseline="-250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indent="0">
                  <a:spcBef>
                    <a:spcPts val="600"/>
                  </a:spcBef>
                  <a:spcAft>
                    <a:spcPts val="600"/>
                  </a:spcAft>
                  <a:buFont typeface="+mj-lt"/>
                  <a:buNone/>
                </a:pPr>
                <a14:m>
                  <m:oMath xmlns:m="http://schemas.openxmlformats.org/officeDocument/2006/math">
                    <m:r>
                      <a:rPr lang="en-US" altLang="pt-B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a:rPr lang="en-US" altLang="pt-B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sz="28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2800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pt-B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altLang="pt-B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altLang="pt-B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sz="28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2800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pt-BR" altLang="en-US" sz="28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altLang="pt-B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pt-B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sz="28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2800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pt-B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endParaRPr lang="pt-BR" altLang="en-US" sz="2800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Comic Sans MS" panose="030F0702030302020204" pitchFamily="66" charset="0"/>
                  <a:sym typeface="Symbol" panose="05050102010706020507" charset="0"/>
                </a:endParaRPr>
              </a:p>
            </p:txBody>
          </p:sp>
        </mc:Choice>
        <mc:Fallback>
          <p:sp>
            <p:nvSpPr>
              <p:cNvPr id="75" name="CaixaDeTexto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7360" y="1844040"/>
                <a:ext cx="6342380" cy="1997710"/>
              </a:xfrm>
              <a:prstGeom prst="rect">
                <a:avLst/>
              </a:prstGeom>
              <a:blipFill rotWithShape="1">
                <a:blip r:embed="rId2"/>
                <a:stretch>
                  <a:fillRect b="-350"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Espaço Reservado para Número de Slide 75"/>
          <p:cNvSpPr>
            <a:spLocks noGrp="1"/>
          </p:cNvSpPr>
          <p:nvPr>
            <p:ph type="sldNum" sz="quarter" idx="12"/>
          </p:nvPr>
        </p:nvSpPr>
        <p:spPr>
          <a:xfrm>
            <a:off x="8658225" y="6414135"/>
            <a:ext cx="2743200" cy="365125"/>
          </a:xfrm>
        </p:spPr>
        <p:txBody>
          <a:bodyPr/>
          <a:p>
            <a:fld id="{74F297BB-B745-4CAB-BE1D-CE4C89382949}" type="slidenum">
              <a:rPr lang="pt-BR" smtClean="0"/>
            </a:fld>
            <a:endParaRPr lang="pt-BR"/>
          </a:p>
        </p:txBody>
      </p:sp>
      <p:cxnSp>
        <p:nvCxnSpPr>
          <p:cNvPr id="2" name="Conector de Seta Reta 1"/>
          <p:cNvCxnSpPr/>
          <p:nvPr/>
        </p:nvCxnSpPr>
        <p:spPr>
          <a:xfrm>
            <a:off x="303530" y="4687570"/>
            <a:ext cx="51480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de Seta Reta 5"/>
          <p:cNvCxnSpPr/>
          <p:nvPr/>
        </p:nvCxnSpPr>
        <p:spPr>
          <a:xfrm flipH="1" flipV="1">
            <a:off x="2883535" y="2814320"/>
            <a:ext cx="15875" cy="340487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rma livre 2"/>
          <p:cNvSpPr/>
          <p:nvPr/>
        </p:nvSpPr>
        <p:spPr>
          <a:xfrm>
            <a:off x="1067435" y="3016885"/>
            <a:ext cx="1798955" cy="1670685"/>
          </a:xfrm>
          <a:custGeom>
            <a:avLst/>
            <a:gdLst>
              <a:gd name="connisteX0" fmla="*/ 1798955 w 1798955"/>
              <a:gd name="connsiteY0" fmla="*/ 2039620 h 2039620"/>
              <a:gd name="connisteX1" fmla="*/ 1220470 w 1798955"/>
              <a:gd name="connsiteY1" fmla="*/ 1863090 h 2039620"/>
              <a:gd name="connisteX2" fmla="*/ 529590 w 1798955"/>
              <a:gd name="connsiteY2" fmla="*/ 1381125 h 2039620"/>
              <a:gd name="connisteX3" fmla="*/ 96520 w 1798955"/>
              <a:gd name="connsiteY3" fmla="*/ 514350 h 2039620"/>
              <a:gd name="connisteX4" fmla="*/ 0 w 1798955"/>
              <a:gd name="connsiteY4" fmla="*/ 0 h 203962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1798955" h="2039620">
                <a:moveTo>
                  <a:pt x="1798955" y="2039620"/>
                </a:moveTo>
                <a:cubicBezTo>
                  <a:pt x="1697355" y="2014220"/>
                  <a:pt x="1474470" y="1994535"/>
                  <a:pt x="1220470" y="1863090"/>
                </a:cubicBezTo>
                <a:cubicBezTo>
                  <a:pt x="966470" y="1731645"/>
                  <a:pt x="754380" y="1651000"/>
                  <a:pt x="529590" y="1381125"/>
                </a:cubicBezTo>
                <a:cubicBezTo>
                  <a:pt x="304800" y="1111250"/>
                  <a:pt x="202565" y="790575"/>
                  <a:pt x="96520" y="514350"/>
                </a:cubicBezTo>
                <a:cubicBezTo>
                  <a:pt x="-9525" y="238125"/>
                  <a:pt x="10795" y="85725"/>
                  <a:pt x="0" y="0"/>
                </a:cubicBezTo>
              </a:path>
            </a:pathLst>
          </a:cu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 altLang="en-US"/>
          </a:p>
        </p:txBody>
      </p:sp>
      <p:sp>
        <p:nvSpPr>
          <p:cNvPr id="4" name="Forma livre 3"/>
          <p:cNvSpPr/>
          <p:nvPr/>
        </p:nvSpPr>
        <p:spPr>
          <a:xfrm flipH="1" flipV="1">
            <a:off x="2916555" y="4687570"/>
            <a:ext cx="1798955" cy="1541145"/>
          </a:xfrm>
          <a:custGeom>
            <a:avLst/>
            <a:gdLst>
              <a:gd name="connisteX0" fmla="*/ 1798955 w 1798955"/>
              <a:gd name="connsiteY0" fmla="*/ 2039620 h 2039620"/>
              <a:gd name="connisteX1" fmla="*/ 1220470 w 1798955"/>
              <a:gd name="connsiteY1" fmla="*/ 1863090 h 2039620"/>
              <a:gd name="connisteX2" fmla="*/ 529590 w 1798955"/>
              <a:gd name="connsiteY2" fmla="*/ 1381125 h 2039620"/>
              <a:gd name="connisteX3" fmla="*/ 96520 w 1798955"/>
              <a:gd name="connsiteY3" fmla="*/ 514350 h 2039620"/>
              <a:gd name="connisteX4" fmla="*/ 0 w 1798955"/>
              <a:gd name="connsiteY4" fmla="*/ 0 h 203962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1798955" h="2039620">
                <a:moveTo>
                  <a:pt x="1798955" y="2039620"/>
                </a:moveTo>
                <a:cubicBezTo>
                  <a:pt x="1697355" y="2014220"/>
                  <a:pt x="1474470" y="1994535"/>
                  <a:pt x="1220470" y="1863090"/>
                </a:cubicBezTo>
                <a:cubicBezTo>
                  <a:pt x="966470" y="1731645"/>
                  <a:pt x="754380" y="1651000"/>
                  <a:pt x="529590" y="1381125"/>
                </a:cubicBezTo>
                <a:cubicBezTo>
                  <a:pt x="304800" y="1111250"/>
                  <a:pt x="202565" y="790575"/>
                  <a:pt x="96520" y="514350"/>
                </a:cubicBezTo>
                <a:cubicBezTo>
                  <a:pt x="-9525" y="238125"/>
                  <a:pt x="10795" y="85725"/>
                  <a:pt x="0" y="0"/>
                </a:cubicBezTo>
              </a:path>
            </a:pathLst>
          </a:cu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 altLang="en-US"/>
          </a:p>
        </p:txBody>
      </p:sp>
      <p:sp>
        <p:nvSpPr>
          <p:cNvPr id="22" name="Caixa de Texto 23"/>
          <p:cNvSpPr txBox="1"/>
          <p:nvPr/>
        </p:nvSpPr>
        <p:spPr>
          <a:xfrm>
            <a:off x="4938395" y="4687570"/>
            <a:ext cx="6927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sz="2800" dirty="0" smtClean="0">
                <a:latin typeface="Cambria" panose="02040503050406030204" charset="0"/>
                <a:cs typeface="Cambria" panose="02040503050406030204" charset="0"/>
              </a:rPr>
              <a:t>X</a:t>
            </a:r>
            <a:endParaRPr lang="pt-BR" altLang="en-US" sz="2800" dirty="0" smtClean="0"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23" name="Caixa de Texto 23"/>
          <p:cNvSpPr txBox="1"/>
          <p:nvPr/>
        </p:nvSpPr>
        <p:spPr>
          <a:xfrm>
            <a:off x="3053715" y="2872740"/>
            <a:ext cx="17849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sz="2800" dirty="0" smtClean="0">
                <a:latin typeface="Comic Sans MS" panose="030F0702030302020204" pitchFamily="66" charset="0"/>
                <a:cs typeface="Comic Sans MS" panose="030F0702030302020204" pitchFamily="66" charset="0"/>
              </a:rPr>
              <a:t>força F</a:t>
            </a:r>
            <a:endParaRPr lang="pt-BR" altLang="en-US" sz="2800" dirty="0" smtClean="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cxnSp>
        <p:nvCxnSpPr>
          <p:cNvPr id="24" name="Conector de Seta Reta 23"/>
          <p:cNvCxnSpPr/>
          <p:nvPr/>
        </p:nvCxnSpPr>
        <p:spPr>
          <a:xfrm flipH="1" flipV="1">
            <a:off x="1692275" y="4006215"/>
            <a:ext cx="0" cy="792000"/>
          </a:xfrm>
          <a:prstGeom prst="straightConnector1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832485" y="3703320"/>
            <a:ext cx="1746885" cy="10947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lipse 25"/>
          <p:cNvSpPr/>
          <p:nvPr/>
        </p:nvSpPr>
        <p:spPr>
          <a:xfrm>
            <a:off x="1851025" y="4323715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 altLang="en-US"/>
          </a:p>
        </p:txBody>
      </p:sp>
      <p:cxnSp>
        <p:nvCxnSpPr>
          <p:cNvPr id="27" name="Conector de Seta Reta 26"/>
          <p:cNvCxnSpPr/>
          <p:nvPr/>
        </p:nvCxnSpPr>
        <p:spPr>
          <a:xfrm flipH="1" flipV="1">
            <a:off x="1887220" y="4006215"/>
            <a:ext cx="0" cy="792000"/>
          </a:xfrm>
          <a:prstGeom prst="straightConnector1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ixa de Texto 23"/>
          <p:cNvSpPr txBox="1"/>
          <p:nvPr/>
        </p:nvSpPr>
        <p:spPr>
          <a:xfrm>
            <a:off x="1536065" y="3703320"/>
            <a:ext cx="5308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sz="2000" i="1" dirty="0" smtClean="0">
                <a:latin typeface="Cambria Math" panose="02040503050406030204" pitchFamily="18" charset="0"/>
                <a:cs typeface="Cambria Math" panose="02040503050406030204" pitchFamily="18" charset="0"/>
              </a:rPr>
              <a:t>x</a:t>
            </a:r>
            <a:endParaRPr lang="pt-BR" altLang="en-US" sz="2000" i="1" dirty="0" smtClean="0">
              <a:latin typeface="Cambria Math" panose="02040503050406030204" pitchFamily="18" charset="0"/>
              <a:cs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CaixaDeTexto 45"/>
              <p:cNvSpPr txBox="1"/>
              <p:nvPr/>
            </p:nvSpPr>
            <p:spPr>
              <a:xfrm>
                <a:off x="5744845" y="4550410"/>
                <a:ext cx="6342380" cy="181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indent="0">
                  <a:spcBef>
                    <a:spcPts val="600"/>
                  </a:spcBef>
                  <a:spcAft>
                    <a:spcPts val="600"/>
                  </a:spcAft>
                  <a:buFont typeface="+mj-lt"/>
                  <a:buNone/>
                </a:pPr>
                <a:r>
                  <a:rPr lang="pt-BR" altLang="en-US" sz="2800" b="1" dirty="0" smtClean="0"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 Assim, a forca na mola é igual a uma constante, </a:t>
                </a:r>
                <a14:m>
                  <m:oMath xmlns:m="http://schemas.openxmlformats.org/officeDocument/2006/math">
                    <m:r>
                      <a:rPr lang="en-US" altLang="pt-B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pt-B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sz="28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2800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pt-BR" altLang="en-US" sz="2800" b="1" dirty="0" smtClean="0"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, mais um termo linear que depende de </a:t>
                </a:r>
                <a14:m>
                  <m:oMath xmlns:m="http://schemas.openxmlformats.org/officeDocument/2006/math">
                    <m:r>
                      <a:rPr lang="en-US" altLang="pt-B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pt-BR" altLang="en-US" sz="2800" b="1" dirty="0" smtClean="0"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pt-B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endParaRPr lang="pt-BR" altLang="en-US" sz="2800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Comic Sans MS" panose="030F0702030302020204" pitchFamily="66" charset="0"/>
                  <a:sym typeface="Symbol" panose="05050102010706020507" charset="0"/>
                </a:endParaRPr>
              </a:p>
            </p:txBody>
          </p:sp>
        </mc:Choice>
        <mc:Fallback>
          <p:sp>
            <p:nvSpPr>
              <p:cNvPr id="39" name="CaixaDeTexto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4845" y="4550410"/>
                <a:ext cx="6342380" cy="181483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4F297BB-B745-4CAB-BE1D-CE4C89382949}" type="slidenum">
              <a:rPr lang="pt-BR" smtClean="0"/>
            </a:fld>
            <a:endParaRPr lang="pt-BR"/>
          </a:p>
        </p:txBody>
      </p:sp>
      <p:sp>
        <p:nvSpPr>
          <p:cNvPr id="47" name="CaixaDeTexto 45"/>
          <p:cNvSpPr txBox="1"/>
          <p:nvPr/>
        </p:nvSpPr>
        <p:spPr>
          <a:xfrm>
            <a:off x="302260" y="345440"/>
            <a:ext cx="11587480" cy="25228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ctr">
              <a:spcBef>
                <a:spcPts val="600"/>
              </a:spcBef>
              <a:spcAft>
                <a:spcPts val="600"/>
              </a:spcAft>
              <a:buFont typeface="+mj-lt"/>
              <a:buNone/>
            </a:pPr>
            <a:r>
              <a:rPr lang="pt-BR" altLang="en-US" sz="3600" b="1" dirty="0" smtClean="0">
                <a:solidFill>
                  <a:srgbClr val="C00000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Modelo de Pequenos Sinais</a:t>
            </a:r>
            <a:endParaRPr lang="pt-BR" altLang="en-US" sz="3600" b="1" dirty="0" smtClean="0">
              <a:solidFill>
                <a:srgbClr val="C00000"/>
              </a:solidFill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  <a:p>
            <a:pPr indent="0">
              <a:spcBef>
                <a:spcPts val="600"/>
              </a:spcBef>
              <a:spcAft>
                <a:spcPts val="600"/>
              </a:spcAft>
              <a:buFont typeface="+mj-lt"/>
              <a:buNone/>
            </a:pPr>
            <a:r>
              <a:rPr lang="pt-BR" altLang="en-US" sz="2800" b="1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S2. se determina a solução considerando apenas entrada Y. A força gravitacional na massa m já foi levada em conta e não entrará aqui. Para mola se usa apenas o termo linear para modela-la. Assim teremos: </a:t>
            </a:r>
            <a:endParaRPr lang="pt-BR" altLang="en-US" sz="2800" b="1" dirty="0" smtClean="0"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</p:txBody>
      </p:sp>
      <p:grpSp>
        <p:nvGrpSpPr>
          <p:cNvPr id="59" name="Grupo 58"/>
          <p:cNvGrpSpPr/>
          <p:nvPr/>
        </p:nvGrpSpPr>
        <p:grpSpPr>
          <a:xfrm>
            <a:off x="210820" y="2862580"/>
            <a:ext cx="3649345" cy="3238500"/>
            <a:chOff x="13157" y="5323"/>
            <a:chExt cx="5747" cy="5100"/>
          </a:xfrm>
        </p:grpSpPr>
        <p:grpSp>
          <p:nvGrpSpPr>
            <p:cNvPr id="6" name="Grupo 5"/>
            <p:cNvGrpSpPr/>
            <p:nvPr/>
          </p:nvGrpSpPr>
          <p:grpSpPr>
            <a:xfrm>
              <a:off x="14872" y="6977"/>
              <a:ext cx="678" cy="2558"/>
              <a:chOff x="7026" y="6146"/>
              <a:chExt cx="463" cy="3427"/>
            </a:xfrm>
          </p:grpSpPr>
          <p:sp>
            <p:nvSpPr>
              <p:cNvPr id="22" name="Forma livre 21"/>
              <p:cNvSpPr/>
              <p:nvPr/>
            </p:nvSpPr>
            <p:spPr>
              <a:xfrm>
                <a:off x="7030" y="8461"/>
                <a:ext cx="380" cy="762"/>
              </a:xfrm>
              <a:custGeom>
                <a:avLst/>
                <a:gdLst>
                  <a:gd name="connsiteX0" fmla="*/ 0 w 335369"/>
                  <a:gd name="connsiteY0" fmla="*/ 97064 h 309255"/>
                  <a:gd name="connsiteX1" fmla="*/ 283221 w 335369"/>
                  <a:gd name="connsiteY1" fmla="*/ 97064 h 309255"/>
                  <a:gd name="connsiteX2" fmla="*/ 323681 w 335369"/>
                  <a:gd name="connsiteY2" fmla="*/ 16144 h 309255"/>
                  <a:gd name="connsiteX3" fmla="*/ 145657 w 335369"/>
                  <a:gd name="connsiteY3" fmla="*/ 16144 h 309255"/>
                  <a:gd name="connsiteX4" fmla="*/ 24276 w 335369"/>
                  <a:gd name="connsiteY4" fmla="*/ 186077 h 309255"/>
                  <a:gd name="connsiteX5" fmla="*/ 210393 w 335369"/>
                  <a:gd name="connsiteY5" fmla="*/ 226537 h 309255"/>
                  <a:gd name="connsiteX6" fmla="*/ 323681 w 335369"/>
                  <a:gd name="connsiteY6" fmla="*/ 202261 h 309255"/>
                  <a:gd name="connsiteX7" fmla="*/ 267037 w 335369"/>
                  <a:gd name="connsiteY7" fmla="*/ 153709 h 309255"/>
                  <a:gd name="connsiteX8" fmla="*/ 72828 w 335369"/>
                  <a:gd name="connsiteY8" fmla="*/ 177985 h 309255"/>
                  <a:gd name="connsiteX9" fmla="*/ 8092 w 335369"/>
                  <a:gd name="connsiteY9" fmla="*/ 291273 h 309255"/>
                  <a:gd name="connsiteX10" fmla="*/ 24276 w 335369"/>
                  <a:gd name="connsiteY10" fmla="*/ 307457 h 309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35369" h="309255">
                    <a:moveTo>
                      <a:pt x="0" y="97064"/>
                    </a:moveTo>
                    <a:cubicBezTo>
                      <a:pt x="114637" y="103807"/>
                      <a:pt x="229274" y="110551"/>
                      <a:pt x="283221" y="97064"/>
                    </a:cubicBezTo>
                    <a:cubicBezTo>
                      <a:pt x="337168" y="83577"/>
                      <a:pt x="346608" y="29631"/>
                      <a:pt x="323681" y="16144"/>
                    </a:cubicBezTo>
                    <a:cubicBezTo>
                      <a:pt x="300754" y="2657"/>
                      <a:pt x="195558" y="-12178"/>
                      <a:pt x="145657" y="16144"/>
                    </a:cubicBezTo>
                    <a:cubicBezTo>
                      <a:pt x="95756" y="44466"/>
                      <a:pt x="13487" y="151012"/>
                      <a:pt x="24276" y="186077"/>
                    </a:cubicBezTo>
                    <a:cubicBezTo>
                      <a:pt x="35065" y="221142"/>
                      <a:pt x="160492" y="223840"/>
                      <a:pt x="210393" y="226537"/>
                    </a:cubicBezTo>
                    <a:cubicBezTo>
                      <a:pt x="260294" y="229234"/>
                      <a:pt x="314240" y="214399"/>
                      <a:pt x="323681" y="202261"/>
                    </a:cubicBezTo>
                    <a:cubicBezTo>
                      <a:pt x="333122" y="190123"/>
                      <a:pt x="308846" y="157755"/>
                      <a:pt x="267037" y="153709"/>
                    </a:cubicBezTo>
                    <a:cubicBezTo>
                      <a:pt x="225228" y="149663"/>
                      <a:pt x="115986" y="155058"/>
                      <a:pt x="72828" y="177985"/>
                    </a:cubicBezTo>
                    <a:cubicBezTo>
                      <a:pt x="29670" y="200912"/>
                      <a:pt x="16184" y="269694"/>
                      <a:pt x="8092" y="291273"/>
                    </a:cubicBezTo>
                    <a:cubicBezTo>
                      <a:pt x="0" y="312852"/>
                      <a:pt x="12138" y="310154"/>
                      <a:pt x="24276" y="307457"/>
                    </a:cubicBezTo>
                  </a:path>
                </a:pathLst>
              </a:cu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pt-BR"/>
              </a:p>
            </p:txBody>
          </p:sp>
          <p:sp>
            <p:nvSpPr>
              <p:cNvPr id="23" name="Forma livre 22"/>
              <p:cNvSpPr/>
              <p:nvPr/>
            </p:nvSpPr>
            <p:spPr>
              <a:xfrm>
                <a:off x="7030" y="7899"/>
                <a:ext cx="380" cy="762"/>
              </a:xfrm>
              <a:custGeom>
                <a:avLst/>
                <a:gdLst>
                  <a:gd name="connsiteX0" fmla="*/ 0 w 335369"/>
                  <a:gd name="connsiteY0" fmla="*/ 97064 h 309255"/>
                  <a:gd name="connsiteX1" fmla="*/ 283221 w 335369"/>
                  <a:gd name="connsiteY1" fmla="*/ 97064 h 309255"/>
                  <a:gd name="connsiteX2" fmla="*/ 323681 w 335369"/>
                  <a:gd name="connsiteY2" fmla="*/ 16144 h 309255"/>
                  <a:gd name="connsiteX3" fmla="*/ 145657 w 335369"/>
                  <a:gd name="connsiteY3" fmla="*/ 16144 h 309255"/>
                  <a:gd name="connsiteX4" fmla="*/ 24276 w 335369"/>
                  <a:gd name="connsiteY4" fmla="*/ 186077 h 309255"/>
                  <a:gd name="connsiteX5" fmla="*/ 210393 w 335369"/>
                  <a:gd name="connsiteY5" fmla="*/ 226537 h 309255"/>
                  <a:gd name="connsiteX6" fmla="*/ 323681 w 335369"/>
                  <a:gd name="connsiteY6" fmla="*/ 202261 h 309255"/>
                  <a:gd name="connsiteX7" fmla="*/ 267037 w 335369"/>
                  <a:gd name="connsiteY7" fmla="*/ 153709 h 309255"/>
                  <a:gd name="connsiteX8" fmla="*/ 72828 w 335369"/>
                  <a:gd name="connsiteY8" fmla="*/ 177985 h 309255"/>
                  <a:gd name="connsiteX9" fmla="*/ 8092 w 335369"/>
                  <a:gd name="connsiteY9" fmla="*/ 291273 h 309255"/>
                  <a:gd name="connsiteX10" fmla="*/ 24276 w 335369"/>
                  <a:gd name="connsiteY10" fmla="*/ 307457 h 309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35369" h="309255">
                    <a:moveTo>
                      <a:pt x="0" y="97064"/>
                    </a:moveTo>
                    <a:cubicBezTo>
                      <a:pt x="114637" y="103807"/>
                      <a:pt x="229274" y="110551"/>
                      <a:pt x="283221" y="97064"/>
                    </a:cubicBezTo>
                    <a:cubicBezTo>
                      <a:pt x="337168" y="83577"/>
                      <a:pt x="346608" y="29631"/>
                      <a:pt x="323681" y="16144"/>
                    </a:cubicBezTo>
                    <a:cubicBezTo>
                      <a:pt x="300754" y="2657"/>
                      <a:pt x="195558" y="-12178"/>
                      <a:pt x="145657" y="16144"/>
                    </a:cubicBezTo>
                    <a:cubicBezTo>
                      <a:pt x="95756" y="44466"/>
                      <a:pt x="13487" y="151012"/>
                      <a:pt x="24276" y="186077"/>
                    </a:cubicBezTo>
                    <a:cubicBezTo>
                      <a:pt x="35065" y="221142"/>
                      <a:pt x="160492" y="223840"/>
                      <a:pt x="210393" y="226537"/>
                    </a:cubicBezTo>
                    <a:cubicBezTo>
                      <a:pt x="260294" y="229234"/>
                      <a:pt x="314240" y="214399"/>
                      <a:pt x="323681" y="202261"/>
                    </a:cubicBezTo>
                    <a:cubicBezTo>
                      <a:pt x="333122" y="190123"/>
                      <a:pt x="308846" y="157755"/>
                      <a:pt x="267037" y="153709"/>
                    </a:cubicBezTo>
                    <a:cubicBezTo>
                      <a:pt x="225228" y="149663"/>
                      <a:pt x="115986" y="155058"/>
                      <a:pt x="72828" y="177985"/>
                    </a:cubicBezTo>
                    <a:cubicBezTo>
                      <a:pt x="29670" y="200912"/>
                      <a:pt x="16184" y="269694"/>
                      <a:pt x="8092" y="291273"/>
                    </a:cubicBezTo>
                    <a:cubicBezTo>
                      <a:pt x="0" y="312852"/>
                      <a:pt x="12138" y="310154"/>
                      <a:pt x="24276" y="307457"/>
                    </a:cubicBezTo>
                  </a:path>
                </a:pathLst>
              </a:cu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pt-BR"/>
              </a:p>
            </p:txBody>
          </p:sp>
          <p:sp>
            <p:nvSpPr>
              <p:cNvPr id="24" name="Forma livre 23"/>
              <p:cNvSpPr/>
              <p:nvPr/>
            </p:nvSpPr>
            <p:spPr>
              <a:xfrm>
                <a:off x="7030" y="7400"/>
                <a:ext cx="459" cy="719"/>
              </a:xfrm>
              <a:custGeom>
                <a:avLst/>
                <a:gdLst>
                  <a:gd name="connsiteX0" fmla="*/ 0 w 335369"/>
                  <a:gd name="connsiteY0" fmla="*/ 97064 h 309255"/>
                  <a:gd name="connsiteX1" fmla="*/ 283221 w 335369"/>
                  <a:gd name="connsiteY1" fmla="*/ 97064 h 309255"/>
                  <a:gd name="connsiteX2" fmla="*/ 323681 w 335369"/>
                  <a:gd name="connsiteY2" fmla="*/ 16144 h 309255"/>
                  <a:gd name="connsiteX3" fmla="*/ 145657 w 335369"/>
                  <a:gd name="connsiteY3" fmla="*/ 16144 h 309255"/>
                  <a:gd name="connsiteX4" fmla="*/ 24276 w 335369"/>
                  <a:gd name="connsiteY4" fmla="*/ 186077 h 309255"/>
                  <a:gd name="connsiteX5" fmla="*/ 210393 w 335369"/>
                  <a:gd name="connsiteY5" fmla="*/ 226537 h 309255"/>
                  <a:gd name="connsiteX6" fmla="*/ 323681 w 335369"/>
                  <a:gd name="connsiteY6" fmla="*/ 202261 h 309255"/>
                  <a:gd name="connsiteX7" fmla="*/ 267037 w 335369"/>
                  <a:gd name="connsiteY7" fmla="*/ 153709 h 309255"/>
                  <a:gd name="connsiteX8" fmla="*/ 72828 w 335369"/>
                  <a:gd name="connsiteY8" fmla="*/ 177985 h 309255"/>
                  <a:gd name="connsiteX9" fmla="*/ 8092 w 335369"/>
                  <a:gd name="connsiteY9" fmla="*/ 291273 h 309255"/>
                  <a:gd name="connsiteX10" fmla="*/ 24276 w 335369"/>
                  <a:gd name="connsiteY10" fmla="*/ 307457 h 309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35369" h="309255">
                    <a:moveTo>
                      <a:pt x="0" y="97064"/>
                    </a:moveTo>
                    <a:cubicBezTo>
                      <a:pt x="114637" y="103807"/>
                      <a:pt x="229274" y="110551"/>
                      <a:pt x="283221" y="97064"/>
                    </a:cubicBezTo>
                    <a:cubicBezTo>
                      <a:pt x="337168" y="83577"/>
                      <a:pt x="346608" y="29631"/>
                      <a:pt x="323681" y="16144"/>
                    </a:cubicBezTo>
                    <a:cubicBezTo>
                      <a:pt x="300754" y="2657"/>
                      <a:pt x="195558" y="-12178"/>
                      <a:pt x="145657" y="16144"/>
                    </a:cubicBezTo>
                    <a:cubicBezTo>
                      <a:pt x="95756" y="44466"/>
                      <a:pt x="13487" y="151012"/>
                      <a:pt x="24276" y="186077"/>
                    </a:cubicBezTo>
                    <a:cubicBezTo>
                      <a:pt x="35065" y="221142"/>
                      <a:pt x="160492" y="223840"/>
                      <a:pt x="210393" y="226537"/>
                    </a:cubicBezTo>
                    <a:cubicBezTo>
                      <a:pt x="260294" y="229234"/>
                      <a:pt x="314240" y="214399"/>
                      <a:pt x="323681" y="202261"/>
                    </a:cubicBezTo>
                    <a:cubicBezTo>
                      <a:pt x="333122" y="190123"/>
                      <a:pt x="308846" y="157755"/>
                      <a:pt x="267037" y="153709"/>
                    </a:cubicBezTo>
                    <a:cubicBezTo>
                      <a:pt x="225228" y="149663"/>
                      <a:pt x="115986" y="155058"/>
                      <a:pt x="72828" y="177985"/>
                    </a:cubicBezTo>
                    <a:cubicBezTo>
                      <a:pt x="29670" y="200912"/>
                      <a:pt x="16184" y="269694"/>
                      <a:pt x="8092" y="291273"/>
                    </a:cubicBezTo>
                    <a:cubicBezTo>
                      <a:pt x="0" y="312852"/>
                      <a:pt x="12138" y="310154"/>
                      <a:pt x="24276" y="307457"/>
                    </a:cubicBezTo>
                  </a:path>
                </a:pathLst>
              </a:cu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pt-BR"/>
              </a:p>
            </p:txBody>
          </p:sp>
          <p:sp>
            <p:nvSpPr>
              <p:cNvPr id="25" name="Forma livre 24"/>
              <p:cNvSpPr/>
              <p:nvPr/>
            </p:nvSpPr>
            <p:spPr>
              <a:xfrm>
                <a:off x="7030" y="6836"/>
                <a:ext cx="380" cy="762"/>
              </a:xfrm>
              <a:custGeom>
                <a:avLst/>
                <a:gdLst>
                  <a:gd name="connsiteX0" fmla="*/ 0 w 335369"/>
                  <a:gd name="connsiteY0" fmla="*/ 97064 h 309255"/>
                  <a:gd name="connsiteX1" fmla="*/ 283221 w 335369"/>
                  <a:gd name="connsiteY1" fmla="*/ 97064 h 309255"/>
                  <a:gd name="connsiteX2" fmla="*/ 323681 w 335369"/>
                  <a:gd name="connsiteY2" fmla="*/ 16144 h 309255"/>
                  <a:gd name="connsiteX3" fmla="*/ 145657 w 335369"/>
                  <a:gd name="connsiteY3" fmla="*/ 16144 h 309255"/>
                  <a:gd name="connsiteX4" fmla="*/ 24276 w 335369"/>
                  <a:gd name="connsiteY4" fmla="*/ 186077 h 309255"/>
                  <a:gd name="connsiteX5" fmla="*/ 210393 w 335369"/>
                  <a:gd name="connsiteY5" fmla="*/ 226537 h 309255"/>
                  <a:gd name="connsiteX6" fmla="*/ 323681 w 335369"/>
                  <a:gd name="connsiteY6" fmla="*/ 202261 h 309255"/>
                  <a:gd name="connsiteX7" fmla="*/ 267037 w 335369"/>
                  <a:gd name="connsiteY7" fmla="*/ 153709 h 309255"/>
                  <a:gd name="connsiteX8" fmla="*/ 72828 w 335369"/>
                  <a:gd name="connsiteY8" fmla="*/ 177985 h 309255"/>
                  <a:gd name="connsiteX9" fmla="*/ 8092 w 335369"/>
                  <a:gd name="connsiteY9" fmla="*/ 291273 h 309255"/>
                  <a:gd name="connsiteX10" fmla="*/ 24276 w 335369"/>
                  <a:gd name="connsiteY10" fmla="*/ 307457 h 309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35369" h="309255">
                    <a:moveTo>
                      <a:pt x="0" y="97064"/>
                    </a:moveTo>
                    <a:cubicBezTo>
                      <a:pt x="114637" y="103807"/>
                      <a:pt x="229274" y="110551"/>
                      <a:pt x="283221" y="97064"/>
                    </a:cubicBezTo>
                    <a:cubicBezTo>
                      <a:pt x="337168" y="83577"/>
                      <a:pt x="346608" y="29631"/>
                      <a:pt x="323681" y="16144"/>
                    </a:cubicBezTo>
                    <a:cubicBezTo>
                      <a:pt x="300754" y="2657"/>
                      <a:pt x="195558" y="-12178"/>
                      <a:pt x="145657" y="16144"/>
                    </a:cubicBezTo>
                    <a:cubicBezTo>
                      <a:pt x="95756" y="44466"/>
                      <a:pt x="13487" y="151012"/>
                      <a:pt x="24276" y="186077"/>
                    </a:cubicBezTo>
                    <a:cubicBezTo>
                      <a:pt x="35065" y="221142"/>
                      <a:pt x="160492" y="223840"/>
                      <a:pt x="210393" y="226537"/>
                    </a:cubicBezTo>
                    <a:cubicBezTo>
                      <a:pt x="260294" y="229234"/>
                      <a:pt x="314240" y="214399"/>
                      <a:pt x="323681" y="202261"/>
                    </a:cubicBezTo>
                    <a:cubicBezTo>
                      <a:pt x="333122" y="190123"/>
                      <a:pt x="308846" y="157755"/>
                      <a:pt x="267037" y="153709"/>
                    </a:cubicBezTo>
                    <a:cubicBezTo>
                      <a:pt x="225228" y="149663"/>
                      <a:pt x="115986" y="155058"/>
                      <a:pt x="72828" y="177985"/>
                    </a:cubicBezTo>
                    <a:cubicBezTo>
                      <a:pt x="29670" y="200912"/>
                      <a:pt x="16184" y="269694"/>
                      <a:pt x="8092" y="291273"/>
                    </a:cubicBezTo>
                    <a:cubicBezTo>
                      <a:pt x="0" y="312852"/>
                      <a:pt x="12138" y="310154"/>
                      <a:pt x="24276" y="307457"/>
                    </a:cubicBezTo>
                  </a:path>
                </a:pathLst>
              </a:cu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pt-BR"/>
              </a:p>
            </p:txBody>
          </p:sp>
          <p:sp>
            <p:nvSpPr>
              <p:cNvPr id="26" name="Forma livre 25"/>
              <p:cNvSpPr/>
              <p:nvPr/>
            </p:nvSpPr>
            <p:spPr>
              <a:xfrm>
                <a:off x="7026" y="6146"/>
                <a:ext cx="217" cy="899"/>
              </a:xfrm>
              <a:custGeom>
                <a:avLst/>
                <a:gdLst>
                  <a:gd name="connsiteX0" fmla="*/ 10901 w 138111"/>
                  <a:gd name="connsiteY0" fmla="*/ 347957 h 347957"/>
                  <a:gd name="connsiteX1" fmla="*/ 10901 w 138111"/>
                  <a:gd name="connsiteY1" fmla="*/ 226577 h 347957"/>
                  <a:gd name="connsiteX2" fmla="*/ 124189 w 138111"/>
                  <a:gd name="connsiteY2" fmla="*/ 186117 h 347957"/>
                  <a:gd name="connsiteX3" fmla="*/ 132281 w 138111"/>
                  <a:gd name="connsiteY3" fmla="*/ 0 h 347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8111" h="347957">
                    <a:moveTo>
                      <a:pt x="10901" y="347957"/>
                    </a:moveTo>
                    <a:cubicBezTo>
                      <a:pt x="1460" y="300753"/>
                      <a:pt x="-7980" y="253550"/>
                      <a:pt x="10901" y="226577"/>
                    </a:cubicBezTo>
                    <a:cubicBezTo>
                      <a:pt x="29782" y="199604"/>
                      <a:pt x="103959" y="223880"/>
                      <a:pt x="124189" y="186117"/>
                    </a:cubicBezTo>
                    <a:cubicBezTo>
                      <a:pt x="144419" y="148354"/>
                      <a:pt x="138350" y="74177"/>
                      <a:pt x="132281" y="0"/>
                    </a:cubicBezTo>
                  </a:path>
                </a:pathLst>
              </a:cu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pt-BR"/>
              </a:p>
            </p:txBody>
          </p:sp>
          <p:sp>
            <p:nvSpPr>
              <p:cNvPr id="27" name="Forma livre 26"/>
              <p:cNvSpPr/>
              <p:nvPr/>
            </p:nvSpPr>
            <p:spPr>
              <a:xfrm>
                <a:off x="7043" y="9197"/>
                <a:ext cx="166" cy="376"/>
              </a:xfrm>
              <a:custGeom>
                <a:avLst/>
                <a:gdLst>
                  <a:gd name="connsiteX0" fmla="*/ 0 w 105455"/>
                  <a:gd name="connsiteY0" fmla="*/ 0 h 145657"/>
                  <a:gd name="connsiteX1" fmla="*/ 89012 w 105455"/>
                  <a:gd name="connsiteY1" fmla="*/ 24276 h 145657"/>
                  <a:gd name="connsiteX2" fmla="*/ 105196 w 105455"/>
                  <a:gd name="connsiteY2" fmla="*/ 145657 h 145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5455" h="145657">
                    <a:moveTo>
                      <a:pt x="0" y="0"/>
                    </a:moveTo>
                    <a:cubicBezTo>
                      <a:pt x="35739" y="0"/>
                      <a:pt x="71479" y="0"/>
                      <a:pt x="89012" y="24276"/>
                    </a:cubicBezTo>
                    <a:cubicBezTo>
                      <a:pt x="106545" y="48552"/>
                      <a:pt x="105870" y="97104"/>
                      <a:pt x="105196" y="145657"/>
                    </a:cubicBezTo>
                  </a:path>
                </a:pathLst>
              </a:cu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pt-BR"/>
              </a:p>
            </p:txBody>
          </p:sp>
        </p:grpSp>
        <p:cxnSp>
          <p:nvCxnSpPr>
            <p:cNvPr id="28" name="Conector Reto 27"/>
            <p:cNvCxnSpPr/>
            <p:nvPr/>
          </p:nvCxnSpPr>
          <p:spPr>
            <a:xfrm>
              <a:off x="13157" y="6176"/>
              <a:ext cx="4022" cy="0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de Seta Reta 38"/>
            <p:cNvCxnSpPr/>
            <p:nvPr/>
          </p:nvCxnSpPr>
          <p:spPr>
            <a:xfrm flipH="1" flipV="1">
              <a:off x="13315" y="5323"/>
              <a:ext cx="0" cy="1087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tângulo arredondado 39"/>
            <p:cNvSpPr/>
            <p:nvPr/>
          </p:nvSpPr>
          <p:spPr>
            <a:xfrm>
              <a:off x="15339" y="6489"/>
              <a:ext cx="678" cy="49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pt-BR" altLang="en-US"/>
            </a:p>
          </p:txBody>
        </p:sp>
        <p:sp>
          <p:nvSpPr>
            <p:cNvPr id="42" name="Caixa de Texto 23"/>
            <p:cNvSpPr txBox="1"/>
            <p:nvPr/>
          </p:nvSpPr>
          <p:spPr>
            <a:xfrm>
              <a:off x="16217" y="6265"/>
              <a:ext cx="2687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pt-BR" altLang="en-US" sz="2800" dirty="0" smtClean="0">
                  <a:latin typeface="Comic Sans MS" panose="030F0702030302020204" pitchFamily="66" charset="0"/>
                  <a:cs typeface="Comic Sans MS" panose="030F0702030302020204" pitchFamily="66" charset="0"/>
                </a:rPr>
                <a:t>massa m</a:t>
              </a:r>
              <a:endParaRPr lang="pt-BR" altLang="en-US" sz="2800" dirty="0" smtClean="0">
                <a:latin typeface="Comic Sans MS" panose="030F0702030302020204" pitchFamily="66" charset="0"/>
                <a:cs typeface="Comic Sans MS" panose="030F0702030302020204" pitchFamily="66" charset="0"/>
              </a:endParaRPr>
            </a:p>
          </p:txBody>
        </p:sp>
        <p:sp>
          <p:nvSpPr>
            <p:cNvPr id="43" name="Elipse 42"/>
            <p:cNvSpPr/>
            <p:nvPr/>
          </p:nvSpPr>
          <p:spPr>
            <a:xfrm>
              <a:off x="15123" y="6960"/>
              <a:ext cx="126" cy="12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pt-BR" altLang="en-US"/>
            </a:p>
          </p:txBody>
        </p:sp>
        <p:cxnSp>
          <p:nvCxnSpPr>
            <p:cNvPr id="44" name="Conector de Seta Reta 43"/>
            <p:cNvCxnSpPr/>
            <p:nvPr/>
          </p:nvCxnSpPr>
          <p:spPr>
            <a:xfrm flipH="1">
              <a:off x="13830" y="6176"/>
              <a:ext cx="25" cy="809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Reto 44"/>
            <p:cNvCxnSpPr/>
            <p:nvPr/>
          </p:nvCxnSpPr>
          <p:spPr>
            <a:xfrm>
              <a:off x="13357" y="7026"/>
              <a:ext cx="2041" cy="0"/>
            </a:xfrm>
            <a:prstGeom prst="line">
              <a:avLst/>
            </a:prstGeom>
            <a:ln w="12700" cmpd="sng">
              <a:solidFill>
                <a:schemeClr val="accent1">
                  <a:shade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Caixa de Texto 23"/>
            <p:cNvSpPr txBox="1"/>
            <p:nvPr/>
          </p:nvSpPr>
          <p:spPr>
            <a:xfrm>
              <a:off x="13714" y="6122"/>
              <a:ext cx="1091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pt-BR" altLang="en-US" sz="2800" dirty="0" smtClean="0">
                  <a:latin typeface="Cambria" panose="02040503050406030204" charset="0"/>
                  <a:cs typeface="Cambria" panose="02040503050406030204" charset="0"/>
                </a:rPr>
                <a:t>X</a:t>
              </a:r>
              <a:r>
                <a:rPr lang="pt-BR" altLang="en-US" sz="2800" baseline="-25000" dirty="0" smtClean="0">
                  <a:latin typeface="Comic Sans MS" panose="030F0702030302020204" pitchFamily="66" charset="0"/>
                  <a:cs typeface="Comic Sans MS" panose="030F0702030302020204" pitchFamily="66" charset="0"/>
                </a:rPr>
                <a:t>0</a:t>
              </a:r>
              <a:endParaRPr lang="pt-BR" altLang="en-US" sz="2800" baseline="-25000" dirty="0" smtClean="0">
                <a:latin typeface="Comic Sans MS" panose="030F0702030302020204" pitchFamily="66" charset="0"/>
                <a:cs typeface="Comic Sans MS" panose="030F0702030302020204" pitchFamily="66" charset="0"/>
              </a:endParaRPr>
            </a:p>
          </p:txBody>
        </p:sp>
        <p:sp>
          <p:nvSpPr>
            <p:cNvPr id="48" name="Elipse 47"/>
            <p:cNvSpPr/>
            <p:nvPr/>
          </p:nvSpPr>
          <p:spPr>
            <a:xfrm>
              <a:off x="15064" y="9529"/>
              <a:ext cx="126" cy="12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pt-BR" altLang="en-US"/>
            </a:p>
          </p:txBody>
        </p:sp>
        <p:cxnSp>
          <p:nvCxnSpPr>
            <p:cNvPr id="49" name="Conector Reto 48"/>
            <p:cNvCxnSpPr/>
            <p:nvPr/>
          </p:nvCxnSpPr>
          <p:spPr>
            <a:xfrm>
              <a:off x="13257" y="9601"/>
              <a:ext cx="4022" cy="0"/>
            </a:xfrm>
            <a:prstGeom prst="line">
              <a:avLst/>
            </a:prstGeom>
            <a:ln w="12700" cmpd="sng">
              <a:solidFill>
                <a:schemeClr val="accent1">
                  <a:shade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ector de Seta Reta 50"/>
            <p:cNvCxnSpPr/>
            <p:nvPr/>
          </p:nvCxnSpPr>
          <p:spPr>
            <a:xfrm flipH="1" flipV="1">
              <a:off x="13415" y="8748"/>
              <a:ext cx="0" cy="1087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Caixa de Texto 23"/>
            <p:cNvSpPr txBox="1"/>
            <p:nvPr/>
          </p:nvSpPr>
          <p:spPr>
            <a:xfrm>
              <a:off x="13257" y="8343"/>
              <a:ext cx="1091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pt-BR" altLang="en-US" sz="2800" dirty="0" smtClean="0">
                  <a:latin typeface="Cambria" panose="02040503050406030204" charset="0"/>
                  <a:cs typeface="Cambria" panose="02040503050406030204" charset="0"/>
                </a:rPr>
                <a:t>Y</a:t>
              </a:r>
              <a:endParaRPr lang="pt-BR" altLang="en-US" sz="2800" dirty="0" smtClean="0">
                <a:latin typeface="Cambria" panose="02040503050406030204" charset="0"/>
                <a:cs typeface="Cambria" panose="02040503050406030204" charset="0"/>
              </a:endParaRPr>
            </a:p>
          </p:txBody>
        </p:sp>
        <p:sp>
          <p:nvSpPr>
            <p:cNvPr id="53" name="Caixa de Texto 23"/>
            <p:cNvSpPr txBox="1"/>
            <p:nvPr/>
          </p:nvSpPr>
          <p:spPr>
            <a:xfrm>
              <a:off x="14313" y="9601"/>
              <a:ext cx="2650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pt-BR" altLang="en-US" sz="2800" dirty="0" smtClean="0">
                  <a:latin typeface="Cambria" panose="02040503050406030204" charset="0"/>
                  <a:cs typeface="Cambria" panose="02040503050406030204" charset="0"/>
                </a:rPr>
                <a:t>Y=cos(</a:t>
              </a:r>
              <a:r>
                <a:rPr lang="pt-BR" altLang="en-US" sz="2800" dirty="0" smtClean="0">
                  <a:latin typeface="Symbol" panose="05050102010706020507" charset="0"/>
                  <a:cs typeface="Symbol" panose="05050102010706020507" charset="0"/>
                </a:rPr>
                <a:t>w</a:t>
              </a:r>
              <a:r>
                <a:rPr lang="pt-BR" altLang="en-US" sz="2800" dirty="0" smtClean="0">
                  <a:latin typeface="Cambria" panose="02040503050406030204" charset="0"/>
                  <a:cs typeface="Cambria" panose="02040503050406030204" charset="0"/>
                </a:rPr>
                <a:t>t)</a:t>
              </a:r>
              <a:endParaRPr lang="pt-BR" altLang="en-US" sz="2800" dirty="0" smtClean="0">
                <a:latin typeface="Cambria" panose="02040503050406030204" charset="0"/>
                <a:cs typeface="Cambria" panose="02040503050406030204" charset="0"/>
              </a:endParaRPr>
            </a:p>
          </p:txBody>
        </p:sp>
        <p:grpSp>
          <p:nvGrpSpPr>
            <p:cNvPr id="54" name="Grupo 53"/>
            <p:cNvGrpSpPr/>
            <p:nvPr/>
          </p:nvGrpSpPr>
          <p:grpSpPr>
            <a:xfrm>
              <a:off x="15969" y="7026"/>
              <a:ext cx="455" cy="2551"/>
              <a:chOff x="3022" y="6350"/>
              <a:chExt cx="630" cy="4398"/>
            </a:xfrm>
          </p:grpSpPr>
          <p:cxnSp>
            <p:nvCxnSpPr>
              <p:cNvPr id="55" name="Conector Reto 54"/>
              <p:cNvCxnSpPr/>
              <p:nvPr/>
            </p:nvCxnSpPr>
            <p:spPr>
              <a:xfrm>
                <a:off x="3339" y="6350"/>
                <a:ext cx="0" cy="4398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Retângulo 55"/>
              <p:cNvSpPr/>
              <p:nvPr/>
            </p:nvSpPr>
            <p:spPr>
              <a:xfrm>
                <a:off x="3022" y="7563"/>
                <a:ext cx="630" cy="2130"/>
              </a:xfrm>
              <a:prstGeom prst="rect">
                <a:avLst/>
              </a:prstGeom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ang="540000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pt-BR" altLang="en-US"/>
              </a:p>
            </p:txBody>
          </p:sp>
        </p:grpSp>
        <p:cxnSp>
          <p:nvCxnSpPr>
            <p:cNvPr id="57" name="Conector Reto 56"/>
            <p:cNvCxnSpPr/>
            <p:nvPr/>
          </p:nvCxnSpPr>
          <p:spPr>
            <a:xfrm flipV="1">
              <a:off x="15140" y="7018"/>
              <a:ext cx="1077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ector Reto 57"/>
            <p:cNvCxnSpPr/>
            <p:nvPr/>
          </p:nvCxnSpPr>
          <p:spPr>
            <a:xfrm flipV="1">
              <a:off x="15140" y="9593"/>
              <a:ext cx="1077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6" name="Retângulo 65"/>
              <p:cNvSpPr/>
              <p:nvPr/>
            </p:nvSpPr>
            <p:spPr>
              <a:xfrm>
                <a:off x="3801745" y="2595880"/>
                <a:ext cx="6779260" cy="8001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:pPr algn="ctr"/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.(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𝑌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)−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𝛼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𝜕</m:t>
                        </m:r>
                        <m:r>
                          <a:rPr lang="en-US" altLang="pt-BR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𝜕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𝑚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𝜕</m:t>
                        </m:r>
                        <m:r>
                          <a:rPr lang="en-US" sz="3200" i="1" baseline="300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𝜕</m:t>
                        </m:r>
                        <m:r>
                          <a:rPr lang="en-US" sz="3200" i="1" baseline="300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pt-BR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pt-BR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66" name="Retângulo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1745" y="2595880"/>
                <a:ext cx="6779260" cy="800100"/>
              </a:xfrm>
              <a:prstGeom prst="rect">
                <a:avLst/>
              </a:prstGeom>
              <a:blipFill rotWithShape="1">
                <a:blip r:embed="rId1"/>
                <a:stretch>
                  <a:fillRect t="-6984"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Retângulo 59"/>
              <p:cNvSpPr/>
              <p:nvPr/>
            </p:nvSpPr>
            <p:spPr>
              <a:xfrm>
                <a:off x="4711065" y="3511550"/>
                <a:ext cx="4934585" cy="8001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:pPr algn="ctr"/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𝑘𝑌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𝑚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𝜕</m:t>
                        </m:r>
                        <m:r>
                          <a:rPr lang="en-US" sz="3200" i="1" baseline="300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𝜕</m:t>
                        </m:r>
                        <m:r>
                          <a:rPr lang="en-US" sz="3200" i="1" baseline="300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𝛼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𝜕</m:t>
                        </m:r>
                        <m:r>
                          <a:rPr lang="en-US" altLang="pt-BR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𝜕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𝑥𝑘</m:t>
                    </m:r>
                  </m:oMath>
                </a14:m>
                <a:r>
                  <a:rPr lang="pt-BR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pt-BR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60" name="Retângulo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1065" y="3511550"/>
                <a:ext cx="4934585" cy="800100"/>
              </a:xfrm>
              <a:prstGeom prst="rect">
                <a:avLst/>
              </a:prstGeom>
              <a:blipFill rotWithShape="1">
                <a:blip r:embed="rId2"/>
                <a:stretch>
                  <a:fillRect t="-6984"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1" name="Retângulo 60"/>
              <p:cNvSpPr/>
              <p:nvPr/>
            </p:nvSpPr>
            <p:spPr>
              <a:xfrm>
                <a:off x="3801745" y="5119370"/>
                <a:ext cx="7513320" cy="5219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:pPr algn="ctr"/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𝑘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𝑚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𝑠</m:t>
                    </m:r>
                    <m:r>
                      <a:rPr lang="en-US" sz="2800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2</m:t>
                    </m:r>
                    <m:r>
                      <a:rPr lang="en-US" altLang="pt-B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altLang="pt-B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pt-B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altLang="pt-B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altLang="pt-B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pt-B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𝑚𝑠</m:t>
                    </m:r>
                    <m:acc>
                      <m:accPr>
                        <m:chr m:val="̇"/>
                        <m:ctrlPr>
                          <a:rPr lang="en-US" altLang="pt-BR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pt-BR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altLang="pt-B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pt-B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altLang="pt-BR" sz="280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pt-B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altLang="pt-B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pt-B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𝑚𝑥</m:t>
                    </m:r>
                    <m:r>
                      <a:rPr lang="en-US" altLang="pt-B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pt-B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altLang="pt-BR" sz="280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pt-B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 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)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pt-BR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pt-BR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61" name="Retângulo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1745" y="5119370"/>
                <a:ext cx="7513320" cy="521970"/>
              </a:xfrm>
              <a:prstGeom prst="rect">
                <a:avLst/>
              </a:prstGeom>
              <a:blipFill rotWithShape="1">
                <a:blip r:embed="rId3"/>
                <a:stretch>
                  <a:fillRect t="-8273"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CaixaDeTexto 45"/>
          <p:cNvSpPr txBox="1"/>
          <p:nvPr/>
        </p:nvSpPr>
        <p:spPr>
          <a:xfrm>
            <a:off x="3919220" y="4427220"/>
            <a:ext cx="78333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spcBef>
                <a:spcPts val="600"/>
              </a:spcBef>
              <a:spcAft>
                <a:spcPts val="600"/>
              </a:spcAft>
              <a:buFont typeface="+mj-lt"/>
              <a:buNone/>
            </a:pPr>
            <a:r>
              <a:rPr lang="pt-BR" altLang="en-US" sz="2800" b="1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Em Laplace será: </a:t>
            </a:r>
            <a:endParaRPr lang="pt-BR" altLang="en-US" sz="2800" b="1" dirty="0" smtClean="0"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3" name="Retângulo 62"/>
              <p:cNvSpPr/>
              <p:nvPr/>
            </p:nvSpPr>
            <p:spPr>
              <a:xfrm>
                <a:off x="2856230" y="5811520"/>
                <a:ext cx="9146540" cy="7080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:pPr algn="ctr"/>
                <a14:m>
                  <m:oMath xmlns:m="http://schemas.openxmlformats.org/officeDocument/2006/math">
                    <m:r>
                      <a:rPr lang="en-US" altLang="pt-B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pt-BR" altLang="en-US" sz="2800"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</a:rPr>
                  <a:t>(s)=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𝑚𝑠</m:t>
                        </m:r>
                        <m:r>
                          <a:rPr lang="en-US" altLang="pt-BR" sz="2800" i="1" baseline="300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  <m:r>
                          <a:rPr lang="en-US" alt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+</m:t>
                        </m:r>
                        <m:r>
                          <a:rPr lang="en-US" alt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𝛼</m:t>
                        </m:r>
                        <m:r>
                          <a:rPr lang="en-US" alt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𝑠</m:t>
                        </m:r>
                        <m:r>
                          <a:rPr lang="en-US" alt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+</m:t>
                        </m:r>
                        <m:r>
                          <a:rPr lang="en-US" alt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𝑘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𝑌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)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pt-BR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𝑚𝑠</m:t>
                        </m:r>
                        <m:r>
                          <a:rPr lang="en-US" altLang="pt-BR" sz="2800" i="1" baseline="300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  <m:r>
                          <a:rPr lang="en-US" alt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+</m:t>
                        </m:r>
                        <m:r>
                          <a:rPr lang="en-US" alt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𝛼</m:t>
                        </m:r>
                        <m:r>
                          <a:rPr lang="en-US" alt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𝑠</m:t>
                        </m:r>
                        <m:r>
                          <a:rPr lang="en-US" alt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+</m:t>
                        </m:r>
                        <m:r>
                          <a:rPr lang="en-US" alt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altLang="pt-B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pt-B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𝑚𝑠</m:t>
                    </m:r>
                    <m:acc>
                      <m:accPr>
                        <m:chr m:val="̇"/>
                        <m:ctrlPr>
                          <a:rPr lang="en-US" altLang="pt-BR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pt-BR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altLang="pt-B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pt-B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altLang="pt-BR" sz="280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pt-B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)+(</m:t>
                    </m:r>
                    <m:r>
                      <a:rPr lang="en-US" altLang="pt-B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altLang="pt-B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pt-B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𝛼</m:t>
                    </m:r>
                    <m:r>
                      <a:rPr lang="en-US" altLang="pt-B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)</m:t>
                    </m:r>
                    <m:r>
                      <a:rPr lang="en-US" altLang="pt-B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altLang="pt-B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pt-B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altLang="pt-BR" sz="280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pt-B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)) </m:t>
                    </m:r>
                  </m:oMath>
                </a14:m>
                <a:r>
                  <a:rPr lang="pt-BR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pt-BR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63" name="Retângulo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6230" y="5811520"/>
                <a:ext cx="9146540" cy="708025"/>
              </a:xfrm>
              <a:prstGeom prst="rect">
                <a:avLst/>
              </a:prstGeom>
              <a:blipFill rotWithShape="1">
                <a:blip r:embed="rId4"/>
                <a:stretch>
                  <a:fillRect t="-6099"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4F297BB-B745-4CAB-BE1D-CE4C89382949}" type="slidenum">
              <a:rPr lang="pt-BR" smtClean="0"/>
            </a:fld>
            <a:endParaRPr lang="pt-B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CaixaDeTexto 45"/>
              <p:cNvSpPr txBox="1"/>
              <p:nvPr/>
            </p:nvSpPr>
            <p:spPr>
              <a:xfrm>
                <a:off x="302260" y="345440"/>
                <a:ext cx="11587480" cy="16605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indent="0" algn="ctr">
                  <a:spcBef>
                    <a:spcPts val="600"/>
                  </a:spcBef>
                  <a:spcAft>
                    <a:spcPts val="600"/>
                  </a:spcAft>
                  <a:buFont typeface="+mj-lt"/>
                  <a:buNone/>
                </a:pPr>
                <a:r>
                  <a:rPr lang="pt-BR" altLang="en-US" sz="3600" b="1" dirty="0" smtClean="0">
                    <a:solidFill>
                      <a:srgbClr val="C00000"/>
                    </a:solidFill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Modelo de Pequenos Sinais</a:t>
                </a:r>
                <a:endParaRPr lang="pt-BR" altLang="en-US" sz="3600" b="1" dirty="0" smtClean="0">
                  <a:solidFill>
                    <a:srgbClr val="C00000"/>
                  </a:solidFill>
                  <a:latin typeface="Comic Sans MS" panose="030F0702030302020204" pitchFamily="66" charset="0"/>
                  <a:ea typeface="Cambria Math" panose="02040503050406030204" pitchFamily="18" charset="0"/>
                  <a:cs typeface="Comic Sans MS" panose="030F0702030302020204" pitchFamily="66" charset="0"/>
                  <a:sym typeface="Symbol" panose="05050102010706020507" charset="0"/>
                </a:endParaRPr>
              </a:p>
              <a:p>
                <a:pPr indent="0">
                  <a:spcBef>
                    <a:spcPts val="600"/>
                  </a:spcBef>
                  <a:spcAft>
                    <a:spcPts val="600"/>
                  </a:spcAft>
                  <a:buFont typeface="+mj-lt"/>
                  <a:buNone/>
                </a:pPr>
                <a:r>
                  <a:rPr lang="pt-BR" altLang="en-US" sz="2800" b="1" dirty="0" smtClean="0"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A equação de </a:t>
                </a:r>
                <a14:m>
                  <m:oMath xmlns:m="http://schemas.openxmlformats.org/officeDocument/2006/math">
                    <m:r>
                      <a:rPr lang="en-US" altLang="pt-B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pt-BR" altLang="en-US" sz="2800" b="1" dirty="0" smtClean="0"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(s) já foi solucionada no tempo dando como resposta geral  </a:t>
                </a:r>
                <a:endParaRPr lang="pt-BR" altLang="en-US" sz="2800" b="1" dirty="0" smtClean="0">
                  <a:latin typeface="Comic Sans MS" panose="030F0702030302020204" pitchFamily="66" charset="0"/>
                  <a:ea typeface="Cambria Math" panose="02040503050406030204" pitchFamily="18" charset="0"/>
                  <a:cs typeface="Comic Sans MS" panose="030F0702030302020204" pitchFamily="66" charset="0"/>
                  <a:sym typeface="Symbol" panose="05050102010706020507" charset="0"/>
                </a:endParaRPr>
              </a:p>
            </p:txBody>
          </p:sp>
        </mc:Choice>
        <mc:Fallback>
          <p:sp>
            <p:nvSpPr>
              <p:cNvPr id="47" name="CaixaDeTexto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260" y="345440"/>
                <a:ext cx="11587480" cy="1660525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tângulo 8"/>
              <p:cNvSpPr/>
              <p:nvPr/>
            </p:nvSpPr>
            <p:spPr>
              <a:xfrm>
                <a:off x="144145" y="2240280"/>
                <a:ext cx="11889740" cy="5911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:pPr algn="ctr"/>
                <a14:m>
                  <m:oMath xmlns:m="http://schemas.openxmlformats.org/officeDocument/2006/math">
                    <m:r>
                      <a:rPr lang="en-US" altLang="pt-BR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pt-BR" altLang="en-US" sz="3200"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</a:rPr>
                  <a:t>(t)=</a:t>
                </a:r>
                <a14:m>
                  <m:oMath xmlns:m="http://schemas.openxmlformats.org/officeDocument/2006/math">
                    <m:r>
                      <a:rPr lang="en-US" altLang="pt-BR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</m:t>
                    </m:r>
                    <m:r>
                      <a:rPr lang="en-US" altLang="pt-BR" sz="32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alt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−</m:t>
                        </m:r>
                        <m:r>
                          <a:rPr lang="en-US" alt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𝑡</m:t>
                        </m:r>
                        <m:r>
                          <a:rPr lang="en-US" alt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|</m:t>
                        </m:r>
                        <m:r>
                          <a:rPr lang="en-US" alt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𝑝</m:t>
                        </m:r>
                        <m:r>
                          <a:rPr lang="en-US" altLang="pt-BR" sz="3200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  <m:r>
                          <a:rPr lang="en-US" alt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|</m:t>
                        </m:r>
                      </m:sup>
                    </m:sSup>
                    <m:r>
                      <a:rPr lang="en-US" altLang="pt-BR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altLang="pt-BR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</m:t>
                    </m:r>
                    <m:r>
                      <a:rPr lang="en-US" altLang="pt-BR" sz="32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alt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−</m:t>
                        </m:r>
                        <m:r>
                          <a:rPr lang="en-US" alt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𝑡</m:t>
                        </m:r>
                        <m:r>
                          <a:rPr lang="en-US" alt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|</m:t>
                        </m:r>
                        <m:r>
                          <a:rPr lang="en-US" alt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𝑝</m:t>
                        </m:r>
                        <m:r>
                          <a:rPr lang="en-US" altLang="pt-BR" sz="3200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  <m:r>
                          <a:rPr lang="en-US" alt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|</m:t>
                        </m:r>
                      </m:sup>
                    </m:sSup>
                    <m:r>
                      <a:rPr lang="en-US" altLang="pt-BR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altLang="pt-BR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</m:t>
                    </m:r>
                    <m:r>
                      <a:rPr lang="en-US" altLang="pt-BR" sz="32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alt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𝑡𝑗</m:t>
                        </m:r>
                        <m:r>
                          <a:rPr lang="en-US" alt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𝜔</m:t>
                        </m:r>
                      </m:sup>
                    </m:sSup>
                    <m:r>
                      <a:rPr lang="en-US" altLang="pt-BR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altLang="pt-BR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</m:t>
                    </m:r>
                    <m:r>
                      <a:rPr lang="en-US" altLang="pt-BR" sz="32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US" alt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−</m:t>
                        </m:r>
                        <m:r>
                          <a:rPr lang="en-US" alt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𝑡𝑗</m:t>
                        </m:r>
                        <m:r>
                          <a:rPr lang="en-US" alt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𝜔</m:t>
                        </m:r>
                      </m:sup>
                    </m:sSup>
                    <m:r>
                      <a:rPr lang="en-US" altLang="pt-BR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altLang="pt-BR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</m:t>
                    </m:r>
                    <m:r>
                      <a:rPr lang="en-US" altLang="pt-BR" sz="32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5</m:t>
                    </m:r>
                    <m:sSup>
                      <m:sSupPr>
                        <m:ctrlPr>
                          <a:rPr lang="en-US" alt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−</m:t>
                        </m:r>
                        <m:r>
                          <a:rPr lang="en-US" alt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𝑡</m:t>
                        </m:r>
                        <m:r>
                          <a:rPr lang="en-US" alt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|</m:t>
                        </m:r>
                        <m:r>
                          <a:rPr lang="en-US" alt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𝑝</m:t>
                        </m:r>
                        <m:r>
                          <a:rPr lang="en-US" altLang="pt-BR" sz="3200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  <m:r>
                          <a:rPr lang="en-US" alt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|</m:t>
                        </m:r>
                      </m:sup>
                    </m:sSup>
                    <m:r>
                      <a:rPr lang="en-US" altLang="pt-BR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altLang="pt-BR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</m:t>
                    </m:r>
                    <m:r>
                      <a:rPr lang="en-US" altLang="pt-BR" sz="32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6</m:t>
                    </m:r>
                    <m:sSup>
                      <m:sSupPr>
                        <m:ctrlPr>
                          <a:rPr lang="en-US" alt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−</m:t>
                        </m:r>
                        <m:r>
                          <a:rPr lang="en-US" alt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𝑡</m:t>
                        </m:r>
                        <m:r>
                          <a:rPr lang="en-US" alt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|</m:t>
                        </m:r>
                        <m:r>
                          <a:rPr lang="en-US" alt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𝑝</m:t>
                        </m:r>
                        <m:r>
                          <a:rPr lang="en-US" altLang="pt-BR" sz="3200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  <m:r>
                          <a:rPr lang="en-US" altLang="pt-B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|</m:t>
                        </m:r>
                      </m:sup>
                    </m:sSup>
                  </m:oMath>
                </a14:m>
                <a:endParaRPr lang="en-US" altLang="pt-BR" sz="3200" i="1" baseline="-25000" dirty="0"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145" y="2240280"/>
                <a:ext cx="11889740" cy="591185"/>
              </a:xfrm>
              <a:prstGeom prst="rect">
                <a:avLst/>
              </a:prstGeom>
              <a:blipFill rotWithShape="1">
                <a:blip r:embed="rId2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aixaDeTexto 45"/>
          <p:cNvSpPr txBox="1"/>
          <p:nvPr/>
        </p:nvSpPr>
        <p:spPr>
          <a:xfrm>
            <a:off x="302260" y="3065780"/>
            <a:ext cx="115874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spcBef>
                <a:spcPts val="600"/>
              </a:spcBef>
              <a:spcAft>
                <a:spcPts val="600"/>
              </a:spcAft>
              <a:buFont typeface="+mj-lt"/>
              <a:buNone/>
            </a:pPr>
            <a:r>
              <a:rPr lang="pt-BR" altLang="en-US" sz="2800" b="1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E como resposta permanente</a:t>
            </a:r>
            <a:endParaRPr lang="pt-BR" altLang="en-US" sz="2800" b="1" dirty="0" smtClean="0"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tângulo 9"/>
              <p:cNvSpPr/>
              <p:nvPr/>
            </p:nvSpPr>
            <p:spPr>
              <a:xfrm>
                <a:off x="612140" y="3773170"/>
                <a:ext cx="9906000" cy="5835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:pPr algn="ctr"/>
                <a14:m>
                  <m:oMath xmlns:m="http://schemas.openxmlformats.org/officeDocument/2006/math">
                    <m:r>
                      <a:rPr lang="en-US" altLang="pt-BR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pt-BR" altLang="en-US" sz="3200"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</a:rPr>
                  <a:t>(t) = A</a:t>
                </a:r>
                <a14:m>
                  <m:oMath xmlns:m="http://schemas.openxmlformats.org/officeDocument/2006/math">
                    <m:r>
                      <a:rPr lang="en-US" altLang="pt-BR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|</m:t>
                    </m:r>
                    <m:r>
                      <a:rPr lang="en-US" altLang="pt-BR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𝐹</m:t>
                    </m:r>
                    <m:r>
                      <a:rPr lang="en-US" altLang="pt-BR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altLang="pt-BR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𝑗</m:t>
                    </m:r>
                    <m:r>
                      <a:rPr lang="en-US" altLang="pt-BR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𝜔</m:t>
                    </m:r>
                    <m:r>
                      <a:rPr lang="en-US" altLang="pt-BR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)|</m:t>
                    </m:r>
                  </m:oMath>
                </a14:m>
                <a:r>
                  <a:rPr lang="pt-BR" altLang="en-US" sz="3200"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</a:rPr>
                  <a:t>cos(</a:t>
                </a:r>
                <a14:m>
                  <m:oMath xmlns:m="http://schemas.openxmlformats.org/officeDocument/2006/math">
                    <m:r>
                      <a:rPr lang="en-US" altLang="pt-BR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𝜔</m:t>
                    </m:r>
                    <m:r>
                      <a:rPr lang="en-US" altLang="pt-BR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𝑡</m:t>
                    </m:r>
                    <m:r>
                      <a:rPr lang="en-US" altLang="pt-BR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altLang="pt-BR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pt-BR" altLang="en-US" sz="3200"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</a:rPr>
                  <a:t>)</a:t>
                </a:r>
                <a:endParaRPr lang="pt-BR" altLang="en-US" sz="3200" dirty="0"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0" name="Re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140" y="3773170"/>
                <a:ext cx="9906000" cy="5835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aixaDeTexto 45"/>
          <p:cNvSpPr txBox="1"/>
          <p:nvPr/>
        </p:nvSpPr>
        <p:spPr>
          <a:xfrm>
            <a:off x="374015" y="4647565"/>
            <a:ext cx="1158748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spcBef>
                <a:spcPts val="600"/>
              </a:spcBef>
              <a:spcAft>
                <a:spcPts val="600"/>
              </a:spcAft>
              <a:buFont typeface="+mj-lt"/>
              <a:buNone/>
            </a:pPr>
            <a:r>
              <a:rPr lang="pt-BR" altLang="en-US" sz="2800" b="1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A solução global é obtida somando a solução obtida em S1, polarização, com a solução obtida em S2, pequenos sinais. </a:t>
            </a:r>
            <a:endParaRPr lang="pt-BR" altLang="en-US" sz="2800" b="1" dirty="0" smtClean="0"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4F297BB-B745-4CAB-BE1D-CE4C89382949}" type="slidenum">
              <a:rPr lang="pt-BR" smtClean="0"/>
            </a:fld>
            <a:endParaRPr lang="pt-BR"/>
          </a:p>
        </p:txBody>
      </p:sp>
      <p:sp>
        <p:nvSpPr>
          <p:cNvPr id="47" name="CaixaDeTexto 45"/>
          <p:cNvSpPr txBox="1"/>
          <p:nvPr/>
        </p:nvSpPr>
        <p:spPr>
          <a:xfrm>
            <a:off x="195580" y="426085"/>
            <a:ext cx="11800840" cy="2953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ctr">
              <a:spcBef>
                <a:spcPts val="600"/>
              </a:spcBef>
              <a:spcAft>
                <a:spcPts val="600"/>
              </a:spcAft>
              <a:buFont typeface="+mj-lt"/>
              <a:buNone/>
            </a:pPr>
            <a:r>
              <a:rPr lang="pt-BR" altLang="en-US" sz="3600" b="1" dirty="0" smtClean="0">
                <a:solidFill>
                  <a:srgbClr val="C00000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Modelo de Pequenos sinais</a:t>
            </a:r>
            <a:endParaRPr lang="pt-BR" altLang="en-US" sz="3600" b="1" dirty="0" smtClean="0">
              <a:solidFill>
                <a:srgbClr val="C00000"/>
              </a:solidFill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  <a:p>
            <a:pPr marL="457200" indent="0" algn="l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pt-BR" altLang="en-US" sz="28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Quadripolos ou rede de dois acessos: </a:t>
            </a:r>
            <a:r>
              <a:rPr lang="pt-BR" altLang="en-US" sz="2800" dirty="0" smtClean="0">
                <a:solidFill>
                  <a:schemeClr val="tx1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qualquer rede de quatro terminais na qual os terminais foram separados em pares, como 1/1’ e 2/2’. Isto significa que, para todo instante </a:t>
            </a:r>
            <a:r>
              <a:rPr lang="pt-BR" altLang="en-US" sz="2800" i="1" dirty="0" smtClean="0">
                <a:solidFill>
                  <a:schemeClr val="tx1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t </a:t>
            </a:r>
            <a:r>
              <a:rPr lang="pt-BR" altLang="en-US" sz="2800" dirty="0" smtClean="0">
                <a:solidFill>
                  <a:schemeClr val="tx1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e para todas as ligações externas possíveis, as correntes entrando no terminal 1 (2) são iguais as correntes saindo no terminal 1’ (2’).</a:t>
            </a:r>
            <a:endParaRPr lang="pt-BR" altLang="en-US" sz="2800" dirty="0" smtClean="0">
              <a:solidFill>
                <a:schemeClr val="tx1"/>
              </a:solidFill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</p:txBody>
      </p:sp>
      <p:sp>
        <p:nvSpPr>
          <p:cNvPr id="5" name="Retângulo arredondado 4"/>
          <p:cNvSpPr/>
          <p:nvPr/>
        </p:nvSpPr>
        <p:spPr>
          <a:xfrm>
            <a:off x="4080510" y="3826510"/>
            <a:ext cx="3514725" cy="220027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 altLang="en-US"/>
          </a:p>
        </p:txBody>
      </p:sp>
      <p:cxnSp>
        <p:nvCxnSpPr>
          <p:cNvPr id="6" name="Conector de Seta Reta 5"/>
          <p:cNvCxnSpPr/>
          <p:nvPr/>
        </p:nvCxnSpPr>
        <p:spPr>
          <a:xfrm>
            <a:off x="2846705" y="3686175"/>
            <a:ext cx="1233805" cy="687705"/>
          </a:xfrm>
          <a:prstGeom prst="straightConnector1">
            <a:avLst/>
          </a:prstGeom>
          <a:ln w="2222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/>
          <p:cNvCxnSpPr/>
          <p:nvPr/>
        </p:nvCxnSpPr>
        <p:spPr>
          <a:xfrm flipV="1">
            <a:off x="3063240" y="5253990"/>
            <a:ext cx="1030605" cy="56261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 flipH="1">
            <a:off x="7579360" y="3966845"/>
            <a:ext cx="1421765" cy="56261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 flipH="1" flipV="1">
            <a:off x="7595235" y="5295265"/>
            <a:ext cx="1171575" cy="68707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Heptágono 9"/>
          <p:cNvSpPr/>
          <p:nvPr/>
        </p:nvSpPr>
        <p:spPr>
          <a:xfrm>
            <a:off x="3063240" y="3686175"/>
            <a:ext cx="499745" cy="406400"/>
          </a:xfrm>
          <a:prstGeom prst="heptagon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pt-BR" altLang="en-US"/>
              <a:t>1</a:t>
            </a:r>
            <a:endParaRPr lang="pt-BR" altLang="en-US"/>
          </a:p>
        </p:txBody>
      </p:sp>
      <p:sp>
        <p:nvSpPr>
          <p:cNvPr id="11" name="Heptágono 10"/>
          <p:cNvSpPr/>
          <p:nvPr/>
        </p:nvSpPr>
        <p:spPr>
          <a:xfrm>
            <a:off x="3213735" y="5373370"/>
            <a:ext cx="499745" cy="452755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pt-BR" altLang="en-US"/>
              <a:t>1’ </a:t>
            </a:r>
            <a:endParaRPr lang="pt-BR" altLang="en-US"/>
          </a:p>
        </p:txBody>
      </p:sp>
      <p:sp>
        <p:nvSpPr>
          <p:cNvPr id="12" name="Heptágono 11"/>
          <p:cNvSpPr/>
          <p:nvPr/>
        </p:nvSpPr>
        <p:spPr>
          <a:xfrm>
            <a:off x="8267065" y="3967480"/>
            <a:ext cx="499745" cy="406400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pt-BR" altLang="en-US"/>
              <a:t>2</a:t>
            </a:r>
            <a:endParaRPr lang="pt-BR" altLang="en-US"/>
          </a:p>
        </p:txBody>
      </p:sp>
      <p:sp>
        <p:nvSpPr>
          <p:cNvPr id="13" name="Heptágono 12"/>
          <p:cNvSpPr/>
          <p:nvPr/>
        </p:nvSpPr>
        <p:spPr>
          <a:xfrm>
            <a:off x="8112760" y="5435600"/>
            <a:ext cx="499745" cy="406400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pt-BR" altLang="en-US"/>
              <a:t>2’</a:t>
            </a:r>
            <a:endParaRPr lang="pt-BR" altLang="en-US"/>
          </a:p>
        </p:txBody>
      </p:sp>
      <p:sp>
        <p:nvSpPr>
          <p:cNvPr id="52" name="Forma livre 51"/>
          <p:cNvSpPr/>
          <p:nvPr/>
        </p:nvSpPr>
        <p:spPr>
          <a:xfrm rot="1140000">
            <a:off x="2407285" y="3938270"/>
            <a:ext cx="936625" cy="1500505"/>
          </a:xfrm>
          <a:custGeom>
            <a:avLst/>
            <a:gdLst>
              <a:gd name="connsiteX0" fmla="*/ 1266303 w 1266303"/>
              <a:gd name="connsiteY0" fmla="*/ 1842448 h 1843904"/>
              <a:gd name="connsiteX1" fmla="*/ 529324 w 1266303"/>
              <a:gd name="connsiteY1" fmla="*/ 1678675 h 1843904"/>
              <a:gd name="connsiteX2" fmla="*/ 10709 w 1266303"/>
              <a:gd name="connsiteY2" fmla="*/ 805218 h 1843904"/>
              <a:gd name="connsiteX3" fmla="*/ 229073 w 1266303"/>
              <a:gd name="connsiteY3" fmla="*/ 0 h 1843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6303" h="1843904">
                <a:moveTo>
                  <a:pt x="1266303" y="1842448"/>
                </a:moveTo>
                <a:cubicBezTo>
                  <a:pt x="1002446" y="1846997"/>
                  <a:pt x="738590" y="1851547"/>
                  <a:pt x="529324" y="1678675"/>
                </a:cubicBezTo>
                <a:cubicBezTo>
                  <a:pt x="320058" y="1505803"/>
                  <a:pt x="60751" y="1084997"/>
                  <a:pt x="10709" y="805218"/>
                </a:cubicBezTo>
                <a:cubicBezTo>
                  <a:pt x="-39333" y="525439"/>
                  <a:pt x="94870" y="262719"/>
                  <a:pt x="229073" y="0"/>
                </a:cubicBezTo>
              </a:path>
            </a:pathLst>
          </a:custGeom>
          <a:noFill/>
          <a:ln w="22225">
            <a:solidFill>
              <a:srgbClr val="C0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/>
          </a:p>
        </p:txBody>
      </p:sp>
      <p:sp>
        <p:nvSpPr>
          <p:cNvPr id="14" name="Forma livre 13"/>
          <p:cNvSpPr/>
          <p:nvPr/>
        </p:nvSpPr>
        <p:spPr>
          <a:xfrm rot="20460000" flipH="1">
            <a:off x="8485505" y="4204335"/>
            <a:ext cx="936625" cy="1500505"/>
          </a:xfrm>
          <a:custGeom>
            <a:avLst/>
            <a:gdLst>
              <a:gd name="connsiteX0" fmla="*/ 1266303 w 1266303"/>
              <a:gd name="connsiteY0" fmla="*/ 1842448 h 1843904"/>
              <a:gd name="connsiteX1" fmla="*/ 529324 w 1266303"/>
              <a:gd name="connsiteY1" fmla="*/ 1678675 h 1843904"/>
              <a:gd name="connsiteX2" fmla="*/ 10709 w 1266303"/>
              <a:gd name="connsiteY2" fmla="*/ 805218 h 1843904"/>
              <a:gd name="connsiteX3" fmla="*/ 229073 w 1266303"/>
              <a:gd name="connsiteY3" fmla="*/ 0 h 1843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6303" h="1843904">
                <a:moveTo>
                  <a:pt x="1266303" y="1842448"/>
                </a:moveTo>
                <a:cubicBezTo>
                  <a:pt x="1002446" y="1846997"/>
                  <a:pt x="738590" y="1851547"/>
                  <a:pt x="529324" y="1678675"/>
                </a:cubicBezTo>
                <a:cubicBezTo>
                  <a:pt x="320058" y="1505803"/>
                  <a:pt x="60751" y="1084997"/>
                  <a:pt x="10709" y="805218"/>
                </a:cubicBezTo>
                <a:cubicBezTo>
                  <a:pt x="-39333" y="525439"/>
                  <a:pt x="94870" y="262719"/>
                  <a:pt x="229073" y="0"/>
                </a:cubicBezTo>
              </a:path>
            </a:pathLst>
          </a:custGeom>
          <a:noFill/>
          <a:ln w="22225">
            <a:solidFill>
              <a:srgbClr val="C0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/>
          </a:p>
        </p:txBody>
      </p:sp>
      <p:sp>
        <p:nvSpPr>
          <p:cNvPr id="154" name="Caixa de Texto 23"/>
          <p:cNvSpPr txBox="1"/>
          <p:nvPr/>
        </p:nvSpPr>
        <p:spPr>
          <a:xfrm>
            <a:off x="1823720" y="4373880"/>
            <a:ext cx="6927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sz="2800" dirty="0">
                <a:latin typeface="Comic Sans MS" panose="030F0702030302020204" pitchFamily="66" charset="0"/>
                <a:cs typeface="Comic Sans MS" panose="030F0702030302020204" pitchFamily="66" charset="0"/>
              </a:rPr>
              <a:t>V</a:t>
            </a:r>
            <a:r>
              <a:rPr lang="pt-BR" altLang="en-US" sz="2800" baseline="-25000" dirty="0">
                <a:latin typeface="Comic Sans MS" panose="030F0702030302020204" pitchFamily="66" charset="0"/>
                <a:cs typeface="Comic Sans MS" panose="030F0702030302020204" pitchFamily="66" charset="0"/>
              </a:rPr>
              <a:t>1</a:t>
            </a:r>
            <a:endParaRPr lang="pt-BR" altLang="en-US" sz="2800" baseline="-25000" dirty="0" smtClean="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15" name="Caixa de Texto 23"/>
          <p:cNvSpPr txBox="1"/>
          <p:nvPr/>
        </p:nvSpPr>
        <p:spPr>
          <a:xfrm>
            <a:off x="9433560" y="4529455"/>
            <a:ext cx="6927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sz="2800" dirty="0">
                <a:latin typeface="Comic Sans MS" panose="030F0702030302020204" pitchFamily="66" charset="0"/>
                <a:cs typeface="Comic Sans MS" panose="030F0702030302020204" pitchFamily="66" charset="0"/>
              </a:rPr>
              <a:t>V</a:t>
            </a:r>
            <a:r>
              <a:rPr lang="pt-BR" altLang="en-US" sz="2800" baseline="-25000" dirty="0">
                <a:latin typeface="Comic Sans MS" panose="030F0702030302020204" pitchFamily="66" charset="0"/>
                <a:cs typeface="Comic Sans MS" panose="030F0702030302020204" pitchFamily="66" charset="0"/>
              </a:rPr>
              <a:t>2</a:t>
            </a:r>
            <a:endParaRPr lang="pt-BR" altLang="en-US" sz="2800" baseline="-25000" dirty="0" smtClean="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cxnSp>
        <p:nvCxnSpPr>
          <p:cNvPr id="16" name="Conector de Seta Reta 15"/>
          <p:cNvCxnSpPr/>
          <p:nvPr/>
        </p:nvCxnSpPr>
        <p:spPr>
          <a:xfrm>
            <a:off x="3213735" y="3529330"/>
            <a:ext cx="536575" cy="297180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 de Texto 23"/>
          <p:cNvSpPr txBox="1"/>
          <p:nvPr/>
        </p:nvSpPr>
        <p:spPr>
          <a:xfrm>
            <a:off x="3562985" y="3304540"/>
            <a:ext cx="6927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sz="2800" dirty="0">
                <a:latin typeface="Comic Sans MS" panose="030F0702030302020204" pitchFamily="66" charset="0"/>
                <a:cs typeface="Comic Sans MS" panose="030F0702030302020204" pitchFamily="66" charset="0"/>
              </a:rPr>
              <a:t>I</a:t>
            </a:r>
            <a:r>
              <a:rPr lang="pt-BR" altLang="en-US" sz="2800" baseline="-25000" dirty="0">
                <a:latin typeface="Comic Sans MS" panose="030F0702030302020204" pitchFamily="66" charset="0"/>
                <a:cs typeface="Comic Sans MS" panose="030F0702030302020204" pitchFamily="66" charset="0"/>
              </a:rPr>
              <a:t>1</a:t>
            </a:r>
            <a:endParaRPr lang="pt-BR" altLang="en-US" sz="2800" baseline="-25000" dirty="0" smtClean="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cxnSp>
        <p:nvCxnSpPr>
          <p:cNvPr id="18" name="Conector de Seta Reta 17"/>
          <p:cNvCxnSpPr/>
          <p:nvPr/>
        </p:nvCxnSpPr>
        <p:spPr>
          <a:xfrm flipH="1">
            <a:off x="3455035" y="5762625"/>
            <a:ext cx="448310" cy="264160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 de Texto 23"/>
          <p:cNvSpPr txBox="1"/>
          <p:nvPr/>
        </p:nvSpPr>
        <p:spPr>
          <a:xfrm>
            <a:off x="3455035" y="6026785"/>
            <a:ext cx="6927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sz="2800" dirty="0">
                <a:latin typeface="Comic Sans MS" panose="030F0702030302020204" pitchFamily="66" charset="0"/>
                <a:cs typeface="Comic Sans MS" panose="030F0702030302020204" pitchFamily="66" charset="0"/>
              </a:rPr>
              <a:t>I</a:t>
            </a:r>
            <a:r>
              <a:rPr lang="pt-BR" altLang="en-US" sz="2800" baseline="-25000" dirty="0">
                <a:latin typeface="Comic Sans MS" panose="030F0702030302020204" pitchFamily="66" charset="0"/>
                <a:cs typeface="Comic Sans MS" panose="030F0702030302020204" pitchFamily="66" charset="0"/>
              </a:rPr>
              <a:t>1</a:t>
            </a:r>
            <a:endParaRPr lang="pt-BR" altLang="en-US" sz="2800" baseline="-25000" dirty="0" smtClean="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cxnSp>
        <p:nvCxnSpPr>
          <p:cNvPr id="20" name="Conector de Seta Reta 19"/>
          <p:cNvCxnSpPr/>
          <p:nvPr/>
        </p:nvCxnSpPr>
        <p:spPr>
          <a:xfrm flipH="1">
            <a:off x="8081010" y="3701415"/>
            <a:ext cx="685800" cy="266065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 de Texto 23"/>
          <p:cNvSpPr txBox="1"/>
          <p:nvPr/>
        </p:nvSpPr>
        <p:spPr>
          <a:xfrm>
            <a:off x="7943850" y="3304540"/>
            <a:ext cx="6927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sz="2800" dirty="0">
                <a:latin typeface="Comic Sans MS" panose="030F0702030302020204" pitchFamily="66" charset="0"/>
                <a:cs typeface="Comic Sans MS" panose="030F0702030302020204" pitchFamily="66" charset="0"/>
              </a:rPr>
              <a:t>I</a:t>
            </a:r>
            <a:r>
              <a:rPr lang="pt-BR" altLang="en-US" sz="2800" baseline="-25000" dirty="0">
                <a:latin typeface="Comic Sans MS" panose="030F0702030302020204" pitchFamily="66" charset="0"/>
                <a:cs typeface="Comic Sans MS" panose="030F0702030302020204" pitchFamily="66" charset="0"/>
              </a:rPr>
              <a:t>2</a:t>
            </a:r>
            <a:endParaRPr lang="pt-BR" altLang="en-US" sz="2800" baseline="-25000" dirty="0" smtClean="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cxnSp>
        <p:nvCxnSpPr>
          <p:cNvPr id="22" name="Conector de Seta Reta 21"/>
          <p:cNvCxnSpPr/>
          <p:nvPr/>
        </p:nvCxnSpPr>
        <p:spPr>
          <a:xfrm>
            <a:off x="7772400" y="5685155"/>
            <a:ext cx="536575" cy="297180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 de Texto 23"/>
          <p:cNvSpPr txBox="1"/>
          <p:nvPr/>
        </p:nvSpPr>
        <p:spPr>
          <a:xfrm>
            <a:off x="7917815" y="6040120"/>
            <a:ext cx="6927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sz="2800" dirty="0">
                <a:latin typeface="Comic Sans MS" panose="030F0702030302020204" pitchFamily="66" charset="0"/>
                <a:cs typeface="Comic Sans MS" panose="030F0702030302020204" pitchFamily="66" charset="0"/>
              </a:rPr>
              <a:t>I</a:t>
            </a:r>
            <a:r>
              <a:rPr lang="pt-BR" altLang="en-US" sz="2800" baseline="-25000" dirty="0">
                <a:latin typeface="Comic Sans MS" panose="030F0702030302020204" pitchFamily="66" charset="0"/>
                <a:cs typeface="Comic Sans MS" panose="030F0702030302020204" pitchFamily="66" charset="0"/>
              </a:rPr>
              <a:t>2</a:t>
            </a:r>
            <a:endParaRPr lang="pt-BR" altLang="en-US" sz="2800" baseline="-25000" dirty="0" smtClean="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4F297BB-B745-4CAB-BE1D-CE4C89382949}" type="slidenum">
              <a:rPr lang="pt-BR" smtClean="0"/>
            </a:fld>
            <a:endParaRPr lang="pt-BR"/>
          </a:p>
        </p:txBody>
      </p:sp>
      <p:sp>
        <p:nvSpPr>
          <p:cNvPr id="47" name="CaixaDeTexto 45"/>
          <p:cNvSpPr txBox="1"/>
          <p:nvPr/>
        </p:nvSpPr>
        <p:spPr>
          <a:xfrm>
            <a:off x="195580" y="426085"/>
            <a:ext cx="11800840" cy="33845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ctr">
              <a:spcBef>
                <a:spcPts val="600"/>
              </a:spcBef>
              <a:spcAft>
                <a:spcPts val="600"/>
              </a:spcAft>
              <a:buFont typeface="+mj-lt"/>
              <a:buNone/>
            </a:pPr>
            <a:r>
              <a:rPr lang="pt-BR" altLang="en-US" sz="3600" b="1" dirty="0" smtClean="0">
                <a:solidFill>
                  <a:srgbClr val="C00000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Modelo de Pequenos sinais</a:t>
            </a:r>
            <a:endParaRPr lang="pt-BR" altLang="en-US" sz="3600" b="1" dirty="0" smtClean="0">
              <a:solidFill>
                <a:srgbClr val="C00000"/>
              </a:solidFill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  <a:p>
            <a:pPr marL="122555" indent="-30480" algn="l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pt-BR" altLang="en-US" sz="28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Os quadripolos tem quatro variáveis, V</a:t>
            </a:r>
            <a:r>
              <a:rPr lang="pt-BR" altLang="en-US" sz="2800" b="1" baseline="-25000" dirty="0" smtClean="0">
                <a:solidFill>
                  <a:schemeClr val="tx1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1</a:t>
            </a:r>
            <a:r>
              <a:rPr lang="pt-BR" altLang="en-US" sz="28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,</a:t>
            </a:r>
            <a:r>
              <a:rPr lang="pt-BR" altLang="en-US" sz="2800" b="1" baseline="-25000" dirty="0" smtClean="0">
                <a:solidFill>
                  <a:schemeClr val="tx1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 </a:t>
            </a:r>
            <a:r>
              <a:rPr lang="pt-BR" altLang="en-US" sz="2800" b="1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I</a:t>
            </a:r>
            <a:r>
              <a:rPr lang="pt-BR" altLang="en-US" sz="2800" b="1" baseline="-25000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1</a:t>
            </a:r>
            <a:r>
              <a:rPr lang="pt-BR" altLang="en-US" sz="2800" b="1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,</a:t>
            </a:r>
            <a:r>
              <a:rPr lang="pt-BR" altLang="en-US" sz="2800" b="1" baseline="-25000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 </a:t>
            </a:r>
            <a:r>
              <a:rPr lang="pt-BR" altLang="en-US" sz="2800" b="1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V</a:t>
            </a:r>
            <a:r>
              <a:rPr lang="pt-BR" altLang="en-US" sz="2800" b="1" baseline="-25000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2 </a:t>
            </a:r>
            <a:r>
              <a:rPr lang="pt-BR" altLang="en-US" sz="2800" b="1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e I</a:t>
            </a:r>
            <a:r>
              <a:rPr lang="pt-BR" altLang="en-US" sz="2800" b="1" baseline="-25000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2</a:t>
            </a:r>
            <a:r>
              <a:rPr lang="pt-BR" altLang="en-US" sz="2800" b="1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, mas que não podem ser todas independentes. Duas delas são escolhidas como independentes e outras duas são as dependentes. Na escolha de quais são independentes, há, para alguns </a:t>
            </a:r>
            <a:r>
              <a:rPr lang="pt-BR" altLang="en-US" sz="28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Quadripolos, restrições. Por exemplo, se os terminais 1, 1’ estivessem ligados a um resistor apenas, V</a:t>
            </a:r>
            <a:r>
              <a:rPr lang="pt-BR" altLang="en-US" sz="2800" b="1" baseline="-25000" dirty="0" smtClean="0">
                <a:solidFill>
                  <a:schemeClr val="tx1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1</a:t>
            </a:r>
            <a:r>
              <a:rPr lang="pt-BR" altLang="en-US" sz="28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 </a:t>
            </a:r>
            <a:r>
              <a:rPr lang="pt-BR" altLang="en-US" sz="28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e I</a:t>
            </a:r>
            <a:r>
              <a:rPr lang="pt-BR" altLang="en-US" sz="2800" b="1" baseline="-25000" dirty="0" smtClean="0">
                <a:solidFill>
                  <a:schemeClr val="tx1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1</a:t>
            </a:r>
            <a:r>
              <a:rPr lang="pt-BR" altLang="en-US" sz="28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 não poderiam ser independentes.</a:t>
            </a:r>
            <a:endParaRPr lang="pt-BR" altLang="en-US" sz="2800" b="1" dirty="0" smtClean="0">
              <a:solidFill>
                <a:schemeClr val="tx1"/>
              </a:solidFill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</p:txBody>
      </p:sp>
      <p:sp>
        <p:nvSpPr>
          <p:cNvPr id="5" name="Retângulo arredondado 4"/>
          <p:cNvSpPr/>
          <p:nvPr/>
        </p:nvSpPr>
        <p:spPr>
          <a:xfrm>
            <a:off x="4431030" y="4253230"/>
            <a:ext cx="3514725" cy="220027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 altLang="en-US"/>
          </a:p>
        </p:txBody>
      </p:sp>
      <p:cxnSp>
        <p:nvCxnSpPr>
          <p:cNvPr id="8" name="Conector de Seta Reta 7"/>
          <p:cNvCxnSpPr/>
          <p:nvPr/>
        </p:nvCxnSpPr>
        <p:spPr>
          <a:xfrm flipH="1">
            <a:off x="7945755" y="4799965"/>
            <a:ext cx="1440000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Forma livre 51"/>
          <p:cNvSpPr/>
          <p:nvPr/>
        </p:nvSpPr>
        <p:spPr>
          <a:xfrm rot="2160000">
            <a:off x="2494915" y="4941570"/>
            <a:ext cx="753110" cy="835660"/>
          </a:xfrm>
          <a:custGeom>
            <a:avLst/>
            <a:gdLst>
              <a:gd name="connsiteX0" fmla="*/ 1266303 w 1266303"/>
              <a:gd name="connsiteY0" fmla="*/ 1842448 h 1843904"/>
              <a:gd name="connsiteX1" fmla="*/ 529324 w 1266303"/>
              <a:gd name="connsiteY1" fmla="*/ 1678675 h 1843904"/>
              <a:gd name="connsiteX2" fmla="*/ 10709 w 1266303"/>
              <a:gd name="connsiteY2" fmla="*/ 805218 h 1843904"/>
              <a:gd name="connsiteX3" fmla="*/ 229073 w 1266303"/>
              <a:gd name="connsiteY3" fmla="*/ 0 h 1843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6303" h="1843904">
                <a:moveTo>
                  <a:pt x="1266303" y="1842448"/>
                </a:moveTo>
                <a:cubicBezTo>
                  <a:pt x="1002446" y="1846997"/>
                  <a:pt x="738590" y="1851547"/>
                  <a:pt x="529324" y="1678675"/>
                </a:cubicBezTo>
                <a:cubicBezTo>
                  <a:pt x="320058" y="1505803"/>
                  <a:pt x="60751" y="1084997"/>
                  <a:pt x="10709" y="805218"/>
                </a:cubicBezTo>
                <a:cubicBezTo>
                  <a:pt x="-39333" y="525439"/>
                  <a:pt x="94870" y="262719"/>
                  <a:pt x="229073" y="0"/>
                </a:cubicBezTo>
              </a:path>
            </a:pathLst>
          </a:custGeom>
          <a:noFill/>
          <a:ln w="22225">
            <a:solidFill>
              <a:srgbClr val="C0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/>
          </a:p>
        </p:txBody>
      </p:sp>
      <p:sp>
        <p:nvSpPr>
          <p:cNvPr id="14" name="Forma livre 13"/>
          <p:cNvSpPr/>
          <p:nvPr/>
        </p:nvSpPr>
        <p:spPr>
          <a:xfrm rot="19680000" flipH="1">
            <a:off x="8988425" y="4980940"/>
            <a:ext cx="913765" cy="804545"/>
          </a:xfrm>
          <a:custGeom>
            <a:avLst/>
            <a:gdLst>
              <a:gd name="connsiteX0" fmla="*/ 1266303 w 1266303"/>
              <a:gd name="connsiteY0" fmla="*/ 1842448 h 1843904"/>
              <a:gd name="connsiteX1" fmla="*/ 529324 w 1266303"/>
              <a:gd name="connsiteY1" fmla="*/ 1678675 h 1843904"/>
              <a:gd name="connsiteX2" fmla="*/ 10709 w 1266303"/>
              <a:gd name="connsiteY2" fmla="*/ 805218 h 1843904"/>
              <a:gd name="connsiteX3" fmla="*/ 229073 w 1266303"/>
              <a:gd name="connsiteY3" fmla="*/ 0 h 1843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6303" h="1843904">
                <a:moveTo>
                  <a:pt x="1266303" y="1842448"/>
                </a:moveTo>
                <a:cubicBezTo>
                  <a:pt x="1002446" y="1846997"/>
                  <a:pt x="738590" y="1851547"/>
                  <a:pt x="529324" y="1678675"/>
                </a:cubicBezTo>
                <a:cubicBezTo>
                  <a:pt x="320058" y="1505803"/>
                  <a:pt x="60751" y="1084997"/>
                  <a:pt x="10709" y="805218"/>
                </a:cubicBezTo>
                <a:cubicBezTo>
                  <a:pt x="-39333" y="525439"/>
                  <a:pt x="94870" y="262719"/>
                  <a:pt x="229073" y="0"/>
                </a:cubicBezTo>
              </a:path>
            </a:pathLst>
          </a:custGeom>
          <a:noFill/>
          <a:ln w="22225">
            <a:solidFill>
              <a:srgbClr val="C0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/>
          </a:p>
        </p:txBody>
      </p:sp>
      <p:sp>
        <p:nvSpPr>
          <p:cNvPr id="154" name="Caixa de Texto 23"/>
          <p:cNvSpPr txBox="1"/>
          <p:nvPr/>
        </p:nvSpPr>
        <p:spPr>
          <a:xfrm>
            <a:off x="1628140" y="5276215"/>
            <a:ext cx="6927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sz="2800" dirty="0">
                <a:latin typeface="Comic Sans MS" panose="030F0702030302020204" pitchFamily="66" charset="0"/>
                <a:cs typeface="Comic Sans MS" panose="030F0702030302020204" pitchFamily="66" charset="0"/>
              </a:rPr>
              <a:t>V</a:t>
            </a:r>
            <a:r>
              <a:rPr lang="pt-BR" altLang="en-US" sz="2800" baseline="-25000" dirty="0">
                <a:latin typeface="Comic Sans MS" panose="030F0702030302020204" pitchFamily="66" charset="0"/>
                <a:cs typeface="Comic Sans MS" panose="030F0702030302020204" pitchFamily="66" charset="0"/>
              </a:rPr>
              <a:t>1</a:t>
            </a:r>
            <a:endParaRPr lang="pt-BR" altLang="en-US" sz="2800" baseline="-25000" dirty="0" smtClean="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15" name="Caixa de Texto 23"/>
          <p:cNvSpPr txBox="1"/>
          <p:nvPr/>
        </p:nvSpPr>
        <p:spPr>
          <a:xfrm>
            <a:off x="9944735" y="5146040"/>
            <a:ext cx="6927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sz="2800" dirty="0">
                <a:latin typeface="Comic Sans MS" panose="030F0702030302020204" pitchFamily="66" charset="0"/>
                <a:cs typeface="Comic Sans MS" panose="030F0702030302020204" pitchFamily="66" charset="0"/>
              </a:rPr>
              <a:t>V</a:t>
            </a:r>
            <a:r>
              <a:rPr lang="pt-BR" altLang="en-US" sz="2800" baseline="-25000" dirty="0">
                <a:latin typeface="Comic Sans MS" panose="030F0702030302020204" pitchFamily="66" charset="0"/>
                <a:cs typeface="Comic Sans MS" panose="030F0702030302020204" pitchFamily="66" charset="0"/>
              </a:rPr>
              <a:t>2</a:t>
            </a:r>
            <a:endParaRPr lang="pt-BR" altLang="en-US" sz="2800" baseline="-25000" dirty="0" smtClean="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cxnSp>
        <p:nvCxnSpPr>
          <p:cNvPr id="16" name="Conector de Seta Reta 15"/>
          <p:cNvCxnSpPr/>
          <p:nvPr/>
        </p:nvCxnSpPr>
        <p:spPr>
          <a:xfrm>
            <a:off x="3454400" y="4623435"/>
            <a:ext cx="536575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 de Texto 23"/>
          <p:cNvSpPr txBox="1"/>
          <p:nvPr/>
        </p:nvSpPr>
        <p:spPr>
          <a:xfrm>
            <a:off x="3329940" y="4041775"/>
            <a:ext cx="6927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sz="2800" dirty="0">
                <a:latin typeface="Comic Sans MS" panose="030F0702030302020204" pitchFamily="66" charset="0"/>
                <a:cs typeface="Comic Sans MS" panose="030F0702030302020204" pitchFamily="66" charset="0"/>
              </a:rPr>
              <a:t>I</a:t>
            </a:r>
            <a:r>
              <a:rPr lang="pt-BR" altLang="en-US" sz="2800" baseline="-25000" dirty="0">
                <a:latin typeface="Comic Sans MS" panose="030F0702030302020204" pitchFamily="66" charset="0"/>
                <a:cs typeface="Comic Sans MS" panose="030F0702030302020204" pitchFamily="66" charset="0"/>
              </a:rPr>
              <a:t>1</a:t>
            </a:r>
            <a:endParaRPr lang="pt-BR" altLang="en-US" sz="2800" baseline="-25000" dirty="0" smtClean="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cxnSp>
        <p:nvCxnSpPr>
          <p:cNvPr id="20" name="Conector de Seta Reta 19"/>
          <p:cNvCxnSpPr/>
          <p:nvPr/>
        </p:nvCxnSpPr>
        <p:spPr>
          <a:xfrm flipH="1">
            <a:off x="8354060" y="4623435"/>
            <a:ext cx="685800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 de Texto 23"/>
          <p:cNvSpPr txBox="1"/>
          <p:nvPr/>
        </p:nvSpPr>
        <p:spPr>
          <a:xfrm>
            <a:off x="8354060" y="3924935"/>
            <a:ext cx="6927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sz="2800" dirty="0">
                <a:latin typeface="Comic Sans MS" panose="030F0702030302020204" pitchFamily="66" charset="0"/>
                <a:cs typeface="Comic Sans MS" panose="030F0702030302020204" pitchFamily="66" charset="0"/>
              </a:rPr>
              <a:t>I</a:t>
            </a:r>
            <a:r>
              <a:rPr lang="pt-BR" altLang="en-US" sz="2800" baseline="-25000" dirty="0">
                <a:latin typeface="Comic Sans MS" panose="030F0702030302020204" pitchFamily="66" charset="0"/>
                <a:cs typeface="Comic Sans MS" panose="030F0702030302020204" pitchFamily="66" charset="0"/>
              </a:rPr>
              <a:t>2</a:t>
            </a:r>
            <a:endParaRPr lang="pt-BR" altLang="en-US" sz="2800" baseline="-25000" dirty="0" smtClean="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cxnSp>
        <p:nvCxnSpPr>
          <p:cNvPr id="2" name="Conector de Seta Reta 1"/>
          <p:cNvCxnSpPr/>
          <p:nvPr/>
        </p:nvCxnSpPr>
        <p:spPr>
          <a:xfrm flipH="1">
            <a:off x="7945755" y="6054090"/>
            <a:ext cx="1440000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ctor de Seta Reta 2"/>
          <p:cNvCxnSpPr/>
          <p:nvPr/>
        </p:nvCxnSpPr>
        <p:spPr>
          <a:xfrm flipH="1">
            <a:off x="2990850" y="4799965"/>
            <a:ext cx="1440000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de Seta Reta 23"/>
          <p:cNvCxnSpPr/>
          <p:nvPr/>
        </p:nvCxnSpPr>
        <p:spPr>
          <a:xfrm flipH="1">
            <a:off x="2990850" y="6054090"/>
            <a:ext cx="1440000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4F297BB-B745-4CAB-BE1D-CE4C89382949}" type="slidenum">
              <a:rPr lang="pt-BR" smtClean="0"/>
            </a:fld>
            <a:endParaRPr lang="pt-BR"/>
          </a:p>
        </p:txBody>
      </p:sp>
      <p:sp>
        <p:nvSpPr>
          <p:cNvPr id="47" name="CaixaDeTexto 45"/>
          <p:cNvSpPr txBox="1"/>
          <p:nvPr/>
        </p:nvSpPr>
        <p:spPr>
          <a:xfrm>
            <a:off x="195580" y="426085"/>
            <a:ext cx="11800840" cy="41998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ctr">
              <a:spcBef>
                <a:spcPts val="600"/>
              </a:spcBef>
              <a:spcAft>
                <a:spcPts val="600"/>
              </a:spcAft>
              <a:buFont typeface="+mj-lt"/>
              <a:buNone/>
            </a:pPr>
            <a:r>
              <a:rPr lang="pt-BR" altLang="en-US" sz="3600" b="1" dirty="0" smtClean="0">
                <a:solidFill>
                  <a:srgbClr val="C00000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Modelo de Pequenos sinais</a:t>
            </a:r>
            <a:endParaRPr lang="pt-BR" altLang="en-US" sz="3600" b="1" dirty="0" smtClean="0">
              <a:solidFill>
                <a:srgbClr val="C00000"/>
              </a:solidFill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  <a:p>
            <a:pPr marL="457200" indent="0" algn="l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pt-BR" altLang="en-US" sz="28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variáveis independentes:</a:t>
            </a:r>
            <a:endParaRPr lang="pt-BR" altLang="en-US" sz="2800" b="1" dirty="0" smtClean="0">
              <a:solidFill>
                <a:schemeClr val="tx1"/>
              </a:solidFill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  <a:p>
            <a:pPr marL="914400" indent="-457200" algn="l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altLang="en-US" sz="2800" b="1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I</a:t>
            </a:r>
            <a:r>
              <a:rPr lang="pt-BR" altLang="en-US" sz="2800" b="1" baseline="-25000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1 </a:t>
            </a:r>
            <a:r>
              <a:rPr lang="pt-BR" altLang="en-US" sz="2800" b="1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e I</a:t>
            </a:r>
            <a:r>
              <a:rPr lang="pt-BR" altLang="en-US" sz="2800" b="1" baseline="-25000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2</a:t>
            </a:r>
            <a:r>
              <a:rPr lang="pt-BR" altLang="en-US" sz="2800" b="1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: parâmetros de impedância (Z)</a:t>
            </a:r>
            <a:endParaRPr lang="pt-BR" altLang="en-US" sz="2800" b="1" dirty="0" smtClean="0">
              <a:solidFill>
                <a:schemeClr val="tx1"/>
              </a:solidFill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  <a:p>
            <a:pPr marL="914400" indent="-457200" algn="l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altLang="en-US" sz="2800" b="1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V</a:t>
            </a:r>
            <a:r>
              <a:rPr lang="pt-BR" altLang="en-US" sz="2800" b="1" baseline="-25000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1</a:t>
            </a:r>
            <a:r>
              <a:rPr lang="pt-BR" altLang="en-US" sz="2800" b="1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 e V</a:t>
            </a:r>
            <a:r>
              <a:rPr lang="pt-BR" altLang="en-US" sz="2800" b="1" baseline="-25000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2</a:t>
            </a:r>
            <a:r>
              <a:rPr lang="pt-BR" altLang="en-US" sz="2800" b="1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: parâmetros de admitância (Y)</a:t>
            </a:r>
            <a:endParaRPr lang="pt-BR" altLang="en-US" sz="2800" b="1" dirty="0" smtClean="0"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  <a:p>
            <a:pPr marL="914400" indent="-457200" algn="l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altLang="en-US" sz="2800" b="1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I</a:t>
            </a:r>
            <a:r>
              <a:rPr lang="pt-BR" altLang="en-US" sz="2800" b="1" baseline="-25000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1 </a:t>
            </a:r>
            <a:r>
              <a:rPr lang="pt-BR" altLang="en-US" sz="2800" b="1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e V</a:t>
            </a:r>
            <a:r>
              <a:rPr lang="pt-BR" altLang="en-US" sz="2800" b="1" baseline="-25000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2</a:t>
            </a:r>
            <a:r>
              <a:rPr lang="pt-BR" altLang="en-US" sz="2800" b="1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: </a:t>
            </a:r>
            <a:r>
              <a:rPr lang="pt-BR" altLang="en-US" sz="2800" b="1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parâmetros híbridos (h)</a:t>
            </a:r>
            <a:endParaRPr lang="pt-BR" altLang="en-US" sz="2800" b="1" dirty="0" smtClean="0"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  <a:p>
            <a:pPr marL="457200" indent="0" algn="l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pt-BR" altLang="en-US" sz="2800" b="1" dirty="0" smtClean="0"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  <a:p>
            <a:pPr marL="457200" indent="0" algn="l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pt-BR" altLang="en-US" sz="2800" dirty="0" smtClean="0">
                <a:solidFill>
                  <a:schemeClr val="tx1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Vamos considerar os parâmetros híbridos. Então </a:t>
            </a:r>
            <a:r>
              <a:rPr lang="pt-BR" altLang="en-US" sz="2800" b="1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I</a:t>
            </a:r>
            <a:r>
              <a:rPr lang="pt-BR" altLang="en-US" sz="2800" b="1" baseline="-25000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1 </a:t>
            </a:r>
            <a:r>
              <a:rPr lang="pt-BR" altLang="en-US" sz="2800" b="1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e V</a:t>
            </a:r>
            <a:r>
              <a:rPr lang="pt-BR" altLang="en-US" sz="2800" b="1" baseline="-25000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2</a:t>
            </a:r>
            <a:r>
              <a:rPr lang="pt-BR" altLang="en-US" sz="2800" b="1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 são as variáveis independentes e podemos escrever</a:t>
            </a:r>
            <a:r>
              <a:rPr lang="pt-BR" altLang="en-US" sz="28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 </a:t>
            </a:r>
            <a:endParaRPr lang="pt-BR" altLang="en-US" sz="2800" b="1" dirty="0" smtClean="0">
              <a:solidFill>
                <a:schemeClr val="tx1"/>
              </a:solidFill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</p:txBody>
      </p:sp>
      <p:sp>
        <p:nvSpPr>
          <p:cNvPr id="17" name="Caixa de Texto 23"/>
          <p:cNvSpPr txBox="1"/>
          <p:nvPr/>
        </p:nvSpPr>
        <p:spPr>
          <a:xfrm>
            <a:off x="2979420" y="3615055"/>
            <a:ext cx="6927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sz="2800" dirty="0">
                <a:latin typeface="Comic Sans MS" panose="030F0702030302020204" pitchFamily="66" charset="0"/>
                <a:cs typeface="Comic Sans MS" panose="030F0702030302020204" pitchFamily="66" charset="0"/>
              </a:rPr>
              <a:t>I</a:t>
            </a:r>
            <a:r>
              <a:rPr lang="pt-BR" altLang="en-US" sz="2800" baseline="-25000" dirty="0">
                <a:latin typeface="Comic Sans MS" panose="030F0702030302020204" pitchFamily="66" charset="0"/>
                <a:cs typeface="Comic Sans MS" panose="030F0702030302020204" pitchFamily="66" charset="0"/>
              </a:rPr>
              <a:t>1</a:t>
            </a:r>
            <a:endParaRPr lang="pt-BR" altLang="en-US" sz="2800" baseline="-25000" dirty="0" smtClean="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tângulo 5"/>
              <p:cNvSpPr/>
              <p:nvPr/>
            </p:nvSpPr>
            <p:spPr>
              <a:xfrm>
                <a:off x="1405890" y="4786630"/>
                <a:ext cx="3171825" cy="5835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altLang="pt-BR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altLang="pt-BR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alt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 </m:t>
                      </m:r>
                      <m:sSub>
                        <m:sSubPr>
                          <m:ctrlP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6" name="Retâ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5890" y="4786630"/>
                <a:ext cx="3171825" cy="583565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tângulo 6"/>
              <p:cNvSpPr/>
              <p:nvPr/>
            </p:nvSpPr>
            <p:spPr>
              <a:xfrm>
                <a:off x="1405890" y="5589905"/>
                <a:ext cx="3171825" cy="5835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altLang="pt-BR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pt-BR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altLang="pt-BR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alt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 </m:t>
                      </m:r>
                      <m:sSub>
                        <m:sSubPr>
                          <m:ctrlP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5890" y="5589905"/>
                <a:ext cx="3171825" cy="5835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9070975" y="6372225"/>
            <a:ext cx="2743200" cy="365125"/>
          </a:xfrm>
        </p:spPr>
        <p:txBody>
          <a:bodyPr/>
          <a:lstStyle/>
          <a:p>
            <a:fld id="{74F297BB-B745-4CAB-BE1D-CE4C89382949}" type="slidenum">
              <a:rPr lang="pt-BR" smtClean="0"/>
            </a:fld>
            <a:endParaRPr lang="pt-BR"/>
          </a:p>
        </p:txBody>
      </p:sp>
      <p:sp>
        <p:nvSpPr>
          <p:cNvPr id="47" name="CaixaDeTexto 45"/>
          <p:cNvSpPr txBox="1"/>
          <p:nvPr/>
        </p:nvSpPr>
        <p:spPr>
          <a:xfrm>
            <a:off x="180975" y="832485"/>
            <a:ext cx="7192645" cy="5262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>
              <a:spcBef>
                <a:spcPts val="600"/>
              </a:spcBef>
              <a:spcAft>
                <a:spcPts val="600"/>
              </a:spcAft>
              <a:buFont typeface="+mj-lt"/>
              <a:buNone/>
            </a:pPr>
            <a:r>
              <a:rPr lang="pt-BR" altLang="en-US" sz="3600" b="1" dirty="0" smtClean="0">
                <a:solidFill>
                  <a:srgbClr val="C00000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Modelo de Pequenos sinais</a:t>
            </a:r>
            <a:endParaRPr lang="pt-BR" altLang="en-US" sz="3600" b="1" dirty="0" smtClean="0">
              <a:solidFill>
                <a:srgbClr val="C00000"/>
              </a:solidFill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  <a:p>
            <a:pPr marL="457200" indent="0" algn="l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altLang="en-US" sz="28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 o transístor será substituido por um circuito linear</a:t>
            </a:r>
            <a:endParaRPr lang="pt-BR" altLang="en-US" sz="2800" b="1" dirty="0" smtClean="0">
              <a:solidFill>
                <a:schemeClr val="tx1"/>
              </a:solidFill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  <a:p>
            <a:pPr marL="457200" indent="0" algn="l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altLang="en-US" sz="28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 serve para determinar apenas as variações que o circuito sofre (correntes e tensões) com as variações pequenas na entrada. </a:t>
            </a:r>
            <a:endParaRPr lang="pt-BR" altLang="en-US" sz="2800" b="1" dirty="0" smtClean="0">
              <a:solidFill>
                <a:schemeClr val="tx1"/>
              </a:solidFill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  <a:p>
            <a:pPr marL="457200" indent="0" algn="l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altLang="en-US" sz="28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 como ele serve apenas para cálculo das variações, a solução final (correntes e tensões) é a soma destas com as da polarização</a:t>
            </a:r>
            <a:endParaRPr lang="pt-BR" altLang="en-US" sz="2800" b="1" dirty="0" smtClean="0">
              <a:solidFill>
                <a:schemeClr val="tx1"/>
              </a:solidFill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</p:txBody>
      </p:sp>
      <p:cxnSp>
        <p:nvCxnSpPr>
          <p:cNvPr id="149" name="Conector Reto 148"/>
          <p:cNvCxnSpPr/>
          <p:nvPr/>
        </p:nvCxnSpPr>
        <p:spPr>
          <a:xfrm>
            <a:off x="10229717" y="3284027"/>
            <a:ext cx="0" cy="59511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Retângulo 147"/>
          <p:cNvSpPr/>
          <p:nvPr/>
        </p:nvSpPr>
        <p:spPr>
          <a:xfrm>
            <a:off x="10049510" y="2978150"/>
            <a:ext cx="396875" cy="5397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altLang="en-US"/>
          </a:p>
        </p:txBody>
      </p:sp>
      <p:sp>
        <p:nvSpPr>
          <p:cNvPr id="65" name="Caixa de Texto 23"/>
          <p:cNvSpPr txBox="1"/>
          <p:nvPr/>
        </p:nvSpPr>
        <p:spPr>
          <a:xfrm>
            <a:off x="11399057" y="3556853"/>
            <a:ext cx="5695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en-US" sz="2800" dirty="0">
                <a:latin typeface="Comic Sans MS" panose="030F0702030302020204" pitchFamily="66" charset="0"/>
                <a:cs typeface="Comic Sans MS" panose="030F0702030302020204" pitchFamily="66" charset="0"/>
              </a:rPr>
              <a:t>C</a:t>
            </a:r>
            <a:r>
              <a:rPr lang="pt-BR" altLang="en-US" sz="2800" baseline="-25000" dirty="0">
                <a:latin typeface="Comic Sans MS" panose="030F0702030302020204" pitchFamily="66" charset="0"/>
                <a:cs typeface="Comic Sans MS" panose="030F0702030302020204" pitchFamily="66" charset="0"/>
              </a:rPr>
              <a:t>E </a:t>
            </a:r>
            <a:endParaRPr lang="pt-BR" altLang="en-US" sz="2800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grpSp>
        <p:nvGrpSpPr>
          <p:cNvPr id="95" name="Grupo 94"/>
          <p:cNvGrpSpPr/>
          <p:nvPr/>
        </p:nvGrpSpPr>
        <p:grpSpPr>
          <a:xfrm>
            <a:off x="8068908" y="1795293"/>
            <a:ext cx="3539527" cy="2901141"/>
            <a:chOff x="5354" y="4307"/>
            <a:chExt cx="8030" cy="5806"/>
          </a:xfrm>
        </p:grpSpPr>
        <p:grpSp>
          <p:nvGrpSpPr>
            <p:cNvPr id="96" name="Grupo 95"/>
            <p:cNvGrpSpPr/>
            <p:nvPr/>
          </p:nvGrpSpPr>
          <p:grpSpPr>
            <a:xfrm rot="5400000">
              <a:off x="8276" y="6752"/>
              <a:ext cx="2809" cy="1158"/>
              <a:chOff x="8610600" y="2538153"/>
              <a:chExt cx="1783849" cy="734922"/>
            </a:xfrm>
          </p:grpSpPr>
          <p:cxnSp>
            <p:nvCxnSpPr>
              <p:cNvPr id="97" name="Conector Reto 96"/>
              <p:cNvCxnSpPr/>
              <p:nvPr/>
            </p:nvCxnSpPr>
            <p:spPr>
              <a:xfrm>
                <a:off x="8610600" y="2538153"/>
                <a:ext cx="484394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Conector Reto 145"/>
              <p:cNvCxnSpPr/>
              <p:nvPr/>
            </p:nvCxnSpPr>
            <p:spPr>
              <a:xfrm>
                <a:off x="9910055" y="2540097"/>
                <a:ext cx="484394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Conector Reto 146"/>
              <p:cNvCxnSpPr/>
              <p:nvPr/>
            </p:nvCxnSpPr>
            <p:spPr>
              <a:xfrm rot="16200000">
                <a:off x="9284532" y="3030878"/>
                <a:ext cx="484394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0" name="Grupo 149"/>
            <p:cNvGrpSpPr/>
            <p:nvPr/>
          </p:nvGrpSpPr>
          <p:grpSpPr>
            <a:xfrm rot="5400000" flipH="1">
              <a:off x="9235" y="5133"/>
              <a:ext cx="2007" cy="370"/>
              <a:chOff x="4152748" y="3524056"/>
              <a:chExt cx="1274569" cy="255373"/>
            </a:xfrm>
          </p:grpSpPr>
          <p:cxnSp>
            <p:nvCxnSpPr>
              <p:cNvPr id="151" name="Conector Reto 79"/>
              <p:cNvCxnSpPr/>
              <p:nvPr/>
            </p:nvCxnSpPr>
            <p:spPr>
              <a:xfrm flipV="1">
                <a:off x="4152748" y="3640943"/>
                <a:ext cx="1274569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2" name="Retângulo 151"/>
              <p:cNvSpPr/>
              <p:nvPr/>
            </p:nvSpPr>
            <p:spPr>
              <a:xfrm>
                <a:off x="4606140" y="3524056"/>
                <a:ext cx="476096" cy="255373"/>
              </a:xfrm>
              <a:prstGeom prst="rect">
                <a:avLst/>
              </a:prstGeom>
              <a:ln w="222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2400"/>
              </a:p>
            </p:txBody>
          </p:sp>
        </p:grpSp>
        <p:cxnSp>
          <p:nvCxnSpPr>
            <p:cNvPr id="153" name="Conector Reto 152"/>
            <p:cNvCxnSpPr/>
            <p:nvPr/>
          </p:nvCxnSpPr>
          <p:spPr>
            <a:xfrm>
              <a:off x="10279" y="6262"/>
              <a:ext cx="55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Caixa de Texto 23"/>
            <p:cNvSpPr txBox="1"/>
            <p:nvPr/>
          </p:nvSpPr>
          <p:spPr>
            <a:xfrm>
              <a:off x="9580" y="4752"/>
              <a:ext cx="2882" cy="1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altLang="en-US" sz="2800" dirty="0">
                  <a:latin typeface="Comic Sans MS" panose="030F0702030302020204" pitchFamily="66" charset="0"/>
                  <a:cs typeface="Comic Sans MS" panose="030F0702030302020204" pitchFamily="66" charset="0"/>
                </a:rPr>
                <a:t>R</a:t>
              </a:r>
              <a:r>
                <a:rPr lang="pt-BR" altLang="en-US" sz="2800" baseline="-25000" dirty="0" smtClean="0">
                  <a:latin typeface="Comic Sans MS" panose="030F0702030302020204" pitchFamily="66" charset="0"/>
                  <a:cs typeface="Comic Sans MS" panose="030F0702030302020204" pitchFamily="66" charset="0"/>
                </a:rPr>
                <a:t>C</a:t>
              </a:r>
              <a:endParaRPr lang="pt-BR" altLang="en-US" sz="2800" dirty="0" smtClean="0">
                <a:latin typeface="Comic Sans MS" panose="030F0702030302020204" pitchFamily="66" charset="0"/>
                <a:cs typeface="Comic Sans MS" panose="030F0702030302020204" pitchFamily="66" charset="0"/>
              </a:endParaRPr>
            </a:p>
          </p:txBody>
        </p:sp>
        <p:grpSp>
          <p:nvGrpSpPr>
            <p:cNvPr id="155" name="Grupo 154"/>
            <p:cNvGrpSpPr/>
            <p:nvPr/>
          </p:nvGrpSpPr>
          <p:grpSpPr>
            <a:xfrm rot="5400000" flipH="1">
              <a:off x="9242" y="8900"/>
              <a:ext cx="2007" cy="370"/>
              <a:chOff x="4152748" y="3524056"/>
              <a:chExt cx="1274569" cy="255373"/>
            </a:xfrm>
          </p:grpSpPr>
          <p:cxnSp>
            <p:nvCxnSpPr>
              <p:cNvPr id="156" name="Conector Reto 79"/>
              <p:cNvCxnSpPr/>
              <p:nvPr/>
            </p:nvCxnSpPr>
            <p:spPr>
              <a:xfrm flipV="1">
                <a:off x="4152748" y="3641937"/>
                <a:ext cx="1274569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7" name="Retângulo 156"/>
              <p:cNvSpPr/>
              <p:nvPr/>
            </p:nvSpPr>
            <p:spPr>
              <a:xfrm>
                <a:off x="4606140" y="3524056"/>
                <a:ext cx="476096" cy="255373"/>
              </a:xfrm>
              <a:prstGeom prst="rect">
                <a:avLst/>
              </a:prstGeom>
              <a:ln w="22225"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2400"/>
              </a:p>
            </p:txBody>
          </p:sp>
        </p:grpSp>
        <p:sp>
          <p:nvSpPr>
            <p:cNvPr id="158" name="Caixa de Texto 23"/>
            <p:cNvSpPr txBox="1"/>
            <p:nvPr/>
          </p:nvSpPr>
          <p:spPr>
            <a:xfrm>
              <a:off x="9856" y="8649"/>
              <a:ext cx="2608" cy="1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altLang="en-US" sz="2800" dirty="0">
                  <a:latin typeface="Comic Sans MS" panose="030F0702030302020204" pitchFamily="66" charset="0"/>
                  <a:cs typeface="Comic Sans MS" panose="030F0702030302020204" pitchFamily="66" charset="0"/>
                </a:rPr>
                <a:t>R</a:t>
              </a:r>
              <a:r>
                <a:rPr lang="pt-BR" altLang="en-US" sz="2800" baseline="-25000" dirty="0">
                  <a:latin typeface="Comic Sans MS" panose="030F0702030302020204" pitchFamily="66" charset="0"/>
                  <a:cs typeface="Comic Sans MS" panose="030F0702030302020204" pitchFamily="66" charset="0"/>
                </a:rPr>
                <a:t>E </a:t>
              </a:r>
              <a:endParaRPr lang="pt-BR" altLang="en-US" sz="2800" dirty="0">
                <a:latin typeface="Comic Sans MS" panose="030F0702030302020204" pitchFamily="66" charset="0"/>
                <a:cs typeface="Comic Sans MS" panose="030F0702030302020204" pitchFamily="66" charset="0"/>
              </a:endParaRPr>
            </a:p>
          </p:txBody>
        </p:sp>
        <p:cxnSp>
          <p:nvCxnSpPr>
            <p:cNvPr id="159" name="Conector Reto 158"/>
            <p:cNvCxnSpPr/>
            <p:nvPr/>
          </p:nvCxnSpPr>
          <p:spPr>
            <a:xfrm>
              <a:off x="9965" y="10057"/>
              <a:ext cx="55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0" name="Grupo 159"/>
            <p:cNvGrpSpPr/>
            <p:nvPr/>
          </p:nvGrpSpPr>
          <p:grpSpPr>
            <a:xfrm rot="5400000" flipH="1">
              <a:off x="7218" y="5126"/>
              <a:ext cx="2007" cy="370"/>
              <a:chOff x="4210855" y="3524056"/>
              <a:chExt cx="1274569" cy="255373"/>
            </a:xfrm>
          </p:grpSpPr>
          <p:cxnSp>
            <p:nvCxnSpPr>
              <p:cNvPr id="161" name="Conector Reto 79"/>
              <p:cNvCxnSpPr/>
              <p:nvPr/>
            </p:nvCxnSpPr>
            <p:spPr>
              <a:xfrm flipV="1">
                <a:off x="4210855" y="3657508"/>
                <a:ext cx="1274569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2" name="Retângulo 161"/>
              <p:cNvSpPr/>
              <p:nvPr/>
            </p:nvSpPr>
            <p:spPr>
              <a:xfrm>
                <a:off x="4606140" y="3524056"/>
                <a:ext cx="476096" cy="255373"/>
              </a:xfrm>
              <a:prstGeom prst="rect">
                <a:avLst/>
              </a:prstGeom>
              <a:ln w="222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2400"/>
              </a:p>
            </p:txBody>
          </p:sp>
        </p:grpSp>
        <p:grpSp>
          <p:nvGrpSpPr>
            <p:cNvPr id="163" name="Grupo 162"/>
            <p:cNvGrpSpPr/>
            <p:nvPr/>
          </p:nvGrpSpPr>
          <p:grpSpPr>
            <a:xfrm rot="5400000" flipH="1">
              <a:off x="7194" y="8924"/>
              <a:ext cx="2007" cy="370"/>
              <a:chOff x="4152748" y="3524056"/>
              <a:chExt cx="1274569" cy="255373"/>
            </a:xfrm>
          </p:grpSpPr>
          <p:cxnSp>
            <p:nvCxnSpPr>
              <p:cNvPr id="164" name="Conector Reto 79"/>
              <p:cNvCxnSpPr/>
              <p:nvPr/>
            </p:nvCxnSpPr>
            <p:spPr>
              <a:xfrm flipV="1">
                <a:off x="4152748" y="3640943"/>
                <a:ext cx="1274569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5" name="Retângulo 164"/>
              <p:cNvSpPr/>
              <p:nvPr/>
            </p:nvSpPr>
            <p:spPr>
              <a:xfrm>
                <a:off x="4606140" y="3524056"/>
                <a:ext cx="476096" cy="255373"/>
              </a:xfrm>
              <a:prstGeom prst="rect">
                <a:avLst/>
              </a:prstGeom>
              <a:ln w="22225"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2400"/>
              </a:p>
            </p:txBody>
          </p:sp>
        </p:grpSp>
        <p:cxnSp>
          <p:nvCxnSpPr>
            <p:cNvPr id="166" name="Conector Reto 165"/>
            <p:cNvCxnSpPr/>
            <p:nvPr/>
          </p:nvCxnSpPr>
          <p:spPr>
            <a:xfrm>
              <a:off x="7941" y="10112"/>
              <a:ext cx="55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Conector Reto 166"/>
            <p:cNvCxnSpPr/>
            <p:nvPr/>
          </p:nvCxnSpPr>
          <p:spPr>
            <a:xfrm>
              <a:off x="8222" y="6255"/>
              <a:ext cx="0" cy="205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Conector Reto 167"/>
            <p:cNvCxnSpPr/>
            <p:nvPr/>
          </p:nvCxnSpPr>
          <p:spPr>
            <a:xfrm>
              <a:off x="7268" y="7365"/>
              <a:ext cx="225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9" name="Elipse 168"/>
            <p:cNvSpPr/>
            <p:nvPr/>
          </p:nvSpPr>
          <p:spPr>
            <a:xfrm>
              <a:off x="8130" y="7287"/>
              <a:ext cx="170" cy="17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altLang="en-US"/>
            </a:p>
          </p:txBody>
        </p:sp>
        <p:sp>
          <p:nvSpPr>
            <p:cNvPr id="170" name="Caixa de Texto 23"/>
            <p:cNvSpPr txBox="1"/>
            <p:nvPr/>
          </p:nvSpPr>
          <p:spPr>
            <a:xfrm>
              <a:off x="5902" y="8501"/>
              <a:ext cx="2733" cy="1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altLang="en-US" sz="2800" dirty="0">
                  <a:latin typeface="Comic Sans MS" panose="030F0702030302020204" pitchFamily="66" charset="0"/>
                  <a:cs typeface="Comic Sans MS" panose="030F0702030302020204" pitchFamily="66" charset="0"/>
                </a:rPr>
                <a:t>R</a:t>
              </a:r>
              <a:r>
                <a:rPr lang="pt-BR" altLang="en-US" sz="2800" baseline="-25000" dirty="0">
                  <a:latin typeface="Comic Sans MS" panose="030F0702030302020204" pitchFamily="66" charset="0"/>
                  <a:cs typeface="Comic Sans MS" panose="030F0702030302020204" pitchFamily="66" charset="0"/>
                </a:rPr>
                <a:t>B2 </a:t>
              </a:r>
              <a:endParaRPr lang="pt-BR" altLang="en-US" sz="2800" dirty="0">
                <a:latin typeface="Comic Sans MS" panose="030F0702030302020204" pitchFamily="66" charset="0"/>
                <a:cs typeface="Comic Sans MS" panose="030F0702030302020204" pitchFamily="66" charset="0"/>
              </a:endParaRPr>
            </a:p>
          </p:txBody>
        </p:sp>
        <p:sp>
          <p:nvSpPr>
            <p:cNvPr id="171" name="Caixa de Texto 23"/>
            <p:cNvSpPr txBox="1"/>
            <p:nvPr/>
          </p:nvSpPr>
          <p:spPr>
            <a:xfrm>
              <a:off x="6160" y="4685"/>
              <a:ext cx="2216" cy="1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altLang="en-US" sz="2800" dirty="0">
                  <a:latin typeface="Comic Sans MS" panose="030F0702030302020204" pitchFamily="66" charset="0"/>
                  <a:cs typeface="Comic Sans MS" panose="030F0702030302020204" pitchFamily="66" charset="0"/>
                </a:rPr>
                <a:t>R</a:t>
              </a:r>
              <a:r>
                <a:rPr lang="pt-BR" altLang="en-US" sz="2800" baseline="-25000" dirty="0">
                  <a:latin typeface="Comic Sans MS" panose="030F0702030302020204" pitchFamily="66" charset="0"/>
                  <a:cs typeface="Comic Sans MS" panose="030F0702030302020204" pitchFamily="66" charset="0"/>
                </a:rPr>
                <a:t>B1</a:t>
              </a:r>
              <a:endParaRPr lang="pt-BR" altLang="en-US" sz="2800" dirty="0">
                <a:latin typeface="Comic Sans MS" panose="030F0702030302020204" pitchFamily="66" charset="0"/>
                <a:cs typeface="Comic Sans MS" panose="030F0702030302020204" pitchFamily="66" charset="0"/>
              </a:endParaRPr>
            </a:p>
          </p:txBody>
        </p:sp>
        <p:cxnSp>
          <p:nvCxnSpPr>
            <p:cNvPr id="172" name="Conector Reto 171"/>
            <p:cNvCxnSpPr/>
            <p:nvPr/>
          </p:nvCxnSpPr>
          <p:spPr>
            <a:xfrm flipV="1">
              <a:off x="12509" y="8819"/>
              <a:ext cx="87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Conector Reto 172"/>
            <p:cNvCxnSpPr/>
            <p:nvPr/>
          </p:nvCxnSpPr>
          <p:spPr>
            <a:xfrm flipV="1">
              <a:off x="12509" y="8963"/>
              <a:ext cx="87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Conector Reto 173"/>
            <p:cNvCxnSpPr/>
            <p:nvPr/>
          </p:nvCxnSpPr>
          <p:spPr>
            <a:xfrm rot="16200000" flipV="1">
              <a:off x="6689" y="7304"/>
              <a:ext cx="87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Conector Reto 174"/>
            <p:cNvCxnSpPr/>
            <p:nvPr/>
          </p:nvCxnSpPr>
          <p:spPr>
            <a:xfrm rot="16200000" flipV="1">
              <a:off x="6830" y="7296"/>
              <a:ext cx="87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Conector Reto 175"/>
            <p:cNvCxnSpPr/>
            <p:nvPr/>
          </p:nvCxnSpPr>
          <p:spPr>
            <a:xfrm flipV="1">
              <a:off x="10254" y="7984"/>
              <a:ext cx="266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Conector Reto 176"/>
            <p:cNvCxnSpPr/>
            <p:nvPr/>
          </p:nvCxnSpPr>
          <p:spPr>
            <a:xfrm>
              <a:off x="12909" y="7968"/>
              <a:ext cx="0" cy="85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Conector Reto 177"/>
            <p:cNvCxnSpPr/>
            <p:nvPr/>
          </p:nvCxnSpPr>
          <p:spPr>
            <a:xfrm>
              <a:off x="12631" y="9985"/>
              <a:ext cx="55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Conector Reto 178"/>
            <p:cNvCxnSpPr/>
            <p:nvPr/>
          </p:nvCxnSpPr>
          <p:spPr>
            <a:xfrm>
              <a:off x="12909" y="8963"/>
              <a:ext cx="0" cy="10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Conector Reto 179"/>
            <p:cNvCxnSpPr/>
            <p:nvPr/>
          </p:nvCxnSpPr>
          <p:spPr>
            <a:xfrm>
              <a:off x="5354" y="7355"/>
              <a:ext cx="1757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1" name="Caixa de Texto 23"/>
            <p:cNvSpPr txBox="1"/>
            <p:nvPr/>
          </p:nvSpPr>
          <p:spPr>
            <a:xfrm>
              <a:off x="6458" y="5831"/>
              <a:ext cx="1292" cy="1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altLang="en-US" sz="2800" dirty="0">
                  <a:latin typeface="Comic Sans MS" panose="030F0702030302020204" pitchFamily="66" charset="0"/>
                  <a:cs typeface="Comic Sans MS" panose="030F0702030302020204" pitchFamily="66" charset="0"/>
                </a:rPr>
                <a:t>C</a:t>
              </a:r>
              <a:r>
                <a:rPr lang="pt-BR" altLang="en-US" sz="2800" baseline="-25000" dirty="0">
                  <a:latin typeface="Comic Sans MS" panose="030F0702030302020204" pitchFamily="66" charset="0"/>
                  <a:cs typeface="Comic Sans MS" panose="030F0702030302020204" pitchFamily="66" charset="0"/>
                </a:rPr>
                <a:t>B </a:t>
              </a:r>
              <a:endParaRPr lang="pt-BR" altLang="en-US" sz="2800" dirty="0">
                <a:latin typeface="Comic Sans MS" panose="030F0702030302020204" pitchFamily="66" charset="0"/>
                <a:cs typeface="Comic Sans MS" panose="030F0702030302020204" pitchFamily="66" charset="0"/>
              </a:endParaRPr>
            </a:p>
          </p:txBody>
        </p:sp>
      </p:grpSp>
      <p:cxnSp>
        <p:nvCxnSpPr>
          <p:cNvPr id="182" name="Conector Reto 181"/>
          <p:cNvCxnSpPr/>
          <p:nvPr/>
        </p:nvCxnSpPr>
        <p:spPr>
          <a:xfrm flipH="1">
            <a:off x="8087995" y="1804035"/>
            <a:ext cx="216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Elipse 184"/>
          <p:cNvSpPr/>
          <p:nvPr/>
        </p:nvSpPr>
        <p:spPr>
          <a:xfrm>
            <a:off x="7862588" y="3551292"/>
            <a:ext cx="435610" cy="4489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altLang="en-US"/>
          </a:p>
        </p:txBody>
      </p:sp>
      <p:sp>
        <p:nvSpPr>
          <p:cNvPr id="186" name="Forma livre 185"/>
          <p:cNvSpPr/>
          <p:nvPr/>
        </p:nvSpPr>
        <p:spPr>
          <a:xfrm>
            <a:off x="7922278" y="3612252"/>
            <a:ext cx="316865" cy="352425"/>
          </a:xfrm>
          <a:custGeom>
            <a:avLst/>
            <a:gdLst>
              <a:gd name="connisteX0" fmla="*/ 0 w 392430"/>
              <a:gd name="connsiteY0" fmla="*/ 320607 h 520548"/>
              <a:gd name="connisteX1" fmla="*/ 165735 w 392430"/>
              <a:gd name="connsiteY1" fmla="*/ 3742 h 520548"/>
              <a:gd name="connisteX2" fmla="*/ 241300 w 392430"/>
              <a:gd name="connsiteY2" fmla="*/ 517457 h 520548"/>
              <a:gd name="connisteX3" fmla="*/ 392430 w 392430"/>
              <a:gd name="connsiteY3" fmla="*/ 184717 h 520548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</a:cxnLst>
            <a:rect l="l" t="t" r="r" b="b"/>
            <a:pathLst>
              <a:path w="392430" h="520548">
                <a:moveTo>
                  <a:pt x="0" y="320607"/>
                </a:moveTo>
                <a:cubicBezTo>
                  <a:pt x="31750" y="246947"/>
                  <a:pt x="117475" y="-35628"/>
                  <a:pt x="165735" y="3742"/>
                </a:cubicBezTo>
                <a:cubicBezTo>
                  <a:pt x="213995" y="43112"/>
                  <a:pt x="196215" y="481262"/>
                  <a:pt x="241300" y="517457"/>
                </a:cubicBezTo>
                <a:cubicBezTo>
                  <a:pt x="286385" y="553652"/>
                  <a:pt x="363855" y="261552"/>
                  <a:pt x="392430" y="184717"/>
                </a:cubicBezTo>
              </a:path>
            </a:pathLst>
          </a:cu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altLang="en-US"/>
          </a:p>
        </p:txBody>
      </p:sp>
      <p:cxnSp>
        <p:nvCxnSpPr>
          <p:cNvPr id="187" name="Conector Reto 186"/>
          <p:cNvCxnSpPr/>
          <p:nvPr/>
        </p:nvCxnSpPr>
        <p:spPr>
          <a:xfrm rot="5400000">
            <a:off x="7738710" y="4295256"/>
            <a:ext cx="68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Conector Reto 187"/>
          <p:cNvCxnSpPr/>
          <p:nvPr/>
        </p:nvCxnSpPr>
        <p:spPr>
          <a:xfrm>
            <a:off x="7908612" y="4651010"/>
            <a:ext cx="35302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Conector Reto 188"/>
          <p:cNvCxnSpPr/>
          <p:nvPr/>
        </p:nvCxnSpPr>
        <p:spPr>
          <a:xfrm flipH="1" flipV="1">
            <a:off x="8080710" y="3300588"/>
            <a:ext cx="4763" cy="2430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CaixaDeTexto 47"/>
          <p:cNvSpPr txBox="1"/>
          <p:nvPr/>
        </p:nvSpPr>
        <p:spPr>
          <a:xfrm>
            <a:off x="7129798" y="4064996"/>
            <a:ext cx="93916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i="1" dirty="0" err="1" smtClean="0">
                <a:latin typeface="Century Schoolbook" panose="02040604050505020304" pitchFamily="18" charset="0"/>
                <a:ea typeface="Cambria Math" panose="02040503050406030204" pitchFamily="18" charset="0"/>
              </a:rPr>
              <a:t>vin</a:t>
            </a:r>
            <a:r>
              <a:rPr lang="pt-BR" sz="2400" i="1" dirty="0" smtClean="0">
                <a:latin typeface="Century Schoolbook" panose="02040604050505020304" pitchFamily="18" charset="0"/>
                <a:ea typeface="Cambria Math" panose="02040503050406030204" pitchFamily="18" charset="0"/>
              </a:rPr>
              <a:t>(t)</a:t>
            </a:r>
            <a:endParaRPr lang="pt-BR" sz="2400" i="1" dirty="0">
              <a:latin typeface="Century Schoolbook" panose="020406040505050203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3" name="Conector Reto 2"/>
          <p:cNvCxnSpPr/>
          <p:nvPr/>
        </p:nvCxnSpPr>
        <p:spPr>
          <a:xfrm flipV="1">
            <a:off x="8087995" y="1804035"/>
            <a:ext cx="0" cy="684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ector Reto 3"/>
          <p:cNvCxnSpPr/>
          <p:nvPr/>
        </p:nvCxnSpPr>
        <p:spPr>
          <a:xfrm>
            <a:off x="7928932" y="2473595"/>
            <a:ext cx="35302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4F297BB-B745-4CAB-BE1D-CE4C89382949}" type="slidenum">
              <a:rPr lang="pt-BR" smtClean="0"/>
            </a:fld>
            <a:endParaRPr lang="pt-BR"/>
          </a:p>
        </p:txBody>
      </p:sp>
      <p:sp>
        <p:nvSpPr>
          <p:cNvPr id="47" name="CaixaDeTexto 45"/>
          <p:cNvSpPr txBox="1"/>
          <p:nvPr/>
        </p:nvSpPr>
        <p:spPr>
          <a:xfrm>
            <a:off x="195580" y="426085"/>
            <a:ext cx="11551920" cy="1660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ctr">
              <a:spcBef>
                <a:spcPts val="600"/>
              </a:spcBef>
              <a:spcAft>
                <a:spcPts val="600"/>
              </a:spcAft>
              <a:buFont typeface="+mj-lt"/>
              <a:buNone/>
            </a:pPr>
            <a:r>
              <a:rPr lang="pt-BR" altLang="en-US" sz="3600" b="1" dirty="0" smtClean="0">
                <a:solidFill>
                  <a:srgbClr val="C00000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Modelo de Pequenos sinais</a:t>
            </a:r>
            <a:endParaRPr lang="pt-BR" altLang="en-US" sz="3600" b="1" dirty="0" smtClean="0">
              <a:solidFill>
                <a:srgbClr val="C00000"/>
              </a:solidFill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  <a:p>
            <a:pPr marL="457200" indent="0" algn="l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pt-BR" altLang="en-US" sz="2800" dirty="0" smtClean="0">
                <a:solidFill>
                  <a:schemeClr val="tx1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Considere que I</a:t>
            </a:r>
            <a:r>
              <a:rPr lang="pt-BR" altLang="en-US" sz="2800" baseline="-25000" dirty="0" smtClean="0">
                <a:solidFill>
                  <a:schemeClr val="tx1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1 </a:t>
            </a:r>
            <a:r>
              <a:rPr lang="pt-BR" altLang="en-US" sz="2800" dirty="0" smtClean="0">
                <a:solidFill>
                  <a:schemeClr val="tx1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 e V</a:t>
            </a:r>
            <a:r>
              <a:rPr lang="pt-BR" altLang="en-US" sz="2800" baseline="-25000" dirty="0" smtClean="0">
                <a:solidFill>
                  <a:schemeClr val="tx1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2 </a:t>
            </a:r>
            <a:r>
              <a:rPr lang="pt-BR" altLang="en-US" sz="2800" dirty="0" smtClean="0">
                <a:solidFill>
                  <a:schemeClr val="tx1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sofrem uma pequena variação a partir de um valor inicial</a:t>
            </a:r>
            <a:endParaRPr lang="pt-BR" altLang="en-US" sz="2800" dirty="0" smtClean="0">
              <a:solidFill>
                <a:schemeClr val="tx1"/>
              </a:solidFill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tângulo 5"/>
              <p:cNvSpPr/>
              <p:nvPr/>
            </p:nvSpPr>
            <p:spPr>
              <a:xfrm>
                <a:off x="800735" y="4349750"/>
                <a:ext cx="10340975" cy="11004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altLang="pt-BR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pt-BR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pt-BR" alt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 </m:t>
                      </m:r>
                      <m:sSub>
                        <m:sSubPr>
                          <m:ctrlP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20</m:t>
                          </m:r>
                        </m:sub>
                      </m:sSub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)+</m:t>
                      </m:r>
                      <m:f>
                        <m:fPr>
                          <m:ctrlP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pt-B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pt-B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pt-B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pt-B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pt-B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pt-B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 </m:t>
                      </m:r>
                      <m:sSub>
                        <m:sSubPr>
                          <m:ctrlP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20</m:t>
                          </m:r>
                        </m:sub>
                      </m:sSub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pt-B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pt-B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pt-B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pt-B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pt-B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pt-B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 </m:t>
                      </m:r>
                      <m:sSub>
                        <m:sSubPr>
                          <m:ctrlP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20</m:t>
                          </m:r>
                        </m:sub>
                      </m:sSub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6" name="Retâ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735" y="4349750"/>
                <a:ext cx="10340975" cy="1100455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tângulo 1"/>
              <p:cNvSpPr/>
              <p:nvPr/>
            </p:nvSpPr>
            <p:spPr>
              <a:xfrm>
                <a:off x="1405890" y="2086610"/>
                <a:ext cx="3171825" cy="5835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altLang="pt-BR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altLang="pt-BR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alt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5890" y="2086610"/>
                <a:ext cx="3171825" cy="5835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tângulo 2"/>
              <p:cNvSpPr/>
              <p:nvPr/>
            </p:nvSpPr>
            <p:spPr>
              <a:xfrm>
                <a:off x="5547360" y="2086610"/>
                <a:ext cx="3171825" cy="5835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altLang="pt-BR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pt-BR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altLang="pt-BR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alt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7360" y="2086610"/>
                <a:ext cx="3171825" cy="5835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ixaDeTexto 45"/>
          <p:cNvSpPr txBox="1"/>
          <p:nvPr/>
        </p:nvSpPr>
        <p:spPr>
          <a:xfrm>
            <a:off x="195580" y="2670175"/>
            <a:ext cx="78968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0" algn="l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pt-BR" altLang="en-US" sz="2800" dirty="0" smtClean="0">
                <a:solidFill>
                  <a:schemeClr val="tx1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onde </a:t>
            </a:r>
            <a:r>
              <a:rPr lang="pt-BR" altLang="en-US" sz="2800" i="1" dirty="0" smtClean="0">
                <a:solidFill>
                  <a:schemeClr val="tx1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i</a:t>
            </a:r>
            <a:r>
              <a:rPr lang="pt-BR" altLang="en-US" sz="2800" i="1" baseline="-25000" dirty="0" smtClean="0">
                <a:solidFill>
                  <a:schemeClr val="tx1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1</a:t>
            </a:r>
            <a:r>
              <a:rPr lang="pt-BR" altLang="en-US" sz="2800" dirty="0" smtClean="0">
                <a:solidFill>
                  <a:schemeClr val="tx1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 e </a:t>
            </a:r>
            <a:r>
              <a:rPr lang="pt-BR" altLang="en-US" sz="2800" i="1" dirty="0" smtClean="0">
                <a:solidFill>
                  <a:schemeClr val="tx1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v</a:t>
            </a:r>
            <a:r>
              <a:rPr lang="pt-BR" altLang="en-US" sz="2800" i="1" baseline="-25000" dirty="0" smtClean="0">
                <a:solidFill>
                  <a:schemeClr val="tx1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2</a:t>
            </a:r>
            <a:r>
              <a:rPr lang="pt-BR" altLang="en-US" sz="2800" baseline="-25000" dirty="0" smtClean="0">
                <a:solidFill>
                  <a:schemeClr val="tx1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 </a:t>
            </a:r>
            <a:r>
              <a:rPr lang="pt-BR" altLang="en-US" sz="2800" dirty="0" smtClean="0">
                <a:solidFill>
                  <a:schemeClr val="tx1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são valores pequenos. </a:t>
            </a:r>
            <a:endParaRPr lang="pt-BR" altLang="en-US" sz="2800" dirty="0" smtClean="0">
              <a:solidFill>
                <a:schemeClr val="tx1"/>
              </a:solidFill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</p:txBody>
      </p:sp>
      <p:sp>
        <p:nvSpPr>
          <p:cNvPr id="8" name="CaixaDeTexto 45"/>
          <p:cNvSpPr txBox="1"/>
          <p:nvPr/>
        </p:nvSpPr>
        <p:spPr>
          <a:xfrm>
            <a:off x="320040" y="3294380"/>
            <a:ext cx="1155192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13335" indent="0" algn="l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pt-BR" altLang="en-US" sz="2800" dirty="0" smtClean="0">
                <a:solidFill>
                  <a:schemeClr val="tx1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Sendo </a:t>
            </a:r>
            <a:r>
              <a:rPr lang="pt-BR" altLang="en-US" sz="2800" i="1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i</a:t>
            </a:r>
            <a:r>
              <a:rPr lang="pt-BR" altLang="en-US" sz="2800" i="1" baseline="-25000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1</a:t>
            </a:r>
            <a:r>
              <a:rPr lang="pt-BR" altLang="en-US" sz="2800" baseline="-25000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 </a:t>
            </a:r>
            <a:r>
              <a:rPr lang="pt-BR" altLang="en-US" sz="2800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e </a:t>
            </a:r>
            <a:r>
              <a:rPr lang="pt-BR" altLang="en-US" sz="2800" i="1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v</a:t>
            </a:r>
            <a:r>
              <a:rPr lang="pt-BR" altLang="en-US" sz="2800" i="1" baseline="-25000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2</a:t>
            </a:r>
            <a:r>
              <a:rPr lang="pt-BR" altLang="en-US" sz="2800" baseline="-25000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 </a:t>
            </a:r>
            <a:r>
              <a:rPr lang="pt-BR" altLang="en-US" sz="2800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valores pequenos, podemos usar a aproximação de Taylor para </a:t>
            </a:r>
            <a:r>
              <a:rPr lang="pt-BR" altLang="en-US" sz="2800" i="1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f</a:t>
            </a:r>
            <a:r>
              <a:rPr lang="pt-BR" altLang="en-US" sz="2800" i="1" baseline="-25000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1</a:t>
            </a:r>
            <a:r>
              <a:rPr lang="pt-BR" altLang="en-US" sz="2800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 e </a:t>
            </a:r>
            <a:r>
              <a:rPr lang="pt-BR" altLang="en-US" sz="2800" i="1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f</a:t>
            </a:r>
            <a:r>
              <a:rPr lang="pt-BR" altLang="en-US" sz="2800" i="1" baseline="-25000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2</a:t>
            </a:r>
            <a:r>
              <a:rPr lang="pt-BR" altLang="en-US" sz="2800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.</a:t>
            </a:r>
            <a:r>
              <a:rPr lang="pt-BR" altLang="en-US" sz="2800" baseline="-25000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 </a:t>
            </a:r>
            <a:endParaRPr lang="pt-BR" altLang="en-US" sz="2800" dirty="0" smtClean="0">
              <a:solidFill>
                <a:schemeClr val="tx1"/>
              </a:solidFill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tângulo 8"/>
              <p:cNvSpPr/>
              <p:nvPr/>
            </p:nvSpPr>
            <p:spPr>
              <a:xfrm>
                <a:off x="801370" y="5552440"/>
                <a:ext cx="10340975" cy="11004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altLang="pt-BR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pt-BR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pt-BR" alt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 </m:t>
                      </m:r>
                      <m:sSub>
                        <m:sSubPr>
                          <m:ctrlP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20</m:t>
                          </m:r>
                        </m:sub>
                      </m:sSub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)+</m:t>
                      </m:r>
                      <m:f>
                        <m:fPr>
                          <m:ctrlP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pt-B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pt-B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pt-B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pt-B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pt-B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pt-B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 </m:t>
                      </m:r>
                      <m:sSub>
                        <m:sSubPr>
                          <m:ctrlP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20</m:t>
                          </m:r>
                        </m:sub>
                      </m:sSub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pt-B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pt-B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pt-B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pt-B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pt-B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pt-B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 </m:t>
                      </m:r>
                      <m:sSub>
                        <m:sSubPr>
                          <m:ctrlP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20</m:t>
                          </m:r>
                        </m:sub>
                      </m:sSub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370" y="5552440"/>
                <a:ext cx="10340975" cy="110045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4F297BB-B745-4CAB-BE1D-CE4C89382949}" type="slidenum">
              <a:rPr lang="pt-BR" smtClean="0"/>
            </a:fld>
            <a:endParaRPr lang="pt-BR"/>
          </a:p>
        </p:txBody>
      </p:sp>
      <p:sp>
        <p:nvSpPr>
          <p:cNvPr id="47" name="CaixaDeTexto 45"/>
          <p:cNvSpPr txBox="1"/>
          <p:nvPr/>
        </p:nvSpPr>
        <p:spPr>
          <a:xfrm>
            <a:off x="211455" y="415925"/>
            <a:ext cx="11551920" cy="12299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ctr">
              <a:spcBef>
                <a:spcPts val="600"/>
              </a:spcBef>
              <a:spcAft>
                <a:spcPts val="600"/>
              </a:spcAft>
              <a:buFont typeface="+mj-lt"/>
              <a:buNone/>
            </a:pPr>
            <a:r>
              <a:rPr lang="pt-BR" altLang="en-US" sz="3600" b="1" dirty="0" smtClean="0">
                <a:solidFill>
                  <a:srgbClr val="C00000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Modelo de Pequenos sinais</a:t>
            </a:r>
            <a:endParaRPr lang="pt-BR" altLang="en-US" sz="3600" b="1" dirty="0" smtClean="0">
              <a:solidFill>
                <a:srgbClr val="C00000"/>
              </a:solidFill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  <a:p>
            <a:pPr marL="457200" indent="0" algn="l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pt-BR" altLang="en-US" sz="2800" dirty="0" smtClean="0">
                <a:solidFill>
                  <a:schemeClr val="tx1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Reescrevendo de forma matricial, teremos </a:t>
            </a:r>
            <a:endParaRPr lang="pt-BR" altLang="en-US" sz="2800" dirty="0" smtClean="0">
              <a:solidFill>
                <a:schemeClr val="tx1"/>
              </a:solidFill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tângulo 6"/>
              <p:cNvSpPr/>
              <p:nvPr/>
            </p:nvSpPr>
            <p:spPr>
              <a:xfrm>
                <a:off x="972185" y="2171700"/>
                <a:ext cx="795020" cy="5835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altLang="pt-BR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185" y="2171700"/>
                <a:ext cx="795020" cy="583565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tângulo 9"/>
              <p:cNvSpPr/>
              <p:nvPr/>
            </p:nvSpPr>
            <p:spPr>
              <a:xfrm>
                <a:off x="940435" y="3523615"/>
                <a:ext cx="795020" cy="5835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altLang="pt-BR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0" name="Re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435" y="3523615"/>
                <a:ext cx="795020" cy="5835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tângulo 10"/>
              <p:cNvSpPr/>
              <p:nvPr/>
            </p:nvSpPr>
            <p:spPr>
              <a:xfrm>
                <a:off x="4975225" y="2015490"/>
                <a:ext cx="5799455" cy="11004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pt-B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pt-B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pt-B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pt-B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pt-B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pt-B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 </m:t>
                      </m:r>
                      <m:sSub>
                        <m:sSubPr>
                          <m:ctrlP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20</m:t>
                          </m:r>
                        </m:sub>
                      </m:sSub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      </m:t>
                      </m:r>
                      <m:f>
                        <m:fPr>
                          <m:ctrlP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pt-B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pt-B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pt-B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pt-B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pt-B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pt-B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 </m:t>
                      </m:r>
                      <m:sSub>
                        <m:sSubPr>
                          <m:ctrlP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20</m:t>
                          </m:r>
                        </m:sub>
                      </m:sSub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1" name="Retâ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5225" y="2015490"/>
                <a:ext cx="5799455" cy="110045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tângulo 12"/>
              <p:cNvSpPr/>
              <p:nvPr/>
            </p:nvSpPr>
            <p:spPr>
              <a:xfrm>
                <a:off x="4844415" y="3248660"/>
                <a:ext cx="6061710" cy="11004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pt-B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pt-B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pt-B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pt-B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pt-B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pt-B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 </m:t>
                      </m:r>
                      <m:sSub>
                        <m:sSubPr>
                          <m:ctrlP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20</m:t>
                          </m:r>
                        </m:sub>
                      </m:sSub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  </m:t>
                      </m:r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   </m:t>
                      </m:r>
                      <m:f>
                        <m:fPr>
                          <m:ctrlP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pt-B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pt-B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pt-B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pt-B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pt-B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pt-B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 </m:t>
                      </m:r>
                      <m:sSub>
                        <m:sSubPr>
                          <m:ctrlP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20</m:t>
                          </m:r>
                        </m:sub>
                      </m:sSub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 </m:t>
                      </m:r>
                    </m:oMath>
                  </m:oMathPara>
                </a14:m>
                <a:endParaRPr lang="pt-BR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4415" y="3248660"/>
                <a:ext cx="6061710" cy="110045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tângulo 13"/>
              <p:cNvSpPr/>
              <p:nvPr/>
            </p:nvSpPr>
            <p:spPr>
              <a:xfrm>
                <a:off x="10781030" y="2327275"/>
                <a:ext cx="858520" cy="5835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4" name="Re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1030" y="2327275"/>
                <a:ext cx="858520" cy="5835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tângulo 14"/>
              <p:cNvSpPr/>
              <p:nvPr/>
            </p:nvSpPr>
            <p:spPr>
              <a:xfrm>
                <a:off x="10781030" y="3507105"/>
                <a:ext cx="858520" cy="5835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5" name="Re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1030" y="3507105"/>
                <a:ext cx="858520" cy="5835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Conector Reto 15"/>
          <p:cNvCxnSpPr/>
          <p:nvPr/>
        </p:nvCxnSpPr>
        <p:spPr>
          <a:xfrm>
            <a:off x="1065530" y="1889125"/>
            <a:ext cx="0" cy="221805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1598930" y="1889125"/>
            <a:ext cx="0" cy="221805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>
            <a:off x="2020570" y="1872615"/>
            <a:ext cx="0" cy="221805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>
            <a:off x="4253230" y="2015490"/>
            <a:ext cx="0" cy="221805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>
            <a:off x="4972685" y="2015490"/>
            <a:ext cx="0" cy="221805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>
            <a:off x="10596880" y="2015490"/>
            <a:ext cx="0" cy="221805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/>
          <p:cNvCxnSpPr/>
          <p:nvPr/>
        </p:nvCxnSpPr>
        <p:spPr>
          <a:xfrm>
            <a:off x="10906125" y="2015490"/>
            <a:ext cx="0" cy="221805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/>
          <p:cNvCxnSpPr/>
          <p:nvPr/>
        </p:nvCxnSpPr>
        <p:spPr>
          <a:xfrm>
            <a:off x="11482070" y="1965325"/>
            <a:ext cx="0" cy="221805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tângulo 23"/>
              <p:cNvSpPr/>
              <p:nvPr/>
            </p:nvSpPr>
            <p:spPr>
              <a:xfrm>
                <a:off x="4164330" y="2879725"/>
                <a:ext cx="858520" cy="5835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pt-BR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4" name="Retâ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4330" y="2879725"/>
                <a:ext cx="858520" cy="5835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tângulo 24"/>
              <p:cNvSpPr/>
              <p:nvPr/>
            </p:nvSpPr>
            <p:spPr>
              <a:xfrm>
                <a:off x="10289540" y="2917190"/>
                <a:ext cx="858520" cy="5835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pt-BR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5" name="Retângul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9540" y="2917190"/>
                <a:ext cx="858520" cy="5835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CaixaDeTexto 45"/>
              <p:cNvSpPr txBox="1"/>
              <p:nvPr/>
            </p:nvSpPr>
            <p:spPr>
              <a:xfrm>
                <a:off x="320040" y="4603115"/>
                <a:ext cx="11551920" cy="1383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marL="457200" indent="0" algn="l" fontAlgn="auto">
                  <a:spcBef>
                    <a:spcPts val="60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alt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pt-B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pt-B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pt-B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pt-B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10</m:t>
                        </m:r>
                      </m:sub>
                    </m:sSub>
                    <m:r>
                      <a:rPr lang="en-US" altLang="pt-B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 </m:t>
                    </m:r>
                    <m:sSub>
                      <m:sSubPr>
                        <m:ctrlPr>
                          <a:rPr lang="en-US" altLang="pt-B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pt-B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pt-B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20</m:t>
                        </m:r>
                      </m:sub>
                    </m:sSub>
                    <m:r>
                      <a:rPr lang="en-US" altLang="pt-B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altLang="en-US" sz="2800" dirty="0" smtClean="0">
                    <a:solidFill>
                      <a:schemeClr val="tx1"/>
                    </a:solidFill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alt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pt-B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pt-B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pt-B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pt-B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10</m:t>
                        </m:r>
                      </m:sub>
                    </m:sSub>
                    <m:r>
                      <a:rPr lang="en-US" altLang="pt-B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 </m:t>
                    </m:r>
                    <m:sSub>
                      <m:sSubPr>
                        <m:ctrlPr>
                          <a:rPr lang="en-US" altLang="pt-B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pt-B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pt-B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20</m:t>
                        </m:r>
                      </m:sub>
                    </m:sSub>
                    <m:r>
                      <a:rPr lang="en-US" altLang="pt-B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altLang="en-US" sz="2800" dirty="0" smtClean="0">
                    <a:solidFill>
                      <a:schemeClr val="tx1"/>
                    </a:solidFill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 são os valores de V</a:t>
                </a:r>
                <a:r>
                  <a:rPr lang="pt-BR" altLang="en-US" sz="2800" baseline="-25000" dirty="0" smtClean="0">
                    <a:solidFill>
                      <a:schemeClr val="tx1"/>
                    </a:solidFill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1 </a:t>
                </a:r>
                <a:r>
                  <a:rPr lang="pt-BR" altLang="en-US" sz="2800" dirty="0" smtClean="0">
                    <a:solidFill>
                      <a:schemeClr val="tx1"/>
                    </a:solidFill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 e  I</a:t>
                </a:r>
                <a:r>
                  <a:rPr lang="pt-BR" altLang="en-US" sz="2800" baseline="-25000" dirty="0" smtClean="0">
                    <a:solidFill>
                      <a:schemeClr val="tx1"/>
                    </a:solidFill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2 </a:t>
                </a:r>
                <a:r>
                  <a:rPr lang="pt-BR" altLang="en-US" sz="2800" dirty="0" smtClean="0">
                    <a:solidFill>
                      <a:schemeClr val="tx1"/>
                    </a:solidFill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caso não haja variações em I</a:t>
                </a:r>
                <a:r>
                  <a:rPr lang="pt-BR" altLang="en-US" sz="2800" baseline="-25000" dirty="0" smtClean="0">
                    <a:solidFill>
                      <a:schemeClr val="tx1"/>
                    </a:solidFill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1</a:t>
                </a:r>
                <a:r>
                  <a:rPr lang="pt-BR" altLang="en-US" sz="2800" dirty="0" smtClean="0">
                    <a:solidFill>
                      <a:schemeClr val="tx1"/>
                    </a:solidFill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 e V</a:t>
                </a:r>
                <a:r>
                  <a:rPr lang="pt-BR" altLang="en-US" sz="2800" baseline="-25000" dirty="0" smtClean="0">
                    <a:solidFill>
                      <a:schemeClr val="tx1"/>
                    </a:solidFill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2</a:t>
                </a:r>
                <a:r>
                  <a:rPr lang="pt-BR" altLang="en-US" sz="2800" dirty="0" smtClean="0">
                    <a:solidFill>
                      <a:schemeClr val="tx1"/>
                    </a:solidFill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. Podemos chamar de ponto de polarização do circuito. Chamaremos de</a:t>
                </a:r>
                <a:endParaRPr lang="pt-BR" altLang="en-US" sz="2800" dirty="0" smtClean="0">
                  <a:solidFill>
                    <a:schemeClr val="tx1"/>
                  </a:solidFill>
                  <a:latin typeface="Comic Sans MS" panose="030F0702030302020204" pitchFamily="66" charset="0"/>
                  <a:ea typeface="Cambria Math" panose="02040503050406030204" pitchFamily="18" charset="0"/>
                  <a:cs typeface="Comic Sans MS" panose="030F0702030302020204" pitchFamily="66" charset="0"/>
                  <a:sym typeface="Symbol" panose="05050102010706020507" charset="0"/>
                </a:endParaRPr>
              </a:p>
            </p:txBody>
          </p:sp>
        </mc:Choice>
        <mc:Fallback>
          <p:sp>
            <p:nvSpPr>
              <p:cNvPr id="28" name="CaixaDeTexto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" y="4603115"/>
                <a:ext cx="11551920" cy="1383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Retângulo 29"/>
              <p:cNvSpPr/>
              <p:nvPr/>
            </p:nvSpPr>
            <p:spPr>
              <a:xfrm>
                <a:off x="1254760" y="6064885"/>
                <a:ext cx="3717925" cy="5835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altLang="pt-BR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pt-BR" altLang="pt-BR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pt-BR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 </m:t>
                      </m:r>
                      <m:sSub>
                        <m:sSubPr>
                          <m:ctrlPr>
                            <a:rPr lang="pt-BR" alt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 </m:t>
                      </m:r>
                      <m:sSub>
                        <m:sSubPr>
                          <m:ctrlP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20</m:t>
                          </m:r>
                        </m:sub>
                      </m:sSub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0" name="Retângulo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4760" y="6064885"/>
                <a:ext cx="3717925" cy="5835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tângulo 30"/>
              <p:cNvSpPr/>
              <p:nvPr/>
            </p:nvSpPr>
            <p:spPr>
              <a:xfrm>
                <a:off x="6472555" y="6064885"/>
                <a:ext cx="3404235" cy="5835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altLang="pt-BR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20</m:t>
                          </m:r>
                        </m:sub>
                      </m:sSub>
                      <m:r>
                        <a:rPr lang="pt-BR" altLang="pt-BR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pt-BR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 </m:t>
                      </m:r>
                      <m:sSub>
                        <m:sSubPr>
                          <m:ctrlPr>
                            <a:rPr lang="pt-BR" alt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 </m:t>
                      </m:r>
                      <m:sSub>
                        <m:sSubPr>
                          <m:ctrlP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20</m:t>
                          </m:r>
                        </m:sub>
                      </m:sSub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1" name="Retângulo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2555" y="6064885"/>
                <a:ext cx="3404235" cy="58356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tângulo 1"/>
              <p:cNvSpPr/>
              <p:nvPr/>
            </p:nvSpPr>
            <p:spPr>
              <a:xfrm>
                <a:off x="1767205" y="2235200"/>
                <a:ext cx="2668905" cy="5835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pt-BR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 </m:t>
                      </m:r>
                      <m:sSub>
                        <m:sSubPr>
                          <m:ctrlPr>
                            <a:rPr lang="pt-BR" alt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 </m:t>
                      </m:r>
                      <m:sSub>
                        <m:sSubPr>
                          <m:ctrlP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20</m:t>
                          </m:r>
                        </m:sub>
                      </m:sSub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7205" y="2235200"/>
                <a:ext cx="2668905" cy="58356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tângulo 2"/>
              <p:cNvSpPr/>
              <p:nvPr/>
            </p:nvSpPr>
            <p:spPr>
              <a:xfrm>
                <a:off x="1784985" y="3507105"/>
                <a:ext cx="2633345" cy="5835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pt-BR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 </m:t>
                      </m:r>
                      <m:sSub>
                        <m:sSubPr>
                          <m:ctrlPr>
                            <a:rPr lang="pt-BR" alt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 </m:t>
                      </m:r>
                      <m:sSub>
                        <m:sSubPr>
                          <m:ctrlP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20</m:t>
                          </m:r>
                        </m:sub>
                      </m:sSub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4985" y="3507105"/>
                <a:ext cx="2633345" cy="58356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tângulo 4"/>
          <p:cNvSpPr/>
          <p:nvPr/>
        </p:nvSpPr>
        <p:spPr>
          <a:xfrm>
            <a:off x="1435100" y="2839085"/>
            <a:ext cx="714375" cy="583565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en-US" altLang="pt-BR" sz="3200" b="0" i="1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≈</a:t>
            </a:r>
            <a:endParaRPr lang="en-US" altLang="pt-BR" sz="3200" b="0" i="1" dirty="0" smtClean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4F297BB-B745-4CAB-BE1D-CE4C89382949}" type="slidenum">
              <a:rPr lang="pt-BR" smtClean="0"/>
            </a:fld>
            <a:endParaRPr lang="pt-BR"/>
          </a:p>
        </p:txBody>
      </p:sp>
      <p:sp>
        <p:nvSpPr>
          <p:cNvPr id="47" name="CaixaDeTexto 45"/>
          <p:cNvSpPr txBox="1"/>
          <p:nvPr/>
        </p:nvSpPr>
        <p:spPr>
          <a:xfrm>
            <a:off x="320040" y="302260"/>
            <a:ext cx="11551920" cy="12299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ctr">
              <a:spcBef>
                <a:spcPts val="600"/>
              </a:spcBef>
              <a:spcAft>
                <a:spcPts val="600"/>
              </a:spcAft>
              <a:buFont typeface="+mj-lt"/>
              <a:buNone/>
            </a:pPr>
            <a:r>
              <a:rPr lang="pt-BR" altLang="en-US" sz="3600" b="1" dirty="0" smtClean="0">
                <a:solidFill>
                  <a:srgbClr val="C00000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Modelo de Pequenos sinais</a:t>
            </a:r>
            <a:endParaRPr lang="pt-BR" altLang="en-US" sz="3600" b="1" dirty="0" smtClean="0">
              <a:solidFill>
                <a:srgbClr val="C00000"/>
              </a:solidFill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  <a:p>
            <a:pPr marL="457200" indent="0" algn="l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pt-BR" altLang="en-US" sz="28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Reescrevendo a matriz</a:t>
            </a:r>
            <a:endParaRPr lang="pt-BR" altLang="en-US" sz="2800" b="1" dirty="0" smtClean="0">
              <a:solidFill>
                <a:schemeClr val="tx1"/>
              </a:solidFill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tângulo 6"/>
              <p:cNvSpPr/>
              <p:nvPr/>
            </p:nvSpPr>
            <p:spPr>
              <a:xfrm>
                <a:off x="800100" y="2235835"/>
                <a:ext cx="1052830" cy="5835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altLang="pt-BR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" y="2235835"/>
                <a:ext cx="1052830" cy="583565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tângulo 9"/>
              <p:cNvSpPr/>
              <p:nvPr/>
            </p:nvSpPr>
            <p:spPr>
              <a:xfrm>
                <a:off x="995680" y="3484880"/>
                <a:ext cx="683895" cy="5835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altLang="pt-BR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0" name="Re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680" y="3484880"/>
                <a:ext cx="683895" cy="5835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tângulo 10"/>
              <p:cNvSpPr/>
              <p:nvPr/>
            </p:nvSpPr>
            <p:spPr>
              <a:xfrm>
                <a:off x="3984625" y="2015490"/>
                <a:ext cx="5799455" cy="11004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pt-B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pt-B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pt-B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pt-B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pt-B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pt-B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 </m:t>
                      </m:r>
                      <m:sSub>
                        <m:sSubPr>
                          <m:ctrlP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20</m:t>
                          </m:r>
                        </m:sub>
                      </m:sSub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      </m:t>
                      </m:r>
                      <m:f>
                        <m:fPr>
                          <m:ctrlP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pt-B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pt-B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pt-B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pt-B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pt-B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pt-B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 </m:t>
                      </m:r>
                      <m:sSub>
                        <m:sSubPr>
                          <m:ctrlP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20</m:t>
                          </m:r>
                        </m:sub>
                      </m:sSub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1" name="Retâ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4625" y="2015490"/>
                <a:ext cx="5799455" cy="110045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tângulo 12"/>
              <p:cNvSpPr/>
              <p:nvPr/>
            </p:nvSpPr>
            <p:spPr>
              <a:xfrm>
                <a:off x="3853815" y="3248660"/>
                <a:ext cx="6061710" cy="11004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pt-B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pt-B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pt-B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pt-B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pt-B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pt-B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 </m:t>
                      </m:r>
                      <m:sSub>
                        <m:sSubPr>
                          <m:ctrlP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20</m:t>
                          </m:r>
                        </m:sub>
                      </m:sSub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  </m:t>
                      </m:r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   </m:t>
                      </m:r>
                      <m:f>
                        <m:fPr>
                          <m:ctrlP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pt-B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pt-B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pt-B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pt-B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pt-B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pt-B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 </m:t>
                      </m:r>
                      <m:sSub>
                        <m:sSubPr>
                          <m:ctrlP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20</m:t>
                          </m:r>
                        </m:sub>
                      </m:sSub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 </m:t>
                      </m:r>
                    </m:oMath>
                  </m:oMathPara>
                </a14:m>
                <a:endParaRPr lang="pt-BR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3815" y="3248660"/>
                <a:ext cx="6061710" cy="110045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tângulo 13"/>
              <p:cNvSpPr/>
              <p:nvPr/>
            </p:nvSpPr>
            <p:spPr>
              <a:xfrm>
                <a:off x="9790430" y="2327275"/>
                <a:ext cx="858520" cy="5835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4" name="Re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0430" y="2327275"/>
                <a:ext cx="858520" cy="5835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tângulo 14"/>
              <p:cNvSpPr/>
              <p:nvPr/>
            </p:nvSpPr>
            <p:spPr>
              <a:xfrm>
                <a:off x="9790430" y="3507105"/>
                <a:ext cx="858520" cy="5835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5" name="Re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0430" y="3507105"/>
                <a:ext cx="858520" cy="5835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Conector Reto 15"/>
          <p:cNvCxnSpPr/>
          <p:nvPr/>
        </p:nvCxnSpPr>
        <p:spPr>
          <a:xfrm>
            <a:off x="1065530" y="1889125"/>
            <a:ext cx="0" cy="221805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1598930" y="1889125"/>
            <a:ext cx="0" cy="221805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>
            <a:off x="2359025" y="1872615"/>
            <a:ext cx="0" cy="221805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>
            <a:off x="3185795" y="1898015"/>
            <a:ext cx="0" cy="221805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>
            <a:off x="3982085" y="2015490"/>
            <a:ext cx="0" cy="221805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>
            <a:off x="9606280" y="2015490"/>
            <a:ext cx="0" cy="221805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/>
          <p:cNvCxnSpPr/>
          <p:nvPr/>
        </p:nvCxnSpPr>
        <p:spPr>
          <a:xfrm>
            <a:off x="9915525" y="2015490"/>
            <a:ext cx="0" cy="221805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/>
          <p:cNvCxnSpPr/>
          <p:nvPr/>
        </p:nvCxnSpPr>
        <p:spPr>
          <a:xfrm>
            <a:off x="10491470" y="1965325"/>
            <a:ext cx="0" cy="221805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tângulo 23"/>
              <p:cNvSpPr/>
              <p:nvPr/>
            </p:nvSpPr>
            <p:spPr>
              <a:xfrm>
                <a:off x="2975610" y="2884170"/>
                <a:ext cx="858520" cy="5835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pt-BR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4" name="Retâ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5610" y="2884170"/>
                <a:ext cx="858520" cy="5835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tângulo 24"/>
              <p:cNvSpPr/>
              <p:nvPr/>
            </p:nvSpPr>
            <p:spPr>
              <a:xfrm>
                <a:off x="9298940" y="2917190"/>
                <a:ext cx="858520" cy="5835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pt-BR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5" name="Retângul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8940" y="2917190"/>
                <a:ext cx="858520" cy="5835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CaixaDeTexto 45"/>
          <p:cNvSpPr txBox="1"/>
          <p:nvPr/>
        </p:nvSpPr>
        <p:spPr>
          <a:xfrm>
            <a:off x="1736090" y="4481830"/>
            <a:ext cx="22485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 algn="l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pt-BR" altLang="en-US" sz="2800" b="1" dirty="0" smtClean="0">
                <a:solidFill>
                  <a:srgbClr val="C00000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polarização</a:t>
            </a:r>
            <a:endParaRPr lang="pt-BR" altLang="en-US" sz="2800" b="1" dirty="0" smtClean="0">
              <a:solidFill>
                <a:srgbClr val="C00000"/>
              </a:solidFill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</p:txBody>
      </p:sp>
      <p:sp>
        <p:nvSpPr>
          <p:cNvPr id="2" name="CaixaDeTexto 45"/>
          <p:cNvSpPr txBox="1"/>
          <p:nvPr/>
        </p:nvSpPr>
        <p:spPr>
          <a:xfrm>
            <a:off x="5544185" y="4481830"/>
            <a:ext cx="30664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 algn="l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pt-BR" altLang="en-US" sz="2800" b="1" dirty="0" smtClean="0">
                <a:solidFill>
                  <a:srgbClr val="C00000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pequenos sinais</a:t>
            </a:r>
            <a:endParaRPr lang="pt-BR" altLang="en-US" sz="2800" b="1" dirty="0" smtClean="0">
              <a:solidFill>
                <a:srgbClr val="C00000"/>
              </a:solidFill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</p:txBody>
      </p:sp>
      <p:sp>
        <p:nvSpPr>
          <p:cNvPr id="3" name="CaixaDeTexto 45"/>
          <p:cNvSpPr txBox="1"/>
          <p:nvPr/>
        </p:nvSpPr>
        <p:spPr>
          <a:xfrm>
            <a:off x="478790" y="5394960"/>
            <a:ext cx="1155192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10795" indent="635" algn="l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pt-BR" altLang="en-US" sz="2800" dirty="0" smtClean="0">
                <a:solidFill>
                  <a:schemeClr val="tx1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Dessa forma, o calculo de V</a:t>
            </a:r>
            <a:r>
              <a:rPr lang="pt-BR" altLang="en-US" sz="2800" baseline="-25000" dirty="0" smtClean="0">
                <a:solidFill>
                  <a:schemeClr val="tx1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1</a:t>
            </a:r>
            <a:r>
              <a:rPr lang="pt-BR" altLang="en-US" sz="2800" dirty="0" smtClean="0">
                <a:solidFill>
                  <a:schemeClr val="tx1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 e I</a:t>
            </a:r>
            <a:r>
              <a:rPr lang="pt-BR" altLang="en-US" sz="2800" baseline="-25000" dirty="0" smtClean="0">
                <a:solidFill>
                  <a:schemeClr val="tx1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2</a:t>
            </a:r>
            <a:r>
              <a:rPr lang="pt-BR" altLang="en-US" sz="2800" dirty="0" smtClean="0">
                <a:solidFill>
                  <a:schemeClr val="tx1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 será feito calculando o ponto de polarização e, depois, resolvendo-se o modelo de pequenos sinais </a:t>
            </a:r>
            <a:endParaRPr lang="pt-BR" altLang="en-US" sz="2800" dirty="0" smtClean="0">
              <a:solidFill>
                <a:schemeClr val="tx1"/>
              </a:solidFill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tângulo 4"/>
              <p:cNvSpPr/>
              <p:nvPr/>
            </p:nvSpPr>
            <p:spPr>
              <a:xfrm>
                <a:off x="2201545" y="2272665"/>
                <a:ext cx="1051560" cy="5835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pt-BR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 </m:t>
                      </m:r>
                      <m:sSub>
                        <m:sSubPr>
                          <m:ctrlPr>
                            <a:rPr lang="pt-BR" alt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pt-BR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1545" y="2272665"/>
                <a:ext cx="1051560" cy="5835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tângulo 5"/>
              <p:cNvSpPr/>
              <p:nvPr/>
            </p:nvSpPr>
            <p:spPr>
              <a:xfrm>
                <a:off x="2358390" y="3495675"/>
                <a:ext cx="735330" cy="5835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alt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20</m:t>
                          </m:r>
                        </m:sub>
                      </m:sSub>
                    </m:oMath>
                  </m:oMathPara>
                </a14:m>
                <a:endParaRPr lang="pt-BR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6" name="Retâ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8390" y="3495675"/>
                <a:ext cx="735330" cy="5835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tângulo 7"/>
          <p:cNvSpPr/>
          <p:nvPr/>
        </p:nvSpPr>
        <p:spPr>
          <a:xfrm>
            <a:off x="1675130" y="2923540"/>
            <a:ext cx="714375" cy="583565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en-US" altLang="pt-BR" sz="3200" b="0" i="1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≈</a:t>
            </a:r>
            <a:endParaRPr lang="en-US" altLang="pt-BR" sz="3200" b="0" i="1" dirty="0" smtClean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9119235" y="6230620"/>
            <a:ext cx="2743200" cy="365125"/>
          </a:xfrm>
        </p:spPr>
        <p:txBody>
          <a:bodyPr/>
          <a:p>
            <a:fld id="{74F297BB-B745-4CAB-BE1D-CE4C89382949}" type="slidenum">
              <a:rPr lang="pt-BR" smtClean="0"/>
            </a:fld>
            <a:endParaRPr lang="pt-BR"/>
          </a:p>
        </p:txBody>
      </p:sp>
      <p:cxnSp>
        <p:nvCxnSpPr>
          <p:cNvPr id="149" name="Conector Reto 148"/>
          <p:cNvCxnSpPr/>
          <p:nvPr/>
        </p:nvCxnSpPr>
        <p:spPr>
          <a:xfrm>
            <a:off x="9490577" y="2381057"/>
            <a:ext cx="0" cy="59511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Retângulo 147"/>
          <p:cNvSpPr/>
          <p:nvPr/>
        </p:nvSpPr>
        <p:spPr>
          <a:xfrm>
            <a:off x="9310370" y="2075180"/>
            <a:ext cx="396875" cy="5397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altLang="en-US"/>
          </a:p>
        </p:txBody>
      </p:sp>
      <p:sp>
        <p:nvSpPr>
          <p:cNvPr id="35" name="Caixa de Texto 23"/>
          <p:cNvSpPr txBox="1"/>
          <p:nvPr/>
        </p:nvSpPr>
        <p:spPr>
          <a:xfrm>
            <a:off x="10873912" y="2702778"/>
            <a:ext cx="5695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en-US" sz="2800" dirty="0">
                <a:latin typeface="Comic Sans MS" panose="030F0702030302020204" pitchFamily="66" charset="0"/>
                <a:cs typeface="Comic Sans MS" panose="030F0702030302020204" pitchFamily="66" charset="0"/>
              </a:rPr>
              <a:t>C</a:t>
            </a:r>
            <a:r>
              <a:rPr lang="pt-BR" altLang="en-US" sz="2800" baseline="-25000" dirty="0">
                <a:latin typeface="Comic Sans MS" panose="030F0702030302020204" pitchFamily="66" charset="0"/>
                <a:cs typeface="Comic Sans MS" panose="030F0702030302020204" pitchFamily="66" charset="0"/>
              </a:rPr>
              <a:t>E </a:t>
            </a:r>
            <a:endParaRPr lang="pt-BR" altLang="en-US" sz="2800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grpSp>
        <p:nvGrpSpPr>
          <p:cNvPr id="44" name="Grupo 43"/>
          <p:cNvGrpSpPr/>
          <p:nvPr/>
        </p:nvGrpSpPr>
        <p:grpSpPr>
          <a:xfrm>
            <a:off x="1267888" y="732820"/>
            <a:ext cx="3640027" cy="3100014"/>
            <a:chOff x="5126" y="3909"/>
            <a:chExt cx="8258" cy="6204"/>
          </a:xfrm>
        </p:grpSpPr>
        <p:grpSp>
          <p:nvGrpSpPr>
            <p:cNvPr id="52" name="Grupo 51"/>
            <p:cNvGrpSpPr/>
            <p:nvPr/>
          </p:nvGrpSpPr>
          <p:grpSpPr>
            <a:xfrm rot="5400000">
              <a:off x="8287" y="6741"/>
              <a:ext cx="2809" cy="1179"/>
              <a:chOff x="8610600" y="2524505"/>
              <a:chExt cx="1783849" cy="748570"/>
            </a:xfrm>
          </p:grpSpPr>
          <p:cxnSp>
            <p:nvCxnSpPr>
              <p:cNvPr id="54" name="Conector Reto 53"/>
              <p:cNvCxnSpPr/>
              <p:nvPr/>
            </p:nvCxnSpPr>
            <p:spPr>
              <a:xfrm>
                <a:off x="9212737" y="2794289"/>
                <a:ext cx="62332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Conector Reto 54"/>
              <p:cNvCxnSpPr/>
              <p:nvPr/>
            </p:nvCxnSpPr>
            <p:spPr>
              <a:xfrm>
                <a:off x="9094994" y="2531785"/>
                <a:ext cx="269332" cy="25689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Conector Reto 55"/>
              <p:cNvCxnSpPr/>
              <p:nvPr/>
            </p:nvCxnSpPr>
            <p:spPr>
              <a:xfrm flipV="1">
                <a:off x="9693182" y="2524505"/>
                <a:ext cx="230521" cy="253800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Conector Reto 56"/>
              <p:cNvCxnSpPr/>
              <p:nvPr/>
            </p:nvCxnSpPr>
            <p:spPr>
              <a:xfrm>
                <a:off x="8610600" y="2538153"/>
                <a:ext cx="484394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Conector Reto 58"/>
              <p:cNvCxnSpPr/>
              <p:nvPr/>
            </p:nvCxnSpPr>
            <p:spPr>
              <a:xfrm>
                <a:off x="9910055" y="2540097"/>
                <a:ext cx="484394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Conector Reto 59"/>
              <p:cNvCxnSpPr/>
              <p:nvPr/>
            </p:nvCxnSpPr>
            <p:spPr>
              <a:xfrm rot="16200000">
                <a:off x="9284532" y="3030878"/>
                <a:ext cx="484394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1" name="Grupo 60"/>
            <p:cNvGrpSpPr/>
            <p:nvPr/>
          </p:nvGrpSpPr>
          <p:grpSpPr>
            <a:xfrm rot="5400000" flipH="1">
              <a:off x="9235" y="5133"/>
              <a:ext cx="2007" cy="370"/>
              <a:chOff x="4152748" y="3524056"/>
              <a:chExt cx="1274569" cy="255373"/>
            </a:xfrm>
          </p:grpSpPr>
          <p:cxnSp>
            <p:nvCxnSpPr>
              <p:cNvPr id="62" name="Conector Reto 79"/>
              <p:cNvCxnSpPr/>
              <p:nvPr/>
            </p:nvCxnSpPr>
            <p:spPr>
              <a:xfrm flipV="1">
                <a:off x="4152748" y="3640943"/>
                <a:ext cx="1274569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Retângulo 62"/>
              <p:cNvSpPr/>
              <p:nvPr/>
            </p:nvSpPr>
            <p:spPr>
              <a:xfrm>
                <a:off x="4606140" y="3524056"/>
                <a:ext cx="476096" cy="255373"/>
              </a:xfrm>
              <a:prstGeom prst="rect">
                <a:avLst/>
              </a:prstGeom>
              <a:ln w="222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2400"/>
              </a:p>
            </p:txBody>
          </p:sp>
        </p:grpSp>
        <p:cxnSp>
          <p:nvCxnSpPr>
            <p:cNvPr id="64" name="Conector Reto 63"/>
            <p:cNvCxnSpPr/>
            <p:nvPr/>
          </p:nvCxnSpPr>
          <p:spPr>
            <a:xfrm>
              <a:off x="10279" y="6262"/>
              <a:ext cx="55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CaixaDeTexto 47"/>
            <p:cNvSpPr txBox="1"/>
            <p:nvPr/>
          </p:nvSpPr>
          <p:spPr>
            <a:xfrm>
              <a:off x="8300" y="3909"/>
              <a:ext cx="1664" cy="1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800" dirty="0" smtClean="0"/>
                <a:t>V</a:t>
              </a:r>
              <a:r>
                <a:rPr lang="pt-BR" sz="2800" baseline="-25000" dirty="0" smtClean="0"/>
                <a:t>CC</a:t>
              </a:r>
              <a:r>
                <a:rPr lang="pt-BR" sz="2800" dirty="0" smtClean="0"/>
                <a:t> </a:t>
              </a:r>
              <a:endParaRPr lang="pt-BR" sz="2800" dirty="0" smtClean="0"/>
            </a:p>
          </p:txBody>
        </p:sp>
        <p:sp>
          <p:nvSpPr>
            <p:cNvPr id="67" name="Caixa de Texto 23"/>
            <p:cNvSpPr txBox="1"/>
            <p:nvPr/>
          </p:nvSpPr>
          <p:spPr>
            <a:xfrm>
              <a:off x="9965" y="4785"/>
              <a:ext cx="2882" cy="1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altLang="en-US" sz="2800" dirty="0">
                  <a:latin typeface="Comic Sans MS" panose="030F0702030302020204" pitchFamily="66" charset="0"/>
                  <a:cs typeface="Comic Sans MS" panose="030F0702030302020204" pitchFamily="66" charset="0"/>
                </a:rPr>
                <a:t>R</a:t>
              </a:r>
              <a:r>
                <a:rPr lang="pt-BR" altLang="en-US" sz="2800" baseline="-25000" dirty="0" smtClean="0">
                  <a:latin typeface="Comic Sans MS" panose="030F0702030302020204" pitchFamily="66" charset="0"/>
                  <a:cs typeface="Comic Sans MS" panose="030F0702030302020204" pitchFamily="66" charset="0"/>
                </a:rPr>
                <a:t>C</a:t>
              </a:r>
              <a:endParaRPr lang="pt-BR" altLang="en-US" sz="2800" dirty="0" smtClean="0">
                <a:latin typeface="Comic Sans MS" panose="030F0702030302020204" pitchFamily="66" charset="0"/>
                <a:cs typeface="Comic Sans MS" panose="030F0702030302020204" pitchFamily="66" charset="0"/>
              </a:endParaRPr>
            </a:p>
          </p:txBody>
        </p:sp>
        <p:grpSp>
          <p:nvGrpSpPr>
            <p:cNvPr id="68" name="Grupo 67"/>
            <p:cNvGrpSpPr/>
            <p:nvPr/>
          </p:nvGrpSpPr>
          <p:grpSpPr>
            <a:xfrm rot="5400000" flipH="1">
              <a:off x="9242" y="8900"/>
              <a:ext cx="2007" cy="370"/>
              <a:chOff x="4152748" y="3524056"/>
              <a:chExt cx="1274569" cy="255373"/>
            </a:xfrm>
          </p:grpSpPr>
          <p:cxnSp>
            <p:nvCxnSpPr>
              <p:cNvPr id="69" name="Conector Reto 79"/>
              <p:cNvCxnSpPr/>
              <p:nvPr/>
            </p:nvCxnSpPr>
            <p:spPr>
              <a:xfrm flipV="1">
                <a:off x="4152748" y="3640943"/>
                <a:ext cx="1274569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Retângulo 69"/>
              <p:cNvSpPr/>
              <p:nvPr/>
            </p:nvSpPr>
            <p:spPr>
              <a:xfrm>
                <a:off x="4606140" y="3524056"/>
                <a:ext cx="476096" cy="255373"/>
              </a:xfrm>
              <a:prstGeom prst="rect">
                <a:avLst/>
              </a:prstGeom>
              <a:ln w="22225"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2400"/>
              </a:p>
            </p:txBody>
          </p:sp>
        </p:grpSp>
        <p:sp>
          <p:nvSpPr>
            <p:cNvPr id="71" name="Caixa de Texto 23"/>
            <p:cNvSpPr txBox="1"/>
            <p:nvPr/>
          </p:nvSpPr>
          <p:spPr>
            <a:xfrm>
              <a:off x="9856" y="8500"/>
              <a:ext cx="2608" cy="1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altLang="en-US" sz="2800" dirty="0">
                  <a:latin typeface="Comic Sans MS" panose="030F0702030302020204" pitchFamily="66" charset="0"/>
                  <a:cs typeface="Comic Sans MS" panose="030F0702030302020204" pitchFamily="66" charset="0"/>
                </a:rPr>
                <a:t>R</a:t>
              </a:r>
              <a:r>
                <a:rPr lang="pt-BR" altLang="en-US" sz="2800" baseline="-25000" dirty="0">
                  <a:latin typeface="Comic Sans MS" panose="030F0702030302020204" pitchFamily="66" charset="0"/>
                  <a:cs typeface="Comic Sans MS" panose="030F0702030302020204" pitchFamily="66" charset="0"/>
                </a:rPr>
                <a:t>E </a:t>
              </a:r>
              <a:endParaRPr lang="pt-BR" altLang="en-US" sz="2800" dirty="0">
                <a:latin typeface="Comic Sans MS" panose="030F0702030302020204" pitchFamily="66" charset="0"/>
                <a:cs typeface="Comic Sans MS" panose="030F0702030302020204" pitchFamily="66" charset="0"/>
              </a:endParaRPr>
            </a:p>
          </p:txBody>
        </p:sp>
        <p:cxnSp>
          <p:nvCxnSpPr>
            <p:cNvPr id="72" name="Conector Reto 71"/>
            <p:cNvCxnSpPr/>
            <p:nvPr/>
          </p:nvCxnSpPr>
          <p:spPr>
            <a:xfrm>
              <a:off x="9965" y="10057"/>
              <a:ext cx="55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" name="Grupo 72"/>
            <p:cNvGrpSpPr/>
            <p:nvPr/>
          </p:nvGrpSpPr>
          <p:grpSpPr>
            <a:xfrm rot="5400000" flipH="1">
              <a:off x="7218" y="5217"/>
              <a:ext cx="2007" cy="370"/>
              <a:chOff x="4152748" y="3524056"/>
              <a:chExt cx="1274569" cy="255373"/>
            </a:xfrm>
          </p:grpSpPr>
          <p:cxnSp>
            <p:nvCxnSpPr>
              <p:cNvPr id="74" name="Conector Reto 79"/>
              <p:cNvCxnSpPr/>
              <p:nvPr/>
            </p:nvCxnSpPr>
            <p:spPr>
              <a:xfrm flipV="1">
                <a:off x="4152748" y="3657508"/>
                <a:ext cx="1274569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Retângulo 74"/>
              <p:cNvSpPr/>
              <p:nvPr/>
            </p:nvSpPr>
            <p:spPr>
              <a:xfrm>
                <a:off x="4606140" y="3524056"/>
                <a:ext cx="476096" cy="255373"/>
              </a:xfrm>
              <a:prstGeom prst="rect">
                <a:avLst/>
              </a:prstGeom>
              <a:ln w="222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2400"/>
              </a:p>
            </p:txBody>
          </p:sp>
        </p:grpSp>
        <p:grpSp>
          <p:nvGrpSpPr>
            <p:cNvPr id="76" name="Grupo 75"/>
            <p:cNvGrpSpPr/>
            <p:nvPr/>
          </p:nvGrpSpPr>
          <p:grpSpPr>
            <a:xfrm rot="5400000" flipH="1">
              <a:off x="7194" y="8924"/>
              <a:ext cx="2007" cy="370"/>
              <a:chOff x="4152748" y="3524056"/>
              <a:chExt cx="1274569" cy="255373"/>
            </a:xfrm>
          </p:grpSpPr>
          <p:cxnSp>
            <p:nvCxnSpPr>
              <p:cNvPr id="77" name="Conector Reto 79"/>
              <p:cNvCxnSpPr/>
              <p:nvPr/>
            </p:nvCxnSpPr>
            <p:spPr>
              <a:xfrm flipV="1">
                <a:off x="4152748" y="3640943"/>
                <a:ext cx="1274569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Retângulo 77"/>
              <p:cNvSpPr/>
              <p:nvPr/>
            </p:nvSpPr>
            <p:spPr>
              <a:xfrm>
                <a:off x="4606140" y="3524056"/>
                <a:ext cx="476096" cy="255373"/>
              </a:xfrm>
              <a:prstGeom prst="rect">
                <a:avLst/>
              </a:prstGeom>
              <a:ln w="22225"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2400"/>
              </a:p>
            </p:txBody>
          </p:sp>
        </p:grpSp>
        <p:cxnSp>
          <p:nvCxnSpPr>
            <p:cNvPr id="79" name="Conector Reto 78"/>
            <p:cNvCxnSpPr/>
            <p:nvPr/>
          </p:nvCxnSpPr>
          <p:spPr>
            <a:xfrm>
              <a:off x="7941" y="10112"/>
              <a:ext cx="55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ector Reto 79"/>
            <p:cNvCxnSpPr/>
            <p:nvPr/>
          </p:nvCxnSpPr>
          <p:spPr>
            <a:xfrm>
              <a:off x="8222" y="6255"/>
              <a:ext cx="0" cy="205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ector Reto 80"/>
            <p:cNvCxnSpPr/>
            <p:nvPr/>
          </p:nvCxnSpPr>
          <p:spPr>
            <a:xfrm>
              <a:off x="7268" y="7395"/>
              <a:ext cx="225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Elipse 81"/>
            <p:cNvSpPr/>
            <p:nvPr/>
          </p:nvSpPr>
          <p:spPr>
            <a:xfrm>
              <a:off x="8130" y="7287"/>
              <a:ext cx="170" cy="17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altLang="en-US"/>
            </a:p>
          </p:txBody>
        </p:sp>
        <p:sp>
          <p:nvSpPr>
            <p:cNvPr id="83" name="Caixa de Texto 23"/>
            <p:cNvSpPr txBox="1"/>
            <p:nvPr/>
          </p:nvSpPr>
          <p:spPr>
            <a:xfrm>
              <a:off x="5902" y="8501"/>
              <a:ext cx="2733" cy="1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altLang="en-US" sz="2800" dirty="0">
                  <a:latin typeface="Comic Sans MS" panose="030F0702030302020204" pitchFamily="66" charset="0"/>
                  <a:cs typeface="Comic Sans MS" panose="030F0702030302020204" pitchFamily="66" charset="0"/>
                </a:rPr>
                <a:t>R</a:t>
              </a:r>
              <a:r>
                <a:rPr lang="pt-BR" altLang="en-US" sz="2800" baseline="-25000" dirty="0">
                  <a:latin typeface="Comic Sans MS" panose="030F0702030302020204" pitchFamily="66" charset="0"/>
                  <a:cs typeface="Comic Sans MS" panose="030F0702030302020204" pitchFamily="66" charset="0"/>
                </a:rPr>
                <a:t>B2 </a:t>
              </a:r>
              <a:endParaRPr lang="pt-BR" altLang="en-US" sz="2800" dirty="0">
                <a:latin typeface="Comic Sans MS" panose="030F0702030302020204" pitchFamily="66" charset="0"/>
                <a:cs typeface="Comic Sans MS" panose="030F0702030302020204" pitchFamily="66" charset="0"/>
              </a:endParaRPr>
            </a:p>
          </p:txBody>
        </p:sp>
        <p:sp>
          <p:nvSpPr>
            <p:cNvPr id="84" name="Caixa de Texto 23"/>
            <p:cNvSpPr txBox="1"/>
            <p:nvPr/>
          </p:nvSpPr>
          <p:spPr>
            <a:xfrm>
              <a:off x="5996" y="4784"/>
              <a:ext cx="2216" cy="1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altLang="en-US" sz="2800" dirty="0">
                  <a:latin typeface="Comic Sans MS" panose="030F0702030302020204" pitchFamily="66" charset="0"/>
                  <a:cs typeface="Comic Sans MS" panose="030F0702030302020204" pitchFamily="66" charset="0"/>
                </a:rPr>
                <a:t>R</a:t>
              </a:r>
              <a:r>
                <a:rPr lang="pt-BR" altLang="en-US" sz="2800" baseline="-25000" dirty="0">
                  <a:latin typeface="Comic Sans MS" panose="030F0702030302020204" pitchFamily="66" charset="0"/>
                  <a:cs typeface="Comic Sans MS" panose="030F0702030302020204" pitchFamily="66" charset="0"/>
                </a:rPr>
                <a:t>B1</a:t>
              </a:r>
              <a:endParaRPr lang="pt-BR" altLang="en-US" sz="2800" dirty="0">
                <a:latin typeface="Comic Sans MS" panose="030F0702030302020204" pitchFamily="66" charset="0"/>
                <a:cs typeface="Comic Sans MS" panose="030F0702030302020204" pitchFamily="66" charset="0"/>
              </a:endParaRPr>
            </a:p>
          </p:txBody>
        </p:sp>
        <p:cxnSp>
          <p:nvCxnSpPr>
            <p:cNvPr id="85" name="Conector Reto 84"/>
            <p:cNvCxnSpPr/>
            <p:nvPr/>
          </p:nvCxnSpPr>
          <p:spPr>
            <a:xfrm flipV="1">
              <a:off x="12509" y="8819"/>
              <a:ext cx="87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ector Reto 85"/>
            <p:cNvCxnSpPr/>
            <p:nvPr/>
          </p:nvCxnSpPr>
          <p:spPr>
            <a:xfrm flipV="1">
              <a:off x="12509" y="8963"/>
              <a:ext cx="87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ector Reto 86"/>
            <p:cNvCxnSpPr/>
            <p:nvPr/>
          </p:nvCxnSpPr>
          <p:spPr>
            <a:xfrm rot="16200000" flipV="1">
              <a:off x="6689" y="7304"/>
              <a:ext cx="87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ector Reto 87"/>
            <p:cNvCxnSpPr/>
            <p:nvPr/>
          </p:nvCxnSpPr>
          <p:spPr>
            <a:xfrm rot="16200000" flipV="1">
              <a:off x="6830" y="7296"/>
              <a:ext cx="87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ector Reto 88"/>
            <p:cNvCxnSpPr/>
            <p:nvPr/>
          </p:nvCxnSpPr>
          <p:spPr>
            <a:xfrm flipV="1">
              <a:off x="10254" y="7984"/>
              <a:ext cx="266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ector Reto 89"/>
            <p:cNvCxnSpPr/>
            <p:nvPr/>
          </p:nvCxnSpPr>
          <p:spPr>
            <a:xfrm>
              <a:off x="12909" y="7968"/>
              <a:ext cx="0" cy="85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ector Reto 90"/>
            <p:cNvCxnSpPr/>
            <p:nvPr/>
          </p:nvCxnSpPr>
          <p:spPr>
            <a:xfrm>
              <a:off x="12631" y="9985"/>
              <a:ext cx="55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ector Reto 91"/>
            <p:cNvCxnSpPr/>
            <p:nvPr/>
          </p:nvCxnSpPr>
          <p:spPr>
            <a:xfrm>
              <a:off x="12909" y="8963"/>
              <a:ext cx="0" cy="10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ector Reto 92"/>
            <p:cNvCxnSpPr/>
            <p:nvPr/>
          </p:nvCxnSpPr>
          <p:spPr>
            <a:xfrm>
              <a:off x="5354" y="7355"/>
              <a:ext cx="1757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ector Reto 93"/>
            <p:cNvCxnSpPr/>
            <p:nvPr/>
          </p:nvCxnSpPr>
          <p:spPr>
            <a:xfrm>
              <a:off x="5397" y="7355"/>
              <a:ext cx="0" cy="119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ector Reto 97"/>
            <p:cNvCxnSpPr/>
            <p:nvPr/>
          </p:nvCxnSpPr>
          <p:spPr>
            <a:xfrm>
              <a:off x="5126" y="8583"/>
              <a:ext cx="55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Caixa de Texto 23"/>
            <p:cNvSpPr txBox="1"/>
            <p:nvPr/>
          </p:nvSpPr>
          <p:spPr>
            <a:xfrm>
              <a:off x="6458" y="5831"/>
              <a:ext cx="1292" cy="1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altLang="en-US" sz="2800" dirty="0">
                  <a:latin typeface="Comic Sans MS" panose="030F0702030302020204" pitchFamily="66" charset="0"/>
                  <a:cs typeface="Comic Sans MS" panose="030F0702030302020204" pitchFamily="66" charset="0"/>
                </a:rPr>
                <a:t>C</a:t>
              </a:r>
              <a:r>
                <a:rPr lang="pt-BR" altLang="en-US" sz="2800" baseline="-25000" dirty="0">
                  <a:latin typeface="Comic Sans MS" panose="030F0702030302020204" pitchFamily="66" charset="0"/>
                  <a:cs typeface="Comic Sans MS" panose="030F0702030302020204" pitchFamily="66" charset="0"/>
                </a:rPr>
                <a:t>B </a:t>
              </a:r>
              <a:endParaRPr lang="pt-BR" altLang="en-US" sz="2800" dirty="0">
                <a:latin typeface="Comic Sans MS" panose="030F0702030302020204" pitchFamily="66" charset="0"/>
                <a:cs typeface="Comic Sans MS" panose="030F0702030302020204" pitchFamily="66" charset="0"/>
              </a:endParaRPr>
            </a:p>
          </p:txBody>
        </p:sp>
      </p:grpSp>
      <p:sp>
        <p:nvSpPr>
          <p:cNvPr id="101" name="Caixa de Texto 23"/>
          <p:cNvSpPr txBox="1"/>
          <p:nvPr/>
        </p:nvSpPr>
        <p:spPr>
          <a:xfrm>
            <a:off x="4881417" y="2991703"/>
            <a:ext cx="5695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en-US" sz="2800" dirty="0">
                <a:latin typeface="Comic Sans MS" panose="030F0702030302020204" pitchFamily="66" charset="0"/>
                <a:cs typeface="Comic Sans MS" panose="030F0702030302020204" pitchFamily="66" charset="0"/>
              </a:rPr>
              <a:t>C</a:t>
            </a:r>
            <a:r>
              <a:rPr lang="pt-BR" altLang="en-US" sz="2800" baseline="-25000" dirty="0">
                <a:latin typeface="Comic Sans MS" panose="030F0702030302020204" pitchFamily="66" charset="0"/>
                <a:cs typeface="Comic Sans MS" panose="030F0702030302020204" pitchFamily="66" charset="0"/>
              </a:rPr>
              <a:t>E </a:t>
            </a:r>
            <a:endParaRPr lang="pt-BR" altLang="en-US" sz="2800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grpSp>
        <p:nvGrpSpPr>
          <p:cNvPr id="102" name="Grupo 101"/>
          <p:cNvGrpSpPr/>
          <p:nvPr/>
        </p:nvGrpSpPr>
        <p:grpSpPr>
          <a:xfrm>
            <a:off x="7310083" y="881393"/>
            <a:ext cx="3539527" cy="2900641"/>
            <a:chOff x="5354" y="4308"/>
            <a:chExt cx="8030" cy="5805"/>
          </a:xfrm>
        </p:grpSpPr>
        <p:grpSp>
          <p:nvGrpSpPr>
            <p:cNvPr id="103" name="Grupo 102"/>
            <p:cNvGrpSpPr/>
            <p:nvPr/>
          </p:nvGrpSpPr>
          <p:grpSpPr>
            <a:xfrm rot="5400000">
              <a:off x="8960" y="6068"/>
              <a:ext cx="1441" cy="1158"/>
              <a:chOff x="8610600" y="2538153"/>
              <a:chExt cx="915322" cy="734922"/>
            </a:xfrm>
          </p:grpSpPr>
          <p:cxnSp>
            <p:nvCxnSpPr>
              <p:cNvPr id="107" name="Conector Reto 106"/>
              <p:cNvCxnSpPr/>
              <p:nvPr/>
            </p:nvCxnSpPr>
            <p:spPr>
              <a:xfrm>
                <a:off x="8610600" y="2538153"/>
                <a:ext cx="484394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Conector Reto 108"/>
              <p:cNvCxnSpPr/>
              <p:nvPr/>
            </p:nvCxnSpPr>
            <p:spPr>
              <a:xfrm rot="16200000">
                <a:off x="9283725" y="3030878"/>
                <a:ext cx="484394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0" name="Grupo 109"/>
            <p:cNvGrpSpPr/>
            <p:nvPr/>
          </p:nvGrpSpPr>
          <p:grpSpPr>
            <a:xfrm rot="5400000" flipH="1">
              <a:off x="9235" y="5133"/>
              <a:ext cx="2007" cy="370"/>
              <a:chOff x="4152748" y="3524056"/>
              <a:chExt cx="1274569" cy="255373"/>
            </a:xfrm>
          </p:grpSpPr>
          <p:cxnSp>
            <p:nvCxnSpPr>
              <p:cNvPr id="111" name="Conector Reto 79"/>
              <p:cNvCxnSpPr/>
              <p:nvPr/>
            </p:nvCxnSpPr>
            <p:spPr>
              <a:xfrm flipV="1">
                <a:off x="4152748" y="3640943"/>
                <a:ext cx="1274569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Retângulo 111"/>
              <p:cNvSpPr/>
              <p:nvPr/>
            </p:nvSpPr>
            <p:spPr>
              <a:xfrm>
                <a:off x="4606140" y="3524056"/>
                <a:ext cx="476096" cy="255373"/>
              </a:xfrm>
              <a:prstGeom prst="rect">
                <a:avLst/>
              </a:prstGeom>
              <a:ln w="222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2400"/>
              </a:p>
            </p:txBody>
          </p:sp>
        </p:grpSp>
        <p:cxnSp>
          <p:nvCxnSpPr>
            <p:cNvPr id="113" name="Conector Reto 112"/>
            <p:cNvCxnSpPr/>
            <p:nvPr/>
          </p:nvCxnSpPr>
          <p:spPr>
            <a:xfrm>
              <a:off x="10279" y="6262"/>
              <a:ext cx="55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Caixa de Texto 23"/>
            <p:cNvSpPr txBox="1"/>
            <p:nvPr/>
          </p:nvSpPr>
          <p:spPr>
            <a:xfrm>
              <a:off x="9580" y="4752"/>
              <a:ext cx="2882" cy="1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altLang="en-US" sz="2800" dirty="0">
                  <a:latin typeface="Comic Sans MS" panose="030F0702030302020204" pitchFamily="66" charset="0"/>
                  <a:cs typeface="Comic Sans MS" panose="030F0702030302020204" pitchFamily="66" charset="0"/>
                </a:rPr>
                <a:t>R</a:t>
              </a:r>
              <a:r>
                <a:rPr lang="pt-BR" altLang="en-US" sz="2800" baseline="-25000" dirty="0" smtClean="0">
                  <a:latin typeface="Comic Sans MS" panose="030F0702030302020204" pitchFamily="66" charset="0"/>
                  <a:cs typeface="Comic Sans MS" panose="030F0702030302020204" pitchFamily="66" charset="0"/>
                </a:rPr>
                <a:t>C</a:t>
              </a:r>
              <a:endParaRPr lang="pt-BR" altLang="en-US" sz="2800" dirty="0" smtClean="0">
                <a:latin typeface="Comic Sans MS" panose="030F0702030302020204" pitchFamily="66" charset="0"/>
                <a:cs typeface="Comic Sans MS" panose="030F0702030302020204" pitchFamily="66" charset="0"/>
              </a:endParaRPr>
            </a:p>
          </p:txBody>
        </p:sp>
        <p:grpSp>
          <p:nvGrpSpPr>
            <p:cNvPr id="116" name="Grupo 115"/>
            <p:cNvGrpSpPr/>
            <p:nvPr/>
          </p:nvGrpSpPr>
          <p:grpSpPr>
            <a:xfrm rot="5400000" flipH="1">
              <a:off x="9293" y="8900"/>
              <a:ext cx="2007" cy="370"/>
              <a:chOff x="4152748" y="3489098"/>
              <a:chExt cx="1274569" cy="255373"/>
            </a:xfrm>
          </p:grpSpPr>
          <p:cxnSp>
            <p:nvCxnSpPr>
              <p:cNvPr id="117" name="Conector Reto 79"/>
              <p:cNvCxnSpPr/>
              <p:nvPr/>
            </p:nvCxnSpPr>
            <p:spPr>
              <a:xfrm flipV="1">
                <a:off x="4152748" y="3606542"/>
                <a:ext cx="1274569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8" name="Retângulo 117"/>
              <p:cNvSpPr/>
              <p:nvPr/>
            </p:nvSpPr>
            <p:spPr>
              <a:xfrm>
                <a:off x="4477013" y="3489098"/>
                <a:ext cx="476096" cy="255373"/>
              </a:xfrm>
              <a:prstGeom prst="rect">
                <a:avLst/>
              </a:prstGeom>
              <a:ln w="22225"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2400"/>
              </a:p>
            </p:txBody>
          </p:sp>
        </p:grpSp>
        <p:cxnSp>
          <p:nvCxnSpPr>
            <p:cNvPr id="120" name="Conector Reto 119"/>
            <p:cNvCxnSpPr/>
            <p:nvPr/>
          </p:nvCxnSpPr>
          <p:spPr>
            <a:xfrm>
              <a:off x="10036" y="10057"/>
              <a:ext cx="55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1" name="Grupo 120"/>
            <p:cNvGrpSpPr/>
            <p:nvPr/>
          </p:nvGrpSpPr>
          <p:grpSpPr>
            <a:xfrm rot="5400000" flipH="1">
              <a:off x="7218" y="5126"/>
              <a:ext cx="2007" cy="370"/>
              <a:chOff x="4210855" y="3524056"/>
              <a:chExt cx="1274569" cy="255373"/>
            </a:xfrm>
          </p:grpSpPr>
          <p:cxnSp>
            <p:nvCxnSpPr>
              <p:cNvPr id="122" name="Conector Reto 79"/>
              <p:cNvCxnSpPr/>
              <p:nvPr/>
            </p:nvCxnSpPr>
            <p:spPr>
              <a:xfrm flipV="1">
                <a:off x="4210855" y="3633645"/>
                <a:ext cx="1274569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3" name="Retângulo 122"/>
              <p:cNvSpPr/>
              <p:nvPr/>
            </p:nvSpPr>
            <p:spPr>
              <a:xfrm>
                <a:off x="4606140" y="3524056"/>
                <a:ext cx="476096" cy="255373"/>
              </a:xfrm>
              <a:prstGeom prst="rect">
                <a:avLst/>
              </a:prstGeom>
              <a:ln w="222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2400"/>
              </a:p>
            </p:txBody>
          </p:sp>
        </p:grpSp>
        <p:grpSp>
          <p:nvGrpSpPr>
            <p:cNvPr id="124" name="Grupo 123"/>
            <p:cNvGrpSpPr/>
            <p:nvPr/>
          </p:nvGrpSpPr>
          <p:grpSpPr>
            <a:xfrm rot="5400000" flipH="1">
              <a:off x="7194" y="8924"/>
              <a:ext cx="2007" cy="370"/>
              <a:chOff x="4152748" y="3524056"/>
              <a:chExt cx="1274569" cy="255373"/>
            </a:xfrm>
          </p:grpSpPr>
          <p:cxnSp>
            <p:nvCxnSpPr>
              <p:cNvPr id="125" name="Conector Reto 79"/>
              <p:cNvCxnSpPr/>
              <p:nvPr/>
            </p:nvCxnSpPr>
            <p:spPr>
              <a:xfrm flipV="1">
                <a:off x="4152748" y="3617080"/>
                <a:ext cx="1274569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6" name="Retângulo 125"/>
              <p:cNvSpPr/>
              <p:nvPr/>
            </p:nvSpPr>
            <p:spPr>
              <a:xfrm>
                <a:off x="4606140" y="3524056"/>
                <a:ext cx="476096" cy="255373"/>
              </a:xfrm>
              <a:prstGeom prst="rect">
                <a:avLst/>
              </a:prstGeom>
              <a:ln w="22225"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2400"/>
              </a:p>
            </p:txBody>
          </p:sp>
        </p:grpSp>
        <p:cxnSp>
          <p:nvCxnSpPr>
            <p:cNvPr id="127" name="Conector Reto 126"/>
            <p:cNvCxnSpPr/>
            <p:nvPr/>
          </p:nvCxnSpPr>
          <p:spPr>
            <a:xfrm>
              <a:off x="7941" y="10112"/>
              <a:ext cx="55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ector Reto 127"/>
            <p:cNvCxnSpPr/>
            <p:nvPr/>
          </p:nvCxnSpPr>
          <p:spPr>
            <a:xfrm>
              <a:off x="8258" y="6255"/>
              <a:ext cx="0" cy="205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Conector Reto 128"/>
            <p:cNvCxnSpPr/>
            <p:nvPr/>
          </p:nvCxnSpPr>
          <p:spPr>
            <a:xfrm>
              <a:off x="7268" y="7365"/>
              <a:ext cx="225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Elipse 129"/>
            <p:cNvSpPr/>
            <p:nvPr/>
          </p:nvSpPr>
          <p:spPr>
            <a:xfrm>
              <a:off x="8165" y="7287"/>
              <a:ext cx="170" cy="17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altLang="en-US"/>
            </a:p>
          </p:txBody>
        </p:sp>
        <p:sp>
          <p:nvSpPr>
            <p:cNvPr id="131" name="Caixa de Texto 23"/>
            <p:cNvSpPr txBox="1"/>
            <p:nvPr/>
          </p:nvSpPr>
          <p:spPr>
            <a:xfrm>
              <a:off x="5902" y="8501"/>
              <a:ext cx="2733" cy="1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altLang="en-US" sz="2800" dirty="0">
                  <a:latin typeface="Comic Sans MS" panose="030F0702030302020204" pitchFamily="66" charset="0"/>
                  <a:cs typeface="Comic Sans MS" panose="030F0702030302020204" pitchFamily="66" charset="0"/>
                </a:rPr>
                <a:t>R</a:t>
              </a:r>
              <a:r>
                <a:rPr lang="pt-BR" altLang="en-US" sz="2800" baseline="-25000" dirty="0">
                  <a:latin typeface="Comic Sans MS" panose="030F0702030302020204" pitchFamily="66" charset="0"/>
                  <a:cs typeface="Comic Sans MS" panose="030F0702030302020204" pitchFamily="66" charset="0"/>
                </a:rPr>
                <a:t>B2 </a:t>
              </a:r>
              <a:endParaRPr lang="pt-BR" altLang="en-US" sz="2800" dirty="0">
                <a:latin typeface="Comic Sans MS" panose="030F0702030302020204" pitchFamily="66" charset="0"/>
                <a:cs typeface="Comic Sans MS" panose="030F0702030302020204" pitchFamily="66" charset="0"/>
              </a:endParaRPr>
            </a:p>
          </p:txBody>
        </p:sp>
        <p:sp>
          <p:nvSpPr>
            <p:cNvPr id="132" name="Caixa de Texto 23"/>
            <p:cNvSpPr txBox="1"/>
            <p:nvPr/>
          </p:nvSpPr>
          <p:spPr>
            <a:xfrm>
              <a:off x="6160" y="4685"/>
              <a:ext cx="2216" cy="1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altLang="en-US" sz="2800" dirty="0">
                  <a:latin typeface="Comic Sans MS" panose="030F0702030302020204" pitchFamily="66" charset="0"/>
                  <a:cs typeface="Comic Sans MS" panose="030F0702030302020204" pitchFamily="66" charset="0"/>
                </a:rPr>
                <a:t>R</a:t>
              </a:r>
              <a:r>
                <a:rPr lang="pt-BR" altLang="en-US" sz="2800" baseline="-25000" dirty="0">
                  <a:latin typeface="Comic Sans MS" panose="030F0702030302020204" pitchFamily="66" charset="0"/>
                  <a:cs typeface="Comic Sans MS" panose="030F0702030302020204" pitchFamily="66" charset="0"/>
                </a:rPr>
                <a:t>B1</a:t>
              </a:r>
              <a:endParaRPr lang="pt-BR" altLang="en-US" sz="2800" dirty="0">
                <a:latin typeface="Comic Sans MS" panose="030F0702030302020204" pitchFamily="66" charset="0"/>
                <a:cs typeface="Comic Sans MS" panose="030F0702030302020204" pitchFamily="66" charset="0"/>
              </a:endParaRPr>
            </a:p>
          </p:txBody>
        </p:sp>
        <p:cxnSp>
          <p:nvCxnSpPr>
            <p:cNvPr id="133" name="Conector Reto 132"/>
            <p:cNvCxnSpPr/>
            <p:nvPr/>
          </p:nvCxnSpPr>
          <p:spPr>
            <a:xfrm flipV="1">
              <a:off x="12509" y="8819"/>
              <a:ext cx="87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Conector Reto 133"/>
            <p:cNvCxnSpPr/>
            <p:nvPr/>
          </p:nvCxnSpPr>
          <p:spPr>
            <a:xfrm flipV="1">
              <a:off x="12509" y="8963"/>
              <a:ext cx="87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Conector Reto 134"/>
            <p:cNvCxnSpPr/>
            <p:nvPr/>
          </p:nvCxnSpPr>
          <p:spPr>
            <a:xfrm rot="16200000" flipV="1">
              <a:off x="6689" y="7304"/>
              <a:ext cx="87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Conector Reto 135"/>
            <p:cNvCxnSpPr/>
            <p:nvPr/>
          </p:nvCxnSpPr>
          <p:spPr>
            <a:xfrm rot="16200000" flipV="1">
              <a:off x="6830" y="7296"/>
              <a:ext cx="87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Conector Reto 136"/>
            <p:cNvCxnSpPr/>
            <p:nvPr/>
          </p:nvCxnSpPr>
          <p:spPr>
            <a:xfrm flipV="1">
              <a:off x="10254" y="7984"/>
              <a:ext cx="266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Conector Reto 137"/>
            <p:cNvCxnSpPr/>
            <p:nvPr/>
          </p:nvCxnSpPr>
          <p:spPr>
            <a:xfrm>
              <a:off x="12909" y="7968"/>
              <a:ext cx="0" cy="85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Conector Reto 138"/>
            <p:cNvCxnSpPr/>
            <p:nvPr/>
          </p:nvCxnSpPr>
          <p:spPr>
            <a:xfrm>
              <a:off x="12631" y="9985"/>
              <a:ext cx="55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Conector Reto 139"/>
            <p:cNvCxnSpPr/>
            <p:nvPr/>
          </p:nvCxnSpPr>
          <p:spPr>
            <a:xfrm>
              <a:off x="12909" y="8963"/>
              <a:ext cx="0" cy="10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Conector Reto 140"/>
            <p:cNvCxnSpPr/>
            <p:nvPr/>
          </p:nvCxnSpPr>
          <p:spPr>
            <a:xfrm>
              <a:off x="5354" y="7355"/>
              <a:ext cx="1757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Caixa de Texto 23"/>
            <p:cNvSpPr txBox="1"/>
            <p:nvPr/>
          </p:nvSpPr>
          <p:spPr>
            <a:xfrm>
              <a:off x="6458" y="5831"/>
              <a:ext cx="1292" cy="1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altLang="en-US" sz="2800" dirty="0">
                  <a:latin typeface="Comic Sans MS" panose="030F0702030302020204" pitchFamily="66" charset="0"/>
                  <a:cs typeface="Comic Sans MS" panose="030F0702030302020204" pitchFamily="66" charset="0"/>
                </a:rPr>
                <a:t>C</a:t>
              </a:r>
              <a:r>
                <a:rPr lang="pt-BR" altLang="en-US" sz="2800" baseline="-25000" dirty="0">
                  <a:latin typeface="Comic Sans MS" panose="030F0702030302020204" pitchFamily="66" charset="0"/>
                  <a:cs typeface="Comic Sans MS" panose="030F0702030302020204" pitchFamily="66" charset="0"/>
                </a:rPr>
                <a:t>B </a:t>
              </a:r>
              <a:endParaRPr lang="pt-BR" altLang="en-US" sz="2800" dirty="0">
                <a:latin typeface="Comic Sans MS" panose="030F0702030302020204" pitchFamily="66" charset="0"/>
                <a:cs typeface="Comic Sans MS" panose="030F0702030302020204" pitchFamily="66" charset="0"/>
              </a:endParaRPr>
            </a:p>
          </p:txBody>
        </p:sp>
      </p:grpSp>
      <p:cxnSp>
        <p:nvCxnSpPr>
          <p:cNvPr id="146" name="Conector Reto 145"/>
          <p:cNvCxnSpPr/>
          <p:nvPr/>
        </p:nvCxnSpPr>
        <p:spPr>
          <a:xfrm flipH="1">
            <a:off x="7318375" y="885825"/>
            <a:ext cx="216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Conector Reto 146"/>
          <p:cNvCxnSpPr/>
          <p:nvPr/>
        </p:nvCxnSpPr>
        <p:spPr>
          <a:xfrm flipV="1">
            <a:off x="7326630" y="901065"/>
            <a:ext cx="0" cy="684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Cruz 149"/>
          <p:cNvSpPr/>
          <p:nvPr/>
        </p:nvSpPr>
        <p:spPr>
          <a:xfrm>
            <a:off x="5440045" y="1863090"/>
            <a:ext cx="1022985" cy="853440"/>
          </a:xfrm>
          <a:prstGeom prst="plus">
            <a:avLst/>
          </a:prstGeom>
          <a:solidFill>
            <a:srgbClr val="F7FD9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pt-BR" altLang="en-US"/>
          </a:p>
        </p:txBody>
      </p:sp>
      <p:sp>
        <p:nvSpPr>
          <p:cNvPr id="155" name="Elipse 154"/>
          <p:cNvSpPr/>
          <p:nvPr/>
        </p:nvSpPr>
        <p:spPr>
          <a:xfrm>
            <a:off x="7123448" y="2648322"/>
            <a:ext cx="435610" cy="4489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altLang="en-US"/>
          </a:p>
        </p:txBody>
      </p:sp>
      <p:sp>
        <p:nvSpPr>
          <p:cNvPr id="156" name="Forma livre 155"/>
          <p:cNvSpPr/>
          <p:nvPr/>
        </p:nvSpPr>
        <p:spPr>
          <a:xfrm>
            <a:off x="7183138" y="2709282"/>
            <a:ext cx="316865" cy="352425"/>
          </a:xfrm>
          <a:custGeom>
            <a:avLst/>
            <a:gdLst>
              <a:gd name="connisteX0" fmla="*/ 0 w 392430"/>
              <a:gd name="connsiteY0" fmla="*/ 320607 h 520548"/>
              <a:gd name="connisteX1" fmla="*/ 165735 w 392430"/>
              <a:gd name="connsiteY1" fmla="*/ 3742 h 520548"/>
              <a:gd name="connisteX2" fmla="*/ 241300 w 392430"/>
              <a:gd name="connsiteY2" fmla="*/ 517457 h 520548"/>
              <a:gd name="connisteX3" fmla="*/ 392430 w 392430"/>
              <a:gd name="connsiteY3" fmla="*/ 184717 h 520548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</a:cxnLst>
            <a:rect l="l" t="t" r="r" b="b"/>
            <a:pathLst>
              <a:path w="392430" h="520548">
                <a:moveTo>
                  <a:pt x="0" y="320607"/>
                </a:moveTo>
                <a:cubicBezTo>
                  <a:pt x="31750" y="246947"/>
                  <a:pt x="117475" y="-35628"/>
                  <a:pt x="165735" y="3742"/>
                </a:cubicBezTo>
                <a:cubicBezTo>
                  <a:pt x="213995" y="43112"/>
                  <a:pt x="196215" y="481262"/>
                  <a:pt x="241300" y="517457"/>
                </a:cubicBezTo>
                <a:cubicBezTo>
                  <a:pt x="286385" y="553652"/>
                  <a:pt x="363855" y="261552"/>
                  <a:pt x="392430" y="184717"/>
                </a:cubicBezTo>
              </a:path>
            </a:pathLst>
          </a:cu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altLang="en-US"/>
          </a:p>
        </p:txBody>
      </p:sp>
      <p:cxnSp>
        <p:nvCxnSpPr>
          <p:cNvPr id="157" name="Conector Reto 156"/>
          <p:cNvCxnSpPr/>
          <p:nvPr/>
        </p:nvCxnSpPr>
        <p:spPr>
          <a:xfrm rot="5400000">
            <a:off x="6999570" y="3392286"/>
            <a:ext cx="68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Conector Reto 157"/>
          <p:cNvCxnSpPr/>
          <p:nvPr/>
        </p:nvCxnSpPr>
        <p:spPr>
          <a:xfrm>
            <a:off x="7169472" y="3748040"/>
            <a:ext cx="35302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Conector Reto 158"/>
          <p:cNvCxnSpPr/>
          <p:nvPr/>
        </p:nvCxnSpPr>
        <p:spPr>
          <a:xfrm flipH="1" flipV="1">
            <a:off x="7341570" y="2397618"/>
            <a:ext cx="4763" cy="2430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CaixaDeTexto 47"/>
          <p:cNvSpPr txBox="1"/>
          <p:nvPr/>
        </p:nvSpPr>
        <p:spPr>
          <a:xfrm>
            <a:off x="6390658" y="3092811"/>
            <a:ext cx="93916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i="1" dirty="0" err="1" smtClean="0">
                <a:latin typeface="Century Schoolbook" panose="02040604050505020304" pitchFamily="18" charset="0"/>
                <a:ea typeface="Cambria Math" panose="02040503050406030204" pitchFamily="18" charset="0"/>
              </a:rPr>
              <a:t>vin</a:t>
            </a:r>
            <a:r>
              <a:rPr lang="pt-BR" sz="2400" i="1" dirty="0" smtClean="0">
                <a:latin typeface="Century Schoolbook" panose="02040604050505020304" pitchFamily="18" charset="0"/>
                <a:ea typeface="Cambria Math" panose="02040503050406030204" pitchFamily="18" charset="0"/>
              </a:rPr>
              <a:t>(t)</a:t>
            </a:r>
            <a:endParaRPr lang="pt-BR" sz="2400" i="1" dirty="0">
              <a:latin typeface="Century Schoolbook" panose="02040604050505020304" pitchFamily="18" charset="0"/>
              <a:ea typeface="Cambria Math" panose="02040503050406030204" pitchFamily="18" charset="0"/>
            </a:endParaRPr>
          </a:p>
        </p:txBody>
      </p:sp>
      <p:sp>
        <p:nvSpPr>
          <p:cNvPr id="161" name="CaixaDeTexto 45"/>
          <p:cNvSpPr txBox="1"/>
          <p:nvPr/>
        </p:nvSpPr>
        <p:spPr>
          <a:xfrm>
            <a:off x="249555" y="219075"/>
            <a:ext cx="63919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>
              <a:spcBef>
                <a:spcPts val="600"/>
              </a:spcBef>
              <a:spcAft>
                <a:spcPts val="600"/>
              </a:spcAft>
              <a:buFont typeface="+mj-lt"/>
              <a:buNone/>
            </a:pPr>
            <a:r>
              <a:rPr lang="pt-BR" altLang="en-US" sz="3600" b="1" dirty="0" smtClean="0">
                <a:solidFill>
                  <a:srgbClr val="C00000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Modelo de Pequenos sinais</a:t>
            </a:r>
            <a:endParaRPr lang="pt-BR" altLang="en-US" sz="2800" b="1" dirty="0" smtClean="0">
              <a:solidFill>
                <a:schemeClr val="tx1"/>
              </a:solidFill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7152327" y="1570625"/>
            <a:ext cx="35302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 de Texto 23"/>
          <p:cNvSpPr txBox="1"/>
          <p:nvPr/>
        </p:nvSpPr>
        <p:spPr>
          <a:xfrm>
            <a:off x="9293875" y="3049710"/>
            <a:ext cx="1149575" cy="5221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sz="2800" dirty="0">
                <a:latin typeface="Comic Sans MS" panose="030F0702030302020204" pitchFamily="66" charset="0"/>
                <a:cs typeface="Comic Sans MS" panose="030F0702030302020204" pitchFamily="66" charset="0"/>
              </a:rPr>
              <a:t>R</a:t>
            </a:r>
            <a:r>
              <a:rPr lang="pt-BR" altLang="en-US" sz="2800" baseline="-25000" dirty="0">
                <a:latin typeface="Comic Sans MS" panose="030F0702030302020204" pitchFamily="66" charset="0"/>
                <a:cs typeface="Comic Sans MS" panose="030F0702030302020204" pitchFamily="66" charset="0"/>
              </a:rPr>
              <a:t>E </a:t>
            </a:r>
            <a:endParaRPr lang="pt-BR" altLang="en-US" sz="2800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tângulo 7"/>
              <p:cNvSpPr/>
              <p:nvPr/>
            </p:nvSpPr>
            <p:spPr>
              <a:xfrm>
                <a:off x="2221230" y="4483735"/>
                <a:ext cx="805180" cy="5835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alt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pt-BR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1230" y="4483735"/>
                <a:ext cx="805180" cy="583565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tângulo 9"/>
              <p:cNvSpPr/>
              <p:nvPr/>
            </p:nvSpPr>
            <p:spPr>
              <a:xfrm>
                <a:off x="635635" y="5766435"/>
                <a:ext cx="532765" cy="5835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altLang="pt-BR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0" name="Re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635" y="5766435"/>
                <a:ext cx="532765" cy="5835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tângulo 10"/>
              <p:cNvSpPr/>
              <p:nvPr/>
            </p:nvSpPr>
            <p:spPr>
              <a:xfrm>
                <a:off x="5141595" y="4123690"/>
                <a:ext cx="5799455" cy="11004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pt-B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pt-B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pt-B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pt-B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pt-B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pt-B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 </m:t>
                      </m:r>
                      <m:sSub>
                        <m:sSubPr>
                          <m:ctrlP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20</m:t>
                          </m:r>
                        </m:sub>
                      </m:sSub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      </m:t>
                      </m:r>
                      <m:f>
                        <m:fPr>
                          <m:ctrlP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pt-B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pt-B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pt-B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pt-B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pt-B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pt-B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 </m:t>
                      </m:r>
                      <m:sSub>
                        <m:sSubPr>
                          <m:ctrlP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20</m:t>
                          </m:r>
                        </m:sub>
                      </m:sSub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1" name="Retâ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1595" y="4123690"/>
                <a:ext cx="5799455" cy="110045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tângulo 12"/>
              <p:cNvSpPr/>
              <p:nvPr/>
            </p:nvSpPr>
            <p:spPr>
              <a:xfrm>
                <a:off x="5010785" y="5356860"/>
                <a:ext cx="6061710" cy="11004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pt-B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pt-B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pt-B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pt-B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pt-B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pt-B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 </m:t>
                      </m:r>
                      <m:sSub>
                        <m:sSubPr>
                          <m:ctrlP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20</m:t>
                          </m:r>
                        </m:sub>
                      </m:sSub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  </m:t>
                      </m:r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   </m:t>
                      </m:r>
                      <m:f>
                        <m:fPr>
                          <m:ctrlP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pt-B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pt-B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pt-B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pt-B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pt-B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pt-B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 </m:t>
                      </m:r>
                      <m:sSub>
                        <m:sSubPr>
                          <m:ctrlP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20</m:t>
                          </m:r>
                        </m:sub>
                      </m:sSub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 </m:t>
                      </m:r>
                    </m:oMath>
                  </m:oMathPara>
                </a14:m>
                <a:endParaRPr lang="pt-BR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0785" y="5356860"/>
                <a:ext cx="6061710" cy="110045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tângulo 13"/>
              <p:cNvSpPr/>
              <p:nvPr/>
            </p:nvSpPr>
            <p:spPr>
              <a:xfrm>
                <a:off x="10947400" y="4435475"/>
                <a:ext cx="858520" cy="5835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4" name="Re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7400" y="4435475"/>
                <a:ext cx="858520" cy="5835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tângulo 14"/>
              <p:cNvSpPr/>
              <p:nvPr/>
            </p:nvSpPr>
            <p:spPr>
              <a:xfrm>
                <a:off x="10947400" y="5615305"/>
                <a:ext cx="858520" cy="5835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5" name="Re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7400" y="5615305"/>
                <a:ext cx="858520" cy="5835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Conector Reto 15"/>
          <p:cNvCxnSpPr/>
          <p:nvPr/>
        </p:nvCxnSpPr>
        <p:spPr>
          <a:xfrm>
            <a:off x="635635" y="4131945"/>
            <a:ext cx="0" cy="221805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1169035" y="4131945"/>
            <a:ext cx="0" cy="221805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>
            <a:off x="2224405" y="4112895"/>
            <a:ext cx="0" cy="221805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>
            <a:off x="2990215" y="4138295"/>
            <a:ext cx="0" cy="221805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>
            <a:off x="5139055" y="4123690"/>
            <a:ext cx="0" cy="221805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>
            <a:off x="10763250" y="4123690"/>
            <a:ext cx="0" cy="221805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/>
          <p:cNvCxnSpPr/>
          <p:nvPr/>
        </p:nvCxnSpPr>
        <p:spPr>
          <a:xfrm>
            <a:off x="11072495" y="4123690"/>
            <a:ext cx="0" cy="221805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/>
          <p:cNvCxnSpPr/>
          <p:nvPr/>
        </p:nvCxnSpPr>
        <p:spPr>
          <a:xfrm>
            <a:off x="11648440" y="4073525"/>
            <a:ext cx="0" cy="221805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tângulo 23"/>
              <p:cNvSpPr/>
              <p:nvPr/>
            </p:nvSpPr>
            <p:spPr>
              <a:xfrm>
                <a:off x="3606800" y="4955540"/>
                <a:ext cx="858520" cy="5835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pt-BR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4" name="Retâ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6800" y="4955540"/>
                <a:ext cx="858520" cy="5835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tângulo 24"/>
              <p:cNvSpPr/>
              <p:nvPr/>
            </p:nvSpPr>
            <p:spPr>
              <a:xfrm>
                <a:off x="10455910" y="5025390"/>
                <a:ext cx="858520" cy="5835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pt-BR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5" name="Retângul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5910" y="5025390"/>
                <a:ext cx="858520" cy="5835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tângulo 8"/>
              <p:cNvSpPr/>
              <p:nvPr/>
            </p:nvSpPr>
            <p:spPr>
              <a:xfrm>
                <a:off x="450215" y="4524375"/>
                <a:ext cx="894080" cy="5835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altLang="pt-BR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215" y="4524375"/>
                <a:ext cx="894080" cy="5835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tângulo 11"/>
              <p:cNvSpPr/>
              <p:nvPr/>
            </p:nvSpPr>
            <p:spPr>
              <a:xfrm>
                <a:off x="2141220" y="5708015"/>
                <a:ext cx="995680" cy="5835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alt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20</m:t>
                          </m:r>
                        </m:sub>
                      </m:sSub>
                    </m:oMath>
                  </m:oMathPara>
                </a14:m>
                <a:endParaRPr lang="pt-BR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2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1220" y="5708015"/>
                <a:ext cx="995680" cy="5835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tângulo 25"/>
              <p:cNvSpPr/>
              <p:nvPr/>
            </p:nvSpPr>
            <p:spPr>
              <a:xfrm>
                <a:off x="1268095" y="5016500"/>
                <a:ext cx="858520" cy="5835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pt-BR" sz="32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pt-BR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6" name="Retângulo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8095" y="5016500"/>
                <a:ext cx="858520" cy="58356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9291955" y="6136640"/>
            <a:ext cx="2743200" cy="365125"/>
          </a:xfrm>
        </p:spPr>
        <p:txBody>
          <a:bodyPr/>
          <a:p>
            <a:fld id="{74F297BB-B745-4CAB-BE1D-CE4C89382949}" type="slidenum">
              <a:rPr lang="pt-BR" smtClean="0"/>
            </a:fld>
            <a:endParaRPr lang="pt-BR"/>
          </a:p>
        </p:txBody>
      </p:sp>
      <p:sp>
        <p:nvSpPr>
          <p:cNvPr id="161" name="CaixaDeTexto 45"/>
          <p:cNvSpPr txBox="1"/>
          <p:nvPr/>
        </p:nvSpPr>
        <p:spPr>
          <a:xfrm>
            <a:off x="2965450" y="147955"/>
            <a:ext cx="63919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>
              <a:spcBef>
                <a:spcPts val="600"/>
              </a:spcBef>
              <a:spcAft>
                <a:spcPts val="600"/>
              </a:spcAft>
              <a:buFont typeface="+mj-lt"/>
              <a:buNone/>
            </a:pPr>
            <a:r>
              <a:rPr lang="pt-BR" altLang="en-US" sz="3600" b="1" dirty="0" smtClean="0">
                <a:solidFill>
                  <a:srgbClr val="C00000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Modelo de Pequenos sinais</a:t>
            </a:r>
            <a:endParaRPr lang="pt-BR" altLang="en-US" sz="2800" b="1" dirty="0" smtClean="0">
              <a:solidFill>
                <a:schemeClr val="tx1"/>
              </a:solidFill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tângulo 7"/>
              <p:cNvSpPr/>
              <p:nvPr/>
            </p:nvSpPr>
            <p:spPr>
              <a:xfrm>
                <a:off x="5392420" y="1226185"/>
                <a:ext cx="805180" cy="5835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alt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pt-BR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2420" y="1226185"/>
                <a:ext cx="805180" cy="583565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tângulo 9"/>
              <p:cNvSpPr/>
              <p:nvPr/>
            </p:nvSpPr>
            <p:spPr>
              <a:xfrm>
                <a:off x="3806825" y="2508885"/>
                <a:ext cx="532765" cy="5835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altLang="pt-BR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0" name="Re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6825" y="2508885"/>
                <a:ext cx="532765" cy="5835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tângulo 13"/>
              <p:cNvSpPr/>
              <p:nvPr/>
            </p:nvSpPr>
            <p:spPr>
              <a:xfrm>
                <a:off x="7962900" y="1177925"/>
                <a:ext cx="858520" cy="5835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4" name="Re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2900" y="1177925"/>
                <a:ext cx="858520" cy="5835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tângulo 14"/>
              <p:cNvSpPr/>
              <p:nvPr/>
            </p:nvSpPr>
            <p:spPr>
              <a:xfrm>
                <a:off x="7962900" y="2357755"/>
                <a:ext cx="858520" cy="5835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5" name="Re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2900" y="2357755"/>
                <a:ext cx="858520" cy="5835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Conector Reto 15"/>
          <p:cNvCxnSpPr/>
          <p:nvPr/>
        </p:nvCxnSpPr>
        <p:spPr>
          <a:xfrm>
            <a:off x="3806825" y="874395"/>
            <a:ext cx="0" cy="221805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4340225" y="874395"/>
            <a:ext cx="0" cy="221805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>
            <a:off x="5395595" y="855345"/>
            <a:ext cx="0" cy="221805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>
            <a:off x="6161405" y="880745"/>
            <a:ext cx="0" cy="221805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/>
          <p:cNvCxnSpPr/>
          <p:nvPr/>
        </p:nvCxnSpPr>
        <p:spPr>
          <a:xfrm>
            <a:off x="8087995" y="866140"/>
            <a:ext cx="0" cy="221805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/>
          <p:cNvCxnSpPr/>
          <p:nvPr/>
        </p:nvCxnSpPr>
        <p:spPr>
          <a:xfrm>
            <a:off x="8663940" y="815975"/>
            <a:ext cx="0" cy="221805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tângulo 23"/>
              <p:cNvSpPr/>
              <p:nvPr/>
            </p:nvSpPr>
            <p:spPr>
              <a:xfrm>
                <a:off x="6777990" y="1697990"/>
                <a:ext cx="858520" cy="5835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pt-BR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4" name="Retâ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7990" y="1697990"/>
                <a:ext cx="858520" cy="5835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tângulo 8"/>
              <p:cNvSpPr/>
              <p:nvPr/>
            </p:nvSpPr>
            <p:spPr>
              <a:xfrm>
                <a:off x="3621405" y="1266825"/>
                <a:ext cx="894080" cy="5835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altLang="pt-BR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1405" y="1266825"/>
                <a:ext cx="894080" cy="5835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tângulo 11"/>
              <p:cNvSpPr/>
              <p:nvPr/>
            </p:nvSpPr>
            <p:spPr>
              <a:xfrm>
                <a:off x="5312410" y="2450465"/>
                <a:ext cx="995680" cy="5835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alt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20</m:t>
                          </m:r>
                        </m:sub>
                      </m:sSub>
                    </m:oMath>
                  </m:oMathPara>
                </a14:m>
                <a:endParaRPr lang="pt-BR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2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2410" y="2450465"/>
                <a:ext cx="995680" cy="5835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tângulo 25"/>
              <p:cNvSpPr/>
              <p:nvPr/>
            </p:nvSpPr>
            <p:spPr>
              <a:xfrm>
                <a:off x="4439285" y="1758950"/>
                <a:ext cx="858520" cy="5835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pt-BR" sz="32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pt-BR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6" name="Retângulo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9285" y="1758950"/>
                <a:ext cx="858520" cy="5835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tângulo 1"/>
              <p:cNvSpPr/>
              <p:nvPr/>
            </p:nvSpPr>
            <p:spPr>
              <a:xfrm>
                <a:off x="3853815" y="4237990"/>
                <a:ext cx="5799455" cy="11004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pt-B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pt-B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pt-B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pt-B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pt-B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pt-B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 </m:t>
                      </m:r>
                      <m:sSub>
                        <m:sSubPr>
                          <m:ctrlP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20</m:t>
                          </m:r>
                        </m:sub>
                      </m:sSub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      </m:t>
                      </m:r>
                      <m:f>
                        <m:fPr>
                          <m:ctrlP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pt-B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pt-B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pt-B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pt-B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pt-B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pt-B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 </m:t>
                      </m:r>
                      <m:sSub>
                        <m:sSubPr>
                          <m:ctrlP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20</m:t>
                          </m:r>
                        </m:sub>
                      </m:sSub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3815" y="4237990"/>
                <a:ext cx="5799455" cy="110045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tângulo 2"/>
              <p:cNvSpPr/>
              <p:nvPr/>
            </p:nvSpPr>
            <p:spPr>
              <a:xfrm>
                <a:off x="3723005" y="5471160"/>
                <a:ext cx="6061710" cy="11004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pt-B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pt-B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pt-B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pt-B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pt-B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pt-B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 </m:t>
                      </m:r>
                      <m:sSub>
                        <m:sSubPr>
                          <m:ctrlP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20</m:t>
                          </m:r>
                        </m:sub>
                      </m:sSub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  </m:t>
                      </m:r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   </m:t>
                      </m:r>
                      <m:f>
                        <m:fPr>
                          <m:ctrlP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pt-B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pt-B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pt-B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pt-B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pt-B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pt-B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 </m:t>
                      </m:r>
                      <m:sSub>
                        <m:sSubPr>
                          <m:ctrlP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20</m:t>
                          </m:r>
                        </m:sub>
                      </m:sSub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 </m:t>
                      </m:r>
                    </m:oMath>
                  </m:oMathPara>
                </a14:m>
                <a:endParaRPr lang="pt-BR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3005" y="5471160"/>
                <a:ext cx="6061710" cy="110045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tângulo 4"/>
              <p:cNvSpPr/>
              <p:nvPr/>
            </p:nvSpPr>
            <p:spPr>
              <a:xfrm>
                <a:off x="9659620" y="4549775"/>
                <a:ext cx="858520" cy="5835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9620" y="4549775"/>
                <a:ext cx="858520" cy="58356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tângulo 26"/>
              <p:cNvSpPr/>
              <p:nvPr/>
            </p:nvSpPr>
            <p:spPr>
              <a:xfrm>
                <a:off x="9659620" y="5729605"/>
                <a:ext cx="858520" cy="5835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7" name="Retângulo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9620" y="5729605"/>
                <a:ext cx="858520" cy="58356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Conector Reto 27"/>
          <p:cNvCxnSpPr/>
          <p:nvPr/>
        </p:nvCxnSpPr>
        <p:spPr>
          <a:xfrm>
            <a:off x="3851275" y="4237990"/>
            <a:ext cx="0" cy="221805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>
            <a:off x="9475470" y="4237990"/>
            <a:ext cx="0" cy="221805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/>
          <p:cNvCxnSpPr/>
          <p:nvPr/>
        </p:nvCxnSpPr>
        <p:spPr>
          <a:xfrm>
            <a:off x="9784715" y="4237990"/>
            <a:ext cx="0" cy="221805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>
            <a:off x="10360660" y="4187825"/>
            <a:ext cx="0" cy="221805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tângulo 31"/>
              <p:cNvSpPr/>
              <p:nvPr/>
            </p:nvSpPr>
            <p:spPr>
              <a:xfrm>
                <a:off x="9168130" y="5139690"/>
                <a:ext cx="858520" cy="5835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pt-BR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2" name="Retângulo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8130" y="5139690"/>
                <a:ext cx="858520" cy="58356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tângulo 32"/>
              <p:cNvSpPr/>
              <p:nvPr/>
            </p:nvSpPr>
            <p:spPr>
              <a:xfrm>
                <a:off x="2465705" y="5748655"/>
                <a:ext cx="532765" cy="5835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altLang="pt-BR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alt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3" name="Retângulo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5705" y="5748655"/>
                <a:ext cx="532765" cy="583565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Conector Reto 33"/>
          <p:cNvCxnSpPr/>
          <p:nvPr/>
        </p:nvCxnSpPr>
        <p:spPr>
          <a:xfrm>
            <a:off x="2465705" y="4114165"/>
            <a:ext cx="0" cy="221805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/>
          <p:cNvCxnSpPr/>
          <p:nvPr/>
        </p:nvCxnSpPr>
        <p:spPr>
          <a:xfrm>
            <a:off x="2999105" y="4114165"/>
            <a:ext cx="0" cy="221805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Retângulo 37"/>
              <p:cNvSpPr/>
              <p:nvPr/>
            </p:nvSpPr>
            <p:spPr>
              <a:xfrm>
                <a:off x="2280285" y="4506595"/>
                <a:ext cx="894080" cy="5835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altLang="pt-BR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8" name="Retângulo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0285" y="4506595"/>
                <a:ext cx="894080" cy="583565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Retângulo 38"/>
              <p:cNvSpPr/>
              <p:nvPr/>
            </p:nvSpPr>
            <p:spPr>
              <a:xfrm>
                <a:off x="3098165" y="4998720"/>
                <a:ext cx="858520" cy="5835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pt-BR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9" name="Retângulo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8165" y="4998720"/>
                <a:ext cx="858520" cy="583565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CaixaDeTexto 45"/>
          <p:cNvSpPr txBox="1"/>
          <p:nvPr/>
        </p:nvSpPr>
        <p:spPr>
          <a:xfrm>
            <a:off x="4764405" y="3308350"/>
            <a:ext cx="20916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 algn="l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pt-BR" altLang="en-US" sz="2800" b="1" dirty="0" smtClean="0">
                <a:solidFill>
                  <a:srgbClr val="C00000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polarização</a:t>
            </a:r>
            <a:endParaRPr lang="pt-BR" altLang="en-US" sz="2800" b="1" dirty="0" smtClean="0">
              <a:solidFill>
                <a:srgbClr val="C00000"/>
              </a:solidFill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</p:txBody>
      </p:sp>
      <p:sp>
        <p:nvSpPr>
          <p:cNvPr id="41" name="CaixaDeTexto 45"/>
          <p:cNvSpPr txBox="1"/>
          <p:nvPr/>
        </p:nvSpPr>
        <p:spPr>
          <a:xfrm>
            <a:off x="7567295" y="3060700"/>
            <a:ext cx="172466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14605" indent="-14605" algn="ctr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pt-BR" altLang="en-US" sz="2800" b="1" dirty="0" smtClean="0">
                <a:solidFill>
                  <a:srgbClr val="C00000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pequenos sinais</a:t>
            </a:r>
            <a:endParaRPr lang="pt-BR" altLang="en-US" sz="2800" b="1" dirty="0" smtClean="0">
              <a:solidFill>
                <a:srgbClr val="C00000"/>
              </a:solidFill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9291955" y="6136640"/>
            <a:ext cx="2743200" cy="365125"/>
          </a:xfrm>
        </p:spPr>
        <p:txBody>
          <a:bodyPr/>
          <a:p>
            <a:fld id="{74F297BB-B745-4CAB-BE1D-CE4C89382949}" type="slidenum">
              <a:rPr lang="pt-BR" smtClean="0"/>
            </a:fld>
            <a:endParaRPr lang="pt-BR"/>
          </a:p>
        </p:txBody>
      </p:sp>
      <p:sp>
        <p:nvSpPr>
          <p:cNvPr id="161" name="CaixaDeTexto 45"/>
          <p:cNvSpPr txBox="1"/>
          <p:nvPr/>
        </p:nvSpPr>
        <p:spPr>
          <a:xfrm>
            <a:off x="309245" y="483870"/>
            <a:ext cx="11530965" cy="2522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>
              <a:spcBef>
                <a:spcPts val="600"/>
              </a:spcBef>
              <a:spcAft>
                <a:spcPts val="600"/>
              </a:spcAft>
              <a:buFont typeface="+mj-lt"/>
              <a:buNone/>
            </a:pPr>
            <a:r>
              <a:rPr lang="pt-BR" altLang="en-US" sz="3600" b="1" dirty="0" smtClean="0">
                <a:solidFill>
                  <a:srgbClr val="C00000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Modelo de Pequenos sinais</a:t>
            </a:r>
            <a:endParaRPr lang="pt-BR" altLang="en-US" sz="3600" b="1" dirty="0" smtClean="0">
              <a:solidFill>
                <a:srgbClr val="C00000"/>
              </a:solidFill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  <a:p>
            <a:pPr indent="0" algn="l">
              <a:spcBef>
                <a:spcPts val="600"/>
              </a:spcBef>
              <a:spcAft>
                <a:spcPts val="600"/>
              </a:spcAft>
              <a:buFont typeface="+mj-lt"/>
              <a:buNone/>
            </a:pPr>
            <a:r>
              <a:rPr lang="pt-BR" altLang="en-US" sz="28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O modelo de pequenos sinais pode ser descrito por uma matriz H, com parâmetros constantes. Esta matriz pode ser associada a um circuito, que tem suas tensões e correntes relacionadas como indicado nessa matriz H</a:t>
            </a:r>
            <a:endParaRPr lang="pt-BR" altLang="en-US" sz="2800" b="1" dirty="0" smtClean="0">
              <a:solidFill>
                <a:schemeClr val="tx1"/>
              </a:solidFill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tângulo 1"/>
              <p:cNvSpPr/>
              <p:nvPr/>
            </p:nvSpPr>
            <p:spPr>
              <a:xfrm>
                <a:off x="1845945" y="3553460"/>
                <a:ext cx="5799455" cy="11004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pt-B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pt-B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pt-B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pt-B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pt-B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pt-B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 </m:t>
                      </m:r>
                      <m:sSub>
                        <m:sSubPr>
                          <m:ctrlP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20</m:t>
                          </m:r>
                        </m:sub>
                      </m:sSub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      </m:t>
                      </m:r>
                      <m:f>
                        <m:fPr>
                          <m:ctrlP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pt-B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pt-B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pt-B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pt-B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pt-B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pt-B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 </m:t>
                      </m:r>
                      <m:sSub>
                        <m:sSubPr>
                          <m:ctrlP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20</m:t>
                          </m:r>
                        </m:sub>
                      </m:sSub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5945" y="3553460"/>
                <a:ext cx="5799455" cy="1100455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tângulo 2"/>
              <p:cNvSpPr/>
              <p:nvPr/>
            </p:nvSpPr>
            <p:spPr>
              <a:xfrm>
                <a:off x="1715135" y="4786630"/>
                <a:ext cx="6061710" cy="11004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pt-B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pt-B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pt-B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pt-B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pt-B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pt-B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 </m:t>
                      </m:r>
                      <m:sSub>
                        <m:sSubPr>
                          <m:ctrlP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20</m:t>
                          </m:r>
                        </m:sub>
                      </m:sSub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  </m:t>
                      </m:r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   </m:t>
                      </m:r>
                      <m:f>
                        <m:fPr>
                          <m:ctrlP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pt-B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pt-B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pt-B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pt-B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pt-B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pt-BR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 </m:t>
                      </m:r>
                      <m:sSub>
                        <m:sSubPr>
                          <m:ctrlP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20</m:t>
                          </m:r>
                        </m:sub>
                      </m:sSub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 </m:t>
                      </m:r>
                    </m:oMath>
                  </m:oMathPara>
                </a14:m>
                <a:endParaRPr lang="pt-BR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5135" y="4786630"/>
                <a:ext cx="6061710" cy="110045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tângulo 4"/>
              <p:cNvSpPr/>
              <p:nvPr/>
            </p:nvSpPr>
            <p:spPr>
              <a:xfrm>
                <a:off x="7575550" y="3865245"/>
                <a:ext cx="858520" cy="5835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5550" y="3865245"/>
                <a:ext cx="858520" cy="5835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tângulo 26"/>
              <p:cNvSpPr/>
              <p:nvPr/>
            </p:nvSpPr>
            <p:spPr>
              <a:xfrm>
                <a:off x="7575550" y="5045075"/>
                <a:ext cx="858520" cy="5835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7" name="Retângulo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5550" y="5045075"/>
                <a:ext cx="858520" cy="5835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Conector Reto 27"/>
          <p:cNvCxnSpPr/>
          <p:nvPr/>
        </p:nvCxnSpPr>
        <p:spPr>
          <a:xfrm>
            <a:off x="1843405" y="3622040"/>
            <a:ext cx="0" cy="221805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>
            <a:off x="7467600" y="3553460"/>
            <a:ext cx="0" cy="221805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/>
          <p:cNvCxnSpPr/>
          <p:nvPr/>
        </p:nvCxnSpPr>
        <p:spPr>
          <a:xfrm>
            <a:off x="7700645" y="3553460"/>
            <a:ext cx="0" cy="221805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>
            <a:off x="8276590" y="3503295"/>
            <a:ext cx="0" cy="221805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tângulo 31"/>
              <p:cNvSpPr/>
              <p:nvPr/>
            </p:nvSpPr>
            <p:spPr>
              <a:xfrm>
                <a:off x="7145020" y="4455160"/>
                <a:ext cx="858520" cy="5835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pt-BR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2" name="Retângulo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5020" y="4455160"/>
                <a:ext cx="858520" cy="5835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tângulo 32"/>
              <p:cNvSpPr/>
              <p:nvPr/>
            </p:nvSpPr>
            <p:spPr>
              <a:xfrm>
                <a:off x="732155" y="5247005"/>
                <a:ext cx="532765" cy="5835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altLang="pt-BR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alt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3" name="Retângulo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155" y="5247005"/>
                <a:ext cx="532765" cy="5835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Conector Reto 33"/>
          <p:cNvCxnSpPr/>
          <p:nvPr/>
        </p:nvCxnSpPr>
        <p:spPr>
          <a:xfrm>
            <a:off x="732155" y="3612515"/>
            <a:ext cx="0" cy="221805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/>
          <p:cNvCxnSpPr/>
          <p:nvPr/>
        </p:nvCxnSpPr>
        <p:spPr>
          <a:xfrm>
            <a:off x="1265555" y="3612515"/>
            <a:ext cx="0" cy="221805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Retângulo 37"/>
              <p:cNvSpPr/>
              <p:nvPr/>
            </p:nvSpPr>
            <p:spPr>
              <a:xfrm>
                <a:off x="546735" y="4004945"/>
                <a:ext cx="894080" cy="5835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altLang="pt-BR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8" name="Retângulo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735" y="4004945"/>
                <a:ext cx="894080" cy="5835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Retângulo 38"/>
              <p:cNvSpPr/>
              <p:nvPr/>
            </p:nvSpPr>
            <p:spPr>
              <a:xfrm>
                <a:off x="1084580" y="4429760"/>
                <a:ext cx="858520" cy="5835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pt-BR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9" name="Retângulo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580" y="4429760"/>
                <a:ext cx="858520" cy="5835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tângulo 5"/>
              <p:cNvSpPr/>
              <p:nvPr/>
            </p:nvSpPr>
            <p:spPr>
              <a:xfrm>
                <a:off x="8150860" y="4480560"/>
                <a:ext cx="858520" cy="5835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pt-BR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6" name="Retâ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0860" y="4480560"/>
                <a:ext cx="858520" cy="5835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Retângulo 42"/>
              <p:cNvSpPr/>
              <p:nvPr/>
            </p:nvSpPr>
            <p:spPr>
              <a:xfrm>
                <a:off x="8591550" y="3670300"/>
                <a:ext cx="2331720" cy="5835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 </m:t>
                      </m:r>
                      <m:sSub>
                        <m:sSubPr>
                          <m:ctrlP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ℎ</m:t>
                          </m:r>
                        </m:e>
                        <m:sub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      </m:t>
                      </m:r>
                      <m:sSub>
                        <m:sSubPr>
                          <m:ctrlP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ℎ</m:t>
                          </m:r>
                        </m:e>
                        <m:sub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pt-BR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3" name="Retângulo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1550" y="3670300"/>
                <a:ext cx="2331720" cy="5835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Retângulo 43"/>
              <p:cNvSpPr/>
              <p:nvPr/>
            </p:nvSpPr>
            <p:spPr>
              <a:xfrm>
                <a:off x="8724900" y="5128895"/>
                <a:ext cx="2281555" cy="5835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ℎ</m:t>
                          </m:r>
                        </m:e>
                        <m:sub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   </m:t>
                      </m:r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   </m:t>
                      </m:r>
                      <m:sSub>
                        <m:sSubPr>
                          <m:ctrlP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ℎ</m:t>
                          </m:r>
                        </m:e>
                        <m:sub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 </m:t>
                      </m:r>
                    </m:oMath>
                  </m:oMathPara>
                </a14:m>
                <a:endParaRPr lang="pt-BR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4" name="Retângulo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4900" y="5128895"/>
                <a:ext cx="2281555" cy="5835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Retângulo 44"/>
              <p:cNvSpPr/>
              <p:nvPr/>
            </p:nvSpPr>
            <p:spPr>
              <a:xfrm>
                <a:off x="10981690" y="3856355"/>
                <a:ext cx="858520" cy="5835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5" name="Retângulo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1690" y="3856355"/>
                <a:ext cx="858520" cy="5835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Retângulo 45"/>
              <p:cNvSpPr/>
              <p:nvPr/>
            </p:nvSpPr>
            <p:spPr>
              <a:xfrm>
                <a:off x="10981690" y="5036185"/>
                <a:ext cx="858520" cy="5835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6" name="Retângulo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1690" y="5036185"/>
                <a:ext cx="858520" cy="5835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Conector Reto 46"/>
          <p:cNvCxnSpPr/>
          <p:nvPr/>
        </p:nvCxnSpPr>
        <p:spPr>
          <a:xfrm>
            <a:off x="8852535" y="3553460"/>
            <a:ext cx="0" cy="221805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to 47"/>
          <p:cNvCxnSpPr/>
          <p:nvPr/>
        </p:nvCxnSpPr>
        <p:spPr>
          <a:xfrm>
            <a:off x="10831830" y="3494405"/>
            <a:ext cx="0" cy="221805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to 48"/>
          <p:cNvCxnSpPr/>
          <p:nvPr/>
        </p:nvCxnSpPr>
        <p:spPr>
          <a:xfrm>
            <a:off x="11106785" y="3544570"/>
            <a:ext cx="0" cy="221805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to 49"/>
          <p:cNvCxnSpPr/>
          <p:nvPr/>
        </p:nvCxnSpPr>
        <p:spPr>
          <a:xfrm>
            <a:off x="11682730" y="3494405"/>
            <a:ext cx="0" cy="221805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tângulo 50"/>
              <p:cNvSpPr/>
              <p:nvPr/>
            </p:nvSpPr>
            <p:spPr>
              <a:xfrm>
                <a:off x="10532110" y="4461510"/>
                <a:ext cx="858520" cy="5835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pt-BR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1" name="Retângulo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2110" y="4461510"/>
                <a:ext cx="858520" cy="5835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9291955" y="6136640"/>
            <a:ext cx="2743200" cy="365125"/>
          </a:xfrm>
        </p:spPr>
        <p:txBody>
          <a:bodyPr/>
          <a:p>
            <a:fld id="{74F297BB-B745-4CAB-BE1D-CE4C89382949}" type="slidenum">
              <a:rPr lang="pt-BR" smtClean="0"/>
            </a:fld>
            <a:endParaRPr lang="pt-BR"/>
          </a:p>
        </p:txBody>
      </p:sp>
      <p:sp>
        <p:nvSpPr>
          <p:cNvPr id="161" name="CaixaDeTexto 45"/>
          <p:cNvSpPr txBox="1"/>
          <p:nvPr/>
        </p:nvSpPr>
        <p:spPr>
          <a:xfrm>
            <a:off x="585470" y="373380"/>
            <a:ext cx="10844530" cy="1229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>
              <a:spcBef>
                <a:spcPts val="600"/>
              </a:spcBef>
              <a:spcAft>
                <a:spcPts val="600"/>
              </a:spcAft>
              <a:buFont typeface="+mj-lt"/>
              <a:buNone/>
            </a:pPr>
            <a:r>
              <a:rPr lang="pt-BR" altLang="en-US" sz="3600" b="1" dirty="0" smtClean="0">
                <a:solidFill>
                  <a:srgbClr val="C00000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Modelo de Pequenos sinais: </a:t>
            </a:r>
            <a:endParaRPr lang="pt-BR" altLang="en-US" sz="3600" b="1" dirty="0" smtClean="0">
              <a:solidFill>
                <a:srgbClr val="C00000"/>
              </a:solidFill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  <a:p>
            <a:pPr indent="0" algn="l">
              <a:spcBef>
                <a:spcPts val="600"/>
              </a:spcBef>
              <a:spcAft>
                <a:spcPts val="600"/>
              </a:spcAft>
              <a:buFont typeface="+mj-lt"/>
              <a:buNone/>
            </a:pPr>
            <a:r>
              <a:rPr lang="pt-BR" altLang="en-US" sz="28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Matriz H e oesquemático elétrico equivalente estão abaixo</a:t>
            </a:r>
            <a:endParaRPr lang="pt-BR" altLang="en-US" sz="2800" b="1" dirty="0" smtClean="0">
              <a:solidFill>
                <a:schemeClr val="tx1"/>
              </a:solidFill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tângulo 32"/>
              <p:cNvSpPr/>
              <p:nvPr/>
            </p:nvSpPr>
            <p:spPr>
              <a:xfrm>
                <a:off x="659765" y="3810000"/>
                <a:ext cx="532765" cy="5835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altLang="pt-BR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alt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3" name="Retângulo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765" y="3810000"/>
                <a:ext cx="532765" cy="583565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Conector Reto 33"/>
          <p:cNvCxnSpPr/>
          <p:nvPr/>
        </p:nvCxnSpPr>
        <p:spPr>
          <a:xfrm>
            <a:off x="659765" y="2175510"/>
            <a:ext cx="0" cy="221805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/>
          <p:cNvCxnSpPr/>
          <p:nvPr/>
        </p:nvCxnSpPr>
        <p:spPr>
          <a:xfrm>
            <a:off x="1193165" y="2175510"/>
            <a:ext cx="0" cy="221805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Retângulo 37"/>
              <p:cNvSpPr/>
              <p:nvPr/>
            </p:nvSpPr>
            <p:spPr>
              <a:xfrm>
                <a:off x="474345" y="2350770"/>
                <a:ext cx="894080" cy="5835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altLang="pt-BR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8" name="Retângulo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345" y="2350770"/>
                <a:ext cx="894080" cy="5835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Retângulo 38"/>
              <p:cNvSpPr/>
              <p:nvPr/>
            </p:nvSpPr>
            <p:spPr>
              <a:xfrm>
                <a:off x="1071880" y="3038475"/>
                <a:ext cx="858520" cy="5835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pt-BR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9" name="Retângulo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880" y="3038475"/>
                <a:ext cx="858520" cy="5835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Retângulo 42"/>
              <p:cNvSpPr/>
              <p:nvPr/>
            </p:nvSpPr>
            <p:spPr>
              <a:xfrm>
                <a:off x="1565910" y="2346960"/>
                <a:ext cx="2331720" cy="5835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 </m:t>
                      </m:r>
                      <m:sSub>
                        <m:sSubPr>
                          <m:ctrlP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ℎ</m:t>
                          </m:r>
                        </m:e>
                        <m:sub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      </m:t>
                      </m:r>
                      <m:sSub>
                        <m:sSubPr>
                          <m:ctrlP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ℎ</m:t>
                          </m:r>
                        </m:e>
                        <m:sub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pt-BR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3" name="Retângulo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5910" y="2346960"/>
                <a:ext cx="2331720" cy="5835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Retângulo 43"/>
              <p:cNvSpPr/>
              <p:nvPr/>
            </p:nvSpPr>
            <p:spPr>
              <a:xfrm>
                <a:off x="1699260" y="3805555"/>
                <a:ext cx="2281555" cy="5835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ℎ</m:t>
                          </m:r>
                        </m:e>
                        <m:sub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   </m:t>
                      </m:r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   </m:t>
                      </m:r>
                      <m:sSub>
                        <m:sSubPr>
                          <m:ctrlP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ℎ</m:t>
                          </m:r>
                        </m:e>
                        <m:sub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 </m:t>
                      </m:r>
                    </m:oMath>
                  </m:oMathPara>
                </a14:m>
                <a:endParaRPr lang="pt-BR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4" name="Retângulo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9260" y="3805555"/>
                <a:ext cx="2281555" cy="5835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Retângulo 44"/>
              <p:cNvSpPr/>
              <p:nvPr/>
            </p:nvSpPr>
            <p:spPr>
              <a:xfrm>
                <a:off x="3956050" y="2392680"/>
                <a:ext cx="858520" cy="5835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5" name="Retângulo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6050" y="2392680"/>
                <a:ext cx="858520" cy="5835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Retângulo 45"/>
              <p:cNvSpPr/>
              <p:nvPr/>
            </p:nvSpPr>
            <p:spPr>
              <a:xfrm>
                <a:off x="3956050" y="3805555"/>
                <a:ext cx="858520" cy="5835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6" name="Retângulo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6050" y="3805555"/>
                <a:ext cx="858520" cy="5835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Conector Reto 46"/>
          <p:cNvCxnSpPr/>
          <p:nvPr/>
        </p:nvCxnSpPr>
        <p:spPr>
          <a:xfrm>
            <a:off x="1826895" y="2230120"/>
            <a:ext cx="0" cy="221805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to 47"/>
          <p:cNvCxnSpPr/>
          <p:nvPr/>
        </p:nvCxnSpPr>
        <p:spPr>
          <a:xfrm>
            <a:off x="3806190" y="2171065"/>
            <a:ext cx="0" cy="221805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to 48"/>
          <p:cNvCxnSpPr/>
          <p:nvPr/>
        </p:nvCxnSpPr>
        <p:spPr>
          <a:xfrm>
            <a:off x="4081145" y="2221230"/>
            <a:ext cx="0" cy="221805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to 49"/>
          <p:cNvCxnSpPr/>
          <p:nvPr/>
        </p:nvCxnSpPr>
        <p:spPr>
          <a:xfrm>
            <a:off x="4657090" y="2171065"/>
            <a:ext cx="0" cy="221805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tângulo 50"/>
              <p:cNvSpPr/>
              <p:nvPr/>
            </p:nvSpPr>
            <p:spPr>
              <a:xfrm>
                <a:off x="3506470" y="3138170"/>
                <a:ext cx="858520" cy="5835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pt-BR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1" name="Retângulo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6470" y="3138170"/>
                <a:ext cx="858520" cy="5835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Forma livre 51"/>
          <p:cNvSpPr/>
          <p:nvPr/>
        </p:nvSpPr>
        <p:spPr>
          <a:xfrm rot="2100000">
            <a:off x="6141085" y="2608580"/>
            <a:ext cx="945515" cy="966470"/>
          </a:xfrm>
          <a:custGeom>
            <a:avLst/>
            <a:gdLst>
              <a:gd name="connsiteX0" fmla="*/ 1266303 w 1266303"/>
              <a:gd name="connsiteY0" fmla="*/ 1842448 h 1843904"/>
              <a:gd name="connsiteX1" fmla="*/ 529324 w 1266303"/>
              <a:gd name="connsiteY1" fmla="*/ 1678675 h 1843904"/>
              <a:gd name="connsiteX2" fmla="*/ 10709 w 1266303"/>
              <a:gd name="connsiteY2" fmla="*/ 805218 h 1843904"/>
              <a:gd name="connsiteX3" fmla="*/ 229073 w 1266303"/>
              <a:gd name="connsiteY3" fmla="*/ 0 h 1843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6303" h="1843904">
                <a:moveTo>
                  <a:pt x="1266303" y="1842448"/>
                </a:moveTo>
                <a:cubicBezTo>
                  <a:pt x="1002446" y="1846997"/>
                  <a:pt x="738590" y="1851547"/>
                  <a:pt x="529324" y="1678675"/>
                </a:cubicBezTo>
                <a:cubicBezTo>
                  <a:pt x="320058" y="1505803"/>
                  <a:pt x="60751" y="1084997"/>
                  <a:pt x="10709" y="805218"/>
                </a:cubicBezTo>
                <a:cubicBezTo>
                  <a:pt x="-39333" y="525439"/>
                  <a:pt x="94870" y="262719"/>
                  <a:pt x="229073" y="0"/>
                </a:cubicBezTo>
              </a:path>
            </a:pathLst>
          </a:custGeom>
          <a:noFill/>
          <a:ln w="22225">
            <a:solidFill>
              <a:srgbClr val="C0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/>
          </a:p>
        </p:txBody>
      </p:sp>
      <p:grpSp>
        <p:nvGrpSpPr>
          <p:cNvPr id="65" name="Grupo 64"/>
          <p:cNvGrpSpPr/>
          <p:nvPr/>
        </p:nvGrpSpPr>
        <p:grpSpPr>
          <a:xfrm>
            <a:off x="6311265" y="1631798"/>
            <a:ext cx="5630545" cy="2278792"/>
            <a:chOff x="919" y="6043"/>
            <a:chExt cx="8867" cy="3589"/>
          </a:xfrm>
        </p:grpSpPr>
        <p:cxnSp>
          <p:nvCxnSpPr>
            <p:cNvPr id="11" name="Conector Reto 74"/>
            <p:cNvCxnSpPr/>
            <p:nvPr/>
          </p:nvCxnSpPr>
          <p:spPr>
            <a:xfrm>
              <a:off x="6051" y="8751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to 14"/>
            <p:cNvCxnSpPr/>
            <p:nvPr/>
          </p:nvCxnSpPr>
          <p:spPr>
            <a:xfrm flipV="1">
              <a:off x="6034" y="7299"/>
              <a:ext cx="0" cy="2293"/>
            </a:xfrm>
            <a:prstGeom prst="line">
              <a:avLst/>
            </a:prstGeom>
            <a:ln w="254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upo 7"/>
            <p:cNvGrpSpPr/>
            <p:nvPr/>
          </p:nvGrpSpPr>
          <p:grpSpPr>
            <a:xfrm>
              <a:off x="5746" y="7882"/>
              <a:ext cx="610" cy="870"/>
              <a:chOff x="7555792" y="2647951"/>
              <a:chExt cx="387626" cy="552342"/>
            </a:xfrm>
            <a:solidFill>
              <a:srgbClr val="00B0F0">
                <a:alpha val="97000"/>
              </a:srgbClr>
            </a:solidFill>
          </p:grpSpPr>
          <p:sp>
            <p:nvSpPr>
              <p:cNvPr id="9" name="Elipse 8"/>
              <p:cNvSpPr/>
              <p:nvPr/>
            </p:nvSpPr>
            <p:spPr>
              <a:xfrm>
                <a:off x="7555792" y="2647951"/>
                <a:ext cx="387626" cy="552342"/>
              </a:xfrm>
              <a:prstGeom prst="ellipse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pt-BR"/>
              </a:p>
            </p:txBody>
          </p:sp>
          <p:cxnSp>
            <p:nvCxnSpPr>
              <p:cNvPr id="10" name="Conector de Seta Reta 59"/>
              <p:cNvCxnSpPr/>
              <p:nvPr/>
            </p:nvCxnSpPr>
            <p:spPr>
              <a:xfrm flipH="1">
                <a:off x="7758527" y="2740305"/>
                <a:ext cx="0" cy="363994"/>
              </a:xfrm>
              <a:prstGeom prst="straightConnector1">
                <a:avLst/>
              </a:prstGeom>
              <a:grpFill/>
              <a:ln w="25400">
                <a:solidFill>
                  <a:schemeClr val="tx1"/>
                </a:solidFill>
                <a:headEnd type="none" w="lg" len="me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" name="Conector Reto 16"/>
            <p:cNvCxnSpPr/>
            <p:nvPr/>
          </p:nvCxnSpPr>
          <p:spPr>
            <a:xfrm rot="5400000" flipH="1">
              <a:off x="1750" y="6856"/>
              <a:ext cx="0" cy="850"/>
            </a:xfrm>
            <a:prstGeom prst="line">
              <a:avLst/>
            </a:prstGeom>
            <a:ln w="25400">
              <a:solidFill>
                <a:schemeClr val="tx1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de Seta Reta 18"/>
            <p:cNvCxnSpPr/>
            <p:nvPr/>
          </p:nvCxnSpPr>
          <p:spPr>
            <a:xfrm rot="5400000" flipH="1">
              <a:off x="6827" y="6548"/>
              <a:ext cx="1" cy="85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de Seta Reta 18"/>
            <p:cNvCxnSpPr/>
            <p:nvPr/>
          </p:nvCxnSpPr>
          <p:spPr>
            <a:xfrm rot="16200000" flipH="1">
              <a:off x="2000" y="6546"/>
              <a:ext cx="1" cy="85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Caixa de Texto 23"/>
            <p:cNvSpPr txBox="1"/>
            <p:nvPr/>
          </p:nvSpPr>
          <p:spPr>
            <a:xfrm>
              <a:off x="919" y="8072"/>
              <a:ext cx="1312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pt-BR" altLang="en-US" sz="3200" i="1" dirty="0" smtClean="0">
                  <a:latin typeface="Cambria" panose="02040503050406030204" charset="0"/>
                  <a:cs typeface="Cambria" panose="02040503050406030204" charset="0"/>
                </a:rPr>
                <a:t>v</a:t>
              </a:r>
              <a:r>
                <a:rPr lang="pt-BR" altLang="en-US" sz="3200" i="1" baseline="-25000" dirty="0" smtClean="0">
                  <a:latin typeface="Cambria" panose="02040503050406030204" charset="0"/>
                  <a:cs typeface="Cambria" panose="02040503050406030204" charset="0"/>
                </a:rPr>
                <a:t>1</a:t>
              </a:r>
              <a:endParaRPr lang="pt-BR" altLang="en-US" sz="3200" i="1" baseline="-25000" dirty="0" smtClean="0">
                <a:latin typeface="Cambria" panose="02040503050406030204" charset="0"/>
                <a:cs typeface="Cambria" panose="02040503050406030204" charset="0"/>
              </a:endParaRPr>
            </a:p>
          </p:txBody>
        </p:sp>
        <p:cxnSp>
          <p:nvCxnSpPr>
            <p:cNvPr id="58" name="Conector Reto 57"/>
            <p:cNvCxnSpPr/>
            <p:nvPr/>
          </p:nvCxnSpPr>
          <p:spPr>
            <a:xfrm rot="16200000">
              <a:off x="7026" y="6313"/>
              <a:ext cx="0" cy="1984"/>
            </a:xfrm>
            <a:prstGeom prst="line">
              <a:avLst/>
            </a:prstGeom>
            <a:ln w="25400">
              <a:solidFill>
                <a:schemeClr val="tx1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5"/>
            <p:cNvCxnSpPr/>
            <p:nvPr/>
          </p:nvCxnSpPr>
          <p:spPr>
            <a:xfrm flipH="1">
              <a:off x="1511" y="9592"/>
              <a:ext cx="6633" cy="0"/>
            </a:xfrm>
            <a:prstGeom prst="line">
              <a:avLst/>
            </a:prstGeom>
            <a:ln w="25400">
              <a:solidFill>
                <a:schemeClr val="tx1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ector Reto 58"/>
            <p:cNvCxnSpPr/>
            <p:nvPr/>
          </p:nvCxnSpPr>
          <p:spPr>
            <a:xfrm flipV="1">
              <a:off x="3255" y="7298"/>
              <a:ext cx="0" cy="2293"/>
            </a:xfrm>
            <a:prstGeom prst="line">
              <a:avLst/>
            </a:prstGeom>
            <a:ln w="254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" name="Caixa de Texto 20"/>
                <p:cNvSpPr txBox="1"/>
                <p:nvPr/>
              </p:nvSpPr>
              <p:spPr>
                <a:xfrm>
                  <a:off x="4339" y="8600"/>
                  <a:ext cx="1919" cy="919"/>
                </a:xfrm>
                <a:prstGeom prst="rect">
                  <a:avLst/>
                </a:prstGeom>
                <a:noFill/>
              </p:spPr>
              <p:txBody>
                <a:bodyPr wrap="none" rtlCol="0" anchor="t">
                  <a:spAutoFit/>
                </a:bodyPr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pt-BR" sz="32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pt-BR" sz="32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ℎ</m:t>
                            </m:r>
                          </m:e>
                          <m:sub>
                            <m:r>
                              <a:rPr lang="en-US" altLang="pt-BR" sz="32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21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pt-BR" sz="32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pt-BR" sz="32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altLang="en-US" sz="3200" i="1">
                    <a:latin typeface="Cambria Math" panose="02040503050406030204" pitchFamily="18" charset="0"/>
                    <a:cs typeface="Cambria Math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21" name="Caixa de Texto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39" y="8600"/>
                  <a:ext cx="1919" cy="919"/>
                </a:xfrm>
                <a:prstGeom prst="rect">
                  <a:avLst/>
                </a:prstGeom>
                <a:blipFill rotWithShape="1">
                  <a:blip r:embed="rId9"/>
                </a:blipFill>
              </p:spPr>
              <p:txBody>
                <a:bodyPr/>
                <a:lstStyle/>
                <a:p>
                  <a:r>
                    <a:rPr lang="pt-BR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3" name="Grupo 22"/>
            <p:cNvGrpSpPr/>
            <p:nvPr/>
          </p:nvGrpSpPr>
          <p:grpSpPr>
            <a:xfrm rot="0" flipH="1">
              <a:off x="1265" y="7120"/>
              <a:ext cx="2007" cy="370"/>
              <a:chOff x="4152748" y="3524056"/>
              <a:chExt cx="1274569" cy="255373"/>
            </a:xfrm>
          </p:grpSpPr>
          <p:cxnSp>
            <p:nvCxnSpPr>
              <p:cNvPr id="24" name="Conector Reto 79"/>
              <p:cNvCxnSpPr/>
              <p:nvPr/>
            </p:nvCxnSpPr>
            <p:spPr>
              <a:xfrm flipV="1">
                <a:off x="4152748" y="3640943"/>
                <a:ext cx="1274569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Retângulo 25"/>
              <p:cNvSpPr/>
              <p:nvPr/>
            </p:nvSpPr>
            <p:spPr>
              <a:xfrm>
                <a:off x="4606140" y="3524056"/>
                <a:ext cx="476096" cy="255373"/>
              </a:xfrm>
              <a:prstGeom prst="rect">
                <a:avLst/>
              </a:prstGeom>
              <a:ln w="22225"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pt-BR" sz="2400"/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5" name="Caixa de Texto 34"/>
                <p:cNvSpPr txBox="1"/>
                <p:nvPr/>
              </p:nvSpPr>
              <p:spPr>
                <a:xfrm>
                  <a:off x="1584" y="7490"/>
                  <a:ext cx="1200" cy="919"/>
                </a:xfrm>
                <a:prstGeom prst="rect">
                  <a:avLst/>
                </a:prstGeom>
                <a:noFill/>
              </p:spPr>
              <p:txBody>
                <a:bodyPr wrap="none" rtlCol="0" anchor="t">
                  <a:spAutoFit/>
                </a:bodyPr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en-US" sz="32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  <a:sym typeface="Symbol" panose="05050102010706020507" charset="0"/>
                              </a:rPr>
                            </m:ctrlPr>
                          </m:sSubPr>
                          <m:e>
                            <m:r>
                              <a:rPr lang="en-US" altLang="pt-BR" sz="32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  <a:sym typeface="Symbol" panose="05050102010706020507" charset="0"/>
                              </a:rPr>
                              <m:t>ℎ</m:t>
                            </m:r>
                          </m:e>
                          <m:sub>
                            <m:r>
                              <a:rPr lang="en-US" altLang="pt-BR" sz="32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  <a:sym typeface="Symbol" panose="05050102010706020507" charset="0"/>
                              </a:rPr>
                              <m:t>11</m:t>
                            </m:r>
                          </m:sub>
                        </m:sSub>
                      </m:oMath>
                    </m:oMathPara>
                  </a14:m>
                  <a:endParaRPr lang="en-US" altLang="pt-BR" sz="3200" i="1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  <a:sym typeface="Symbol" panose="05050102010706020507" charset="0"/>
                  </a:endParaRPr>
                </a:p>
              </p:txBody>
            </p:sp>
          </mc:Choice>
          <mc:Fallback>
            <p:sp>
              <p:nvSpPr>
                <p:cNvPr id="35" name="Caixa de Texto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84" y="7490"/>
                  <a:ext cx="1200" cy="919"/>
                </a:xfrm>
                <a:prstGeom prst="rect">
                  <a:avLst/>
                </a:prstGeom>
                <a:blipFill rotWithShape="1">
                  <a:blip r:embed="rId10"/>
                </a:blipFill>
              </p:spPr>
              <p:txBody>
                <a:bodyPr/>
                <a:lstStyle/>
                <a:p>
                  <a:r>
                    <a:rPr lang="pt-B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Elipse 39"/>
            <p:cNvSpPr/>
            <p:nvPr/>
          </p:nvSpPr>
          <p:spPr>
            <a:xfrm>
              <a:off x="2950" y="8009"/>
              <a:ext cx="610" cy="870"/>
            </a:xfrm>
            <a:prstGeom prst="ellipse">
              <a:avLst/>
            </a:prstGeom>
            <a:solidFill>
              <a:srgbClr val="00B0F0">
                <a:alpha val="97000"/>
              </a:srgb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pt-BR"/>
            </a:p>
          </p:txBody>
        </p:sp>
        <p:sp>
          <p:nvSpPr>
            <p:cNvPr id="22" name="Caixa de Texto 23"/>
            <p:cNvSpPr txBox="1"/>
            <p:nvPr/>
          </p:nvSpPr>
          <p:spPr>
            <a:xfrm>
              <a:off x="2777" y="7882"/>
              <a:ext cx="956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pt-BR" altLang="en-US" sz="2800" dirty="0">
                  <a:latin typeface="Comic Sans MS" panose="030F0702030302020204" pitchFamily="66" charset="0"/>
                  <a:cs typeface="Comic Sans MS" panose="030F0702030302020204" pitchFamily="66" charset="0"/>
                </a:rPr>
                <a:t>+</a:t>
              </a:r>
              <a:endParaRPr lang="pt-BR" altLang="en-US" sz="2800" dirty="0">
                <a:latin typeface="Comic Sans MS" panose="030F0702030302020204" pitchFamily="66" charset="0"/>
                <a:cs typeface="Comic Sans MS" panose="030F0702030302020204" pitchFamily="66" charset="0"/>
              </a:endParaRPr>
            </a:p>
          </p:txBody>
        </p:sp>
        <p:sp>
          <p:nvSpPr>
            <p:cNvPr id="42" name="Forma livre 41"/>
            <p:cNvSpPr/>
            <p:nvPr/>
          </p:nvSpPr>
          <p:spPr>
            <a:xfrm rot="19140000" flipH="1">
              <a:off x="7553" y="7536"/>
              <a:ext cx="1711" cy="1721"/>
            </a:xfrm>
            <a:custGeom>
              <a:avLst/>
              <a:gdLst>
                <a:gd name="connsiteX0" fmla="*/ 1266303 w 1266303"/>
                <a:gd name="connsiteY0" fmla="*/ 1842448 h 1843904"/>
                <a:gd name="connsiteX1" fmla="*/ 529324 w 1266303"/>
                <a:gd name="connsiteY1" fmla="*/ 1678675 h 1843904"/>
                <a:gd name="connsiteX2" fmla="*/ 10709 w 1266303"/>
                <a:gd name="connsiteY2" fmla="*/ 805218 h 1843904"/>
                <a:gd name="connsiteX3" fmla="*/ 229073 w 1266303"/>
                <a:gd name="connsiteY3" fmla="*/ 0 h 1843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6303" h="1843904">
                  <a:moveTo>
                    <a:pt x="1266303" y="1842448"/>
                  </a:moveTo>
                  <a:cubicBezTo>
                    <a:pt x="1002446" y="1846997"/>
                    <a:pt x="738590" y="1851547"/>
                    <a:pt x="529324" y="1678675"/>
                  </a:cubicBezTo>
                  <a:cubicBezTo>
                    <a:pt x="320058" y="1505803"/>
                    <a:pt x="60751" y="1084997"/>
                    <a:pt x="10709" y="805218"/>
                  </a:cubicBezTo>
                  <a:cubicBezTo>
                    <a:pt x="-39333" y="525439"/>
                    <a:pt x="94870" y="262719"/>
                    <a:pt x="229073" y="0"/>
                  </a:cubicBezTo>
                </a:path>
              </a:pathLst>
            </a:custGeom>
            <a:noFill/>
            <a:ln w="22225">
              <a:solidFill>
                <a:srgbClr val="C00000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pt-BR"/>
            </a:p>
          </p:txBody>
        </p:sp>
        <p:sp>
          <p:nvSpPr>
            <p:cNvPr id="53" name="Caixa de Texto 23"/>
            <p:cNvSpPr txBox="1"/>
            <p:nvPr/>
          </p:nvSpPr>
          <p:spPr>
            <a:xfrm>
              <a:off x="8695" y="8409"/>
              <a:ext cx="1091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pt-BR" altLang="en-US" sz="3200" i="1" dirty="0" smtClean="0">
                  <a:latin typeface="Cambria" panose="02040503050406030204" charset="0"/>
                  <a:cs typeface="Cambria" panose="02040503050406030204" charset="0"/>
                </a:rPr>
                <a:t>v</a:t>
              </a:r>
              <a:r>
                <a:rPr lang="pt-BR" altLang="en-US" sz="3200" i="1" baseline="-25000" dirty="0" smtClean="0">
                  <a:latin typeface="Cambria" panose="02040503050406030204" charset="0"/>
                  <a:cs typeface="Cambria" panose="02040503050406030204" charset="0"/>
                </a:rPr>
                <a:t>2</a:t>
              </a:r>
              <a:endParaRPr lang="pt-BR" altLang="en-US" sz="3200" i="1" baseline="-25000" dirty="0" smtClean="0">
                <a:latin typeface="Cambria" panose="02040503050406030204" charset="0"/>
                <a:cs typeface="Cambria" panose="02040503050406030204" charset="0"/>
              </a:endParaRPr>
            </a:p>
          </p:txBody>
        </p:sp>
        <p:grpSp>
          <p:nvGrpSpPr>
            <p:cNvPr id="54" name="Grupo 53"/>
            <p:cNvGrpSpPr/>
            <p:nvPr/>
          </p:nvGrpSpPr>
          <p:grpSpPr>
            <a:xfrm rot="5400000" flipH="1">
              <a:off x="6052" y="8284"/>
              <a:ext cx="2324" cy="370"/>
              <a:chOff x="4006870" y="3524056"/>
              <a:chExt cx="1476144" cy="255373"/>
            </a:xfrm>
          </p:grpSpPr>
          <p:cxnSp>
            <p:nvCxnSpPr>
              <p:cNvPr id="55" name="Conector Reto 79"/>
              <p:cNvCxnSpPr/>
              <p:nvPr/>
            </p:nvCxnSpPr>
            <p:spPr>
              <a:xfrm flipV="1">
                <a:off x="4006870" y="3651500"/>
                <a:ext cx="1476144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Retângulo 55"/>
              <p:cNvSpPr/>
              <p:nvPr/>
            </p:nvSpPr>
            <p:spPr>
              <a:xfrm>
                <a:off x="4606140" y="3524056"/>
                <a:ext cx="476096" cy="255373"/>
              </a:xfrm>
              <a:prstGeom prst="rect">
                <a:avLst/>
              </a:prstGeom>
              <a:ln w="22225"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pt-BR" sz="2400"/>
              </a:p>
            </p:txBody>
          </p:sp>
        </p:grpSp>
        <p:sp>
          <p:nvSpPr>
            <p:cNvPr id="57" name="Caixa de Texto 23"/>
            <p:cNvSpPr txBox="1"/>
            <p:nvPr/>
          </p:nvSpPr>
          <p:spPr>
            <a:xfrm>
              <a:off x="1344" y="6043"/>
              <a:ext cx="1312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pt-BR" altLang="en-US" sz="3200" i="1" dirty="0" smtClean="0">
                  <a:latin typeface="Cambria" panose="02040503050406030204" charset="0"/>
                  <a:cs typeface="Cambria" panose="02040503050406030204" charset="0"/>
                </a:rPr>
                <a:t>i</a:t>
              </a:r>
              <a:r>
                <a:rPr lang="pt-BR" altLang="en-US" sz="3200" i="1" baseline="-25000" dirty="0" smtClean="0">
                  <a:latin typeface="Cambria" panose="02040503050406030204" charset="0"/>
                  <a:cs typeface="Cambria" panose="02040503050406030204" charset="0"/>
                </a:rPr>
                <a:t>1</a:t>
              </a:r>
              <a:endParaRPr lang="pt-BR" altLang="en-US" sz="3200" i="1" baseline="-25000" dirty="0" smtClean="0">
                <a:latin typeface="Cambria" panose="02040503050406030204" charset="0"/>
                <a:cs typeface="Cambria" panose="02040503050406030204" charset="0"/>
              </a:endParaRPr>
            </a:p>
          </p:txBody>
        </p:sp>
        <p:sp>
          <p:nvSpPr>
            <p:cNvPr id="60" name="Caixa de Texto 23"/>
            <p:cNvSpPr txBox="1"/>
            <p:nvPr/>
          </p:nvSpPr>
          <p:spPr>
            <a:xfrm>
              <a:off x="6171" y="6043"/>
              <a:ext cx="1312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pt-BR" altLang="en-US" sz="3200" i="1" dirty="0" smtClean="0">
                  <a:latin typeface="Cambria" panose="02040503050406030204" charset="0"/>
                  <a:cs typeface="Cambria" panose="02040503050406030204" charset="0"/>
                </a:rPr>
                <a:t>i</a:t>
              </a:r>
              <a:r>
                <a:rPr lang="pt-BR" altLang="en-US" sz="3200" i="1" baseline="-25000" dirty="0" smtClean="0">
                  <a:latin typeface="Cambria" panose="02040503050406030204" charset="0"/>
                  <a:cs typeface="Cambria" panose="02040503050406030204" charset="0"/>
                </a:rPr>
                <a:t>2</a:t>
              </a:r>
              <a:endParaRPr lang="pt-BR" altLang="en-US" sz="3200" i="1" baseline="-25000" dirty="0" smtClean="0">
                <a:latin typeface="Cambria" panose="02040503050406030204" charset="0"/>
                <a:cs typeface="Cambria" panose="0204050305040603020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1" name="Caixa de Texto 60"/>
                <p:cNvSpPr txBox="1"/>
                <p:nvPr/>
              </p:nvSpPr>
              <p:spPr>
                <a:xfrm>
                  <a:off x="3255" y="7298"/>
                  <a:ext cx="1975" cy="919"/>
                </a:xfrm>
                <a:prstGeom prst="rect">
                  <a:avLst/>
                </a:prstGeom>
                <a:noFill/>
              </p:spPr>
              <p:txBody>
                <a:bodyPr wrap="none" rtlCol="0" anchor="t">
                  <a:spAutoFit/>
                </a:bodyPr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en-US" sz="32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  <a:sym typeface="Symbol" panose="05050102010706020507" charset="0"/>
                              </a:rPr>
                            </m:ctrlPr>
                          </m:sSubPr>
                          <m:e>
                            <m:r>
                              <a:rPr lang="en-US" altLang="pt-BR" sz="32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  <a:sym typeface="Symbol" panose="05050102010706020507" charset="0"/>
                              </a:rPr>
                              <m:t>ℎ</m:t>
                            </m:r>
                          </m:e>
                          <m:sub>
                            <m:r>
                              <a:rPr lang="en-US" altLang="pt-BR" sz="32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  <a:sym typeface="Symbol" panose="05050102010706020507" charset="0"/>
                              </a:rPr>
                              <m:t>12</m:t>
                            </m:r>
                          </m:sub>
                        </m:sSub>
                        <m:sSub>
                          <m:sSubPr>
                            <m:ctrlPr>
                              <a:rPr lang="en-US" altLang="pt-BR" sz="32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  <a:sym typeface="Symbol" panose="05050102010706020507" charset="0"/>
                              </a:rPr>
                            </m:ctrlPr>
                          </m:sSubPr>
                          <m:e>
                            <m:r>
                              <a:rPr lang="en-US" altLang="pt-BR" sz="32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  <a:sym typeface="Symbol" panose="05050102010706020507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pt-BR" sz="32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  <a:sym typeface="Symbol" panose="05050102010706020507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altLang="pt-BR" sz="3200" i="1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  <a:sym typeface="Symbol" panose="05050102010706020507" charset="0"/>
                  </a:endParaRPr>
                </a:p>
              </p:txBody>
            </p:sp>
          </mc:Choice>
          <mc:Fallback>
            <p:sp>
              <p:nvSpPr>
                <p:cNvPr id="61" name="Caixa de Texto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55" y="7298"/>
                  <a:ext cx="1975" cy="919"/>
                </a:xfrm>
                <a:prstGeom prst="rect">
                  <a:avLst/>
                </a:prstGeom>
                <a:blipFill rotWithShape="1">
                  <a:blip r:embed="rId11"/>
                </a:blipFill>
              </p:spPr>
              <p:txBody>
                <a:bodyPr/>
                <a:lstStyle/>
                <a:p>
                  <a:r>
                    <a:rPr lang="pt-B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2" name="Caixa de Texto 61"/>
                <p:cNvSpPr txBox="1"/>
                <p:nvPr/>
              </p:nvSpPr>
              <p:spPr>
                <a:xfrm>
                  <a:off x="7399" y="7804"/>
                  <a:ext cx="1200" cy="1715"/>
                </a:xfrm>
                <a:prstGeom prst="rect">
                  <a:avLst/>
                </a:prstGeom>
                <a:noFill/>
              </p:spPr>
              <p:txBody>
                <a:bodyPr wrap="none" rtlCol="0" anchor="t">
                  <a:spAutoFit/>
                </a:bodyPr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en-US" sz="32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en-US" sz="32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en-US" sz="32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32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ℎ</m:t>
                                </m:r>
                              </m:e>
                              <m:sub>
                                <m:r>
                                  <a:rPr lang="en-US" altLang="en-US" sz="32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22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n-US" altLang="en-US" sz="3200" i="1">
                    <a:latin typeface="Cambria Math" panose="02040503050406030204" pitchFamily="18" charset="0"/>
                    <a:cs typeface="Cambria Math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62" name="Caixa de Texto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99" y="7804"/>
                  <a:ext cx="1200" cy="1715"/>
                </a:xfrm>
                <a:prstGeom prst="rect">
                  <a:avLst/>
                </a:prstGeom>
                <a:blipFill rotWithShape="1">
                  <a:blip r:embed="rId12"/>
                </a:blipFill>
              </p:spPr>
              <p:txBody>
                <a:bodyPr/>
                <a:lstStyle/>
                <a:p>
                  <a:r>
                    <a:rPr lang="pt-B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3" name="Retângulo 62"/>
              <p:cNvSpPr/>
              <p:nvPr/>
            </p:nvSpPr>
            <p:spPr>
              <a:xfrm>
                <a:off x="6636385" y="4608830"/>
                <a:ext cx="4314190" cy="5835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ℎ</m:t>
                          </m:r>
                        </m:e>
                        <m:sub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sSub>
                        <m:sSubPr>
                          <m:ctrlP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ℎ</m:t>
                          </m:r>
                        </m:e>
                        <m:sub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63" name="Retângulo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6385" y="4608830"/>
                <a:ext cx="4314190" cy="58356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4" name="Retângulo 63"/>
              <p:cNvSpPr/>
              <p:nvPr/>
            </p:nvSpPr>
            <p:spPr>
              <a:xfrm>
                <a:off x="6636385" y="5467350"/>
                <a:ext cx="4314190" cy="5835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ℎ</m:t>
                          </m:r>
                        </m:e>
                        <m:sub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ℎ</m:t>
                          </m:r>
                        </m:e>
                        <m:sub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64" name="Retângulo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6385" y="5467350"/>
                <a:ext cx="4314190" cy="583565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Seta para a direita 66"/>
          <p:cNvSpPr/>
          <p:nvPr/>
        </p:nvSpPr>
        <p:spPr>
          <a:xfrm>
            <a:off x="4814570" y="2713355"/>
            <a:ext cx="922020" cy="718820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 alt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9291955" y="6136640"/>
            <a:ext cx="2743200" cy="365125"/>
          </a:xfrm>
        </p:spPr>
        <p:txBody>
          <a:bodyPr/>
          <a:p>
            <a:fld id="{74F297BB-B745-4CAB-BE1D-CE4C89382949}" type="slidenum">
              <a:rPr lang="pt-BR" smtClean="0"/>
            </a:fld>
            <a:endParaRPr lang="pt-BR"/>
          </a:p>
        </p:txBody>
      </p:sp>
      <p:sp>
        <p:nvSpPr>
          <p:cNvPr id="161" name="CaixaDeTexto 45"/>
          <p:cNvSpPr txBox="1"/>
          <p:nvPr/>
        </p:nvSpPr>
        <p:spPr>
          <a:xfrm>
            <a:off x="413385" y="228600"/>
            <a:ext cx="11390630" cy="2522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>
              <a:spcBef>
                <a:spcPts val="600"/>
              </a:spcBef>
              <a:spcAft>
                <a:spcPts val="600"/>
              </a:spcAft>
              <a:buFont typeface="+mj-lt"/>
              <a:buNone/>
            </a:pPr>
            <a:r>
              <a:rPr lang="pt-BR" altLang="en-US" sz="3600" b="1" dirty="0" smtClean="0">
                <a:solidFill>
                  <a:srgbClr val="C00000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Modelo de Pequenos sinais: </a:t>
            </a:r>
            <a:endParaRPr lang="pt-BR" altLang="en-US" sz="3600" b="1" dirty="0" smtClean="0">
              <a:solidFill>
                <a:srgbClr val="C00000"/>
              </a:solidFill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  <a:p>
            <a:pPr indent="0" algn="l">
              <a:spcBef>
                <a:spcPts val="600"/>
              </a:spcBef>
              <a:spcAft>
                <a:spcPts val="600"/>
              </a:spcAft>
              <a:buFont typeface="+mj-lt"/>
              <a:buNone/>
            </a:pPr>
            <a:r>
              <a:rPr lang="pt-BR" altLang="en-US" sz="28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Quando se trabalha com transístores, ele é modelado, para pequenos sinais, como um quadripolo. Por razões de simplicidade, na determinação experimental de parâmetros e na adição de novos fenomenos, é comum se trabalhar com o modelo híbrido</a:t>
            </a:r>
            <a:endParaRPr lang="pt-BR" altLang="en-US" sz="2800" b="1" dirty="0" smtClean="0">
              <a:solidFill>
                <a:schemeClr val="tx1"/>
              </a:solidFill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</p:txBody>
      </p:sp>
      <p:grpSp>
        <p:nvGrpSpPr>
          <p:cNvPr id="68" name="Grupo 67"/>
          <p:cNvGrpSpPr/>
          <p:nvPr/>
        </p:nvGrpSpPr>
        <p:grpSpPr>
          <a:xfrm rot="5400000">
            <a:off x="7658100" y="3823335"/>
            <a:ext cx="2528570" cy="1816735"/>
            <a:chOff x="8610600" y="2524505"/>
            <a:chExt cx="1783849" cy="748570"/>
          </a:xfrm>
        </p:grpSpPr>
        <p:cxnSp>
          <p:nvCxnSpPr>
            <p:cNvPr id="69" name="Conector Reto 68"/>
            <p:cNvCxnSpPr/>
            <p:nvPr/>
          </p:nvCxnSpPr>
          <p:spPr>
            <a:xfrm>
              <a:off x="9212737" y="2794289"/>
              <a:ext cx="623327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ector Reto 69"/>
            <p:cNvCxnSpPr/>
            <p:nvPr/>
          </p:nvCxnSpPr>
          <p:spPr>
            <a:xfrm>
              <a:off x="9094994" y="2531785"/>
              <a:ext cx="269332" cy="25689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ector Reto 70"/>
            <p:cNvCxnSpPr/>
            <p:nvPr/>
          </p:nvCxnSpPr>
          <p:spPr>
            <a:xfrm flipV="1">
              <a:off x="9693182" y="2524505"/>
              <a:ext cx="230521" cy="253800"/>
            </a:xfrm>
            <a:prstGeom prst="line">
              <a:avLst/>
            </a:prstGeom>
            <a:ln w="2540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ector Reto 71"/>
            <p:cNvCxnSpPr/>
            <p:nvPr/>
          </p:nvCxnSpPr>
          <p:spPr>
            <a:xfrm>
              <a:off x="8610600" y="2538153"/>
              <a:ext cx="48439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ector Reto 72"/>
            <p:cNvCxnSpPr/>
            <p:nvPr/>
          </p:nvCxnSpPr>
          <p:spPr>
            <a:xfrm>
              <a:off x="9910055" y="2540097"/>
              <a:ext cx="48439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ector Reto 73"/>
            <p:cNvCxnSpPr/>
            <p:nvPr/>
          </p:nvCxnSpPr>
          <p:spPr>
            <a:xfrm rot="16200000">
              <a:off x="9284532" y="3030878"/>
              <a:ext cx="48439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5" name="Conector Reto 74"/>
          <p:cNvCxnSpPr/>
          <p:nvPr/>
        </p:nvCxnSpPr>
        <p:spPr>
          <a:xfrm>
            <a:off x="9813283" y="3468039"/>
            <a:ext cx="86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CaixaDeTexto 47"/>
          <p:cNvSpPr txBox="1"/>
          <p:nvPr/>
        </p:nvSpPr>
        <p:spPr>
          <a:xfrm>
            <a:off x="10896414" y="4154331"/>
            <a:ext cx="767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pt-BR" sz="2800" i="1" dirty="0" smtClean="0">
                <a:latin typeface="Century Schoolbook" panose="02040604050505020304" pitchFamily="18" charset="0"/>
                <a:ea typeface="Cambria Math" panose="02040503050406030204" pitchFamily="18" charset="0"/>
              </a:rPr>
              <a:t>V</a:t>
            </a:r>
            <a:r>
              <a:rPr lang="pt-BR" sz="2800" i="1" baseline="-25000" dirty="0" smtClean="0">
                <a:latin typeface="Century Schoolbook" panose="02040604050505020304" pitchFamily="18" charset="0"/>
                <a:ea typeface="Cambria Math" panose="02040503050406030204" pitchFamily="18" charset="0"/>
              </a:rPr>
              <a:t>CE</a:t>
            </a:r>
            <a:endParaRPr lang="pt-BR" sz="2800" i="1" baseline="-25000" dirty="0" smtClean="0">
              <a:latin typeface="Century Schoolbook" panose="020406040505050203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77" name="Conector Reto 76"/>
          <p:cNvCxnSpPr/>
          <p:nvPr/>
        </p:nvCxnSpPr>
        <p:spPr>
          <a:xfrm>
            <a:off x="7978768" y="5996609"/>
            <a:ext cx="2808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tângulo 77"/>
          <p:cNvSpPr/>
          <p:nvPr/>
        </p:nvSpPr>
        <p:spPr>
          <a:xfrm>
            <a:off x="8569960" y="3278505"/>
            <a:ext cx="1656715" cy="2967990"/>
          </a:xfrm>
          <a:prstGeom prst="rect">
            <a:avLst/>
          </a:prstGeom>
          <a:noFill/>
          <a:ln w="28575" cmpd="sng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 altLang="en-US"/>
          </a:p>
        </p:txBody>
      </p:sp>
      <p:sp>
        <p:nvSpPr>
          <p:cNvPr id="79" name="Retângulo arredondado 78"/>
          <p:cNvSpPr/>
          <p:nvPr/>
        </p:nvSpPr>
        <p:spPr>
          <a:xfrm>
            <a:off x="1760220" y="3827145"/>
            <a:ext cx="2718435" cy="220027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 altLang="en-US"/>
          </a:p>
        </p:txBody>
      </p:sp>
      <p:cxnSp>
        <p:nvCxnSpPr>
          <p:cNvPr id="80" name="Conector de Seta Reta 79"/>
          <p:cNvCxnSpPr/>
          <p:nvPr/>
        </p:nvCxnSpPr>
        <p:spPr>
          <a:xfrm flipH="1">
            <a:off x="4462780" y="4352925"/>
            <a:ext cx="720000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Forma livre 80"/>
          <p:cNvSpPr/>
          <p:nvPr/>
        </p:nvSpPr>
        <p:spPr>
          <a:xfrm rot="2160000">
            <a:off x="759460" y="4568190"/>
            <a:ext cx="753110" cy="835660"/>
          </a:xfrm>
          <a:custGeom>
            <a:avLst/>
            <a:gdLst>
              <a:gd name="connsiteX0" fmla="*/ 1266303 w 1266303"/>
              <a:gd name="connsiteY0" fmla="*/ 1842448 h 1843904"/>
              <a:gd name="connsiteX1" fmla="*/ 529324 w 1266303"/>
              <a:gd name="connsiteY1" fmla="*/ 1678675 h 1843904"/>
              <a:gd name="connsiteX2" fmla="*/ 10709 w 1266303"/>
              <a:gd name="connsiteY2" fmla="*/ 805218 h 1843904"/>
              <a:gd name="connsiteX3" fmla="*/ 229073 w 1266303"/>
              <a:gd name="connsiteY3" fmla="*/ 0 h 1843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6303" h="1843904">
                <a:moveTo>
                  <a:pt x="1266303" y="1842448"/>
                </a:moveTo>
                <a:cubicBezTo>
                  <a:pt x="1002446" y="1846997"/>
                  <a:pt x="738590" y="1851547"/>
                  <a:pt x="529324" y="1678675"/>
                </a:cubicBezTo>
                <a:cubicBezTo>
                  <a:pt x="320058" y="1505803"/>
                  <a:pt x="60751" y="1084997"/>
                  <a:pt x="10709" y="805218"/>
                </a:cubicBezTo>
                <a:cubicBezTo>
                  <a:pt x="-39333" y="525439"/>
                  <a:pt x="94870" y="262719"/>
                  <a:pt x="229073" y="0"/>
                </a:cubicBezTo>
              </a:path>
            </a:pathLst>
          </a:custGeom>
          <a:noFill/>
          <a:ln w="22225">
            <a:solidFill>
              <a:srgbClr val="C0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/>
          </a:p>
        </p:txBody>
      </p:sp>
      <p:sp>
        <p:nvSpPr>
          <p:cNvPr id="82" name="Forma livre 81"/>
          <p:cNvSpPr/>
          <p:nvPr/>
        </p:nvSpPr>
        <p:spPr>
          <a:xfrm rot="19680000" flipH="1">
            <a:off x="4450080" y="4524375"/>
            <a:ext cx="899160" cy="869950"/>
          </a:xfrm>
          <a:custGeom>
            <a:avLst/>
            <a:gdLst>
              <a:gd name="connsiteX0" fmla="*/ 1266303 w 1266303"/>
              <a:gd name="connsiteY0" fmla="*/ 1842448 h 1843904"/>
              <a:gd name="connsiteX1" fmla="*/ 529324 w 1266303"/>
              <a:gd name="connsiteY1" fmla="*/ 1678675 h 1843904"/>
              <a:gd name="connsiteX2" fmla="*/ 10709 w 1266303"/>
              <a:gd name="connsiteY2" fmla="*/ 805218 h 1843904"/>
              <a:gd name="connsiteX3" fmla="*/ 229073 w 1266303"/>
              <a:gd name="connsiteY3" fmla="*/ 0 h 1843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6303" h="1843904">
                <a:moveTo>
                  <a:pt x="1266303" y="1842448"/>
                </a:moveTo>
                <a:cubicBezTo>
                  <a:pt x="1002446" y="1846997"/>
                  <a:pt x="738590" y="1851547"/>
                  <a:pt x="529324" y="1678675"/>
                </a:cubicBezTo>
                <a:cubicBezTo>
                  <a:pt x="320058" y="1505803"/>
                  <a:pt x="60751" y="1084997"/>
                  <a:pt x="10709" y="805218"/>
                </a:cubicBezTo>
                <a:cubicBezTo>
                  <a:pt x="-39333" y="525439"/>
                  <a:pt x="94870" y="262719"/>
                  <a:pt x="229073" y="0"/>
                </a:cubicBezTo>
              </a:path>
            </a:pathLst>
          </a:custGeom>
          <a:noFill/>
          <a:ln w="22225">
            <a:solidFill>
              <a:srgbClr val="C0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/>
          </a:p>
        </p:txBody>
      </p:sp>
      <p:sp>
        <p:nvSpPr>
          <p:cNvPr id="83" name="Caixa de Texto 23"/>
          <p:cNvSpPr txBox="1"/>
          <p:nvPr/>
        </p:nvSpPr>
        <p:spPr>
          <a:xfrm>
            <a:off x="7346315" y="5048250"/>
            <a:ext cx="9271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sz="2800" dirty="0">
                <a:latin typeface="Comic Sans MS" panose="030F0702030302020204" pitchFamily="66" charset="0"/>
                <a:cs typeface="Comic Sans MS" panose="030F0702030302020204" pitchFamily="66" charset="0"/>
              </a:rPr>
              <a:t>V</a:t>
            </a:r>
            <a:r>
              <a:rPr lang="pt-BR" altLang="en-US" sz="2800" baseline="-25000" dirty="0">
                <a:latin typeface="Comic Sans MS" panose="030F0702030302020204" pitchFamily="66" charset="0"/>
                <a:cs typeface="Comic Sans MS" panose="030F0702030302020204" pitchFamily="66" charset="0"/>
              </a:rPr>
              <a:t>BE</a:t>
            </a:r>
            <a:endParaRPr lang="pt-BR" altLang="en-US" sz="2800" baseline="-25000" dirty="0" smtClean="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cxnSp>
        <p:nvCxnSpPr>
          <p:cNvPr id="84" name="Conector de Seta Reta 83"/>
          <p:cNvCxnSpPr/>
          <p:nvPr/>
        </p:nvCxnSpPr>
        <p:spPr>
          <a:xfrm>
            <a:off x="1129030" y="4242435"/>
            <a:ext cx="536575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Caixa de Texto 23"/>
          <p:cNvSpPr txBox="1"/>
          <p:nvPr/>
        </p:nvSpPr>
        <p:spPr>
          <a:xfrm>
            <a:off x="1189990" y="3589655"/>
            <a:ext cx="6927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sz="2800" dirty="0">
                <a:latin typeface="Comic Sans MS" panose="030F0702030302020204" pitchFamily="66" charset="0"/>
                <a:cs typeface="Comic Sans MS" panose="030F0702030302020204" pitchFamily="66" charset="0"/>
              </a:rPr>
              <a:t>I</a:t>
            </a:r>
            <a:r>
              <a:rPr lang="pt-BR" altLang="en-US" sz="2800" baseline="-25000" dirty="0">
                <a:latin typeface="Comic Sans MS" panose="030F0702030302020204" pitchFamily="66" charset="0"/>
                <a:cs typeface="Comic Sans MS" panose="030F0702030302020204" pitchFamily="66" charset="0"/>
              </a:rPr>
              <a:t>1</a:t>
            </a:r>
            <a:endParaRPr lang="pt-BR" altLang="en-US" sz="2800" baseline="-25000" dirty="0" smtClean="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cxnSp>
        <p:nvCxnSpPr>
          <p:cNvPr id="86" name="Conector de Seta Reta 85"/>
          <p:cNvCxnSpPr/>
          <p:nvPr/>
        </p:nvCxnSpPr>
        <p:spPr>
          <a:xfrm flipH="1">
            <a:off x="4557395" y="4176395"/>
            <a:ext cx="685800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Caixa de Texto 23"/>
          <p:cNvSpPr txBox="1"/>
          <p:nvPr/>
        </p:nvSpPr>
        <p:spPr>
          <a:xfrm>
            <a:off x="4480560" y="3568065"/>
            <a:ext cx="6927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sz="2800" dirty="0">
                <a:latin typeface="Comic Sans MS" panose="030F0702030302020204" pitchFamily="66" charset="0"/>
                <a:cs typeface="Comic Sans MS" panose="030F0702030302020204" pitchFamily="66" charset="0"/>
              </a:rPr>
              <a:t>I</a:t>
            </a:r>
            <a:r>
              <a:rPr lang="pt-BR" altLang="en-US" sz="2800" baseline="-25000" dirty="0">
                <a:latin typeface="Comic Sans MS" panose="030F0702030302020204" pitchFamily="66" charset="0"/>
                <a:cs typeface="Comic Sans MS" panose="030F0702030302020204" pitchFamily="66" charset="0"/>
              </a:rPr>
              <a:t>2</a:t>
            </a:r>
            <a:endParaRPr lang="pt-BR" altLang="en-US" sz="2800" baseline="-25000" dirty="0" smtClean="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cxnSp>
        <p:nvCxnSpPr>
          <p:cNvPr id="88" name="Conector de Seta Reta 87"/>
          <p:cNvCxnSpPr/>
          <p:nvPr/>
        </p:nvCxnSpPr>
        <p:spPr>
          <a:xfrm flipH="1">
            <a:off x="4462780" y="5607050"/>
            <a:ext cx="720000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ector de Seta Reta 88"/>
          <p:cNvCxnSpPr/>
          <p:nvPr/>
        </p:nvCxnSpPr>
        <p:spPr>
          <a:xfrm flipH="1">
            <a:off x="1066800" y="4373880"/>
            <a:ext cx="720000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ector de Seta Reta 89"/>
          <p:cNvCxnSpPr/>
          <p:nvPr/>
        </p:nvCxnSpPr>
        <p:spPr>
          <a:xfrm flipH="1">
            <a:off x="1066800" y="5628005"/>
            <a:ext cx="720000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ector de Seta Reta 90"/>
          <p:cNvCxnSpPr/>
          <p:nvPr/>
        </p:nvCxnSpPr>
        <p:spPr>
          <a:xfrm>
            <a:off x="8112760" y="4622165"/>
            <a:ext cx="536575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ector de Seta Reta 91"/>
          <p:cNvCxnSpPr/>
          <p:nvPr/>
        </p:nvCxnSpPr>
        <p:spPr>
          <a:xfrm flipH="1">
            <a:off x="10320655" y="3385185"/>
            <a:ext cx="685800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Forma livre 92"/>
          <p:cNvSpPr/>
          <p:nvPr/>
        </p:nvSpPr>
        <p:spPr>
          <a:xfrm rot="2160000">
            <a:off x="8004810" y="4963160"/>
            <a:ext cx="753110" cy="835660"/>
          </a:xfrm>
          <a:custGeom>
            <a:avLst/>
            <a:gdLst>
              <a:gd name="connsiteX0" fmla="*/ 1266303 w 1266303"/>
              <a:gd name="connsiteY0" fmla="*/ 1842448 h 1843904"/>
              <a:gd name="connsiteX1" fmla="*/ 529324 w 1266303"/>
              <a:gd name="connsiteY1" fmla="*/ 1678675 h 1843904"/>
              <a:gd name="connsiteX2" fmla="*/ 10709 w 1266303"/>
              <a:gd name="connsiteY2" fmla="*/ 805218 h 1843904"/>
              <a:gd name="connsiteX3" fmla="*/ 229073 w 1266303"/>
              <a:gd name="connsiteY3" fmla="*/ 0 h 1843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6303" h="1843904">
                <a:moveTo>
                  <a:pt x="1266303" y="1842448"/>
                </a:moveTo>
                <a:cubicBezTo>
                  <a:pt x="1002446" y="1846997"/>
                  <a:pt x="738590" y="1851547"/>
                  <a:pt x="529324" y="1678675"/>
                </a:cubicBezTo>
                <a:cubicBezTo>
                  <a:pt x="320058" y="1505803"/>
                  <a:pt x="60751" y="1084997"/>
                  <a:pt x="10709" y="805218"/>
                </a:cubicBezTo>
                <a:cubicBezTo>
                  <a:pt x="-39333" y="525439"/>
                  <a:pt x="94870" y="262719"/>
                  <a:pt x="229073" y="0"/>
                </a:cubicBezTo>
              </a:path>
            </a:pathLst>
          </a:custGeom>
          <a:noFill/>
          <a:ln w="22225">
            <a:solidFill>
              <a:srgbClr val="C0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/>
          </a:p>
        </p:txBody>
      </p:sp>
      <p:sp>
        <p:nvSpPr>
          <p:cNvPr id="94" name="Forma livre 93"/>
          <p:cNvSpPr/>
          <p:nvPr/>
        </p:nvSpPr>
        <p:spPr>
          <a:xfrm rot="19680000" flipH="1">
            <a:off x="9758045" y="3748405"/>
            <a:ext cx="1350645" cy="1893570"/>
          </a:xfrm>
          <a:custGeom>
            <a:avLst/>
            <a:gdLst>
              <a:gd name="connsiteX0" fmla="*/ 1266303 w 1266303"/>
              <a:gd name="connsiteY0" fmla="*/ 1842448 h 1843904"/>
              <a:gd name="connsiteX1" fmla="*/ 529324 w 1266303"/>
              <a:gd name="connsiteY1" fmla="*/ 1678675 h 1843904"/>
              <a:gd name="connsiteX2" fmla="*/ 10709 w 1266303"/>
              <a:gd name="connsiteY2" fmla="*/ 805218 h 1843904"/>
              <a:gd name="connsiteX3" fmla="*/ 229073 w 1266303"/>
              <a:gd name="connsiteY3" fmla="*/ 0 h 1843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6303" h="1843904">
                <a:moveTo>
                  <a:pt x="1266303" y="1842448"/>
                </a:moveTo>
                <a:cubicBezTo>
                  <a:pt x="1002446" y="1846997"/>
                  <a:pt x="738590" y="1851547"/>
                  <a:pt x="529324" y="1678675"/>
                </a:cubicBezTo>
                <a:cubicBezTo>
                  <a:pt x="320058" y="1505803"/>
                  <a:pt x="60751" y="1084997"/>
                  <a:pt x="10709" y="805218"/>
                </a:cubicBezTo>
                <a:cubicBezTo>
                  <a:pt x="-39333" y="525439"/>
                  <a:pt x="94870" y="262719"/>
                  <a:pt x="229073" y="0"/>
                </a:cubicBezTo>
              </a:path>
            </a:pathLst>
          </a:custGeom>
          <a:noFill/>
          <a:ln w="22225">
            <a:solidFill>
              <a:srgbClr val="C0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/>
          </a:p>
        </p:txBody>
      </p:sp>
      <p:sp>
        <p:nvSpPr>
          <p:cNvPr id="95" name="Caixa de Texto 23"/>
          <p:cNvSpPr txBox="1"/>
          <p:nvPr/>
        </p:nvSpPr>
        <p:spPr>
          <a:xfrm>
            <a:off x="7771130" y="4050665"/>
            <a:ext cx="9271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sz="2800" dirty="0">
                <a:latin typeface="Comic Sans MS" panose="030F0702030302020204" pitchFamily="66" charset="0"/>
                <a:cs typeface="Comic Sans MS" panose="030F0702030302020204" pitchFamily="66" charset="0"/>
              </a:rPr>
              <a:t>I</a:t>
            </a:r>
            <a:r>
              <a:rPr lang="pt-BR" altLang="en-US" sz="2800" baseline="-25000" dirty="0">
                <a:latin typeface="Comic Sans MS" panose="030F0702030302020204" pitchFamily="66" charset="0"/>
                <a:cs typeface="Comic Sans MS" panose="030F0702030302020204" pitchFamily="66" charset="0"/>
              </a:rPr>
              <a:t>B</a:t>
            </a:r>
            <a:endParaRPr lang="pt-BR" altLang="en-US" sz="2800" baseline="-25000" dirty="0" smtClean="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96" name="Caixa de Texto 23"/>
          <p:cNvSpPr txBox="1"/>
          <p:nvPr/>
        </p:nvSpPr>
        <p:spPr>
          <a:xfrm>
            <a:off x="10226675" y="2780665"/>
            <a:ext cx="9271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sz="2800" dirty="0">
                <a:latin typeface="Comic Sans MS" panose="030F0702030302020204" pitchFamily="66" charset="0"/>
                <a:cs typeface="Comic Sans MS" panose="030F0702030302020204" pitchFamily="66" charset="0"/>
              </a:rPr>
              <a:t>I</a:t>
            </a:r>
            <a:r>
              <a:rPr lang="pt-BR" altLang="en-US" sz="2800" baseline="-25000" dirty="0">
                <a:latin typeface="Comic Sans MS" panose="030F0702030302020204" pitchFamily="66" charset="0"/>
                <a:cs typeface="Comic Sans MS" panose="030F0702030302020204" pitchFamily="66" charset="0"/>
              </a:rPr>
              <a:t>C</a:t>
            </a:r>
            <a:endParaRPr lang="pt-BR" altLang="en-US" sz="2800" baseline="-25000" dirty="0" smtClean="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154" name="Caixa de Texto 23"/>
          <p:cNvSpPr txBox="1"/>
          <p:nvPr/>
        </p:nvSpPr>
        <p:spPr>
          <a:xfrm>
            <a:off x="302895" y="4622165"/>
            <a:ext cx="6927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sz="2800" dirty="0">
                <a:latin typeface="Comic Sans MS" panose="030F0702030302020204" pitchFamily="66" charset="0"/>
                <a:cs typeface="Comic Sans MS" panose="030F0702030302020204" pitchFamily="66" charset="0"/>
              </a:rPr>
              <a:t>V</a:t>
            </a:r>
            <a:r>
              <a:rPr lang="pt-BR" altLang="en-US" sz="2800" baseline="-25000" dirty="0">
                <a:latin typeface="Comic Sans MS" panose="030F0702030302020204" pitchFamily="66" charset="0"/>
                <a:cs typeface="Comic Sans MS" panose="030F0702030302020204" pitchFamily="66" charset="0"/>
              </a:rPr>
              <a:t>1</a:t>
            </a:r>
            <a:endParaRPr lang="pt-BR" altLang="en-US" sz="2800" baseline="-25000" dirty="0" smtClean="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97" name="Caixa de Texto 23"/>
          <p:cNvSpPr txBox="1"/>
          <p:nvPr/>
        </p:nvSpPr>
        <p:spPr>
          <a:xfrm>
            <a:off x="5243195" y="4666615"/>
            <a:ext cx="6927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sz="2800" dirty="0">
                <a:latin typeface="Comic Sans MS" panose="030F0702030302020204" pitchFamily="66" charset="0"/>
                <a:cs typeface="Comic Sans MS" panose="030F0702030302020204" pitchFamily="66" charset="0"/>
              </a:rPr>
              <a:t>V</a:t>
            </a:r>
            <a:r>
              <a:rPr lang="pt-BR" altLang="en-US" sz="2800" baseline="-25000" dirty="0">
                <a:latin typeface="Comic Sans MS" panose="030F0702030302020204" pitchFamily="66" charset="0"/>
                <a:cs typeface="Comic Sans MS" panose="030F0702030302020204" pitchFamily="66" charset="0"/>
              </a:rPr>
              <a:t>2</a:t>
            </a:r>
            <a:endParaRPr lang="pt-BR" altLang="en-US" sz="2800" baseline="-25000" dirty="0" smtClean="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cxnSp>
        <p:nvCxnSpPr>
          <p:cNvPr id="98" name="Conector de Seta Reta 97"/>
          <p:cNvCxnSpPr/>
          <p:nvPr/>
        </p:nvCxnSpPr>
        <p:spPr>
          <a:xfrm>
            <a:off x="4630420" y="5742305"/>
            <a:ext cx="536575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ector de Seta Reta 98"/>
          <p:cNvCxnSpPr/>
          <p:nvPr/>
        </p:nvCxnSpPr>
        <p:spPr>
          <a:xfrm flipH="1">
            <a:off x="967740" y="5733415"/>
            <a:ext cx="685800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Caixa de Texto 23"/>
          <p:cNvSpPr txBox="1"/>
          <p:nvPr/>
        </p:nvSpPr>
        <p:spPr>
          <a:xfrm>
            <a:off x="1065530" y="5702935"/>
            <a:ext cx="6927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sz="2800" dirty="0">
                <a:latin typeface="Comic Sans MS" panose="030F0702030302020204" pitchFamily="66" charset="0"/>
                <a:cs typeface="Comic Sans MS" panose="030F0702030302020204" pitchFamily="66" charset="0"/>
              </a:rPr>
              <a:t>I</a:t>
            </a:r>
            <a:r>
              <a:rPr lang="pt-BR" altLang="en-US" sz="2800" baseline="-25000" dirty="0">
                <a:latin typeface="Comic Sans MS" panose="030F0702030302020204" pitchFamily="66" charset="0"/>
                <a:cs typeface="Comic Sans MS" panose="030F0702030302020204" pitchFamily="66" charset="0"/>
              </a:rPr>
              <a:t>1</a:t>
            </a:r>
            <a:endParaRPr lang="pt-BR" altLang="en-US" sz="2800" baseline="-25000" dirty="0" smtClean="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101" name="Caixa de Texto 23"/>
          <p:cNvSpPr txBox="1"/>
          <p:nvPr/>
        </p:nvSpPr>
        <p:spPr>
          <a:xfrm>
            <a:off x="4448175" y="5711825"/>
            <a:ext cx="6927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sz="2800" dirty="0">
                <a:latin typeface="Comic Sans MS" panose="030F0702030302020204" pitchFamily="66" charset="0"/>
                <a:cs typeface="Comic Sans MS" panose="030F0702030302020204" pitchFamily="66" charset="0"/>
              </a:rPr>
              <a:t>I</a:t>
            </a:r>
            <a:r>
              <a:rPr lang="pt-BR" altLang="en-US" sz="2800" baseline="-25000" dirty="0">
                <a:latin typeface="Comic Sans MS" panose="030F0702030302020204" pitchFamily="66" charset="0"/>
                <a:cs typeface="Comic Sans MS" panose="030F0702030302020204" pitchFamily="66" charset="0"/>
              </a:rPr>
              <a:t>2</a:t>
            </a:r>
            <a:endParaRPr lang="pt-BR" altLang="en-US" sz="2800" baseline="-25000" dirty="0" smtClean="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cxnSp>
        <p:nvCxnSpPr>
          <p:cNvPr id="102" name="Conector de Seta Reta 101"/>
          <p:cNvCxnSpPr/>
          <p:nvPr/>
        </p:nvCxnSpPr>
        <p:spPr>
          <a:xfrm flipH="1">
            <a:off x="8038465" y="6136640"/>
            <a:ext cx="685800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ector de Seta Reta 102"/>
          <p:cNvCxnSpPr/>
          <p:nvPr/>
        </p:nvCxnSpPr>
        <p:spPr>
          <a:xfrm>
            <a:off x="10250170" y="6136640"/>
            <a:ext cx="536575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Caixa de Texto 23"/>
          <p:cNvSpPr txBox="1"/>
          <p:nvPr/>
        </p:nvSpPr>
        <p:spPr>
          <a:xfrm>
            <a:off x="10320655" y="6136640"/>
            <a:ext cx="9271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sz="2800" dirty="0">
                <a:latin typeface="Comic Sans MS" panose="030F0702030302020204" pitchFamily="66" charset="0"/>
                <a:cs typeface="Comic Sans MS" panose="030F0702030302020204" pitchFamily="66" charset="0"/>
              </a:rPr>
              <a:t>I</a:t>
            </a:r>
            <a:r>
              <a:rPr lang="pt-BR" altLang="en-US" sz="2800" baseline="-25000" dirty="0">
                <a:latin typeface="Comic Sans MS" panose="030F0702030302020204" pitchFamily="66" charset="0"/>
                <a:cs typeface="Comic Sans MS" panose="030F0702030302020204" pitchFamily="66" charset="0"/>
              </a:rPr>
              <a:t>C</a:t>
            </a:r>
            <a:endParaRPr lang="pt-BR" altLang="en-US" sz="2800" baseline="-25000" dirty="0" smtClean="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105" name="Caixa de Texto 23"/>
          <p:cNvSpPr txBox="1"/>
          <p:nvPr/>
        </p:nvSpPr>
        <p:spPr>
          <a:xfrm>
            <a:off x="7830820" y="6113145"/>
            <a:ext cx="9271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sz="2800" dirty="0">
                <a:latin typeface="Comic Sans MS" panose="030F0702030302020204" pitchFamily="66" charset="0"/>
                <a:cs typeface="Comic Sans MS" panose="030F0702030302020204" pitchFamily="66" charset="0"/>
              </a:rPr>
              <a:t>I</a:t>
            </a:r>
            <a:r>
              <a:rPr lang="pt-BR" altLang="en-US" sz="2800" baseline="-25000" dirty="0">
                <a:latin typeface="Comic Sans MS" panose="030F0702030302020204" pitchFamily="66" charset="0"/>
                <a:cs typeface="Comic Sans MS" panose="030F0702030302020204" pitchFamily="66" charset="0"/>
              </a:rPr>
              <a:t>B</a:t>
            </a:r>
            <a:endParaRPr lang="pt-BR" altLang="en-US" sz="2800" baseline="-25000" dirty="0" smtClean="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9291955" y="6136640"/>
            <a:ext cx="2743200" cy="365125"/>
          </a:xfrm>
        </p:spPr>
        <p:txBody>
          <a:bodyPr/>
          <a:p>
            <a:fld id="{74F297BB-B745-4CAB-BE1D-CE4C89382949}" type="slidenum">
              <a:rPr lang="pt-BR" smtClean="0"/>
            </a:fld>
            <a:endParaRPr lang="pt-BR"/>
          </a:p>
        </p:txBody>
      </p:sp>
      <p:sp>
        <p:nvSpPr>
          <p:cNvPr id="161" name="CaixaDeTexto 45"/>
          <p:cNvSpPr txBox="1"/>
          <p:nvPr/>
        </p:nvSpPr>
        <p:spPr>
          <a:xfrm>
            <a:off x="413385" y="228600"/>
            <a:ext cx="11390630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>
              <a:spcBef>
                <a:spcPts val="600"/>
              </a:spcBef>
              <a:spcAft>
                <a:spcPts val="600"/>
              </a:spcAft>
              <a:buFont typeface="+mj-lt"/>
              <a:buNone/>
            </a:pPr>
            <a:r>
              <a:rPr lang="pt-BR" altLang="en-US" sz="3600" b="1" dirty="0" smtClean="0">
                <a:solidFill>
                  <a:srgbClr val="C00000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Modelo de Pequenos sinais: </a:t>
            </a:r>
            <a:endParaRPr lang="pt-BR" altLang="en-US" sz="3600" b="1" dirty="0" smtClean="0">
              <a:solidFill>
                <a:srgbClr val="C00000"/>
              </a:solidFill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  <a:p>
            <a:pPr indent="0" algn="l">
              <a:spcBef>
                <a:spcPts val="600"/>
              </a:spcBef>
              <a:spcAft>
                <a:spcPts val="600"/>
              </a:spcAft>
              <a:buFont typeface="+mj-lt"/>
              <a:buNone/>
            </a:pPr>
            <a:r>
              <a:rPr lang="pt-BR" altLang="en-US" sz="28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Observemos que a condição de correntes iguais entrando e saindo pelo par de terminais pode ser obtido.</a:t>
            </a:r>
            <a:endParaRPr lang="pt-BR" altLang="en-US" sz="2800" b="1" dirty="0" smtClean="0">
              <a:solidFill>
                <a:schemeClr val="tx1"/>
              </a:solidFill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  <a:p>
            <a:pPr indent="0" algn="l">
              <a:spcBef>
                <a:spcPts val="600"/>
              </a:spcBef>
              <a:spcAft>
                <a:spcPts val="600"/>
              </a:spcAft>
              <a:buFont typeface="+mj-lt"/>
              <a:buNone/>
            </a:pPr>
            <a:r>
              <a:rPr lang="pt-BR" altLang="en-US" sz="28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Indicamos agora quem são </a:t>
            </a:r>
            <a:r>
              <a:rPr lang="pt-BR" altLang="en-US" sz="2800" b="1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V</a:t>
            </a:r>
            <a:r>
              <a:rPr lang="pt-BR" altLang="en-US" sz="2800" b="1" baseline="-25000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1</a:t>
            </a:r>
            <a:r>
              <a:rPr lang="pt-BR" altLang="en-US" sz="2800" b="1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,</a:t>
            </a:r>
            <a:r>
              <a:rPr lang="pt-BR" altLang="en-US" sz="2800" b="1" baseline="-25000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 </a:t>
            </a:r>
            <a:r>
              <a:rPr lang="pt-BR" altLang="en-US" sz="2800" b="1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I</a:t>
            </a:r>
            <a:r>
              <a:rPr lang="pt-BR" altLang="en-US" sz="2800" b="1" baseline="-25000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1</a:t>
            </a:r>
            <a:r>
              <a:rPr lang="pt-BR" altLang="en-US" sz="2800" b="1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,</a:t>
            </a:r>
            <a:r>
              <a:rPr lang="pt-BR" altLang="en-US" sz="2800" b="1" baseline="-25000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 </a:t>
            </a:r>
            <a:r>
              <a:rPr lang="pt-BR" altLang="en-US" sz="2800" b="1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V</a:t>
            </a:r>
            <a:r>
              <a:rPr lang="pt-BR" altLang="en-US" sz="2800" b="1" baseline="-25000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2 </a:t>
            </a:r>
            <a:r>
              <a:rPr lang="pt-BR" altLang="en-US" sz="2800" b="1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e I</a:t>
            </a:r>
            <a:r>
              <a:rPr lang="pt-BR" altLang="en-US" sz="2800" b="1" baseline="-25000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2</a:t>
            </a:r>
            <a:endParaRPr lang="pt-BR" altLang="en-US" sz="2800" b="1" dirty="0" smtClean="0">
              <a:solidFill>
                <a:schemeClr val="tx1"/>
              </a:solidFill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 rot="5400000">
            <a:off x="207010" y="3839210"/>
            <a:ext cx="2528570" cy="1816735"/>
            <a:chOff x="8610600" y="2524505"/>
            <a:chExt cx="1783849" cy="748570"/>
          </a:xfrm>
        </p:grpSpPr>
        <p:cxnSp>
          <p:nvCxnSpPr>
            <p:cNvPr id="3" name="Conector Reto 2"/>
            <p:cNvCxnSpPr/>
            <p:nvPr/>
          </p:nvCxnSpPr>
          <p:spPr>
            <a:xfrm>
              <a:off x="9212737" y="2794289"/>
              <a:ext cx="623327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Conector Reto 4"/>
            <p:cNvCxnSpPr/>
            <p:nvPr/>
          </p:nvCxnSpPr>
          <p:spPr>
            <a:xfrm>
              <a:off x="9094994" y="2531785"/>
              <a:ext cx="269332" cy="25689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to 5"/>
            <p:cNvCxnSpPr/>
            <p:nvPr/>
          </p:nvCxnSpPr>
          <p:spPr>
            <a:xfrm flipV="1">
              <a:off x="9693182" y="2524505"/>
              <a:ext cx="230521" cy="253800"/>
            </a:xfrm>
            <a:prstGeom prst="line">
              <a:avLst/>
            </a:prstGeom>
            <a:ln w="2540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6"/>
            <p:cNvCxnSpPr/>
            <p:nvPr/>
          </p:nvCxnSpPr>
          <p:spPr>
            <a:xfrm>
              <a:off x="8610600" y="2538153"/>
              <a:ext cx="48439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7"/>
            <p:cNvCxnSpPr/>
            <p:nvPr/>
          </p:nvCxnSpPr>
          <p:spPr>
            <a:xfrm>
              <a:off x="9910055" y="2540097"/>
              <a:ext cx="48439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8"/>
            <p:cNvCxnSpPr/>
            <p:nvPr/>
          </p:nvCxnSpPr>
          <p:spPr>
            <a:xfrm rot="16200000">
              <a:off x="9284532" y="3030878"/>
              <a:ext cx="48439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Conector Reto 9"/>
          <p:cNvCxnSpPr/>
          <p:nvPr/>
        </p:nvCxnSpPr>
        <p:spPr>
          <a:xfrm>
            <a:off x="2362193" y="3483914"/>
            <a:ext cx="86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47"/>
          <p:cNvSpPr txBox="1"/>
          <p:nvPr/>
        </p:nvSpPr>
        <p:spPr>
          <a:xfrm>
            <a:off x="3445324" y="4170206"/>
            <a:ext cx="64325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pt-BR" sz="2800" i="1" dirty="0" smtClean="0">
                <a:latin typeface="Cambria" panose="02040503050406030204" charset="0"/>
                <a:ea typeface="Cambria Math" panose="02040503050406030204" pitchFamily="18" charset="0"/>
                <a:cs typeface="Cambria" panose="02040503050406030204" charset="0"/>
              </a:rPr>
              <a:t>V</a:t>
            </a:r>
            <a:r>
              <a:rPr lang="pt-BR" sz="2800" i="1" baseline="-25000" dirty="0" smtClean="0">
                <a:latin typeface="Cambria" panose="02040503050406030204" charset="0"/>
                <a:ea typeface="Cambria Math" panose="02040503050406030204" pitchFamily="18" charset="0"/>
                <a:cs typeface="Cambria" panose="02040503050406030204" charset="0"/>
              </a:rPr>
              <a:t>CE</a:t>
            </a:r>
            <a:endParaRPr lang="pt-BR" sz="2800" i="1" baseline="-25000" dirty="0" smtClean="0">
              <a:latin typeface="Cambria" panose="02040503050406030204" charset="0"/>
              <a:ea typeface="Cambria Math" panose="02040503050406030204" pitchFamily="18" charset="0"/>
              <a:cs typeface="Cambria" panose="02040503050406030204" charset="0"/>
            </a:endParaRPr>
          </a:p>
        </p:txBody>
      </p:sp>
      <p:cxnSp>
        <p:nvCxnSpPr>
          <p:cNvPr id="12" name="Conector Reto 11"/>
          <p:cNvCxnSpPr/>
          <p:nvPr/>
        </p:nvCxnSpPr>
        <p:spPr>
          <a:xfrm>
            <a:off x="527678" y="6012484"/>
            <a:ext cx="2808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/>
          <p:cNvSpPr/>
          <p:nvPr/>
        </p:nvSpPr>
        <p:spPr>
          <a:xfrm>
            <a:off x="1118870" y="3294380"/>
            <a:ext cx="1656715" cy="2967990"/>
          </a:xfrm>
          <a:prstGeom prst="rect">
            <a:avLst/>
          </a:prstGeom>
          <a:noFill/>
          <a:ln w="28575" cmpd="sng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 altLang="en-US"/>
          </a:p>
        </p:txBody>
      </p:sp>
      <p:sp>
        <p:nvSpPr>
          <p:cNvPr id="14" name="Caixa de Texto 23"/>
          <p:cNvSpPr txBox="1"/>
          <p:nvPr/>
        </p:nvSpPr>
        <p:spPr>
          <a:xfrm>
            <a:off x="-104775" y="5064125"/>
            <a:ext cx="9271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sz="2800" i="1" dirty="0">
                <a:latin typeface="Cambria" panose="02040503050406030204" charset="0"/>
                <a:cs typeface="Cambria" panose="02040503050406030204" charset="0"/>
              </a:rPr>
              <a:t>V</a:t>
            </a:r>
            <a:r>
              <a:rPr lang="pt-BR" altLang="en-US" sz="2800" i="1" baseline="-25000" dirty="0">
                <a:latin typeface="Cambria" panose="02040503050406030204" charset="0"/>
                <a:cs typeface="Cambria" panose="02040503050406030204" charset="0"/>
              </a:rPr>
              <a:t>BE</a:t>
            </a:r>
            <a:endParaRPr lang="pt-BR" altLang="en-US" sz="2800" i="1" baseline="-25000" dirty="0" smtClean="0">
              <a:latin typeface="Cambria" panose="02040503050406030204" charset="0"/>
              <a:cs typeface="Cambria" panose="02040503050406030204" charset="0"/>
            </a:endParaRPr>
          </a:p>
        </p:txBody>
      </p:sp>
      <p:cxnSp>
        <p:nvCxnSpPr>
          <p:cNvPr id="15" name="Conector de Seta Reta 14"/>
          <p:cNvCxnSpPr/>
          <p:nvPr/>
        </p:nvCxnSpPr>
        <p:spPr>
          <a:xfrm>
            <a:off x="661670" y="4638040"/>
            <a:ext cx="536575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/>
          <p:nvPr/>
        </p:nvCxnSpPr>
        <p:spPr>
          <a:xfrm flipH="1">
            <a:off x="2869565" y="3401060"/>
            <a:ext cx="685800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orma livre 16"/>
          <p:cNvSpPr/>
          <p:nvPr/>
        </p:nvSpPr>
        <p:spPr>
          <a:xfrm rot="2160000">
            <a:off x="553720" y="4979035"/>
            <a:ext cx="753110" cy="835660"/>
          </a:xfrm>
          <a:custGeom>
            <a:avLst/>
            <a:gdLst>
              <a:gd name="connsiteX0" fmla="*/ 1266303 w 1266303"/>
              <a:gd name="connsiteY0" fmla="*/ 1842448 h 1843904"/>
              <a:gd name="connsiteX1" fmla="*/ 529324 w 1266303"/>
              <a:gd name="connsiteY1" fmla="*/ 1678675 h 1843904"/>
              <a:gd name="connsiteX2" fmla="*/ 10709 w 1266303"/>
              <a:gd name="connsiteY2" fmla="*/ 805218 h 1843904"/>
              <a:gd name="connsiteX3" fmla="*/ 229073 w 1266303"/>
              <a:gd name="connsiteY3" fmla="*/ 0 h 1843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6303" h="1843904">
                <a:moveTo>
                  <a:pt x="1266303" y="1842448"/>
                </a:moveTo>
                <a:cubicBezTo>
                  <a:pt x="1002446" y="1846997"/>
                  <a:pt x="738590" y="1851547"/>
                  <a:pt x="529324" y="1678675"/>
                </a:cubicBezTo>
                <a:cubicBezTo>
                  <a:pt x="320058" y="1505803"/>
                  <a:pt x="60751" y="1084997"/>
                  <a:pt x="10709" y="805218"/>
                </a:cubicBezTo>
                <a:cubicBezTo>
                  <a:pt x="-39333" y="525439"/>
                  <a:pt x="94870" y="262719"/>
                  <a:pt x="229073" y="0"/>
                </a:cubicBezTo>
              </a:path>
            </a:pathLst>
          </a:custGeom>
          <a:noFill/>
          <a:ln w="22225">
            <a:solidFill>
              <a:srgbClr val="C0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/>
          </a:p>
        </p:txBody>
      </p:sp>
      <p:sp>
        <p:nvSpPr>
          <p:cNvPr id="18" name="Forma livre 17"/>
          <p:cNvSpPr/>
          <p:nvPr/>
        </p:nvSpPr>
        <p:spPr>
          <a:xfrm rot="19680000" flipH="1">
            <a:off x="2306955" y="3764280"/>
            <a:ext cx="1350645" cy="1893570"/>
          </a:xfrm>
          <a:custGeom>
            <a:avLst/>
            <a:gdLst>
              <a:gd name="connsiteX0" fmla="*/ 1266303 w 1266303"/>
              <a:gd name="connsiteY0" fmla="*/ 1842448 h 1843904"/>
              <a:gd name="connsiteX1" fmla="*/ 529324 w 1266303"/>
              <a:gd name="connsiteY1" fmla="*/ 1678675 h 1843904"/>
              <a:gd name="connsiteX2" fmla="*/ 10709 w 1266303"/>
              <a:gd name="connsiteY2" fmla="*/ 805218 h 1843904"/>
              <a:gd name="connsiteX3" fmla="*/ 229073 w 1266303"/>
              <a:gd name="connsiteY3" fmla="*/ 0 h 1843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6303" h="1843904">
                <a:moveTo>
                  <a:pt x="1266303" y="1842448"/>
                </a:moveTo>
                <a:cubicBezTo>
                  <a:pt x="1002446" y="1846997"/>
                  <a:pt x="738590" y="1851547"/>
                  <a:pt x="529324" y="1678675"/>
                </a:cubicBezTo>
                <a:cubicBezTo>
                  <a:pt x="320058" y="1505803"/>
                  <a:pt x="60751" y="1084997"/>
                  <a:pt x="10709" y="805218"/>
                </a:cubicBezTo>
                <a:cubicBezTo>
                  <a:pt x="-39333" y="525439"/>
                  <a:pt x="94870" y="262719"/>
                  <a:pt x="229073" y="0"/>
                </a:cubicBezTo>
              </a:path>
            </a:pathLst>
          </a:custGeom>
          <a:noFill/>
          <a:ln w="22225">
            <a:solidFill>
              <a:srgbClr val="C0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/>
          </a:p>
        </p:txBody>
      </p:sp>
      <p:sp>
        <p:nvSpPr>
          <p:cNvPr id="19" name="Caixa de Texto 23"/>
          <p:cNvSpPr txBox="1"/>
          <p:nvPr/>
        </p:nvSpPr>
        <p:spPr>
          <a:xfrm>
            <a:off x="320040" y="4066540"/>
            <a:ext cx="9271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sz="2800" i="1" dirty="0">
                <a:latin typeface="Cambria" panose="02040503050406030204" charset="0"/>
                <a:cs typeface="Cambria" panose="02040503050406030204" charset="0"/>
              </a:rPr>
              <a:t>I</a:t>
            </a:r>
            <a:r>
              <a:rPr lang="pt-BR" altLang="en-US" sz="2800" i="1" baseline="-25000" dirty="0">
                <a:latin typeface="Cambria" panose="02040503050406030204" charset="0"/>
                <a:cs typeface="Cambria" panose="02040503050406030204" charset="0"/>
              </a:rPr>
              <a:t>B</a:t>
            </a:r>
            <a:endParaRPr lang="pt-BR" altLang="en-US" sz="2800" i="1" baseline="-25000" dirty="0" smtClean="0"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20" name="Caixa de Texto 23"/>
          <p:cNvSpPr txBox="1"/>
          <p:nvPr/>
        </p:nvSpPr>
        <p:spPr>
          <a:xfrm>
            <a:off x="2775585" y="2796540"/>
            <a:ext cx="9271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sz="2800" i="1" dirty="0">
                <a:latin typeface="Cambria" panose="02040503050406030204" charset="0"/>
                <a:cs typeface="Cambria" panose="02040503050406030204" charset="0"/>
              </a:rPr>
              <a:t>I</a:t>
            </a:r>
            <a:r>
              <a:rPr lang="pt-BR" altLang="en-US" sz="2800" i="1" baseline="-25000" dirty="0">
                <a:latin typeface="Cambria" panose="02040503050406030204" charset="0"/>
                <a:cs typeface="Cambria" panose="02040503050406030204" charset="0"/>
              </a:rPr>
              <a:t>C</a:t>
            </a:r>
            <a:endParaRPr lang="pt-BR" altLang="en-US" sz="2800" i="1" baseline="-25000" dirty="0" smtClean="0">
              <a:latin typeface="Cambria" panose="02040503050406030204" charset="0"/>
              <a:cs typeface="Cambria" panose="02040503050406030204" charset="0"/>
            </a:endParaRPr>
          </a:p>
        </p:txBody>
      </p:sp>
      <p:cxnSp>
        <p:nvCxnSpPr>
          <p:cNvPr id="102" name="Conector de Seta Reta 101"/>
          <p:cNvCxnSpPr/>
          <p:nvPr/>
        </p:nvCxnSpPr>
        <p:spPr>
          <a:xfrm flipH="1">
            <a:off x="587375" y="6152515"/>
            <a:ext cx="685800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ector de Seta Reta 102"/>
          <p:cNvCxnSpPr/>
          <p:nvPr/>
        </p:nvCxnSpPr>
        <p:spPr>
          <a:xfrm>
            <a:off x="2799080" y="6152515"/>
            <a:ext cx="536575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Caixa de Texto 23"/>
          <p:cNvSpPr txBox="1"/>
          <p:nvPr/>
        </p:nvSpPr>
        <p:spPr>
          <a:xfrm>
            <a:off x="2869565" y="6152515"/>
            <a:ext cx="9271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sz="2800" i="1" dirty="0">
                <a:latin typeface="Cambria" panose="02040503050406030204" charset="0"/>
                <a:cs typeface="Cambria" panose="02040503050406030204" charset="0"/>
              </a:rPr>
              <a:t>I</a:t>
            </a:r>
            <a:r>
              <a:rPr lang="pt-BR" altLang="en-US" sz="2800" i="1" baseline="-25000" dirty="0">
                <a:latin typeface="Cambria" panose="02040503050406030204" charset="0"/>
                <a:cs typeface="Cambria" panose="02040503050406030204" charset="0"/>
              </a:rPr>
              <a:t>C</a:t>
            </a:r>
            <a:endParaRPr lang="pt-BR" altLang="en-US" sz="2800" i="1" baseline="-25000" dirty="0" smtClean="0"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105" name="Caixa de Texto 23"/>
          <p:cNvSpPr txBox="1"/>
          <p:nvPr/>
        </p:nvSpPr>
        <p:spPr>
          <a:xfrm>
            <a:off x="379730" y="6129020"/>
            <a:ext cx="9271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sz="2800" i="1" dirty="0">
                <a:latin typeface="Cambria" panose="02040503050406030204" charset="0"/>
                <a:cs typeface="Cambria" panose="02040503050406030204" charset="0"/>
              </a:rPr>
              <a:t>I</a:t>
            </a:r>
            <a:r>
              <a:rPr lang="pt-BR" altLang="en-US" sz="2800" i="1" baseline="-25000" dirty="0">
                <a:latin typeface="Cambria" panose="02040503050406030204" charset="0"/>
                <a:cs typeface="Cambria" panose="02040503050406030204" charset="0"/>
              </a:rPr>
              <a:t>B</a:t>
            </a:r>
            <a:endParaRPr lang="pt-BR" altLang="en-US" sz="2800" i="1" baseline="-25000" dirty="0" smtClean="0"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21" name="CaixaDeTexto 45"/>
          <p:cNvSpPr txBox="1"/>
          <p:nvPr/>
        </p:nvSpPr>
        <p:spPr>
          <a:xfrm>
            <a:off x="4226560" y="2589530"/>
            <a:ext cx="7564120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altLang="en-US" sz="2800" b="1" i="1" dirty="0" smtClean="0">
                <a:solidFill>
                  <a:schemeClr val="tx1"/>
                </a:solidFill>
                <a:latin typeface="Cambria" panose="02040503050406030204" charset="0"/>
                <a:ea typeface="Cambria Math" panose="02040503050406030204" pitchFamily="18" charset="0"/>
                <a:cs typeface="Cambria" panose="02040503050406030204" charset="0"/>
                <a:sym typeface="Symbol" panose="05050102010706020507" charset="0"/>
              </a:rPr>
              <a:t>I</a:t>
            </a:r>
            <a:r>
              <a:rPr lang="pt-BR" altLang="en-US" sz="2800" b="1" i="1" baseline="-25000" dirty="0" smtClean="0">
                <a:solidFill>
                  <a:schemeClr val="tx1"/>
                </a:solidFill>
                <a:latin typeface="Cambria" panose="02040503050406030204" charset="0"/>
                <a:ea typeface="Cambria Math" panose="02040503050406030204" pitchFamily="18" charset="0"/>
                <a:cs typeface="Cambria" panose="02040503050406030204" charset="0"/>
                <a:sym typeface="Symbol" panose="05050102010706020507" charset="0"/>
              </a:rPr>
              <a:t>1</a:t>
            </a:r>
            <a:r>
              <a:rPr lang="pt-BR" altLang="en-US" sz="2800" b="1" i="1" dirty="0" smtClean="0">
                <a:solidFill>
                  <a:schemeClr val="tx1"/>
                </a:solidFill>
                <a:latin typeface="Cambria" panose="02040503050406030204" charset="0"/>
                <a:ea typeface="Cambria Math" panose="02040503050406030204" pitchFamily="18" charset="0"/>
                <a:cs typeface="Cambria" panose="02040503050406030204" charset="0"/>
                <a:sym typeface="Symbol" panose="05050102010706020507" charset="0"/>
              </a:rPr>
              <a:t> = I</a:t>
            </a:r>
            <a:r>
              <a:rPr lang="pt-BR" altLang="en-US" sz="2800" b="1" i="1" baseline="-25000" dirty="0" smtClean="0">
                <a:solidFill>
                  <a:schemeClr val="tx1"/>
                </a:solidFill>
                <a:latin typeface="Cambria" panose="02040503050406030204" charset="0"/>
                <a:ea typeface="Cambria Math" panose="02040503050406030204" pitchFamily="18" charset="0"/>
                <a:cs typeface="Cambria" panose="02040503050406030204" charset="0"/>
                <a:sym typeface="Symbol" panose="05050102010706020507" charset="0"/>
              </a:rPr>
              <a:t>b       </a:t>
            </a:r>
            <a:r>
              <a:rPr lang="pt-BR" altLang="en-US" sz="2800" b="1" i="1" dirty="0" smtClean="0">
                <a:solidFill>
                  <a:schemeClr val="tx1"/>
                </a:solidFill>
                <a:latin typeface="Cambria" panose="02040503050406030204" charset="0"/>
                <a:ea typeface="Cambria Math" panose="02040503050406030204" pitchFamily="18" charset="0"/>
                <a:cs typeface="Cambria" panose="02040503050406030204" charset="0"/>
                <a:sym typeface="Symbol" panose="05050102010706020507" charset="0"/>
              </a:rPr>
              <a:t>V</a:t>
            </a:r>
            <a:r>
              <a:rPr lang="pt-BR" altLang="en-US" sz="2800" b="1" i="1" baseline="-25000" dirty="0" smtClean="0">
                <a:solidFill>
                  <a:schemeClr val="tx1"/>
                </a:solidFill>
                <a:latin typeface="Cambria" panose="02040503050406030204" charset="0"/>
                <a:ea typeface="Cambria Math" panose="02040503050406030204" pitchFamily="18" charset="0"/>
                <a:cs typeface="Cambria" panose="02040503050406030204" charset="0"/>
                <a:sym typeface="Symbol" panose="05050102010706020507" charset="0"/>
              </a:rPr>
              <a:t>1</a:t>
            </a:r>
            <a:r>
              <a:rPr lang="pt-BR" altLang="en-US" sz="2800" b="1" i="1" dirty="0" smtClean="0">
                <a:solidFill>
                  <a:schemeClr val="tx1"/>
                </a:solidFill>
                <a:latin typeface="Cambria" panose="02040503050406030204" charset="0"/>
                <a:ea typeface="Cambria Math" panose="02040503050406030204" pitchFamily="18" charset="0"/>
                <a:cs typeface="Cambria" panose="02040503050406030204" charset="0"/>
                <a:sym typeface="Symbol" panose="05050102010706020507" charset="0"/>
              </a:rPr>
              <a:t>= V</a:t>
            </a:r>
            <a:r>
              <a:rPr lang="pt-BR" altLang="en-US" sz="2800" b="1" i="1" baseline="-25000" dirty="0" smtClean="0">
                <a:solidFill>
                  <a:schemeClr val="tx1"/>
                </a:solidFill>
                <a:latin typeface="Cambria" panose="02040503050406030204" charset="0"/>
                <a:ea typeface="Cambria Math" panose="02040503050406030204" pitchFamily="18" charset="0"/>
                <a:cs typeface="Cambria" panose="02040503050406030204" charset="0"/>
                <a:sym typeface="Symbol" panose="05050102010706020507" charset="0"/>
              </a:rPr>
              <a:t>be</a:t>
            </a:r>
            <a:endParaRPr lang="pt-BR" altLang="en-US" sz="2800" b="1" i="1" dirty="0" smtClean="0">
              <a:solidFill>
                <a:schemeClr val="tx1"/>
              </a:solidFill>
              <a:latin typeface="Cambria" panose="02040503050406030204" charset="0"/>
              <a:ea typeface="Cambria Math" panose="02040503050406030204" pitchFamily="18" charset="0"/>
              <a:cs typeface="Cambria" panose="02040503050406030204" charset="0"/>
              <a:sym typeface="Symbol" panose="05050102010706020507" charset="0"/>
            </a:endParaRPr>
          </a:p>
          <a:p>
            <a:pPr marL="457200" indent="-4572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altLang="en-US" sz="2800" b="1" i="1" dirty="0" smtClean="0">
                <a:latin typeface="Cambria" panose="02040503050406030204" charset="0"/>
                <a:ea typeface="Cambria Math" panose="02040503050406030204" pitchFamily="18" charset="0"/>
                <a:cs typeface="Cambria" panose="02040503050406030204" charset="0"/>
                <a:sym typeface="Symbol" panose="05050102010706020507" charset="0"/>
              </a:rPr>
              <a:t>I</a:t>
            </a:r>
            <a:r>
              <a:rPr lang="pt-BR" altLang="en-US" sz="2800" b="1" i="1" baseline="-25000" dirty="0" smtClean="0">
                <a:latin typeface="Cambria" panose="02040503050406030204" charset="0"/>
                <a:ea typeface="Cambria Math" panose="02040503050406030204" pitchFamily="18" charset="0"/>
                <a:cs typeface="Cambria" panose="02040503050406030204" charset="0"/>
                <a:sym typeface="Symbol" panose="05050102010706020507" charset="0"/>
              </a:rPr>
              <a:t>2</a:t>
            </a:r>
            <a:r>
              <a:rPr lang="pt-BR" altLang="en-US" sz="2800" b="1" i="1" dirty="0" smtClean="0">
                <a:latin typeface="Cambria" panose="02040503050406030204" charset="0"/>
                <a:ea typeface="Cambria Math" panose="02040503050406030204" pitchFamily="18" charset="0"/>
                <a:cs typeface="Cambria" panose="02040503050406030204" charset="0"/>
                <a:sym typeface="Symbol" panose="05050102010706020507" charset="0"/>
              </a:rPr>
              <a:t> = I</a:t>
            </a:r>
            <a:r>
              <a:rPr lang="pt-BR" altLang="en-US" sz="2800" b="1" i="1" baseline="-25000" dirty="0" smtClean="0">
                <a:latin typeface="Cambria" panose="02040503050406030204" charset="0"/>
                <a:ea typeface="Cambria Math" panose="02040503050406030204" pitchFamily="18" charset="0"/>
                <a:cs typeface="Cambria" panose="02040503050406030204" charset="0"/>
                <a:sym typeface="Symbol" panose="05050102010706020507" charset="0"/>
              </a:rPr>
              <a:t>c       </a:t>
            </a:r>
            <a:r>
              <a:rPr lang="pt-BR" altLang="en-US" sz="2800" b="1" i="1" dirty="0" smtClean="0">
                <a:latin typeface="Cambria" panose="02040503050406030204" charset="0"/>
                <a:ea typeface="Cambria Math" panose="02040503050406030204" pitchFamily="18" charset="0"/>
                <a:cs typeface="Cambria" panose="02040503050406030204" charset="0"/>
                <a:sym typeface="Symbol" panose="05050102010706020507" charset="0"/>
              </a:rPr>
              <a:t>V</a:t>
            </a:r>
            <a:r>
              <a:rPr lang="pt-BR" altLang="en-US" sz="2800" b="1" i="1" baseline="-25000" dirty="0" smtClean="0">
                <a:latin typeface="Cambria" panose="02040503050406030204" charset="0"/>
                <a:ea typeface="Cambria Math" panose="02040503050406030204" pitchFamily="18" charset="0"/>
                <a:cs typeface="Cambria" panose="02040503050406030204" charset="0"/>
                <a:sym typeface="Symbol" panose="05050102010706020507" charset="0"/>
              </a:rPr>
              <a:t>2</a:t>
            </a:r>
            <a:r>
              <a:rPr lang="pt-BR" altLang="en-US" sz="2800" b="1" i="1" dirty="0" smtClean="0">
                <a:latin typeface="Cambria" panose="02040503050406030204" charset="0"/>
                <a:ea typeface="Cambria Math" panose="02040503050406030204" pitchFamily="18" charset="0"/>
                <a:cs typeface="Cambria" panose="02040503050406030204" charset="0"/>
                <a:sym typeface="Symbol" panose="05050102010706020507" charset="0"/>
              </a:rPr>
              <a:t>= V</a:t>
            </a:r>
            <a:r>
              <a:rPr lang="pt-BR" altLang="en-US" sz="2800" b="1" i="1" baseline="-25000" dirty="0" smtClean="0">
                <a:latin typeface="Cambria" panose="02040503050406030204" charset="0"/>
                <a:ea typeface="Cambria Math" panose="02040503050406030204" pitchFamily="18" charset="0"/>
                <a:cs typeface="Cambria" panose="02040503050406030204" charset="0"/>
                <a:sym typeface="Symbol" panose="05050102010706020507" charset="0"/>
              </a:rPr>
              <a:t>ce</a:t>
            </a:r>
            <a:endParaRPr lang="pt-BR" altLang="en-US" sz="2800" b="1" i="1" dirty="0" smtClean="0">
              <a:solidFill>
                <a:schemeClr val="tx1"/>
              </a:solidFill>
              <a:latin typeface="Cambria" panose="02040503050406030204" charset="0"/>
              <a:ea typeface="Cambria Math" panose="02040503050406030204" pitchFamily="18" charset="0"/>
              <a:cs typeface="Cambria" panose="02040503050406030204" charset="0"/>
              <a:sym typeface="Symbol" panose="05050102010706020507" charset="0"/>
            </a:endParaRPr>
          </a:p>
          <a:p>
            <a:pPr indent="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pt-BR" altLang="en-US" sz="28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Para a derivação da matriz híbrida vamos usar as seguintes equações do transístor</a:t>
            </a:r>
            <a:endParaRPr lang="pt-BR" altLang="en-US" sz="2800" b="1" dirty="0" smtClean="0">
              <a:solidFill>
                <a:schemeClr val="tx1"/>
              </a:solidFill>
              <a:latin typeface="Cambria" panose="02040503050406030204" charset="0"/>
              <a:ea typeface="Cambria Math" panose="02040503050406030204" pitchFamily="18" charset="0"/>
              <a:cs typeface="Cambria" panose="02040503050406030204" charset="0"/>
              <a:sym typeface="Symbol" panose="05050102010706020507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Caixa de Texto 21"/>
              <p:cNvSpPr txBox="1"/>
              <p:nvPr/>
            </p:nvSpPr>
            <p:spPr>
              <a:xfrm>
                <a:off x="4421505" y="5176520"/>
                <a:ext cx="3387090" cy="108585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pt-BR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pt-BR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altLang="pt-BR" sz="32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pt-BR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pt-BR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altLang="pt-BR" sz="32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𝑒𝑥𝑝</m:t>
                      </m:r>
                      <m:r>
                        <a:rPr lang="en-US" altLang="pt-BR" sz="32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altLang="pt-BR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pt-BR" sz="32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pt-BR" sz="32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pt-BR" sz="32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𝐵𝐸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pt-BR" sz="32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pt-BR" sz="32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𝑛𝑈</m:t>
                              </m:r>
                            </m:e>
                            <m:sub>
                              <m:r>
                                <a:rPr lang="en-US" altLang="pt-BR" sz="32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  <m:r>
                        <a:rPr lang="en-US" altLang="pt-BR" sz="3200" i="1"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pt-BR" sz="3200" i="1">
                  <a:latin typeface="Cambria Math" panose="02040503050406030204" pitchFamily="18" charset="0"/>
                  <a:ea typeface="MS Mincho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2" name="Caixa de 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1505" y="5176520"/>
                <a:ext cx="3387090" cy="1085850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Caixa de Texto 22"/>
              <p:cNvSpPr txBox="1"/>
              <p:nvPr/>
            </p:nvSpPr>
            <p:spPr>
              <a:xfrm>
                <a:off x="9291955" y="5238115"/>
                <a:ext cx="1675765" cy="108839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pt-BR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pt-BR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altLang="pt-BR" sz="32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pt-BR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pt-BR" sz="32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pt-BR" sz="32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pt-BR" sz="32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num>
                        <m:den>
                          <m:r>
                            <a:rPr lang="en-US" altLang="pt-BR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𝛽</m:t>
                          </m:r>
                        </m:den>
                      </m:f>
                      <m:r>
                        <a:rPr lang="en-US" altLang="pt-BR" sz="3200" i="1"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altLang="pt-BR" sz="3200" i="1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3" name="Caixa de Tex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1955" y="5238115"/>
                <a:ext cx="1675765" cy="1088390"/>
              </a:xfrm>
              <a:prstGeom prst="rect">
                <a:avLst/>
              </a:prstGeom>
              <a:blipFill rotWithShape="1">
                <a:blip r:embed="rId2"/>
                <a:stretch>
                  <a:fillRect r="-1288"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9291955" y="6136640"/>
            <a:ext cx="2743200" cy="365125"/>
          </a:xfrm>
        </p:spPr>
        <p:txBody>
          <a:bodyPr/>
          <a:p>
            <a:fld id="{74F297BB-B745-4CAB-BE1D-CE4C89382949}" type="slidenum">
              <a:rPr lang="pt-BR" smtClean="0"/>
            </a:fld>
            <a:endParaRPr lang="pt-BR"/>
          </a:p>
        </p:txBody>
      </p:sp>
      <p:sp>
        <p:nvSpPr>
          <p:cNvPr id="161" name="CaixaDeTexto 45"/>
          <p:cNvSpPr txBox="1"/>
          <p:nvPr/>
        </p:nvSpPr>
        <p:spPr>
          <a:xfrm>
            <a:off x="413385" y="228600"/>
            <a:ext cx="11390630" cy="1660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>
              <a:spcBef>
                <a:spcPts val="600"/>
              </a:spcBef>
              <a:spcAft>
                <a:spcPts val="600"/>
              </a:spcAft>
              <a:buFont typeface="+mj-lt"/>
              <a:buNone/>
            </a:pPr>
            <a:r>
              <a:rPr lang="pt-BR" altLang="en-US" sz="3600" b="1" dirty="0" smtClean="0">
                <a:solidFill>
                  <a:srgbClr val="C00000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Modelo de Pequenos sinais: </a:t>
            </a:r>
            <a:endParaRPr lang="pt-BR" altLang="en-US" sz="3600" b="1" dirty="0" smtClean="0">
              <a:solidFill>
                <a:srgbClr val="C00000"/>
              </a:solidFill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  <a:p>
            <a:pPr indent="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pt-BR" altLang="en-US" sz="28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Reescrevendo as equações do transistor em funcão de </a:t>
            </a:r>
            <a:r>
              <a:rPr lang="pt-BR" altLang="en-US" sz="2800" b="1" i="1" dirty="0" smtClean="0">
                <a:latin typeface="Cambria" panose="02040503050406030204" charset="0"/>
                <a:ea typeface="Cambria Math" panose="02040503050406030204" pitchFamily="18" charset="0"/>
                <a:cs typeface="Cambria" panose="02040503050406030204" charset="0"/>
                <a:sym typeface="Symbol" panose="05050102010706020507" charset="0"/>
              </a:rPr>
              <a:t>I</a:t>
            </a:r>
            <a:r>
              <a:rPr lang="pt-BR" altLang="en-US" sz="2800" b="1" i="1" baseline="-25000" dirty="0" smtClean="0">
                <a:latin typeface="Cambria" panose="02040503050406030204" charset="0"/>
                <a:ea typeface="Cambria Math" panose="02040503050406030204" pitchFamily="18" charset="0"/>
                <a:cs typeface="Cambria" panose="02040503050406030204" charset="0"/>
                <a:sym typeface="Symbol" panose="05050102010706020507" charset="0"/>
              </a:rPr>
              <a:t>1</a:t>
            </a:r>
            <a:r>
              <a:rPr lang="pt-BR" altLang="en-US" sz="2800" b="1" i="1" dirty="0" smtClean="0">
                <a:latin typeface="Cambria" panose="02040503050406030204" charset="0"/>
                <a:ea typeface="Cambria Math" panose="02040503050406030204" pitchFamily="18" charset="0"/>
                <a:cs typeface="Cambria" panose="02040503050406030204" charset="0"/>
                <a:sym typeface="Symbol" panose="05050102010706020507" charset="0"/>
              </a:rPr>
              <a:t>,</a:t>
            </a:r>
            <a:r>
              <a:rPr lang="pt-BR" altLang="en-US" sz="2800" b="1" i="1" baseline="-25000" dirty="0" smtClean="0">
                <a:latin typeface="Cambria" panose="02040503050406030204" charset="0"/>
                <a:ea typeface="Cambria Math" panose="02040503050406030204" pitchFamily="18" charset="0"/>
                <a:cs typeface="Cambria" panose="02040503050406030204" charset="0"/>
                <a:sym typeface="Symbol" panose="05050102010706020507" charset="0"/>
              </a:rPr>
              <a:t> </a:t>
            </a:r>
            <a:r>
              <a:rPr lang="pt-BR" altLang="en-US" sz="2800" b="1" i="1" dirty="0" smtClean="0">
                <a:latin typeface="Cambria" panose="02040503050406030204" charset="0"/>
                <a:ea typeface="Cambria Math" panose="02040503050406030204" pitchFamily="18" charset="0"/>
                <a:cs typeface="Cambria" panose="02040503050406030204" charset="0"/>
                <a:sym typeface="Symbol" panose="05050102010706020507" charset="0"/>
              </a:rPr>
              <a:t>V</a:t>
            </a:r>
            <a:r>
              <a:rPr lang="pt-BR" altLang="en-US" sz="2800" b="1" i="1" baseline="-25000" dirty="0" smtClean="0">
                <a:latin typeface="Cambria" panose="02040503050406030204" charset="0"/>
                <a:ea typeface="Cambria Math" panose="02040503050406030204" pitchFamily="18" charset="0"/>
                <a:cs typeface="Cambria" panose="02040503050406030204" charset="0"/>
                <a:sym typeface="Symbol" panose="05050102010706020507" charset="0"/>
              </a:rPr>
              <a:t>1</a:t>
            </a:r>
            <a:r>
              <a:rPr lang="pt-BR" altLang="en-US" sz="2800" b="1" i="1" dirty="0" smtClean="0">
                <a:latin typeface="Cambria" panose="02040503050406030204" charset="0"/>
                <a:ea typeface="Cambria Math" panose="02040503050406030204" pitchFamily="18" charset="0"/>
                <a:cs typeface="Cambria" panose="02040503050406030204" charset="0"/>
                <a:sym typeface="Symbol" panose="05050102010706020507" charset="0"/>
              </a:rPr>
              <a:t>, I</a:t>
            </a:r>
            <a:r>
              <a:rPr lang="pt-BR" altLang="en-US" sz="2800" b="1" i="1" baseline="-25000" dirty="0" smtClean="0">
                <a:latin typeface="Cambria" panose="02040503050406030204" charset="0"/>
                <a:ea typeface="Cambria Math" panose="02040503050406030204" pitchFamily="18" charset="0"/>
                <a:cs typeface="Cambria" panose="02040503050406030204" charset="0"/>
                <a:sym typeface="Symbol" panose="05050102010706020507" charset="0"/>
              </a:rPr>
              <a:t>2</a:t>
            </a:r>
            <a:r>
              <a:rPr lang="pt-BR" altLang="en-US" sz="2800" b="1" i="1" dirty="0" smtClean="0">
                <a:latin typeface="Cambria" panose="02040503050406030204" charset="0"/>
                <a:ea typeface="Cambria Math" panose="02040503050406030204" pitchFamily="18" charset="0"/>
                <a:cs typeface="Cambria" panose="02040503050406030204" charset="0"/>
                <a:sym typeface="Symbol" panose="05050102010706020507" charset="0"/>
              </a:rPr>
              <a:t> e</a:t>
            </a:r>
            <a:r>
              <a:rPr lang="pt-BR" altLang="en-US" sz="2800" b="1" i="1" baseline="-25000" dirty="0" smtClean="0">
                <a:latin typeface="Cambria" panose="02040503050406030204" charset="0"/>
                <a:ea typeface="Cambria Math" panose="02040503050406030204" pitchFamily="18" charset="0"/>
                <a:cs typeface="Cambria" panose="02040503050406030204" charset="0"/>
                <a:sym typeface="Symbol" panose="05050102010706020507" charset="0"/>
              </a:rPr>
              <a:t>  </a:t>
            </a:r>
            <a:r>
              <a:rPr lang="pt-BR" altLang="en-US" sz="2800" b="1" i="1" dirty="0" smtClean="0">
                <a:latin typeface="Cambria" panose="02040503050406030204" charset="0"/>
                <a:ea typeface="Cambria Math" panose="02040503050406030204" pitchFamily="18" charset="0"/>
                <a:cs typeface="Cambria" panose="02040503050406030204" charset="0"/>
                <a:sym typeface="Symbol" panose="05050102010706020507" charset="0"/>
              </a:rPr>
              <a:t>V</a:t>
            </a:r>
            <a:r>
              <a:rPr lang="pt-BR" altLang="en-US" sz="2800" b="1" i="1" baseline="-25000" dirty="0" smtClean="0">
                <a:latin typeface="Cambria" panose="02040503050406030204" charset="0"/>
                <a:ea typeface="Cambria Math" panose="02040503050406030204" pitchFamily="18" charset="0"/>
                <a:cs typeface="Cambria" panose="02040503050406030204" charset="0"/>
                <a:sym typeface="Symbol" panose="05050102010706020507" charset="0"/>
              </a:rPr>
              <a:t>2</a:t>
            </a:r>
            <a:r>
              <a:rPr lang="pt-BR" altLang="en-US" sz="2800" b="1" i="1" dirty="0" smtClean="0">
                <a:latin typeface="Cambria" panose="02040503050406030204" charset="0"/>
                <a:ea typeface="Cambria Math" panose="02040503050406030204" pitchFamily="18" charset="0"/>
                <a:cs typeface="Cambria" panose="02040503050406030204" charset="0"/>
                <a:sym typeface="Symbol" panose="05050102010706020507" charset="0"/>
              </a:rPr>
              <a:t>, </a:t>
            </a:r>
            <a:r>
              <a:rPr lang="pt-BR" altLang="en-US" sz="2800" b="1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teremos</a:t>
            </a:r>
            <a:endParaRPr lang="pt-BR" altLang="en-US" sz="2800" b="1" dirty="0" smtClean="0">
              <a:solidFill>
                <a:schemeClr val="tx1"/>
              </a:solidFill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 rot="5400000">
            <a:off x="69850" y="3839210"/>
            <a:ext cx="2528570" cy="1816735"/>
            <a:chOff x="8610600" y="2524505"/>
            <a:chExt cx="1783849" cy="748570"/>
          </a:xfrm>
        </p:grpSpPr>
        <p:cxnSp>
          <p:nvCxnSpPr>
            <p:cNvPr id="3" name="Conector Reto 2"/>
            <p:cNvCxnSpPr/>
            <p:nvPr/>
          </p:nvCxnSpPr>
          <p:spPr>
            <a:xfrm>
              <a:off x="9212737" y="2794289"/>
              <a:ext cx="623327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Conector Reto 4"/>
            <p:cNvCxnSpPr/>
            <p:nvPr/>
          </p:nvCxnSpPr>
          <p:spPr>
            <a:xfrm>
              <a:off x="9094994" y="2531785"/>
              <a:ext cx="269332" cy="25689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to 5"/>
            <p:cNvCxnSpPr/>
            <p:nvPr/>
          </p:nvCxnSpPr>
          <p:spPr>
            <a:xfrm flipV="1">
              <a:off x="9693182" y="2524505"/>
              <a:ext cx="230521" cy="253800"/>
            </a:xfrm>
            <a:prstGeom prst="line">
              <a:avLst/>
            </a:prstGeom>
            <a:ln w="2540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6"/>
            <p:cNvCxnSpPr/>
            <p:nvPr/>
          </p:nvCxnSpPr>
          <p:spPr>
            <a:xfrm>
              <a:off x="8610600" y="2538153"/>
              <a:ext cx="48439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7"/>
            <p:cNvCxnSpPr/>
            <p:nvPr/>
          </p:nvCxnSpPr>
          <p:spPr>
            <a:xfrm>
              <a:off x="9910055" y="2540097"/>
              <a:ext cx="48439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8"/>
            <p:cNvCxnSpPr/>
            <p:nvPr/>
          </p:nvCxnSpPr>
          <p:spPr>
            <a:xfrm rot="16200000">
              <a:off x="9284532" y="3030878"/>
              <a:ext cx="48439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Conector Reto 9"/>
          <p:cNvCxnSpPr/>
          <p:nvPr/>
        </p:nvCxnSpPr>
        <p:spPr>
          <a:xfrm>
            <a:off x="2225033" y="3483914"/>
            <a:ext cx="86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47"/>
          <p:cNvSpPr txBox="1"/>
          <p:nvPr/>
        </p:nvSpPr>
        <p:spPr>
          <a:xfrm>
            <a:off x="3204024" y="3676176"/>
            <a:ext cx="107632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pt-BR" sz="2800" i="1" dirty="0" smtClean="0">
                <a:latin typeface="Cambria" panose="02040503050406030204" charset="0"/>
                <a:ea typeface="Cambria Math" panose="02040503050406030204" pitchFamily="18" charset="0"/>
                <a:cs typeface="Cambria" panose="02040503050406030204" charset="0"/>
              </a:rPr>
              <a:t>v</a:t>
            </a:r>
            <a:r>
              <a:rPr lang="pt-BR" sz="2800" i="1" baseline="-25000" dirty="0" smtClean="0">
                <a:latin typeface="Cambria" panose="02040503050406030204" charset="0"/>
                <a:ea typeface="Cambria Math" panose="02040503050406030204" pitchFamily="18" charset="0"/>
                <a:cs typeface="Cambria" panose="02040503050406030204" charset="0"/>
              </a:rPr>
              <a:t>CE</a:t>
            </a:r>
            <a:r>
              <a:rPr lang="pt-BR" sz="2800" i="1" dirty="0" smtClean="0">
                <a:latin typeface="Cambria" panose="02040503050406030204" charset="0"/>
                <a:ea typeface="Cambria Math" panose="02040503050406030204" pitchFamily="18" charset="0"/>
                <a:cs typeface="Cambria" panose="02040503050406030204" charset="0"/>
              </a:rPr>
              <a:t>=v</a:t>
            </a:r>
            <a:r>
              <a:rPr lang="pt-BR" sz="2800" i="1" baseline="-25000" dirty="0" smtClean="0">
                <a:latin typeface="Cambria" panose="02040503050406030204" charset="0"/>
                <a:ea typeface="Cambria Math" panose="02040503050406030204" pitchFamily="18" charset="0"/>
                <a:cs typeface="Cambria" panose="02040503050406030204" charset="0"/>
              </a:rPr>
              <a:t>2</a:t>
            </a:r>
            <a:endParaRPr lang="pt-BR" sz="2800" i="1" baseline="-25000" dirty="0" smtClean="0">
              <a:latin typeface="Cambria" panose="02040503050406030204" charset="0"/>
              <a:ea typeface="Cambria Math" panose="02040503050406030204" pitchFamily="18" charset="0"/>
              <a:cs typeface="Cambria" panose="02040503050406030204" charset="0"/>
            </a:endParaRPr>
          </a:p>
        </p:txBody>
      </p:sp>
      <p:cxnSp>
        <p:nvCxnSpPr>
          <p:cNvPr id="12" name="Conector Reto 11"/>
          <p:cNvCxnSpPr/>
          <p:nvPr/>
        </p:nvCxnSpPr>
        <p:spPr>
          <a:xfrm>
            <a:off x="390518" y="6012484"/>
            <a:ext cx="2808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/>
          <p:cNvSpPr/>
          <p:nvPr/>
        </p:nvSpPr>
        <p:spPr>
          <a:xfrm>
            <a:off x="981710" y="3294380"/>
            <a:ext cx="1656715" cy="2967990"/>
          </a:xfrm>
          <a:prstGeom prst="rect">
            <a:avLst/>
          </a:prstGeom>
          <a:noFill/>
          <a:ln w="28575" cmpd="sng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 altLang="en-US"/>
          </a:p>
        </p:txBody>
      </p:sp>
      <p:sp>
        <p:nvSpPr>
          <p:cNvPr id="14" name="Caixa de Texto 23"/>
          <p:cNvSpPr txBox="1"/>
          <p:nvPr/>
        </p:nvSpPr>
        <p:spPr>
          <a:xfrm>
            <a:off x="524510" y="5206365"/>
            <a:ext cx="1313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sz="2800" i="1" dirty="0">
                <a:latin typeface="Cambria" panose="02040503050406030204" charset="0"/>
                <a:cs typeface="Cambria" panose="02040503050406030204" charset="0"/>
              </a:rPr>
              <a:t>v</a:t>
            </a:r>
            <a:r>
              <a:rPr lang="pt-BR" altLang="en-US" sz="2800" i="1" baseline="-25000" dirty="0">
                <a:latin typeface="Cambria" panose="02040503050406030204" charset="0"/>
                <a:cs typeface="Cambria" panose="02040503050406030204" charset="0"/>
              </a:rPr>
              <a:t>BE</a:t>
            </a:r>
            <a:r>
              <a:rPr lang="pt-BR" altLang="en-US" sz="2800" i="1" dirty="0">
                <a:latin typeface="Cambria" panose="02040503050406030204" charset="0"/>
                <a:cs typeface="Cambria" panose="02040503050406030204" charset="0"/>
              </a:rPr>
              <a:t>=v</a:t>
            </a:r>
            <a:r>
              <a:rPr lang="pt-BR" altLang="en-US" sz="2800" i="1" baseline="-25000" dirty="0">
                <a:latin typeface="Cambria" panose="02040503050406030204" charset="0"/>
                <a:cs typeface="Cambria" panose="02040503050406030204" charset="0"/>
              </a:rPr>
              <a:t>1</a:t>
            </a:r>
            <a:endParaRPr lang="pt-BR" altLang="en-US" sz="2800" i="1" baseline="-25000" dirty="0" smtClean="0">
              <a:latin typeface="Cambria" panose="02040503050406030204" charset="0"/>
              <a:cs typeface="Cambria" panose="02040503050406030204" charset="0"/>
            </a:endParaRPr>
          </a:p>
        </p:txBody>
      </p:sp>
      <p:cxnSp>
        <p:nvCxnSpPr>
          <p:cNvPr id="15" name="Conector de Seta Reta 14"/>
          <p:cNvCxnSpPr/>
          <p:nvPr/>
        </p:nvCxnSpPr>
        <p:spPr>
          <a:xfrm>
            <a:off x="524510" y="4638040"/>
            <a:ext cx="536575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/>
          <p:nvPr/>
        </p:nvCxnSpPr>
        <p:spPr>
          <a:xfrm flipH="1">
            <a:off x="2732405" y="3401060"/>
            <a:ext cx="685800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orma livre 16"/>
          <p:cNvSpPr/>
          <p:nvPr/>
        </p:nvSpPr>
        <p:spPr>
          <a:xfrm rot="2160000">
            <a:off x="416560" y="4979035"/>
            <a:ext cx="753110" cy="835660"/>
          </a:xfrm>
          <a:custGeom>
            <a:avLst/>
            <a:gdLst>
              <a:gd name="connsiteX0" fmla="*/ 1266303 w 1266303"/>
              <a:gd name="connsiteY0" fmla="*/ 1842448 h 1843904"/>
              <a:gd name="connsiteX1" fmla="*/ 529324 w 1266303"/>
              <a:gd name="connsiteY1" fmla="*/ 1678675 h 1843904"/>
              <a:gd name="connsiteX2" fmla="*/ 10709 w 1266303"/>
              <a:gd name="connsiteY2" fmla="*/ 805218 h 1843904"/>
              <a:gd name="connsiteX3" fmla="*/ 229073 w 1266303"/>
              <a:gd name="connsiteY3" fmla="*/ 0 h 1843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6303" h="1843904">
                <a:moveTo>
                  <a:pt x="1266303" y="1842448"/>
                </a:moveTo>
                <a:cubicBezTo>
                  <a:pt x="1002446" y="1846997"/>
                  <a:pt x="738590" y="1851547"/>
                  <a:pt x="529324" y="1678675"/>
                </a:cubicBezTo>
                <a:cubicBezTo>
                  <a:pt x="320058" y="1505803"/>
                  <a:pt x="60751" y="1084997"/>
                  <a:pt x="10709" y="805218"/>
                </a:cubicBezTo>
                <a:cubicBezTo>
                  <a:pt x="-39333" y="525439"/>
                  <a:pt x="94870" y="262719"/>
                  <a:pt x="229073" y="0"/>
                </a:cubicBezTo>
              </a:path>
            </a:pathLst>
          </a:custGeom>
          <a:noFill/>
          <a:ln w="22225">
            <a:solidFill>
              <a:srgbClr val="C0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/>
          </a:p>
        </p:txBody>
      </p:sp>
      <p:sp>
        <p:nvSpPr>
          <p:cNvPr id="18" name="Forma livre 17"/>
          <p:cNvSpPr/>
          <p:nvPr/>
        </p:nvSpPr>
        <p:spPr>
          <a:xfrm rot="19680000" flipH="1">
            <a:off x="2169795" y="3764280"/>
            <a:ext cx="1350645" cy="1893570"/>
          </a:xfrm>
          <a:custGeom>
            <a:avLst/>
            <a:gdLst>
              <a:gd name="connsiteX0" fmla="*/ 1266303 w 1266303"/>
              <a:gd name="connsiteY0" fmla="*/ 1842448 h 1843904"/>
              <a:gd name="connsiteX1" fmla="*/ 529324 w 1266303"/>
              <a:gd name="connsiteY1" fmla="*/ 1678675 h 1843904"/>
              <a:gd name="connsiteX2" fmla="*/ 10709 w 1266303"/>
              <a:gd name="connsiteY2" fmla="*/ 805218 h 1843904"/>
              <a:gd name="connsiteX3" fmla="*/ 229073 w 1266303"/>
              <a:gd name="connsiteY3" fmla="*/ 0 h 1843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6303" h="1843904">
                <a:moveTo>
                  <a:pt x="1266303" y="1842448"/>
                </a:moveTo>
                <a:cubicBezTo>
                  <a:pt x="1002446" y="1846997"/>
                  <a:pt x="738590" y="1851547"/>
                  <a:pt x="529324" y="1678675"/>
                </a:cubicBezTo>
                <a:cubicBezTo>
                  <a:pt x="320058" y="1505803"/>
                  <a:pt x="60751" y="1084997"/>
                  <a:pt x="10709" y="805218"/>
                </a:cubicBezTo>
                <a:cubicBezTo>
                  <a:pt x="-39333" y="525439"/>
                  <a:pt x="94870" y="262719"/>
                  <a:pt x="229073" y="0"/>
                </a:cubicBezTo>
              </a:path>
            </a:pathLst>
          </a:custGeom>
          <a:noFill/>
          <a:ln w="22225">
            <a:solidFill>
              <a:srgbClr val="C0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/>
          </a:p>
        </p:txBody>
      </p:sp>
      <p:sp>
        <p:nvSpPr>
          <p:cNvPr id="19" name="Caixa de Texto 23"/>
          <p:cNvSpPr txBox="1"/>
          <p:nvPr/>
        </p:nvSpPr>
        <p:spPr>
          <a:xfrm>
            <a:off x="182880" y="4066540"/>
            <a:ext cx="9271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sz="2800" i="1" dirty="0">
                <a:latin typeface="Cambria" panose="02040503050406030204" charset="0"/>
                <a:cs typeface="Cambria" panose="02040503050406030204" charset="0"/>
              </a:rPr>
              <a:t>i</a:t>
            </a:r>
            <a:r>
              <a:rPr lang="pt-BR" altLang="en-US" sz="2800" i="1" baseline="-25000" dirty="0">
                <a:latin typeface="Cambria" panose="02040503050406030204" charset="0"/>
                <a:cs typeface="Cambria" panose="02040503050406030204" charset="0"/>
              </a:rPr>
              <a:t>B</a:t>
            </a:r>
            <a:r>
              <a:rPr lang="pt-BR" altLang="en-US" sz="2800" i="1" dirty="0">
                <a:latin typeface="Cambria" panose="02040503050406030204" charset="0"/>
                <a:cs typeface="Cambria" panose="02040503050406030204" charset="0"/>
              </a:rPr>
              <a:t>=i</a:t>
            </a:r>
            <a:r>
              <a:rPr lang="pt-BR" altLang="en-US" sz="2800" i="1" baseline="-25000" dirty="0">
                <a:latin typeface="Cambria" panose="02040503050406030204" charset="0"/>
                <a:cs typeface="Cambria" panose="02040503050406030204" charset="0"/>
              </a:rPr>
              <a:t>1</a:t>
            </a:r>
            <a:endParaRPr lang="pt-BR" altLang="en-US" sz="2800" i="1" baseline="-25000" dirty="0" smtClean="0"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20" name="Caixa de Texto 23"/>
          <p:cNvSpPr txBox="1"/>
          <p:nvPr/>
        </p:nvSpPr>
        <p:spPr>
          <a:xfrm>
            <a:off x="2638425" y="2796540"/>
            <a:ext cx="9271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sz="2800" i="1" dirty="0">
                <a:latin typeface="Cambria" panose="02040503050406030204" charset="0"/>
                <a:cs typeface="Cambria" panose="02040503050406030204" charset="0"/>
              </a:rPr>
              <a:t>i</a:t>
            </a:r>
            <a:r>
              <a:rPr lang="pt-BR" altLang="en-US" sz="2800" i="1" baseline="-25000" dirty="0">
                <a:latin typeface="Cambria" panose="02040503050406030204" charset="0"/>
                <a:cs typeface="Cambria" panose="02040503050406030204" charset="0"/>
              </a:rPr>
              <a:t>C</a:t>
            </a:r>
            <a:r>
              <a:rPr lang="pt-BR" altLang="en-US" sz="2800" i="1" dirty="0">
                <a:latin typeface="Cambria" panose="02040503050406030204" charset="0"/>
                <a:cs typeface="Cambria" panose="02040503050406030204" charset="0"/>
              </a:rPr>
              <a:t>=i</a:t>
            </a:r>
            <a:r>
              <a:rPr lang="pt-BR" altLang="en-US" sz="2800" i="1" baseline="-25000" dirty="0">
                <a:latin typeface="Cambria" panose="02040503050406030204" charset="0"/>
                <a:cs typeface="Cambria" panose="02040503050406030204" charset="0"/>
              </a:rPr>
              <a:t>2</a:t>
            </a:r>
            <a:endParaRPr lang="pt-BR" altLang="en-US" sz="2800" i="1" baseline="-25000" dirty="0" smtClean="0">
              <a:latin typeface="Cambria" panose="02040503050406030204" charset="0"/>
              <a:cs typeface="Cambria" panose="02040503050406030204" charset="0"/>
            </a:endParaRPr>
          </a:p>
        </p:txBody>
      </p:sp>
      <p:cxnSp>
        <p:nvCxnSpPr>
          <p:cNvPr id="102" name="Conector de Seta Reta 101"/>
          <p:cNvCxnSpPr/>
          <p:nvPr/>
        </p:nvCxnSpPr>
        <p:spPr>
          <a:xfrm flipH="1">
            <a:off x="450215" y="6152515"/>
            <a:ext cx="685800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ector de Seta Reta 102"/>
          <p:cNvCxnSpPr/>
          <p:nvPr/>
        </p:nvCxnSpPr>
        <p:spPr>
          <a:xfrm>
            <a:off x="2661920" y="6152515"/>
            <a:ext cx="536575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Caixa de Texto 23"/>
          <p:cNvSpPr txBox="1"/>
          <p:nvPr/>
        </p:nvSpPr>
        <p:spPr>
          <a:xfrm>
            <a:off x="2732405" y="6152515"/>
            <a:ext cx="9271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sz="2800" i="1" dirty="0">
                <a:latin typeface="Cambria" panose="02040503050406030204" charset="0"/>
                <a:cs typeface="Cambria" panose="02040503050406030204" charset="0"/>
              </a:rPr>
              <a:t>i</a:t>
            </a:r>
            <a:r>
              <a:rPr lang="pt-BR" altLang="en-US" sz="2800" i="1" baseline="-25000" dirty="0">
                <a:latin typeface="Cambria" panose="02040503050406030204" charset="0"/>
                <a:cs typeface="Cambria" panose="02040503050406030204" charset="0"/>
              </a:rPr>
              <a:t>C</a:t>
            </a:r>
            <a:endParaRPr lang="pt-BR" altLang="en-US" sz="2800" i="1" baseline="-25000" dirty="0" smtClean="0"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105" name="Caixa de Texto 23"/>
          <p:cNvSpPr txBox="1"/>
          <p:nvPr/>
        </p:nvSpPr>
        <p:spPr>
          <a:xfrm>
            <a:off x="242570" y="6129020"/>
            <a:ext cx="9271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sz="2800" i="1" dirty="0">
                <a:latin typeface="Cambria" panose="02040503050406030204" charset="0"/>
                <a:cs typeface="Cambria" panose="02040503050406030204" charset="0"/>
              </a:rPr>
              <a:t>i</a:t>
            </a:r>
            <a:r>
              <a:rPr lang="pt-BR" altLang="en-US" sz="2800" i="1" baseline="-25000" dirty="0">
                <a:latin typeface="Cambria" panose="02040503050406030204" charset="0"/>
                <a:cs typeface="Cambria" panose="02040503050406030204" charset="0"/>
              </a:rPr>
              <a:t>B</a:t>
            </a:r>
            <a:endParaRPr lang="pt-BR" altLang="en-US" sz="2800" i="1" baseline="-25000" dirty="0" smtClean="0">
              <a:latin typeface="Cambria" panose="02040503050406030204" charset="0"/>
              <a:cs typeface="Cambria" panose="0204050305040603020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Caixa de Texto 21"/>
              <p:cNvSpPr txBox="1"/>
              <p:nvPr/>
            </p:nvSpPr>
            <p:spPr>
              <a:xfrm>
                <a:off x="3204210" y="1702435"/>
                <a:ext cx="3387090" cy="108585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pt-BR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pt-BR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pt-BR" sz="32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pt-BR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pt-BR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altLang="pt-BR" sz="32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𝑒𝑥𝑝</m:t>
                      </m:r>
                      <m:r>
                        <a:rPr lang="en-US" altLang="pt-BR" sz="32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altLang="pt-BR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pt-BR" sz="32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pt-BR" sz="32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pt-BR" sz="32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pt-BR" sz="32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pt-BR" sz="32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𝑛𝑈</m:t>
                              </m:r>
                            </m:e>
                            <m:sub>
                              <m:r>
                                <a:rPr lang="en-US" altLang="pt-BR" sz="32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  <m:r>
                        <a:rPr lang="en-US" altLang="pt-BR" sz="3200" i="1"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pt-BR" sz="3200" i="1">
                  <a:latin typeface="Cambria Math" panose="02040503050406030204" pitchFamily="18" charset="0"/>
                  <a:ea typeface="MS Mincho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2" name="Caixa de 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4210" y="1702435"/>
                <a:ext cx="3387090" cy="1085850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Caixa de Texto 22"/>
              <p:cNvSpPr txBox="1"/>
              <p:nvPr/>
            </p:nvSpPr>
            <p:spPr>
              <a:xfrm>
                <a:off x="8980805" y="1708150"/>
                <a:ext cx="1640840" cy="108839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pt-BR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pt-BR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pt-BR" sz="32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pt-BR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pt-BR" sz="32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pt-BR" sz="32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pt-BR" sz="32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altLang="pt-BR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𝛽</m:t>
                          </m:r>
                        </m:den>
                      </m:f>
                      <m:r>
                        <a:rPr lang="en-US" altLang="pt-BR" sz="3200" i="1"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altLang="pt-BR" sz="3200" i="1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3" name="Caixa de Tex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0805" y="1708150"/>
                <a:ext cx="1640840" cy="1088390"/>
              </a:xfrm>
              <a:prstGeom prst="rect">
                <a:avLst/>
              </a:prstGeom>
              <a:blipFill rotWithShape="1">
                <a:blip r:embed="rId2"/>
                <a:stretch>
                  <a:fillRect r="-1238"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CaixaDeTexto 45"/>
          <p:cNvSpPr txBox="1"/>
          <p:nvPr/>
        </p:nvSpPr>
        <p:spPr>
          <a:xfrm>
            <a:off x="4178935" y="2764790"/>
            <a:ext cx="773557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pt-BR" altLang="en-US" sz="28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Agora coloquemos</a:t>
            </a:r>
            <a:r>
              <a:rPr lang="pt-BR" altLang="en-US" sz="2800" b="1" i="1" dirty="0" smtClean="0">
                <a:solidFill>
                  <a:schemeClr val="tx1"/>
                </a:solidFill>
                <a:latin typeface="Cambria" panose="02040503050406030204" charset="0"/>
                <a:ea typeface="Cambria Math" panose="02040503050406030204" pitchFamily="18" charset="0"/>
                <a:cs typeface="Cambria" panose="02040503050406030204" charset="0"/>
                <a:sym typeface="Symbol" panose="05050102010706020507" charset="0"/>
              </a:rPr>
              <a:t> I</a:t>
            </a:r>
            <a:r>
              <a:rPr lang="pt-BR" altLang="en-US" sz="2800" b="1" i="1" baseline="-25000" dirty="0" smtClean="0">
                <a:solidFill>
                  <a:schemeClr val="tx1"/>
                </a:solidFill>
                <a:latin typeface="Cambria" panose="02040503050406030204" charset="0"/>
                <a:ea typeface="Cambria Math" panose="02040503050406030204" pitchFamily="18" charset="0"/>
                <a:cs typeface="Cambria" panose="02040503050406030204" charset="0"/>
                <a:sym typeface="Symbol" panose="05050102010706020507" charset="0"/>
              </a:rPr>
              <a:t>1</a:t>
            </a:r>
            <a:r>
              <a:rPr lang="pt-BR" altLang="en-US" sz="2800" b="1" i="1" dirty="0" smtClean="0">
                <a:solidFill>
                  <a:schemeClr val="tx1"/>
                </a:solidFill>
                <a:latin typeface="Cambria" panose="02040503050406030204" charset="0"/>
                <a:ea typeface="Cambria Math" panose="02040503050406030204" pitchFamily="18" charset="0"/>
                <a:cs typeface="Cambria" panose="02040503050406030204" charset="0"/>
                <a:sym typeface="Symbol" panose="05050102010706020507" charset="0"/>
              </a:rPr>
              <a:t> e</a:t>
            </a:r>
            <a:r>
              <a:rPr lang="pt-BR" altLang="en-US" sz="2800" b="1" i="1" baseline="-25000" dirty="0" smtClean="0">
                <a:latin typeface="Cambria" panose="02040503050406030204" charset="0"/>
                <a:ea typeface="Cambria Math" panose="02040503050406030204" pitchFamily="18" charset="0"/>
                <a:cs typeface="Cambria" panose="02040503050406030204" charset="0"/>
                <a:sym typeface="Symbol" panose="05050102010706020507" charset="0"/>
              </a:rPr>
              <a:t>   </a:t>
            </a:r>
            <a:r>
              <a:rPr lang="pt-BR" altLang="en-US" sz="2800" b="1" i="1" dirty="0" smtClean="0">
                <a:latin typeface="Cambria" panose="02040503050406030204" charset="0"/>
                <a:ea typeface="Cambria Math" panose="02040503050406030204" pitchFamily="18" charset="0"/>
                <a:cs typeface="Cambria" panose="02040503050406030204" charset="0"/>
                <a:sym typeface="Symbol" panose="05050102010706020507" charset="0"/>
              </a:rPr>
              <a:t>V</a:t>
            </a:r>
            <a:r>
              <a:rPr lang="pt-BR" altLang="en-US" sz="2800" b="1" i="1" baseline="-25000" dirty="0" smtClean="0">
                <a:latin typeface="Cambria" panose="02040503050406030204" charset="0"/>
                <a:ea typeface="Cambria Math" panose="02040503050406030204" pitchFamily="18" charset="0"/>
                <a:cs typeface="Cambria" panose="02040503050406030204" charset="0"/>
                <a:sym typeface="Symbol" panose="05050102010706020507" charset="0"/>
              </a:rPr>
              <a:t>2</a:t>
            </a:r>
            <a:r>
              <a:rPr lang="pt-BR" altLang="en-US" sz="2800" b="1" i="1" dirty="0" smtClean="0">
                <a:latin typeface="Cambria" panose="02040503050406030204" charset="0"/>
                <a:ea typeface="Cambria Math" panose="02040503050406030204" pitchFamily="18" charset="0"/>
                <a:cs typeface="Cambria" panose="02040503050406030204" charset="0"/>
                <a:sym typeface="Symbol" panose="05050102010706020507" charset="0"/>
              </a:rPr>
              <a:t> </a:t>
            </a:r>
            <a:r>
              <a:rPr lang="pt-BR" altLang="en-US" sz="2800" b="1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como variáveis independentes</a:t>
            </a:r>
            <a:endParaRPr lang="pt-BR" altLang="en-US" sz="2800" b="1" dirty="0" smtClean="0">
              <a:solidFill>
                <a:schemeClr val="tx1"/>
              </a:solidFill>
              <a:latin typeface="Cambria" panose="02040503050406030204" charset="0"/>
              <a:ea typeface="Cambria Math" panose="02040503050406030204" pitchFamily="18" charset="0"/>
              <a:cs typeface="Cambria" panose="02040503050406030204" charset="0"/>
              <a:sym typeface="Symbol" panose="05050102010706020507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Caixa de Texto 24"/>
              <p:cNvSpPr txBox="1"/>
              <p:nvPr/>
            </p:nvSpPr>
            <p:spPr>
              <a:xfrm>
                <a:off x="4432300" y="3676015"/>
                <a:ext cx="3387090" cy="110172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pt-BR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pt-BR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pt-BR" sz="32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pt-BR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𝑛𝑈</m:t>
                          </m:r>
                        </m:e>
                        <m:sub>
                          <m:r>
                            <a:rPr lang="en-US" altLang="pt-BR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altLang="pt-BR" sz="32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𝑙𝑛</m:t>
                      </m:r>
                      <m:r>
                        <a:rPr lang="en-US" altLang="pt-BR" sz="32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altLang="pt-BR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pt-BR" sz="32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pt-BR" sz="32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US" altLang="pt-BR" sz="32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pt-BR" sz="32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pt-BR" sz="32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pt-BR" sz="32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pt-BR" sz="32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den>
                      </m:f>
                      <m:r>
                        <a:rPr lang="en-US" altLang="pt-BR" sz="3200" i="1"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pt-BR" sz="3200" i="1">
                  <a:latin typeface="Cambria Math" panose="02040503050406030204" pitchFamily="18" charset="0"/>
                  <a:ea typeface="MS Mincho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5" name="Caixa de Tex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2300" y="3676015"/>
                <a:ext cx="3387090" cy="110172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tângulo 25"/>
              <p:cNvSpPr/>
              <p:nvPr/>
            </p:nvSpPr>
            <p:spPr>
              <a:xfrm>
                <a:off x="8754110" y="3832225"/>
                <a:ext cx="3171825" cy="5835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altLang="pt-BR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altLang="pt-BR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alt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 </m:t>
                      </m:r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𝑉</m:t>
                      </m:r>
                      <m:r>
                        <a:rPr lang="en-US" altLang="pt-BR" sz="3200" b="0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2</m:t>
                      </m:r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6" name="Retângulo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4110" y="3832225"/>
                <a:ext cx="3171825" cy="583565"/>
              </a:xfrm>
              <a:prstGeom prst="rect">
                <a:avLst/>
              </a:prstGeom>
              <a:blipFill rotWithShape="1">
                <a:blip r:embed="rId4"/>
                <a:stretch>
                  <a:fillRect b="-5332"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tângulo 26"/>
              <p:cNvSpPr/>
              <p:nvPr/>
            </p:nvSpPr>
            <p:spPr>
              <a:xfrm>
                <a:off x="8863330" y="4530090"/>
                <a:ext cx="3171825" cy="5835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altLang="pt-BR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pt-BR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altLang="pt-BR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alt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 </m:t>
                      </m:r>
                      <m:sSub>
                        <m:sSubPr>
                          <m:ctrlP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7" name="Retângulo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3330" y="4530090"/>
                <a:ext cx="3171825" cy="5835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Caixa de Texto 27"/>
              <p:cNvSpPr txBox="1"/>
              <p:nvPr/>
            </p:nvSpPr>
            <p:spPr>
              <a:xfrm>
                <a:off x="4454525" y="4601845"/>
                <a:ext cx="1853565" cy="58356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pt-BR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pt-BR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pt-BR" sz="32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r>
                        <a:rPr lang="en-US" altLang="pt-BR" sz="32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𝛽</m:t>
                      </m:r>
                      <m:sSub>
                        <m:sSubPr>
                          <m:ctrlPr>
                            <a:rPr lang="en-US" altLang="pt-BR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pt-BR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pt-BR" sz="3200" i="1"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altLang="pt-BR" sz="3200" i="1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8" name="Caixa de Texto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4525" y="4601845"/>
                <a:ext cx="1853565" cy="583565"/>
              </a:xfrm>
              <a:prstGeom prst="rect">
                <a:avLst/>
              </a:prstGeom>
              <a:blipFill rotWithShape="1">
                <a:blip r:embed="rId6"/>
                <a:stretch>
                  <a:fillRect r="-171"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Conector Reto 29"/>
          <p:cNvCxnSpPr/>
          <p:nvPr/>
        </p:nvCxnSpPr>
        <p:spPr>
          <a:xfrm rot="5400000">
            <a:off x="3914984" y="4542478"/>
            <a:ext cx="936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rot="5400000">
            <a:off x="8513019" y="4489138"/>
            <a:ext cx="936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ixaDeTexto 45"/>
          <p:cNvSpPr txBox="1"/>
          <p:nvPr/>
        </p:nvSpPr>
        <p:spPr>
          <a:xfrm>
            <a:off x="4225925" y="5260975"/>
            <a:ext cx="75641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pt-BR" altLang="en-US" sz="28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Assim temos que</a:t>
            </a:r>
            <a:endParaRPr lang="pt-BR" altLang="en-US" sz="2800" b="1" dirty="0" smtClean="0">
              <a:solidFill>
                <a:schemeClr val="tx1"/>
              </a:solidFill>
              <a:latin typeface="Cambria" panose="02040503050406030204" charset="0"/>
              <a:ea typeface="Cambria Math" panose="02040503050406030204" pitchFamily="18" charset="0"/>
              <a:cs typeface="Cambria" panose="02040503050406030204" charset="0"/>
              <a:sym typeface="Symbol" panose="05050102010706020507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tângulo 32"/>
              <p:cNvSpPr/>
              <p:nvPr/>
            </p:nvSpPr>
            <p:spPr>
              <a:xfrm>
                <a:off x="3890645" y="5652135"/>
                <a:ext cx="4007485" cy="9753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altLang="pt-B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pt-B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pt-B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pt-B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 </m:t>
                      </m:r>
                      <m:r>
                        <a:rPr lang="en-US" altLang="pt-B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altLang="pt-BR" sz="2800" b="0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altLang="pt-B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altLang="pt-BR" sz="28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pt-BR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𝑛𝑈</m:t>
                          </m:r>
                        </m:e>
                        <m:sub>
                          <m:r>
                            <a:rPr lang="en-US" altLang="pt-BR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altLang="pt-BR" sz="28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𝑙𝑛</m:t>
                      </m:r>
                      <m:r>
                        <a:rPr lang="en-US" altLang="pt-BR" sz="28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altLang="pt-BR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pt-BR" sz="28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pt-BR" sz="28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US" altLang="pt-BR" sz="28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pt-BR" sz="28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pt-BR" sz="28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pt-BR" sz="28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pt-BR" sz="28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den>
                      </m:f>
                      <m:r>
                        <a:rPr lang="en-US" altLang="pt-BR" sz="2800" i="1"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pt-BR" sz="2800" i="1" dirty="0">
                  <a:latin typeface="Cambria Math" panose="02040503050406030204" pitchFamily="18" charset="0"/>
                  <a:ea typeface="MS Mincho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3" name="Retângulo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0645" y="5652135"/>
                <a:ext cx="4007485" cy="975360"/>
              </a:xfrm>
              <a:prstGeom prst="rect">
                <a:avLst/>
              </a:prstGeom>
              <a:blipFill rotWithShape="1">
                <a:blip r:embed="rId7"/>
                <a:stretch>
                  <a:fillRect b="-1758"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Retângulo 33"/>
              <p:cNvSpPr/>
              <p:nvPr/>
            </p:nvSpPr>
            <p:spPr>
              <a:xfrm>
                <a:off x="8543925" y="5819140"/>
                <a:ext cx="3171825" cy="5835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alt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 </m:t>
                      </m:r>
                      <m:sSub>
                        <m:sSubPr>
                          <m:ctrlP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altLang="pt-BR" sz="32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r>
                        <a:rPr lang="en-US" altLang="pt-BR" sz="32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𝛽</m:t>
                      </m:r>
                      <m:sSub>
                        <m:sSubPr>
                          <m:ctrlPr>
                            <a:rPr lang="en-US" altLang="pt-BR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pt-BR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4" name="Retângulo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3925" y="5819140"/>
                <a:ext cx="3171825" cy="5835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4F297BB-B745-4CAB-BE1D-CE4C89382949}" type="slidenum">
              <a:rPr lang="pt-BR" smtClean="0"/>
            </a:fld>
            <a:endParaRPr lang="pt-BR"/>
          </a:p>
        </p:txBody>
      </p:sp>
      <p:sp>
        <p:nvSpPr>
          <p:cNvPr id="47" name="CaixaDeTexto 45"/>
          <p:cNvSpPr txBox="1"/>
          <p:nvPr/>
        </p:nvSpPr>
        <p:spPr>
          <a:xfrm>
            <a:off x="592455" y="325120"/>
            <a:ext cx="11186160" cy="25228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ctr">
              <a:spcBef>
                <a:spcPts val="600"/>
              </a:spcBef>
              <a:spcAft>
                <a:spcPts val="600"/>
              </a:spcAft>
              <a:buFont typeface="+mj-lt"/>
              <a:buNone/>
            </a:pPr>
            <a:r>
              <a:rPr lang="pt-BR" altLang="en-US" sz="3600" b="1" dirty="0" smtClean="0">
                <a:solidFill>
                  <a:srgbClr val="C00000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Modelo de Pequenos Sinais</a:t>
            </a:r>
            <a:endParaRPr lang="pt-BR" altLang="en-US" sz="3600" b="1" dirty="0" smtClean="0">
              <a:solidFill>
                <a:srgbClr val="C00000"/>
              </a:solidFill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  <a:p>
            <a:pPr indent="0">
              <a:spcBef>
                <a:spcPts val="600"/>
              </a:spcBef>
              <a:spcAft>
                <a:spcPts val="600"/>
              </a:spcAft>
              <a:buFont typeface="+mj-lt"/>
              <a:buNone/>
            </a:pPr>
            <a:r>
              <a:rPr lang="pt-BR" altLang="en-US" sz="2800" b="1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Vamos análisar um sistema mecânico (mola + massa) para entender melhor a idéia de modelos de pequenos sinais (e tamém algumas propriedades de sistemas lineares). A força exercida por uma mola é indicada abaixo </a:t>
            </a:r>
            <a:endParaRPr lang="pt-BR" altLang="en-US" sz="2800" b="1" dirty="0" smtClean="0"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</p:txBody>
      </p:sp>
      <p:pic>
        <p:nvPicPr>
          <p:cNvPr id="100" name="Imagem 99"/>
          <p:cNvPicPr/>
          <p:nvPr/>
        </p:nvPicPr>
        <p:blipFill>
          <a:blip r:embed="rId1"/>
          <a:stretch>
            <a:fillRect/>
          </a:stretch>
        </p:blipFill>
        <p:spPr>
          <a:xfrm>
            <a:off x="1788160" y="3173095"/>
            <a:ext cx="8795385" cy="318325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1" name="CaixaDeTexto 45"/>
          <p:cNvSpPr txBox="1"/>
          <p:nvPr/>
        </p:nvSpPr>
        <p:spPr>
          <a:xfrm>
            <a:off x="413385" y="228600"/>
            <a:ext cx="11390630" cy="1660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>
              <a:spcBef>
                <a:spcPts val="600"/>
              </a:spcBef>
              <a:spcAft>
                <a:spcPts val="600"/>
              </a:spcAft>
              <a:buFont typeface="+mj-lt"/>
              <a:buNone/>
            </a:pPr>
            <a:r>
              <a:rPr lang="pt-BR" altLang="en-US" sz="3600" b="1" dirty="0" smtClean="0">
                <a:solidFill>
                  <a:srgbClr val="C00000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Modelo de Pequenos sinais: </a:t>
            </a:r>
            <a:endParaRPr lang="pt-BR" altLang="en-US" sz="3600" b="1" dirty="0" smtClean="0">
              <a:solidFill>
                <a:srgbClr val="C00000"/>
              </a:solidFill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  <a:p>
            <a:pPr indent="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pt-BR" altLang="en-US" sz="28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Uma vez encontradas as </a:t>
            </a:r>
            <a:r>
              <a:rPr lang="pt-BR" altLang="en-US" sz="2800" b="1" i="1" dirty="0" smtClean="0">
                <a:solidFill>
                  <a:schemeClr val="tx1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funções f</a:t>
            </a:r>
            <a:r>
              <a:rPr lang="pt-BR" altLang="en-US" sz="2800" b="1" i="1" baseline="-25000" dirty="0" smtClean="0">
                <a:solidFill>
                  <a:schemeClr val="tx1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1 </a:t>
            </a:r>
            <a:r>
              <a:rPr lang="pt-BR" altLang="en-US" sz="28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e</a:t>
            </a:r>
            <a:r>
              <a:rPr lang="pt-BR" altLang="en-US" sz="2800" b="1" i="1" baseline="-25000" dirty="0" smtClean="0">
                <a:solidFill>
                  <a:schemeClr val="tx1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 </a:t>
            </a:r>
            <a:r>
              <a:rPr lang="pt-BR" altLang="en-US" sz="2800" b="1" i="1" dirty="0" smtClean="0">
                <a:solidFill>
                  <a:schemeClr val="tx1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f</a:t>
            </a:r>
            <a:r>
              <a:rPr lang="pt-BR" altLang="en-US" sz="2800" b="1" baseline="-25000" dirty="0" smtClean="0">
                <a:solidFill>
                  <a:schemeClr val="tx1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2 </a:t>
            </a:r>
            <a:r>
              <a:rPr lang="pt-BR" altLang="en-US" sz="28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 podemos achar facilmente a matriz híbrida. De (</a:t>
            </a:r>
            <a:r>
              <a:rPr lang="pt-BR" altLang="en-US" sz="2800" b="1" dirty="0" smtClean="0">
                <a:solidFill>
                  <a:schemeClr val="tx1"/>
                </a:solidFill>
                <a:latin typeface="Symbol" panose="05050102010706020507" charset="0"/>
                <a:ea typeface="Cambria Math" panose="02040503050406030204" pitchFamily="18" charset="0"/>
                <a:cs typeface="Symbol" panose="05050102010706020507" charset="0"/>
                <a:sym typeface="Symbol" panose="05050102010706020507" charset="0"/>
              </a:rPr>
              <a:t>b</a:t>
            </a:r>
            <a:r>
              <a:rPr lang="pt-BR" altLang="en-US" sz="28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 dado como constante)</a:t>
            </a:r>
            <a:endParaRPr lang="pt-BR" altLang="en-US" sz="2800" b="1" dirty="0" smtClean="0">
              <a:solidFill>
                <a:schemeClr val="tx1"/>
              </a:solidFill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tângulo 20"/>
              <p:cNvSpPr/>
              <p:nvPr/>
            </p:nvSpPr>
            <p:spPr>
              <a:xfrm>
                <a:off x="1575435" y="2060575"/>
                <a:ext cx="5799455" cy="9740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alt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altLang="pt-B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US" altLang="pt-B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 </m:t>
                      </m:r>
                      <m:sSub>
                        <m:sSubPr>
                          <m:ctrlPr>
                            <a:rPr lang="en-US" alt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20</m:t>
                          </m:r>
                        </m:sub>
                      </m:sSub>
                      <m:r>
                        <a:rPr lang="en-US" altLang="pt-B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altLang="pt-B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      </m:t>
                      </m:r>
                      <m:f>
                        <m:fPr>
                          <m:ctrlPr>
                            <a:rPr lang="en-US" alt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alt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altLang="pt-B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US" altLang="pt-B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 </m:t>
                      </m:r>
                      <m:sSub>
                        <m:sSubPr>
                          <m:ctrlPr>
                            <a:rPr lang="en-US" alt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20</m:t>
                          </m:r>
                        </m:sub>
                      </m:sSub>
                      <m:r>
                        <a:rPr lang="en-US" altLang="pt-B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pt-BR" sz="2800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1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5435" y="2060575"/>
                <a:ext cx="5799455" cy="974090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tângulo 28"/>
              <p:cNvSpPr/>
              <p:nvPr/>
            </p:nvSpPr>
            <p:spPr>
              <a:xfrm>
                <a:off x="1444625" y="3137535"/>
                <a:ext cx="6061710" cy="9740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alt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altLang="pt-B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US" altLang="pt-B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 </m:t>
                      </m:r>
                      <m:sSub>
                        <m:sSubPr>
                          <m:ctrlPr>
                            <a:rPr lang="en-US" alt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20</m:t>
                          </m:r>
                        </m:sub>
                      </m:sSub>
                      <m:r>
                        <a:rPr lang="en-US" altLang="pt-B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altLang="pt-B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     </m:t>
                      </m:r>
                      <m:f>
                        <m:fPr>
                          <m:ctrlPr>
                            <a:rPr lang="en-US" alt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alt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pt-B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altLang="pt-B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US" altLang="pt-B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 </m:t>
                      </m:r>
                      <m:sSub>
                        <m:sSubPr>
                          <m:ctrlPr>
                            <a:rPr lang="en-US" alt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20</m:t>
                          </m:r>
                        </m:sub>
                      </m:sSub>
                      <m:r>
                        <a:rPr lang="en-US" altLang="pt-B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altLang="pt-BR" sz="2800" b="0" i="1" smtClean="0"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 </m:t>
                      </m:r>
                    </m:oMath>
                  </m:oMathPara>
                </a14:m>
                <a:endParaRPr lang="en-US" altLang="pt-BR" sz="2800" b="0" i="1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9" name="Retângulo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4625" y="3137535"/>
                <a:ext cx="6061710" cy="97409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tângulo 34"/>
              <p:cNvSpPr/>
              <p:nvPr/>
            </p:nvSpPr>
            <p:spPr>
              <a:xfrm>
                <a:off x="7329805" y="2250440"/>
                <a:ext cx="858520" cy="5835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5" name="Retângulo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9805" y="2250440"/>
                <a:ext cx="858520" cy="5835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Retângulo 35"/>
              <p:cNvSpPr/>
              <p:nvPr/>
            </p:nvSpPr>
            <p:spPr>
              <a:xfrm>
                <a:off x="7305040" y="3333115"/>
                <a:ext cx="858520" cy="5835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6" name="Retângulo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5040" y="3333115"/>
                <a:ext cx="858520" cy="5835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Conector Reto 36"/>
          <p:cNvCxnSpPr/>
          <p:nvPr/>
        </p:nvCxnSpPr>
        <p:spPr>
          <a:xfrm>
            <a:off x="2025015" y="2051685"/>
            <a:ext cx="0" cy="221805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/>
          <p:cNvCxnSpPr/>
          <p:nvPr/>
        </p:nvCxnSpPr>
        <p:spPr>
          <a:xfrm>
            <a:off x="7197090" y="2060575"/>
            <a:ext cx="0" cy="221805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/>
          <p:cNvCxnSpPr/>
          <p:nvPr/>
        </p:nvCxnSpPr>
        <p:spPr>
          <a:xfrm>
            <a:off x="7430135" y="2060575"/>
            <a:ext cx="0" cy="221805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>
            <a:off x="8006080" y="2010410"/>
            <a:ext cx="0" cy="221805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Retângulo 40"/>
              <p:cNvSpPr/>
              <p:nvPr/>
            </p:nvSpPr>
            <p:spPr>
              <a:xfrm>
                <a:off x="6874510" y="2962275"/>
                <a:ext cx="858520" cy="5835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pt-BR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1" name="Retângulo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4510" y="2962275"/>
                <a:ext cx="858520" cy="5835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Retângulo 41"/>
              <p:cNvSpPr/>
              <p:nvPr/>
            </p:nvSpPr>
            <p:spPr>
              <a:xfrm>
                <a:off x="911225" y="3379470"/>
                <a:ext cx="532765" cy="5835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altLang="pt-BR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alt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2" name="Retângulo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225" y="3379470"/>
                <a:ext cx="532765" cy="5835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Conector Reto 42"/>
          <p:cNvCxnSpPr/>
          <p:nvPr/>
        </p:nvCxnSpPr>
        <p:spPr>
          <a:xfrm>
            <a:off x="911225" y="2010410"/>
            <a:ext cx="0" cy="221805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/>
          <p:cNvCxnSpPr/>
          <p:nvPr/>
        </p:nvCxnSpPr>
        <p:spPr>
          <a:xfrm>
            <a:off x="1444625" y="2010410"/>
            <a:ext cx="0" cy="221805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Retângulo 44"/>
              <p:cNvSpPr/>
              <p:nvPr/>
            </p:nvSpPr>
            <p:spPr>
              <a:xfrm>
                <a:off x="730885" y="2251075"/>
                <a:ext cx="894080" cy="5835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altLang="pt-BR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5" name="Retângulo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85" y="2251075"/>
                <a:ext cx="894080" cy="5835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Retângulo 45"/>
              <p:cNvSpPr/>
              <p:nvPr/>
            </p:nvSpPr>
            <p:spPr>
              <a:xfrm>
                <a:off x="1268730" y="2760980"/>
                <a:ext cx="858520" cy="5835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pt-BR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6" name="Retângulo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8730" y="2760980"/>
                <a:ext cx="858520" cy="5835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Retângulo 46"/>
              <p:cNvSpPr/>
              <p:nvPr/>
            </p:nvSpPr>
            <p:spPr>
              <a:xfrm>
                <a:off x="7880350" y="2987675"/>
                <a:ext cx="858520" cy="5835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pt-BR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7" name="Retângulo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0350" y="2987675"/>
                <a:ext cx="858520" cy="5835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Retângulo 47"/>
              <p:cNvSpPr/>
              <p:nvPr/>
            </p:nvSpPr>
            <p:spPr>
              <a:xfrm>
                <a:off x="8321040" y="2177415"/>
                <a:ext cx="2331720" cy="5835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 </m:t>
                      </m:r>
                      <m:sSub>
                        <m:sSubPr>
                          <m:ctrlP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ℎ</m:t>
                          </m:r>
                        </m:e>
                        <m:sub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      </m:t>
                      </m:r>
                      <m:sSub>
                        <m:sSubPr>
                          <m:ctrlP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ℎ</m:t>
                          </m:r>
                        </m:e>
                        <m:sub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pt-BR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8" name="Retângulo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1040" y="2177415"/>
                <a:ext cx="2331720" cy="5835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Retângulo 48"/>
              <p:cNvSpPr/>
              <p:nvPr/>
            </p:nvSpPr>
            <p:spPr>
              <a:xfrm>
                <a:off x="8489315" y="3421380"/>
                <a:ext cx="2281555" cy="5835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ℎ</m:t>
                          </m:r>
                        </m:e>
                        <m:sub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   </m:t>
                      </m:r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   </m:t>
                      </m:r>
                      <m:sSub>
                        <m:sSubPr>
                          <m:ctrlP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ℎ</m:t>
                          </m:r>
                        </m:e>
                        <m:sub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 </m:t>
                      </m:r>
                    </m:oMath>
                  </m:oMathPara>
                </a14:m>
                <a:endParaRPr lang="pt-BR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9" name="Retângulo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9315" y="3421380"/>
                <a:ext cx="2281555" cy="5835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Retângulo 49"/>
              <p:cNvSpPr/>
              <p:nvPr/>
            </p:nvSpPr>
            <p:spPr>
              <a:xfrm>
                <a:off x="10726420" y="2198370"/>
                <a:ext cx="858520" cy="5835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0" name="Retângulo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6420" y="2198370"/>
                <a:ext cx="858520" cy="5835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tângulo 50"/>
              <p:cNvSpPr/>
              <p:nvPr/>
            </p:nvSpPr>
            <p:spPr>
              <a:xfrm>
                <a:off x="10711180" y="3421380"/>
                <a:ext cx="858520" cy="5835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1" name="Retângulo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1180" y="3421380"/>
                <a:ext cx="858520" cy="5835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Conector Reto 51"/>
          <p:cNvCxnSpPr/>
          <p:nvPr/>
        </p:nvCxnSpPr>
        <p:spPr>
          <a:xfrm>
            <a:off x="8582025" y="2060575"/>
            <a:ext cx="0" cy="221805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to 52"/>
          <p:cNvCxnSpPr/>
          <p:nvPr/>
        </p:nvCxnSpPr>
        <p:spPr>
          <a:xfrm>
            <a:off x="10561320" y="2001520"/>
            <a:ext cx="0" cy="221805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to 53"/>
          <p:cNvCxnSpPr/>
          <p:nvPr/>
        </p:nvCxnSpPr>
        <p:spPr>
          <a:xfrm>
            <a:off x="10836275" y="2051685"/>
            <a:ext cx="0" cy="221805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to 54"/>
          <p:cNvCxnSpPr/>
          <p:nvPr/>
        </p:nvCxnSpPr>
        <p:spPr>
          <a:xfrm>
            <a:off x="11412220" y="2001520"/>
            <a:ext cx="0" cy="221805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Retângulo 55"/>
              <p:cNvSpPr/>
              <p:nvPr/>
            </p:nvSpPr>
            <p:spPr>
              <a:xfrm>
                <a:off x="10261600" y="2968625"/>
                <a:ext cx="858520" cy="5835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pt-BR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6" name="Retângulo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1600" y="2968625"/>
                <a:ext cx="858520" cy="5835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Retângulo 56"/>
              <p:cNvSpPr/>
              <p:nvPr/>
            </p:nvSpPr>
            <p:spPr>
              <a:xfrm>
                <a:off x="97790" y="4599940"/>
                <a:ext cx="6167755" cy="7867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pt-B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ℎ</m:t>
                          </m:r>
                        </m:e>
                        <m:sub>
                          <m:r>
                            <a:rPr lang="en-US" altLang="pt-B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n-US" altLang="pt-BR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pt-B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pt-B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pt-BR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pt-BR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pt-BR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altLang="pt-B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pt-BR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pt-BR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pt-BR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altLang="pt-BR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pt-B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pt-B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US" altLang="pt-BR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 </m:t>
                      </m:r>
                      <m:sSub>
                        <m:sSubPr>
                          <m:ctrlPr>
                            <a:rPr lang="en-US" altLang="pt-B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pt-B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20</m:t>
                          </m:r>
                        </m:sub>
                      </m:sSub>
                      <m:r>
                        <a:rPr lang="en-US" altLang="pt-BR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altLang="pt-BR" sz="2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en-US" altLang="pt-BR" sz="22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pt-BR" sz="22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altLang="pt-BR" sz="22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altLang="pt-BR" sz="22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pt-BR" sz="22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altLang="pt-BR" sz="22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en-US" altLang="pt-BR" sz="2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pt-BR" sz="2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𝑛𝑈</m:t>
                          </m:r>
                        </m:e>
                        <m:sub>
                          <m:r>
                            <a:rPr lang="en-US" altLang="pt-BR" sz="2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altLang="pt-BR" sz="22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𝑙𝑛</m:t>
                      </m:r>
                      <m:r>
                        <a:rPr lang="en-US" altLang="pt-BR" sz="22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altLang="pt-BR" sz="2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pt-BR" sz="22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pt-BR" sz="22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US" altLang="pt-BR" sz="22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pt-BR" sz="22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pt-BR" sz="22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pt-BR" sz="22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pt-BR" sz="22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den>
                      </m:f>
                      <m:r>
                        <a:rPr lang="en-US" altLang="pt-BR" sz="2200" i="1"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))=</m:t>
                      </m:r>
                      <m:r>
                        <a:rPr lang="en-US" altLang="pt-BR" sz="2200" i="1"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𝛽</m:t>
                      </m:r>
                      <m:f>
                        <m:fPr>
                          <m:ctrlPr>
                            <a:rPr lang="en-US" altLang="pt-BR" sz="2200" i="1"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pt-BR" sz="2200" i="1"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𝑛</m:t>
                          </m:r>
                          <m:sSub>
                            <m:sSubPr>
                              <m:ctrlPr>
                                <a:rPr lang="en-US" altLang="pt-BR" sz="2200" i="1"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pt-BR" sz="2200" i="1"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altLang="pt-BR" sz="2200" i="1"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pt-BR" sz="2200" i="1"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pt-BR" sz="2200" i="1"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pt-BR" sz="2200" i="1"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pt-BR" sz="2200" b="0" i="1" dirty="0" smtClean="0">
                  <a:latin typeface="Cambria Math" panose="02040503050406030204" pitchFamily="18" charset="0"/>
                  <a:ea typeface="MS Mincho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7" name="Retângulo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90" y="4599940"/>
                <a:ext cx="6167755" cy="78676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Retângulo 57"/>
              <p:cNvSpPr/>
              <p:nvPr/>
            </p:nvSpPr>
            <p:spPr>
              <a:xfrm>
                <a:off x="6443345" y="4585970"/>
                <a:ext cx="5679440" cy="7867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pt-B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ℎ</m:t>
                          </m:r>
                        </m:e>
                        <m:sub>
                          <m:r>
                            <a:rPr lang="en-US" altLang="pt-B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altLang="pt-BR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pt-B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pt-B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pt-BR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pt-BR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pt-BR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altLang="pt-B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pt-BR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pt-BR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pt-BR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altLang="pt-BR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pt-B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pt-B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US" altLang="pt-BR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 </m:t>
                      </m:r>
                      <m:sSub>
                        <m:sSubPr>
                          <m:ctrlPr>
                            <a:rPr lang="en-US" altLang="pt-B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pt-B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20</m:t>
                          </m:r>
                        </m:sub>
                      </m:sSub>
                      <m:r>
                        <a:rPr lang="en-US" altLang="pt-BR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altLang="pt-BR" sz="2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en-US" altLang="pt-BR" sz="22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pt-BR" sz="22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altLang="pt-BR" sz="22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altLang="pt-BR" sz="22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pt-BR" sz="22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pt-BR" sz="22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  <m:r>
                            <a:rPr lang="en-US" altLang="pt-BR" sz="2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pt-BR" sz="2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𝑛𝑈</m:t>
                          </m:r>
                        </m:e>
                        <m:sub>
                          <m:r>
                            <a:rPr lang="en-US" altLang="pt-BR" sz="2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altLang="pt-BR" sz="22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𝑙𝑛</m:t>
                      </m:r>
                      <m:r>
                        <a:rPr lang="en-US" altLang="pt-BR" sz="22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altLang="pt-BR" sz="2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pt-BR" sz="22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pt-BR" sz="22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US" altLang="pt-BR" sz="22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pt-BR" sz="22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pt-BR" sz="22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pt-BR" sz="22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pt-BR" sz="22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den>
                      </m:f>
                      <m:r>
                        <a:rPr lang="en-US" altLang="pt-BR" sz="2200" i="1"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))=</m:t>
                      </m:r>
                      <m:r>
                        <a:rPr lang="en-US" altLang="pt-BR" sz="2200" i="1"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pt-BR" sz="2200" b="0" i="1" dirty="0" smtClean="0">
                  <a:latin typeface="Cambria Math" panose="02040503050406030204" pitchFamily="18" charset="0"/>
                  <a:ea typeface="MS Mincho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8" name="Retângulo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3345" y="4585970"/>
                <a:ext cx="5679440" cy="78676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9" name="Retângulo 58"/>
              <p:cNvSpPr/>
              <p:nvPr/>
            </p:nvSpPr>
            <p:spPr>
              <a:xfrm>
                <a:off x="97790" y="5653405"/>
                <a:ext cx="4929505" cy="7848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pt-B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ℎ</m:t>
                          </m:r>
                        </m:e>
                        <m:sub>
                          <m:r>
                            <a:rPr lang="en-US" altLang="pt-B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en-US" altLang="pt-BR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pt-B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pt-B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pt-BR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pt-BR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pt-BR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altLang="pt-B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pt-BR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pt-BR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</m:t>
                              </m:r>
                            </m:e>
                            <m:sub>
                              <m:r>
                                <a:rPr lang="en-US" altLang="pt-BR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altLang="pt-BR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pt-B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pt-B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US" altLang="pt-BR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 </m:t>
                      </m:r>
                      <m:sSub>
                        <m:sSubPr>
                          <m:ctrlPr>
                            <a:rPr lang="en-US" altLang="pt-B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pt-B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20</m:t>
                          </m:r>
                        </m:sub>
                      </m:sSub>
                      <m:r>
                        <a:rPr lang="en-US" altLang="pt-BR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altLang="pt-BR" sz="2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pt-BR" sz="2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altLang="pt-BR" sz="2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pt-BR" sz="22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pt-BR" sz="22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pt-BR" sz="22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altLang="pt-BR" sz="22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r>
                        <a:rPr lang="en-US" altLang="pt-BR" sz="22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𝛽</m:t>
                      </m:r>
                      <m:sSub>
                        <m:sSubPr>
                          <m:ctrlPr>
                            <a:rPr lang="en-US" altLang="pt-BR" sz="2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2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pt-BR" sz="2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pt-BR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)  =</m:t>
                      </m:r>
                      <m:r>
                        <a:rPr lang="en-US" altLang="pt-BR" sz="22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𝛽</m:t>
                      </m:r>
                      <m:r>
                        <a:rPr lang="en-US" altLang="pt-BR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   </m:t>
                      </m:r>
                      <m:r>
                        <a:rPr lang="en-US" altLang="pt-BR" sz="2200" b="0" i="1" smtClean="0"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 </m:t>
                      </m:r>
                    </m:oMath>
                  </m:oMathPara>
                </a14:m>
                <a:endParaRPr lang="en-US" altLang="pt-BR" sz="2800" b="0" i="1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9" name="Retângulo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90" y="5653405"/>
                <a:ext cx="4929505" cy="78486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1" name="Retângulo 60"/>
              <p:cNvSpPr/>
              <p:nvPr/>
            </p:nvSpPr>
            <p:spPr>
              <a:xfrm>
                <a:off x="6524625" y="5641340"/>
                <a:ext cx="5060315" cy="7848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pt-B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ℎ</m:t>
                          </m:r>
                        </m:e>
                        <m:sub>
                          <m:r>
                            <a:rPr lang="en-US" altLang="pt-B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r>
                        <a:rPr lang="en-US" altLang="pt-BR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pt-B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pt-B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pt-BR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pt-BR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pt-BR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altLang="pt-B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pt-B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altLang="pt-BR" sz="2200" b="0" i="1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pt-BR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pt-B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pt-B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US" altLang="pt-BR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 </m:t>
                      </m:r>
                      <m:sSub>
                        <m:sSubPr>
                          <m:ctrlPr>
                            <a:rPr lang="en-US" altLang="pt-B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pt-B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20</m:t>
                          </m:r>
                        </m:sub>
                      </m:sSub>
                      <m:r>
                        <a:rPr lang="en-US" altLang="pt-BR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altLang="pt-BR" sz="2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pt-BR" sz="2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altLang="pt-BR" sz="2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pt-BR" sz="22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pt-BR" sz="22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pt-BR" sz="22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altLang="pt-BR" sz="22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r>
                        <a:rPr lang="en-US" altLang="pt-BR" sz="22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𝛽</m:t>
                      </m:r>
                      <m:sSub>
                        <m:sSubPr>
                          <m:ctrlPr>
                            <a:rPr lang="en-US" altLang="pt-BR" sz="2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2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pt-BR" sz="2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pt-BR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)  =</m:t>
                      </m:r>
                      <m:r>
                        <a:rPr lang="en-US" altLang="pt-BR" sz="22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0</m:t>
                      </m:r>
                      <m:r>
                        <a:rPr lang="en-US" altLang="pt-BR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   </m:t>
                      </m:r>
                      <m:r>
                        <a:rPr lang="en-US" altLang="pt-BR" sz="2200" b="0" i="1" smtClean="0"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 </m:t>
                      </m:r>
                    </m:oMath>
                  </m:oMathPara>
                </a14:m>
                <a:endParaRPr lang="en-US" altLang="pt-BR" sz="2200" b="0" i="1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61" name="Retângulo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4625" y="5641340"/>
                <a:ext cx="5060315" cy="784860"/>
              </a:xfrm>
              <a:prstGeom prst="rect">
                <a:avLst/>
              </a:prstGeom>
              <a:blipFill rotWithShape="1">
                <a:blip r:embed="rId14"/>
                <a:stretch>
                  <a:fillRect b="-485"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Conector Reto 61"/>
          <p:cNvCxnSpPr/>
          <p:nvPr/>
        </p:nvCxnSpPr>
        <p:spPr>
          <a:xfrm>
            <a:off x="6354445" y="4414520"/>
            <a:ext cx="0" cy="221805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1" name="CaixaDeTexto 45"/>
          <p:cNvSpPr txBox="1"/>
          <p:nvPr/>
        </p:nvSpPr>
        <p:spPr>
          <a:xfrm>
            <a:off x="413385" y="228600"/>
            <a:ext cx="11390630" cy="1229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>
              <a:spcBef>
                <a:spcPts val="600"/>
              </a:spcBef>
              <a:spcAft>
                <a:spcPts val="600"/>
              </a:spcAft>
              <a:buFont typeface="+mj-lt"/>
              <a:buNone/>
            </a:pPr>
            <a:r>
              <a:rPr lang="pt-BR" altLang="en-US" sz="3600" b="1" dirty="0" smtClean="0">
                <a:solidFill>
                  <a:srgbClr val="C00000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Modelo de Pequenos sinais: </a:t>
            </a:r>
            <a:endParaRPr lang="pt-BR" altLang="en-US" sz="3600" b="1" dirty="0" smtClean="0">
              <a:solidFill>
                <a:srgbClr val="C00000"/>
              </a:solidFill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  <a:p>
            <a:pPr indent="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pt-BR" altLang="en-US" sz="28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Finalizando</a:t>
            </a:r>
            <a:endParaRPr lang="pt-BR" altLang="en-US" sz="2800" b="1" dirty="0" smtClean="0">
              <a:solidFill>
                <a:schemeClr val="tx1"/>
              </a:solidFill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Retângulo 41"/>
              <p:cNvSpPr/>
              <p:nvPr/>
            </p:nvSpPr>
            <p:spPr>
              <a:xfrm>
                <a:off x="554990" y="5415280"/>
                <a:ext cx="556260" cy="5835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altLang="pt-BR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altLang="pt-BR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pt-BR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2" name="Retângulo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990" y="5415280"/>
                <a:ext cx="556260" cy="583565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Conector Reto 42"/>
          <p:cNvCxnSpPr/>
          <p:nvPr/>
        </p:nvCxnSpPr>
        <p:spPr>
          <a:xfrm>
            <a:off x="554990" y="4046220"/>
            <a:ext cx="0" cy="221742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/>
          <p:cNvCxnSpPr/>
          <p:nvPr/>
        </p:nvCxnSpPr>
        <p:spPr>
          <a:xfrm>
            <a:off x="1149350" y="4046220"/>
            <a:ext cx="0" cy="221742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Retângulo 44"/>
              <p:cNvSpPr/>
              <p:nvPr/>
            </p:nvSpPr>
            <p:spPr>
              <a:xfrm>
                <a:off x="374650" y="4286885"/>
                <a:ext cx="933450" cy="5835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altLang="pt-BR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pt-B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𝑏𝑒</m:t>
                          </m:r>
                        </m:sub>
                      </m:sSub>
                    </m:oMath>
                  </m:oMathPara>
                </a14:m>
                <a:endParaRPr lang="pt-BR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5" name="Retângulo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650" y="4286885"/>
                <a:ext cx="933450" cy="5835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Retângulo 45"/>
              <p:cNvSpPr/>
              <p:nvPr/>
            </p:nvSpPr>
            <p:spPr>
              <a:xfrm>
                <a:off x="1111250" y="4990465"/>
                <a:ext cx="858520" cy="5835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pt-BR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6" name="Retângulo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250" y="4990465"/>
                <a:ext cx="858520" cy="5835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Retângulo 47"/>
              <p:cNvSpPr/>
              <p:nvPr/>
            </p:nvSpPr>
            <p:spPr>
              <a:xfrm>
                <a:off x="1561465" y="4232910"/>
                <a:ext cx="2331720" cy="10883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 </m:t>
                      </m:r>
                      <m:r>
                        <a:rPr lang="en-US" altLang="pt-BR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𝛽</m:t>
                      </m:r>
                      <m:f>
                        <m:fPr>
                          <m:ctrlPr>
                            <a:rPr lang="en-US" altLang="pt-BR" sz="3200" i="1"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pt-BR" sz="3200" i="1"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𝑛</m:t>
                          </m:r>
                          <m:sSub>
                            <m:sSubPr>
                              <m:ctrlPr>
                                <a:rPr lang="en-US" altLang="pt-BR" sz="3200" i="1"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pt-BR" sz="3200" i="1"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altLang="pt-BR" sz="3200" i="1"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pt-BR" sz="3200" i="1"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pt-BR" sz="3200" i="1"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pt-BR" sz="3200" i="1"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den>
                      </m:f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    </m:t>
                      </m:r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pt-BR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8" name="Retângulo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1465" y="4232910"/>
                <a:ext cx="2331720" cy="108839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Retângulo 48"/>
              <p:cNvSpPr/>
              <p:nvPr/>
            </p:nvSpPr>
            <p:spPr>
              <a:xfrm>
                <a:off x="1729740" y="5476875"/>
                <a:ext cx="2281555" cy="5835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pt-BR" sz="32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𝛽</m:t>
                      </m:r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   </m:t>
                      </m:r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         </m:t>
                      </m:r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 </m:t>
                      </m:r>
                    </m:oMath>
                  </m:oMathPara>
                </a14:m>
                <a:endParaRPr lang="pt-BR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9" name="Retângulo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9740" y="5476875"/>
                <a:ext cx="2281555" cy="5835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Retângulo 49"/>
              <p:cNvSpPr/>
              <p:nvPr/>
            </p:nvSpPr>
            <p:spPr>
              <a:xfrm>
                <a:off x="3966845" y="4311015"/>
                <a:ext cx="858520" cy="5835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pt-BR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0" name="Retângulo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6845" y="4311015"/>
                <a:ext cx="858520" cy="5835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tângulo 50"/>
              <p:cNvSpPr/>
              <p:nvPr/>
            </p:nvSpPr>
            <p:spPr>
              <a:xfrm>
                <a:off x="3951605" y="5476875"/>
                <a:ext cx="858520" cy="5835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pt-B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𝑐𝑒</m:t>
                          </m:r>
                        </m:sub>
                      </m:sSub>
                    </m:oMath>
                  </m:oMathPara>
                </a14:m>
                <a:endParaRPr lang="pt-BR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1" name="Retângulo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1605" y="5476875"/>
                <a:ext cx="858520" cy="5835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Conector Reto 51"/>
          <p:cNvCxnSpPr/>
          <p:nvPr/>
        </p:nvCxnSpPr>
        <p:spPr>
          <a:xfrm>
            <a:off x="1822450" y="4116070"/>
            <a:ext cx="0" cy="221805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to 52"/>
          <p:cNvCxnSpPr/>
          <p:nvPr/>
        </p:nvCxnSpPr>
        <p:spPr>
          <a:xfrm>
            <a:off x="3801745" y="4057015"/>
            <a:ext cx="0" cy="221805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to 53"/>
          <p:cNvCxnSpPr/>
          <p:nvPr/>
        </p:nvCxnSpPr>
        <p:spPr>
          <a:xfrm>
            <a:off x="4076700" y="4046220"/>
            <a:ext cx="0" cy="221805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to 54"/>
          <p:cNvCxnSpPr/>
          <p:nvPr/>
        </p:nvCxnSpPr>
        <p:spPr>
          <a:xfrm>
            <a:off x="4652645" y="4057015"/>
            <a:ext cx="0" cy="221805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Retângulo 55"/>
              <p:cNvSpPr/>
              <p:nvPr/>
            </p:nvSpPr>
            <p:spPr>
              <a:xfrm>
                <a:off x="3502025" y="4933315"/>
                <a:ext cx="858520" cy="5835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pt-BR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6" name="Retângulo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2025" y="4933315"/>
                <a:ext cx="858520" cy="5835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rma livre 1"/>
          <p:cNvSpPr/>
          <p:nvPr/>
        </p:nvSpPr>
        <p:spPr>
          <a:xfrm rot="2100000">
            <a:off x="4348480" y="1865630"/>
            <a:ext cx="945515" cy="966470"/>
          </a:xfrm>
          <a:custGeom>
            <a:avLst/>
            <a:gdLst>
              <a:gd name="connsiteX0" fmla="*/ 1266303 w 1266303"/>
              <a:gd name="connsiteY0" fmla="*/ 1842448 h 1843904"/>
              <a:gd name="connsiteX1" fmla="*/ 529324 w 1266303"/>
              <a:gd name="connsiteY1" fmla="*/ 1678675 h 1843904"/>
              <a:gd name="connsiteX2" fmla="*/ 10709 w 1266303"/>
              <a:gd name="connsiteY2" fmla="*/ 805218 h 1843904"/>
              <a:gd name="connsiteX3" fmla="*/ 229073 w 1266303"/>
              <a:gd name="connsiteY3" fmla="*/ 0 h 1843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6303" h="1843904">
                <a:moveTo>
                  <a:pt x="1266303" y="1842448"/>
                </a:moveTo>
                <a:cubicBezTo>
                  <a:pt x="1002446" y="1846997"/>
                  <a:pt x="738590" y="1851547"/>
                  <a:pt x="529324" y="1678675"/>
                </a:cubicBezTo>
                <a:cubicBezTo>
                  <a:pt x="320058" y="1505803"/>
                  <a:pt x="60751" y="1084997"/>
                  <a:pt x="10709" y="805218"/>
                </a:cubicBezTo>
                <a:cubicBezTo>
                  <a:pt x="-39333" y="525439"/>
                  <a:pt x="94870" y="262719"/>
                  <a:pt x="229073" y="0"/>
                </a:cubicBezTo>
              </a:path>
            </a:pathLst>
          </a:custGeom>
          <a:noFill/>
          <a:ln w="22225">
            <a:solidFill>
              <a:srgbClr val="C0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/>
          </a:p>
        </p:txBody>
      </p:sp>
      <p:grpSp>
        <p:nvGrpSpPr>
          <p:cNvPr id="65" name="Grupo 64"/>
          <p:cNvGrpSpPr/>
          <p:nvPr/>
        </p:nvGrpSpPr>
        <p:grpSpPr>
          <a:xfrm>
            <a:off x="4652645" y="890753"/>
            <a:ext cx="5732145" cy="2278157"/>
            <a:chOff x="919" y="6043"/>
            <a:chExt cx="9027" cy="3588"/>
          </a:xfrm>
        </p:grpSpPr>
        <p:cxnSp>
          <p:nvCxnSpPr>
            <p:cNvPr id="11" name="Conector Reto 74"/>
            <p:cNvCxnSpPr/>
            <p:nvPr/>
          </p:nvCxnSpPr>
          <p:spPr>
            <a:xfrm>
              <a:off x="6051" y="8751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to 14"/>
            <p:cNvCxnSpPr/>
            <p:nvPr/>
          </p:nvCxnSpPr>
          <p:spPr>
            <a:xfrm flipV="1">
              <a:off x="6034" y="7299"/>
              <a:ext cx="0" cy="2293"/>
            </a:xfrm>
            <a:prstGeom prst="line">
              <a:avLst/>
            </a:prstGeom>
            <a:ln w="254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upo 7"/>
            <p:cNvGrpSpPr/>
            <p:nvPr/>
          </p:nvGrpSpPr>
          <p:grpSpPr>
            <a:xfrm>
              <a:off x="5746" y="7882"/>
              <a:ext cx="610" cy="870"/>
              <a:chOff x="7555792" y="2647951"/>
              <a:chExt cx="387626" cy="552342"/>
            </a:xfrm>
            <a:solidFill>
              <a:srgbClr val="00B0F0">
                <a:alpha val="97000"/>
              </a:srgbClr>
            </a:solidFill>
          </p:grpSpPr>
          <p:sp>
            <p:nvSpPr>
              <p:cNvPr id="9" name="Elipse 8"/>
              <p:cNvSpPr/>
              <p:nvPr/>
            </p:nvSpPr>
            <p:spPr>
              <a:xfrm>
                <a:off x="7555792" y="2647951"/>
                <a:ext cx="387626" cy="552342"/>
              </a:xfrm>
              <a:prstGeom prst="ellipse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pt-BR"/>
              </a:p>
            </p:txBody>
          </p:sp>
          <p:cxnSp>
            <p:nvCxnSpPr>
              <p:cNvPr id="10" name="Conector de Seta Reta 59"/>
              <p:cNvCxnSpPr/>
              <p:nvPr/>
            </p:nvCxnSpPr>
            <p:spPr>
              <a:xfrm flipH="1">
                <a:off x="7758527" y="2740305"/>
                <a:ext cx="0" cy="363994"/>
              </a:xfrm>
              <a:prstGeom prst="straightConnector1">
                <a:avLst/>
              </a:prstGeom>
              <a:grpFill/>
              <a:ln w="25400">
                <a:solidFill>
                  <a:schemeClr val="tx1"/>
                </a:solidFill>
                <a:headEnd type="none" w="lg" len="me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" name="Conector Reto 16"/>
            <p:cNvCxnSpPr/>
            <p:nvPr/>
          </p:nvCxnSpPr>
          <p:spPr>
            <a:xfrm rot="5400000" flipH="1">
              <a:off x="1750" y="6856"/>
              <a:ext cx="0" cy="850"/>
            </a:xfrm>
            <a:prstGeom prst="line">
              <a:avLst/>
            </a:prstGeom>
            <a:ln w="25400">
              <a:solidFill>
                <a:schemeClr val="tx1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de Seta Reta 18"/>
            <p:cNvCxnSpPr/>
            <p:nvPr/>
          </p:nvCxnSpPr>
          <p:spPr>
            <a:xfrm rot="5400000" flipH="1">
              <a:off x="6827" y="6548"/>
              <a:ext cx="1" cy="85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de Seta Reta 18"/>
            <p:cNvCxnSpPr/>
            <p:nvPr/>
          </p:nvCxnSpPr>
          <p:spPr>
            <a:xfrm rot="16200000" flipH="1">
              <a:off x="2000" y="6546"/>
              <a:ext cx="1" cy="85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Caixa de Texto 23"/>
            <p:cNvSpPr txBox="1"/>
            <p:nvPr/>
          </p:nvSpPr>
          <p:spPr>
            <a:xfrm>
              <a:off x="919" y="8072"/>
              <a:ext cx="1312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pt-BR" altLang="en-US" sz="3200" i="1" dirty="0" smtClean="0">
                  <a:latin typeface="Cambria" panose="02040503050406030204" charset="0"/>
                  <a:cs typeface="Cambria" panose="02040503050406030204" charset="0"/>
                </a:rPr>
                <a:t>v</a:t>
              </a:r>
              <a:r>
                <a:rPr lang="pt-BR" altLang="en-US" sz="3200" i="1" baseline="-25000" dirty="0" smtClean="0">
                  <a:latin typeface="Cambria" panose="02040503050406030204" charset="0"/>
                  <a:cs typeface="Cambria" panose="02040503050406030204" charset="0"/>
                </a:rPr>
                <a:t>1</a:t>
              </a:r>
              <a:endParaRPr lang="pt-BR" altLang="en-US" sz="3200" i="1" baseline="-25000" dirty="0" smtClean="0">
                <a:latin typeface="Cambria" panose="02040503050406030204" charset="0"/>
                <a:cs typeface="Cambria" panose="02040503050406030204" charset="0"/>
              </a:endParaRPr>
            </a:p>
          </p:txBody>
        </p:sp>
        <p:cxnSp>
          <p:nvCxnSpPr>
            <p:cNvPr id="3" name="Conector Reto 2"/>
            <p:cNvCxnSpPr/>
            <p:nvPr/>
          </p:nvCxnSpPr>
          <p:spPr>
            <a:xfrm rot="16200000">
              <a:off x="7026" y="6313"/>
              <a:ext cx="0" cy="1984"/>
            </a:xfrm>
            <a:prstGeom prst="line">
              <a:avLst/>
            </a:prstGeom>
            <a:ln w="25400">
              <a:solidFill>
                <a:schemeClr val="tx1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5"/>
            <p:cNvCxnSpPr/>
            <p:nvPr/>
          </p:nvCxnSpPr>
          <p:spPr>
            <a:xfrm flipH="1">
              <a:off x="1511" y="9592"/>
              <a:ext cx="6633" cy="0"/>
            </a:xfrm>
            <a:prstGeom prst="line">
              <a:avLst/>
            </a:prstGeom>
            <a:ln w="25400">
              <a:solidFill>
                <a:schemeClr val="tx1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Conector Reto 3"/>
            <p:cNvCxnSpPr/>
            <p:nvPr/>
          </p:nvCxnSpPr>
          <p:spPr>
            <a:xfrm flipV="1">
              <a:off x="3255" y="7298"/>
              <a:ext cx="0" cy="2293"/>
            </a:xfrm>
            <a:prstGeom prst="line">
              <a:avLst/>
            </a:prstGeom>
            <a:ln w="254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Caixa de Texto 4"/>
                <p:cNvSpPr txBox="1"/>
                <p:nvPr/>
              </p:nvSpPr>
              <p:spPr>
                <a:xfrm>
                  <a:off x="4339" y="8600"/>
                  <a:ext cx="1716" cy="822"/>
                </a:xfrm>
                <a:prstGeom prst="rect">
                  <a:avLst/>
                </a:prstGeom>
                <a:noFill/>
              </p:spPr>
              <p:txBody>
                <a:bodyPr wrap="none" rtlCol="0" anchor="t">
                  <a:spAutoFit/>
                </a:bodyPr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pt-BR" sz="28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pt-BR" sz="28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ℎ</m:t>
                            </m:r>
                          </m:e>
                          <m:sub>
                            <m:r>
                              <a:rPr lang="en-US" altLang="pt-BR" sz="28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21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pt-BR" sz="28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pt-BR" sz="28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altLang="en-US" sz="2800" i="1">
                    <a:latin typeface="Cambria Math" panose="02040503050406030204" pitchFamily="18" charset="0"/>
                    <a:cs typeface="Cambria Math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5" name="Caixa de Texto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39" y="8600"/>
                  <a:ext cx="1716" cy="822"/>
                </a:xfrm>
                <a:prstGeom prst="rect">
                  <a:avLst/>
                </a:prstGeom>
                <a:blipFill rotWithShape="1">
                  <a:blip r:embed="rId9"/>
                </a:blipFill>
              </p:spPr>
              <p:txBody>
                <a:bodyPr/>
                <a:lstStyle/>
                <a:p>
                  <a:r>
                    <a:rPr lang="pt-BR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3" name="Grupo 22"/>
            <p:cNvGrpSpPr/>
            <p:nvPr/>
          </p:nvGrpSpPr>
          <p:grpSpPr>
            <a:xfrm rot="0" flipH="1">
              <a:off x="1265" y="7120"/>
              <a:ext cx="2007" cy="370"/>
              <a:chOff x="4152748" y="3524056"/>
              <a:chExt cx="1274569" cy="255373"/>
            </a:xfrm>
          </p:grpSpPr>
          <p:cxnSp>
            <p:nvCxnSpPr>
              <p:cNvPr id="24" name="Conector Reto 79"/>
              <p:cNvCxnSpPr/>
              <p:nvPr/>
            </p:nvCxnSpPr>
            <p:spPr>
              <a:xfrm flipV="1">
                <a:off x="4152748" y="3640943"/>
                <a:ext cx="1274569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Retângulo 25"/>
              <p:cNvSpPr/>
              <p:nvPr/>
            </p:nvSpPr>
            <p:spPr>
              <a:xfrm>
                <a:off x="4606140" y="3524056"/>
                <a:ext cx="476096" cy="255373"/>
              </a:xfrm>
              <a:prstGeom prst="rect">
                <a:avLst/>
              </a:prstGeom>
              <a:ln w="22225"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pt-BR" sz="2400"/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Caixa de Texto 5"/>
                <p:cNvSpPr txBox="1"/>
                <p:nvPr/>
              </p:nvSpPr>
              <p:spPr>
                <a:xfrm>
                  <a:off x="1584" y="7490"/>
                  <a:ext cx="1141" cy="822"/>
                </a:xfrm>
                <a:prstGeom prst="rect">
                  <a:avLst/>
                </a:prstGeom>
                <a:noFill/>
              </p:spPr>
              <p:txBody>
                <a:bodyPr wrap="none" rtlCol="0" anchor="t">
                  <a:spAutoFit/>
                </a:bodyPr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en-US" sz="28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  <a:sym typeface="Symbol" panose="05050102010706020507" charset="0"/>
                              </a:rPr>
                            </m:ctrlPr>
                          </m:sSubPr>
                          <m:e>
                            <m:r>
                              <a:rPr lang="en-US" altLang="pt-BR" sz="28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  <a:sym typeface="Symbol" panose="05050102010706020507" charset="0"/>
                              </a:rPr>
                              <m:t>ℎ</m:t>
                            </m:r>
                          </m:e>
                          <m:sub>
                            <m:r>
                              <a:rPr lang="en-US" altLang="pt-BR" sz="28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  <a:sym typeface="Symbol" panose="05050102010706020507" charset="0"/>
                              </a:rPr>
                              <m:t>11</m:t>
                            </m:r>
                          </m:sub>
                        </m:sSub>
                      </m:oMath>
                    </m:oMathPara>
                  </a14:m>
                  <a:endParaRPr lang="en-US" altLang="pt-BR" sz="2800" i="1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  <a:sym typeface="Symbol" panose="05050102010706020507" charset="0"/>
                  </a:endParaRPr>
                </a:p>
              </p:txBody>
            </p:sp>
          </mc:Choice>
          <mc:Fallback>
            <p:sp>
              <p:nvSpPr>
                <p:cNvPr id="6" name="Caixa de Texto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84" y="7490"/>
                  <a:ext cx="1141" cy="822"/>
                </a:xfrm>
                <a:prstGeom prst="rect">
                  <a:avLst/>
                </a:prstGeom>
                <a:blipFill rotWithShape="1">
                  <a:blip r:embed="rId10"/>
                </a:blipFill>
              </p:spPr>
              <p:txBody>
                <a:bodyPr/>
                <a:lstStyle/>
                <a:p>
                  <a:r>
                    <a:rPr lang="pt-B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Elipse 6"/>
            <p:cNvSpPr/>
            <p:nvPr/>
          </p:nvSpPr>
          <p:spPr>
            <a:xfrm>
              <a:off x="2950" y="8009"/>
              <a:ext cx="610" cy="870"/>
            </a:xfrm>
            <a:prstGeom prst="ellipse">
              <a:avLst/>
            </a:prstGeom>
            <a:solidFill>
              <a:srgbClr val="00B0F0">
                <a:alpha val="97000"/>
              </a:srgb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pt-BR"/>
            </a:p>
          </p:txBody>
        </p:sp>
        <p:sp>
          <p:nvSpPr>
            <p:cNvPr id="22" name="Caixa de Texto 23"/>
            <p:cNvSpPr txBox="1"/>
            <p:nvPr/>
          </p:nvSpPr>
          <p:spPr>
            <a:xfrm>
              <a:off x="2777" y="7882"/>
              <a:ext cx="956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pt-BR" altLang="en-US" sz="2800" dirty="0">
                  <a:latin typeface="Comic Sans MS" panose="030F0702030302020204" pitchFamily="66" charset="0"/>
                  <a:cs typeface="Comic Sans MS" panose="030F0702030302020204" pitchFamily="66" charset="0"/>
                </a:rPr>
                <a:t>+</a:t>
              </a:r>
              <a:endParaRPr lang="pt-BR" altLang="en-US" sz="2800" dirty="0">
                <a:latin typeface="Comic Sans MS" panose="030F0702030302020204" pitchFamily="66" charset="0"/>
                <a:cs typeface="Comic Sans MS" panose="030F0702030302020204" pitchFamily="66" charset="0"/>
              </a:endParaRPr>
            </a:p>
          </p:txBody>
        </p:sp>
        <p:sp>
          <p:nvSpPr>
            <p:cNvPr id="12" name="Forma livre 11"/>
            <p:cNvSpPr/>
            <p:nvPr/>
          </p:nvSpPr>
          <p:spPr>
            <a:xfrm rot="19140000" flipH="1">
              <a:off x="7553" y="7536"/>
              <a:ext cx="1711" cy="1721"/>
            </a:xfrm>
            <a:custGeom>
              <a:avLst/>
              <a:gdLst>
                <a:gd name="connsiteX0" fmla="*/ 1266303 w 1266303"/>
                <a:gd name="connsiteY0" fmla="*/ 1842448 h 1843904"/>
                <a:gd name="connsiteX1" fmla="*/ 529324 w 1266303"/>
                <a:gd name="connsiteY1" fmla="*/ 1678675 h 1843904"/>
                <a:gd name="connsiteX2" fmla="*/ 10709 w 1266303"/>
                <a:gd name="connsiteY2" fmla="*/ 805218 h 1843904"/>
                <a:gd name="connsiteX3" fmla="*/ 229073 w 1266303"/>
                <a:gd name="connsiteY3" fmla="*/ 0 h 1843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6303" h="1843904">
                  <a:moveTo>
                    <a:pt x="1266303" y="1842448"/>
                  </a:moveTo>
                  <a:cubicBezTo>
                    <a:pt x="1002446" y="1846997"/>
                    <a:pt x="738590" y="1851547"/>
                    <a:pt x="529324" y="1678675"/>
                  </a:cubicBezTo>
                  <a:cubicBezTo>
                    <a:pt x="320058" y="1505803"/>
                    <a:pt x="60751" y="1084997"/>
                    <a:pt x="10709" y="805218"/>
                  </a:cubicBezTo>
                  <a:cubicBezTo>
                    <a:pt x="-39333" y="525439"/>
                    <a:pt x="94870" y="262719"/>
                    <a:pt x="229073" y="0"/>
                  </a:cubicBezTo>
                </a:path>
              </a:pathLst>
            </a:custGeom>
            <a:noFill/>
            <a:ln w="22225">
              <a:solidFill>
                <a:srgbClr val="C00000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pt-BR"/>
            </a:p>
          </p:txBody>
        </p:sp>
        <p:sp>
          <p:nvSpPr>
            <p:cNvPr id="13" name="Caixa de Texto 23"/>
            <p:cNvSpPr txBox="1"/>
            <p:nvPr/>
          </p:nvSpPr>
          <p:spPr>
            <a:xfrm>
              <a:off x="8855" y="7768"/>
              <a:ext cx="1091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pt-BR" altLang="en-US" sz="3200" i="1" dirty="0" smtClean="0">
                  <a:latin typeface="Cambria" panose="02040503050406030204" charset="0"/>
                  <a:cs typeface="Cambria" panose="02040503050406030204" charset="0"/>
                </a:rPr>
                <a:t>v</a:t>
              </a:r>
              <a:r>
                <a:rPr lang="pt-BR" altLang="en-US" sz="3200" i="1" baseline="-25000" dirty="0" smtClean="0">
                  <a:latin typeface="Cambria" panose="02040503050406030204" charset="0"/>
                  <a:cs typeface="Cambria" panose="02040503050406030204" charset="0"/>
                </a:rPr>
                <a:t>2</a:t>
              </a:r>
              <a:endParaRPr lang="pt-BR" altLang="en-US" sz="3200" i="1" baseline="-25000" dirty="0" smtClean="0">
                <a:latin typeface="Cambria" panose="02040503050406030204" charset="0"/>
                <a:cs typeface="Cambria" panose="02040503050406030204" charset="0"/>
              </a:endParaRPr>
            </a:p>
          </p:txBody>
        </p:sp>
        <p:grpSp>
          <p:nvGrpSpPr>
            <p:cNvPr id="14" name="Grupo 13"/>
            <p:cNvGrpSpPr/>
            <p:nvPr/>
          </p:nvGrpSpPr>
          <p:grpSpPr>
            <a:xfrm rot="5400000" flipH="1">
              <a:off x="6052" y="8284"/>
              <a:ext cx="2324" cy="370"/>
              <a:chOff x="4006870" y="3524056"/>
              <a:chExt cx="1476144" cy="255373"/>
            </a:xfrm>
          </p:grpSpPr>
          <p:cxnSp>
            <p:nvCxnSpPr>
              <p:cNvPr id="19" name="Conector Reto 79"/>
              <p:cNvCxnSpPr/>
              <p:nvPr/>
            </p:nvCxnSpPr>
            <p:spPr>
              <a:xfrm flipV="1">
                <a:off x="4006870" y="3651500"/>
                <a:ext cx="1476144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Retângulo 26"/>
              <p:cNvSpPr/>
              <p:nvPr/>
            </p:nvSpPr>
            <p:spPr>
              <a:xfrm>
                <a:off x="4606140" y="3524056"/>
                <a:ext cx="476096" cy="255373"/>
              </a:xfrm>
              <a:prstGeom prst="rect">
                <a:avLst/>
              </a:prstGeom>
              <a:ln w="22225"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pt-BR" sz="2400"/>
              </a:p>
            </p:txBody>
          </p:sp>
        </p:grpSp>
        <p:sp>
          <p:nvSpPr>
            <p:cNvPr id="28" name="Caixa de Texto 23"/>
            <p:cNvSpPr txBox="1"/>
            <p:nvPr/>
          </p:nvSpPr>
          <p:spPr>
            <a:xfrm>
              <a:off x="1344" y="6043"/>
              <a:ext cx="1312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pt-BR" altLang="en-US" sz="3200" i="1" dirty="0" smtClean="0">
                  <a:latin typeface="Cambria" panose="02040503050406030204" charset="0"/>
                  <a:cs typeface="Cambria" panose="02040503050406030204" charset="0"/>
                </a:rPr>
                <a:t>i</a:t>
              </a:r>
              <a:r>
                <a:rPr lang="pt-BR" altLang="en-US" sz="3200" i="1" baseline="-25000" dirty="0" smtClean="0">
                  <a:latin typeface="Cambria" panose="02040503050406030204" charset="0"/>
                  <a:cs typeface="Cambria" panose="02040503050406030204" charset="0"/>
                </a:rPr>
                <a:t>1</a:t>
              </a:r>
              <a:endParaRPr lang="pt-BR" altLang="en-US" sz="3200" i="1" baseline="-25000" dirty="0" smtClean="0">
                <a:latin typeface="Cambria" panose="02040503050406030204" charset="0"/>
                <a:cs typeface="Cambria" panose="02040503050406030204" charset="0"/>
              </a:endParaRPr>
            </a:p>
          </p:txBody>
        </p:sp>
        <p:sp>
          <p:nvSpPr>
            <p:cNvPr id="60" name="Caixa de Texto 23"/>
            <p:cNvSpPr txBox="1"/>
            <p:nvPr/>
          </p:nvSpPr>
          <p:spPr>
            <a:xfrm>
              <a:off x="6171" y="6043"/>
              <a:ext cx="1312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pt-BR" altLang="en-US" sz="3200" i="1" dirty="0" smtClean="0">
                  <a:latin typeface="Cambria" panose="02040503050406030204" charset="0"/>
                  <a:cs typeface="Cambria" panose="02040503050406030204" charset="0"/>
                </a:rPr>
                <a:t>i</a:t>
              </a:r>
              <a:r>
                <a:rPr lang="pt-BR" altLang="en-US" sz="3200" i="1" baseline="-25000" dirty="0" smtClean="0">
                  <a:latin typeface="Cambria" panose="02040503050406030204" charset="0"/>
                  <a:cs typeface="Cambria" panose="02040503050406030204" charset="0"/>
                </a:rPr>
                <a:t>2</a:t>
              </a:r>
              <a:endParaRPr lang="pt-BR" altLang="en-US" sz="3200" i="1" baseline="-25000" dirty="0" smtClean="0">
                <a:latin typeface="Cambria" panose="02040503050406030204" charset="0"/>
                <a:cs typeface="Cambria" panose="0204050305040603020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0" name="Caixa de Texto 29"/>
                <p:cNvSpPr txBox="1"/>
                <p:nvPr/>
              </p:nvSpPr>
              <p:spPr>
                <a:xfrm>
                  <a:off x="3255" y="7298"/>
                  <a:ext cx="1808" cy="822"/>
                </a:xfrm>
                <a:prstGeom prst="rect">
                  <a:avLst/>
                </a:prstGeom>
                <a:noFill/>
              </p:spPr>
              <p:txBody>
                <a:bodyPr wrap="none" rtlCol="0" anchor="t">
                  <a:spAutoFit/>
                </a:bodyPr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en-US" sz="28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  <a:sym typeface="Symbol" panose="05050102010706020507" charset="0"/>
                              </a:rPr>
                            </m:ctrlPr>
                          </m:sSubPr>
                          <m:e>
                            <m:r>
                              <a:rPr lang="en-US" altLang="pt-BR" sz="28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  <a:sym typeface="Symbol" panose="05050102010706020507" charset="0"/>
                              </a:rPr>
                              <m:t>ℎ</m:t>
                            </m:r>
                          </m:e>
                          <m:sub>
                            <m:r>
                              <a:rPr lang="en-US" altLang="pt-BR" sz="28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  <a:sym typeface="Symbol" panose="05050102010706020507" charset="0"/>
                              </a:rPr>
                              <m:t>12</m:t>
                            </m:r>
                          </m:sub>
                        </m:sSub>
                        <m:sSub>
                          <m:sSubPr>
                            <m:ctrlPr>
                              <a:rPr lang="en-US" altLang="pt-BR" sz="28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  <a:sym typeface="Symbol" panose="05050102010706020507" charset="0"/>
                              </a:rPr>
                            </m:ctrlPr>
                          </m:sSubPr>
                          <m:e>
                            <m:r>
                              <a:rPr lang="en-US" altLang="pt-BR" sz="28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  <a:sym typeface="Symbol" panose="05050102010706020507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pt-BR" sz="28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  <a:sym typeface="Symbol" panose="05050102010706020507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altLang="pt-BR" sz="2800" i="1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  <a:sym typeface="Symbol" panose="05050102010706020507" charset="0"/>
                  </a:endParaRPr>
                </a:p>
              </p:txBody>
            </p:sp>
          </mc:Choice>
          <mc:Fallback>
            <p:sp>
              <p:nvSpPr>
                <p:cNvPr id="30" name="Caixa de Texto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55" y="7298"/>
                  <a:ext cx="1808" cy="822"/>
                </a:xfrm>
                <a:prstGeom prst="rect">
                  <a:avLst/>
                </a:prstGeom>
                <a:blipFill rotWithShape="1">
                  <a:blip r:embed="rId11"/>
                </a:blipFill>
              </p:spPr>
              <p:txBody>
                <a:bodyPr/>
                <a:lstStyle/>
                <a:p>
                  <a:r>
                    <a:rPr lang="pt-B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2" name="Caixa de Texto 61"/>
                <p:cNvSpPr txBox="1"/>
                <p:nvPr/>
              </p:nvSpPr>
              <p:spPr>
                <a:xfrm>
                  <a:off x="7399" y="7804"/>
                  <a:ext cx="1141" cy="1518"/>
                </a:xfrm>
                <a:prstGeom prst="rect">
                  <a:avLst/>
                </a:prstGeom>
                <a:noFill/>
              </p:spPr>
              <p:txBody>
                <a:bodyPr wrap="none" rtlCol="0" anchor="t">
                  <a:spAutoFit/>
                </a:bodyPr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en-US" sz="28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en-US" sz="28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en-US" sz="28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8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ℎ</m:t>
                                </m:r>
                              </m:e>
                              <m:sub>
                                <m:r>
                                  <a:rPr lang="en-US" altLang="en-US" sz="2800" i="1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22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n-US" altLang="en-US" sz="2800" i="1">
                    <a:latin typeface="Cambria Math" panose="02040503050406030204" pitchFamily="18" charset="0"/>
                    <a:cs typeface="Cambria Math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62" name="Caixa de Texto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99" y="7804"/>
                  <a:ext cx="1141" cy="1518"/>
                </a:xfrm>
                <a:prstGeom prst="rect">
                  <a:avLst/>
                </a:prstGeom>
                <a:blipFill rotWithShape="1">
                  <a:blip r:embed="rId12"/>
                </a:blipFill>
              </p:spPr>
              <p:txBody>
                <a:bodyPr/>
                <a:lstStyle/>
                <a:p>
                  <a:r>
                    <a:rPr lang="pt-B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1" name="Forma livre 30"/>
          <p:cNvSpPr/>
          <p:nvPr/>
        </p:nvSpPr>
        <p:spPr>
          <a:xfrm rot="2100000">
            <a:off x="6125845" y="4988560"/>
            <a:ext cx="945515" cy="966470"/>
          </a:xfrm>
          <a:custGeom>
            <a:avLst/>
            <a:gdLst>
              <a:gd name="connsiteX0" fmla="*/ 1266303 w 1266303"/>
              <a:gd name="connsiteY0" fmla="*/ 1842448 h 1843904"/>
              <a:gd name="connsiteX1" fmla="*/ 529324 w 1266303"/>
              <a:gd name="connsiteY1" fmla="*/ 1678675 h 1843904"/>
              <a:gd name="connsiteX2" fmla="*/ 10709 w 1266303"/>
              <a:gd name="connsiteY2" fmla="*/ 805218 h 1843904"/>
              <a:gd name="connsiteX3" fmla="*/ 229073 w 1266303"/>
              <a:gd name="connsiteY3" fmla="*/ 0 h 1843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6303" h="1843904">
                <a:moveTo>
                  <a:pt x="1266303" y="1842448"/>
                </a:moveTo>
                <a:cubicBezTo>
                  <a:pt x="1002446" y="1846997"/>
                  <a:pt x="738590" y="1851547"/>
                  <a:pt x="529324" y="1678675"/>
                </a:cubicBezTo>
                <a:cubicBezTo>
                  <a:pt x="320058" y="1505803"/>
                  <a:pt x="60751" y="1084997"/>
                  <a:pt x="10709" y="805218"/>
                </a:cubicBezTo>
                <a:cubicBezTo>
                  <a:pt x="-39333" y="525439"/>
                  <a:pt x="94870" y="262719"/>
                  <a:pt x="229073" y="0"/>
                </a:cubicBezTo>
              </a:path>
            </a:pathLst>
          </a:custGeom>
          <a:noFill/>
          <a:ln w="22225">
            <a:solidFill>
              <a:srgbClr val="C0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/>
          </a:p>
        </p:txBody>
      </p:sp>
      <p:grpSp>
        <p:nvGrpSpPr>
          <p:cNvPr id="32" name="Grupo 31"/>
          <p:cNvGrpSpPr/>
          <p:nvPr/>
        </p:nvGrpSpPr>
        <p:grpSpPr>
          <a:xfrm>
            <a:off x="6160135" y="3933673"/>
            <a:ext cx="5192395" cy="2253394"/>
            <a:chOff x="919" y="6043"/>
            <a:chExt cx="8177" cy="3549"/>
          </a:xfrm>
        </p:grpSpPr>
        <p:cxnSp>
          <p:nvCxnSpPr>
            <p:cNvPr id="33" name="Conector Reto 74"/>
            <p:cNvCxnSpPr/>
            <p:nvPr/>
          </p:nvCxnSpPr>
          <p:spPr>
            <a:xfrm>
              <a:off x="6051" y="8751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to 33"/>
            <p:cNvCxnSpPr/>
            <p:nvPr/>
          </p:nvCxnSpPr>
          <p:spPr>
            <a:xfrm flipV="1">
              <a:off x="6034" y="7299"/>
              <a:ext cx="0" cy="2293"/>
            </a:xfrm>
            <a:prstGeom prst="line">
              <a:avLst/>
            </a:prstGeom>
            <a:ln w="254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3" name="Grupo 62"/>
            <p:cNvGrpSpPr/>
            <p:nvPr/>
          </p:nvGrpSpPr>
          <p:grpSpPr>
            <a:xfrm>
              <a:off x="5746" y="7882"/>
              <a:ext cx="610" cy="870"/>
              <a:chOff x="7555792" y="2647951"/>
              <a:chExt cx="387626" cy="552342"/>
            </a:xfrm>
            <a:solidFill>
              <a:srgbClr val="00B0F0">
                <a:alpha val="97000"/>
              </a:srgbClr>
            </a:solidFill>
          </p:grpSpPr>
          <p:sp>
            <p:nvSpPr>
              <p:cNvPr id="64" name="Elipse 63"/>
              <p:cNvSpPr/>
              <p:nvPr/>
            </p:nvSpPr>
            <p:spPr>
              <a:xfrm>
                <a:off x="7555792" y="2647951"/>
                <a:ext cx="387626" cy="552342"/>
              </a:xfrm>
              <a:prstGeom prst="ellipse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pt-BR"/>
              </a:p>
            </p:txBody>
          </p:sp>
          <p:cxnSp>
            <p:nvCxnSpPr>
              <p:cNvPr id="66" name="Conector de Seta Reta 59"/>
              <p:cNvCxnSpPr/>
              <p:nvPr/>
            </p:nvCxnSpPr>
            <p:spPr>
              <a:xfrm flipH="1">
                <a:off x="7758527" y="2740305"/>
                <a:ext cx="0" cy="363994"/>
              </a:xfrm>
              <a:prstGeom prst="straightConnector1">
                <a:avLst/>
              </a:prstGeom>
              <a:grpFill/>
              <a:ln w="25400">
                <a:solidFill>
                  <a:schemeClr val="tx1"/>
                </a:solidFill>
                <a:headEnd type="none" w="lg" len="me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7" name="Conector Reto 66"/>
            <p:cNvCxnSpPr/>
            <p:nvPr/>
          </p:nvCxnSpPr>
          <p:spPr>
            <a:xfrm rot="5400000" flipH="1">
              <a:off x="1750" y="6856"/>
              <a:ext cx="0" cy="850"/>
            </a:xfrm>
            <a:prstGeom prst="line">
              <a:avLst/>
            </a:prstGeom>
            <a:ln w="25400">
              <a:solidFill>
                <a:schemeClr val="tx1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ector de Seta Reta 18"/>
            <p:cNvCxnSpPr/>
            <p:nvPr/>
          </p:nvCxnSpPr>
          <p:spPr>
            <a:xfrm rot="5400000" flipH="1">
              <a:off x="6827" y="6548"/>
              <a:ext cx="1" cy="85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ector de Seta Reta 18"/>
            <p:cNvCxnSpPr/>
            <p:nvPr/>
          </p:nvCxnSpPr>
          <p:spPr>
            <a:xfrm rot="16200000" flipH="1">
              <a:off x="2000" y="6546"/>
              <a:ext cx="1" cy="85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Caixa de Texto 23"/>
            <p:cNvSpPr txBox="1"/>
            <p:nvPr/>
          </p:nvSpPr>
          <p:spPr>
            <a:xfrm>
              <a:off x="919" y="8072"/>
              <a:ext cx="1312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pt-BR" altLang="en-US" sz="3200" i="1" dirty="0" smtClean="0">
                  <a:latin typeface="Cambria" panose="02040503050406030204" charset="0"/>
                  <a:cs typeface="Cambria" panose="02040503050406030204" charset="0"/>
                </a:rPr>
                <a:t>v</a:t>
              </a:r>
              <a:r>
                <a:rPr lang="pt-BR" altLang="en-US" sz="3200" i="1" baseline="-25000" dirty="0" smtClean="0">
                  <a:latin typeface="Cambria" panose="02040503050406030204" charset="0"/>
                  <a:cs typeface="Cambria" panose="02040503050406030204" charset="0"/>
                </a:rPr>
                <a:t>be</a:t>
              </a:r>
              <a:endParaRPr lang="pt-BR" altLang="en-US" sz="3200" i="1" baseline="-25000" dirty="0" smtClean="0">
                <a:latin typeface="Cambria" panose="02040503050406030204" charset="0"/>
                <a:cs typeface="Cambria" panose="02040503050406030204" charset="0"/>
              </a:endParaRPr>
            </a:p>
          </p:txBody>
        </p:sp>
        <p:cxnSp>
          <p:nvCxnSpPr>
            <p:cNvPr id="71" name="Conector Reto 70"/>
            <p:cNvCxnSpPr/>
            <p:nvPr/>
          </p:nvCxnSpPr>
          <p:spPr>
            <a:xfrm rot="16200000">
              <a:off x="7026" y="6313"/>
              <a:ext cx="0" cy="1984"/>
            </a:xfrm>
            <a:prstGeom prst="line">
              <a:avLst/>
            </a:prstGeom>
            <a:ln w="25400">
              <a:solidFill>
                <a:schemeClr val="tx1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ector Reto 71"/>
            <p:cNvCxnSpPr/>
            <p:nvPr/>
          </p:nvCxnSpPr>
          <p:spPr>
            <a:xfrm flipH="1">
              <a:off x="1511" y="9592"/>
              <a:ext cx="6633" cy="0"/>
            </a:xfrm>
            <a:prstGeom prst="line">
              <a:avLst/>
            </a:prstGeom>
            <a:ln w="25400">
              <a:solidFill>
                <a:schemeClr val="tx1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ector Reto 72"/>
            <p:cNvCxnSpPr/>
            <p:nvPr/>
          </p:nvCxnSpPr>
          <p:spPr>
            <a:xfrm flipV="1">
              <a:off x="3255" y="7298"/>
              <a:ext cx="0" cy="2293"/>
            </a:xfrm>
            <a:prstGeom prst="line">
              <a:avLst/>
            </a:prstGeom>
            <a:ln w="254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4" name="Caixa de Texto 73"/>
                <p:cNvSpPr txBox="1"/>
                <p:nvPr/>
              </p:nvSpPr>
              <p:spPr>
                <a:xfrm>
                  <a:off x="6221" y="8473"/>
                  <a:ext cx="1131" cy="822"/>
                </a:xfrm>
                <a:prstGeom prst="rect">
                  <a:avLst/>
                </a:prstGeom>
                <a:noFill/>
              </p:spPr>
              <p:txBody>
                <a:bodyPr wrap="none" rtlCol="0" anchor="t">
                  <a:spAutoFit/>
                </a:bodyPr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pt-BR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𝛽</m:t>
                        </m:r>
                        <m:sSub>
                          <m:sSubPr>
                            <m:ctrlPr>
                              <a:rPr lang="en-US" altLang="pt-BR" sz="28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pt-BR" sz="28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oMath>
                    </m:oMathPara>
                  </a14:m>
                  <a:endParaRPr lang="en-US" altLang="en-US" sz="2800" i="1">
                    <a:latin typeface="Cambria Math" panose="02040503050406030204" pitchFamily="18" charset="0"/>
                    <a:cs typeface="Cambria Math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74" name="Caixa de Texto 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21" y="8473"/>
                  <a:ext cx="1131" cy="822"/>
                </a:xfrm>
                <a:prstGeom prst="rect">
                  <a:avLst/>
                </a:prstGeom>
                <a:blipFill rotWithShape="1">
                  <a:blip r:embed="rId13"/>
                </a:blipFill>
              </p:spPr>
              <p:txBody>
                <a:bodyPr/>
                <a:lstStyle/>
                <a:p>
                  <a:r>
                    <a:rPr lang="pt-BR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5" name="Grupo 74"/>
            <p:cNvGrpSpPr/>
            <p:nvPr/>
          </p:nvGrpSpPr>
          <p:grpSpPr>
            <a:xfrm rot="0" flipH="1">
              <a:off x="1265" y="7289"/>
              <a:ext cx="2175" cy="1482"/>
              <a:chOff x="4045928" y="3640943"/>
              <a:chExt cx="1381389" cy="1022619"/>
            </a:xfrm>
          </p:grpSpPr>
          <p:cxnSp>
            <p:nvCxnSpPr>
              <p:cNvPr id="76" name="Conector Reto 79"/>
              <p:cNvCxnSpPr/>
              <p:nvPr/>
            </p:nvCxnSpPr>
            <p:spPr>
              <a:xfrm flipV="1">
                <a:off x="4152748" y="3640943"/>
                <a:ext cx="1274569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Retângulo 76"/>
              <p:cNvSpPr/>
              <p:nvPr/>
            </p:nvSpPr>
            <p:spPr>
              <a:xfrm rot="5400000">
                <a:off x="3904662" y="4287346"/>
                <a:ext cx="517481" cy="234950"/>
              </a:xfrm>
              <a:prstGeom prst="rect">
                <a:avLst/>
              </a:prstGeom>
              <a:ln w="22225"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pt-BR" sz="2400"/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8" name="Caixa de Texto 77"/>
                <p:cNvSpPr txBox="1"/>
                <p:nvPr/>
              </p:nvSpPr>
              <p:spPr>
                <a:xfrm>
                  <a:off x="3314" y="7588"/>
                  <a:ext cx="1649" cy="1321"/>
                </a:xfrm>
                <a:prstGeom prst="rect">
                  <a:avLst/>
                </a:prstGeom>
                <a:noFill/>
              </p:spPr>
              <p:txBody>
                <a:bodyPr wrap="none" rtlCol="0" anchor="t">
                  <a:spAutoFit/>
                </a:bodyPr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pt-BR" sz="2400" i="1"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𝛽</m:t>
                        </m:r>
                        <m:f>
                          <m:fPr>
                            <m:ctrlPr>
                              <a:rPr lang="en-US" altLang="pt-BR" sz="2400" i="1">
                                <a:latin typeface="Cambria Math" panose="02040503050406030204" pitchFamily="18" charset="0"/>
                                <a:ea typeface="MS Mincho" charset="0"/>
                                <a:cs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pt-BR" sz="2400" i="1">
                                <a:latin typeface="Cambria Math" panose="02040503050406030204" pitchFamily="18" charset="0"/>
                                <a:ea typeface="MS Mincho" charset="0"/>
                                <a:cs typeface="Cambria Math" panose="02040503050406030204" pitchFamily="18" charset="0"/>
                              </a:rPr>
                              <m:t>𝑛</m:t>
                            </m:r>
                            <m:sSub>
                              <m:sSubPr>
                                <m:ctrlPr>
                                  <a:rPr lang="en-US" altLang="pt-BR" sz="2400" i="1">
                                    <a:latin typeface="Cambria Math" panose="02040503050406030204" pitchFamily="18" charset="0"/>
                                    <a:ea typeface="MS Mincho" charset="0"/>
                                    <a:cs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pt-BR" sz="2400" i="1">
                                    <a:latin typeface="Cambria Math" panose="02040503050406030204" pitchFamily="18" charset="0"/>
                                    <a:ea typeface="MS Mincho" charset="0"/>
                                    <a:cs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altLang="pt-BR" sz="2400" i="1">
                                    <a:latin typeface="Cambria Math" panose="02040503050406030204" pitchFamily="18" charset="0"/>
                                    <a:ea typeface="MS Mincho" charset="0"/>
                                    <a:cs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altLang="pt-BR" sz="2400" i="1">
                                    <a:latin typeface="Cambria Math" panose="02040503050406030204" pitchFamily="18" charset="0"/>
                                    <a:ea typeface="MS Mincho" charset="0"/>
                                    <a:cs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pt-BR" sz="2400" i="1">
                                    <a:latin typeface="Cambria Math" panose="02040503050406030204" pitchFamily="18" charset="0"/>
                                    <a:ea typeface="MS Mincho" charset="0"/>
                                    <a:cs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altLang="pt-BR" sz="2400" i="1">
                                    <a:latin typeface="Cambria Math" panose="02040503050406030204" pitchFamily="18" charset="0"/>
                                    <a:ea typeface="MS Mincho" charset="0"/>
                                    <a:cs typeface="Cambria Math" panose="02040503050406030204" pitchFamily="18" charset="0"/>
                                  </a:rPr>
                                  <m:t>10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n-US" altLang="pt-BR" sz="2400" i="1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MS Mincho" charset="0"/>
                    <a:cs typeface="Cambria Math" panose="02040503050406030204" pitchFamily="18" charset="0"/>
                    <a:sym typeface="Symbol" panose="05050102010706020507" charset="0"/>
                  </a:endParaRPr>
                </a:p>
              </p:txBody>
            </p:sp>
          </mc:Choice>
          <mc:Fallback>
            <p:sp>
              <p:nvSpPr>
                <p:cNvPr id="78" name="Caixa de Texto 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14" y="7588"/>
                  <a:ext cx="1649" cy="1321"/>
                </a:xfrm>
                <a:prstGeom prst="rect">
                  <a:avLst/>
                </a:prstGeom>
                <a:blipFill rotWithShape="1">
                  <a:blip r:embed="rId14"/>
                </a:blipFill>
              </p:spPr>
              <p:txBody>
                <a:bodyPr/>
                <a:lstStyle/>
                <a:p>
                  <a:r>
                    <a:rPr lang="pt-B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Forma livre 80"/>
            <p:cNvSpPr/>
            <p:nvPr/>
          </p:nvSpPr>
          <p:spPr>
            <a:xfrm rot="19140000" flipH="1">
              <a:off x="7385" y="7536"/>
              <a:ext cx="1711" cy="1721"/>
            </a:xfrm>
            <a:custGeom>
              <a:avLst/>
              <a:gdLst>
                <a:gd name="connsiteX0" fmla="*/ 1266303 w 1266303"/>
                <a:gd name="connsiteY0" fmla="*/ 1842448 h 1843904"/>
                <a:gd name="connsiteX1" fmla="*/ 529324 w 1266303"/>
                <a:gd name="connsiteY1" fmla="*/ 1678675 h 1843904"/>
                <a:gd name="connsiteX2" fmla="*/ 10709 w 1266303"/>
                <a:gd name="connsiteY2" fmla="*/ 805218 h 1843904"/>
                <a:gd name="connsiteX3" fmla="*/ 229073 w 1266303"/>
                <a:gd name="connsiteY3" fmla="*/ 0 h 1843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6303" h="1843904">
                  <a:moveTo>
                    <a:pt x="1266303" y="1842448"/>
                  </a:moveTo>
                  <a:cubicBezTo>
                    <a:pt x="1002446" y="1846997"/>
                    <a:pt x="738590" y="1851547"/>
                    <a:pt x="529324" y="1678675"/>
                  </a:cubicBezTo>
                  <a:cubicBezTo>
                    <a:pt x="320058" y="1505803"/>
                    <a:pt x="60751" y="1084997"/>
                    <a:pt x="10709" y="805218"/>
                  </a:cubicBezTo>
                  <a:cubicBezTo>
                    <a:pt x="-39333" y="525439"/>
                    <a:pt x="94870" y="262719"/>
                    <a:pt x="229073" y="0"/>
                  </a:cubicBezTo>
                </a:path>
              </a:pathLst>
            </a:custGeom>
            <a:noFill/>
            <a:ln w="22225">
              <a:solidFill>
                <a:srgbClr val="C00000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pt-BR"/>
            </a:p>
          </p:txBody>
        </p:sp>
        <p:sp>
          <p:nvSpPr>
            <p:cNvPr id="82" name="Caixa de Texto 23"/>
            <p:cNvSpPr txBox="1"/>
            <p:nvPr/>
          </p:nvSpPr>
          <p:spPr>
            <a:xfrm>
              <a:off x="7483" y="8027"/>
              <a:ext cx="1091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pt-BR" altLang="en-US" sz="3200" i="1" dirty="0" smtClean="0">
                  <a:latin typeface="Cambria" panose="02040503050406030204" charset="0"/>
                  <a:cs typeface="Cambria" panose="02040503050406030204" charset="0"/>
                </a:rPr>
                <a:t>v</a:t>
              </a:r>
              <a:r>
                <a:rPr lang="pt-BR" altLang="en-US" sz="3200" i="1" baseline="-25000" dirty="0" smtClean="0">
                  <a:latin typeface="Cambria" panose="02040503050406030204" charset="0"/>
                  <a:cs typeface="Cambria" panose="02040503050406030204" charset="0"/>
                </a:rPr>
                <a:t>ce</a:t>
              </a:r>
              <a:endParaRPr lang="pt-BR" altLang="en-US" sz="3200" i="1" baseline="-25000" dirty="0" smtClean="0">
                <a:latin typeface="Cambria" panose="02040503050406030204" charset="0"/>
                <a:cs typeface="Cambria" panose="02040503050406030204" charset="0"/>
              </a:endParaRPr>
            </a:p>
          </p:txBody>
        </p:sp>
        <p:sp>
          <p:nvSpPr>
            <p:cNvPr id="86" name="Caixa de Texto 23"/>
            <p:cNvSpPr txBox="1"/>
            <p:nvPr/>
          </p:nvSpPr>
          <p:spPr>
            <a:xfrm>
              <a:off x="1344" y="6043"/>
              <a:ext cx="1312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pt-BR" altLang="en-US" sz="3200" i="1" dirty="0" smtClean="0">
                  <a:latin typeface="Cambria" panose="02040503050406030204" charset="0"/>
                  <a:cs typeface="Cambria" panose="02040503050406030204" charset="0"/>
                </a:rPr>
                <a:t>i</a:t>
              </a:r>
              <a:r>
                <a:rPr lang="pt-BR" altLang="en-US" sz="3200" i="1" baseline="-25000" dirty="0" smtClean="0">
                  <a:latin typeface="Cambria" panose="02040503050406030204" charset="0"/>
                  <a:cs typeface="Cambria" panose="02040503050406030204" charset="0"/>
                </a:rPr>
                <a:t>b</a:t>
              </a:r>
              <a:endParaRPr lang="pt-BR" altLang="en-US" sz="3200" i="1" baseline="-25000" dirty="0" smtClean="0">
                <a:latin typeface="Cambria" panose="02040503050406030204" charset="0"/>
                <a:cs typeface="Cambria" panose="02040503050406030204" charset="0"/>
              </a:endParaRPr>
            </a:p>
          </p:txBody>
        </p:sp>
        <p:sp>
          <p:nvSpPr>
            <p:cNvPr id="87" name="Caixa de Texto 23"/>
            <p:cNvSpPr txBox="1"/>
            <p:nvPr/>
          </p:nvSpPr>
          <p:spPr>
            <a:xfrm>
              <a:off x="6171" y="6043"/>
              <a:ext cx="1312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pt-BR" altLang="en-US" sz="3200" i="1" dirty="0" smtClean="0">
                  <a:latin typeface="Cambria" panose="02040503050406030204" charset="0"/>
                  <a:cs typeface="Cambria" panose="02040503050406030204" charset="0"/>
                </a:rPr>
                <a:t>i</a:t>
              </a:r>
              <a:r>
                <a:rPr lang="pt-BR" altLang="en-US" sz="3200" i="1" baseline="-25000" dirty="0" smtClean="0">
                  <a:latin typeface="Cambria" panose="02040503050406030204" charset="0"/>
                  <a:cs typeface="Cambria" panose="02040503050406030204" charset="0"/>
                </a:rPr>
                <a:t>c</a:t>
              </a:r>
              <a:endParaRPr lang="pt-BR" altLang="en-US" sz="3200" i="1" baseline="-25000" dirty="0" smtClean="0">
                <a:latin typeface="Cambria" panose="02040503050406030204" charset="0"/>
                <a:cs typeface="Cambria" panose="02040503050406030204" charset="0"/>
              </a:endParaRPr>
            </a:p>
          </p:txBody>
        </p:sp>
      </p:grpSp>
      <p:sp>
        <p:nvSpPr>
          <p:cNvPr id="90" name="CaixaDeTexto 45"/>
          <p:cNvSpPr txBox="1"/>
          <p:nvPr/>
        </p:nvSpPr>
        <p:spPr>
          <a:xfrm>
            <a:off x="1822450" y="3411855"/>
            <a:ext cx="15608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 algn="l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pt-BR" altLang="en-US" sz="2800" b="1" dirty="0" smtClean="0">
                <a:solidFill>
                  <a:srgbClr val="C00000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Matriz</a:t>
            </a:r>
            <a:endParaRPr lang="pt-BR" altLang="en-US" sz="2800" b="1" dirty="0" smtClean="0">
              <a:solidFill>
                <a:srgbClr val="C00000"/>
              </a:solidFill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</p:txBody>
      </p:sp>
      <p:sp>
        <p:nvSpPr>
          <p:cNvPr id="91" name="CaixaDeTexto 45"/>
          <p:cNvSpPr txBox="1"/>
          <p:nvPr/>
        </p:nvSpPr>
        <p:spPr>
          <a:xfrm>
            <a:off x="6684645" y="3535045"/>
            <a:ext cx="48488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 algn="l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pt-BR" altLang="en-US" sz="2800" b="1" dirty="0" smtClean="0">
                <a:solidFill>
                  <a:srgbClr val="C00000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Circuito equivalente</a:t>
            </a:r>
            <a:endParaRPr lang="pt-BR" altLang="en-US" sz="2800" b="1" dirty="0" smtClean="0">
              <a:solidFill>
                <a:srgbClr val="C00000"/>
              </a:solidFill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297BB-B745-4CAB-BE1D-CE4C89382949}" type="slidenum">
              <a:rPr lang="pt-BR" smtClean="0"/>
            </a:fld>
            <a:endParaRPr lang="pt-B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CaixaDeTexto 45"/>
              <p:cNvSpPr txBox="1"/>
              <p:nvPr/>
            </p:nvSpPr>
            <p:spPr>
              <a:xfrm>
                <a:off x="475615" y="554990"/>
                <a:ext cx="11240770" cy="51352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0" algn="ctr">
                  <a:spcBef>
                    <a:spcPts val="600"/>
                  </a:spcBef>
                  <a:spcAft>
                    <a:spcPts val="600"/>
                  </a:spcAft>
                  <a:buFont typeface="+mj-lt"/>
                  <a:buNone/>
                </a:pPr>
                <a:r>
                  <a:rPr lang="pt-BR" altLang="en-US" sz="3600" b="1" dirty="0" smtClean="0">
                    <a:solidFill>
                      <a:srgbClr val="C00000"/>
                    </a:solidFill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Modelo de Pequenos sinais</a:t>
                </a:r>
                <a:endParaRPr lang="pt-BR" altLang="en-US" sz="3600" b="1" dirty="0" smtClean="0">
                  <a:solidFill>
                    <a:srgbClr val="C00000"/>
                  </a:solidFill>
                  <a:latin typeface="Comic Sans MS" panose="030F0702030302020204" pitchFamily="66" charset="0"/>
                  <a:ea typeface="Cambria Math" panose="02040503050406030204" pitchFamily="18" charset="0"/>
                  <a:cs typeface="Comic Sans MS" panose="030F0702030302020204" pitchFamily="66" charset="0"/>
                  <a:sym typeface="Symbol" panose="05050102010706020507" charset="0"/>
                </a:endParaRPr>
              </a:p>
              <a:p>
                <a:pPr indent="0" algn="l">
                  <a:spcBef>
                    <a:spcPts val="600"/>
                  </a:spcBef>
                  <a:spcAft>
                    <a:spcPts val="600"/>
                  </a:spcAft>
                  <a:buFont typeface="+mj-lt"/>
                  <a:buNone/>
                </a:pPr>
                <a:r>
                  <a:rPr lang="pt-BR" altLang="en-US" sz="2800" b="1" dirty="0" smtClean="0">
                    <a:solidFill>
                      <a:schemeClr val="tx1"/>
                    </a:solidFill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Vamos chamar</a:t>
                </a:r>
                <a:r>
                  <a:rPr lang="pt-BR" altLang="en-US" sz="2400" b="1" dirty="0" smtClean="0">
                    <a:solidFill>
                      <a:schemeClr val="tx1"/>
                    </a:solidFill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 </a:t>
                </a:r>
                <a:endParaRPr lang="pt-BR" altLang="en-US" sz="2400" b="1" dirty="0" smtClean="0">
                  <a:solidFill>
                    <a:schemeClr val="tx1"/>
                  </a:solidFill>
                  <a:latin typeface="Comic Sans MS" panose="030F0702030302020204" pitchFamily="66" charset="0"/>
                  <a:ea typeface="Cambria Math" panose="02040503050406030204" pitchFamily="18" charset="0"/>
                  <a:cs typeface="Comic Sans MS" panose="030F0702030302020204" pitchFamily="66" charset="0"/>
                  <a:sym typeface="Symbol" panose="05050102010706020507" charset="0"/>
                </a:endParaRPr>
              </a:p>
              <a:p>
                <a:pPr marL="457200" indent="-457200" algn="l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pt-BR" sz="32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pt-BR" sz="32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pt-BR" sz="32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pt-BR" sz="32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US" altLang="pt-BR" sz="32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pt-BR" sz="32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pt-BR" sz="32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𝑛𝑈</m:t>
                            </m:r>
                          </m:e>
                          <m:sub>
                            <m:r>
                              <a:rPr lang="en-US" altLang="pt-BR" sz="32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den>
                    </m:f>
                    <m:r>
                      <a:rPr lang="en-US" altLang="pt-BR" sz="32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≡</m:t>
                    </m:r>
                    <m:sSub>
                      <m:sSubPr>
                        <m:ctrlPr>
                          <a:rPr lang="en-US" altLang="pt-BR" sz="32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pt-BR" sz="32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pt-BR" sz="32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pt-BR" altLang="en-US" sz="2400" i="1">
                    <a:latin typeface="Cambria Math" panose="02040503050406030204" pitchFamily="18" charset="0"/>
                    <a:cs typeface="Cambria Math" panose="02040503050406030204" pitchFamily="18" charset="0"/>
                  </a:rPr>
                  <a:t> </a:t>
                </a:r>
                <a:r>
                  <a:rPr lang="pt-BR" altLang="en-US" sz="2800" b="1">
                    <a:latin typeface="Comic Sans MS" panose="030F0702030302020204" pitchFamily="66" charset="0"/>
                    <a:cs typeface="Comic Sans MS" panose="030F0702030302020204" pitchFamily="66" charset="0"/>
                  </a:rPr>
                  <a:t>(tem dimensão de condutância). </a:t>
                </a:r>
                <a:endParaRPr lang="pt-BR" altLang="en-US" sz="2800" b="1">
                  <a:latin typeface="Comic Sans MS" panose="030F0702030302020204" pitchFamily="66" charset="0"/>
                  <a:cs typeface="Comic Sans MS" panose="030F0702030302020204" pitchFamily="66" charset="0"/>
                </a:endParaRPr>
              </a:p>
              <a:p>
                <a:pPr marL="457200" indent="-457200" algn="l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altLang="en-US" sz="3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  <a:sym typeface="Symbol" panose="05050102010706020507" charset="0"/>
                          </a:rPr>
                        </m:ctrlPr>
                      </m:sSubPr>
                      <m:e>
                        <m:r>
                          <a:rPr lang="en-US" altLang="pt-BR" sz="3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  <a:sym typeface="Symbol" panose="05050102010706020507" charset="0"/>
                          </a:rPr>
                          <m:t>𝑟</m:t>
                        </m:r>
                      </m:e>
                      <m:sub>
                        <m:r>
                          <a:rPr lang="en-US" altLang="pt-BR" sz="3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  <a:sym typeface="Symbol" panose="05050102010706020507" charset="0"/>
                          </a:rPr>
                          <m:t>𝜋</m:t>
                        </m:r>
                      </m:sub>
                    </m:sSub>
                    <m:r>
                      <a:rPr lang="en-US" altLang="pt-BR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  <a:sym typeface="Symbol" panose="05050102010706020507" charset="0"/>
                      </a:rPr>
                      <m:t>≡</m:t>
                    </m:r>
                    <m:f>
                      <m:fPr>
                        <m:ctrlPr>
                          <a:rPr lang="en-US" altLang="pt-BR" sz="32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pt-BR" sz="32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𝛽</m:t>
                        </m:r>
                      </m:num>
                      <m:den>
                        <m:sSub>
                          <m:sSubPr>
                            <m:ctrlPr>
                              <a:rPr lang="en-US" altLang="pt-BR" sz="32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pt-BR" sz="32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pt-BR" sz="32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den>
                    </m:f>
                  </m:oMath>
                </a14:m>
                <a:r>
                  <a:rPr lang="pt-BR" altLang="en-US" sz="3200">
                    <a:latin typeface="Cambria Math" panose="02040503050406030204" pitchFamily="18" charset="0"/>
                    <a:cs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altLang="pt-BR" sz="32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𝛽</m:t>
                    </m:r>
                    <m:f>
                      <m:fPr>
                        <m:ctrlPr>
                          <a:rPr lang="en-US" altLang="pt-BR" sz="32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pt-BR" sz="32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pt-BR" sz="32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𝑛𝑈</m:t>
                            </m:r>
                          </m:e>
                          <m:sub>
                            <m:r>
                              <a:rPr lang="en-US" altLang="pt-BR" sz="32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pt-BR" sz="32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pt-BR" sz="32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pt-BR" sz="32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altLang="pt-BR" sz="32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endParaRPr lang="en-US" altLang="pt-BR" sz="3200" i="1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pPr marL="457200" indent="-457200" algn="l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altLang="en-US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  <a:sym typeface="Symbol" panose="05050102010706020507" charset="0"/>
                          </a:rPr>
                        </m:ctrlPr>
                      </m:sSubPr>
                      <m:e>
                        <m:r>
                          <a:rPr lang="en-US" altLang="pt-BR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  <a:sym typeface="Symbol" panose="05050102010706020507" charset="0"/>
                          </a:rPr>
                          <m:t>𝑟</m:t>
                        </m:r>
                      </m:e>
                      <m:sub>
                        <m:r>
                          <a:rPr lang="en-US" altLang="pt-BR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  <a:sym typeface="Symbol" panose="05050102010706020507" charset="0"/>
                          </a:rPr>
                          <m:t>𝑒</m:t>
                        </m:r>
                      </m:sub>
                    </m:sSub>
                    <m:r>
                      <a:rPr lang="en-US" altLang="pt-BR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  <a:sym typeface="Symbol" panose="05050102010706020507" charset="0"/>
                      </a:rPr>
                      <m:t>≡</m:t>
                    </m:r>
                    <m:f>
                      <m:fPr>
                        <m:ctrlPr>
                          <a:rPr lang="en-US" altLang="pt-BR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pt-BR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sSub>
                          <m:sSubPr>
                            <m:ctrlPr>
                              <a:rPr lang="en-US" altLang="pt-BR" sz="28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pt-BR" sz="28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pt-BR" sz="28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den>
                    </m:f>
                    <m:r>
                      <a:rPr lang="en-US" altLang="pt-BR" sz="2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pt-BR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pt-BR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altLang="pt-BR" sz="28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pt-BR" sz="28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pt-BR" sz="28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en-US" altLang="pt-BR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pt-BR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𝛽</m:t>
                        </m:r>
                      </m:num>
                      <m:den>
                        <m:r>
                          <a:rPr lang="en-US" altLang="pt-BR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𝛽</m:t>
                        </m:r>
                        <m:r>
                          <a:rPr lang="en-US" altLang="pt-BR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+</m:t>
                        </m:r>
                        <m:r>
                          <a:rPr lang="en-US" altLang="pt-BR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altLang="pt-BR" sz="2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pt-BR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altLang="en-US" sz="28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  <a:sym typeface="Symbol" panose="05050102010706020507" charset="0"/>
                              </a:rPr>
                            </m:ctrlPr>
                          </m:sSubPr>
                          <m:e>
                            <m:r>
                              <a:rPr lang="en-US" altLang="pt-BR" sz="28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  <a:sym typeface="Symbol" panose="05050102010706020507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altLang="pt-BR" sz="28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  <a:sym typeface="Symbol" panose="05050102010706020507" charset="0"/>
                              </a:rPr>
                              <m:t>𝝅</m:t>
                            </m:r>
                          </m:sub>
                        </m:sSub>
                      </m:num>
                      <m:den>
                        <m:r>
                          <a:rPr lang="en-US" altLang="pt-BR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𝛽</m:t>
                        </m:r>
                        <m:r>
                          <a:rPr lang="en-US" altLang="pt-BR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+</m:t>
                        </m:r>
                        <m:r>
                          <a:rPr lang="en-US" altLang="pt-BR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altLang="pt-BR" sz="2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 =</m:t>
                    </m:r>
                    <m:f>
                      <m:fPr>
                        <m:ctrlPr>
                          <a:rPr lang="en-US" altLang="pt-BR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pt-BR" sz="28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pt-BR" sz="28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𝑛𝑈</m:t>
                            </m:r>
                          </m:e>
                          <m:sub>
                            <m:r>
                              <a:rPr lang="en-US" altLang="pt-BR" sz="28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pt-BR" sz="28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pt-BR" sz="28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pt-BR" sz="28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altLang="pt-BR" sz="28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endParaRPr lang="en-US" altLang="pt-BR" sz="2800" i="1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pPr indent="0" algn="l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</a:pPr>
                <a:endParaRPr lang="pt-BR" altLang="en-US" sz="2800" b="1" dirty="0" smtClean="0">
                  <a:solidFill>
                    <a:schemeClr val="tx1"/>
                  </a:solidFill>
                  <a:latin typeface="Comic Sans MS" panose="030F0702030302020204" pitchFamily="66" charset="0"/>
                  <a:ea typeface="Cambria Math" panose="02040503050406030204" pitchFamily="18" charset="0"/>
                  <a:cs typeface="Comic Sans MS" panose="030F0702030302020204" pitchFamily="66" charset="0"/>
                  <a:sym typeface="Symbol" panose="05050102010706020507" charset="0"/>
                </a:endParaRPr>
              </a:p>
              <a:p>
                <a:pPr indent="0" algn="l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</a:pPr>
                <a:r>
                  <a:rPr lang="pt-BR" altLang="en-US" sz="2800" b="1" dirty="0" smtClean="0">
                    <a:solidFill>
                      <a:schemeClr val="tx1"/>
                    </a:solidFill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O modelo elétrico será então</a:t>
                </a:r>
                <a:endParaRPr lang="pt-BR" altLang="en-US" sz="2800" b="1" dirty="0" smtClean="0">
                  <a:solidFill>
                    <a:schemeClr val="tx1"/>
                  </a:solidFill>
                  <a:latin typeface="Comic Sans MS" panose="030F0702030302020204" pitchFamily="66" charset="0"/>
                  <a:ea typeface="Cambria Math" panose="02040503050406030204" pitchFamily="18" charset="0"/>
                  <a:cs typeface="Comic Sans MS" panose="030F0702030302020204" pitchFamily="66" charset="0"/>
                  <a:sym typeface="Symbol" panose="05050102010706020507" charset="0"/>
                </a:endParaRPr>
              </a:p>
            </p:txBody>
          </p:sp>
        </mc:Choice>
        <mc:Fallback>
          <p:sp>
            <p:nvSpPr>
              <p:cNvPr id="47" name="CaixaDeTexto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615" y="554990"/>
                <a:ext cx="11240770" cy="5135245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Forma livre 30"/>
          <p:cNvSpPr/>
          <p:nvPr/>
        </p:nvSpPr>
        <p:spPr>
          <a:xfrm rot="2100000">
            <a:off x="6322695" y="5158105"/>
            <a:ext cx="945515" cy="966470"/>
          </a:xfrm>
          <a:custGeom>
            <a:avLst/>
            <a:gdLst>
              <a:gd name="connsiteX0" fmla="*/ 1266303 w 1266303"/>
              <a:gd name="connsiteY0" fmla="*/ 1842448 h 1843904"/>
              <a:gd name="connsiteX1" fmla="*/ 529324 w 1266303"/>
              <a:gd name="connsiteY1" fmla="*/ 1678675 h 1843904"/>
              <a:gd name="connsiteX2" fmla="*/ 10709 w 1266303"/>
              <a:gd name="connsiteY2" fmla="*/ 805218 h 1843904"/>
              <a:gd name="connsiteX3" fmla="*/ 229073 w 1266303"/>
              <a:gd name="connsiteY3" fmla="*/ 0 h 1843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6303" h="1843904">
                <a:moveTo>
                  <a:pt x="1266303" y="1842448"/>
                </a:moveTo>
                <a:cubicBezTo>
                  <a:pt x="1002446" y="1846997"/>
                  <a:pt x="738590" y="1851547"/>
                  <a:pt x="529324" y="1678675"/>
                </a:cubicBezTo>
                <a:cubicBezTo>
                  <a:pt x="320058" y="1505803"/>
                  <a:pt x="60751" y="1084997"/>
                  <a:pt x="10709" y="805218"/>
                </a:cubicBezTo>
                <a:cubicBezTo>
                  <a:pt x="-39333" y="525439"/>
                  <a:pt x="94870" y="262719"/>
                  <a:pt x="229073" y="0"/>
                </a:cubicBezTo>
              </a:path>
            </a:pathLst>
          </a:custGeom>
          <a:noFill/>
          <a:ln w="22225">
            <a:solidFill>
              <a:srgbClr val="C0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/>
          </a:p>
        </p:txBody>
      </p:sp>
      <p:grpSp>
        <p:nvGrpSpPr>
          <p:cNvPr id="32" name="Grupo 31"/>
          <p:cNvGrpSpPr/>
          <p:nvPr/>
        </p:nvGrpSpPr>
        <p:grpSpPr>
          <a:xfrm>
            <a:off x="6477000" y="4114013"/>
            <a:ext cx="5150485" cy="2253394"/>
            <a:chOff x="919" y="6043"/>
            <a:chExt cx="8111" cy="3549"/>
          </a:xfrm>
        </p:grpSpPr>
        <p:cxnSp>
          <p:nvCxnSpPr>
            <p:cNvPr id="33" name="Conector Reto 74"/>
            <p:cNvCxnSpPr/>
            <p:nvPr/>
          </p:nvCxnSpPr>
          <p:spPr>
            <a:xfrm>
              <a:off x="6051" y="8751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to 33"/>
            <p:cNvCxnSpPr/>
            <p:nvPr/>
          </p:nvCxnSpPr>
          <p:spPr>
            <a:xfrm flipV="1">
              <a:off x="6034" y="7299"/>
              <a:ext cx="0" cy="2293"/>
            </a:xfrm>
            <a:prstGeom prst="line">
              <a:avLst/>
            </a:prstGeom>
            <a:ln w="254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3" name="Grupo 62"/>
            <p:cNvGrpSpPr/>
            <p:nvPr/>
          </p:nvGrpSpPr>
          <p:grpSpPr>
            <a:xfrm>
              <a:off x="5746" y="7882"/>
              <a:ext cx="610" cy="870"/>
              <a:chOff x="7555792" y="2647951"/>
              <a:chExt cx="387626" cy="552342"/>
            </a:xfrm>
            <a:solidFill>
              <a:srgbClr val="00B0F0">
                <a:alpha val="97000"/>
              </a:srgbClr>
            </a:solidFill>
          </p:grpSpPr>
          <p:sp>
            <p:nvSpPr>
              <p:cNvPr id="64" name="Elipse 63"/>
              <p:cNvSpPr/>
              <p:nvPr/>
            </p:nvSpPr>
            <p:spPr>
              <a:xfrm>
                <a:off x="7555792" y="2647951"/>
                <a:ext cx="387626" cy="552342"/>
              </a:xfrm>
              <a:prstGeom prst="ellipse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pt-BR"/>
              </a:p>
            </p:txBody>
          </p:sp>
          <p:cxnSp>
            <p:nvCxnSpPr>
              <p:cNvPr id="66" name="Conector de Seta Reta 59"/>
              <p:cNvCxnSpPr/>
              <p:nvPr/>
            </p:nvCxnSpPr>
            <p:spPr>
              <a:xfrm flipH="1">
                <a:off x="7758527" y="2740305"/>
                <a:ext cx="0" cy="363994"/>
              </a:xfrm>
              <a:prstGeom prst="straightConnector1">
                <a:avLst/>
              </a:prstGeom>
              <a:grpFill/>
              <a:ln w="25400">
                <a:solidFill>
                  <a:schemeClr val="tx1"/>
                </a:solidFill>
                <a:headEnd type="none" w="lg" len="me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7" name="Conector Reto 66"/>
            <p:cNvCxnSpPr/>
            <p:nvPr/>
          </p:nvCxnSpPr>
          <p:spPr>
            <a:xfrm rot="5400000" flipH="1">
              <a:off x="1750" y="6856"/>
              <a:ext cx="0" cy="850"/>
            </a:xfrm>
            <a:prstGeom prst="line">
              <a:avLst/>
            </a:prstGeom>
            <a:ln w="25400">
              <a:solidFill>
                <a:schemeClr val="tx1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ector de Seta Reta 18"/>
            <p:cNvCxnSpPr/>
            <p:nvPr/>
          </p:nvCxnSpPr>
          <p:spPr>
            <a:xfrm rot="5400000" flipH="1">
              <a:off x="6827" y="6548"/>
              <a:ext cx="1" cy="85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ector de Seta Reta 18"/>
            <p:cNvCxnSpPr/>
            <p:nvPr/>
          </p:nvCxnSpPr>
          <p:spPr>
            <a:xfrm rot="16200000" flipH="1">
              <a:off x="2000" y="6546"/>
              <a:ext cx="1" cy="85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Caixa de Texto 23"/>
            <p:cNvSpPr txBox="1"/>
            <p:nvPr/>
          </p:nvSpPr>
          <p:spPr>
            <a:xfrm>
              <a:off x="919" y="8072"/>
              <a:ext cx="1312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pt-BR" altLang="en-US" sz="3200" i="1" dirty="0" smtClean="0">
                  <a:latin typeface="Cambria" panose="02040503050406030204" charset="0"/>
                  <a:cs typeface="Cambria" panose="02040503050406030204" charset="0"/>
                </a:rPr>
                <a:t>v</a:t>
              </a:r>
              <a:r>
                <a:rPr lang="pt-BR" altLang="en-US" sz="3200" i="1" baseline="-25000" dirty="0" smtClean="0">
                  <a:latin typeface="Cambria" panose="02040503050406030204" charset="0"/>
                  <a:cs typeface="Cambria" panose="02040503050406030204" charset="0"/>
                </a:rPr>
                <a:t>be</a:t>
              </a:r>
              <a:endParaRPr lang="pt-BR" altLang="en-US" sz="3200" i="1" baseline="-25000" dirty="0" smtClean="0">
                <a:latin typeface="Cambria" panose="02040503050406030204" charset="0"/>
                <a:cs typeface="Cambria" panose="02040503050406030204" charset="0"/>
              </a:endParaRPr>
            </a:p>
          </p:txBody>
        </p:sp>
        <p:cxnSp>
          <p:nvCxnSpPr>
            <p:cNvPr id="71" name="Conector Reto 70"/>
            <p:cNvCxnSpPr/>
            <p:nvPr/>
          </p:nvCxnSpPr>
          <p:spPr>
            <a:xfrm rot="16200000">
              <a:off x="7026" y="6313"/>
              <a:ext cx="0" cy="1984"/>
            </a:xfrm>
            <a:prstGeom prst="line">
              <a:avLst/>
            </a:prstGeom>
            <a:ln w="25400">
              <a:solidFill>
                <a:schemeClr val="tx1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ector Reto 71"/>
            <p:cNvCxnSpPr/>
            <p:nvPr/>
          </p:nvCxnSpPr>
          <p:spPr>
            <a:xfrm flipH="1">
              <a:off x="1511" y="9592"/>
              <a:ext cx="6633" cy="0"/>
            </a:xfrm>
            <a:prstGeom prst="line">
              <a:avLst/>
            </a:prstGeom>
            <a:ln w="25400">
              <a:solidFill>
                <a:schemeClr val="tx1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ector Reto 72"/>
            <p:cNvCxnSpPr/>
            <p:nvPr/>
          </p:nvCxnSpPr>
          <p:spPr>
            <a:xfrm flipV="1">
              <a:off x="3255" y="7298"/>
              <a:ext cx="0" cy="2293"/>
            </a:xfrm>
            <a:prstGeom prst="line">
              <a:avLst/>
            </a:prstGeom>
            <a:ln w="254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4" name="Caixa de Texto 73"/>
                <p:cNvSpPr txBox="1"/>
                <p:nvPr/>
              </p:nvSpPr>
              <p:spPr>
                <a:xfrm>
                  <a:off x="6221" y="8473"/>
                  <a:ext cx="1131" cy="822"/>
                </a:xfrm>
                <a:prstGeom prst="rect">
                  <a:avLst/>
                </a:prstGeom>
                <a:noFill/>
              </p:spPr>
              <p:txBody>
                <a:bodyPr wrap="none" rtlCol="0" anchor="t">
                  <a:spAutoFit/>
                </a:bodyPr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pt-BR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𝛽</m:t>
                        </m:r>
                        <m:sSub>
                          <m:sSubPr>
                            <m:ctrlPr>
                              <a:rPr lang="en-US" altLang="pt-BR" sz="28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pt-BR" sz="28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oMath>
                    </m:oMathPara>
                  </a14:m>
                  <a:endParaRPr lang="en-US" altLang="en-US" sz="2800" i="1">
                    <a:latin typeface="Cambria Math" panose="02040503050406030204" pitchFamily="18" charset="0"/>
                    <a:cs typeface="Cambria Math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74" name="Caixa de Texto 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21" y="8473"/>
                  <a:ext cx="1131" cy="822"/>
                </a:xfrm>
                <a:prstGeom prst="rect">
                  <a:avLst/>
                </a:prstGeom>
                <a:blipFill rotWithShape="1">
                  <a:blip r:embed="rId2"/>
                </a:blipFill>
              </p:spPr>
              <p:txBody>
                <a:bodyPr/>
                <a:lstStyle/>
                <a:p>
                  <a:r>
                    <a:rPr lang="pt-BR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5" name="Grupo 74"/>
            <p:cNvGrpSpPr/>
            <p:nvPr/>
          </p:nvGrpSpPr>
          <p:grpSpPr>
            <a:xfrm rot="0" flipH="1">
              <a:off x="1265" y="7306"/>
              <a:ext cx="2175" cy="1465"/>
              <a:chOff x="4045928" y="3652475"/>
              <a:chExt cx="1381389" cy="1011087"/>
            </a:xfrm>
          </p:grpSpPr>
          <p:cxnSp>
            <p:nvCxnSpPr>
              <p:cNvPr id="76" name="Conector Reto 79"/>
              <p:cNvCxnSpPr/>
              <p:nvPr/>
            </p:nvCxnSpPr>
            <p:spPr>
              <a:xfrm flipV="1">
                <a:off x="4152748" y="3652475"/>
                <a:ext cx="1274569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Retângulo 76"/>
              <p:cNvSpPr/>
              <p:nvPr/>
            </p:nvSpPr>
            <p:spPr>
              <a:xfrm rot="5400000">
                <a:off x="3904662" y="4287346"/>
                <a:ext cx="517481" cy="234950"/>
              </a:xfrm>
              <a:prstGeom prst="rect">
                <a:avLst/>
              </a:prstGeom>
              <a:ln w="22225"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pt-BR" sz="2400"/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8" name="Caixa de Texto 77"/>
                <p:cNvSpPr txBox="1"/>
                <p:nvPr/>
              </p:nvSpPr>
              <p:spPr>
                <a:xfrm>
                  <a:off x="3528" y="7832"/>
                  <a:ext cx="921" cy="919"/>
                </a:xfrm>
                <a:prstGeom prst="rect">
                  <a:avLst/>
                </a:prstGeom>
                <a:noFill/>
              </p:spPr>
              <p:txBody>
                <a:bodyPr wrap="none" rtlCol="0" anchor="t">
                  <a:spAutoFit/>
                </a:bodyPr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en-US" sz="32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  <a:sym typeface="Symbol" panose="05050102010706020507" charset="0"/>
                              </a:rPr>
                            </m:ctrlPr>
                          </m:sSubPr>
                          <m:e>
                            <m:r>
                              <a:rPr lang="en-US" altLang="pt-BR" sz="32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  <a:sym typeface="Symbol" panose="05050102010706020507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pt-BR" sz="32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  <a:sym typeface="Symbol" panose="05050102010706020507" charset="0"/>
                              </a:rPr>
                              <m:t>𝜋</m:t>
                            </m:r>
                          </m:sub>
                        </m:sSub>
                      </m:oMath>
                    </m:oMathPara>
                  </a14:m>
                  <a:endParaRPr lang="en-US" altLang="pt-BR" sz="3200" i="1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  <a:sym typeface="Symbol" panose="05050102010706020507" charset="0"/>
                  </a:endParaRPr>
                </a:p>
              </p:txBody>
            </p:sp>
          </mc:Choice>
          <mc:Fallback>
            <p:sp>
              <p:nvSpPr>
                <p:cNvPr id="78" name="Caixa de Texto 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28" y="7832"/>
                  <a:ext cx="921" cy="919"/>
                </a:xfrm>
                <a:prstGeom prst="rect">
                  <a:avLst/>
                </a:prstGeom>
                <a:blipFill rotWithShape="1">
                  <a:blip r:embed="rId3"/>
                </a:blipFill>
              </p:spPr>
              <p:txBody>
                <a:bodyPr/>
                <a:lstStyle/>
                <a:p>
                  <a:r>
                    <a:rPr lang="pt-B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Forma livre 80"/>
            <p:cNvSpPr/>
            <p:nvPr/>
          </p:nvSpPr>
          <p:spPr>
            <a:xfrm rot="19140000" flipH="1">
              <a:off x="7509" y="7489"/>
              <a:ext cx="1521" cy="1589"/>
            </a:xfrm>
            <a:custGeom>
              <a:avLst/>
              <a:gdLst>
                <a:gd name="connsiteX0" fmla="*/ 1266303 w 1266303"/>
                <a:gd name="connsiteY0" fmla="*/ 1842448 h 1843904"/>
                <a:gd name="connsiteX1" fmla="*/ 529324 w 1266303"/>
                <a:gd name="connsiteY1" fmla="*/ 1678675 h 1843904"/>
                <a:gd name="connsiteX2" fmla="*/ 10709 w 1266303"/>
                <a:gd name="connsiteY2" fmla="*/ 805218 h 1843904"/>
                <a:gd name="connsiteX3" fmla="*/ 229073 w 1266303"/>
                <a:gd name="connsiteY3" fmla="*/ 0 h 1843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6303" h="1843904">
                  <a:moveTo>
                    <a:pt x="1266303" y="1842448"/>
                  </a:moveTo>
                  <a:cubicBezTo>
                    <a:pt x="1002446" y="1846997"/>
                    <a:pt x="738590" y="1851547"/>
                    <a:pt x="529324" y="1678675"/>
                  </a:cubicBezTo>
                  <a:cubicBezTo>
                    <a:pt x="320058" y="1505803"/>
                    <a:pt x="60751" y="1084997"/>
                    <a:pt x="10709" y="805218"/>
                  </a:cubicBezTo>
                  <a:cubicBezTo>
                    <a:pt x="-39333" y="525439"/>
                    <a:pt x="94870" y="262719"/>
                    <a:pt x="229073" y="0"/>
                  </a:cubicBezTo>
                </a:path>
              </a:pathLst>
            </a:custGeom>
            <a:noFill/>
            <a:ln w="22225">
              <a:solidFill>
                <a:srgbClr val="C00000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pt-BR"/>
            </a:p>
          </p:txBody>
        </p:sp>
        <p:sp>
          <p:nvSpPr>
            <p:cNvPr id="82" name="Caixa de Texto 23"/>
            <p:cNvSpPr txBox="1"/>
            <p:nvPr/>
          </p:nvSpPr>
          <p:spPr>
            <a:xfrm>
              <a:off x="7508" y="7988"/>
              <a:ext cx="1091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pt-BR" altLang="en-US" sz="3200" i="1" dirty="0" smtClean="0">
                  <a:latin typeface="Cambria" panose="02040503050406030204" charset="0"/>
                  <a:cs typeface="Cambria" panose="02040503050406030204" charset="0"/>
                </a:rPr>
                <a:t>v</a:t>
              </a:r>
              <a:r>
                <a:rPr lang="pt-BR" altLang="en-US" sz="3200" i="1" baseline="-25000" dirty="0" smtClean="0">
                  <a:latin typeface="Cambria" panose="02040503050406030204" charset="0"/>
                  <a:cs typeface="Cambria" panose="02040503050406030204" charset="0"/>
                </a:rPr>
                <a:t>ce</a:t>
              </a:r>
              <a:endParaRPr lang="pt-BR" altLang="en-US" sz="3200" i="1" baseline="-25000" dirty="0" smtClean="0">
                <a:latin typeface="Cambria" panose="02040503050406030204" charset="0"/>
                <a:cs typeface="Cambria" panose="02040503050406030204" charset="0"/>
              </a:endParaRPr>
            </a:p>
          </p:txBody>
        </p:sp>
        <p:sp>
          <p:nvSpPr>
            <p:cNvPr id="86" name="Caixa de Texto 23"/>
            <p:cNvSpPr txBox="1"/>
            <p:nvPr/>
          </p:nvSpPr>
          <p:spPr>
            <a:xfrm>
              <a:off x="1344" y="6043"/>
              <a:ext cx="1312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pt-BR" altLang="en-US" sz="3200" i="1" dirty="0" smtClean="0">
                  <a:latin typeface="Cambria" panose="02040503050406030204" charset="0"/>
                  <a:cs typeface="Cambria" panose="02040503050406030204" charset="0"/>
                </a:rPr>
                <a:t>i</a:t>
              </a:r>
              <a:r>
                <a:rPr lang="pt-BR" altLang="en-US" sz="3200" i="1" baseline="-25000" dirty="0" smtClean="0">
                  <a:latin typeface="Cambria" panose="02040503050406030204" charset="0"/>
                  <a:cs typeface="Cambria" panose="02040503050406030204" charset="0"/>
                </a:rPr>
                <a:t>b</a:t>
              </a:r>
              <a:endParaRPr lang="pt-BR" altLang="en-US" sz="3200" i="1" baseline="-25000" dirty="0" smtClean="0">
                <a:latin typeface="Cambria" panose="02040503050406030204" charset="0"/>
                <a:cs typeface="Cambria" panose="02040503050406030204" charset="0"/>
              </a:endParaRPr>
            </a:p>
          </p:txBody>
        </p:sp>
        <p:sp>
          <p:nvSpPr>
            <p:cNvPr id="87" name="Caixa de Texto 23"/>
            <p:cNvSpPr txBox="1"/>
            <p:nvPr/>
          </p:nvSpPr>
          <p:spPr>
            <a:xfrm>
              <a:off x="6171" y="6043"/>
              <a:ext cx="1312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pt-BR" altLang="en-US" sz="3200" i="1" dirty="0" smtClean="0">
                  <a:latin typeface="Cambria" panose="02040503050406030204" charset="0"/>
                  <a:cs typeface="Cambria" panose="02040503050406030204" charset="0"/>
                </a:rPr>
                <a:t>i</a:t>
              </a:r>
              <a:r>
                <a:rPr lang="pt-BR" altLang="en-US" sz="3200" i="1" baseline="-25000" dirty="0" smtClean="0">
                  <a:latin typeface="Cambria" panose="02040503050406030204" charset="0"/>
                  <a:cs typeface="Cambria" panose="02040503050406030204" charset="0"/>
                </a:rPr>
                <a:t>c</a:t>
              </a:r>
              <a:endParaRPr lang="pt-BR" altLang="en-US" sz="3200" i="1" baseline="-25000" dirty="0" smtClean="0">
                <a:latin typeface="Cambria" panose="02040503050406030204" charset="0"/>
                <a:cs typeface="Cambria" panose="0204050305040603020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297BB-B745-4CAB-BE1D-CE4C89382949}" type="slidenum">
              <a:rPr lang="pt-BR" smtClean="0"/>
            </a:fld>
            <a:endParaRPr lang="pt-BR"/>
          </a:p>
        </p:txBody>
      </p:sp>
      <p:sp>
        <p:nvSpPr>
          <p:cNvPr id="47" name="CaixaDeTexto 45"/>
          <p:cNvSpPr txBox="1"/>
          <p:nvPr/>
        </p:nvSpPr>
        <p:spPr>
          <a:xfrm>
            <a:off x="475615" y="352425"/>
            <a:ext cx="11240770" cy="1153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>
              <a:spcBef>
                <a:spcPts val="600"/>
              </a:spcBef>
              <a:spcAft>
                <a:spcPts val="600"/>
              </a:spcAft>
              <a:buFont typeface="+mj-lt"/>
              <a:buNone/>
            </a:pPr>
            <a:r>
              <a:rPr lang="pt-BR" altLang="en-US" sz="3600" b="1" dirty="0" smtClean="0">
                <a:solidFill>
                  <a:srgbClr val="C00000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Modelo de Pequenos sinais</a:t>
            </a:r>
            <a:endParaRPr lang="pt-BR" altLang="en-US" sz="3600" b="1" dirty="0" smtClean="0">
              <a:solidFill>
                <a:srgbClr val="C00000"/>
              </a:solidFill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  <a:p>
            <a:pPr indent="0" algn="l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pt-BR" altLang="en-US" sz="2800" b="1" dirty="0">
                <a:latin typeface="Comic Sans MS" panose="030F0702030302020204" pitchFamily="66" charset="0"/>
                <a:cs typeface="Comic Sans MS" panose="030F0702030302020204" pitchFamily="66" charset="0"/>
              </a:rPr>
              <a:t>Observemos que   </a:t>
            </a:r>
            <a:endParaRPr lang="pt-BR" altLang="en-US" sz="2800" b="1" dirty="0" smtClean="0">
              <a:solidFill>
                <a:schemeClr val="tx1"/>
              </a:solidFill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7180580" y="3715385"/>
            <a:ext cx="4298315" cy="2929248"/>
            <a:chOff x="1689" y="5802"/>
            <a:chExt cx="6769" cy="4613"/>
          </a:xfrm>
        </p:grpSpPr>
        <p:sp>
          <p:nvSpPr>
            <p:cNvPr id="30" name="Caixa de Texto 23"/>
            <p:cNvSpPr txBox="1"/>
            <p:nvPr/>
          </p:nvSpPr>
          <p:spPr>
            <a:xfrm>
              <a:off x="3760" y="9591"/>
              <a:ext cx="1312" cy="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altLang="en-US" sz="2800" dirty="0" smtClean="0">
                  <a:latin typeface="Comic Sans MS" panose="030F0702030302020204" pitchFamily="66" charset="0"/>
                  <a:cs typeface="Comic Sans MS" panose="030F0702030302020204" pitchFamily="66" charset="0"/>
                </a:rPr>
                <a:t>E</a:t>
              </a:r>
              <a:endParaRPr lang="pt-BR" altLang="en-US" sz="2800" baseline="-25000" dirty="0">
                <a:latin typeface="Comic Sans MS" panose="030F0702030302020204" pitchFamily="66" charset="0"/>
                <a:cs typeface="Comic Sans MS" panose="030F0702030302020204" pitchFamily="66" charset="0"/>
              </a:endParaRPr>
            </a:p>
          </p:txBody>
        </p:sp>
        <p:cxnSp>
          <p:nvCxnSpPr>
            <p:cNvPr id="11" name="Conector Reto 74"/>
            <p:cNvCxnSpPr/>
            <p:nvPr/>
          </p:nvCxnSpPr>
          <p:spPr>
            <a:xfrm>
              <a:off x="6396" y="8384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12"/>
            <p:cNvCxnSpPr/>
            <p:nvPr/>
          </p:nvCxnSpPr>
          <p:spPr>
            <a:xfrm flipH="1">
              <a:off x="4902" y="9206"/>
              <a:ext cx="0" cy="657"/>
            </a:xfrm>
            <a:prstGeom prst="line">
              <a:avLst/>
            </a:prstGeom>
            <a:ln w="25400">
              <a:solidFill>
                <a:schemeClr val="tx1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to 14"/>
            <p:cNvCxnSpPr/>
            <p:nvPr/>
          </p:nvCxnSpPr>
          <p:spPr>
            <a:xfrm flipV="1">
              <a:off x="6379" y="6932"/>
              <a:ext cx="0" cy="2293"/>
            </a:xfrm>
            <a:prstGeom prst="line">
              <a:avLst/>
            </a:prstGeom>
            <a:ln w="254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upo 7"/>
            <p:cNvGrpSpPr/>
            <p:nvPr/>
          </p:nvGrpSpPr>
          <p:grpSpPr>
            <a:xfrm rot="0">
              <a:off x="6091" y="7515"/>
              <a:ext cx="610" cy="870"/>
              <a:chOff x="7555792" y="2647951"/>
              <a:chExt cx="387626" cy="552342"/>
            </a:xfrm>
            <a:solidFill>
              <a:srgbClr val="00B0F0">
                <a:alpha val="97000"/>
              </a:srgbClr>
            </a:solidFill>
          </p:grpSpPr>
          <p:sp>
            <p:nvSpPr>
              <p:cNvPr id="9" name="Elipse 8"/>
              <p:cNvSpPr/>
              <p:nvPr/>
            </p:nvSpPr>
            <p:spPr>
              <a:xfrm>
                <a:off x="7555792" y="2647951"/>
                <a:ext cx="387626" cy="552342"/>
              </a:xfrm>
              <a:prstGeom prst="ellipse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10" name="Conector de Seta Reta 59"/>
              <p:cNvCxnSpPr/>
              <p:nvPr/>
            </p:nvCxnSpPr>
            <p:spPr>
              <a:xfrm flipH="1">
                <a:off x="7758527" y="2740305"/>
                <a:ext cx="0" cy="363994"/>
              </a:xfrm>
              <a:prstGeom prst="straightConnector1">
                <a:avLst/>
              </a:prstGeom>
              <a:grpFill/>
              <a:ln w="25400">
                <a:solidFill>
                  <a:schemeClr val="tx1"/>
                </a:solidFill>
                <a:headEnd type="none" w="lg" len="me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" name="Conector Reto 16"/>
            <p:cNvCxnSpPr/>
            <p:nvPr/>
          </p:nvCxnSpPr>
          <p:spPr>
            <a:xfrm rot="5400000" flipH="1">
              <a:off x="3195" y="6509"/>
              <a:ext cx="0" cy="850"/>
            </a:xfrm>
            <a:prstGeom prst="line">
              <a:avLst/>
            </a:prstGeom>
            <a:ln w="25400">
              <a:solidFill>
                <a:schemeClr val="tx1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de Seta Reta 18"/>
            <p:cNvCxnSpPr/>
            <p:nvPr/>
          </p:nvCxnSpPr>
          <p:spPr>
            <a:xfrm rot="5400000" flipH="1">
              <a:off x="7172" y="6181"/>
              <a:ext cx="1" cy="85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de Seta Reta 18"/>
            <p:cNvCxnSpPr/>
            <p:nvPr/>
          </p:nvCxnSpPr>
          <p:spPr>
            <a:xfrm flipH="1">
              <a:off x="5210" y="9367"/>
              <a:ext cx="1" cy="85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de Seta Reta 18"/>
            <p:cNvCxnSpPr/>
            <p:nvPr/>
          </p:nvCxnSpPr>
          <p:spPr>
            <a:xfrm rot="16200000" flipH="1">
              <a:off x="2695" y="6205"/>
              <a:ext cx="1" cy="85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Caixa de Texto 23"/>
            <p:cNvSpPr txBox="1"/>
            <p:nvPr/>
          </p:nvSpPr>
          <p:spPr>
            <a:xfrm>
              <a:off x="6747" y="5804"/>
              <a:ext cx="956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altLang="en-US" sz="2800" dirty="0">
                  <a:latin typeface="Comic Sans MS" panose="030F0702030302020204" pitchFamily="66" charset="0"/>
                  <a:cs typeface="Comic Sans MS" panose="030F0702030302020204" pitchFamily="66" charset="0"/>
                </a:rPr>
                <a:t>i</a:t>
              </a:r>
              <a:r>
                <a:rPr lang="pt-BR" altLang="en-US" sz="2800" baseline="-25000" dirty="0">
                  <a:latin typeface="Comic Sans MS" panose="030F0702030302020204" pitchFamily="66" charset="0"/>
                  <a:cs typeface="Comic Sans MS" panose="030F0702030302020204" pitchFamily="66" charset="0"/>
                </a:rPr>
                <a:t>C</a:t>
              </a:r>
              <a:endParaRPr lang="pt-BR" altLang="en-US" sz="2800" baseline="-25000" dirty="0">
                <a:latin typeface="Comic Sans MS" panose="030F0702030302020204" pitchFamily="66" charset="0"/>
                <a:cs typeface="Comic Sans MS" panose="030F0702030302020204" pitchFamily="66" charset="0"/>
              </a:endParaRPr>
            </a:p>
          </p:txBody>
        </p:sp>
        <p:sp>
          <p:nvSpPr>
            <p:cNvPr id="22" name="Caixa de Texto 23"/>
            <p:cNvSpPr txBox="1"/>
            <p:nvPr/>
          </p:nvSpPr>
          <p:spPr>
            <a:xfrm>
              <a:off x="5387" y="9346"/>
              <a:ext cx="956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altLang="en-US" sz="2800" dirty="0" smtClean="0">
                  <a:latin typeface="Comic Sans MS" panose="030F0702030302020204" pitchFamily="66" charset="0"/>
                  <a:cs typeface="Comic Sans MS" panose="030F0702030302020204" pitchFamily="66" charset="0"/>
                </a:rPr>
                <a:t>i</a:t>
              </a:r>
              <a:r>
                <a:rPr lang="pt-BR" altLang="en-US" sz="2800" baseline="-25000" dirty="0">
                  <a:latin typeface="Comic Sans MS" panose="030F0702030302020204" pitchFamily="66" charset="0"/>
                  <a:cs typeface="Comic Sans MS" panose="030F0702030302020204" pitchFamily="66" charset="0"/>
                </a:rPr>
                <a:t>E</a:t>
              </a:r>
              <a:endParaRPr lang="pt-BR" altLang="en-US" sz="2800" baseline="-25000" dirty="0">
                <a:latin typeface="Comic Sans MS" panose="030F0702030302020204" pitchFamily="66" charset="0"/>
                <a:cs typeface="Comic Sans MS" panose="030F0702030302020204" pitchFamily="66" charset="0"/>
              </a:endParaRPr>
            </a:p>
          </p:txBody>
        </p:sp>
        <p:sp>
          <p:nvSpPr>
            <p:cNvPr id="23" name="Caixa de Texto 23"/>
            <p:cNvSpPr txBox="1"/>
            <p:nvPr/>
          </p:nvSpPr>
          <p:spPr>
            <a:xfrm>
              <a:off x="2217" y="5802"/>
              <a:ext cx="956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altLang="en-US" sz="2800" dirty="0" smtClean="0">
                  <a:latin typeface="Comic Sans MS" panose="030F0702030302020204" pitchFamily="66" charset="0"/>
                  <a:cs typeface="Comic Sans MS" panose="030F0702030302020204" pitchFamily="66" charset="0"/>
                </a:rPr>
                <a:t>i</a:t>
              </a:r>
              <a:r>
                <a:rPr lang="pt-BR" altLang="en-US" sz="2800" baseline="-25000" dirty="0">
                  <a:latin typeface="Comic Sans MS" panose="030F0702030302020204" pitchFamily="66" charset="0"/>
                  <a:cs typeface="Comic Sans MS" panose="030F0702030302020204" pitchFamily="66" charset="0"/>
                </a:rPr>
                <a:t>B</a:t>
              </a:r>
              <a:endParaRPr lang="pt-BR" altLang="en-US" sz="2800" baseline="-25000" dirty="0">
                <a:latin typeface="Comic Sans MS" panose="030F0702030302020204" pitchFamily="66" charset="0"/>
                <a:cs typeface="Comic Sans MS" panose="030F0702030302020204" pitchFamily="66" charset="0"/>
              </a:endParaRPr>
            </a:p>
          </p:txBody>
        </p:sp>
        <p:sp>
          <p:nvSpPr>
            <p:cNvPr id="25" name="Caixa de Texto 23"/>
            <p:cNvSpPr txBox="1"/>
            <p:nvPr/>
          </p:nvSpPr>
          <p:spPr>
            <a:xfrm>
              <a:off x="1689" y="8115"/>
              <a:ext cx="1312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altLang="en-US" sz="3200" i="1" dirty="0" smtClean="0">
                  <a:latin typeface="Cambria" panose="02040503050406030204" charset="0"/>
                  <a:cs typeface="Cambria" panose="02040503050406030204" charset="0"/>
                </a:rPr>
                <a:t>v</a:t>
              </a:r>
              <a:r>
                <a:rPr lang="pt-BR" altLang="en-US" sz="3200" i="1" baseline="-25000" dirty="0" smtClean="0">
                  <a:latin typeface="Cambria" panose="02040503050406030204" charset="0"/>
                  <a:cs typeface="Cambria" panose="02040503050406030204" charset="0"/>
                </a:rPr>
                <a:t>be</a:t>
              </a:r>
              <a:endParaRPr lang="pt-BR" altLang="en-US" sz="3200" i="1" baseline="-25000" dirty="0" smtClean="0">
                <a:latin typeface="Cambria" panose="02040503050406030204" charset="0"/>
                <a:cs typeface="Cambria" panose="02040503050406030204" charset="0"/>
              </a:endParaRPr>
            </a:p>
          </p:txBody>
        </p:sp>
        <p:sp>
          <p:nvSpPr>
            <p:cNvPr id="29" name="Caixa de Texto 23"/>
            <p:cNvSpPr txBox="1"/>
            <p:nvPr/>
          </p:nvSpPr>
          <p:spPr>
            <a:xfrm>
              <a:off x="6841" y="6821"/>
              <a:ext cx="1312" cy="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altLang="en-US" sz="2800" dirty="0" smtClean="0">
                  <a:latin typeface="Comic Sans MS" panose="030F0702030302020204" pitchFamily="66" charset="0"/>
                  <a:cs typeface="Comic Sans MS" panose="030F0702030302020204" pitchFamily="66" charset="0"/>
                </a:rPr>
                <a:t>C</a:t>
              </a:r>
              <a:endParaRPr lang="pt-BR" altLang="en-US" sz="2800" baseline="-25000" dirty="0">
                <a:latin typeface="Comic Sans MS" panose="030F0702030302020204" pitchFamily="66" charset="0"/>
                <a:cs typeface="Comic Sans MS" panose="030F0702030302020204" pitchFamily="66" charset="0"/>
              </a:endParaRPr>
            </a:p>
          </p:txBody>
        </p:sp>
        <p:sp>
          <p:nvSpPr>
            <p:cNvPr id="31" name="Caixa de Texto 23"/>
            <p:cNvSpPr txBox="1"/>
            <p:nvPr/>
          </p:nvSpPr>
          <p:spPr>
            <a:xfrm>
              <a:off x="1785" y="6850"/>
              <a:ext cx="1312" cy="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altLang="en-US" sz="2800" dirty="0" smtClean="0">
                  <a:latin typeface="Comic Sans MS" panose="030F0702030302020204" pitchFamily="66" charset="0"/>
                  <a:cs typeface="Comic Sans MS" panose="030F0702030302020204" pitchFamily="66" charset="0"/>
                </a:rPr>
                <a:t>B</a:t>
              </a:r>
              <a:endParaRPr lang="pt-BR" altLang="en-US" sz="2800" baseline="-25000" dirty="0">
                <a:latin typeface="Comic Sans MS" panose="030F0702030302020204" pitchFamily="66" charset="0"/>
                <a:cs typeface="Comic Sans MS" panose="030F0702030302020204" pitchFamily="66" charset="0"/>
              </a:endParaRPr>
            </a:p>
          </p:txBody>
        </p:sp>
        <p:cxnSp>
          <p:nvCxnSpPr>
            <p:cNvPr id="58" name="Conector Reto 57"/>
            <p:cNvCxnSpPr/>
            <p:nvPr/>
          </p:nvCxnSpPr>
          <p:spPr>
            <a:xfrm rot="16200000">
              <a:off x="6792" y="6513"/>
              <a:ext cx="0" cy="850"/>
            </a:xfrm>
            <a:prstGeom prst="line">
              <a:avLst/>
            </a:prstGeom>
            <a:ln w="25400">
              <a:solidFill>
                <a:schemeClr val="tx1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to 13"/>
            <p:cNvCxnSpPr/>
            <p:nvPr/>
          </p:nvCxnSpPr>
          <p:spPr>
            <a:xfrm flipH="1">
              <a:off x="3584" y="9225"/>
              <a:ext cx="280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ector Reto 58"/>
            <p:cNvCxnSpPr/>
            <p:nvPr/>
          </p:nvCxnSpPr>
          <p:spPr>
            <a:xfrm flipV="1">
              <a:off x="3600" y="6931"/>
              <a:ext cx="0" cy="2293"/>
            </a:xfrm>
            <a:prstGeom prst="line">
              <a:avLst/>
            </a:prstGeom>
            <a:ln w="254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Forma livre 51"/>
            <p:cNvSpPr/>
            <p:nvPr/>
          </p:nvSpPr>
          <p:spPr>
            <a:xfrm>
              <a:off x="1763" y="7004"/>
              <a:ext cx="1994" cy="2904"/>
            </a:xfrm>
            <a:custGeom>
              <a:avLst/>
              <a:gdLst>
                <a:gd name="connsiteX0" fmla="*/ 1266303 w 1266303"/>
                <a:gd name="connsiteY0" fmla="*/ 1842448 h 1843904"/>
                <a:gd name="connsiteX1" fmla="*/ 529324 w 1266303"/>
                <a:gd name="connsiteY1" fmla="*/ 1678675 h 1843904"/>
                <a:gd name="connsiteX2" fmla="*/ 10709 w 1266303"/>
                <a:gd name="connsiteY2" fmla="*/ 805218 h 1843904"/>
                <a:gd name="connsiteX3" fmla="*/ 229073 w 1266303"/>
                <a:gd name="connsiteY3" fmla="*/ 0 h 1843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6303" h="1843904">
                  <a:moveTo>
                    <a:pt x="1266303" y="1842448"/>
                  </a:moveTo>
                  <a:cubicBezTo>
                    <a:pt x="1002446" y="1846997"/>
                    <a:pt x="738590" y="1851547"/>
                    <a:pt x="529324" y="1678675"/>
                  </a:cubicBezTo>
                  <a:cubicBezTo>
                    <a:pt x="320058" y="1505803"/>
                    <a:pt x="60751" y="1084997"/>
                    <a:pt x="10709" y="805218"/>
                  </a:cubicBezTo>
                  <a:cubicBezTo>
                    <a:pt x="-39333" y="525439"/>
                    <a:pt x="94870" y="262719"/>
                    <a:pt x="229073" y="0"/>
                  </a:cubicBezTo>
                </a:path>
              </a:pathLst>
            </a:custGeom>
            <a:noFill/>
            <a:ln w="22225">
              <a:solidFill>
                <a:srgbClr val="C00000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" name="Caixa de Texto 2"/>
                <p:cNvSpPr txBox="1"/>
                <p:nvPr/>
              </p:nvSpPr>
              <p:spPr>
                <a:xfrm>
                  <a:off x="6537" y="7973"/>
                  <a:ext cx="1921" cy="822"/>
                </a:xfrm>
                <a:prstGeom prst="rect">
                  <a:avLst/>
                </a:prstGeom>
                <a:noFill/>
              </p:spPr>
              <p:txBody>
                <a:bodyPr wrap="none" rtlCol="0" anchor="t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pt-BR" sz="28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pt-BR" sz="28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pt-BR" sz="28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sSub>
                          <m:sSubPr>
                            <m:ctrlPr>
                              <a:rPr lang="en-US" altLang="pt-BR" sz="28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pt-BR" sz="28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𝑏𝑒</m:t>
                            </m:r>
                          </m:sub>
                        </m:sSub>
                      </m:oMath>
                    </m:oMathPara>
                  </a14:m>
                  <a:endParaRPr lang="en-US" altLang="en-US" sz="2800" i="1">
                    <a:latin typeface="Cambria Math" panose="02040503050406030204" pitchFamily="18" charset="0"/>
                    <a:cs typeface="Cambria Math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3" name="Caixa de Texto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37" y="7973"/>
                  <a:ext cx="1921" cy="822"/>
                </a:xfrm>
                <a:prstGeom prst="rect">
                  <a:avLst/>
                </a:prstGeom>
                <a:blipFill rotWithShape="1">
                  <a:blip r:embed="rId1"/>
                </a:blipFill>
              </p:spPr>
              <p:txBody>
                <a:bodyPr/>
                <a:lstStyle/>
                <a:p>
                  <a:r>
                    <a:rPr lang="pt-BR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2" name="Grupo 11"/>
            <p:cNvGrpSpPr/>
            <p:nvPr/>
          </p:nvGrpSpPr>
          <p:grpSpPr>
            <a:xfrm rot="5400000" flipH="1">
              <a:off x="2589" y="7846"/>
              <a:ext cx="2007" cy="370"/>
              <a:chOff x="4152748" y="3511632"/>
              <a:chExt cx="1274569" cy="255373"/>
            </a:xfrm>
          </p:grpSpPr>
          <p:cxnSp>
            <p:nvCxnSpPr>
              <p:cNvPr id="16" name="Conector Reto 79"/>
              <p:cNvCxnSpPr/>
              <p:nvPr/>
            </p:nvCxnSpPr>
            <p:spPr>
              <a:xfrm flipV="1">
                <a:off x="4152748" y="3628519"/>
                <a:ext cx="1274569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tângulo 23"/>
              <p:cNvSpPr/>
              <p:nvPr/>
            </p:nvSpPr>
            <p:spPr>
              <a:xfrm>
                <a:off x="4606140" y="3511632"/>
                <a:ext cx="476096" cy="255373"/>
              </a:xfrm>
              <a:prstGeom prst="rect">
                <a:avLst/>
              </a:prstGeom>
              <a:ln w="22225"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2400"/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2" name="Caixa de Texto 31"/>
                <p:cNvSpPr txBox="1"/>
                <p:nvPr/>
              </p:nvSpPr>
              <p:spPr>
                <a:xfrm>
                  <a:off x="3761" y="7515"/>
                  <a:ext cx="916" cy="822"/>
                </a:xfrm>
                <a:prstGeom prst="rect">
                  <a:avLst/>
                </a:prstGeom>
                <a:noFill/>
              </p:spPr>
              <p:txBody>
                <a:bodyPr wrap="none" rtlCol="0" anchor="t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en-US" sz="28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  <a:sym typeface="Symbol" panose="05050102010706020507" charset="0"/>
                              </a:rPr>
                            </m:ctrlPr>
                          </m:sSubPr>
                          <m:e>
                            <m:r>
                              <a:rPr lang="en-US" altLang="pt-BR" sz="28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  <a:sym typeface="Symbol" panose="05050102010706020507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pt-BR" sz="28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  <a:sym typeface="Symbol" panose="05050102010706020507" charset="0"/>
                              </a:rPr>
                              <m:t>𝜋</m:t>
                            </m:r>
                          </m:sub>
                        </m:sSub>
                      </m:oMath>
                    </m:oMathPara>
                  </a14:m>
                  <a:endParaRPr lang="en-US" altLang="pt-BR" sz="2800" i="1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  <a:sym typeface="Symbol" panose="05050102010706020507" charset="0"/>
                  </a:endParaRPr>
                </a:p>
              </p:txBody>
            </p:sp>
          </mc:Choice>
          <mc:Fallback>
            <p:sp>
              <p:nvSpPr>
                <p:cNvPr id="32" name="Caixa de Texto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1" y="7515"/>
                  <a:ext cx="916" cy="822"/>
                </a:xfrm>
                <a:prstGeom prst="rect">
                  <a:avLst/>
                </a:prstGeom>
                <a:blipFill rotWithShape="1">
                  <a:blip r:embed="rId2"/>
                </a:blipFill>
              </p:spPr>
              <p:txBody>
                <a:bodyPr/>
                <a:lstStyle/>
                <a:p>
                  <a:r>
                    <a:rPr lang="pt-B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4" name="Caixa de Texto 73"/>
              <p:cNvSpPr txBox="1"/>
              <p:nvPr/>
            </p:nvSpPr>
            <p:spPr>
              <a:xfrm>
                <a:off x="4077970" y="1290652"/>
                <a:ext cx="5978525" cy="101092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pt-BR" sz="32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𝛽</m:t>
                      </m:r>
                      <m:sSub>
                        <m:sSubPr>
                          <m:ctrlPr>
                            <a:rPr lang="en-US" altLang="pt-BR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pt-BR" sz="32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𝛽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𝑏𝑒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𝜋</m:t>
                              </m:r>
                            </m:sub>
                          </m:sSub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r>
                        <a:rPr lang="en-US" altLang="pt-BR" sz="32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𝛽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𝑏𝑒</m:t>
                          </m:r>
                        </m:sub>
                      </m:sSub>
                      <m:f>
                        <m:fPr>
                          <m:ctrlPr>
                            <a:rPr lang="en-US" altLang="pt-BR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pt-BR" sz="32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pt-BR" sz="32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pt-BR" sz="32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US" altLang="pt-BR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𝛽</m:t>
                          </m:r>
                        </m:den>
                      </m:f>
                      <m:r>
                        <a:rPr lang="en-US" altLang="pt-BR" sz="32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pt-BR" sz="32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pt-BR" sz="32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pt-BR" sz="32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𝑏𝑒</m:t>
                          </m:r>
                        </m:sub>
                      </m:sSub>
                    </m:oMath>
                  </m:oMathPara>
                </a14:m>
                <a:endParaRPr lang="en-US" altLang="en-US" sz="3200" i="1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74" name="Caixa de Texto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7970" y="1290652"/>
                <a:ext cx="5978525" cy="1010920"/>
              </a:xfrm>
              <a:prstGeom prst="rect">
                <a:avLst/>
              </a:prstGeom>
              <a:blipFill rotWithShape="1">
                <a:blip r:embed="rId3"/>
                <a:stretch>
                  <a:fillRect t="-33" b="33"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aixaDeTexto 45"/>
              <p:cNvSpPr txBox="1"/>
              <p:nvPr/>
            </p:nvSpPr>
            <p:spPr>
              <a:xfrm>
                <a:off x="271145" y="2206625"/>
                <a:ext cx="11649075" cy="1383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indent="0" algn="l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</a:pPr>
                <a:r>
                  <a:rPr lang="pt-BR" altLang="en-US" sz="2800" b="1" dirty="0" smtClean="0">
                    <a:solidFill>
                      <a:schemeClr val="tx1"/>
                    </a:solidFill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Da equação acima, vemos que se pode substituir o gerador vinculado </a:t>
                </a:r>
                <a14:m>
                  <m:oMath xmlns:m="http://schemas.openxmlformats.org/officeDocument/2006/math">
                    <m:r>
                      <a:rPr lang="en-US" altLang="pt-BR" sz="2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𝛽</m:t>
                    </m:r>
                    <m:sSub>
                      <m:sSubPr>
                        <m:ctrlPr>
                          <a:rPr lang="en-US" altLang="pt-BR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pt-BR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pt-BR" altLang="en-US" sz="2800" b="1" dirty="0" smtClean="0">
                    <a:solidFill>
                      <a:schemeClr val="tx1"/>
                    </a:solidFill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 por outro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pt-BR" sz="28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pt-BR" sz="28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pt-BR" sz="28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𝑏𝑒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, </m:t>
                    </m:r>
                  </m:oMath>
                </a14:m>
                <a:r>
                  <a:rPr lang="pt-BR" altLang="en-US" sz="2800" b="1" dirty="0" smtClean="0">
                    <a:solidFill>
                      <a:schemeClr val="tx1"/>
                    </a:solidFill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mantendo o comportamento do circuito. Temos assim dois modelos equivalentes </a:t>
                </a:r>
                <a:r>
                  <a:rPr lang="pt-BR" altLang="en-US" sz="2800" b="1" dirty="0" smtClean="0">
                    <a:solidFill>
                      <a:schemeClr val="tx1"/>
                    </a:solidFill>
                    <a:latin typeface="Symbol" panose="05050102010706020507" charset="0"/>
                    <a:ea typeface="Cambria Math" panose="02040503050406030204" pitchFamily="18" charset="0"/>
                    <a:cs typeface="Symbol" panose="05050102010706020507" charset="0"/>
                    <a:sym typeface="Symbol" panose="05050102010706020507" charset="0"/>
                  </a:rPr>
                  <a:t>p-</a:t>
                </a:r>
                <a:r>
                  <a:rPr lang="pt-BR" altLang="en-US" sz="2800" b="1" dirty="0" smtClean="0">
                    <a:solidFill>
                      <a:schemeClr val="tx1"/>
                    </a:solidFill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híbrido</a:t>
                </a:r>
                <a:r>
                  <a:rPr lang="pt-BR" altLang="en-US" sz="2800" b="1" dirty="0" smtClean="0">
                    <a:solidFill>
                      <a:schemeClr val="tx1"/>
                    </a:solidFill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 </a:t>
                </a:r>
                <a:endParaRPr lang="pt-BR" altLang="en-US" sz="2800" b="1" dirty="0" smtClean="0">
                  <a:solidFill>
                    <a:schemeClr val="tx1"/>
                  </a:solidFill>
                  <a:latin typeface="Cambria" panose="02040503050406030204" charset="0"/>
                  <a:ea typeface="Cambria Math" panose="02040503050406030204" pitchFamily="18" charset="0"/>
                  <a:cs typeface="Cambria" panose="02040503050406030204" charset="0"/>
                  <a:sym typeface="Symbol" panose="05050102010706020507" charset="0"/>
                </a:endParaRPr>
              </a:p>
            </p:txBody>
          </p:sp>
        </mc:Choice>
        <mc:Fallback>
          <p:sp>
            <p:nvSpPr>
              <p:cNvPr id="4" name="CaixaDeTexto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145" y="2206625"/>
                <a:ext cx="11649075" cy="1383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upo 6"/>
          <p:cNvGrpSpPr/>
          <p:nvPr/>
        </p:nvGrpSpPr>
        <p:grpSpPr>
          <a:xfrm>
            <a:off x="1107440" y="3747770"/>
            <a:ext cx="4104640" cy="2929255"/>
            <a:chOff x="1689" y="5802"/>
            <a:chExt cx="6464" cy="4613"/>
          </a:xfrm>
        </p:grpSpPr>
        <p:sp>
          <p:nvSpPr>
            <p:cNvPr id="26" name="Caixa de Texto 23"/>
            <p:cNvSpPr txBox="1"/>
            <p:nvPr/>
          </p:nvSpPr>
          <p:spPr>
            <a:xfrm>
              <a:off x="3760" y="9591"/>
              <a:ext cx="1312" cy="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pt-BR" altLang="en-US" sz="2800" dirty="0" smtClean="0">
                  <a:latin typeface="Comic Sans MS" panose="030F0702030302020204" pitchFamily="66" charset="0"/>
                  <a:cs typeface="Comic Sans MS" panose="030F0702030302020204" pitchFamily="66" charset="0"/>
                </a:rPr>
                <a:t>E</a:t>
              </a:r>
              <a:endParaRPr lang="pt-BR" altLang="en-US" sz="2800" baseline="-25000" dirty="0">
                <a:latin typeface="Comic Sans MS" panose="030F0702030302020204" pitchFamily="66" charset="0"/>
                <a:cs typeface="Comic Sans MS" panose="030F0702030302020204" pitchFamily="66" charset="0"/>
              </a:endParaRPr>
            </a:p>
          </p:txBody>
        </p:sp>
        <p:cxnSp>
          <p:nvCxnSpPr>
            <p:cNvPr id="27" name="Conector Reto 74"/>
            <p:cNvCxnSpPr/>
            <p:nvPr/>
          </p:nvCxnSpPr>
          <p:spPr>
            <a:xfrm>
              <a:off x="6396" y="8384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to 27"/>
            <p:cNvCxnSpPr/>
            <p:nvPr/>
          </p:nvCxnSpPr>
          <p:spPr>
            <a:xfrm flipH="1">
              <a:off x="4902" y="9206"/>
              <a:ext cx="0" cy="657"/>
            </a:xfrm>
            <a:prstGeom prst="line">
              <a:avLst/>
            </a:prstGeom>
            <a:ln w="25400">
              <a:solidFill>
                <a:schemeClr val="tx1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to 33"/>
            <p:cNvCxnSpPr/>
            <p:nvPr/>
          </p:nvCxnSpPr>
          <p:spPr>
            <a:xfrm flipV="1">
              <a:off x="6379" y="6932"/>
              <a:ext cx="0" cy="2293"/>
            </a:xfrm>
            <a:prstGeom prst="line">
              <a:avLst/>
            </a:prstGeom>
            <a:ln w="254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Grupo 34"/>
            <p:cNvGrpSpPr/>
            <p:nvPr/>
          </p:nvGrpSpPr>
          <p:grpSpPr>
            <a:xfrm rot="0">
              <a:off x="6091" y="7515"/>
              <a:ext cx="610" cy="870"/>
              <a:chOff x="7555792" y="2647951"/>
              <a:chExt cx="387626" cy="552342"/>
            </a:xfrm>
            <a:solidFill>
              <a:srgbClr val="00B0F0">
                <a:alpha val="97000"/>
              </a:srgbClr>
            </a:solidFill>
          </p:grpSpPr>
          <p:sp>
            <p:nvSpPr>
              <p:cNvPr id="36" name="Elipse 35"/>
              <p:cNvSpPr/>
              <p:nvPr/>
            </p:nvSpPr>
            <p:spPr>
              <a:xfrm>
                <a:off x="7555792" y="2647951"/>
                <a:ext cx="387626" cy="552342"/>
              </a:xfrm>
              <a:prstGeom prst="ellipse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pt-BR"/>
              </a:p>
            </p:txBody>
          </p:sp>
          <p:cxnSp>
            <p:nvCxnSpPr>
              <p:cNvPr id="37" name="Conector de Seta Reta 59"/>
              <p:cNvCxnSpPr/>
              <p:nvPr/>
            </p:nvCxnSpPr>
            <p:spPr>
              <a:xfrm flipH="1">
                <a:off x="7758527" y="2740305"/>
                <a:ext cx="0" cy="363994"/>
              </a:xfrm>
              <a:prstGeom prst="straightConnector1">
                <a:avLst/>
              </a:prstGeom>
              <a:grpFill/>
              <a:ln w="25400">
                <a:solidFill>
                  <a:schemeClr val="tx1"/>
                </a:solidFill>
                <a:headEnd type="none" w="lg" len="me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Conector Reto 37"/>
            <p:cNvCxnSpPr/>
            <p:nvPr/>
          </p:nvCxnSpPr>
          <p:spPr>
            <a:xfrm rot="5400000" flipH="1">
              <a:off x="3195" y="6509"/>
              <a:ext cx="0" cy="850"/>
            </a:xfrm>
            <a:prstGeom prst="line">
              <a:avLst/>
            </a:prstGeom>
            <a:ln w="25400">
              <a:solidFill>
                <a:schemeClr val="tx1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de Seta Reta 18"/>
            <p:cNvCxnSpPr/>
            <p:nvPr/>
          </p:nvCxnSpPr>
          <p:spPr>
            <a:xfrm rot="5400000" flipH="1">
              <a:off x="7172" y="6181"/>
              <a:ext cx="1" cy="85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de Seta Reta 39"/>
            <p:cNvCxnSpPr/>
            <p:nvPr/>
          </p:nvCxnSpPr>
          <p:spPr>
            <a:xfrm flipH="1">
              <a:off x="5210" y="9367"/>
              <a:ext cx="1" cy="85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de Seta Reta 18"/>
            <p:cNvCxnSpPr/>
            <p:nvPr/>
          </p:nvCxnSpPr>
          <p:spPr>
            <a:xfrm rot="16200000" flipH="1">
              <a:off x="2695" y="6205"/>
              <a:ext cx="1" cy="85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Caixa de Texto 23"/>
            <p:cNvSpPr txBox="1"/>
            <p:nvPr/>
          </p:nvSpPr>
          <p:spPr>
            <a:xfrm>
              <a:off x="6747" y="5804"/>
              <a:ext cx="956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pt-BR" altLang="en-US" sz="2800" dirty="0">
                  <a:latin typeface="Comic Sans MS" panose="030F0702030302020204" pitchFamily="66" charset="0"/>
                  <a:cs typeface="Comic Sans MS" panose="030F0702030302020204" pitchFamily="66" charset="0"/>
                </a:rPr>
                <a:t>i</a:t>
              </a:r>
              <a:r>
                <a:rPr lang="pt-BR" altLang="en-US" sz="2800" baseline="-25000" dirty="0">
                  <a:latin typeface="Comic Sans MS" panose="030F0702030302020204" pitchFamily="66" charset="0"/>
                  <a:cs typeface="Comic Sans MS" panose="030F0702030302020204" pitchFamily="66" charset="0"/>
                </a:rPr>
                <a:t>C</a:t>
              </a:r>
              <a:endParaRPr lang="pt-BR" altLang="en-US" sz="2800" baseline="-25000" dirty="0">
                <a:latin typeface="Comic Sans MS" panose="030F0702030302020204" pitchFamily="66" charset="0"/>
                <a:cs typeface="Comic Sans MS" panose="030F0702030302020204" pitchFamily="66" charset="0"/>
              </a:endParaRPr>
            </a:p>
          </p:txBody>
        </p:sp>
        <p:sp>
          <p:nvSpPr>
            <p:cNvPr id="43" name="Caixa de Texto 23"/>
            <p:cNvSpPr txBox="1"/>
            <p:nvPr/>
          </p:nvSpPr>
          <p:spPr>
            <a:xfrm>
              <a:off x="5387" y="9346"/>
              <a:ext cx="956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pt-BR" altLang="en-US" sz="2800" dirty="0" smtClean="0">
                  <a:latin typeface="Comic Sans MS" panose="030F0702030302020204" pitchFamily="66" charset="0"/>
                  <a:cs typeface="Comic Sans MS" panose="030F0702030302020204" pitchFamily="66" charset="0"/>
                </a:rPr>
                <a:t>i</a:t>
              </a:r>
              <a:r>
                <a:rPr lang="pt-BR" altLang="en-US" sz="2800" baseline="-25000" dirty="0">
                  <a:latin typeface="Comic Sans MS" panose="030F0702030302020204" pitchFamily="66" charset="0"/>
                  <a:cs typeface="Comic Sans MS" panose="030F0702030302020204" pitchFamily="66" charset="0"/>
                </a:rPr>
                <a:t>E</a:t>
              </a:r>
              <a:endParaRPr lang="pt-BR" altLang="en-US" sz="2800" baseline="-25000" dirty="0">
                <a:latin typeface="Comic Sans MS" panose="030F0702030302020204" pitchFamily="66" charset="0"/>
                <a:cs typeface="Comic Sans MS" panose="030F0702030302020204" pitchFamily="66" charset="0"/>
              </a:endParaRPr>
            </a:p>
          </p:txBody>
        </p:sp>
        <p:sp>
          <p:nvSpPr>
            <p:cNvPr id="44" name="Caixa de Texto 23"/>
            <p:cNvSpPr txBox="1"/>
            <p:nvPr/>
          </p:nvSpPr>
          <p:spPr>
            <a:xfrm>
              <a:off x="2217" y="5802"/>
              <a:ext cx="956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pt-BR" altLang="en-US" sz="2800" dirty="0" smtClean="0">
                  <a:latin typeface="Comic Sans MS" panose="030F0702030302020204" pitchFamily="66" charset="0"/>
                  <a:cs typeface="Comic Sans MS" panose="030F0702030302020204" pitchFamily="66" charset="0"/>
                </a:rPr>
                <a:t>i</a:t>
              </a:r>
              <a:r>
                <a:rPr lang="pt-BR" altLang="en-US" sz="2800" baseline="-25000" dirty="0">
                  <a:latin typeface="Comic Sans MS" panose="030F0702030302020204" pitchFamily="66" charset="0"/>
                  <a:cs typeface="Comic Sans MS" panose="030F0702030302020204" pitchFamily="66" charset="0"/>
                </a:rPr>
                <a:t>B</a:t>
              </a:r>
              <a:endParaRPr lang="pt-BR" altLang="en-US" sz="2800" baseline="-25000" dirty="0">
                <a:latin typeface="Comic Sans MS" panose="030F0702030302020204" pitchFamily="66" charset="0"/>
                <a:cs typeface="Comic Sans MS" panose="030F0702030302020204" pitchFamily="66" charset="0"/>
              </a:endParaRPr>
            </a:p>
          </p:txBody>
        </p:sp>
        <p:sp>
          <p:nvSpPr>
            <p:cNvPr id="45" name="Caixa de Texto 23"/>
            <p:cNvSpPr txBox="1"/>
            <p:nvPr/>
          </p:nvSpPr>
          <p:spPr>
            <a:xfrm>
              <a:off x="1689" y="8115"/>
              <a:ext cx="1312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pt-BR" altLang="en-US" sz="3200" i="1" dirty="0" smtClean="0">
                  <a:latin typeface="Cambria" panose="02040503050406030204" charset="0"/>
                  <a:cs typeface="Cambria" panose="02040503050406030204" charset="0"/>
                </a:rPr>
                <a:t>v</a:t>
              </a:r>
              <a:r>
                <a:rPr lang="pt-BR" altLang="en-US" sz="3200" i="1" baseline="-25000" dirty="0" smtClean="0">
                  <a:latin typeface="Cambria" panose="02040503050406030204" charset="0"/>
                  <a:cs typeface="Cambria" panose="02040503050406030204" charset="0"/>
                </a:rPr>
                <a:t>be</a:t>
              </a:r>
              <a:endParaRPr lang="pt-BR" altLang="en-US" sz="3200" i="1" baseline="-25000" dirty="0" smtClean="0">
                <a:latin typeface="Cambria" panose="02040503050406030204" charset="0"/>
                <a:cs typeface="Cambria" panose="02040503050406030204" charset="0"/>
              </a:endParaRPr>
            </a:p>
          </p:txBody>
        </p:sp>
        <p:sp>
          <p:nvSpPr>
            <p:cNvPr id="46" name="Caixa de Texto 23"/>
            <p:cNvSpPr txBox="1"/>
            <p:nvPr/>
          </p:nvSpPr>
          <p:spPr>
            <a:xfrm>
              <a:off x="6841" y="6821"/>
              <a:ext cx="1312" cy="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pt-BR" altLang="en-US" sz="2800" dirty="0" smtClean="0">
                  <a:latin typeface="Comic Sans MS" panose="030F0702030302020204" pitchFamily="66" charset="0"/>
                  <a:cs typeface="Comic Sans MS" panose="030F0702030302020204" pitchFamily="66" charset="0"/>
                </a:rPr>
                <a:t>C</a:t>
              </a:r>
              <a:endParaRPr lang="pt-BR" altLang="en-US" sz="2800" baseline="-25000" dirty="0">
                <a:latin typeface="Comic Sans MS" panose="030F0702030302020204" pitchFamily="66" charset="0"/>
                <a:cs typeface="Comic Sans MS" panose="030F0702030302020204" pitchFamily="66" charset="0"/>
              </a:endParaRPr>
            </a:p>
          </p:txBody>
        </p:sp>
        <p:sp>
          <p:nvSpPr>
            <p:cNvPr id="48" name="Caixa de Texto 23"/>
            <p:cNvSpPr txBox="1"/>
            <p:nvPr/>
          </p:nvSpPr>
          <p:spPr>
            <a:xfrm>
              <a:off x="1785" y="6850"/>
              <a:ext cx="1312" cy="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pt-BR" altLang="en-US" sz="2800" dirty="0" smtClean="0">
                  <a:latin typeface="Comic Sans MS" panose="030F0702030302020204" pitchFamily="66" charset="0"/>
                  <a:cs typeface="Comic Sans MS" panose="030F0702030302020204" pitchFamily="66" charset="0"/>
                </a:rPr>
                <a:t>B</a:t>
              </a:r>
              <a:endParaRPr lang="pt-BR" altLang="en-US" sz="2800" baseline="-25000" dirty="0">
                <a:latin typeface="Comic Sans MS" panose="030F0702030302020204" pitchFamily="66" charset="0"/>
                <a:cs typeface="Comic Sans MS" panose="030F0702030302020204" pitchFamily="66" charset="0"/>
              </a:endParaRPr>
            </a:p>
          </p:txBody>
        </p:sp>
        <p:cxnSp>
          <p:nvCxnSpPr>
            <p:cNvPr id="49" name="Conector Reto 48"/>
            <p:cNvCxnSpPr/>
            <p:nvPr/>
          </p:nvCxnSpPr>
          <p:spPr>
            <a:xfrm rot="16200000">
              <a:off x="6792" y="6513"/>
              <a:ext cx="0" cy="850"/>
            </a:xfrm>
            <a:prstGeom prst="line">
              <a:avLst/>
            </a:prstGeom>
            <a:ln w="25400">
              <a:solidFill>
                <a:schemeClr val="tx1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ector Reto 49"/>
            <p:cNvCxnSpPr/>
            <p:nvPr/>
          </p:nvCxnSpPr>
          <p:spPr>
            <a:xfrm flipH="1">
              <a:off x="3584" y="9225"/>
              <a:ext cx="280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ector Reto 50"/>
            <p:cNvCxnSpPr/>
            <p:nvPr/>
          </p:nvCxnSpPr>
          <p:spPr>
            <a:xfrm flipV="1">
              <a:off x="3600" y="6931"/>
              <a:ext cx="0" cy="2293"/>
            </a:xfrm>
            <a:prstGeom prst="line">
              <a:avLst/>
            </a:prstGeom>
            <a:ln w="254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Forma livre 52"/>
            <p:cNvSpPr/>
            <p:nvPr/>
          </p:nvSpPr>
          <p:spPr>
            <a:xfrm>
              <a:off x="1763" y="7004"/>
              <a:ext cx="1994" cy="2904"/>
            </a:xfrm>
            <a:custGeom>
              <a:avLst/>
              <a:gdLst>
                <a:gd name="connsiteX0" fmla="*/ 1266303 w 1266303"/>
                <a:gd name="connsiteY0" fmla="*/ 1842448 h 1843904"/>
                <a:gd name="connsiteX1" fmla="*/ 529324 w 1266303"/>
                <a:gd name="connsiteY1" fmla="*/ 1678675 h 1843904"/>
                <a:gd name="connsiteX2" fmla="*/ 10709 w 1266303"/>
                <a:gd name="connsiteY2" fmla="*/ 805218 h 1843904"/>
                <a:gd name="connsiteX3" fmla="*/ 229073 w 1266303"/>
                <a:gd name="connsiteY3" fmla="*/ 0 h 1843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6303" h="1843904">
                  <a:moveTo>
                    <a:pt x="1266303" y="1842448"/>
                  </a:moveTo>
                  <a:cubicBezTo>
                    <a:pt x="1002446" y="1846997"/>
                    <a:pt x="738590" y="1851547"/>
                    <a:pt x="529324" y="1678675"/>
                  </a:cubicBezTo>
                  <a:cubicBezTo>
                    <a:pt x="320058" y="1505803"/>
                    <a:pt x="60751" y="1084997"/>
                    <a:pt x="10709" y="805218"/>
                  </a:cubicBezTo>
                  <a:cubicBezTo>
                    <a:pt x="-39333" y="525439"/>
                    <a:pt x="94870" y="262719"/>
                    <a:pt x="229073" y="0"/>
                  </a:cubicBezTo>
                </a:path>
              </a:pathLst>
            </a:custGeom>
            <a:noFill/>
            <a:ln w="22225">
              <a:solidFill>
                <a:srgbClr val="C00000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pt-BR"/>
            </a:p>
          </p:txBody>
        </p:sp>
        <p:grpSp>
          <p:nvGrpSpPr>
            <p:cNvPr id="55" name="Grupo 54"/>
            <p:cNvGrpSpPr/>
            <p:nvPr/>
          </p:nvGrpSpPr>
          <p:grpSpPr>
            <a:xfrm rot="5400000" flipH="1">
              <a:off x="2589" y="7846"/>
              <a:ext cx="2007" cy="370"/>
              <a:chOff x="4152748" y="3511632"/>
              <a:chExt cx="1274569" cy="255373"/>
            </a:xfrm>
          </p:grpSpPr>
          <p:cxnSp>
            <p:nvCxnSpPr>
              <p:cNvPr id="56" name="Conector Reto 79"/>
              <p:cNvCxnSpPr/>
              <p:nvPr/>
            </p:nvCxnSpPr>
            <p:spPr>
              <a:xfrm flipV="1">
                <a:off x="4152748" y="3645774"/>
                <a:ext cx="1274569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Retângulo 56"/>
              <p:cNvSpPr/>
              <p:nvPr/>
            </p:nvSpPr>
            <p:spPr>
              <a:xfrm>
                <a:off x="4606140" y="3511632"/>
                <a:ext cx="476096" cy="255373"/>
              </a:xfrm>
              <a:prstGeom prst="rect">
                <a:avLst/>
              </a:prstGeom>
              <a:ln w="22225"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pt-BR" sz="2400"/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0" name="Caixa de Texto 59"/>
                <p:cNvSpPr txBox="1"/>
                <p:nvPr/>
              </p:nvSpPr>
              <p:spPr>
                <a:xfrm>
                  <a:off x="3761" y="7515"/>
                  <a:ext cx="916" cy="822"/>
                </a:xfrm>
                <a:prstGeom prst="rect">
                  <a:avLst/>
                </a:prstGeom>
                <a:noFill/>
              </p:spPr>
              <p:txBody>
                <a:bodyPr wrap="none" rtlCol="0" anchor="t">
                  <a:spAutoFit/>
                </a:bodyPr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en-US" sz="28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  <a:sym typeface="Symbol" panose="05050102010706020507" charset="0"/>
                              </a:rPr>
                            </m:ctrlPr>
                          </m:sSubPr>
                          <m:e>
                            <m:r>
                              <a:rPr lang="en-US" altLang="pt-BR" sz="28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  <a:sym typeface="Symbol" panose="05050102010706020507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pt-BR" sz="28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  <a:sym typeface="Symbol" panose="05050102010706020507" charset="0"/>
                              </a:rPr>
                              <m:t>𝜋</m:t>
                            </m:r>
                          </m:sub>
                        </m:sSub>
                      </m:oMath>
                    </m:oMathPara>
                  </a14:m>
                  <a:endParaRPr lang="en-US" altLang="pt-BR" sz="2800" i="1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  <a:sym typeface="Symbol" panose="05050102010706020507" charset="0"/>
                  </a:endParaRPr>
                </a:p>
              </p:txBody>
            </p:sp>
          </mc:Choice>
          <mc:Fallback>
            <p:sp>
              <p:nvSpPr>
                <p:cNvPr id="60" name="Caixa de Texto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1" y="7515"/>
                  <a:ext cx="916" cy="822"/>
                </a:xfrm>
                <a:prstGeom prst="rect">
                  <a:avLst/>
                </a:prstGeom>
                <a:blipFill rotWithShape="1">
                  <a:blip r:embed="rId2"/>
                </a:blipFill>
              </p:spPr>
              <p:txBody>
                <a:bodyPr/>
                <a:lstStyle/>
                <a:p>
                  <a:r>
                    <a:rPr lang="pt-B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1" name="Caixa de Texto 60"/>
              <p:cNvSpPr txBox="1"/>
              <p:nvPr/>
            </p:nvSpPr>
            <p:spPr>
              <a:xfrm>
                <a:off x="4166235" y="5140657"/>
                <a:ext cx="718185" cy="52197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pt-BR" sz="28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𝛽</m:t>
                      </m:r>
                      <m:sSub>
                        <m:sSubPr>
                          <m:ctrlPr>
                            <a:rPr lang="en-US" altLang="pt-BR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altLang="en-US" sz="2800" i="1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61" name="Caixa de Texto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6235" y="5140657"/>
                <a:ext cx="718185" cy="521970"/>
              </a:xfrm>
              <a:prstGeom prst="rect">
                <a:avLst/>
              </a:prstGeom>
              <a:blipFill rotWithShape="1">
                <a:blip r:embed="rId5"/>
                <a:stretch>
                  <a:fillRect t="-64" b="64"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297BB-B745-4CAB-BE1D-CE4C89382949}" type="slidenum">
              <a:rPr lang="pt-BR" smtClean="0"/>
            </a:fld>
            <a:endParaRPr lang="pt-BR"/>
          </a:p>
        </p:txBody>
      </p:sp>
      <p:sp>
        <p:nvSpPr>
          <p:cNvPr id="47" name="CaixaDeTexto 45"/>
          <p:cNvSpPr txBox="1"/>
          <p:nvPr/>
        </p:nvSpPr>
        <p:spPr>
          <a:xfrm>
            <a:off x="177165" y="345440"/>
            <a:ext cx="11837035" cy="1537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>
              <a:spcBef>
                <a:spcPts val="600"/>
              </a:spcBef>
              <a:spcAft>
                <a:spcPts val="600"/>
              </a:spcAft>
              <a:buFont typeface="+mj-lt"/>
              <a:buNone/>
            </a:pPr>
            <a:r>
              <a:rPr lang="pt-BR" altLang="en-US" sz="3600" b="1" dirty="0" smtClean="0">
                <a:solidFill>
                  <a:srgbClr val="C00000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Modelo de Pequenos sinais</a:t>
            </a:r>
            <a:endParaRPr lang="pt-BR" altLang="en-US" sz="3600" b="1" dirty="0" smtClean="0">
              <a:solidFill>
                <a:srgbClr val="C00000"/>
              </a:solidFill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  <a:p>
            <a:pPr indent="0" algn="l">
              <a:spcBef>
                <a:spcPts val="600"/>
              </a:spcBef>
              <a:spcAft>
                <a:spcPts val="600"/>
              </a:spcAft>
              <a:buFont typeface="+mj-lt"/>
              <a:buNone/>
            </a:pPr>
            <a:r>
              <a:rPr lang="pt-BR" altLang="en-US" sz="24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Modelo T: este é outro modelo, equivalente ao modelo </a:t>
            </a:r>
            <a:r>
              <a:rPr lang="pt-BR" altLang="en-US" sz="2400" b="1" dirty="0" smtClean="0">
                <a:solidFill>
                  <a:schemeClr val="tx1"/>
                </a:solidFill>
                <a:latin typeface="Symbol" panose="05050102010706020507" charset="0"/>
                <a:ea typeface="Cambria Math" panose="02040503050406030204" pitchFamily="18" charset="0"/>
                <a:cs typeface="Symbol" panose="05050102010706020507" charset="0"/>
                <a:sym typeface="Symbol" panose="05050102010706020507" charset="0"/>
              </a:rPr>
              <a:t>p</a:t>
            </a:r>
            <a:r>
              <a:rPr lang="pt-BR" altLang="en-US" sz="24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-híbrido visto. Podemos, para confirmar a equivalência, escrever as equações de </a:t>
            </a:r>
            <a:r>
              <a:rPr lang="pt-BR" altLang="en-US" sz="2400" b="1" i="1" dirty="0" smtClean="0">
                <a:solidFill>
                  <a:schemeClr val="tx1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i</a:t>
            </a:r>
            <a:r>
              <a:rPr lang="pt-BR" altLang="en-US" sz="2400" b="1" i="1" baseline="-25000" dirty="0" smtClean="0">
                <a:solidFill>
                  <a:schemeClr val="tx1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c</a:t>
            </a:r>
            <a:r>
              <a:rPr lang="pt-BR" altLang="en-US" sz="24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 e </a:t>
            </a:r>
            <a:r>
              <a:rPr lang="pt-BR" altLang="en-US" sz="2400" b="1" i="1" dirty="0" smtClean="0">
                <a:solidFill>
                  <a:schemeClr val="tx1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v</a:t>
            </a:r>
            <a:r>
              <a:rPr lang="pt-BR" altLang="en-US" sz="2400" b="1" i="1" baseline="-25000" dirty="0" smtClean="0">
                <a:solidFill>
                  <a:schemeClr val="tx1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be</a:t>
            </a:r>
            <a:r>
              <a:rPr lang="pt-BR" altLang="en-US" sz="2400" b="1" baseline="-25000" dirty="0" smtClean="0">
                <a:solidFill>
                  <a:schemeClr val="tx1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.</a:t>
            </a:r>
            <a:endParaRPr lang="pt-BR" altLang="en-US" sz="2400" dirty="0" smtClean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  <a:cs typeface="Cambria Math" panose="02040503050406030204" pitchFamily="18" charset="0"/>
              <a:sym typeface="Symbol" panose="05050102010706020507" charset="0"/>
            </a:endParaRPr>
          </a:p>
        </p:txBody>
      </p:sp>
      <p:cxnSp>
        <p:nvCxnSpPr>
          <p:cNvPr id="11" name="Conector Reto 74"/>
          <p:cNvCxnSpPr/>
          <p:nvPr/>
        </p:nvCxnSpPr>
        <p:spPr>
          <a:xfrm>
            <a:off x="2437050" y="386927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 flipH="1">
            <a:off x="2414891" y="5422093"/>
            <a:ext cx="0" cy="416878"/>
          </a:xfrm>
          <a:prstGeom prst="line">
            <a:avLst/>
          </a:prstGeom>
          <a:ln w="25400"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 flipV="1">
            <a:off x="2414941" y="2946757"/>
            <a:ext cx="0" cy="1456152"/>
          </a:xfrm>
          <a:prstGeom prst="line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upo 7"/>
          <p:cNvGrpSpPr/>
          <p:nvPr/>
        </p:nvGrpSpPr>
        <p:grpSpPr>
          <a:xfrm>
            <a:off x="2243237" y="3316928"/>
            <a:ext cx="387626" cy="552342"/>
            <a:chOff x="7555792" y="2647951"/>
            <a:chExt cx="387626" cy="552342"/>
          </a:xfrm>
          <a:solidFill>
            <a:srgbClr val="00B0F0">
              <a:alpha val="97000"/>
            </a:srgbClr>
          </a:solidFill>
        </p:grpSpPr>
        <p:sp>
          <p:nvSpPr>
            <p:cNvPr id="9" name="Elipse 8"/>
            <p:cNvSpPr/>
            <p:nvPr/>
          </p:nvSpPr>
          <p:spPr>
            <a:xfrm>
              <a:off x="7555792" y="2647951"/>
              <a:ext cx="387626" cy="552342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0" name="Conector de Seta Reta 59"/>
            <p:cNvCxnSpPr/>
            <p:nvPr/>
          </p:nvCxnSpPr>
          <p:spPr>
            <a:xfrm flipH="1">
              <a:off x="7758527" y="2740305"/>
              <a:ext cx="0" cy="363994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headEnd type="none" w="lg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Conector Reto 16"/>
          <p:cNvCxnSpPr/>
          <p:nvPr/>
        </p:nvCxnSpPr>
        <p:spPr>
          <a:xfrm flipH="1" flipV="1">
            <a:off x="1513205" y="4279900"/>
            <a:ext cx="919480" cy="0"/>
          </a:xfrm>
          <a:prstGeom prst="line">
            <a:avLst/>
          </a:prstGeom>
          <a:ln w="25400"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8"/>
          <p:cNvCxnSpPr/>
          <p:nvPr/>
        </p:nvCxnSpPr>
        <p:spPr>
          <a:xfrm flipH="1">
            <a:off x="2631149" y="2777205"/>
            <a:ext cx="635" cy="54000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/>
          <p:cNvCxnSpPr/>
          <p:nvPr/>
        </p:nvCxnSpPr>
        <p:spPr>
          <a:xfrm flipH="1">
            <a:off x="2630841" y="5222358"/>
            <a:ext cx="635" cy="54000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8"/>
          <p:cNvCxnSpPr/>
          <p:nvPr/>
        </p:nvCxnSpPr>
        <p:spPr>
          <a:xfrm rot="16200000" flipH="1">
            <a:off x="1679921" y="3788303"/>
            <a:ext cx="635" cy="54000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 de Texto 23"/>
          <p:cNvSpPr txBox="1"/>
          <p:nvPr/>
        </p:nvSpPr>
        <p:spPr>
          <a:xfrm>
            <a:off x="2632075" y="2735580"/>
            <a:ext cx="6940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en-US" sz="2800" dirty="0">
                <a:latin typeface="Comic Sans MS" panose="030F0702030302020204" pitchFamily="66" charset="0"/>
                <a:cs typeface="Comic Sans MS" panose="030F0702030302020204" pitchFamily="66" charset="0"/>
              </a:rPr>
              <a:t>i</a:t>
            </a:r>
            <a:r>
              <a:rPr lang="pt-BR" altLang="en-US" sz="2800" baseline="-25000" dirty="0">
                <a:latin typeface="Comic Sans MS" panose="030F0702030302020204" pitchFamily="66" charset="0"/>
                <a:cs typeface="Comic Sans MS" panose="030F0702030302020204" pitchFamily="66" charset="0"/>
              </a:rPr>
              <a:t>C</a:t>
            </a:r>
            <a:endParaRPr lang="pt-BR" altLang="en-US" sz="2800" baseline="-25000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22" name="Caixa de Texto 23"/>
          <p:cNvSpPr txBox="1"/>
          <p:nvPr/>
        </p:nvSpPr>
        <p:spPr>
          <a:xfrm>
            <a:off x="2630693" y="5240184"/>
            <a:ext cx="6070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en-US" sz="2800" dirty="0" smtClean="0">
                <a:latin typeface="Comic Sans MS" panose="030F0702030302020204" pitchFamily="66" charset="0"/>
                <a:cs typeface="Comic Sans MS" panose="030F0702030302020204" pitchFamily="66" charset="0"/>
              </a:rPr>
              <a:t>i</a:t>
            </a:r>
            <a:r>
              <a:rPr lang="pt-BR" altLang="en-US" sz="2800" baseline="-25000" dirty="0">
                <a:latin typeface="Comic Sans MS" panose="030F0702030302020204" pitchFamily="66" charset="0"/>
                <a:cs typeface="Comic Sans MS" panose="030F0702030302020204" pitchFamily="66" charset="0"/>
              </a:rPr>
              <a:t>E</a:t>
            </a:r>
            <a:endParaRPr lang="pt-BR" altLang="en-US" sz="2800" baseline="-25000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23" name="Caixa de Texto 23"/>
          <p:cNvSpPr txBox="1"/>
          <p:nvPr/>
        </p:nvSpPr>
        <p:spPr>
          <a:xfrm>
            <a:off x="1295388" y="3536310"/>
            <a:ext cx="6070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en-US" sz="2800" dirty="0" smtClean="0">
                <a:latin typeface="Comic Sans MS" panose="030F0702030302020204" pitchFamily="66" charset="0"/>
                <a:cs typeface="Comic Sans MS" panose="030F0702030302020204" pitchFamily="66" charset="0"/>
              </a:rPr>
              <a:t>i</a:t>
            </a:r>
            <a:r>
              <a:rPr lang="pt-BR" altLang="en-US" sz="2800" baseline="-25000" dirty="0">
                <a:latin typeface="Comic Sans MS" panose="030F0702030302020204" pitchFamily="66" charset="0"/>
                <a:cs typeface="Comic Sans MS" panose="030F0702030302020204" pitchFamily="66" charset="0"/>
              </a:rPr>
              <a:t>B</a:t>
            </a:r>
            <a:endParaRPr lang="pt-BR" altLang="en-US" sz="2800" baseline="-25000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25" name="Caixa de Texto 23"/>
          <p:cNvSpPr txBox="1"/>
          <p:nvPr/>
        </p:nvSpPr>
        <p:spPr>
          <a:xfrm>
            <a:off x="1263593" y="4688688"/>
            <a:ext cx="833036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en-US" sz="3200" i="1" dirty="0" smtClean="0">
                <a:latin typeface="Cambria" panose="02040503050406030204" charset="0"/>
                <a:cs typeface="Cambria" panose="02040503050406030204" charset="0"/>
              </a:rPr>
              <a:t>v</a:t>
            </a:r>
            <a:r>
              <a:rPr lang="pt-BR" altLang="en-US" sz="3200" i="1" baseline="-25000" dirty="0" smtClean="0">
                <a:latin typeface="Cambria" panose="02040503050406030204" charset="0"/>
                <a:cs typeface="Cambria" panose="02040503050406030204" charset="0"/>
              </a:rPr>
              <a:t>be</a:t>
            </a:r>
            <a:endParaRPr lang="pt-BR" altLang="en-US" sz="3200" i="1" baseline="-25000" dirty="0" smtClean="0"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29" name="Caixa de Texto 23"/>
          <p:cNvSpPr txBox="1"/>
          <p:nvPr/>
        </p:nvSpPr>
        <p:spPr>
          <a:xfrm>
            <a:off x="1613214" y="2571884"/>
            <a:ext cx="833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en-US" sz="2800" dirty="0" smtClean="0">
                <a:latin typeface="Comic Sans MS" panose="030F0702030302020204" pitchFamily="66" charset="0"/>
                <a:cs typeface="Comic Sans MS" panose="030F0702030302020204" pitchFamily="66" charset="0"/>
              </a:rPr>
              <a:t>C</a:t>
            </a:r>
            <a:endParaRPr lang="pt-BR" altLang="en-US" sz="2800" baseline="-25000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30" name="Caixa de Texto 23"/>
          <p:cNvSpPr txBox="1"/>
          <p:nvPr/>
        </p:nvSpPr>
        <p:spPr>
          <a:xfrm>
            <a:off x="2029488" y="5838838"/>
            <a:ext cx="833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en-US" sz="2800" dirty="0" smtClean="0">
                <a:latin typeface="Comic Sans MS" panose="030F0702030302020204" pitchFamily="66" charset="0"/>
                <a:cs typeface="Comic Sans MS" panose="030F0702030302020204" pitchFamily="66" charset="0"/>
              </a:rPr>
              <a:t>E</a:t>
            </a:r>
            <a:endParaRPr lang="pt-BR" altLang="en-US" sz="2800" baseline="-25000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31" name="Caixa de Texto 23"/>
          <p:cNvSpPr txBox="1"/>
          <p:nvPr/>
        </p:nvSpPr>
        <p:spPr>
          <a:xfrm>
            <a:off x="430431" y="3966537"/>
            <a:ext cx="833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en-US" sz="2800" dirty="0" smtClean="0">
                <a:latin typeface="Comic Sans MS" panose="030F0702030302020204" pitchFamily="66" charset="0"/>
                <a:cs typeface="Comic Sans MS" panose="030F0702030302020204" pitchFamily="66" charset="0"/>
              </a:rPr>
              <a:t>B</a:t>
            </a:r>
            <a:endParaRPr lang="pt-BR" altLang="en-US" sz="2800" baseline="-25000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cxnSp>
        <p:nvCxnSpPr>
          <p:cNvPr id="58" name="Conector Reto 57"/>
          <p:cNvCxnSpPr/>
          <p:nvPr/>
        </p:nvCxnSpPr>
        <p:spPr>
          <a:xfrm rot="10800000">
            <a:off x="2419436" y="2735426"/>
            <a:ext cx="0" cy="540000"/>
          </a:xfrm>
          <a:prstGeom prst="line">
            <a:avLst/>
          </a:prstGeom>
          <a:ln w="25400"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Forma livre 51"/>
          <p:cNvSpPr/>
          <p:nvPr/>
        </p:nvSpPr>
        <p:spPr>
          <a:xfrm>
            <a:off x="1257300" y="4403090"/>
            <a:ext cx="936625" cy="1500505"/>
          </a:xfrm>
          <a:custGeom>
            <a:avLst/>
            <a:gdLst>
              <a:gd name="connsiteX0" fmla="*/ 1266303 w 1266303"/>
              <a:gd name="connsiteY0" fmla="*/ 1842448 h 1843904"/>
              <a:gd name="connsiteX1" fmla="*/ 529324 w 1266303"/>
              <a:gd name="connsiteY1" fmla="*/ 1678675 h 1843904"/>
              <a:gd name="connsiteX2" fmla="*/ 10709 w 1266303"/>
              <a:gd name="connsiteY2" fmla="*/ 805218 h 1843904"/>
              <a:gd name="connsiteX3" fmla="*/ 229073 w 1266303"/>
              <a:gd name="connsiteY3" fmla="*/ 0 h 1843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6303" h="1843904">
                <a:moveTo>
                  <a:pt x="1266303" y="1842448"/>
                </a:moveTo>
                <a:cubicBezTo>
                  <a:pt x="1002446" y="1846997"/>
                  <a:pt x="738590" y="1851547"/>
                  <a:pt x="529324" y="1678675"/>
                </a:cubicBezTo>
                <a:cubicBezTo>
                  <a:pt x="320058" y="1505803"/>
                  <a:pt x="60751" y="1084997"/>
                  <a:pt x="10709" y="805218"/>
                </a:cubicBezTo>
                <a:cubicBezTo>
                  <a:pt x="-39333" y="525439"/>
                  <a:pt x="94870" y="262719"/>
                  <a:pt x="229073" y="0"/>
                </a:cubicBezTo>
              </a:path>
            </a:pathLst>
          </a:custGeom>
          <a:noFill/>
          <a:ln w="22225">
            <a:solidFill>
              <a:srgbClr val="C0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aixa de Texto 2"/>
              <p:cNvSpPr txBox="1"/>
              <p:nvPr/>
            </p:nvSpPr>
            <p:spPr>
              <a:xfrm>
                <a:off x="2534285" y="3474720"/>
                <a:ext cx="844550" cy="58356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32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𝛼</m:t>
                      </m:r>
                      <m:sSub>
                        <m:sSubPr>
                          <m:ctrlPr>
                            <a:rPr lang="en-US" altLang="en-US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altLang="en-US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altLang="en-US" sz="3200" i="1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Caixa de 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4285" y="3474720"/>
                <a:ext cx="844550" cy="583565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upo 11"/>
          <p:cNvGrpSpPr/>
          <p:nvPr/>
        </p:nvGrpSpPr>
        <p:grpSpPr>
          <a:xfrm rot="5400000" flipH="1">
            <a:off x="1759753" y="4817622"/>
            <a:ext cx="1274445" cy="234950"/>
            <a:chOff x="4152748" y="3524056"/>
            <a:chExt cx="1274569" cy="255373"/>
          </a:xfrm>
        </p:grpSpPr>
        <p:cxnSp>
          <p:nvCxnSpPr>
            <p:cNvPr id="16" name="Conector Reto 79"/>
            <p:cNvCxnSpPr/>
            <p:nvPr/>
          </p:nvCxnSpPr>
          <p:spPr>
            <a:xfrm flipV="1">
              <a:off x="4152748" y="3640943"/>
              <a:ext cx="1274569" cy="0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tângulo 23"/>
            <p:cNvSpPr/>
            <p:nvPr/>
          </p:nvSpPr>
          <p:spPr>
            <a:xfrm>
              <a:off x="4606140" y="3524056"/>
              <a:ext cx="476096" cy="255373"/>
            </a:xfrm>
            <a:prstGeom prst="rect">
              <a:avLst/>
            </a:prstGeom>
            <a:ln w="22225"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Caixa de Texto 31"/>
              <p:cNvSpPr txBox="1"/>
              <p:nvPr/>
            </p:nvSpPr>
            <p:spPr>
              <a:xfrm>
                <a:off x="2630805" y="4594860"/>
                <a:ext cx="604520" cy="58356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altLang="en-US" sz="3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</m:ctrlPr>
                        </m:sSubPr>
                        <m:e>
                          <m:r>
                            <a:rPr lang="en-US" altLang="pt-BR" sz="3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pt-BR" sz="3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altLang="pt-BR" sz="3200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  <a:sym typeface="Symbol" panose="05050102010706020507" charset="0"/>
                </a:endParaRPr>
              </a:p>
            </p:txBody>
          </p:sp>
        </mc:Choice>
        <mc:Fallback>
          <p:sp>
            <p:nvSpPr>
              <p:cNvPr id="32" name="Caixa de Texto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0805" y="4594860"/>
                <a:ext cx="604520" cy="5835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aixa de Texto 3"/>
              <p:cNvSpPr txBox="1"/>
              <p:nvPr/>
            </p:nvSpPr>
            <p:spPr>
              <a:xfrm>
                <a:off x="3512185" y="2255520"/>
                <a:ext cx="8128000" cy="100203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pt-BR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altLang="pt-BR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altLang="pt-BR" sz="32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pt-BR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altLang="pt-BR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altLang="pt-BR" sz="32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pt-BR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altLang="pt-BR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altLang="pt-BR" sz="32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pt-BR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pt-BR" sz="32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pt-BR" sz="32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altLang="pt-BR" sz="32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r>
                            <a:rPr lang="en-US" altLang="pt-BR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  <m:r>
                        <a:rPr lang="en-US" altLang="pt-BR" sz="32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pt-BR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altLang="pt-BR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box>
                        <m:boxPr>
                          <m:noBreak m:val="on"/>
                          <m:ctrlPr>
                            <a:rPr lang="en-US" altLang="pt-BR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boxPr>
                        <m:e>
                          <m:r>
                            <a:rPr lang="en-US" altLang="pt-BR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    </m:t>
                          </m:r>
                          <m:groupChr>
                            <m:groupChrPr>
                              <m:chr m:val="→"/>
                              <m:vertJc m:val="bot"/>
                              <m:ctrlPr>
                                <a:rPr lang="en-US" altLang="pt-BR" sz="32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en-US" altLang="pt-BR" sz="32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𝑦𝑖𝑒𝑙𝑑𝑠</m:t>
                              </m:r>
                            </m:e>
                          </m:groupChr>
                        </m:e>
                      </m:box>
                      <m:r>
                        <a:rPr lang="en-US" altLang="pt-BR" sz="32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   </m:t>
                      </m:r>
                      <m:sSub>
                        <m:sSubPr>
                          <m:ctrlPr>
                            <a:rPr lang="en-US" altLang="pt-BR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altLang="pt-BR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altLang="pt-BR" sz="32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pt-BR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pt-BR" sz="32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pt-BR" sz="32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altLang="pt-BR" sz="32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altLang="pt-BR" sz="32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r>
                            <a:rPr lang="en-US" altLang="pt-BR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pt-BR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pt-BR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  <m:r>
                        <a:rPr lang="en-US" altLang="pt-BR" sz="32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pt-BR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altLang="pt-BR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altLang="pt-BR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pt-BR" altLang="en-US" sz="3200">
                  <a:latin typeface="Cambria Math" panose="02040503050406030204" pitchFamily="18" charset="0"/>
                  <a:ea typeface="MS Mincho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" name="Caixa de 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2185" y="2255520"/>
                <a:ext cx="8128000" cy="100203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Caixa de Texto 4"/>
              <p:cNvSpPr txBox="1"/>
              <p:nvPr/>
            </p:nvSpPr>
            <p:spPr>
              <a:xfrm>
                <a:off x="3475355" y="3409315"/>
                <a:ext cx="8592820" cy="101917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pt-BR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pt-BR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𝑏𝑒</m:t>
                          </m:r>
                        </m:sub>
                      </m:sSub>
                      <m:r>
                        <a:rPr lang="en-US" altLang="pt-BR" sz="32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pt-BR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pt-BR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sSub>
                        <m:sSubPr>
                          <m:ctrlPr>
                            <a:rPr lang="en-US" altLang="pt-BR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altLang="pt-BR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altLang="pt-BR" sz="32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pt-BR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pt-BR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f>
                        <m:fPr>
                          <m:ctrlPr>
                            <a:rPr lang="en-US" altLang="pt-BR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pt-BR" sz="32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pt-BR" sz="32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altLang="pt-BR" sz="32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r>
                            <a:rPr lang="en-US" altLang="pt-BR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  <m:r>
                        <a:rPr lang="en-US" altLang="pt-BR" sz="32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pt-BR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pt-BR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f>
                        <m:fPr>
                          <m:ctrlPr>
                            <a:rPr lang="en-US" altLang="pt-BR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pt-BR" sz="32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pt-BR" sz="32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US" altLang="pt-BR" sz="32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altLang="pt-BR" sz="32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r>
                            <a:rPr lang="en-US" altLang="pt-BR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  <m:r>
                        <a:rPr lang="en-US" altLang="pt-BR" sz="32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pt-BR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pt-BR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altLang="pt-BR" sz="32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r>
                        <a:rPr lang="en-US" altLang="pt-BR" sz="32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𝛽</m:t>
                      </m:r>
                      <m:r>
                        <a:rPr lang="en-US" altLang="pt-BR" sz="32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+</m:t>
                      </m:r>
                      <m:r>
                        <a:rPr lang="en-US" altLang="pt-BR" sz="32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1</m:t>
                      </m:r>
                      <m:r>
                        <a:rPr lang="en-US" altLang="pt-BR" sz="32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altLang="pt-BR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altLang="pt-BR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altLang="pt-BR" sz="32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pt-BR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pt-BR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sSub>
                        <m:sSubPr>
                          <m:ctrlPr>
                            <a:rPr lang="en-US" altLang="pt-BR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altLang="pt-BR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pt-BR" altLang="en-US" sz="3200">
                  <a:latin typeface="Cambria Math" panose="02040503050406030204" pitchFamily="18" charset="0"/>
                  <a:ea typeface="MS Mincho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Caixa de 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5355" y="3409315"/>
                <a:ext cx="8592820" cy="10191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aixaDeTexto 45"/>
          <p:cNvSpPr txBox="1"/>
          <p:nvPr/>
        </p:nvSpPr>
        <p:spPr>
          <a:xfrm>
            <a:off x="4281805" y="4809490"/>
            <a:ext cx="678942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>
              <a:spcBef>
                <a:spcPts val="600"/>
              </a:spcBef>
              <a:spcAft>
                <a:spcPts val="600"/>
              </a:spcAft>
              <a:buFont typeface="+mj-lt"/>
              <a:buNone/>
            </a:pPr>
            <a:r>
              <a:rPr lang="pt-BR" altLang="en-US" sz="28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As equações acima do modelo T são iguais às do modelo hibrido </a:t>
            </a:r>
            <a:endParaRPr lang="pt-BR" altLang="en-US" sz="2800" b="1" dirty="0" smtClean="0">
              <a:solidFill>
                <a:schemeClr val="tx1"/>
              </a:solidFill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297BB-B745-4CAB-BE1D-CE4C89382949}" type="slidenum">
              <a:rPr lang="pt-BR" smtClean="0"/>
            </a:fld>
            <a:endParaRPr lang="pt-BR"/>
          </a:p>
        </p:txBody>
      </p:sp>
      <p:sp>
        <p:nvSpPr>
          <p:cNvPr id="47" name="CaixaDeTexto 45"/>
          <p:cNvSpPr txBox="1"/>
          <p:nvPr/>
        </p:nvSpPr>
        <p:spPr>
          <a:xfrm>
            <a:off x="177165" y="345440"/>
            <a:ext cx="11837035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>
              <a:spcBef>
                <a:spcPts val="600"/>
              </a:spcBef>
              <a:spcAft>
                <a:spcPts val="600"/>
              </a:spcAft>
              <a:buFont typeface="+mj-lt"/>
              <a:buNone/>
            </a:pPr>
            <a:r>
              <a:rPr lang="pt-BR" altLang="en-US" sz="3600" b="1" dirty="0" smtClean="0">
                <a:solidFill>
                  <a:srgbClr val="C00000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Modelo de Pequenos sinais</a:t>
            </a:r>
            <a:endParaRPr lang="pt-BR" altLang="en-US" sz="3600" b="1" dirty="0" smtClean="0">
              <a:solidFill>
                <a:srgbClr val="C00000"/>
              </a:solidFill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  <a:p>
            <a:pPr indent="0" algn="l">
              <a:spcBef>
                <a:spcPts val="600"/>
              </a:spcBef>
              <a:spcAft>
                <a:spcPts val="600"/>
              </a:spcAft>
              <a:buFont typeface="+mj-lt"/>
              <a:buNone/>
            </a:pPr>
            <a:r>
              <a:rPr lang="pt-BR" altLang="en-US" sz="24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observemos que </a:t>
            </a:r>
            <a:endParaRPr lang="pt-BR" altLang="en-US" sz="2400" dirty="0" smtClean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  <a:cs typeface="Cambria Math" panose="02040503050406030204" pitchFamily="18" charset="0"/>
              <a:sym typeface="Symbol" panose="05050102010706020507" charset="0"/>
            </a:endParaRPr>
          </a:p>
        </p:txBody>
      </p:sp>
      <p:cxnSp>
        <p:nvCxnSpPr>
          <p:cNvPr id="11" name="Conector Reto 74"/>
          <p:cNvCxnSpPr/>
          <p:nvPr/>
        </p:nvCxnSpPr>
        <p:spPr>
          <a:xfrm>
            <a:off x="3913425" y="415946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 flipH="1">
            <a:off x="3891266" y="5712288"/>
            <a:ext cx="0" cy="416878"/>
          </a:xfrm>
          <a:prstGeom prst="line">
            <a:avLst/>
          </a:prstGeom>
          <a:ln w="25400"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 flipV="1">
            <a:off x="3891316" y="3236952"/>
            <a:ext cx="0" cy="1456152"/>
          </a:xfrm>
          <a:prstGeom prst="line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upo 7"/>
          <p:cNvGrpSpPr/>
          <p:nvPr/>
        </p:nvGrpSpPr>
        <p:grpSpPr>
          <a:xfrm>
            <a:off x="3719612" y="3607123"/>
            <a:ext cx="387626" cy="552342"/>
            <a:chOff x="7555792" y="2647951"/>
            <a:chExt cx="387626" cy="552342"/>
          </a:xfrm>
          <a:solidFill>
            <a:srgbClr val="00B0F0">
              <a:alpha val="97000"/>
            </a:srgbClr>
          </a:solidFill>
        </p:grpSpPr>
        <p:sp>
          <p:nvSpPr>
            <p:cNvPr id="9" name="Elipse 8"/>
            <p:cNvSpPr/>
            <p:nvPr/>
          </p:nvSpPr>
          <p:spPr>
            <a:xfrm>
              <a:off x="7555792" y="2647951"/>
              <a:ext cx="387626" cy="552342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0" name="Conector de Seta Reta 59"/>
            <p:cNvCxnSpPr/>
            <p:nvPr/>
          </p:nvCxnSpPr>
          <p:spPr>
            <a:xfrm flipH="1">
              <a:off x="7758527" y="2740305"/>
              <a:ext cx="0" cy="363994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headEnd type="none" w="lg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Conector Reto 16"/>
          <p:cNvCxnSpPr/>
          <p:nvPr/>
        </p:nvCxnSpPr>
        <p:spPr>
          <a:xfrm flipH="1" flipV="1">
            <a:off x="2989580" y="4570095"/>
            <a:ext cx="919480" cy="0"/>
          </a:xfrm>
          <a:prstGeom prst="line">
            <a:avLst/>
          </a:prstGeom>
          <a:ln w="25400"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8"/>
          <p:cNvCxnSpPr/>
          <p:nvPr/>
        </p:nvCxnSpPr>
        <p:spPr>
          <a:xfrm flipH="1">
            <a:off x="4107524" y="3067400"/>
            <a:ext cx="635" cy="54000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/>
          <p:cNvCxnSpPr/>
          <p:nvPr/>
        </p:nvCxnSpPr>
        <p:spPr>
          <a:xfrm flipH="1">
            <a:off x="4107216" y="5512553"/>
            <a:ext cx="635" cy="54000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8"/>
          <p:cNvCxnSpPr/>
          <p:nvPr/>
        </p:nvCxnSpPr>
        <p:spPr>
          <a:xfrm rot="16200000" flipH="1">
            <a:off x="3156296" y="4078498"/>
            <a:ext cx="635" cy="54000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 de Texto 23"/>
          <p:cNvSpPr txBox="1"/>
          <p:nvPr/>
        </p:nvSpPr>
        <p:spPr>
          <a:xfrm>
            <a:off x="4108450" y="3025775"/>
            <a:ext cx="6940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en-US" sz="2800" dirty="0">
                <a:latin typeface="Comic Sans MS" panose="030F0702030302020204" pitchFamily="66" charset="0"/>
                <a:cs typeface="Comic Sans MS" panose="030F0702030302020204" pitchFamily="66" charset="0"/>
              </a:rPr>
              <a:t>i</a:t>
            </a:r>
            <a:r>
              <a:rPr lang="pt-BR" altLang="en-US" sz="2800" baseline="-25000" dirty="0">
                <a:latin typeface="Comic Sans MS" panose="030F0702030302020204" pitchFamily="66" charset="0"/>
                <a:cs typeface="Comic Sans MS" panose="030F0702030302020204" pitchFamily="66" charset="0"/>
              </a:rPr>
              <a:t>C</a:t>
            </a:r>
            <a:endParaRPr lang="pt-BR" altLang="en-US" sz="2800" baseline="-25000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22" name="Caixa de Texto 23"/>
          <p:cNvSpPr txBox="1"/>
          <p:nvPr/>
        </p:nvSpPr>
        <p:spPr>
          <a:xfrm>
            <a:off x="4107068" y="5530379"/>
            <a:ext cx="6070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en-US" sz="2800" dirty="0" smtClean="0">
                <a:latin typeface="Comic Sans MS" panose="030F0702030302020204" pitchFamily="66" charset="0"/>
                <a:cs typeface="Comic Sans MS" panose="030F0702030302020204" pitchFamily="66" charset="0"/>
              </a:rPr>
              <a:t>i</a:t>
            </a:r>
            <a:r>
              <a:rPr lang="pt-BR" altLang="en-US" sz="2800" baseline="-25000" dirty="0">
                <a:latin typeface="Comic Sans MS" panose="030F0702030302020204" pitchFamily="66" charset="0"/>
                <a:cs typeface="Comic Sans MS" panose="030F0702030302020204" pitchFamily="66" charset="0"/>
              </a:rPr>
              <a:t>E</a:t>
            </a:r>
            <a:endParaRPr lang="pt-BR" altLang="en-US" sz="2800" baseline="-25000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23" name="Caixa de Texto 23"/>
          <p:cNvSpPr txBox="1"/>
          <p:nvPr/>
        </p:nvSpPr>
        <p:spPr>
          <a:xfrm>
            <a:off x="2771763" y="3826505"/>
            <a:ext cx="6070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en-US" sz="2800" dirty="0" smtClean="0">
                <a:latin typeface="Comic Sans MS" panose="030F0702030302020204" pitchFamily="66" charset="0"/>
                <a:cs typeface="Comic Sans MS" panose="030F0702030302020204" pitchFamily="66" charset="0"/>
              </a:rPr>
              <a:t>i</a:t>
            </a:r>
            <a:r>
              <a:rPr lang="pt-BR" altLang="en-US" sz="2800" baseline="-25000" dirty="0">
                <a:latin typeface="Comic Sans MS" panose="030F0702030302020204" pitchFamily="66" charset="0"/>
                <a:cs typeface="Comic Sans MS" panose="030F0702030302020204" pitchFamily="66" charset="0"/>
              </a:rPr>
              <a:t>B</a:t>
            </a:r>
            <a:endParaRPr lang="pt-BR" altLang="en-US" sz="2800" baseline="-25000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25" name="Caixa de Texto 23"/>
          <p:cNvSpPr txBox="1"/>
          <p:nvPr/>
        </p:nvSpPr>
        <p:spPr>
          <a:xfrm>
            <a:off x="2739968" y="4978883"/>
            <a:ext cx="833036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en-US" sz="3200" i="1" dirty="0" smtClean="0">
                <a:latin typeface="Cambria" panose="02040503050406030204" charset="0"/>
                <a:cs typeface="Cambria" panose="02040503050406030204" charset="0"/>
              </a:rPr>
              <a:t>v</a:t>
            </a:r>
            <a:r>
              <a:rPr lang="pt-BR" altLang="en-US" sz="3200" i="1" baseline="-25000" dirty="0" smtClean="0">
                <a:latin typeface="Cambria" panose="02040503050406030204" charset="0"/>
                <a:cs typeface="Cambria" panose="02040503050406030204" charset="0"/>
              </a:rPr>
              <a:t>be</a:t>
            </a:r>
            <a:endParaRPr lang="pt-BR" altLang="en-US" sz="3200" i="1" baseline="-25000" dirty="0" smtClean="0"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29" name="Caixa de Texto 23"/>
          <p:cNvSpPr txBox="1"/>
          <p:nvPr/>
        </p:nvSpPr>
        <p:spPr>
          <a:xfrm>
            <a:off x="3089589" y="2862079"/>
            <a:ext cx="833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en-US" sz="2800" dirty="0" smtClean="0">
                <a:latin typeface="Comic Sans MS" panose="030F0702030302020204" pitchFamily="66" charset="0"/>
                <a:cs typeface="Comic Sans MS" panose="030F0702030302020204" pitchFamily="66" charset="0"/>
              </a:rPr>
              <a:t>C</a:t>
            </a:r>
            <a:endParaRPr lang="pt-BR" altLang="en-US" sz="2800" baseline="-25000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30" name="Caixa de Texto 23"/>
          <p:cNvSpPr txBox="1"/>
          <p:nvPr/>
        </p:nvSpPr>
        <p:spPr>
          <a:xfrm>
            <a:off x="3505863" y="6129033"/>
            <a:ext cx="833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en-US" sz="2800" dirty="0" smtClean="0">
                <a:latin typeface="Comic Sans MS" panose="030F0702030302020204" pitchFamily="66" charset="0"/>
                <a:cs typeface="Comic Sans MS" panose="030F0702030302020204" pitchFamily="66" charset="0"/>
              </a:rPr>
              <a:t>E</a:t>
            </a:r>
            <a:endParaRPr lang="pt-BR" altLang="en-US" sz="2800" baseline="-25000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31" name="Caixa de Texto 23"/>
          <p:cNvSpPr txBox="1"/>
          <p:nvPr/>
        </p:nvSpPr>
        <p:spPr>
          <a:xfrm>
            <a:off x="1906806" y="4256732"/>
            <a:ext cx="833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en-US" sz="2800" dirty="0" smtClean="0">
                <a:latin typeface="Comic Sans MS" panose="030F0702030302020204" pitchFamily="66" charset="0"/>
                <a:cs typeface="Comic Sans MS" panose="030F0702030302020204" pitchFamily="66" charset="0"/>
              </a:rPr>
              <a:t>B</a:t>
            </a:r>
            <a:endParaRPr lang="pt-BR" altLang="en-US" sz="2800" baseline="-25000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cxnSp>
        <p:nvCxnSpPr>
          <p:cNvPr id="58" name="Conector Reto 57"/>
          <p:cNvCxnSpPr/>
          <p:nvPr/>
        </p:nvCxnSpPr>
        <p:spPr>
          <a:xfrm rot="10800000">
            <a:off x="3895811" y="3025621"/>
            <a:ext cx="0" cy="540000"/>
          </a:xfrm>
          <a:prstGeom prst="line">
            <a:avLst/>
          </a:prstGeom>
          <a:ln w="25400"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Forma livre 51"/>
          <p:cNvSpPr/>
          <p:nvPr/>
        </p:nvSpPr>
        <p:spPr>
          <a:xfrm>
            <a:off x="2733675" y="4693285"/>
            <a:ext cx="936625" cy="1500505"/>
          </a:xfrm>
          <a:custGeom>
            <a:avLst/>
            <a:gdLst>
              <a:gd name="connsiteX0" fmla="*/ 1266303 w 1266303"/>
              <a:gd name="connsiteY0" fmla="*/ 1842448 h 1843904"/>
              <a:gd name="connsiteX1" fmla="*/ 529324 w 1266303"/>
              <a:gd name="connsiteY1" fmla="*/ 1678675 h 1843904"/>
              <a:gd name="connsiteX2" fmla="*/ 10709 w 1266303"/>
              <a:gd name="connsiteY2" fmla="*/ 805218 h 1843904"/>
              <a:gd name="connsiteX3" fmla="*/ 229073 w 1266303"/>
              <a:gd name="connsiteY3" fmla="*/ 0 h 1843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6303" h="1843904">
                <a:moveTo>
                  <a:pt x="1266303" y="1842448"/>
                </a:moveTo>
                <a:cubicBezTo>
                  <a:pt x="1002446" y="1846997"/>
                  <a:pt x="738590" y="1851547"/>
                  <a:pt x="529324" y="1678675"/>
                </a:cubicBezTo>
                <a:cubicBezTo>
                  <a:pt x="320058" y="1505803"/>
                  <a:pt x="60751" y="1084997"/>
                  <a:pt x="10709" y="805218"/>
                </a:cubicBezTo>
                <a:cubicBezTo>
                  <a:pt x="-39333" y="525439"/>
                  <a:pt x="94870" y="262719"/>
                  <a:pt x="229073" y="0"/>
                </a:cubicBezTo>
              </a:path>
            </a:pathLst>
          </a:custGeom>
          <a:noFill/>
          <a:ln w="22225">
            <a:solidFill>
              <a:srgbClr val="C0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aixa de Texto 2"/>
              <p:cNvSpPr txBox="1"/>
              <p:nvPr/>
            </p:nvSpPr>
            <p:spPr>
              <a:xfrm>
                <a:off x="4107180" y="3673475"/>
                <a:ext cx="844550" cy="58356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32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𝛼</m:t>
                      </m:r>
                      <m:sSub>
                        <m:sSubPr>
                          <m:ctrlPr>
                            <a:rPr lang="en-US" altLang="en-US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altLang="en-US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altLang="en-US" sz="3200" i="1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Caixa de 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7180" y="3673475"/>
                <a:ext cx="844550" cy="583565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upo 11"/>
          <p:cNvGrpSpPr/>
          <p:nvPr/>
        </p:nvGrpSpPr>
        <p:grpSpPr>
          <a:xfrm rot="5400000" flipH="1">
            <a:off x="3251368" y="5107817"/>
            <a:ext cx="1274445" cy="234950"/>
            <a:chOff x="4152748" y="3524056"/>
            <a:chExt cx="1274569" cy="255373"/>
          </a:xfrm>
        </p:grpSpPr>
        <p:cxnSp>
          <p:nvCxnSpPr>
            <p:cNvPr id="16" name="Conector Reto 79"/>
            <p:cNvCxnSpPr/>
            <p:nvPr/>
          </p:nvCxnSpPr>
          <p:spPr>
            <a:xfrm flipV="1">
              <a:off x="4152748" y="3640943"/>
              <a:ext cx="1274569" cy="0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tângulo 23"/>
            <p:cNvSpPr/>
            <p:nvPr/>
          </p:nvSpPr>
          <p:spPr>
            <a:xfrm>
              <a:off x="4606140" y="3524056"/>
              <a:ext cx="476096" cy="255373"/>
            </a:xfrm>
            <a:prstGeom prst="rect">
              <a:avLst/>
            </a:prstGeom>
            <a:ln w="22225"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Caixa de Texto 31"/>
              <p:cNvSpPr txBox="1"/>
              <p:nvPr/>
            </p:nvSpPr>
            <p:spPr>
              <a:xfrm>
                <a:off x="4107180" y="4885055"/>
                <a:ext cx="604520" cy="58356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altLang="en-US" sz="3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</m:ctrlPr>
                        </m:sSubPr>
                        <m:e>
                          <m:r>
                            <a:rPr lang="en-US" altLang="pt-BR" sz="3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pt-BR" sz="3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altLang="pt-BR" sz="3200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  <a:sym typeface="Symbol" panose="05050102010706020507" charset="0"/>
                </a:endParaRPr>
              </a:p>
            </p:txBody>
          </p:sp>
        </mc:Choice>
        <mc:Fallback>
          <p:sp>
            <p:nvSpPr>
              <p:cNvPr id="32" name="Caixa de Texto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7180" y="4885055"/>
                <a:ext cx="604520" cy="5835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4" name="Caixa de Texto 73"/>
              <p:cNvSpPr txBox="1"/>
              <p:nvPr/>
            </p:nvSpPr>
            <p:spPr>
              <a:xfrm>
                <a:off x="3258820" y="964897"/>
                <a:ext cx="4765675" cy="101092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pt-BR" sz="32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𝛼</m:t>
                      </m:r>
                      <m:sSub>
                        <m:sSubPr>
                          <m:ctrlPr>
                            <a:rPr lang="en-US" altLang="pt-BR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𝛼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𝑏𝑒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pt-BR" sz="32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pt-BR" sz="32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pt-BR" sz="32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𝑏𝑒</m:t>
                          </m:r>
                        </m:sub>
                      </m:sSub>
                    </m:oMath>
                  </m:oMathPara>
                </a14:m>
                <a:endParaRPr lang="en-US" altLang="en-US" sz="3200" i="1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74" name="Caixa de Texto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8820" y="964897"/>
                <a:ext cx="4765675" cy="1010920"/>
              </a:xfrm>
              <a:prstGeom prst="rect">
                <a:avLst/>
              </a:prstGeom>
              <a:blipFill rotWithShape="1">
                <a:blip r:embed="rId3"/>
                <a:stretch>
                  <a:fillRect t="-33" b="33"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aixaDeTexto 45"/>
              <p:cNvSpPr txBox="1"/>
              <p:nvPr/>
            </p:nvSpPr>
            <p:spPr>
              <a:xfrm>
                <a:off x="271145" y="1851660"/>
                <a:ext cx="11649075" cy="11988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indent="0" algn="l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</a:pPr>
                <a:r>
                  <a:rPr lang="pt-BR" altLang="en-US" sz="2400" b="1" dirty="0" smtClean="0">
                    <a:solidFill>
                      <a:schemeClr val="tx1"/>
                    </a:solidFill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Da equação acima, podemos substituir o gerador vinculado </a:t>
                </a:r>
                <a14:m>
                  <m:oMath xmlns:m="http://schemas.openxmlformats.org/officeDocument/2006/math">
                    <m:r>
                      <a:rPr lang="en-US" altLang="pt-BR" sz="24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𝛽</m:t>
                    </m:r>
                    <m:sSub>
                      <m:sSubPr>
                        <m:ctrlPr>
                          <a:rPr lang="en-US" altLang="pt-BR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pt-BR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pt-BR" altLang="en-US" sz="2400" b="1" dirty="0" smtClean="0">
                    <a:solidFill>
                      <a:schemeClr val="tx1"/>
                    </a:solidFill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 por outro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pt-BR" sz="24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pt-BR" sz="24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pt-BR" sz="24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𝑏𝑒</m:t>
                        </m:r>
                      </m:sub>
                    </m:sSub>
                  </m:oMath>
                </a14:m>
                <a:r>
                  <a:rPr lang="pt-BR" altLang="en-US" sz="2400">
                    <a:latin typeface="Cambria Math" panose="02040503050406030204" pitchFamily="18" charset="0"/>
                    <a:cs typeface="Cambria Math" panose="02040503050406030204" pitchFamily="18" charset="0"/>
                  </a:rPr>
                  <a:t>, </a:t>
                </a:r>
                <a:r>
                  <a:rPr lang="pt-BR" altLang="en-US" sz="2400" b="1">
                    <a:latin typeface="Comic Sans MS" panose="030F0702030302020204" pitchFamily="66" charset="0"/>
                    <a:cs typeface="Comic Sans MS" panose="030F0702030302020204" pitchFamily="66" charset="0"/>
                  </a:rPr>
                  <a:t>mantendo a operação do circuito.</a:t>
                </a:r>
                <a:r>
                  <a:rPr lang="pt-BR" altLang="en-US" sz="2400" b="1" dirty="0" smtClean="0">
                    <a:solidFill>
                      <a:schemeClr val="tx1"/>
                    </a:solidFill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 Temos assim dois modelos equivalentes T. </a:t>
                </a:r>
                <a:endParaRPr lang="pt-BR" altLang="en-US" sz="2400" b="1" dirty="0" smtClean="0">
                  <a:solidFill>
                    <a:schemeClr val="tx1"/>
                  </a:solidFill>
                  <a:latin typeface="Comic Sans MS" panose="030F0702030302020204" pitchFamily="66" charset="0"/>
                  <a:ea typeface="Cambria Math" panose="02040503050406030204" pitchFamily="18" charset="0"/>
                  <a:cs typeface="Comic Sans MS" panose="030F0702030302020204" pitchFamily="66" charset="0"/>
                  <a:sym typeface="Symbol" panose="05050102010706020507" charset="0"/>
                </a:endParaRPr>
              </a:p>
            </p:txBody>
          </p:sp>
        </mc:Choice>
        <mc:Fallback>
          <p:sp>
            <p:nvSpPr>
              <p:cNvPr id="7" name="CaixaDeTexto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145" y="1851660"/>
                <a:ext cx="11649075" cy="119888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Conector Reto 74"/>
          <p:cNvCxnSpPr/>
          <p:nvPr/>
        </p:nvCxnSpPr>
        <p:spPr>
          <a:xfrm>
            <a:off x="8564165" y="415946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/>
          <p:cNvCxnSpPr/>
          <p:nvPr/>
        </p:nvCxnSpPr>
        <p:spPr>
          <a:xfrm flipH="1">
            <a:off x="8553436" y="5712288"/>
            <a:ext cx="0" cy="416878"/>
          </a:xfrm>
          <a:prstGeom prst="line">
            <a:avLst/>
          </a:prstGeom>
          <a:ln w="25400"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/>
          <p:cNvCxnSpPr/>
          <p:nvPr/>
        </p:nvCxnSpPr>
        <p:spPr>
          <a:xfrm flipV="1">
            <a:off x="8553486" y="3236952"/>
            <a:ext cx="0" cy="1456152"/>
          </a:xfrm>
          <a:prstGeom prst="line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upo 27"/>
          <p:cNvGrpSpPr/>
          <p:nvPr/>
        </p:nvGrpSpPr>
        <p:grpSpPr>
          <a:xfrm>
            <a:off x="8370352" y="3607123"/>
            <a:ext cx="387626" cy="552342"/>
            <a:chOff x="7555792" y="2647951"/>
            <a:chExt cx="387626" cy="552342"/>
          </a:xfrm>
          <a:solidFill>
            <a:srgbClr val="00B0F0">
              <a:alpha val="97000"/>
            </a:srgbClr>
          </a:solidFill>
        </p:grpSpPr>
        <p:sp>
          <p:nvSpPr>
            <p:cNvPr id="33" name="Elipse 32"/>
            <p:cNvSpPr/>
            <p:nvPr/>
          </p:nvSpPr>
          <p:spPr>
            <a:xfrm>
              <a:off x="7555792" y="2647951"/>
              <a:ext cx="387626" cy="552342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pt-BR"/>
            </a:p>
          </p:txBody>
        </p:sp>
        <p:cxnSp>
          <p:nvCxnSpPr>
            <p:cNvPr id="34" name="Conector de Seta Reta 59"/>
            <p:cNvCxnSpPr/>
            <p:nvPr/>
          </p:nvCxnSpPr>
          <p:spPr>
            <a:xfrm flipH="1">
              <a:off x="7758527" y="2740305"/>
              <a:ext cx="0" cy="363994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headEnd type="none" w="lg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" name="Conector Reto 34"/>
          <p:cNvCxnSpPr/>
          <p:nvPr/>
        </p:nvCxnSpPr>
        <p:spPr>
          <a:xfrm flipH="1" flipV="1">
            <a:off x="7640320" y="4570095"/>
            <a:ext cx="919480" cy="0"/>
          </a:xfrm>
          <a:prstGeom prst="line">
            <a:avLst/>
          </a:prstGeom>
          <a:ln w="25400"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de Seta Reta 18"/>
          <p:cNvCxnSpPr/>
          <p:nvPr/>
        </p:nvCxnSpPr>
        <p:spPr>
          <a:xfrm flipH="1">
            <a:off x="8758264" y="3067400"/>
            <a:ext cx="635" cy="54000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de Seta Reta 36"/>
          <p:cNvCxnSpPr/>
          <p:nvPr/>
        </p:nvCxnSpPr>
        <p:spPr>
          <a:xfrm flipH="1">
            <a:off x="8757956" y="5512553"/>
            <a:ext cx="635" cy="54000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de Seta Reta 18"/>
          <p:cNvCxnSpPr/>
          <p:nvPr/>
        </p:nvCxnSpPr>
        <p:spPr>
          <a:xfrm rot="16200000" flipH="1">
            <a:off x="7807036" y="4078498"/>
            <a:ext cx="635" cy="54000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aixa de Texto 23"/>
          <p:cNvSpPr txBox="1"/>
          <p:nvPr/>
        </p:nvSpPr>
        <p:spPr>
          <a:xfrm>
            <a:off x="8759190" y="3025775"/>
            <a:ext cx="6940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sz="2800" dirty="0">
                <a:latin typeface="Comic Sans MS" panose="030F0702030302020204" pitchFamily="66" charset="0"/>
                <a:cs typeface="Comic Sans MS" panose="030F0702030302020204" pitchFamily="66" charset="0"/>
              </a:rPr>
              <a:t>i</a:t>
            </a:r>
            <a:r>
              <a:rPr lang="pt-BR" altLang="en-US" sz="2800" baseline="-25000" dirty="0">
                <a:latin typeface="Comic Sans MS" panose="030F0702030302020204" pitchFamily="66" charset="0"/>
                <a:cs typeface="Comic Sans MS" panose="030F0702030302020204" pitchFamily="66" charset="0"/>
              </a:rPr>
              <a:t>C</a:t>
            </a:r>
            <a:endParaRPr lang="pt-BR" altLang="en-US" sz="2800" baseline="-25000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40" name="Caixa de Texto 23"/>
          <p:cNvSpPr txBox="1"/>
          <p:nvPr/>
        </p:nvSpPr>
        <p:spPr>
          <a:xfrm>
            <a:off x="8757808" y="5530379"/>
            <a:ext cx="6070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sz="2800" dirty="0" smtClean="0">
                <a:latin typeface="Comic Sans MS" panose="030F0702030302020204" pitchFamily="66" charset="0"/>
                <a:cs typeface="Comic Sans MS" panose="030F0702030302020204" pitchFamily="66" charset="0"/>
              </a:rPr>
              <a:t>i</a:t>
            </a:r>
            <a:r>
              <a:rPr lang="pt-BR" altLang="en-US" sz="2800" baseline="-25000" dirty="0">
                <a:latin typeface="Comic Sans MS" panose="030F0702030302020204" pitchFamily="66" charset="0"/>
                <a:cs typeface="Comic Sans MS" panose="030F0702030302020204" pitchFamily="66" charset="0"/>
              </a:rPr>
              <a:t>E</a:t>
            </a:r>
            <a:endParaRPr lang="pt-BR" altLang="en-US" sz="2800" baseline="-25000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41" name="Caixa de Texto 23"/>
          <p:cNvSpPr txBox="1"/>
          <p:nvPr/>
        </p:nvSpPr>
        <p:spPr>
          <a:xfrm>
            <a:off x="7422503" y="3826505"/>
            <a:ext cx="6070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sz="2800" dirty="0" smtClean="0">
                <a:latin typeface="Comic Sans MS" panose="030F0702030302020204" pitchFamily="66" charset="0"/>
                <a:cs typeface="Comic Sans MS" panose="030F0702030302020204" pitchFamily="66" charset="0"/>
              </a:rPr>
              <a:t>i</a:t>
            </a:r>
            <a:r>
              <a:rPr lang="pt-BR" altLang="en-US" sz="2800" baseline="-25000" dirty="0">
                <a:latin typeface="Comic Sans MS" panose="030F0702030302020204" pitchFamily="66" charset="0"/>
                <a:cs typeface="Comic Sans MS" panose="030F0702030302020204" pitchFamily="66" charset="0"/>
              </a:rPr>
              <a:t>B</a:t>
            </a:r>
            <a:endParaRPr lang="pt-BR" altLang="en-US" sz="2800" baseline="-25000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42" name="Caixa de Texto 23"/>
          <p:cNvSpPr txBox="1"/>
          <p:nvPr/>
        </p:nvSpPr>
        <p:spPr>
          <a:xfrm>
            <a:off x="7390708" y="4978883"/>
            <a:ext cx="833036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sz="3200" i="1" dirty="0" smtClean="0">
                <a:latin typeface="Cambria" panose="02040503050406030204" charset="0"/>
                <a:cs typeface="Cambria" panose="02040503050406030204" charset="0"/>
              </a:rPr>
              <a:t>v</a:t>
            </a:r>
            <a:r>
              <a:rPr lang="pt-BR" altLang="en-US" sz="3200" i="1" baseline="-25000" dirty="0" smtClean="0">
                <a:latin typeface="Cambria" panose="02040503050406030204" charset="0"/>
                <a:cs typeface="Cambria" panose="02040503050406030204" charset="0"/>
              </a:rPr>
              <a:t>be</a:t>
            </a:r>
            <a:endParaRPr lang="pt-BR" altLang="en-US" sz="3200" i="1" baseline="-25000" dirty="0" smtClean="0"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43" name="Caixa de Texto 23"/>
          <p:cNvSpPr txBox="1"/>
          <p:nvPr/>
        </p:nvSpPr>
        <p:spPr>
          <a:xfrm>
            <a:off x="7740329" y="2862079"/>
            <a:ext cx="833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sz="2800" dirty="0" smtClean="0">
                <a:latin typeface="Comic Sans MS" panose="030F0702030302020204" pitchFamily="66" charset="0"/>
                <a:cs typeface="Comic Sans MS" panose="030F0702030302020204" pitchFamily="66" charset="0"/>
              </a:rPr>
              <a:t>C</a:t>
            </a:r>
            <a:endParaRPr lang="pt-BR" altLang="en-US" sz="2800" baseline="-25000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44" name="Caixa de Texto 23"/>
          <p:cNvSpPr txBox="1"/>
          <p:nvPr/>
        </p:nvSpPr>
        <p:spPr>
          <a:xfrm>
            <a:off x="8156603" y="6129033"/>
            <a:ext cx="833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sz="2800" dirty="0" smtClean="0">
                <a:latin typeface="Comic Sans MS" panose="030F0702030302020204" pitchFamily="66" charset="0"/>
                <a:cs typeface="Comic Sans MS" panose="030F0702030302020204" pitchFamily="66" charset="0"/>
              </a:rPr>
              <a:t>E</a:t>
            </a:r>
            <a:endParaRPr lang="pt-BR" altLang="en-US" sz="2800" baseline="-25000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45" name="Caixa de Texto 23"/>
          <p:cNvSpPr txBox="1"/>
          <p:nvPr/>
        </p:nvSpPr>
        <p:spPr>
          <a:xfrm>
            <a:off x="6105426" y="4341187"/>
            <a:ext cx="833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sz="2800" dirty="0" smtClean="0">
                <a:latin typeface="Comic Sans MS" panose="030F0702030302020204" pitchFamily="66" charset="0"/>
                <a:cs typeface="Comic Sans MS" panose="030F0702030302020204" pitchFamily="66" charset="0"/>
              </a:rPr>
              <a:t>B</a:t>
            </a:r>
            <a:endParaRPr lang="pt-BR" altLang="en-US" sz="2800" baseline="-25000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cxnSp>
        <p:nvCxnSpPr>
          <p:cNvPr id="46" name="Conector Reto 45"/>
          <p:cNvCxnSpPr/>
          <p:nvPr/>
        </p:nvCxnSpPr>
        <p:spPr>
          <a:xfrm rot="10800000">
            <a:off x="8546551" y="3025621"/>
            <a:ext cx="0" cy="540000"/>
          </a:xfrm>
          <a:prstGeom prst="line">
            <a:avLst/>
          </a:prstGeom>
          <a:ln w="25400"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Forma livre 47"/>
          <p:cNvSpPr/>
          <p:nvPr/>
        </p:nvSpPr>
        <p:spPr>
          <a:xfrm>
            <a:off x="7384415" y="4693285"/>
            <a:ext cx="936625" cy="1500505"/>
          </a:xfrm>
          <a:custGeom>
            <a:avLst/>
            <a:gdLst>
              <a:gd name="connsiteX0" fmla="*/ 1266303 w 1266303"/>
              <a:gd name="connsiteY0" fmla="*/ 1842448 h 1843904"/>
              <a:gd name="connsiteX1" fmla="*/ 529324 w 1266303"/>
              <a:gd name="connsiteY1" fmla="*/ 1678675 h 1843904"/>
              <a:gd name="connsiteX2" fmla="*/ 10709 w 1266303"/>
              <a:gd name="connsiteY2" fmla="*/ 805218 h 1843904"/>
              <a:gd name="connsiteX3" fmla="*/ 229073 w 1266303"/>
              <a:gd name="connsiteY3" fmla="*/ 0 h 1843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6303" h="1843904">
                <a:moveTo>
                  <a:pt x="1266303" y="1842448"/>
                </a:moveTo>
                <a:cubicBezTo>
                  <a:pt x="1002446" y="1846997"/>
                  <a:pt x="738590" y="1851547"/>
                  <a:pt x="529324" y="1678675"/>
                </a:cubicBezTo>
                <a:cubicBezTo>
                  <a:pt x="320058" y="1505803"/>
                  <a:pt x="60751" y="1084997"/>
                  <a:pt x="10709" y="805218"/>
                </a:cubicBezTo>
                <a:cubicBezTo>
                  <a:pt x="-39333" y="525439"/>
                  <a:pt x="94870" y="262719"/>
                  <a:pt x="229073" y="0"/>
                </a:cubicBezTo>
              </a:path>
            </a:pathLst>
          </a:custGeom>
          <a:noFill/>
          <a:ln w="22225">
            <a:solidFill>
              <a:srgbClr val="C0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9" name="Caixa de Texto 48"/>
              <p:cNvSpPr txBox="1"/>
              <p:nvPr/>
            </p:nvSpPr>
            <p:spPr>
              <a:xfrm>
                <a:off x="8757920" y="3673475"/>
                <a:ext cx="1290955" cy="58356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pt-BR" sz="32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pt-BR" sz="32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pt-BR" sz="32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𝑏𝑒</m:t>
                          </m:r>
                        </m:sub>
                      </m:sSub>
                    </m:oMath>
                  </m:oMathPara>
                </a14:m>
                <a:endParaRPr lang="en-US" altLang="en-US" sz="3200" i="1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9" name="Caixa de Texto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7920" y="3673475"/>
                <a:ext cx="1290955" cy="583565"/>
              </a:xfrm>
              <a:prstGeom prst="rect">
                <a:avLst/>
              </a:prstGeom>
              <a:blipFill rotWithShape="1">
                <a:blip r:embed="rId5"/>
                <a:stretch>
                  <a:fillRect r="-1672"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upo 49"/>
          <p:cNvGrpSpPr/>
          <p:nvPr/>
        </p:nvGrpSpPr>
        <p:grpSpPr>
          <a:xfrm rot="5400000" flipH="1">
            <a:off x="7902108" y="5107817"/>
            <a:ext cx="1274445" cy="234950"/>
            <a:chOff x="4152748" y="3524056"/>
            <a:chExt cx="1274569" cy="255373"/>
          </a:xfrm>
        </p:grpSpPr>
        <p:cxnSp>
          <p:nvCxnSpPr>
            <p:cNvPr id="51" name="Conector Reto 79"/>
            <p:cNvCxnSpPr/>
            <p:nvPr/>
          </p:nvCxnSpPr>
          <p:spPr>
            <a:xfrm flipV="1">
              <a:off x="4152748" y="3640943"/>
              <a:ext cx="1274569" cy="0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etângulo 52"/>
            <p:cNvSpPr/>
            <p:nvPr/>
          </p:nvSpPr>
          <p:spPr>
            <a:xfrm>
              <a:off x="4606140" y="3524056"/>
              <a:ext cx="476096" cy="255373"/>
            </a:xfrm>
            <a:prstGeom prst="rect">
              <a:avLst/>
            </a:prstGeom>
            <a:ln w="22225"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pt-BR" sz="240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4" name="Caixa de Texto 53"/>
              <p:cNvSpPr txBox="1"/>
              <p:nvPr/>
            </p:nvSpPr>
            <p:spPr>
              <a:xfrm>
                <a:off x="8757920" y="4885055"/>
                <a:ext cx="604520" cy="58356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altLang="en-US" sz="3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</m:ctrlPr>
                        </m:sSubPr>
                        <m:e>
                          <m:r>
                            <a:rPr lang="en-US" altLang="pt-BR" sz="3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pt-BR" sz="3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altLang="pt-BR" sz="3200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  <a:sym typeface="Symbol" panose="05050102010706020507" charset="0"/>
                </a:endParaRPr>
              </a:p>
            </p:txBody>
          </p:sp>
        </mc:Choice>
        <mc:Fallback>
          <p:sp>
            <p:nvSpPr>
              <p:cNvPr id="54" name="Caixa de Texto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7920" y="4885055"/>
                <a:ext cx="604520" cy="5835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4F297BB-B745-4CAB-BE1D-CE4C89382949}" type="slidenum">
              <a:rPr lang="pt-BR" smtClean="0"/>
            </a:fld>
            <a:endParaRPr lang="pt-BR"/>
          </a:p>
        </p:txBody>
      </p:sp>
      <p:sp>
        <p:nvSpPr>
          <p:cNvPr id="6" name="CaixaDeTexto 45"/>
          <p:cNvSpPr txBox="1"/>
          <p:nvPr/>
        </p:nvSpPr>
        <p:spPr>
          <a:xfrm>
            <a:off x="575956" y="437702"/>
            <a:ext cx="1104015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spcBef>
                <a:spcPts val="600"/>
              </a:spcBef>
              <a:spcAft>
                <a:spcPts val="600"/>
              </a:spcAft>
              <a:buFont typeface="+mj-lt"/>
              <a:buNone/>
            </a:pPr>
            <a:r>
              <a:rPr lang="pt-BR" altLang="en-US" sz="3200" b="1" dirty="0" smtClean="0">
                <a:solidFill>
                  <a:srgbClr val="C00000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Exemplo:</a:t>
            </a:r>
            <a:r>
              <a:rPr lang="pt-BR" altLang="en-US" sz="32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 Considerando </a:t>
            </a:r>
            <a:r>
              <a:rPr lang="pt-BR" altLang="en-US" sz="3200" b="1" dirty="0" smtClean="0">
                <a:solidFill>
                  <a:schemeClr val="tx1"/>
                </a:solidFill>
                <a:latin typeface="Symbol" panose="05050102010706020507" charset="0"/>
                <a:ea typeface="Cambria Math" panose="02040503050406030204" pitchFamily="18" charset="0"/>
                <a:cs typeface="Symbol" panose="05050102010706020507" charset="0"/>
                <a:sym typeface="Symbol" panose="05050102010706020507" charset="0"/>
              </a:rPr>
              <a:t>b</a:t>
            </a:r>
            <a:r>
              <a:rPr lang="pt-BR" altLang="en-US" sz="32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 = 100 e sem efeito Early, determinar as tensões DC (V</a:t>
            </a:r>
            <a:r>
              <a:rPr lang="pt-BR" altLang="en-US" sz="3200" b="1" baseline="-25000" dirty="0" smtClean="0">
                <a:solidFill>
                  <a:schemeClr val="tx1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BE</a:t>
            </a:r>
            <a:r>
              <a:rPr lang="pt-BR" altLang="en-US" sz="32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 = 0.7 V)</a:t>
            </a:r>
            <a:r>
              <a:rPr lang="pt-BR" altLang="en-US" sz="3200" b="1" dirty="0" smtClean="0">
                <a:solidFill>
                  <a:srgbClr val="C00000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 </a:t>
            </a:r>
            <a:endParaRPr lang="pt-BR" altLang="en-US" sz="3200" b="1" baseline="-25000" dirty="0" smtClean="0">
              <a:solidFill>
                <a:srgbClr val="C00000"/>
              </a:solidFill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</p:txBody>
      </p:sp>
      <p:grpSp>
        <p:nvGrpSpPr>
          <p:cNvPr id="22" name="Grupo 21"/>
          <p:cNvGrpSpPr/>
          <p:nvPr/>
        </p:nvGrpSpPr>
        <p:grpSpPr>
          <a:xfrm>
            <a:off x="366395" y="1790455"/>
            <a:ext cx="5538470" cy="4150605"/>
            <a:chOff x="577" y="2820"/>
            <a:chExt cx="8722" cy="6536"/>
          </a:xfrm>
        </p:grpSpPr>
        <p:grpSp>
          <p:nvGrpSpPr>
            <p:cNvPr id="13" name="Grupo 12"/>
            <p:cNvGrpSpPr/>
            <p:nvPr/>
          </p:nvGrpSpPr>
          <p:grpSpPr>
            <a:xfrm rot="5400000">
              <a:off x="3871" y="5997"/>
              <a:ext cx="2834" cy="1179"/>
              <a:chOff x="8610600" y="2524505"/>
              <a:chExt cx="1799347" cy="748570"/>
            </a:xfrm>
          </p:grpSpPr>
          <p:cxnSp>
            <p:nvCxnSpPr>
              <p:cNvPr id="5" name="Conector Reto 4"/>
              <p:cNvCxnSpPr/>
              <p:nvPr/>
            </p:nvCxnSpPr>
            <p:spPr>
              <a:xfrm>
                <a:off x="9212737" y="2794289"/>
                <a:ext cx="62332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Conector Reto 6"/>
              <p:cNvCxnSpPr/>
              <p:nvPr/>
            </p:nvCxnSpPr>
            <p:spPr>
              <a:xfrm>
                <a:off x="9094994" y="2531785"/>
                <a:ext cx="269332" cy="25689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Conector Reto 7"/>
              <p:cNvCxnSpPr/>
              <p:nvPr/>
            </p:nvCxnSpPr>
            <p:spPr>
              <a:xfrm flipV="1">
                <a:off x="9693182" y="2524505"/>
                <a:ext cx="230521" cy="253800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Conector Reto 8"/>
              <p:cNvCxnSpPr/>
              <p:nvPr/>
            </p:nvCxnSpPr>
            <p:spPr>
              <a:xfrm>
                <a:off x="8610600" y="2538153"/>
                <a:ext cx="484394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Conector Reto 9"/>
              <p:cNvCxnSpPr/>
              <p:nvPr/>
            </p:nvCxnSpPr>
            <p:spPr>
              <a:xfrm>
                <a:off x="9925553" y="2540097"/>
                <a:ext cx="484394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ector Reto 11"/>
              <p:cNvCxnSpPr/>
              <p:nvPr/>
            </p:nvCxnSpPr>
            <p:spPr>
              <a:xfrm rot="16200000">
                <a:off x="9284532" y="3030878"/>
                <a:ext cx="484394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upo 13"/>
            <p:cNvGrpSpPr/>
            <p:nvPr/>
          </p:nvGrpSpPr>
          <p:grpSpPr>
            <a:xfrm rot="5400000" flipH="1">
              <a:off x="4832" y="4377"/>
              <a:ext cx="2007" cy="370"/>
              <a:chOff x="4152748" y="3524056"/>
              <a:chExt cx="1274569" cy="255373"/>
            </a:xfrm>
          </p:grpSpPr>
          <p:cxnSp>
            <p:nvCxnSpPr>
              <p:cNvPr id="15" name="Conector Reto 79"/>
              <p:cNvCxnSpPr/>
              <p:nvPr/>
            </p:nvCxnSpPr>
            <p:spPr>
              <a:xfrm flipV="1">
                <a:off x="4152748" y="3640943"/>
                <a:ext cx="1274569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Retângulo 15"/>
              <p:cNvSpPr/>
              <p:nvPr/>
            </p:nvSpPr>
            <p:spPr>
              <a:xfrm>
                <a:off x="4606140" y="3524056"/>
                <a:ext cx="476096" cy="255373"/>
              </a:xfrm>
              <a:prstGeom prst="rect">
                <a:avLst/>
              </a:prstGeom>
              <a:ln w="222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pt-BR" sz="2400"/>
              </a:p>
            </p:txBody>
          </p:sp>
        </p:grpSp>
        <p:cxnSp>
          <p:nvCxnSpPr>
            <p:cNvPr id="19" name="Conector Reto 18"/>
            <p:cNvCxnSpPr/>
            <p:nvPr/>
          </p:nvCxnSpPr>
          <p:spPr>
            <a:xfrm>
              <a:off x="5875" y="5506"/>
              <a:ext cx="55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CaixaDeTexto 47"/>
            <p:cNvSpPr txBox="1"/>
            <p:nvPr/>
          </p:nvSpPr>
          <p:spPr>
            <a:xfrm>
              <a:off x="6431" y="5506"/>
              <a:ext cx="945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pt-BR" sz="2800" i="1" dirty="0" smtClean="0">
                  <a:latin typeface="Century Schoolbook" panose="02040604050505020304" pitchFamily="18" charset="0"/>
                  <a:ea typeface="Cambria Math" panose="02040503050406030204" pitchFamily="18" charset="0"/>
                </a:rPr>
                <a:t>V</a:t>
              </a:r>
              <a:r>
                <a:rPr lang="pt-BR" sz="2800" i="1" baseline="-25000" dirty="0" smtClean="0">
                  <a:latin typeface="Century Schoolbook" panose="02040604050505020304" pitchFamily="18" charset="0"/>
                  <a:ea typeface="Cambria Math" panose="02040503050406030204" pitchFamily="18" charset="0"/>
                </a:rPr>
                <a:t>C</a:t>
              </a:r>
              <a:endParaRPr lang="pt-BR" sz="2800" i="1" baseline="-25000" dirty="0" smtClean="0">
                <a:latin typeface="Century Schoolbook" panose="020406040505050203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37" name="CaixaDeTexto 47"/>
            <p:cNvSpPr txBox="1"/>
            <p:nvPr/>
          </p:nvSpPr>
          <p:spPr>
            <a:xfrm>
              <a:off x="3675" y="2820"/>
              <a:ext cx="2809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pt-BR" sz="2800" dirty="0" smtClean="0"/>
                <a:t>V</a:t>
              </a:r>
              <a:r>
                <a:rPr lang="pt-BR" sz="2800" baseline="-25000" dirty="0" smtClean="0"/>
                <a:t>CC</a:t>
              </a:r>
              <a:r>
                <a:rPr lang="pt-BR" sz="2800" dirty="0" smtClean="0"/>
                <a:t> = 15 V</a:t>
              </a:r>
              <a:endParaRPr lang="pt-BR" sz="2800" dirty="0" smtClean="0"/>
            </a:p>
          </p:txBody>
        </p:sp>
        <p:sp>
          <p:nvSpPr>
            <p:cNvPr id="42" name="Caixa de Texto 23"/>
            <p:cNvSpPr txBox="1"/>
            <p:nvPr/>
          </p:nvSpPr>
          <p:spPr>
            <a:xfrm>
              <a:off x="6117" y="3990"/>
              <a:ext cx="2882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pt-BR" altLang="en-US" sz="2800" dirty="0">
                  <a:latin typeface="Comic Sans MS" panose="030F0702030302020204" pitchFamily="66" charset="0"/>
                  <a:cs typeface="Comic Sans MS" panose="030F0702030302020204" pitchFamily="66" charset="0"/>
                </a:rPr>
                <a:t>R</a:t>
              </a:r>
              <a:r>
                <a:rPr lang="pt-BR" altLang="en-US" sz="2800" baseline="-25000" dirty="0" smtClean="0">
                  <a:latin typeface="Comic Sans MS" panose="030F0702030302020204" pitchFamily="66" charset="0"/>
                  <a:cs typeface="Comic Sans MS" panose="030F0702030302020204" pitchFamily="66" charset="0"/>
                </a:rPr>
                <a:t>C </a:t>
              </a:r>
              <a:r>
                <a:rPr lang="pt-BR" altLang="en-US" sz="2800" dirty="0" smtClean="0">
                  <a:latin typeface="Comic Sans MS" panose="030F0702030302020204" pitchFamily="66" charset="0"/>
                  <a:cs typeface="Comic Sans MS" panose="030F0702030302020204" pitchFamily="66" charset="0"/>
                </a:rPr>
                <a:t>= 5k</a:t>
              </a:r>
              <a:endParaRPr lang="pt-BR" altLang="en-US" sz="2800" dirty="0" smtClean="0">
                <a:latin typeface="Comic Sans MS" panose="030F0702030302020204" pitchFamily="66" charset="0"/>
                <a:cs typeface="Comic Sans MS" panose="030F0702030302020204" pitchFamily="66" charset="0"/>
              </a:endParaRPr>
            </a:p>
          </p:txBody>
        </p:sp>
        <p:grpSp>
          <p:nvGrpSpPr>
            <p:cNvPr id="11" name="Grupo 10"/>
            <p:cNvGrpSpPr/>
            <p:nvPr/>
          </p:nvGrpSpPr>
          <p:grpSpPr>
            <a:xfrm rot="5400000" flipH="1">
              <a:off x="4838" y="8144"/>
              <a:ext cx="2007" cy="370"/>
              <a:chOff x="4152748" y="3524056"/>
              <a:chExt cx="1274569" cy="255373"/>
            </a:xfrm>
          </p:grpSpPr>
          <p:cxnSp>
            <p:nvCxnSpPr>
              <p:cNvPr id="17" name="Conector Reto 79"/>
              <p:cNvCxnSpPr/>
              <p:nvPr/>
            </p:nvCxnSpPr>
            <p:spPr>
              <a:xfrm flipV="1">
                <a:off x="4152748" y="3644165"/>
                <a:ext cx="1274569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tângulo 17"/>
              <p:cNvSpPr/>
              <p:nvPr/>
            </p:nvSpPr>
            <p:spPr>
              <a:xfrm>
                <a:off x="4606140" y="3524056"/>
                <a:ext cx="476096" cy="255373"/>
              </a:xfrm>
              <a:prstGeom prst="rect">
                <a:avLst/>
              </a:prstGeom>
              <a:ln w="22225"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pt-BR" sz="2400"/>
              </a:p>
            </p:txBody>
          </p:sp>
        </p:grpSp>
        <p:sp>
          <p:nvSpPr>
            <p:cNvPr id="20" name="Caixa de Texto 23"/>
            <p:cNvSpPr txBox="1"/>
            <p:nvPr/>
          </p:nvSpPr>
          <p:spPr>
            <a:xfrm>
              <a:off x="6117" y="7869"/>
              <a:ext cx="3182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pt-BR" altLang="en-US" sz="2800" dirty="0">
                  <a:latin typeface="Comic Sans MS" panose="030F0702030302020204" pitchFamily="66" charset="0"/>
                  <a:cs typeface="Comic Sans MS" panose="030F0702030302020204" pitchFamily="66" charset="0"/>
                </a:rPr>
                <a:t>R</a:t>
              </a:r>
              <a:r>
                <a:rPr lang="pt-BR" altLang="en-US" sz="2800" baseline="-25000" dirty="0">
                  <a:latin typeface="Comic Sans MS" panose="030F0702030302020204" pitchFamily="66" charset="0"/>
                  <a:cs typeface="Comic Sans MS" panose="030F0702030302020204" pitchFamily="66" charset="0"/>
                </a:rPr>
                <a:t>E </a:t>
              </a:r>
              <a:r>
                <a:rPr lang="pt-BR" altLang="en-US" sz="2800" dirty="0">
                  <a:latin typeface="Comic Sans MS" panose="030F0702030302020204" pitchFamily="66" charset="0"/>
                  <a:cs typeface="Comic Sans MS" panose="030F0702030302020204" pitchFamily="66" charset="0"/>
                </a:rPr>
                <a:t>= 3k</a:t>
              </a:r>
              <a:endParaRPr lang="pt-BR" altLang="en-US" sz="2800" dirty="0">
                <a:latin typeface="Comic Sans MS" panose="030F0702030302020204" pitchFamily="66" charset="0"/>
                <a:cs typeface="Comic Sans MS" panose="030F0702030302020204" pitchFamily="66" charset="0"/>
              </a:endParaRPr>
            </a:p>
          </p:txBody>
        </p:sp>
        <p:cxnSp>
          <p:nvCxnSpPr>
            <p:cNvPr id="21" name="Conector Reto 20"/>
            <p:cNvCxnSpPr/>
            <p:nvPr/>
          </p:nvCxnSpPr>
          <p:spPr>
            <a:xfrm>
              <a:off x="5561" y="9301"/>
              <a:ext cx="55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upo 22"/>
            <p:cNvGrpSpPr/>
            <p:nvPr/>
          </p:nvGrpSpPr>
          <p:grpSpPr>
            <a:xfrm rot="5400000" flipH="1">
              <a:off x="2837" y="4461"/>
              <a:ext cx="2007" cy="370"/>
              <a:chOff x="4152748" y="3524056"/>
              <a:chExt cx="1274569" cy="255373"/>
            </a:xfrm>
          </p:grpSpPr>
          <p:cxnSp>
            <p:nvCxnSpPr>
              <p:cNvPr id="24" name="Conector Reto 79"/>
              <p:cNvCxnSpPr/>
              <p:nvPr/>
            </p:nvCxnSpPr>
            <p:spPr>
              <a:xfrm flipV="1">
                <a:off x="4152748" y="3657508"/>
                <a:ext cx="1274569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tângulo 24"/>
              <p:cNvSpPr/>
              <p:nvPr/>
            </p:nvSpPr>
            <p:spPr>
              <a:xfrm>
                <a:off x="4606140" y="3524056"/>
                <a:ext cx="476096" cy="255373"/>
              </a:xfrm>
              <a:prstGeom prst="rect">
                <a:avLst/>
              </a:prstGeom>
              <a:ln w="222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pt-BR" sz="2400"/>
              </a:p>
            </p:txBody>
          </p:sp>
        </p:grpSp>
        <p:grpSp>
          <p:nvGrpSpPr>
            <p:cNvPr id="26" name="Grupo 25"/>
            <p:cNvGrpSpPr/>
            <p:nvPr/>
          </p:nvGrpSpPr>
          <p:grpSpPr>
            <a:xfrm rot="5400000" flipH="1">
              <a:off x="2813" y="8168"/>
              <a:ext cx="2007" cy="370"/>
              <a:chOff x="4152748" y="3524056"/>
              <a:chExt cx="1274569" cy="255373"/>
            </a:xfrm>
          </p:grpSpPr>
          <p:cxnSp>
            <p:nvCxnSpPr>
              <p:cNvPr id="27" name="Conector Reto 79"/>
              <p:cNvCxnSpPr/>
              <p:nvPr/>
            </p:nvCxnSpPr>
            <p:spPr>
              <a:xfrm flipV="1">
                <a:off x="4152748" y="3640943"/>
                <a:ext cx="1274569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Retângulo 27"/>
              <p:cNvSpPr/>
              <p:nvPr/>
            </p:nvSpPr>
            <p:spPr>
              <a:xfrm>
                <a:off x="4606140" y="3524056"/>
                <a:ext cx="476096" cy="255373"/>
              </a:xfrm>
              <a:prstGeom prst="rect">
                <a:avLst/>
              </a:prstGeom>
              <a:ln w="22225"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pt-BR" sz="2400"/>
              </a:p>
            </p:txBody>
          </p:sp>
        </p:grpSp>
        <p:cxnSp>
          <p:nvCxnSpPr>
            <p:cNvPr id="29" name="Conector Reto 28"/>
            <p:cNvCxnSpPr/>
            <p:nvPr/>
          </p:nvCxnSpPr>
          <p:spPr>
            <a:xfrm>
              <a:off x="3561" y="9356"/>
              <a:ext cx="55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Reto 29"/>
            <p:cNvCxnSpPr/>
            <p:nvPr/>
          </p:nvCxnSpPr>
          <p:spPr>
            <a:xfrm>
              <a:off x="3819" y="5499"/>
              <a:ext cx="0" cy="205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Reto 30"/>
            <p:cNvCxnSpPr/>
            <p:nvPr/>
          </p:nvCxnSpPr>
          <p:spPr>
            <a:xfrm>
              <a:off x="2874" y="6596"/>
              <a:ext cx="225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Elipse 31"/>
            <p:cNvSpPr/>
            <p:nvPr/>
          </p:nvSpPr>
          <p:spPr>
            <a:xfrm>
              <a:off x="3749" y="6532"/>
              <a:ext cx="170" cy="17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pt-BR" altLang="en-US"/>
            </a:p>
          </p:txBody>
        </p:sp>
        <p:sp>
          <p:nvSpPr>
            <p:cNvPr id="33" name="Caixa de Texto 23"/>
            <p:cNvSpPr txBox="1"/>
            <p:nvPr/>
          </p:nvSpPr>
          <p:spPr>
            <a:xfrm>
              <a:off x="619" y="7833"/>
              <a:ext cx="3182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pt-BR" altLang="en-US" sz="2800" dirty="0">
                  <a:latin typeface="Comic Sans MS" panose="030F0702030302020204" pitchFamily="66" charset="0"/>
                  <a:cs typeface="Comic Sans MS" panose="030F0702030302020204" pitchFamily="66" charset="0"/>
                </a:rPr>
                <a:t>R</a:t>
              </a:r>
              <a:r>
                <a:rPr lang="pt-BR" altLang="en-US" sz="2800" baseline="-25000" dirty="0">
                  <a:latin typeface="Comic Sans MS" panose="030F0702030302020204" pitchFamily="66" charset="0"/>
                  <a:cs typeface="Comic Sans MS" panose="030F0702030302020204" pitchFamily="66" charset="0"/>
                </a:rPr>
                <a:t>B2 </a:t>
              </a:r>
              <a:r>
                <a:rPr lang="pt-BR" altLang="en-US" sz="2800" dirty="0">
                  <a:latin typeface="Comic Sans MS" panose="030F0702030302020204" pitchFamily="66" charset="0"/>
                  <a:cs typeface="Comic Sans MS" panose="030F0702030302020204" pitchFamily="66" charset="0"/>
                </a:rPr>
                <a:t>= 50k</a:t>
              </a:r>
              <a:endParaRPr lang="pt-BR" altLang="en-US" sz="2800" dirty="0">
                <a:latin typeface="Comic Sans MS" panose="030F0702030302020204" pitchFamily="66" charset="0"/>
                <a:cs typeface="Comic Sans MS" panose="030F0702030302020204" pitchFamily="66" charset="0"/>
              </a:endParaRPr>
            </a:p>
          </p:txBody>
        </p:sp>
        <p:sp>
          <p:nvSpPr>
            <p:cNvPr id="34" name="Caixa de Texto 23"/>
            <p:cNvSpPr txBox="1"/>
            <p:nvPr/>
          </p:nvSpPr>
          <p:spPr>
            <a:xfrm>
              <a:off x="577" y="4102"/>
              <a:ext cx="3182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pt-BR" altLang="en-US" sz="2800" dirty="0">
                  <a:latin typeface="Comic Sans MS" panose="030F0702030302020204" pitchFamily="66" charset="0"/>
                  <a:cs typeface="Comic Sans MS" panose="030F0702030302020204" pitchFamily="66" charset="0"/>
                </a:rPr>
                <a:t>R</a:t>
              </a:r>
              <a:r>
                <a:rPr lang="pt-BR" altLang="en-US" sz="2800" baseline="-25000" dirty="0">
                  <a:latin typeface="Comic Sans MS" panose="030F0702030302020204" pitchFamily="66" charset="0"/>
                  <a:cs typeface="Comic Sans MS" panose="030F0702030302020204" pitchFamily="66" charset="0"/>
                </a:rPr>
                <a:t>B1 </a:t>
              </a:r>
              <a:r>
                <a:rPr lang="pt-BR" altLang="en-US" sz="2800" dirty="0">
                  <a:latin typeface="Comic Sans MS" panose="030F0702030302020204" pitchFamily="66" charset="0"/>
                  <a:cs typeface="Comic Sans MS" panose="030F0702030302020204" pitchFamily="66" charset="0"/>
                </a:rPr>
                <a:t>= 100k</a:t>
              </a:r>
              <a:endParaRPr lang="pt-BR" altLang="en-US" sz="2800" dirty="0">
                <a:latin typeface="Comic Sans MS" panose="030F0702030302020204" pitchFamily="66" charset="0"/>
                <a:cs typeface="Comic Sans MS" panose="030F0702030302020204" pitchFamily="66" charset="0"/>
              </a:endParaRPr>
            </a:p>
          </p:txBody>
        </p:sp>
      </p:grpSp>
      <p:sp>
        <p:nvSpPr>
          <p:cNvPr id="35" name="CaixaDeTexto 45"/>
          <p:cNvSpPr txBox="1"/>
          <p:nvPr/>
        </p:nvSpPr>
        <p:spPr>
          <a:xfrm>
            <a:off x="5904865" y="2127885"/>
            <a:ext cx="5865495" cy="40309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spcBef>
                <a:spcPts val="600"/>
              </a:spcBef>
              <a:spcAft>
                <a:spcPts val="600"/>
              </a:spcAft>
              <a:buFont typeface="+mj-lt"/>
              <a:buNone/>
            </a:pPr>
            <a:r>
              <a:rPr lang="pt-BR" altLang="en-US" sz="32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Observe que a fonte de tensão Vb foi substituída por um “divisor resistivo” formado por R</a:t>
            </a:r>
            <a:r>
              <a:rPr lang="pt-BR" altLang="en-US" sz="3200" b="1" baseline="-25000" dirty="0" smtClean="0">
                <a:solidFill>
                  <a:schemeClr val="tx1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B1 </a:t>
            </a:r>
            <a:r>
              <a:rPr lang="pt-BR" altLang="en-US" sz="32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e R</a:t>
            </a:r>
            <a:r>
              <a:rPr lang="pt-BR" altLang="en-US" sz="3200" b="1" baseline="-25000" dirty="0" smtClean="0">
                <a:solidFill>
                  <a:schemeClr val="tx1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B2</a:t>
            </a:r>
            <a:r>
              <a:rPr lang="pt-BR" altLang="en-US" sz="32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. Como há uma corrente I</a:t>
            </a:r>
            <a:r>
              <a:rPr lang="pt-BR" altLang="en-US" sz="3200" b="1" baseline="-25000" dirty="0" smtClean="0">
                <a:solidFill>
                  <a:schemeClr val="tx1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B</a:t>
            </a:r>
            <a:r>
              <a:rPr lang="pt-BR" altLang="en-US" sz="32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 entrando na base, devemos analisar o circuito com cuidado.  </a:t>
            </a:r>
            <a:endParaRPr lang="pt-BR" altLang="en-US" sz="3200" b="1" baseline="-25000" dirty="0" smtClean="0">
              <a:solidFill>
                <a:srgbClr val="C00000"/>
              </a:solidFill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4F297BB-B745-4CAB-BE1D-CE4C89382949}" type="slidenum">
              <a:rPr lang="pt-BR" smtClean="0"/>
            </a:fld>
            <a:endParaRPr lang="pt-BR"/>
          </a:p>
        </p:txBody>
      </p:sp>
      <p:cxnSp>
        <p:nvCxnSpPr>
          <p:cNvPr id="7" name="Conector Reto 6"/>
          <p:cNvCxnSpPr/>
          <p:nvPr/>
        </p:nvCxnSpPr>
        <p:spPr>
          <a:xfrm>
            <a:off x="2818130" y="2968625"/>
            <a:ext cx="1127125" cy="0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to 4"/>
          <p:cNvCxnSpPr/>
          <p:nvPr/>
        </p:nvCxnSpPr>
        <p:spPr>
          <a:xfrm>
            <a:off x="2818130" y="2047875"/>
            <a:ext cx="1127125" cy="0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45"/>
          <p:cNvSpPr txBox="1"/>
          <p:nvPr/>
        </p:nvSpPr>
        <p:spPr>
          <a:xfrm>
            <a:off x="575956" y="421827"/>
            <a:ext cx="110401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ctr">
              <a:spcBef>
                <a:spcPts val="600"/>
              </a:spcBef>
              <a:spcAft>
                <a:spcPts val="600"/>
              </a:spcAft>
              <a:buFont typeface="+mj-lt"/>
              <a:buNone/>
            </a:pPr>
            <a:r>
              <a:rPr lang="pt-BR" altLang="en-US" sz="3600" b="1" dirty="0" smtClean="0">
                <a:solidFill>
                  <a:srgbClr val="C00000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Teorema de Thevenin</a:t>
            </a:r>
            <a:endParaRPr lang="pt-BR" altLang="en-US" sz="3600" b="1" baseline="-25000" dirty="0" smtClean="0">
              <a:solidFill>
                <a:srgbClr val="C00000"/>
              </a:solidFill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</p:txBody>
      </p:sp>
      <p:sp>
        <p:nvSpPr>
          <p:cNvPr id="8" name="Retângulo arredondado 7"/>
          <p:cNvSpPr/>
          <p:nvPr/>
        </p:nvSpPr>
        <p:spPr>
          <a:xfrm>
            <a:off x="1135380" y="1666875"/>
            <a:ext cx="2079625" cy="158624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p>
            <a:pPr algn="ctr"/>
            <a:r>
              <a:rPr lang="pt-BR" altLang="en-US" sz="4800" b="1">
                <a:solidFill>
                  <a:schemeClr val="tx1"/>
                </a:solidFill>
              </a:rPr>
              <a:t>N</a:t>
            </a:r>
            <a:endParaRPr lang="pt-BR" altLang="en-US" sz="4800" b="1">
              <a:solidFill>
                <a:schemeClr val="tx1"/>
              </a:solidFill>
            </a:endParaRPr>
          </a:p>
        </p:txBody>
      </p:sp>
      <p:sp>
        <p:nvSpPr>
          <p:cNvPr id="9" name="Forma livre 8"/>
          <p:cNvSpPr/>
          <p:nvPr/>
        </p:nvSpPr>
        <p:spPr>
          <a:xfrm>
            <a:off x="4072255" y="2079625"/>
            <a:ext cx="204470" cy="873125"/>
          </a:xfrm>
          <a:custGeom>
            <a:avLst/>
            <a:gdLst>
              <a:gd name="connisteX0" fmla="*/ 15875 w 204247"/>
              <a:gd name="connsiteY0" fmla="*/ 873125 h 873125"/>
              <a:gd name="connisteX1" fmla="*/ 158750 w 204247"/>
              <a:gd name="connsiteY1" fmla="*/ 635000 h 873125"/>
              <a:gd name="connisteX2" fmla="*/ 190500 w 204247"/>
              <a:gd name="connsiteY2" fmla="*/ 254000 h 873125"/>
              <a:gd name="connisteX3" fmla="*/ 0 w 204247"/>
              <a:gd name="connsiteY3" fmla="*/ 0 h 87312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</a:cxnLst>
            <a:rect l="l" t="t" r="r" b="b"/>
            <a:pathLst>
              <a:path w="204247" h="873125">
                <a:moveTo>
                  <a:pt x="15875" y="873125"/>
                </a:moveTo>
                <a:cubicBezTo>
                  <a:pt x="43815" y="833120"/>
                  <a:pt x="123825" y="758825"/>
                  <a:pt x="158750" y="635000"/>
                </a:cubicBezTo>
                <a:cubicBezTo>
                  <a:pt x="193675" y="511175"/>
                  <a:pt x="222250" y="381000"/>
                  <a:pt x="190500" y="254000"/>
                </a:cubicBezTo>
                <a:cubicBezTo>
                  <a:pt x="158750" y="127000"/>
                  <a:pt x="38735" y="43180"/>
                  <a:pt x="0" y="0"/>
                </a:cubicBezTo>
              </a:path>
            </a:pathLst>
          </a:custGeom>
          <a:noFill/>
          <a:ln w="25400">
            <a:solidFill>
              <a:srgbClr val="C00000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 altLang="en-US"/>
          </a:p>
        </p:txBody>
      </p:sp>
      <p:sp>
        <p:nvSpPr>
          <p:cNvPr id="42" name="Caixa de Texto 23"/>
          <p:cNvSpPr txBox="1"/>
          <p:nvPr/>
        </p:nvSpPr>
        <p:spPr>
          <a:xfrm>
            <a:off x="3337560" y="2255520"/>
            <a:ext cx="9391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sz="2800" dirty="0" smtClean="0">
                <a:latin typeface="Comic Sans MS" panose="030F0702030302020204" pitchFamily="66" charset="0"/>
                <a:cs typeface="Comic Sans MS" panose="030F0702030302020204" pitchFamily="66" charset="0"/>
              </a:rPr>
              <a:t>Vo</a:t>
            </a:r>
            <a:r>
              <a:rPr lang="pt-BR" altLang="en-US" sz="2800" baseline="-25000" dirty="0" smtClean="0"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endParaRPr lang="pt-BR" altLang="en-US" sz="2800" dirty="0" smtClean="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cxnSp>
        <p:nvCxnSpPr>
          <p:cNvPr id="10" name="Conector Reto 9"/>
          <p:cNvCxnSpPr/>
          <p:nvPr/>
        </p:nvCxnSpPr>
        <p:spPr>
          <a:xfrm>
            <a:off x="9475470" y="2968625"/>
            <a:ext cx="1127125" cy="0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>
            <a:off x="9506585" y="2047875"/>
            <a:ext cx="1127125" cy="0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ângulo arredondado 11"/>
          <p:cNvSpPr/>
          <p:nvPr/>
        </p:nvSpPr>
        <p:spPr>
          <a:xfrm>
            <a:off x="7426960" y="1666875"/>
            <a:ext cx="2079625" cy="158624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p>
            <a:pPr algn="ctr"/>
            <a:r>
              <a:rPr lang="pt-BR" altLang="en-US" sz="4800" b="1">
                <a:solidFill>
                  <a:schemeClr val="tx1"/>
                </a:solidFill>
              </a:rPr>
              <a:t>N</a:t>
            </a:r>
            <a:r>
              <a:rPr lang="pt-BR" altLang="en-US" sz="4800" b="1" baseline="-25000">
                <a:solidFill>
                  <a:schemeClr val="tx1"/>
                </a:solidFill>
              </a:rPr>
              <a:t>0</a:t>
            </a:r>
            <a:endParaRPr lang="pt-BR" altLang="en-US" sz="4800" b="1" baseline="-25000">
              <a:solidFill>
                <a:schemeClr val="tx1"/>
              </a:solidFill>
            </a:endParaRPr>
          </a:p>
        </p:txBody>
      </p:sp>
      <p:sp>
        <p:nvSpPr>
          <p:cNvPr id="13" name="Caixa de Texto 23"/>
          <p:cNvSpPr txBox="1"/>
          <p:nvPr/>
        </p:nvSpPr>
        <p:spPr>
          <a:xfrm>
            <a:off x="9568815" y="1264920"/>
            <a:ext cx="9391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sz="2800" dirty="0" smtClean="0">
                <a:latin typeface="Comic Sans MS" panose="030F0702030302020204" pitchFamily="66" charset="0"/>
                <a:cs typeface="Comic Sans MS" panose="030F0702030302020204" pitchFamily="66" charset="0"/>
              </a:rPr>
              <a:t>Vo</a:t>
            </a:r>
            <a:r>
              <a:rPr lang="pt-BR" altLang="en-US" sz="2800" baseline="-25000" dirty="0" smtClean="0"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endParaRPr lang="pt-BR" altLang="en-US" sz="2800" dirty="0" smtClean="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14" name="Elipse 13"/>
          <p:cNvSpPr/>
          <p:nvPr/>
        </p:nvSpPr>
        <p:spPr>
          <a:xfrm>
            <a:off x="9768840" y="1786890"/>
            <a:ext cx="539750" cy="508635"/>
          </a:xfrm>
          <a:prstGeom prst="ellipse">
            <a:avLst/>
          </a:prstGeom>
          <a:solidFill>
            <a:srgbClr val="F7FD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 altLang="en-US"/>
          </a:p>
        </p:txBody>
      </p:sp>
      <p:sp>
        <p:nvSpPr>
          <p:cNvPr id="15" name="Caixa de Texto 14"/>
          <p:cNvSpPr txBox="1"/>
          <p:nvPr/>
        </p:nvSpPr>
        <p:spPr>
          <a:xfrm>
            <a:off x="10009505" y="1814830"/>
            <a:ext cx="2857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t-BR" altLang="en-US" sz="2000" b="1"/>
              <a:t>+</a:t>
            </a:r>
            <a:endParaRPr lang="pt-BR" altLang="en-US" sz="2000" b="1"/>
          </a:p>
        </p:txBody>
      </p:sp>
      <p:sp>
        <p:nvSpPr>
          <p:cNvPr id="35" name="CaixaDeTexto 45"/>
          <p:cNvSpPr txBox="1"/>
          <p:nvPr/>
        </p:nvSpPr>
        <p:spPr>
          <a:xfrm>
            <a:off x="575945" y="4197985"/>
            <a:ext cx="4547870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spcBef>
                <a:spcPts val="600"/>
              </a:spcBef>
              <a:spcAft>
                <a:spcPts val="600"/>
              </a:spcAft>
              <a:buFont typeface="+mj-lt"/>
              <a:buNone/>
            </a:pPr>
            <a:r>
              <a:rPr lang="pt-BR" alt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N:</a:t>
            </a:r>
            <a:r>
              <a:rPr lang="pt-BR" altLang="en-US" sz="32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 rede com R, C, L, mutuas, geradores vinculados e fontes independentes </a:t>
            </a:r>
            <a:endParaRPr lang="pt-BR" altLang="en-US" sz="3200" b="1" baseline="-25000" dirty="0" smtClean="0">
              <a:solidFill>
                <a:srgbClr val="C00000"/>
              </a:solidFill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</p:txBody>
      </p:sp>
      <p:sp>
        <p:nvSpPr>
          <p:cNvPr id="16" name="CaixaDeTexto 45"/>
          <p:cNvSpPr txBox="1"/>
          <p:nvPr/>
        </p:nvSpPr>
        <p:spPr>
          <a:xfrm>
            <a:off x="5962015" y="3952875"/>
            <a:ext cx="6035675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spcBef>
                <a:spcPts val="600"/>
              </a:spcBef>
              <a:spcAft>
                <a:spcPts val="600"/>
              </a:spcAft>
              <a:buFont typeface="+mj-lt"/>
              <a:buNone/>
            </a:pPr>
            <a:r>
              <a:rPr lang="pt-BR" alt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N</a:t>
            </a:r>
            <a:r>
              <a:rPr lang="pt-BR" altLang="en-US" sz="3200" b="1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0</a:t>
            </a:r>
            <a:r>
              <a:rPr lang="pt-BR" altLang="en-US" sz="32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: rede obtida a partir de N, inativando os geradores independentes (fonte de tensão é curto, fonte de corrente é aberto) </a:t>
            </a:r>
            <a:endParaRPr lang="pt-BR" altLang="en-US" sz="3200" b="1" baseline="-25000" dirty="0" smtClean="0">
              <a:solidFill>
                <a:srgbClr val="C00000"/>
              </a:solidFill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</p:txBody>
      </p:sp>
      <p:sp>
        <p:nvSpPr>
          <p:cNvPr id="57" name="CaixaDeTexto 56"/>
          <p:cNvSpPr txBox="1"/>
          <p:nvPr/>
        </p:nvSpPr>
        <p:spPr>
          <a:xfrm>
            <a:off x="4233193" y="3195475"/>
            <a:ext cx="3060918" cy="584775"/>
          </a:xfrm>
          <a:prstGeom prst="rect">
            <a:avLst/>
          </a:prstGeom>
          <a:noFill/>
          <a:ln w="34925">
            <a:solidFill>
              <a:srgbClr val="FFFF00"/>
            </a:solidFill>
          </a:ln>
        </p:spPr>
        <p:txBody>
          <a:bodyPr wrap="square" rtlCol="0">
            <a:spAutoFit/>
          </a:bodyPr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alt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Equivalentes</a:t>
            </a:r>
            <a:endParaRPr lang="pt-BR" altLang="en-US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4F297BB-B745-4CAB-BE1D-CE4C89382949}" type="slidenum">
              <a:rPr lang="pt-BR" smtClean="0"/>
            </a:fld>
            <a:endParaRPr lang="pt-BR"/>
          </a:p>
        </p:txBody>
      </p:sp>
      <p:cxnSp>
        <p:nvCxnSpPr>
          <p:cNvPr id="7" name="Conector Reto 6"/>
          <p:cNvCxnSpPr/>
          <p:nvPr/>
        </p:nvCxnSpPr>
        <p:spPr>
          <a:xfrm flipV="1">
            <a:off x="1402715" y="3872865"/>
            <a:ext cx="1835785" cy="635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to 4"/>
          <p:cNvCxnSpPr/>
          <p:nvPr/>
        </p:nvCxnSpPr>
        <p:spPr>
          <a:xfrm flipV="1">
            <a:off x="1365250" y="2681605"/>
            <a:ext cx="1793875" cy="17780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45"/>
          <p:cNvSpPr txBox="1"/>
          <p:nvPr/>
        </p:nvSpPr>
        <p:spPr>
          <a:xfrm>
            <a:off x="575945" y="420370"/>
            <a:ext cx="87401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ctr">
              <a:spcBef>
                <a:spcPts val="600"/>
              </a:spcBef>
              <a:spcAft>
                <a:spcPts val="600"/>
              </a:spcAft>
              <a:buFont typeface="+mj-lt"/>
              <a:buNone/>
            </a:pPr>
            <a:r>
              <a:rPr lang="pt-BR" altLang="en-US" sz="3200" b="1" dirty="0" smtClean="0">
                <a:solidFill>
                  <a:srgbClr val="C00000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Teorema de Thevenin</a:t>
            </a:r>
            <a:endParaRPr lang="pt-BR" altLang="en-US" sz="3200" b="1" baseline="-25000" dirty="0" smtClean="0">
              <a:solidFill>
                <a:srgbClr val="C00000"/>
              </a:solidFill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</p:txBody>
      </p:sp>
      <p:sp>
        <p:nvSpPr>
          <p:cNvPr id="8" name="Forma livre 7"/>
          <p:cNvSpPr/>
          <p:nvPr/>
        </p:nvSpPr>
        <p:spPr>
          <a:xfrm>
            <a:off x="3238500" y="2757805"/>
            <a:ext cx="337185" cy="1057910"/>
          </a:xfrm>
          <a:custGeom>
            <a:avLst/>
            <a:gdLst>
              <a:gd name="connisteX0" fmla="*/ 15875 w 204247"/>
              <a:gd name="connsiteY0" fmla="*/ 873125 h 873125"/>
              <a:gd name="connisteX1" fmla="*/ 158750 w 204247"/>
              <a:gd name="connsiteY1" fmla="*/ 635000 h 873125"/>
              <a:gd name="connisteX2" fmla="*/ 190500 w 204247"/>
              <a:gd name="connsiteY2" fmla="*/ 254000 h 873125"/>
              <a:gd name="connisteX3" fmla="*/ 0 w 204247"/>
              <a:gd name="connsiteY3" fmla="*/ 0 h 87312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</a:cxnLst>
            <a:rect l="l" t="t" r="r" b="b"/>
            <a:pathLst>
              <a:path w="204247" h="873125">
                <a:moveTo>
                  <a:pt x="15875" y="873125"/>
                </a:moveTo>
                <a:cubicBezTo>
                  <a:pt x="43815" y="833120"/>
                  <a:pt x="123825" y="758825"/>
                  <a:pt x="158750" y="635000"/>
                </a:cubicBezTo>
                <a:cubicBezTo>
                  <a:pt x="193675" y="511175"/>
                  <a:pt x="222250" y="381000"/>
                  <a:pt x="190500" y="254000"/>
                </a:cubicBezTo>
                <a:cubicBezTo>
                  <a:pt x="158750" y="127000"/>
                  <a:pt x="38735" y="43180"/>
                  <a:pt x="0" y="0"/>
                </a:cubicBezTo>
              </a:path>
            </a:pathLst>
          </a:custGeom>
          <a:noFill/>
          <a:ln w="25400">
            <a:solidFill>
              <a:srgbClr val="C00000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 altLang="en-US"/>
          </a:p>
        </p:txBody>
      </p:sp>
      <p:sp>
        <p:nvSpPr>
          <p:cNvPr id="42" name="Caixa de Texto 23"/>
          <p:cNvSpPr txBox="1"/>
          <p:nvPr/>
        </p:nvSpPr>
        <p:spPr>
          <a:xfrm>
            <a:off x="3238500" y="2444115"/>
            <a:ext cx="9391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sz="2800" dirty="0" smtClean="0">
                <a:latin typeface="Comic Sans MS" panose="030F0702030302020204" pitchFamily="66" charset="0"/>
                <a:cs typeface="Comic Sans MS" panose="030F0702030302020204" pitchFamily="66" charset="0"/>
              </a:rPr>
              <a:t>V</a:t>
            </a:r>
            <a:r>
              <a:rPr lang="pt-BR" altLang="en-US" sz="2800" baseline="-25000" dirty="0" smtClean="0">
                <a:latin typeface="Comic Sans MS" panose="030F0702030302020204" pitchFamily="66" charset="0"/>
                <a:cs typeface="Comic Sans MS" panose="030F0702030302020204" pitchFamily="66" charset="0"/>
              </a:rPr>
              <a:t>BB </a:t>
            </a:r>
            <a:endParaRPr lang="pt-BR" altLang="en-US" sz="2800" dirty="0" smtClean="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cxnSp>
        <p:nvCxnSpPr>
          <p:cNvPr id="10" name="Conector Reto 9"/>
          <p:cNvCxnSpPr/>
          <p:nvPr/>
        </p:nvCxnSpPr>
        <p:spPr>
          <a:xfrm>
            <a:off x="7656830" y="1874520"/>
            <a:ext cx="1127125" cy="0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aixa de Texto 23"/>
              <p:cNvSpPr txBox="1"/>
              <p:nvPr/>
            </p:nvSpPr>
            <p:spPr>
              <a:xfrm>
                <a:off x="6661150" y="989965"/>
                <a:ext cx="4053205" cy="742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pt-BR" sz="2800" i="1" dirty="0" smtClea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pt-BR" sz="2800" i="1" dirty="0" smtClea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pt-BR" sz="2800" i="1" dirty="0" smtClea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𝐵𝐵</m:t>
                        </m:r>
                      </m:sub>
                    </m:sSub>
                    <m:r>
                      <a:rPr lang="en-US" altLang="pt-BR" sz="2800" i="1" dirty="0" smtClean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pt-BR" sz="2800" i="1" dirty="0" smtClea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pt-BR" sz="2800" i="1" dirty="0" smtClea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pt-BR" sz="2800" i="1" dirty="0" smtClea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𝐶𝐶</m:t>
                        </m:r>
                      </m:sub>
                    </m:sSub>
                    <m:f>
                      <m:fPr>
                        <m:ctrlPr>
                          <a:rPr lang="en-US" altLang="pt-BR" sz="2800" i="1" dirty="0" smtClea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pt-BR" sz="2800" i="1" dirty="0" smtClean="0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pt-BR" sz="2800" i="1" dirty="0" smtClean="0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pt-BR" sz="2800" i="1" dirty="0" smtClean="0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altLang="pt-BR" sz="2800" i="1" dirty="0" smtClean="0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pt-BR" sz="2800" i="1" dirty="0" smtClean="0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pt-BR" sz="2800" i="1" dirty="0" smtClean="0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pt-BR" sz="2800" i="1" dirty="0" smtClean="0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altLang="pt-BR" sz="2800" i="1" dirty="0" smtClean="0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pt-BR" sz="2800" i="1" dirty="0" smtClean="0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pt-BR" sz="2800" i="1" dirty="0" smtClean="0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pt-BR" sz="2800" i="1" dirty="0" smtClean="0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pt-BR" sz="2800" i="1" dirty="0" smtClean="0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altLang="pt-BR" sz="2800" i="1" dirty="0" smtClean="0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altLang="pt-BR" sz="2800" i="1" dirty="0" smtClean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altLang="pt-BR" sz="2800" i="1" dirty="0" smtClean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5</m:t>
                    </m:r>
                    <m:r>
                      <a:rPr lang="en-US" altLang="pt-BR" sz="2800" i="1" dirty="0" smtClean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pt-BR" altLang="en-US" sz="2800" baseline="-25000" dirty="0" smtClean="0">
                    <a:latin typeface="Comic Sans MS" panose="030F0702030302020204" pitchFamily="66" charset="0"/>
                    <a:cs typeface="Comic Sans MS" panose="030F0702030302020204" pitchFamily="66" charset="0"/>
                  </a:rPr>
                  <a:t> </a:t>
                </a:r>
                <a:endParaRPr lang="pt-BR" altLang="en-US" sz="2800" dirty="0" smtClean="0">
                  <a:latin typeface="Comic Sans MS" panose="030F0702030302020204" pitchFamily="66" charset="0"/>
                  <a:cs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13" name="Caixa de Texto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1150" y="989965"/>
                <a:ext cx="4053205" cy="742315"/>
              </a:xfrm>
              <a:prstGeom prst="rect">
                <a:avLst/>
              </a:prstGeom>
              <a:blipFill rotWithShape="1">
                <a:blip r:embed="rId1"/>
                <a:stretch>
                  <a:fillRect b="-2652"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5" name="Grupo 54"/>
          <p:cNvGrpSpPr/>
          <p:nvPr/>
        </p:nvGrpSpPr>
        <p:grpSpPr>
          <a:xfrm rot="10800000">
            <a:off x="7123430" y="1627505"/>
            <a:ext cx="1126490" cy="508000"/>
            <a:chOff x="14922" y="4274"/>
            <a:chExt cx="1774" cy="800"/>
          </a:xfrm>
        </p:grpSpPr>
        <p:cxnSp>
          <p:nvCxnSpPr>
            <p:cNvPr id="9" name="Conector Reto 8"/>
            <p:cNvCxnSpPr/>
            <p:nvPr/>
          </p:nvCxnSpPr>
          <p:spPr>
            <a:xfrm>
              <a:off x="14922" y="4675"/>
              <a:ext cx="1775" cy="0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Elipse 13"/>
            <p:cNvSpPr/>
            <p:nvPr/>
          </p:nvSpPr>
          <p:spPr>
            <a:xfrm>
              <a:off x="15478" y="4274"/>
              <a:ext cx="850" cy="801"/>
            </a:xfrm>
            <a:prstGeom prst="ellipse">
              <a:avLst/>
            </a:prstGeom>
            <a:solidFill>
              <a:srgbClr val="F7FD9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pt-BR" altLang="en-US"/>
            </a:p>
          </p:txBody>
        </p:sp>
        <p:sp>
          <p:nvSpPr>
            <p:cNvPr id="15" name="Caixa de Texto 14"/>
            <p:cNvSpPr txBox="1"/>
            <p:nvPr/>
          </p:nvSpPr>
          <p:spPr>
            <a:xfrm>
              <a:off x="15406" y="4350"/>
              <a:ext cx="450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pt-BR" altLang="en-US" sz="2000" b="1"/>
                <a:t>+</a:t>
              </a:r>
              <a:endParaRPr lang="pt-BR" altLang="en-US" sz="2000" b="1"/>
            </a:p>
          </p:txBody>
        </p:sp>
      </p:grpSp>
      <p:sp>
        <p:nvSpPr>
          <p:cNvPr id="35" name="CaixaDeTexto 45"/>
          <p:cNvSpPr txBox="1"/>
          <p:nvPr/>
        </p:nvSpPr>
        <p:spPr>
          <a:xfrm>
            <a:off x="575945" y="4365625"/>
            <a:ext cx="4547870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spcBef>
                <a:spcPts val="600"/>
              </a:spcBef>
              <a:spcAft>
                <a:spcPts val="600"/>
              </a:spcAft>
              <a:buFont typeface="+mj-lt"/>
              <a:buNone/>
            </a:pPr>
            <a:r>
              <a:rPr lang="pt-BR" altLang="en-US" sz="32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N: rede com R, C, L, Mutuas, geradores vinculados e fontes independentes </a:t>
            </a:r>
            <a:endParaRPr lang="pt-BR" altLang="en-US" sz="3200" b="1" baseline="-25000" dirty="0" smtClean="0">
              <a:solidFill>
                <a:srgbClr val="C00000"/>
              </a:solidFill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</p:txBody>
      </p:sp>
      <p:sp>
        <p:nvSpPr>
          <p:cNvPr id="16" name="CaixaDeTexto 45"/>
          <p:cNvSpPr txBox="1"/>
          <p:nvPr/>
        </p:nvSpPr>
        <p:spPr>
          <a:xfrm>
            <a:off x="5942965" y="3873500"/>
            <a:ext cx="600710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spcBef>
                <a:spcPts val="600"/>
              </a:spcBef>
              <a:spcAft>
                <a:spcPts val="600"/>
              </a:spcAft>
              <a:buFont typeface="+mj-lt"/>
              <a:buNone/>
            </a:pPr>
            <a:r>
              <a:rPr lang="pt-BR" altLang="en-US" sz="32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N</a:t>
            </a:r>
            <a:r>
              <a:rPr lang="pt-BR" altLang="en-US" sz="3200" b="1" baseline="-25000" dirty="0" smtClean="0">
                <a:solidFill>
                  <a:schemeClr val="tx1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0</a:t>
            </a:r>
            <a:r>
              <a:rPr lang="pt-BR" altLang="en-US" sz="32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: rede obtida a partir de N, inativando os geradores independentes (fonte de tensão virá curto, fonte de corrente virá aberto) </a:t>
            </a:r>
            <a:endParaRPr lang="pt-BR" altLang="en-US" sz="3200" b="1" baseline="-25000" dirty="0" smtClean="0">
              <a:solidFill>
                <a:srgbClr val="C00000"/>
              </a:solidFill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</p:txBody>
      </p:sp>
      <p:sp>
        <p:nvSpPr>
          <p:cNvPr id="57" name="CaixaDeTexto 56"/>
          <p:cNvSpPr txBox="1"/>
          <p:nvPr/>
        </p:nvSpPr>
        <p:spPr>
          <a:xfrm>
            <a:off x="3880133" y="3130070"/>
            <a:ext cx="3060918" cy="583565"/>
          </a:xfrm>
          <a:prstGeom prst="rect">
            <a:avLst/>
          </a:prstGeom>
          <a:noFill/>
          <a:ln w="34925">
            <a:solidFill>
              <a:srgbClr val="FFFF00"/>
            </a:solidFill>
          </a:ln>
        </p:spPr>
        <p:txBody>
          <a:bodyPr wrap="square" rtlCol="0">
            <a:spAutoFit/>
          </a:bodyPr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alt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Equivalente</a:t>
            </a:r>
            <a:endParaRPr lang="pt-BR" altLang="en-US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</p:txBody>
      </p:sp>
      <p:grpSp>
        <p:nvGrpSpPr>
          <p:cNvPr id="30" name="Grupo 29"/>
          <p:cNvGrpSpPr/>
          <p:nvPr/>
        </p:nvGrpSpPr>
        <p:grpSpPr>
          <a:xfrm rot="5400000" flipH="1">
            <a:off x="786298" y="1906782"/>
            <a:ext cx="1274445" cy="234950"/>
            <a:chOff x="4152748" y="3524056"/>
            <a:chExt cx="1274569" cy="255373"/>
          </a:xfrm>
        </p:grpSpPr>
        <p:cxnSp>
          <p:nvCxnSpPr>
            <p:cNvPr id="31" name="Conector Reto 79"/>
            <p:cNvCxnSpPr/>
            <p:nvPr/>
          </p:nvCxnSpPr>
          <p:spPr>
            <a:xfrm flipV="1">
              <a:off x="4152748" y="3657508"/>
              <a:ext cx="1274569" cy="0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tângulo 31"/>
            <p:cNvSpPr/>
            <p:nvPr/>
          </p:nvSpPr>
          <p:spPr>
            <a:xfrm>
              <a:off x="4606140" y="3524056"/>
              <a:ext cx="476096" cy="255373"/>
            </a:xfrm>
            <a:prstGeom prst="rect">
              <a:avLst/>
            </a:prstGeom>
            <a:ln w="222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pt-BR" sz="2400"/>
            </a:p>
          </p:txBody>
        </p:sp>
      </p:grpSp>
      <p:grpSp>
        <p:nvGrpSpPr>
          <p:cNvPr id="33" name="Grupo 32"/>
          <p:cNvGrpSpPr/>
          <p:nvPr/>
        </p:nvGrpSpPr>
        <p:grpSpPr>
          <a:xfrm rot="5400000" flipH="1">
            <a:off x="771058" y="3395857"/>
            <a:ext cx="1274445" cy="234950"/>
            <a:chOff x="4152748" y="3524056"/>
            <a:chExt cx="1274569" cy="255373"/>
          </a:xfrm>
        </p:grpSpPr>
        <p:cxnSp>
          <p:nvCxnSpPr>
            <p:cNvPr id="34" name="Conector Reto 79"/>
            <p:cNvCxnSpPr/>
            <p:nvPr/>
          </p:nvCxnSpPr>
          <p:spPr>
            <a:xfrm flipV="1">
              <a:off x="4152748" y="3640943"/>
              <a:ext cx="1274569" cy="0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tângulo 35"/>
            <p:cNvSpPr/>
            <p:nvPr/>
          </p:nvSpPr>
          <p:spPr>
            <a:xfrm>
              <a:off x="4606140" y="3524056"/>
              <a:ext cx="476096" cy="255373"/>
            </a:xfrm>
            <a:prstGeom prst="rect">
              <a:avLst/>
            </a:prstGeom>
            <a:ln w="22225"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pt-BR" sz="2400"/>
            </a:p>
          </p:txBody>
        </p:sp>
      </p:grpSp>
      <p:cxnSp>
        <p:nvCxnSpPr>
          <p:cNvPr id="38" name="Conector Reto 37"/>
          <p:cNvCxnSpPr/>
          <p:nvPr/>
        </p:nvCxnSpPr>
        <p:spPr>
          <a:xfrm>
            <a:off x="1260444" y="4150053"/>
            <a:ext cx="35302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/>
          <p:cNvCxnSpPr/>
          <p:nvPr/>
        </p:nvCxnSpPr>
        <p:spPr>
          <a:xfrm>
            <a:off x="1410970" y="2280285"/>
            <a:ext cx="0" cy="684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Elipse 40"/>
          <p:cNvSpPr/>
          <p:nvPr/>
        </p:nvSpPr>
        <p:spPr>
          <a:xfrm>
            <a:off x="1365250" y="2649855"/>
            <a:ext cx="108000" cy="108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 altLang="en-US"/>
          </a:p>
        </p:txBody>
      </p:sp>
      <p:sp>
        <p:nvSpPr>
          <p:cNvPr id="43" name="Caixa de Texto 23"/>
          <p:cNvSpPr txBox="1"/>
          <p:nvPr/>
        </p:nvSpPr>
        <p:spPr>
          <a:xfrm>
            <a:off x="1381760" y="3222625"/>
            <a:ext cx="20205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sz="2800" dirty="0">
                <a:latin typeface="Comic Sans MS" panose="030F0702030302020204" pitchFamily="66" charset="0"/>
                <a:cs typeface="Comic Sans MS" panose="030F0702030302020204" pitchFamily="66" charset="0"/>
              </a:rPr>
              <a:t>R</a:t>
            </a:r>
            <a:r>
              <a:rPr lang="pt-BR" altLang="en-US" sz="2800" baseline="-25000" dirty="0">
                <a:latin typeface="Comic Sans MS" panose="030F0702030302020204" pitchFamily="66" charset="0"/>
                <a:cs typeface="Comic Sans MS" panose="030F0702030302020204" pitchFamily="66" charset="0"/>
              </a:rPr>
              <a:t>B2 </a:t>
            </a:r>
            <a:r>
              <a:rPr lang="pt-BR" altLang="en-US" sz="2800" dirty="0">
                <a:latin typeface="Comic Sans MS" panose="030F0702030302020204" pitchFamily="66" charset="0"/>
                <a:cs typeface="Comic Sans MS" panose="030F0702030302020204" pitchFamily="66" charset="0"/>
              </a:rPr>
              <a:t>= 50k</a:t>
            </a:r>
            <a:endParaRPr lang="pt-BR" altLang="en-US" sz="2800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44" name="Caixa de Texto 23"/>
          <p:cNvSpPr txBox="1"/>
          <p:nvPr/>
        </p:nvSpPr>
        <p:spPr>
          <a:xfrm>
            <a:off x="1473200" y="1685925"/>
            <a:ext cx="20205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sz="2800" dirty="0">
                <a:latin typeface="Comic Sans MS" panose="030F0702030302020204" pitchFamily="66" charset="0"/>
                <a:cs typeface="Comic Sans MS" panose="030F0702030302020204" pitchFamily="66" charset="0"/>
              </a:rPr>
              <a:t>R</a:t>
            </a:r>
            <a:r>
              <a:rPr lang="pt-BR" altLang="en-US" sz="2800" baseline="-25000" dirty="0">
                <a:latin typeface="Comic Sans MS" panose="030F0702030302020204" pitchFamily="66" charset="0"/>
                <a:cs typeface="Comic Sans MS" panose="030F0702030302020204" pitchFamily="66" charset="0"/>
              </a:rPr>
              <a:t>B1 </a:t>
            </a:r>
            <a:r>
              <a:rPr lang="pt-BR" altLang="en-US" sz="2800" dirty="0">
                <a:latin typeface="Comic Sans MS" panose="030F0702030302020204" pitchFamily="66" charset="0"/>
                <a:cs typeface="Comic Sans MS" panose="030F0702030302020204" pitchFamily="66" charset="0"/>
              </a:rPr>
              <a:t>= 100k</a:t>
            </a:r>
            <a:endParaRPr lang="pt-BR" altLang="en-US" sz="2800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45" name="CaixaDeTexto 47"/>
          <p:cNvSpPr txBox="1"/>
          <p:nvPr/>
        </p:nvSpPr>
        <p:spPr>
          <a:xfrm>
            <a:off x="724562" y="864625"/>
            <a:ext cx="178368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t-BR" sz="2800" dirty="0" smtClean="0"/>
              <a:t>V</a:t>
            </a:r>
            <a:r>
              <a:rPr lang="pt-BR" sz="2800" baseline="-25000" dirty="0" smtClean="0"/>
              <a:t>CC</a:t>
            </a:r>
            <a:r>
              <a:rPr lang="pt-BR" sz="2800" dirty="0" smtClean="0"/>
              <a:t> = 15 V</a:t>
            </a:r>
            <a:endParaRPr lang="pt-BR" sz="2800" dirty="0" smtClean="0"/>
          </a:p>
        </p:txBody>
      </p:sp>
      <p:grpSp>
        <p:nvGrpSpPr>
          <p:cNvPr id="49" name="Grupo 48"/>
          <p:cNvGrpSpPr/>
          <p:nvPr/>
        </p:nvGrpSpPr>
        <p:grpSpPr>
          <a:xfrm rot="5400000" flipH="1" flipV="1">
            <a:off x="6509553" y="2394462"/>
            <a:ext cx="1274445" cy="234950"/>
            <a:chOff x="4152748" y="3524056"/>
            <a:chExt cx="1274569" cy="255373"/>
          </a:xfrm>
        </p:grpSpPr>
        <p:cxnSp>
          <p:nvCxnSpPr>
            <p:cNvPr id="50" name="Conector Reto 79"/>
            <p:cNvCxnSpPr/>
            <p:nvPr/>
          </p:nvCxnSpPr>
          <p:spPr>
            <a:xfrm flipV="1">
              <a:off x="4152748" y="3640943"/>
              <a:ext cx="1274569" cy="0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tângulo 50"/>
            <p:cNvSpPr/>
            <p:nvPr/>
          </p:nvSpPr>
          <p:spPr>
            <a:xfrm>
              <a:off x="4606140" y="3524056"/>
              <a:ext cx="476096" cy="255373"/>
            </a:xfrm>
            <a:prstGeom prst="rect">
              <a:avLst/>
            </a:prstGeom>
            <a:solidFill>
              <a:srgbClr val="F7FD9D"/>
            </a:solidFill>
            <a:ln w="22225"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pt-BR" sz="240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4" name="Caixa de Texto 23"/>
              <p:cNvSpPr txBox="1"/>
              <p:nvPr/>
            </p:nvSpPr>
            <p:spPr>
              <a:xfrm>
                <a:off x="7136765" y="2207895"/>
                <a:ext cx="4099560" cy="521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pt-BR" sz="2800" i="1" dirty="0" smtClea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pt-BR" sz="2800" i="1" dirty="0" smtClean="0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pt-BR" sz="2800" i="1" dirty="0" smtClean="0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pt-BR" sz="2800" i="1" dirty="0" smtClean="0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altLang="pt-BR" sz="2800" i="1" dirty="0" smtClea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=</m:t>
                        </m:r>
                        <m:r>
                          <a:rPr lang="en-US" altLang="pt-BR" sz="2800" i="1" dirty="0" smtClea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pt-BR" sz="2800" i="1" dirty="0" smtClea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𝐵</m:t>
                        </m:r>
                        <m:r>
                          <a:rPr lang="en-US" altLang="pt-BR" sz="2800" i="1" dirty="0" smtClea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pt-BR" sz="2800" i="1" dirty="0" smtClea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pt-BR" sz="2800" i="1" dirty="0" smtClea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//</m:t>
                        </m:r>
                        <m:r>
                          <a:rPr lang="en-US" altLang="pt-BR" sz="2800" i="1" dirty="0" smtClea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pt-BR" sz="2800" i="1" dirty="0" smtClea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𝐵</m:t>
                        </m:r>
                        <m:r>
                          <a:rPr lang="en-US" altLang="pt-BR" sz="2800" i="1" dirty="0" smtClea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pt-BR" sz="2800" i="1" dirty="0" smtClean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altLang="pt-BR" sz="2800" i="1" dirty="0" smtClean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33</m:t>
                    </m:r>
                    <m:r>
                      <a:rPr lang="en-US" altLang="pt-BR" sz="2800" i="1" dirty="0" smtClean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.</m:t>
                    </m:r>
                    <m:r>
                      <a:rPr lang="en-US" altLang="pt-BR" sz="2800" i="1" dirty="0" smtClean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3</m:t>
                    </m:r>
                    <m:r>
                      <a:rPr lang="en-US" altLang="pt-BR" sz="2800" i="1" dirty="0" smtClean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pt-BR" altLang="en-US" sz="2800" dirty="0">
                    <a:latin typeface="Comic Sans MS" panose="030F0702030302020204" pitchFamily="66" charset="0"/>
                    <a:cs typeface="Comic Sans MS" panose="030F0702030302020204" pitchFamily="66" charset="0"/>
                  </a:rPr>
                  <a:t>  </a:t>
                </a:r>
                <a:endParaRPr lang="pt-BR" altLang="en-US" sz="2800" dirty="0">
                  <a:latin typeface="Comic Sans MS" panose="030F0702030302020204" pitchFamily="66" charset="0"/>
                  <a:cs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54" name="Caixa de Texto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6765" y="2207895"/>
                <a:ext cx="4099560" cy="52197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Conector Reto 55"/>
          <p:cNvCxnSpPr/>
          <p:nvPr/>
        </p:nvCxnSpPr>
        <p:spPr>
          <a:xfrm>
            <a:off x="6970364" y="3144848"/>
            <a:ext cx="35302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to 59"/>
          <p:cNvCxnSpPr/>
          <p:nvPr/>
        </p:nvCxnSpPr>
        <p:spPr>
          <a:xfrm flipV="1">
            <a:off x="7136765" y="2958465"/>
            <a:ext cx="1740535" cy="5715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4F297BB-B745-4CAB-BE1D-CE4C89382949}" type="slidenum">
              <a:rPr lang="pt-BR" smtClean="0"/>
            </a:fld>
            <a:endParaRPr lang="pt-BR"/>
          </a:p>
        </p:txBody>
      </p:sp>
      <p:sp>
        <p:nvSpPr>
          <p:cNvPr id="29" name="Retângulo arredondado 28"/>
          <p:cNvSpPr/>
          <p:nvPr/>
        </p:nvSpPr>
        <p:spPr>
          <a:xfrm>
            <a:off x="1061720" y="1003935"/>
            <a:ext cx="2555875" cy="346456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p>
            <a:pPr algn="l"/>
            <a:r>
              <a:rPr lang="pt-BR" altLang="en-US" sz="4800" b="1">
                <a:solidFill>
                  <a:schemeClr val="tx1"/>
                </a:solidFill>
              </a:rPr>
              <a:t>N</a:t>
            </a:r>
            <a:r>
              <a:rPr lang="pt-BR" altLang="en-US" sz="4800" b="1" baseline="-25000">
                <a:solidFill>
                  <a:schemeClr val="tx1"/>
                </a:solidFill>
              </a:rPr>
              <a:t>0</a:t>
            </a:r>
            <a:endParaRPr lang="pt-BR" altLang="en-US" sz="4800" b="1" baseline="-25000">
              <a:solidFill>
                <a:schemeClr val="tx1"/>
              </a:solidFill>
            </a:endParaRPr>
          </a:p>
        </p:txBody>
      </p:sp>
      <p:sp>
        <p:nvSpPr>
          <p:cNvPr id="27" name="Retângulo arredondado 26"/>
          <p:cNvSpPr/>
          <p:nvPr/>
        </p:nvSpPr>
        <p:spPr>
          <a:xfrm>
            <a:off x="7103110" y="2124710"/>
            <a:ext cx="2079625" cy="158624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p>
            <a:pPr algn="l"/>
            <a:r>
              <a:rPr lang="pt-BR" altLang="en-US" sz="4800" b="1">
                <a:solidFill>
                  <a:schemeClr val="tx1"/>
                </a:solidFill>
              </a:rPr>
              <a:t>N</a:t>
            </a:r>
            <a:r>
              <a:rPr lang="pt-BR" altLang="en-US" sz="4800" b="1" baseline="-25000">
                <a:solidFill>
                  <a:schemeClr val="tx1"/>
                </a:solidFill>
              </a:rPr>
              <a:t>0</a:t>
            </a:r>
            <a:endParaRPr lang="pt-BR" altLang="en-US" sz="4800" b="1" baseline="-25000">
              <a:solidFill>
                <a:schemeClr val="tx1"/>
              </a:solidFill>
            </a:endParaRPr>
          </a:p>
        </p:txBody>
      </p:sp>
      <p:cxnSp>
        <p:nvCxnSpPr>
          <p:cNvPr id="7" name="Conector Reto 6"/>
          <p:cNvCxnSpPr/>
          <p:nvPr/>
        </p:nvCxnSpPr>
        <p:spPr>
          <a:xfrm flipV="1">
            <a:off x="2573020" y="3839845"/>
            <a:ext cx="1764000" cy="635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to 4"/>
          <p:cNvCxnSpPr/>
          <p:nvPr/>
        </p:nvCxnSpPr>
        <p:spPr>
          <a:xfrm flipV="1">
            <a:off x="2535555" y="2663190"/>
            <a:ext cx="1793875" cy="17780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45"/>
          <p:cNvSpPr txBox="1"/>
          <p:nvPr/>
        </p:nvSpPr>
        <p:spPr>
          <a:xfrm>
            <a:off x="2643505" y="358775"/>
            <a:ext cx="71278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ctr">
              <a:spcBef>
                <a:spcPts val="600"/>
              </a:spcBef>
              <a:spcAft>
                <a:spcPts val="600"/>
              </a:spcAft>
              <a:buFont typeface="+mj-lt"/>
              <a:buNone/>
            </a:pPr>
            <a:r>
              <a:rPr lang="pt-BR" altLang="en-US" sz="3600" b="1" dirty="0" smtClean="0">
                <a:solidFill>
                  <a:srgbClr val="C00000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Cálculo da rede N</a:t>
            </a:r>
            <a:r>
              <a:rPr lang="pt-BR" altLang="en-US" sz="3600" b="1" baseline="-25000" dirty="0" smtClean="0">
                <a:solidFill>
                  <a:srgbClr val="C00000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0</a:t>
            </a:r>
            <a:endParaRPr lang="pt-BR" altLang="en-US" sz="3600" b="1" baseline="-25000" dirty="0" smtClean="0">
              <a:solidFill>
                <a:srgbClr val="C00000"/>
              </a:solidFill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</p:txBody>
      </p:sp>
      <p:sp>
        <p:nvSpPr>
          <p:cNvPr id="16" name="CaixaDeTexto 45"/>
          <p:cNvSpPr txBox="1"/>
          <p:nvPr/>
        </p:nvSpPr>
        <p:spPr>
          <a:xfrm>
            <a:off x="576580" y="4787900"/>
            <a:ext cx="110394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spcBef>
                <a:spcPts val="600"/>
              </a:spcBef>
              <a:spcAft>
                <a:spcPts val="600"/>
              </a:spcAft>
              <a:buFont typeface="+mj-lt"/>
              <a:buNone/>
            </a:pPr>
            <a:r>
              <a:rPr lang="pt-BR" altLang="en-US" sz="32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N</a:t>
            </a:r>
            <a:r>
              <a:rPr lang="pt-BR" altLang="en-US" sz="3200" b="1" baseline="-25000" dirty="0" smtClean="0">
                <a:solidFill>
                  <a:schemeClr val="tx1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0</a:t>
            </a:r>
            <a:r>
              <a:rPr lang="pt-BR" altLang="en-US" sz="32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: rede obtida a partir de N, inativando os geradores independentes (fonte de tensão virá curto, fonte de corrente virá aberto)</a:t>
            </a:r>
            <a:endParaRPr lang="pt-BR" altLang="en-US" sz="3200" b="1" baseline="-25000" dirty="0" smtClean="0">
              <a:solidFill>
                <a:srgbClr val="C00000"/>
              </a:solidFill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</p:txBody>
      </p:sp>
      <p:grpSp>
        <p:nvGrpSpPr>
          <p:cNvPr id="30" name="Grupo 29"/>
          <p:cNvGrpSpPr/>
          <p:nvPr/>
        </p:nvGrpSpPr>
        <p:grpSpPr>
          <a:xfrm rot="5400000" flipH="1">
            <a:off x="1948348" y="1908687"/>
            <a:ext cx="1274445" cy="234950"/>
            <a:chOff x="4152748" y="3524056"/>
            <a:chExt cx="1274569" cy="255373"/>
          </a:xfrm>
        </p:grpSpPr>
        <p:cxnSp>
          <p:nvCxnSpPr>
            <p:cNvPr id="31" name="Conector Reto 79"/>
            <p:cNvCxnSpPr/>
            <p:nvPr/>
          </p:nvCxnSpPr>
          <p:spPr>
            <a:xfrm flipV="1">
              <a:off x="4152748" y="3657508"/>
              <a:ext cx="1274569" cy="0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tângulo 31"/>
            <p:cNvSpPr/>
            <p:nvPr/>
          </p:nvSpPr>
          <p:spPr>
            <a:xfrm>
              <a:off x="4606140" y="3524056"/>
              <a:ext cx="476096" cy="255373"/>
            </a:xfrm>
            <a:prstGeom prst="rect">
              <a:avLst/>
            </a:prstGeom>
            <a:ln w="22225">
              <a:headEnd type="non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pt-BR" sz="2400"/>
            </a:p>
          </p:txBody>
        </p:sp>
      </p:grpSp>
      <p:grpSp>
        <p:nvGrpSpPr>
          <p:cNvPr id="33" name="Grupo 32"/>
          <p:cNvGrpSpPr/>
          <p:nvPr/>
        </p:nvGrpSpPr>
        <p:grpSpPr>
          <a:xfrm rot="5400000" flipH="1">
            <a:off x="1941998" y="3362837"/>
            <a:ext cx="1274445" cy="234950"/>
            <a:chOff x="4152748" y="3524056"/>
            <a:chExt cx="1274569" cy="255373"/>
          </a:xfrm>
        </p:grpSpPr>
        <p:cxnSp>
          <p:nvCxnSpPr>
            <p:cNvPr id="34" name="Conector Reto 79"/>
            <p:cNvCxnSpPr/>
            <p:nvPr/>
          </p:nvCxnSpPr>
          <p:spPr>
            <a:xfrm flipV="1">
              <a:off x="4152748" y="3640943"/>
              <a:ext cx="1274569" cy="0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tângulo 35"/>
            <p:cNvSpPr/>
            <p:nvPr/>
          </p:nvSpPr>
          <p:spPr>
            <a:xfrm>
              <a:off x="4606140" y="3524056"/>
              <a:ext cx="476096" cy="255373"/>
            </a:xfrm>
            <a:prstGeom prst="rect">
              <a:avLst/>
            </a:prstGeom>
            <a:ln w="22225"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pt-BR" sz="2400"/>
            </a:p>
          </p:txBody>
        </p:sp>
      </p:grpSp>
      <p:cxnSp>
        <p:nvCxnSpPr>
          <p:cNvPr id="38" name="Conector Reto 37"/>
          <p:cNvCxnSpPr/>
          <p:nvPr/>
        </p:nvCxnSpPr>
        <p:spPr>
          <a:xfrm>
            <a:off x="2430749" y="4117033"/>
            <a:ext cx="35302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/>
          <p:cNvCxnSpPr/>
          <p:nvPr/>
        </p:nvCxnSpPr>
        <p:spPr>
          <a:xfrm>
            <a:off x="2583815" y="2209800"/>
            <a:ext cx="0" cy="684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Elipse 40"/>
          <p:cNvSpPr/>
          <p:nvPr/>
        </p:nvSpPr>
        <p:spPr>
          <a:xfrm>
            <a:off x="2535555" y="2616835"/>
            <a:ext cx="108000" cy="108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 altLang="en-US"/>
          </a:p>
        </p:txBody>
      </p:sp>
      <p:sp>
        <p:nvSpPr>
          <p:cNvPr id="43" name="Caixa de Texto 23"/>
          <p:cNvSpPr txBox="1"/>
          <p:nvPr/>
        </p:nvSpPr>
        <p:spPr>
          <a:xfrm>
            <a:off x="2552065" y="3189605"/>
            <a:ext cx="20205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sz="2800" dirty="0">
                <a:latin typeface="Comic Sans MS" panose="030F0702030302020204" pitchFamily="66" charset="0"/>
                <a:cs typeface="Comic Sans MS" panose="030F0702030302020204" pitchFamily="66" charset="0"/>
              </a:rPr>
              <a:t>R</a:t>
            </a:r>
            <a:r>
              <a:rPr lang="pt-BR" altLang="en-US" sz="2800" baseline="-25000" dirty="0">
                <a:latin typeface="Comic Sans MS" panose="030F0702030302020204" pitchFamily="66" charset="0"/>
                <a:cs typeface="Comic Sans MS" panose="030F0702030302020204" pitchFamily="66" charset="0"/>
              </a:rPr>
              <a:t>B2 </a:t>
            </a:r>
            <a:r>
              <a:rPr lang="pt-BR" altLang="en-US" sz="2800" dirty="0">
                <a:latin typeface="Comic Sans MS" panose="030F0702030302020204" pitchFamily="66" charset="0"/>
                <a:cs typeface="Comic Sans MS" panose="030F0702030302020204" pitchFamily="66" charset="0"/>
              </a:rPr>
              <a:t>= 50k</a:t>
            </a:r>
            <a:endParaRPr lang="pt-BR" altLang="en-US" sz="2800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44" name="Caixa de Texto 23"/>
          <p:cNvSpPr txBox="1"/>
          <p:nvPr/>
        </p:nvSpPr>
        <p:spPr>
          <a:xfrm>
            <a:off x="2643505" y="1652905"/>
            <a:ext cx="20205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sz="2800" dirty="0">
                <a:latin typeface="Comic Sans MS" panose="030F0702030302020204" pitchFamily="66" charset="0"/>
                <a:cs typeface="Comic Sans MS" panose="030F0702030302020204" pitchFamily="66" charset="0"/>
              </a:rPr>
              <a:t>R</a:t>
            </a:r>
            <a:r>
              <a:rPr lang="pt-BR" altLang="en-US" sz="2800" baseline="-25000" dirty="0">
                <a:latin typeface="Comic Sans MS" panose="030F0702030302020204" pitchFamily="66" charset="0"/>
                <a:cs typeface="Comic Sans MS" panose="030F0702030302020204" pitchFamily="66" charset="0"/>
              </a:rPr>
              <a:t>B1 </a:t>
            </a:r>
            <a:r>
              <a:rPr lang="pt-BR" altLang="en-US" sz="2800" dirty="0">
                <a:latin typeface="Comic Sans MS" panose="030F0702030302020204" pitchFamily="66" charset="0"/>
                <a:cs typeface="Comic Sans MS" panose="030F0702030302020204" pitchFamily="66" charset="0"/>
              </a:rPr>
              <a:t>= 100k</a:t>
            </a:r>
            <a:endParaRPr lang="pt-BR" altLang="en-US" sz="2800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4" name="Caixa de Texto 23"/>
              <p:cNvSpPr txBox="1"/>
              <p:nvPr/>
            </p:nvSpPr>
            <p:spPr>
              <a:xfrm>
                <a:off x="7362190" y="1602740"/>
                <a:ext cx="4099560" cy="521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pt-BR" sz="2800" i="1" dirty="0" smtClea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pt-BR" sz="2800" i="1" dirty="0" smtClean="0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pt-BR" sz="2800" i="1" dirty="0" smtClean="0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pt-BR" sz="2800" i="1" dirty="0" smtClean="0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altLang="pt-BR" sz="2800" i="1" dirty="0" smtClea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=</m:t>
                        </m:r>
                        <m:r>
                          <a:rPr lang="en-US" altLang="pt-BR" sz="2800" i="1" dirty="0" smtClea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pt-BR" sz="2800" i="1" dirty="0" smtClea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𝐵</m:t>
                        </m:r>
                        <m:r>
                          <a:rPr lang="en-US" altLang="pt-BR" sz="2800" i="1" dirty="0" smtClea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pt-BR" sz="2800" i="1" dirty="0" smtClea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pt-BR" sz="2800" i="1" dirty="0" smtClea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//</m:t>
                        </m:r>
                        <m:r>
                          <a:rPr lang="en-US" altLang="pt-BR" sz="2800" i="1" dirty="0" smtClea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pt-BR" sz="2800" i="1" dirty="0" smtClea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𝐵</m:t>
                        </m:r>
                        <m:r>
                          <a:rPr lang="en-US" altLang="pt-BR" sz="2800" i="1" dirty="0" smtClea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pt-BR" sz="2800" i="1" dirty="0" smtClean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altLang="pt-BR" sz="2800" i="1" dirty="0" smtClean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33</m:t>
                    </m:r>
                    <m:r>
                      <a:rPr lang="en-US" altLang="pt-BR" sz="2800" i="1" dirty="0" smtClean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.</m:t>
                    </m:r>
                    <m:r>
                      <a:rPr lang="en-US" altLang="pt-BR" sz="2800" i="1" dirty="0" smtClean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3</m:t>
                    </m:r>
                    <m:r>
                      <a:rPr lang="en-US" altLang="pt-BR" sz="2800" i="1" dirty="0" smtClean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pt-BR" altLang="en-US" sz="2800" dirty="0">
                    <a:latin typeface="Comic Sans MS" panose="030F0702030302020204" pitchFamily="66" charset="0"/>
                    <a:cs typeface="Comic Sans MS" panose="030F0702030302020204" pitchFamily="66" charset="0"/>
                  </a:rPr>
                  <a:t>  </a:t>
                </a:r>
                <a:endParaRPr lang="pt-BR" altLang="en-US" sz="2800" dirty="0">
                  <a:latin typeface="Comic Sans MS" panose="030F0702030302020204" pitchFamily="66" charset="0"/>
                  <a:cs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54" name="Caixa de Texto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2190" y="1602740"/>
                <a:ext cx="4099560" cy="521970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Conector Reto 7"/>
          <p:cNvCxnSpPr/>
          <p:nvPr/>
        </p:nvCxnSpPr>
        <p:spPr>
          <a:xfrm flipH="1">
            <a:off x="1985645" y="1381125"/>
            <a:ext cx="61214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8142605" y="2474595"/>
            <a:ext cx="0" cy="1116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>
            <a:off x="1829404" y="4117033"/>
            <a:ext cx="35302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8756015" y="2474595"/>
            <a:ext cx="1127125" cy="0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upo 21"/>
          <p:cNvGrpSpPr/>
          <p:nvPr/>
        </p:nvGrpSpPr>
        <p:grpSpPr>
          <a:xfrm flipH="1">
            <a:off x="8137058" y="2370967"/>
            <a:ext cx="1274445" cy="234950"/>
            <a:chOff x="4152748" y="3524056"/>
            <a:chExt cx="1274569" cy="255373"/>
          </a:xfrm>
        </p:grpSpPr>
        <p:cxnSp>
          <p:nvCxnSpPr>
            <p:cNvPr id="23" name="Conector Reto 79"/>
            <p:cNvCxnSpPr/>
            <p:nvPr/>
          </p:nvCxnSpPr>
          <p:spPr>
            <a:xfrm flipV="1">
              <a:off x="4152748" y="3640943"/>
              <a:ext cx="1274569" cy="0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tângulo 23"/>
            <p:cNvSpPr/>
            <p:nvPr/>
          </p:nvSpPr>
          <p:spPr>
            <a:xfrm>
              <a:off x="4606140" y="3524056"/>
              <a:ext cx="476096" cy="255373"/>
            </a:xfrm>
            <a:prstGeom prst="rect">
              <a:avLst/>
            </a:prstGeom>
            <a:solidFill>
              <a:srgbClr val="00B0F0"/>
            </a:solidFill>
            <a:ln w="22225"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pt-BR" sz="2400"/>
            </a:p>
          </p:txBody>
        </p:sp>
      </p:grpSp>
      <p:cxnSp>
        <p:nvCxnSpPr>
          <p:cNvPr id="25" name="Conector Reto 24"/>
          <p:cNvCxnSpPr/>
          <p:nvPr/>
        </p:nvCxnSpPr>
        <p:spPr>
          <a:xfrm>
            <a:off x="7950169" y="3594428"/>
            <a:ext cx="35302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/>
          <p:cNvCxnSpPr/>
          <p:nvPr/>
        </p:nvCxnSpPr>
        <p:spPr>
          <a:xfrm flipV="1">
            <a:off x="8136890" y="3236595"/>
            <a:ext cx="1740535" cy="5715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>
            <a:off x="1985645" y="1367790"/>
            <a:ext cx="0" cy="2736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aixaDeTexto 56"/>
          <p:cNvSpPr txBox="1"/>
          <p:nvPr/>
        </p:nvSpPr>
        <p:spPr>
          <a:xfrm>
            <a:off x="4329713" y="4022245"/>
            <a:ext cx="3060918" cy="583565"/>
          </a:xfrm>
          <a:prstGeom prst="rect">
            <a:avLst/>
          </a:prstGeom>
          <a:noFill/>
          <a:ln w="34925">
            <a:solidFill>
              <a:srgbClr val="FFFF00"/>
            </a:solidFill>
          </a:ln>
        </p:spPr>
        <p:txBody>
          <a:bodyPr wrap="square" rtlCol="0">
            <a:spAutoFit/>
          </a:bodyPr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alt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Equivalente</a:t>
            </a:r>
            <a:endParaRPr lang="pt-BR" altLang="en-US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4F297BB-B745-4CAB-BE1D-CE4C89382949}" type="slidenum">
              <a:rPr lang="pt-BR" smtClean="0"/>
            </a:fld>
            <a:endParaRPr lang="pt-BR"/>
          </a:p>
        </p:txBody>
      </p:sp>
      <p:sp>
        <p:nvSpPr>
          <p:cNvPr id="47" name="CaixaDeTexto 45"/>
          <p:cNvSpPr txBox="1"/>
          <p:nvPr/>
        </p:nvSpPr>
        <p:spPr>
          <a:xfrm>
            <a:off x="335280" y="325120"/>
            <a:ext cx="11587480" cy="38461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ctr">
              <a:spcBef>
                <a:spcPts val="600"/>
              </a:spcBef>
              <a:spcAft>
                <a:spcPts val="600"/>
              </a:spcAft>
              <a:buFont typeface="+mj-lt"/>
              <a:buNone/>
            </a:pPr>
            <a:r>
              <a:rPr lang="pt-BR" altLang="en-US" sz="3600" b="1" dirty="0" smtClean="0">
                <a:solidFill>
                  <a:srgbClr val="C00000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Modelo de Pequenos Sinais</a:t>
            </a:r>
            <a:endParaRPr lang="pt-BR" altLang="en-US" sz="3600" b="1" dirty="0" smtClean="0">
              <a:solidFill>
                <a:srgbClr val="C00000"/>
              </a:solidFill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  <a:p>
            <a:pPr indent="0">
              <a:spcBef>
                <a:spcPts val="600"/>
              </a:spcBef>
              <a:spcAft>
                <a:spcPts val="600"/>
              </a:spcAft>
              <a:buFont typeface="+mj-lt"/>
              <a:buNone/>
            </a:pPr>
            <a:r>
              <a:rPr lang="pt-BR" altLang="en-US" sz="2800" b="1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A força exercida por uma mola pode ser</a:t>
            </a:r>
            <a:endParaRPr lang="pt-BR" altLang="en-US" sz="2800" b="1" dirty="0" smtClean="0"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altLang="en-US" sz="2800" b="1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linear: caso ideal e valido para pequenos deslocamentos de uma mola</a:t>
            </a:r>
            <a:endParaRPr lang="pt-BR" altLang="en-US" sz="2800" b="1" dirty="0" smtClean="0"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altLang="en-US" sz="2800" b="1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não linear: caso mais real, e há duas situações, a mola dura e a mola macia.</a:t>
            </a:r>
            <a:endParaRPr lang="pt-BR" altLang="en-US" sz="2800" b="1" dirty="0" smtClean="0"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  <a:p>
            <a:pPr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pt-BR" altLang="en-US" sz="2800" b="1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Considere a montagem ao lado.</a:t>
            </a:r>
            <a:endParaRPr lang="pt-BR" altLang="en-US" sz="2800" b="1" dirty="0" smtClean="0"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</p:txBody>
      </p:sp>
      <p:grpSp>
        <p:nvGrpSpPr>
          <p:cNvPr id="22" name="Grupo 21"/>
          <p:cNvGrpSpPr/>
          <p:nvPr/>
        </p:nvGrpSpPr>
        <p:grpSpPr>
          <a:xfrm>
            <a:off x="9888855" y="4314825"/>
            <a:ext cx="430530" cy="2153920"/>
            <a:chOff x="7026" y="6146"/>
            <a:chExt cx="463" cy="3427"/>
          </a:xfrm>
        </p:grpSpPr>
        <p:sp>
          <p:nvSpPr>
            <p:cNvPr id="23" name="Forma livre 22"/>
            <p:cNvSpPr/>
            <p:nvPr/>
          </p:nvSpPr>
          <p:spPr>
            <a:xfrm>
              <a:off x="7030" y="8461"/>
              <a:ext cx="380" cy="762"/>
            </a:xfrm>
            <a:custGeom>
              <a:avLst/>
              <a:gdLst>
                <a:gd name="connsiteX0" fmla="*/ 0 w 335369"/>
                <a:gd name="connsiteY0" fmla="*/ 97064 h 309255"/>
                <a:gd name="connsiteX1" fmla="*/ 283221 w 335369"/>
                <a:gd name="connsiteY1" fmla="*/ 97064 h 309255"/>
                <a:gd name="connsiteX2" fmla="*/ 323681 w 335369"/>
                <a:gd name="connsiteY2" fmla="*/ 16144 h 309255"/>
                <a:gd name="connsiteX3" fmla="*/ 145657 w 335369"/>
                <a:gd name="connsiteY3" fmla="*/ 16144 h 309255"/>
                <a:gd name="connsiteX4" fmla="*/ 24276 w 335369"/>
                <a:gd name="connsiteY4" fmla="*/ 186077 h 309255"/>
                <a:gd name="connsiteX5" fmla="*/ 210393 w 335369"/>
                <a:gd name="connsiteY5" fmla="*/ 226537 h 309255"/>
                <a:gd name="connsiteX6" fmla="*/ 323681 w 335369"/>
                <a:gd name="connsiteY6" fmla="*/ 202261 h 309255"/>
                <a:gd name="connsiteX7" fmla="*/ 267037 w 335369"/>
                <a:gd name="connsiteY7" fmla="*/ 153709 h 309255"/>
                <a:gd name="connsiteX8" fmla="*/ 72828 w 335369"/>
                <a:gd name="connsiteY8" fmla="*/ 177985 h 309255"/>
                <a:gd name="connsiteX9" fmla="*/ 8092 w 335369"/>
                <a:gd name="connsiteY9" fmla="*/ 291273 h 309255"/>
                <a:gd name="connsiteX10" fmla="*/ 24276 w 335369"/>
                <a:gd name="connsiteY10" fmla="*/ 307457 h 309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5369" h="309255">
                  <a:moveTo>
                    <a:pt x="0" y="97064"/>
                  </a:moveTo>
                  <a:cubicBezTo>
                    <a:pt x="114637" y="103807"/>
                    <a:pt x="229274" y="110551"/>
                    <a:pt x="283221" y="97064"/>
                  </a:cubicBezTo>
                  <a:cubicBezTo>
                    <a:pt x="337168" y="83577"/>
                    <a:pt x="346608" y="29631"/>
                    <a:pt x="323681" y="16144"/>
                  </a:cubicBezTo>
                  <a:cubicBezTo>
                    <a:pt x="300754" y="2657"/>
                    <a:pt x="195558" y="-12178"/>
                    <a:pt x="145657" y="16144"/>
                  </a:cubicBezTo>
                  <a:cubicBezTo>
                    <a:pt x="95756" y="44466"/>
                    <a:pt x="13487" y="151012"/>
                    <a:pt x="24276" y="186077"/>
                  </a:cubicBezTo>
                  <a:cubicBezTo>
                    <a:pt x="35065" y="221142"/>
                    <a:pt x="160492" y="223840"/>
                    <a:pt x="210393" y="226537"/>
                  </a:cubicBezTo>
                  <a:cubicBezTo>
                    <a:pt x="260294" y="229234"/>
                    <a:pt x="314240" y="214399"/>
                    <a:pt x="323681" y="202261"/>
                  </a:cubicBezTo>
                  <a:cubicBezTo>
                    <a:pt x="333122" y="190123"/>
                    <a:pt x="308846" y="157755"/>
                    <a:pt x="267037" y="153709"/>
                  </a:cubicBezTo>
                  <a:cubicBezTo>
                    <a:pt x="225228" y="149663"/>
                    <a:pt x="115986" y="155058"/>
                    <a:pt x="72828" y="177985"/>
                  </a:cubicBezTo>
                  <a:cubicBezTo>
                    <a:pt x="29670" y="200912"/>
                    <a:pt x="16184" y="269694"/>
                    <a:pt x="8092" y="291273"/>
                  </a:cubicBezTo>
                  <a:cubicBezTo>
                    <a:pt x="0" y="312852"/>
                    <a:pt x="12138" y="310154"/>
                    <a:pt x="24276" y="307457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pt-BR"/>
            </a:p>
          </p:txBody>
        </p:sp>
        <p:sp>
          <p:nvSpPr>
            <p:cNvPr id="24" name="Forma livre 23"/>
            <p:cNvSpPr/>
            <p:nvPr/>
          </p:nvSpPr>
          <p:spPr>
            <a:xfrm>
              <a:off x="7030" y="7899"/>
              <a:ext cx="380" cy="762"/>
            </a:xfrm>
            <a:custGeom>
              <a:avLst/>
              <a:gdLst>
                <a:gd name="connsiteX0" fmla="*/ 0 w 335369"/>
                <a:gd name="connsiteY0" fmla="*/ 97064 h 309255"/>
                <a:gd name="connsiteX1" fmla="*/ 283221 w 335369"/>
                <a:gd name="connsiteY1" fmla="*/ 97064 h 309255"/>
                <a:gd name="connsiteX2" fmla="*/ 323681 w 335369"/>
                <a:gd name="connsiteY2" fmla="*/ 16144 h 309255"/>
                <a:gd name="connsiteX3" fmla="*/ 145657 w 335369"/>
                <a:gd name="connsiteY3" fmla="*/ 16144 h 309255"/>
                <a:gd name="connsiteX4" fmla="*/ 24276 w 335369"/>
                <a:gd name="connsiteY4" fmla="*/ 186077 h 309255"/>
                <a:gd name="connsiteX5" fmla="*/ 210393 w 335369"/>
                <a:gd name="connsiteY5" fmla="*/ 226537 h 309255"/>
                <a:gd name="connsiteX6" fmla="*/ 323681 w 335369"/>
                <a:gd name="connsiteY6" fmla="*/ 202261 h 309255"/>
                <a:gd name="connsiteX7" fmla="*/ 267037 w 335369"/>
                <a:gd name="connsiteY7" fmla="*/ 153709 h 309255"/>
                <a:gd name="connsiteX8" fmla="*/ 72828 w 335369"/>
                <a:gd name="connsiteY8" fmla="*/ 177985 h 309255"/>
                <a:gd name="connsiteX9" fmla="*/ 8092 w 335369"/>
                <a:gd name="connsiteY9" fmla="*/ 291273 h 309255"/>
                <a:gd name="connsiteX10" fmla="*/ 24276 w 335369"/>
                <a:gd name="connsiteY10" fmla="*/ 307457 h 309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5369" h="309255">
                  <a:moveTo>
                    <a:pt x="0" y="97064"/>
                  </a:moveTo>
                  <a:cubicBezTo>
                    <a:pt x="114637" y="103807"/>
                    <a:pt x="229274" y="110551"/>
                    <a:pt x="283221" y="97064"/>
                  </a:cubicBezTo>
                  <a:cubicBezTo>
                    <a:pt x="337168" y="83577"/>
                    <a:pt x="346608" y="29631"/>
                    <a:pt x="323681" y="16144"/>
                  </a:cubicBezTo>
                  <a:cubicBezTo>
                    <a:pt x="300754" y="2657"/>
                    <a:pt x="195558" y="-12178"/>
                    <a:pt x="145657" y="16144"/>
                  </a:cubicBezTo>
                  <a:cubicBezTo>
                    <a:pt x="95756" y="44466"/>
                    <a:pt x="13487" y="151012"/>
                    <a:pt x="24276" y="186077"/>
                  </a:cubicBezTo>
                  <a:cubicBezTo>
                    <a:pt x="35065" y="221142"/>
                    <a:pt x="160492" y="223840"/>
                    <a:pt x="210393" y="226537"/>
                  </a:cubicBezTo>
                  <a:cubicBezTo>
                    <a:pt x="260294" y="229234"/>
                    <a:pt x="314240" y="214399"/>
                    <a:pt x="323681" y="202261"/>
                  </a:cubicBezTo>
                  <a:cubicBezTo>
                    <a:pt x="333122" y="190123"/>
                    <a:pt x="308846" y="157755"/>
                    <a:pt x="267037" y="153709"/>
                  </a:cubicBezTo>
                  <a:cubicBezTo>
                    <a:pt x="225228" y="149663"/>
                    <a:pt x="115986" y="155058"/>
                    <a:pt x="72828" y="177985"/>
                  </a:cubicBezTo>
                  <a:cubicBezTo>
                    <a:pt x="29670" y="200912"/>
                    <a:pt x="16184" y="269694"/>
                    <a:pt x="8092" y="291273"/>
                  </a:cubicBezTo>
                  <a:cubicBezTo>
                    <a:pt x="0" y="312852"/>
                    <a:pt x="12138" y="310154"/>
                    <a:pt x="24276" y="307457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pt-BR"/>
            </a:p>
          </p:txBody>
        </p:sp>
        <p:sp>
          <p:nvSpPr>
            <p:cNvPr id="25" name="Forma livre 24"/>
            <p:cNvSpPr/>
            <p:nvPr/>
          </p:nvSpPr>
          <p:spPr>
            <a:xfrm>
              <a:off x="7030" y="7400"/>
              <a:ext cx="459" cy="719"/>
            </a:xfrm>
            <a:custGeom>
              <a:avLst/>
              <a:gdLst>
                <a:gd name="connsiteX0" fmla="*/ 0 w 335369"/>
                <a:gd name="connsiteY0" fmla="*/ 97064 h 309255"/>
                <a:gd name="connsiteX1" fmla="*/ 283221 w 335369"/>
                <a:gd name="connsiteY1" fmla="*/ 97064 h 309255"/>
                <a:gd name="connsiteX2" fmla="*/ 323681 w 335369"/>
                <a:gd name="connsiteY2" fmla="*/ 16144 h 309255"/>
                <a:gd name="connsiteX3" fmla="*/ 145657 w 335369"/>
                <a:gd name="connsiteY3" fmla="*/ 16144 h 309255"/>
                <a:gd name="connsiteX4" fmla="*/ 24276 w 335369"/>
                <a:gd name="connsiteY4" fmla="*/ 186077 h 309255"/>
                <a:gd name="connsiteX5" fmla="*/ 210393 w 335369"/>
                <a:gd name="connsiteY5" fmla="*/ 226537 h 309255"/>
                <a:gd name="connsiteX6" fmla="*/ 323681 w 335369"/>
                <a:gd name="connsiteY6" fmla="*/ 202261 h 309255"/>
                <a:gd name="connsiteX7" fmla="*/ 267037 w 335369"/>
                <a:gd name="connsiteY7" fmla="*/ 153709 h 309255"/>
                <a:gd name="connsiteX8" fmla="*/ 72828 w 335369"/>
                <a:gd name="connsiteY8" fmla="*/ 177985 h 309255"/>
                <a:gd name="connsiteX9" fmla="*/ 8092 w 335369"/>
                <a:gd name="connsiteY9" fmla="*/ 291273 h 309255"/>
                <a:gd name="connsiteX10" fmla="*/ 24276 w 335369"/>
                <a:gd name="connsiteY10" fmla="*/ 307457 h 309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5369" h="309255">
                  <a:moveTo>
                    <a:pt x="0" y="97064"/>
                  </a:moveTo>
                  <a:cubicBezTo>
                    <a:pt x="114637" y="103807"/>
                    <a:pt x="229274" y="110551"/>
                    <a:pt x="283221" y="97064"/>
                  </a:cubicBezTo>
                  <a:cubicBezTo>
                    <a:pt x="337168" y="83577"/>
                    <a:pt x="346608" y="29631"/>
                    <a:pt x="323681" y="16144"/>
                  </a:cubicBezTo>
                  <a:cubicBezTo>
                    <a:pt x="300754" y="2657"/>
                    <a:pt x="195558" y="-12178"/>
                    <a:pt x="145657" y="16144"/>
                  </a:cubicBezTo>
                  <a:cubicBezTo>
                    <a:pt x="95756" y="44466"/>
                    <a:pt x="13487" y="151012"/>
                    <a:pt x="24276" y="186077"/>
                  </a:cubicBezTo>
                  <a:cubicBezTo>
                    <a:pt x="35065" y="221142"/>
                    <a:pt x="160492" y="223840"/>
                    <a:pt x="210393" y="226537"/>
                  </a:cubicBezTo>
                  <a:cubicBezTo>
                    <a:pt x="260294" y="229234"/>
                    <a:pt x="314240" y="214399"/>
                    <a:pt x="323681" y="202261"/>
                  </a:cubicBezTo>
                  <a:cubicBezTo>
                    <a:pt x="333122" y="190123"/>
                    <a:pt x="308846" y="157755"/>
                    <a:pt x="267037" y="153709"/>
                  </a:cubicBezTo>
                  <a:cubicBezTo>
                    <a:pt x="225228" y="149663"/>
                    <a:pt x="115986" y="155058"/>
                    <a:pt x="72828" y="177985"/>
                  </a:cubicBezTo>
                  <a:cubicBezTo>
                    <a:pt x="29670" y="200912"/>
                    <a:pt x="16184" y="269694"/>
                    <a:pt x="8092" y="291273"/>
                  </a:cubicBezTo>
                  <a:cubicBezTo>
                    <a:pt x="0" y="312852"/>
                    <a:pt x="12138" y="310154"/>
                    <a:pt x="24276" y="307457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pt-BR"/>
            </a:p>
          </p:txBody>
        </p:sp>
        <p:sp>
          <p:nvSpPr>
            <p:cNvPr id="26" name="Forma livre 25"/>
            <p:cNvSpPr/>
            <p:nvPr/>
          </p:nvSpPr>
          <p:spPr>
            <a:xfrm>
              <a:off x="7030" y="6836"/>
              <a:ext cx="380" cy="762"/>
            </a:xfrm>
            <a:custGeom>
              <a:avLst/>
              <a:gdLst>
                <a:gd name="connsiteX0" fmla="*/ 0 w 335369"/>
                <a:gd name="connsiteY0" fmla="*/ 97064 h 309255"/>
                <a:gd name="connsiteX1" fmla="*/ 283221 w 335369"/>
                <a:gd name="connsiteY1" fmla="*/ 97064 h 309255"/>
                <a:gd name="connsiteX2" fmla="*/ 323681 w 335369"/>
                <a:gd name="connsiteY2" fmla="*/ 16144 h 309255"/>
                <a:gd name="connsiteX3" fmla="*/ 145657 w 335369"/>
                <a:gd name="connsiteY3" fmla="*/ 16144 h 309255"/>
                <a:gd name="connsiteX4" fmla="*/ 24276 w 335369"/>
                <a:gd name="connsiteY4" fmla="*/ 186077 h 309255"/>
                <a:gd name="connsiteX5" fmla="*/ 210393 w 335369"/>
                <a:gd name="connsiteY5" fmla="*/ 226537 h 309255"/>
                <a:gd name="connsiteX6" fmla="*/ 323681 w 335369"/>
                <a:gd name="connsiteY6" fmla="*/ 202261 h 309255"/>
                <a:gd name="connsiteX7" fmla="*/ 267037 w 335369"/>
                <a:gd name="connsiteY7" fmla="*/ 153709 h 309255"/>
                <a:gd name="connsiteX8" fmla="*/ 72828 w 335369"/>
                <a:gd name="connsiteY8" fmla="*/ 177985 h 309255"/>
                <a:gd name="connsiteX9" fmla="*/ 8092 w 335369"/>
                <a:gd name="connsiteY9" fmla="*/ 291273 h 309255"/>
                <a:gd name="connsiteX10" fmla="*/ 24276 w 335369"/>
                <a:gd name="connsiteY10" fmla="*/ 307457 h 309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5369" h="309255">
                  <a:moveTo>
                    <a:pt x="0" y="97064"/>
                  </a:moveTo>
                  <a:cubicBezTo>
                    <a:pt x="114637" y="103807"/>
                    <a:pt x="229274" y="110551"/>
                    <a:pt x="283221" y="97064"/>
                  </a:cubicBezTo>
                  <a:cubicBezTo>
                    <a:pt x="337168" y="83577"/>
                    <a:pt x="346608" y="29631"/>
                    <a:pt x="323681" y="16144"/>
                  </a:cubicBezTo>
                  <a:cubicBezTo>
                    <a:pt x="300754" y="2657"/>
                    <a:pt x="195558" y="-12178"/>
                    <a:pt x="145657" y="16144"/>
                  </a:cubicBezTo>
                  <a:cubicBezTo>
                    <a:pt x="95756" y="44466"/>
                    <a:pt x="13487" y="151012"/>
                    <a:pt x="24276" y="186077"/>
                  </a:cubicBezTo>
                  <a:cubicBezTo>
                    <a:pt x="35065" y="221142"/>
                    <a:pt x="160492" y="223840"/>
                    <a:pt x="210393" y="226537"/>
                  </a:cubicBezTo>
                  <a:cubicBezTo>
                    <a:pt x="260294" y="229234"/>
                    <a:pt x="314240" y="214399"/>
                    <a:pt x="323681" y="202261"/>
                  </a:cubicBezTo>
                  <a:cubicBezTo>
                    <a:pt x="333122" y="190123"/>
                    <a:pt x="308846" y="157755"/>
                    <a:pt x="267037" y="153709"/>
                  </a:cubicBezTo>
                  <a:cubicBezTo>
                    <a:pt x="225228" y="149663"/>
                    <a:pt x="115986" y="155058"/>
                    <a:pt x="72828" y="177985"/>
                  </a:cubicBezTo>
                  <a:cubicBezTo>
                    <a:pt x="29670" y="200912"/>
                    <a:pt x="16184" y="269694"/>
                    <a:pt x="8092" y="291273"/>
                  </a:cubicBezTo>
                  <a:cubicBezTo>
                    <a:pt x="0" y="312852"/>
                    <a:pt x="12138" y="310154"/>
                    <a:pt x="24276" y="307457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pt-BR"/>
            </a:p>
          </p:txBody>
        </p:sp>
        <p:sp>
          <p:nvSpPr>
            <p:cNvPr id="27" name="Forma livre 26"/>
            <p:cNvSpPr/>
            <p:nvPr/>
          </p:nvSpPr>
          <p:spPr>
            <a:xfrm>
              <a:off x="7026" y="6146"/>
              <a:ext cx="217" cy="899"/>
            </a:xfrm>
            <a:custGeom>
              <a:avLst/>
              <a:gdLst>
                <a:gd name="connsiteX0" fmla="*/ 10901 w 138111"/>
                <a:gd name="connsiteY0" fmla="*/ 347957 h 347957"/>
                <a:gd name="connsiteX1" fmla="*/ 10901 w 138111"/>
                <a:gd name="connsiteY1" fmla="*/ 226577 h 347957"/>
                <a:gd name="connsiteX2" fmla="*/ 124189 w 138111"/>
                <a:gd name="connsiteY2" fmla="*/ 186117 h 347957"/>
                <a:gd name="connsiteX3" fmla="*/ 132281 w 138111"/>
                <a:gd name="connsiteY3" fmla="*/ 0 h 34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111" h="347957">
                  <a:moveTo>
                    <a:pt x="10901" y="347957"/>
                  </a:moveTo>
                  <a:cubicBezTo>
                    <a:pt x="1460" y="300753"/>
                    <a:pt x="-7980" y="253550"/>
                    <a:pt x="10901" y="226577"/>
                  </a:cubicBezTo>
                  <a:cubicBezTo>
                    <a:pt x="29782" y="199604"/>
                    <a:pt x="103959" y="223880"/>
                    <a:pt x="124189" y="186117"/>
                  </a:cubicBezTo>
                  <a:cubicBezTo>
                    <a:pt x="144419" y="148354"/>
                    <a:pt x="138350" y="74177"/>
                    <a:pt x="132281" y="0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pt-BR"/>
            </a:p>
          </p:txBody>
        </p:sp>
        <p:sp>
          <p:nvSpPr>
            <p:cNvPr id="28" name="Forma livre 27"/>
            <p:cNvSpPr/>
            <p:nvPr/>
          </p:nvSpPr>
          <p:spPr>
            <a:xfrm>
              <a:off x="7043" y="9197"/>
              <a:ext cx="166" cy="376"/>
            </a:xfrm>
            <a:custGeom>
              <a:avLst/>
              <a:gdLst>
                <a:gd name="connsiteX0" fmla="*/ 0 w 105455"/>
                <a:gd name="connsiteY0" fmla="*/ 0 h 145657"/>
                <a:gd name="connsiteX1" fmla="*/ 89012 w 105455"/>
                <a:gd name="connsiteY1" fmla="*/ 24276 h 145657"/>
                <a:gd name="connsiteX2" fmla="*/ 105196 w 105455"/>
                <a:gd name="connsiteY2" fmla="*/ 145657 h 14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455" h="145657">
                  <a:moveTo>
                    <a:pt x="0" y="0"/>
                  </a:moveTo>
                  <a:cubicBezTo>
                    <a:pt x="35739" y="0"/>
                    <a:pt x="71479" y="0"/>
                    <a:pt x="89012" y="24276"/>
                  </a:cubicBezTo>
                  <a:cubicBezTo>
                    <a:pt x="106545" y="48552"/>
                    <a:pt x="105870" y="97104"/>
                    <a:pt x="105196" y="145657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pt-BR"/>
            </a:p>
          </p:txBody>
        </p:sp>
      </p:grpSp>
      <p:sp>
        <p:nvSpPr>
          <p:cNvPr id="5" name="Menos 4"/>
          <p:cNvSpPr/>
          <p:nvPr/>
        </p:nvSpPr>
        <p:spPr>
          <a:xfrm>
            <a:off x="9065260" y="6350635"/>
            <a:ext cx="2023745" cy="28892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 altLang="en-US"/>
          </a:p>
        </p:txBody>
      </p:sp>
      <p:cxnSp>
        <p:nvCxnSpPr>
          <p:cNvPr id="6" name="Conector Reto 5"/>
          <p:cNvCxnSpPr/>
          <p:nvPr/>
        </p:nvCxnSpPr>
        <p:spPr>
          <a:xfrm>
            <a:off x="8799830" y="4335780"/>
            <a:ext cx="2553970" cy="0"/>
          </a:xfrm>
          <a:prstGeom prst="line">
            <a:avLst/>
          </a:prstGeom>
          <a:ln w="127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/>
          <p:cNvCxnSpPr/>
          <p:nvPr/>
        </p:nvCxnSpPr>
        <p:spPr>
          <a:xfrm flipH="1" flipV="1">
            <a:off x="8900160" y="3794125"/>
            <a:ext cx="0" cy="690245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Caixa de Texto 23"/>
          <p:cNvSpPr txBox="1"/>
          <p:nvPr/>
        </p:nvSpPr>
        <p:spPr>
          <a:xfrm>
            <a:off x="8799830" y="3536950"/>
            <a:ext cx="6927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sz="2800" dirty="0" smtClean="0">
                <a:latin typeface="Cambria" panose="02040503050406030204" charset="0"/>
                <a:cs typeface="Cambria" panose="02040503050406030204" charset="0"/>
              </a:rPr>
              <a:t>X</a:t>
            </a:r>
            <a:endParaRPr lang="pt-BR" altLang="en-US" sz="2800" dirty="0" smtClean="0"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9" name="CaixaDeTexto 45"/>
          <p:cNvSpPr txBox="1"/>
          <p:nvPr/>
        </p:nvSpPr>
        <p:spPr>
          <a:xfrm>
            <a:off x="335280" y="4295775"/>
            <a:ext cx="803719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spcBef>
                <a:spcPts val="600"/>
              </a:spcBef>
              <a:spcAft>
                <a:spcPts val="600"/>
              </a:spcAft>
              <a:buFont typeface="+mj-lt"/>
              <a:buNone/>
            </a:pPr>
            <a:r>
              <a:rPr lang="pt-BR" altLang="en-US" sz="2800" b="1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Vamos usar uma relação não linear entre força e deslocamento da mola. Assim, usaremos que</a:t>
            </a:r>
            <a:endParaRPr lang="pt-BR" altLang="en-US" sz="2800" b="1" dirty="0" smtClean="0"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tângulo 9"/>
              <p:cNvSpPr/>
              <p:nvPr/>
            </p:nvSpPr>
            <p:spPr>
              <a:xfrm>
                <a:off x="843915" y="5974080"/>
                <a:ext cx="7315835" cy="6038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r>
                        <a:rPr lang="pt-BR" altLang="pt-BR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pt-BR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altLang="pt-BR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    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𝑜𝑛𝑑𝑒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 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𝑘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 é 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𝑢𝑚𝑎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 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𝑐𝑜𝑛𝑠𝑡𝑎𝑛𝑡𝑒</m:t>
                      </m:r>
                    </m:oMath>
                  </m:oMathPara>
                </a14:m>
                <a:endParaRPr lang="pt-BR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0" name="Re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915" y="5974080"/>
                <a:ext cx="7315835" cy="603885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aixa de Texto 23"/>
          <p:cNvSpPr txBox="1"/>
          <p:nvPr/>
        </p:nvSpPr>
        <p:spPr>
          <a:xfrm>
            <a:off x="10396220" y="5109210"/>
            <a:ext cx="12058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sz="2800" dirty="0" smtClean="0">
                <a:latin typeface="Comic Sans MS" panose="030F0702030302020204" pitchFamily="66" charset="0"/>
                <a:cs typeface="Comic Sans MS" panose="030F0702030302020204" pitchFamily="66" charset="0"/>
              </a:rPr>
              <a:t>mola</a:t>
            </a:r>
            <a:endParaRPr lang="pt-BR" altLang="en-US" sz="2800" dirty="0" smtClean="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10032365" y="4277995"/>
            <a:ext cx="80010" cy="806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 altLang="en-US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Espaço Reservado para Número de Slide 1"/>
          <p:cNvSpPr>
            <a:spLocks noGrp="1"/>
          </p:cNvSpPr>
          <p:nvPr/>
        </p:nvSpPr>
        <p:spPr>
          <a:xfrm>
            <a:off x="9250680" y="6356350"/>
            <a:ext cx="2738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F297BB-B745-4CAB-BE1D-CE4C89382949}" type="slidenum">
              <a:rPr lang="pt-BR" smtClean="0"/>
            </a:fld>
            <a:endParaRPr lang="pt-BR"/>
          </a:p>
        </p:txBody>
      </p:sp>
      <p:sp>
        <p:nvSpPr>
          <p:cNvPr id="6" name="CaixaDeTexto 45"/>
          <p:cNvSpPr txBox="1"/>
          <p:nvPr/>
        </p:nvSpPr>
        <p:spPr>
          <a:xfrm>
            <a:off x="575956" y="437702"/>
            <a:ext cx="110401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spcBef>
                <a:spcPts val="600"/>
              </a:spcBef>
              <a:spcAft>
                <a:spcPts val="600"/>
              </a:spcAft>
              <a:buFont typeface="+mj-lt"/>
              <a:buNone/>
            </a:pPr>
            <a:r>
              <a:rPr lang="pt-BR" altLang="en-US" sz="3200" b="1" dirty="0" smtClean="0">
                <a:solidFill>
                  <a:srgbClr val="C00000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O circuito equivalente será</a:t>
            </a:r>
            <a:r>
              <a:rPr lang="pt-BR" altLang="en-US" sz="32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 </a:t>
            </a:r>
            <a:endParaRPr lang="pt-BR" altLang="en-US" sz="3200" b="1" baseline="-25000" dirty="0" smtClean="0">
              <a:solidFill>
                <a:srgbClr val="C00000"/>
              </a:solidFill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</p:txBody>
      </p:sp>
      <p:grpSp>
        <p:nvGrpSpPr>
          <p:cNvPr id="13" name="Grupo 12"/>
          <p:cNvGrpSpPr/>
          <p:nvPr/>
        </p:nvGrpSpPr>
        <p:grpSpPr>
          <a:xfrm rot="5400000">
            <a:off x="1544320" y="3355939"/>
            <a:ext cx="1783849" cy="748570"/>
            <a:chOff x="8610600" y="2524505"/>
            <a:chExt cx="1783849" cy="748570"/>
          </a:xfrm>
        </p:grpSpPr>
        <p:cxnSp>
          <p:nvCxnSpPr>
            <p:cNvPr id="7" name="Conector Reto 6"/>
            <p:cNvCxnSpPr/>
            <p:nvPr/>
          </p:nvCxnSpPr>
          <p:spPr>
            <a:xfrm>
              <a:off x="9212737" y="2794289"/>
              <a:ext cx="623327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7"/>
            <p:cNvCxnSpPr/>
            <p:nvPr/>
          </p:nvCxnSpPr>
          <p:spPr>
            <a:xfrm>
              <a:off x="9094994" y="2531785"/>
              <a:ext cx="269332" cy="25689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8"/>
            <p:cNvCxnSpPr/>
            <p:nvPr/>
          </p:nvCxnSpPr>
          <p:spPr>
            <a:xfrm flipV="1">
              <a:off x="9693182" y="2524505"/>
              <a:ext cx="230521" cy="253800"/>
            </a:xfrm>
            <a:prstGeom prst="line">
              <a:avLst/>
            </a:prstGeom>
            <a:ln w="2540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9"/>
            <p:cNvCxnSpPr/>
            <p:nvPr/>
          </p:nvCxnSpPr>
          <p:spPr>
            <a:xfrm>
              <a:off x="8610600" y="2538153"/>
              <a:ext cx="48439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10"/>
            <p:cNvCxnSpPr/>
            <p:nvPr/>
          </p:nvCxnSpPr>
          <p:spPr>
            <a:xfrm>
              <a:off x="9910055" y="2540097"/>
              <a:ext cx="48439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1"/>
            <p:cNvCxnSpPr/>
            <p:nvPr/>
          </p:nvCxnSpPr>
          <p:spPr>
            <a:xfrm rot="16200000">
              <a:off x="9284532" y="3030878"/>
              <a:ext cx="48439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upo 13"/>
          <p:cNvGrpSpPr/>
          <p:nvPr/>
        </p:nvGrpSpPr>
        <p:grpSpPr>
          <a:xfrm rot="5400000" flipH="1">
            <a:off x="2146468" y="2334772"/>
            <a:ext cx="1274445" cy="234950"/>
            <a:chOff x="4152748" y="3524056"/>
            <a:chExt cx="1274569" cy="255373"/>
          </a:xfrm>
        </p:grpSpPr>
        <p:cxnSp>
          <p:nvCxnSpPr>
            <p:cNvPr id="15" name="Conector Reto 79"/>
            <p:cNvCxnSpPr/>
            <p:nvPr/>
          </p:nvCxnSpPr>
          <p:spPr>
            <a:xfrm flipV="1">
              <a:off x="4152748" y="3640943"/>
              <a:ext cx="1274569" cy="0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tângulo 15"/>
            <p:cNvSpPr/>
            <p:nvPr/>
          </p:nvSpPr>
          <p:spPr>
            <a:xfrm>
              <a:off x="4606140" y="3524056"/>
              <a:ext cx="476096" cy="255373"/>
            </a:xfrm>
            <a:prstGeom prst="rect">
              <a:avLst/>
            </a:prstGeom>
            <a:ln w="222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</p:grpSp>
      <p:cxnSp>
        <p:nvCxnSpPr>
          <p:cNvPr id="19" name="Conector Reto 18"/>
          <p:cNvCxnSpPr/>
          <p:nvPr/>
        </p:nvCxnSpPr>
        <p:spPr>
          <a:xfrm>
            <a:off x="2809233" y="3052114"/>
            <a:ext cx="35302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ixaDeTexto 47"/>
          <p:cNvSpPr txBox="1"/>
          <p:nvPr/>
        </p:nvSpPr>
        <p:spPr>
          <a:xfrm>
            <a:off x="2918274" y="3051971"/>
            <a:ext cx="60007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i="1" dirty="0" smtClean="0">
                <a:latin typeface="Century Schoolbook" panose="02040604050505020304" pitchFamily="18" charset="0"/>
                <a:ea typeface="Cambria Math" panose="02040503050406030204" pitchFamily="18" charset="0"/>
              </a:rPr>
              <a:t>V</a:t>
            </a:r>
            <a:r>
              <a:rPr lang="pt-BR" sz="2800" i="1" baseline="-25000" dirty="0" smtClean="0">
                <a:latin typeface="Century Schoolbook" panose="02040604050505020304" pitchFamily="18" charset="0"/>
                <a:ea typeface="Cambria Math" panose="02040503050406030204" pitchFamily="18" charset="0"/>
              </a:rPr>
              <a:t>C</a:t>
            </a:r>
            <a:endParaRPr lang="pt-BR" sz="2800" i="1" baseline="-25000" dirty="0" smtClean="0">
              <a:latin typeface="Century Schoolbook" panose="02040604050505020304" pitchFamily="18" charset="0"/>
              <a:ea typeface="Cambria Math" panose="02040503050406030204" pitchFamily="18" charset="0"/>
            </a:endParaRPr>
          </a:p>
        </p:txBody>
      </p:sp>
      <p:sp>
        <p:nvSpPr>
          <p:cNvPr id="37" name="CaixaDeTexto 47"/>
          <p:cNvSpPr txBox="1"/>
          <p:nvPr/>
        </p:nvSpPr>
        <p:spPr>
          <a:xfrm>
            <a:off x="1906297" y="1345955"/>
            <a:ext cx="178368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V</a:t>
            </a:r>
            <a:r>
              <a:rPr lang="pt-BR" sz="2800" baseline="-25000" dirty="0" smtClean="0"/>
              <a:t>CC</a:t>
            </a:r>
            <a:r>
              <a:rPr lang="pt-BR" sz="2800" dirty="0" smtClean="0"/>
              <a:t> = 15 V</a:t>
            </a:r>
            <a:endParaRPr lang="pt-BR" sz="2800" dirty="0" smtClean="0"/>
          </a:p>
        </p:txBody>
      </p:sp>
      <p:sp>
        <p:nvSpPr>
          <p:cNvPr id="42" name="Caixa de Texto 23"/>
          <p:cNvSpPr txBox="1"/>
          <p:nvPr/>
        </p:nvSpPr>
        <p:spPr>
          <a:xfrm>
            <a:off x="2688590" y="2134870"/>
            <a:ext cx="18300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en-US" sz="2800" dirty="0">
                <a:latin typeface="Comic Sans MS" panose="030F0702030302020204" pitchFamily="66" charset="0"/>
                <a:cs typeface="Comic Sans MS" panose="030F0702030302020204" pitchFamily="66" charset="0"/>
              </a:rPr>
              <a:t>R</a:t>
            </a:r>
            <a:r>
              <a:rPr lang="pt-BR" altLang="en-US" sz="2800" baseline="-25000" dirty="0" smtClean="0">
                <a:latin typeface="Comic Sans MS" panose="030F0702030302020204" pitchFamily="66" charset="0"/>
                <a:cs typeface="Comic Sans MS" panose="030F0702030302020204" pitchFamily="66" charset="0"/>
              </a:rPr>
              <a:t>C </a:t>
            </a:r>
            <a:r>
              <a:rPr lang="pt-BR" altLang="en-US" sz="2800" dirty="0" smtClean="0">
                <a:latin typeface="Comic Sans MS" panose="030F0702030302020204" pitchFamily="66" charset="0"/>
                <a:cs typeface="Comic Sans MS" panose="030F0702030302020204" pitchFamily="66" charset="0"/>
              </a:rPr>
              <a:t>= 5k</a:t>
            </a:r>
            <a:endParaRPr lang="pt-BR" altLang="en-US" sz="2800" dirty="0" smtClean="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grpSp>
        <p:nvGrpSpPr>
          <p:cNvPr id="17" name="Grupo 16"/>
          <p:cNvGrpSpPr/>
          <p:nvPr/>
        </p:nvGrpSpPr>
        <p:grpSpPr>
          <a:xfrm rot="5400000" flipH="1">
            <a:off x="2152183" y="4707132"/>
            <a:ext cx="1274445" cy="234950"/>
            <a:chOff x="4152748" y="3524056"/>
            <a:chExt cx="1274569" cy="255373"/>
          </a:xfrm>
        </p:grpSpPr>
        <p:cxnSp>
          <p:nvCxnSpPr>
            <p:cNvPr id="18" name="Conector Reto 79"/>
            <p:cNvCxnSpPr/>
            <p:nvPr/>
          </p:nvCxnSpPr>
          <p:spPr>
            <a:xfrm flipV="1">
              <a:off x="4152748" y="3640943"/>
              <a:ext cx="1274569" cy="0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tângulo 19"/>
            <p:cNvSpPr/>
            <p:nvPr/>
          </p:nvSpPr>
          <p:spPr>
            <a:xfrm>
              <a:off x="4606140" y="3524056"/>
              <a:ext cx="476096" cy="255373"/>
            </a:xfrm>
            <a:prstGeom prst="rect">
              <a:avLst/>
            </a:prstGeom>
            <a:ln w="22225"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</p:grpSp>
      <p:sp>
        <p:nvSpPr>
          <p:cNvPr id="21" name="Caixa de Texto 23"/>
          <p:cNvSpPr txBox="1"/>
          <p:nvPr/>
        </p:nvSpPr>
        <p:spPr>
          <a:xfrm>
            <a:off x="2658110" y="4552315"/>
            <a:ext cx="20205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en-US" sz="2800" dirty="0">
                <a:latin typeface="Comic Sans MS" panose="030F0702030302020204" pitchFamily="66" charset="0"/>
                <a:cs typeface="Comic Sans MS" panose="030F0702030302020204" pitchFamily="66" charset="0"/>
              </a:rPr>
              <a:t>R</a:t>
            </a:r>
            <a:r>
              <a:rPr lang="pt-BR" altLang="en-US" sz="2800" baseline="-25000" dirty="0">
                <a:latin typeface="Comic Sans MS" panose="030F0702030302020204" pitchFamily="66" charset="0"/>
                <a:cs typeface="Comic Sans MS" panose="030F0702030302020204" pitchFamily="66" charset="0"/>
              </a:rPr>
              <a:t>E </a:t>
            </a:r>
            <a:r>
              <a:rPr lang="pt-BR" altLang="en-US" sz="2800" dirty="0">
                <a:latin typeface="Comic Sans MS" panose="030F0702030302020204" pitchFamily="66" charset="0"/>
                <a:cs typeface="Comic Sans MS" panose="030F0702030302020204" pitchFamily="66" charset="0"/>
              </a:rPr>
              <a:t>= 3k</a:t>
            </a:r>
            <a:endParaRPr lang="pt-BR" altLang="en-US" sz="2800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cxnSp>
        <p:nvCxnSpPr>
          <p:cNvPr id="22" name="Conector Reto 21"/>
          <p:cNvCxnSpPr/>
          <p:nvPr/>
        </p:nvCxnSpPr>
        <p:spPr>
          <a:xfrm>
            <a:off x="2609819" y="5461328"/>
            <a:ext cx="35302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/>
          <p:cNvCxnSpPr/>
          <p:nvPr/>
        </p:nvCxnSpPr>
        <p:spPr>
          <a:xfrm>
            <a:off x="1602105" y="3754120"/>
            <a:ext cx="79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ixaDeTexto 45"/>
          <p:cNvSpPr txBox="1"/>
          <p:nvPr/>
        </p:nvSpPr>
        <p:spPr>
          <a:xfrm>
            <a:off x="5779135" y="1346200"/>
            <a:ext cx="53682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spcBef>
                <a:spcPts val="600"/>
              </a:spcBef>
              <a:spcAft>
                <a:spcPts val="600"/>
              </a:spcAft>
              <a:buFont typeface="+mj-lt"/>
              <a:buNone/>
            </a:pPr>
            <a:r>
              <a:rPr lang="pt-BR" altLang="en-US" sz="32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Por análise nodal temos   </a:t>
            </a:r>
            <a:endParaRPr lang="pt-BR" altLang="en-US" sz="3200" b="1" baseline="-25000" dirty="0" smtClean="0">
              <a:solidFill>
                <a:srgbClr val="C00000"/>
              </a:solidFill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Caixa de Texto 23"/>
              <p:cNvSpPr txBox="1"/>
              <p:nvPr/>
            </p:nvSpPr>
            <p:spPr>
              <a:xfrm>
                <a:off x="470535" y="2918460"/>
                <a:ext cx="1658620" cy="521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pt-BR" sz="2800" i="1" dirty="0" smtClea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pt-BR" sz="2800" i="1" dirty="0" smtClea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pt-BR" sz="2800" i="1" dirty="0" smtClea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𝐵𝐵</m:t>
                        </m:r>
                      </m:sub>
                    </m:sSub>
                    <m:r>
                      <a:rPr lang="en-US" altLang="pt-BR" sz="2800" i="1" dirty="0" smtClean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altLang="pt-BR" sz="2800" i="1" dirty="0" smtClean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5</m:t>
                    </m:r>
                    <m:r>
                      <a:rPr lang="en-US" altLang="pt-BR" sz="2800" i="1" dirty="0" smtClean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pt-BR" altLang="en-US" sz="2800" baseline="-25000" dirty="0" smtClean="0">
                    <a:latin typeface="Comic Sans MS" panose="030F0702030302020204" pitchFamily="66" charset="0"/>
                    <a:cs typeface="Comic Sans MS" panose="030F0702030302020204" pitchFamily="66" charset="0"/>
                  </a:rPr>
                  <a:t> </a:t>
                </a:r>
                <a:endParaRPr lang="pt-BR" altLang="en-US" sz="2800" dirty="0" smtClean="0">
                  <a:latin typeface="Comic Sans MS" panose="030F0702030302020204" pitchFamily="66" charset="0"/>
                  <a:cs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33" name="Caixa de Texto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535" y="2918460"/>
                <a:ext cx="1658620" cy="521970"/>
              </a:xfrm>
              <a:prstGeom prst="rect">
                <a:avLst/>
              </a:prstGeom>
              <a:blipFill rotWithShape="1">
                <a:blip r:embed="rId1"/>
                <a:stretch>
                  <a:fillRect b="-4136"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5" name="Grupo 54"/>
          <p:cNvGrpSpPr/>
          <p:nvPr/>
        </p:nvGrpSpPr>
        <p:grpSpPr>
          <a:xfrm rot="10800000">
            <a:off x="667385" y="3500120"/>
            <a:ext cx="1126490" cy="508000"/>
            <a:chOff x="14922" y="4274"/>
            <a:chExt cx="1774" cy="800"/>
          </a:xfrm>
        </p:grpSpPr>
        <p:cxnSp>
          <p:nvCxnSpPr>
            <p:cNvPr id="38" name="Conector Reto 37"/>
            <p:cNvCxnSpPr/>
            <p:nvPr/>
          </p:nvCxnSpPr>
          <p:spPr>
            <a:xfrm>
              <a:off x="14922" y="4675"/>
              <a:ext cx="1775" cy="0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Elipse 38"/>
            <p:cNvSpPr/>
            <p:nvPr/>
          </p:nvSpPr>
          <p:spPr>
            <a:xfrm>
              <a:off x="15478" y="4274"/>
              <a:ext cx="850" cy="801"/>
            </a:xfrm>
            <a:prstGeom prst="ellipse">
              <a:avLst/>
            </a:prstGeom>
            <a:solidFill>
              <a:srgbClr val="F7FD9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altLang="en-US"/>
            </a:p>
          </p:txBody>
        </p:sp>
        <p:sp>
          <p:nvSpPr>
            <p:cNvPr id="40" name="Caixa de Texto 39"/>
            <p:cNvSpPr txBox="1"/>
            <p:nvPr/>
          </p:nvSpPr>
          <p:spPr>
            <a:xfrm>
              <a:off x="15406" y="4350"/>
              <a:ext cx="450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altLang="en-US" sz="2000" b="1"/>
                <a:t>+</a:t>
              </a:r>
              <a:endParaRPr lang="pt-BR" altLang="en-US" sz="2000" b="1"/>
            </a:p>
          </p:txBody>
        </p:sp>
      </p:grpSp>
      <p:grpSp>
        <p:nvGrpSpPr>
          <p:cNvPr id="49" name="Grupo 48"/>
          <p:cNvGrpSpPr/>
          <p:nvPr/>
        </p:nvGrpSpPr>
        <p:grpSpPr>
          <a:xfrm rot="5400000" flipH="1">
            <a:off x="17313" y="4250567"/>
            <a:ext cx="1274445" cy="234950"/>
            <a:chOff x="4152748" y="3524056"/>
            <a:chExt cx="1274569" cy="255373"/>
          </a:xfrm>
        </p:grpSpPr>
        <p:cxnSp>
          <p:nvCxnSpPr>
            <p:cNvPr id="50" name="Conector Reto 79"/>
            <p:cNvCxnSpPr/>
            <p:nvPr/>
          </p:nvCxnSpPr>
          <p:spPr>
            <a:xfrm flipV="1">
              <a:off x="4152748" y="3640943"/>
              <a:ext cx="1274569" cy="0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tângulo 50"/>
            <p:cNvSpPr/>
            <p:nvPr/>
          </p:nvSpPr>
          <p:spPr>
            <a:xfrm>
              <a:off x="4606140" y="3524056"/>
              <a:ext cx="476096" cy="255373"/>
            </a:xfrm>
            <a:prstGeom prst="rect">
              <a:avLst/>
            </a:prstGeom>
            <a:solidFill>
              <a:srgbClr val="F7FD9D"/>
            </a:solidFill>
            <a:ln w="22225"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4" name="Caixa de Texto 23"/>
              <p:cNvSpPr txBox="1"/>
              <p:nvPr/>
            </p:nvSpPr>
            <p:spPr>
              <a:xfrm>
                <a:off x="585470" y="4076065"/>
                <a:ext cx="2332990" cy="521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pt-BR" sz="2800" i="1" dirty="0" smtClea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pt-BR" sz="2800" dirty="0" smtClea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pt-BR" sz="2800" dirty="0" smtClea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B</m:t>
                        </m:r>
                      </m:sub>
                    </m:sSub>
                    <m:r>
                      <a:rPr lang="en-US" altLang="pt-BR" sz="2800" dirty="0" smtClean="0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altLang="pt-BR" sz="2800" dirty="0" smtClean="0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33</m:t>
                    </m:r>
                    <m:r>
                      <a:rPr lang="en-US" altLang="pt-BR" sz="2800" dirty="0" smtClean="0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.</m:t>
                    </m:r>
                    <m:r>
                      <a:rPr lang="en-US" altLang="pt-BR" sz="2800" dirty="0" smtClean="0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3</m:t>
                    </m:r>
                    <m:r>
                      <m:rPr>
                        <m:sty m:val="p"/>
                      </m:rPr>
                      <a:rPr lang="en-US" altLang="pt-BR" sz="2800" dirty="0" smtClean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k</m:t>
                    </m:r>
                  </m:oMath>
                </a14:m>
                <a:r>
                  <a:rPr lang="pt-BR" altLang="en-US" sz="2800" dirty="0">
                    <a:latin typeface="Comic Sans MS" panose="030F0702030302020204" pitchFamily="66" charset="0"/>
                    <a:cs typeface="Comic Sans MS" panose="030F0702030302020204" pitchFamily="66" charset="0"/>
                  </a:rPr>
                  <a:t>  </a:t>
                </a:r>
                <a:endParaRPr lang="pt-BR" altLang="en-US" sz="2800" dirty="0">
                  <a:latin typeface="Comic Sans MS" panose="030F0702030302020204" pitchFamily="66" charset="0"/>
                  <a:cs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54" name="Caixa de Texto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470" y="4076065"/>
                <a:ext cx="2332990" cy="52197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Conector Reto 55"/>
          <p:cNvCxnSpPr/>
          <p:nvPr/>
        </p:nvCxnSpPr>
        <p:spPr>
          <a:xfrm>
            <a:off x="470504" y="4994603"/>
            <a:ext cx="35302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Caixa de Texto 40"/>
              <p:cNvSpPr txBox="1"/>
              <p:nvPr/>
            </p:nvSpPr>
            <p:spPr>
              <a:xfrm>
                <a:off x="5318760" y="2103755"/>
                <a:ext cx="6130925" cy="58356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514350" indent="0" fontAlgn="auto">
                  <a:spcBef>
                    <a:spcPts val="600"/>
                  </a:spcBef>
                  <a:spcAft>
                    <a:spcPts val="1200"/>
                  </a:spcAft>
                  <a:buFont typeface="+mj-lt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pt-BR" sz="3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</m:ctrlPr>
                        </m:sSubPr>
                        <m:e>
                          <m:r>
                            <a:rPr lang="en-US" altLang="pt-BR" sz="3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  <m:t>𝑽</m:t>
                          </m:r>
                        </m:e>
                        <m:sub>
                          <m:r>
                            <a:rPr lang="en-US" altLang="pt-BR" sz="3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  <m:t>𝑩𝑩</m:t>
                          </m:r>
                        </m:sub>
                      </m:sSub>
                      <m:r>
                        <a:rPr lang="en-US" altLang="pt-BR" sz="32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  <a:sym typeface="Symbol" panose="05050102010706020507" charset="0"/>
                        </a:rPr>
                        <m:t>=</m:t>
                      </m:r>
                      <m:r>
                        <a:rPr lang="en-US" altLang="pt-BR" sz="32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  <a:sym typeface="Symbol" panose="05050102010706020507" charset="0"/>
                        </a:rPr>
                        <m:t>𝟑</m:t>
                      </m:r>
                      <m:r>
                        <a:rPr lang="en-US" altLang="pt-BR" sz="32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  <a:sym typeface="Symbol" panose="05050102010706020507" charset="0"/>
                        </a:rPr>
                        <m:t>𝒌</m:t>
                      </m:r>
                      <m:sSub>
                        <m:sSubPr>
                          <m:ctrlPr>
                            <a:rPr lang="en-US" altLang="pt-BR" sz="3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</m:ctrlPr>
                        </m:sSubPr>
                        <m:e>
                          <m:r>
                            <a:rPr lang="en-US" altLang="pt-BR" sz="3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  <m:t>∙</m:t>
                          </m:r>
                          <m:r>
                            <a:rPr lang="en-US" altLang="pt-BR" sz="3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  <m:t>𝑰</m:t>
                          </m:r>
                        </m:e>
                        <m:sub>
                          <m:r>
                            <a:rPr lang="en-US" altLang="pt-BR" sz="3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  <m:t>𝑬</m:t>
                          </m:r>
                        </m:sub>
                      </m:sSub>
                      <m:r>
                        <a:rPr lang="en-US" altLang="pt-BR" sz="32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  <a:sym typeface="Symbol" panose="05050102010706020507" charset="0"/>
                        </a:rPr>
                        <m:t>+</m:t>
                      </m:r>
                      <m:sSub>
                        <m:sSubPr>
                          <m:ctrlPr>
                            <a:rPr lang="en-US" altLang="pt-BR" sz="3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</m:ctrlPr>
                        </m:sSubPr>
                        <m:e>
                          <m:r>
                            <a:rPr lang="en-US" altLang="pt-BR" sz="3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  <m:t>𝑽</m:t>
                          </m:r>
                        </m:e>
                        <m:sub>
                          <m:r>
                            <a:rPr lang="en-US" altLang="pt-BR" sz="3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  <m:t>𝑩𝑬</m:t>
                          </m:r>
                        </m:sub>
                      </m:sSub>
                      <m:r>
                        <a:rPr lang="en-US" altLang="pt-BR" sz="32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  <a:sym typeface="Symbol" panose="05050102010706020507" charset="0"/>
                        </a:rPr>
                        <m:t>+</m:t>
                      </m:r>
                      <m:sSub>
                        <m:sSubPr>
                          <m:ctrlPr>
                            <a:rPr lang="en-US" altLang="pt-BR" sz="3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</m:ctrlPr>
                        </m:sSubPr>
                        <m:e>
                          <m:r>
                            <a:rPr lang="en-US" altLang="pt-BR" sz="3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  <m:t>𝑰</m:t>
                          </m:r>
                        </m:e>
                        <m:sub>
                          <m:r>
                            <a:rPr lang="en-US" altLang="pt-BR" sz="3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  <m:t>𝑩</m:t>
                          </m:r>
                        </m:sub>
                      </m:sSub>
                      <m:sSub>
                        <m:sSubPr>
                          <m:ctrlPr>
                            <a:rPr lang="en-US" altLang="pt-BR" sz="3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</m:ctrlPr>
                        </m:sSubPr>
                        <m:e>
                          <m:r>
                            <a:rPr lang="en-US" altLang="pt-BR" sz="3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  <m:t>𝑹</m:t>
                          </m:r>
                        </m:e>
                        <m:sub>
                          <m:r>
                            <a:rPr lang="en-US" altLang="pt-BR" sz="3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  <m:t>𝑩</m:t>
                          </m:r>
                        </m:sub>
                      </m:sSub>
                    </m:oMath>
                  </m:oMathPara>
                </a14:m>
                <a:endParaRPr lang="en-US" altLang="pt-BR" sz="3200" b="1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  <a:sym typeface="Symbol" panose="05050102010706020507" charset="0"/>
                </a:endParaRPr>
              </a:p>
            </p:txBody>
          </p:sp>
        </mc:Choice>
        <mc:Fallback>
          <p:sp>
            <p:nvSpPr>
              <p:cNvPr id="41" name="Caixa de Texto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8760" y="2103755"/>
                <a:ext cx="6130925" cy="5835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CaixaDeTexto 45"/>
              <p:cNvSpPr txBox="1"/>
              <p:nvPr/>
            </p:nvSpPr>
            <p:spPr>
              <a:xfrm>
                <a:off x="5779135" y="2816225"/>
                <a:ext cx="5153660" cy="9372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0">
                  <a:spcBef>
                    <a:spcPts val="600"/>
                  </a:spcBef>
                  <a:spcAft>
                    <a:spcPts val="600"/>
                  </a:spcAft>
                  <a:buFont typeface="+mj-lt"/>
                  <a:buNone/>
                </a:pPr>
                <a:r>
                  <a:rPr lang="pt-BR" altLang="en-US" sz="3200" b="1" dirty="0" smtClean="0">
                    <a:solidFill>
                      <a:schemeClr val="tx1"/>
                    </a:solidFill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Como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pt-BR" sz="32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  <a:sym typeface="Symbol" panose="05050102010706020507" charset="0"/>
                          </a:rPr>
                        </m:ctrlPr>
                      </m:sSubPr>
                      <m:e>
                        <m:r>
                          <a:rPr lang="en-US" altLang="pt-BR" sz="32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  <a:sym typeface="Symbol" panose="05050102010706020507" charset="0"/>
                          </a:rPr>
                          <m:t>𝑰</m:t>
                        </m:r>
                      </m:e>
                      <m:sub>
                        <m:r>
                          <a:rPr lang="en-US" altLang="pt-BR" sz="32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  <a:sym typeface="Symbol" panose="05050102010706020507" charset="0"/>
                          </a:rPr>
                          <m:t>𝑩</m:t>
                        </m:r>
                      </m:sub>
                    </m:sSub>
                    <m:r>
                      <a:rPr lang="en-US" altLang="pt-BR" sz="32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  <a:sym typeface="Symbol" panose="05050102010706020507" charset="0"/>
                      </a:rPr>
                      <m:t>=</m:t>
                    </m:r>
                    <m:f>
                      <m:fPr>
                        <m:ctrlPr>
                          <a:rPr lang="en-US" altLang="pt-BR" sz="32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  <a:sym typeface="Symbol" panose="05050102010706020507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pt-BR" sz="32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  <a:sym typeface="Symbol" panose="05050102010706020507" charset="0"/>
                              </a:rPr>
                            </m:ctrlPr>
                          </m:sSubPr>
                          <m:e>
                            <m:r>
                              <a:rPr lang="en-US" altLang="pt-BR" sz="32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  <a:sym typeface="Symbol" panose="05050102010706020507" charset="0"/>
                              </a:rPr>
                              <m:t>𝑰</m:t>
                            </m:r>
                          </m:e>
                          <m:sub>
                            <m:r>
                              <a:rPr lang="en-US" altLang="pt-BR" sz="32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  <a:sym typeface="Symbol" panose="05050102010706020507" charset="0"/>
                              </a:rPr>
                              <m:t>𝑬</m:t>
                            </m:r>
                          </m:sub>
                        </m:sSub>
                      </m:num>
                      <m:den>
                        <m:r>
                          <a:rPr lang="en-US" altLang="pt-BR" sz="32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  <a:sym typeface="Symbol" panose="05050102010706020507" charset="0"/>
                          </a:rPr>
                          <m:t>𝜷</m:t>
                        </m:r>
                        <m:r>
                          <a:rPr lang="en-US" altLang="pt-BR" sz="32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  <a:sym typeface="Symbol" panose="05050102010706020507" charset="0"/>
                          </a:rPr>
                          <m:t>+</m:t>
                        </m:r>
                        <m:r>
                          <a:rPr lang="en-US" altLang="pt-BR" sz="32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  <a:sym typeface="Symbol" panose="05050102010706020507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pt-BR" altLang="en-US" sz="3200" b="1" baseline="-25000" dirty="0" smtClean="0">
                    <a:solidFill>
                      <a:srgbClr val="C00000"/>
                    </a:solidFill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 </a:t>
                </a:r>
                <a:r>
                  <a:rPr lang="pt-BR" altLang="en-US" sz="3200" b="1" dirty="0" smtClean="0">
                    <a:solidFill>
                      <a:schemeClr val="tx1"/>
                    </a:solidFill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então</a:t>
                </a:r>
                <a:endParaRPr lang="pt-BR" altLang="en-US" sz="3200" b="1" dirty="0" smtClean="0">
                  <a:solidFill>
                    <a:schemeClr val="tx1"/>
                  </a:solidFill>
                  <a:latin typeface="Comic Sans MS" panose="030F0702030302020204" pitchFamily="66" charset="0"/>
                  <a:ea typeface="Cambria Math" panose="02040503050406030204" pitchFamily="18" charset="0"/>
                  <a:cs typeface="Comic Sans MS" panose="030F0702030302020204" pitchFamily="66" charset="0"/>
                  <a:sym typeface="Symbol" panose="05050102010706020507" charset="0"/>
                </a:endParaRPr>
              </a:p>
            </p:txBody>
          </p:sp>
        </mc:Choice>
        <mc:Fallback>
          <p:sp>
            <p:nvSpPr>
              <p:cNvPr id="43" name="CaixaDeTexto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9135" y="2816225"/>
                <a:ext cx="5153660" cy="937260"/>
              </a:xfrm>
              <a:prstGeom prst="rect">
                <a:avLst/>
              </a:prstGeom>
              <a:blipFill rotWithShape="1">
                <a:blip r:embed="rId4"/>
                <a:stretch>
                  <a:fillRect b="-2981"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Caixa de Texto 44"/>
              <p:cNvSpPr txBox="1"/>
              <p:nvPr/>
            </p:nvSpPr>
            <p:spPr>
              <a:xfrm>
                <a:off x="5232400" y="3730625"/>
                <a:ext cx="6461125" cy="108902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514350" indent="0" fontAlgn="auto">
                  <a:spcBef>
                    <a:spcPts val="600"/>
                  </a:spcBef>
                  <a:spcAft>
                    <a:spcPts val="1200"/>
                  </a:spcAft>
                  <a:buFont typeface="+mj-lt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pt-BR" sz="3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</m:ctrlPr>
                        </m:sSubPr>
                        <m:e>
                          <m:r>
                            <a:rPr lang="en-US" altLang="pt-BR" sz="3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  <m:t>𝑽</m:t>
                          </m:r>
                        </m:e>
                        <m:sub>
                          <m:r>
                            <a:rPr lang="en-US" altLang="pt-BR" sz="3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  <m:t>𝑩𝑩</m:t>
                          </m:r>
                        </m:sub>
                      </m:sSub>
                      <m:r>
                        <a:rPr lang="en-US" altLang="pt-BR" sz="32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  <a:sym typeface="Symbol" panose="05050102010706020507" charset="0"/>
                        </a:rPr>
                        <m:t>=</m:t>
                      </m:r>
                      <m:r>
                        <a:rPr lang="en-US" altLang="pt-BR" sz="32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  <a:sym typeface="Symbol" panose="05050102010706020507" charset="0"/>
                        </a:rPr>
                        <m:t>𝟑</m:t>
                      </m:r>
                      <m:r>
                        <a:rPr lang="en-US" altLang="pt-BR" sz="32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  <a:sym typeface="Symbol" panose="05050102010706020507" charset="0"/>
                        </a:rPr>
                        <m:t>𝒌</m:t>
                      </m:r>
                      <m:r>
                        <a:rPr lang="en-US" altLang="pt-BR" sz="32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  <a:sym typeface="Symbol" panose="05050102010706020507" charset="0"/>
                        </a:rPr>
                        <m:t>∙</m:t>
                      </m:r>
                      <m:sSub>
                        <m:sSubPr>
                          <m:ctrlPr>
                            <a:rPr lang="en-US" altLang="pt-BR" sz="3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</m:ctrlPr>
                        </m:sSubPr>
                        <m:e>
                          <m:r>
                            <a:rPr lang="en-US" altLang="pt-BR" sz="3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  <m:t>𝑰</m:t>
                          </m:r>
                        </m:e>
                        <m:sub>
                          <m:r>
                            <a:rPr lang="en-US" altLang="pt-BR" sz="3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  <m:t>𝑬</m:t>
                          </m:r>
                        </m:sub>
                      </m:sSub>
                      <m:r>
                        <a:rPr lang="en-US" altLang="pt-BR" sz="32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  <a:sym typeface="Symbol" panose="05050102010706020507" charset="0"/>
                        </a:rPr>
                        <m:t>+</m:t>
                      </m:r>
                      <m:sSub>
                        <m:sSubPr>
                          <m:ctrlPr>
                            <a:rPr lang="en-US" altLang="pt-BR" sz="3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</m:ctrlPr>
                        </m:sSubPr>
                        <m:e>
                          <m:r>
                            <a:rPr lang="en-US" altLang="pt-BR" sz="3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  <m:t>𝑽</m:t>
                          </m:r>
                        </m:e>
                        <m:sub>
                          <m:r>
                            <a:rPr lang="en-US" altLang="pt-BR" sz="3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  <m:t>𝑩𝑬</m:t>
                          </m:r>
                        </m:sub>
                      </m:sSub>
                      <m:r>
                        <a:rPr lang="en-US" altLang="pt-BR" sz="32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  <a:sym typeface="Symbol" panose="05050102010706020507" charset="0"/>
                        </a:rPr>
                        <m:t>+</m:t>
                      </m:r>
                      <m:f>
                        <m:fPr>
                          <m:ctrlPr>
                            <a:rPr lang="en-US" altLang="pt-BR" sz="3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pt-BR" sz="32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  <a:sym typeface="Symbol" panose="05050102010706020507" charset="0"/>
                                </a:rPr>
                              </m:ctrlPr>
                            </m:sSubPr>
                            <m:e>
                              <m:r>
                                <a:rPr lang="en-US" altLang="pt-BR" sz="32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  <a:sym typeface="Symbol" panose="05050102010706020507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altLang="pt-BR" sz="32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  <a:sym typeface="Symbol" panose="05050102010706020507" charset="0"/>
                                </a:rPr>
                                <m:t>𝑬</m:t>
                              </m:r>
                            </m:sub>
                          </m:sSub>
                        </m:num>
                        <m:den>
                          <m:r>
                            <a:rPr lang="en-US" altLang="pt-BR" sz="3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  <m:t>𝜷</m:t>
                          </m:r>
                          <m:r>
                            <a:rPr lang="en-US" altLang="pt-BR" sz="3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  <m:t>+</m:t>
                          </m:r>
                          <m:r>
                            <a:rPr lang="en-US" altLang="pt-BR" sz="3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  <m:t>𝟏</m:t>
                          </m:r>
                        </m:den>
                      </m:f>
                      <m:sSub>
                        <m:sSubPr>
                          <m:ctrlPr>
                            <a:rPr lang="en-US" altLang="pt-BR" sz="3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</m:ctrlPr>
                        </m:sSubPr>
                        <m:e>
                          <m:r>
                            <a:rPr lang="en-US" altLang="pt-BR" sz="3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  <m:t>𝑹</m:t>
                          </m:r>
                        </m:e>
                        <m:sub>
                          <m:r>
                            <a:rPr lang="en-US" altLang="pt-BR" sz="3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  <m:t>𝑩</m:t>
                          </m:r>
                        </m:sub>
                      </m:sSub>
                    </m:oMath>
                  </m:oMathPara>
                </a14:m>
                <a:endParaRPr lang="en-US" altLang="pt-BR" sz="3200" b="1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  <a:sym typeface="Symbol" panose="05050102010706020507" charset="0"/>
                </a:endParaRPr>
              </a:p>
            </p:txBody>
          </p:sp>
        </mc:Choice>
        <mc:Fallback>
          <p:sp>
            <p:nvSpPr>
              <p:cNvPr id="45" name="Caixa de Texto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2400" y="3730625"/>
                <a:ext cx="6461125" cy="108902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Caixa de Texto 46"/>
              <p:cNvSpPr txBox="1"/>
              <p:nvPr/>
            </p:nvSpPr>
            <p:spPr>
              <a:xfrm>
                <a:off x="5318760" y="4996815"/>
                <a:ext cx="6578600" cy="148653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514350" indent="0" fontAlgn="auto">
                  <a:spcBef>
                    <a:spcPts val="600"/>
                  </a:spcBef>
                  <a:spcAft>
                    <a:spcPts val="1200"/>
                  </a:spcAft>
                  <a:buFont typeface="+mj-lt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pt-BR" sz="3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</m:ctrlPr>
                        </m:sSubPr>
                        <m:e>
                          <m:r>
                            <a:rPr lang="en-US" altLang="pt-BR" sz="3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  <m:t>𝑰</m:t>
                          </m:r>
                        </m:e>
                        <m:sub>
                          <m:r>
                            <a:rPr lang="en-US" altLang="pt-BR" sz="3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  <m:t>𝑬</m:t>
                          </m:r>
                        </m:sub>
                      </m:sSub>
                      <m:r>
                        <a:rPr lang="en-US" altLang="pt-BR" sz="32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  <a:sym typeface="Symbol" panose="05050102010706020507" charset="0"/>
                        </a:rPr>
                        <m:t>=</m:t>
                      </m:r>
                      <m:f>
                        <m:fPr>
                          <m:ctrlPr>
                            <a:rPr lang="en-US" altLang="pt-BR" sz="3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pt-BR" sz="32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  <a:sym typeface="Symbol" panose="05050102010706020507" charset="0"/>
                                </a:rPr>
                              </m:ctrlPr>
                            </m:sSubPr>
                            <m:e>
                              <m:r>
                                <a:rPr lang="en-US" altLang="pt-BR" sz="32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  <a:sym typeface="Symbol" panose="05050102010706020507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altLang="pt-BR" sz="32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  <a:sym typeface="Symbol" panose="05050102010706020507" charset="0"/>
                                </a:rPr>
                                <m:t>𝑩𝑩</m:t>
                              </m:r>
                            </m:sub>
                          </m:sSub>
                          <m:r>
                            <a:rPr lang="en-US" altLang="pt-BR" sz="3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pt-BR" sz="32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  <a:sym typeface="Symbol" panose="05050102010706020507" charset="0"/>
                                </a:rPr>
                              </m:ctrlPr>
                            </m:sSubPr>
                            <m:e>
                              <m:r>
                                <a:rPr lang="en-US" altLang="pt-BR" sz="32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  <a:sym typeface="Symbol" panose="05050102010706020507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altLang="pt-BR" sz="32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  <a:sym typeface="Symbol" panose="05050102010706020507" charset="0"/>
                                </a:rPr>
                                <m:t>𝑩𝑬</m:t>
                              </m:r>
                            </m:sub>
                          </m:sSub>
                        </m:num>
                        <m:den>
                          <m:r>
                            <a:rPr lang="en-US" altLang="pt-BR" sz="3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  <m:t>𝟑</m:t>
                          </m:r>
                          <m:r>
                            <a:rPr lang="en-US" altLang="pt-BR" sz="3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  <m:t>𝒌</m:t>
                          </m:r>
                          <m:r>
                            <a:rPr lang="en-US" altLang="pt-BR" sz="3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pt-BR" sz="32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  <a:sym typeface="Symbol" panose="05050102010706020507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pt-BR" sz="32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mbria Math" panose="02040503050406030204" pitchFamily="18" charset="0"/>
                                      <a:sym typeface="Symbol" panose="05050102010706020507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pt-BR" sz="32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mbria Math" panose="02040503050406030204" pitchFamily="18" charset="0"/>
                                      <a:sym typeface="Symbol" panose="05050102010706020507" charset="0"/>
                                    </a:rPr>
                                    <m:t>𝑹</m:t>
                                  </m:r>
                                </m:e>
                                <m:sub>
                                  <m:r>
                                    <a:rPr lang="en-US" altLang="pt-BR" sz="32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mbria Math" panose="02040503050406030204" pitchFamily="18" charset="0"/>
                                      <a:sym typeface="Symbol" panose="05050102010706020507" charset="0"/>
                                    </a:rPr>
                                    <m:t>𝑩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pt-BR" sz="32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  <a:sym typeface="Symbol" panose="05050102010706020507" charset="0"/>
                                </a:rPr>
                                <m:t>𝜷</m:t>
                              </m:r>
                              <m:r>
                                <a:rPr lang="en-US" altLang="pt-BR" sz="32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  <a:sym typeface="Symbol" panose="05050102010706020507" charset="0"/>
                                </a:rPr>
                                <m:t>+</m:t>
                              </m:r>
                              <m:r>
                                <a:rPr lang="en-US" altLang="pt-BR" sz="32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  <a:sym typeface="Symbol" panose="05050102010706020507" charset="0"/>
                                </a:rPr>
                                <m:t>𝟏</m:t>
                              </m:r>
                            </m:den>
                          </m:f>
                        </m:den>
                      </m:f>
                      <m:r>
                        <a:rPr lang="en-US" altLang="pt-BR" sz="32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  <a:sym typeface="Symbol" panose="05050102010706020507" charset="0"/>
                        </a:rPr>
                        <m:t>≈</m:t>
                      </m:r>
                      <m:r>
                        <a:rPr lang="en-US" altLang="pt-BR" sz="32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  <a:sym typeface="Symbol" panose="05050102010706020507" charset="0"/>
                        </a:rPr>
                        <m:t>𝟏</m:t>
                      </m:r>
                      <m:r>
                        <a:rPr lang="en-US" altLang="pt-BR" sz="32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  <a:sym typeface="Symbol" panose="05050102010706020507" charset="0"/>
                        </a:rPr>
                        <m:t>.</m:t>
                      </m:r>
                      <m:r>
                        <a:rPr lang="en-US" altLang="pt-BR" sz="32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  <a:sym typeface="Symbol" panose="05050102010706020507" charset="0"/>
                        </a:rPr>
                        <m:t>𝟐𝟗</m:t>
                      </m:r>
                      <m:r>
                        <a:rPr lang="en-US" altLang="pt-BR" sz="32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  <a:sym typeface="Symbol" panose="05050102010706020507" charset="0"/>
                        </a:rPr>
                        <m:t> </m:t>
                      </m:r>
                      <m:r>
                        <a:rPr lang="en-US" altLang="pt-BR" sz="32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  <a:sym typeface="Symbol" panose="05050102010706020507" charset="0"/>
                        </a:rPr>
                        <m:t>𝒎𝑨</m:t>
                      </m:r>
                    </m:oMath>
                  </m:oMathPara>
                </a14:m>
                <a:endParaRPr lang="en-US" altLang="pt-BR" sz="3200" b="1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  <a:sym typeface="Symbol" panose="05050102010706020507" charset="0"/>
                </a:endParaRPr>
              </a:p>
            </p:txBody>
          </p:sp>
        </mc:Choice>
        <mc:Fallback>
          <p:sp>
            <p:nvSpPr>
              <p:cNvPr id="47" name="Caixa de Texto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8760" y="4996815"/>
                <a:ext cx="6578600" cy="148653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CaixaDeTexto 47"/>
          <p:cNvSpPr txBox="1"/>
          <p:nvPr/>
        </p:nvSpPr>
        <p:spPr>
          <a:xfrm>
            <a:off x="1913704" y="3232311"/>
            <a:ext cx="60007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i="1" dirty="0" smtClean="0">
                <a:latin typeface="Century Schoolbook" panose="02040604050505020304" pitchFamily="18" charset="0"/>
                <a:ea typeface="Cambria Math" panose="02040503050406030204" pitchFamily="18" charset="0"/>
              </a:rPr>
              <a:t>V</a:t>
            </a:r>
            <a:r>
              <a:rPr lang="pt-BR" sz="2800" i="1" baseline="-25000" dirty="0" smtClean="0">
                <a:latin typeface="Century Schoolbook" panose="02040604050505020304" pitchFamily="18" charset="0"/>
                <a:ea typeface="Cambria Math" panose="02040503050406030204" pitchFamily="18" charset="0"/>
              </a:rPr>
              <a:t>B</a:t>
            </a:r>
            <a:endParaRPr lang="pt-BR" sz="2800" i="1" baseline="-25000" dirty="0" smtClean="0">
              <a:latin typeface="Century Schoolbook" panose="02040604050505020304" pitchFamily="18" charset="0"/>
              <a:ea typeface="Cambria Math" panose="02040503050406030204" pitchFamily="18" charset="0"/>
            </a:endParaRPr>
          </a:p>
        </p:txBody>
      </p:sp>
      <p:sp>
        <p:nvSpPr>
          <p:cNvPr id="52" name="CaixaDeTexto 45"/>
          <p:cNvSpPr txBox="1"/>
          <p:nvPr/>
        </p:nvSpPr>
        <p:spPr>
          <a:xfrm>
            <a:off x="191770" y="5582285"/>
            <a:ext cx="5587365" cy="1014730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indent="0">
              <a:spcBef>
                <a:spcPts val="600"/>
              </a:spcBef>
              <a:spcAft>
                <a:spcPts val="600"/>
              </a:spcAft>
              <a:buFont typeface="+mj-lt"/>
              <a:buNone/>
            </a:pPr>
            <a:r>
              <a:rPr lang="pt-BR" altLang="en-US" sz="2800" b="1" dirty="0" smtClean="0">
                <a:solidFill>
                  <a:srgbClr val="002060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Na entrada o resistor e a fonte podem trocar de posição</a:t>
            </a:r>
            <a:r>
              <a:rPr lang="pt-BR" altLang="en-US" sz="3200" b="1" dirty="0" smtClean="0">
                <a:solidFill>
                  <a:srgbClr val="C00000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 </a:t>
            </a:r>
            <a:endParaRPr lang="pt-BR" altLang="en-US" sz="3200" b="1" baseline="-25000" dirty="0" smtClean="0">
              <a:solidFill>
                <a:srgbClr val="C00000"/>
              </a:solidFill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</p:txBody>
      </p:sp>
      <p:sp>
        <p:nvSpPr>
          <p:cNvPr id="23" name="Forma livre 22"/>
          <p:cNvSpPr/>
          <p:nvPr/>
        </p:nvSpPr>
        <p:spPr>
          <a:xfrm>
            <a:off x="2948940" y="2407920"/>
            <a:ext cx="2934335" cy="2049145"/>
          </a:xfrm>
          <a:custGeom>
            <a:avLst/>
            <a:gdLst>
              <a:gd name="connisteX0" fmla="*/ 0 w 2812415"/>
              <a:gd name="connsiteY0" fmla="*/ 1899920 h 1899920"/>
              <a:gd name="connisteX1" fmla="*/ 1367790 w 2812415"/>
              <a:gd name="connsiteY1" fmla="*/ 1626235 h 1899920"/>
              <a:gd name="connisteX2" fmla="*/ 1459230 w 2812415"/>
              <a:gd name="connsiteY2" fmla="*/ 607695 h 1899920"/>
              <a:gd name="connisteX3" fmla="*/ 2037080 w 2812415"/>
              <a:gd name="connsiteY3" fmla="*/ 106045 h 1899920"/>
              <a:gd name="connisteX4" fmla="*/ 2812415 w 2812415"/>
              <a:gd name="connsiteY4" fmla="*/ 0 h 189992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2812415" h="1899920">
                <a:moveTo>
                  <a:pt x="0" y="1899920"/>
                </a:moveTo>
                <a:cubicBezTo>
                  <a:pt x="271780" y="1865630"/>
                  <a:pt x="1075690" y="1884680"/>
                  <a:pt x="1367790" y="1626235"/>
                </a:cubicBezTo>
                <a:cubicBezTo>
                  <a:pt x="1659890" y="1367790"/>
                  <a:pt x="1325245" y="911860"/>
                  <a:pt x="1459230" y="607695"/>
                </a:cubicBezTo>
                <a:cubicBezTo>
                  <a:pt x="1593215" y="303530"/>
                  <a:pt x="1766570" y="227330"/>
                  <a:pt x="2037080" y="106045"/>
                </a:cubicBezTo>
                <a:cubicBezTo>
                  <a:pt x="2307590" y="-15240"/>
                  <a:pt x="2668905" y="11430"/>
                  <a:pt x="2812415" y="0"/>
                </a:cubicBezTo>
              </a:path>
            </a:pathLst>
          </a:custGeom>
          <a:noFill/>
          <a:ln w="19050">
            <a:solidFill>
              <a:srgbClr val="C00000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altLang="en-US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4F297BB-B745-4CAB-BE1D-CE4C89382949}" type="slidenum">
              <a:rPr lang="pt-BR" smtClean="0"/>
            </a:fld>
            <a:endParaRPr lang="pt-BR"/>
          </a:p>
        </p:txBody>
      </p:sp>
      <p:sp>
        <p:nvSpPr>
          <p:cNvPr id="6" name="CaixaDeTexto 45"/>
          <p:cNvSpPr txBox="1"/>
          <p:nvPr/>
        </p:nvSpPr>
        <p:spPr>
          <a:xfrm>
            <a:off x="575956" y="421827"/>
            <a:ext cx="110401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spcBef>
                <a:spcPts val="600"/>
              </a:spcBef>
              <a:spcAft>
                <a:spcPts val="600"/>
              </a:spcAft>
              <a:buFont typeface="+mj-lt"/>
              <a:buNone/>
            </a:pPr>
            <a:r>
              <a:rPr lang="pt-BR" altLang="en-US" sz="3200" b="1" dirty="0" smtClean="0">
                <a:solidFill>
                  <a:srgbClr val="C00000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O circuito de polarização</a:t>
            </a:r>
            <a:endParaRPr lang="pt-BR" altLang="en-US" sz="3200" b="1" baseline="-25000" dirty="0" smtClean="0">
              <a:solidFill>
                <a:srgbClr val="C00000"/>
              </a:solidFill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</p:txBody>
      </p:sp>
      <p:grpSp>
        <p:nvGrpSpPr>
          <p:cNvPr id="13" name="Grupo 12"/>
          <p:cNvGrpSpPr/>
          <p:nvPr/>
        </p:nvGrpSpPr>
        <p:grpSpPr>
          <a:xfrm rot="5400000">
            <a:off x="1590040" y="3355939"/>
            <a:ext cx="1783849" cy="748570"/>
            <a:chOff x="8610600" y="2524505"/>
            <a:chExt cx="1783849" cy="748570"/>
          </a:xfrm>
        </p:grpSpPr>
        <p:cxnSp>
          <p:nvCxnSpPr>
            <p:cNvPr id="5" name="Conector Reto 4"/>
            <p:cNvCxnSpPr/>
            <p:nvPr/>
          </p:nvCxnSpPr>
          <p:spPr>
            <a:xfrm>
              <a:off x="9212737" y="2794289"/>
              <a:ext cx="623327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6"/>
            <p:cNvCxnSpPr/>
            <p:nvPr/>
          </p:nvCxnSpPr>
          <p:spPr>
            <a:xfrm>
              <a:off x="9094994" y="2531785"/>
              <a:ext cx="269332" cy="25689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7"/>
            <p:cNvCxnSpPr/>
            <p:nvPr/>
          </p:nvCxnSpPr>
          <p:spPr>
            <a:xfrm flipV="1">
              <a:off x="9693182" y="2524505"/>
              <a:ext cx="230521" cy="253800"/>
            </a:xfrm>
            <a:prstGeom prst="line">
              <a:avLst/>
            </a:prstGeom>
            <a:ln w="2540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8"/>
            <p:cNvCxnSpPr/>
            <p:nvPr/>
          </p:nvCxnSpPr>
          <p:spPr>
            <a:xfrm>
              <a:off x="8610600" y="2538153"/>
              <a:ext cx="48439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9"/>
            <p:cNvCxnSpPr/>
            <p:nvPr/>
          </p:nvCxnSpPr>
          <p:spPr>
            <a:xfrm>
              <a:off x="9910055" y="2540097"/>
              <a:ext cx="48439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1"/>
            <p:cNvCxnSpPr/>
            <p:nvPr/>
          </p:nvCxnSpPr>
          <p:spPr>
            <a:xfrm rot="16200000">
              <a:off x="9284532" y="3030878"/>
              <a:ext cx="48439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upo 13"/>
          <p:cNvGrpSpPr/>
          <p:nvPr/>
        </p:nvGrpSpPr>
        <p:grpSpPr>
          <a:xfrm rot="5400000" flipH="1">
            <a:off x="2192188" y="2334772"/>
            <a:ext cx="1274445" cy="234950"/>
            <a:chOff x="4152748" y="3524056"/>
            <a:chExt cx="1274569" cy="255373"/>
          </a:xfrm>
        </p:grpSpPr>
        <p:cxnSp>
          <p:nvCxnSpPr>
            <p:cNvPr id="15" name="Conector Reto 79"/>
            <p:cNvCxnSpPr/>
            <p:nvPr/>
          </p:nvCxnSpPr>
          <p:spPr>
            <a:xfrm flipV="1">
              <a:off x="4152748" y="3640943"/>
              <a:ext cx="1274569" cy="0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tângulo 15"/>
            <p:cNvSpPr/>
            <p:nvPr/>
          </p:nvSpPr>
          <p:spPr>
            <a:xfrm>
              <a:off x="4606140" y="3524056"/>
              <a:ext cx="476096" cy="255373"/>
            </a:xfrm>
            <a:prstGeom prst="rect">
              <a:avLst/>
            </a:prstGeom>
            <a:ln w="222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pt-BR" sz="2400"/>
            </a:p>
          </p:txBody>
        </p:sp>
      </p:grpSp>
      <p:cxnSp>
        <p:nvCxnSpPr>
          <p:cNvPr id="19" name="Conector Reto 18"/>
          <p:cNvCxnSpPr/>
          <p:nvPr/>
        </p:nvCxnSpPr>
        <p:spPr>
          <a:xfrm>
            <a:off x="2854953" y="3052114"/>
            <a:ext cx="35302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ixaDeTexto 47"/>
          <p:cNvSpPr txBox="1"/>
          <p:nvPr/>
        </p:nvSpPr>
        <p:spPr>
          <a:xfrm>
            <a:off x="2963994" y="3051971"/>
            <a:ext cx="60007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pt-BR" sz="2800" i="1" dirty="0" smtClean="0">
                <a:latin typeface="Century Schoolbook" panose="02040604050505020304" pitchFamily="18" charset="0"/>
                <a:ea typeface="Cambria Math" panose="02040503050406030204" pitchFamily="18" charset="0"/>
              </a:rPr>
              <a:t>V</a:t>
            </a:r>
            <a:r>
              <a:rPr lang="pt-BR" sz="2800" i="1" baseline="-25000" dirty="0" smtClean="0">
                <a:latin typeface="Century Schoolbook" panose="02040604050505020304" pitchFamily="18" charset="0"/>
                <a:ea typeface="Cambria Math" panose="02040503050406030204" pitchFamily="18" charset="0"/>
              </a:rPr>
              <a:t>C</a:t>
            </a:r>
            <a:endParaRPr lang="pt-BR" sz="2800" i="1" baseline="-25000" dirty="0" smtClean="0">
              <a:latin typeface="Century Schoolbook" panose="02040604050505020304" pitchFamily="18" charset="0"/>
              <a:ea typeface="Cambria Math" panose="02040503050406030204" pitchFamily="18" charset="0"/>
            </a:endParaRPr>
          </a:p>
        </p:txBody>
      </p:sp>
      <p:sp>
        <p:nvSpPr>
          <p:cNvPr id="37" name="CaixaDeTexto 47"/>
          <p:cNvSpPr txBox="1"/>
          <p:nvPr/>
        </p:nvSpPr>
        <p:spPr>
          <a:xfrm>
            <a:off x="2139977" y="1307855"/>
            <a:ext cx="178368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t-BR" sz="2800" dirty="0" smtClean="0"/>
              <a:t>V</a:t>
            </a:r>
            <a:r>
              <a:rPr lang="pt-BR" sz="2800" baseline="-25000" dirty="0" smtClean="0"/>
              <a:t>CC</a:t>
            </a:r>
            <a:r>
              <a:rPr lang="pt-BR" sz="2800" dirty="0" smtClean="0"/>
              <a:t> = 15 V</a:t>
            </a:r>
            <a:endParaRPr lang="pt-BR" sz="2800" dirty="0" smtClean="0"/>
          </a:p>
        </p:txBody>
      </p:sp>
      <p:sp>
        <p:nvSpPr>
          <p:cNvPr id="42" name="Caixa de Texto 23"/>
          <p:cNvSpPr txBox="1"/>
          <p:nvPr/>
        </p:nvSpPr>
        <p:spPr>
          <a:xfrm>
            <a:off x="2734310" y="2134870"/>
            <a:ext cx="18300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sz="2800" dirty="0">
                <a:latin typeface="Comic Sans MS" panose="030F0702030302020204" pitchFamily="66" charset="0"/>
                <a:cs typeface="Comic Sans MS" panose="030F0702030302020204" pitchFamily="66" charset="0"/>
              </a:rPr>
              <a:t>R</a:t>
            </a:r>
            <a:r>
              <a:rPr lang="pt-BR" altLang="en-US" sz="2800" baseline="-25000" dirty="0" smtClean="0">
                <a:latin typeface="Comic Sans MS" panose="030F0702030302020204" pitchFamily="66" charset="0"/>
                <a:cs typeface="Comic Sans MS" panose="030F0702030302020204" pitchFamily="66" charset="0"/>
              </a:rPr>
              <a:t>C </a:t>
            </a:r>
            <a:r>
              <a:rPr lang="pt-BR" altLang="en-US" sz="2800" dirty="0" smtClean="0">
                <a:latin typeface="Comic Sans MS" panose="030F0702030302020204" pitchFamily="66" charset="0"/>
                <a:cs typeface="Comic Sans MS" panose="030F0702030302020204" pitchFamily="66" charset="0"/>
              </a:rPr>
              <a:t>= 5k</a:t>
            </a:r>
            <a:endParaRPr lang="pt-BR" altLang="en-US" sz="2800" dirty="0" smtClean="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grpSp>
        <p:nvGrpSpPr>
          <p:cNvPr id="11" name="Grupo 10"/>
          <p:cNvGrpSpPr/>
          <p:nvPr/>
        </p:nvGrpSpPr>
        <p:grpSpPr>
          <a:xfrm rot="5400000" flipH="1">
            <a:off x="2197268" y="4726817"/>
            <a:ext cx="1274445" cy="234950"/>
            <a:chOff x="4152748" y="3524056"/>
            <a:chExt cx="1274569" cy="255373"/>
          </a:xfrm>
        </p:grpSpPr>
        <p:cxnSp>
          <p:nvCxnSpPr>
            <p:cNvPr id="17" name="Conector Reto 79"/>
            <p:cNvCxnSpPr/>
            <p:nvPr/>
          </p:nvCxnSpPr>
          <p:spPr>
            <a:xfrm flipV="1">
              <a:off x="4152748" y="3640943"/>
              <a:ext cx="1274569" cy="0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tângulo 17"/>
            <p:cNvSpPr/>
            <p:nvPr/>
          </p:nvSpPr>
          <p:spPr>
            <a:xfrm>
              <a:off x="4606140" y="3524056"/>
              <a:ext cx="476096" cy="255373"/>
            </a:xfrm>
            <a:prstGeom prst="rect">
              <a:avLst/>
            </a:prstGeom>
            <a:ln w="22225"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pt-BR" sz="2400"/>
            </a:p>
          </p:txBody>
        </p:sp>
      </p:grpSp>
      <p:sp>
        <p:nvSpPr>
          <p:cNvPr id="20" name="Caixa de Texto 23"/>
          <p:cNvSpPr txBox="1"/>
          <p:nvPr/>
        </p:nvSpPr>
        <p:spPr>
          <a:xfrm>
            <a:off x="2703830" y="4552315"/>
            <a:ext cx="20205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sz="2800" dirty="0">
                <a:latin typeface="Comic Sans MS" panose="030F0702030302020204" pitchFamily="66" charset="0"/>
                <a:cs typeface="Comic Sans MS" panose="030F0702030302020204" pitchFamily="66" charset="0"/>
              </a:rPr>
              <a:t>R</a:t>
            </a:r>
            <a:r>
              <a:rPr lang="pt-BR" altLang="en-US" sz="2800" baseline="-25000" dirty="0">
                <a:latin typeface="Comic Sans MS" panose="030F0702030302020204" pitchFamily="66" charset="0"/>
                <a:cs typeface="Comic Sans MS" panose="030F0702030302020204" pitchFamily="66" charset="0"/>
              </a:rPr>
              <a:t>E </a:t>
            </a:r>
            <a:r>
              <a:rPr lang="pt-BR" altLang="en-US" sz="2800" dirty="0">
                <a:latin typeface="Comic Sans MS" panose="030F0702030302020204" pitchFamily="66" charset="0"/>
                <a:cs typeface="Comic Sans MS" panose="030F0702030302020204" pitchFamily="66" charset="0"/>
              </a:rPr>
              <a:t>= 3k</a:t>
            </a:r>
            <a:endParaRPr lang="pt-BR" altLang="en-US" sz="2800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cxnSp>
        <p:nvCxnSpPr>
          <p:cNvPr id="21" name="Conector Reto 20"/>
          <p:cNvCxnSpPr/>
          <p:nvPr/>
        </p:nvCxnSpPr>
        <p:spPr>
          <a:xfrm>
            <a:off x="2655539" y="5461328"/>
            <a:ext cx="35302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/>
          <p:cNvCxnSpPr/>
          <p:nvPr/>
        </p:nvCxnSpPr>
        <p:spPr>
          <a:xfrm>
            <a:off x="1647825" y="3754120"/>
            <a:ext cx="79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4" name="Caixa de Texto 23"/>
              <p:cNvSpPr txBox="1"/>
              <p:nvPr/>
            </p:nvSpPr>
            <p:spPr>
              <a:xfrm>
                <a:off x="577215" y="4057650"/>
                <a:ext cx="2289810" cy="521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pt-BR" sz="2800" i="1" dirty="0" smtClea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pt-BR" sz="2800" i="1" dirty="0" smtClea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pt-BR" sz="2800" i="1" dirty="0" smtClea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altLang="pt-BR" sz="2800" i="1" dirty="0" smtClean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altLang="pt-BR" sz="2800" i="1" dirty="0" smtClean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33</m:t>
                    </m:r>
                    <m:r>
                      <a:rPr lang="en-US" altLang="pt-BR" sz="2800" i="1" dirty="0" smtClean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.</m:t>
                    </m:r>
                    <m:r>
                      <a:rPr lang="en-US" altLang="pt-BR" sz="2800" i="1" dirty="0" smtClean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3</m:t>
                    </m:r>
                    <m:r>
                      <a:rPr lang="en-US" altLang="pt-BR" sz="2800" i="1" dirty="0" smtClean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pt-BR" altLang="en-US" sz="2800" dirty="0">
                    <a:latin typeface="Comic Sans MS" panose="030F0702030302020204" pitchFamily="66" charset="0"/>
                    <a:cs typeface="Comic Sans MS" panose="030F0702030302020204" pitchFamily="66" charset="0"/>
                  </a:rPr>
                  <a:t>  </a:t>
                </a:r>
                <a:endParaRPr lang="pt-BR" altLang="en-US" sz="2800" dirty="0">
                  <a:latin typeface="Comic Sans MS" panose="030F0702030302020204" pitchFamily="66" charset="0"/>
                  <a:cs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54" name="Caixa de Texto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215" y="4057650"/>
                <a:ext cx="2289810" cy="521970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CaixaDeTexto 45"/>
              <p:cNvSpPr txBox="1"/>
              <p:nvPr/>
            </p:nvSpPr>
            <p:spPr>
              <a:xfrm>
                <a:off x="4897755" y="1308100"/>
                <a:ext cx="5737860" cy="8521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indent="0">
                  <a:spcBef>
                    <a:spcPts val="600"/>
                  </a:spcBef>
                  <a:spcAft>
                    <a:spcPts val="600"/>
                  </a:spcAft>
                  <a:buFont typeface="+mj-lt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pt-BR" sz="32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  <a:sym typeface="Symbol" panose="05050102010706020507" charset="0"/>
                          </a:rPr>
                        </m:ctrlPr>
                      </m:sSubPr>
                      <m:e>
                        <m:r>
                          <a:rPr lang="en-US" altLang="pt-BR" sz="32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  <a:sym typeface="Symbol" panose="05050102010706020507" charset="0"/>
                          </a:rPr>
                          <m:t>𝑰</m:t>
                        </m:r>
                      </m:e>
                      <m:sub>
                        <m:r>
                          <a:rPr lang="en-US" altLang="pt-BR" sz="32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  <a:sym typeface="Symbol" panose="05050102010706020507" charset="0"/>
                          </a:rPr>
                          <m:t>𝑩</m:t>
                        </m:r>
                      </m:sub>
                    </m:sSub>
                    <m:r>
                      <a:rPr lang="en-US" altLang="pt-BR" sz="32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  <a:sym typeface="Symbol" panose="05050102010706020507" charset="0"/>
                      </a:rPr>
                      <m:t>=</m:t>
                    </m:r>
                    <m:f>
                      <m:fPr>
                        <m:ctrlPr>
                          <a:rPr lang="en-US" altLang="pt-BR" sz="32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  <a:sym typeface="Symbol" panose="05050102010706020507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pt-BR" sz="32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  <a:sym typeface="Symbol" panose="05050102010706020507" charset="0"/>
                              </a:rPr>
                            </m:ctrlPr>
                          </m:sSubPr>
                          <m:e>
                            <m:r>
                              <a:rPr lang="en-US" altLang="pt-BR" sz="32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  <a:sym typeface="Symbol" panose="05050102010706020507" charset="0"/>
                              </a:rPr>
                              <m:t>𝑰</m:t>
                            </m:r>
                          </m:e>
                          <m:sub>
                            <m:r>
                              <a:rPr lang="en-US" altLang="pt-BR" sz="32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  <a:sym typeface="Symbol" panose="05050102010706020507" charset="0"/>
                              </a:rPr>
                              <m:t>𝑬</m:t>
                            </m:r>
                          </m:sub>
                        </m:sSub>
                      </m:num>
                      <m:den>
                        <m:r>
                          <a:rPr lang="en-US" altLang="pt-BR" sz="32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  <a:sym typeface="Symbol" panose="05050102010706020507" charset="0"/>
                          </a:rPr>
                          <m:t>𝜷</m:t>
                        </m:r>
                        <m:r>
                          <a:rPr lang="en-US" altLang="pt-BR" sz="32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  <a:sym typeface="Symbol" panose="05050102010706020507" charset="0"/>
                          </a:rPr>
                          <m:t>+</m:t>
                        </m:r>
                        <m:r>
                          <a:rPr lang="en-US" altLang="pt-BR" sz="32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  <a:sym typeface="Symbol" panose="05050102010706020507" charset="0"/>
                          </a:rPr>
                          <m:t>𝟏</m:t>
                        </m:r>
                      </m:den>
                    </m:f>
                    <m:r>
                      <a:rPr lang="en-US" altLang="pt-BR" sz="32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  <a:sym typeface="Symbol" panose="05050102010706020507" charset="0"/>
                      </a:rPr>
                      <m:t>=</m:t>
                    </m:r>
                    <m:f>
                      <m:fPr>
                        <m:ctrlPr>
                          <a:rPr lang="en-US" altLang="pt-BR" sz="32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  <a:sym typeface="Symbol" panose="05050102010706020507" charset="0"/>
                          </a:rPr>
                        </m:ctrlPr>
                      </m:fPr>
                      <m:num>
                        <m:r>
                          <a:rPr lang="en-US" altLang="pt-BR" sz="32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  <a:sym typeface="Symbol" panose="05050102010706020507" charset="0"/>
                          </a:rPr>
                          <m:t>𝟏</m:t>
                        </m:r>
                        <m:r>
                          <a:rPr lang="en-US" altLang="pt-BR" sz="32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  <a:sym typeface="Symbol" panose="05050102010706020507" charset="0"/>
                          </a:rPr>
                          <m:t>.</m:t>
                        </m:r>
                        <m:r>
                          <a:rPr lang="en-US" altLang="pt-BR" sz="32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  <a:sym typeface="Symbol" panose="05050102010706020507" charset="0"/>
                          </a:rPr>
                          <m:t>𝟐𝟗</m:t>
                        </m:r>
                        <m:r>
                          <a:rPr lang="en-US" altLang="pt-BR" sz="32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  <a:sym typeface="Symbol" panose="05050102010706020507" charset="0"/>
                          </a:rPr>
                          <m:t> </m:t>
                        </m:r>
                        <m:r>
                          <a:rPr lang="en-US" altLang="pt-BR" sz="32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  <a:sym typeface="Symbol" panose="05050102010706020507" charset="0"/>
                          </a:rPr>
                          <m:t>𝒎𝑨</m:t>
                        </m:r>
                      </m:num>
                      <m:den>
                        <m:r>
                          <a:rPr lang="en-US" altLang="pt-BR" sz="32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  <a:sym typeface="Symbol" panose="05050102010706020507" charset="0"/>
                          </a:rPr>
                          <m:t>𝟏𝟎𝟏</m:t>
                        </m:r>
                      </m:den>
                    </m:f>
                    <m:r>
                      <a:rPr lang="en-US" altLang="pt-BR" sz="32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  <a:sym typeface="Symbol" panose="05050102010706020507" charset="0"/>
                      </a:rPr>
                      <m:t>≈</m:t>
                    </m:r>
                    <m:r>
                      <a:rPr lang="en-US" altLang="pt-BR" sz="32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  <a:sym typeface="Symbol" panose="05050102010706020507" charset="0"/>
                      </a:rPr>
                      <m:t>𝟏𝟐</m:t>
                    </m:r>
                    <m:r>
                      <a:rPr lang="en-US" altLang="pt-BR" sz="32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  <a:sym typeface="Symbol" panose="05050102010706020507" charset="0"/>
                      </a:rPr>
                      <m:t>.</m:t>
                    </m:r>
                    <m:r>
                      <a:rPr lang="en-US" altLang="pt-BR" sz="32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  <a:sym typeface="Symbol" panose="05050102010706020507" charset="0"/>
                      </a:rPr>
                      <m:t>𝟖</m:t>
                    </m:r>
                    <m:r>
                      <a:rPr lang="en-US" altLang="pt-BR" sz="32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  <a:sym typeface="Symbol" panose="05050102010706020507" charset="0"/>
                      </a:rPr>
                      <m:t> </m:t>
                    </m:r>
                    <m:r>
                      <a:rPr lang="en-US" altLang="pt-BR" sz="32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  <a:sym typeface="Symbol" panose="05050102010706020507" charset="0"/>
                      </a:rPr>
                      <m:t>𝒖𝑨</m:t>
                    </m:r>
                  </m:oMath>
                </a14:m>
                <a:r>
                  <a:rPr lang="pt-BR" altLang="en-US" sz="3200" b="1" baseline="-25000" dirty="0" smtClean="0">
                    <a:solidFill>
                      <a:srgbClr val="C00000"/>
                    </a:solidFill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 </a:t>
                </a:r>
                <a:endParaRPr lang="pt-BR" altLang="en-US" sz="3200" b="1" dirty="0" smtClean="0">
                  <a:solidFill>
                    <a:schemeClr val="tx1"/>
                  </a:solidFill>
                  <a:latin typeface="Comic Sans MS" panose="030F0702030302020204" pitchFamily="66" charset="0"/>
                  <a:ea typeface="Cambria Math" panose="02040503050406030204" pitchFamily="18" charset="0"/>
                  <a:cs typeface="Comic Sans MS" panose="030F0702030302020204" pitchFamily="66" charset="0"/>
                  <a:sym typeface="Symbol" panose="05050102010706020507" charset="0"/>
                </a:endParaRPr>
              </a:p>
            </p:txBody>
          </p:sp>
        </mc:Choice>
        <mc:Fallback>
          <p:sp>
            <p:nvSpPr>
              <p:cNvPr id="43" name="CaixaDeTexto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7755" y="1308100"/>
                <a:ext cx="5737860" cy="852170"/>
              </a:xfrm>
              <a:prstGeom prst="rect">
                <a:avLst/>
              </a:prstGeom>
              <a:blipFill rotWithShape="1">
                <a:blip r:embed="rId2"/>
                <a:stretch>
                  <a:fillRect b="-3353"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Caixa de Texto 44"/>
              <p:cNvSpPr txBox="1"/>
              <p:nvPr/>
            </p:nvSpPr>
            <p:spPr>
              <a:xfrm>
                <a:off x="4471035" y="3730625"/>
                <a:ext cx="6591300" cy="58356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marL="514350" indent="0" fontAlgn="auto">
                  <a:spcBef>
                    <a:spcPts val="600"/>
                  </a:spcBef>
                  <a:spcAft>
                    <a:spcPts val="1200"/>
                  </a:spcAft>
                  <a:buFont typeface="+mj-lt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pt-BR" sz="3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</m:ctrlPr>
                        </m:sSubPr>
                        <m:e>
                          <m:r>
                            <a:rPr lang="en-US" altLang="pt-BR" sz="3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  <m:t>𝑽</m:t>
                          </m:r>
                        </m:e>
                        <m:sub>
                          <m:r>
                            <a:rPr lang="en-US" altLang="pt-BR" sz="3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  <m:t>𝑩</m:t>
                          </m:r>
                        </m:sub>
                      </m:sSub>
                      <m:r>
                        <a:rPr lang="en-US" altLang="pt-BR" sz="32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  <a:sym typeface="Symbol" panose="05050102010706020507" charset="0"/>
                        </a:rPr>
                        <m:t>=</m:t>
                      </m:r>
                      <m:r>
                        <a:rPr lang="en-US" altLang="pt-BR" sz="32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  <a:sym typeface="Symbol" panose="05050102010706020507" charset="0"/>
                        </a:rPr>
                        <m:t>𝟑</m:t>
                      </m:r>
                      <m:r>
                        <a:rPr lang="en-US" altLang="pt-BR" sz="32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  <a:sym typeface="Symbol" panose="05050102010706020507" charset="0"/>
                        </a:rPr>
                        <m:t>𝒌</m:t>
                      </m:r>
                      <m:r>
                        <a:rPr lang="en-US" altLang="pt-BR" sz="32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  <a:sym typeface="Symbol" panose="05050102010706020507" charset="0"/>
                        </a:rPr>
                        <m:t>∙</m:t>
                      </m:r>
                      <m:sSub>
                        <m:sSubPr>
                          <m:ctrlPr>
                            <a:rPr lang="en-US" altLang="pt-BR" sz="3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</m:ctrlPr>
                        </m:sSubPr>
                        <m:e>
                          <m:r>
                            <a:rPr lang="en-US" altLang="pt-BR" sz="3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  <m:t>𝑰</m:t>
                          </m:r>
                        </m:e>
                        <m:sub>
                          <m:r>
                            <a:rPr lang="en-US" altLang="pt-BR" sz="3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  <m:t>𝑬</m:t>
                          </m:r>
                        </m:sub>
                      </m:sSub>
                      <m:r>
                        <a:rPr lang="en-US" altLang="pt-BR" sz="32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  <a:sym typeface="Symbol" panose="05050102010706020507" charset="0"/>
                        </a:rPr>
                        <m:t>+</m:t>
                      </m:r>
                      <m:sSub>
                        <m:sSubPr>
                          <m:ctrlPr>
                            <a:rPr lang="en-US" altLang="pt-BR" sz="3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</m:ctrlPr>
                        </m:sSubPr>
                        <m:e>
                          <m:r>
                            <a:rPr lang="en-US" altLang="pt-BR" sz="3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  <m:t>𝑽</m:t>
                          </m:r>
                        </m:e>
                        <m:sub>
                          <m:r>
                            <a:rPr lang="en-US" altLang="pt-BR" sz="3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  <m:t>𝑩𝑬</m:t>
                          </m:r>
                        </m:sub>
                      </m:sSub>
                      <m:r>
                        <a:rPr lang="en-US" altLang="pt-BR" sz="32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  <a:sym typeface="Symbol" panose="05050102010706020507" charset="0"/>
                        </a:rPr>
                        <m:t>=</m:t>
                      </m:r>
                      <m:r>
                        <a:rPr lang="en-US" altLang="pt-BR" sz="32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  <a:sym typeface="Symbol" panose="05050102010706020507" charset="0"/>
                        </a:rPr>
                        <m:t>𝟒</m:t>
                      </m:r>
                      <m:r>
                        <a:rPr lang="en-US" altLang="pt-BR" sz="32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  <a:sym typeface="Symbol" panose="05050102010706020507" charset="0"/>
                        </a:rPr>
                        <m:t>.</m:t>
                      </m:r>
                      <m:r>
                        <a:rPr lang="en-US" altLang="pt-BR" sz="32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  <a:sym typeface="Symbol" panose="05050102010706020507" charset="0"/>
                        </a:rPr>
                        <m:t>𝟓𝟒</m:t>
                      </m:r>
                      <m:r>
                        <a:rPr lang="en-US" altLang="pt-BR" sz="32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  <a:sym typeface="Symbol" panose="05050102010706020507" charset="0"/>
                        </a:rPr>
                        <m:t> </m:t>
                      </m:r>
                      <m:r>
                        <a:rPr lang="en-US" altLang="pt-BR" sz="32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  <a:sym typeface="Symbol" panose="05050102010706020507" charset="0"/>
                        </a:rPr>
                        <m:t>𝑽</m:t>
                      </m:r>
                    </m:oMath>
                  </m:oMathPara>
                </a14:m>
                <a:endParaRPr lang="en-US" altLang="pt-BR" sz="3200" b="1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  <a:sym typeface="Symbol" panose="05050102010706020507" charset="0"/>
                </a:endParaRPr>
              </a:p>
            </p:txBody>
          </p:sp>
        </mc:Choice>
        <mc:Fallback>
          <p:sp>
            <p:nvSpPr>
              <p:cNvPr id="45" name="Caixa de Texto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1035" y="3730625"/>
                <a:ext cx="6591300" cy="5835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CaixaDeTexto 47"/>
          <p:cNvSpPr txBox="1"/>
          <p:nvPr/>
        </p:nvSpPr>
        <p:spPr>
          <a:xfrm>
            <a:off x="1913704" y="3208816"/>
            <a:ext cx="60007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pt-BR" sz="2800" i="1" dirty="0" smtClean="0">
                <a:latin typeface="Century Schoolbook" panose="02040604050505020304" pitchFamily="18" charset="0"/>
                <a:ea typeface="Cambria Math" panose="02040503050406030204" pitchFamily="18" charset="0"/>
              </a:rPr>
              <a:t>V</a:t>
            </a:r>
            <a:r>
              <a:rPr lang="pt-BR" sz="2800" i="1" baseline="-25000" dirty="0" smtClean="0">
                <a:latin typeface="Century Schoolbook" panose="02040604050505020304" pitchFamily="18" charset="0"/>
                <a:ea typeface="Cambria Math" panose="02040503050406030204" pitchFamily="18" charset="0"/>
              </a:rPr>
              <a:t>B</a:t>
            </a:r>
            <a:endParaRPr lang="pt-BR" sz="2800" i="1" baseline="-25000" dirty="0" smtClean="0">
              <a:latin typeface="Century Schoolbook" panose="020406040505050203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CaixaDeTexto 45"/>
              <p:cNvSpPr txBox="1"/>
              <p:nvPr/>
            </p:nvSpPr>
            <p:spPr>
              <a:xfrm>
                <a:off x="4693920" y="2301875"/>
                <a:ext cx="7058660" cy="9753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indent="0">
                  <a:spcBef>
                    <a:spcPts val="600"/>
                  </a:spcBef>
                  <a:spcAft>
                    <a:spcPts val="600"/>
                  </a:spcAft>
                  <a:buFont typeface="+mj-lt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pt-BR" sz="28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</m:ctrlPr>
                        </m:sSubPr>
                        <m:e>
                          <m:r>
                            <a:rPr lang="en-US" altLang="pt-BR" sz="28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  <m:t>𝑰</m:t>
                          </m:r>
                        </m:e>
                        <m:sub>
                          <m:r>
                            <a:rPr lang="en-US" altLang="pt-BR" sz="28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  <m:t>𝑪</m:t>
                          </m:r>
                        </m:sub>
                      </m:sSub>
                      <m:r>
                        <a:rPr lang="en-US" altLang="pt-BR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  <a:sym typeface="Symbol" panose="05050102010706020507" charset="0"/>
                        </a:rPr>
                        <m:t>=</m:t>
                      </m:r>
                      <m:f>
                        <m:fPr>
                          <m:ctrlPr>
                            <a:rPr lang="en-US" altLang="pt-BR" sz="28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</m:ctrlPr>
                        </m:fPr>
                        <m:num>
                          <m:r>
                            <a:rPr lang="en-US" altLang="pt-BR" sz="28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  <m:t>𝜷</m:t>
                          </m:r>
                          <m:sSub>
                            <m:sSubPr>
                              <m:ctrlPr>
                                <a:rPr lang="en-US" altLang="pt-BR" sz="28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  <a:sym typeface="Symbol" panose="05050102010706020507" charset="0"/>
                                </a:rPr>
                              </m:ctrlPr>
                            </m:sSubPr>
                            <m:e>
                              <m:r>
                                <a:rPr lang="en-US" altLang="pt-BR" sz="28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  <a:sym typeface="Symbol" panose="05050102010706020507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altLang="pt-BR" sz="28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  <a:sym typeface="Symbol" panose="05050102010706020507" charset="0"/>
                                </a:rPr>
                                <m:t>𝑬</m:t>
                              </m:r>
                            </m:sub>
                          </m:sSub>
                        </m:num>
                        <m:den>
                          <m:r>
                            <a:rPr lang="en-US" altLang="pt-BR" sz="28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  <m:t>𝜷</m:t>
                          </m:r>
                          <m:r>
                            <a:rPr lang="en-US" altLang="pt-BR" sz="28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  <m:t>+</m:t>
                          </m:r>
                          <m:r>
                            <a:rPr lang="en-US" altLang="pt-BR" sz="28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  <m:t>𝟏</m:t>
                          </m:r>
                        </m:den>
                      </m:f>
                      <m:r>
                        <a:rPr lang="en-US" altLang="pt-BR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  <a:sym typeface="Symbol" panose="05050102010706020507" charset="0"/>
                        </a:rPr>
                        <m:t>=</m:t>
                      </m:r>
                      <m:f>
                        <m:fPr>
                          <m:ctrlPr>
                            <a:rPr lang="en-US" altLang="pt-BR" sz="28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</m:ctrlPr>
                        </m:fPr>
                        <m:num>
                          <m:r>
                            <a:rPr lang="en-US" altLang="pt-BR" sz="28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  <m:t>𝟏𝟎𝟎</m:t>
                          </m:r>
                          <m:r>
                            <a:rPr lang="en-US" altLang="pt-BR" sz="28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  <m:t>∗</m:t>
                          </m:r>
                          <m:r>
                            <a:rPr lang="en-US" altLang="pt-BR" sz="28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  <m:t>𝟏</m:t>
                          </m:r>
                          <m:r>
                            <a:rPr lang="en-US" altLang="pt-BR" sz="28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  <m:t>.</m:t>
                          </m:r>
                          <m:r>
                            <a:rPr lang="en-US" altLang="pt-BR" sz="28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  <m:t>𝟐𝟗</m:t>
                          </m:r>
                          <m:r>
                            <a:rPr lang="en-US" altLang="pt-BR" sz="28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  <m:t> </m:t>
                          </m:r>
                          <m:r>
                            <a:rPr lang="en-US" altLang="pt-BR" sz="28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  <m:t>𝒎𝑨</m:t>
                          </m:r>
                        </m:num>
                        <m:den>
                          <m:r>
                            <a:rPr lang="en-US" altLang="pt-BR" sz="28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  <m:t>𝟏𝟎𝟏</m:t>
                          </m:r>
                        </m:den>
                      </m:f>
                      <m:r>
                        <a:rPr lang="en-US" altLang="pt-BR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  <a:sym typeface="Symbol" panose="05050102010706020507" charset="0"/>
                        </a:rPr>
                        <m:t>≈</m:t>
                      </m:r>
                      <m:r>
                        <a:rPr lang="en-US" altLang="pt-BR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  <a:sym typeface="Symbol" panose="05050102010706020507" charset="0"/>
                        </a:rPr>
                        <m:t>𝟏</m:t>
                      </m:r>
                      <m:r>
                        <a:rPr lang="en-US" altLang="pt-BR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  <a:sym typeface="Symbol" panose="05050102010706020507" charset="0"/>
                        </a:rPr>
                        <m:t>.</m:t>
                      </m:r>
                      <m:r>
                        <a:rPr lang="en-US" altLang="pt-BR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  <a:sym typeface="Symbol" panose="05050102010706020507" charset="0"/>
                        </a:rPr>
                        <m:t>𝟐𝟖</m:t>
                      </m:r>
                      <m:r>
                        <a:rPr lang="en-US" altLang="pt-BR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  <a:sym typeface="Symbol" panose="05050102010706020507" charset="0"/>
                        </a:rPr>
                        <m:t> </m:t>
                      </m:r>
                      <m:r>
                        <a:rPr lang="en-US" altLang="pt-BR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  <a:sym typeface="Symbol" panose="05050102010706020507" charset="0"/>
                        </a:rPr>
                        <m:t>𝒎𝑨</m:t>
                      </m:r>
                    </m:oMath>
                  </m:oMathPara>
                </a14:m>
                <a:endParaRPr lang="en-US" altLang="pt-BR" sz="2800" b="1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  <a:sym typeface="Symbol" panose="05050102010706020507" charset="0"/>
                </a:endParaRPr>
              </a:p>
            </p:txBody>
          </p:sp>
        </mc:Choice>
        <mc:Fallback>
          <p:sp>
            <p:nvSpPr>
              <p:cNvPr id="22" name="CaixaDeTexto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3920" y="2301875"/>
                <a:ext cx="7058660" cy="97536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Caixa de Texto 22"/>
              <p:cNvSpPr txBox="1"/>
              <p:nvPr/>
            </p:nvSpPr>
            <p:spPr>
              <a:xfrm>
                <a:off x="4471035" y="4490720"/>
                <a:ext cx="6591300" cy="58356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marL="514350" indent="0" fontAlgn="auto">
                  <a:spcBef>
                    <a:spcPts val="600"/>
                  </a:spcBef>
                  <a:spcAft>
                    <a:spcPts val="1200"/>
                  </a:spcAft>
                  <a:buFont typeface="+mj-lt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pt-BR" sz="3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</m:ctrlPr>
                        </m:sSubPr>
                        <m:e>
                          <m:r>
                            <a:rPr lang="en-US" altLang="pt-BR" sz="3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  <m:t>𝑽</m:t>
                          </m:r>
                        </m:e>
                        <m:sub>
                          <m:r>
                            <a:rPr lang="en-US" altLang="pt-BR" sz="3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  <m:t>𝑪</m:t>
                          </m:r>
                        </m:sub>
                      </m:sSub>
                      <m:r>
                        <a:rPr lang="en-US" altLang="pt-BR" sz="32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  <a:sym typeface="Symbol" panose="05050102010706020507" charset="0"/>
                        </a:rPr>
                        <m:t>=</m:t>
                      </m:r>
                      <m:sSub>
                        <m:sSubPr>
                          <m:ctrlPr>
                            <a:rPr lang="en-US" altLang="pt-BR" sz="3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</m:ctrlPr>
                        </m:sSubPr>
                        <m:e>
                          <m:r>
                            <a:rPr lang="en-US" altLang="pt-BR" sz="3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  <m:t>𝑽</m:t>
                          </m:r>
                        </m:e>
                        <m:sub>
                          <m:r>
                            <a:rPr lang="en-US" altLang="pt-BR" sz="3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  <m:t>𝑪𝑪</m:t>
                          </m:r>
                        </m:sub>
                      </m:sSub>
                      <m:r>
                        <a:rPr lang="en-US" altLang="pt-BR" sz="32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  <a:sym typeface="Symbol" panose="05050102010706020507" charset="0"/>
                        </a:rPr>
                        <m:t>−</m:t>
                      </m:r>
                      <m:sSub>
                        <m:sSubPr>
                          <m:ctrlPr>
                            <a:rPr lang="en-US" altLang="pt-BR" sz="3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</m:ctrlPr>
                        </m:sSubPr>
                        <m:e>
                          <m:r>
                            <a:rPr lang="en-US" altLang="pt-BR" sz="3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  <m:t>𝑹</m:t>
                          </m:r>
                        </m:e>
                        <m:sub>
                          <m:r>
                            <a:rPr lang="en-US" altLang="pt-BR" sz="3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  <m:t>𝑪</m:t>
                          </m:r>
                        </m:sub>
                      </m:sSub>
                      <m:sSub>
                        <m:sSubPr>
                          <m:ctrlPr>
                            <a:rPr lang="en-US" altLang="pt-BR" sz="3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</m:ctrlPr>
                        </m:sSubPr>
                        <m:e>
                          <m:r>
                            <a:rPr lang="en-US" altLang="pt-BR" sz="3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  <m:t>𝑰</m:t>
                          </m:r>
                        </m:e>
                        <m:sub>
                          <m:r>
                            <a:rPr lang="en-US" altLang="pt-BR" sz="3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  <m:t>𝑪</m:t>
                          </m:r>
                        </m:sub>
                      </m:sSub>
                      <m:r>
                        <a:rPr lang="en-US" altLang="pt-BR" sz="32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  <a:sym typeface="Symbol" panose="05050102010706020507" charset="0"/>
                        </a:rPr>
                        <m:t>=</m:t>
                      </m:r>
                      <m:r>
                        <a:rPr lang="en-US" altLang="pt-BR" sz="32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  <a:sym typeface="Symbol" panose="05050102010706020507" charset="0"/>
                        </a:rPr>
                        <m:t>𝟖</m:t>
                      </m:r>
                      <m:r>
                        <a:rPr lang="en-US" altLang="pt-BR" sz="32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  <a:sym typeface="Symbol" panose="05050102010706020507" charset="0"/>
                        </a:rPr>
                        <m:t>.</m:t>
                      </m:r>
                      <m:r>
                        <a:rPr lang="en-US" altLang="pt-BR" sz="32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  <a:sym typeface="Symbol" panose="05050102010706020507" charset="0"/>
                        </a:rPr>
                        <m:t>𝟔</m:t>
                      </m:r>
                      <m:r>
                        <a:rPr lang="en-US" altLang="pt-BR" sz="32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  <a:sym typeface="Symbol" panose="05050102010706020507" charset="0"/>
                        </a:rPr>
                        <m:t> </m:t>
                      </m:r>
                      <m:r>
                        <a:rPr lang="en-US" altLang="pt-BR" sz="32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  <a:sym typeface="Symbol" panose="05050102010706020507" charset="0"/>
                        </a:rPr>
                        <m:t>𝑽</m:t>
                      </m:r>
                    </m:oMath>
                  </m:oMathPara>
                </a14:m>
                <a:endParaRPr lang="en-US" altLang="pt-BR" sz="3200" b="1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  <a:sym typeface="Symbol" panose="05050102010706020507" charset="0"/>
                </a:endParaRPr>
              </a:p>
            </p:txBody>
          </p:sp>
        </mc:Choice>
        <mc:Fallback>
          <p:sp>
            <p:nvSpPr>
              <p:cNvPr id="23" name="Caixa de Tex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1035" y="4490720"/>
                <a:ext cx="6591300" cy="5835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Conector Reto 23"/>
          <p:cNvCxnSpPr/>
          <p:nvPr/>
        </p:nvCxnSpPr>
        <p:spPr>
          <a:xfrm>
            <a:off x="1602105" y="3754120"/>
            <a:ext cx="79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Caixa de Texto 24"/>
              <p:cNvSpPr txBox="1"/>
              <p:nvPr/>
            </p:nvSpPr>
            <p:spPr>
              <a:xfrm>
                <a:off x="575945" y="2819400"/>
                <a:ext cx="1658620" cy="521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pt-BR" sz="2800" i="1" dirty="0" smtClea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pt-BR" sz="2800" i="1" dirty="0" smtClea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pt-BR" sz="2800" i="1" dirty="0" smtClea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𝐵𝐵</m:t>
                        </m:r>
                      </m:sub>
                    </m:sSub>
                    <m:r>
                      <a:rPr lang="en-US" altLang="pt-BR" sz="2800" i="1" dirty="0" smtClean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altLang="pt-BR" sz="2800" i="1" dirty="0" smtClean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5</m:t>
                    </m:r>
                    <m:r>
                      <a:rPr lang="en-US" altLang="pt-BR" sz="2800" i="1" dirty="0" smtClean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pt-BR" altLang="en-US" sz="2800" baseline="-25000" dirty="0" smtClean="0">
                    <a:latin typeface="Comic Sans MS" panose="030F0702030302020204" pitchFamily="66" charset="0"/>
                    <a:cs typeface="Comic Sans MS" panose="030F0702030302020204" pitchFamily="66" charset="0"/>
                  </a:rPr>
                  <a:t> </a:t>
                </a:r>
                <a:endParaRPr lang="pt-BR" altLang="en-US" sz="2800" dirty="0" smtClean="0">
                  <a:latin typeface="Comic Sans MS" panose="030F0702030302020204" pitchFamily="66" charset="0"/>
                  <a:cs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25" name="Caixa de Tex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945" y="2819400"/>
                <a:ext cx="1658620" cy="521970"/>
              </a:xfrm>
              <a:prstGeom prst="rect">
                <a:avLst/>
              </a:prstGeom>
              <a:blipFill rotWithShape="1">
                <a:blip r:embed="rId6"/>
                <a:stretch>
                  <a:fillRect b="-4136"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upo 25"/>
          <p:cNvGrpSpPr/>
          <p:nvPr/>
        </p:nvGrpSpPr>
        <p:grpSpPr>
          <a:xfrm rot="10800000">
            <a:off x="667385" y="3500120"/>
            <a:ext cx="1126490" cy="508000"/>
            <a:chOff x="14922" y="4274"/>
            <a:chExt cx="1774" cy="800"/>
          </a:xfrm>
        </p:grpSpPr>
        <p:cxnSp>
          <p:nvCxnSpPr>
            <p:cNvPr id="27" name="Conector Reto 26"/>
            <p:cNvCxnSpPr/>
            <p:nvPr/>
          </p:nvCxnSpPr>
          <p:spPr>
            <a:xfrm>
              <a:off x="14922" y="4675"/>
              <a:ext cx="1775" cy="0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Elipse 27"/>
            <p:cNvSpPr/>
            <p:nvPr/>
          </p:nvSpPr>
          <p:spPr>
            <a:xfrm>
              <a:off x="15478" y="4274"/>
              <a:ext cx="850" cy="801"/>
            </a:xfrm>
            <a:prstGeom prst="ellipse">
              <a:avLst/>
            </a:prstGeom>
            <a:solidFill>
              <a:srgbClr val="F7FD9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pt-BR" altLang="en-US"/>
            </a:p>
          </p:txBody>
        </p:sp>
        <p:sp>
          <p:nvSpPr>
            <p:cNvPr id="29" name="Caixa de Texto 28"/>
            <p:cNvSpPr txBox="1"/>
            <p:nvPr/>
          </p:nvSpPr>
          <p:spPr>
            <a:xfrm>
              <a:off x="15406" y="4350"/>
              <a:ext cx="450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pt-BR" altLang="en-US" sz="2000" b="1"/>
                <a:t>+</a:t>
              </a:r>
              <a:endParaRPr lang="pt-BR" altLang="en-US" sz="2000" b="1"/>
            </a:p>
          </p:txBody>
        </p:sp>
      </p:grpSp>
      <p:grpSp>
        <p:nvGrpSpPr>
          <p:cNvPr id="31" name="Grupo 30"/>
          <p:cNvGrpSpPr/>
          <p:nvPr/>
        </p:nvGrpSpPr>
        <p:grpSpPr>
          <a:xfrm rot="5400000" flipH="1">
            <a:off x="17313" y="4250567"/>
            <a:ext cx="1274445" cy="234950"/>
            <a:chOff x="4152748" y="3524056"/>
            <a:chExt cx="1274569" cy="255373"/>
          </a:xfrm>
        </p:grpSpPr>
        <p:cxnSp>
          <p:nvCxnSpPr>
            <p:cNvPr id="32" name="Conector Reto 79"/>
            <p:cNvCxnSpPr/>
            <p:nvPr/>
          </p:nvCxnSpPr>
          <p:spPr>
            <a:xfrm flipV="1">
              <a:off x="4152748" y="3640943"/>
              <a:ext cx="1274569" cy="0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tângulo 32"/>
            <p:cNvSpPr/>
            <p:nvPr/>
          </p:nvSpPr>
          <p:spPr>
            <a:xfrm>
              <a:off x="4606140" y="3524056"/>
              <a:ext cx="476096" cy="255373"/>
            </a:xfrm>
            <a:prstGeom prst="rect">
              <a:avLst/>
            </a:prstGeom>
            <a:solidFill>
              <a:srgbClr val="F7FD9D"/>
            </a:solidFill>
            <a:ln w="22225"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pt-BR" sz="2400"/>
            </a:p>
          </p:txBody>
        </p:sp>
      </p:grpSp>
      <p:cxnSp>
        <p:nvCxnSpPr>
          <p:cNvPr id="34" name="Conector Reto 33"/>
          <p:cNvCxnSpPr/>
          <p:nvPr/>
        </p:nvCxnSpPr>
        <p:spPr>
          <a:xfrm>
            <a:off x="470504" y="4994603"/>
            <a:ext cx="35302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Caixa de Texto 43"/>
              <p:cNvSpPr txBox="1"/>
              <p:nvPr/>
            </p:nvSpPr>
            <p:spPr>
              <a:xfrm>
                <a:off x="4471035" y="5284470"/>
                <a:ext cx="6591300" cy="58356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marL="514350" indent="0" fontAlgn="auto">
                  <a:spcBef>
                    <a:spcPts val="600"/>
                  </a:spcBef>
                  <a:spcAft>
                    <a:spcPts val="1200"/>
                  </a:spcAft>
                  <a:buFont typeface="+mj-lt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pt-BR" sz="3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</m:ctrlPr>
                        </m:sSubPr>
                        <m:e>
                          <m:r>
                            <a:rPr lang="en-US" altLang="pt-BR" sz="3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  <m:t>𝑽</m:t>
                          </m:r>
                        </m:e>
                        <m:sub>
                          <m:r>
                            <a:rPr lang="en-US" altLang="pt-BR" sz="3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  <m:t>𝑬</m:t>
                          </m:r>
                        </m:sub>
                      </m:sSub>
                      <m:r>
                        <a:rPr lang="en-US" altLang="pt-BR" sz="32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  <a:sym typeface="Symbol" panose="05050102010706020507" charset="0"/>
                        </a:rPr>
                        <m:t>=</m:t>
                      </m:r>
                      <m:sSub>
                        <m:sSubPr>
                          <m:ctrlPr>
                            <a:rPr lang="en-US" altLang="pt-BR" sz="3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</m:ctrlPr>
                        </m:sSubPr>
                        <m:e>
                          <m:r>
                            <a:rPr lang="en-US" altLang="pt-BR" sz="3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  <m:t>𝑽</m:t>
                          </m:r>
                        </m:e>
                        <m:sub>
                          <m:r>
                            <a:rPr lang="en-US" altLang="pt-BR" sz="3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  <m:t>𝑩</m:t>
                          </m:r>
                        </m:sub>
                      </m:sSub>
                      <m:r>
                        <a:rPr lang="en-US" altLang="pt-BR" sz="32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  <a:sym typeface="Symbol" panose="05050102010706020507" charset="0"/>
                        </a:rPr>
                        <m:t>−</m:t>
                      </m:r>
                      <m:r>
                        <a:rPr lang="en-US" altLang="pt-BR" sz="32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  <a:sym typeface="Symbol" panose="05050102010706020507" charset="0"/>
                        </a:rPr>
                        <m:t>𝟎</m:t>
                      </m:r>
                      <m:r>
                        <a:rPr lang="en-US" altLang="pt-BR" sz="32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  <a:sym typeface="Symbol" panose="05050102010706020507" charset="0"/>
                        </a:rPr>
                        <m:t>.</m:t>
                      </m:r>
                      <m:r>
                        <a:rPr lang="en-US" altLang="pt-BR" sz="32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  <a:sym typeface="Symbol" panose="05050102010706020507" charset="0"/>
                        </a:rPr>
                        <m:t>𝟕</m:t>
                      </m:r>
                      <m:r>
                        <a:rPr lang="en-US" altLang="pt-BR" sz="32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  <a:sym typeface="Symbol" panose="05050102010706020507" charset="0"/>
                        </a:rPr>
                        <m:t>=</m:t>
                      </m:r>
                      <m:r>
                        <a:rPr lang="en-US" altLang="pt-BR" sz="32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  <a:sym typeface="Symbol" panose="05050102010706020507" charset="0"/>
                        </a:rPr>
                        <m:t>𝟑</m:t>
                      </m:r>
                      <m:r>
                        <a:rPr lang="en-US" altLang="pt-BR" sz="32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  <a:sym typeface="Symbol" panose="05050102010706020507" charset="0"/>
                        </a:rPr>
                        <m:t>.</m:t>
                      </m:r>
                      <m:r>
                        <a:rPr lang="en-US" altLang="pt-BR" sz="32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  <a:sym typeface="Symbol" panose="05050102010706020507" charset="0"/>
                        </a:rPr>
                        <m:t>𝟖𝟒</m:t>
                      </m:r>
                      <m:r>
                        <a:rPr lang="en-US" altLang="pt-BR" sz="32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  <a:sym typeface="Symbol" panose="05050102010706020507" charset="0"/>
                        </a:rPr>
                        <m:t> </m:t>
                      </m:r>
                      <m:r>
                        <a:rPr lang="en-US" altLang="pt-BR" sz="32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  <a:sym typeface="Symbol" panose="05050102010706020507" charset="0"/>
                        </a:rPr>
                        <m:t>𝑽</m:t>
                      </m:r>
                    </m:oMath>
                  </m:oMathPara>
                </a14:m>
                <a:endParaRPr lang="en-US" altLang="pt-BR" sz="3200" b="1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  <a:sym typeface="Symbol" panose="05050102010706020507" charset="0"/>
                </a:endParaRPr>
              </a:p>
            </p:txBody>
          </p:sp>
        </mc:Choice>
        <mc:Fallback>
          <p:sp>
            <p:nvSpPr>
              <p:cNvPr id="44" name="Caixa de Texto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1035" y="5284470"/>
                <a:ext cx="6591300" cy="5835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4F297BB-B745-4CAB-BE1D-CE4C89382949}" type="slidenum">
              <a:rPr lang="pt-BR" smtClean="0"/>
            </a:fld>
            <a:endParaRPr lang="pt-BR"/>
          </a:p>
        </p:txBody>
      </p:sp>
      <p:sp>
        <p:nvSpPr>
          <p:cNvPr id="5" name="CaixaDeTexto 45"/>
          <p:cNvSpPr txBox="1"/>
          <p:nvPr/>
        </p:nvSpPr>
        <p:spPr>
          <a:xfrm>
            <a:off x="575956" y="437702"/>
            <a:ext cx="11040155" cy="12299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ctr">
              <a:spcBef>
                <a:spcPts val="600"/>
              </a:spcBef>
              <a:spcAft>
                <a:spcPts val="600"/>
              </a:spcAft>
              <a:buFont typeface="+mj-lt"/>
              <a:buNone/>
            </a:pPr>
            <a:r>
              <a:rPr lang="pt-BR" altLang="en-US" sz="3200" b="1" dirty="0" smtClean="0">
                <a:solidFill>
                  <a:srgbClr val="C00000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Exemplo: </a:t>
            </a:r>
            <a:r>
              <a:rPr lang="pt-BR" altLang="en-US" sz="3200" b="1" dirty="0" smtClean="0">
                <a:solidFill>
                  <a:schemeClr val="tx1"/>
                </a:solidFill>
                <a:latin typeface="Symbol" panose="05050102010706020507" charset="0"/>
                <a:ea typeface="Cambria Math" panose="02040503050406030204" pitchFamily="18" charset="0"/>
                <a:cs typeface="Symbol" panose="05050102010706020507" charset="0"/>
                <a:sym typeface="Symbol" panose="05050102010706020507" charset="0"/>
              </a:rPr>
              <a:t>b</a:t>
            </a:r>
            <a:r>
              <a:rPr lang="pt-BR" altLang="en-US" sz="32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 = 100 e sem efeito Early (V</a:t>
            </a:r>
            <a:r>
              <a:rPr lang="pt-BR" altLang="en-US" sz="3200" b="1" baseline="-25000" dirty="0" smtClean="0">
                <a:solidFill>
                  <a:schemeClr val="tx1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BE</a:t>
            </a:r>
            <a:r>
              <a:rPr lang="pt-BR" altLang="en-US" sz="32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 = 0.7 V) </a:t>
            </a:r>
            <a:endParaRPr lang="pt-BR" altLang="en-US" sz="3200" b="1" dirty="0" smtClean="0">
              <a:solidFill>
                <a:schemeClr val="tx1"/>
              </a:solidFill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  <a:p>
            <a:pPr indent="0" algn="ctr">
              <a:spcBef>
                <a:spcPts val="600"/>
              </a:spcBef>
              <a:spcAft>
                <a:spcPts val="600"/>
              </a:spcAft>
              <a:buFont typeface="+mj-lt"/>
              <a:buNone/>
            </a:pPr>
            <a:r>
              <a:rPr lang="pt-BR" alt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RESUMO</a:t>
            </a:r>
            <a:r>
              <a:rPr lang="pt-BR" altLang="en-US" sz="3200" b="1" dirty="0" smtClean="0">
                <a:solidFill>
                  <a:srgbClr val="C00000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 </a:t>
            </a:r>
            <a:endParaRPr lang="pt-BR" altLang="en-US" sz="3200" b="1" baseline="-25000" dirty="0" smtClean="0">
              <a:solidFill>
                <a:srgbClr val="C00000"/>
              </a:solidFill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366395" y="1790700"/>
            <a:ext cx="5538470" cy="4150360"/>
            <a:chOff x="577" y="2820"/>
            <a:chExt cx="8722" cy="6536"/>
          </a:xfrm>
        </p:grpSpPr>
        <p:grpSp>
          <p:nvGrpSpPr>
            <p:cNvPr id="33" name="Grupo 32"/>
            <p:cNvGrpSpPr/>
            <p:nvPr/>
          </p:nvGrpSpPr>
          <p:grpSpPr>
            <a:xfrm rot="5400000">
              <a:off x="3883" y="5985"/>
              <a:ext cx="2809" cy="1179"/>
              <a:chOff x="8610600" y="2524505"/>
              <a:chExt cx="1783849" cy="748570"/>
            </a:xfrm>
          </p:grpSpPr>
          <p:cxnSp>
            <p:nvCxnSpPr>
              <p:cNvPr id="35" name="Conector Reto 34"/>
              <p:cNvCxnSpPr/>
              <p:nvPr/>
            </p:nvCxnSpPr>
            <p:spPr>
              <a:xfrm>
                <a:off x="9212737" y="2794289"/>
                <a:ext cx="62332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ector Reto 37"/>
              <p:cNvCxnSpPr/>
              <p:nvPr/>
            </p:nvCxnSpPr>
            <p:spPr>
              <a:xfrm>
                <a:off x="9094994" y="2531785"/>
                <a:ext cx="269332" cy="25689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ector Reto 38"/>
              <p:cNvCxnSpPr/>
              <p:nvPr/>
            </p:nvCxnSpPr>
            <p:spPr>
              <a:xfrm flipV="1">
                <a:off x="9693182" y="2524505"/>
                <a:ext cx="230521" cy="253800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ector Reto 39"/>
              <p:cNvCxnSpPr/>
              <p:nvPr/>
            </p:nvCxnSpPr>
            <p:spPr>
              <a:xfrm>
                <a:off x="8610600" y="2538153"/>
                <a:ext cx="484394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ector Reto 40"/>
              <p:cNvCxnSpPr/>
              <p:nvPr/>
            </p:nvCxnSpPr>
            <p:spPr>
              <a:xfrm>
                <a:off x="9910055" y="2540097"/>
                <a:ext cx="484394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ector Reto 43"/>
              <p:cNvCxnSpPr/>
              <p:nvPr/>
            </p:nvCxnSpPr>
            <p:spPr>
              <a:xfrm rot="16200000">
                <a:off x="9284532" y="3030878"/>
                <a:ext cx="484394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upo 45"/>
            <p:cNvGrpSpPr/>
            <p:nvPr/>
          </p:nvGrpSpPr>
          <p:grpSpPr>
            <a:xfrm rot="5400000" flipH="1">
              <a:off x="4829" y="4377"/>
              <a:ext cx="2007" cy="370"/>
              <a:chOff x="4152748" y="3524056"/>
              <a:chExt cx="1274569" cy="255373"/>
            </a:xfrm>
          </p:grpSpPr>
          <p:cxnSp>
            <p:nvCxnSpPr>
              <p:cNvPr id="47" name="Conector Reto 79"/>
              <p:cNvCxnSpPr/>
              <p:nvPr/>
            </p:nvCxnSpPr>
            <p:spPr>
              <a:xfrm flipV="1">
                <a:off x="4152748" y="3640943"/>
                <a:ext cx="1274569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Retângulo 48"/>
              <p:cNvSpPr/>
              <p:nvPr/>
            </p:nvSpPr>
            <p:spPr>
              <a:xfrm>
                <a:off x="4606140" y="3524056"/>
                <a:ext cx="476096" cy="255373"/>
              </a:xfrm>
              <a:prstGeom prst="rect">
                <a:avLst/>
              </a:prstGeom>
              <a:ln w="222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pt-BR" sz="2400"/>
              </a:p>
            </p:txBody>
          </p:sp>
        </p:grpSp>
        <p:cxnSp>
          <p:nvCxnSpPr>
            <p:cNvPr id="50" name="Conector Reto 49"/>
            <p:cNvCxnSpPr/>
            <p:nvPr/>
          </p:nvCxnSpPr>
          <p:spPr>
            <a:xfrm>
              <a:off x="5875" y="5506"/>
              <a:ext cx="55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CaixaDeTexto 47"/>
            <p:cNvSpPr txBox="1"/>
            <p:nvPr/>
          </p:nvSpPr>
          <p:spPr>
            <a:xfrm>
              <a:off x="6431" y="5506"/>
              <a:ext cx="945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pt-BR" sz="2800" i="1" dirty="0" smtClean="0">
                  <a:latin typeface="Century Schoolbook" panose="02040604050505020304" pitchFamily="18" charset="0"/>
                  <a:ea typeface="Cambria Math" panose="02040503050406030204" pitchFamily="18" charset="0"/>
                </a:rPr>
                <a:t>V</a:t>
              </a:r>
              <a:r>
                <a:rPr lang="pt-BR" sz="2800" i="1" baseline="-25000" dirty="0" smtClean="0">
                  <a:latin typeface="Century Schoolbook" panose="02040604050505020304" pitchFamily="18" charset="0"/>
                  <a:ea typeface="Cambria Math" panose="02040503050406030204" pitchFamily="18" charset="0"/>
                </a:rPr>
                <a:t>C</a:t>
              </a:r>
              <a:endParaRPr lang="pt-BR" sz="2800" i="1" baseline="-25000" dirty="0" smtClean="0">
                <a:latin typeface="Century Schoolbook" panose="020406040505050203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52" name="CaixaDeTexto 47"/>
            <p:cNvSpPr txBox="1"/>
            <p:nvPr/>
          </p:nvSpPr>
          <p:spPr>
            <a:xfrm>
              <a:off x="3675" y="2820"/>
              <a:ext cx="2809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pt-BR" sz="2800" dirty="0" smtClean="0"/>
                <a:t>V</a:t>
              </a:r>
              <a:r>
                <a:rPr lang="pt-BR" sz="2800" baseline="-25000" dirty="0" smtClean="0"/>
                <a:t>CC</a:t>
              </a:r>
              <a:r>
                <a:rPr lang="pt-BR" sz="2800" dirty="0" smtClean="0"/>
                <a:t> = 15 V</a:t>
              </a:r>
              <a:endParaRPr lang="pt-BR" sz="2800" dirty="0" smtClean="0"/>
            </a:p>
          </p:txBody>
        </p:sp>
        <p:sp>
          <p:nvSpPr>
            <p:cNvPr id="53" name="Caixa de Texto 23"/>
            <p:cNvSpPr txBox="1"/>
            <p:nvPr/>
          </p:nvSpPr>
          <p:spPr>
            <a:xfrm>
              <a:off x="6117" y="3990"/>
              <a:ext cx="2882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pt-BR" altLang="en-US" sz="2800" dirty="0">
                  <a:latin typeface="Comic Sans MS" panose="030F0702030302020204" pitchFamily="66" charset="0"/>
                  <a:cs typeface="Comic Sans MS" panose="030F0702030302020204" pitchFamily="66" charset="0"/>
                </a:rPr>
                <a:t>R</a:t>
              </a:r>
              <a:r>
                <a:rPr lang="pt-BR" altLang="en-US" sz="2800" baseline="-25000" dirty="0" smtClean="0">
                  <a:latin typeface="Comic Sans MS" panose="030F0702030302020204" pitchFamily="66" charset="0"/>
                  <a:cs typeface="Comic Sans MS" panose="030F0702030302020204" pitchFamily="66" charset="0"/>
                </a:rPr>
                <a:t>C </a:t>
              </a:r>
              <a:r>
                <a:rPr lang="pt-BR" altLang="en-US" sz="2800" dirty="0" smtClean="0">
                  <a:latin typeface="Comic Sans MS" panose="030F0702030302020204" pitchFamily="66" charset="0"/>
                  <a:cs typeface="Comic Sans MS" panose="030F0702030302020204" pitchFamily="66" charset="0"/>
                </a:rPr>
                <a:t>= 5k</a:t>
              </a:r>
              <a:endParaRPr lang="pt-BR" altLang="en-US" sz="2800" dirty="0" smtClean="0">
                <a:latin typeface="Comic Sans MS" panose="030F0702030302020204" pitchFamily="66" charset="0"/>
                <a:cs typeface="Comic Sans MS" panose="030F0702030302020204" pitchFamily="66" charset="0"/>
              </a:endParaRPr>
            </a:p>
          </p:txBody>
        </p:sp>
        <p:grpSp>
          <p:nvGrpSpPr>
            <p:cNvPr id="55" name="Grupo 54"/>
            <p:cNvGrpSpPr/>
            <p:nvPr/>
          </p:nvGrpSpPr>
          <p:grpSpPr>
            <a:xfrm rot="5400000" flipH="1">
              <a:off x="4839" y="8144"/>
              <a:ext cx="2007" cy="370"/>
              <a:chOff x="4152748" y="3524056"/>
              <a:chExt cx="1274569" cy="255373"/>
            </a:xfrm>
          </p:grpSpPr>
          <p:cxnSp>
            <p:nvCxnSpPr>
              <p:cNvPr id="56" name="Conector Reto 79"/>
              <p:cNvCxnSpPr/>
              <p:nvPr/>
            </p:nvCxnSpPr>
            <p:spPr>
              <a:xfrm flipV="1">
                <a:off x="4152748" y="3640943"/>
                <a:ext cx="1274569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Retângulo 56"/>
              <p:cNvSpPr/>
              <p:nvPr/>
            </p:nvSpPr>
            <p:spPr>
              <a:xfrm>
                <a:off x="4606140" y="3524056"/>
                <a:ext cx="476096" cy="255373"/>
              </a:xfrm>
              <a:prstGeom prst="rect">
                <a:avLst/>
              </a:prstGeom>
              <a:ln w="22225"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pt-BR" sz="2400"/>
              </a:p>
            </p:txBody>
          </p:sp>
        </p:grpSp>
        <p:sp>
          <p:nvSpPr>
            <p:cNvPr id="58" name="Caixa de Texto 23"/>
            <p:cNvSpPr txBox="1"/>
            <p:nvPr/>
          </p:nvSpPr>
          <p:spPr>
            <a:xfrm>
              <a:off x="6117" y="7869"/>
              <a:ext cx="3182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pt-BR" altLang="en-US" sz="2800" dirty="0">
                  <a:latin typeface="Comic Sans MS" panose="030F0702030302020204" pitchFamily="66" charset="0"/>
                  <a:cs typeface="Comic Sans MS" panose="030F0702030302020204" pitchFamily="66" charset="0"/>
                </a:rPr>
                <a:t>R</a:t>
              </a:r>
              <a:r>
                <a:rPr lang="pt-BR" altLang="en-US" sz="2800" baseline="-25000" dirty="0">
                  <a:latin typeface="Comic Sans MS" panose="030F0702030302020204" pitchFamily="66" charset="0"/>
                  <a:cs typeface="Comic Sans MS" panose="030F0702030302020204" pitchFamily="66" charset="0"/>
                </a:rPr>
                <a:t>E </a:t>
              </a:r>
              <a:r>
                <a:rPr lang="pt-BR" altLang="en-US" sz="2800" dirty="0">
                  <a:latin typeface="Comic Sans MS" panose="030F0702030302020204" pitchFamily="66" charset="0"/>
                  <a:cs typeface="Comic Sans MS" panose="030F0702030302020204" pitchFamily="66" charset="0"/>
                </a:rPr>
                <a:t>= 3k</a:t>
              </a:r>
              <a:endParaRPr lang="pt-BR" altLang="en-US" sz="2800" dirty="0">
                <a:latin typeface="Comic Sans MS" panose="030F0702030302020204" pitchFamily="66" charset="0"/>
                <a:cs typeface="Comic Sans MS" panose="030F0702030302020204" pitchFamily="66" charset="0"/>
              </a:endParaRPr>
            </a:p>
          </p:txBody>
        </p:sp>
        <p:cxnSp>
          <p:nvCxnSpPr>
            <p:cNvPr id="59" name="Conector Reto 58"/>
            <p:cNvCxnSpPr/>
            <p:nvPr/>
          </p:nvCxnSpPr>
          <p:spPr>
            <a:xfrm>
              <a:off x="5561" y="9326"/>
              <a:ext cx="55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0" name="Grupo 59"/>
            <p:cNvGrpSpPr/>
            <p:nvPr/>
          </p:nvGrpSpPr>
          <p:grpSpPr>
            <a:xfrm rot="5400000" flipH="1">
              <a:off x="2789" y="4461"/>
              <a:ext cx="2007" cy="370"/>
              <a:chOff x="4152748" y="3524056"/>
              <a:chExt cx="1274569" cy="255373"/>
            </a:xfrm>
          </p:grpSpPr>
          <p:cxnSp>
            <p:nvCxnSpPr>
              <p:cNvPr id="61" name="Conector Reto 79"/>
              <p:cNvCxnSpPr/>
              <p:nvPr/>
            </p:nvCxnSpPr>
            <p:spPr>
              <a:xfrm flipV="1">
                <a:off x="4152748" y="3657508"/>
                <a:ext cx="1274569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Retângulo 61"/>
              <p:cNvSpPr/>
              <p:nvPr/>
            </p:nvSpPr>
            <p:spPr>
              <a:xfrm>
                <a:off x="4606140" y="3524056"/>
                <a:ext cx="476096" cy="255373"/>
              </a:xfrm>
              <a:prstGeom prst="rect">
                <a:avLst/>
              </a:prstGeom>
              <a:ln w="222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pt-BR" sz="2400"/>
              </a:p>
            </p:txBody>
          </p:sp>
        </p:grpSp>
        <p:grpSp>
          <p:nvGrpSpPr>
            <p:cNvPr id="63" name="Grupo 62"/>
            <p:cNvGrpSpPr/>
            <p:nvPr/>
          </p:nvGrpSpPr>
          <p:grpSpPr>
            <a:xfrm rot="5400000" flipH="1">
              <a:off x="2765" y="8168"/>
              <a:ext cx="2007" cy="370"/>
              <a:chOff x="4152748" y="3524056"/>
              <a:chExt cx="1274569" cy="255373"/>
            </a:xfrm>
          </p:grpSpPr>
          <p:cxnSp>
            <p:nvCxnSpPr>
              <p:cNvPr id="64" name="Conector Reto 79"/>
              <p:cNvCxnSpPr/>
              <p:nvPr/>
            </p:nvCxnSpPr>
            <p:spPr>
              <a:xfrm flipV="1">
                <a:off x="4152748" y="3640943"/>
                <a:ext cx="1274569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Retângulo 64"/>
              <p:cNvSpPr/>
              <p:nvPr/>
            </p:nvSpPr>
            <p:spPr>
              <a:xfrm>
                <a:off x="4606140" y="3524056"/>
                <a:ext cx="476096" cy="255373"/>
              </a:xfrm>
              <a:prstGeom prst="rect">
                <a:avLst/>
              </a:prstGeom>
              <a:ln w="22225"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pt-BR" sz="2400"/>
              </a:p>
            </p:txBody>
          </p:sp>
        </p:grpSp>
        <p:cxnSp>
          <p:nvCxnSpPr>
            <p:cNvPr id="66" name="Conector Reto 65"/>
            <p:cNvCxnSpPr/>
            <p:nvPr/>
          </p:nvCxnSpPr>
          <p:spPr>
            <a:xfrm>
              <a:off x="3509" y="9356"/>
              <a:ext cx="55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ector Reto 66"/>
            <p:cNvCxnSpPr/>
            <p:nvPr/>
          </p:nvCxnSpPr>
          <p:spPr>
            <a:xfrm>
              <a:off x="3771" y="5499"/>
              <a:ext cx="0" cy="205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ector Reto 67"/>
            <p:cNvCxnSpPr/>
            <p:nvPr/>
          </p:nvCxnSpPr>
          <p:spPr>
            <a:xfrm>
              <a:off x="2874" y="6595"/>
              <a:ext cx="225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Elipse 68"/>
            <p:cNvSpPr/>
            <p:nvPr/>
          </p:nvSpPr>
          <p:spPr>
            <a:xfrm>
              <a:off x="3701" y="6530"/>
              <a:ext cx="170" cy="17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pt-BR" altLang="en-US"/>
            </a:p>
          </p:txBody>
        </p:sp>
        <p:sp>
          <p:nvSpPr>
            <p:cNvPr id="70" name="Caixa de Texto 23"/>
            <p:cNvSpPr txBox="1"/>
            <p:nvPr/>
          </p:nvSpPr>
          <p:spPr>
            <a:xfrm>
              <a:off x="619" y="7833"/>
              <a:ext cx="3182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pt-BR" altLang="en-US" sz="2800" dirty="0">
                  <a:latin typeface="Comic Sans MS" panose="030F0702030302020204" pitchFamily="66" charset="0"/>
                  <a:cs typeface="Comic Sans MS" panose="030F0702030302020204" pitchFamily="66" charset="0"/>
                </a:rPr>
                <a:t>R</a:t>
              </a:r>
              <a:r>
                <a:rPr lang="pt-BR" altLang="en-US" sz="2800" baseline="-25000" dirty="0">
                  <a:latin typeface="Comic Sans MS" panose="030F0702030302020204" pitchFamily="66" charset="0"/>
                  <a:cs typeface="Comic Sans MS" panose="030F0702030302020204" pitchFamily="66" charset="0"/>
                </a:rPr>
                <a:t>B2 </a:t>
              </a:r>
              <a:r>
                <a:rPr lang="pt-BR" altLang="en-US" sz="2800" dirty="0">
                  <a:latin typeface="Comic Sans MS" panose="030F0702030302020204" pitchFamily="66" charset="0"/>
                  <a:cs typeface="Comic Sans MS" panose="030F0702030302020204" pitchFamily="66" charset="0"/>
                </a:rPr>
                <a:t>= 50k</a:t>
              </a:r>
              <a:endParaRPr lang="pt-BR" altLang="en-US" sz="2800" dirty="0">
                <a:latin typeface="Comic Sans MS" panose="030F0702030302020204" pitchFamily="66" charset="0"/>
                <a:cs typeface="Comic Sans MS" panose="030F0702030302020204" pitchFamily="66" charset="0"/>
              </a:endParaRPr>
            </a:p>
          </p:txBody>
        </p:sp>
        <p:sp>
          <p:nvSpPr>
            <p:cNvPr id="71" name="Caixa de Texto 23"/>
            <p:cNvSpPr txBox="1"/>
            <p:nvPr/>
          </p:nvSpPr>
          <p:spPr>
            <a:xfrm>
              <a:off x="577" y="4102"/>
              <a:ext cx="3182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pt-BR" altLang="en-US" sz="2800" dirty="0">
                  <a:latin typeface="Comic Sans MS" panose="030F0702030302020204" pitchFamily="66" charset="0"/>
                  <a:cs typeface="Comic Sans MS" panose="030F0702030302020204" pitchFamily="66" charset="0"/>
                </a:rPr>
                <a:t>R</a:t>
              </a:r>
              <a:r>
                <a:rPr lang="pt-BR" altLang="en-US" sz="2800" baseline="-25000" dirty="0">
                  <a:latin typeface="Comic Sans MS" panose="030F0702030302020204" pitchFamily="66" charset="0"/>
                  <a:cs typeface="Comic Sans MS" panose="030F0702030302020204" pitchFamily="66" charset="0"/>
                </a:rPr>
                <a:t>B1 </a:t>
              </a:r>
              <a:r>
                <a:rPr lang="pt-BR" altLang="en-US" sz="2800" dirty="0">
                  <a:latin typeface="Comic Sans MS" panose="030F0702030302020204" pitchFamily="66" charset="0"/>
                  <a:cs typeface="Comic Sans MS" panose="030F0702030302020204" pitchFamily="66" charset="0"/>
                </a:rPr>
                <a:t>= 100k</a:t>
              </a:r>
              <a:endParaRPr lang="pt-BR" altLang="en-US" sz="2800" dirty="0">
                <a:latin typeface="Comic Sans MS" panose="030F0702030302020204" pitchFamily="66" charset="0"/>
                <a:cs typeface="Comic Sans MS" panose="030F0702030302020204" pitchFamily="66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5" name="Caixa de Texto 74"/>
              <p:cNvSpPr txBox="1"/>
              <p:nvPr/>
            </p:nvSpPr>
            <p:spPr>
              <a:xfrm>
                <a:off x="5904865" y="1569085"/>
                <a:ext cx="5814695" cy="10890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pt-BR" sz="3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</m:ctrlPr>
                        </m:sSubPr>
                        <m:e>
                          <m:r>
                            <a:rPr lang="en-US" altLang="pt-BR" sz="3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  <m:t>𝑽</m:t>
                          </m:r>
                        </m:e>
                        <m:sub>
                          <m:r>
                            <a:rPr lang="en-US" altLang="pt-BR" sz="3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  <m:t>𝑩𝑩</m:t>
                          </m:r>
                        </m:sub>
                      </m:sSub>
                      <m:r>
                        <a:rPr lang="en-US" altLang="pt-BR" sz="32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  <a:sym typeface="Symbol" panose="05050102010706020507" charset="0"/>
                        </a:rPr>
                        <m:t>=</m:t>
                      </m:r>
                      <m:r>
                        <a:rPr lang="en-US" altLang="pt-BR" sz="32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  <a:sym typeface="Symbol" panose="05050102010706020507" charset="0"/>
                        </a:rPr>
                        <m:t>𝟑</m:t>
                      </m:r>
                      <m:r>
                        <a:rPr lang="en-US" altLang="pt-BR" sz="32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  <a:sym typeface="Symbol" panose="05050102010706020507" charset="0"/>
                        </a:rPr>
                        <m:t>𝒌</m:t>
                      </m:r>
                      <m:r>
                        <a:rPr lang="en-US" altLang="pt-BR" sz="32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  <a:sym typeface="Symbol" panose="05050102010706020507" charset="0"/>
                        </a:rPr>
                        <m:t>∙</m:t>
                      </m:r>
                      <m:sSub>
                        <m:sSubPr>
                          <m:ctrlPr>
                            <a:rPr lang="en-US" altLang="pt-BR" sz="3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</m:ctrlPr>
                        </m:sSubPr>
                        <m:e>
                          <m:r>
                            <a:rPr lang="en-US" altLang="pt-BR" sz="3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  <m:t>𝑰</m:t>
                          </m:r>
                        </m:e>
                        <m:sub>
                          <m:r>
                            <a:rPr lang="en-US" altLang="pt-BR" sz="3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  <m:t>𝑬</m:t>
                          </m:r>
                        </m:sub>
                      </m:sSub>
                      <m:r>
                        <a:rPr lang="en-US" altLang="pt-BR" sz="32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  <a:sym typeface="Symbol" panose="05050102010706020507" charset="0"/>
                        </a:rPr>
                        <m:t>+</m:t>
                      </m:r>
                      <m:sSub>
                        <m:sSubPr>
                          <m:ctrlPr>
                            <a:rPr lang="en-US" altLang="pt-BR" sz="3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</m:ctrlPr>
                        </m:sSubPr>
                        <m:e>
                          <m:r>
                            <a:rPr lang="en-US" altLang="pt-BR" sz="3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  <m:t>𝑽</m:t>
                          </m:r>
                        </m:e>
                        <m:sub>
                          <m:r>
                            <a:rPr lang="en-US" altLang="pt-BR" sz="3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  <m:t>𝑩𝑬</m:t>
                          </m:r>
                        </m:sub>
                      </m:sSub>
                      <m:r>
                        <a:rPr lang="en-US" altLang="pt-BR" sz="32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  <a:sym typeface="Symbol" panose="05050102010706020507" charset="0"/>
                        </a:rPr>
                        <m:t>+</m:t>
                      </m:r>
                      <m:f>
                        <m:fPr>
                          <m:ctrlPr>
                            <a:rPr lang="en-US" altLang="pt-BR" sz="3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pt-BR" sz="32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  <a:sym typeface="Symbol" panose="05050102010706020507" charset="0"/>
                                </a:rPr>
                              </m:ctrlPr>
                            </m:sSubPr>
                            <m:e>
                              <m:r>
                                <a:rPr lang="en-US" altLang="pt-BR" sz="32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  <a:sym typeface="Symbol" panose="05050102010706020507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altLang="pt-BR" sz="32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  <a:sym typeface="Symbol" panose="05050102010706020507" charset="0"/>
                                </a:rPr>
                                <m:t>𝑬</m:t>
                              </m:r>
                            </m:sub>
                          </m:sSub>
                        </m:num>
                        <m:den>
                          <m:r>
                            <a:rPr lang="en-US" altLang="pt-BR" sz="3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  <m:t>𝜷</m:t>
                          </m:r>
                          <m:r>
                            <a:rPr lang="en-US" altLang="pt-BR" sz="3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  <m:t>+</m:t>
                          </m:r>
                          <m:r>
                            <a:rPr lang="en-US" altLang="pt-BR" sz="3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  <m:t>𝟏</m:t>
                          </m:r>
                        </m:den>
                      </m:f>
                      <m:sSub>
                        <m:sSubPr>
                          <m:ctrlPr>
                            <a:rPr lang="en-US" altLang="pt-BR" sz="3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</m:ctrlPr>
                        </m:sSubPr>
                        <m:e>
                          <m:r>
                            <a:rPr lang="en-US" altLang="pt-BR" sz="3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  <m:t>𝑹</m:t>
                          </m:r>
                        </m:e>
                        <m:sub>
                          <m:r>
                            <a:rPr lang="en-US" altLang="pt-BR" sz="3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  <m:t>𝑩</m:t>
                          </m:r>
                        </m:sub>
                      </m:sSub>
                    </m:oMath>
                  </m:oMathPara>
                </a14:m>
                <a:endParaRPr lang="en-US" altLang="pt-BR" sz="3200" b="1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  <a:sym typeface="Symbol" panose="05050102010706020507" charset="0"/>
                </a:endParaRPr>
              </a:p>
            </p:txBody>
          </p:sp>
        </mc:Choice>
        <mc:Fallback>
          <p:sp>
            <p:nvSpPr>
              <p:cNvPr id="75" name="Caixa de Texto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4865" y="1569085"/>
                <a:ext cx="5814695" cy="1089025"/>
              </a:xfrm>
              <a:prstGeom prst="rect">
                <a:avLst/>
              </a:prstGeom>
              <a:blipFill rotWithShape="1">
                <a:blip r:embed="rId1"/>
                <a:stretch>
                  <a:fillRect r="-371"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CaixaDeTexto 45"/>
          <p:cNvSpPr txBox="1"/>
          <p:nvPr/>
        </p:nvSpPr>
        <p:spPr>
          <a:xfrm>
            <a:off x="5904865" y="2604770"/>
            <a:ext cx="4575175" cy="3815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spcBef>
                <a:spcPts val="600"/>
              </a:spcBef>
              <a:spcAft>
                <a:spcPts val="600"/>
              </a:spcAft>
              <a:buFont typeface="+mj-lt"/>
              <a:buNone/>
            </a:pPr>
            <a:r>
              <a:rPr lang="pt-BR" altLang="en-US" sz="3200" b="1" dirty="0" smtClean="0">
                <a:solidFill>
                  <a:srgbClr val="C00000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I</a:t>
            </a:r>
            <a:r>
              <a:rPr lang="pt-BR" altLang="en-US" sz="3200" b="1" baseline="-25000" dirty="0" smtClean="0">
                <a:solidFill>
                  <a:srgbClr val="C00000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E</a:t>
            </a:r>
            <a:r>
              <a:rPr lang="pt-BR" altLang="en-US" sz="3200" b="1" dirty="0" smtClean="0">
                <a:solidFill>
                  <a:srgbClr val="C00000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 = 1.29 mA</a:t>
            </a:r>
            <a:endParaRPr lang="pt-BR" altLang="en-US" sz="3200" b="1" dirty="0" smtClean="0">
              <a:solidFill>
                <a:srgbClr val="C00000"/>
              </a:solidFill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  <a:p>
            <a:pPr indent="0">
              <a:spcBef>
                <a:spcPts val="600"/>
              </a:spcBef>
              <a:spcAft>
                <a:spcPts val="600"/>
              </a:spcAft>
              <a:buFont typeface="+mj-lt"/>
              <a:buNone/>
            </a:pPr>
            <a:r>
              <a:rPr lang="pt-BR" altLang="en-US" sz="3200" b="1" dirty="0" smtClean="0">
                <a:solidFill>
                  <a:srgbClr val="C00000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I</a:t>
            </a:r>
            <a:r>
              <a:rPr lang="pt-BR" altLang="en-US" sz="3200" b="1" baseline="-25000" dirty="0" smtClean="0">
                <a:solidFill>
                  <a:srgbClr val="C00000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C</a:t>
            </a:r>
            <a:r>
              <a:rPr lang="pt-BR" altLang="en-US" sz="3200" b="1" dirty="0" smtClean="0">
                <a:solidFill>
                  <a:srgbClr val="C00000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 = 1.28 mA</a:t>
            </a:r>
            <a:endParaRPr lang="pt-BR" altLang="en-US" sz="3200" b="1" dirty="0" smtClean="0">
              <a:solidFill>
                <a:srgbClr val="C00000"/>
              </a:solidFill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  <a:p>
            <a:pPr indent="0">
              <a:spcBef>
                <a:spcPts val="600"/>
              </a:spcBef>
              <a:spcAft>
                <a:spcPts val="600"/>
              </a:spcAft>
              <a:buFont typeface="+mj-lt"/>
              <a:buNone/>
            </a:pPr>
            <a:r>
              <a:rPr lang="pt-BR" altLang="en-US" sz="3200" b="1" dirty="0" smtClean="0">
                <a:solidFill>
                  <a:srgbClr val="C00000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I</a:t>
            </a:r>
            <a:r>
              <a:rPr lang="pt-BR" altLang="en-US" sz="3200" b="1" baseline="-25000" dirty="0" smtClean="0">
                <a:solidFill>
                  <a:srgbClr val="C00000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B</a:t>
            </a:r>
            <a:r>
              <a:rPr lang="pt-BR" altLang="en-US" sz="3200" b="1" dirty="0" smtClean="0">
                <a:solidFill>
                  <a:srgbClr val="C00000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 = 12.8 uA</a:t>
            </a:r>
            <a:endParaRPr lang="pt-BR" altLang="en-US" sz="3200" b="1" dirty="0" smtClean="0">
              <a:solidFill>
                <a:srgbClr val="C00000"/>
              </a:solidFill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  <a:p>
            <a:pPr indent="0">
              <a:spcBef>
                <a:spcPts val="600"/>
              </a:spcBef>
              <a:spcAft>
                <a:spcPts val="600"/>
              </a:spcAft>
              <a:buFont typeface="+mj-lt"/>
              <a:buNone/>
            </a:pPr>
            <a:r>
              <a:rPr lang="pt-BR" altLang="en-US" sz="3200" b="1" dirty="0" smtClean="0">
                <a:solidFill>
                  <a:srgbClr val="C00000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V</a:t>
            </a:r>
            <a:r>
              <a:rPr lang="pt-BR" altLang="en-US" sz="3200" b="1" baseline="-25000" dirty="0" smtClean="0">
                <a:solidFill>
                  <a:srgbClr val="C00000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B</a:t>
            </a:r>
            <a:r>
              <a:rPr lang="pt-BR" altLang="en-US" sz="3200" b="1" dirty="0" smtClean="0">
                <a:solidFill>
                  <a:srgbClr val="C00000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 = 4.54 V</a:t>
            </a:r>
            <a:endParaRPr lang="pt-BR" altLang="en-US" sz="3200" b="1" dirty="0" smtClean="0">
              <a:solidFill>
                <a:srgbClr val="C00000"/>
              </a:solidFill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  <a:p>
            <a:pPr indent="0">
              <a:spcBef>
                <a:spcPts val="600"/>
              </a:spcBef>
              <a:spcAft>
                <a:spcPts val="600"/>
              </a:spcAft>
              <a:buFont typeface="+mj-lt"/>
              <a:buNone/>
            </a:pPr>
            <a:r>
              <a:rPr lang="pt-BR" altLang="en-US" sz="3200" b="1" dirty="0" smtClean="0">
                <a:solidFill>
                  <a:srgbClr val="C00000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V</a:t>
            </a:r>
            <a:r>
              <a:rPr lang="pt-BR" altLang="en-US" sz="3200" b="1" baseline="-25000" dirty="0" smtClean="0">
                <a:solidFill>
                  <a:srgbClr val="C00000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C </a:t>
            </a:r>
            <a:r>
              <a:rPr lang="pt-BR" altLang="en-US" sz="3200" b="1" dirty="0" smtClean="0">
                <a:solidFill>
                  <a:srgbClr val="C00000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= 8.6 V</a:t>
            </a:r>
            <a:endParaRPr lang="pt-BR" altLang="en-US" sz="3200" b="1" dirty="0" smtClean="0">
              <a:solidFill>
                <a:srgbClr val="C00000"/>
              </a:solidFill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  <a:p>
            <a:pPr indent="0">
              <a:spcBef>
                <a:spcPts val="600"/>
              </a:spcBef>
              <a:spcAft>
                <a:spcPts val="600"/>
              </a:spcAft>
              <a:buFont typeface="+mj-lt"/>
              <a:buNone/>
            </a:pPr>
            <a:r>
              <a:rPr lang="pt-BR" altLang="en-US" sz="3200" b="1" dirty="0" smtClean="0">
                <a:solidFill>
                  <a:srgbClr val="C00000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V</a:t>
            </a:r>
            <a:r>
              <a:rPr lang="pt-BR" altLang="en-US" sz="3200" b="1" baseline="-25000" dirty="0" smtClean="0">
                <a:solidFill>
                  <a:srgbClr val="C00000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E</a:t>
            </a:r>
            <a:r>
              <a:rPr lang="pt-BR" altLang="en-US" sz="3200" b="1" dirty="0" smtClean="0">
                <a:solidFill>
                  <a:srgbClr val="C00000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 = 3.84 V</a:t>
            </a:r>
            <a:endParaRPr lang="pt-BR" altLang="en-US" sz="3200" b="1" dirty="0" smtClean="0">
              <a:solidFill>
                <a:srgbClr val="C00000"/>
              </a:solidFill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tângulo arredondado 112"/>
          <p:cNvSpPr/>
          <p:nvPr/>
        </p:nvSpPr>
        <p:spPr>
          <a:xfrm>
            <a:off x="5405120" y="2135505"/>
            <a:ext cx="6613525" cy="4089400"/>
          </a:xfrm>
          <a:prstGeom prst="roundRect">
            <a:avLst/>
          </a:prstGeom>
          <a:solidFill>
            <a:srgbClr val="F7FD9D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altLang="en-US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297BB-B745-4CAB-BE1D-CE4C89382949}" type="slidenum">
              <a:rPr lang="pt-BR" smtClean="0"/>
            </a:fld>
            <a:endParaRPr lang="pt-BR"/>
          </a:p>
        </p:txBody>
      </p:sp>
      <p:sp>
        <p:nvSpPr>
          <p:cNvPr id="47" name="CaixaDeTexto 45"/>
          <p:cNvSpPr txBox="1"/>
          <p:nvPr/>
        </p:nvSpPr>
        <p:spPr>
          <a:xfrm>
            <a:off x="1646555" y="470535"/>
            <a:ext cx="90138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spcBef>
                <a:spcPts val="600"/>
              </a:spcBef>
              <a:spcAft>
                <a:spcPts val="600"/>
              </a:spcAft>
              <a:buFont typeface="+mj-lt"/>
              <a:buNone/>
            </a:pPr>
            <a:r>
              <a:rPr lang="pt-BR" altLang="en-US" sz="28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Aplicação do Modelo de Pequenos Sinais (modelo </a:t>
            </a:r>
            <a:r>
              <a:rPr lang="pt-BR" altLang="en-US" sz="2800" b="1" dirty="0" smtClean="0">
                <a:solidFill>
                  <a:schemeClr val="tx1"/>
                </a:solidFill>
                <a:latin typeface="Symbol" panose="05050102010706020507" charset="0"/>
                <a:ea typeface="Cambria Math" panose="02040503050406030204" pitchFamily="18" charset="0"/>
                <a:cs typeface="Symbol" panose="05050102010706020507" charset="0"/>
                <a:sym typeface="Symbol" panose="05050102010706020507" charset="0"/>
              </a:rPr>
              <a:t>p</a:t>
            </a:r>
            <a:r>
              <a:rPr lang="pt-BR" altLang="en-US" sz="2400" b="1">
                <a:latin typeface="Comic Sans MS" panose="030F0702030302020204" pitchFamily="66" charset="0"/>
                <a:cs typeface="Comic Sans MS" panose="030F0702030302020204" pitchFamily="66" charset="0"/>
              </a:rPr>
              <a:t>)</a:t>
            </a:r>
            <a:r>
              <a:rPr lang="pt-BR" altLang="en-US" sz="2400" i="1"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endParaRPr lang="pt-BR" altLang="en-US" sz="2400" b="1" dirty="0" smtClean="0">
              <a:solidFill>
                <a:schemeClr val="tx1"/>
              </a:solidFill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</p:txBody>
      </p:sp>
      <p:sp>
        <p:nvSpPr>
          <p:cNvPr id="76" name="CaixaDeTexto 47"/>
          <p:cNvSpPr txBox="1"/>
          <p:nvPr/>
        </p:nvSpPr>
        <p:spPr>
          <a:xfrm>
            <a:off x="875048" y="4365986"/>
            <a:ext cx="93916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i="1" dirty="0" err="1" smtClean="0">
                <a:latin typeface="Century Schoolbook" panose="02040604050505020304" pitchFamily="18" charset="0"/>
                <a:ea typeface="Cambria Math" panose="02040503050406030204" pitchFamily="18" charset="0"/>
              </a:rPr>
              <a:t>vin</a:t>
            </a:r>
            <a:r>
              <a:rPr lang="pt-BR" sz="2400" i="1" dirty="0" smtClean="0">
                <a:latin typeface="Century Schoolbook" panose="02040604050505020304" pitchFamily="18" charset="0"/>
                <a:ea typeface="Cambria Math" panose="02040503050406030204" pitchFamily="18" charset="0"/>
              </a:rPr>
              <a:t>(t)</a:t>
            </a:r>
            <a:endParaRPr lang="pt-BR" sz="2400" i="1" dirty="0">
              <a:latin typeface="Century Schoolbook" panose="02040604050505020304" pitchFamily="18" charset="0"/>
              <a:ea typeface="Cambria Math" panose="02040503050406030204" pitchFamily="18" charset="0"/>
            </a:endParaRPr>
          </a:p>
        </p:txBody>
      </p:sp>
      <p:grpSp>
        <p:nvGrpSpPr>
          <p:cNvPr id="25" name="Grupo 24"/>
          <p:cNvGrpSpPr/>
          <p:nvPr/>
        </p:nvGrpSpPr>
        <p:grpSpPr>
          <a:xfrm>
            <a:off x="262772" y="1701165"/>
            <a:ext cx="4815958" cy="4374255"/>
            <a:chOff x="540" y="2327"/>
            <a:chExt cx="10119" cy="7394"/>
          </a:xfrm>
        </p:grpSpPr>
        <p:grpSp>
          <p:nvGrpSpPr>
            <p:cNvPr id="4" name="Grupo 3"/>
            <p:cNvGrpSpPr/>
            <p:nvPr/>
          </p:nvGrpSpPr>
          <p:grpSpPr>
            <a:xfrm rot="5400000">
              <a:off x="4467" y="5492"/>
              <a:ext cx="2809" cy="1179"/>
              <a:chOff x="8610600" y="2524505"/>
              <a:chExt cx="1783849" cy="748570"/>
            </a:xfrm>
          </p:grpSpPr>
          <p:cxnSp>
            <p:nvCxnSpPr>
              <p:cNvPr id="5" name="Conector Reto 4"/>
              <p:cNvCxnSpPr/>
              <p:nvPr/>
            </p:nvCxnSpPr>
            <p:spPr>
              <a:xfrm>
                <a:off x="9212737" y="2794289"/>
                <a:ext cx="62332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Conector Reto 5"/>
              <p:cNvCxnSpPr/>
              <p:nvPr/>
            </p:nvCxnSpPr>
            <p:spPr>
              <a:xfrm>
                <a:off x="9094994" y="2531785"/>
                <a:ext cx="269332" cy="25689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Conector Reto 6"/>
              <p:cNvCxnSpPr/>
              <p:nvPr/>
            </p:nvCxnSpPr>
            <p:spPr>
              <a:xfrm flipV="1">
                <a:off x="9693182" y="2524505"/>
                <a:ext cx="230521" cy="253800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ector Reto 13"/>
              <p:cNvCxnSpPr/>
              <p:nvPr/>
            </p:nvCxnSpPr>
            <p:spPr>
              <a:xfrm>
                <a:off x="8610600" y="2538153"/>
                <a:ext cx="484394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ector Reto 25"/>
              <p:cNvCxnSpPr/>
              <p:nvPr/>
            </p:nvCxnSpPr>
            <p:spPr>
              <a:xfrm>
                <a:off x="9910055" y="2540097"/>
                <a:ext cx="484394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ector Reto 26"/>
              <p:cNvCxnSpPr/>
              <p:nvPr/>
            </p:nvCxnSpPr>
            <p:spPr>
              <a:xfrm rot="16200000">
                <a:off x="9284532" y="3030878"/>
                <a:ext cx="484394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upo 27"/>
            <p:cNvGrpSpPr/>
            <p:nvPr/>
          </p:nvGrpSpPr>
          <p:grpSpPr>
            <a:xfrm rot="5400000" flipH="1">
              <a:off x="5419" y="3932"/>
              <a:ext cx="2007" cy="370"/>
              <a:chOff x="4152748" y="3524056"/>
              <a:chExt cx="1274569" cy="255373"/>
            </a:xfrm>
          </p:grpSpPr>
          <p:cxnSp>
            <p:nvCxnSpPr>
              <p:cNvPr id="34" name="Conector Reto 79"/>
              <p:cNvCxnSpPr/>
              <p:nvPr/>
            </p:nvCxnSpPr>
            <p:spPr>
              <a:xfrm flipV="1">
                <a:off x="4152748" y="3640943"/>
                <a:ext cx="1274569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Retângulo 34"/>
              <p:cNvSpPr/>
              <p:nvPr/>
            </p:nvSpPr>
            <p:spPr>
              <a:xfrm>
                <a:off x="4606140" y="3524056"/>
                <a:ext cx="476096" cy="255373"/>
              </a:xfrm>
              <a:prstGeom prst="rect">
                <a:avLst/>
              </a:prstGeom>
              <a:ln w="222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2400"/>
              </a:p>
            </p:txBody>
          </p:sp>
        </p:grpSp>
        <p:cxnSp>
          <p:nvCxnSpPr>
            <p:cNvPr id="36" name="Conector Reto 35"/>
            <p:cNvCxnSpPr/>
            <p:nvPr/>
          </p:nvCxnSpPr>
          <p:spPr>
            <a:xfrm>
              <a:off x="6459" y="5013"/>
              <a:ext cx="55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CaixaDeTexto 47"/>
            <p:cNvSpPr txBox="1"/>
            <p:nvPr/>
          </p:nvSpPr>
          <p:spPr>
            <a:xfrm>
              <a:off x="7015" y="4677"/>
              <a:ext cx="1454" cy="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800" i="1" dirty="0" smtClean="0">
                  <a:latin typeface="Century Schoolbook" panose="02040604050505020304" pitchFamily="18" charset="0"/>
                  <a:ea typeface="Cambria Math" panose="02040503050406030204" pitchFamily="18" charset="0"/>
                </a:rPr>
                <a:t>V</a:t>
              </a:r>
              <a:r>
                <a:rPr lang="pt-BR" sz="2800" i="1" baseline="-25000" dirty="0" smtClean="0">
                  <a:latin typeface="Century Schoolbook" panose="02040604050505020304" pitchFamily="18" charset="0"/>
                  <a:ea typeface="Cambria Math" panose="02040503050406030204" pitchFamily="18" charset="0"/>
                </a:rPr>
                <a:t>C</a:t>
              </a:r>
              <a:endParaRPr lang="pt-BR" sz="2800" i="1" baseline="-25000" dirty="0" smtClean="0">
                <a:latin typeface="Century Schoolbook" panose="020406040505050203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38" name="CaixaDeTexto 47"/>
            <p:cNvSpPr txBox="1"/>
            <p:nvPr/>
          </p:nvSpPr>
          <p:spPr>
            <a:xfrm>
              <a:off x="3953" y="2327"/>
              <a:ext cx="4005" cy="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800" dirty="0" smtClean="0"/>
                <a:t>V</a:t>
              </a:r>
              <a:r>
                <a:rPr lang="pt-BR" sz="2800" baseline="-25000" dirty="0" smtClean="0"/>
                <a:t>CC</a:t>
              </a:r>
              <a:r>
                <a:rPr lang="pt-BR" sz="2800" dirty="0" smtClean="0"/>
                <a:t> = 15 V</a:t>
              </a:r>
              <a:endParaRPr lang="pt-BR" sz="2800" dirty="0" smtClean="0"/>
            </a:p>
          </p:txBody>
        </p:sp>
        <p:sp>
          <p:nvSpPr>
            <p:cNvPr id="42" name="Caixa de Texto 23"/>
            <p:cNvSpPr txBox="1"/>
            <p:nvPr/>
          </p:nvSpPr>
          <p:spPr>
            <a:xfrm>
              <a:off x="6484" y="3712"/>
              <a:ext cx="2882" cy="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altLang="en-US" sz="2800" dirty="0">
                  <a:latin typeface="Comic Sans MS" panose="030F0702030302020204" pitchFamily="66" charset="0"/>
                  <a:cs typeface="Comic Sans MS" panose="030F0702030302020204" pitchFamily="66" charset="0"/>
                </a:rPr>
                <a:t>R</a:t>
              </a:r>
              <a:r>
                <a:rPr lang="pt-BR" altLang="en-US" sz="2800" baseline="-25000" dirty="0" smtClean="0">
                  <a:latin typeface="Comic Sans MS" panose="030F0702030302020204" pitchFamily="66" charset="0"/>
                  <a:cs typeface="Comic Sans MS" panose="030F0702030302020204" pitchFamily="66" charset="0"/>
                </a:rPr>
                <a:t>C </a:t>
              </a:r>
              <a:r>
                <a:rPr lang="pt-BR" altLang="en-US" sz="2800" dirty="0" smtClean="0">
                  <a:latin typeface="Comic Sans MS" panose="030F0702030302020204" pitchFamily="66" charset="0"/>
                  <a:cs typeface="Comic Sans MS" panose="030F0702030302020204" pitchFamily="66" charset="0"/>
                </a:rPr>
                <a:t>=5k</a:t>
              </a:r>
              <a:endParaRPr lang="pt-BR" altLang="en-US" sz="2800" dirty="0" smtClean="0">
                <a:latin typeface="Comic Sans MS" panose="030F0702030302020204" pitchFamily="66" charset="0"/>
                <a:cs typeface="Comic Sans MS" panose="030F0702030302020204" pitchFamily="66" charset="0"/>
              </a:endParaRPr>
            </a:p>
          </p:txBody>
        </p:sp>
        <p:grpSp>
          <p:nvGrpSpPr>
            <p:cNvPr id="39" name="Grupo 38"/>
            <p:cNvGrpSpPr/>
            <p:nvPr/>
          </p:nvGrpSpPr>
          <p:grpSpPr>
            <a:xfrm rot="5400000" flipH="1">
              <a:off x="5422" y="7651"/>
              <a:ext cx="2007" cy="370"/>
              <a:chOff x="4152748" y="3524056"/>
              <a:chExt cx="1274569" cy="255373"/>
            </a:xfrm>
          </p:grpSpPr>
          <p:cxnSp>
            <p:nvCxnSpPr>
              <p:cNvPr id="40" name="Conector Reto 79"/>
              <p:cNvCxnSpPr/>
              <p:nvPr/>
            </p:nvCxnSpPr>
            <p:spPr>
              <a:xfrm flipV="1">
                <a:off x="4152748" y="3640943"/>
                <a:ext cx="1274569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Retângulo 40"/>
              <p:cNvSpPr/>
              <p:nvPr/>
            </p:nvSpPr>
            <p:spPr>
              <a:xfrm>
                <a:off x="4606140" y="3524056"/>
                <a:ext cx="476096" cy="255373"/>
              </a:xfrm>
              <a:prstGeom prst="rect">
                <a:avLst/>
              </a:prstGeom>
              <a:ln w="22225"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2400"/>
              </a:p>
            </p:txBody>
          </p:sp>
        </p:grpSp>
        <p:sp>
          <p:nvSpPr>
            <p:cNvPr id="43" name="Caixa de Texto 23"/>
            <p:cNvSpPr txBox="1"/>
            <p:nvPr/>
          </p:nvSpPr>
          <p:spPr>
            <a:xfrm>
              <a:off x="6480" y="7569"/>
              <a:ext cx="2608" cy="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altLang="en-US" sz="2800" dirty="0">
                  <a:latin typeface="Comic Sans MS" panose="030F0702030302020204" pitchFamily="66" charset="0"/>
                  <a:cs typeface="Comic Sans MS" panose="030F0702030302020204" pitchFamily="66" charset="0"/>
                </a:rPr>
                <a:t>R</a:t>
              </a:r>
              <a:r>
                <a:rPr lang="pt-BR" altLang="en-US" sz="2800" baseline="-25000" dirty="0">
                  <a:latin typeface="Comic Sans MS" panose="030F0702030302020204" pitchFamily="66" charset="0"/>
                  <a:cs typeface="Comic Sans MS" panose="030F0702030302020204" pitchFamily="66" charset="0"/>
                </a:rPr>
                <a:t>E </a:t>
              </a:r>
              <a:r>
                <a:rPr lang="pt-BR" altLang="en-US" sz="2800" dirty="0">
                  <a:latin typeface="Comic Sans MS" panose="030F0702030302020204" pitchFamily="66" charset="0"/>
                  <a:cs typeface="Comic Sans MS" panose="030F0702030302020204" pitchFamily="66" charset="0"/>
                </a:rPr>
                <a:t>=3k</a:t>
              </a:r>
              <a:endParaRPr lang="pt-BR" altLang="en-US" sz="2800" dirty="0">
                <a:latin typeface="Comic Sans MS" panose="030F0702030302020204" pitchFamily="66" charset="0"/>
                <a:cs typeface="Comic Sans MS" panose="030F0702030302020204" pitchFamily="66" charset="0"/>
              </a:endParaRPr>
            </a:p>
          </p:txBody>
        </p:sp>
        <p:cxnSp>
          <p:nvCxnSpPr>
            <p:cNvPr id="44" name="Conector Reto 43"/>
            <p:cNvCxnSpPr/>
            <p:nvPr/>
          </p:nvCxnSpPr>
          <p:spPr>
            <a:xfrm>
              <a:off x="6145" y="8808"/>
              <a:ext cx="55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" name="Grupo 44"/>
            <p:cNvGrpSpPr/>
            <p:nvPr/>
          </p:nvGrpSpPr>
          <p:grpSpPr>
            <a:xfrm rot="5400000" flipH="1">
              <a:off x="3398" y="3968"/>
              <a:ext cx="2007" cy="370"/>
              <a:chOff x="4152748" y="3524056"/>
              <a:chExt cx="1274569" cy="255373"/>
            </a:xfrm>
          </p:grpSpPr>
          <p:cxnSp>
            <p:nvCxnSpPr>
              <p:cNvPr id="46" name="Conector Reto 79"/>
              <p:cNvCxnSpPr/>
              <p:nvPr/>
            </p:nvCxnSpPr>
            <p:spPr>
              <a:xfrm flipV="1">
                <a:off x="4152748" y="3657508"/>
                <a:ext cx="1274569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Retângulo 47"/>
              <p:cNvSpPr/>
              <p:nvPr/>
            </p:nvSpPr>
            <p:spPr>
              <a:xfrm>
                <a:off x="4606140" y="3524056"/>
                <a:ext cx="476096" cy="255373"/>
              </a:xfrm>
              <a:prstGeom prst="rect">
                <a:avLst/>
              </a:prstGeom>
              <a:ln w="222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2400"/>
              </a:p>
            </p:txBody>
          </p:sp>
        </p:grpSp>
        <p:grpSp>
          <p:nvGrpSpPr>
            <p:cNvPr id="49" name="Grupo 48"/>
            <p:cNvGrpSpPr/>
            <p:nvPr/>
          </p:nvGrpSpPr>
          <p:grpSpPr>
            <a:xfrm rot="5400000" flipH="1">
              <a:off x="3374" y="7675"/>
              <a:ext cx="2007" cy="370"/>
              <a:chOff x="4152748" y="3524056"/>
              <a:chExt cx="1274569" cy="255373"/>
            </a:xfrm>
          </p:grpSpPr>
          <p:cxnSp>
            <p:nvCxnSpPr>
              <p:cNvPr id="50" name="Conector Reto 79"/>
              <p:cNvCxnSpPr/>
              <p:nvPr/>
            </p:nvCxnSpPr>
            <p:spPr>
              <a:xfrm flipV="1">
                <a:off x="4152748" y="3640943"/>
                <a:ext cx="1274569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Retângulo 50"/>
              <p:cNvSpPr/>
              <p:nvPr/>
            </p:nvSpPr>
            <p:spPr>
              <a:xfrm>
                <a:off x="4606140" y="3524056"/>
                <a:ext cx="476096" cy="255373"/>
              </a:xfrm>
              <a:prstGeom prst="rect">
                <a:avLst/>
              </a:prstGeom>
              <a:ln w="22225"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2400"/>
              </a:p>
            </p:txBody>
          </p:sp>
        </p:grpSp>
        <p:cxnSp>
          <p:nvCxnSpPr>
            <p:cNvPr id="53" name="Conector Reto 52"/>
            <p:cNvCxnSpPr/>
            <p:nvPr/>
          </p:nvCxnSpPr>
          <p:spPr>
            <a:xfrm>
              <a:off x="4121" y="8863"/>
              <a:ext cx="55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ector Reto 53"/>
            <p:cNvCxnSpPr/>
            <p:nvPr/>
          </p:nvCxnSpPr>
          <p:spPr>
            <a:xfrm>
              <a:off x="4402" y="5006"/>
              <a:ext cx="0" cy="205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ector Reto 54"/>
            <p:cNvCxnSpPr/>
            <p:nvPr/>
          </p:nvCxnSpPr>
          <p:spPr>
            <a:xfrm>
              <a:off x="3448" y="6123"/>
              <a:ext cx="225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Elipse 55"/>
            <p:cNvSpPr/>
            <p:nvPr/>
          </p:nvSpPr>
          <p:spPr>
            <a:xfrm>
              <a:off x="4310" y="6038"/>
              <a:ext cx="170" cy="17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altLang="en-US"/>
            </a:p>
          </p:txBody>
        </p:sp>
        <p:sp>
          <p:nvSpPr>
            <p:cNvPr id="57" name="Caixa de Texto 23"/>
            <p:cNvSpPr txBox="1"/>
            <p:nvPr/>
          </p:nvSpPr>
          <p:spPr>
            <a:xfrm>
              <a:off x="2986" y="8839"/>
              <a:ext cx="3448" cy="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altLang="en-US" sz="2800" dirty="0">
                  <a:latin typeface="Comic Sans MS" panose="030F0702030302020204" pitchFamily="66" charset="0"/>
                  <a:cs typeface="Comic Sans MS" panose="030F0702030302020204" pitchFamily="66" charset="0"/>
                </a:rPr>
                <a:t>R</a:t>
              </a:r>
              <a:r>
                <a:rPr lang="pt-BR" altLang="en-US" sz="2800" baseline="-25000" dirty="0">
                  <a:latin typeface="Comic Sans MS" panose="030F0702030302020204" pitchFamily="66" charset="0"/>
                  <a:cs typeface="Comic Sans MS" panose="030F0702030302020204" pitchFamily="66" charset="0"/>
                </a:rPr>
                <a:t>B2 </a:t>
              </a:r>
              <a:r>
                <a:rPr lang="pt-BR" altLang="en-US" sz="2800" dirty="0">
                  <a:latin typeface="Comic Sans MS" panose="030F0702030302020204" pitchFamily="66" charset="0"/>
                  <a:cs typeface="Comic Sans MS" panose="030F0702030302020204" pitchFamily="66" charset="0"/>
                </a:rPr>
                <a:t>=50k</a:t>
              </a:r>
              <a:endParaRPr lang="pt-BR" altLang="en-US" sz="2800" dirty="0">
                <a:latin typeface="Comic Sans MS" panose="030F0702030302020204" pitchFamily="66" charset="0"/>
                <a:cs typeface="Comic Sans MS" panose="030F0702030302020204" pitchFamily="66" charset="0"/>
              </a:endParaRPr>
            </a:p>
          </p:txBody>
        </p:sp>
        <p:sp>
          <p:nvSpPr>
            <p:cNvPr id="59" name="Caixa de Texto 23"/>
            <p:cNvSpPr txBox="1"/>
            <p:nvPr/>
          </p:nvSpPr>
          <p:spPr>
            <a:xfrm>
              <a:off x="540" y="3590"/>
              <a:ext cx="3853" cy="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altLang="en-US" sz="2800" dirty="0">
                  <a:latin typeface="Comic Sans MS" panose="030F0702030302020204" pitchFamily="66" charset="0"/>
                  <a:cs typeface="Comic Sans MS" panose="030F0702030302020204" pitchFamily="66" charset="0"/>
                </a:rPr>
                <a:t>R</a:t>
              </a:r>
              <a:r>
                <a:rPr lang="pt-BR" altLang="en-US" sz="2800" baseline="-25000" dirty="0">
                  <a:latin typeface="Comic Sans MS" panose="030F0702030302020204" pitchFamily="66" charset="0"/>
                  <a:cs typeface="Comic Sans MS" panose="030F0702030302020204" pitchFamily="66" charset="0"/>
                </a:rPr>
                <a:t>B1 </a:t>
              </a:r>
              <a:r>
                <a:rPr lang="pt-BR" altLang="en-US" sz="2800" dirty="0">
                  <a:latin typeface="Comic Sans MS" panose="030F0702030302020204" pitchFamily="66" charset="0"/>
                  <a:cs typeface="Comic Sans MS" panose="030F0702030302020204" pitchFamily="66" charset="0"/>
                </a:rPr>
                <a:t>=100k</a:t>
              </a:r>
              <a:endParaRPr lang="pt-BR" altLang="en-US" sz="2800" dirty="0">
                <a:latin typeface="Comic Sans MS" panose="030F0702030302020204" pitchFamily="66" charset="0"/>
                <a:cs typeface="Comic Sans MS" panose="030F0702030302020204" pitchFamily="66" charset="0"/>
              </a:endParaRPr>
            </a:p>
          </p:txBody>
        </p:sp>
        <p:cxnSp>
          <p:nvCxnSpPr>
            <p:cNvPr id="60" name="Conector Reto 59"/>
            <p:cNvCxnSpPr/>
            <p:nvPr/>
          </p:nvCxnSpPr>
          <p:spPr>
            <a:xfrm flipV="1">
              <a:off x="8689" y="7570"/>
              <a:ext cx="87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ector Reto 60"/>
            <p:cNvCxnSpPr/>
            <p:nvPr/>
          </p:nvCxnSpPr>
          <p:spPr>
            <a:xfrm flipV="1">
              <a:off x="8689" y="7714"/>
              <a:ext cx="87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ector Reto 61"/>
            <p:cNvCxnSpPr/>
            <p:nvPr/>
          </p:nvCxnSpPr>
          <p:spPr>
            <a:xfrm rot="16200000" flipV="1">
              <a:off x="2869" y="6055"/>
              <a:ext cx="87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ector Reto 62"/>
            <p:cNvCxnSpPr/>
            <p:nvPr/>
          </p:nvCxnSpPr>
          <p:spPr>
            <a:xfrm rot="16200000" flipV="1">
              <a:off x="3010" y="6073"/>
              <a:ext cx="87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ector Reto 63"/>
            <p:cNvCxnSpPr/>
            <p:nvPr/>
          </p:nvCxnSpPr>
          <p:spPr>
            <a:xfrm flipV="1">
              <a:off x="6434" y="6735"/>
              <a:ext cx="266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ector Reto 64"/>
            <p:cNvCxnSpPr/>
            <p:nvPr/>
          </p:nvCxnSpPr>
          <p:spPr>
            <a:xfrm>
              <a:off x="9089" y="6719"/>
              <a:ext cx="0" cy="85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ector Reto 65"/>
            <p:cNvCxnSpPr/>
            <p:nvPr/>
          </p:nvCxnSpPr>
          <p:spPr>
            <a:xfrm>
              <a:off x="8811" y="8736"/>
              <a:ext cx="55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ector Reto 66"/>
            <p:cNvCxnSpPr/>
            <p:nvPr/>
          </p:nvCxnSpPr>
          <p:spPr>
            <a:xfrm>
              <a:off x="9089" y="7714"/>
              <a:ext cx="0" cy="10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ector Reto 67"/>
            <p:cNvCxnSpPr/>
            <p:nvPr/>
          </p:nvCxnSpPr>
          <p:spPr>
            <a:xfrm>
              <a:off x="1534" y="6106"/>
              <a:ext cx="1757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ector Reto 68"/>
            <p:cNvCxnSpPr/>
            <p:nvPr/>
          </p:nvCxnSpPr>
          <p:spPr>
            <a:xfrm>
              <a:off x="1577" y="6106"/>
              <a:ext cx="0" cy="119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Elipse 69"/>
            <p:cNvSpPr/>
            <p:nvPr/>
          </p:nvSpPr>
          <p:spPr>
            <a:xfrm>
              <a:off x="1233" y="7193"/>
              <a:ext cx="686" cy="7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altLang="en-US"/>
            </a:p>
          </p:txBody>
        </p:sp>
        <p:sp>
          <p:nvSpPr>
            <p:cNvPr id="71" name="Forma livre 70"/>
            <p:cNvSpPr/>
            <p:nvPr/>
          </p:nvSpPr>
          <p:spPr>
            <a:xfrm>
              <a:off x="1327" y="7289"/>
              <a:ext cx="499" cy="555"/>
            </a:xfrm>
            <a:custGeom>
              <a:avLst/>
              <a:gdLst>
                <a:gd name="connisteX0" fmla="*/ 0 w 392430"/>
                <a:gd name="connsiteY0" fmla="*/ 320607 h 520548"/>
                <a:gd name="connisteX1" fmla="*/ 165735 w 392430"/>
                <a:gd name="connsiteY1" fmla="*/ 3742 h 520548"/>
                <a:gd name="connisteX2" fmla="*/ 241300 w 392430"/>
                <a:gd name="connsiteY2" fmla="*/ 517457 h 520548"/>
                <a:gd name="connisteX3" fmla="*/ 392430 w 392430"/>
                <a:gd name="connsiteY3" fmla="*/ 184717 h 520548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392430" h="520548">
                  <a:moveTo>
                    <a:pt x="0" y="320607"/>
                  </a:moveTo>
                  <a:cubicBezTo>
                    <a:pt x="31750" y="246947"/>
                    <a:pt x="117475" y="-35628"/>
                    <a:pt x="165735" y="3742"/>
                  </a:cubicBezTo>
                  <a:cubicBezTo>
                    <a:pt x="213995" y="43112"/>
                    <a:pt x="196215" y="481262"/>
                    <a:pt x="241300" y="517457"/>
                  </a:cubicBezTo>
                  <a:cubicBezTo>
                    <a:pt x="286385" y="553652"/>
                    <a:pt x="363855" y="261552"/>
                    <a:pt x="392430" y="184717"/>
                  </a:cubicBezTo>
                </a:path>
              </a:pathLst>
            </a:cu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altLang="en-US"/>
            </a:p>
          </p:txBody>
        </p:sp>
        <p:cxnSp>
          <p:nvCxnSpPr>
            <p:cNvPr id="72" name="Conector Reto 71"/>
            <p:cNvCxnSpPr/>
            <p:nvPr/>
          </p:nvCxnSpPr>
          <p:spPr>
            <a:xfrm rot="5400000">
              <a:off x="1038" y="8364"/>
              <a:ext cx="1077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ector Reto 72"/>
            <p:cNvCxnSpPr/>
            <p:nvPr/>
          </p:nvCxnSpPr>
          <p:spPr>
            <a:xfrm>
              <a:off x="1306" y="8924"/>
              <a:ext cx="55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ector Reto 73"/>
            <p:cNvCxnSpPr/>
            <p:nvPr/>
          </p:nvCxnSpPr>
          <p:spPr>
            <a:xfrm flipH="1" flipV="1">
              <a:off x="1577" y="6798"/>
              <a:ext cx="8" cy="38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Caixa de Texto 23"/>
            <p:cNvSpPr txBox="1"/>
            <p:nvPr/>
          </p:nvSpPr>
          <p:spPr>
            <a:xfrm>
              <a:off x="2801" y="4669"/>
              <a:ext cx="1292" cy="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altLang="en-US" sz="2800" dirty="0">
                  <a:latin typeface="Comic Sans MS" panose="030F0702030302020204" pitchFamily="66" charset="0"/>
                  <a:cs typeface="Comic Sans MS" panose="030F0702030302020204" pitchFamily="66" charset="0"/>
                </a:rPr>
                <a:t>C</a:t>
              </a:r>
              <a:r>
                <a:rPr lang="pt-BR" altLang="en-US" sz="2800" baseline="-25000" dirty="0">
                  <a:latin typeface="Comic Sans MS" panose="030F0702030302020204" pitchFamily="66" charset="0"/>
                  <a:cs typeface="Comic Sans MS" panose="030F0702030302020204" pitchFamily="66" charset="0"/>
                </a:rPr>
                <a:t>B </a:t>
              </a:r>
              <a:endParaRPr lang="pt-BR" altLang="en-US" sz="2800" dirty="0">
                <a:latin typeface="Comic Sans MS" panose="030F0702030302020204" pitchFamily="66" charset="0"/>
                <a:cs typeface="Comic Sans MS" panose="030F0702030302020204" pitchFamily="66" charset="0"/>
              </a:endParaRPr>
            </a:p>
          </p:txBody>
        </p:sp>
        <p:sp>
          <p:nvSpPr>
            <p:cNvPr id="78" name="Caixa de Texto 23"/>
            <p:cNvSpPr txBox="1"/>
            <p:nvPr/>
          </p:nvSpPr>
          <p:spPr>
            <a:xfrm>
              <a:off x="9367" y="7135"/>
              <a:ext cx="1292" cy="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altLang="en-US" sz="2800" dirty="0">
                  <a:latin typeface="Comic Sans MS" panose="030F0702030302020204" pitchFamily="66" charset="0"/>
                  <a:cs typeface="Comic Sans MS" panose="030F0702030302020204" pitchFamily="66" charset="0"/>
                </a:rPr>
                <a:t>C</a:t>
              </a:r>
              <a:r>
                <a:rPr lang="pt-BR" altLang="en-US" sz="2800" baseline="-25000" dirty="0">
                  <a:latin typeface="Comic Sans MS" panose="030F0702030302020204" pitchFamily="66" charset="0"/>
                  <a:cs typeface="Comic Sans MS" panose="030F0702030302020204" pitchFamily="66" charset="0"/>
                </a:rPr>
                <a:t>E </a:t>
              </a:r>
              <a:endParaRPr lang="pt-BR" altLang="en-US" sz="2800" dirty="0">
                <a:latin typeface="Comic Sans MS" panose="030F0702030302020204" pitchFamily="66" charset="0"/>
                <a:cs typeface="Comic Sans MS" panose="030F0702030302020204" pitchFamily="66" charset="0"/>
              </a:endParaRPr>
            </a:p>
          </p:txBody>
        </p:sp>
      </p:grpSp>
      <p:cxnSp>
        <p:nvCxnSpPr>
          <p:cNvPr id="79" name="Conector Reto 74"/>
          <p:cNvCxnSpPr/>
          <p:nvPr/>
        </p:nvCxnSpPr>
        <p:spPr>
          <a:xfrm>
            <a:off x="10208895" y="388810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ector Reto 79"/>
          <p:cNvCxnSpPr/>
          <p:nvPr/>
        </p:nvCxnSpPr>
        <p:spPr>
          <a:xfrm flipH="1">
            <a:off x="9257030" y="4394200"/>
            <a:ext cx="0" cy="417195"/>
          </a:xfrm>
          <a:prstGeom prst="line">
            <a:avLst/>
          </a:prstGeom>
          <a:ln w="25400"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ector Reto 80"/>
          <p:cNvCxnSpPr/>
          <p:nvPr/>
        </p:nvCxnSpPr>
        <p:spPr>
          <a:xfrm flipV="1">
            <a:off x="10198100" y="2966085"/>
            <a:ext cx="0" cy="1456055"/>
          </a:xfrm>
          <a:prstGeom prst="line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Grupo 81"/>
          <p:cNvGrpSpPr/>
          <p:nvPr/>
        </p:nvGrpSpPr>
        <p:grpSpPr>
          <a:xfrm>
            <a:off x="10015855" y="3336290"/>
            <a:ext cx="387350" cy="552450"/>
            <a:chOff x="7555792" y="2647951"/>
            <a:chExt cx="387626" cy="552342"/>
          </a:xfrm>
          <a:solidFill>
            <a:srgbClr val="00B0F0">
              <a:alpha val="97000"/>
            </a:srgbClr>
          </a:solidFill>
        </p:grpSpPr>
        <p:sp>
          <p:nvSpPr>
            <p:cNvPr id="83" name="Elipse 82"/>
            <p:cNvSpPr/>
            <p:nvPr/>
          </p:nvSpPr>
          <p:spPr>
            <a:xfrm>
              <a:off x="7555792" y="2647951"/>
              <a:ext cx="387626" cy="552342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84" name="Conector de Seta Reta 59"/>
            <p:cNvCxnSpPr/>
            <p:nvPr/>
          </p:nvCxnSpPr>
          <p:spPr>
            <a:xfrm flipH="1">
              <a:off x="7758527" y="2740305"/>
              <a:ext cx="0" cy="363994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headEnd type="none" w="lg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5" name="Conector Reto 84"/>
          <p:cNvCxnSpPr/>
          <p:nvPr/>
        </p:nvCxnSpPr>
        <p:spPr>
          <a:xfrm rot="5400000" flipH="1">
            <a:off x="8176895" y="2697480"/>
            <a:ext cx="0" cy="539750"/>
          </a:xfrm>
          <a:prstGeom prst="line">
            <a:avLst/>
          </a:prstGeom>
          <a:ln w="25400"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Caixa de Texto 23"/>
          <p:cNvSpPr txBox="1"/>
          <p:nvPr/>
        </p:nvSpPr>
        <p:spPr>
          <a:xfrm>
            <a:off x="8829675" y="2928620"/>
            <a:ext cx="8331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en-US" sz="3200" i="1" dirty="0" smtClean="0">
                <a:latin typeface="Cambria" panose="02040503050406030204" charset="0"/>
                <a:cs typeface="Cambria" panose="02040503050406030204" charset="0"/>
              </a:rPr>
              <a:t>v</a:t>
            </a:r>
            <a:r>
              <a:rPr lang="pt-BR" altLang="en-US" sz="3200" i="1" baseline="-25000" dirty="0" smtClean="0">
                <a:latin typeface="Cambria" panose="02040503050406030204" charset="0"/>
                <a:cs typeface="Cambria" panose="02040503050406030204" charset="0"/>
              </a:rPr>
              <a:t>be</a:t>
            </a:r>
            <a:endParaRPr lang="pt-BR" altLang="en-US" sz="3200" i="1" baseline="-25000" dirty="0" smtClean="0"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91" name="Caixa de Texto 23"/>
          <p:cNvSpPr txBox="1"/>
          <p:nvPr/>
        </p:nvSpPr>
        <p:spPr>
          <a:xfrm>
            <a:off x="10190480" y="3049905"/>
            <a:ext cx="833120" cy="523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en-US" sz="2800" dirty="0" smtClean="0">
                <a:latin typeface="Comic Sans MS" panose="030F0702030302020204" pitchFamily="66" charset="0"/>
                <a:cs typeface="Comic Sans MS" panose="030F0702030302020204" pitchFamily="66" charset="0"/>
              </a:rPr>
              <a:t>C</a:t>
            </a:r>
            <a:endParaRPr lang="pt-BR" altLang="en-US" sz="2800" baseline="-25000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92" name="Caixa de Texto 23"/>
          <p:cNvSpPr txBox="1"/>
          <p:nvPr/>
        </p:nvSpPr>
        <p:spPr>
          <a:xfrm>
            <a:off x="8610600" y="4499610"/>
            <a:ext cx="833120" cy="523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en-US" sz="2800" dirty="0" smtClean="0">
                <a:latin typeface="Comic Sans MS" panose="030F0702030302020204" pitchFamily="66" charset="0"/>
                <a:cs typeface="Comic Sans MS" panose="030F0702030302020204" pitchFamily="66" charset="0"/>
              </a:rPr>
              <a:t>E</a:t>
            </a:r>
            <a:endParaRPr lang="pt-BR" altLang="en-US" sz="2800" baseline="-25000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93" name="Caixa de Texto 23"/>
          <p:cNvSpPr txBox="1"/>
          <p:nvPr/>
        </p:nvSpPr>
        <p:spPr>
          <a:xfrm>
            <a:off x="7589520" y="3027045"/>
            <a:ext cx="833120" cy="523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en-US" sz="2800" dirty="0" smtClean="0">
                <a:latin typeface="Comic Sans MS" panose="030F0702030302020204" pitchFamily="66" charset="0"/>
                <a:cs typeface="Comic Sans MS" panose="030F0702030302020204" pitchFamily="66" charset="0"/>
              </a:rPr>
              <a:t>B</a:t>
            </a:r>
            <a:endParaRPr lang="pt-BR" altLang="en-US" sz="2800" baseline="-25000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cxnSp>
        <p:nvCxnSpPr>
          <p:cNvPr id="94" name="Conector Reto 93"/>
          <p:cNvCxnSpPr/>
          <p:nvPr/>
        </p:nvCxnSpPr>
        <p:spPr>
          <a:xfrm rot="16200000">
            <a:off x="10460355" y="2700020"/>
            <a:ext cx="0" cy="539750"/>
          </a:xfrm>
          <a:prstGeom prst="line">
            <a:avLst/>
          </a:prstGeom>
          <a:ln w="25400"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ector Reto 94"/>
          <p:cNvCxnSpPr/>
          <p:nvPr/>
        </p:nvCxnSpPr>
        <p:spPr>
          <a:xfrm flipH="1">
            <a:off x="8434070" y="4422140"/>
            <a:ext cx="178054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ector Reto 95"/>
          <p:cNvCxnSpPr/>
          <p:nvPr/>
        </p:nvCxnSpPr>
        <p:spPr>
          <a:xfrm flipV="1">
            <a:off x="8434070" y="2965450"/>
            <a:ext cx="0" cy="1456055"/>
          </a:xfrm>
          <a:prstGeom prst="line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Forma livre 96"/>
          <p:cNvSpPr/>
          <p:nvPr/>
        </p:nvSpPr>
        <p:spPr>
          <a:xfrm flipH="1" flipV="1">
            <a:off x="8472170" y="3091180"/>
            <a:ext cx="621030" cy="1104900"/>
          </a:xfrm>
          <a:custGeom>
            <a:avLst/>
            <a:gdLst>
              <a:gd name="connsiteX0" fmla="*/ 1266303 w 1266303"/>
              <a:gd name="connsiteY0" fmla="*/ 1842448 h 1843904"/>
              <a:gd name="connsiteX1" fmla="*/ 529324 w 1266303"/>
              <a:gd name="connsiteY1" fmla="*/ 1678675 h 1843904"/>
              <a:gd name="connsiteX2" fmla="*/ 10709 w 1266303"/>
              <a:gd name="connsiteY2" fmla="*/ 805218 h 1843904"/>
              <a:gd name="connsiteX3" fmla="*/ 229073 w 1266303"/>
              <a:gd name="connsiteY3" fmla="*/ 0 h 1843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6303" h="1843904">
                <a:moveTo>
                  <a:pt x="1266303" y="1842448"/>
                </a:moveTo>
                <a:cubicBezTo>
                  <a:pt x="1002446" y="1846997"/>
                  <a:pt x="738590" y="1851547"/>
                  <a:pt x="529324" y="1678675"/>
                </a:cubicBezTo>
                <a:cubicBezTo>
                  <a:pt x="320058" y="1505803"/>
                  <a:pt x="60751" y="1084997"/>
                  <a:pt x="10709" y="805218"/>
                </a:cubicBezTo>
                <a:cubicBezTo>
                  <a:pt x="-39333" y="525439"/>
                  <a:pt x="94870" y="262719"/>
                  <a:pt x="229073" y="0"/>
                </a:cubicBezTo>
              </a:path>
            </a:pathLst>
          </a:custGeom>
          <a:noFill/>
          <a:ln w="22225">
            <a:solidFill>
              <a:srgbClr val="C00000"/>
            </a:solidFill>
            <a:headEnd type="triangle" w="lg" len="med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8" name="Caixa de Texto 97"/>
              <p:cNvSpPr txBox="1"/>
              <p:nvPr/>
            </p:nvSpPr>
            <p:spPr>
              <a:xfrm>
                <a:off x="10185400" y="3792220"/>
                <a:ext cx="1026160" cy="46037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pt-BR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pt-BR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b>
                        <m:sSubPr>
                          <m:ctrlPr>
                            <a:rPr lang="en-US" altLang="pt-BR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𝑏𝑒</m:t>
                          </m:r>
                        </m:sub>
                      </m:sSub>
                    </m:oMath>
                  </m:oMathPara>
                </a14:m>
                <a:endParaRPr lang="en-US" altLang="en-US" sz="2400" i="1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98" name="Caixa de Texto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5400" y="3792220"/>
                <a:ext cx="1026160" cy="460375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9" name="Grupo 98"/>
          <p:cNvGrpSpPr/>
          <p:nvPr/>
        </p:nvGrpSpPr>
        <p:grpSpPr>
          <a:xfrm rot="5400000" flipH="1">
            <a:off x="7800340" y="3546475"/>
            <a:ext cx="1274445" cy="234950"/>
            <a:chOff x="4152748" y="3524056"/>
            <a:chExt cx="1274569" cy="255373"/>
          </a:xfrm>
        </p:grpSpPr>
        <p:cxnSp>
          <p:nvCxnSpPr>
            <p:cNvPr id="100" name="Conector Reto 79"/>
            <p:cNvCxnSpPr/>
            <p:nvPr/>
          </p:nvCxnSpPr>
          <p:spPr>
            <a:xfrm flipV="1">
              <a:off x="4152748" y="3640943"/>
              <a:ext cx="1274569" cy="0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Retângulo 100"/>
            <p:cNvSpPr/>
            <p:nvPr/>
          </p:nvSpPr>
          <p:spPr>
            <a:xfrm>
              <a:off x="4606140" y="3524056"/>
              <a:ext cx="476096" cy="255373"/>
            </a:xfrm>
            <a:prstGeom prst="rect">
              <a:avLst/>
            </a:prstGeom>
            <a:ln w="22225"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02" name="Caixa de Texto 101"/>
              <p:cNvSpPr txBox="1"/>
              <p:nvPr/>
            </p:nvSpPr>
            <p:spPr>
              <a:xfrm>
                <a:off x="8536305" y="3336290"/>
                <a:ext cx="556895" cy="46037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altLang="en-US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</m:ctrlPr>
                        </m:sSubPr>
                        <m:e>
                          <m:r>
                            <a:rPr lang="en-US" altLang="pt-BR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  <m:t>𝒓</m:t>
                          </m:r>
                        </m:e>
                        <m:sub>
                          <m:r>
                            <a:rPr lang="en-US" altLang="pt-BR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  <m:t>𝝅</m:t>
                          </m:r>
                        </m:sub>
                      </m:sSub>
                    </m:oMath>
                  </m:oMathPara>
                </a14:m>
                <a:endParaRPr lang="en-US" altLang="pt-BR" sz="2400" b="1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  <a:sym typeface="Symbol" panose="05050102010706020507" charset="0"/>
                </a:endParaRPr>
              </a:p>
            </p:txBody>
          </p:sp>
        </mc:Choice>
        <mc:Fallback>
          <p:sp>
            <p:nvSpPr>
              <p:cNvPr id="102" name="Caixa de Texto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6305" y="3336290"/>
                <a:ext cx="556895" cy="4603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upo 2"/>
          <p:cNvGrpSpPr/>
          <p:nvPr/>
        </p:nvGrpSpPr>
        <p:grpSpPr>
          <a:xfrm rot="5400000" flipH="1">
            <a:off x="10702458" y="3448562"/>
            <a:ext cx="1274445" cy="234950"/>
            <a:chOff x="4152748" y="3524056"/>
            <a:chExt cx="1274569" cy="255373"/>
          </a:xfrm>
        </p:grpSpPr>
        <p:cxnSp>
          <p:nvCxnSpPr>
            <p:cNvPr id="8" name="Conector Reto 79"/>
            <p:cNvCxnSpPr/>
            <p:nvPr/>
          </p:nvCxnSpPr>
          <p:spPr>
            <a:xfrm flipV="1">
              <a:off x="4152748" y="3640943"/>
              <a:ext cx="1274569" cy="0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tângulo 8"/>
            <p:cNvSpPr/>
            <p:nvPr/>
          </p:nvSpPr>
          <p:spPr>
            <a:xfrm>
              <a:off x="4606140" y="3524056"/>
              <a:ext cx="476096" cy="255373"/>
            </a:xfrm>
            <a:prstGeom prst="rect">
              <a:avLst/>
            </a:prstGeom>
            <a:ln w="222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</p:grpSp>
      <p:grpSp>
        <p:nvGrpSpPr>
          <p:cNvPr id="10" name="Grupo 9"/>
          <p:cNvGrpSpPr/>
          <p:nvPr/>
        </p:nvGrpSpPr>
        <p:grpSpPr>
          <a:xfrm rot="5400000" flipH="1">
            <a:off x="8608863" y="5135757"/>
            <a:ext cx="1274445" cy="234950"/>
            <a:chOff x="4152748" y="3524056"/>
            <a:chExt cx="1274569" cy="255373"/>
          </a:xfrm>
        </p:grpSpPr>
        <p:cxnSp>
          <p:nvCxnSpPr>
            <p:cNvPr id="11" name="Conector Reto 79"/>
            <p:cNvCxnSpPr/>
            <p:nvPr/>
          </p:nvCxnSpPr>
          <p:spPr>
            <a:xfrm flipV="1">
              <a:off x="4152748" y="3640943"/>
              <a:ext cx="1274569" cy="0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tângulo 11"/>
            <p:cNvSpPr/>
            <p:nvPr/>
          </p:nvSpPr>
          <p:spPr>
            <a:xfrm>
              <a:off x="4606140" y="3524056"/>
              <a:ext cx="476096" cy="255373"/>
            </a:xfrm>
            <a:prstGeom prst="rect">
              <a:avLst/>
            </a:prstGeom>
            <a:ln w="222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</p:grpSp>
      <p:cxnSp>
        <p:nvCxnSpPr>
          <p:cNvPr id="13" name="Conector Reto 12"/>
          <p:cNvCxnSpPr/>
          <p:nvPr/>
        </p:nvCxnSpPr>
        <p:spPr>
          <a:xfrm rot="16200000" flipV="1">
            <a:off x="6283960" y="2934970"/>
            <a:ext cx="55562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 rot="16200000" flipV="1">
            <a:off x="6373495" y="2929890"/>
            <a:ext cx="5556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 flipV="1">
            <a:off x="9662795" y="5219700"/>
            <a:ext cx="55562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 flipV="1">
            <a:off x="9662795" y="5311140"/>
            <a:ext cx="5556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upo 17"/>
          <p:cNvGrpSpPr/>
          <p:nvPr/>
        </p:nvGrpSpPr>
        <p:grpSpPr>
          <a:xfrm rot="5400000" flipH="1">
            <a:off x="6834673" y="3488567"/>
            <a:ext cx="1274445" cy="234950"/>
            <a:chOff x="4152748" y="3524056"/>
            <a:chExt cx="1274569" cy="255373"/>
          </a:xfrm>
        </p:grpSpPr>
        <p:cxnSp>
          <p:nvCxnSpPr>
            <p:cNvPr id="19" name="Conector Reto 79"/>
            <p:cNvCxnSpPr/>
            <p:nvPr/>
          </p:nvCxnSpPr>
          <p:spPr>
            <a:xfrm flipV="1">
              <a:off x="4152748" y="3640943"/>
              <a:ext cx="1274569" cy="0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tângulo 19"/>
            <p:cNvSpPr/>
            <p:nvPr/>
          </p:nvSpPr>
          <p:spPr>
            <a:xfrm>
              <a:off x="4606140" y="3524056"/>
              <a:ext cx="476096" cy="255373"/>
            </a:xfrm>
            <a:prstGeom prst="rect">
              <a:avLst/>
            </a:prstGeom>
            <a:ln w="22225"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</p:grpSp>
      <p:grpSp>
        <p:nvGrpSpPr>
          <p:cNvPr id="21" name="Grupo 20"/>
          <p:cNvGrpSpPr/>
          <p:nvPr/>
        </p:nvGrpSpPr>
        <p:grpSpPr>
          <a:xfrm rot="5400000" flipH="1">
            <a:off x="6394618" y="3488567"/>
            <a:ext cx="1274445" cy="234950"/>
            <a:chOff x="4152748" y="3524056"/>
            <a:chExt cx="1274569" cy="255373"/>
          </a:xfrm>
        </p:grpSpPr>
        <p:cxnSp>
          <p:nvCxnSpPr>
            <p:cNvPr id="22" name="Conector Reto 79"/>
            <p:cNvCxnSpPr/>
            <p:nvPr/>
          </p:nvCxnSpPr>
          <p:spPr>
            <a:xfrm flipV="1">
              <a:off x="4152748" y="3640943"/>
              <a:ext cx="1274569" cy="0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tângulo 22"/>
            <p:cNvSpPr/>
            <p:nvPr/>
          </p:nvSpPr>
          <p:spPr>
            <a:xfrm>
              <a:off x="4606140" y="3524056"/>
              <a:ext cx="476096" cy="255373"/>
            </a:xfrm>
            <a:prstGeom prst="rect">
              <a:avLst/>
            </a:prstGeom>
            <a:ln w="22225"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</p:grpSp>
      <p:cxnSp>
        <p:nvCxnSpPr>
          <p:cNvPr id="24" name="Conector Reto 23"/>
          <p:cNvCxnSpPr/>
          <p:nvPr/>
        </p:nvCxnSpPr>
        <p:spPr>
          <a:xfrm flipH="1" flipV="1">
            <a:off x="9282430" y="4801870"/>
            <a:ext cx="65595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>
            <a:off x="6654165" y="2959735"/>
            <a:ext cx="122364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/>
          <p:cNvCxnSpPr/>
          <p:nvPr/>
        </p:nvCxnSpPr>
        <p:spPr>
          <a:xfrm>
            <a:off x="6899635" y="4236633"/>
            <a:ext cx="28759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>
            <a:off x="7342230" y="4235998"/>
            <a:ext cx="28759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>
            <a:off x="9113245" y="5890173"/>
            <a:ext cx="28759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>
            <a:off x="11196045" y="4196628"/>
            <a:ext cx="28759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to 51"/>
          <p:cNvCxnSpPr/>
          <p:nvPr/>
        </p:nvCxnSpPr>
        <p:spPr>
          <a:xfrm flipH="1">
            <a:off x="9929495" y="4780915"/>
            <a:ext cx="0" cy="42608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to 57"/>
          <p:cNvCxnSpPr/>
          <p:nvPr/>
        </p:nvCxnSpPr>
        <p:spPr>
          <a:xfrm>
            <a:off x="9930765" y="5347335"/>
            <a:ext cx="0" cy="558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ector Reto 76"/>
          <p:cNvCxnSpPr/>
          <p:nvPr/>
        </p:nvCxnSpPr>
        <p:spPr>
          <a:xfrm>
            <a:off x="9785710" y="5890173"/>
            <a:ext cx="28759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ector Reto 85"/>
          <p:cNvCxnSpPr/>
          <p:nvPr/>
        </p:nvCxnSpPr>
        <p:spPr>
          <a:xfrm>
            <a:off x="6185041" y="2983785"/>
            <a:ext cx="0" cy="70436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Elipse 86"/>
          <p:cNvSpPr/>
          <p:nvPr/>
        </p:nvSpPr>
        <p:spPr>
          <a:xfrm>
            <a:off x="6007100" y="3626638"/>
            <a:ext cx="354876" cy="4182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altLang="en-US"/>
          </a:p>
        </p:txBody>
      </p:sp>
      <p:sp>
        <p:nvSpPr>
          <p:cNvPr id="88" name="Forma livre 87"/>
          <p:cNvSpPr/>
          <p:nvPr/>
        </p:nvSpPr>
        <p:spPr>
          <a:xfrm>
            <a:off x="6055727" y="3683434"/>
            <a:ext cx="258139" cy="328353"/>
          </a:xfrm>
          <a:custGeom>
            <a:avLst/>
            <a:gdLst>
              <a:gd name="connisteX0" fmla="*/ 0 w 392430"/>
              <a:gd name="connsiteY0" fmla="*/ 320607 h 520548"/>
              <a:gd name="connisteX1" fmla="*/ 165735 w 392430"/>
              <a:gd name="connsiteY1" fmla="*/ 3742 h 520548"/>
              <a:gd name="connisteX2" fmla="*/ 241300 w 392430"/>
              <a:gd name="connsiteY2" fmla="*/ 517457 h 520548"/>
              <a:gd name="connisteX3" fmla="*/ 392430 w 392430"/>
              <a:gd name="connsiteY3" fmla="*/ 184717 h 520548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</a:cxnLst>
            <a:rect l="l" t="t" r="r" b="b"/>
            <a:pathLst>
              <a:path w="392430" h="520548">
                <a:moveTo>
                  <a:pt x="0" y="320607"/>
                </a:moveTo>
                <a:cubicBezTo>
                  <a:pt x="31750" y="246947"/>
                  <a:pt x="117475" y="-35628"/>
                  <a:pt x="165735" y="3742"/>
                </a:cubicBezTo>
                <a:cubicBezTo>
                  <a:pt x="213995" y="43112"/>
                  <a:pt x="196215" y="481262"/>
                  <a:pt x="241300" y="517457"/>
                </a:cubicBezTo>
                <a:cubicBezTo>
                  <a:pt x="286385" y="553652"/>
                  <a:pt x="363855" y="261552"/>
                  <a:pt x="392430" y="184717"/>
                </a:cubicBezTo>
              </a:path>
            </a:pathLst>
          </a:cu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altLang="en-US"/>
          </a:p>
        </p:txBody>
      </p:sp>
      <p:cxnSp>
        <p:nvCxnSpPr>
          <p:cNvPr id="89" name="Conector Reto 88"/>
          <p:cNvCxnSpPr/>
          <p:nvPr/>
        </p:nvCxnSpPr>
        <p:spPr>
          <a:xfrm rot="5400000">
            <a:off x="5866157" y="4319785"/>
            <a:ext cx="63727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ector Reto 102"/>
          <p:cNvCxnSpPr/>
          <p:nvPr/>
        </p:nvCxnSpPr>
        <p:spPr>
          <a:xfrm>
            <a:off x="6040480" y="4654463"/>
            <a:ext cx="28759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ector Reto 103"/>
          <p:cNvCxnSpPr/>
          <p:nvPr/>
        </p:nvCxnSpPr>
        <p:spPr>
          <a:xfrm>
            <a:off x="6184900" y="2965450"/>
            <a:ext cx="36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ector Reto 104"/>
          <p:cNvCxnSpPr/>
          <p:nvPr/>
        </p:nvCxnSpPr>
        <p:spPr>
          <a:xfrm>
            <a:off x="10730230" y="2959735"/>
            <a:ext cx="648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Caixa de Texto 23"/>
          <p:cNvSpPr txBox="1"/>
          <p:nvPr/>
        </p:nvSpPr>
        <p:spPr>
          <a:xfrm>
            <a:off x="11196320" y="2965450"/>
            <a:ext cx="9531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en-US" sz="2800" dirty="0">
                <a:latin typeface="Comic Sans MS" panose="030F0702030302020204" pitchFamily="66" charset="0"/>
                <a:cs typeface="Comic Sans MS" panose="030F0702030302020204" pitchFamily="66" charset="0"/>
              </a:rPr>
              <a:t>R</a:t>
            </a:r>
            <a:r>
              <a:rPr lang="pt-BR" altLang="en-US" sz="2800" baseline="-25000" dirty="0" smtClean="0">
                <a:latin typeface="Comic Sans MS" panose="030F0702030302020204" pitchFamily="66" charset="0"/>
                <a:cs typeface="Comic Sans MS" panose="030F0702030302020204" pitchFamily="66" charset="0"/>
              </a:rPr>
              <a:t>C </a:t>
            </a:r>
            <a:endParaRPr lang="pt-BR" altLang="en-US" sz="2800" dirty="0" smtClean="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107" name="Caixa de Texto 23"/>
          <p:cNvSpPr txBox="1"/>
          <p:nvPr/>
        </p:nvSpPr>
        <p:spPr>
          <a:xfrm>
            <a:off x="8362950" y="5050155"/>
            <a:ext cx="9531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en-US" sz="2800" dirty="0">
                <a:latin typeface="Comic Sans MS" panose="030F0702030302020204" pitchFamily="66" charset="0"/>
                <a:cs typeface="Comic Sans MS" panose="030F0702030302020204" pitchFamily="66" charset="0"/>
              </a:rPr>
              <a:t>R</a:t>
            </a:r>
            <a:r>
              <a:rPr lang="pt-BR" altLang="en-US" sz="2800" baseline="-25000" dirty="0">
                <a:latin typeface="Comic Sans MS" panose="030F0702030302020204" pitchFamily="66" charset="0"/>
                <a:cs typeface="Comic Sans MS" panose="030F0702030302020204" pitchFamily="66" charset="0"/>
              </a:rPr>
              <a:t>E</a:t>
            </a:r>
            <a:r>
              <a:rPr lang="pt-BR" altLang="en-US" sz="2800" baseline="-25000" dirty="0" smtClean="0"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endParaRPr lang="pt-BR" altLang="en-US" sz="2800" dirty="0" smtClean="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108" name="Caixa de Texto 23"/>
          <p:cNvSpPr txBox="1"/>
          <p:nvPr/>
        </p:nvSpPr>
        <p:spPr>
          <a:xfrm>
            <a:off x="6654165" y="4317365"/>
            <a:ext cx="13296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en-US" sz="2000" dirty="0">
                <a:latin typeface="Comic Sans MS" panose="030F0702030302020204" pitchFamily="66" charset="0"/>
                <a:cs typeface="Comic Sans MS" panose="030F0702030302020204" pitchFamily="66" charset="0"/>
              </a:rPr>
              <a:t>R</a:t>
            </a:r>
            <a:r>
              <a:rPr lang="pt-BR" altLang="en-US" sz="2000" baseline="-25000" dirty="0">
                <a:latin typeface="Comic Sans MS" panose="030F0702030302020204" pitchFamily="66" charset="0"/>
                <a:cs typeface="Comic Sans MS" panose="030F0702030302020204" pitchFamily="66" charset="0"/>
              </a:rPr>
              <a:t>B1</a:t>
            </a:r>
            <a:r>
              <a:rPr lang="pt-BR" altLang="en-US" sz="2000" dirty="0">
                <a:latin typeface="Comic Sans MS" panose="030F0702030302020204" pitchFamily="66" charset="0"/>
                <a:cs typeface="Comic Sans MS" panose="030F0702030302020204" pitchFamily="66" charset="0"/>
              </a:rPr>
              <a:t>//R</a:t>
            </a:r>
            <a:r>
              <a:rPr lang="pt-BR" altLang="en-US" sz="2000" baseline="-25000" dirty="0">
                <a:latin typeface="Comic Sans MS" panose="030F0702030302020204" pitchFamily="66" charset="0"/>
                <a:cs typeface="Comic Sans MS" panose="030F0702030302020204" pitchFamily="66" charset="0"/>
              </a:rPr>
              <a:t>B2</a:t>
            </a:r>
            <a:r>
              <a:rPr lang="pt-BR" altLang="en-US" sz="2800" baseline="-25000" dirty="0" smtClean="0"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endParaRPr lang="pt-BR" altLang="en-US" sz="2800" baseline="-25000" dirty="0" smtClean="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109" name="CaixaDeTexto 47"/>
          <p:cNvSpPr txBox="1"/>
          <p:nvPr/>
        </p:nvSpPr>
        <p:spPr>
          <a:xfrm>
            <a:off x="5245753" y="3207746"/>
            <a:ext cx="93916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i="1" dirty="0" err="1" smtClean="0">
                <a:latin typeface="Century Schoolbook" panose="02040604050505020304" pitchFamily="18" charset="0"/>
                <a:ea typeface="Cambria Math" panose="02040503050406030204" pitchFamily="18" charset="0"/>
              </a:rPr>
              <a:t>vin</a:t>
            </a:r>
            <a:r>
              <a:rPr lang="pt-BR" sz="2400" i="1" dirty="0" smtClean="0">
                <a:latin typeface="Century Schoolbook" panose="02040604050505020304" pitchFamily="18" charset="0"/>
                <a:ea typeface="Cambria Math" panose="02040503050406030204" pitchFamily="18" charset="0"/>
              </a:rPr>
              <a:t>(t)</a:t>
            </a:r>
            <a:endParaRPr lang="pt-BR" sz="2400" i="1" dirty="0">
              <a:latin typeface="Century Schoolbook" panose="02040604050505020304" pitchFamily="18" charset="0"/>
              <a:ea typeface="Cambria Math" panose="02040503050406030204" pitchFamily="18" charset="0"/>
            </a:endParaRPr>
          </a:p>
        </p:txBody>
      </p:sp>
      <p:sp>
        <p:nvSpPr>
          <p:cNvPr id="110" name="Caixa de Texto 23"/>
          <p:cNvSpPr txBox="1"/>
          <p:nvPr/>
        </p:nvSpPr>
        <p:spPr>
          <a:xfrm>
            <a:off x="6314040" y="2135524"/>
            <a:ext cx="668367" cy="521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en-US" sz="2800" dirty="0">
                <a:latin typeface="Comic Sans MS" panose="030F0702030302020204" pitchFamily="66" charset="0"/>
                <a:cs typeface="Comic Sans MS" panose="030F0702030302020204" pitchFamily="66" charset="0"/>
              </a:rPr>
              <a:t>C</a:t>
            </a:r>
            <a:r>
              <a:rPr lang="pt-BR" altLang="en-US" sz="2800" baseline="-25000" dirty="0">
                <a:latin typeface="Comic Sans MS" panose="030F0702030302020204" pitchFamily="66" charset="0"/>
                <a:cs typeface="Comic Sans MS" panose="030F0702030302020204" pitchFamily="66" charset="0"/>
              </a:rPr>
              <a:t>B </a:t>
            </a:r>
            <a:endParaRPr lang="pt-BR" altLang="en-US" sz="2800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111" name="Caixa de Texto 23"/>
          <p:cNvSpPr txBox="1"/>
          <p:nvPr/>
        </p:nvSpPr>
        <p:spPr>
          <a:xfrm>
            <a:off x="10185688" y="4991474"/>
            <a:ext cx="668367" cy="521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en-US" sz="2800" dirty="0">
                <a:latin typeface="Comic Sans MS" panose="030F0702030302020204" pitchFamily="66" charset="0"/>
                <a:cs typeface="Comic Sans MS" panose="030F0702030302020204" pitchFamily="66" charset="0"/>
              </a:rPr>
              <a:t>C</a:t>
            </a:r>
            <a:r>
              <a:rPr lang="pt-BR" altLang="en-US" sz="2800" baseline="-25000" dirty="0">
                <a:latin typeface="Comic Sans MS" panose="030F0702030302020204" pitchFamily="66" charset="0"/>
                <a:cs typeface="Comic Sans MS" panose="030F0702030302020204" pitchFamily="66" charset="0"/>
              </a:rPr>
              <a:t>E </a:t>
            </a:r>
            <a:endParaRPr lang="pt-BR" altLang="en-US" sz="2800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114" name="CaixaDeTexto 47"/>
          <p:cNvSpPr txBox="1"/>
          <p:nvPr/>
        </p:nvSpPr>
        <p:spPr>
          <a:xfrm>
            <a:off x="10853943" y="2406884"/>
            <a:ext cx="64774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i="1" dirty="0" smtClean="0">
                <a:latin typeface="Century Schoolbook" panose="02040604050505020304" pitchFamily="18" charset="0"/>
                <a:ea typeface="Cambria Math" panose="02040503050406030204" pitchFamily="18" charset="0"/>
              </a:rPr>
              <a:t>v</a:t>
            </a:r>
            <a:r>
              <a:rPr lang="pt-BR" sz="2800" i="1" baseline="-25000" dirty="0" smtClean="0">
                <a:latin typeface="Century Schoolbook" panose="02040604050505020304" pitchFamily="18" charset="0"/>
                <a:ea typeface="Cambria Math" panose="02040503050406030204" pitchFamily="18" charset="0"/>
              </a:rPr>
              <a:t>C</a:t>
            </a:r>
            <a:endParaRPr lang="pt-BR" sz="2800" i="1" baseline="-25000" dirty="0" smtClean="0">
              <a:latin typeface="Century Schoolbook" panose="02040604050505020304" pitchFamily="18" charset="0"/>
              <a:ea typeface="Cambria Math" panose="02040503050406030204" pitchFamily="18" charset="0"/>
            </a:endParaRPr>
          </a:p>
        </p:txBody>
      </p:sp>
      <p:sp>
        <p:nvSpPr>
          <p:cNvPr id="175" name="CaixaDeTexto 45"/>
          <p:cNvSpPr txBox="1"/>
          <p:nvPr/>
        </p:nvSpPr>
        <p:spPr>
          <a:xfrm>
            <a:off x="7868920" y="1361440"/>
            <a:ext cx="2534285" cy="1045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>
              <a:spcBef>
                <a:spcPts val="600"/>
              </a:spcBef>
              <a:spcAft>
                <a:spcPts val="600"/>
              </a:spcAft>
              <a:buFont typeface="+mj-lt"/>
              <a:buNone/>
            </a:pPr>
            <a:r>
              <a:rPr lang="pt-BR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modelo </a:t>
            </a:r>
            <a:r>
              <a:rPr lang="pt-BR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charset="0"/>
                <a:ea typeface="Cambria Math" panose="02040503050406030204" pitchFamily="18" charset="0"/>
                <a:cs typeface="Symbol" panose="05050102010706020507" charset="0"/>
                <a:sym typeface="Symbol" panose="05050102010706020507" charset="0"/>
              </a:rPr>
              <a:t>p</a:t>
            </a:r>
            <a:r>
              <a:rPr lang="pt-BR" altLang="en-US" sz="2400" i="1"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endParaRPr lang="pt-BR" altLang="en-US" sz="2400" i="1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 indent="0" algn="l">
              <a:spcBef>
                <a:spcPts val="600"/>
              </a:spcBef>
              <a:spcAft>
                <a:spcPts val="600"/>
              </a:spcAft>
              <a:buFont typeface="+mj-lt"/>
              <a:buNone/>
            </a:pPr>
            <a:r>
              <a:rPr lang="pt-BR" altLang="en-US" sz="2400" i="1">
                <a:latin typeface="Comic Sans MS" panose="030F0702030302020204" pitchFamily="66" charset="0"/>
                <a:cs typeface="Comic Sans MS" panose="030F0702030302020204" pitchFamily="66" charset="0"/>
              </a:rPr>
              <a:t>(</a:t>
            </a:r>
            <a:r>
              <a:rPr lang="pt-BR" altLang="en-US" sz="2400" i="1">
                <a:latin typeface="Cambria" panose="02040503050406030204" charset="0"/>
                <a:cs typeface="Cambria" panose="02040503050406030204" charset="0"/>
              </a:rPr>
              <a:t>V</a:t>
            </a:r>
            <a:r>
              <a:rPr lang="pt-BR" altLang="en-US" sz="2400" i="1" baseline="-25000">
                <a:latin typeface="Cambria" panose="02040503050406030204" charset="0"/>
                <a:cs typeface="Cambria" panose="02040503050406030204" charset="0"/>
              </a:rPr>
              <a:t>BE</a:t>
            </a:r>
            <a:r>
              <a:rPr lang="pt-BR" altLang="en-US" sz="2400" i="1">
                <a:latin typeface="Cambria" panose="02040503050406030204" charset="0"/>
                <a:cs typeface="Cambria" panose="02040503050406030204" charset="0"/>
              </a:rPr>
              <a:t> =0.7  ≠ v</a:t>
            </a:r>
            <a:r>
              <a:rPr lang="pt-BR" altLang="en-US" sz="2400" i="1" baseline="-25000">
                <a:latin typeface="Cambria" panose="02040503050406030204" charset="0"/>
                <a:cs typeface="Cambria" panose="02040503050406030204" charset="0"/>
              </a:rPr>
              <a:t>be</a:t>
            </a:r>
            <a:r>
              <a:rPr lang="pt-BR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t-BR" altLang="en-US" sz="2400" b="1" dirty="0" smtClean="0">
              <a:solidFill>
                <a:schemeClr val="tx1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  <a:sym typeface="Symbol" panose="05050102010706020507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EmisCo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2270" y="358775"/>
            <a:ext cx="11428095" cy="4427220"/>
          </a:xfrm>
          <a:prstGeom prst="rect">
            <a:avLst/>
          </a:prstGeom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297BB-B745-4CAB-BE1D-CE4C89382949}" type="slidenum">
              <a:rPr lang="pt-BR" smtClean="0"/>
            </a:fld>
            <a:endParaRPr lang="pt-BR"/>
          </a:p>
        </p:txBody>
      </p:sp>
      <p:cxnSp>
        <p:nvCxnSpPr>
          <p:cNvPr id="3" name="Conector Reto 2"/>
          <p:cNvCxnSpPr/>
          <p:nvPr/>
        </p:nvCxnSpPr>
        <p:spPr>
          <a:xfrm>
            <a:off x="5046345" y="258445"/>
            <a:ext cx="0" cy="4682490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8989060" y="358775"/>
            <a:ext cx="0" cy="4682490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 de Texto 7"/>
          <p:cNvSpPr txBox="1"/>
          <p:nvPr/>
        </p:nvSpPr>
        <p:spPr>
          <a:xfrm>
            <a:off x="676275" y="4940935"/>
            <a:ext cx="3510915" cy="953135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altLang="en-US" sz="2800"/>
              <a:t>Capacitores C</a:t>
            </a:r>
            <a:r>
              <a:rPr lang="pt-BR" altLang="en-US" sz="2800" baseline="-25000"/>
              <a:t>B</a:t>
            </a:r>
            <a:r>
              <a:rPr lang="pt-BR" altLang="en-US" sz="2800"/>
              <a:t> e C</a:t>
            </a:r>
            <a:r>
              <a:rPr lang="pt-BR" altLang="en-US" sz="2800" baseline="-25000"/>
              <a:t>E</a:t>
            </a:r>
            <a:r>
              <a:rPr lang="pt-BR" altLang="en-US" sz="2800"/>
              <a:t> afetam funcionamento</a:t>
            </a:r>
            <a:endParaRPr lang="pt-BR" altLang="en-US" sz="2800"/>
          </a:p>
        </p:txBody>
      </p:sp>
      <p:sp>
        <p:nvSpPr>
          <p:cNvPr id="9" name="Caixa de Texto 8"/>
          <p:cNvSpPr txBox="1"/>
          <p:nvPr/>
        </p:nvSpPr>
        <p:spPr>
          <a:xfrm>
            <a:off x="4739640" y="4935855"/>
            <a:ext cx="3574415" cy="1198880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altLang="en-US" sz="2400" dirty="0"/>
              <a:t>Capacitores C</a:t>
            </a:r>
            <a:r>
              <a:rPr lang="pt-BR" altLang="en-US" sz="2400" baseline="-25000" dirty="0"/>
              <a:t>B</a:t>
            </a:r>
            <a:r>
              <a:rPr lang="pt-BR" altLang="en-US" sz="2400" dirty="0"/>
              <a:t> e C</a:t>
            </a:r>
            <a:r>
              <a:rPr lang="pt-BR" altLang="en-US" sz="2400" baseline="-25000" dirty="0"/>
              <a:t>E</a:t>
            </a:r>
            <a:r>
              <a:rPr lang="pt-BR" altLang="en-US" sz="2400" dirty="0"/>
              <a:t> viram curto</a:t>
            </a:r>
            <a:endParaRPr lang="pt-BR" altLang="en-US" sz="2400" dirty="0"/>
          </a:p>
          <a:p>
            <a:pPr algn="ctr"/>
            <a:r>
              <a:rPr lang="pt-BR" altLang="en-US" sz="2400" dirty="0" err="1"/>
              <a:t>Frequências</a:t>
            </a:r>
            <a:r>
              <a:rPr lang="pt-BR" altLang="en-US" sz="2400" dirty="0"/>
              <a:t> intermediarias</a:t>
            </a:r>
            <a:endParaRPr lang="pt-BR" altLang="en-US" sz="2400" dirty="0"/>
          </a:p>
        </p:txBody>
      </p:sp>
      <p:sp>
        <p:nvSpPr>
          <p:cNvPr id="10" name="Caixa de Texto 9"/>
          <p:cNvSpPr txBox="1"/>
          <p:nvPr/>
        </p:nvSpPr>
        <p:spPr>
          <a:xfrm>
            <a:off x="8468360" y="4935855"/>
            <a:ext cx="3422650" cy="1198880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altLang="en-US" sz="2400"/>
              <a:t>Capacitores do transistor, não vistos, afetam funcionamento</a:t>
            </a:r>
            <a:endParaRPr lang="pt-BR" altLang="en-US" sz="2400"/>
          </a:p>
        </p:txBody>
      </p:sp>
      <p:sp>
        <p:nvSpPr>
          <p:cNvPr id="11" name="Caixa de Texto 10"/>
          <p:cNvSpPr txBox="1"/>
          <p:nvPr/>
        </p:nvSpPr>
        <p:spPr>
          <a:xfrm>
            <a:off x="6558915" y="577215"/>
            <a:ext cx="1251585" cy="5219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altLang="en-US" sz="2800"/>
              <a:t> V</a:t>
            </a:r>
            <a:r>
              <a:rPr lang="pt-BR" altLang="en-US" sz="2800" baseline="-25000"/>
              <a:t>C </a:t>
            </a:r>
            <a:r>
              <a:rPr lang="pt-BR" altLang="en-US" sz="2800"/>
              <a:t>(dB)</a:t>
            </a:r>
            <a:endParaRPr lang="pt-BR" altLang="en-US" sz="2800"/>
          </a:p>
        </p:txBody>
      </p:sp>
      <p:sp>
        <p:nvSpPr>
          <p:cNvPr id="13" name="Caixa de Texto 12"/>
          <p:cNvSpPr txBox="1"/>
          <p:nvPr/>
        </p:nvSpPr>
        <p:spPr>
          <a:xfrm>
            <a:off x="7290435" y="2142490"/>
            <a:ext cx="1539875" cy="5219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altLang="en-US" sz="2800"/>
              <a:t> (V</a:t>
            </a:r>
            <a:r>
              <a:rPr lang="pt-BR" altLang="en-US" sz="2800" baseline="-25000"/>
              <a:t>C </a:t>
            </a:r>
            <a:r>
              <a:rPr lang="pt-BR" altLang="en-US" sz="2800"/>
              <a:t>fase)</a:t>
            </a:r>
            <a:endParaRPr lang="pt-BR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tângulo arredondado 112"/>
          <p:cNvSpPr/>
          <p:nvPr/>
        </p:nvSpPr>
        <p:spPr>
          <a:xfrm>
            <a:off x="5079365" y="1334770"/>
            <a:ext cx="6613525" cy="2841625"/>
          </a:xfrm>
          <a:prstGeom prst="roundRect">
            <a:avLst/>
          </a:prstGeom>
          <a:solidFill>
            <a:srgbClr val="F7FD9D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altLang="en-US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297BB-B745-4CAB-BE1D-CE4C89382949}" type="slidenum">
              <a:rPr lang="pt-BR" smtClean="0"/>
            </a:fld>
            <a:endParaRPr lang="pt-BR"/>
          </a:p>
        </p:txBody>
      </p:sp>
      <p:sp>
        <p:nvSpPr>
          <p:cNvPr id="47" name="CaixaDeTexto 45"/>
          <p:cNvSpPr txBox="1"/>
          <p:nvPr/>
        </p:nvSpPr>
        <p:spPr>
          <a:xfrm>
            <a:off x="1572260" y="390525"/>
            <a:ext cx="9013825" cy="1045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spcBef>
                <a:spcPts val="600"/>
              </a:spcBef>
              <a:spcAft>
                <a:spcPts val="600"/>
              </a:spcAft>
              <a:buFont typeface="+mj-lt"/>
              <a:buNone/>
            </a:pPr>
            <a:r>
              <a:rPr lang="pt-BR" altLang="en-US" sz="28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Aplicação do Modelo de Pequenos Sinais (modelo </a:t>
            </a:r>
            <a:r>
              <a:rPr lang="pt-BR" altLang="en-US" sz="2800" b="1" dirty="0" smtClean="0">
                <a:solidFill>
                  <a:schemeClr val="tx1"/>
                </a:solidFill>
                <a:latin typeface="Symbol" panose="05050102010706020507" charset="0"/>
                <a:ea typeface="Cambria Math" panose="02040503050406030204" pitchFamily="18" charset="0"/>
                <a:cs typeface="Symbol" panose="05050102010706020507" charset="0"/>
                <a:sym typeface="Symbol" panose="05050102010706020507" charset="0"/>
              </a:rPr>
              <a:t>p</a:t>
            </a:r>
            <a:r>
              <a:rPr lang="pt-BR" altLang="en-US" sz="2400" b="1">
                <a:latin typeface="Comic Sans MS" panose="030F0702030302020204" pitchFamily="66" charset="0"/>
                <a:cs typeface="Comic Sans MS" panose="030F0702030302020204" pitchFamily="66" charset="0"/>
              </a:rPr>
              <a:t>)</a:t>
            </a:r>
            <a:endParaRPr lang="pt-BR" altLang="en-US" sz="2400" b="1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 indent="0" algn="l">
              <a:spcBef>
                <a:spcPts val="600"/>
              </a:spcBef>
              <a:spcAft>
                <a:spcPts val="600"/>
              </a:spcAft>
              <a:buFont typeface="+mj-lt"/>
              <a:buNone/>
            </a:pPr>
            <a:r>
              <a:rPr lang="pt-BR" altLang="en-US" sz="2400" b="1">
                <a:latin typeface="Comic Sans MS" panose="030F0702030302020204" pitchFamily="66" charset="0"/>
                <a:cs typeface="Comic Sans MS" panose="030F0702030302020204" pitchFamily="66" charset="0"/>
              </a:rPr>
              <a:t>Frequencias médias</a:t>
            </a:r>
            <a:r>
              <a:rPr lang="pt-BR" altLang="en-US" sz="2400" i="1"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endParaRPr lang="pt-BR" altLang="en-US" sz="2400" b="1" dirty="0" smtClean="0">
              <a:solidFill>
                <a:schemeClr val="tx1"/>
              </a:solidFill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</p:txBody>
      </p:sp>
      <p:sp>
        <p:nvSpPr>
          <p:cNvPr id="76" name="CaixaDeTexto 47"/>
          <p:cNvSpPr txBox="1"/>
          <p:nvPr/>
        </p:nvSpPr>
        <p:spPr>
          <a:xfrm>
            <a:off x="875048" y="4365986"/>
            <a:ext cx="93916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i="1" dirty="0" err="1" smtClean="0">
                <a:latin typeface="Century Schoolbook" panose="02040604050505020304" pitchFamily="18" charset="0"/>
                <a:ea typeface="Cambria Math" panose="02040503050406030204" pitchFamily="18" charset="0"/>
              </a:rPr>
              <a:t>vin</a:t>
            </a:r>
            <a:r>
              <a:rPr lang="pt-BR" sz="2400" i="1" dirty="0" smtClean="0">
                <a:latin typeface="Century Schoolbook" panose="02040604050505020304" pitchFamily="18" charset="0"/>
                <a:ea typeface="Cambria Math" panose="02040503050406030204" pitchFamily="18" charset="0"/>
              </a:rPr>
              <a:t>(t)</a:t>
            </a:r>
            <a:endParaRPr lang="pt-BR" sz="2400" i="1" dirty="0">
              <a:latin typeface="Century Schoolbook" panose="02040604050505020304" pitchFamily="18" charset="0"/>
              <a:ea typeface="Cambria Math" panose="02040503050406030204" pitchFamily="18" charset="0"/>
            </a:endParaRPr>
          </a:p>
        </p:txBody>
      </p:sp>
      <p:grpSp>
        <p:nvGrpSpPr>
          <p:cNvPr id="25" name="Grupo 24"/>
          <p:cNvGrpSpPr/>
          <p:nvPr/>
        </p:nvGrpSpPr>
        <p:grpSpPr>
          <a:xfrm>
            <a:off x="262772" y="1701165"/>
            <a:ext cx="4815958" cy="4374255"/>
            <a:chOff x="540" y="2327"/>
            <a:chExt cx="10119" cy="7394"/>
          </a:xfrm>
        </p:grpSpPr>
        <p:grpSp>
          <p:nvGrpSpPr>
            <p:cNvPr id="4" name="Grupo 3"/>
            <p:cNvGrpSpPr/>
            <p:nvPr/>
          </p:nvGrpSpPr>
          <p:grpSpPr>
            <a:xfrm rot="5400000">
              <a:off x="4467" y="5492"/>
              <a:ext cx="2809" cy="1179"/>
              <a:chOff x="8610600" y="2524505"/>
              <a:chExt cx="1783849" cy="748570"/>
            </a:xfrm>
          </p:grpSpPr>
          <p:cxnSp>
            <p:nvCxnSpPr>
              <p:cNvPr id="5" name="Conector Reto 4"/>
              <p:cNvCxnSpPr/>
              <p:nvPr/>
            </p:nvCxnSpPr>
            <p:spPr>
              <a:xfrm>
                <a:off x="9212737" y="2794289"/>
                <a:ext cx="62332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Conector Reto 5"/>
              <p:cNvCxnSpPr/>
              <p:nvPr/>
            </p:nvCxnSpPr>
            <p:spPr>
              <a:xfrm>
                <a:off x="9094994" y="2531785"/>
                <a:ext cx="269332" cy="25689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Conector Reto 6"/>
              <p:cNvCxnSpPr/>
              <p:nvPr/>
            </p:nvCxnSpPr>
            <p:spPr>
              <a:xfrm flipV="1">
                <a:off x="9693182" y="2524505"/>
                <a:ext cx="230521" cy="253800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ector Reto 13"/>
              <p:cNvCxnSpPr/>
              <p:nvPr/>
            </p:nvCxnSpPr>
            <p:spPr>
              <a:xfrm>
                <a:off x="8610600" y="2538153"/>
                <a:ext cx="484394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ector Reto 25"/>
              <p:cNvCxnSpPr/>
              <p:nvPr/>
            </p:nvCxnSpPr>
            <p:spPr>
              <a:xfrm>
                <a:off x="9910055" y="2540097"/>
                <a:ext cx="484394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ector Reto 26"/>
              <p:cNvCxnSpPr/>
              <p:nvPr/>
            </p:nvCxnSpPr>
            <p:spPr>
              <a:xfrm rot="16200000">
                <a:off x="9284532" y="3030878"/>
                <a:ext cx="484394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upo 27"/>
            <p:cNvGrpSpPr/>
            <p:nvPr/>
          </p:nvGrpSpPr>
          <p:grpSpPr>
            <a:xfrm rot="5400000" flipH="1">
              <a:off x="5419" y="3932"/>
              <a:ext cx="2007" cy="370"/>
              <a:chOff x="4152748" y="3524056"/>
              <a:chExt cx="1274569" cy="255373"/>
            </a:xfrm>
          </p:grpSpPr>
          <p:cxnSp>
            <p:nvCxnSpPr>
              <p:cNvPr id="34" name="Conector Reto 79"/>
              <p:cNvCxnSpPr/>
              <p:nvPr/>
            </p:nvCxnSpPr>
            <p:spPr>
              <a:xfrm flipV="1">
                <a:off x="4152748" y="3640943"/>
                <a:ext cx="1274569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Retângulo 34"/>
              <p:cNvSpPr/>
              <p:nvPr/>
            </p:nvSpPr>
            <p:spPr>
              <a:xfrm>
                <a:off x="4606140" y="3524056"/>
                <a:ext cx="476096" cy="255373"/>
              </a:xfrm>
              <a:prstGeom prst="rect">
                <a:avLst/>
              </a:prstGeom>
              <a:ln w="222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2400"/>
              </a:p>
            </p:txBody>
          </p:sp>
        </p:grpSp>
        <p:cxnSp>
          <p:nvCxnSpPr>
            <p:cNvPr id="36" name="Conector Reto 35"/>
            <p:cNvCxnSpPr/>
            <p:nvPr/>
          </p:nvCxnSpPr>
          <p:spPr>
            <a:xfrm>
              <a:off x="6459" y="5013"/>
              <a:ext cx="55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CaixaDeTexto 47"/>
            <p:cNvSpPr txBox="1"/>
            <p:nvPr/>
          </p:nvSpPr>
          <p:spPr>
            <a:xfrm>
              <a:off x="7015" y="4677"/>
              <a:ext cx="1454" cy="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800" i="1" dirty="0" smtClean="0">
                  <a:latin typeface="Century Schoolbook" panose="02040604050505020304" pitchFamily="18" charset="0"/>
                  <a:ea typeface="Cambria Math" panose="02040503050406030204" pitchFamily="18" charset="0"/>
                </a:rPr>
                <a:t>V</a:t>
              </a:r>
              <a:r>
                <a:rPr lang="pt-BR" sz="2800" i="1" baseline="-25000" dirty="0" smtClean="0">
                  <a:latin typeface="Century Schoolbook" panose="02040604050505020304" pitchFamily="18" charset="0"/>
                  <a:ea typeface="Cambria Math" panose="02040503050406030204" pitchFamily="18" charset="0"/>
                </a:rPr>
                <a:t>C</a:t>
              </a:r>
              <a:endParaRPr lang="pt-BR" sz="2800" i="1" baseline="-25000" dirty="0" smtClean="0">
                <a:latin typeface="Century Schoolbook" panose="020406040505050203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38" name="CaixaDeTexto 47"/>
            <p:cNvSpPr txBox="1"/>
            <p:nvPr/>
          </p:nvSpPr>
          <p:spPr>
            <a:xfrm>
              <a:off x="3953" y="2327"/>
              <a:ext cx="4005" cy="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800" dirty="0" smtClean="0"/>
                <a:t>V</a:t>
              </a:r>
              <a:r>
                <a:rPr lang="pt-BR" sz="2800" baseline="-25000" dirty="0" smtClean="0"/>
                <a:t>CC</a:t>
              </a:r>
              <a:r>
                <a:rPr lang="pt-BR" sz="2800" dirty="0" smtClean="0"/>
                <a:t> = 15 V</a:t>
              </a:r>
              <a:endParaRPr lang="pt-BR" sz="2800" dirty="0" smtClean="0"/>
            </a:p>
          </p:txBody>
        </p:sp>
        <p:sp>
          <p:nvSpPr>
            <p:cNvPr id="42" name="Caixa de Texto 23"/>
            <p:cNvSpPr txBox="1"/>
            <p:nvPr/>
          </p:nvSpPr>
          <p:spPr>
            <a:xfrm>
              <a:off x="6484" y="3712"/>
              <a:ext cx="2882" cy="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altLang="en-US" sz="2800" dirty="0">
                  <a:latin typeface="Comic Sans MS" panose="030F0702030302020204" pitchFamily="66" charset="0"/>
                  <a:cs typeface="Comic Sans MS" panose="030F0702030302020204" pitchFamily="66" charset="0"/>
                </a:rPr>
                <a:t>R</a:t>
              </a:r>
              <a:r>
                <a:rPr lang="pt-BR" altLang="en-US" sz="2800" baseline="-25000" dirty="0" smtClean="0">
                  <a:latin typeface="Comic Sans MS" panose="030F0702030302020204" pitchFamily="66" charset="0"/>
                  <a:cs typeface="Comic Sans MS" panose="030F0702030302020204" pitchFamily="66" charset="0"/>
                </a:rPr>
                <a:t>C </a:t>
              </a:r>
              <a:r>
                <a:rPr lang="pt-BR" altLang="en-US" sz="2800" dirty="0" smtClean="0">
                  <a:latin typeface="Comic Sans MS" panose="030F0702030302020204" pitchFamily="66" charset="0"/>
                  <a:cs typeface="Comic Sans MS" panose="030F0702030302020204" pitchFamily="66" charset="0"/>
                </a:rPr>
                <a:t>=5k</a:t>
              </a:r>
              <a:endParaRPr lang="pt-BR" altLang="en-US" sz="2800" dirty="0" smtClean="0">
                <a:latin typeface="Comic Sans MS" panose="030F0702030302020204" pitchFamily="66" charset="0"/>
                <a:cs typeface="Comic Sans MS" panose="030F0702030302020204" pitchFamily="66" charset="0"/>
              </a:endParaRPr>
            </a:p>
          </p:txBody>
        </p:sp>
        <p:grpSp>
          <p:nvGrpSpPr>
            <p:cNvPr id="39" name="Grupo 38"/>
            <p:cNvGrpSpPr/>
            <p:nvPr/>
          </p:nvGrpSpPr>
          <p:grpSpPr>
            <a:xfrm rot="5400000" flipH="1">
              <a:off x="5422" y="7651"/>
              <a:ext cx="2007" cy="370"/>
              <a:chOff x="4152748" y="3524056"/>
              <a:chExt cx="1274569" cy="255373"/>
            </a:xfrm>
          </p:grpSpPr>
          <p:cxnSp>
            <p:nvCxnSpPr>
              <p:cNvPr id="40" name="Conector Reto 79"/>
              <p:cNvCxnSpPr/>
              <p:nvPr/>
            </p:nvCxnSpPr>
            <p:spPr>
              <a:xfrm flipV="1">
                <a:off x="4152748" y="3640943"/>
                <a:ext cx="1274569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Retângulo 40"/>
              <p:cNvSpPr/>
              <p:nvPr/>
            </p:nvSpPr>
            <p:spPr>
              <a:xfrm>
                <a:off x="4606140" y="3524056"/>
                <a:ext cx="476096" cy="255373"/>
              </a:xfrm>
              <a:prstGeom prst="rect">
                <a:avLst/>
              </a:prstGeom>
              <a:ln w="22225"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2400"/>
              </a:p>
            </p:txBody>
          </p:sp>
        </p:grpSp>
        <p:sp>
          <p:nvSpPr>
            <p:cNvPr id="43" name="Caixa de Texto 23"/>
            <p:cNvSpPr txBox="1"/>
            <p:nvPr/>
          </p:nvSpPr>
          <p:spPr>
            <a:xfrm>
              <a:off x="6480" y="7569"/>
              <a:ext cx="2608" cy="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altLang="en-US" sz="2800" dirty="0">
                  <a:latin typeface="Comic Sans MS" panose="030F0702030302020204" pitchFamily="66" charset="0"/>
                  <a:cs typeface="Comic Sans MS" panose="030F0702030302020204" pitchFamily="66" charset="0"/>
                </a:rPr>
                <a:t>R</a:t>
              </a:r>
              <a:r>
                <a:rPr lang="pt-BR" altLang="en-US" sz="2800" baseline="-25000" dirty="0">
                  <a:latin typeface="Comic Sans MS" panose="030F0702030302020204" pitchFamily="66" charset="0"/>
                  <a:cs typeface="Comic Sans MS" panose="030F0702030302020204" pitchFamily="66" charset="0"/>
                </a:rPr>
                <a:t>E </a:t>
              </a:r>
              <a:r>
                <a:rPr lang="pt-BR" altLang="en-US" sz="2800" dirty="0">
                  <a:latin typeface="Comic Sans MS" panose="030F0702030302020204" pitchFamily="66" charset="0"/>
                  <a:cs typeface="Comic Sans MS" panose="030F0702030302020204" pitchFamily="66" charset="0"/>
                </a:rPr>
                <a:t>=3k</a:t>
              </a:r>
              <a:endParaRPr lang="pt-BR" altLang="en-US" sz="2800" dirty="0">
                <a:latin typeface="Comic Sans MS" panose="030F0702030302020204" pitchFamily="66" charset="0"/>
                <a:cs typeface="Comic Sans MS" panose="030F0702030302020204" pitchFamily="66" charset="0"/>
              </a:endParaRPr>
            </a:p>
          </p:txBody>
        </p:sp>
        <p:cxnSp>
          <p:nvCxnSpPr>
            <p:cNvPr id="44" name="Conector Reto 43"/>
            <p:cNvCxnSpPr/>
            <p:nvPr/>
          </p:nvCxnSpPr>
          <p:spPr>
            <a:xfrm>
              <a:off x="6145" y="8808"/>
              <a:ext cx="55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" name="Grupo 44"/>
            <p:cNvGrpSpPr/>
            <p:nvPr/>
          </p:nvGrpSpPr>
          <p:grpSpPr>
            <a:xfrm rot="5400000" flipH="1">
              <a:off x="3398" y="3968"/>
              <a:ext cx="2007" cy="370"/>
              <a:chOff x="4152748" y="3524056"/>
              <a:chExt cx="1274569" cy="255373"/>
            </a:xfrm>
          </p:grpSpPr>
          <p:cxnSp>
            <p:nvCxnSpPr>
              <p:cNvPr id="46" name="Conector Reto 79"/>
              <p:cNvCxnSpPr/>
              <p:nvPr/>
            </p:nvCxnSpPr>
            <p:spPr>
              <a:xfrm flipV="1">
                <a:off x="4152748" y="3657508"/>
                <a:ext cx="1274569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Retângulo 47"/>
              <p:cNvSpPr/>
              <p:nvPr/>
            </p:nvSpPr>
            <p:spPr>
              <a:xfrm>
                <a:off x="4606140" y="3524056"/>
                <a:ext cx="476096" cy="255373"/>
              </a:xfrm>
              <a:prstGeom prst="rect">
                <a:avLst/>
              </a:prstGeom>
              <a:ln w="222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2400"/>
              </a:p>
            </p:txBody>
          </p:sp>
        </p:grpSp>
        <p:grpSp>
          <p:nvGrpSpPr>
            <p:cNvPr id="49" name="Grupo 48"/>
            <p:cNvGrpSpPr/>
            <p:nvPr/>
          </p:nvGrpSpPr>
          <p:grpSpPr>
            <a:xfrm rot="5400000" flipH="1">
              <a:off x="3374" y="7675"/>
              <a:ext cx="2007" cy="370"/>
              <a:chOff x="4152748" y="3524056"/>
              <a:chExt cx="1274569" cy="255373"/>
            </a:xfrm>
          </p:grpSpPr>
          <p:cxnSp>
            <p:nvCxnSpPr>
              <p:cNvPr id="50" name="Conector Reto 79"/>
              <p:cNvCxnSpPr/>
              <p:nvPr/>
            </p:nvCxnSpPr>
            <p:spPr>
              <a:xfrm flipV="1">
                <a:off x="4152748" y="3640943"/>
                <a:ext cx="1274569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Retângulo 50"/>
              <p:cNvSpPr/>
              <p:nvPr/>
            </p:nvSpPr>
            <p:spPr>
              <a:xfrm>
                <a:off x="4606140" y="3524056"/>
                <a:ext cx="476096" cy="255373"/>
              </a:xfrm>
              <a:prstGeom prst="rect">
                <a:avLst/>
              </a:prstGeom>
              <a:ln w="22225"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2400"/>
              </a:p>
            </p:txBody>
          </p:sp>
        </p:grpSp>
        <p:cxnSp>
          <p:nvCxnSpPr>
            <p:cNvPr id="53" name="Conector Reto 52"/>
            <p:cNvCxnSpPr/>
            <p:nvPr/>
          </p:nvCxnSpPr>
          <p:spPr>
            <a:xfrm>
              <a:off x="4121" y="8863"/>
              <a:ext cx="55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ector Reto 53"/>
            <p:cNvCxnSpPr/>
            <p:nvPr/>
          </p:nvCxnSpPr>
          <p:spPr>
            <a:xfrm>
              <a:off x="4402" y="5006"/>
              <a:ext cx="0" cy="205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ector Reto 54"/>
            <p:cNvCxnSpPr/>
            <p:nvPr/>
          </p:nvCxnSpPr>
          <p:spPr>
            <a:xfrm>
              <a:off x="3448" y="6123"/>
              <a:ext cx="225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Elipse 55"/>
            <p:cNvSpPr/>
            <p:nvPr/>
          </p:nvSpPr>
          <p:spPr>
            <a:xfrm>
              <a:off x="4310" y="6038"/>
              <a:ext cx="170" cy="17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altLang="en-US"/>
            </a:p>
          </p:txBody>
        </p:sp>
        <p:sp>
          <p:nvSpPr>
            <p:cNvPr id="57" name="Caixa de Texto 23"/>
            <p:cNvSpPr txBox="1"/>
            <p:nvPr/>
          </p:nvSpPr>
          <p:spPr>
            <a:xfrm>
              <a:off x="2986" y="8839"/>
              <a:ext cx="3448" cy="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altLang="en-US" sz="2800" dirty="0">
                  <a:latin typeface="Comic Sans MS" panose="030F0702030302020204" pitchFamily="66" charset="0"/>
                  <a:cs typeface="Comic Sans MS" panose="030F0702030302020204" pitchFamily="66" charset="0"/>
                </a:rPr>
                <a:t>R</a:t>
              </a:r>
              <a:r>
                <a:rPr lang="pt-BR" altLang="en-US" sz="2800" baseline="-25000" dirty="0">
                  <a:latin typeface="Comic Sans MS" panose="030F0702030302020204" pitchFamily="66" charset="0"/>
                  <a:cs typeface="Comic Sans MS" panose="030F0702030302020204" pitchFamily="66" charset="0"/>
                </a:rPr>
                <a:t>B2 </a:t>
              </a:r>
              <a:r>
                <a:rPr lang="pt-BR" altLang="en-US" sz="2800" dirty="0">
                  <a:latin typeface="Comic Sans MS" panose="030F0702030302020204" pitchFamily="66" charset="0"/>
                  <a:cs typeface="Comic Sans MS" panose="030F0702030302020204" pitchFamily="66" charset="0"/>
                </a:rPr>
                <a:t>=50k</a:t>
              </a:r>
              <a:endParaRPr lang="pt-BR" altLang="en-US" sz="2800" dirty="0">
                <a:latin typeface="Comic Sans MS" panose="030F0702030302020204" pitchFamily="66" charset="0"/>
                <a:cs typeface="Comic Sans MS" panose="030F0702030302020204" pitchFamily="66" charset="0"/>
              </a:endParaRPr>
            </a:p>
          </p:txBody>
        </p:sp>
        <p:sp>
          <p:nvSpPr>
            <p:cNvPr id="59" name="Caixa de Texto 23"/>
            <p:cNvSpPr txBox="1"/>
            <p:nvPr/>
          </p:nvSpPr>
          <p:spPr>
            <a:xfrm>
              <a:off x="540" y="3590"/>
              <a:ext cx="3853" cy="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altLang="en-US" sz="2800" dirty="0">
                  <a:latin typeface="Comic Sans MS" panose="030F0702030302020204" pitchFamily="66" charset="0"/>
                  <a:cs typeface="Comic Sans MS" panose="030F0702030302020204" pitchFamily="66" charset="0"/>
                </a:rPr>
                <a:t>R</a:t>
              </a:r>
              <a:r>
                <a:rPr lang="pt-BR" altLang="en-US" sz="2800" baseline="-25000" dirty="0">
                  <a:latin typeface="Comic Sans MS" panose="030F0702030302020204" pitchFamily="66" charset="0"/>
                  <a:cs typeface="Comic Sans MS" panose="030F0702030302020204" pitchFamily="66" charset="0"/>
                </a:rPr>
                <a:t>B1 </a:t>
              </a:r>
              <a:r>
                <a:rPr lang="pt-BR" altLang="en-US" sz="2800" dirty="0">
                  <a:latin typeface="Comic Sans MS" panose="030F0702030302020204" pitchFamily="66" charset="0"/>
                  <a:cs typeface="Comic Sans MS" panose="030F0702030302020204" pitchFamily="66" charset="0"/>
                </a:rPr>
                <a:t>=100k</a:t>
              </a:r>
              <a:endParaRPr lang="pt-BR" altLang="en-US" sz="2800" dirty="0">
                <a:latin typeface="Comic Sans MS" panose="030F0702030302020204" pitchFamily="66" charset="0"/>
                <a:cs typeface="Comic Sans MS" panose="030F0702030302020204" pitchFamily="66" charset="0"/>
              </a:endParaRPr>
            </a:p>
          </p:txBody>
        </p:sp>
        <p:cxnSp>
          <p:nvCxnSpPr>
            <p:cNvPr id="60" name="Conector Reto 59"/>
            <p:cNvCxnSpPr/>
            <p:nvPr/>
          </p:nvCxnSpPr>
          <p:spPr>
            <a:xfrm flipV="1">
              <a:off x="8689" y="7570"/>
              <a:ext cx="87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ector Reto 60"/>
            <p:cNvCxnSpPr/>
            <p:nvPr/>
          </p:nvCxnSpPr>
          <p:spPr>
            <a:xfrm flipV="1">
              <a:off x="8689" y="7714"/>
              <a:ext cx="87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ector Reto 61"/>
            <p:cNvCxnSpPr/>
            <p:nvPr/>
          </p:nvCxnSpPr>
          <p:spPr>
            <a:xfrm rot="16200000" flipV="1">
              <a:off x="2869" y="6055"/>
              <a:ext cx="87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ector Reto 62"/>
            <p:cNvCxnSpPr/>
            <p:nvPr/>
          </p:nvCxnSpPr>
          <p:spPr>
            <a:xfrm rot="16200000" flipV="1">
              <a:off x="3010" y="6073"/>
              <a:ext cx="87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ector Reto 63"/>
            <p:cNvCxnSpPr/>
            <p:nvPr/>
          </p:nvCxnSpPr>
          <p:spPr>
            <a:xfrm flipV="1">
              <a:off x="6434" y="6735"/>
              <a:ext cx="266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ector Reto 64"/>
            <p:cNvCxnSpPr/>
            <p:nvPr/>
          </p:nvCxnSpPr>
          <p:spPr>
            <a:xfrm>
              <a:off x="9089" y="6719"/>
              <a:ext cx="0" cy="85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ector Reto 65"/>
            <p:cNvCxnSpPr/>
            <p:nvPr/>
          </p:nvCxnSpPr>
          <p:spPr>
            <a:xfrm>
              <a:off x="8811" y="8736"/>
              <a:ext cx="55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ector Reto 66"/>
            <p:cNvCxnSpPr/>
            <p:nvPr/>
          </p:nvCxnSpPr>
          <p:spPr>
            <a:xfrm>
              <a:off x="9089" y="7714"/>
              <a:ext cx="0" cy="10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ector Reto 67"/>
            <p:cNvCxnSpPr/>
            <p:nvPr/>
          </p:nvCxnSpPr>
          <p:spPr>
            <a:xfrm>
              <a:off x="1534" y="6106"/>
              <a:ext cx="1757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ector Reto 68"/>
            <p:cNvCxnSpPr/>
            <p:nvPr/>
          </p:nvCxnSpPr>
          <p:spPr>
            <a:xfrm>
              <a:off x="1577" y="6106"/>
              <a:ext cx="0" cy="119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Elipse 69"/>
            <p:cNvSpPr/>
            <p:nvPr/>
          </p:nvSpPr>
          <p:spPr>
            <a:xfrm>
              <a:off x="1233" y="7193"/>
              <a:ext cx="686" cy="7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altLang="en-US"/>
            </a:p>
          </p:txBody>
        </p:sp>
        <p:sp>
          <p:nvSpPr>
            <p:cNvPr id="71" name="Forma livre 70"/>
            <p:cNvSpPr/>
            <p:nvPr/>
          </p:nvSpPr>
          <p:spPr>
            <a:xfrm>
              <a:off x="1327" y="7289"/>
              <a:ext cx="499" cy="555"/>
            </a:xfrm>
            <a:custGeom>
              <a:avLst/>
              <a:gdLst>
                <a:gd name="connisteX0" fmla="*/ 0 w 392430"/>
                <a:gd name="connsiteY0" fmla="*/ 320607 h 520548"/>
                <a:gd name="connisteX1" fmla="*/ 165735 w 392430"/>
                <a:gd name="connsiteY1" fmla="*/ 3742 h 520548"/>
                <a:gd name="connisteX2" fmla="*/ 241300 w 392430"/>
                <a:gd name="connsiteY2" fmla="*/ 517457 h 520548"/>
                <a:gd name="connisteX3" fmla="*/ 392430 w 392430"/>
                <a:gd name="connsiteY3" fmla="*/ 184717 h 520548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392430" h="520548">
                  <a:moveTo>
                    <a:pt x="0" y="320607"/>
                  </a:moveTo>
                  <a:cubicBezTo>
                    <a:pt x="31750" y="246947"/>
                    <a:pt x="117475" y="-35628"/>
                    <a:pt x="165735" y="3742"/>
                  </a:cubicBezTo>
                  <a:cubicBezTo>
                    <a:pt x="213995" y="43112"/>
                    <a:pt x="196215" y="481262"/>
                    <a:pt x="241300" y="517457"/>
                  </a:cubicBezTo>
                  <a:cubicBezTo>
                    <a:pt x="286385" y="553652"/>
                    <a:pt x="363855" y="261552"/>
                    <a:pt x="392430" y="184717"/>
                  </a:cubicBezTo>
                </a:path>
              </a:pathLst>
            </a:cu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altLang="en-US"/>
            </a:p>
          </p:txBody>
        </p:sp>
        <p:cxnSp>
          <p:nvCxnSpPr>
            <p:cNvPr id="72" name="Conector Reto 71"/>
            <p:cNvCxnSpPr/>
            <p:nvPr/>
          </p:nvCxnSpPr>
          <p:spPr>
            <a:xfrm rot="5400000">
              <a:off x="1038" y="8364"/>
              <a:ext cx="1077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ector Reto 72"/>
            <p:cNvCxnSpPr/>
            <p:nvPr/>
          </p:nvCxnSpPr>
          <p:spPr>
            <a:xfrm>
              <a:off x="1306" y="8924"/>
              <a:ext cx="55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ector Reto 73"/>
            <p:cNvCxnSpPr/>
            <p:nvPr/>
          </p:nvCxnSpPr>
          <p:spPr>
            <a:xfrm flipH="1" flipV="1">
              <a:off x="1577" y="6798"/>
              <a:ext cx="8" cy="38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Caixa de Texto 23"/>
            <p:cNvSpPr txBox="1"/>
            <p:nvPr/>
          </p:nvSpPr>
          <p:spPr>
            <a:xfrm>
              <a:off x="2801" y="4669"/>
              <a:ext cx="1292" cy="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altLang="en-US" sz="2800" dirty="0">
                  <a:latin typeface="Comic Sans MS" panose="030F0702030302020204" pitchFamily="66" charset="0"/>
                  <a:cs typeface="Comic Sans MS" panose="030F0702030302020204" pitchFamily="66" charset="0"/>
                </a:rPr>
                <a:t>C</a:t>
              </a:r>
              <a:r>
                <a:rPr lang="pt-BR" altLang="en-US" sz="2800" baseline="-25000" dirty="0">
                  <a:latin typeface="Comic Sans MS" panose="030F0702030302020204" pitchFamily="66" charset="0"/>
                  <a:cs typeface="Comic Sans MS" panose="030F0702030302020204" pitchFamily="66" charset="0"/>
                </a:rPr>
                <a:t>B </a:t>
              </a:r>
              <a:endParaRPr lang="pt-BR" altLang="en-US" sz="2800" dirty="0">
                <a:latin typeface="Comic Sans MS" panose="030F0702030302020204" pitchFamily="66" charset="0"/>
                <a:cs typeface="Comic Sans MS" panose="030F0702030302020204" pitchFamily="66" charset="0"/>
              </a:endParaRPr>
            </a:p>
          </p:txBody>
        </p:sp>
        <p:sp>
          <p:nvSpPr>
            <p:cNvPr id="78" name="Caixa de Texto 23"/>
            <p:cNvSpPr txBox="1"/>
            <p:nvPr/>
          </p:nvSpPr>
          <p:spPr>
            <a:xfrm>
              <a:off x="9367" y="7135"/>
              <a:ext cx="1292" cy="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altLang="en-US" sz="2800" dirty="0">
                  <a:latin typeface="Comic Sans MS" panose="030F0702030302020204" pitchFamily="66" charset="0"/>
                  <a:cs typeface="Comic Sans MS" panose="030F0702030302020204" pitchFamily="66" charset="0"/>
                </a:rPr>
                <a:t>C</a:t>
              </a:r>
              <a:r>
                <a:rPr lang="pt-BR" altLang="en-US" sz="2800" baseline="-25000" dirty="0">
                  <a:latin typeface="Comic Sans MS" panose="030F0702030302020204" pitchFamily="66" charset="0"/>
                  <a:cs typeface="Comic Sans MS" panose="030F0702030302020204" pitchFamily="66" charset="0"/>
                </a:rPr>
                <a:t>E </a:t>
              </a:r>
              <a:endParaRPr lang="pt-BR" altLang="en-US" sz="2800" dirty="0">
                <a:latin typeface="Comic Sans MS" panose="030F0702030302020204" pitchFamily="66" charset="0"/>
                <a:cs typeface="Comic Sans MS" panose="030F0702030302020204" pitchFamily="66" charset="0"/>
              </a:endParaRPr>
            </a:p>
          </p:txBody>
        </p:sp>
      </p:grpSp>
      <p:cxnSp>
        <p:nvCxnSpPr>
          <p:cNvPr id="79" name="Conector Reto 74"/>
          <p:cNvCxnSpPr/>
          <p:nvPr/>
        </p:nvCxnSpPr>
        <p:spPr>
          <a:xfrm>
            <a:off x="9812020" y="279146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ector Reto 79"/>
          <p:cNvCxnSpPr/>
          <p:nvPr/>
        </p:nvCxnSpPr>
        <p:spPr>
          <a:xfrm flipH="1">
            <a:off x="8860155" y="3297555"/>
            <a:ext cx="0" cy="417195"/>
          </a:xfrm>
          <a:prstGeom prst="line">
            <a:avLst/>
          </a:prstGeom>
          <a:ln w="25400"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ector Reto 80"/>
          <p:cNvCxnSpPr/>
          <p:nvPr/>
        </p:nvCxnSpPr>
        <p:spPr>
          <a:xfrm flipV="1">
            <a:off x="9801225" y="1869440"/>
            <a:ext cx="0" cy="1456055"/>
          </a:xfrm>
          <a:prstGeom prst="line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Grupo 81"/>
          <p:cNvGrpSpPr/>
          <p:nvPr/>
        </p:nvGrpSpPr>
        <p:grpSpPr>
          <a:xfrm>
            <a:off x="9618980" y="2239645"/>
            <a:ext cx="387350" cy="552450"/>
            <a:chOff x="7555792" y="2647951"/>
            <a:chExt cx="387626" cy="552342"/>
          </a:xfrm>
          <a:solidFill>
            <a:srgbClr val="00B0F0">
              <a:alpha val="97000"/>
            </a:srgbClr>
          </a:solidFill>
        </p:grpSpPr>
        <p:sp>
          <p:nvSpPr>
            <p:cNvPr id="83" name="Elipse 82"/>
            <p:cNvSpPr/>
            <p:nvPr/>
          </p:nvSpPr>
          <p:spPr>
            <a:xfrm>
              <a:off x="7555792" y="2647951"/>
              <a:ext cx="387626" cy="552342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84" name="Conector de Seta Reta 59"/>
            <p:cNvCxnSpPr/>
            <p:nvPr/>
          </p:nvCxnSpPr>
          <p:spPr>
            <a:xfrm flipH="1">
              <a:off x="7758527" y="2740305"/>
              <a:ext cx="0" cy="363994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headEnd type="none" w="lg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5" name="Conector Reto 84"/>
          <p:cNvCxnSpPr/>
          <p:nvPr/>
        </p:nvCxnSpPr>
        <p:spPr>
          <a:xfrm rot="5400000" flipH="1">
            <a:off x="7780020" y="1600835"/>
            <a:ext cx="0" cy="539750"/>
          </a:xfrm>
          <a:prstGeom prst="line">
            <a:avLst/>
          </a:prstGeom>
          <a:ln w="25400"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Caixa de Texto 23"/>
          <p:cNvSpPr txBox="1"/>
          <p:nvPr/>
        </p:nvSpPr>
        <p:spPr>
          <a:xfrm>
            <a:off x="8432800" y="1831975"/>
            <a:ext cx="8331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en-US" sz="3200" i="1" dirty="0" smtClean="0">
                <a:latin typeface="Cambria" panose="02040503050406030204" charset="0"/>
                <a:cs typeface="Cambria" panose="02040503050406030204" charset="0"/>
              </a:rPr>
              <a:t>v</a:t>
            </a:r>
            <a:r>
              <a:rPr lang="pt-BR" altLang="en-US" sz="3200" i="1" baseline="-25000" dirty="0" smtClean="0">
                <a:latin typeface="Cambria" panose="02040503050406030204" charset="0"/>
                <a:cs typeface="Cambria" panose="02040503050406030204" charset="0"/>
              </a:rPr>
              <a:t>be</a:t>
            </a:r>
            <a:endParaRPr lang="pt-BR" altLang="en-US" sz="3200" i="1" baseline="-25000" dirty="0" smtClean="0"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91" name="Caixa de Texto 23"/>
          <p:cNvSpPr txBox="1"/>
          <p:nvPr/>
        </p:nvSpPr>
        <p:spPr>
          <a:xfrm>
            <a:off x="9793605" y="1953260"/>
            <a:ext cx="833120" cy="523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en-US" sz="2800" dirty="0" smtClean="0">
                <a:latin typeface="Comic Sans MS" panose="030F0702030302020204" pitchFamily="66" charset="0"/>
                <a:cs typeface="Comic Sans MS" panose="030F0702030302020204" pitchFamily="66" charset="0"/>
              </a:rPr>
              <a:t>C</a:t>
            </a:r>
            <a:endParaRPr lang="pt-BR" altLang="en-US" sz="2800" baseline="-25000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92" name="Caixa de Texto 23"/>
          <p:cNvSpPr txBox="1"/>
          <p:nvPr/>
        </p:nvSpPr>
        <p:spPr>
          <a:xfrm>
            <a:off x="8075295" y="3378200"/>
            <a:ext cx="833120" cy="523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en-US" sz="2800" dirty="0" smtClean="0">
                <a:latin typeface="Comic Sans MS" panose="030F0702030302020204" pitchFamily="66" charset="0"/>
                <a:cs typeface="Comic Sans MS" panose="030F0702030302020204" pitchFamily="66" charset="0"/>
              </a:rPr>
              <a:t>E</a:t>
            </a:r>
            <a:endParaRPr lang="pt-BR" altLang="en-US" sz="2800" baseline="-25000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93" name="Caixa de Texto 23"/>
          <p:cNvSpPr txBox="1"/>
          <p:nvPr/>
        </p:nvSpPr>
        <p:spPr>
          <a:xfrm>
            <a:off x="7192645" y="1930400"/>
            <a:ext cx="833120" cy="523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en-US" sz="2800" dirty="0" smtClean="0">
                <a:latin typeface="Comic Sans MS" panose="030F0702030302020204" pitchFamily="66" charset="0"/>
                <a:cs typeface="Comic Sans MS" panose="030F0702030302020204" pitchFamily="66" charset="0"/>
              </a:rPr>
              <a:t>B</a:t>
            </a:r>
            <a:endParaRPr lang="pt-BR" altLang="en-US" sz="2800" baseline="-25000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cxnSp>
        <p:nvCxnSpPr>
          <p:cNvPr id="94" name="Conector Reto 93"/>
          <p:cNvCxnSpPr/>
          <p:nvPr/>
        </p:nvCxnSpPr>
        <p:spPr>
          <a:xfrm rot="16200000">
            <a:off x="10063480" y="1603375"/>
            <a:ext cx="0" cy="539750"/>
          </a:xfrm>
          <a:prstGeom prst="line">
            <a:avLst/>
          </a:prstGeom>
          <a:ln w="25400"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ector Reto 94"/>
          <p:cNvCxnSpPr/>
          <p:nvPr/>
        </p:nvCxnSpPr>
        <p:spPr>
          <a:xfrm flipH="1">
            <a:off x="8037195" y="3325495"/>
            <a:ext cx="178054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ector Reto 95"/>
          <p:cNvCxnSpPr/>
          <p:nvPr/>
        </p:nvCxnSpPr>
        <p:spPr>
          <a:xfrm flipV="1">
            <a:off x="8037195" y="1868805"/>
            <a:ext cx="0" cy="1456055"/>
          </a:xfrm>
          <a:prstGeom prst="line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Forma livre 96"/>
          <p:cNvSpPr/>
          <p:nvPr/>
        </p:nvSpPr>
        <p:spPr>
          <a:xfrm flipH="1" flipV="1">
            <a:off x="8075295" y="1994535"/>
            <a:ext cx="621030" cy="1104900"/>
          </a:xfrm>
          <a:custGeom>
            <a:avLst/>
            <a:gdLst>
              <a:gd name="connsiteX0" fmla="*/ 1266303 w 1266303"/>
              <a:gd name="connsiteY0" fmla="*/ 1842448 h 1843904"/>
              <a:gd name="connsiteX1" fmla="*/ 529324 w 1266303"/>
              <a:gd name="connsiteY1" fmla="*/ 1678675 h 1843904"/>
              <a:gd name="connsiteX2" fmla="*/ 10709 w 1266303"/>
              <a:gd name="connsiteY2" fmla="*/ 805218 h 1843904"/>
              <a:gd name="connsiteX3" fmla="*/ 229073 w 1266303"/>
              <a:gd name="connsiteY3" fmla="*/ 0 h 1843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6303" h="1843904">
                <a:moveTo>
                  <a:pt x="1266303" y="1842448"/>
                </a:moveTo>
                <a:cubicBezTo>
                  <a:pt x="1002446" y="1846997"/>
                  <a:pt x="738590" y="1851547"/>
                  <a:pt x="529324" y="1678675"/>
                </a:cubicBezTo>
                <a:cubicBezTo>
                  <a:pt x="320058" y="1505803"/>
                  <a:pt x="60751" y="1084997"/>
                  <a:pt x="10709" y="805218"/>
                </a:cubicBezTo>
                <a:cubicBezTo>
                  <a:pt x="-39333" y="525439"/>
                  <a:pt x="94870" y="262719"/>
                  <a:pt x="229073" y="0"/>
                </a:cubicBezTo>
              </a:path>
            </a:pathLst>
          </a:custGeom>
          <a:noFill/>
          <a:ln w="22225">
            <a:solidFill>
              <a:srgbClr val="C00000"/>
            </a:solidFill>
            <a:headEnd type="triangle" w="lg" len="med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8" name="Caixa de Texto 97"/>
              <p:cNvSpPr txBox="1"/>
              <p:nvPr/>
            </p:nvSpPr>
            <p:spPr>
              <a:xfrm>
                <a:off x="9788525" y="2695575"/>
                <a:ext cx="1026160" cy="46037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pt-BR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pt-BR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b>
                        <m:sSubPr>
                          <m:ctrlPr>
                            <a:rPr lang="en-US" altLang="pt-BR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𝑏𝑒</m:t>
                          </m:r>
                        </m:sub>
                      </m:sSub>
                    </m:oMath>
                  </m:oMathPara>
                </a14:m>
                <a:endParaRPr lang="en-US" altLang="en-US" sz="2400" i="1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98" name="Caixa de Texto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8525" y="2695575"/>
                <a:ext cx="1026160" cy="460375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9" name="Grupo 98"/>
          <p:cNvGrpSpPr/>
          <p:nvPr/>
        </p:nvGrpSpPr>
        <p:grpSpPr>
          <a:xfrm rot="5400000" flipH="1">
            <a:off x="7388225" y="2449830"/>
            <a:ext cx="1274445" cy="234950"/>
            <a:chOff x="4152748" y="3524056"/>
            <a:chExt cx="1274569" cy="255373"/>
          </a:xfrm>
        </p:grpSpPr>
        <p:cxnSp>
          <p:nvCxnSpPr>
            <p:cNvPr id="100" name="Conector Reto 79"/>
            <p:cNvCxnSpPr/>
            <p:nvPr/>
          </p:nvCxnSpPr>
          <p:spPr>
            <a:xfrm flipV="1">
              <a:off x="4152748" y="3640943"/>
              <a:ext cx="1274569" cy="0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Retângulo 100"/>
            <p:cNvSpPr/>
            <p:nvPr/>
          </p:nvSpPr>
          <p:spPr>
            <a:xfrm>
              <a:off x="4606140" y="3524056"/>
              <a:ext cx="476096" cy="255373"/>
            </a:xfrm>
            <a:prstGeom prst="rect">
              <a:avLst/>
            </a:prstGeom>
            <a:ln w="22225"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02" name="Caixa de Texto 101"/>
              <p:cNvSpPr txBox="1"/>
              <p:nvPr/>
            </p:nvSpPr>
            <p:spPr>
              <a:xfrm>
                <a:off x="8139430" y="2239645"/>
                <a:ext cx="556895" cy="46037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altLang="en-US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</m:ctrlPr>
                        </m:sSubPr>
                        <m:e>
                          <m:r>
                            <a:rPr lang="en-US" altLang="pt-BR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  <m:t>𝒓</m:t>
                          </m:r>
                        </m:e>
                        <m:sub>
                          <m:r>
                            <a:rPr lang="en-US" altLang="pt-BR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  <m:t>𝝅</m:t>
                          </m:r>
                        </m:sub>
                      </m:sSub>
                    </m:oMath>
                  </m:oMathPara>
                </a14:m>
                <a:endParaRPr lang="en-US" altLang="pt-BR" sz="2400" b="1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  <a:sym typeface="Symbol" panose="05050102010706020507" charset="0"/>
                </a:endParaRPr>
              </a:p>
            </p:txBody>
          </p:sp>
        </mc:Choice>
        <mc:Fallback>
          <p:sp>
            <p:nvSpPr>
              <p:cNvPr id="102" name="Caixa de Texto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9430" y="2239645"/>
                <a:ext cx="556895" cy="4603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upo 2"/>
          <p:cNvGrpSpPr/>
          <p:nvPr/>
        </p:nvGrpSpPr>
        <p:grpSpPr>
          <a:xfrm rot="5400000" flipH="1">
            <a:off x="10305583" y="2351917"/>
            <a:ext cx="1274445" cy="234950"/>
            <a:chOff x="4152748" y="3524056"/>
            <a:chExt cx="1274569" cy="255373"/>
          </a:xfrm>
        </p:grpSpPr>
        <p:cxnSp>
          <p:nvCxnSpPr>
            <p:cNvPr id="8" name="Conector Reto 79"/>
            <p:cNvCxnSpPr/>
            <p:nvPr/>
          </p:nvCxnSpPr>
          <p:spPr>
            <a:xfrm flipV="1">
              <a:off x="4152748" y="3640943"/>
              <a:ext cx="1274569" cy="0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tângulo 8"/>
            <p:cNvSpPr/>
            <p:nvPr/>
          </p:nvSpPr>
          <p:spPr>
            <a:xfrm>
              <a:off x="4606140" y="3524056"/>
              <a:ext cx="476096" cy="255373"/>
            </a:xfrm>
            <a:prstGeom prst="rect">
              <a:avLst/>
            </a:prstGeom>
            <a:ln w="222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</p:grpSp>
      <p:grpSp>
        <p:nvGrpSpPr>
          <p:cNvPr id="18" name="Grupo 17"/>
          <p:cNvGrpSpPr/>
          <p:nvPr/>
        </p:nvGrpSpPr>
        <p:grpSpPr>
          <a:xfrm rot="5400000" flipH="1">
            <a:off x="6437798" y="2391922"/>
            <a:ext cx="1274445" cy="234950"/>
            <a:chOff x="4152748" y="3524056"/>
            <a:chExt cx="1274569" cy="255373"/>
          </a:xfrm>
        </p:grpSpPr>
        <p:cxnSp>
          <p:nvCxnSpPr>
            <p:cNvPr id="19" name="Conector Reto 79"/>
            <p:cNvCxnSpPr/>
            <p:nvPr/>
          </p:nvCxnSpPr>
          <p:spPr>
            <a:xfrm flipV="1">
              <a:off x="4152748" y="3640943"/>
              <a:ext cx="1274569" cy="0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tângulo 19"/>
            <p:cNvSpPr/>
            <p:nvPr/>
          </p:nvSpPr>
          <p:spPr>
            <a:xfrm>
              <a:off x="4606140" y="3524056"/>
              <a:ext cx="476096" cy="255373"/>
            </a:xfrm>
            <a:prstGeom prst="rect">
              <a:avLst/>
            </a:prstGeom>
            <a:ln w="22225"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</p:grpSp>
      <p:grpSp>
        <p:nvGrpSpPr>
          <p:cNvPr id="21" name="Grupo 20"/>
          <p:cNvGrpSpPr/>
          <p:nvPr/>
        </p:nvGrpSpPr>
        <p:grpSpPr>
          <a:xfrm rot="5400000" flipH="1">
            <a:off x="5997743" y="2391922"/>
            <a:ext cx="1274445" cy="234950"/>
            <a:chOff x="4152748" y="3524056"/>
            <a:chExt cx="1274569" cy="255373"/>
          </a:xfrm>
        </p:grpSpPr>
        <p:cxnSp>
          <p:nvCxnSpPr>
            <p:cNvPr id="22" name="Conector Reto 79"/>
            <p:cNvCxnSpPr/>
            <p:nvPr/>
          </p:nvCxnSpPr>
          <p:spPr>
            <a:xfrm flipV="1">
              <a:off x="4152748" y="3640943"/>
              <a:ext cx="1274569" cy="0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tângulo 22"/>
            <p:cNvSpPr/>
            <p:nvPr/>
          </p:nvSpPr>
          <p:spPr>
            <a:xfrm>
              <a:off x="4606140" y="3524056"/>
              <a:ext cx="476096" cy="255373"/>
            </a:xfrm>
            <a:prstGeom prst="rect">
              <a:avLst/>
            </a:prstGeom>
            <a:ln w="22225"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</p:grpSp>
      <p:cxnSp>
        <p:nvCxnSpPr>
          <p:cNvPr id="29" name="Conector Reto 28"/>
          <p:cNvCxnSpPr/>
          <p:nvPr/>
        </p:nvCxnSpPr>
        <p:spPr>
          <a:xfrm>
            <a:off x="6120130" y="1863090"/>
            <a:ext cx="1548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/>
          <p:cNvCxnSpPr/>
          <p:nvPr/>
        </p:nvCxnSpPr>
        <p:spPr>
          <a:xfrm>
            <a:off x="6502760" y="3139988"/>
            <a:ext cx="28759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>
            <a:off x="6945355" y="3139353"/>
            <a:ext cx="28759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>
            <a:off x="8711290" y="3761018"/>
            <a:ext cx="28759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>
            <a:off x="10799170" y="3099983"/>
            <a:ext cx="28759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ector Reto 85"/>
          <p:cNvCxnSpPr/>
          <p:nvPr/>
        </p:nvCxnSpPr>
        <p:spPr>
          <a:xfrm>
            <a:off x="5788166" y="1887140"/>
            <a:ext cx="0" cy="70436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Elipse 86"/>
          <p:cNvSpPr/>
          <p:nvPr/>
        </p:nvSpPr>
        <p:spPr>
          <a:xfrm>
            <a:off x="5610225" y="2529993"/>
            <a:ext cx="354876" cy="4182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altLang="en-US"/>
          </a:p>
        </p:txBody>
      </p:sp>
      <p:sp>
        <p:nvSpPr>
          <p:cNvPr id="88" name="Forma livre 87"/>
          <p:cNvSpPr/>
          <p:nvPr/>
        </p:nvSpPr>
        <p:spPr>
          <a:xfrm>
            <a:off x="5658852" y="2586789"/>
            <a:ext cx="258139" cy="328353"/>
          </a:xfrm>
          <a:custGeom>
            <a:avLst/>
            <a:gdLst>
              <a:gd name="connisteX0" fmla="*/ 0 w 392430"/>
              <a:gd name="connsiteY0" fmla="*/ 320607 h 520548"/>
              <a:gd name="connisteX1" fmla="*/ 165735 w 392430"/>
              <a:gd name="connsiteY1" fmla="*/ 3742 h 520548"/>
              <a:gd name="connisteX2" fmla="*/ 241300 w 392430"/>
              <a:gd name="connsiteY2" fmla="*/ 517457 h 520548"/>
              <a:gd name="connisteX3" fmla="*/ 392430 w 392430"/>
              <a:gd name="connsiteY3" fmla="*/ 184717 h 520548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</a:cxnLst>
            <a:rect l="l" t="t" r="r" b="b"/>
            <a:pathLst>
              <a:path w="392430" h="520548">
                <a:moveTo>
                  <a:pt x="0" y="320607"/>
                </a:moveTo>
                <a:cubicBezTo>
                  <a:pt x="31750" y="246947"/>
                  <a:pt x="117475" y="-35628"/>
                  <a:pt x="165735" y="3742"/>
                </a:cubicBezTo>
                <a:cubicBezTo>
                  <a:pt x="213995" y="43112"/>
                  <a:pt x="196215" y="481262"/>
                  <a:pt x="241300" y="517457"/>
                </a:cubicBezTo>
                <a:cubicBezTo>
                  <a:pt x="286385" y="553652"/>
                  <a:pt x="363855" y="261552"/>
                  <a:pt x="392430" y="184717"/>
                </a:cubicBezTo>
              </a:path>
            </a:pathLst>
          </a:cu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altLang="en-US"/>
          </a:p>
        </p:txBody>
      </p:sp>
      <p:cxnSp>
        <p:nvCxnSpPr>
          <p:cNvPr id="89" name="Conector Reto 88"/>
          <p:cNvCxnSpPr/>
          <p:nvPr/>
        </p:nvCxnSpPr>
        <p:spPr>
          <a:xfrm rot="5400000">
            <a:off x="5469282" y="3223140"/>
            <a:ext cx="63727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ector Reto 102"/>
          <p:cNvCxnSpPr/>
          <p:nvPr/>
        </p:nvCxnSpPr>
        <p:spPr>
          <a:xfrm>
            <a:off x="5643605" y="3557818"/>
            <a:ext cx="28759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ector Reto 103"/>
          <p:cNvCxnSpPr/>
          <p:nvPr/>
        </p:nvCxnSpPr>
        <p:spPr>
          <a:xfrm>
            <a:off x="5788025" y="1868805"/>
            <a:ext cx="36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ector Reto 104"/>
          <p:cNvCxnSpPr/>
          <p:nvPr/>
        </p:nvCxnSpPr>
        <p:spPr>
          <a:xfrm>
            <a:off x="10333355" y="1863090"/>
            <a:ext cx="648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Caixa de Texto 23"/>
          <p:cNvSpPr txBox="1"/>
          <p:nvPr/>
        </p:nvSpPr>
        <p:spPr>
          <a:xfrm>
            <a:off x="10799445" y="1868805"/>
            <a:ext cx="9531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en-US" sz="2800" dirty="0">
                <a:latin typeface="Comic Sans MS" panose="030F0702030302020204" pitchFamily="66" charset="0"/>
                <a:cs typeface="Comic Sans MS" panose="030F0702030302020204" pitchFamily="66" charset="0"/>
              </a:rPr>
              <a:t>R</a:t>
            </a:r>
            <a:r>
              <a:rPr lang="pt-BR" altLang="en-US" sz="2800" baseline="-25000" dirty="0" smtClean="0">
                <a:latin typeface="Comic Sans MS" panose="030F0702030302020204" pitchFamily="66" charset="0"/>
                <a:cs typeface="Comic Sans MS" panose="030F0702030302020204" pitchFamily="66" charset="0"/>
              </a:rPr>
              <a:t>C </a:t>
            </a:r>
            <a:endParaRPr lang="pt-BR" altLang="en-US" sz="2800" dirty="0" smtClean="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108" name="Caixa de Texto 23"/>
          <p:cNvSpPr txBox="1"/>
          <p:nvPr/>
        </p:nvSpPr>
        <p:spPr>
          <a:xfrm>
            <a:off x="6257290" y="3220720"/>
            <a:ext cx="13296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en-US" sz="2000" dirty="0">
                <a:latin typeface="Comic Sans MS" panose="030F0702030302020204" pitchFamily="66" charset="0"/>
                <a:cs typeface="Comic Sans MS" panose="030F0702030302020204" pitchFamily="66" charset="0"/>
              </a:rPr>
              <a:t>R</a:t>
            </a:r>
            <a:r>
              <a:rPr lang="pt-BR" altLang="en-US" sz="2000" baseline="-25000" dirty="0">
                <a:latin typeface="Comic Sans MS" panose="030F0702030302020204" pitchFamily="66" charset="0"/>
                <a:cs typeface="Comic Sans MS" panose="030F0702030302020204" pitchFamily="66" charset="0"/>
              </a:rPr>
              <a:t>B1</a:t>
            </a:r>
            <a:r>
              <a:rPr lang="pt-BR" altLang="en-US" sz="2000" dirty="0">
                <a:latin typeface="Comic Sans MS" panose="030F0702030302020204" pitchFamily="66" charset="0"/>
                <a:cs typeface="Comic Sans MS" panose="030F0702030302020204" pitchFamily="66" charset="0"/>
              </a:rPr>
              <a:t>//R</a:t>
            </a:r>
            <a:r>
              <a:rPr lang="pt-BR" altLang="en-US" sz="2000" baseline="-25000" dirty="0">
                <a:latin typeface="Comic Sans MS" panose="030F0702030302020204" pitchFamily="66" charset="0"/>
                <a:cs typeface="Comic Sans MS" panose="030F0702030302020204" pitchFamily="66" charset="0"/>
              </a:rPr>
              <a:t>B2</a:t>
            </a:r>
            <a:r>
              <a:rPr lang="pt-BR" altLang="en-US" sz="2800" baseline="-25000" dirty="0" smtClean="0"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endParaRPr lang="pt-BR" altLang="en-US" sz="2800" baseline="-25000" dirty="0" smtClean="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109" name="CaixaDeTexto 47"/>
          <p:cNvSpPr txBox="1"/>
          <p:nvPr/>
        </p:nvSpPr>
        <p:spPr>
          <a:xfrm>
            <a:off x="4848878" y="2111101"/>
            <a:ext cx="93916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i="1" dirty="0" err="1" smtClean="0">
                <a:latin typeface="Century Schoolbook" panose="02040604050505020304" pitchFamily="18" charset="0"/>
                <a:ea typeface="Cambria Math" panose="02040503050406030204" pitchFamily="18" charset="0"/>
              </a:rPr>
              <a:t>vin</a:t>
            </a:r>
            <a:r>
              <a:rPr lang="pt-BR" sz="2400" i="1" dirty="0" smtClean="0">
                <a:latin typeface="Century Schoolbook" panose="02040604050505020304" pitchFamily="18" charset="0"/>
                <a:ea typeface="Cambria Math" panose="02040503050406030204" pitchFamily="18" charset="0"/>
              </a:rPr>
              <a:t>(t)</a:t>
            </a:r>
            <a:endParaRPr lang="pt-BR" sz="2400" i="1" dirty="0">
              <a:latin typeface="Century Schoolbook" panose="02040604050505020304" pitchFamily="18" charset="0"/>
              <a:ea typeface="Cambria Math" panose="02040503050406030204" pitchFamily="18" charset="0"/>
            </a:endParaRPr>
          </a:p>
        </p:txBody>
      </p:sp>
      <p:sp>
        <p:nvSpPr>
          <p:cNvPr id="114" name="CaixaDeTexto 47"/>
          <p:cNvSpPr txBox="1"/>
          <p:nvPr/>
        </p:nvSpPr>
        <p:spPr>
          <a:xfrm>
            <a:off x="10457068" y="1310239"/>
            <a:ext cx="64774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i="1" dirty="0" smtClean="0">
                <a:latin typeface="Century Schoolbook" panose="02040604050505020304" pitchFamily="18" charset="0"/>
                <a:ea typeface="Cambria Math" panose="02040503050406030204" pitchFamily="18" charset="0"/>
              </a:rPr>
              <a:t>v</a:t>
            </a:r>
            <a:r>
              <a:rPr lang="pt-BR" sz="2800" i="1" baseline="-25000" dirty="0" smtClean="0">
                <a:latin typeface="Century Schoolbook" panose="02040604050505020304" pitchFamily="18" charset="0"/>
                <a:ea typeface="Cambria Math" panose="02040503050406030204" pitchFamily="18" charset="0"/>
              </a:rPr>
              <a:t>C</a:t>
            </a:r>
            <a:endParaRPr lang="pt-BR" sz="2800" i="1" baseline="-25000" dirty="0" smtClean="0">
              <a:latin typeface="Century Schoolbook" panose="020406040505050203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5" name="Caixa de Texto 114"/>
              <p:cNvSpPr txBox="1"/>
              <p:nvPr/>
            </p:nvSpPr>
            <p:spPr>
              <a:xfrm>
                <a:off x="5788025" y="3997325"/>
                <a:ext cx="5579745" cy="10052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pt-BR" sz="3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</m:ctrlPr>
                        </m:sSubPr>
                        <m:e>
                          <m:r>
                            <a:rPr lang="en-US" altLang="pt-BR" sz="3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pt-BR" sz="3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  <m:t>𝒄</m:t>
                          </m:r>
                        </m:sub>
                      </m:sSub>
                      <m:r>
                        <a:rPr lang="en-US" altLang="pt-BR" sz="32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  <a:sym typeface="Symbol" panose="05050102010706020507" charset="0"/>
                        </a:rPr>
                        <m:t>=</m:t>
                      </m:r>
                      <m:r>
                        <a:rPr lang="en-US" altLang="pt-BR" sz="32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  <a:sym typeface="Symbol" panose="05050102010706020507" charset="0"/>
                        </a:rPr>
                        <m:t>−</m:t>
                      </m:r>
                      <m:sSub>
                        <m:sSubPr>
                          <m:ctrlPr>
                            <a:rPr lang="en-US" altLang="pt-BR" sz="3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</m:ctrlPr>
                        </m:sSubPr>
                        <m:e>
                          <m:r>
                            <a:rPr lang="en-US" altLang="pt-BR" sz="3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pt-BR" sz="3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  <m:t>𝒊𝒏</m:t>
                          </m:r>
                        </m:sub>
                      </m:sSub>
                      <m:r>
                        <a:rPr lang="en-US" altLang="pt-BR" sz="32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  <a:sym typeface="Symbol" panose="05050102010706020507" charset="0"/>
                        </a:rPr>
                        <m:t>.</m:t>
                      </m:r>
                      <m:r>
                        <a:rPr lang="en-US" altLang="pt-BR" sz="32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  <a:sym typeface="Symbol" panose="05050102010706020507" charset="0"/>
                        </a:rPr>
                        <m:t>𝒈</m:t>
                      </m:r>
                      <m:r>
                        <a:rPr lang="en-US" altLang="pt-BR" sz="3200" b="1" i="1" baseline="-250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  <a:sym typeface="Symbol" panose="05050102010706020507" charset="0"/>
                        </a:rPr>
                        <m:t>𝒎</m:t>
                      </m:r>
                      <m:r>
                        <a:rPr lang="en-US" altLang="pt-BR" sz="32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  <a:sym typeface="Symbol" panose="05050102010706020507" charset="0"/>
                        </a:rPr>
                        <m:t>𝑹</m:t>
                      </m:r>
                      <m:r>
                        <a:rPr lang="en-US" altLang="pt-BR" sz="3200" b="1" i="1" baseline="-250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  <a:sym typeface="Symbol" panose="05050102010706020507" charset="0"/>
                        </a:rPr>
                        <m:t>𝑪</m:t>
                      </m:r>
                      <m:r>
                        <a:rPr lang="en-US" altLang="pt-BR" sz="32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  <a:sym typeface="Symbol" panose="05050102010706020507" charset="0"/>
                        </a:rPr>
                        <m:t>=</m:t>
                      </m:r>
                      <m:r>
                        <a:rPr lang="en-US" altLang="pt-BR" sz="32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  <a:sym typeface="Symbol" panose="05050102010706020507" charset="0"/>
                        </a:rPr>
                        <m:t>−</m:t>
                      </m:r>
                      <m:sSub>
                        <m:sSubPr>
                          <m:ctrlPr>
                            <a:rPr lang="en-US" altLang="pt-BR" sz="3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</m:ctrlPr>
                        </m:sSubPr>
                        <m:e>
                          <m:r>
                            <a:rPr lang="en-US" altLang="pt-BR" sz="3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pt-BR" sz="3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  <m:t>𝒊𝒏</m:t>
                          </m:r>
                        </m:sub>
                      </m:sSub>
                      <m:r>
                        <a:rPr lang="en-US" altLang="pt-BR" sz="32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  <a:sym typeface="Symbol" panose="05050102010706020507" charset="0"/>
                        </a:rPr>
                        <m:t>.</m:t>
                      </m:r>
                      <m:f>
                        <m:fPr>
                          <m:ctrlPr>
                            <a:rPr lang="en-US" altLang="pt-BR" sz="3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</m:ctrlPr>
                        </m:fPr>
                        <m:num>
                          <m:r>
                            <a:rPr lang="en-US" altLang="pt-BR" sz="3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  <m:t>𝑰</m:t>
                          </m:r>
                          <m:r>
                            <a:rPr lang="en-US" altLang="pt-BR" sz="3200" b="1" i="1" baseline="-25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  <m:t>𝑪</m:t>
                          </m:r>
                        </m:num>
                        <m:den>
                          <m:r>
                            <a:rPr lang="en-US" altLang="pt-BR" sz="3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  <m:t>𝑼</m:t>
                          </m:r>
                          <m:r>
                            <a:rPr lang="en-US" altLang="pt-BR" sz="3200" b="1" i="1" baseline="-25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  <m:t>𝑻</m:t>
                          </m:r>
                        </m:den>
                      </m:f>
                      <m:r>
                        <a:rPr lang="en-US" altLang="pt-BR" sz="32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  <a:sym typeface="Symbol" panose="05050102010706020507" charset="0"/>
                        </a:rPr>
                        <m:t>𝑹</m:t>
                      </m:r>
                      <m:r>
                        <a:rPr lang="en-US" altLang="pt-BR" sz="3200" b="1" i="1" baseline="-250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  <a:sym typeface="Symbol" panose="05050102010706020507" charset="0"/>
                        </a:rPr>
                        <m:t>𝑪</m:t>
                      </m:r>
                    </m:oMath>
                  </m:oMathPara>
                </a14:m>
                <a:endParaRPr lang="en-US" altLang="pt-BR" sz="3200" b="1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  <a:sym typeface="Symbol" panose="05050102010706020507" charset="0"/>
                </a:endParaRPr>
              </a:p>
            </p:txBody>
          </p:sp>
        </mc:Choice>
        <mc:Fallback>
          <p:sp>
            <p:nvSpPr>
              <p:cNvPr id="115" name="Caixa de Texto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8025" y="3997325"/>
                <a:ext cx="5579745" cy="1005205"/>
              </a:xfrm>
              <a:prstGeom prst="rect">
                <a:avLst/>
              </a:prstGeom>
              <a:blipFill rotWithShape="1">
                <a:blip r:embed="rId3"/>
                <a:stretch>
                  <a:fillRect r="-387" b="-2716"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6" name="Caixa de Texto 115"/>
              <p:cNvSpPr txBox="1"/>
              <p:nvPr/>
            </p:nvSpPr>
            <p:spPr>
              <a:xfrm>
                <a:off x="5838190" y="5067300"/>
                <a:ext cx="5114290" cy="7924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altLang="pt-BR" sz="32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  <a:sym typeface="Symbol" panose="05050102010706020507" charset="0"/>
                          </a:rPr>
                        </m:ctrlPr>
                      </m:sSubPr>
                      <m:e>
                        <m:r>
                          <a:rPr lang="en-US" altLang="pt-BR" sz="32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  <a:sym typeface="Symbol" panose="05050102010706020507" charset="0"/>
                          </a:rPr>
                          <m:t>𝒗</m:t>
                        </m:r>
                      </m:e>
                      <m:sub>
                        <m:r>
                          <a:rPr lang="en-US" altLang="pt-BR" sz="32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  <a:sym typeface="Symbol" panose="05050102010706020507" charset="0"/>
                          </a:rPr>
                          <m:t>𝒄</m:t>
                        </m:r>
                      </m:sub>
                    </m:sSub>
                    <m:r>
                      <a:rPr lang="en-US" altLang="pt-BR" sz="32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  <a:sym typeface="Symbol" panose="05050102010706020507" charset="0"/>
                      </a:rPr>
                      <m:t>≈</m:t>
                    </m:r>
                    <m:r>
                      <a:rPr lang="en-US" altLang="pt-BR" sz="32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  <a:sym typeface="Symbol" panose="05050102010706020507" charset="0"/>
                      </a:rPr>
                      <m:t>−</m:t>
                    </m:r>
                    <m:sSub>
                      <m:sSubPr>
                        <m:ctrlPr>
                          <a:rPr lang="en-US" altLang="pt-BR" sz="32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  <a:sym typeface="Symbol" panose="05050102010706020507" charset="0"/>
                          </a:rPr>
                        </m:ctrlPr>
                      </m:sSubPr>
                      <m:e>
                        <m:r>
                          <a:rPr lang="en-US" altLang="pt-BR" sz="32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  <a:sym typeface="Symbol" panose="05050102010706020507" charset="0"/>
                          </a:rPr>
                          <m:t>𝒗</m:t>
                        </m:r>
                      </m:e>
                      <m:sub>
                        <m:r>
                          <a:rPr lang="en-US" altLang="pt-BR" sz="32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  <a:sym typeface="Symbol" panose="05050102010706020507" charset="0"/>
                          </a:rPr>
                          <m:t>𝒊𝒏</m:t>
                        </m:r>
                      </m:sub>
                    </m:sSub>
                    <m:r>
                      <a:rPr lang="en-US" altLang="pt-BR" sz="32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  <a:sym typeface="Symbol" panose="05050102010706020507" charset="0"/>
                      </a:rPr>
                      <m:t>.</m:t>
                    </m:r>
                    <m:f>
                      <m:fPr>
                        <m:ctrlPr>
                          <a:rPr lang="en-US" altLang="pt-BR" sz="32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  <a:sym typeface="Symbol" panose="05050102010706020507" charset="0"/>
                          </a:rPr>
                        </m:ctrlPr>
                      </m:fPr>
                      <m:num>
                        <m:r>
                          <a:rPr lang="en-US" altLang="pt-BR" sz="32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  <a:sym typeface="Symbol" panose="05050102010706020507" charset="0"/>
                          </a:rPr>
                          <m:t>𝟏</m:t>
                        </m:r>
                        <m:r>
                          <a:rPr lang="en-US" altLang="pt-BR" sz="32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  <a:sym typeface="Symbol" panose="05050102010706020507" charset="0"/>
                          </a:rPr>
                          <m:t>.</m:t>
                        </m:r>
                        <m:r>
                          <a:rPr lang="en-US" altLang="pt-BR" sz="32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  <a:sym typeface="Symbol" panose="05050102010706020507" charset="0"/>
                          </a:rPr>
                          <m:t>𝟐𝟖𝒎</m:t>
                        </m:r>
                      </m:num>
                      <m:den>
                        <m:r>
                          <a:rPr lang="en-US" altLang="pt-BR" sz="32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  <a:sym typeface="Symbol" panose="05050102010706020507" charset="0"/>
                          </a:rPr>
                          <m:t>𝑼</m:t>
                        </m:r>
                        <m:r>
                          <a:rPr lang="en-US" altLang="pt-BR" sz="3200" b="1" i="1" baseline="-2500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  <a:sym typeface="Symbol" panose="05050102010706020507" charset="0"/>
                          </a:rPr>
                          <m:t>𝑻𝟐𝟓𝒎</m:t>
                        </m:r>
                      </m:den>
                    </m:f>
                    <m:r>
                      <a:rPr lang="en-US" altLang="pt-BR" sz="32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  <a:sym typeface="Symbol" panose="05050102010706020507" charset="0"/>
                      </a:rPr>
                      <m:t>𝑹</m:t>
                    </m:r>
                    <m:r>
                      <a:rPr lang="en-US" altLang="pt-BR" sz="3200" b="1" i="1" baseline="-250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  <a:sym typeface="Symbol" panose="05050102010706020507" charset="0"/>
                      </a:rPr>
                      <m:t>𝑪</m:t>
                    </m:r>
                  </m:oMath>
                </a14:m>
                <a:r>
                  <a:rPr lang="pt-BR" altLang="en-US" sz="32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  <a:sym typeface="Symbol" panose="05050102010706020507" charset="0"/>
                  </a:rPr>
                  <a:t>=-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pt-BR" sz="32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  <a:sym typeface="Symbol" panose="05050102010706020507" charset="0"/>
                          </a:rPr>
                        </m:ctrlPr>
                      </m:sSubPr>
                      <m:e>
                        <m:r>
                          <a:rPr lang="en-US" altLang="pt-BR" sz="32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  <a:sym typeface="Symbol" panose="05050102010706020507" charset="0"/>
                          </a:rPr>
                          <m:t>𝒗</m:t>
                        </m:r>
                      </m:e>
                      <m:sub>
                        <m:r>
                          <a:rPr lang="en-US" altLang="pt-BR" sz="32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  <a:sym typeface="Symbol" panose="05050102010706020507" charset="0"/>
                          </a:rPr>
                          <m:t>𝒊𝒏</m:t>
                        </m:r>
                      </m:sub>
                    </m:sSub>
                    <m:r>
                      <a:rPr lang="en-US" altLang="pt-BR" sz="32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  <a:sym typeface="Symbol" panose="05050102010706020507" charset="0"/>
                      </a:rPr>
                      <m:t>.</m:t>
                    </m:r>
                    <m:r>
                      <a:rPr lang="en-US" altLang="pt-BR" sz="32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  <a:sym typeface="Symbol" panose="05050102010706020507" charset="0"/>
                      </a:rPr>
                      <m:t>𝟓𝟏</m:t>
                    </m:r>
                  </m:oMath>
                </a14:m>
                <a:endParaRPr lang="pt-BR" altLang="en-US" sz="320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  <a:sym typeface="Symbol" panose="05050102010706020507" charset="0"/>
                </a:endParaRPr>
              </a:p>
            </p:txBody>
          </p:sp>
        </mc:Choice>
        <mc:Fallback>
          <p:sp>
            <p:nvSpPr>
              <p:cNvPr id="116" name="Caixa de Texto 1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8190" y="5067300"/>
                <a:ext cx="5114290" cy="792480"/>
              </a:xfrm>
              <a:prstGeom prst="rect">
                <a:avLst/>
              </a:prstGeom>
              <a:blipFill rotWithShape="1">
                <a:blip r:embed="rId4"/>
                <a:stretch>
                  <a:fillRect r="-422" b="-3686"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" name="Caixa de Texto 116"/>
          <p:cNvSpPr txBox="1"/>
          <p:nvPr/>
        </p:nvSpPr>
        <p:spPr>
          <a:xfrm>
            <a:off x="6310630" y="6075680"/>
            <a:ext cx="3510915" cy="583565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p>
            <a:pPr algn="ctr"/>
            <a:r>
              <a:rPr lang="pt-BR" altLang="en-US" sz="3200" b="1">
                <a:latin typeface="Comic Sans MS" panose="030F0702030302020204" pitchFamily="66" charset="0"/>
                <a:cs typeface="Comic Sans MS" panose="030F0702030302020204" pitchFamily="66" charset="0"/>
              </a:rPr>
              <a:t>ou 48.14 dB</a:t>
            </a:r>
            <a:endParaRPr lang="pt-BR" altLang="en-US" sz="3200" b="1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4F297BB-B745-4CAB-BE1D-CE4C89382949}" type="slidenum">
              <a:rPr lang="pt-BR" smtClean="0"/>
            </a:fld>
            <a:endParaRPr lang="pt-BR"/>
          </a:p>
        </p:txBody>
      </p:sp>
      <p:sp>
        <p:nvSpPr>
          <p:cNvPr id="5" name="Espaço Reservado para Conteúdo 2"/>
          <p:cNvSpPr txBox="1"/>
          <p:nvPr/>
        </p:nvSpPr>
        <p:spPr>
          <a:xfrm>
            <a:off x="465897" y="604520"/>
            <a:ext cx="10715625" cy="548513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1780" indent="-271780"/>
            <a:r>
              <a:rPr lang="pt-BR" sz="3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Impedância de </a:t>
            </a:r>
            <a:r>
              <a:rPr lang="pt-BR" sz="3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e</a:t>
            </a:r>
            <a:r>
              <a:rPr lang="pt-BR" sz="3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ntrada, Impedância de saída</a:t>
            </a:r>
            <a:endParaRPr lang="pt-BR" sz="3000" b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pt-BR" sz="3000" b="1" dirty="0" smtClean="0">
                <a:latin typeface="Comic Sans MS" panose="030F0702030302020204" pitchFamily="66" charset="0"/>
              </a:rPr>
              <a:t>Calculo da impedância de qualquer ponto de um circuito</a:t>
            </a:r>
            <a:endParaRPr lang="pt-BR" sz="3000" b="1" dirty="0" smtClean="0">
              <a:latin typeface="Comic Sans MS" panose="030F0702030302020204" pitchFamily="66" charset="0"/>
            </a:endParaRPr>
          </a:p>
          <a:p>
            <a:pPr lvl="1"/>
            <a:r>
              <a:rPr lang="pt-BR" sz="2600" b="1" dirty="0" smtClean="0">
                <a:latin typeface="Comic Sans MS" panose="030F0702030302020204" pitchFamily="66" charset="0"/>
              </a:rPr>
              <a:t>Desativar as fontes </a:t>
            </a:r>
            <a:r>
              <a:rPr lang="pt-BR" sz="26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independentes</a:t>
            </a:r>
            <a:endParaRPr lang="pt-BR" sz="2600" b="1" dirty="0" smtClean="0">
              <a:latin typeface="Comic Sans MS" panose="030F0702030302020204" pitchFamily="66" charset="0"/>
            </a:endParaRPr>
          </a:p>
          <a:p>
            <a:pPr lvl="1"/>
            <a:endParaRPr lang="pt-BR" b="1" dirty="0"/>
          </a:p>
          <a:p>
            <a:pPr lvl="1"/>
            <a:endParaRPr lang="pt-BR" b="1" dirty="0" smtClean="0"/>
          </a:p>
          <a:p>
            <a:pPr lvl="1"/>
            <a:endParaRPr lang="pt-BR" b="1" dirty="0"/>
          </a:p>
          <a:p>
            <a:pPr lvl="1"/>
            <a:endParaRPr lang="pt-BR" b="1" dirty="0" smtClean="0"/>
          </a:p>
          <a:p>
            <a:pPr lvl="1"/>
            <a:endParaRPr lang="pt-BR" b="1" dirty="0"/>
          </a:p>
          <a:p>
            <a:pPr lvl="1"/>
            <a:endParaRPr lang="pt-BR" b="1" dirty="0" smtClean="0"/>
          </a:p>
          <a:p>
            <a:pPr lvl="1"/>
            <a:endParaRPr lang="pt-BR" b="1" dirty="0" smtClean="0">
              <a:latin typeface="Comic Sans MS" panose="030F0702030302020204" pitchFamily="66" charset="0"/>
            </a:endParaRPr>
          </a:p>
          <a:p>
            <a:pPr lvl="1"/>
            <a:r>
              <a:rPr lang="pt-BR" sz="2800" b="1" dirty="0" smtClean="0">
                <a:latin typeface="Comic Sans MS" panose="030F0702030302020204" pitchFamily="66" charset="0"/>
              </a:rPr>
              <a:t>Forçar uma tensão </a:t>
            </a:r>
            <a:r>
              <a:rPr lang="pt-BR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V</a:t>
            </a:r>
            <a:r>
              <a:rPr lang="pt-BR" sz="2800" b="1" dirty="0" smtClean="0">
                <a:latin typeface="Comic Sans MS" panose="030F0702030302020204" pitchFamily="66" charset="0"/>
              </a:rPr>
              <a:t> nó e medir (calcular) a corrente </a:t>
            </a:r>
            <a:r>
              <a:rPr lang="pt-BR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I</a:t>
            </a:r>
            <a:r>
              <a:rPr lang="pt-BR" sz="2800" b="1" dirty="0" smtClean="0">
                <a:latin typeface="Comic Sans MS" panose="030F0702030302020204" pitchFamily="66" charset="0"/>
              </a:rPr>
              <a:t> ou</a:t>
            </a:r>
            <a:endParaRPr lang="pt-BR" sz="2800" b="1" dirty="0" smtClean="0">
              <a:latin typeface="Comic Sans MS" panose="030F0702030302020204" pitchFamily="66" charset="0"/>
            </a:endParaRPr>
          </a:p>
          <a:p>
            <a:pPr lvl="1"/>
            <a:r>
              <a:rPr lang="pt-BR" sz="2800" b="1" dirty="0" smtClean="0">
                <a:latin typeface="Comic Sans MS" panose="030F0702030302020204" pitchFamily="66" charset="0"/>
              </a:rPr>
              <a:t>Forçar uma corrente</a:t>
            </a:r>
            <a:r>
              <a:rPr lang="pt-BR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I </a:t>
            </a:r>
            <a:r>
              <a:rPr lang="pt-BR" sz="2800" b="1" dirty="0" smtClean="0">
                <a:latin typeface="Comic Sans MS" panose="030F0702030302020204" pitchFamily="66" charset="0"/>
              </a:rPr>
              <a:t>nó nó e medir (calcular) a tensão </a:t>
            </a:r>
            <a:r>
              <a:rPr lang="pt-BR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V</a:t>
            </a:r>
            <a:endParaRPr lang="pt-BR" sz="2800" b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marL="457200" lvl="1" indent="0" algn="ctr">
              <a:buNone/>
            </a:pPr>
            <a:r>
              <a:rPr lang="pt-BR" sz="32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Z = V/I</a:t>
            </a:r>
            <a:endParaRPr lang="pt-BR" sz="3200" b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lvl="1" algn="ctr"/>
            <a:endParaRPr lang="pt-BR" b="1" dirty="0"/>
          </a:p>
        </p:txBody>
      </p:sp>
      <p:cxnSp>
        <p:nvCxnSpPr>
          <p:cNvPr id="6" name="Conector Reto 5"/>
          <p:cNvCxnSpPr/>
          <p:nvPr/>
        </p:nvCxnSpPr>
        <p:spPr>
          <a:xfrm flipH="1">
            <a:off x="1930400" y="2044700"/>
            <a:ext cx="25400" cy="1549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ipse 6"/>
          <p:cNvSpPr/>
          <p:nvPr/>
        </p:nvSpPr>
        <p:spPr>
          <a:xfrm>
            <a:off x="1587500" y="2476500"/>
            <a:ext cx="698500" cy="736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6"/>
          <p:cNvSpPr txBox="1"/>
          <p:nvPr/>
        </p:nvSpPr>
        <p:spPr>
          <a:xfrm>
            <a:off x="1993900" y="220853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+</a:t>
            </a:r>
            <a:endParaRPr lang="pt-BR" dirty="0"/>
          </a:p>
        </p:txBody>
      </p:sp>
      <p:sp>
        <p:nvSpPr>
          <p:cNvPr id="9" name="CaixaDeTexto 7"/>
          <p:cNvSpPr txBox="1"/>
          <p:nvPr/>
        </p:nvSpPr>
        <p:spPr>
          <a:xfrm>
            <a:off x="2146300" y="3085475"/>
            <a:ext cx="9140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/>
              <a:t>V = 0</a:t>
            </a:r>
            <a:endParaRPr lang="pt-BR" sz="2800" dirty="0"/>
          </a:p>
        </p:txBody>
      </p:sp>
      <p:cxnSp>
        <p:nvCxnSpPr>
          <p:cNvPr id="10" name="Conector Reto 9"/>
          <p:cNvCxnSpPr/>
          <p:nvPr/>
        </p:nvCxnSpPr>
        <p:spPr>
          <a:xfrm>
            <a:off x="3777742" y="2064892"/>
            <a:ext cx="0" cy="1563995"/>
          </a:xfrm>
          <a:prstGeom prst="line">
            <a:avLst/>
          </a:prstGeom>
          <a:ln w="34925">
            <a:solidFill>
              <a:schemeClr val="tx1">
                <a:alpha val="9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9083815" y="3001353"/>
            <a:ext cx="8002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/>
              <a:t>I</a:t>
            </a:r>
            <a:r>
              <a:rPr lang="pt-BR" sz="2800" dirty="0" smtClean="0"/>
              <a:t> = 0</a:t>
            </a:r>
            <a:endParaRPr lang="pt-BR" sz="2800" dirty="0"/>
          </a:p>
        </p:txBody>
      </p:sp>
      <p:cxnSp>
        <p:nvCxnSpPr>
          <p:cNvPr id="14" name="Conector Reto 13"/>
          <p:cNvCxnSpPr/>
          <p:nvPr/>
        </p:nvCxnSpPr>
        <p:spPr>
          <a:xfrm flipH="1">
            <a:off x="8861013" y="1985978"/>
            <a:ext cx="25400" cy="15494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ipse 10"/>
          <p:cNvSpPr/>
          <p:nvPr/>
        </p:nvSpPr>
        <p:spPr>
          <a:xfrm>
            <a:off x="8525015" y="2392378"/>
            <a:ext cx="698500" cy="736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de Seta Reta 15"/>
          <p:cNvCxnSpPr/>
          <p:nvPr/>
        </p:nvCxnSpPr>
        <p:spPr>
          <a:xfrm flipH="1">
            <a:off x="8861013" y="2530920"/>
            <a:ext cx="12700" cy="476499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ipse 18"/>
          <p:cNvSpPr/>
          <p:nvPr/>
        </p:nvSpPr>
        <p:spPr>
          <a:xfrm>
            <a:off x="10350916" y="2064892"/>
            <a:ext cx="105051" cy="1436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Elipse 19"/>
          <p:cNvSpPr/>
          <p:nvPr/>
        </p:nvSpPr>
        <p:spPr>
          <a:xfrm>
            <a:off x="10350916" y="3275266"/>
            <a:ext cx="105051" cy="1436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1057413" y="3720713"/>
            <a:ext cx="39821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latin typeface="Comic Sans MS" panose="030F0702030302020204" pitchFamily="66" charset="0"/>
              </a:rPr>
              <a:t>Fonte de tensão, curto</a:t>
            </a:r>
            <a:endParaRPr lang="pt-BR" sz="2800" dirty="0">
              <a:latin typeface="Comic Sans MS" panose="030F0702030302020204" pitchFamily="66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7072151" y="3634573"/>
            <a:ext cx="45752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latin typeface="Comic Sans MS" panose="030F0702030302020204" pitchFamily="66" charset="0"/>
              </a:rPr>
              <a:t>Fonte de corrente, aberto</a:t>
            </a:r>
            <a:endParaRPr lang="pt-BR" sz="2800" dirty="0">
              <a:latin typeface="Comic Sans MS" panose="030F0702030302020204" pitchFamily="66" charset="0"/>
            </a:endParaRPr>
          </a:p>
        </p:txBody>
      </p:sp>
      <p:cxnSp>
        <p:nvCxnSpPr>
          <p:cNvPr id="26" name="Conector Reto 25"/>
          <p:cNvCxnSpPr/>
          <p:nvPr/>
        </p:nvCxnSpPr>
        <p:spPr>
          <a:xfrm>
            <a:off x="10403441" y="2136711"/>
            <a:ext cx="0" cy="33057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>
            <a:off x="10404493" y="3016507"/>
            <a:ext cx="0" cy="33057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4F297BB-B745-4CAB-BE1D-CE4C89382949}" type="slidenum">
              <a:rPr lang="pt-BR" smtClean="0"/>
            </a:fld>
            <a:endParaRPr lang="pt-BR"/>
          </a:p>
        </p:txBody>
      </p:sp>
      <p:sp>
        <p:nvSpPr>
          <p:cNvPr id="161" name="CaixaDeTexto 45"/>
          <p:cNvSpPr txBox="1"/>
          <p:nvPr/>
        </p:nvSpPr>
        <p:spPr>
          <a:xfrm>
            <a:off x="413385" y="213360"/>
            <a:ext cx="11546840" cy="3322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ctr">
              <a:spcBef>
                <a:spcPts val="600"/>
              </a:spcBef>
              <a:spcAft>
                <a:spcPts val="600"/>
              </a:spcAft>
              <a:buFont typeface="+mj-lt"/>
              <a:buNone/>
            </a:pPr>
            <a:r>
              <a:rPr lang="pt-BR" altLang="en-US" sz="3600" b="1" dirty="0" smtClean="0">
                <a:solidFill>
                  <a:srgbClr val="C00000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Modelo de Pequenos sinais </a:t>
            </a:r>
            <a:endParaRPr lang="pt-BR" altLang="en-US" sz="3600" b="1" dirty="0" smtClean="0">
              <a:solidFill>
                <a:srgbClr val="C00000"/>
              </a:solidFill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  <a:p>
            <a:pPr indent="0" algn="l">
              <a:spcBef>
                <a:spcPts val="600"/>
              </a:spcBef>
              <a:spcAft>
                <a:spcPts val="600"/>
              </a:spcAft>
              <a:buFont typeface="+mj-lt"/>
              <a:buNone/>
            </a:pPr>
            <a:r>
              <a:rPr lang="pt-BR" altLang="en-US" sz="24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Vamos acrescentar alguns elementos a mais no modelo de pequenos sinais para que ele seja mais completo. </a:t>
            </a:r>
            <a:endParaRPr lang="pt-BR" altLang="en-US" sz="2400" b="1" dirty="0" smtClean="0">
              <a:solidFill>
                <a:schemeClr val="tx1"/>
              </a:solidFill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  <a:p>
            <a:pPr indent="0" algn="l">
              <a:spcBef>
                <a:spcPts val="600"/>
              </a:spcBef>
              <a:spcAft>
                <a:spcPts val="600"/>
              </a:spcAft>
              <a:buFont typeface="+mj-lt"/>
              <a:buNone/>
            </a:pPr>
            <a:r>
              <a:rPr lang="pt-BR" altLang="en-US" sz="24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Primeiro consideremos o efeito Early.</a:t>
            </a:r>
            <a:endParaRPr lang="pt-BR" altLang="en-US" sz="2400" b="1" dirty="0" smtClean="0">
              <a:solidFill>
                <a:schemeClr val="tx1"/>
              </a:solidFill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  <a:p>
            <a:pPr indent="0" algn="l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pt-BR" altLang="en-US" sz="24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Sabemos que </a:t>
            </a:r>
            <a:r>
              <a:rPr lang="pt-BR" altLang="en-US" sz="2400" b="1" dirty="0" smtClean="0">
                <a:effectLst/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para um dado V</a:t>
            </a:r>
            <a:r>
              <a:rPr lang="pt-BR" altLang="en-US" sz="2400" b="1" baseline="-25000" dirty="0" smtClean="0">
                <a:effectLst/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BE</a:t>
            </a:r>
            <a:r>
              <a:rPr lang="pt-BR" altLang="en-US" sz="2400" b="1" dirty="0" smtClean="0">
                <a:effectLst/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,</a:t>
            </a:r>
            <a:r>
              <a:rPr lang="pt-BR" altLang="en-US" sz="2400" b="1" baseline="-25000" dirty="0" smtClean="0">
                <a:effectLst/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 </a:t>
            </a:r>
            <a:r>
              <a:rPr lang="pt-BR" altLang="en-US" sz="2400" b="1" dirty="0" smtClean="0">
                <a:effectLst/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I</a:t>
            </a:r>
            <a:r>
              <a:rPr lang="pt-BR" altLang="en-US" sz="2400" b="1" baseline="-25000" dirty="0" smtClean="0">
                <a:effectLst/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C </a:t>
            </a:r>
            <a:r>
              <a:rPr lang="pt-BR" altLang="en-US" sz="2400" b="1" dirty="0" smtClean="0">
                <a:effectLst/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varie com V</a:t>
            </a:r>
            <a:r>
              <a:rPr lang="pt-BR" altLang="en-US" sz="2400" b="1" baseline="-25000" dirty="0" smtClean="0">
                <a:effectLst/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CE </a:t>
            </a:r>
            <a:r>
              <a:rPr lang="pt-BR" altLang="en-US" sz="2400" b="1" dirty="0" smtClean="0">
                <a:effectLst/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devido a redução da largura da base. Caso essa variação seja pequena, pode-se considerar inclinção I</a:t>
            </a:r>
            <a:r>
              <a:rPr lang="pt-BR" altLang="en-US" sz="2400" b="1" baseline="-25000" dirty="0" smtClean="0">
                <a:effectLst/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C </a:t>
            </a:r>
            <a:r>
              <a:rPr lang="pt-BR" altLang="en-US" sz="2400" b="1" dirty="0" smtClean="0">
                <a:effectLst/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x V</a:t>
            </a:r>
            <a:r>
              <a:rPr lang="pt-BR" altLang="en-US" sz="2400" b="1" baseline="-25000" dirty="0" smtClean="0">
                <a:effectLst/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CE</a:t>
            </a:r>
            <a:r>
              <a:rPr lang="pt-BR" altLang="en-US" sz="2400" b="1" dirty="0" smtClean="0">
                <a:effectLst/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 constante. As curvas de I</a:t>
            </a:r>
            <a:r>
              <a:rPr lang="pt-BR" altLang="en-US" sz="2400" b="1" baseline="-25000" dirty="0" smtClean="0">
                <a:effectLst/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C</a:t>
            </a:r>
            <a:r>
              <a:rPr lang="pt-BR" altLang="en-US" sz="2400" b="1" dirty="0" smtClean="0">
                <a:effectLst/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  x V</a:t>
            </a:r>
            <a:r>
              <a:rPr lang="pt-BR" altLang="en-US" sz="2400" b="1" baseline="-25000" dirty="0" smtClean="0">
                <a:effectLst/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CE </a:t>
            </a:r>
            <a:r>
              <a:rPr lang="pt-BR" altLang="en-US" sz="2400" b="1" dirty="0" smtClean="0">
                <a:effectLst/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são</a:t>
            </a:r>
            <a:endParaRPr lang="pt-BR" altLang="en-US" sz="2400" b="1" dirty="0" smtClean="0">
              <a:solidFill>
                <a:schemeClr val="tx1"/>
              </a:solidFill>
              <a:effectLst/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1"/>
          <a:srcRect l="4737" r="1755" b="8241"/>
          <a:stretch>
            <a:fillRect/>
          </a:stretch>
        </p:blipFill>
        <p:spPr>
          <a:xfrm>
            <a:off x="2246630" y="3460750"/>
            <a:ext cx="8275955" cy="3260725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4F297BB-B745-4CAB-BE1D-CE4C89382949}" type="slidenum">
              <a:rPr lang="pt-BR" smtClean="0"/>
            </a:fld>
            <a:endParaRPr lang="pt-B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1" name="CaixaDeTexto 45"/>
              <p:cNvSpPr txBox="1"/>
              <p:nvPr/>
            </p:nvSpPr>
            <p:spPr>
              <a:xfrm>
                <a:off x="143510" y="207645"/>
                <a:ext cx="11972290" cy="21939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indent="0" algn="ctr">
                  <a:spcBef>
                    <a:spcPts val="600"/>
                  </a:spcBef>
                  <a:spcAft>
                    <a:spcPts val="600"/>
                  </a:spcAft>
                  <a:buFont typeface="+mj-lt"/>
                  <a:buNone/>
                </a:pPr>
                <a:r>
                  <a:rPr lang="pt-BR" altLang="en-US" sz="3600" b="1" dirty="0" smtClean="0">
                    <a:solidFill>
                      <a:srgbClr val="C00000"/>
                    </a:solidFill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Modelo de Pequenos sinais </a:t>
                </a:r>
                <a:endParaRPr lang="pt-BR" altLang="en-US" sz="3600" b="1" dirty="0" smtClean="0">
                  <a:solidFill>
                    <a:srgbClr val="C00000"/>
                  </a:solidFill>
                  <a:latin typeface="Comic Sans MS" panose="030F0702030302020204" pitchFamily="66" charset="0"/>
                  <a:ea typeface="Cambria Math" panose="02040503050406030204" pitchFamily="18" charset="0"/>
                  <a:cs typeface="Comic Sans MS" panose="030F0702030302020204" pitchFamily="66" charset="0"/>
                  <a:sym typeface="Symbol" panose="05050102010706020507" charset="0"/>
                </a:endParaRPr>
              </a:p>
              <a:p>
                <a:pPr indent="0" algn="l">
                  <a:spcBef>
                    <a:spcPts val="600"/>
                  </a:spcBef>
                  <a:spcAft>
                    <a:spcPts val="600"/>
                  </a:spcAft>
                  <a:buFont typeface="+mj-lt"/>
                  <a:buNone/>
                </a:pPr>
                <a:r>
                  <a:rPr lang="pt-BR" altLang="en-US" sz="2800" b="1" dirty="0" smtClean="0">
                    <a:solidFill>
                      <a:schemeClr val="tx1"/>
                    </a:solidFill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Aos modelos Pi e T acrescenta-se r</a:t>
                </a:r>
                <a:r>
                  <a:rPr lang="pt-BR" altLang="en-US" sz="2800" b="1" baseline="-25000" dirty="0" smtClean="0">
                    <a:solidFill>
                      <a:schemeClr val="tx1"/>
                    </a:solidFill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0 </a:t>
                </a:r>
                <a:r>
                  <a:rPr lang="pt-BR" altLang="en-US" sz="2800" b="1" dirty="0" smtClean="0">
                    <a:solidFill>
                      <a:schemeClr val="tx1"/>
                    </a:solidFill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para incorporar o efeito Early</a:t>
                </a:r>
                <a:endParaRPr lang="pt-BR" altLang="en-US" sz="2800" b="1" dirty="0" smtClean="0">
                  <a:solidFill>
                    <a:schemeClr val="tx1"/>
                  </a:solidFill>
                  <a:latin typeface="Comic Sans MS" panose="030F0702030302020204" pitchFamily="66" charset="0"/>
                  <a:ea typeface="Cambria Math" panose="02040503050406030204" pitchFamily="18" charset="0"/>
                  <a:cs typeface="Comic Sans MS" panose="030F0702030302020204" pitchFamily="66" charset="0"/>
                  <a:sym typeface="Symbol" panose="05050102010706020507" charset="0"/>
                </a:endParaRPr>
              </a:p>
              <a:p>
                <a:pPr indent="0" algn="l">
                  <a:spcBef>
                    <a:spcPts val="600"/>
                  </a:spcBef>
                  <a:spcAft>
                    <a:spcPts val="600"/>
                  </a:spcAft>
                  <a:buFont typeface="+mj-lt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pt-BR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pt-BR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altLang="pt-BR" sz="28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altLang="pt-BR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pt-BR" sz="28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pt-BR" sz="28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pt-BR" sz="28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pt-BR" sz="28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pt-BR" sz="28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𝑛𝑈</m:t>
                              </m:r>
                            </m:e>
                            <m:sub>
                              <m:r>
                                <a:rPr lang="en-US" altLang="pt-BR" sz="28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  <m:r>
                        <a:rPr lang="en-US" altLang="pt-BR" sz="28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,        </m:t>
                      </m:r>
                      <m:sSub>
                        <m:sSubPr>
                          <m:ctrlPr>
                            <a:rPr lang="pt-BR" altLang="en-US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</m:ctrlPr>
                        </m:sSubPr>
                        <m:e>
                          <m:r>
                            <a:rPr lang="en-US" altLang="pt-BR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pt-BR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  <m:t>𝑒</m:t>
                          </m:r>
                        </m:sub>
                      </m:sSub>
                      <m:r>
                        <a:rPr lang="en-US" altLang="pt-BR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  <a:sym typeface="Symbol" panose="05050102010706020507" charset="0"/>
                        </a:rPr>
                        <m:t>≡</m:t>
                      </m:r>
                      <m:f>
                        <m:fPr>
                          <m:ctrlPr>
                            <a:rPr lang="en-US" altLang="pt-BR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pt-BR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𝛽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pt-BR" sz="28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pt-BR" sz="28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pt-BR" sz="28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altLang="pt-BR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pt-BR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pt-BR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altLang="pt-BR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pt-BR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altLang="pt-BR" sz="28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pt-BR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pt-BR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pt-BR" sz="28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pt-BR" sz="28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pt-BR" sz="28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den>
                      </m:f>
                      <m:r>
                        <a:rPr lang="en-US" altLang="pt-BR" sz="28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pt-BR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altLang="en-US" sz="28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  <a:sym typeface="Symbol" panose="05050102010706020507" charset="0"/>
                                </a:rPr>
                              </m:ctrlPr>
                            </m:sSubPr>
                            <m:e>
                              <m:r>
                                <a:rPr lang="en-US" altLang="pt-BR" sz="28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  <a:sym typeface="Symbol" panose="05050102010706020507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pt-BR" sz="28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  <a:sym typeface="Symbol" panose="05050102010706020507" charset="0"/>
                                </a:rPr>
                                <m:t>𝜋</m:t>
                              </m:r>
                            </m:sub>
                          </m:sSub>
                        </m:num>
                        <m:den>
                          <m:r>
                            <a:rPr lang="en-US" altLang="pt-BR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altLang="pt-BR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pt-BR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altLang="pt-BR" sz="28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,               </m:t>
                      </m:r>
                      <m:sSub>
                        <m:sSubPr>
                          <m:ctrlPr>
                            <a:rPr lang="en-US" altLang="pt-BR" sz="2800" b="0" i="1" smtClean="0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2800" b="0" i="1" smtClean="0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pt-BR" sz="2800" b="0" i="1" smtClean="0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pt-BR" sz="2800" i="1" smtClean="0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altLang="pt-BR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pt-BR" sz="28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pt-BR" sz="28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pt-BR" sz="28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pt-BR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pt-BR" sz="280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pt-BR" sz="2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altLang="pt-BR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altLang="en-US" sz="2800" b="1" dirty="0" smtClean="0">
                  <a:solidFill>
                    <a:schemeClr val="tx1"/>
                  </a:solidFill>
                  <a:effectLst/>
                  <a:latin typeface="Comic Sans MS" panose="030F0702030302020204" pitchFamily="66" charset="0"/>
                  <a:ea typeface="Cambria Math" panose="02040503050406030204" pitchFamily="18" charset="0"/>
                  <a:cs typeface="Comic Sans MS" panose="030F0702030302020204" pitchFamily="66" charset="0"/>
                  <a:sym typeface="Symbol" panose="05050102010706020507" charset="0"/>
                </a:endParaRPr>
              </a:p>
            </p:txBody>
          </p:sp>
        </mc:Choice>
        <mc:Fallback>
          <p:sp>
            <p:nvSpPr>
              <p:cNvPr id="161" name="CaixaDeTexto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10" y="207645"/>
                <a:ext cx="11972290" cy="2193925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Conector Reto 74"/>
          <p:cNvCxnSpPr/>
          <p:nvPr/>
        </p:nvCxnSpPr>
        <p:spPr>
          <a:xfrm>
            <a:off x="9663985" y="396579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 flipH="1">
            <a:off x="9653256" y="5518613"/>
            <a:ext cx="0" cy="416878"/>
          </a:xfrm>
          <a:prstGeom prst="line">
            <a:avLst/>
          </a:prstGeom>
          <a:ln w="25400"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/>
          <p:cNvCxnSpPr/>
          <p:nvPr/>
        </p:nvCxnSpPr>
        <p:spPr>
          <a:xfrm flipV="1">
            <a:off x="9653306" y="3043277"/>
            <a:ext cx="0" cy="1456152"/>
          </a:xfrm>
          <a:prstGeom prst="line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upo 34"/>
          <p:cNvGrpSpPr/>
          <p:nvPr/>
        </p:nvGrpSpPr>
        <p:grpSpPr>
          <a:xfrm>
            <a:off x="9470172" y="3413448"/>
            <a:ext cx="387626" cy="552342"/>
            <a:chOff x="7555792" y="2647951"/>
            <a:chExt cx="387626" cy="552342"/>
          </a:xfrm>
          <a:solidFill>
            <a:srgbClr val="00B0F0">
              <a:alpha val="97000"/>
            </a:srgbClr>
          </a:solidFill>
        </p:grpSpPr>
        <p:sp>
          <p:nvSpPr>
            <p:cNvPr id="36" name="Elipse 35"/>
            <p:cNvSpPr/>
            <p:nvPr/>
          </p:nvSpPr>
          <p:spPr>
            <a:xfrm>
              <a:off x="7555792" y="2647951"/>
              <a:ext cx="387626" cy="552342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pt-BR"/>
            </a:p>
          </p:txBody>
        </p:sp>
        <p:cxnSp>
          <p:nvCxnSpPr>
            <p:cNvPr id="37" name="Conector de Seta Reta 59"/>
            <p:cNvCxnSpPr/>
            <p:nvPr/>
          </p:nvCxnSpPr>
          <p:spPr>
            <a:xfrm flipH="1">
              <a:off x="7758527" y="2740305"/>
              <a:ext cx="0" cy="363994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headEnd type="none" w="lg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8" name="Conector Reto 37"/>
          <p:cNvCxnSpPr/>
          <p:nvPr/>
        </p:nvCxnSpPr>
        <p:spPr>
          <a:xfrm flipH="1" flipV="1">
            <a:off x="8740140" y="4376420"/>
            <a:ext cx="919480" cy="0"/>
          </a:xfrm>
          <a:prstGeom prst="line">
            <a:avLst/>
          </a:prstGeom>
          <a:ln w="25400"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de Seta Reta 18"/>
          <p:cNvCxnSpPr/>
          <p:nvPr/>
        </p:nvCxnSpPr>
        <p:spPr>
          <a:xfrm flipH="1">
            <a:off x="9830144" y="2552415"/>
            <a:ext cx="635" cy="54000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de Seta Reta 39"/>
          <p:cNvCxnSpPr/>
          <p:nvPr/>
        </p:nvCxnSpPr>
        <p:spPr>
          <a:xfrm flipH="1">
            <a:off x="9857776" y="5570338"/>
            <a:ext cx="635" cy="54000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de Seta Reta 18"/>
          <p:cNvCxnSpPr/>
          <p:nvPr/>
        </p:nvCxnSpPr>
        <p:spPr>
          <a:xfrm rot="16200000" flipH="1">
            <a:off x="8906856" y="3884823"/>
            <a:ext cx="635" cy="54000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ixa de Texto 23"/>
          <p:cNvSpPr txBox="1"/>
          <p:nvPr/>
        </p:nvSpPr>
        <p:spPr>
          <a:xfrm>
            <a:off x="9756775" y="2570480"/>
            <a:ext cx="6940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sz="2800" dirty="0">
                <a:latin typeface="Comic Sans MS" panose="030F0702030302020204" pitchFamily="66" charset="0"/>
                <a:cs typeface="Comic Sans MS" panose="030F0702030302020204" pitchFamily="66" charset="0"/>
              </a:rPr>
              <a:t>i</a:t>
            </a:r>
            <a:r>
              <a:rPr lang="pt-BR" altLang="en-US" sz="2800" baseline="-25000" dirty="0">
                <a:latin typeface="Comic Sans MS" panose="030F0702030302020204" pitchFamily="66" charset="0"/>
                <a:cs typeface="Comic Sans MS" panose="030F0702030302020204" pitchFamily="66" charset="0"/>
              </a:rPr>
              <a:t>C</a:t>
            </a:r>
            <a:endParaRPr lang="pt-BR" altLang="en-US" sz="2800" baseline="-25000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43" name="Caixa de Texto 23"/>
          <p:cNvSpPr txBox="1"/>
          <p:nvPr/>
        </p:nvSpPr>
        <p:spPr>
          <a:xfrm>
            <a:off x="9756663" y="5518949"/>
            <a:ext cx="6070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sz="2800" dirty="0" smtClean="0">
                <a:latin typeface="Comic Sans MS" panose="030F0702030302020204" pitchFamily="66" charset="0"/>
                <a:cs typeface="Comic Sans MS" panose="030F0702030302020204" pitchFamily="66" charset="0"/>
              </a:rPr>
              <a:t>i</a:t>
            </a:r>
            <a:r>
              <a:rPr lang="pt-BR" altLang="en-US" sz="2800" baseline="-25000" dirty="0">
                <a:latin typeface="Comic Sans MS" panose="030F0702030302020204" pitchFamily="66" charset="0"/>
                <a:cs typeface="Comic Sans MS" panose="030F0702030302020204" pitchFamily="66" charset="0"/>
              </a:rPr>
              <a:t>E</a:t>
            </a:r>
            <a:endParaRPr lang="pt-BR" altLang="en-US" sz="2800" baseline="-25000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44" name="Caixa de Texto 23"/>
          <p:cNvSpPr txBox="1"/>
          <p:nvPr/>
        </p:nvSpPr>
        <p:spPr>
          <a:xfrm>
            <a:off x="8522323" y="3632830"/>
            <a:ext cx="6070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sz="2800" dirty="0" smtClean="0">
                <a:latin typeface="Comic Sans MS" panose="030F0702030302020204" pitchFamily="66" charset="0"/>
                <a:cs typeface="Comic Sans MS" panose="030F0702030302020204" pitchFamily="66" charset="0"/>
              </a:rPr>
              <a:t>i</a:t>
            </a:r>
            <a:r>
              <a:rPr lang="pt-BR" altLang="en-US" sz="2800" baseline="-25000" dirty="0">
                <a:latin typeface="Comic Sans MS" panose="030F0702030302020204" pitchFamily="66" charset="0"/>
                <a:cs typeface="Comic Sans MS" panose="030F0702030302020204" pitchFamily="66" charset="0"/>
              </a:rPr>
              <a:t>B</a:t>
            </a:r>
            <a:endParaRPr lang="pt-BR" altLang="en-US" sz="2800" baseline="-25000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45" name="Caixa de Texto 23"/>
          <p:cNvSpPr txBox="1"/>
          <p:nvPr/>
        </p:nvSpPr>
        <p:spPr>
          <a:xfrm>
            <a:off x="8490528" y="4785208"/>
            <a:ext cx="833036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sz="3200" i="1" dirty="0" smtClean="0">
                <a:latin typeface="Cambria" panose="02040503050406030204" charset="0"/>
                <a:cs typeface="Cambria" panose="02040503050406030204" charset="0"/>
              </a:rPr>
              <a:t>v</a:t>
            </a:r>
            <a:r>
              <a:rPr lang="pt-BR" altLang="en-US" sz="3200" i="1" baseline="-25000" dirty="0" smtClean="0">
                <a:latin typeface="Cambria" panose="02040503050406030204" charset="0"/>
                <a:cs typeface="Cambria" panose="02040503050406030204" charset="0"/>
              </a:rPr>
              <a:t>be</a:t>
            </a:r>
            <a:endParaRPr lang="pt-BR" altLang="en-US" sz="3200" i="1" baseline="-25000" dirty="0" smtClean="0"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46" name="Caixa de Texto 23"/>
          <p:cNvSpPr txBox="1"/>
          <p:nvPr/>
        </p:nvSpPr>
        <p:spPr>
          <a:xfrm>
            <a:off x="8854754" y="2681104"/>
            <a:ext cx="833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sz="2800" dirty="0" smtClean="0">
                <a:latin typeface="Comic Sans MS" panose="030F0702030302020204" pitchFamily="66" charset="0"/>
                <a:cs typeface="Comic Sans MS" panose="030F0702030302020204" pitchFamily="66" charset="0"/>
              </a:rPr>
              <a:t>C</a:t>
            </a:r>
            <a:endParaRPr lang="pt-BR" altLang="en-US" sz="2800" baseline="-25000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47" name="Caixa de Texto 23"/>
          <p:cNvSpPr txBox="1"/>
          <p:nvPr/>
        </p:nvSpPr>
        <p:spPr>
          <a:xfrm>
            <a:off x="9256423" y="5935358"/>
            <a:ext cx="833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sz="2800" dirty="0" smtClean="0">
                <a:latin typeface="Comic Sans MS" panose="030F0702030302020204" pitchFamily="66" charset="0"/>
                <a:cs typeface="Comic Sans MS" panose="030F0702030302020204" pitchFamily="66" charset="0"/>
              </a:rPr>
              <a:t>E</a:t>
            </a:r>
            <a:endParaRPr lang="pt-BR" altLang="en-US" sz="2800" baseline="-25000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48" name="Caixa de Texto 23"/>
          <p:cNvSpPr txBox="1"/>
          <p:nvPr/>
        </p:nvSpPr>
        <p:spPr>
          <a:xfrm>
            <a:off x="8021221" y="4080202"/>
            <a:ext cx="833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sz="2800" dirty="0" smtClean="0">
                <a:latin typeface="Comic Sans MS" panose="030F0702030302020204" pitchFamily="66" charset="0"/>
                <a:cs typeface="Comic Sans MS" panose="030F0702030302020204" pitchFamily="66" charset="0"/>
              </a:rPr>
              <a:t>B</a:t>
            </a:r>
            <a:endParaRPr lang="pt-BR" altLang="en-US" sz="2800" baseline="-25000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cxnSp>
        <p:nvCxnSpPr>
          <p:cNvPr id="49" name="Conector Reto 48"/>
          <p:cNvCxnSpPr/>
          <p:nvPr/>
        </p:nvCxnSpPr>
        <p:spPr>
          <a:xfrm rot="10800000">
            <a:off x="9657801" y="2831946"/>
            <a:ext cx="0" cy="540000"/>
          </a:xfrm>
          <a:prstGeom prst="line">
            <a:avLst/>
          </a:prstGeom>
          <a:ln w="25400"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Forma livre 49"/>
          <p:cNvSpPr/>
          <p:nvPr/>
        </p:nvSpPr>
        <p:spPr>
          <a:xfrm>
            <a:off x="8490585" y="4499610"/>
            <a:ext cx="936625" cy="1500505"/>
          </a:xfrm>
          <a:custGeom>
            <a:avLst/>
            <a:gdLst>
              <a:gd name="connsiteX0" fmla="*/ 1266303 w 1266303"/>
              <a:gd name="connsiteY0" fmla="*/ 1842448 h 1843904"/>
              <a:gd name="connsiteX1" fmla="*/ 529324 w 1266303"/>
              <a:gd name="connsiteY1" fmla="*/ 1678675 h 1843904"/>
              <a:gd name="connsiteX2" fmla="*/ 10709 w 1266303"/>
              <a:gd name="connsiteY2" fmla="*/ 805218 h 1843904"/>
              <a:gd name="connsiteX3" fmla="*/ 229073 w 1266303"/>
              <a:gd name="connsiteY3" fmla="*/ 0 h 1843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6303" h="1843904">
                <a:moveTo>
                  <a:pt x="1266303" y="1842448"/>
                </a:moveTo>
                <a:cubicBezTo>
                  <a:pt x="1002446" y="1846997"/>
                  <a:pt x="738590" y="1851547"/>
                  <a:pt x="529324" y="1678675"/>
                </a:cubicBezTo>
                <a:cubicBezTo>
                  <a:pt x="320058" y="1505803"/>
                  <a:pt x="60751" y="1084997"/>
                  <a:pt x="10709" y="805218"/>
                </a:cubicBezTo>
                <a:cubicBezTo>
                  <a:pt x="-39333" y="525439"/>
                  <a:pt x="94870" y="262719"/>
                  <a:pt x="229073" y="0"/>
                </a:cubicBezTo>
              </a:path>
            </a:pathLst>
          </a:custGeom>
          <a:noFill/>
          <a:ln w="22225">
            <a:solidFill>
              <a:srgbClr val="C0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Caixa de Texto 50"/>
              <p:cNvSpPr txBox="1"/>
              <p:nvPr/>
            </p:nvSpPr>
            <p:spPr>
              <a:xfrm>
                <a:off x="9648825" y="3916045"/>
                <a:ext cx="1120140" cy="46037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pt-BR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pt-BR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b>
                        <m:sSubPr>
                          <m:ctrlPr>
                            <a:rPr lang="en-US" altLang="pt-BR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𝑏𝑒</m:t>
                          </m:r>
                        </m:sub>
                      </m:sSub>
                    </m:oMath>
                  </m:oMathPara>
                </a14:m>
                <a:endParaRPr lang="en-US" altLang="en-US" sz="2400" i="1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1" name="Caixa de Texto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8825" y="3916045"/>
                <a:ext cx="1120140" cy="4603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" name="Grupo 52"/>
          <p:cNvGrpSpPr/>
          <p:nvPr/>
        </p:nvGrpSpPr>
        <p:grpSpPr>
          <a:xfrm rot="5400000" flipH="1">
            <a:off x="9001928" y="4914142"/>
            <a:ext cx="1274445" cy="234950"/>
            <a:chOff x="4152748" y="3524056"/>
            <a:chExt cx="1274569" cy="255373"/>
          </a:xfrm>
        </p:grpSpPr>
        <p:cxnSp>
          <p:nvCxnSpPr>
            <p:cNvPr id="54" name="Conector Reto 79"/>
            <p:cNvCxnSpPr/>
            <p:nvPr/>
          </p:nvCxnSpPr>
          <p:spPr>
            <a:xfrm flipV="1">
              <a:off x="4152748" y="3640943"/>
              <a:ext cx="1274569" cy="0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tângulo 54"/>
            <p:cNvSpPr/>
            <p:nvPr/>
          </p:nvSpPr>
          <p:spPr>
            <a:xfrm>
              <a:off x="4606140" y="3524056"/>
              <a:ext cx="476096" cy="255373"/>
            </a:xfrm>
            <a:prstGeom prst="rect">
              <a:avLst/>
            </a:prstGeom>
            <a:ln w="22225"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pt-BR" sz="240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Caixa de Texto 55"/>
              <p:cNvSpPr txBox="1"/>
              <p:nvPr/>
            </p:nvSpPr>
            <p:spPr>
              <a:xfrm>
                <a:off x="9687560" y="4685665"/>
                <a:ext cx="604520" cy="58356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altLang="en-US" sz="3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</m:ctrlPr>
                        </m:sSubPr>
                        <m:e>
                          <m:r>
                            <a:rPr lang="en-US" altLang="pt-BR" sz="3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pt-BR" sz="3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altLang="pt-BR" sz="3200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  <a:sym typeface="Symbol" panose="05050102010706020507" charset="0"/>
                </a:endParaRPr>
              </a:p>
            </p:txBody>
          </p:sp>
        </mc:Choice>
        <mc:Fallback>
          <p:sp>
            <p:nvSpPr>
              <p:cNvPr id="56" name="Caixa de Texto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7560" y="4685665"/>
                <a:ext cx="604520" cy="5835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7" name="Grupo 56"/>
          <p:cNvGrpSpPr/>
          <p:nvPr/>
        </p:nvGrpSpPr>
        <p:grpSpPr>
          <a:xfrm rot="5400000" flipH="1">
            <a:off x="9734291" y="4224540"/>
            <a:ext cx="2304000" cy="234950"/>
            <a:chOff x="4145327" y="3524056"/>
            <a:chExt cx="2304224" cy="255373"/>
          </a:xfrm>
        </p:grpSpPr>
        <p:cxnSp>
          <p:nvCxnSpPr>
            <p:cNvPr id="59" name="Conector Reto 79"/>
            <p:cNvCxnSpPr/>
            <p:nvPr/>
          </p:nvCxnSpPr>
          <p:spPr>
            <a:xfrm flipV="1">
              <a:off x="4145327" y="3646695"/>
              <a:ext cx="2304224" cy="0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tângulo 59"/>
            <p:cNvSpPr/>
            <p:nvPr/>
          </p:nvSpPr>
          <p:spPr>
            <a:xfrm>
              <a:off x="4606140" y="3524056"/>
              <a:ext cx="476096" cy="255373"/>
            </a:xfrm>
            <a:prstGeom prst="rect">
              <a:avLst/>
            </a:prstGeom>
            <a:ln w="22225"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pt-BR" sz="2400"/>
            </a:p>
          </p:txBody>
        </p:sp>
      </p:grpSp>
      <p:cxnSp>
        <p:nvCxnSpPr>
          <p:cNvPr id="61" name="Conector Reto 60"/>
          <p:cNvCxnSpPr/>
          <p:nvPr/>
        </p:nvCxnSpPr>
        <p:spPr>
          <a:xfrm flipV="1">
            <a:off x="9636125" y="5462905"/>
            <a:ext cx="124079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Reto 61"/>
          <p:cNvCxnSpPr/>
          <p:nvPr/>
        </p:nvCxnSpPr>
        <p:spPr>
          <a:xfrm flipV="1">
            <a:off x="9658985" y="3204210"/>
            <a:ext cx="124079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3" name="Caixa de Texto 62"/>
              <p:cNvSpPr txBox="1"/>
              <p:nvPr/>
            </p:nvSpPr>
            <p:spPr>
              <a:xfrm>
                <a:off x="11003915" y="4557395"/>
                <a:ext cx="609600" cy="58356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altLang="en-US" sz="3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</m:ctrlPr>
                        </m:sSubPr>
                        <m:e>
                          <m:r>
                            <a:rPr lang="en-US" altLang="pt-BR" sz="3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pt-BR" sz="3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altLang="pt-BR" sz="3200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  <a:sym typeface="Symbol" panose="05050102010706020507" charset="0"/>
                </a:endParaRPr>
              </a:p>
            </p:txBody>
          </p:sp>
        </mc:Choice>
        <mc:Fallback>
          <p:sp>
            <p:nvSpPr>
              <p:cNvPr id="63" name="Caixa de Texto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3915" y="4557395"/>
                <a:ext cx="609600" cy="5835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Conector Reto 74"/>
          <p:cNvCxnSpPr/>
          <p:nvPr/>
        </p:nvCxnSpPr>
        <p:spPr>
          <a:xfrm>
            <a:off x="3684190" y="446680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to 64"/>
          <p:cNvCxnSpPr/>
          <p:nvPr/>
        </p:nvCxnSpPr>
        <p:spPr>
          <a:xfrm flipH="1">
            <a:off x="2735566" y="4973148"/>
            <a:ext cx="0" cy="416878"/>
          </a:xfrm>
          <a:prstGeom prst="line">
            <a:avLst/>
          </a:prstGeom>
          <a:ln w="25400"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Reto 65"/>
          <p:cNvCxnSpPr/>
          <p:nvPr/>
        </p:nvCxnSpPr>
        <p:spPr>
          <a:xfrm flipV="1">
            <a:off x="3673511" y="3544292"/>
            <a:ext cx="0" cy="1456152"/>
          </a:xfrm>
          <a:prstGeom prst="line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Grupo 66"/>
          <p:cNvGrpSpPr/>
          <p:nvPr/>
        </p:nvGrpSpPr>
        <p:grpSpPr>
          <a:xfrm>
            <a:off x="3490377" y="3914463"/>
            <a:ext cx="387626" cy="552342"/>
            <a:chOff x="7555792" y="2647951"/>
            <a:chExt cx="387626" cy="552342"/>
          </a:xfrm>
          <a:solidFill>
            <a:srgbClr val="00B0F0">
              <a:alpha val="97000"/>
            </a:srgbClr>
          </a:solidFill>
        </p:grpSpPr>
        <p:sp>
          <p:nvSpPr>
            <p:cNvPr id="68" name="Elipse 67"/>
            <p:cNvSpPr/>
            <p:nvPr/>
          </p:nvSpPr>
          <p:spPr>
            <a:xfrm>
              <a:off x="7555792" y="2647951"/>
              <a:ext cx="387626" cy="552342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pt-BR"/>
            </a:p>
          </p:txBody>
        </p:sp>
        <p:cxnSp>
          <p:nvCxnSpPr>
            <p:cNvPr id="69" name="Conector de Seta Reta 59"/>
            <p:cNvCxnSpPr/>
            <p:nvPr/>
          </p:nvCxnSpPr>
          <p:spPr>
            <a:xfrm flipH="1">
              <a:off x="7758527" y="2740305"/>
              <a:ext cx="0" cy="363994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headEnd type="none" w="lg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0" name="Conector Reto 69"/>
          <p:cNvCxnSpPr/>
          <p:nvPr/>
        </p:nvCxnSpPr>
        <p:spPr>
          <a:xfrm rot="5400000" flipH="1">
            <a:off x="1651449" y="3276075"/>
            <a:ext cx="0" cy="540000"/>
          </a:xfrm>
          <a:prstGeom prst="line">
            <a:avLst/>
          </a:prstGeom>
          <a:ln w="25400"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ector de Seta Reta 18"/>
          <p:cNvCxnSpPr/>
          <p:nvPr/>
        </p:nvCxnSpPr>
        <p:spPr>
          <a:xfrm rot="5400000" flipH="1">
            <a:off x="5140034" y="3083910"/>
            <a:ext cx="635" cy="54000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ctor de Seta Reta 71"/>
          <p:cNvCxnSpPr/>
          <p:nvPr/>
        </p:nvCxnSpPr>
        <p:spPr>
          <a:xfrm flipH="1">
            <a:off x="2931196" y="5043923"/>
            <a:ext cx="635" cy="54000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ector de Seta Reta 18"/>
          <p:cNvCxnSpPr/>
          <p:nvPr/>
        </p:nvCxnSpPr>
        <p:spPr>
          <a:xfrm rot="16200000" flipH="1">
            <a:off x="1333846" y="3082818"/>
            <a:ext cx="635" cy="54000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Caixa de Texto 23"/>
          <p:cNvSpPr txBox="1"/>
          <p:nvPr/>
        </p:nvSpPr>
        <p:spPr>
          <a:xfrm>
            <a:off x="4688357" y="2832361"/>
            <a:ext cx="6070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sz="2800" dirty="0">
                <a:latin typeface="Comic Sans MS" panose="030F0702030302020204" pitchFamily="66" charset="0"/>
                <a:cs typeface="Comic Sans MS" panose="030F0702030302020204" pitchFamily="66" charset="0"/>
              </a:rPr>
              <a:t>i</a:t>
            </a:r>
            <a:r>
              <a:rPr lang="pt-BR" altLang="en-US" sz="2800" baseline="-25000" dirty="0">
                <a:latin typeface="Comic Sans MS" panose="030F0702030302020204" pitchFamily="66" charset="0"/>
                <a:cs typeface="Comic Sans MS" panose="030F0702030302020204" pitchFamily="66" charset="0"/>
              </a:rPr>
              <a:t>C</a:t>
            </a:r>
            <a:endParaRPr lang="pt-BR" altLang="en-US" sz="2800" baseline="-25000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75" name="Caixa de Texto 23"/>
          <p:cNvSpPr txBox="1"/>
          <p:nvPr/>
        </p:nvSpPr>
        <p:spPr>
          <a:xfrm>
            <a:off x="2889773" y="5077624"/>
            <a:ext cx="6070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sz="2800" dirty="0" smtClean="0">
                <a:latin typeface="Comic Sans MS" panose="030F0702030302020204" pitchFamily="66" charset="0"/>
                <a:cs typeface="Comic Sans MS" panose="030F0702030302020204" pitchFamily="66" charset="0"/>
              </a:rPr>
              <a:t>i</a:t>
            </a:r>
            <a:r>
              <a:rPr lang="pt-BR" altLang="en-US" sz="2800" baseline="-25000" dirty="0">
                <a:latin typeface="Comic Sans MS" panose="030F0702030302020204" pitchFamily="66" charset="0"/>
                <a:cs typeface="Comic Sans MS" panose="030F0702030302020204" pitchFamily="66" charset="0"/>
              </a:rPr>
              <a:t>E</a:t>
            </a:r>
            <a:endParaRPr lang="pt-BR" altLang="en-US" sz="2800" baseline="-25000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76" name="Caixa de Texto 23"/>
          <p:cNvSpPr txBox="1"/>
          <p:nvPr/>
        </p:nvSpPr>
        <p:spPr>
          <a:xfrm>
            <a:off x="554978" y="2795265"/>
            <a:ext cx="6070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sz="2800" dirty="0" smtClean="0">
                <a:latin typeface="Comic Sans MS" panose="030F0702030302020204" pitchFamily="66" charset="0"/>
                <a:cs typeface="Comic Sans MS" panose="030F0702030302020204" pitchFamily="66" charset="0"/>
              </a:rPr>
              <a:t>i</a:t>
            </a:r>
            <a:r>
              <a:rPr lang="pt-BR" altLang="en-US" sz="2800" baseline="-25000" dirty="0">
                <a:latin typeface="Comic Sans MS" panose="030F0702030302020204" pitchFamily="66" charset="0"/>
                <a:cs typeface="Comic Sans MS" panose="030F0702030302020204" pitchFamily="66" charset="0"/>
              </a:rPr>
              <a:t>B</a:t>
            </a:r>
            <a:endParaRPr lang="pt-BR" altLang="en-US" sz="2800" baseline="-25000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77" name="Caixa de Texto 23"/>
          <p:cNvSpPr txBox="1"/>
          <p:nvPr/>
        </p:nvSpPr>
        <p:spPr>
          <a:xfrm>
            <a:off x="1064203" y="4326738"/>
            <a:ext cx="833036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sz="3200" i="1" dirty="0" smtClean="0">
                <a:latin typeface="Cambria" panose="02040503050406030204" charset="0"/>
                <a:cs typeface="Cambria" panose="02040503050406030204" charset="0"/>
              </a:rPr>
              <a:t>v</a:t>
            </a:r>
            <a:r>
              <a:rPr lang="pt-BR" altLang="en-US" sz="3200" i="1" baseline="-25000" dirty="0" smtClean="0">
                <a:latin typeface="Cambria" panose="02040503050406030204" charset="0"/>
                <a:cs typeface="Cambria" panose="02040503050406030204" charset="0"/>
              </a:rPr>
              <a:t>be</a:t>
            </a:r>
            <a:endParaRPr lang="pt-BR" altLang="en-US" sz="3200" i="1" baseline="-25000" dirty="0" smtClean="0"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78" name="Caixa de Texto 23"/>
          <p:cNvSpPr txBox="1"/>
          <p:nvPr/>
        </p:nvSpPr>
        <p:spPr>
          <a:xfrm>
            <a:off x="5026339" y="3512319"/>
            <a:ext cx="833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sz="2800" dirty="0" smtClean="0">
                <a:latin typeface="Comic Sans MS" panose="030F0702030302020204" pitchFamily="66" charset="0"/>
                <a:cs typeface="Comic Sans MS" panose="030F0702030302020204" pitchFamily="66" charset="0"/>
              </a:rPr>
              <a:t>C</a:t>
            </a:r>
            <a:endParaRPr lang="pt-BR" altLang="en-US" sz="2800" baseline="-25000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79" name="Caixa de Texto 23"/>
          <p:cNvSpPr txBox="1"/>
          <p:nvPr/>
        </p:nvSpPr>
        <p:spPr>
          <a:xfrm>
            <a:off x="2319048" y="5454663"/>
            <a:ext cx="833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sz="2800" dirty="0" smtClean="0">
                <a:latin typeface="Comic Sans MS" panose="030F0702030302020204" pitchFamily="66" charset="0"/>
                <a:cs typeface="Comic Sans MS" panose="030F0702030302020204" pitchFamily="66" charset="0"/>
              </a:rPr>
              <a:t>E</a:t>
            </a:r>
            <a:endParaRPr lang="pt-BR" altLang="en-US" sz="2800" baseline="-25000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80" name="Caixa de Texto 23"/>
          <p:cNvSpPr txBox="1"/>
          <p:nvPr/>
        </p:nvSpPr>
        <p:spPr>
          <a:xfrm>
            <a:off x="958751" y="3538547"/>
            <a:ext cx="833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sz="2800" dirty="0" smtClean="0">
                <a:latin typeface="Comic Sans MS" panose="030F0702030302020204" pitchFamily="66" charset="0"/>
                <a:cs typeface="Comic Sans MS" panose="030F0702030302020204" pitchFamily="66" charset="0"/>
              </a:rPr>
              <a:t>B</a:t>
            </a:r>
            <a:endParaRPr lang="pt-BR" altLang="en-US" sz="2800" baseline="-25000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cxnSp>
        <p:nvCxnSpPr>
          <p:cNvPr id="81" name="Conector Reto 80"/>
          <p:cNvCxnSpPr/>
          <p:nvPr/>
        </p:nvCxnSpPr>
        <p:spPr>
          <a:xfrm rot="16200000">
            <a:off x="4457816" y="2756351"/>
            <a:ext cx="0" cy="1584000"/>
          </a:xfrm>
          <a:prstGeom prst="line">
            <a:avLst/>
          </a:prstGeom>
          <a:ln w="25400"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 Reto 81"/>
          <p:cNvCxnSpPr/>
          <p:nvPr/>
        </p:nvCxnSpPr>
        <p:spPr>
          <a:xfrm flipH="1">
            <a:off x="1898650" y="4977765"/>
            <a:ext cx="3093085" cy="2286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ector Reto 82"/>
          <p:cNvCxnSpPr/>
          <p:nvPr/>
        </p:nvCxnSpPr>
        <p:spPr>
          <a:xfrm flipV="1">
            <a:off x="1908946" y="3543879"/>
            <a:ext cx="0" cy="1456152"/>
          </a:xfrm>
          <a:prstGeom prst="line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Forma livre 83"/>
          <p:cNvSpPr/>
          <p:nvPr/>
        </p:nvSpPr>
        <p:spPr>
          <a:xfrm>
            <a:off x="991691" y="3591351"/>
            <a:ext cx="1266303" cy="1843904"/>
          </a:xfrm>
          <a:custGeom>
            <a:avLst/>
            <a:gdLst>
              <a:gd name="connsiteX0" fmla="*/ 1266303 w 1266303"/>
              <a:gd name="connsiteY0" fmla="*/ 1842448 h 1843904"/>
              <a:gd name="connsiteX1" fmla="*/ 529324 w 1266303"/>
              <a:gd name="connsiteY1" fmla="*/ 1678675 h 1843904"/>
              <a:gd name="connsiteX2" fmla="*/ 10709 w 1266303"/>
              <a:gd name="connsiteY2" fmla="*/ 805218 h 1843904"/>
              <a:gd name="connsiteX3" fmla="*/ 229073 w 1266303"/>
              <a:gd name="connsiteY3" fmla="*/ 0 h 1843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6303" h="1843904">
                <a:moveTo>
                  <a:pt x="1266303" y="1842448"/>
                </a:moveTo>
                <a:cubicBezTo>
                  <a:pt x="1002446" y="1846997"/>
                  <a:pt x="738590" y="1851547"/>
                  <a:pt x="529324" y="1678675"/>
                </a:cubicBezTo>
                <a:cubicBezTo>
                  <a:pt x="320058" y="1505803"/>
                  <a:pt x="60751" y="1084997"/>
                  <a:pt x="10709" y="805218"/>
                </a:cubicBezTo>
                <a:cubicBezTo>
                  <a:pt x="-39333" y="525439"/>
                  <a:pt x="94870" y="262719"/>
                  <a:pt x="229073" y="0"/>
                </a:cubicBezTo>
              </a:path>
            </a:pathLst>
          </a:custGeom>
          <a:noFill/>
          <a:ln w="22225">
            <a:solidFill>
              <a:srgbClr val="C0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5" name="Caixa de Texto 84"/>
              <p:cNvSpPr txBox="1"/>
              <p:nvPr/>
            </p:nvSpPr>
            <p:spPr>
              <a:xfrm>
                <a:off x="3650615" y="4357370"/>
                <a:ext cx="1219835" cy="52197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pt-BR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pt-BR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b>
                        <m:sSubPr>
                          <m:ctrlPr>
                            <a:rPr lang="en-US" altLang="pt-BR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𝑏𝑒</m:t>
                          </m:r>
                        </m:sub>
                      </m:sSub>
                    </m:oMath>
                  </m:oMathPara>
                </a14:m>
                <a:endParaRPr lang="en-US" altLang="en-US" sz="2800" i="1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85" name="Caixa de Texto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0615" y="4357370"/>
                <a:ext cx="1219835" cy="52197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6" name="Grupo 85"/>
          <p:cNvGrpSpPr/>
          <p:nvPr/>
        </p:nvGrpSpPr>
        <p:grpSpPr>
          <a:xfrm rot="5400000" flipH="1">
            <a:off x="1270803" y="4124837"/>
            <a:ext cx="1274445" cy="234950"/>
            <a:chOff x="4152748" y="3524056"/>
            <a:chExt cx="1274569" cy="255373"/>
          </a:xfrm>
        </p:grpSpPr>
        <p:cxnSp>
          <p:nvCxnSpPr>
            <p:cNvPr id="87" name="Conector Reto 79"/>
            <p:cNvCxnSpPr/>
            <p:nvPr/>
          </p:nvCxnSpPr>
          <p:spPr>
            <a:xfrm flipV="1">
              <a:off x="4152748" y="3640943"/>
              <a:ext cx="1274569" cy="0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Retângulo 87"/>
            <p:cNvSpPr/>
            <p:nvPr/>
          </p:nvSpPr>
          <p:spPr>
            <a:xfrm>
              <a:off x="4606140" y="3524056"/>
              <a:ext cx="476096" cy="255373"/>
            </a:xfrm>
            <a:prstGeom prst="rect">
              <a:avLst/>
            </a:prstGeom>
            <a:ln w="22225"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pt-BR" sz="240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89" name="Caixa de Texto 88"/>
              <p:cNvSpPr txBox="1"/>
              <p:nvPr/>
            </p:nvSpPr>
            <p:spPr>
              <a:xfrm>
                <a:off x="2011045" y="3914775"/>
                <a:ext cx="629920" cy="58356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altLang="en-US" sz="3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</m:ctrlPr>
                        </m:sSubPr>
                        <m:e>
                          <m:r>
                            <a:rPr lang="en-US" altLang="pt-BR" sz="3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pt-BR" sz="3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  <m:t>𝜋</m:t>
                          </m:r>
                        </m:sub>
                      </m:sSub>
                    </m:oMath>
                  </m:oMathPara>
                </a14:m>
                <a:endParaRPr lang="en-US" altLang="pt-BR" sz="3200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  <a:sym typeface="Symbol" panose="05050102010706020507" charset="0"/>
                </a:endParaRPr>
              </a:p>
            </p:txBody>
          </p:sp>
        </mc:Choice>
        <mc:Fallback>
          <p:sp>
            <p:nvSpPr>
              <p:cNvPr id="89" name="Caixa de Texto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1045" y="3914775"/>
                <a:ext cx="629920" cy="5835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0" name="Grupo 89"/>
          <p:cNvGrpSpPr/>
          <p:nvPr/>
        </p:nvGrpSpPr>
        <p:grpSpPr>
          <a:xfrm rot="5400000" flipH="1">
            <a:off x="4299110" y="4154049"/>
            <a:ext cx="1404000" cy="234950"/>
            <a:chOff x="4143847" y="3524056"/>
            <a:chExt cx="1404137" cy="255373"/>
          </a:xfrm>
        </p:grpSpPr>
        <p:cxnSp>
          <p:nvCxnSpPr>
            <p:cNvPr id="91" name="Conector Reto 79"/>
            <p:cNvCxnSpPr/>
            <p:nvPr/>
          </p:nvCxnSpPr>
          <p:spPr>
            <a:xfrm flipV="1">
              <a:off x="4143847" y="3661641"/>
              <a:ext cx="1404137" cy="0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Retângulo 91"/>
            <p:cNvSpPr/>
            <p:nvPr/>
          </p:nvSpPr>
          <p:spPr>
            <a:xfrm>
              <a:off x="4606140" y="3524056"/>
              <a:ext cx="476096" cy="255373"/>
            </a:xfrm>
            <a:prstGeom prst="rect">
              <a:avLst/>
            </a:prstGeom>
            <a:ln w="22225"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pt-BR" sz="240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3" name="Caixa de Texto 92"/>
              <p:cNvSpPr txBox="1"/>
              <p:nvPr/>
            </p:nvSpPr>
            <p:spPr>
              <a:xfrm>
                <a:off x="5012055" y="4035425"/>
                <a:ext cx="912495" cy="58356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altLang="en-US" sz="3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</m:ctrlPr>
                        </m:sSubPr>
                        <m:e>
                          <m:r>
                            <a:rPr lang="en-US" altLang="pt-BR" sz="3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pt-BR" sz="3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altLang="pt-BR" sz="3200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  <a:sym typeface="Symbol" panose="05050102010706020507" charset="0"/>
                </a:endParaRPr>
              </a:p>
            </p:txBody>
          </p:sp>
        </mc:Choice>
        <mc:Fallback>
          <p:sp>
            <p:nvSpPr>
              <p:cNvPr id="93" name="Caixa de Texto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2055" y="4035425"/>
                <a:ext cx="912495" cy="5835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CaixaDeTexto 45"/>
          <p:cNvSpPr txBox="1"/>
          <p:nvPr/>
        </p:nvSpPr>
        <p:spPr>
          <a:xfrm>
            <a:off x="2258060" y="6110605"/>
            <a:ext cx="20262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>
              <a:spcBef>
                <a:spcPts val="600"/>
              </a:spcBef>
              <a:spcAft>
                <a:spcPts val="600"/>
              </a:spcAft>
              <a:buFont typeface="+mj-lt"/>
              <a:buNone/>
            </a:pPr>
            <a:r>
              <a:rPr lang="pt-BR" altLang="en-US" sz="2800" b="1" dirty="0" smtClean="0">
                <a:solidFill>
                  <a:srgbClr val="C00000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Modelo Pi</a:t>
            </a:r>
            <a:endParaRPr lang="pt-BR" altLang="en-US" sz="2800" b="1" dirty="0" smtClean="0">
              <a:solidFill>
                <a:srgbClr val="C00000"/>
              </a:solidFill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</p:txBody>
      </p:sp>
      <p:sp>
        <p:nvSpPr>
          <p:cNvPr id="95" name="CaixaDeTexto 45"/>
          <p:cNvSpPr txBox="1"/>
          <p:nvPr/>
        </p:nvSpPr>
        <p:spPr>
          <a:xfrm>
            <a:off x="7103110" y="6040755"/>
            <a:ext cx="20262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>
              <a:spcBef>
                <a:spcPts val="600"/>
              </a:spcBef>
              <a:spcAft>
                <a:spcPts val="600"/>
              </a:spcAft>
              <a:buFont typeface="+mj-lt"/>
              <a:buNone/>
            </a:pPr>
            <a:r>
              <a:rPr lang="pt-BR" altLang="en-US" sz="2800" b="1" dirty="0" smtClean="0">
                <a:solidFill>
                  <a:srgbClr val="C00000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Modelo T</a:t>
            </a:r>
            <a:endParaRPr lang="pt-BR" altLang="en-US" sz="2800" b="1" dirty="0" smtClean="0">
              <a:solidFill>
                <a:srgbClr val="C00000"/>
              </a:solidFill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4F297BB-B745-4CAB-BE1D-CE4C89382949}" type="slidenum">
              <a:rPr lang="pt-BR" smtClean="0"/>
            </a:fld>
            <a:endParaRPr lang="pt-BR"/>
          </a:p>
        </p:txBody>
      </p:sp>
      <p:sp>
        <p:nvSpPr>
          <p:cNvPr id="113" name="Retângulo arredondado 112"/>
          <p:cNvSpPr/>
          <p:nvPr/>
        </p:nvSpPr>
        <p:spPr>
          <a:xfrm>
            <a:off x="5079365" y="1334770"/>
            <a:ext cx="6613525" cy="2841625"/>
          </a:xfrm>
          <a:prstGeom prst="roundRect">
            <a:avLst/>
          </a:prstGeom>
          <a:solidFill>
            <a:srgbClr val="F7FD9D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 altLang="en-US"/>
          </a:p>
        </p:txBody>
      </p:sp>
      <p:sp>
        <p:nvSpPr>
          <p:cNvPr id="47" name="CaixaDeTexto 45"/>
          <p:cNvSpPr txBox="1"/>
          <p:nvPr/>
        </p:nvSpPr>
        <p:spPr>
          <a:xfrm>
            <a:off x="787400" y="289560"/>
            <a:ext cx="9013825" cy="10452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>
              <a:spcBef>
                <a:spcPts val="600"/>
              </a:spcBef>
              <a:spcAft>
                <a:spcPts val="600"/>
              </a:spcAft>
              <a:buFont typeface="+mj-lt"/>
              <a:buNone/>
            </a:pPr>
            <a:r>
              <a:rPr lang="pt-BR" altLang="en-US" sz="28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Aplicação do Modelo de Pequenos Sinais (modelo </a:t>
            </a:r>
            <a:r>
              <a:rPr lang="pt-BR" altLang="en-US" sz="2800" b="1" dirty="0" smtClean="0">
                <a:solidFill>
                  <a:schemeClr val="tx1"/>
                </a:solidFill>
                <a:latin typeface="Symbol" panose="05050102010706020507" charset="0"/>
                <a:ea typeface="Cambria Math" panose="02040503050406030204" pitchFamily="18" charset="0"/>
                <a:cs typeface="Symbol" panose="05050102010706020507" charset="0"/>
                <a:sym typeface="Symbol" panose="05050102010706020507" charset="0"/>
              </a:rPr>
              <a:t>p</a:t>
            </a:r>
            <a:r>
              <a:rPr lang="pt-BR" altLang="en-US" sz="2400" b="1">
                <a:latin typeface="Comic Sans MS" panose="030F0702030302020204" pitchFamily="66" charset="0"/>
                <a:cs typeface="Comic Sans MS" panose="030F0702030302020204" pitchFamily="66" charset="0"/>
              </a:rPr>
              <a:t>)</a:t>
            </a:r>
            <a:endParaRPr lang="pt-BR" altLang="en-US" sz="2400" b="1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 indent="0" algn="l">
              <a:spcBef>
                <a:spcPts val="600"/>
              </a:spcBef>
              <a:spcAft>
                <a:spcPts val="600"/>
              </a:spcAft>
              <a:buFont typeface="+mj-lt"/>
              <a:buNone/>
            </a:pPr>
            <a:r>
              <a:rPr lang="pt-BR" altLang="en-US" sz="2400" b="1">
                <a:latin typeface="Comic Sans MS" panose="030F0702030302020204" pitchFamily="66" charset="0"/>
                <a:cs typeface="Comic Sans MS" panose="030F0702030302020204" pitchFamily="66" charset="0"/>
              </a:rPr>
              <a:t>Calculo de impedancia de entrada, Zin, e de saída, Zout</a:t>
            </a:r>
            <a:endParaRPr lang="pt-BR" altLang="en-US" sz="2400" b="1" baseline="-25000" dirty="0" smtClean="0">
              <a:solidFill>
                <a:schemeClr val="tx1"/>
              </a:solidFill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</p:txBody>
      </p:sp>
      <p:sp>
        <p:nvSpPr>
          <p:cNvPr id="76" name="CaixaDeTexto 47"/>
          <p:cNvSpPr txBox="1"/>
          <p:nvPr/>
        </p:nvSpPr>
        <p:spPr>
          <a:xfrm>
            <a:off x="875048" y="4365986"/>
            <a:ext cx="93916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pt-BR" sz="2400" i="1" dirty="0" err="1" smtClean="0">
                <a:latin typeface="Century Schoolbook" panose="02040604050505020304" pitchFamily="18" charset="0"/>
                <a:ea typeface="Cambria Math" panose="02040503050406030204" pitchFamily="18" charset="0"/>
              </a:rPr>
              <a:t>vin</a:t>
            </a:r>
            <a:r>
              <a:rPr lang="pt-BR" sz="2400" i="1" dirty="0" smtClean="0">
                <a:latin typeface="Century Schoolbook" panose="02040604050505020304" pitchFamily="18" charset="0"/>
                <a:ea typeface="Cambria Math" panose="02040503050406030204" pitchFamily="18" charset="0"/>
              </a:rPr>
              <a:t>(t)</a:t>
            </a:r>
            <a:endParaRPr lang="pt-BR" sz="2400" i="1" dirty="0">
              <a:latin typeface="Century Schoolbook" panose="02040604050505020304" pitchFamily="18" charset="0"/>
              <a:ea typeface="Cambria Math" panose="02040503050406030204" pitchFamily="18" charset="0"/>
            </a:endParaRPr>
          </a:p>
        </p:txBody>
      </p:sp>
      <p:grpSp>
        <p:nvGrpSpPr>
          <p:cNvPr id="25" name="Grupo 24"/>
          <p:cNvGrpSpPr/>
          <p:nvPr/>
        </p:nvGrpSpPr>
        <p:grpSpPr>
          <a:xfrm>
            <a:off x="262772" y="1701165"/>
            <a:ext cx="4815958" cy="4374255"/>
            <a:chOff x="540" y="2327"/>
            <a:chExt cx="10119" cy="7394"/>
          </a:xfrm>
        </p:grpSpPr>
        <p:grpSp>
          <p:nvGrpSpPr>
            <p:cNvPr id="4" name="Grupo 3"/>
            <p:cNvGrpSpPr/>
            <p:nvPr/>
          </p:nvGrpSpPr>
          <p:grpSpPr>
            <a:xfrm rot="5400000">
              <a:off x="4467" y="5492"/>
              <a:ext cx="2809" cy="1179"/>
              <a:chOff x="8610600" y="2524505"/>
              <a:chExt cx="1783849" cy="748570"/>
            </a:xfrm>
          </p:grpSpPr>
          <p:cxnSp>
            <p:nvCxnSpPr>
              <p:cNvPr id="5" name="Conector Reto 4"/>
              <p:cNvCxnSpPr/>
              <p:nvPr/>
            </p:nvCxnSpPr>
            <p:spPr>
              <a:xfrm>
                <a:off x="9212737" y="2794289"/>
                <a:ext cx="62332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Conector Reto 5"/>
              <p:cNvCxnSpPr/>
              <p:nvPr/>
            </p:nvCxnSpPr>
            <p:spPr>
              <a:xfrm>
                <a:off x="9094994" y="2531785"/>
                <a:ext cx="269332" cy="25689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Conector Reto 6"/>
              <p:cNvCxnSpPr/>
              <p:nvPr/>
            </p:nvCxnSpPr>
            <p:spPr>
              <a:xfrm flipV="1">
                <a:off x="9693182" y="2524505"/>
                <a:ext cx="230521" cy="253800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ector Reto 13"/>
              <p:cNvCxnSpPr/>
              <p:nvPr/>
            </p:nvCxnSpPr>
            <p:spPr>
              <a:xfrm>
                <a:off x="8610600" y="2538153"/>
                <a:ext cx="484394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ector Reto 25"/>
              <p:cNvCxnSpPr/>
              <p:nvPr/>
            </p:nvCxnSpPr>
            <p:spPr>
              <a:xfrm>
                <a:off x="9910055" y="2540097"/>
                <a:ext cx="484394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ector Reto 26"/>
              <p:cNvCxnSpPr/>
              <p:nvPr/>
            </p:nvCxnSpPr>
            <p:spPr>
              <a:xfrm rot="16200000">
                <a:off x="9284532" y="3030878"/>
                <a:ext cx="484394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upo 27"/>
            <p:cNvGrpSpPr/>
            <p:nvPr/>
          </p:nvGrpSpPr>
          <p:grpSpPr>
            <a:xfrm rot="5400000" flipH="1">
              <a:off x="5419" y="3932"/>
              <a:ext cx="2007" cy="370"/>
              <a:chOff x="4152748" y="3524056"/>
              <a:chExt cx="1274569" cy="255373"/>
            </a:xfrm>
          </p:grpSpPr>
          <p:cxnSp>
            <p:nvCxnSpPr>
              <p:cNvPr id="34" name="Conector Reto 79"/>
              <p:cNvCxnSpPr/>
              <p:nvPr/>
            </p:nvCxnSpPr>
            <p:spPr>
              <a:xfrm flipV="1">
                <a:off x="4152748" y="3640943"/>
                <a:ext cx="1274569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Retângulo 34"/>
              <p:cNvSpPr/>
              <p:nvPr/>
            </p:nvSpPr>
            <p:spPr>
              <a:xfrm>
                <a:off x="4606140" y="3524056"/>
                <a:ext cx="476096" cy="255373"/>
              </a:xfrm>
              <a:prstGeom prst="rect">
                <a:avLst/>
              </a:prstGeom>
              <a:ln w="222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pt-BR" sz="2400"/>
              </a:p>
            </p:txBody>
          </p:sp>
        </p:grpSp>
        <p:cxnSp>
          <p:nvCxnSpPr>
            <p:cNvPr id="36" name="Conector Reto 35"/>
            <p:cNvCxnSpPr/>
            <p:nvPr/>
          </p:nvCxnSpPr>
          <p:spPr>
            <a:xfrm>
              <a:off x="6459" y="5013"/>
              <a:ext cx="55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CaixaDeTexto 47"/>
            <p:cNvSpPr txBox="1"/>
            <p:nvPr/>
          </p:nvSpPr>
          <p:spPr>
            <a:xfrm>
              <a:off x="7015" y="4677"/>
              <a:ext cx="1454" cy="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pt-BR" sz="2800" i="1" dirty="0" smtClean="0">
                  <a:latin typeface="Century Schoolbook" panose="02040604050505020304" pitchFamily="18" charset="0"/>
                  <a:ea typeface="Cambria Math" panose="02040503050406030204" pitchFamily="18" charset="0"/>
                </a:rPr>
                <a:t>V</a:t>
              </a:r>
              <a:r>
                <a:rPr lang="pt-BR" sz="2800" i="1" baseline="-25000" dirty="0" smtClean="0">
                  <a:latin typeface="Century Schoolbook" panose="02040604050505020304" pitchFamily="18" charset="0"/>
                  <a:ea typeface="Cambria Math" panose="02040503050406030204" pitchFamily="18" charset="0"/>
                </a:rPr>
                <a:t>C</a:t>
              </a:r>
              <a:endParaRPr lang="pt-BR" sz="2800" i="1" baseline="-25000" dirty="0" smtClean="0">
                <a:latin typeface="Century Schoolbook" panose="020406040505050203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38" name="CaixaDeTexto 47"/>
            <p:cNvSpPr txBox="1"/>
            <p:nvPr/>
          </p:nvSpPr>
          <p:spPr>
            <a:xfrm>
              <a:off x="3953" y="2327"/>
              <a:ext cx="4005" cy="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pt-BR" sz="2800" dirty="0" smtClean="0"/>
                <a:t>V</a:t>
              </a:r>
              <a:r>
                <a:rPr lang="pt-BR" sz="2800" baseline="-25000" dirty="0" smtClean="0"/>
                <a:t>CC</a:t>
              </a:r>
              <a:r>
                <a:rPr lang="pt-BR" sz="2800" dirty="0" smtClean="0"/>
                <a:t> = 15 V</a:t>
              </a:r>
              <a:endParaRPr lang="pt-BR" sz="2800" dirty="0" smtClean="0"/>
            </a:p>
          </p:txBody>
        </p:sp>
        <p:sp>
          <p:nvSpPr>
            <p:cNvPr id="42" name="Caixa de Texto 23"/>
            <p:cNvSpPr txBox="1"/>
            <p:nvPr/>
          </p:nvSpPr>
          <p:spPr>
            <a:xfrm>
              <a:off x="6484" y="3712"/>
              <a:ext cx="2882" cy="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pt-BR" altLang="en-US" sz="2800" dirty="0">
                  <a:latin typeface="Comic Sans MS" panose="030F0702030302020204" pitchFamily="66" charset="0"/>
                  <a:cs typeface="Comic Sans MS" panose="030F0702030302020204" pitchFamily="66" charset="0"/>
                </a:rPr>
                <a:t>R</a:t>
              </a:r>
              <a:r>
                <a:rPr lang="pt-BR" altLang="en-US" sz="2800" baseline="-25000" dirty="0" smtClean="0">
                  <a:latin typeface="Comic Sans MS" panose="030F0702030302020204" pitchFamily="66" charset="0"/>
                  <a:cs typeface="Comic Sans MS" panose="030F0702030302020204" pitchFamily="66" charset="0"/>
                </a:rPr>
                <a:t>C </a:t>
              </a:r>
              <a:r>
                <a:rPr lang="pt-BR" altLang="en-US" sz="2800" dirty="0" smtClean="0">
                  <a:latin typeface="Comic Sans MS" panose="030F0702030302020204" pitchFamily="66" charset="0"/>
                  <a:cs typeface="Comic Sans MS" panose="030F0702030302020204" pitchFamily="66" charset="0"/>
                </a:rPr>
                <a:t>=5k</a:t>
              </a:r>
              <a:endParaRPr lang="pt-BR" altLang="en-US" sz="2800" dirty="0" smtClean="0">
                <a:latin typeface="Comic Sans MS" panose="030F0702030302020204" pitchFamily="66" charset="0"/>
                <a:cs typeface="Comic Sans MS" panose="030F0702030302020204" pitchFamily="66" charset="0"/>
              </a:endParaRPr>
            </a:p>
          </p:txBody>
        </p:sp>
        <p:grpSp>
          <p:nvGrpSpPr>
            <p:cNvPr id="39" name="Grupo 38"/>
            <p:cNvGrpSpPr/>
            <p:nvPr/>
          </p:nvGrpSpPr>
          <p:grpSpPr>
            <a:xfrm rot="5400000" flipH="1">
              <a:off x="5422" y="7651"/>
              <a:ext cx="2007" cy="370"/>
              <a:chOff x="4152748" y="3524056"/>
              <a:chExt cx="1274569" cy="255373"/>
            </a:xfrm>
          </p:grpSpPr>
          <p:cxnSp>
            <p:nvCxnSpPr>
              <p:cNvPr id="40" name="Conector Reto 79"/>
              <p:cNvCxnSpPr/>
              <p:nvPr/>
            </p:nvCxnSpPr>
            <p:spPr>
              <a:xfrm flipV="1">
                <a:off x="4152748" y="3640943"/>
                <a:ext cx="1274569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Retângulo 40"/>
              <p:cNvSpPr/>
              <p:nvPr/>
            </p:nvSpPr>
            <p:spPr>
              <a:xfrm>
                <a:off x="4606140" y="3524056"/>
                <a:ext cx="476096" cy="255373"/>
              </a:xfrm>
              <a:prstGeom prst="rect">
                <a:avLst/>
              </a:prstGeom>
              <a:ln w="22225"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pt-BR" sz="2400"/>
              </a:p>
            </p:txBody>
          </p:sp>
        </p:grpSp>
        <p:sp>
          <p:nvSpPr>
            <p:cNvPr id="43" name="Caixa de Texto 23"/>
            <p:cNvSpPr txBox="1"/>
            <p:nvPr/>
          </p:nvSpPr>
          <p:spPr>
            <a:xfrm>
              <a:off x="6480" y="7569"/>
              <a:ext cx="2608" cy="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pt-BR" altLang="en-US" sz="2800" dirty="0">
                  <a:latin typeface="Comic Sans MS" panose="030F0702030302020204" pitchFamily="66" charset="0"/>
                  <a:cs typeface="Comic Sans MS" panose="030F0702030302020204" pitchFamily="66" charset="0"/>
                </a:rPr>
                <a:t>R</a:t>
              </a:r>
              <a:r>
                <a:rPr lang="pt-BR" altLang="en-US" sz="2800" baseline="-25000" dirty="0">
                  <a:latin typeface="Comic Sans MS" panose="030F0702030302020204" pitchFamily="66" charset="0"/>
                  <a:cs typeface="Comic Sans MS" panose="030F0702030302020204" pitchFamily="66" charset="0"/>
                </a:rPr>
                <a:t>E </a:t>
              </a:r>
              <a:r>
                <a:rPr lang="pt-BR" altLang="en-US" sz="2800" dirty="0">
                  <a:latin typeface="Comic Sans MS" panose="030F0702030302020204" pitchFamily="66" charset="0"/>
                  <a:cs typeface="Comic Sans MS" panose="030F0702030302020204" pitchFamily="66" charset="0"/>
                </a:rPr>
                <a:t>=3k</a:t>
              </a:r>
              <a:endParaRPr lang="pt-BR" altLang="en-US" sz="2800" dirty="0">
                <a:latin typeface="Comic Sans MS" panose="030F0702030302020204" pitchFamily="66" charset="0"/>
                <a:cs typeface="Comic Sans MS" panose="030F0702030302020204" pitchFamily="66" charset="0"/>
              </a:endParaRPr>
            </a:p>
          </p:txBody>
        </p:sp>
        <p:cxnSp>
          <p:nvCxnSpPr>
            <p:cNvPr id="44" name="Conector Reto 43"/>
            <p:cNvCxnSpPr/>
            <p:nvPr/>
          </p:nvCxnSpPr>
          <p:spPr>
            <a:xfrm>
              <a:off x="6145" y="8808"/>
              <a:ext cx="55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" name="Grupo 44"/>
            <p:cNvGrpSpPr/>
            <p:nvPr/>
          </p:nvGrpSpPr>
          <p:grpSpPr>
            <a:xfrm rot="5400000" flipH="1">
              <a:off x="3398" y="3968"/>
              <a:ext cx="2007" cy="370"/>
              <a:chOff x="4152748" y="3524056"/>
              <a:chExt cx="1274569" cy="255373"/>
            </a:xfrm>
          </p:grpSpPr>
          <p:cxnSp>
            <p:nvCxnSpPr>
              <p:cNvPr id="46" name="Conector Reto 79"/>
              <p:cNvCxnSpPr/>
              <p:nvPr/>
            </p:nvCxnSpPr>
            <p:spPr>
              <a:xfrm flipV="1">
                <a:off x="4152748" y="3657508"/>
                <a:ext cx="1274569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Retângulo 47"/>
              <p:cNvSpPr/>
              <p:nvPr/>
            </p:nvSpPr>
            <p:spPr>
              <a:xfrm>
                <a:off x="4606140" y="3524056"/>
                <a:ext cx="476096" cy="255373"/>
              </a:xfrm>
              <a:prstGeom prst="rect">
                <a:avLst/>
              </a:prstGeom>
              <a:ln w="222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pt-BR" sz="2400"/>
              </a:p>
            </p:txBody>
          </p:sp>
        </p:grpSp>
        <p:grpSp>
          <p:nvGrpSpPr>
            <p:cNvPr id="49" name="Grupo 48"/>
            <p:cNvGrpSpPr/>
            <p:nvPr/>
          </p:nvGrpSpPr>
          <p:grpSpPr>
            <a:xfrm rot="5400000" flipH="1">
              <a:off x="3374" y="7675"/>
              <a:ext cx="2007" cy="370"/>
              <a:chOff x="4152748" y="3524056"/>
              <a:chExt cx="1274569" cy="255373"/>
            </a:xfrm>
          </p:grpSpPr>
          <p:cxnSp>
            <p:nvCxnSpPr>
              <p:cNvPr id="50" name="Conector Reto 79"/>
              <p:cNvCxnSpPr/>
              <p:nvPr/>
            </p:nvCxnSpPr>
            <p:spPr>
              <a:xfrm flipV="1">
                <a:off x="4152748" y="3640943"/>
                <a:ext cx="1274569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Retângulo 50"/>
              <p:cNvSpPr/>
              <p:nvPr/>
            </p:nvSpPr>
            <p:spPr>
              <a:xfrm>
                <a:off x="4606140" y="3524056"/>
                <a:ext cx="476096" cy="255373"/>
              </a:xfrm>
              <a:prstGeom prst="rect">
                <a:avLst/>
              </a:prstGeom>
              <a:ln w="22225"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pt-BR" sz="2400"/>
              </a:p>
            </p:txBody>
          </p:sp>
        </p:grpSp>
        <p:cxnSp>
          <p:nvCxnSpPr>
            <p:cNvPr id="53" name="Conector Reto 52"/>
            <p:cNvCxnSpPr/>
            <p:nvPr/>
          </p:nvCxnSpPr>
          <p:spPr>
            <a:xfrm>
              <a:off x="4121" y="8863"/>
              <a:ext cx="55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ector Reto 53"/>
            <p:cNvCxnSpPr/>
            <p:nvPr/>
          </p:nvCxnSpPr>
          <p:spPr>
            <a:xfrm>
              <a:off x="4402" y="5006"/>
              <a:ext cx="0" cy="205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ector Reto 54"/>
            <p:cNvCxnSpPr/>
            <p:nvPr/>
          </p:nvCxnSpPr>
          <p:spPr>
            <a:xfrm>
              <a:off x="3448" y="6123"/>
              <a:ext cx="225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Elipse 55"/>
            <p:cNvSpPr/>
            <p:nvPr/>
          </p:nvSpPr>
          <p:spPr>
            <a:xfrm>
              <a:off x="4310" y="6038"/>
              <a:ext cx="170" cy="17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pt-BR" altLang="en-US"/>
            </a:p>
          </p:txBody>
        </p:sp>
        <p:sp>
          <p:nvSpPr>
            <p:cNvPr id="57" name="Caixa de Texto 23"/>
            <p:cNvSpPr txBox="1"/>
            <p:nvPr/>
          </p:nvSpPr>
          <p:spPr>
            <a:xfrm>
              <a:off x="2986" y="8839"/>
              <a:ext cx="3448" cy="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pt-BR" altLang="en-US" sz="2800" dirty="0">
                  <a:latin typeface="Comic Sans MS" panose="030F0702030302020204" pitchFamily="66" charset="0"/>
                  <a:cs typeface="Comic Sans MS" panose="030F0702030302020204" pitchFamily="66" charset="0"/>
                </a:rPr>
                <a:t>R</a:t>
              </a:r>
              <a:r>
                <a:rPr lang="pt-BR" altLang="en-US" sz="2800" baseline="-25000" dirty="0">
                  <a:latin typeface="Comic Sans MS" panose="030F0702030302020204" pitchFamily="66" charset="0"/>
                  <a:cs typeface="Comic Sans MS" panose="030F0702030302020204" pitchFamily="66" charset="0"/>
                </a:rPr>
                <a:t>B2 </a:t>
              </a:r>
              <a:r>
                <a:rPr lang="pt-BR" altLang="en-US" sz="2800" dirty="0">
                  <a:latin typeface="Comic Sans MS" panose="030F0702030302020204" pitchFamily="66" charset="0"/>
                  <a:cs typeface="Comic Sans MS" panose="030F0702030302020204" pitchFamily="66" charset="0"/>
                </a:rPr>
                <a:t>=50k</a:t>
              </a:r>
              <a:endParaRPr lang="pt-BR" altLang="en-US" sz="2800" dirty="0">
                <a:latin typeface="Comic Sans MS" panose="030F0702030302020204" pitchFamily="66" charset="0"/>
                <a:cs typeface="Comic Sans MS" panose="030F0702030302020204" pitchFamily="66" charset="0"/>
              </a:endParaRPr>
            </a:p>
          </p:txBody>
        </p:sp>
        <p:sp>
          <p:nvSpPr>
            <p:cNvPr id="59" name="Caixa de Texto 23"/>
            <p:cNvSpPr txBox="1"/>
            <p:nvPr/>
          </p:nvSpPr>
          <p:spPr>
            <a:xfrm>
              <a:off x="540" y="3590"/>
              <a:ext cx="3853" cy="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pt-BR" altLang="en-US" sz="2800" dirty="0">
                  <a:latin typeface="Comic Sans MS" panose="030F0702030302020204" pitchFamily="66" charset="0"/>
                  <a:cs typeface="Comic Sans MS" panose="030F0702030302020204" pitchFamily="66" charset="0"/>
                </a:rPr>
                <a:t>R</a:t>
              </a:r>
              <a:r>
                <a:rPr lang="pt-BR" altLang="en-US" sz="2800" baseline="-25000" dirty="0">
                  <a:latin typeface="Comic Sans MS" panose="030F0702030302020204" pitchFamily="66" charset="0"/>
                  <a:cs typeface="Comic Sans MS" panose="030F0702030302020204" pitchFamily="66" charset="0"/>
                </a:rPr>
                <a:t>B1 </a:t>
              </a:r>
              <a:r>
                <a:rPr lang="pt-BR" altLang="en-US" sz="2800" dirty="0">
                  <a:latin typeface="Comic Sans MS" panose="030F0702030302020204" pitchFamily="66" charset="0"/>
                  <a:cs typeface="Comic Sans MS" panose="030F0702030302020204" pitchFamily="66" charset="0"/>
                </a:rPr>
                <a:t>=100k</a:t>
              </a:r>
              <a:endParaRPr lang="pt-BR" altLang="en-US" sz="2800" dirty="0">
                <a:latin typeface="Comic Sans MS" panose="030F0702030302020204" pitchFamily="66" charset="0"/>
                <a:cs typeface="Comic Sans MS" panose="030F0702030302020204" pitchFamily="66" charset="0"/>
              </a:endParaRPr>
            </a:p>
          </p:txBody>
        </p:sp>
        <p:cxnSp>
          <p:nvCxnSpPr>
            <p:cNvPr id="60" name="Conector Reto 59"/>
            <p:cNvCxnSpPr/>
            <p:nvPr/>
          </p:nvCxnSpPr>
          <p:spPr>
            <a:xfrm flipV="1">
              <a:off x="8689" y="7570"/>
              <a:ext cx="87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ector Reto 60"/>
            <p:cNvCxnSpPr/>
            <p:nvPr/>
          </p:nvCxnSpPr>
          <p:spPr>
            <a:xfrm flipV="1">
              <a:off x="8689" y="7714"/>
              <a:ext cx="87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ector Reto 61"/>
            <p:cNvCxnSpPr/>
            <p:nvPr/>
          </p:nvCxnSpPr>
          <p:spPr>
            <a:xfrm rot="16200000" flipV="1">
              <a:off x="2869" y="6055"/>
              <a:ext cx="87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ector Reto 62"/>
            <p:cNvCxnSpPr/>
            <p:nvPr/>
          </p:nvCxnSpPr>
          <p:spPr>
            <a:xfrm rot="16200000" flipV="1">
              <a:off x="3010" y="6073"/>
              <a:ext cx="87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ector Reto 63"/>
            <p:cNvCxnSpPr/>
            <p:nvPr/>
          </p:nvCxnSpPr>
          <p:spPr>
            <a:xfrm flipV="1">
              <a:off x="6434" y="6735"/>
              <a:ext cx="266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ector Reto 64"/>
            <p:cNvCxnSpPr/>
            <p:nvPr/>
          </p:nvCxnSpPr>
          <p:spPr>
            <a:xfrm>
              <a:off x="9089" y="6719"/>
              <a:ext cx="0" cy="85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ector Reto 65"/>
            <p:cNvCxnSpPr/>
            <p:nvPr/>
          </p:nvCxnSpPr>
          <p:spPr>
            <a:xfrm>
              <a:off x="8811" y="8736"/>
              <a:ext cx="55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ector Reto 66"/>
            <p:cNvCxnSpPr/>
            <p:nvPr/>
          </p:nvCxnSpPr>
          <p:spPr>
            <a:xfrm>
              <a:off x="9089" y="7714"/>
              <a:ext cx="0" cy="10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ector Reto 67"/>
            <p:cNvCxnSpPr/>
            <p:nvPr/>
          </p:nvCxnSpPr>
          <p:spPr>
            <a:xfrm>
              <a:off x="1534" y="6106"/>
              <a:ext cx="1757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ector Reto 68"/>
            <p:cNvCxnSpPr/>
            <p:nvPr/>
          </p:nvCxnSpPr>
          <p:spPr>
            <a:xfrm>
              <a:off x="1577" y="6106"/>
              <a:ext cx="0" cy="119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Elipse 69"/>
            <p:cNvSpPr/>
            <p:nvPr/>
          </p:nvSpPr>
          <p:spPr>
            <a:xfrm>
              <a:off x="1233" y="7193"/>
              <a:ext cx="686" cy="7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pt-BR" altLang="en-US"/>
            </a:p>
          </p:txBody>
        </p:sp>
        <p:sp>
          <p:nvSpPr>
            <p:cNvPr id="71" name="Forma livre 70"/>
            <p:cNvSpPr/>
            <p:nvPr/>
          </p:nvSpPr>
          <p:spPr>
            <a:xfrm>
              <a:off x="1327" y="7289"/>
              <a:ext cx="499" cy="555"/>
            </a:xfrm>
            <a:custGeom>
              <a:avLst/>
              <a:gdLst>
                <a:gd name="connisteX0" fmla="*/ 0 w 392430"/>
                <a:gd name="connsiteY0" fmla="*/ 320607 h 520548"/>
                <a:gd name="connisteX1" fmla="*/ 165735 w 392430"/>
                <a:gd name="connsiteY1" fmla="*/ 3742 h 520548"/>
                <a:gd name="connisteX2" fmla="*/ 241300 w 392430"/>
                <a:gd name="connsiteY2" fmla="*/ 517457 h 520548"/>
                <a:gd name="connisteX3" fmla="*/ 392430 w 392430"/>
                <a:gd name="connsiteY3" fmla="*/ 184717 h 520548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392430" h="520548">
                  <a:moveTo>
                    <a:pt x="0" y="320607"/>
                  </a:moveTo>
                  <a:cubicBezTo>
                    <a:pt x="31750" y="246947"/>
                    <a:pt x="117475" y="-35628"/>
                    <a:pt x="165735" y="3742"/>
                  </a:cubicBezTo>
                  <a:cubicBezTo>
                    <a:pt x="213995" y="43112"/>
                    <a:pt x="196215" y="481262"/>
                    <a:pt x="241300" y="517457"/>
                  </a:cubicBezTo>
                  <a:cubicBezTo>
                    <a:pt x="286385" y="553652"/>
                    <a:pt x="363855" y="261552"/>
                    <a:pt x="392430" y="184717"/>
                  </a:cubicBezTo>
                </a:path>
              </a:pathLst>
            </a:cu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pt-BR" altLang="en-US"/>
            </a:p>
          </p:txBody>
        </p:sp>
        <p:cxnSp>
          <p:nvCxnSpPr>
            <p:cNvPr id="72" name="Conector Reto 71"/>
            <p:cNvCxnSpPr/>
            <p:nvPr/>
          </p:nvCxnSpPr>
          <p:spPr>
            <a:xfrm rot="5400000">
              <a:off x="1038" y="8364"/>
              <a:ext cx="1077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ector Reto 72"/>
            <p:cNvCxnSpPr/>
            <p:nvPr/>
          </p:nvCxnSpPr>
          <p:spPr>
            <a:xfrm>
              <a:off x="1306" y="8924"/>
              <a:ext cx="55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ector Reto 73"/>
            <p:cNvCxnSpPr/>
            <p:nvPr/>
          </p:nvCxnSpPr>
          <p:spPr>
            <a:xfrm flipH="1" flipV="1">
              <a:off x="1577" y="6798"/>
              <a:ext cx="8" cy="38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Caixa de Texto 23"/>
            <p:cNvSpPr txBox="1"/>
            <p:nvPr/>
          </p:nvSpPr>
          <p:spPr>
            <a:xfrm>
              <a:off x="2801" y="4669"/>
              <a:ext cx="1292" cy="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pt-BR" altLang="en-US" sz="2800" dirty="0">
                  <a:latin typeface="Comic Sans MS" panose="030F0702030302020204" pitchFamily="66" charset="0"/>
                  <a:cs typeface="Comic Sans MS" panose="030F0702030302020204" pitchFamily="66" charset="0"/>
                </a:rPr>
                <a:t>C</a:t>
              </a:r>
              <a:r>
                <a:rPr lang="pt-BR" altLang="en-US" sz="2800" baseline="-25000" dirty="0">
                  <a:latin typeface="Comic Sans MS" panose="030F0702030302020204" pitchFamily="66" charset="0"/>
                  <a:cs typeface="Comic Sans MS" panose="030F0702030302020204" pitchFamily="66" charset="0"/>
                </a:rPr>
                <a:t>B </a:t>
              </a:r>
              <a:endParaRPr lang="pt-BR" altLang="en-US" sz="2800" dirty="0">
                <a:latin typeface="Comic Sans MS" panose="030F0702030302020204" pitchFamily="66" charset="0"/>
                <a:cs typeface="Comic Sans MS" panose="030F0702030302020204" pitchFamily="66" charset="0"/>
              </a:endParaRPr>
            </a:p>
          </p:txBody>
        </p:sp>
        <p:sp>
          <p:nvSpPr>
            <p:cNvPr id="78" name="Caixa de Texto 23"/>
            <p:cNvSpPr txBox="1"/>
            <p:nvPr/>
          </p:nvSpPr>
          <p:spPr>
            <a:xfrm>
              <a:off x="9367" y="7135"/>
              <a:ext cx="1292" cy="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pt-BR" altLang="en-US" sz="2800" dirty="0">
                  <a:latin typeface="Comic Sans MS" panose="030F0702030302020204" pitchFamily="66" charset="0"/>
                  <a:cs typeface="Comic Sans MS" panose="030F0702030302020204" pitchFamily="66" charset="0"/>
                </a:rPr>
                <a:t>C</a:t>
              </a:r>
              <a:r>
                <a:rPr lang="pt-BR" altLang="en-US" sz="2800" baseline="-25000" dirty="0">
                  <a:latin typeface="Comic Sans MS" panose="030F0702030302020204" pitchFamily="66" charset="0"/>
                  <a:cs typeface="Comic Sans MS" panose="030F0702030302020204" pitchFamily="66" charset="0"/>
                </a:rPr>
                <a:t>E </a:t>
              </a:r>
              <a:endParaRPr lang="pt-BR" altLang="en-US" sz="2800" dirty="0">
                <a:latin typeface="Comic Sans MS" panose="030F0702030302020204" pitchFamily="66" charset="0"/>
                <a:cs typeface="Comic Sans MS" panose="030F0702030302020204" pitchFamily="66" charset="0"/>
              </a:endParaRPr>
            </a:p>
          </p:txBody>
        </p:sp>
      </p:grpSp>
      <p:cxnSp>
        <p:nvCxnSpPr>
          <p:cNvPr id="79" name="Conector Reto 74"/>
          <p:cNvCxnSpPr/>
          <p:nvPr/>
        </p:nvCxnSpPr>
        <p:spPr>
          <a:xfrm>
            <a:off x="9812020" y="279146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ector Reto 79"/>
          <p:cNvCxnSpPr/>
          <p:nvPr/>
        </p:nvCxnSpPr>
        <p:spPr>
          <a:xfrm flipH="1">
            <a:off x="8860155" y="3297555"/>
            <a:ext cx="0" cy="417195"/>
          </a:xfrm>
          <a:prstGeom prst="line">
            <a:avLst/>
          </a:prstGeom>
          <a:ln w="25400"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ector Reto 80"/>
          <p:cNvCxnSpPr/>
          <p:nvPr/>
        </p:nvCxnSpPr>
        <p:spPr>
          <a:xfrm flipV="1">
            <a:off x="9801225" y="1869440"/>
            <a:ext cx="0" cy="1456055"/>
          </a:xfrm>
          <a:prstGeom prst="line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Grupo 81"/>
          <p:cNvGrpSpPr/>
          <p:nvPr/>
        </p:nvGrpSpPr>
        <p:grpSpPr>
          <a:xfrm>
            <a:off x="9618980" y="2239645"/>
            <a:ext cx="387350" cy="552450"/>
            <a:chOff x="7555792" y="2647951"/>
            <a:chExt cx="387626" cy="552342"/>
          </a:xfrm>
          <a:solidFill>
            <a:srgbClr val="00B0F0">
              <a:alpha val="97000"/>
            </a:srgbClr>
          </a:solidFill>
        </p:grpSpPr>
        <p:sp>
          <p:nvSpPr>
            <p:cNvPr id="83" name="Elipse 82"/>
            <p:cNvSpPr/>
            <p:nvPr/>
          </p:nvSpPr>
          <p:spPr>
            <a:xfrm>
              <a:off x="7555792" y="2647951"/>
              <a:ext cx="387626" cy="552342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pt-BR"/>
            </a:p>
          </p:txBody>
        </p:sp>
        <p:cxnSp>
          <p:nvCxnSpPr>
            <p:cNvPr id="84" name="Conector de Seta Reta 59"/>
            <p:cNvCxnSpPr/>
            <p:nvPr/>
          </p:nvCxnSpPr>
          <p:spPr>
            <a:xfrm flipH="1">
              <a:off x="7758527" y="2740305"/>
              <a:ext cx="0" cy="363994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headEnd type="none" w="lg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5" name="Conector Reto 84"/>
          <p:cNvCxnSpPr/>
          <p:nvPr/>
        </p:nvCxnSpPr>
        <p:spPr>
          <a:xfrm rot="5400000" flipH="1">
            <a:off x="7780020" y="1600835"/>
            <a:ext cx="0" cy="539750"/>
          </a:xfrm>
          <a:prstGeom prst="line">
            <a:avLst/>
          </a:prstGeom>
          <a:ln w="25400"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Caixa de Texto 23"/>
          <p:cNvSpPr txBox="1"/>
          <p:nvPr/>
        </p:nvSpPr>
        <p:spPr>
          <a:xfrm>
            <a:off x="8432800" y="1831975"/>
            <a:ext cx="8331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sz="3200" i="1" dirty="0" smtClean="0">
                <a:latin typeface="Cambria" panose="02040503050406030204" charset="0"/>
                <a:cs typeface="Cambria" panose="02040503050406030204" charset="0"/>
              </a:rPr>
              <a:t>v</a:t>
            </a:r>
            <a:r>
              <a:rPr lang="pt-BR" altLang="en-US" sz="3200" i="1" baseline="-25000" dirty="0" smtClean="0">
                <a:latin typeface="Cambria" panose="02040503050406030204" charset="0"/>
                <a:cs typeface="Cambria" panose="02040503050406030204" charset="0"/>
              </a:rPr>
              <a:t>be</a:t>
            </a:r>
            <a:endParaRPr lang="pt-BR" altLang="en-US" sz="3200" i="1" baseline="-25000" dirty="0" smtClean="0"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91" name="Caixa de Texto 23"/>
          <p:cNvSpPr txBox="1"/>
          <p:nvPr/>
        </p:nvSpPr>
        <p:spPr>
          <a:xfrm>
            <a:off x="9793605" y="1953260"/>
            <a:ext cx="833120" cy="523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sz="2800" dirty="0" smtClean="0">
                <a:latin typeface="Comic Sans MS" panose="030F0702030302020204" pitchFamily="66" charset="0"/>
                <a:cs typeface="Comic Sans MS" panose="030F0702030302020204" pitchFamily="66" charset="0"/>
              </a:rPr>
              <a:t>C</a:t>
            </a:r>
            <a:endParaRPr lang="pt-BR" altLang="en-US" sz="2800" baseline="-25000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92" name="Caixa de Texto 23"/>
          <p:cNvSpPr txBox="1"/>
          <p:nvPr/>
        </p:nvSpPr>
        <p:spPr>
          <a:xfrm>
            <a:off x="8075295" y="3378200"/>
            <a:ext cx="833120" cy="523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sz="2800" dirty="0" smtClean="0">
                <a:latin typeface="Comic Sans MS" panose="030F0702030302020204" pitchFamily="66" charset="0"/>
                <a:cs typeface="Comic Sans MS" panose="030F0702030302020204" pitchFamily="66" charset="0"/>
              </a:rPr>
              <a:t>E</a:t>
            </a:r>
            <a:endParaRPr lang="pt-BR" altLang="en-US" sz="2800" baseline="-25000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93" name="Caixa de Texto 23"/>
          <p:cNvSpPr txBox="1"/>
          <p:nvPr/>
        </p:nvSpPr>
        <p:spPr>
          <a:xfrm>
            <a:off x="7192645" y="1930400"/>
            <a:ext cx="833120" cy="523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sz="2800" dirty="0" smtClean="0">
                <a:latin typeface="Comic Sans MS" panose="030F0702030302020204" pitchFamily="66" charset="0"/>
                <a:cs typeface="Comic Sans MS" panose="030F0702030302020204" pitchFamily="66" charset="0"/>
              </a:rPr>
              <a:t>B</a:t>
            </a:r>
            <a:endParaRPr lang="pt-BR" altLang="en-US" sz="2800" baseline="-25000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cxnSp>
        <p:nvCxnSpPr>
          <p:cNvPr id="94" name="Conector Reto 93"/>
          <p:cNvCxnSpPr/>
          <p:nvPr/>
        </p:nvCxnSpPr>
        <p:spPr>
          <a:xfrm rot="16200000">
            <a:off x="10063480" y="1603375"/>
            <a:ext cx="0" cy="539750"/>
          </a:xfrm>
          <a:prstGeom prst="line">
            <a:avLst/>
          </a:prstGeom>
          <a:ln w="25400"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ector Reto 94"/>
          <p:cNvCxnSpPr/>
          <p:nvPr/>
        </p:nvCxnSpPr>
        <p:spPr>
          <a:xfrm flipH="1">
            <a:off x="8037195" y="3325495"/>
            <a:ext cx="178054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ector Reto 95"/>
          <p:cNvCxnSpPr/>
          <p:nvPr/>
        </p:nvCxnSpPr>
        <p:spPr>
          <a:xfrm flipV="1">
            <a:off x="8037195" y="1868805"/>
            <a:ext cx="0" cy="1456055"/>
          </a:xfrm>
          <a:prstGeom prst="line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Forma livre 96"/>
          <p:cNvSpPr/>
          <p:nvPr/>
        </p:nvSpPr>
        <p:spPr>
          <a:xfrm flipH="1" flipV="1">
            <a:off x="8075295" y="1994535"/>
            <a:ext cx="621030" cy="1104900"/>
          </a:xfrm>
          <a:custGeom>
            <a:avLst/>
            <a:gdLst>
              <a:gd name="connsiteX0" fmla="*/ 1266303 w 1266303"/>
              <a:gd name="connsiteY0" fmla="*/ 1842448 h 1843904"/>
              <a:gd name="connsiteX1" fmla="*/ 529324 w 1266303"/>
              <a:gd name="connsiteY1" fmla="*/ 1678675 h 1843904"/>
              <a:gd name="connsiteX2" fmla="*/ 10709 w 1266303"/>
              <a:gd name="connsiteY2" fmla="*/ 805218 h 1843904"/>
              <a:gd name="connsiteX3" fmla="*/ 229073 w 1266303"/>
              <a:gd name="connsiteY3" fmla="*/ 0 h 1843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6303" h="1843904">
                <a:moveTo>
                  <a:pt x="1266303" y="1842448"/>
                </a:moveTo>
                <a:cubicBezTo>
                  <a:pt x="1002446" y="1846997"/>
                  <a:pt x="738590" y="1851547"/>
                  <a:pt x="529324" y="1678675"/>
                </a:cubicBezTo>
                <a:cubicBezTo>
                  <a:pt x="320058" y="1505803"/>
                  <a:pt x="60751" y="1084997"/>
                  <a:pt x="10709" y="805218"/>
                </a:cubicBezTo>
                <a:cubicBezTo>
                  <a:pt x="-39333" y="525439"/>
                  <a:pt x="94870" y="262719"/>
                  <a:pt x="229073" y="0"/>
                </a:cubicBezTo>
              </a:path>
            </a:pathLst>
          </a:custGeom>
          <a:noFill/>
          <a:ln w="22225">
            <a:solidFill>
              <a:srgbClr val="C00000"/>
            </a:solidFill>
            <a:headEnd type="triangle" w="lg" len="med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8" name="Caixa de Texto 97"/>
              <p:cNvSpPr txBox="1"/>
              <p:nvPr/>
            </p:nvSpPr>
            <p:spPr>
              <a:xfrm>
                <a:off x="9788525" y="2695575"/>
                <a:ext cx="1026160" cy="46037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pt-BR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pt-BR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b>
                        <m:sSubPr>
                          <m:ctrlPr>
                            <a:rPr lang="en-US" altLang="pt-BR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𝑏𝑒</m:t>
                          </m:r>
                        </m:sub>
                      </m:sSub>
                    </m:oMath>
                  </m:oMathPara>
                </a14:m>
                <a:endParaRPr lang="en-US" altLang="en-US" sz="2400" i="1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98" name="Caixa de Texto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8525" y="2695575"/>
                <a:ext cx="1026160" cy="460375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9" name="Grupo 98"/>
          <p:cNvGrpSpPr/>
          <p:nvPr/>
        </p:nvGrpSpPr>
        <p:grpSpPr>
          <a:xfrm rot="5400000" flipH="1">
            <a:off x="7388225" y="2449830"/>
            <a:ext cx="1274445" cy="234950"/>
            <a:chOff x="4152748" y="3524056"/>
            <a:chExt cx="1274569" cy="255373"/>
          </a:xfrm>
        </p:grpSpPr>
        <p:cxnSp>
          <p:nvCxnSpPr>
            <p:cNvPr id="100" name="Conector Reto 79"/>
            <p:cNvCxnSpPr/>
            <p:nvPr/>
          </p:nvCxnSpPr>
          <p:spPr>
            <a:xfrm flipV="1">
              <a:off x="4152748" y="3640943"/>
              <a:ext cx="1274569" cy="0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Retângulo 100"/>
            <p:cNvSpPr/>
            <p:nvPr/>
          </p:nvSpPr>
          <p:spPr>
            <a:xfrm>
              <a:off x="4606140" y="3524056"/>
              <a:ext cx="476096" cy="255373"/>
            </a:xfrm>
            <a:prstGeom prst="rect">
              <a:avLst/>
            </a:prstGeom>
            <a:ln w="22225"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pt-BR" sz="240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02" name="Caixa de Texto 101"/>
              <p:cNvSpPr txBox="1"/>
              <p:nvPr/>
            </p:nvSpPr>
            <p:spPr>
              <a:xfrm>
                <a:off x="8139430" y="2239645"/>
                <a:ext cx="556895" cy="46037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altLang="en-US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</m:ctrlPr>
                        </m:sSubPr>
                        <m:e>
                          <m:r>
                            <a:rPr lang="en-US" altLang="pt-BR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  <m:t>𝒓</m:t>
                          </m:r>
                        </m:e>
                        <m:sub>
                          <m:r>
                            <a:rPr lang="en-US" altLang="pt-BR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  <m:t>𝝅</m:t>
                          </m:r>
                        </m:sub>
                      </m:sSub>
                    </m:oMath>
                  </m:oMathPara>
                </a14:m>
                <a:endParaRPr lang="en-US" altLang="pt-BR" sz="2400" b="1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  <a:sym typeface="Symbol" panose="05050102010706020507" charset="0"/>
                </a:endParaRPr>
              </a:p>
            </p:txBody>
          </p:sp>
        </mc:Choice>
        <mc:Fallback>
          <p:sp>
            <p:nvSpPr>
              <p:cNvPr id="102" name="Caixa de Texto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9430" y="2239645"/>
                <a:ext cx="556895" cy="4603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upo 2"/>
          <p:cNvGrpSpPr/>
          <p:nvPr/>
        </p:nvGrpSpPr>
        <p:grpSpPr>
          <a:xfrm rot="5400000" flipH="1">
            <a:off x="10305583" y="2351917"/>
            <a:ext cx="1274445" cy="234950"/>
            <a:chOff x="4152748" y="3524056"/>
            <a:chExt cx="1274569" cy="255373"/>
          </a:xfrm>
        </p:grpSpPr>
        <p:cxnSp>
          <p:nvCxnSpPr>
            <p:cNvPr id="8" name="Conector Reto 79"/>
            <p:cNvCxnSpPr/>
            <p:nvPr/>
          </p:nvCxnSpPr>
          <p:spPr>
            <a:xfrm flipV="1">
              <a:off x="4152748" y="3640943"/>
              <a:ext cx="1274569" cy="0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tângulo 8"/>
            <p:cNvSpPr/>
            <p:nvPr/>
          </p:nvSpPr>
          <p:spPr>
            <a:xfrm>
              <a:off x="4606140" y="3524056"/>
              <a:ext cx="476096" cy="255373"/>
            </a:xfrm>
            <a:prstGeom prst="rect">
              <a:avLst/>
            </a:prstGeom>
            <a:ln w="222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pt-BR" sz="2400"/>
            </a:p>
          </p:txBody>
        </p:sp>
      </p:grpSp>
      <p:grpSp>
        <p:nvGrpSpPr>
          <p:cNvPr id="18" name="Grupo 17"/>
          <p:cNvGrpSpPr/>
          <p:nvPr/>
        </p:nvGrpSpPr>
        <p:grpSpPr>
          <a:xfrm rot="5400000" flipH="1">
            <a:off x="6437798" y="2391922"/>
            <a:ext cx="1274445" cy="234950"/>
            <a:chOff x="4152748" y="3524056"/>
            <a:chExt cx="1274569" cy="255373"/>
          </a:xfrm>
        </p:grpSpPr>
        <p:cxnSp>
          <p:nvCxnSpPr>
            <p:cNvPr id="19" name="Conector Reto 79"/>
            <p:cNvCxnSpPr/>
            <p:nvPr/>
          </p:nvCxnSpPr>
          <p:spPr>
            <a:xfrm flipV="1">
              <a:off x="4152748" y="3640943"/>
              <a:ext cx="1274569" cy="0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tângulo 19"/>
            <p:cNvSpPr/>
            <p:nvPr/>
          </p:nvSpPr>
          <p:spPr>
            <a:xfrm>
              <a:off x="4606140" y="3524056"/>
              <a:ext cx="476096" cy="255373"/>
            </a:xfrm>
            <a:prstGeom prst="rect">
              <a:avLst/>
            </a:prstGeom>
            <a:ln w="22225"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pt-BR" sz="2400"/>
            </a:p>
          </p:txBody>
        </p:sp>
      </p:grpSp>
      <p:grpSp>
        <p:nvGrpSpPr>
          <p:cNvPr id="21" name="Grupo 20"/>
          <p:cNvGrpSpPr/>
          <p:nvPr/>
        </p:nvGrpSpPr>
        <p:grpSpPr>
          <a:xfrm rot="5400000" flipH="1">
            <a:off x="5997743" y="2391922"/>
            <a:ext cx="1274445" cy="234950"/>
            <a:chOff x="4152748" y="3524056"/>
            <a:chExt cx="1274569" cy="255373"/>
          </a:xfrm>
        </p:grpSpPr>
        <p:cxnSp>
          <p:nvCxnSpPr>
            <p:cNvPr id="22" name="Conector Reto 79"/>
            <p:cNvCxnSpPr/>
            <p:nvPr/>
          </p:nvCxnSpPr>
          <p:spPr>
            <a:xfrm flipV="1">
              <a:off x="4152748" y="3640943"/>
              <a:ext cx="1274569" cy="0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tângulo 22"/>
            <p:cNvSpPr/>
            <p:nvPr/>
          </p:nvSpPr>
          <p:spPr>
            <a:xfrm>
              <a:off x="4606140" y="3524056"/>
              <a:ext cx="476096" cy="255373"/>
            </a:xfrm>
            <a:prstGeom prst="rect">
              <a:avLst/>
            </a:prstGeom>
            <a:ln w="22225"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pt-BR" sz="2400"/>
            </a:p>
          </p:txBody>
        </p:sp>
      </p:grpSp>
      <p:cxnSp>
        <p:nvCxnSpPr>
          <p:cNvPr id="29" name="Conector Reto 28"/>
          <p:cNvCxnSpPr/>
          <p:nvPr/>
        </p:nvCxnSpPr>
        <p:spPr>
          <a:xfrm>
            <a:off x="6120130" y="1863090"/>
            <a:ext cx="1548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/>
          <p:cNvCxnSpPr/>
          <p:nvPr/>
        </p:nvCxnSpPr>
        <p:spPr>
          <a:xfrm>
            <a:off x="6502760" y="3139988"/>
            <a:ext cx="28759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>
            <a:off x="6945355" y="3139353"/>
            <a:ext cx="28759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>
            <a:off x="8711290" y="3761018"/>
            <a:ext cx="28759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>
            <a:off x="10799170" y="3099983"/>
            <a:ext cx="28759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ector Reto 85"/>
          <p:cNvCxnSpPr/>
          <p:nvPr/>
        </p:nvCxnSpPr>
        <p:spPr>
          <a:xfrm>
            <a:off x="5788166" y="1887140"/>
            <a:ext cx="0" cy="70436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Elipse 86"/>
          <p:cNvSpPr/>
          <p:nvPr/>
        </p:nvSpPr>
        <p:spPr>
          <a:xfrm>
            <a:off x="5610225" y="2529993"/>
            <a:ext cx="354876" cy="4182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 altLang="en-US"/>
          </a:p>
        </p:txBody>
      </p:sp>
      <p:sp>
        <p:nvSpPr>
          <p:cNvPr id="88" name="Forma livre 87"/>
          <p:cNvSpPr/>
          <p:nvPr/>
        </p:nvSpPr>
        <p:spPr>
          <a:xfrm>
            <a:off x="5658852" y="2586789"/>
            <a:ext cx="258139" cy="328353"/>
          </a:xfrm>
          <a:custGeom>
            <a:avLst/>
            <a:gdLst>
              <a:gd name="connisteX0" fmla="*/ 0 w 392430"/>
              <a:gd name="connsiteY0" fmla="*/ 320607 h 520548"/>
              <a:gd name="connisteX1" fmla="*/ 165735 w 392430"/>
              <a:gd name="connsiteY1" fmla="*/ 3742 h 520548"/>
              <a:gd name="connisteX2" fmla="*/ 241300 w 392430"/>
              <a:gd name="connsiteY2" fmla="*/ 517457 h 520548"/>
              <a:gd name="connisteX3" fmla="*/ 392430 w 392430"/>
              <a:gd name="connsiteY3" fmla="*/ 184717 h 520548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</a:cxnLst>
            <a:rect l="l" t="t" r="r" b="b"/>
            <a:pathLst>
              <a:path w="392430" h="520548">
                <a:moveTo>
                  <a:pt x="0" y="320607"/>
                </a:moveTo>
                <a:cubicBezTo>
                  <a:pt x="31750" y="246947"/>
                  <a:pt x="117475" y="-35628"/>
                  <a:pt x="165735" y="3742"/>
                </a:cubicBezTo>
                <a:cubicBezTo>
                  <a:pt x="213995" y="43112"/>
                  <a:pt x="196215" y="481262"/>
                  <a:pt x="241300" y="517457"/>
                </a:cubicBezTo>
                <a:cubicBezTo>
                  <a:pt x="286385" y="553652"/>
                  <a:pt x="363855" y="261552"/>
                  <a:pt x="392430" y="184717"/>
                </a:cubicBezTo>
              </a:path>
            </a:pathLst>
          </a:cu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 altLang="en-US"/>
          </a:p>
        </p:txBody>
      </p:sp>
      <p:cxnSp>
        <p:nvCxnSpPr>
          <p:cNvPr id="89" name="Conector Reto 88"/>
          <p:cNvCxnSpPr/>
          <p:nvPr/>
        </p:nvCxnSpPr>
        <p:spPr>
          <a:xfrm rot="5400000">
            <a:off x="5469282" y="3223140"/>
            <a:ext cx="63727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ector Reto 102"/>
          <p:cNvCxnSpPr/>
          <p:nvPr/>
        </p:nvCxnSpPr>
        <p:spPr>
          <a:xfrm>
            <a:off x="5643605" y="3557818"/>
            <a:ext cx="28759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ector Reto 103"/>
          <p:cNvCxnSpPr/>
          <p:nvPr/>
        </p:nvCxnSpPr>
        <p:spPr>
          <a:xfrm>
            <a:off x="5788025" y="1868805"/>
            <a:ext cx="36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ector Reto 104"/>
          <p:cNvCxnSpPr/>
          <p:nvPr/>
        </p:nvCxnSpPr>
        <p:spPr>
          <a:xfrm>
            <a:off x="10333355" y="1863090"/>
            <a:ext cx="648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Caixa de Texto 23"/>
          <p:cNvSpPr txBox="1"/>
          <p:nvPr/>
        </p:nvSpPr>
        <p:spPr>
          <a:xfrm>
            <a:off x="10799445" y="1868805"/>
            <a:ext cx="9531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sz="2800" dirty="0">
                <a:latin typeface="Comic Sans MS" panose="030F0702030302020204" pitchFamily="66" charset="0"/>
                <a:cs typeface="Comic Sans MS" panose="030F0702030302020204" pitchFamily="66" charset="0"/>
              </a:rPr>
              <a:t>R</a:t>
            </a:r>
            <a:r>
              <a:rPr lang="pt-BR" altLang="en-US" sz="2800" baseline="-25000" dirty="0" smtClean="0">
                <a:latin typeface="Comic Sans MS" panose="030F0702030302020204" pitchFamily="66" charset="0"/>
                <a:cs typeface="Comic Sans MS" panose="030F0702030302020204" pitchFamily="66" charset="0"/>
              </a:rPr>
              <a:t>C </a:t>
            </a:r>
            <a:endParaRPr lang="pt-BR" altLang="en-US" sz="2800" dirty="0" smtClean="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108" name="Caixa de Texto 23"/>
          <p:cNvSpPr txBox="1"/>
          <p:nvPr/>
        </p:nvSpPr>
        <p:spPr>
          <a:xfrm>
            <a:off x="6257290" y="3220720"/>
            <a:ext cx="13296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sz="2000" dirty="0">
                <a:latin typeface="Comic Sans MS" panose="030F0702030302020204" pitchFamily="66" charset="0"/>
                <a:cs typeface="Comic Sans MS" panose="030F0702030302020204" pitchFamily="66" charset="0"/>
              </a:rPr>
              <a:t>R</a:t>
            </a:r>
            <a:r>
              <a:rPr lang="pt-BR" altLang="en-US" sz="2000" baseline="-25000" dirty="0">
                <a:latin typeface="Comic Sans MS" panose="030F0702030302020204" pitchFamily="66" charset="0"/>
                <a:cs typeface="Comic Sans MS" panose="030F0702030302020204" pitchFamily="66" charset="0"/>
              </a:rPr>
              <a:t>B1</a:t>
            </a:r>
            <a:r>
              <a:rPr lang="pt-BR" altLang="en-US" sz="2000" dirty="0">
                <a:latin typeface="Comic Sans MS" panose="030F0702030302020204" pitchFamily="66" charset="0"/>
                <a:cs typeface="Comic Sans MS" panose="030F0702030302020204" pitchFamily="66" charset="0"/>
              </a:rPr>
              <a:t>//R</a:t>
            </a:r>
            <a:r>
              <a:rPr lang="pt-BR" altLang="en-US" sz="2000" baseline="-25000" dirty="0">
                <a:latin typeface="Comic Sans MS" panose="030F0702030302020204" pitchFamily="66" charset="0"/>
                <a:cs typeface="Comic Sans MS" panose="030F0702030302020204" pitchFamily="66" charset="0"/>
              </a:rPr>
              <a:t>B2</a:t>
            </a:r>
            <a:r>
              <a:rPr lang="pt-BR" altLang="en-US" sz="2800" baseline="-25000" dirty="0" smtClean="0"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endParaRPr lang="pt-BR" altLang="en-US" sz="2800" baseline="-25000" dirty="0" smtClean="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109" name="CaixaDeTexto 47"/>
          <p:cNvSpPr txBox="1"/>
          <p:nvPr/>
        </p:nvSpPr>
        <p:spPr>
          <a:xfrm>
            <a:off x="4848878" y="2111101"/>
            <a:ext cx="93916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pt-BR" sz="2400" i="1" dirty="0" err="1" smtClean="0">
                <a:latin typeface="Century Schoolbook" panose="02040604050505020304" pitchFamily="18" charset="0"/>
                <a:ea typeface="Cambria Math" panose="02040503050406030204" pitchFamily="18" charset="0"/>
              </a:rPr>
              <a:t>vin</a:t>
            </a:r>
            <a:r>
              <a:rPr lang="pt-BR" sz="2400" i="1" dirty="0" smtClean="0">
                <a:latin typeface="Century Schoolbook" panose="02040604050505020304" pitchFamily="18" charset="0"/>
                <a:ea typeface="Cambria Math" panose="02040503050406030204" pitchFamily="18" charset="0"/>
              </a:rPr>
              <a:t>(t)</a:t>
            </a:r>
            <a:endParaRPr lang="pt-BR" sz="2400" i="1" dirty="0">
              <a:latin typeface="Century Schoolbook" panose="02040604050505020304" pitchFamily="18" charset="0"/>
              <a:ea typeface="Cambria Math" panose="02040503050406030204" pitchFamily="18" charset="0"/>
            </a:endParaRPr>
          </a:p>
        </p:txBody>
      </p:sp>
      <p:sp>
        <p:nvSpPr>
          <p:cNvPr id="114" name="CaixaDeTexto 47"/>
          <p:cNvSpPr txBox="1"/>
          <p:nvPr/>
        </p:nvSpPr>
        <p:spPr>
          <a:xfrm>
            <a:off x="10457068" y="1310239"/>
            <a:ext cx="64774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t-BR" sz="2800" i="1" dirty="0" smtClean="0">
                <a:latin typeface="Century Schoolbook" panose="02040604050505020304" pitchFamily="18" charset="0"/>
                <a:ea typeface="Cambria Math" panose="02040503050406030204" pitchFamily="18" charset="0"/>
              </a:rPr>
              <a:t>v</a:t>
            </a:r>
            <a:r>
              <a:rPr lang="pt-BR" sz="2800" i="1" baseline="-25000" dirty="0" smtClean="0">
                <a:latin typeface="Century Schoolbook" panose="02040604050505020304" pitchFamily="18" charset="0"/>
                <a:ea typeface="Cambria Math" panose="02040503050406030204" pitchFamily="18" charset="0"/>
              </a:rPr>
              <a:t>C</a:t>
            </a:r>
            <a:endParaRPr lang="pt-BR" sz="2800" i="1" baseline="-25000" dirty="0" smtClean="0">
              <a:latin typeface="Century Schoolbook" panose="020406040505050203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5" name="Caixa de Texto 114"/>
              <p:cNvSpPr txBox="1"/>
              <p:nvPr/>
            </p:nvSpPr>
            <p:spPr>
              <a:xfrm>
                <a:off x="5803900" y="4281170"/>
                <a:ext cx="5300980" cy="10147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pPr algn="l"/>
                <a:r>
                  <a:rPr lang="pt-BR" altLang="en-US" sz="2800" b="1" dirty="0" smtClean="0">
                    <a:solidFill>
                      <a:schemeClr val="tx1"/>
                    </a:solidFill>
                    <a:latin typeface="Comic Sans MS" panose="030F0702030302020204" pitchFamily="66" charset="0"/>
                    <a:ea typeface="Cambria Math" panose="02040503050406030204" pitchFamily="18" charset="0"/>
                    <a:cs typeface="Cambria Math" panose="02040503050406030204" pitchFamily="18" charset="0"/>
                    <a:sym typeface="Symbol" panose="05050102010706020507" charset="0"/>
                  </a:rPr>
                  <a:t>Por inspeção vemos que Zin é</a:t>
                </a:r>
                <a14:m>
                  <m:oMath xmlns:m="http://schemas.openxmlformats.org/officeDocument/2006/math">
                    <m:r>
                      <a:rPr lang="en-US" altLang="pt-BR" sz="2800" b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  <a:sym typeface="Symbol" panose="05050102010706020507" charset="0"/>
                      </a:rPr>
                      <m:t> </m:t>
                    </m:r>
                  </m:oMath>
                </a14:m>
                <a:endParaRPr lang="en-US" altLang="pt-BR" sz="3200" b="1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  <a:sym typeface="Symbol" panose="05050102010706020507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pt-BR" sz="3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</m:ctrlPr>
                        </m:sSubPr>
                        <m:e>
                          <m:r>
                            <a:rPr lang="en-US" altLang="pt-BR" sz="3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  <m:t>𝒁</m:t>
                          </m:r>
                        </m:e>
                        <m:sub>
                          <m:r>
                            <a:rPr lang="en-US" altLang="pt-BR" sz="3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  <m:t>𝒊𝒏</m:t>
                          </m:r>
                        </m:sub>
                      </m:sSub>
                      <m:r>
                        <a:rPr lang="en-US" altLang="pt-BR" sz="32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  <a:sym typeface="Symbol" panose="05050102010706020507" charset="0"/>
                        </a:rPr>
                        <m:t>=</m:t>
                      </m:r>
                      <m:r>
                        <a:rPr lang="en-US" altLang="pt-BR" sz="32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  <a:sym typeface="Symbol" panose="05050102010706020507" charset="0"/>
                        </a:rPr>
                        <m:t>𝑹</m:t>
                      </m:r>
                      <m:r>
                        <a:rPr lang="en-US" altLang="pt-BR" sz="3200" b="1" i="1" baseline="-250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  <a:sym typeface="Symbol" panose="05050102010706020507" charset="0"/>
                        </a:rPr>
                        <m:t>𝑩𝟏</m:t>
                      </m:r>
                      <m:r>
                        <a:rPr lang="en-US" altLang="pt-BR" sz="32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  <a:sym typeface="Symbol" panose="05050102010706020507" charset="0"/>
                        </a:rPr>
                        <m:t>//</m:t>
                      </m:r>
                      <m:r>
                        <a:rPr lang="en-US" altLang="pt-BR" sz="32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  <a:sym typeface="Symbol" panose="05050102010706020507" charset="0"/>
                        </a:rPr>
                        <m:t>𝑹</m:t>
                      </m:r>
                      <m:r>
                        <a:rPr lang="en-US" altLang="pt-BR" sz="3200" b="1" i="1" baseline="-250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  <a:sym typeface="Symbol" panose="05050102010706020507" charset="0"/>
                        </a:rPr>
                        <m:t>𝑩𝟐</m:t>
                      </m:r>
                      <m:r>
                        <a:rPr lang="en-US" altLang="pt-BR" sz="32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  <a:sym typeface="Symbol" panose="05050102010706020507" charset="0"/>
                        </a:rPr>
                        <m:t>//</m:t>
                      </m:r>
                      <m:r>
                        <a:rPr lang="en-US" altLang="pt-BR" sz="32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  <a:sym typeface="Symbol" panose="05050102010706020507" charset="0"/>
                        </a:rPr>
                        <m:t>𝒓</m:t>
                      </m:r>
                      <m:r>
                        <a:rPr lang="en-US" altLang="pt-BR" sz="3200" b="1" i="1" baseline="-250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  <a:sym typeface="Symbol" panose="05050102010706020507" charset="0"/>
                        </a:rPr>
                        <m:t>𝝅</m:t>
                      </m:r>
                    </m:oMath>
                  </m:oMathPara>
                </a14:m>
                <a:endParaRPr lang="en-US" altLang="pt-BR" sz="3200" b="1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  <a:sym typeface="Symbol" panose="05050102010706020507" charset="0"/>
                </a:endParaRPr>
              </a:p>
            </p:txBody>
          </p:sp>
        </mc:Choice>
        <mc:Fallback>
          <p:sp>
            <p:nvSpPr>
              <p:cNvPr id="115" name="Caixa de Texto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3900" y="4281170"/>
                <a:ext cx="5300980" cy="1014730"/>
              </a:xfrm>
              <a:prstGeom prst="rect">
                <a:avLst/>
              </a:prstGeom>
              <a:blipFill rotWithShape="1">
                <a:blip r:embed="rId3"/>
                <a:stretch>
                  <a:fillRect r="-407" b="-2628"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aixa de Texto 9"/>
          <p:cNvSpPr txBox="1"/>
          <p:nvPr/>
        </p:nvSpPr>
        <p:spPr>
          <a:xfrm>
            <a:off x="4331335" y="5567680"/>
            <a:ext cx="772922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pt-BR" altLang="en-US" sz="28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ambria Math" panose="02040503050406030204" pitchFamily="18" charset="0"/>
                <a:sym typeface="Symbol" panose="05050102010706020507" charset="0"/>
              </a:rPr>
              <a:t>Para calculo de Zout, devemos considerar também o r</a:t>
            </a:r>
            <a:r>
              <a:rPr lang="pt-BR" altLang="en-US" sz="2800" b="1" baseline="-25000" dirty="0" smtClean="0">
                <a:solidFill>
                  <a:schemeClr val="tx1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ambria Math" panose="02040503050406030204" pitchFamily="18" charset="0"/>
                <a:sym typeface="Symbol" panose="05050102010706020507" charset="0"/>
              </a:rPr>
              <a:t>0</a:t>
            </a:r>
            <a:endParaRPr lang="en-US" altLang="pt-BR" sz="3200" b="1" i="1" dirty="0" smtClean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  <a:cs typeface="Cambria Math" panose="02040503050406030204" pitchFamily="18" charset="0"/>
              <a:sym typeface="Symbol" panose="05050102010706020507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324850" y="6356350"/>
            <a:ext cx="2743200" cy="365125"/>
          </a:xfrm>
        </p:spPr>
        <p:txBody>
          <a:bodyPr/>
          <a:p>
            <a:fld id="{74F297BB-B745-4CAB-BE1D-CE4C89382949}" type="slidenum">
              <a:rPr lang="pt-BR" smtClean="0"/>
            </a:fld>
            <a:endParaRPr lang="pt-BR"/>
          </a:p>
        </p:txBody>
      </p:sp>
      <p:sp>
        <p:nvSpPr>
          <p:cNvPr id="47" name="CaixaDeTexto 45"/>
          <p:cNvSpPr txBox="1"/>
          <p:nvPr/>
        </p:nvSpPr>
        <p:spPr>
          <a:xfrm>
            <a:off x="335280" y="325120"/>
            <a:ext cx="11587480" cy="2953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ctr">
              <a:spcBef>
                <a:spcPts val="600"/>
              </a:spcBef>
              <a:spcAft>
                <a:spcPts val="600"/>
              </a:spcAft>
              <a:buFont typeface="+mj-lt"/>
              <a:buNone/>
            </a:pPr>
            <a:r>
              <a:rPr lang="pt-BR" altLang="en-US" sz="3600" b="1" dirty="0" smtClean="0">
                <a:solidFill>
                  <a:srgbClr val="C00000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Modelo de Pequenos Sinais</a:t>
            </a:r>
            <a:endParaRPr lang="pt-BR" altLang="en-US" sz="3600" b="1" dirty="0" smtClean="0">
              <a:solidFill>
                <a:srgbClr val="C00000"/>
              </a:solidFill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  <a:p>
            <a:pPr indent="0">
              <a:spcBef>
                <a:spcPts val="600"/>
              </a:spcBef>
              <a:spcAft>
                <a:spcPts val="600"/>
              </a:spcAft>
              <a:buFont typeface="+mj-lt"/>
              <a:buNone/>
            </a:pPr>
            <a:r>
              <a:rPr lang="pt-BR" altLang="en-US" sz="2800" b="1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‘x’ indica a posição da extremidade superior da mola. O “</a:t>
            </a:r>
            <a:r>
              <a:rPr lang="pt-BR" altLang="en-US" sz="2800" b="1" dirty="0" smtClean="0">
                <a:latin typeface="SimSun" panose="02010600030101010101" pitchFamily="2" charset="-122"/>
                <a:ea typeface="SimSun" panose="02010600030101010101" pitchFamily="2" charset="-122"/>
                <a:cs typeface="Comic Sans MS" panose="030F0702030302020204" pitchFamily="66" charset="0"/>
                <a:sym typeface="Symbol" panose="05050102010706020507" charset="0"/>
              </a:rPr>
              <a:t>－”</a:t>
            </a:r>
            <a:r>
              <a:rPr lang="pt-BR" altLang="en-US" sz="2800" b="1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na formula é devido ao fato que se tivermos um delocamento negativo a força exercida pela mola será para cima, positiva. Este modelo é para uma mola dura. O gráfico força por x esta abaixo</a:t>
            </a:r>
            <a:endParaRPr lang="pt-BR" altLang="en-US" sz="2800" b="1" dirty="0" smtClean="0"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</p:txBody>
      </p:sp>
      <p:cxnSp>
        <p:nvCxnSpPr>
          <p:cNvPr id="5" name="Conector de Seta Reta 4"/>
          <p:cNvCxnSpPr/>
          <p:nvPr/>
        </p:nvCxnSpPr>
        <p:spPr>
          <a:xfrm>
            <a:off x="3326130" y="5021580"/>
            <a:ext cx="58680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de Seta Reta 5"/>
          <p:cNvCxnSpPr/>
          <p:nvPr/>
        </p:nvCxnSpPr>
        <p:spPr>
          <a:xfrm flipH="1" flipV="1">
            <a:off x="6241415" y="3206750"/>
            <a:ext cx="15875" cy="340487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rma livre 6"/>
          <p:cNvSpPr/>
          <p:nvPr/>
        </p:nvSpPr>
        <p:spPr>
          <a:xfrm>
            <a:off x="4425315" y="3350895"/>
            <a:ext cx="1798955" cy="1670685"/>
          </a:xfrm>
          <a:custGeom>
            <a:avLst/>
            <a:gdLst>
              <a:gd name="connisteX0" fmla="*/ 1798955 w 1798955"/>
              <a:gd name="connsiteY0" fmla="*/ 2039620 h 2039620"/>
              <a:gd name="connisteX1" fmla="*/ 1220470 w 1798955"/>
              <a:gd name="connsiteY1" fmla="*/ 1863090 h 2039620"/>
              <a:gd name="connisteX2" fmla="*/ 529590 w 1798955"/>
              <a:gd name="connsiteY2" fmla="*/ 1381125 h 2039620"/>
              <a:gd name="connisteX3" fmla="*/ 96520 w 1798955"/>
              <a:gd name="connsiteY3" fmla="*/ 514350 h 2039620"/>
              <a:gd name="connisteX4" fmla="*/ 0 w 1798955"/>
              <a:gd name="connsiteY4" fmla="*/ 0 h 203962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1798955" h="2039620">
                <a:moveTo>
                  <a:pt x="1798955" y="2039620"/>
                </a:moveTo>
                <a:cubicBezTo>
                  <a:pt x="1697355" y="2014220"/>
                  <a:pt x="1474470" y="1994535"/>
                  <a:pt x="1220470" y="1863090"/>
                </a:cubicBezTo>
                <a:cubicBezTo>
                  <a:pt x="966470" y="1731645"/>
                  <a:pt x="754380" y="1651000"/>
                  <a:pt x="529590" y="1381125"/>
                </a:cubicBezTo>
                <a:cubicBezTo>
                  <a:pt x="304800" y="1111250"/>
                  <a:pt x="202565" y="790575"/>
                  <a:pt x="96520" y="514350"/>
                </a:cubicBezTo>
                <a:cubicBezTo>
                  <a:pt x="-9525" y="238125"/>
                  <a:pt x="10795" y="85725"/>
                  <a:pt x="0" y="0"/>
                </a:cubicBezTo>
              </a:path>
            </a:pathLst>
          </a:cu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 altLang="en-US"/>
          </a:p>
        </p:txBody>
      </p:sp>
      <p:sp>
        <p:nvSpPr>
          <p:cNvPr id="9" name="Forma livre 8"/>
          <p:cNvSpPr/>
          <p:nvPr/>
        </p:nvSpPr>
        <p:spPr>
          <a:xfrm flipH="1" flipV="1">
            <a:off x="6274435" y="5021580"/>
            <a:ext cx="1798955" cy="1541145"/>
          </a:xfrm>
          <a:custGeom>
            <a:avLst/>
            <a:gdLst>
              <a:gd name="connisteX0" fmla="*/ 1798955 w 1798955"/>
              <a:gd name="connsiteY0" fmla="*/ 2039620 h 2039620"/>
              <a:gd name="connisteX1" fmla="*/ 1220470 w 1798955"/>
              <a:gd name="connsiteY1" fmla="*/ 1863090 h 2039620"/>
              <a:gd name="connisteX2" fmla="*/ 529590 w 1798955"/>
              <a:gd name="connsiteY2" fmla="*/ 1381125 h 2039620"/>
              <a:gd name="connisteX3" fmla="*/ 96520 w 1798955"/>
              <a:gd name="connsiteY3" fmla="*/ 514350 h 2039620"/>
              <a:gd name="connisteX4" fmla="*/ 0 w 1798955"/>
              <a:gd name="connsiteY4" fmla="*/ 0 h 203962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1798955" h="2039620">
                <a:moveTo>
                  <a:pt x="1798955" y="2039620"/>
                </a:moveTo>
                <a:cubicBezTo>
                  <a:pt x="1697355" y="2014220"/>
                  <a:pt x="1474470" y="1994535"/>
                  <a:pt x="1220470" y="1863090"/>
                </a:cubicBezTo>
                <a:cubicBezTo>
                  <a:pt x="966470" y="1731645"/>
                  <a:pt x="754380" y="1651000"/>
                  <a:pt x="529590" y="1381125"/>
                </a:cubicBezTo>
                <a:cubicBezTo>
                  <a:pt x="304800" y="1111250"/>
                  <a:pt x="202565" y="790575"/>
                  <a:pt x="96520" y="514350"/>
                </a:cubicBezTo>
                <a:cubicBezTo>
                  <a:pt x="-9525" y="238125"/>
                  <a:pt x="10795" y="85725"/>
                  <a:pt x="0" y="0"/>
                </a:cubicBezTo>
              </a:path>
            </a:pathLst>
          </a:cu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 altLang="en-US"/>
          </a:p>
        </p:txBody>
      </p:sp>
      <p:sp>
        <p:nvSpPr>
          <p:cNvPr id="20" name="Caixa de Texto 23"/>
          <p:cNvSpPr txBox="1"/>
          <p:nvPr/>
        </p:nvSpPr>
        <p:spPr>
          <a:xfrm>
            <a:off x="8662035" y="5021580"/>
            <a:ext cx="6927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sz="2800" dirty="0" smtClean="0">
                <a:latin typeface="Cambria" panose="02040503050406030204" charset="0"/>
                <a:cs typeface="Cambria" panose="02040503050406030204" charset="0"/>
              </a:rPr>
              <a:t>X</a:t>
            </a:r>
            <a:endParaRPr lang="pt-BR" altLang="en-US" sz="2800" dirty="0" smtClean="0"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22" name="Caixa de Texto 23"/>
          <p:cNvSpPr txBox="1"/>
          <p:nvPr/>
        </p:nvSpPr>
        <p:spPr>
          <a:xfrm>
            <a:off x="6411595" y="3206750"/>
            <a:ext cx="17849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sz="2800" dirty="0" smtClean="0">
                <a:latin typeface="Comic Sans MS" panose="030F0702030302020204" pitchFamily="66" charset="0"/>
                <a:cs typeface="Comic Sans MS" panose="030F0702030302020204" pitchFamily="66" charset="0"/>
              </a:rPr>
              <a:t>força F</a:t>
            </a:r>
            <a:endParaRPr lang="pt-BR" altLang="en-US" sz="2800" dirty="0" smtClean="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4F297BB-B745-4CAB-BE1D-CE4C89382949}" type="slidenum">
              <a:rPr lang="pt-BR" smtClean="0"/>
            </a:fld>
            <a:endParaRPr lang="pt-BR"/>
          </a:p>
        </p:txBody>
      </p:sp>
      <p:sp>
        <p:nvSpPr>
          <p:cNvPr id="113" name="Retângulo arredondado 112"/>
          <p:cNvSpPr/>
          <p:nvPr/>
        </p:nvSpPr>
        <p:spPr>
          <a:xfrm>
            <a:off x="5079365" y="1334770"/>
            <a:ext cx="6851650" cy="2841625"/>
          </a:xfrm>
          <a:prstGeom prst="roundRect">
            <a:avLst/>
          </a:prstGeom>
          <a:solidFill>
            <a:srgbClr val="F7FD9D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 altLang="en-US"/>
          </a:p>
        </p:txBody>
      </p:sp>
      <p:sp>
        <p:nvSpPr>
          <p:cNvPr id="47" name="CaixaDeTexto 45"/>
          <p:cNvSpPr txBox="1"/>
          <p:nvPr/>
        </p:nvSpPr>
        <p:spPr>
          <a:xfrm>
            <a:off x="787400" y="289560"/>
            <a:ext cx="9013825" cy="10452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>
              <a:spcBef>
                <a:spcPts val="600"/>
              </a:spcBef>
              <a:spcAft>
                <a:spcPts val="600"/>
              </a:spcAft>
              <a:buFont typeface="+mj-lt"/>
              <a:buNone/>
            </a:pPr>
            <a:r>
              <a:rPr lang="pt-BR" altLang="en-US" sz="28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Aplicação do Modelo de Pequenos Sinais (modelo </a:t>
            </a:r>
            <a:r>
              <a:rPr lang="pt-BR" altLang="en-US" sz="2800" b="1" dirty="0" smtClean="0">
                <a:solidFill>
                  <a:schemeClr val="tx1"/>
                </a:solidFill>
                <a:latin typeface="Symbol" panose="05050102010706020507" charset="0"/>
                <a:ea typeface="Cambria Math" panose="02040503050406030204" pitchFamily="18" charset="0"/>
                <a:cs typeface="Symbol" panose="05050102010706020507" charset="0"/>
                <a:sym typeface="Symbol" panose="05050102010706020507" charset="0"/>
              </a:rPr>
              <a:t>p</a:t>
            </a:r>
            <a:r>
              <a:rPr lang="pt-BR" altLang="en-US" sz="2400" b="1">
                <a:latin typeface="Comic Sans MS" panose="030F0702030302020204" pitchFamily="66" charset="0"/>
                <a:cs typeface="Comic Sans MS" panose="030F0702030302020204" pitchFamily="66" charset="0"/>
              </a:rPr>
              <a:t>)</a:t>
            </a:r>
            <a:endParaRPr lang="pt-BR" altLang="en-US" sz="2400" b="1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 indent="0" algn="l">
              <a:spcBef>
                <a:spcPts val="600"/>
              </a:spcBef>
              <a:spcAft>
                <a:spcPts val="600"/>
              </a:spcAft>
              <a:buFont typeface="+mj-lt"/>
              <a:buNone/>
            </a:pPr>
            <a:r>
              <a:rPr lang="pt-BR" altLang="en-US" sz="2400" b="1">
                <a:latin typeface="Comic Sans MS" panose="030F0702030302020204" pitchFamily="66" charset="0"/>
                <a:cs typeface="Comic Sans MS" panose="030F0702030302020204" pitchFamily="66" charset="0"/>
              </a:rPr>
              <a:t>Calculo de impedancia de entrada, Zin, e de saída, Zout</a:t>
            </a:r>
            <a:endParaRPr lang="pt-BR" altLang="en-US" sz="2400" b="1" baseline="-25000" dirty="0" smtClean="0">
              <a:solidFill>
                <a:schemeClr val="tx1"/>
              </a:solidFill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</p:txBody>
      </p:sp>
      <p:sp>
        <p:nvSpPr>
          <p:cNvPr id="76" name="CaixaDeTexto 47"/>
          <p:cNvSpPr txBox="1"/>
          <p:nvPr/>
        </p:nvSpPr>
        <p:spPr>
          <a:xfrm>
            <a:off x="875048" y="4365986"/>
            <a:ext cx="93916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pt-BR" sz="2400" i="1" dirty="0" err="1" smtClean="0">
                <a:latin typeface="Century Schoolbook" panose="02040604050505020304" pitchFamily="18" charset="0"/>
                <a:ea typeface="Cambria Math" panose="02040503050406030204" pitchFamily="18" charset="0"/>
              </a:rPr>
              <a:t>vin</a:t>
            </a:r>
            <a:r>
              <a:rPr lang="pt-BR" sz="2400" i="1" dirty="0" smtClean="0">
                <a:latin typeface="Century Schoolbook" panose="02040604050505020304" pitchFamily="18" charset="0"/>
                <a:ea typeface="Cambria Math" panose="02040503050406030204" pitchFamily="18" charset="0"/>
              </a:rPr>
              <a:t>(t)</a:t>
            </a:r>
            <a:endParaRPr lang="pt-BR" sz="2400" i="1" dirty="0">
              <a:latin typeface="Century Schoolbook" panose="02040604050505020304" pitchFamily="18" charset="0"/>
              <a:ea typeface="Cambria Math" panose="02040503050406030204" pitchFamily="18" charset="0"/>
            </a:endParaRPr>
          </a:p>
        </p:txBody>
      </p:sp>
      <p:grpSp>
        <p:nvGrpSpPr>
          <p:cNvPr id="25" name="Grupo 24"/>
          <p:cNvGrpSpPr/>
          <p:nvPr/>
        </p:nvGrpSpPr>
        <p:grpSpPr>
          <a:xfrm>
            <a:off x="262772" y="1701165"/>
            <a:ext cx="4815958" cy="4374255"/>
            <a:chOff x="540" y="2327"/>
            <a:chExt cx="10119" cy="7394"/>
          </a:xfrm>
        </p:grpSpPr>
        <p:grpSp>
          <p:nvGrpSpPr>
            <p:cNvPr id="4" name="Grupo 3"/>
            <p:cNvGrpSpPr/>
            <p:nvPr/>
          </p:nvGrpSpPr>
          <p:grpSpPr>
            <a:xfrm rot="5400000">
              <a:off x="4467" y="5492"/>
              <a:ext cx="2809" cy="1179"/>
              <a:chOff x="8610600" y="2524505"/>
              <a:chExt cx="1783849" cy="748570"/>
            </a:xfrm>
          </p:grpSpPr>
          <p:cxnSp>
            <p:nvCxnSpPr>
              <p:cNvPr id="5" name="Conector Reto 4"/>
              <p:cNvCxnSpPr/>
              <p:nvPr/>
            </p:nvCxnSpPr>
            <p:spPr>
              <a:xfrm>
                <a:off x="9212737" y="2794289"/>
                <a:ext cx="62332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Conector Reto 5"/>
              <p:cNvCxnSpPr/>
              <p:nvPr/>
            </p:nvCxnSpPr>
            <p:spPr>
              <a:xfrm>
                <a:off x="9094994" y="2531785"/>
                <a:ext cx="269332" cy="25689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Conector Reto 6"/>
              <p:cNvCxnSpPr/>
              <p:nvPr/>
            </p:nvCxnSpPr>
            <p:spPr>
              <a:xfrm flipV="1">
                <a:off x="9693182" y="2524505"/>
                <a:ext cx="230521" cy="253800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ector Reto 13"/>
              <p:cNvCxnSpPr/>
              <p:nvPr/>
            </p:nvCxnSpPr>
            <p:spPr>
              <a:xfrm>
                <a:off x="8610600" y="2538153"/>
                <a:ext cx="484394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ector Reto 25"/>
              <p:cNvCxnSpPr/>
              <p:nvPr/>
            </p:nvCxnSpPr>
            <p:spPr>
              <a:xfrm>
                <a:off x="9910055" y="2540097"/>
                <a:ext cx="484394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ector Reto 26"/>
              <p:cNvCxnSpPr/>
              <p:nvPr/>
            </p:nvCxnSpPr>
            <p:spPr>
              <a:xfrm rot="16200000">
                <a:off x="9284532" y="3030878"/>
                <a:ext cx="484394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upo 27"/>
            <p:cNvGrpSpPr/>
            <p:nvPr/>
          </p:nvGrpSpPr>
          <p:grpSpPr>
            <a:xfrm rot="5400000" flipH="1">
              <a:off x="5419" y="3932"/>
              <a:ext cx="2007" cy="370"/>
              <a:chOff x="4152748" y="3524056"/>
              <a:chExt cx="1274569" cy="255373"/>
            </a:xfrm>
          </p:grpSpPr>
          <p:cxnSp>
            <p:nvCxnSpPr>
              <p:cNvPr id="34" name="Conector Reto 79"/>
              <p:cNvCxnSpPr/>
              <p:nvPr/>
            </p:nvCxnSpPr>
            <p:spPr>
              <a:xfrm flipV="1">
                <a:off x="4152748" y="3640943"/>
                <a:ext cx="1274569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Retângulo 34"/>
              <p:cNvSpPr/>
              <p:nvPr/>
            </p:nvSpPr>
            <p:spPr>
              <a:xfrm>
                <a:off x="4606140" y="3524056"/>
                <a:ext cx="476096" cy="255373"/>
              </a:xfrm>
              <a:prstGeom prst="rect">
                <a:avLst/>
              </a:prstGeom>
              <a:ln w="222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pt-BR" sz="2400"/>
              </a:p>
            </p:txBody>
          </p:sp>
        </p:grpSp>
        <p:cxnSp>
          <p:nvCxnSpPr>
            <p:cNvPr id="36" name="Conector Reto 35"/>
            <p:cNvCxnSpPr/>
            <p:nvPr/>
          </p:nvCxnSpPr>
          <p:spPr>
            <a:xfrm>
              <a:off x="6459" y="5013"/>
              <a:ext cx="55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CaixaDeTexto 47"/>
            <p:cNvSpPr txBox="1"/>
            <p:nvPr/>
          </p:nvSpPr>
          <p:spPr>
            <a:xfrm>
              <a:off x="7015" y="4677"/>
              <a:ext cx="1454" cy="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pt-BR" sz="2800" i="1" dirty="0" smtClean="0">
                  <a:latin typeface="Century Schoolbook" panose="02040604050505020304" pitchFamily="18" charset="0"/>
                  <a:ea typeface="Cambria Math" panose="02040503050406030204" pitchFamily="18" charset="0"/>
                </a:rPr>
                <a:t>V</a:t>
              </a:r>
              <a:r>
                <a:rPr lang="pt-BR" sz="2800" i="1" baseline="-25000" dirty="0" smtClean="0">
                  <a:latin typeface="Century Schoolbook" panose="02040604050505020304" pitchFamily="18" charset="0"/>
                  <a:ea typeface="Cambria Math" panose="02040503050406030204" pitchFamily="18" charset="0"/>
                </a:rPr>
                <a:t>C</a:t>
              </a:r>
              <a:endParaRPr lang="pt-BR" sz="2800" i="1" baseline="-25000" dirty="0" smtClean="0">
                <a:latin typeface="Century Schoolbook" panose="020406040505050203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38" name="CaixaDeTexto 47"/>
            <p:cNvSpPr txBox="1"/>
            <p:nvPr/>
          </p:nvSpPr>
          <p:spPr>
            <a:xfrm>
              <a:off x="3953" y="2327"/>
              <a:ext cx="4005" cy="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pt-BR" sz="2800" dirty="0" smtClean="0"/>
                <a:t>V</a:t>
              </a:r>
              <a:r>
                <a:rPr lang="pt-BR" sz="2800" baseline="-25000" dirty="0" smtClean="0"/>
                <a:t>CC</a:t>
              </a:r>
              <a:r>
                <a:rPr lang="pt-BR" sz="2800" dirty="0" smtClean="0"/>
                <a:t> = 15 V</a:t>
              </a:r>
              <a:endParaRPr lang="pt-BR" sz="2800" dirty="0" smtClean="0"/>
            </a:p>
          </p:txBody>
        </p:sp>
        <p:sp>
          <p:nvSpPr>
            <p:cNvPr id="42" name="Caixa de Texto 23"/>
            <p:cNvSpPr txBox="1"/>
            <p:nvPr/>
          </p:nvSpPr>
          <p:spPr>
            <a:xfrm>
              <a:off x="6484" y="3712"/>
              <a:ext cx="2882" cy="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pt-BR" altLang="en-US" sz="2800" dirty="0">
                  <a:latin typeface="Comic Sans MS" panose="030F0702030302020204" pitchFamily="66" charset="0"/>
                  <a:cs typeface="Comic Sans MS" panose="030F0702030302020204" pitchFamily="66" charset="0"/>
                </a:rPr>
                <a:t>R</a:t>
              </a:r>
              <a:r>
                <a:rPr lang="pt-BR" altLang="en-US" sz="2800" baseline="-25000" dirty="0" smtClean="0">
                  <a:latin typeface="Comic Sans MS" panose="030F0702030302020204" pitchFamily="66" charset="0"/>
                  <a:cs typeface="Comic Sans MS" panose="030F0702030302020204" pitchFamily="66" charset="0"/>
                </a:rPr>
                <a:t>C </a:t>
              </a:r>
              <a:r>
                <a:rPr lang="pt-BR" altLang="en-US" sz="2800" dirty="0" smtClean="0">
                  <a:latin typeface="Comic Sans MS" panose="030F0702030302020204" pitchFamily="66" charset="0"/>
                  <a:cs typeface="Comic Sans MS" panose="030F0702030302020204" pitchFamily="66" charset="0"/>
                </a:rPr>
                <a:t>=5k</a:t>
              </a:r>
              <a:endParaRPr lang="pt-BR" altLang="en-US" sz="2800" dirty="0" smtClean="0">
                <a:latin typeface="Comic Sans MS" panose="030F0702030302020204" pitchFamily="66" charset="0"/>
                <a:cs typeface="Comic Sans MS" panose="030F0702030302020204" pitchFamily="66" charset="0"/>
              </a:endParaRPr>
            </a:p>
          </p:txBody>
        </p:sp>
        <p:grpSp>
          <p:nvGrpSpPr>
            <p:cNvPr id="39" name="Grupo 38"/>
            <p:cNvGrpSpPr/>
            <p:nvPr/>
          </p:nvGrpSpPr>
          <p:grpSpPr>
            <a:xfrm rot="5400000" flipH="1">
              <a:off x="5422" y="7651"/>
              <a:ext cx="2007" cy="370"/>
              <a:chOff x="4152748" y="3524056"/>
              <a:chExt cx="1274569" cy="255373"/>
            </a:xfrm>
          </p:grpSpPr>
          <p:cxnSp>
            <p:nvCxnSpPr>
              <p:cNvPr id="40" name="Conector Reto 79"/>
              <p:cNvCxnSpPr/>
              <p:nvPr/>
            </p:nvCxnSpPr>
            <p:spPr>
              <a:xfrm flipV="1">
                <a:off x="4152748" y="3640943"/>
                <a:ext cx="1274569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Retângulo 40"/>
              <p:cNvSpPr/>
              <p:nvPr/>
            </p:nvSpPr>
            <p:spPr>
              <a:xfrm>
                <a:off x="4606140" y="3524056"/>
                <a:ext cx="476096" cy="255373"/>
              </a:xfrm>
              <a:prstGeom prst="rect">
                <a:avLst/>
              </a:prstGeom>
              <a:ln w="22225"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pt-BR" sz="2400"/>
              </a:p>
            </p:txBody>
          </p:sp>
        </p:grpSp>
        <p:sp>
          <p:nvSpPr>
            <p:cNvPr id="43" name="Caixa de Texto 23"/>
            <p:cNvSpPr txBox="1"/>
            <p:nvPr/>
          </p:nvSpPr>
          <p:spPr>
            <a:xfrm>
              <a:off x="6480" y="7569"/>
              <a:ext cx="2608" cy="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pt-BR" altLang="en-US" sz="2800" dirty="0">
                  <a:latin typeface="Comic Sans MS" panose="030F0702030302020204" pitchFamily="66" charset="0"/>
                  <a:cs typeface="Comic Sans MS" panose="030F0702030302020204" pitchFamily="66" charset="0"/>
                </a:rPr>
                <a:t>R</a:t>
              </a:r>
              <a:r>
                <a:rPr lang="pt-BR" altLang="en-US" sz="2800" baseline="-25000" dirty="0">
                  <a:latin typeface="Comic Sans MS" panose="030F0702030302020204" pitchFamily="66" charset="0"/>
                  <a:cs typeface="Comic Sans MS" panose="030F0702030302020204" pitchFamily="66" charset="0"/>
                </a:rPr>
                <a:t>E </a:t>
              </a:r>
              <a:r>
                <a:rPr lang="pt-BR" altLang="en-US" sz="2800" dirty="0">
                  <a:latin typeface="Comic Sans MS" panose="030F0702030302020204" pitchFamily="66" charset="0"/>
                  <a:cs typeface="Comic Sans MS" panose="030F0702030302020204" pitchFamily="66" charset="0"/>
                </a:rPr>
                <a:t>=3k</a:t>
              </a:r>
              <a:endParaRPr lang="pt-BR" altLang="en-US" sz="2800" dirty="0">
                <a:latin typeface="Comic Sans MS" panose="030F0702030302020204" pitchFamily="66" charset="0"/>
                <a:cs typeface="Comic Sans MS" panose="030F0702030302020204" pitchFamily="66" charset="0"/>
              </a:endParaRPr>
            </a:p>
          </p:txBody>
        </p:sp>
        <p:cxnSp>
          <p:nvCxnSpPr>
            <p:cNvPr id="44" name="Conector Reto 43"/>
            <p:cNvCxnSpPr/>
            <p:nvPr/>
          </p:nvCxnSpPr>
          <p:spPr>
            <a:xfrm>
              <a:off x="6145" y="8808"/>
              <a:ext cx="55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" name="Grupo 44"/>
            <p:cNvGrpSpPr/>
            <p:nvPr/>
          </p:nvGrpSpPr>
          <p:grpSpPr>
            <a:xfrm rot="5400000" flipH="1">
              <a:off x="3398" y="3968"/>
              <a:ext cx="2007" cy="370"/>
              <a:chOff x="4152748" y="3524056"/>
              <a:chExt cx="1274569" cy="255373"/>
            </a:xfrm>
          </p:grpSpPr>
          <p:cxnSp>
            <p:nvCxnSpPr>
              <p:cNvPr id="46" name="Conector Reto 79"/>
              <p:cNvCxnSpPr/>
              <p:nvPr/>
            </p:nvCxnSpPr>
            <p:spPr>
              <a:xfrm flipV="1">
                <a:off x="4152748" y="3657508"/>
                <a:ext cx="1274569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Retângulo 47"/>
              <p:cNvSpPr/>
              <p:nvPr/>
            </p:nvSpPr>
            <p:spPr>
              <a:xfrm>
                <a:off x="4606140" y="3524056"/>
                <a:ext cx="476096" cy="255373"/>
              </a:xfrm>
              <a:prstGeom prst="rect">
                <a:avLst/>
              </a:prstGeom>
              <a:ln w="222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pt-BR" sz="2400"/>
              </a:p>
            </p:txBody>
          </p:sp>
        </p:grpSp>
        <p:grpSp>
          <p:nvGrpSpPr>
            <p:cNvPr id="49" name="Grupo 48"/>
            <p:cNvGrpSpPr/>
            <p:nvPr/>
          </p:nvGrpSpPr>
          <p:grpSpPr>
            <a:xfrm rot="5400000" flipH="1">
              <a:off x="3374" y="7675"/>
              <a:ext cx="2007" cy="370"/>
              <a:chOff x="4152748" y="3524056"/>
              <a:chExt cx="1274569" cy="255373"/>
            </a:xfrm>
          </p:grpSpPr>
          <p:cxnSp>
            <p:nvCxnSpPr>
              <p:cNvPr id="50" name="Conector Reto 79"/>
              <p:cNvCxnSpPr/>
              <p:nvPr/>
            </p:nvCxnSpPr>
            <p:spPr>
              <a:xfrm flipV="1">
                <a:off x="4152748" y="3640943"/>
                <a:ext cx="1274569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Retângulo 50"/>
              <p:cNvSpPr/>
              <p:nvPr/>
            </p:nvSpPr>
            <p:spPr>
              <a:xfrm>
                <a:off x="4606140" y="3524056"/>
                <a:ext cx="476096" cy="255373"/>
              </a:xfrm>
              <a:prstGeom prst="rect">
                <a:avLst/>
              </a:prstGeom>
              <a:ln w="22225"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pt-BR" sz="2400"/>
              </a:p>
            </p:txBody>
          </p:sp>
        </p:grpSp>
        <p:cxnSp>
          <p:nvCxnSpPr>
            <p:cNvPr id="53" name="Conector Reto 52"/>
            <p:cNvCxnSpPr/>
            <p:nvPr/>
          </p:nvCxnSpPr>
          <p:spPr>
            <a:xfrm>
              <a:off x="4121" y="8863"/>
              <a:ext cx="55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ector Reto 53"/>
            <p:cNvCxnSpPr/>
            <p:nvPr/>
          </p:nvCxnSpPr>
          <p:spPr>
            <a:xfrm>
              <a:off x="4402" y="5006"/>
              <a:ext cx="0" cy="205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ector Reto 54"/>
            <p:cNvCxnSpPr/>
            <p:nvPr/>
          </p:nvCxnSpPr>
          <p:spPr>
            <a:xfrm>
              <a:off x="3448" y="6123"/>
              <a:ext cx="225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Elipse 55"/>
            <p:cNvSpPr/>
            <p:nvPr/>
          </p:nvSpPr>
          <p:spPr>
            <a:xfrm>
              <a:off x="4310" y="6038"/>
              <a:ext cx="170" cy="17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pt-BR" altLang="en-US"/>
            </a:p>
          </p:txBody>
        </p:sp>
        <p:sp>
          <p:nvSpPr>
            <p:cNvPr id="57" name="Caixa de Texto 23"/>
            <p:cNvSpPr txBox="1"/>
            <p:nvPr/>
          </p:nvSpPr>
          <p:spPr>
            <a:xfrm>
              <a:off x="2986" y="8839"/>
              <a:ext cx="3448" cy="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pt-BR" altLang="en-US" sz="2800" dirty="0">
                  <a:latin typeface="Comic Sans MS" panose="030F0702030302020204" pitchFamily="66" charset="0"/>
                  <a:cs typeface="Comic Sans MS" panose="030F0702030302020204" pitchFamily="66" charset="0"/>
                </a:rPr>
                <a:t>R</a:t>
              </a:r>
              <a:r>
                <a:rPr lang="pt-BR" altLang="en-US" sz="2800" baseline="-25000" dirty="0">
                  <a:latin typeface="Comic Sans MS" panose="030F0702030302020204" pitchFamily="66" charset="0"/>
                  <a:cs typeface="Comic Sans MS" panose="030F0702030302020204" pitchFamily="66" charset="0"/>
                </a:rPr>
                <a:t>B2 </a:t>
              </a:r>
              <a:r>
                <a:rPr lang="pt-BR" altLang="en-US" sz="2800" dirty="0">
                  <a:latin typeface="Comic Sans MS" panose="030F0702030302020204" pitchFamily="66" charset="0"/>
                  <a:cs typeface="Comic Sans MS" panose="030F0702030302020204" pitchFamily="66" charset="0"/>
                </a:rPr>
                <a:t>=50k</a:t>
              </a:r>
              <a:endParaRPr lang="pt-BR" altLang="en-US" sz="2800" dirty="0">
                <a:latin typeface="Comic Sans MS" panose="030F0702030302020204" pitchFamily="66" charset="0"/>
                <a:cs typeface="Comic Sans MS" panose="030F0702030302020204" pitchFamily="66" charset="0"/>
              </a:endParaRPr>
            </a:p>
          </p:txBody>
        </p:sp>
        <p:sp>
          <p:nvSpPr>
            <p:cNvPr id="59" name="Caixa de Texto 23"/>
            <p:cNvSpPr txBox="1"/>
            <p:nvPr/>
          </p:nvSpPr>
          <p:spPr>
            <a:xfrm>
              <a:off x="540" y="3590"/>
              <a:ext cx="3853" cy="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pt-BR" altLang="en-US" sz="2800" dirty="0">
                  <a:latin typeface="Comic Sans MS" panose="030F0702030302020204" pitchFamily="66" charset="0"/>
                  <a:cs typeface="Comic Sans MS" panose="030F0702030302020204" pitchFamily="66" charset="0"/>
                </a:rPr>
                <a:t>R</a:t>
              </a:r>
              <a:r>
                <a:rPr lang="pt-BR" altLang="en-US" sz="2800" baseline="-25000" dirty="0">
                  <a:latin typeface="Comic Sans MS" panose="030F0702030302020204" pitchFamily="66" charset="0"/>
                  <a:cs typeface="Comic Sans MS" panose="030F0702030302020204" pitchFamily="66" charset="0"/>
                </a:rPr>
                <a:t>B1 </a:t>
              </a:r>
              <a:r>
                <a:rPr lang="pt-BR" altLang="en-US" sz="2800" dirty="0">
                  <a:latin typeface="Comic Sans MS" panose="030F0702030302020204" pitchFamily="66" charset="0"/>
                  <a:cs typeface="Comic Sans MS" panose="030F0702030302020204" pitchFamily="66" charset="0"/>
                </a:rPr>
                <a:t>=100k</a:t>
              </a:r>
              <a:endParaRPr lang="pt-BR" altLang="en-US" sz="2800" dirty="0">
                <a:latin typeface="Comic Sans MS" panose="030F0702030302020204" pitchFamily="66" charset="0"/>
                <a:cs typeface="Comic Sans MS" panose="030F0702030302020204" pitchFamily="66" charset="0"/>
              </a:endParaRPr>
            </a:p>
          </p:txBody>
        </p:sp>
        <p:cxnSp>
          <p:nvCxnSpPr>
            <p:cNvPr id="60" name="Conector Reto 59"/>
            <p:cNvCxnSpPr/>
            <p:nvPr/>
          </p:nvCxnSpPr>
          <p:spPr>
            <a:xfrm flipV="1">
              <a:off x="8689" y="7570"/>
              <a:ext cx="87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ector Reto 60"/>
            <p:cNvCxnSpPr/>
            <p:nvPr/>
          </p:nvCxnSpPr>
          <p:spPr>
            <a:xfrm flipV="1">
              <a:off x="8689" y="7714"/>
              <a:ext cx="87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ector Reto 61"/>
            <p:cNvCxnSpPr/>
            <p:nvPr/>
          </p:nvCxnSpPr>
          <p:spPr>
            <a:xfrm rot="16200000" flipV="1">
              <a:off x="2869" y="6055"/>
              <a:ext cx="87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ector Reto 62"/>
            <p:cNvCxnSpPr/>
            <p:nvPr/>
          </p:nvCxnSpPr>
          <p:spPr>
            <a:xfrm rot="16200000" flipV="1">
              <a:off x="3010" y="6073"/>
              <a:ext cx="87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ector Reto 63"/>
            <p:cNvCxnSpPr/>
            <p:nvPr/>
          </p:nvCxnSpPr>
          <p:spPr>
            <a:xfrm flipV="1">
              <a:off x="6434" y="6735"/>
              <a:ext cx="266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ector Reto 64"/>
            <p:cNvCxnSpPr/>
            <p:nvPr/>
          </p:nvCxnSpPr>
          <p:spPr>
            <a:xfrm>
              <a:off x="9089" y="6719"/>
              <a:ext cx="0" cy="85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ector Reto 65"/>
            <p:cNvCxnSpPr/>
            <p:nvPr/>
          </p:nvCxnSpPr>
          <p:spPr>
            <a:xfrm>
              <a:off x="8811" y="8736"/>
              <a:ext cx="55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ector Reto 66"/>
            <p:cNvCxnSpPr/>
            <p:nvPr/>
          </p:nvCxnSpPr>
          <p:spPr>
            <a:xfrm>
              <a:off x="9089" y="7714"/>
              <a:ext cx="0" cy="10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ector Reto 67"/>
            <p:cNvCxnSpPr/>
            <p:nvPr/>
          </p:nvCxnSpPr>
          <p:spPr>
            <a:xfrm>
              <a:off x="1534" y="6106"/>
              <a:ext cx="1757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ector Reto 68"/>
            <p:cNvCxnSpPr/>
            <p:nvPr/>
          </p:nvCxnSpPr>
          <p:spPr>
            <a:xfrm>
              <a:off x="1577" y="6106"/>
              <a:ext cx="0" cy="119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Elipse 69"/>
            <p:cNvSpPr/>
            <p:nvPr/>
          </p:nvSpPr>
          <p:spPr>
            <a:xfrm>
              <a:off x="1233" y="7193"/>
              <a:ext cx="686" cy="7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pt-BR" altLang="en-US"/>
            </a:p>
          </p:txBody>
        </p:sp>
        <p:sp>
          <p:nvSpPr>
            <p:cNvPr id="71" name="Forma livre 70"/>
            <p:cNvSpPr/>
            <p:nvPr/>
          </p:nvSpPr>
          <p:spPr>
            <a:xfrm>
              <a:off x="1327" y="7289"/>
              <a:ext cx="499" cy="555"/>
            </a:xfrm>
            <a:custGeom>
              <a:avLst/>
              <a:gdLst>
                <a:gd name="connisteX0" fmla="*/ 0 w 392430"/>
                <a:gd name="connsiteY0" fmla="*/ 320607 h 520548"/>
                <a:gd name="connisteX1" fmla="*/ 165735 w 392430"/>
                <a:gd name="connsiteY1" fmla="*/ 3742 h 520548"/>
                <a:gd name="connisteX2" fmla="*/ 241300 w 392430"/>
                <a:gd name="connsiteY2" fmla="*/ 517457 h 520548"/>
                <a:gd name="connisteX3" fmla="*/ 392430 w 392430"/>
                <a:gd name="connsiteY3" fmla="*/ 184717 h 520548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392430" h="520548">
                  <a:moveTo>
                    <a:pt x="0" y="320607"/>
                  </a:moveTo>
                  <a:cubicBezTo>
                    <a:pt x="31750" y="246947"/>
                    <a:pt x="117475" y="-35628"/>
                    <a:pt x="165735" y="3742"/>
                  </a:cubicBezTo>
                  <a:cubicBezTo>
                    <a:pt x="213995" y="43112"/>
                    <a:pt x="196215" y="481262"/>
                    <a:pt x="241300" y="517457"/>
                  </a:cubicBezTo>
                  <a:cubicBezTo>
                    <a:pt x="286385" y="553652"/>
                    <a:pt x="363855" y="261552"/>
                    <a:pt x="392430" y="184717"/>
                  </a:cubicBezTo>
                </a:path>
              </a:pathLst>
            </a:cu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pt-BR" altLang="en-US"/>
            </a:p>
          </p:txBody>
        </p:sp>
        <p:cxnSp>
          <p:nvCxnSpPr>
            <p:cNvPr id="72" name="Conector Reto 71"/>
            <p:cNvCxnSpPr/>
            <p:nvPr/>
          </p:nvCxnSpPr>
          <p:spPr>
            <a:xfrm rot="5400000">
              <a:off x="1038" y="8364"/>
              <a:ext cx="1077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ector Reto 72"/>
            <p:cNvCxnSpPr/>
            <p:nvPr/>
          </p:nvCxnSpPr>
          <p:spPr>
            <a:xfrm>
              <a:off x="1306" y="8924"/>
              <a:ext cx="55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ector Reto 73"/>
            <p:cNvCxnSpPr/>
            <p:nvPr/>
          </p:nvCxnSpPr>
          <p:spPr>
            <a:xfrm flipH="1" flipV="1">
              <a:off x="1577" y="6798"/>
              <a:ext cx="8" cy="38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Caixa de Texto 23"/>
            <p:cNvSpPr txBox="1"/>
            <p:nvPr/>
          </p:nvSpPr>
          <p:spPr>
            <a:xfrm>
              <a:off x="2801" y="4669"/>
              <a:ext cx="1292" cy="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pt-BR" altLang="en-US" sz="2800" dirty="0">
                  <a:latin typeface="Comic Sans MS" panose="030F0702030302020204" pitchFamily="66" charset="0"/>
                  <a:cs typeface="Comic Sans MS" panose="030F0702030302020204" pitchFamily="66" charset="0"/>
                </a:rPr>
                <a:t>C</a:t>
              </a:r>
              <a:r>
                <a:rPr lang="pt-BR" altLang="en-US" sz="2800" baseline="-25000" dirty="0">
                  <a:latin typeface="Comic Sans MS" panose="030F0702030302020204" pitchFamily="66" charset="0"/>
                  <a:cs typeface="Comic Sans MS" panose="030F0702030302020204" pitchFamily="66" charset="0"/>
                </a:rPr>
                <a:t>B </a:t>
              </a:r>
              <a:endParaRPr lang="pt-BR" altLang="en-US" sz="2800" dirty="0">
                <a:latin typeface="Comic Sans MS" panose="030F0702030302020204" pitchFamily="66" charset="0"/>
                <a:cs typeface="Comic Sans MS" panose="030F0702030302020204" pitchFamily="66" charset="0"/>
              </a:endParaRPr>
            </a:p>
          </p:txBody>
        </p:sp>
        <p:sp>
          <p:nvSpPr>
            <p:cNvPr id="78" name="Caixa de Texto 23"/>
            <p:cNvSpPr txBox="1"/>
            <p:nvPr/>
          </p:nvSpPr>
          <p:spPr>
            <a:xfrm>
              <a:off x="9367" y="7135"/>
              <a:ext cx="1292" cy="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pt-BR" altLang="en-US" sz="2800" dirty="0">
                  <a:latin typeface="Comic Sans MS" panose="030F0702030302020204" pitchFamily="66" charset="0"/>
                  <a:cs typeface="Comic Sans MS" panose="030F0702030302020204" pitchFamily="66" charset="0"/>
                </a:rPr>
                <a:t>C</a:t>
              </a:r>
              <a:r>
                <a:rPr lang="pt-BR" altLang="en-US" sz="2800" baseline="-25000" dirty="0">
                  <a:latin typeface="Comic Sans MS" panose="030F0702030302020204" pitchFamily="66" charset="0"/>
                  <a:cs typeface="Comic Sans MS" panose="030F0702030302020204" pitchFamily="66" charset="0"/>
                </a:rPr>
                <a:t>E </a:t>
              </a:r>
              <a:endParaRPr lang="pt-BR" altLang="en-US" sz="2800" dirty="0">
                <a:latin typeface="Comic Sans MS" panose="030F0702030302020204" pitchFamily="66" charset="0"/>
                <a:cs typeface="Comic Sans MS" panose="030F0702030302020204" pitchFamily="66" charset="0"/>
              </a:endParaRPr>
            </a:p>
          </p:txBody>
        </p:sp>
      </p:grpSp>
      <p:cxnSp>
        <p:nvCxnSpPr>
          <p:cNvPr id="79" name="Conector Reto 74"/>
          <p:cNvCxnSpPr/>
          <p:nvPr/>
        </p:nvCxnSpPr>
        <p:spPr>
          <a:xfrm>
            <a:off x="9812020" y="279146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ector Reto 79"/>
          <p:cNvCxnSpPr/>
          <p:nvPr/>
        </p:nvCxnSpPr>
        <p:spPr>
          <a:xfrm flipH="1">
            <a:off x="8860155" y="3297555"/>
            <a:ext cx="0" cy="417195"/>
          </a:xfrm>
          <a:prstGeom prst="line">
            <a:avLst/>
          </a:prstGeom>
          <a:ln w="25400"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ector Reto 80"/>
          <p:cNvCxnSpPr/>
          <p:nvPr/>
        </p:nvCxnSpPr>
        <p:spPr>
          <a:xfrm flipV="1">
            <a:off x="9801225" y="1869440"/>
            <a:ext cx="0" cy="1456055"/>
          </a:xfrm>
          <a:prstGeom prst="line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Grupo 81"/>
          <p:cNvGrpSpPr/>
          <p:nvPr/>
        </p:nvGrpSpPr>
        <p:grpSpPr>
          <a:xfrm>
            <a:off x="9618980" y="2239645"/>
            <a:ext cx="387350" cy="552450"/>
            <a:chOff x="7555792" y="2647951"/>
            <a:chExt cx="387626" cy="552342"/>
          </a:xfrm>
          <a:solidFill>
            <a:srgbClr val="00B0F0">
              <a:alpha val="97000"/>
            </a:srgbClr>
          </a:solidFill>
        </p:grpSpPr>
        <p:sp>
          <p:nvSpPr>
            <p:cNvPr id="83" name="Elipse 82"/>
            <p:cNvSpPr/>
            <p:nvPr/>
          </p:nvSpPr>
          <p:spPr>
            <a:xfrm>
              <a:off x="7555792" y="2647951"/>
              <a:ext cx="387626" cy="552342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pt-BR"/>
            </a:p>
          </p:txBody>
        </p:sp>
        <p:cxnSp>
          <p:nvCxnSpPr>
            <p:cNvPr id="84" name="Conector de Seta Reta 59"/>
            <p:cNvCxnSpPr/>
            <p:nvPr/>
          </p:nvCxnSpPr>
          <p:spPr>
            <a:xfrm flipH="1">
              <a:off x="7758527" y="2740305"/>
              <a:ext cx="0" cy="363994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headEnd type="none" w="lg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5" name="Conector Reto 84"/>
          <p:cNvCxnSpPr/>
          <p:nvPr/>
        </p:nvCxnSpPr>
        <p:spPr>
          <a:xfrm rot="5400000" flipH="1">
            <a:off x="7780020" y="1600835"/>
            <a:ext cx="0" cy="539750"/>
          </a:xfrm>
          <a:prstGeom prst="line">
            <a:avLst/>
          </a:prstGeom>
          <a:ln w="25400"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Caixa de Texto 23"/>
          <p:cNvSpPr txBox="1"/>
          <p:nvPr/>
        </p:nvSpPr>
        <p:spPr>
          <a:xfrm>
            <a:off x="8432800" y="1831975"/>
            <a:ext cx="8331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sz="3200" i="1" dirty="0" smtClean="0">
                <a:latin typeface="Cambria" panose="02040503050406030204" charset="0"/>
                <a:cs typeface="Cambria" panose="02040503050406030204" charset="0"/>
              </a:rPr>
              <a:t>v</a:t>
            </a:r>
            <a:r>
              <a:rPr lang="pt-BR" altLang="en-US" sz="3200" i="1" baseline="-25000" dirty="0" smtClean="0">
                <a:latin typeface="Cambria" panose="02040503050406030204" charset="0"/>
                <a:cs typeface="Cambria" panose="02040503050406030204" charset="0"/>
              </a:rPr>
              <a:t>be</a:t>
            </a:r>
            <a:endParaRPr lang="pt-BR" altLang="en-US" sz="3200" i="1" baseline="-25000" dirty="0" smtClean="0"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91" name="Caixa de Texto 23"/>
          <p:cNvSpPr txBox="1"/>
          <p:nvPr/>
        </p:nvSpPr>
        <p:spPr>
          <a:xfrm>
            <a:off x="9793605" y="1953260"/>
            <a:ext cx="833120" cy="523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sz="2800" dirty="0" smtClean="0">
                <a:latin typeface="Comic Sans MS" panose="030F0702030302020204" pitchFamily="66" charset="0"/>
                <a:cs typeface="Comic Sans MS" panose="030F0702030302020204" pitchFamily="66" charset="0"/>
              </a:rPr>
              <a:t>C</a:t>
            </a:r>
            <a:endParaRPr lang="pt-BR" altLang="en-US" sz="2800" baseline="-25000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92" name="Caixa de Texto 23"/>
          <p:cNvSpPr txBox="1"/>
          <p:nvPr/>
        </p:nvSpPr>
        <p:spPr>
          <a:xfrm>
            <a:off x="8075295" y="3378200"/>
            <a:ext cx="833120" cy="523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sz="2800" dirty="0" smtClean="0">
                <a:latin typeface="Comic Sans MS" panose="030F0702030302020204" pitchFamily="66" charset="0"/>
                <a:cs typeface="Comic Sans MS" panose="030F0702030302020204" pitchFamily="66" charset="0"/>
              </a:rPr>
              <a:t>E</a:t>
            </a:r>
            <a:endParaRPr lang="pt-BR" altLang="en-US" sz="2800" baseline="-25000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93" name="Caixa de Texto 23"/>
          <p:cNvSpPr txBox="1"/>
          <p:nvPr/>
        </p:nvSpPr>
        <p:spPr>
          <a:xfrm>
            <a:off x="7192645" y="1930400"/>
            <a:ext cx="833120" cy="523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sz="2800" dirty="0" smtClean="0">
                <a:latin typeface="Comic Sans MS" panose="030F0702030302020204" pitchFamily="66" charset="0"/>
                <a:cs typeface="Comic Sans MS" panose="030F0702030302020204" pitchFamily="66" charset="0"/>
              </a:rPr>
              <a:t>B</a:t>
            </a:r>
            <a:endParaRPr lang="pt-BR" altLang="en-US" sz="2800" baseline="-25000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cxnSp>
        <p:nvCxnSpPr>
          <p:cNvPr id="94" name="Conector Reto 93"/>
          <p:cNvCxnSpPr/>
          <p:nvPr/>
        </p:nvCxnSpPr>
        <p:spPr>
          <a:xfrm rot="16200000">
            <a:off x="10063480" y="1603375"/>
            <a:ext cx="0" cy="539750"/>
          </a:xfrm>
          <a:prstGeom prst="line">
            <a:avLst/>
          </a:prstGeom>
          <a:ln w="25400"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ector Reto 94"/>
          <p:cNvCxnSpPr/>
          <p:nvPr/>
        </p:nvCxnSpPr>
        <p:spPr>
          <a:xfrm flipH="1">
            <a:off x="8037195" y="3325495"/>
            <a:ext cx="178054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ector Reto 95"/>
          <p:cNvCxnSpPr/>
          <p:nvPr/>
        </p:nvCxnSpPr>
        <p:spPr>
          <a:xfrm flipV="1">
            <a:off x="8037195" y="1868805"/>
            <a:ext cx="0" cy="1456055"/>
          </a:xfrm>
          <a:prstGeom prst="line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Forma livre 96"/>
          <p:cNvSpPr/>
          <p:nvPr/>
        </p:nvSpPr>
        <p:spPr>
          <a:xfrm flipH="1" flipV="1">
            <a:off x="8075295" y="1994535"/>
            <a:ext cx="621030" cy="1104900"/>
          </a:xfrm>
          <a:custGeom>
            <a:avLst/>
            <a:gdLst>
              <a:gd name="connsiteX0" fmla="*/ 1266303 w 1266303"/>
              <a:gd name="connsiteY0" fmla="*/ 1842448 h 1843904"/>
              <a:gd name="connsiteX1" fmla="*/ 529324 w 1266303"/>
              <a:gd name="connsiteY1" fmla="*/ 1678675 h 1843904"/>
              <a:gd name="connsiteX2" fmla="*/ 10709 w 1266303"/>
              <a:gd name="connsiteY2" fmla="*/ 805218 h 1843904"/>
              <a:gd name="connsiteX3" fmla="*/ 229073 w 1266303"/>
              <a:gd name="connsiteY3" fmla="*/ 0 h 1843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6303" h="1843904">
                <a:moveTo>
                  <a:pt x="1266303" y="1842448"/>
                </a:moveTo>
                <a:cubicBezTo>
                  <a:pt x="1002446" y="1846997"/>
                  <a:pt x="738590" y="1851547"/>
                  <a:pt x="529324" y="1678675"/>
                </a:cubicBezTo>
                <a:cubicBezTo>
                  <a:pt x="320058" y="1505803"/>
                  <a:pt x="60751" y="1084997"/>
                  <a:pt x="10709" y="805218"/>
                </a:cubicBezTo>
                <a:cubicBezTo>
                  <a:pt x="-39333" y="525439"/>
                  <a:pt x="94870" y="262719"/>
                  <a:pt x="229073" y="0"/>
                </a:cubicBezTo>
              </a:path>
            </a:pathLst>
          </a:custGeom>
          <a:noFill/>
          <a:ln w="22225">
            <a:solidFill>
              <a:srgbClr val="C00000"/>
            </a:solidFill>
            <a:headEnd type="triangle" w="lg" len="med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8" name="Caixa de Texto 97"/>
              <p:cNvSpPr txBox="1"/>
              <p:nvPr/>
            </p:nvSpPr>
            <p:spPr>
              <a:xfrm>
                <a:off x="9712960" y="2666365"/>
                <a:ext cx="1026160" cy="46037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pt-BR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pt-BR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b>
                        <m:sSubPr>
                          <m:ctrlPr>
                            <a:rPr lang="en-US" altLang="pt-BR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𝑏𝑒</m:t>
                          </m:r>
                        </m:sub>
                      </m:sSub>
                    </m:oMath>
                  </m:oMathPara>
                </a14:m>
                <a:endParaRPr lang="en-US" altLang="en-US" sz="2400" i="1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98" name="Caixa de Texto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2960" y="2666365"/>
                <a:ext cx="1026160" cy="460375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9" name="Grupo 98"/>
          <p:cNvGrpSpPr/>
          <p:nvPr/>
        </p:nvGrpSpPr>
        <p:grpSpPr>
          <a:xfrm rot="5400000" flipH="1">
            <a:off x="7388225" y="2449830"/>
            <a:ext cx="1274445" cy="234950"/>
            <a:chOff x="4152748" y="3524056"/>
            <a:chExt cx="1274569" cy="255373"/>
          </a:xfrm>
        </p:grpSpPr>
        <p:cxnSp>
          <p:nvCxnSpPr>
            <p:cNvPr id="100" name="Conector Reto 79"/>
            <p:cNvCxnSpPr/>
            <p:nvPr/>
          </p:nvCxnSpPr>
          <p:spPr>
            <a:xfrm flipV="1">
              <a:off x="4152748" y="3640943"/>
              <a:ext cx="1274569" cy="0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Retângulo 100"/>
            <p:cNvSpPr/>
            <p:nvPr/>
          </p:nvSpPr>
          <p:spPr>
            <a:xfrm>
              <a:off x="4606140" y="3524056"/>
              <a:ext cx="476096" cy="255373"/>
            </a:xfrm>
            <a:prstGeom prst="rect">
              <a:avLst/>
            </a:prstGeom>
            <a:ln w="22225"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pt-BR" sz="240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02" name="Caixa de Texto 101"/>
              <p:cNvSpPr txBox="1"/>
              <p:nvPr/>
            </p:nvSpPr>
            <p:spPr>
              <a:xfrm>
                <a:off x="8139430" y="2239645"/>
                <a:ext cx="556895" cy="46037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altLang="en-US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</m:ctrlPr>
                        </m:sSubPr>
                        <m:e>
                          <m:r>
                            <a:rPr lang="en-US" altLang="pt-BR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  <m:t>𝒓</m:t>
                          </m:r>
                        </m:e>
                        <m:sub>
                          <m:r>
                            <a:rPr lang="en-US" altLang="pt-BR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  <m:t>𝝅</m:t>
                          </m:r>
                        </m:sub>
                      </m:sSub>
                    </m:oMath>
                  </m:oMathPara>
                </a14:m>
                <a:endParaRPr lang="en-US" altLang="pt-BR" sz="2400" b="1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  <a:sym typeface="Symbol" panose="05050102010706020507" charset="0"/>
                </a:endParaRPr>
              </a:p>
            </p:txBody>
          </p:sp>
        </mc:Choice>
        <mc:Fallback>
          <p:sp>
            <p:nvSpPr>
              <p:cNvPr id="102" name="Caixa de Texto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9430" y="2239645"/>
                <a:ext cx="556895" cy="4603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upo 2"/>
          <p:cNvGrpSpPr/>
          <p:nvPr/>
        </p:nvGrpSpPr>
        <p:grpSpPr>
          <a:xfrm rot="5400000" flipH="1">
            <a:off x="10930423" y="2351917"/>
            <a:ext cx="1274445" cy="234950"/>
            <a:chOff x="4152748" y="3524056"/>
            <a:chExt cx="1274569" cy="255373"/>
          </a:xfrm>
        </p:grpSpPr>
        <p:cxnSp>
          <p:nvCxnSpPr>
            <p:cNvPr id="8" name="Conector Reto 79"/>
            <p:cNvCxnSpPr/>
            <p:nvPr/>
          </p:nvCxnSpPr>
          <p:spPr>
            <a:xfrm flipV="1">
              <a:off x="4152748" y="3640943"/>
              <a:ext cx="1274569" cy="0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tângulo 8"/>
            <p:cNvSpPr/>
            <p:nvPr/>
          </p:nvSpPr>
          <p:spPr>
            <a:xfrm>
              <a:off x="4606140" y="3524056"/>
              <a:ext cx="476096" cy="255373"/>
            </a:xfrm>
            <a:prstGeom prst="rect">
              <a:avLst/>
            </a:prstGeom>
            <a:ln w="222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pt-BR" sz="2400"/>
            </a:p>
          </p:txBody>
        </p:sp>
      </p:grpSp>
      <p:grpSp>
        <p:nvGrpSpPr>
          <p:cNvPr id="18" name="Grupo 17"/>
          <p:cNvGrpSpPr/>
          <p:nvPr/>
        </p:nvGrpSpPr>
        <p:grpSpPr>
          <a:xfrm rot="5400000" flipH="1">
            <a:off x="6437798" y="2391922"/>
            <a:ext cx="1274445" cy="234950"/>
            <a:chOff x="4152748" y="3524056"/>
            <a:chExt cx="1274569" cy="255373"/>
          </a:xfrm>
        </p:grpSpPr>
        <p:cxnSp>
          <p:nvCxnSpPr>
            <p:cNvPr id="19" name="Conector Reto 79"/>
            <p:cNvCxnSpPr/>
            <p:nvPr/>
          </p:nvCxnSpPr>
          <p:spPr>
            <a:xfrm flipV="1">
              <a:off x="4152748" y="3640943"/>
              <a:ext cx="1274569" cy="0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tângulo 19"/>
            <p:cNvSpPr/>
            <p:nvPr/>
          </p:nvSpPr>
          <p:spPr>
            <a:xfrm>
              <a:off x="4606140" y="3524056"/>
              <a:ext cx="476096" cy="255373"/>
            </a:xfrm>
            <a:prstGeom prst="rect">
              <a:avLst/>
            </a:prstGeom>
            <a:ln w="22225"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pt-BR" sz="2400"/>
            </a:p>
          </p:txBody>
        </p:sp>
      </p:grpSp>
      <p:grpSp>
        <p:nvGrpSpPr>
          <p:cNvPr id="21" name="Grupo 20"/>
          <p:cNvGrpSpPr/>
          <p:nvPr/>
        </p:nvGrpSpPr>
        <p:grpSpPr>
          <a:xfrm rot="5400000" flipH="1">
            <a:off x="5997743" y="2391922"/>
            <a:ext cx="1274445" cy="234950"/>
            <a:chOff x="4152748" y="3524056"/>
            <a:chExt cx="1274569" cy="255373"/>
          </a:xfrm>
        </p:grpSpPr>
        <p:cxnSp>
          <p:nvCxnSpPr>
            <p:cNvPr id="22" name="Conector Reto 79"/>
            <p:cNvCxnSpPr/>
            <p:nvPr/>
          </p:nvCxnSpPr>
          <p:spPr>
            <a:xfrm flipV="1">
              <a:off x="4152748" y="3640943"/>
              <a:ext cx="1274569" cy="0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tângulo 22"/>
            <p:cNvSpPr/>
            <p:nvPr/>
          </p:nvSpPr>
          <p:spPr>
            <a:xfrm>
              <a:off x="4606140" y="3524056"/>
              <a:ext cx="476096" cy="255373"/>
            </a:xfrm>
            <a:prstGeom prst="rect">
              <a:avLst/>
            </a:prstGeom>
            <a:ln w="22225"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pt-BR" sz="2400"/>
            </a:p>
          </p:txBody>
        </p:sp>
      </p:grpSp>
      <p:cxnSp>
        <p:nvCxnSpPr>
          <p:cNvPr id="29" name="Conector Reto 28"/>
          <p:cNvCxnSpPr/>
          <p:nvPr/>
        </p:nvCxnSpPr>
        <p:spPr>
          <a:xfrm>
            <a:off x="6120130" y="1863090"/>
            <a:ext cx="1548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/>
          <p:cNvCxnSpPr/>
          <p:nvPr/>
        </p:nvCxnSpPr>
        <p:spPr>
          <a:xfrm>
            <a:off x="6502760" y="3139988"/>
            <a:ext cx="28759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>
            <a:off x="6945355" y="3139353"/>
            <a:ext cx="28759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>
            <a:off x="8711290" y="3761018"/>
            <a:ext cx="28759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>
            <a:off x="11424010" y="3099983"/>
            <a:ext cx="28759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ector Reto 85"/>
          <p:cNvCxnSpPr/>
          <p:nvPr/>
        </p:nvCxnSpPr>
        <p:spPr>
          <a:xfrm>
            <a:off x="5788166" y="1887140"/>
            <a:ext cx="0" cy="70436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Elipse 86"/>
          <p:cNvSpPr/>
          <p:nvPr/>
        </p:nvSpPr>
        <p:spPr>
          <a:xfrm>
            <a:off x="5610225" y="2529993"/>
            <a:ext cx="354876" cy="4182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 altLang="en-US"/>
          </a:p>
        </p:txBody>
      </p:sp>
      <p:sp>
        <p:nvSpPr>
          <p:cNvPr id="88" name="Forma livre 87"/>
          <p:cNvSpPr/>
          <p:nvPr/>
        </p:nvSpPr>
        <p:spPr>
          <a:xfrm>
            <a:off x="5658852" y="2586789"/>
            <a:ext cx="258139" cy="328353"/>
          </a:xfrm>
          <a:custGeom>
            <a:avLst/>
            <a:gdLst>
              <a:gd name="connisteX0" fmla="*/ 0 w 392430"/>
              <a:gd name="connsiteY0" fmla="*/ 320607 h 520548"/>
              <a:gd name="connisteX1" fmla="*/ 165735 w 392430"/>
              <a:gd name="connsiteY1" fmla="*/ 3742 h 520548"/>
              <a:gd name="connisteX2" fmla="*/ 241300 w 392430"/>
              <a:gd name="connsiteY2" fmla="*/ 517457 h 520548"/>
              <a:gd name="connisteX3" fmla="*/ 392430 w 392430"/>
              <a:gd name="connsiteY3" fmla="*/ 184717 h 520548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</a:cxnLst>
            <a:rect l="l" t="t" r="r" b="b"/>
            <a:pathLst>
              <a:path w="392430" h="520548">
                <a:moveTo>
                  <a:pt x="0" y="320607"/>
                </a:moveTo>
                <a:cubicBezTo>
                  <a:pt x="31750" y="246947"/>
                  <a:pt x="117475" y="-35628"/>
                  <a:pt x="165735" y="3742"/>
                </a:cubicBezTo>
                <a:cubicBezTo>
                  <a:pt x="213995" y="43112"/>
                  <a:pt x="196215" y="481262"/>
                  <a:pt x="241300" y="517457"/>
                </a:cubicBezTo>
                <a:cubicBezTo>
                  <a:pt x="286385" y="553652"/>
                  <a:pt x="363855" y="261552"/>
                  <a:pt x="392430" y="184717"/>
                </a:cubicBezTo>
              </a:path>
            </a:pathLst>
          </a:cu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 altLang="en-US"/>
          </a:p>
        </p:txBody>
      </p:sp>
      <p:cxnSp>
        <p:nvCxnSpPr>
          <p:cNvPr id="89" name="Conector Reto 88"/>
          <p:cNvCxnSpPr/>
          <p:nvPr/>
        </p:nvCxnSpPr>
        <p:spPr>
          <a:xfrm rot="5400000">
            <a:off x="5469282" y="3223140"/>
            <a:ext cx="63727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ector Reto 102"/>
          <p:cNvCxnSpPr/>
          <p:nvPr/>
        </p:nvCxnSpPr>
        <p:spPr>
          <a:xfrm>
            <a:off x="5643605" y="3557818"/>
            <a:ext cx="28759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ector Reto 103"/>
          <p:cNvCxnSpPr/>
          <p:nvPr/>
        </p:nvCxnSpPr>
        <p:spPr>
          <a:xfrm>
            <a:off x="5788025" y="1868805"/>
            <a:ext cx="36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ector Reto 104"/>
          <p:cNvCxnSpPr/>
          <p:nvPr/>
        </p:nvCxnSpPr>
        <p:spPr>
          <a:xfrm>
            <a:off x="10333355" y="1863090"/>
            <a:ext cx="126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Caixa de Texto 23"/>
          <p:cNvSpPr txBox="1"/>
          <p:nvPr/>
        </p:nvSpPr>
        <p:spPr>
          <a:xfrm>
            <a:off x="11465560" y="2555875"/>
            <a:ext cx="6680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sz="2800" dirty="0">
                <a:latin typeface="Comic Sans MS" panose="030F0702030302020204" pitchFamily="66" charset="0"/>
                <a:cs typeface="Comic Sans MS" panose="030F0702030302020204" pitchFamily="66" charset="0"/>
              </a:rPr>
              <a:t>R</a:t>
            </a:r>
            <a:r>
              <a:rPr lang="pt-BR" altLang="en-US" sz="2800" baseline="-25000" dirty="0" smtClean="0">
                <a:latin typeface="Comic Sans MS" panose="030F0702030302020204" pitchFamily="66" charset="0"/>
                <a:cs typeface="Comic Sans MS" panose="030F0702030302020204" pitchFamily="66" charset="0"/>
              </a:rPr>
              <a:t>C </a:t>
            </a:r>
            <a:endParaRPr lang="pt-BR" altLang="en-US" sz="2800" dirty="0" smtClean="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108" name="Caixa de Texto 23"/>
          <p:cNvSpPr txBox="1"/>
          <p:nvPr/>
        </p:nvSpPr>
        <p:spPr>
          <a:xfrm>
            <a:off x="6257290" y="3220720"/>
            <a:ext cx="13296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sz="2000" dirty="0">
                <a:latin typeface="Comic Sans MS" panose="030F0702030302020204" pitchFamily="66" charset="0"/>
                <a:cs typeface="Comic Sans MS" panose="030F0702030302020204" pitchFamily="66" charset="0"/>
              </a:rPr>
              <a:t>R</a:t>
            </a:r>
            <a:r>
              <a:rPr lang="pt-BR" altLang="en-US" sz="2000" baseline="-25000" dirty="0">
                <a:latin typeface="Comic Sans MS" panose="030F0702030302020204" pitchFamily="66" charset="0"/>
                <a:cs typeface="Comic Sans MS" panose="030F0702030302020204" pitchFamily="66" charset="0"/>
              </a:rPr>
              <a:t>B1</a:t>
            </a:r>
            <a:r>
              <a:rPr lang="pt-BR" altLang="en-US" sz="2000" dirty="0">
                <a:latin typeface="Comic Sans MS" panose="030F0702030302020204" pitchFamily="66" charset="0"/>
                <a:cs typeface="Comic Sans MS" panose="030F0702030302020204" pitchFamily="66" charset="0"/>
              </a:rPr>
              <a:t>//R</a:t>
            </a:r>
            <a:r>
              <a:rPr lang="pt-BR" altLang="en-US" sz="2000" baseline="-25000" dirty="0">
                <a:latin typeface="Comic Sans MS" panose="030F0702030302020204" pitchFamily="66" charset="0"/>
                <a:cs typeface="Comic Sans MS" panose="030F0702030302020204" pitchFamily="66" charset="0"/>
              </a:rPr>
              <a:t>B2</a:t>
            </a:r>
            <a:r>
              <a:rPr lang="pt-BR" altLang="en-US" sz="2800" baseline="-25000" dirty="0" smtClean="0"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endParaRPr lang="pt-BR" altLang="en-US" sz="2800" baseline="-25000" dirty="0" smtClean="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109" name="CaixaDeTexto 47"/>
          <p:cNvSpPr txBox="1"/>
          <p:nvPr/>
        </p:nvSpPr>
        <p:spPr>
          <a:xfrm>
            <a:off x="4848878" y="2111101"/>
            <a:ext cx="93916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pt-BR" sz="2400" i="1" dirty="0" err="1" smtClean="0">
                <a:latin typeface="Century Schoolbook" panose="02040604050505020304" pitchFamily="18" charset="0"/>
                <a:ea typeface="Cambria Math" panose="02040503050406030204" pitchFamily="18" charset="0"/>
              </a:rPr>
              <a:t>vin</a:t>
            </a:r>
            <a:r>
              <a:rPr lang="pt-BR" sz="2400" i="1" dirty="0" smtClean="0">
                <a:latin typeface="Century Schoolbook" panose="02040604050505020304" pitchFamily="18" charset="0"/>
                <a:ea typeface="Cambria Math" panose="02040503050406030204" pitchFamily="18" charset="0"/>
              </a:rPr>
              <a:t>(t)</a:t>
            </a:r>
            <a:endParaRPr lang="pt-BR" sz="2400" i="1" dirty="0">
              <a:latin typeface="Century Schoolbook" panose="020406040505050203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aixa de Texto 9"/>
              <p:cNvSpPr txBox="1"/>
              <p:nvPr/>
            </p:nvSpPr>
            <p:spPr>
              <a:xfrm>
                <a:off x="5325110" y="4345940"/>
                <a:ext cx="6605905" cy="1876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l"/>
                <a:r>
                  <a:rPr lang="pt-BR" altLang="en-US" sz="2800" b="1" dirty="0" smtClean="0">
                    <a:solidFill>
                      <a:schemeClr val="tx1"/>
                    </a:solidFill>
                    <a:latin typeface="Comic Sans MS" panose="030F0702030302020204" pitchFamily="66" charset="0"/>
                    <a:ea typeface="Cambria Math" panose="02040503050406030204" pitchFamily="18" charset="0"/>
                    <a:cs typeface="Cambria Math" panose="02040503050406030204" pitchFamily="18" charset="0"/>
                    <a:sym typeface="Symbol" panose="05050102010706020507" charset="0"/>
                  </a:rPr>
                  <a:t>Desativando vin, temos que v</a:t>
                </a:r>
                <a:r>
                  <a:rPr lang="pt-BR" altLang="en-US" sz="2800" b="1" baseline="-25000" dirty="0" smtClean="0">
                    <a:solidFill>
                      <a:schemeClr val="tx1"/>
                    </a:solidFill>
                    <a:latin typeface="Comic Sans MS" panose="030F0702030302020204" pitchFamily="66" charset="0"/>
                    <a:ea typeface="Cambria Math" panose="02040503050406030204" pitchFamily="18" charset="0"/>
                    <a:cs typeface="Cambria Math" panose="02040503050406030204" pitchFamily="18" charset="0"/>
                    <a:sym typeface="Symbol" panose="05050102010706020507" charset="0"/>
                  </a:rPr>
                  <a:t>be</a:t>
                </a:r>
                <a:r>
                  <a:rPr lang="pt-BR" altLang="en-US" sz="2800" b="1" dirty="0" smtClean="0">
                    <a:solidFill>
                      <a:schemeClr val="tx1"/>
                    </a:solidFill>
                    <a:latin typeface="Comic Sans MS" panose="030F0702030302020204" pitchFamily="66" charset="0"/>
                    <a:ea typeface="Cambria Math" panose="02040503050406030204" pitchFamily="18" charset="0"/>
                    <a:cs typeface="Cambria Math" panose="02040503050406030204" pitchFamily="18" charset="0"/>
                    <a:sym typeface="Symbol" panose="05050102010706020507" charset="0"/>
                  </a:rPr>
                  <a:t>=0 e a fonte de corrente desaparece. Assim</a:t>
                </a:r>
                <a:endParaRPr lang="pt-BR" altLang="en-US" sz="2800" b="1" dirty="0" smtClean="0">
                  <a:solidFill>
                    <a:schemeClr val="tx1"/>
                  </a:solidFill>
                  <a:latin typeface="Comic Sans MS" panose="030F0702030302020204" pitchFamily="66" charset="0"/>
                  <a:ea typeface="Cambria Math" panose="02040503050406030204" pitchFamily="18" charset="0"/>
                  <a:cs typeface="Cambria Math" panose="02040503050406030204" pitchFamily="18" charset="0"/>
                  <a:sym typeface="Symbol" panose="05050102010706020507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pt-BR" sz="3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</m:ctrlPr>
                        </m:sSubPr>
                        <m:e>
                          <m:r>
                            <a:rPr lang="en-US" altLang="pt-BR" sz="3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  <m:t>𝒁</m:t>
                          </m:r>
                        </m:e>
                        <m:sub>
                          <m:r>
                            <a:rPr lang="en-US" altLang="pt-BR" sz="3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  <m:t>𝒐𝒖𝒕</m:t>
                          </m:r>
                        </m:sub>
                      </m:sSub>
                      <m:r>
                        <a:rPr lang="en-US" altLang="pt-BR" sz="32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  <a:sym typeface="Symbol" panose="05050102010706020507" charset="0"/>
                        </a:rPr>
                        <m:t>=</m:t>
                      </m:r>
                      <m:r>
                        <a:rPr lang="en-US" altLang="pt-BR" sz="32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  <a:sym typeface="Symbol" panose="05050102010706020507" charset="0"/>
                        </a:rPr>
                        <m:t>𝒓</m:t>
                      </m:r>
                      <m:r>
                        <a:rPr lang="en-US" altLang="pt-BR" sz="3200" b="1" i="1" baseline="-250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  <a:sym typeface="Symbol" panose="05050102010706020507" charset="0"/>
                        </a:rPr>
                        <m:t>𝟎</m:t>
                      </m:r>
                    </m:oMath>
                  </m:oMathPara>
                </a14:m>
                <a:endParaRPr lang="en-US" altLang="pt-BR" sz="3200" b="1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  <a:sym typeface="Symbol" panose="05050102010706020507" charset="0"/>
                </a:endParaRPr>
              </a:p>
            </p:txBody>
          </p:sp>
        </mc:Choice>
        <mc:Fallback>
          <p:sp>
            <p:nvSpPr>
              <p:cNvPr id="10" name="Caixa de 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5110" y="4345940"/>
                <a:ext cx="6605905" cy="1876425"/>
              </a:xfrm>
              <a:prstGeom prst="rect">
                <a:avLst/>
              </a:prstGeom>
              <a:blipFill rotWithShape="1">
                <a:blip r:embed="rId3"/>
                <a:stretch>
                  <a:fillRect b="-981"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upo 10"/>
          <p:cNvGrpSpPr/>
          <p:nvPr/>
        </p:nvGrpSpPr>
        <p:grpSpPr>
          <a:xfrm rot="5400000" flipH="1">
            <a:off x="10219223" y="2372237"/>
            <a:ext cx="1274445" cy="234950"/>
            <a:chOff x="4152748" y="3524056"/>
            <a:chExt cx="1274569" cy="255373"/>
          </a:xfrm>
        </p:grpSpPr>
        <p:cxnSp>
          <p:nvCxnSpPr>
            <p:cNvPr id="12" name="Conector Reto 79"/>
            <p:cNvCxnSpPr/>
            <p:nvPr/>
          </p:nvCxnSpPr>
          <p:spPr>
            <a:xfrm flipV="1">
              <a:off x="4152748" y="3640943"/>
              <a:ext cx="1274569" cy="0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tângulo 12"/>
            <p:cNvSpPr/>
            <p:nvPr/>
          </p:nvSpPr>
          <p:spPr>
            <a:xfrm>
              <a:off x="4606140" y="3524056"/>
              <a:ext cx="476096" cy="255373"/>
            </a:xfrm>
            <a:prstGeom prst="rect">
              <a:avLst/>
            </a:prstGeom>
            <a:ln w="222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pt-BR" sz="2400"/>
            </a:p>
          </p:txBody>
        </p:sp>
      </p:grpSp>
      <p:cxnSp>
        <p:nvCxnSpPr>
          <p:cNvPr id="15" name="Conector Reto 14"/>
          <p:cNvCxnSpPr/>
          <p:nvPr/>
        </p:nvCxnSpPr>
        <p:spPr>
          <a:xfrm>
            <a:off x="10712810" y="3105063"/>
            <a:ext cx="28759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47"/>
          <p:cNvSpPr txBox="1"/>
          <p:nvPr/>
        </p:nvSpPr>
        <p:spPr>
          <a:xfrm>
            <a:off x="10233548" y="1315319"/>
            <a:ext cx="64774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t-BR" sz="2800" i="1" dirty="0" smtClean="0">
                <a:latin typeface="Century Schoolbook" panose="02040604050505020304" pitchFamily="18" charset="0"/>
                <a:ea typeface="Cambria Math" panose="02040503050406030204" pitchFamily="18" charset="0"/>
              </a:rPr>
              <a:t>v</a:t>
            </a:r>
            <a:r>
              <a:rPr lang="pt-BR" sz="2800" i="1" baseline="-25000" dirty="0" smtClean="0">
                <a:latin typeface="Century Schoolbook" panose="02040604050505020304" pitchFamily="18" charset="0"/>
                <a:ea typeface="Cambria Math" panose="02040503050406030204" pitchFamily="18" charset="0"/>
              </a:rPr>
              <a:t>C</a:t>
            </a:r>
            <a:endParaRPr lang="pt-BR" sz="2800" i="1" baseline="-25000" dirty="0" smtClean="0">
              <a:latin typeface="Century Schoolbook" panose="02040604050505020304" pitchFamily="18" charset="0"/>
              <a:ea typeface="Cambria Math" panose="02040503050406030204" pitchFamily="18" charset="0"/>
            </a:endParaRPr>
          </a:p>
        </p:txBody>
      </p:sp>
      <p:sp>
        <p:nvSpPr>
          <p:cNvPr id="17" name="Caixa de Texto 23"/>
          <p:cNvSpPr txBox="1"/>
          <p:nvPr/>
        </p:nvSpPr>
        <p:spPr>
          <a:xfrm>
            <a:off x="10786745" y="2507615"/>
            <a:ext cx="6680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sz="2800" dirty="0">
                <a:latin typeface="Comic Sans MS" panose="030F0702030302020204" pitchFamily="66" charset="0"/>
                <a:cs typeface="Comic Sans MS" panose="030F0702030302020204" pitchFamily="66" charset="0"/>
              </a:rPr>
              <a:t>r</a:t>
            </a:r>
            <a:r>
              <a:rPr lang="pt-BR" altLang="en-US" sz="2800" baseline="-25000" dirty="0" smtClean="0">
                <a:latin typeface="Comic Sans MS" panose="030F0702030302020204" pitchFamily="66" charset="0"/>
                <a:cs typeface="Comic Sans MS" panose="030F0702030302020204" pitchFamily="66" charset="0"/>
              </a:rPr>
              <a:t>0</a:t>
            </a:r>
            <a:r>
              <a:rPr lang="pt-BR" altLang="en-US" sz="2800" baseline="-25000" dirty="0" smtClean="0"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endParaRPr lang="pt-BR" altLang="en-US" sz="2800" dirty="0" smtClean="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4F297BB-B745-4CAB-BE1D-CE4C89382949}" type="slidenum">
              <a:rPr lang="pt-BR" smtClean="0"/>
            </a:fld>
            <a:endParaRPr lang="pt-BR"/>
          </a:p>
        </p:txBody>
      </p:sp>
      <p:cxnSp>
        <p:nvCxnSpPr>
          <p:cNvPr id="5" name="Conector Reto 4"/>
          <p:cNvCxnSpPr/>
          <p:nvPr/>
        </p:nvCxnSpPr>
        <p:spPr>
          <a:xfrm rot="16200000" flipH="1">
            <a:off x="5568284" y="5334453"/>
            <a:ext cx="750627" cy="2"/>
          </a:xfrm>
          <a:prstGeom prst="line">
            <a:avLst/>
          </a:prstGeom>
          <a:ln w="25400">
            <a:solidFill>
              <a:schemeClr val="tx1"/>
            </a:solidFill>
            <a:tailEnd type="oval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 5"/>
          <p:cNvSpPr/>
          <p:nvPr/>
        </p:nvSpPr>
        <p:spPr>
          <a:xfrm>
            <a:off x="1787857" y="3143988"/>
            <a:ext cx="2770495" cy="2320120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7328847" y="3143988"/>
            <a:ext cx="2770495" cy="2320120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4558352" y="3143988"/>
            <a:ext cx="2770495" cy="232011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/>
          </a:p>
        </p:txBody>
      </p:sp>
      <p:sp>
        <p:nvSpPr>
          <p:cNvPr id="9" name="CaixaDeTexto 6"/>
          <p:cNvSpPr txBox="1"/>
          <p:nvPr/>
        </p:nvSpPr>
        <p:spPr>
          <a:xfrm>
            <a:off x="6131125" y="3856113"/>
            <a:ext cx="5421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pt-BR" sz="5400" dirty="0" smtClean="0"/>
              <a:t>P</a:t>
            </a:r>
            <a:endParaRPr lang="pt-BR" sz="5400" dirty="0"/>
          </a:p>
        </p:txBody>
      </p:sp>
      <p:sp>
        <p:nvSpPr>
          <p:cNvPr id="10" name="CaixaDeTexto 7"/>
          <p:cNvSpPr txBox="1"/>
          <p:nvPr/>
        </p:nvSpPr>
        <p:spPr>
          <a:xfrm>
            <a:off x="2902037" y="3719552"/>
            <a:ext cx="6319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pt-BR" sz="5400" dirty="0"/>
              <a:t>N</a:t>
            </a:r>
            <a:endParaRPr lang="pt-BR" sz="5400" dirty="0"/>
          </a:p>
        </p:txBody>
      </p:sp>
      <p:sp>
        <p:nvSpPr>
          <p:cNvPr id="11" name="CaixaDeTexto 8"/>
          <p:cNvSpPr txBox="1"/>
          <p:nvPr/>
        </p:nvSpPr>
        <p:spPr>
          <a:xfrm>
            <a:off x="8443026" y="3719552"/>
            <a:ext cx="6319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pt-BR" sz="5400" dirty="0"/>
              <a:t>N</a:t>
            </a:r>
            <a:endParaRPr lang="pt-BR" sz="5400" dirty="0"/>
          </a:p>
        </p:txBody>
      </p:sp>
      <p:cxnSp>
        <p:nvCxnSpPr>
          <p:cNvPr id="12" name="Conector Reto 11"/>
          <p:cNvCxnSpPr/>
          <p:nvPr/>
        </p:nvCxnSpPr>
        <p:spPr>
          <a:xfrm flipH="1">
            <a:off x="1037230" y="4181217"/>
            <a:ext cx="750627" cy="2"/>
          </a:xfrm>
          <a:prstGeom prst="line">
            <a:avLst/>
          </a:prstGeom>
          <a:ln w="25400">
            <a:solidFill>
              <a:schemeClr val="tx1"/>
            </a:solidFill>
            <a:tailEnd type="oval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10099342" y="4181215"/>
            <a:ext cx="750627" cy="2"/>
          </a:xfrm>
          <a:prstGeom prst="line">
            <a:avLst/>
          </a:prstGeom>
          <a:ln w="25400">
            <a:solidFill>
              <a:schemeClr val="tx1"/>
            </a:solidFill>
            <a:tailEnd type="oval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1"/>
          <p:cNvSpPr txBox="1"/>
          <p:nvPr/>
        </p:nvSpPr>
        <p:spPr>
          <a:xfrm>
            <a:off x="744859" y="3532949"/>
            <a:ext cx="410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pt-BR" sz="3600" dirty="0" smtClean="0"/>
              <a:t>E</a:t>
            </a:r>
            <a:endParaRPr lang="pt-BR" sz="3600" dirty="0"/>
          </a:p>
        </p:txBody>
      </p:sp>
      <p:sp>
        <p:nvSpPr>
          <p:cNvPr id="15" name="CaixaDeTexto 12"/>
          <p:cNvSpPr txBox="1"/>
          <p:nvPr/>
        </p:nvSpPr>
        <p:spPr>
          <a:xfrm>
            <a:off x="10656507" y="3532948"/>
            <a:ext cx="431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pt-BR" sz="3600" dirty="0"/>
              <a:t>C</a:t>
            </a:r>
            <a:endParaRPr lang="pt-BR" sz="3600" dirty="0"/>
          </a:p>
        </p:txBody>
      </p:sp>
      <p:sp>
        <p:nvSpPr>
          <p:cNvPr id="16" name="Seta Dobrada 15"/>
          <p:cNvSpPr/>
          <p:nvPr/>
        </p:nvSpPr>
        <p:spPr>
          <a:xfrm rot="10800000" flipV="1">
            <a:off x="4230805" y="4959141"/>
            <a:ext cx="1576230" cy="318646"/>
          </a:xfrm>
          <a:prstGeom prst="ben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7" name="CaixaDeTexto 15"/>
          <p:cNvSpPr txBox="1"/>
          <p:nvPr/>
        </p:nvSpPr>
        <p:spPr>
          <a:xfrm>
            <a:off x="3817940" y="4377098"/>
            <a:ext cx="8066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pt-BR" sz="3600" dirty="0" err="1" smtClean="0"/>
              <a:t>J</a:t>
            </a:r>
            <a:r>
              <a:rPr lang="pt-BR" sz="3600" baseline="-25000" dirty="0" err="1"/>
              <a:t>p</a:t>
            </a:r>
            <a:r>
              <a:rPr lang="pt-BR" sz="3600" baseline="-25000" dirty="0" err="1" smtClean="0"/>
              <a:t>nE</a:t>
            </a:r>
            <a:endParaRPr lang="pt-BR" sz="3600" dirty="0"/>
          </a:p>
        </p:txBody>
      </p:sp>
      <p:sp>
        <p:nvSpPr>
          <p:cNvPr id="18" name="Seta para a direita 17"/>
          <p:cNvSpPr/>
          <p:nvPr/>
        </p:nvSpPr>
        <p:spPr>
          <a:xfrm>
            <a:off x="3187254" y="3224534"/>
            <a:ext cx="5421961" cy="777921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/>
          </a:p>
        </p:txBody>
      </p:sp>
      <p:sp>
        <p:nvSpPr>
          <p:cNvPr id="19" name="CaixaDeTexto 17"/>
          <p:cNvSpPr txBox="1"/>
          <p:nvPr/>
        </p:nvSpPr>
        <p:spPr>
          <a:xfrm>
            <a:off x="5925781" y="3209338"/>
            <a:ext cx="8451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pt-BR" sz="3600" dirty="0" err="1" smtClean="0"/>
              <a:t>J</a:t>
            </a:r>
            <a:r>
              <a:rPr lang="pt-BR" sz="3600" baseline="-25000" dirty="0" err="1" smtClean="0"/>
              <a:t>npD</a:t>
            </a:r>
            <a:endParaRPr lang="pt-BR" sz="3600" dirty="0"/>
          </a:p>
        </p:txBody>
      </p:sp>
      <p:sp>
        <p:nvSpPr>
          <p:cNvPr id="20" name="Seta Dobrada 19"/>
          <p:cNvSpPr/>
          <p:nvPr/>
        </p:nvSpPr>
        <p:spPr>
          <a:xfrm rot="10800000" flipH="1" flipV="1">
            <a:off x="5994591" y="5053908"/>
            <a:ext cx="1606679" cy="259131"/>
          </a:xfrm>
          <a:prstGeom prst="ben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1" name="Seta para cima 20"/>
          <p:cNvSpPr/>
          <p:nvPr/>
        </p:nvSpPr>
        <p:spPr>
          <a:xfrm>
            <a:off x="5817852" y="4624061"/>
            <a:ext cx="159036" cy="670157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/>
          </a:p>
        </p:txBody>
      </p:sp>
      <p:sp>
        <p:nvSpPr>
          <p:cNvPr id="22" name="CaixaDeTexto 21"/>
          <p:cNvSpPr txBox="1"/>
          <p:nvPr/>
        </p:nvSpPr>
        <p:spPr>
          <a:xfrm>
            <a:off x="7256268" y="4405413"/>
            <a:ext cx="8194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pt-BR" sz="3600" dirty="0" err="1" smtClean="0"/>
              <a:t>J</a:t>
            </a:r>
            <a:r>
              <a:rPr lang="pt-BR" sz="3600" baseline="-25000" dirty="0" err="1" smtClean="0"/>
              <a:t>pnC</a:t>
            </a:r>
            <a:endParaRPr lang="pt-BR" sz="3600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5970496" y="4447552"/>
            <a:ext cx="9391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pt-BR" sz="3600" dirty="0" err="1" smtClean="0"/>
              <a:t>J</a:t>
            </a:r>
            <a:r>
              <a:rPr lang="pt-BR" sz="3600" baseline="-25000" dirty="0" err="1" smtClean="0"/>
              <a:t>pRec</a:t>
            </a:r>
            <a:endParaRPr lang="pt-BR" sz="3600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3741159" y="2252517"/>
            <a:ext cx="440414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ctr" fontAlgn="auto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pt-BR" alt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Correntes de lacunas</a:t>
            </a:r>
            <a:r>
              <a:rPr lang="pt-BR" alt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 </a:t>
            </a:r>
            <a:endParaRPr lang="pt-BR" altLang="en-US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</p:txBody>
      </p:sp>
      <p:sp>
        <p:nvSpPr>
          <p:cNvPr id="26" name="CaixaDeTexto 23"/>
          <p:cNvSpPr txBox="1"/>
          <p:nvPr/>
        </p:nvSpPr>
        <p:spPr>
          <a:xfrm>
            <a:off x="2668270" y="367030"/>
            <a:ext cx="7122795" cy="19069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ctr" fontAlgn="auto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pt-BR" alt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Outros componentes do Pequenos Sinais</a:t>
            </a:r>
            <a:endParaRPr lang="pt-BR" altLang="en-US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  <a:p>
            <a:pPr indent="0" algn="ctr" fontAlgn="auto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pt-BR" alt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1. r</a:t>
            </a:r>
            <a:r>
              <a:rPr lang="pt-BR" alt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charset="0"/>
                <a:ea typeface="Cambria Math" panose="02040503050406030204" pitchFamily="18" charset="0"/>
                <a:cs typeface="Symbol" panose="05050102010706020507" charset="0"/>
                <a:sym typeface="Symbol" panose="05050102010706020507" charset="0"/>
              </a:rPr>
              <a:t>m</a:t>
            </a:r>
            <a:endParaRPr lang="pt-BR" altLang="en-US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anose="05050102010706020507" charset="0"/>
              <a:ea typeface="Cambria Math" panose="02040503050406030204" pitchFamily="18" charset="0"/>
              <a:cs typeface="Symbol" panose="05050102010706020507" charset="0"/>
              <a:sym typeface="Symbol" panose="05050102010706020507" charset="0"/>
            </a:endParaRPr>
          </a:p>
        </p:txBody>
      </p:sp>
      <p:sp>
        <p:nvSpPr>
          <p:cNvPr id="27" name="Seta Dobrada 26"/>
          <p:cNvSpPr/>
          <p:nvPr/>
        </p:nvSpPr>
        <p:spPr>
          <a:xfrm rot="5400000">
            <a:off x="5274816" y="3800851"/>
            <a:ext cx="1057031" cy="355646"/>
          </a:xfrm>
          <a:prstGeom prst="ben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4F297BB-B745-4CAB-BE1D-CE4C89382949}" type="slidenum">
              <a:rPr lang="pt-BR" smtClean="0"/>
            </a:fld>
            <a:endParaRPr lang="pt-B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aixaDeTexto 2"/>
              <p:cNvSpPr txBox="1"/>
              <p:nvPr/>
            </p:nvSpPr>
            <p:spPr>
              <a:xfrm>
                <a:off x="452603" y="676273"/>
                <a:ext cx="11286699" cy="53733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indent="0" fontAlgn="auto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</a:pPr>
                <a:r>
                  <a:rPr lang="pt-BR" altLang="en-US" sz="2800" dirty="0" smtClean="0"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A corrente que entra pela base é composta por </a:t>
                </a:r>
                <a:endParaRPr lang="pt-BR" altLang="en-US" sz="2800" dirty="0" smtClean="0">
                  <a:latin typeface="Comic Sans MS" panose="030F0702030302020204" pitchFamily="66" charset="0"/>
                  <a:ea typeface="Cambria Math" panose="02040503050406030204" pitchFamily="18" charset="0"/>
                  <a:cs typeface="Comic Sans MS" panose="030F0702030302020204" pitchFamily="66" charset="0"/>
                  <a:sym typeface="Symbol" panose="05050102010706020507" charset="0"/>
                </a:endParaRPr>
              </a:p>
              <a:p>
                <a:pPr marL="457200" indent="-457200" fontAlgn="auto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charset="0"/>
                          </a:rPr>
                        </m:ctrlPr>
                      </m:sSubPr>
                      <m:e>
                        <m:r>
                          <a:rPr lang="pt-BR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charset="0"/>
                          </a:rPr>
                          <m:t>𝐽</m:t>
                        </m:r>
                      </m:e>
                      <m:sub>
                        <m:r>
                          <a:rPr lang="en-US" alt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charset="0"/>
                          </a:rPr>
                          <m:t>𝑃</m:t>
                        </m:r>
                        <m:r>
                          <a:rPr lang="pt-BR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charset="0"/>
                          </a:rPr>
                          <m:t>𝑛𝐸</m:t>
                        </m:r>
                      </m:sub>
                    </m:sSub>
                  </m:oMath>
                </a14:m>
                <a:r>
                  <a:rPr lang="pt-BR" altLang="en-US" sz="2800" dirty="0" smtClean="0"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: corrente de lacunas injetadas no emissor. </a:t>
                </a:r>
                <a:r>
                  <a:rPr lang="pt-BR" altLang="en-US" sz="2800" dirty="0"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A corrente de lacunas injetada no emissor é igual a de um diodo conduzindo direto, dada </a:t>
                </a:r>
                <a:r>
                  <a:rPr lang="pt-BR" altLang="en-US" sz="2800" dirty="0" smtClean="0"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por</a:t>
                </a:r>
                <a:endParaRPr lang="pt-BR" altLang="en-US" sz="2800" dirty="0" smtClean="0">
                  <a:latin typeface="Comic Sans MS" panose="030F0702030302020204" pitchFamily="66" charset="0"/>
                  <a:ea typeface="Cambria Math" panose="02040503050406030204" pitchFamily="18" charset="0"/>
                  <a:cs typeface="Comic Sans MS" panose="030F0702030302020204" pitchFamily="66" charset="0"/>
                  <a:sym typeface="Symbol" panose="05050102010706020507" charset="0"/>
                </a:endParaRPr>
              </a:p>
              <a:p>
                <a:pPr fontAlgn="auto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pt-BR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altLang="pt-BR" sz="2800" b="0" i="1" smtClean="0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𝑃</m:t>
                          </m:r>
                          <m:r>
                            <a:rPr lang="pt-BR" altLang="pt-BR" sz="2800" b="0" i="1" smtClean="0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𝑛𝐸</m:t>
                          </m:r>
                        </m:sub>
                      </m:sSub>
                      <m:r>
                        <a:rPr lang="en-US" altLang="pt-BR" sz="28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r>
                        <a:rPr lang="en-US" altLang="pt-BR" sz="28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𝑞</m:t>
                      </m:r>
                      <m:sSubSup>
                        <m:sSubSupPr>
                          <m:ctrlPr>
                            <a:rPr lang="en-US" altLang="pt-BR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pt-BR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pt-BR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pt-BR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f>
                        <m:fPr>
                          <m:ctrlPr>
                            <a:rPr lang="en-US" altLang="pt-BR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pt-BR" sz="28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pt-BR" sz="28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pt-BR" altLang="pt-BR" sz="28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pt-BR" sz="28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altLang="pt-BR" sz="28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pt-BR" sz="28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pt-BR" altLang="pt-BR" sz="2800" b="0" i="1" smtClean="0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𝐷𝐸</m:t>
                                  </m:r>
                                </m:sub>
                              </m:sSub>
                              <m:r>
                                <a:rPr lang="en-US" altLang="pt-BR" sz="28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pt-BR" altLang="pt-BR" sz="28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pt-BR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pt-BR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𝑒𝑥𝑝</m:t>
                          </m:r>
                          <m:r>
                            <a:rPr lang="en-US" altLang="pt-BR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pt-BR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𝑞</m:t>
                          </m:r>
                          <m:f>
                            <m:fPr>
                              <m:ctrlPr>
                                <a:rPr lang="en-US" altLang="pt-BR" sz="28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pt-BR" sz="28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pt-BR" sz="28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pt-BR" altLang="pt-BR" sz="2800" b="0" i="1" smtClean="0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𝐵𝐸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pt-BR" sz="28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𝑘𝑇</m:t>
                              </m:r>
                            </m:den>
                          </m:f>
                          <m:r>
                            <a:rPr lang="en-US" altLang="pt-BR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)</m:t>
                          </m:r>
                          <m:r>
                            <a:rPr lang="pt-BR" altLang="en-US" sz="28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pt-BR" sz="280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pt-BR" sz="280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pt-BR" altLang="en-US" sz="2800" dirty="0" smtClean="0">
                  <a:latin typeface="Comic Sans MS" panose="030F0702030302020204" pitchFamily="66" charset="0"/>
                  <a:ea typeface="Cambria Math" panose="02040503050406030204" pitchFamily="18" charset="0"/>
                  <a:cs typeface="Comic Sans MS" panose="030F0702030302020204" pitchFamily="66" charset="0"/>
                  <a:sym typeface="Symbol" panose="05050102010706020507" charset="0"/>
                </a:endParaRPr>
              </a:p>
              <a:p>
                <a:pPr marL="457200" indent="-457200" fontAlgn="auto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charset="0"/>
                          </a:rPr>
                        </m:ctrlPr>
                      </m:sSubPr>
                      <m:e>
                        <m:r>
                          <a:rPr lang="pt-BR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charset="0"/>
                          </a:rPr>
                          <m:t>𝐽</m:t>
                        </m:r>
                      </m:e>
                      <m:sub>
                        <m:r>
                          <a:rPr lang="en-US" alt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charset="0"/>
                          </a:rPr>
                          <m:t>𝑃</m:t>
                        </m:r>
                        <m:r>
                          <a:rPr lang="pt-BR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charset="0"/>
                          </a:rPr>
                          <m:t>𝑛𝐶</m:t>
                        </m:r>
                      </m:sub>
                    </m:sSub>
                  </m:oMath>
                </a14:m>
                <a:r>
                  <a:rPr lang="pt-BR" altLang="en-US" sz="2800" dirty="0" smtClean="0"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: corrente de lacunas injetadas no coletor. Esta corrente é desprezível, pois </a:t>
                </a:r>
                <a:r>
                  <a:rPr lang="pt-BR" altLang="en-US" sz="2800" dirty="0"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o diodo D</a:t>
                </a:r>
                <a:r>
                  <a:rPr lang="pt-BR" altLang="en-US" sz="2800" baseline="-25000" dirty="0"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BC</a:t>
                </a:r>
                <a:r>
                  <a:rPr lang="pt-BR" altLang="en-US" sz="2800" dirty="0"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 esta cortado</a:t>
                </a:r>
                <a:endParaRPr lang="pt-BR" altLang="en-US" sz="2800" dirty="0" smtClean="0">
                  <a:latin typeface="Comic Sans MS" panose="030F0702030302020204" pitchFamily="66" charset="0"/>
                  <a:ea typeface="Cambria Math" panose="02040503050406030204" pitchFamily="18" charset="0"/>
                  <a:cs typeface="Comic Sans MS" panose="030F0702030302020204" pitchFamily="66" charset="0"/>
                  <a:sym typeface="Symbol" panose="05050102010706020507" charset="0"/>
                </a:endParaRPr>
              </a:p>
              <a:p>
                <a:pPr marL="457200" indent="-457200" fontAlgn="auto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charset="0"/>
                          </a:rPr>
                        </m:ctrlPr>
                      </m:sSubPr>
                      <m:e>
                        <m:r>
                          <a:rPr lang="pt-BR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charset="0"/>
                          </a:rPr>
                          <m:t>𝐽</m:t>
                        </m:r>
                      </m:e>
                      <m:sub>
                        <m:r>
                          <a:rPr lang="en-US" alt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charset="0"/>
                          </a:rPr>
                          <m:t>𝑃</m:t>
                        </m:r>
                        <m:r>
                          <a:rPr lang="pt-BR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charset="0"/>
                          </a:rPr>
                          <m:t>𝑅𝑒𝑐</m:t>
                        </m:r>
                      </m:sub>
                    </m:sSub>
                  </m:oMath>
                </a14:m>
                <a:r>
                  <a:rPr lang="pt-BR" altLang="en-US" sz="2800" dirty="0" smtClean="0"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: Corrente de lacunas que recombinam na base</a:t>
                </a:r>
                <a:endParaRPr lang="pt-BR" altLang="en-US" sz="2800" dirty="0" smtClean="0">
                  <a:latin typeface="Comic Sans MS" panose="030F0702030302020204" pitchFamily="66" charset="0"/>
                  <a:ea typeface="Cambria Math" panose="02040503050406030204" pitchFamily="18" charset="0"/>
                  <a:cs typeface="Comic Sans MS" panose="030F0702030302020204" pitchFamily="66" charset="0"/>
                  <a:sym typeface="Symbol" panose="05050102010706020507" charset="0"/>
                </a:endParaRPr>
              </a:p>
              <a:p>
                <a:pPr indent="0" algn="ctr" fontAlgn="auto">
                  <a:spcBef>
                    <a:spcPts val="180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alt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charset="0"/>
                          </a:rPr>
                        </m:ctrlPr>
                      </m:sSubPr>
                      <m:e>
                        <m:r>
                          <a:rPr lang="pt-BR" alt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charset="0"/>
                          </a:rPr>
                          <m:t>𝐽</m:t>
                        </m:r>
                      </m:e>
                      <m:sub>
                        <m:r>
                          <a:rPr lang="en-US" altLang="pt-BR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charset="0"/>
                          </a:rPr>
                          <m:t>𝑃</m:t>
                        </m:r>
                        <m:r>
                          <a:rPr lang="pt-BR" alt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charset="0"/>
                          </a:rPr>
                          <m:t>𝐵</m:t>
                        </m:r>
                      </m:sub>
                    </m:sSub>
                    <m:r>
                      <a:rPr lang="pt-BR" alt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charset="0"/>
                      </a:rPr>
                      <m:t>=</m:t>
                    </m:r>
                    <m:sSub>
                      <m:sSubPr>
                        <m:ctrlPr>
                          <a:rPr lang="pt-BR" alt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charset="0"/>
                          </a:rPr>
                        </m:ctrlPr>
                      </m:sSubPr>
                      <m:e>
                        <m:r>
                          <a:rPr lang="pt-BR" alt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charset="0"/>
                          </a:rPr>
                          <m:t>𝐽</m:t>
                        </m:r>
                      </m:e>
                      <m:sub>
                        <m:r>
                          <a:rPr lang="en-US" altLang="pt-BR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charset="0"/>
                          </a:rPr>
                          <m:t>𝑃</m:t>
                        </m:r>
                        <m:r>
                          <a:rPr lang="pt-BR" alt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charset="0"/>
                          </a:rPr>
                          <m:t>𝑛𝐸</m:t>
                        </m:r>
                      </m:sub>
                    </m:sSub>
                    <m:r>
                      <a:rPr lang="pt-BR" alt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charset="0"/>
                      </a:rPr>
                      <m:t>+</m:t>
                    </m:r>
                    <m:sSub>
                      <m:sSubPr>
                        <m:ctrlPr>
                          <a:rPr lang="pt-BR" alt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charset="0"/>
                          </a:rPr>
                        </m:ctrlPr>
                      </m:sSubPr>
                      <m:e>
                        <m:r>
                          <a:rPr lang="pt-BR" alt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charset="0"/>
                          </a:rPr>
                          <m:t>𝐽</m:t>
                        </m:r>
                      </m:e>
                      <m:sub>
                        <m:r>
                          <a:rPr lang="en-US" altLang="pt-BR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charset="0"/>
                          </a:rPr>
                          <m:t>𝑃</m:t>
                        </m:r>
                        <m:r>
                          <a:rPr lang="pt-BR" alt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charset="0"/>
                          </a:rPr>
                          <m:t>𝑛𝐶</m:t>
                        </m:r>
                      </m:sub>
                    </m:sSub>
                    <m:r>
                      <a:rPr lang="pt-BR" alt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charset="0"/>
                      </a:rPr>
                      <m:t>+</m:t>
                    </m:r>
                    <m:sSub>
                      <m:sSubPr>
                        <m:ctrlPr>
                          <a:rPr lang="pt-BR" alt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charset="0"/>
                          </a:rPr>
                        </m:ctrlPr>
                      </m:sSubPr>
                      <m:e>
                        <m:r>
                          <a:rPr lang="pt-BR" alt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charset="0"/>
                          </a:rPr>
                          <m:t>𝐽</m:t>
                        </m:r>
                      </m:e>
                      <m:sub>
                        <m:r>
                          <a:rPr lang="en-US" altLang="pt-BR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charset="0"/>
                          </a:rPr>
                          <m:t>𝑃</m:t>
                        </m:r>
                        <m:r>
                          <a:rPr lang="pt-BR" alt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charset="0"/>
                          </a:rPr>
                          <m:t>𝑅𝑒𝑐</m:t>
                        </m:r>
                      </m:sub>
                    </m:sSub>
                    <m:r>
                      <a:rPr lang="en-US" altLang="pt-BR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  <a:sym typeface="Symbol" panose="05050102010706020507" charset="0"/>
                      </a:rPr>
                      <m:t>≈</m:t>
                    </m:r>
                    <m:sSub>
                      <m:sSubPr>
                        <m:ctrlPr>
                          <a:rPr lang="pt-BR" altLang="en-US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charset="0"/>
                          </a:rPr>
                        </m:ctrlPr>
                      </m:sSubPr>
                      <m:e>
                        <m:r>
                          <a:rPr lang="pt-BR" altLang="en-US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charset="0"/>
                          </a:rPr>
                          <m:t>𝑱</m:t>
                        </m:r>
                      </m:e>
                      <m:sub>
                        <m:r>
                          <a:rPr lang="en-US" altLang="pt-BR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charset="0"/>
                          </a:rPr>
                          <m:t>𝑷</m:t>
                        </m:r>
                        <m:r>
                          <a:rPr lang="pt-BR" altLang="en-US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charset="0"/>
                          </a:rPr>
                          <m:t>𝒏𝑬</m:t>
                        </m:r>
                      </m:sub>
                    </m:sSub>
                    <m:r>
                      <a:rPr lang="pt-BR" altLang="en-US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charset="0"/>
                      </a:rPr>
                      <m:t>+</m:t>
                    </m:r>
                    <m:sSub>
                      <m:sSubPr>
                        <m:ctrlPr>
                          <a:rPr lang="pt-BR" altLang="en-US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charset="0"/>
                          </a:rPr>
                        </m:ctrlPr>
                      </m:sSubPr>
                      <m:e>
                        <m:r>
                          <a:rPr lang="pt-BR" altLang="en-US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charset="0"/>
                          </a:rPr>
                          <m:t>𝑱</m:t>
                        </m:r>
                      </m:e>
                      <m:sub>
                        <m:r>
                          <a:rPr lang="en-US" altLang="pt-BR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charset="0"/>
                          </a:rPr>
                          <m:t>𝑷</m:t>
                        </m:r>
                        <m:r>
                          <a:rPr lang="pt-BR" altLang="en-US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charset="0"/>
                          </a:rPr>
                          <m:t>𝑹𝒆𝒄</m:t>
                        </m:r>
                      </m:sub>
                    </m:sSub>
                  </m:oMath>
                </a14:m>
                <a:r>
                  <a:rPr lang="pt-BR" altLang="en-US" sz="3200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 </a:t>
                </a:r>
                <a:r>
                  <a:rPr lang="pt-BR" altLang="en-US" sz="2800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 </a:t>
                </a:r>
                <a:endParaRPr lang="pt-BR" altLang="en-US" sz="2800" b="1" dirty="0" smtClean="0">
                  <a:latin typeface="Comic Sans MS" panose="030F0702030302020204" pitchFamily="66" charset="0"/>
                  <a:ea typeface="Cambria Math" panose="02040503050406030204" pitchFamily="18" charset="0"/>
                  <a:cs typeface="Comic Sans MS" panose="030F0702030302020204" pitchFamily="66" charset="0"/>
                  <a:sym typeface="Symbol" panose="05050102010706020507" charset="0"/>
                </a:endParaRPr>
              </a:p>
            </p:txBody>
          </p:sp>
        </mc:Choice>
        <mc:Fallback>
          <p:sp>
            <p:nvSpPr>
              <p:cNvPr id="5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603" y="676273"/>
                <a:ext cx="11286699" cy="5373370"/>
              </a:xfrm>
              <a:prstGeom prst="rect">
                <a:avLst/>
              </a:prstGeom>
              <a:blipFill rotWithShape="1">
                <a:blip r:embed="rId1"/>
                <a:stretch>
                  <a:fillRect l="-4" t="-12" r="1" b="12"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4F297BB-B745-4CAB-BE1D-CE4C89382949}" type="slidenum">
              <a:rPr lang="pt-BR" smtClean="0"/>
            </a:fld>
            <a:endParaRPr lang="pt-B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aixaDeTexto 2"/>
              <p:cNvSpPr txBox="1"/>
              <p:nvPr/>
            </p:nvSpPr>
            <p:spPr>
              <a:xfrm>
                <a:off x="436728" y="386713"/>
                <a:ext cx="11286699" cy="19392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0" fontAlgn="auto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</a:pPr>
                <a:r>
                  <a:rPr lang="pt-BR" altLang="en-US" sz="2800" dirty="0" smtClean="0"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J</a:t>
                </a:r>
                <a:r>
                  <a:rPr lang="pt-BR" altLang="en-US" sz="2800" baseline="-25000" dirty="0" smtClean="0"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PRec </a:t>
                </a:r>
                <a:r>
                  <a:rPr lang="pt-BR" altLang="en-US" sz="2800" dirty="0" smtClean="0"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 é igual ao total de lacunas que recombinam na base </a:t>
                </a:r>
                <a:endParaRPr lang="pt-BR" altLang="en-US" sz="2800" dirty="0" smtClean="0">
                  <a:latin typeface="Comic Sans MS" panose="030F0702030302020204" pitchFamily="66" charset="0"/>
                  <a:ea typeface="Cambria Math" panose="02040503050406030204" pitchFamily="18" charset="0"/>
                  <a:cs typeface="Comic Sans MS" panose="030F0702030302020204" pitchFamily="66" charset="0"/>
                  <a:sym typeface="Symbol" panose="05050102010706020507" charset="0"/>
                </a:endParaRPr>
              </a:p>
              <a:p>
                <a:pPr indent="0" fontAlgn="auto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alt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charset="0"/>
                            </a:rPr>
                          </m:ctrlPr>
                        </m:sSubPr>
                        <m:e>
                          <m:r>
                            <a:rPr lang="pt-BR" alt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charset="0"/>
                            </a:rPr>
                            <m:t>𝐽</m:t>
                          </m:r>
                        </m:e>
                        <m:sub>
                          <m:r>
                            <a:rPr lang="pt-BR" alt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charset="0"/>
                            </a:rPr>
                            <m:t>𝑃𝑅𝑒𝑐</m:t>
                          </m:r>
                        </m:sub>
                      </m:sSub>
                      <m:r>
                        <a:rPr lang="pt-BR" alt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charset="0"/>
                        </a:rPr>
                        <m:t>=</m:t>
                      </m:r>
                      <m:r>
                        <a:rPr lang="pt-BR" alt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charset="0"/>
                        </a:rPr>
                        <m:t>𝑞</m:t>
                      </m:r>
                      <m:nary>
                        <m:naryPr>
                          <m:limLoc m:val="undOvr"/>
                          <m:ctrlPr>
                            <a:rPr lang="pt-BR" alt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pt-BR" alt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charset="0"/>
                            </a:rPr>
                            <m:t>𝑏</m:t>
                          </m:r>
                          <m:r>
                            <a:rPr lang="pt-BR" alt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charset="0"/>
                            </a:rPr>
                            <m:t>𝑎𝑠𝑒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altLang="pt-BR" sz="28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pt-BR" sz="28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pt-BR" sz="28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altLang="pt-BR" sz="28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en-US" altLang="pt-BR" sz="28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pt-BR" sz="28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pt-BR" sz="28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)−</m:t>
                              </m:r>
                              <m:sSub>
                                <m:sSubPr>
                                  <m:ctrlPr>
                                    <a:rPr lang="en-US" altLang="pt-BR" sz="28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pt-BR" sz="28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altLang="pt-BR" sz="28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altLang="pt-BR" sz="28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altLang="pt-BR" sz="28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pt-BR" sz="28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altLang="pt-BR" sz="28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pt-BR" altLang="pt-BR" sz="28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r>
                        <a:rPr lang="pt-BR" alt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charset="0"/>
                        </a:rPr>
                        <m:t>𝑑𝑥</m:t>
                      </m:r>
                      <m:r>
                        <a:rPr lang="pt-BR" alt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charset="0"/>
                        </a:rPr>
                        <m:t>=</m:t>
                      </m:r>
                      <m:f>
                        <m:fPr>
                          <m:ctrlPr>
                            <a:rPr lang="pt-BR" alt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charset="0"/>
                            </a:rPr>
                          </m:ctrlPr>
                        </m:fPr>
                        <m:num>
                          <m:r>
                            <a:rPr lang="pt-BR" alt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charset="0"/>
                            </a:rPr>
                            <m:t>𝑞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pt-BR" sz="28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pt-BR" sz="28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altLang="pt-BR" sz="28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pt-BR" altLang="pt-BR" sz="28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  <m:nary>
                        <m:naryPr>
                          <m:limLoc m:val="undOvr"/>
                          <m:ctrlPr>
                            <a:rPr lang="pt-BR" alt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pt-BR" alt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charset="0"/>
                            </a:rPr>
                            <m:t>𝑏</m:t>
                          </m:r>
                          <m:r>
                            <a:rPr lang="pt-BR" alt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charset="0"/>
                            </a:rPr>
                            <m:t>𝑎𝑠𝑒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pt-BR" sz="28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pt-BR" sz="28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pt-BR" sz="28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pt-BR" sz="28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altLang="pt-BR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pt-BR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pt-BR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)−</m:t>
                          </m:r>
                          <m:sSub>
                            <m:sSubPr>
                              <m:ctrlPr>
                                <a:rPr lang="en-US" altLang="pt-BR" sz="28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pt-BR" sz="28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pt-BR" sz="28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altLang="pt-BR" sz="28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nary>
                      <m:r>
                        <a:rPr lang="en-US" altLang="pt-BR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charset="0"/>
                        </a:rPr>
                        <m:t>)</m:t>
                      </m:r>
                      <m:r>
                        <a:rPr lang="pt-BR" alt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charset="0"/>
                        </a:rPr>
                        <m:t>𝑑𝑥</m:t>
                      </m:r>
                    </m:oMath>
                  </m:oMathPara>
                </a14:m>
                <a:endParaRPr lang="pt-BR" altLang="en-US" sz="2800" dirty="0" smtClean="0">
                  <a:latin typeface="Comic Sans MS" panose="030F0702030302020204" pitchFamily="66" charset="0"/>
                  <a:ea typeface="Cambria Math" panose="02040503050406030204" pitchFamily="18" charset="0"/>
                  <a:cs typeface="Comic Sans MS" panose="030F0702030302020204" pitchFamily="66" charset="0"/>
                  <a:sym typeface="Symbol" panose="05050102010706020507" charset="0"/>
                </a:endParaRPr>
              </a:p>
            </p:txBody>
          </p:sp>
        </mc:Choice>
        <mc:Fallback>
          <p:sp>
            <p:nvSpPr>
              <p:cNvPr id="6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728" y="386713"/>
                <a:ext cx="11286699" cy="1939290"/>
              </a:xfrm>
              <a:prstGeom prst="rect">
                <a:avLst/>
              </a:prstGeom>
              <a:blipFill rotWithShape="1">
                <a:blip r:embed="rId1"/>
                <a:stretch>
                  <a:fillRect l="-4" t="-33" r="1" b="33"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tângulo 20"/>
              <p:cNvSpPr/>
              <p:nvPr/>
            </p:nvSpPr>
            <p:spPr>
              <a:xfrm>
                <a:off x="1869174" y="5437644"/>
                <a:ext cx="7110484" cy="10976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alt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charset="0"/>
                            </a:rPr>
                          </m:ctrlPr>
                        </m:sSubPr>
                        <m:e>
                          <m:r>
                            <a:rPr lang="pt-BR" alt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charset="0"/>
                            </a:rPr>
                            <m:t>𝐽</m:t>
                          </m:r>
                        </m:e>
                        <m:sub>
                          <m:r>
                            <a:rPr lang="pt-BR" alt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charset="0"/>
                            </a:rPr>
                            <m:t>𝑃𝑅𝑒𝑐</m:t>
                          </m:r>
                        </m:sub>
                      </m:sSub>
                      <m:r>
                        <a:rPr lang="pt-BR" alt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charset="0"/>
                        </a:rPr>
                        <m:t>=</m:t>
                      </m:r>
                      <m:r>
                        <a:rPr lang="pt-BR" alt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charset="0"/>
                        </a:rPr>
                        <m:t>𝑞</m:t>
                      </m:r>
                      <m:d>
                        <m:dPr>
                          <m:begChr m:val="["/>
                          <m:endChr m:val="]"/>
                          <m:ctrlPr>
                            <a:rPr lang="pt-BR" alt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alt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charset="0"/>
                                </a:rPr>
                              </m:ctrlPr>
                            </m:sSubPr>
                            <m:e>
                              <m:r>
                                <a:rPr lang="pt-BR" alt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pt-BR" alt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charset="0"/>
                                </a:rPr>
                                <m:t>𝑛</m:t>
                              </m:r>
                            </m:sub>
                          </m:sSub>
                          <m:f>
                            <m:fPr>
                              <m:ctrlPr>
                                <a:rPr lang="pt-BR" alt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alt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alt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pt-BR" alt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charset="0"/>
                                    </a:rPr>
                                    <m:t>𝐵𝑒𝑓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t-BR" alt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charset="0"/>
                                </a:rPr>
                                <m:t>2</m:t>
                              </m:r>
                              <m:sSubSup>
                                <m:sSubSupPr>
                                  <m:ctrlPr>
                                    <a:rPr lang="pt-BR" alt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alt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t-BR" alt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pt-BR" alt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  <m:f>
                            <m:fPr>
                              <m:ctrlPr>
                                <a:rPr lang="pt-BR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pt-BR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sz="28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pt-BR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pt-BR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b>
                                <m:sSubPr>
                                  <m:ctrlPr>
                                    <a:rPr lang="pt-BR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pt-BR" sz="28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den>
                          </m:f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𝑒𝑥𝑝</m:t>
                          </m:r>
                          <m:d>
                            <m:dPr>
                              <m:ctrlPr>
                                <a:rPr lang="pt-BR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f>
                                <m:fPr>
                                  <m:ctrlPr>
                                    <a:rPr lang="pt-BR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t-BR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800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pt-BR" sz="2800" i="1">
                                          <a:latin typeface="Cambria Math" panose="02040503050406030204" pitchFamily="18" charset="0"/>
                                        </a:rPr>
                                        <m:t>𝐵𝐸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pt-BR" sz="2800" i="1">
                                      <a:latin typeface="Cambria Math" panose="02040503050406030204" pitchFamily="18" charset="0"/>
                                    </a:rPr>
                                    <m:t>𝑘𝑇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pt-BR" sz="2400" dirty="0"/>
              </a:p>
            </p:txBody>
          </p:sp>
        </mc:Choice>
        <mc:Fallback>
          <p:sp>
            <p:nvSpPr>
              <p:cNvPr id="21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9174" y="5437644"/>
                <a:ext cx="7110484" cy="1097673"/>
              </a:xfrm>
              <a:prstGeom prst="rect">
                <a:avLst/>
              </a:prstGeom>
              <a:blipFill rotWithShape="1">
                <a:blip r:embed="rId2"/>
                <a:stretch>
                  <a:fillRect l="-5" t="-13" r="2" b="48"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tângulo de cantos arredondados 3"/>
          <p:cNvSpPr/>
          <p:nvPr/>
        </p:nvSpPr>
        <p:spPr>
          <a:xfrm>
            <a:off x="7154320" y="2574913"/>
            <a:ext cx="327546" cy="2499791"/>
          </a:xfrm>
          <a:prstGeom prst="roundRect">
            <a:avLst/>
          </a:prstGeom>
          <a:solidFill>
            <a:srgbClr val="F7FD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de cantos arredondados 4"/>
          <p:cNvSpPr/>
          <p:nvPr/>
        </p:nvSpPr>
        <p:spPr>
          <a:xfrm>
            <a:off x="4341524" y="2542249"/>
            <a:ext cx="327546" cy="2499791"/>
          </a:xfrm>
          <a:prstGeom prst="roundRect">
            <a:avLst/>
          </a:prstGeom>
          <a:solidFill>
            <a:srgbClr val="FFF1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" name="Conector Reto 8"/>
          <p:cNvCxnSpPr/>
          <p:nvPr/>
        </p:nvCxnSpPr>
        <p:spPr>
          <a:xfrm>
            <a:off x="4669070" y="2542249"/>
            <a:ext cx="0" cy="249979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 flipH="1">
            <a:off x="7127024" y="2680193"/>
            <a:ext cx="1" cy="236184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>
            <a:off x="4669070" y="2924164"/>
            <a:ext cx="2470245" cy="1926023"/>
          </a:xfrm>
          <a:prstGeom prst="line">
            <a:avLst/>
          </a:prstGeom>
          <a:ln w="38100">
            <a:solidFill>
              <a:srgbClr val="C0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tângulo 11"/>
              <p:cNvSpPr/>
              <p:nvPr/>
            </p:nvSpPr>
            <p:spPr>
              <a:xfrm>
                <a:off x="1243125" y="2462687"/>
                <a:ext cx="3415615" cy="9062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𝑝𝐵</m:t>
                          </m:r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pt-BR" sz="24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  <m:r>
                        <a:rPr lang="pt-BR" sz="2400" i="1">
                          <a:latin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  <m:f>
                            <m:f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𝐵𝐸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𝑘𝑇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12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3125" y="2462687"/>
                <a:ext cx="3415615" cy="906210"/>
              </a:xfrm>
              <a:prstGeom prst="rect">
                <a:avLst/>
              </a:prstGeom>
              <a:blipFill rotWithShape="1">
                <a:blip r:embed="rId3"/>
                <a:stretch>
                  <a:fillRect l="-13" t="-17" r="11" b="24"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tângulo 12"/>
              <p:cNvSpPr/>
              <p:nvPr/>
            </p:nvSpPr>
            <p:spPr>
              <a:xfrm>
                <a:off x="7215335" y="4368123"/>
                <a:ext cx="3401765" cy="9062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𝑝𝐵</m:t>
                          </m:r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pt-BR" sz="24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  <m:r>
                        <a:rPr lang="pt-BR" sz="2400" i="1">
                          <a:latin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  <m:f>
                            <m:f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𝐵𝐶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𝑘𝑇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5335" y="4368123"/>
                <a:ext cx="3401765" cy="906210"/>
              </a:xfrm>
              <a:prstGeom prst="rect">
                <a:avLst/>
              </a:prstGeom>
              <a:blipFill rotWithShape="1">
                <a:blip r:embed="rId4"/>
                <a:stretch>
                  <a:fillRect l="-14" t="-65" r="16" b="3"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aixaDeTexto 11"/>
          <p:cNvSpPr txBox="1"/>
          <p:nvPr/>
        </p:nvSpPr>
        <p:spPr>
          <a:xfrm>
            <a:off x="5648063" y="3223285"/>
            <a:ext cx="5886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i="1" dirty="0" err="1" smtClean="0"/>
              <a:t>n</a:t>
            </a:r>
            <a:r>
              <a:rPr lang="pt-BR" sz="3600" i="1" baseline="-25000" dirty="0" err="1"/>
              <a:t>p</a:t>
            </a:r>
            <a:endParaRPr lang="pt-BR" sz="3600" i="1" dirty="0"/>
          </a:p>
        </p:txBody>
      </p:sp>
      <p:sp>
        <p:nvSpPr>
          <p:cNvPr id="15" name="CaixaDeTexto 12"/>
          <p:cNvSpPr txBox="1"/>
          <p:nvPr/>
        </p:nvSpPr>
        <p:spPr>
          <a:xfrm>
            <a:off x="7215335" y="2325938"/>
            <a:ext cx="3360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 fontAlgn="auto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pt-BR" alt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elétrons </a:t>
            </a:r>
            <a:endParaRPr lang="pt-BR" altLang="en-US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</p:txBody>
      </p:sp>
      <p:cxnSp>
        <p:nvCxnSpPr>
          <p:cNvPr id="16" name="Conector de Seta Reta 15"/>
          <p:cNvCxnSpPr/>
          <p:nvPr/>
        </p:nvCxnSpPr>
        <p:spPr>
          <a:xfrm>
            <a:off x="4669070" y="2680193"/>
            <a:ext cx="2457954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6"/>
          <p:cNvSpPr txBox="1"/>
          <p:nvPr/>
        </p:nvSpPr>
        <p:spPr>
          <a:xfrm>
            <a:off x="5709954" y="2618994"/>
            <a:ext cx="882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err="1" smtClean="0"/>
              <a:t>W</a:t>
            </a:r>
            <a:r>
              <a:rPr lang="pt-BR" sz="2400" b="1" baseline="-25000" dirty="0" err="1" smtClean="0"/>
              <a:t>Bef</a:t>
            </a:r>
            <a:endParaRPr lang="pt-BR" sz="2400" b="1" dirty="0"/>
          </a:p>
        </p:txBody>
      </p:sp>
      <p:sp>
        <p:nvSpPr>
          <p:cNvPr id="18" name="Forma livre 17"/>
          <p:cNvSpPr/>
          <p:nvPr/>
        </p:nvSpPr>
        <p:spPr>
          <a:xfrm>
            <a:off x="4669070" y="2953147"/>
            <a:ext cx="2497540" cy="1937983"/>
          </a:xfrm>
          <a:custGeom>
            <a:avLst/>
            <a:gdLst>
              <a:gd name="connsiteX0" fmla="*/ 0 w 2497540"/>
              <a:gd name="connsiteY0" fmla="*/ 0 h 1937983"/>
              <a:gd name="connsiteX1" fmla="*/ 2497540 w 2497540"/>
              <a:gd name="connsiteY1" fmla="*/ 1937983 h 1937983"/>
              <a:gd name="connsiteX2" fmla="*/ 0 w 2497540"/>
              <a:gd name="connsiteY2" fmla="*/ 1937983 h 1937983"/>
              <a:gd name="connsiteX3" fmla="*/ 0 w 2497540"/>
              <a:gd name="connsiteY3" fmla="*/ 0 h 1937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7540" h="1937983">
                <a:moveTo>
                  <a:pt x="0" y="0"/>
                </a:moveTo>
                <a:lnTo>
                  <a:pt x="2497540" y="1937983"/>
                </a:lnTo>
                <a:lnTo>
                  <a:pt x="0" y="1937983"/>
                </a:lnTo>
                <a:cubicBezTo>
                  <a:pt x="4549" y="1282890"/>
                  <a:pt x="9099" y="627798"/>
                  <a:pt x="0" y="0"/>
                </a:cubicBez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4F297BB-B745-4CAB-BE1D-CE4C89382949}" type="slidenum">
              <a:rPr lang="pt-BR" smtClean="0"/>
            </a:fld>
            <a:endParaRPr lang="pt-B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aixaDeTexto 2"/>
              <p:cNvSpPr txBox="1"/>
              <p:nvPr/>
            </p:nvSpPr>
            <p:spPr>
              <a:xfrm>
                <a:off x="436728" y="386713"/>
                <a:ext cx="11286699" cy="2589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0" fontAlgn="auto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</a:pPr>
                <a:r>
                  <a:rPr lang="pt-BR" altLang="en-US" sz="2800" dirty="0" smtClean="0"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J</a:t>
                </a:r>
                <a:r>
                  <a:rPr lang="pt-BR" altLang="en-US" sz="2800" baseline="-25000" dirty="0" smtClean="0"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PRec </a:t>
                </a:r>
                <a:r>
                  <a:rPr lang="pt-BR" altLang="en-US" sz="2800" dirty="0" smtClean="0"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 depende do comprimento efetivo da base, W</a:t>
                </a:r>
                <a:r>
                  <a:rPr lang="pt-BR" altLang="en-US" sz="2800" baseline="-25000" dirty="0" smtClean="0"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Bef </a:t>
                </a:r>
                <a:endParaRPr lang="pt-BR" altLang="en-US" sz="2800" baseline="-25000" dirty="0" smtClean="0">
                  <a:latin typeface="Comic Sans MS" panose="030F0702030302020204" pitchFamily="66" charset="0"/>
                  <a:ea typeface="Cambria Math" panose="02040503050406030204" pitchFamily="18" charset="0"/>
                  <a:cs typeface="Comic Sans MS" panose="030F0702030302020204" pitchFamily="66" charset="0"/>
                  <a:sym typeface="Symbol" panose="05050102010706020507" charset="0"/>
                </a:endParaRPr>
              </a:p>
              <a:p>
                <a:pPr indent="0" fontAlgn="auto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alt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charset="0"/>
                            </a:rPr>
                          </m:ctrlPr>
                        </m:sSubPr>
                        <m:e>
                          <m:r>
                            <a:rPr lang="pt-BR" alt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charset="0"/>
                            </a:rPr>
                            <m:t>𝐽</m:t>
                          </m:r>
                        </m:e>
                        <m:sub>
                          <m:r>
                            <a:rPr lang="pt-BR" alt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charset="0"/>
                            </a:rPr>
                            <m:t>𝑃𝑅𝑒𝑐</m:t>
                          </m:r>
                        </m:sub>
                      </m:sSub>
                      <m:r>
                        <a:rPr lang="pt-BR" alt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charset="0"/>
                        </a:rPr>
                        <m:t>=</m:t>
                      </m:r>
                      <m:r>
                        <a:rPr lang="pt-BR" alt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charset="0"/>
                        </a:rPr>
                        <m:t>𝑞</m:t>
                      </m:r>
                      <m:d>
                        <m:dPr>
                          <m:begChr m:val="["/>
                          <m:endChr m:val="]"/>
                          <m:ctrlPr>
                            <a:rPr lang="pt-BR" alt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alt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charset="0"/>
                                </a:rPr>
                              </m:ctrlPr>
                            </m:sSubPr>
                            <m:e>
                              <m:r>
                                <a:rPr lang="pt-BR" alt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pt-BR" alt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charset="0"/>
                                </a:rPr>
                                <m:t>𝑛</m:t>
                              </m:r>
                            </m:sub>
                          </m:sSub>
                          <m:f>
                            <m:fPr>
                              <m:ctrlPr>
                                <a:rPr lang="pt-BR" alt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alt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alt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pt-BR" alt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charset="0"/>
                                    </a:rPr>
                                    <m:t>𝐵𝑒𝑓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t-BR" alt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charset="0"/>
                                </a:rPr>
                                <m:t>2</m:t>
                              </m:r>
                              <m:sSubSup>
                                <m:sSubSupPr>
                                  <m:ctrlPr>
                                    <a:rPr lang="pt-BR" alt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alt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t-BR" alt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pt-BR" alt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  <m:f>
                            <m:fPr>
                              <m:ctrlPr>
                                <a:rPr lang="pt-BR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pt-BR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sz="28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pt-BR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pt-BR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b>
                                <m:sSubPr>
                                  <m:ctrlPr>
                                    <a:rPr lang="pt-BR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pt-BR" sz="28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den>
                          </m:f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𝑒𝑥𝑝</m:t>
                          </m:r>
                          <m:d>
                            <m:dPr>
                              <m:ctrlPr>
                                <a:rPr lang="pt-BR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f>
                                <m:fPr>
                                  <m:ctrlPr>
                                    <a:rPr lang="pt-BR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t-BR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800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pt-BR" sz="2800" i="1">
                                          <a:latin typeface="Cambria Math" panose="02040503050406030204" pitchFamily="18" charset="0"/>
                                        </a:rPr>
                                        <m:t>𝐵𝐸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pt-BR" sz="2800" i="1">
                                      <a:latin typeface="Cambria Math" panose="02040503050406030204" pitchFamily="18" charset="0"/>
                                    </a:rPr>
                                    <m:t>𝑘𝑇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pt-BR" sz="2800" dirty="0"/>
              </a:p>
              <a:p>
                <a:pPr indent="0" fontAlgn="auto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</a:pPr>
                <a:r>
                  <a:rPr lang="pt-BR" altLang="en-US" sz="2800" dirty="0" smtClean="0"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W</a:t>
                </a:r>
                <a:r>
                  <a:rPr lang="pt-BR" altLang="en-US" sz="2800" baseline="-25000" dirty="0" smtClean="0"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Bef </a:t>
                </a:r>
                <a:r>
                  <a:rPr lang="pt-BR" altLang="en-US" sz="2800" dirty="0" smtClean="0"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depende de V</a:t>
                </a:r>
                <a:r>
                  <a:rPr lang="pt-BR" altLang="en-US" sz="2800" baseline="-25000" dirty="0" smtClean="0"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CB</a:t>
                </a:r>
                <a:r>
                  <a:rPr lang="pt-BR" altLang="en-US" sz="2800" dirty="0" smtClean="0"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: V</a:t>
                </a:r>
                <a:r>
                  <a:rPr lang="pt-BR" altLang="en-US" sz="2800" baseline="-25000" dirty="0" smtClean="0"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CB</a:t>
                </a:r>
                <a:r>
                  <a:rPr lang="pt-BR" altLang="en-US" sz="2800" dirty="0" smtClean="0"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 </a:t>
                </a:r>
                <a:r>
                  <a:rPr lang="pt-BR" altLang="en-US" sz="2800" b="1" dirty="0" smtClean="0"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aumenta</a:t>
                </a:r>
                <a:r>
                  <a:rPr lang="pt-BR" altLang="en-US" sz="2800" dirty="0" smtClean="0"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  →  região de depleção do D</a:t>
                </a:r>
                <a:r>
                  <a:rPr lang="pt-BR" altLang="en-US" sz="2800" baseline="-25000" dirty="0" smtClean="0"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BC</a:t>
                </a:r>
                <a:r>
                  <a:rPr lang="pt-BR" altLang="en-US" sz="2800" dirty="0" smtClean="0"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 </a:t>
                </a:r>
                <a:r>
                  <a:rPr lang="pt-BR" altLang="en-US" sz="2800" b="1" dirty="0" smtClean="0"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aumenta</a:t>
                </a:r>
                <a:r>
                  <a:rPr lang="pt-BR" altLang="en-US" sz="2800" dirty="0" smtClean="0"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 →   W</a:t>
                </a:r>
                <a:r>
                  <a:rPr lang="pt-BR" altLang="en-US" sz="2800" baseline="-25000" dirty="0" smtClean="0"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Bef</a:t>
                </a:r>
                <a:r>
                  <a:rPr lang="pt-BR" altLang="en-US" sz="2800" dirty="0" smtClean="0"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 </a:t>
                </a:r>
                <a:r>
                  <a:rPr lang="pt-BR" altLang="en-US" sz="2800" b="1" dirty="0" smtClean="0"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diminui</a:t>
                </a:r>
                <a:r>
                  <a:rPr lang="pt-BR" altLang="en-US" sz="2800" dirty="0" smtClean="0"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   →  recombinação na base (J</a:t>
                </a:r>
                <a:r>
                  <a:rPr lang="pt-BR" altLang="en-US" sz="2800" baseline="-25000" dirty="0" smtClean="0"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PRec</a:t>
                </a:r>
                <a:r>
                  <a:rPr lang="pt-BR" altLang="en-US" sz="2800" dirty="0" smtClean="0"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) </a:t>
                </a:r>
                <a:r>
                  <a:rPr lang="pt-BR" altLang="en-US" sz="2800" b="1" dirty="0" smtClean="0"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diminui</a:t>
                </a:r>
                <a:r>
                  <a:rPr lang="pt-BR" altLang="en-US" sz="280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  <a:sym typeface="Symbol" panose="05050102010706020507" charset="0"/>
                  </a:rPr>
                  <a:t> </a:t>
                </a:r>
                <a:endParaRPr lang="pt-BR" altLang="en-US" sz="2800" b="1" dirty="0" smtClean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  <a:sym typeface="Symbol" panose="05050102010706020507" charset="0"/>
                </a:endParaRPr>
              </a:p>
            </p:txBody>
          </p:sp>
        </mc:Choice>
        <mc:Fallback>
          <p:sp>
            <p:nvSpPr>
              <p:cNvPr id="4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728" y="386713"/>
                <a:ext cx="11286699" cy="2589530"/>
              </a:xfrm>
              <a:prstGeom prst="rect">
                <a:avLst/>
              </a:prstGeom>
              <a:blipFill rotWithShape="1">
                <a:blip r:embed="rId1"/>
                <a:stretch>
                  <a:fillRect l="-4" t="-24" r="1" b="-25"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Conector Reto 40"/>
          <p:cNvCxnSpPr/>
          <p:nvPr/>
        </p:nvCxnSpPr>
        <p:spPr>
          <a:xfrm>
            <a:off x="5134449" y="3710649"/>
            <a:ext cx="0" cy="249979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Retângulo 42"/>
              <p:cNvSpPr/>
              <p:nvPr/>
            </p:nvSpPr>
            <p:spPr>
              <a:xfrm>
                <a:off x="1282419" y="3711097"/>
                <a:ext cx="3415615" cy="9062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𝑝𝐵</m:t>
                          </m:r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pt-BR" sz="24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  <m:r>
                        <a:rPr lang="pt-BR" sz="2400" i="1">
                          <a:latin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  <m:f>
                            <m:f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𝐵𝐸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𝑘𝑇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43" name="Retângulo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2419" y="3711097"/>
                <a:ext cx="3415615" cy="906210"/>
              </a:xfrm>
              <a:prstGeom prst="rect">
                <a:avLst/>
              </a:prstGeom>
              <a:blipFill rotWithShape="1">
                <a:blip r:embed="rId2"/>
                <a:stretch>
                  <a:fillRect l="-10" t="-17" r="9" b="24"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CaixaDeTexto 28"/>
          <p:cNvSpPr txBox="1"/>
          <p:nvPr/>
        </p:nvSpPr>
        <p:spPr>
          <a:xfrm>
            <a:off x="6221841" y="4487491"/>
            <a:ext cx="5886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i="1" dirty="0" err="1" smtClean="0"/>
              <a:t>n</a:t>
            </a:r>
            <a:r>
              <a:rPr lang="pt-BR" sz="3600" i="1" baseline="-25000" dirty="0" err="1"/>
              <a:t>p</a:t>
            </a:r>
            <a:endParaRPr lang="pt-BR" sz="3600" i="1" dirty="0"/>
          </a:p>
        </p:txBody>
      </p:sp>
      <p:cxnSp>
        <p:nvCxnSpPr>
          <p:cNvPr id="46" name="Conector de Seta Reta 45"/>
          <p:cNvCxnSpPr/>
          <p:nvPr/>
        </p:nvCxnSpPr>
        <p:spPr>
          <a:xfrm>
            <a:off x="5149215" y="4011930"/>
            <a:ext cx="2232025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aixaDeTexto 6"/>
          <p:cNvSpPr txBox="1"/>
          <p:nvPr/>
        </p:nvSpPr>
        <p:spPr>
          <a:xfrm>
            <a:off x="6125168" y="3550539"/>
            <a:ext cx="882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err="1" smtClean="0"/>
              <a:t>W</a:t>
            </a:r>
            <a:r>
              <a:rPr lang="pt-BR" sz="2400" b="1" baseline="-25000" dirty="0" err="1" smtClean="0"/>
              <a:t>Bef</a:t>
            </a:r>
            <a:endParaRPr lang="pt-BR" sz="2400" b="1" dirty="0"/>
          </a:p>
        </p:txBody>
      </p:sp>
      <p:sp>
        <p:nvSpPr>
          <p:cNvPr id="48" name="CaixaDeTexto 6"/>
          <p:cNvSpPr txBox="1"/>
          <p:nvPr/>
        </p:nvSpPr>
        <p:spPr>
          <a:xfrm>
            <a:off x="2175794" y="3028464"/>
            <a:ext cx="1629466" cy="521970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Emissor</a:t>
            </a:r>
            <a:endParaRPr lang="pt-BR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CaixaDeTexto 6"/>
          <p:cNvSpPr txBox="1"/>
          <p:nvPr/>
        </p:nvSpPr>
        <p:spPr>
          <a:xfrm>
            <a:off x="8910604" y="3028464"/>
            <a:ext cx="1629466" cy="521970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Coletor</a:t>
            </a:r>
            <a:endParaRPr lang="pt-BR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0" name="Conector Reto 49"/>
          <p:cNvCxnSpPr/>
          <p:nvPr/>
        </p:nvCxnSpPr>
        <p:spPr>
          <a:xfrm flipH="1">
            <a:off x="7867358" y="3453623"/>
            <a:ext cx="1" cy="236184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to 50"/>
          <p:cNvCxnSpPr/>
          <p:nvPr/>
        </p:nvCxnSpPr>
        <p:spPr>
          <a:xfrm>
            <a:off x="4921724" y="3427439"/>
            <a:ext cx="0" cy="249979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de Seta Reta 51"/>
          <p:cNvCxnSpPr/>
          <p:nvPr/>
        </p:nvCxnSpPr>
        <p:spPr>
          <a:xfrm>
            <a:off x="4921885" y="3549650"/>
            <a:ext cx="2951480" cy="63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tângulo de cantos arredondados 36"/>
          <p:cNvSpPr/>
          <p:nvPr/>
        </p:nvSpPr>
        <p:spPr>
          <a:xfrm>
            <a:off x="4697730" y="3710305"/>
            <a:ext cx="425450" cy="2499995"/>
          </a:xfrm>
          <a:prstGeom prst="roundRect">
            <a:avLst/>
          </a:prstGeom>
          <a:solidFill>
            <a:srgbClr val="F7FD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4" name="Retângulo de cantos arredondados 37"/>
          <p:cNvSpPr/>
          <p:nvPr/>
        </p:nvSpPr>
        <p:spPr>
          <a:xfrm>
            <a:off x="7393940" y="3712845"/>
            <a:ext cx="712470" cy="2499995"/>
          </a:xfrm>
          <a:prstGeom prst="roundRect">
            <a:avLst/>
          </a:prstGeom>
          <a:solidFill>
            <a:srgbClr val="F7FD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5" name="Conector Reto 54"/>
          <p:cNvCxnSpPr/>
          <p:nvPr/>
        </p:nvCxnSpPr>
        <p:spPr>
          <a:xfrm>
            <a:off x="5134449" y="4092564"/>
            <a:ext cx="2470245" cy="1926023"/>
          </a:xfrm>
          <a:prstGeom prst="line">
            <a:avLst/>
          </a:prstGeom>
          <a:ln w="38100">
            <a:solidFill>
              <a:srgbClr val="C0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Retângulo 55"/>
              <p:cNvSpPr/>
              <p:nvPr/>
            </p:nvSpPr>
            <p:spPr>
              <a:xfrm>
                <a:off x="7137789" y="5815288"/>
                <a:ext cx="3401765" cy="9062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𝑝𝐵</m:t>
                          </m:r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pt-BR" sz="24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  <m:r>
                        <a:rPr lang="pt-BR" sz="2400" i="1">
                          <a:latin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  <m:f>
                            <m:f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𝐵𝐶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𝑘𝑇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56" name="Retângulo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7789" y="5815288"/>
                <a:ext cx="3401765" cy="906210"/>
              </a:xfrm>
              <a:prstGeom prst="rect">
                <a:avLst/>
              </a:prstGeom>
              <a:blipFill rotWithShape="1">
                <a:blip r:embed="rId3"/>
                <a:stretch>
                  <a:fillRect l="-11" t="-65" r="13" b="3"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Conector de Seta Reta 56"/>
          <p:cNvCxnSpPr/>
          <p:nvPr/>
        </p:nvCxnSpPr>
        <p:spPr>
          <a:xfrm>
            <a:off x="7613650" y="4634865"/>
            <a:ext cx="510540" cy="0"/>
          </a:xfrm>
          <a:prstGeom prst="straightConnector1">
            <a:avLst/>
          </a:prstGeom>
          <a:ln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CaixaDeTexto 6"/>
          <p:cNvSpPr txBox="1"/>
          <p:nvPr/>
        </p:nvSpPr>
        <p:spPr>
          <a:xfrm>
            <a:off x="7566025" y="4732655"/>
            <a:ext cx="708025" cy="4603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 smtClean="0"/>
              <a:t>W</a:t>
            </a:r>
            <a:r>
              <a:rPr lang="pt-BR" sz="2400" b="1" baseline="-25000" dirty="0" err="1" smtClean="0"/>
              <a:t>BC</a:t>
            </a:r>
            <a:endParaRPr lang="pt-BR" sz="2400" b="1" baseline="-25000" dirty="0" err="1" smtClean="0"/>
          </a:p>
        </p:txBody>
      </p:sp>
      <p:cxnSp>
        <p:nvCxnSpPr>
          <p:cNvPr id="59" name="Conector Reto 58"/>
          <p:cNvCxnSpPr/>
          <p:nvPr/>
        </p:nvCxnSpPr>
        <p:spPr>
          <a:xfrm flipH="1">
            <a:off x="7619073" y="3863833"/>
            <a:ext cx="1" cy="236184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to 59"/>
          <p:cNvCxnSpPr/>
          <p:nvPr/>
        </p:nvCxnSpPr>
        <p:spPr>
          <a:xfrm flipH="1">
            <a:off x="7393648" y="3905108"/>
            <a:ext cx="1" cy="236184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to 60"/>
          <p:cNvCxnSpPr/>
          <p:nvPr/>
        </p:nvCxnSpPr>
        <p:spPr>
          <a:xfrm>
            <a:off x="5149215" y="4092575"/>
            <a:ext cx="2232025" cy="1934845"/>
          </a:xfrm>
          <a:prstGeom prst="line">
            <a:avLst/>
          </a:prstGeom>
          <a:ln w="38100">
            <a:solidFill>
              <a:srgbClr val="C0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Reto 61"/>
          <p:cNvCxnSpPr/>
          <p:nvPr/>
        </p:nvCxnSpPr>
        <p:spPr>
          <a:xfrm flipV="1">
            <a:off x="3639185" y="6016625"/>
            <a:ext cx="486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4F297BB-B745-4CAB-BE1D-CE4C89382949}" type="slidenum">
              <a:rPr lang="pt-BR" smtClean="0"/>
            </a:fld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436728" y="386713"/>
            <a:ext cx="11286699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fontAlgn="auto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pt-BR" altLang="en-US" sz="2800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Caso o eletron não recombine na base ele chega ao coletor. Assim as correntes de base vão variar com V</a:t>
            </a:r>
            <a:r>
              <a:rPr lang="pt-BR" altLang="en-US" sz="2800" baseline="-25000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CB</a:t>
            </a:r>
            <a:r>
              <a:rPr lang="pt-BR" altLang="en-US" sz="2800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. Esta variação será modelada com um resistor colocado entre a base e o emissor, r</a:t>
            </a:r>
            <a:r>
              <a:rPr lang="pt-BR" altLang="en-US" sz="2800" dirty="0" smtClean="0">
                <a:latin typeface="Symbol" panose="05050102010706020507" charset="0"/>
                <a:ea typeface="Cambria Math" panose="02040503050406030204" pitchFamily="18" charset="0"/>
                <a:cs typeface="Symbol" panose="05050102010706020507" charset="0"/>
                <a:sym typeface="Symbol" panose="05050102010706020507" charset="0"/>
              </a:rPr>
              <a:t>m</a:t>
            </a:r>
            <a:r>
              <a:rPr lang="pt-BR" altLang="en-US" sz="2800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 </a:t>
            </a:r>
            <a:r>
              <a:rPr lang="pt-BR" altLang="en-US" sz="2800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  <a:sym typeface="Symbol" panose="05050102010706020507" charset="0"/>
              </a:rPr>
              <a:t> </a:t>
            </a:r>
            <a:endParaRPr lang="pt-BR" altLang="en-US" sz="2800" b="1" dirty="0" smtClean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  <a:sym typeface="Symbol" panose="05050102010706020507" charset="0"/>
            </a:endParaRPr>
          </a:p>
        </p:txBody>
      </p:sp>
      <p:cxnSp>
        <p:nvCxnSpPr>
          <p:cNvPr id="6" name="Conector Reto 74"/>
          <p:cNvCxnSpPr/>
          <p:nvPr/>
        </p:nvCxnSpPr>
        <p:spPr>
          <a:xfrm>
            <a:off x="6134020" y="404072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 flipH="1">
            <a:off x="5185396" y="4547063"/>
            <a:ext cx="0" cy="416878"/>
          </a:xfrm>
          <a:prstGeom prst="line">
            <a:avLst/>
          </a:prstGeom>
          <a:ln w="25400"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/>
          <p:cNvCxnSpPr/>
          <p:nvPr/>
        </p:nvCxnSpPr>
        <p:spPr>
          <a:xfrm flipV="1">
            <a:off x="6123341" y="3118207"/>
            <a:ext cx="0" cy="1456152"/>
          </a:xfrm>
          <a:prstGeom prst="line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upo 26"/>
          <p:cNvGrpSpPr/>
          <p:nvPr/>
        </p:nvGrpSpPr>
        <p:grpSpPr>
          <a:xfrm>
            <a:off x="5940207" y="3488378"/>
            <a:ext cx="387626" cy="552342"/>
            <a:chOff x="7555792" y="2647951"/>
            <a:chExt cx="387626" cy="552342"/>
          </a:xfrm>
          <a:solidFill>
            <a:srgbClr val="00B0F0">
              <a:alpha val="97000"/>
            </a:srgbClr>
          </a:solidFill>
        </p:grpSpPr>
        <p:sp>
          <p:nvSpPr>
            <p:cNvPr id="28" name="Elipse 27"/>
            <p:cNvSpPr/>
            <p:nvPr/>
          </p:nvSpPr>
          <p:spPr>
            <a:xfrm>
              <a:off x="7555792" y="2647951"/>
              <a:ext cx="387626" cy="552342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pt-BR"/>
            </a:p>
          </p:txBody>
        </p:sp>
        <p:cxnSp>
          <p:nvCxnSpPr>
            <p:cNvPr id="34" name="Conector de Seta Reta 59"/>
            <p:cNvCxnSpPr/>
            <p:nvPr/>
          </p:nvCxnSpPr>
          <p:spPr>
            <a:xfrm flipH="1">
              <a:off x="7758527" y="2740305"/>
              <a:ext cx="0" cy="363994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headEnd type="none" w="lg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" name="Conector Reto 34"/>
          <p:cNvCxnSpPr/>
          <p:nvPr/>
        </p:nvCxnSpPr>
        <p:spPr>
          <a:xfrm rot="5400000" flipH="1">
            <a:off x="4101279" y="2849990"/>
            <a:ext cx="0" cy="540000"/>
          </a:xfrm>
          <a:prstGeom prst="line">
            <a:avLst/>
          </a:prstGeom>
          <a:ln w="25400"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de Seta Reta 18"/>
          <p:cNvCxnSpPr/>
          <p:nvPr/>
        </p:nvCxnSpPr>
        <p:spPr>
          <a:xfrm rot="5400000" flipH="1">
            <a:off x="7589864" y="2657825"/>
            <a:ext cx="635" cy="54000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de Seta Reta 36"/>
          <p:cNvCxnSpPr/>
          <p:nvPr/>
        </p:nvCxnSpPr>
        <p:spPr>
          <a:xfrm flipH="1">
            <a:off x="5381026" y="4617838"/>
            <a:ext cx="635" cy="54000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de Seta Reta 18"/>
          <p:cNvCxnSpPr/>
          <p:nvPr/>
        </p:nvCxnSpPr>
        <p:spPr>
          <a:xfrm rot="16200000" flipH="1">
            <a:off x="3783676" y="2656733"/>
            <a:ext cx="635" cy="54000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aixa de Texto 23"/>
          <p:cNvSpPr txBox="1"/>
          <p:nvPr/>
        </p:nvSpPr>
        <p:spPr>
          <a:xfrm>
            <a:off x="7138187" y="2406276"/>
            <a:ext cx="6070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sz="2800" dirty="0">
                <a:latin typeface="Comic Sans MS" panose="030F0702030302020204" pitchFamily="66" charset="0"/>
                <a:cs typeface="Comic Sans MS" panose="030F0702030302020204" pitchFamily="66" charset="0"/>
              </a:rPr>
              <a:t>i</a:t>
            </a:r>
            <a:r>
              <a:rPr lang="pt-BR" altLang="en-US" sz="2800" baseline="-25000" dirty="0">
                <a:latin typeface="Comic Sans MS" panose="030F0702030302020204" pitchFamily="66" charset="0"/>
                <a:cs typeface="Comic Sans MS" panose="030F0702030302020204" pitchFamily="66" charset="0"/>
              </a:rPr>
              <a:t>C</a:t>
            </a:r>
            <a:endParaRPr lang="pt-BR" altLang="en-US" sz="2800" baseline="-25000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40" name="Caixa de Texto 23"/>
          <p:cNvSpPr txBox="1"/>
          <p:nvPr/>
        </p:nvSpPr>
        <p:spPr>
          <a:xfrm>
            <a:off x="5339603" y="4651539"/>
            <a:ext cx="6070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sz="2800" dirty="0" smtClean="0">
                <a:latin typeface="Comic Sans MS" panose="030F0702030302020204" pitchFamily="66" charset="0"/>
                <a:cs typeface="Comic Sans MS" panose="030F0702030302020204" pitchFamily="66" charset="0"/>
              </a:rPr>
              <a:t>i</a:t>
            </a:r>
            <a:r>
              <a:rPr lang="pt-BR" altLang="en-US" sz="2800" baseline="-25000" dirty="0">
                <a:latin typeface="Comic Sans MS" panose="030F0702030302020204" pitchFamily="66" charset="0"/>
                <a:cs typeface="Comic Sans MS" panose="030F0702030302020204" pitchFamily="66" charset="0"/>
              </a:rPr>
              <a:t>E</a:t>
            </a:r>
            <a:endParaRPr lang="pt-BR" altLang="en-US" sz="2800" baseline="-25000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41" name="Caixa de Texto 23"/>
          <p:cNvSpPr txBox="1"/>
          <p:nvPr/>
        </p:nvSpPr>
        <p:spPr>
          <a:xfrm>
            <a:off x="3145143" y="2404740"/>
            <a:ext cx="6070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sz="2800" dirty="0" smtClean="0">
                <a:latin typeface="Comic Sans MS" panose="030F0702030302020204" pitchFamily="66" charset="0"/>
                <a:cs typeface="Comic Sans MS" panose="030F0702030302020204" pitchFamily="66" charset="0"/>
              </a:rPr>
              <a:t>i</a:t>
            </a:r>
            <a:r>
              <a:rPr lang="pt-BR" altLang="en-US" sz="2800" baseline="-25000" dirty="0">
                <a:latin typeface="Comic Sans MS" panose="030F0702030302020204" pitchFamily="66" charset="0"/>
                <a:cs typeface="Comic Sans MS" panose="030F0702030302020204" pitchFamily="66" charset="0"/>
              </a:rPr>
              <a:t>B</a:t>
            </a:r>
            <a:endParaRPr lang="pt-BR" altLang="en-US" sz="2800" baseline="-25000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42" name="Caixa de Texto 23"/>
          <p:cNvSpPr txBox="1"/>
          <p:nvPr/>
        </p:nvSpPr>
        <p:spPr>
          <a:xfrm>
            <a:off x="3145098" y="3869538"/>
            <a:ext cx="833036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sz="3200" i="1" dirty="0" smtClean="0">
                <a:latin typeface="Cambria" panose="02040503050406030204" charset="0"/>
                <a:cs typeface="Cambria" panose="02040503050406030204" charset="0"/>
              </a:rPr>
              <a:t>v</a:t>
            </a:r>
            <a:r>
              <a:rPr lang="pt-BR" altLang="en-US" sz="3200" i="1" baseline="-25000" dirty="0" smtClean="0">
                <a:latin typeface="Cambria" panose="02040503050406030204" charset="0"/>
                <a:cs typeface="Cambria" panose="02040503050406030204" charset="0"/>
              </a:rPr>
              <a:t>be</a:t>
            </a:r>
            <a:endParaRPr lang="pt-BR" altLang="en-US" sz="3200" i="1" baseline="-25000" dirty="0" smtClean="0"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43" name="Caixa de Texto 23"/>
          <p:cNvSpPr txBox="1"/>
          <p:nvPr/>
        </p:nvSpPr>
        <p:spPr>
          <a:xfrm>
            <a:off x="7476169" y="3086234"/>
            <a:ext cx="833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sz="2800" dirty="0" smtClean="0">
                <a:latin typeface="Comic Sans MS" panose="030F0702030302020204" pitchFamily="66" charset="0"/>
                <a:cs typeface="Comic Sans MS" panose="030F0702030302020204" pitchFamily="66" charset="0"/>
              </a:rPr>
              <a:t>C</a:t>
            </a:r>
            <a:endParaRPr lang="pt-BR" altLang="en-US" sz="2800" baseline="-25000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44" name="Caixa de Texto 23"/>
          <p:cNvSpPr txBox="1"/>
          <p:nvPr/>
        </p:nvSpPr>
        <p:spPr>
          <a:xfrm>
            <a:off x="4506623" y="4705998"/>
            <a:ext cx="833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sz="2800" dirty="0" smtClean="0">
                <a:latin typeface="Comic Sans MS" panose="030F0702030302020204" pitchFamily="66" charset="0"/>
                <a:cs typeface="Comic Sans MS" panose="030F0702030302020204" pitchFamily="66" charset="0"/>
              </a:rPr>
              <a:t>E</a:t>
            </a:r>
            <a:endParaRPr lang="pt-BR" altLang="en-US" sz="2800" baseline="-25000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45" name="Caixa de Texto 23"/>
          <p:cNvSpPr txBox="1"/>
          <p:nvPr/>
        </p:nvSpPr>
        <p:spPr>
          <a:xfrm>
            <a:off x="3206016" y="3066107"/>
            <a:ext cx="833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sz="2800" dirty="0" smtClean="0">
                <a:latin typeface="Comic Sans MS" panose="030F0702030302020204" pitchFamily="66" charset="0"/>
                <a:cs typeface="Comic Sans MS" panose="030F0702030302020204" pitchFamily="66" charset="0"/>
              </a:rPr>
              <a:t>B</a:t>
            </a:r>
            <a:endParaRPr lang="pt-BR" altLang="en-US" sz="2800" baseline="-25000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cxnSp>
        <p:nvCxnSpPr>
          <p:cNvPr id="46" name="Conector Reto 45"/>
          <p:cNvCxnSpPr/>
          <p:nvPr/>
        </p:nvCxnSpPr>
        <p:spPr>
          <a:xfrm rot="16200000">
            <a:off x="6907646" y="2330266"/>
            <a:ext cx="0" cy="1584000"/>
          </a:xfrm>
          <a:prstGeom prst="line">
            <a:avLst/>
          </a:prstGeom>
          <a:ln w="25400"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to 47"/>
          <p:cNvCxnSpPr/>
          <p:nvPr/>
        </p:nvCxnSpPr>
        <p:spPr>
          <a:xfrm flipH="1">
            <a:off x="4348480" y="4551680"/>
            <a:ext cx="3093085" cy="2286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to 48"/>
          <p:cNvCxnSpPr/>
          <p:nvPr/>
        </p:nvCxnSpPr>
        <p:spPr>
          <a:xfrm flipV="1">
            <a:off x="4358776" y="3117794"/>
            <a:ext cx="0" cy="1456152"/>
          </a:xfrm>
          <a:prstGeom prst="line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Forma livre 49"/>
          <p:cNvSpPr/>
          <p:nvPr/>
        </p:nvSpPr>
        <p:spPr>
          <a:xfrm>
            <a:off x="3191966" y="3163996"/>
            <a:ext cx="1266303" cy="1843904"/>
          </a:xfrm>
          <a:custGeom>
            <a:avLst/>
            <a:gdLst>
              <a:gd name="connsiteX0" fmla="*/ 1266303 w 1266303"/>
              <a:gd name="connsiteY0" fmla="*/ 1842448 h 1843904"/>
              <a:gd name="connsiteX1" fmla="*/ 529324 w 1266303"/>
              <a:gd name="connsiteY1" fmla="*/ 1678675 h 1843904"/>
              <a:gd name="connsiteX2" fmla="*/ 10709 w 1266303"/>
              <a:gd name="connsiteY2" fmla="*/ 805218 h 1843904"/>
              <a:gd name="connsiteX3" fmla="*/ 229073 w 1266303"/>
              <a:gd name="connsiteY3" fmla="*/ 0 h 1843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6303" h="1843904">
                <a:moveTo>
                  <a:pt x="1266303" y="1842448"/>
                </a:moveTo>
                <a:cubicBezTo>
                  <a:pt x="1002446" y="1846997"/>
                  <a:pt x="738590" y="1851547"/>
                  <a:pt x="529324" y="1678675"/>
                </a:cubicBezTo>
                <a:cubicBezTo>
                  <a:pt x="320058" y="1505803"/>
                  <a:pt x="60751" y="1084997"/>
                  <a:pt x="10709" y="805218"/>
                </a:cubicBezTo>
                <a:cubicBezTo>
                  <a:pt x="-39333" y="525439"/>
                  <a:pt x="94870" y="262719"/>
                  <a:pt x="229073" y="0"/>
                </a:cubicBezTo>
              </a:path>
            </a:pathLst>
          </a:custGeom>
          <a:noFill/>
          <a:ln w="22225">
            <a:solidFill>
              <a:srgbClr val="C0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Caixa de Texto 50"/>
              <p:cNvSpPr txBox="1"/>
              <p:nvPr/>
            </p:nvSpPr>
            <p:spPr>
              <a:xfrm>
                <a:off x="6100445" y="3931285"/>
                <a:ext cx="1219835" cy="52197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pt-BR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pt-BR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b>
                        <m:sSubPr>
                          <m:ctrlPr>
                            <a:rPr lang="en-US" altLang="pt-BR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𝑏𝑒</m:t>
                          </m:r>
                        </m:sub>
                      </m:sSub>
                    </m:oMath>
                  </m:oMathPara>
                </a14:m>
                <a:endParaRPr lang="en-US" altLang="en-US" sz="2800" i="1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1" name="Caixa de Texto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0445" y="3931285"/>
                <a:ext cx="1219835" cy="521970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" name="Grupo 52"/>
          <p:cNvGrpSpPr/>
          <p:nvPr/>
        </p:nvGrpSpPr>
        <p:grpSpPr>
          <a:xfrm rot="5400000" flipH="1">
            <a:off x="3705393" y="3698752"/>
            <a:ext cx="1274445" cy="234950"/>
            <a:chOff x="4152748" y="3524056"/>
            <a:chExt cx="1274569" cy="255373"/>
          </a:xfrm>
        </p:grpSpPr>
        <p:cxnSp>
          <p:nvCxnSpPr>
            <p:cNvPr id="54" name="Conector Reto 79"/>
            <p:cNvCxnSpPr/>
            <p:nvPr/>
          </p:nvCxnSpPr>
          <p:spPr>
            <a:xfrm flipV="1">
              <a:off x="4152748" y="3640943"/>
              <a:ext cx="1274569" cy="0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tângulo 54"/>
            <p:cNvSpPr/>
            <p:nvPr/>
          </p:nvSpPr>
          <p:spPr>
            <a:xfrm>
              <a:off x="4606140" y="3524056"/>
              <a:ext cx="476096" cy="255373"/>
            </a:xfrm>
            <a:prstGeom prst="rect">
              <a:avLst/>
            </a:prstGeom>
            <a:ln w="22225"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pt-BR" sz="240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Caixa de Texto 55"/>
              <p:cNvSpPr txBox="1"/>
              <p:nvPr/>
            </p:nvSpPr>
            <p:spPr>
              <a:xfrm>
                <a:off x="4460875" y="3488690"/>
                <a:ext cx="629920" cy="58356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altLang="en-US" sz="3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</m:ctrlPr>
                        </m:sSubPr>
                        <m:e>
                          <m:r>
                            <a:rPr lang="en-US" altLang="pt-BR" sz="3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pt-BR" sz="3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  <m:t>𝜋</m:t>
                          </m:r>
                        </m:sub>
                      </m:sSub>
                    </m:oMath>
                  </m:oMathPara>
                </a14:m>
                <a:endParaRPr lang="en-US" altLang="pt-BR" sz="3200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  <a:sym typeface="Symbol" panose="05050102010706020507" charset="0"/>
                </a:endParaRPr>
              </a:p>
            </p:txBody>
          </p:sp>
        </mc:Choice>
        <mc:Fallback>
          <p:sp>
            <p:nvSpPr>
              <p:cNvPr id="56" name="Caixa de Texto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0875" y="3488690"/>
                <a:ext cx="629920" cy="5835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7" name="Grupo 56"/>
          <p:cNvGrpSpPr/>
          <p:nvPr/>
        </p:nvGrpSpPr>
        <p:grpSpPr>
          <a:xfrm rot="5400000" flipH="1">
            <a:off x="6748940" y="3727964"/>
            <a:ext cx="1404000" cy="234950"/>
            <a:chOff x="4143847" y="3524056"/>
            <a:chExt cx="1404137" cy="255373"/>
          </a:xfrm>
        </p:grpSpPr>
        <p:cxnSp>
          <p:nvCxnSpPr>
            <p:cNvPr id="60" name="Conector Reto 79"/>
            <p:cNvCxnSpPr/>
            <p:nvPr/>
          </p:nvCxnSpPr>
          <p:spPr>
            <a:xfrm flipV="1">
              <a:off x="4143847" y="3661641"/>
              <a:ext cx="1404137" cy="0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tângulo 60"/>
            <p:cNvSpPr/>
            <p:nvPr/>
          </p:nvSpPr>
          <p:spPr>
            <a:xfrm>
              <a:off x="4606140" y="3524056"/>
              <a:ext cx="476096" cy="255373"/>
            </a:xfrm>
            <a:prstGeom prst="rect">
              <a:avLst/>
            </a:prstGeom>
            <a:ln w="22225"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pt-BR" sz="240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Caixa de Texto 61"/>
              <p:cNvSpPr txBox="1"/>
              <p:nvPr/>
            </p:nvSpPr>
            <p:spPr>
              <a:xfrm>
                <a:off x="7665720" y="3641090"/>
                <a:ext cx="1606550" cy="108839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altLang="en-US" sz="3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</m:ctrlPr>
                        </m:sSubPr>
                        <m:e>
                          <m:r>
                            <a:rPr lang="en-US" altLang="pt-BR" sz="3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pt-BR" sz="3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  <m:t>0</m:t>
                          </m:r>
                        </m:sub>
                      </m:sSub>
                      <m:r>
                        <a:rPr lang="en-US" altLang="pt-BR" sz="32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  <a:sym typeface="Symbol" panose="05050102010706020507" charset="0"/>
                        </a:rPr>
                        <m:t>=</m:t>
                      </m:r>
                      <m:f>
                        <m:fPr>
                          <m:ctrlPr>
                            <a:rPr lang="pt-BR" altLang="pt-BR" sz="3200" b="0" i="1" smtClean="0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pt-BR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altLang="pt-BR" sz="32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altLang="pt-BR" sz="3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pt-BR" sz="32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pt-BR" sz="32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pt-BR" sz="32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altLang="pt-BR" sz="32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pt-BR" sz="3200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  <a:sym typeface="Symbol" panose="05050102010706020507" charset="0"/>
                </a:endParaRPr>
              </a:p>
            </p:txBody>
          </p:sp>
        </mc:Choice>
        <mc:Fallback>
          <p:sp>
            <p:nvSpPr>
              <p:cNvPr id="62" name="Caixa de Texto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5720" y="3641090"/>
                <a:ext cx="1606550" cy="1088390"/>
              </a:xfrm>
              <a:prstGeom prst="rect">
                <a:avLst/>
              </a:prstGeom>
              <a:blipFill rotWithShape="1">
                <a:blip r:embed="rId3"/>
                <a:stretch>
                  <a:fillRect r="-1344"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upo 3"/>
          <p:cNvGrpSpPr/>
          <p:nvPr/>
        </p:nvGrpSpPr>
        <p:grpSpPr>
          <a:xfrm flipH="1">
            <a:off x="4335314" y="3002159"/>
            <a:ext cx="1908000" cy="234950"/>
            <a:chOff x="3929377" y="3524056"/>
            <a:chExt cx="1908186" cy="255373"/>
          </a:xfrm>
        </p:grpSpPr>
        <p:cxnSp>
          <p:nvCxnSpPr>
            <p:cNvPr id="5" name="Conector Reto 79"/>
            <p:cNvCxnSpPr/>
            <p:nvPr/>
          </p:nvCxnSpPr>
          <p:spPr>
            <a:xfrm flipV="1">
              <a:off x="3929377" y="3645076"/>
              <a:ext cx="1908186" cy="0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tângulo 7"/>
            <p:cNvSpPr/>
            <p:nvPr/>
          </p:nvSpPr>
          <p:spPr>
            <a:xfrm>
              <a:off x="4606140" y="3524056"/>
              <a:ext cx="476096" cy="255373"/>
            </a:xfrm>
            <a:prstGeom prst="rect">
              <a:avLst/>
            </a:prstGeom>
            <a:ln w="22225"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pt-BR" sz="240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Caixa de Texto 8"/>
              <p:cNvSpPr txBox="1"/>
              <p:nvPr/>
            </p:nvSpPr>
            <p:spPr>
              <a:xfrm>
                <a:off x="5017770" y="2406015"/>
                <a:ext cx="622300" cy="60388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altLang="en-US" sz="3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</m:ctrlPr>
                        </m:sSubPr>
                        <m:e>
                          <m:r>
                            <a:rPr lang="en-US" altLang="pt-BR" sz="3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pt-BR" sz="3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  <m:t>𝜇</m:t>
                          </m:r>
                        </m:sub>
                      </m:sSub>
                    </m:oMath>
                  </m:oMathPara>
                </a14:m>
                <a:endParaRPr lang="en-US" altLang="pt-BR" sz="3200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  <a:sym typeface="Symbol" panose="05050102010706020507" charset="0"/>
                </a:endParaRPr>
              </a:p>
            </p:txBody>
          </p:sp>
        </mc:Choice>
        <mc:Fallback>
          <p:sp>
            <p:nvSpPr>
              <p:cNvPr id="9" name="Caixa de 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7770" y="2406015"/>
                <a:ext cx="622300" cy="603885"/>
              </a:xfrm>
              <a:prstGeom prst="rect">
                <a:avLst/>
              </a:prstGeom>
              <a:blipFill rotWithShape="1">
                <a:blip r:embed="rId4"/>
                <a:stretch>
                  <a:fillRect r="-102"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CaixaDeTexto 45"/>
              <p:cNvSpPr txBox="1"/>
              <p:nvPr/>
            </p:nvSpPr>
            <p:spPr>
              <a:xfrm>
                <a:off x="3350260" y="5631815"/>
                <a:ext cx="4585335" cy="511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indent="0" algn="l" fontAlgn="auto">
                  <a:spcBef>
                    <a:spcPts val="600"/>
                  </a:spcBef>
                  <a:spcAft>
                    <a:spcPts val="1200"/>
                  </a:spcAft>
                  <a:buFont typeface="+mj-lt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altLang="en-US" sz="28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</m:ctrlPr>
                        </m:sSubPr>
                        <m:e>
                          <m:r>
                            <a:rPr lang="en-US" altLang="pt-BR" sz="28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  <m:t>𝟐</m:t>
                          </m:r>
                          <m:sSub>
                            <m:sSubPr>
                              <m:ctrlPr>
                                <a:rPr lang="en-US" altLang="pt-BR" sz="28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  <a:sym typeface="Symbol" panose="05050102010706020507" charset="0"/>
                                </a:rPr>
                              </m:ctrlPr>
                            </m:sSubPr>
                            <m:e>
                              <m:r>
                                <a:rPr lang="en-US" altLang="pt-BR" sz="28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  <a:sym typeface="Symbol" panose="05050102010706020507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altLang="pt-BR" sz="28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  <a:sym typeface="Symbol" panose="05050102010706020507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altLang="pt-BR" sz="28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  <m:t>𝜷</m:t>
                          </m:r>
                          <m:r>
                            <a:rPr lang="en-US" altLang="pt-BR" sz="28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  <m:t>&lt;</m:t>
                          </m:r>
                          <m:r>
                            <a:rPr lang="en-US" altLang="pt-BR" sz="28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  <m:t>𝒓</m:t>
                          </m:r>
                        </m:e>
                        <m:sub>
                          <m:r>
                            <a:rPr lang="en-US" altLang="pt-BR" sz="28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  <m:t>𝝁</m:t>
                          </m:r>
                        </m:sub>
                      </m:sSub>
                      <m:r>
                        <a:rPr lang="en-US" altLang="pt-BR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charset="0"/>
                        </a:rPr>
                        <m:t>&lt;</m:t>
                      </m:r>
                      <m:r>
                        <a:rPr lang="en-US" altLang="pt-BR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charset="0"/>
                        </a:rPr>
                        <m:t>𝟓</m:t>
                      </m:r>
                      <m:sSub>
                        <m:sSubPr>
                          <m:ctrlPr>
                            <a:rPr lang="en-US" altLang="pt-BR" sz="28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</m:ctrlPr>
                        </m:sSubPr>
                        <m:e>
                          <m:r>
                            <a:rPr lang="en-US" altLang="pt-BR" sz="28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  <m:t>𝒓</m:t>
                          </m:r>
                        </m:e>
                        <m:sub>
                          <m:r>
                            <a:rPr lang="en-US" altLang="pt-BR" sz="28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  <m:t>𝟎</m:t>
                          </m:r>
                        </m:sub>
                      </m:sSub>
                      <m:r>
                        <a:rPr lang="en-US" altLang="pt-BR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  <a:sym typeface="Symbol" panose="05050102010706020507" charset="0"/>
                        </a:rPr>
                        <m:t>𝜷</m:t>
                      </m:r>
                    </m:oMath>
                  </m:oMathPara>
                </a14:m>
                <a:endParaRPr lang="pt-BR" altLang="en-US" sz="2800" dirty="0" smtClean="0">
                  <a:solidFill>
                    <a:schemeClr val="tx1"/>
                  </a:solidFill>
                  <a:latin typeface="Comic Sans MS" panose="030F0702030302020204" pitchFamily="66" charset="0"/>
                  <a:ea typeface="Cambria Math" panose="02040503050406030204" pitchFamily="18" charset="0"/>
                  <a:cs typeface="Comic Sans MS" panose="030F0702030302020204" pitchFamily="66" charset="0"/>
                  <a:sym typeface="Symbol" panose="05050102010706020507" charset="0"/>
                </a:endParaRPr>
              </a:p>
            </p:txBody>
          </p:sp>
        </mc:Choice>
        <mc:Fallback>
          <p:sp>
            <p:nvSpPr>
              <p:cNvPr id="47" name="CaixaDeTexto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0260" y="5631815"/>
                <a:ext cx="4585335" cy="5118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4F297BB-B745-4CAB-BE1D-CE4C89382949}" type="slidenum">
              <a:rPr lang="pt-BR" smtClean="0"/>
            </a:fld>
            <a:endParaRPr lang="pt-BR"/>
          </a:p>
        </p:txBody>
      </p:sp>
      <p:sp>
        <p:nvSpPr>
          <p:cNvPr id="30" name="Forma livre 29"/>
          <p:cNvSpPr/>
          <p:nvPr/>
        </p:nvSpPr>
        <p:spPr>
          <a:xfrm>
            <a:off x="4133215" y="3308350"/>
            <a:ext cx="2263775" cy="1946910"/>
          </a:xfrm>
          <a:custGeom>
            <a:avLst/>
            <a:gdLst>
              <a:gd name="connisteX0" fmla="*/ 0 w 2263775"/>
              <a:gd name="connsiteY0" fmla="*/ 0 h 1946910"/>
              <a:gd name="connisteX1" fmla="*/ 2263775 w 2263775"/>
              <a:gd name="connsiteY1" fmla="*/ 1946910 h 1946910"/>
              <a:gd name="connisteX2" fmla="*/ 30480 w 2263775"/>
              <a:gd name="connsiteY2" fmla="*/ 618490 h 1946910"/>
              <a:gd name="connisteX3" fmla="*/ 0 w 2263775"/>
              <a:gd name="connsiteY3" fmla="*/ 0 h 194691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</a:cxnLst>
            <a:rect l="l" t="t" r="r" b="b"/>
            <a:pathLst>
              <a:path w="2263775" h="1946910">
                <a:moveTo>
                  <a:pt x="0" y="0"/>
                </a:moveTo>
                <a:lnTo>
                  <a:pt x="2263775" y="1946910"/>
                </a:lnTo>
                <a:lnTo>
                  <a:pt x="30480" y="618490"/>
                </a:lnTo>
                <a:lnTo>
                  <a:pt x="0" y="0"/>
                </a:lnTo>
                <a:close/>
              </a:path>
            </a:pathLst>
          </a:custGeom>
          <a:pattFill prst="ltUp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 altLang="en-US"/>
          </a:p>
        </p:txBody>
      </p:sp>
      <p:sp>
        <p:nvSpPr>
          <p:cNvPr id="26" name="CaixaDeTexto 23"/>
          <p:cNvSpPr txBox="1"/>
          <p:nvPr/>
        </p:nvSpPr>
        <p:spPr>
          <a:xfrm>
            <a:off x="751840" y="367030"/>
            <a:ext cx="10601325" cy="1291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ctr" fontAlgn="auto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pt-BR" alt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2. C</a:t>
            </a:r>
            <a:r>
              <a:rPr lang="pt-BR" altLang="en-US" sz="3600" b="1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B</a:t>
            </a:r>
            <a:endParaRPr lang="pt-BR" altLang="en-US" sz="3600" b="1" baseline="-25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  <a:p>
            <a:pPr indent="0" algn="l" fontAlgn="auto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pt-BR" altLang="en-US" sz="3200" b="1" dirty="0" smtClean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Quando V</a:t>
            </a:r>
            <a:r>
              <a:rPr lang="pt-BR" altLang="en-US" sz="3200" b="1" baseline="-25000" dirty="0" smtClean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BE</a:t>
            </a:r>
            <a:r>
              <a:rPr lang="pt-BR" altLang="en-US" sz="3200" b="1" dirty="0" smtClean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 varia, a carga na base altera bastante.</a:t>
            </a:r>
            <a:endParaRPr lang="pt-BR" altLang="en-US" sz="3200" b="1" dirty="0" smtClean="0">
              <a:solidFill>
                <a:schemeClr val="tx1"/>
              </a:solidFill>
              <a:effectLst/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</p:txBody>
      </p:sp>
      <p:cxnSp>
        <p:nvCxnSpPr>
          <p:cNvPr id="41" name="Conector Reto 40"/>
          <p:cNvCxnSpPr/>
          <p:nvPr/>
        </p:nvCxnSpPr>
        <p:spPr>
          <a:xfrm>
            <a:off x="4153374" y="2926424"/>
            <a:ext cx="0" cy="249979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aixaDeTexto 28"/>
          <p:cNvSpPr txBox="1"/>
          <p:nvPr/>
        </p:nvSpPr>
        <p:spPr>
          <a:xfrm>
            <a:off x="5240766" y="3703266"/>
            <a:ext cx="5886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pt-BR" sz="3600" i="1" dirty="0" err="1" smtClean="0"/>
              <a:t>n</a:t>
            </a:r>
            <a:r>
              <a:rPr lang="pt-BR" sz="3600" i="1" baseline="-25000" dirty="0" err="1"/>
              <a:t>p</a:t>
            </a:r>
            <a:endParaRPr lang="pt-BR" sz="3600" i="1" dirty="0"/>
          </a:p>
        </p:txBody>
      </p:sp>
      <p:cxnSp>
        <p:nvCxnSpPr>
          <p:cNvPr id="46" name="Conector de Seta Reta 45"/>
          <p:cNvCxnSpPr/>
          <p:nvPr/>
        </p:nvCxnSpPr>
        <p:spPr>
          <a:xfrm>
            <a:off x="4168140" y="3227705"/>
            <a:ext cx="2232025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aixaDeTexto 6"/>
          <p:cNvSpPr txBox="1"/>
          <p:nvPr/>
        </p:nvSpPr>
        <p:spPr>
          <a:xfrm>
            <a:off x="5144093" y="2766314"/>
            <a:ext cx="882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t-BR" sz="2400" b="1" dirty="0" err="1" smtClean="0"/>
              <a:t>W</a:t>
            </a:r>
            <a:r>
              <a:rPr lang="pt-BR" sz="2400" b="1" baseline="-25000" dirty="0" err="1" smtClean="0"/>
              <a:t>Bef</a:t>
            </a:r>
            <a:endParaRPr lang="pt-BR" sz="2400" b="1" dirty="0"/>
          </a:p>
        </p:txBody>
      </p:sp>
      <p:sp>
        <p:nvSpPr>
          <p:cNvPr id="48" name="CaixaDeTexto 6"/>
          <p:cNvSpPr txBox="1"/>
          <p:nvPr/>
        </p:nvSpPr>
        <p:spPr>
          <a:xfrm>
            <a:off x="1194719" y="2244239"/>
            <a:ext cx="1629466" cy="521970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  <p:txBody>
          <a:bodyPr wrap="square" rtlCol="0">
            <a:spAutoFit/>
          </a:bodyPr>
          <a:p>
            <a:pPr algn="ctr"/>
            <a:r>
              <a:rPr lang="pt-B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Emissor</a:t>
            </a:r>
            <a:endParaRPr lang="pt-BR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CaixaDeTexto 6"/>
          <p:cNvSpPr txBox="1"/>
          <p:nvPr/>
        </p:nvSpPr>
        <p:spPr>
          <a:xfrm>
            <a:off x="7929529" y="2244239"/>
            <a:ext cx="1629466" cy="521970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  <p:txBody>
          <a:bodyPr wrap="square" rtlCol="0">
            <a:spAutoFit/>
          </a:bodyPr>
          <a:p>
            <a:pPr algn="ctr"/>
            <a:r>
              <a:rPr lang="pt-B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Coletor</a:t>
            </a:r>
            <a:endParaRPr lang="pt-BR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0" name="Conector Reto 49"/>
          <p:cNvCxnSpPr/>
          <p:nvPr/>
        </p:nvCxnSpPr>
        <p:spPr>
          <a:xfrm flipH="1">
            <a:off x="6886283" y="2669398"/>
            <a:ext cx="1" cy="236184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to 50"/>
          <p:cNvCxnSpPr/>
          <p:nvPr/>
        </p:nvCxnSpPr>
        <p:spPr>
          <a:xfrm>
            <a:off x="3940649" y="2643214"/>
            <a:ext cx="0" cy="249979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tângulo de cantos arredondados 36"/>
          <p:cNvSpPr/>
          <p:nvPr/>
        </p:nvSpPr>
        <p:spPr>
          <a:xfrm>
            <a:off x="3716655" y="2926080"/>
            <a:ext cx="425450" cy="2499995"/>
          </a:xfrm>
          <a:prstGeom prst="roundRect">
            <a:avLst/>
          </a:prstGeom>
          <a:solidFill>
            <a:srgbClr val="F7FD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/>
          </a:p>
        </p:txBody>
      </p:sp>
      <p:sp>
        <p:nvSpPr>
          <p:cNvPr id="54" name="Retângulo de cantos arredondados 37"/>
          <p:cNvSpPr/>
          <p:nvPr/>
        </p:nvSpPr>
        <p:spPr>
          <a:xfrm>
            <a:off x="6412865" y="2928620"/>
            <a:ext cx="712470" cy="2499995"/>
          </a:xfrm>
          <a:prstGeom prst="roundRect">
            <a:avLst/>
          </a:prstGeom>
          <a:solidFill>
            <a:srgbClr val="F7FD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/>
          </a:p>
        </p:txBody>
      </p:sp>
      <p:cxnSp>
        <p:nvCxnSpPr>
          <p:cNvPr id="55" name="Conector Reto 54"/>
          <p:cNvCxnSpPr/>
          <p:nvPr/>
        </p:nvCxnSpPr>
        <p:spPr>
          <a:xfrm>
            <a:off x="4153535" y="3308350"/>
            <a:ext cx="2243455" cy="1900555"/>
          </a:xfrm>
          <a:prstGeom prst="line">
            <a:avLst/>
          </a:prstGeom>
          <a:ln w="38100">
            <a:solidFill>
              <a:srgbClr val="C0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Retângulo 55"/>
              <p:cNvSpPr/>
              <p:nvPr/>
            </p:nvSpPr>
            <p:spPr>
              <a:xfrm>
                <a:off x="4715264" y="5232358"/>
                <a:ext cx="3401765" cy="9062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𝑝𝐵</m:t>
                          </m:r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pt-BR" sz="24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  <m:r>
                        <a:rPr lang="pt-BR" sz="2400" i="1">
                          <a:latin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  <m:f>
                            <m:f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𝐵𝐶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𝑘𝑇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56" name="Retângulo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5264" y="5232358"/>
                <a:ext cx="3401765" cy="906210"/>
              </a:xfrm>
              <a:prstGeom prst="rect">
                <a:avLst/>
              </a:prstGeom>
              <a:blipFill rotWithShape="1">
                <a:blip r:embed="rId1"/>
                <a:stretch>
                  <a:fillRect l="-11" t="-65" r="13" b="3"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CaixaDeTexto 6"/>
          <p:cNvSpPr txBox="1"/>
          <p:nvPr/>
        </p:nvSpPr>
        <p:spPr>
          <a:xfrm>
            <a:off x="6417310" y="3821430"/>
            <a:ext cx="708025" cy="4603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pPr algn="ctr"/>
            <a:r>
              <a:rPr lang="pt-BR" sz="2400" b="1" dirty="0" err="1" smtClean="0"/>
              <a:t>W</a:t>
            </a:r>
            <a:r>
              <a:rPr lang="pt-BR" sz="2400" b="1" baseline="-25000" dirty="0" err="1" smtClean="0"/>
              <a:t>BC</a:t>
            </a:r>
            <a:endParaRPr lang="pt-BR" sz="2400" b="1" baseline="-25000" dirty="0" err="1" smtClean="0"/>
          </a:p>
        </p:txBody>
      </p:sp>
      <p:cxnSp>
        <p:nvCxnSpPr>
          <p:cNvPr id="60" name="Conector Reto 59"/>
          <p:cNvCxnSpPr/>
          <p:nvPr/>
        </p:nvCxnSpPr>
        <p:spPr>
          <a:xfrm flipH="1">
            <a:off x="6412573" y="3120883"/>
            <a:ext cx="1" cy="236184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to 60"/>
          <p:cNvCxnSpPr/>
          <p:nvPr/>
        </p:nvCxnSpPr>
        <p:spPr>
          <a:xfrm>
            <a:off x="4178935" y="3926205"/>
            <a:ext cx="2221230" cy="1316990"/>
          </a:xfrm>
          <a:prstGeom prst="line">
            <a:avLst/>
          </a:prstGeom>
          <a:ln w="38100">
            <a:solidFill>
              <a:srgbClr val="C0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Reto 61"/>
          <p:cNvCxnSpPr/>
          <p:nvPr/>
        </p:nvCxnSpPr>
        <p:spPr>
          <a:xfrm flipV="1">
            <a:off x="2658110" y="5232400"/>
            <a:ext cx="486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orma livre 27"/>
          <p:cNvSpPr/>
          <p:nvPr/>
        </p:nvSpPr>
        <p:spPr>
          <a:xfrm>
            <a:off x="3594100" y="3492500"/>
            <a:ext cx="612140" cy="210820"/>
          </a:xfrm>
          <a:custGeom>
            <a:avLst/>
            <a:gdLst>
              <a:gd name="connisteX0" fmla="*/ 612225 w 612225"/>
              <a:gd name="connsiteY0" fmla="*/ 0 h 210820"/>
              <a:gd name="connisteX1" fmla="*/ 506815 w 612225"/>
              <a:gd name="connsiteY1" fmla="*/ 195580 h 210820"/>
              <a:gd name="connisteX2" fmla="*/ 295360 w 612225"/>
              <a:gd name="connsiteY2" fmla="*/ 60325 h 210820"/>
              <a:gd name="connisteX3" fmla="*/ 23580 w 612225"/>
              <a:gd name="connsiteY3" fmla="*/ 195580 h 210820"/>
              <a:gd name="connisteX4" fmla="*/ 23580 w 612225"/>
              <a:gd name="connsiteY4" fmla="*/ 195580 h 210820"/>
              <a:gd name="connisteX5" fmla="*/ 8975 w 612225"/>
              <a:gd name="connsiteY5" fmla="*/ 210820 h 21082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rect l="l" t="t" r="r" b="b"/>
            <a:pathLst>
              <a:path w="612226" h="210820">
                <a:moveTo>
                  <a:pt x="612226" y="0"/>
                </a:moveTo>
                <a:cubicBezTo>
                  <a:pt x="595081" y="41910"/>
                  <a:pt x="570316" y="183515"/>
                  <a:pt x="506816" y="195580"/>
                </a:cubicBezTo>
                <a:cubicBezTo>
                  <a:pt x="443316" y="207645"/>
                  <a:pt x="391881" y="60325"/>
                  <a:pt x="295361" y="60325"/>
                </a:cubicBezTo>
                <a:cubicBezTo>
                  <a:pt x="198841" y="60325"/>
                  <a:pt x="78191" y="168275"/>
                  <a:pt x="23581" y="195580"/>
                </a:cubicBezTo>
                <a:cubicBezTo>
                  <a:pt x="-31029" y="222885"/>
                  <a:pt x="26756" y="192405"/>
                  <a:pt x="23581" y="195580"/>
                </a:cubicBezTo>
                <a:cubicBezTo>
                  <a:pt x="20406" y="198755"/>
                  <a:pt x="12151" y="207645"/>
                  <a:pt x="8976" y="210820"/>
                </a:cubicBezTo>
              </a:path>
            </a:pathLst>
          </a:custGeom>
          <a:noFill/>
          <a:ln>
            <a:solidFill>
              <a:srgbClr val="C00000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 altLang="en-US"/>
          </a:p>
        </p:txBody>
      </p:sp>
      <p:sp>
        <p:nvSpPr>
          <p:cNvPr id="29" name="Forma livre 28"/>
          <p:cNvSpPr/>
          <p:nvPr/>
        </p:nvSpPr>
        <p:spPr>
          <a:xfrm>
            <a:off x="3620770" y="3910965"/>
            <a:ext cx="558165" cy="506730"/>
          </a:xfrm>
          <a:custGeom>
            <a:avLst/>
            <a:gdLst>
              <a:gd name="connisteX0" fmla="*/ 558165 w 558165"/>
              <a:gd name="connsiteY0" fmla="*/ 0 h 506857"/>
              <a:gd name="connisteX1" fmla="*/ 422910 w 558165"/>
              <a:gd name="connsiteY1" fmla="*/ 497840 h 506857"/>
              <a:gd name="connisteX2" fmla="*/ 135890 w 558165"/>
              <a:gd name="connsiteY2" fmla="*/ 287020 h 506857"/>
              <a:gd name="connisteX3" fmla="*/ 0 w 558165"/>
              <a:gd name="connsiteY3" fmla="*/ 316865 h 506857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</a:cxnLst>
            <a:rect l="l" t="t" r="r" b="b"/>
            <a:pathLst>
              <a:path w="558165" h="506857">
                <a:moveTo>
                  <a:pt x="558165" y="0"/>
                </a:moveTo>
                <a:cubicBezTo>
                  <a:pt x="536575" y="103505"/>
                  <a:pt x="507365" y="440690"/>
                  <a:pt x="422910" y="497840"/>
                </a:cubicBezTo>
                <a:cubicBezTo>
                  <a:pt x="338455" y="554990"/>
                  <a:pt x="220345" y="323215"/>
                  <a:pt x="135890" y="287020"/>
                </a:cubicBezTo>
                <a:cubicBezTo>
                  <a:pt x="51435" y="250825"/>
                  <a:pt x="21590" y="306705"/>
                  <a:pt x="0" y="316865"/>
                </a:cubicBezTo>
              </a:path>
            </a:pathLst>
          </a:custGeom>
          <a:noFill/>
          <a:ln w="19050">
            <a:solidFill>
              <a:srgbClr val="C00000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 altLang="en-US"/>
          </a:p>
        </p:txBody>
      </p:sp>
      <p:sp>
        <p:nvSpPr>
          <p:cNvPr id="31" name="Forma livre 30"/>
          <p:cNvSpPr/>
          <p:nvPr/>
        </p:nvSpPr>
        <p:spPr>
          <a:xfrm>
            <a:off x="5008880" y="3556000"/>
            <a:ext cx="3108325" cy="793750"/>
          </a:xfrm>
          <a:custGeom>
            <a:avLst/>
            <a:gdLst>
              <a:gd name="connisteX0" fmla="*/ 0 w 3108325"/>
              <a:gd name="connsiteY0" fmla="*/ 561167 h 793704"/>
              <a:gd name="connisteX1" fmla="*/ 1116330 w 3108325"/>
              <a:gd name="connsiteY1" fmla="*/ 3002 h 793704"/>
              <a:gd name="connisteX2" fmla="*/ 2489200 w 3108325"/>
              <a:gd name="connsiteY2" fmla="*/ 787227 h 793704"/>
              <a:gd name="connisteX3" fmla="*/ 3108325 w 3108325"/>
              <a:gd name="connsiteY3" fmla="*/ 319867 h 79370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</a:cxnLst>
            <a:rect l="l" t="t" r="r" b="b"/>
            <a:pathLst>
              <a:path w="3108325" h="793705">
                <a:moveTo>
                  <a:pt x="0" y="561167"/>
                </a:moveTo>
                <a:cubicBezTo>
                  <a:pt x="195580" y="433532"/>
                  <a:pt x="618490" y="-42083"/>
                  <a:pt x="1116330" y="3002"/>
                </a:cubicBezTo>
                <a:cubicBezTo>
                  <a:pt x="1614170" y="48087"/>
                  <a:pt x="2091055" y="723727"/>
                  <a:pt x="2489200" y="787227"/>
                </a:cubicBezTo>
                <a:cubicBezTo>
                  <a:pt x="2887345" y="850727"/>
                  <a:pt x="3011805" y="429087"/>
                  <a:pt x="3108325" y="319867"/>
                </a:cubicBezTo>
              </a:path>
            </a:pathLst>
          </a:custGeom>
          <a:noFill/>
          <a:ln w="19050">
            <a:solidFill>
              <a:srgbClr val="C00000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 altLang="en-US"/>
          </a:p>
        </p:txBody>
      </p:sp>
      <p:sp>
        <p:nvSpPr>
          <p:cNvPr id="32" name="CaixaDeTexto 45"/>
          <p:cNvSpPr txBox="1"/>
          <p:nvPr/>
        </p:nvSpPr>
        <p:spPr>
          <a:xfrm>
            <a:off x="8117205" y="3121025"/>
            <a:ext cx="3580130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16510" indent="-16510" algn="l">
              <a:spcBef>
                <a:spcPts val="600"/>
              </a:spcBef>
              <a:spcAft>
                <a:spcPts val="600"/>
              </a:spcAft>
              <a:buFont typeface="+mj-lt"/>
              <a:buNone/>
            </a:pPr>
            <a:r>
              <a:rPr lang="pt-BR" altLang="en-US" sz="2800" b="1" dirty="0" smtClean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Esta carga deve ser fornecida pelos eletrons vindos do emissor e lacunas vindas da base</a:t>
            </a:r>
            <a:endParaRPr lang="pt-BR" altLang="en-US" sz="2800" b="1" dirty="0" smtClean="0">
              <a:solidFill>
                <a:schemeClr val="tx1"/>
              </a:solidFill>
              <a:effectLst/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tângulo 32"/>
              <p:cNvSpPr/>
              <p:nvPr/>
            </p:nvSpPr>
            <p:spPr>
              <a:xfrm>
                <a:off x="1194154" y="5426232"/>
                <a:ext cx="2008505" cy="4603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pt-BR" sz="2400" i="1">
                              <a:latin typeface="Cambria Math" panose="02040503050406030204" pitchFamily="18" charset="0"/>
                            </a:rPr>
                            <m:t>𝐵𝐸</m:t>
                          </m:r>
                          <m:r>
                            <a:rPr lang="en-US" altLang="pt-B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pt-BR" sz="2400" i="1"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pt-BR" sz="2400" i="1">
                              <a:latin typeface="Cambria Math" panose="02040503050406030204" pitchFamily="18" charset="0"/>
                            </a:rPr>
                            <m:t>𝐵𝐸</m:t>
                          </m:r>
                          <m:r>
                            <a:rPr lang="en-US" altLang="pt-B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4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33" name="Retângulo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154" y="5426232"/>
                <a:ext cx="2008505" cy="460375"/>
              </a:xfrm>
              <a:prstGeom prst="rect">
                <a:avLst/>
              </a:prstGeom>
              <a:blipFill rotWithShape="1">
                <a:blip r:embed="rId2"/>
                <a:stretch>
                  <a:fillRect l="-18" t="-34" r="18" b="34"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Conector de Seta Reta 3"/>
          <p:cNvCxnSpPr/>
          <p:nvPr/>
        </p:nvCxnSpPr>
        <p:spPr>
          <a:xfrm flipV="1">
            <a:off x="6450330" y="4327525"/>
            <a:ext cx="664845" cy="14605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4F297BB-B745-4CAB-BE1D-CE4C89382949}" type="slidenum">
              <a:rPr lang="pt-BR" smtClean="0"/>
            </a:fld>
            <a:endParaRPr lang="pt-BR"/>
          </a:p>
        </p:txBody>
      </p:sp>
      <p:sp>
        <p:nvSpPr>
          <p:cNvPr id="5" name="Forma livre 4"/>
          <p:cNvSpPr/>
          <p:nvPr/>
        </p:nvSpPr>
        <p:spPr>
          <a:xfrm>
            <a:off x="4405630" y="4212590"/>
            <a:ext cx="2263140" cy="1343025"/>
          </a:xfrm>
          <a:custGeom>
            <a:avLst/>
            <a:gdLst>
              <a:gd name="connisteX0" fmla="*/ 0 w 2263140"/>
              <a:gd name="connsiteY0" fmla="*/ 0 h 1343025"/>
              <a:gd name="connisteX1" fmla="*/ 2263140 w 2263140"/>
              <a:gd name="connsiteY1" fmla="*/ 1343025 h 1343025"/>
              <a:gd name="connisteX2" fmla="*/ 0 w 2263140"/>
              <a:gd name="connsiteY2" fmla="*/ 1328420 h 1343025"/>
              <a:gd name="connisteX3" fmla="*/ 0 w 2263140"/>
              <a:gd name="connsiteY3" fmla="*/ 45720 h 134302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</a:cxnLst>
            <a:rect l="l" t="t" r="r" b="b"/>
            <a:pathLst>
              <a:path w="2263140" h="1343025">
                <a:moveTo>
                  <a:pt x="0" y="0"/>
                </a:moveTo>
                <a:lnTo>
                  <a:pt x="2263140" y="1343025"/>
                </a:lnTo>
                <a:lnTo>
                  <a:pt x="0" y="1328420"/>
                </a:lnTo>
                <a:lnTo>
                  <a:pt x="0" y="45720"/>
                </a:lnTo>
              </a:path>
            </a:pathLst>
          </a:custGeom>
          <a:pattFill prst="ltUp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 altLang="en-US"/>
          </a:p>
        </p:txBody>
      </p:sp>
      <p:sp>
        <p:nvSpPr>
          <p:cNvPr id="26" name="CaixaDeTexto 23"/>
          <p:cNvSpPr txBox="1"/>
          <p:nvPr/>
        </p:nvSpPr>
        <p:spPr>
          <a:xfrm>
            <a:off x="615950" y="367030"/>
            <a:ext cx="11038840" cy="21532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ctr" fontAlgn="auto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pt-BR" alt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2. C</a:t>
            </a:r>
            <a:r>
              <a:rPr lang="pt-BR" altLang="en-US" sz="3600" b="1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B</a:t>
            </a:r>
            <a:endParaRPr lang="pt-BR" altLang="en-US" sz="3600" b="1" baseline="-25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  <a:p>
            <a:pPr indent="0" algn="l" fontAlgn="auto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pt-BR" altLang="en-US" sz="2800" b="1" dirty="0" smtClean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Veja que a base é neutra. Assim, se aumenta a carga negativa de eletrons, deve aumentar a carga positiva de lacunas </a:t>
            </a:r>
            <a:r>
              <a:rPr lang="pt-BR" altLang="en-US" sz="3200" b="1" dirty="0" smtClean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 </a:t>
            </a:r>
            <a:endParaRPr lang="pt-BR" altLang="en-US" sz="3200" b="1" dirty="0" smtClean="0">
              <a:solidFill>
                <a:schemeClr val="tx1"/>
              </a:solidFill>
              <a:effectLst/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</p:txBody>
      </p:sp>
      <p:cxnSp>
        <p:nvCxnSpPr>
          <p:cNvPr id="41" name="Conector Reto 40"/>
          <p:cNvCxnSpPr/>
          <p:nvPr/>
        </p:nvCxnSpPr>
        <p:spPr>
          <a:xfrm>
            <a:off x="4395309" y="3243289"/>
            <a:ext cx="0" cy="249979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Retângulo 42"/>
              <p:cNvSpPr/>
              <p:nvPr/>
            </p:nvSpPr>
            <p:spPr>
              <a:xfrm>
                <a:off x="420724" y="4077492"/>
                <a:ext cx="3537585" cy="8991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𝑝𝐵</m:t>
                          </m:r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pt-BR" sz="24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  <m:r>
                        <a:rPr lang="pt-BR" sz="2400" i="1">
                          <a:latin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  <m:f>
                            <m:f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𝐵𝐸</m:t>
                                  </m:r>
                                  <m:r>
                                    <a:rPr lang="en-US" altLang="pt-BR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𝑘𝑇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43" name="Retângulo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724" y="4077492"/>
                <a:ext cx="3537585" cy="899160"/>
              </a:xfrm>
              <a:prstGeom prst="rect">
                <a:avLst/>
              </a:prstGeom>
              <a:blipFill rotWithShape="1">
                <a:blip r:embed="rId1"/>
                <a:stretch>
                  <a:fillRect l="-10" t="-17" r="10" b="17"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CaixaDeTexto 28"/>
          <p:cNvSpPr txBox="1"/>
          <p:nvPr/>
        </p:nvSpPr>
        <p:spPr>
          <a:xfrm>
            <a:off x="5482701" y="4020131"/>
            <a:ext cx="5886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pt-BR" sz="3600" i="1" dirty="0" err="1" smtClean="0"/>
              <a:t>n</a:t>
            </a:r>
            <a:r>
              <a:rPr lang="pt-BR" sz="3600" i="1" baseline="-25000" dirty="0" err="1"/>
              <a:t>p</a:t>
            </a:r>
            <a:endParaRPr lang="pt-BR" sz="3600" i="1" dirty="0"/>
          </a:p>
        </p:txBody>
      </p:sp>
      <p:cxnSp>
        <p:nvCxnSpPr>
          <p:cNvPr id="46" name="Conector de Seta Reta 45"/>
          <p:cNvCxnSpPr/>
          <p:nvPr/>
        </p:nvCxnSpPr>
        <p:spPr>
          <a:xfrm>
            <a:off x="4410075" y="3544570"/>
            <a:ext cx="2232025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aixaDeTexto 6"/>
          <p:cNvSpPr txBox="1"/>
          <p:nvPr/>
        </p:nvSpPr>
        <p:spPr>
          <a:xfrm>
            <a:off x="5386028" y="3083179"/>
            <a:ext cx="882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t-BR" sz="2400" b="1" dirty="0" err="1" smtClean="0"/>
              <a:t>W</a:t>
            </a:r>
            <a:r>
              <a:rPr lang="pt-BR" sz="2400" b="1" baseline="-25000" dirty="0" err="1" smtClean="0"/>
              <a:t>Bef</a:t>
            </a:r>
            <a:endParaRPr lang="pt-BR" sz="2400" b="1" dirty="0"/>
          </a:p>
        </p:txBody>
      </p:sp>
      <p:sp>
        <p:nvSpPr>
          <p:cNvPr id="48" name="CaixaDeTexto 6"/>
          <p:cNvSpPr txBox="1"/>
          <p:nvPr/>
        </p:nvSpPr>
        <p:spPr>
          <a:xfrm>
            <a:off x="1375059" y="2723664"/>
            <a:ext cx="1629466" cy="521970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  <p:txBody>
          <a:bodyPr wrap="square" rtlCol="0">
            <a:spAutoFit/>
          </a:bodyPr>
          <a:p>
            <a:pPr algn="ctr"/>
            <a:r>
              <a:rPr lang="pt-B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Emissor</a:t>
            </a:r>
            <a:endParaRPr lang="pt-BR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CaixaDeTexto 6"/>
          <p:cNvSpPr txBox="1"/>
          <p:nvPr/>
        </p:nvSpPr>
        <p:spPr>
          <a:xfrm>
            <a:off x="7128794" y="2464584"/>
            <a:ext cx="1629466" cy="521970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  <p:txBody>
          <a:bodyPr wrap="square" rtlCol="0">
            <a:spAutoFit/>
          </a:bodyPr>
          <a:p>
            <a:pPr algn="ctr"/>
            <a:r>
              <a:rPr lang="pt-B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Coletor</a:t>
            </a:r>
            <a:endParaRPr lang="pt-BR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0" name="Conector Reto 49"/>
          <p:cNvCxnSpPr/>
          <p:nvPr/>
        </p:nvCxnSpPr>
        <p:spPr>
          <a:xfrm flipH="1">
            <a:off x="7128218" y="2986263"/>
            <a:ext cx="1" cy="236184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to 50"/>
          <p:cNvCxnSpPr/>
          <p:nvPr/>
        </p:nvCxnSpPr>
        <p:spPr>
          <a:xfrm>
            <a:off x="4182584" y="2960079"/>
            <a:ext cx="0" cy="249979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tângulo de cantos arredondados 36"/>
          <p:cNvSpPr/>
          <p:nvPr/>
        </p:nvSpPr>
        <p:spPr>
          <a:xfrm>
            <a:off x="3958590" y="3242945"/>
            <a:ext cx="425450" cy="2499995"/>
          </a:xfrm>
          <a:prstGeom prst="roundRect">
            <a:avLst/>
          </a:prstGeom>
          <a:solidFill>
            <a:srgbClr val="F7FD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/>
          </a:p>
        </p:txBody>
      </p:sp>
      <p:sp>
        <p:nvSpPr>
          <p:cNvPr id="54" name="Retângulo de cantos arredondados 37"/>
          <p:cNvSpPr/>
          <p:nvPr/>
        </p:nvSpPr>
        <p:spPr>
          <a:xfrm>
            <a:off x="6654800" y="3245485"/>
            <a:ext cx="712470" cy="2499995"/>
          </a:xfrm>
          <a:prstGeom prst="roundRect">
            <a:avLst/>
          </a:prstGeom>
          <a:solidFill>
            <a:srgbClr val="F7FD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/>
          </a:p>
        </p:txBody>
      </p:sp>
      <p:cxnSp>
        <p:nvCxnSpPr>
          <p:cNvPr id="55" name="Conector Reto 54"/>
          <p:cNvCxnSpPr/>
          <p:nvPr/>
        </p:nvCxnSpPr>
        <p:spPr>
          <a:xfrm>
            <a:off x="4395470" y="3625215"/>
            <a:ext cx="2243455" cy="1900555"/>
          </a:xfrm>
          <a:prstGeom prst="line">
            <a:avLst/>
          </a:prstGeom>
          <a:ln w="38100">
            <a:solidFill>
              <a:srgbClr val="C0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Retângulo 55"/>
              <p:cNvSpPr/>
              <p:nvPr/>
            </p:nvSpPr>
            <p:spPr>
              <a:xfrm>
                <a:off x="4019939" y="5549223"/>
                <a:ext cx="3956685" cy="8991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𝑝𝐵</m:t>
                          </m:r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pt-BR" sz="24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  <m:r>
                        <a:rPr lang="pt-BR" sz="2400" i="1">
                          <a:latin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  <m:f>
                            <m:f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𝐵𝐶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𝑘𝑇</m:t>
                              </m:r>
                            </m:den>
                          </m:f>
                        </m:e>
                      </m:d>
                      <m:r>
                        <a:rPr lang="en-US" altLang="pt-BR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≈</m:t>
                      </m:r>
                      <m:r>
                        <a:rPr lang="en-US" altLang="pt-BR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56" name="Retângulo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9939" y="5549223"/>
                <a:ext cx="3956685" cy="899160"/>
              </a:xfrm>
              <a:prstGeom prst="rect">
                <a:avLst/>
              </a:prstGeom>
              <a:blipFill rotWithShape="1">
                <a:blip r:embed="rId2"/>
                <a:stretch>
                  <a:fillRect l="-10" t="-66" r="10" b="66"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CaixaDeTexto 6"/>
          <p:cNvSpPr txBox="1"/>
          <p:nvPr/>
        </p:nvSpPr>
        <p:spPr>
          <a:xfrm>
            <a:off x="6668770" y="4206240"/>
            <a:ext cx="708025" cy="4603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pPr algn="ctr"/>
            <a:r>
              <a:rPr lang="pt-BR" sz="2400" b="1" dirty="0" err="1" smtClean="0"/>
              <a:t>W</a:t>
            </a:r>
            <a:r>
              <a:rPr lang="pt-BR" sz="2400" b="1" baseline="-25000" dirty="0" err="1" smtClean="0"/>
              <a:t>BC</a:t>
            </a:r>
            <a:endParaRPr lang="pt-BR" sz="2400" b="1" baseline="-25000" dirty="0" err="1" smtClean="0"/>
          </a:p>
        </p:txBody>
      </p:sp>
      <p:cxnSp>
        <p:nvCxnSpPr>
          <p:cNvPr id="60" name="Conector Reto 59"/>
          <p:cNvCxnSpPr/>
          <p:nvPr/>
        </p:nvCxnSpPr>
        <p:spPr>
          <a:xfrm flipH="1">
            <a:off x="6654508" y="3437748"/>
            <a:ext cx="1" cy="236184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to 60"/>
          <p:cNvCxnSpPr/>
          <p:nvPr/>
        </p:nvCxnSpPr>
        <p:spPr>
          <a:xfrm>
            <a:off x="4420870" y="4243070"/>
            <a:ext cx="2221230" cy="1316990"/>
          </a:xfrm>
          <a:prstGeom prst="line">
            <a:avLst/>
          </a:prstGeom>
          <a:ln w="38100">
            <a:solidFill>
              <a:srgbClr val="C0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Reto 61"/>
          <p:cNvCxnSpPr/>
          <p:nvPr/>
        </p:nvCxnSpPr>
        <p:spPr>
          <a:xfrm flipV="1">
            <a:off x="2900045" y="5549265"/>
            <a:ext cx="486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tângulo 26"/>
              <p:cNvSpPr/>
              <p:nvPr/>
            </p:nvSpPr>
            <p:spPr>
              <a:xfrm>
                <a:off x="482319" y="3178332"/>
                <a:ext cx="3537585" cy="8991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𝑝𝐵</m:t>
                          </m:r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pt-BR" sz="24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  <m:r>
                        <a:rPr lang="pt-BR" sz="2400" i="1">
                          <a:latin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  <m:f>
                            <m:f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𝐵𝐸</m:t>
                                  </m:r>
                                  <m:r>
                                    <a:rPr lang="en-US" altLang="pt-B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𝑘𝑇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27" name="Retângulo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319" y="3178332"/>
                <a:ext cx="3537585" cy="899160"/>
              </a:xfrm>
              <a:prstGeom prst="rect">
                <a:avLst/>
              </a:prstGeom>
              <a:blipFill rotWithShape="1">
                <a:blip r:embed="rId3"/>
                <a:stretch>
                  <a:fillRect l="-10" t="-17" r="10" b="17"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Forma livre 27"/>
          <p:cNvSpPr/>
          <p:nvPr/>
        </p:nvSpPr>
        <p:spPr>
          <a:xfrm>
            <a:off x="3836035" y="3809365"/>
            <a:ext cx="612140" cy="210820"/>
          </a:xfrm>
          <a:custGeom>
            <a:avLst/>
            <a:gdLst>
              <a:gd name="connisteX0" fmla="*/ 612225 w 612225"/>
              <a:gd name="connsiteY0" fmla="*/ 0 h 210820"/>
              <a:gd name="connisteX1" fmla="*/ 506815 w 612225"/>
              <a:gd name="connsiteY1" fmla="*/ 195580 h 210820"/>
              <a:gd name="connisteX2" fmla="*/ 295360 w 612225"/>
              <a:gd name="connsiteY2" fmla="*/ 60325 h 210820"/>
              <a:gd name="connisteX3" fmla="*/ 23580 w 612225"/>
              <a:gd name="connsiteY3" fmla="*/ 195580 h 210820"/>
              <a:gd name="connisteX4" fmla="*/ 23580 w 612225"/>
              <a:gd name="connsiteY4" fmla="*/ 195580 h 210820"/>
              <a:gd name="connisteX5" fmla="*/ 8975 w 612225"/>
              <a:gd name="connsiteY5" fmla="*/ 210820 h 21082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rect l="l" t="t" r="r" b="b"/>
            <a:pathLst>
              <a:path w="612226" h="210820">
                <a:moveTo>
                  <a:pt x="612226" y="0"/>
                </a:moveTo>
                <a:cubicBezTo>
                  <a:pt x="595081" y="41910"/>
                  <a:pt x="570316" y="183515"/>
                  <a:pt x="506816" y="195580"/>
                </a:cubicBezTo>
                <a:cubicBezTo>
                  <a:pt x="443316" y="207645"/>
                  <a:pt x="391881" y="60325"/>
                  <a:pt x="295361" y="60325"/>
                </a:cubicBezTo>
                <a:cubicBezTo>
                  <a:pt x="198841" y="60325"/>
                  <a:pt x="78191" y="168275"/>
                  <a:pt x="23581" y="195580"/>
                </a:cubicBezTo>
                <a:cubicBezTo>
                  <a:pt x="-31029" y="222885"/>
                  <a:pt x="26756" y="192405"/>
                  <a:pt x="23581" y="195580"/>
                </a:cubicBezTo>
                <a:cubicBezTo>
                  <a:pt x="20406" y="198755"/>
                  <a:pt x="12151" y="207645"/>
                  <a:pt x="8976" y="210820"/>
                </a:cubicBezTo>
              </a:path>
            </a:pathLst>
          </a:custGeom>
          <a:noFill/>
          <a:ln>
            <a:solidFill>
              <a:srgbClr val="C00000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 altLang="en-US"/>
          </a:p>
        </p:txBody>
      </p:sp>
      <p:sp>
        <p:nvSpPr>
          <p:cNvPr id="29" name="Forma livre 28"/>
          <p:cNvSpPr/>
          <p:nvPr/>
        </p:nvSpPr>
        <p:spPr>
          <a:xfrm>
            <a:off x="3862705" y="4227830"/>
            <a:ext cx="558165" cy="506730"/>
          </a:xfrm>
          <a:custGeom>
            <a:avLst/>
            <a:gdLst>
              <a:gd name="connisteX0" fmla="*/ 558165 w 558165"/>
              <a:gd name="connsiteY0" fmla="*/ 0 h 506857"/>
              <a:gd name="connisteX1" fmla="*/ 422910 w 558165"/>
              <a:gd name="connsiteY1" fmla="*/ 497840 h 506857"/>
              <a:gd name="connisteX2" fmla="*/ 135890 w 558165"/>
              <a:gd name="connsiteY2" fmla="*/ 287020 h 506857"/>
              <a:gd name="connisteX3" fmla="*/ 0 w 558165"/>
              <a:gd name="connsiteY3" fmla="*/ 316865 h 506857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</a:cxnLst>
            <a:rect l="l" t="t" r="r" b="b"/>
            <a:pathLst>
              <a:path w="558165" h="506857">
                <a:moveTo>
                  <a:pt x="558165" y="0"/>
                </a:moveTo>
                <a:cubicBezTo>
                  <a:pt x="536575" y="103505"/>
                  <a:pt x="507365" y="440690"/>
                  <a:pt x="422910" y="497840"/>
                </a:cubicBezTo>
                <a:cubicBezTo>
                  <a:pt x="338455" y="554990"/>
                  <a:pt x="220345" y="323215"/>
                  <a:pt x="135890" y="287020"/>
                </a:cubicBezTo>
                <a:cubicBezTo>
                  <a:pt x="51435" y="250825"/>
                  <a:pt x="21590" y="306705"/>
                  <a:pt x="0" y="316865"/>
                </a:cubicBezTo>
              </a:path>
            </a:pathLst>
          </a:custGeom>
          <a:noFill/>
          <a:ln w="19050">
            <a:solidFill>
              <a:srgbClr val="C00000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 altLang="en-US"/>
          </a:p>
        </p:txBody>
      </p:sp>
      <p:sp>
        <p:nvSpPr>
          <p:cNvPr id="3" name="CaixaDeTexto 45"/>
          <p:cNvSpPr txBox="1"/>
          <p:nvPr/>
        </p:nvSpPr>
        <p:spPr>
          <a:xfrm>
            <a:off x="8074660" y="3067050"/>
            <a:ext cx="358013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16510" indent="-16510" algn="l">
              <a:spcBef>
                <a:spcPts val="600"/>
              </a:spcBef>
              <a:spcAft>
                <a:spcPts val="600"/>
              </a:spcAft>
              <a:buFont typeface="+mj-lt"/>
              <a:buNone/>
            </a:pPr>
            <a:r>
              <a:rPr lang="pt-BR" altLang="en-US" sz="2800" b="1" dirty="0" smtClean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Carga na base Q</a:t>
            </a:r>
            <a:r>
              <a:rPr lang="pt-BR" altLang="en-US" sz="2800" b="1" baseline="-25000" dirty="0" smtClean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b</a:t>
            </a:r>
            <a:r>
              <a:rPr lang="pt-BR" altLang="en-US" sz="2800" b="1" dirty="0" smtClean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 (região ativa)</a:t>
            </a:r>
            <a:endParaRPr lang="pt-BR" altLang="en-US" sz="2800" b="1" dirty="0" smtClean="0">
              <a:solidFill>
                <a:schemeClr val="tx1"/>
              </a:solidFill>
              <a:effectLst/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tângulo 32"/>
              <p:cNvSpPr/>
              <p:nvPr/>
            </p:nvSpPr>
            <p:spPr>
              <a:xfrm>
                <a:off x="1088744" y="5572282"/>
                <a:ext cx="2008505" cy="4603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pt-BR" sz="2400" i="1">
                              <a:latin typeface="Cambria Math" panose="02040503050406030204" pitchFamily="18" charset="0"/>
                            </a:rPr>
                            <m:t>𝐵𝐸</m:t>
                          </m:r>
                          <m:r>
                            <a:rPr lang="en-US" altLang="pt-B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pt-BR" sz="2400" i="1"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pt-BR" sz="2400" i="1">
                              <a:latin typeface="Cambria Math" panose="02040503050406030204" pitchFamily="18" charset="0"/>
                            </a:rPr>
                            <m:t>𝐵𝐸</m:t>
                          </m:r>
                          <m:r>
                            <a:rPr lang="en-US" altLang="pt-B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4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33" name="Retângulo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744" y="5572282"/>
                <a:ext cx="2008505" cy="460375"/>
              </a:xfrm>
              <a:prstGeom prst="rect">
                <a:avLst/>
              </a:prstGeom>
              <a:blipFill rotWithShape="1">
                <a:blip r:embed="rId4"/>
                <a:stretch>
                  <a:fillRect l="-18" t="-34" r="18" b="34"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tângulo 3"/>
              <p:cNvSpPr/>
              <p:nvPr/>
            </p:nvSpPr>
            <p:spPr>
              <a:xfrm>
                <a:off x="7598764" y="4319427"/>
                <a:ext cx="4521200" cy="1028700"/>
              </a:xfrm>
              <a:prstGeom prst="rect">
                <a:avLst/>
              </a:prstGeom>
              <a:ln w="34925">
                <a:solidFill>
                  <a:srgbClr val="FFFF00"/>
                </a:solidFill>
              </a:ln>
            </p:spPr>
            <p:txBody>
              <a:bodyPr wrap="none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28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pt-BR" sz="2800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altLang="pt-BR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pt-BR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pt-B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  <m:r>
                        <a:rPr lang="pt-BR" sz="2800" i="1">
                          <a:latin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𝑞</m:t>
                          </m:r>
                          <m:f>
                            <m:fPr>
                              <m:ctrlPr>
                                <a:rPr lang="pt-BR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pt-BR" sz="2800" i="1">
                                      <a:latin typeface="Cambria Math" panose="02040503050406030204" pitchFamily="18" charset="0"/>
                                    </a:rPr>
                                    <m:t>𝐵𝐸</m:t>
                                  </m:r>
                                  <m:r>
                                    <a:rPr lang="en-US" altLang="pt-BR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𝑘𝑇</m:t>
                              </m:r>
                            </m:den>
                          </m:f>
                        </m:e>
                      </m:d>
                      <m:f>
                        <m:fPr>
                          <m:ctrlPr>
                            <a:rPr lang="pt-BR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pt-BR" sz="28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altLang="pt-BR" sz="28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𝐵𝑒𝑓</m:t>
                              </m:r>
                            </m:sub>
                          </m:sSub>
                        </m:num>
                        <m:den>
                          <m:r>
                            <a:rPr lang="en-US" altLang="pt-BR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28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8764" y="4319427"/>
                <a:ext cx="4521200" cy="1028700"/>
              </a:xfrm>
              <a:prstGeom prst="rect">
                <a:avLst/>
              </a:prstGeom>
              <a:blipFill rotWithShape="1">
                <a:blip r:embed="rId5"/>
                <a:stretch>
                  <a:fillRect l="-387" t="-1744" r="-385" b="-1651"/>
                </a:stretch>
              </a:blipFill>
              <a:ln w="34925">
                <a:solidFill>
                  <a:srgbClr val="FFFF00"/>
                </a:solidFill>
              </a:ln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rma livre 5"/>
          <p:cNvSpPr/>
          <p:nvPr/>
        </p:nvSpPr>
        <p:spPr>
          <a:xfrm>
            <a:off x="5054600" y="3684905"/>
            <a:ext cx="2941955" cy="1388110"/>
          </a:xfrm>
          <a:custGeom>
            <a:avLst/>
            <a:gdLst>
              <a:gd name="connisteX0" fmla="*/ 0 w 2941955"/>
              <a:gd name="connsiteY0" fmla="*/ 1388110 h 1388110"/>
              <a:gd name="connisteX1" fmla="*/ 1267460 w 2941955"/>
              <a:gd name="connsiteY1" fmla="*/ 784225 h 1388110"/>
              <a:gd name="connisteX2" fmla="*/ 1538605 w 2941955"/>
              <a:gd name="connsiteY2" fmla="*/ 332105 h 1388110"/>
              <a:gd name="connisteX3" fmla="*/ 2383790 w 2941955"/>
              <a:gd name="connsiteY3" fmla="*/ 241300 h 1388110"/>
              <a:gd name="connisteX4" fmla="*/ 2941955 w 2941955"/>
              <a:gd name="connsiteY4" fmla="*/ 0 h 138811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2941955" h="1388110">
                <a:moveTo>
                  <a:pt x="0" y="1388110"/>
                </a:moveTo>
                <a:cubicBezTo>
                  <a:pt x="248285" y="1276350"/>
                  <a:pt x="959485" y="995680"/>
                  <a:pt x="1267460" y="784225"/>
                </a:cubicBezTo>
                <a:cubicBezTo>
                  <a:pt x="1575435" y="572770"/>
                  <a:pt x="1315085" y="440690"/>
                  <a:pt x="1538605" y="332105"/>
                </a:cubicBezTo>
                <a:cubicBezTo>
                  <a:pt x="1762125" y="223520"/>
                  <a:pt x="2103120" y="307975"/>
                  <a:pt x="2383790" y="241300"/>
                </a:cubicBezTo>
                <a:cubicBezTo>
                  <a:pt x="2664460" y="174625"/>
                  <a:pt x="2847340" y="46355"/>
                  <a:pt x="2941955" y="0"/>
                </a:cubicBezTo>
              </a:path>
            </a:pathLst>
          </a:custGeom>
          <a:noFill/>
          <a:ln w="19050">
            <a:solidFill>
              <a:srgbClr val="C00000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 altLang="en-US"/>
          </a:p>
        </p:txBody>
      </p:sp>
      <p:cxnSp>
        <p:nvCxnSpPr>
          <p:cNvPr id="8" name="Conector de Seta Reta 7"/>
          <p:cNvCxnSpPr/>
          <p:nvPr/>
        </p:nvCxnSpPr>
        <p:spPr>
          <a:xfrm flipV="1">
            <a:off x="6690360" y="4976495"/>
            <a:ext cx="664845" cy="14605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4F297BB-B745-4CAB-BE1D-CE4C89382949}" type="slidenum">
              <a:rPr lang="pt-BR" smtClean="0"/>
            </a:fld>
            <a:endParaRPr lang="pt-BR"/>
          </a:p>
        </p:txBody>
      </p:sp>
      <p:sp>
        <p:nvSpPr>
          <p:cNvPr id="26" name="CaixaDeTexto 23"/>
          <p:cNvSpPr txBox="1"/>
          <p:nvPr/>
        </p:nvSpPr>
        <p:spPr>
          <a:xfrm>
            <a:off x="576580" y="407035"/>
            <a:ext cx="110388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ctr" fontAlgn="auto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pt-BR" alt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2. C</a:t>
            </a:r>
            <a:r>
              <a:rPr lang="pt-BR" altLang="en-US" sz="3600" b="1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B</a:t>
            </a:r>
            <a:endParaRPr lang="pt-BR" altLang="en-US" sz="2800" b="1" dirty="0" smtClean="0">
              <a:solidFill>
                <a:schemeClr val="tx1"/>
              </a:solidFill>
              <a:effectLst/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</p:txBody>
      </p:sp>
      <p:cxnSp>
        <p:nvCxnSpPr>
          <p:cNvPr id="3" name="Conector Reto 74"/>
          <p:cNvCxnSpPr/>
          <p:nvPr/>
        </p:nvCxnSpPr>
        <p:spPr>
          <a:xfrm>
            <a:off x="6892210" y="308123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 flipH="1">
            <a:off x="5943586" y="3587578"/>
            <a:ext cx="0" cy="416878"/>
          </a:xfrm>
          <a:prstGeom prst="line">
            <a:avLst/>
          </a:prstGeom>
          <a:ln w="25400"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 flipV="1">
            <a:off x="6881531" y="2158722"/>
            <a:ext cx="0" cy="1456152"/>
          </a:xfrm>
          <a:prstGeom prst="line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upo 10"/>
          <p:cNvGrpSpPr/>
          <p:nvPr/>
        </p:nvGrpSpPr>
        <p:grpSpPr>
          <a:xfrm>
            <a:off x="6698397" y="2528893"/>
            <a:ext cx="387626" cy="552342"/>
            <a:chOff x="7555792" y="2647951"/>
            <a:chExt cx="387626" cy="552342"/>
          </a:xfrm>
          <a:solidFill>
            <a:srgbClr val="00B0F0">
              <a:alpha val="97000"/>
            </a:srgbClr>
          </a:solidFill>
        </p:grpSpPr>
        <p:sp>
          <p:nvSpPr>
            <p:cNvPr id="12" name="Elipse 11"/>
            <p:cNvSpPr/>
            <p:nvPr/>
          </p:nvSpPr>
          <p:spPr>
            <a:xfrm>
              <a:off x="7555792" y="2647951"/>
              <a:ext cx="387626" cy="552342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pt-BR"/>
            </a:p>
          </p:txBody>
        </p:sp>
        <p:cxnSp>
          <p:nvCxnSpPr>
            <p:cNvPr id="13" name="Conector de Seta Reta 59"/>
            <p:cNvCxnSpPr/>
            <p:nvPr/>
          </p:nvCxnSpPr>
          <p:spPr>
            <a:xfrm flipH="1">
              <a:off x="7758527" y="2740305"/>
              <a:ext cx="0" cy="363994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headEnd type="none" w="lg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Conector Reto 13"/>
          <p:cNvCxnSpPr/>
          <p:nvPr/>
        </p:nvCxnSpPr>
        <p:spPr>
          <a:xfrm rot="5400000" flipH="1">
            <a:off x="4571469" y="1602505"/>
            <a:ext cx="0" cy="1116000"/>
          </a:xfrm>
          <a:prstGeom prst="line">
            <a:avLst/>
          </a:prstGeom>
          <a:ln w="25400"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8"/>
          <p:cNvCxnSpPr/>
          <p:nvPr/>
        </p:nvCxnSpPr>
        <p:spPr>
          <a:xfrm rot="5400000" flipH="1">
            <a:off x="8348054" y="1698340"/>
            <a:ext cx="635" cy="54000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/>
          <p:nvPr/>
        </p:nvCxnSpPr>
        <p:spPr>
          <a:xfrm flipH="1">
            <a:off x="6139216" y="3658353"/>
            <a:ext cx="635" cy="54000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8"/>
          <p:cNvCxnSpPr/>
          <p:nvPr/>
        </p:nvCxnSpPr>
        <p:spPr>
          <a:xfrm rot="16200000" flipH="1">
            <a:off x="4713316" y="1697248"/>
            <a:ext cx="635" cy="54000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 de Texto 23"/>
          <p:cNvSpPr txBox="1"/>
          <p:nvPr/>
        </p:nvSpPr>
        <p:spPr>
          <a:xfrm>
            <a:off x="6097793" y="3692054"/>
            <a:ext cx="6070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sz="2800" dirty="0" smtClean="0">
                <a:latin typeface="Comic Sans MS" panose="030F0702030302020204" pitchFamily="66" charset="0"/>
                <a:cs typeface="Comic Sans MS" panose="030F0702030302020204" pitchFamily="66" charset="0"/>
              </a:rPr>
              <a:t>i</a:t>
            </a:r>
            <a:r>
              <a:rPr lang="pt-BR" altLang="en-US" sz="2800" baseline="-25000" dirty="0">
                <a:latin typeface="Comic Sans MS" panose="030F0702030302020204" pitchFamily="66" charset="0"/>
                <a:cs typeface="Comic Sans MS" panose="030F0702030302020204" pitchFamily="66" charset="0"/>
              </a:rPr>
              <a:t>E</a:t>
            </a:r>
            <a:endParaRPr lang="pt-BR" altLang="en-US" sz="2800" baseline="-25000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19" name="Caixa de Texto 23"/>
          <p:cNvSpPr txBox="1"/>
          <p:nvPr/>
        </p:nvSpPr>
        <p:spPr>
          <a:xfrm>
            <a:off x="5491423" y="2534133"/>
            <a:ext cx="833036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sz="3200" i="1" dirty="0" smtClean="0">
                <a:latin typeface="Cambria" panose="02040503050406030204" charset="0"/>
                <a:cs typeface="Cambria" panose="02040503050406030204" charset="0"/>
              </a:rPr>
              <a:t>v</a:t>
            </a:r>
            <a:r>
              <a:rPr lang="pt-BR" altLang="en-US" sz="3200" i="1" baseline="-25000" dirty="0" smtClean="0">
                <a:latin typeface="Cambria" panose="02040503050406030204" charset="0"/>
                <a:cs typeface="Cambria" panose="02040503050406030204" charset="0"/>
              </a:rPr>
              <a:t>be</a:t>
            </a:r>
            <a:endParaRPr lang="pt-BR" altLang="en-US" sz="3200" i="1" baseline="-25000" dirty="0" smtClean="0"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20" name="Caixa de Texto 23"/>
          <p:cNvSpPr txBox="1"/>
          <p:nvPr/>
        </p:nvSpPr>
        <p:spPr>
          <a:xfrm>
            <a:off x="8234359" y="2126749"/>
            <a:ext cx="833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sz="2800" dirty="0" smtClean="0">
                <a:latin typeface="Comic Sans MS" panose="030F0702030302020204" pitchFamily="66" charset="0"/>
                <a:cs typeface="Comic Sans MS" panose="030F0702030302020204" pitchFamily="66" charset="0"/>
              </a:rPr>
              <a:t>C</a:t>
            </a:r>
            <a:endParaRPr lang="pt-BR" altLang="en-US" sz="2800" baseline="-25000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21" name="Caixa de Texto 23"/>
          <p:cNvSpPr txBox="1"/>
          <p:nvPr/>
        </p:nvSpPr>
        <p:spPr>
          <a:xfrm>
            <a:off x="5264813" y="3746513"/>
            <a:ext cx="833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sz="2800" dirty="0" smtClean="0">
                <a:latin typeface="Comic Sans MS" panose="030F0702030302020204" pitchFamily="66" charset="0"/>
                <a:cs typeface="Comic Sans MS" panose="030F0702030302020204" pitchFamily="66" charset="0"/>
              </a:rPr>
              <a:t>E</a:t>
            </a:r>
            <a:endParaRPr lang="pt-BR" altLang="en-US" sz="2800" baseline="-25000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22" name="Caixa de Texto 23"/>
          <p:cNvSpPr txBox="1"/>
          <p:nvPr/>
        </p:nvSpPr>
        <p:spPr>
          <a:xfrm>
            <a:off x="3642896" y="1603067"/>
            <a:ext cx="833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sz="2800" dirty="0" smtClean="0">
                <a:latin typeface="Comic Sans MS" panose="030F0702030302020204" pitchFamily="66" charset="0"/>
                <a:cs typeface="Comic Sans MS" panose="030F0702030302020204" pitchFamily="66" charset="0"/>
              </a:rPr>
              <a:t>B</a:t>
            </a:r>
            <a:endParaRPr lang="pt-BR" altLang="en-US" sz="2800" baseline="-25000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cxnSp>
        <p:nvCxnSpPr>
          <p:cNvPr id="23" name="Conector Reto 22"/>
          <p:cNvCxnSpPr/>
          <p:nvPr/>
        </p:nvCxnSpPr>
        <p:spPr>
          <a:xfrm rot="16200000">
            <a:off x="7665836" y="1357446"/>
            <a:ext cx="0" cy="1584000"/>
          </a:xfrm>
          <a:prstGeom prst="line">
            <a:avLst/>
          </a:prstGeom>
          <a:ln w="25400"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/>
          <p:cNvCxnSpPr/>
          <p:nvPr/>
        </p:nvCxnSpPr>
        <p:spPr>
          <a:xfrm flipH="1">
            <a:off x="4318000" y="3607435"/>
            <a:ext cx="3888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 flipV="1">
            <a:off x="5116966" y="2158309"/>
            <a:ext cx="0" cy="1456152"/>
          </a:xfrm>
          <a:prstGeom prst="line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Caixa de Texto 29"/>
              <p:cNvSpPr txBox="1"/>
              <p:nvPr/>
            </p:nvSpPr>
            <p:spPr>
              <a:xfrm>
                <a:off x="6858635" y="2971800"/>
                <a:ext cx="1219835" cy="52197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pt-BR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pt-BR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b>
                        <m:sSubPr>
                          <m:ctrlPr>
                            <a:rPr lang="en-US" altLang="pt-BR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𝑏𝑒</m:t>
                          </m:r>
                        </m:sub>
                      </m:sSub>
                    </m:oMath>
                  </m:oMathPara>
                </a14:m>
                <a:endParaRPr lang="en-US" altLang="en-US" sz="2800" i="1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0" name="Caixa de Texto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635" y="2971800"/>
                <a:ext cx="1219835" cy="521970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upo 30"/>
          <p:cNvGrpSpPr/>
          <p:nvPr/>
        </p:nvGrpSpPr>
        <p:grpSpPr>
          <a:xfrm rot="5400000" flipH="1">
            <a:off x="4463583" y="2739267"/>
            <a:ext cx="1274445" cy="234950"/>
            <a:chOff x="4152748" y="3524056"/>
            <a:chExt cx="1274569" cy="255373"/>
          </a:xfrm>
        </p:grpSpPr>
        <p:cxnSp>
          <p:nvCxnSpPr>
            <p:cNvPr id="32" name="Conector Reto 79"/>
            <p:cNvCxnSpPr/>
            <p:nvPr/>
          </p:nvCxnSpPr>
          <p:spPr>
            <a:xfrm flipV="1">
              <a:off x="4152748" y="3640943"/>
              <a:ext cx="1274569" cy="0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tângulo 32"/>
            <p:cNvSpPr/>
            <p:nvPr/>
          </p:nvSpPr>
          <p:spPr>
            <a:xfrm>
              <a:off x="4606140" y="3524056"/>
              <a:ext cx="476096" cy="255373"/>
            </a:xfrm>
            <a:prstGeom prst="rect">
              <a:avLst/>
            </a:prstGeom>
            <a:ln w="22225"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pt-BR" sz="240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2" name="Caixa de Texto 51"/>
              <p:cNvSpPr txBox="1"/>
              <p:nvPr/>
            </p:nvSpPr>
            <p:spPr>
              <a:xfrm>
                <a:off x="4588510" y="2856865"/>
                <a:ext cx="629920" cy="58356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altLang="en-US" sz="3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</m:ctrlPr>
                        </m:sSubPr>
                        <m:e>
                          <m:r>
                            <a:rPr lang="en-US" altLang="pt-BR" sz="3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pt-BR" sz="3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  <m:t>𝜋</m:t>
                          </m:r>
                        </m:sub>
                      </m:sSub>
                    </m:oMath>
                  </m:oMathPara>
                </a14:m>
                <a:endParaRPr lang="en-US" altLang="pt-BR" sz="3200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  <a:sym typeface="Symbol" panose="05050102010706020507" charset="0"/>
                </a:endParaRPr>
              </a:p>
            </p:txBody>
          </p:sp>
        </mc:Choice>
        <mc:Fallback>
          <p:sp>
            <p:nvSpPr>
              <p:cNvPr id="52" name="Caixa de Texto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8510" y="2856865"/>
                <a:ext cx="629920" cy="5835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upo 57"/>
          <p:cNvGrpSpPr/>
          <p:nvPr/>
        </p:nvGrpSpPr>
        <p:grpSpPr>
          <a:xfrm rot="5400000" flipH="1">
            <a:off x="7507130" y="2760859"/>
            <a:ext cx="1404000" cy="234950"/>
            <a:chOff x="4143847" y="3524056"/>
            <a:chExt cx="1404137" cy="255373"/>
          </a:xfrm>
        </p:grpSpPr>
        <p:cxnSp>
          <p:nvCxnSpPr>
            <p:cNvPr id="59" name="Conector Reto 79"/>
            <p:cNvCxnSpPr/>
            <p:nvPr/>
          </p:nvCxnSpPr>
          <p:spPr>
            <a:xfrm flipV="1">
              <a:off x="4143847" y="3661641"/>
              <a:ext cx="1404137" cy="0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Retângulo 62"/>
            <p:cNvSpPr/>
            <p:nvPr/>
          </p:nvSpPr>
          <p:spPr>
            <a:xfrm>
              <a:off x="4606140" y="3524056"/>
              <a:ext cx="476096" cy="255373"/>
            </a:xfrm>
            <a:prstGeom prst="rect">
              <a:avLst/>
            </a:prstGeom>
            <a:ln w="22225"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pt-BR" sz="2400"/>
            </a:p>
          </p:txBody>
        </p:sp>
      </p:grpSp>
      <p:grpSp>
        <p:nvGrpSpPr>
          <p:cNvPr id="64" name="Grupo 63"/>
          <p:cNvGrpSpPr/>
          <p:nvPr/>
        </p:nvGrpSpPr>
        <p:grpSpPr>
          <a:xfrm flipH="1">
            <a:off x="5093504" y="2042674"/>
            <a:ext cx="1908000" cy="234950"/>
            <a:chOff x="3929377" y="3524056"/>
            <a:chExt cx="1908186" cy="255373"/>
          </a:xfrm>
        </p:grpSpPr>
        <p:cxnSp>
          <p:nvCxnSpPr>
            <p:cNvPr id="65" name="Conector Reto 79"/>
            <p:cNvCxnSpPr/>
            <p:nvPr/>
          </p:nvCxnSpPr>
          <p:spPr>
            <a:xfrm flipV="1">
              <a:off x="3929377" y="3645076"/>
              <a:ext cx="1908186" cy="0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tângulo 65"/>
            <p:cNvSpPr/>
            <p:nvPr/>
          </p:nvSpPr>
          <p:spPr>
            <a:xfrm>
              <a:off x="4606140" y="3524056"/>
              <a:ext cx="476096" cy="255373"/>
            </a:xfrm>
            <a:prstGeom prst="rect">
              <a:avLst/>
            </a:prstGeom>
            <a:ln w="22225"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pt-BR" sz="2400"/>
            </a:p>
          </p:txBody>
        </p:sp>
      </p:grpSp>
      <p:cxnSp>
        <p:nvCxnSpPr>
          <p:cNvPr id="55" name="Conector Reto 69"/>
          <p:cNvCxnSpPr/>
          <p:nvPr/>
        </p:nvCxnSpPr>
        <p:spPr>
          <a:xfrm flipV="1">
            <a:off x="4173855" y="2743200"/>
            <a:ext cx="41656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73"/>
          <p:cNvCxnSpPr/>
          <p:nvPr/>
        </p:nvCxnSpPr>
        <p:spPr>
          <a:xfrm>
            <a:off x="4349115" y="2154555"/>
            <a:ext cx="0" cy="50292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to 76"/>
          <p:cNvCxnSpPr/>
          <p:nvPr/>
        </p:nvCxnSpPr>
        <p:spPr>
          <a:xfrm>
            <a:off x="4349115" y="2743200"/>
            <a:ext cx="0" cy="90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 de Texto 23"/>
          <p:cNvSpPr txBox="1"/>
          <p:nvPr/>
        </p:nvSpPr>
        <p:spPr>
          <a:xfrm>
            <a:off x="3642995" y="2564765"/>
            <a:ext cx="6146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sz="2800" dirty="0">
                <a:latin typeface="Comic Sans MS" panose="030F0702030302020204" pitchFamily="66" charset="0"/>
                <a:cs typeface="Comic Sans MS" panose="030F0702030302020204" pitchFamily="66" charset="0"/>
              </a:rPr>
              <a:t>C</a:t>
            </a:r>
            <a:r>
              <a:rPr lang="pt-BR" altLang="en-US" sz="2800" baseline="-25000" dirty="0">
                <a:latin typeface="Comic Sans MS" panose="030F0702030302020204" pitchFamily="66" charset="0"/>
                <a:cs typeface="Comic Sans MS" panose="030F0702030302020204" pitchFamily="66" charset="0"/>
              </a:rPr>
              <a:t>B </a:t>
            </a:r>
            <a:endParaRPr lang="pt-BR" altLang="en-US" sz="2800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cxnSp>
        <p:nvCxnSpPr>
          <p:cNvPr id="5" name="Conector Reto 69"/>
          <p:cNvCxnSpPr/>
          <p:nvPr/>
        </p:nvCxnSpPr>
        <p:spPr>
          <a:xfrm flipV="1">
            <a:off x="4173855" y="2673985"/>
            <a:ext cx="41656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rma livre 5"/>
          <p:cNvSpPr/>
          <p:nvPr/>
        </p:nvSpPr>
        <p:spPr>
          <a:xfrm>
            <a:off x="5218430" y="2297430"/>
            <a:ext cx="437515" cy="1176655"/>
          </a:xfrm>
          <a:custGeom>
            <a:avLst/>
            <a:gdLst>
              <a:gd name="connisteX0" fmla="*/ 0 w 437591"/>
              <a:gd name="connsiteY0" fmla="*/ 1176655 h 1176655"/>
              <a:gd name="connisteX1" fmla="*/ 256540 w 437591"/>
              <a:gd name="connsiteY1" fmla="*/ 995680 h 1176655"/>
              <a:gd name="connisteX2" fmla="*/ 437515 w 437591"/>
              <a:gd name="connsiteY2" fmla="*/ 528320 h 1176655"/>
              <a:gd name="connisteX3" fmla="*/ 241300 w 437591"/>
              <a:gd name="connsiteY3" fmla="*/ 120650 h 1176655"/>
              <a:gd name="connisteX4" fmla="*/ 75565 w 437591"/>
              <a:gd name="connsiteY4" fmla="*/ 0 h 117665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437591" h="1176655">
                <a:moveTo>
                  <a:pt x="0" y="1176655"/>
                </a:moveTo>
                <a:cubicBezTo>
                  <a:pt x="47625" y="1149985"/>
                  <a:pt x="168910" y="1125220"/>
                  <a:pt x="256540" y="995680"/>
                </a:cubicBezTo>
                <a:cubicBezTo>
                  <a:pt x="344170" y="866140"/>
                  <a:pt x="440690" y="703580"/>
                  <a:pt x="437515" y="528320"/>
                </a:cubicBezTo>
                <a:cubicBezTo>
                  <a:pt x="434340" y="353060"/>
                  <a:pt x="313690" y="226060"/>
                  <a:pt x="241300" y="120650"/>
                </a:cubicBezTo>
                <a:cubicBezTo>
                  <a:pt x="168910" y="15240"/>
                  <a:pt x="104775" y="15875"/>
                  <a:pt x="75565" y="0"/>
                </a:cubicBezTo>
              </a:path>
            </a:pathLst>
          </a:custGeom>
          <a:noFill/>
          <a:ln w="15875">
            <a:solidFill>
              <a:srgbClr val="C00000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7" name="Caixa de Texto 66"/>
              <p:cNvSpPr txBox="1"/>
              <p:nvPr/>
            </p:nvSpPr>
            <p:spPr>
              <a:xfrm>
                <a:off x="5828030" y="1449705"/>
                <a:ext cx="622300" cy="60388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altLang="en-US" sz="3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</m:ctrlPr>
                        </m:sSubPr>
                        <m:e>
                          <m:r>
                            <a:rPr lang="en-US" altLang="pt-BR" sz="3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pt-BR" sz="3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  <m:t>𝜇</m:t>
                          </m:r>
                        </m:sub>
                      </m:sSub>
                    </m:oMath>
                  </m:oMathPara>
                </a14:m>
                <a:endParaRPr lang="en-US" altLang="pt-BR" sz="3200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  <a:sym typeface="Symbol" panose="05050102010706020507" charset="0"/>
                </a:endParaRPr>
              </a:p>
            </p:txBody>
          </p:sp>
        </mc:Choice>
        <mc:Fallback>
          <p:sp>
            <p:nvSpPr>
              <p:cNvPr id="67" name="Caixa de Texto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8030" y="1449705"/>
                <a:ext cx="622300" cy="603885"/>
              </a:xfrm>
              <a:prstGeom prst="rect">
                <a:avLst/>
              </a:prstGeom>
              <a:blipFill rotWithShape="1">
                <a:blip r:embed="rId3"/>
                <a:stretch>
                  <a:fillRect r="-102"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Caixa de Texto 23"/>
          <p:cNvSpPr txBox="1"/>
          <p:nvPr/>
        </p:nvSpPr>
        <p:spPr>
          <a:xfrm>
            <a:off x="8044967" y="1445521"/>
            <a:ext cx="6070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sz="2800" dirty="0">
                <a:latin typeface="Comic Sans MS" panose="030F0702030302020204" pitchFamily="66" charset="0"/>
                <a:cs typeface="Comic Sans MS" panose="030F0702030302020204" pitchFamily="66" charset="0"/>
              </a:rPr>
              <a:t>i</a:t>
            </a:r>
            <a:r>
              <a:rPr lang="pt-BR" altLang="en-US" sz="2800" baseline="-25000" dirty="0">
                <a:latin typeface="Comic Sans MS" panose="030F0702030302020204" pitchFamily="66" charset="0"/>
                <a:cs typeface="Comic Sans MS" panose="030F0702030302020204" pitchFamily="66" charset="0"/>
              </a:rPr>
              <a:t>C</a:t>
            </a:r>
            <a:endParaRPr lang="pt-BR" altLang="en-US" sz="2800" baseline="-25000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41" name="Caixa de Texto 23"/>
          <p:cNvSpPr txBox="1"/>
          <p:nvPr/>
        </p:nvSpPr>
        <p:spPr>
          <a:xfrm>
            <a:off x="4376408" y="1445255"/>
            <a:ext cx="6070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sz="2800" dirty="0" smtClean="0">
                <a:latin typeface="Comic Sans MS" panose="030F0702030302020204" pitchFamily="66" charset="0"/>
                <a:cs typeface="Comic Sans MS" panose="030F0702030302020204" pitchFamily="66" charset="0"/>
              </a:rPr>
              <a:t>i</a:t>
            </a:r>
            <a:r>
              <a:rPr lang="pt-BR" altLang="en-US" sz="2800" baseline="-25000" dirty="0">
                <a:latin typeface="Comic Sans MS" panose="030F0702030302020204" pitchFamily="66" charset="0"/>
                <a:cs typeface="Comic Sans MS" panose="030F0702030302020204" pitchFamily="66" charset="0"/>
              </a:rPr>
              <a:t>B</a:t>
            </a:r>
            <a:endParaRPr lang="pt-BR" altLang="en-US" sz="2800" baseline="-25000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Caixa de Texto 61"/>
              <p:cNvSpPr txBox="1"/>
              <p:nvPr/>
            </p:nvSpPr>
            <p:spPr>
              <a:xfrm>
                <a:off x="7977505" y="3008630"/>
                <a:ext cx="1089660" cy="58356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altLang="en-US" sz="3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</m:ctrlPr>
                        </m:sSubPr>
                        <m:e>
                          <m:r>
                            <a:rPr lang="en-US" altLang="pt-BR" sz="3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pt-BR" sz="3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altLang="pt-BR" sz="3200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  <a:sym typeface="Symbol" panose="05050102010706020507" charset="0"/>
                </a:endParaRPr>
              </a:p>
            </p:txBody>
          </p:sp>
        </mc:Choice>
        <mc:Fallback>
          <p:sp>
            <p:nvSpPr>
              <p:cNvPr id="62" name="Caixa de Texto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7505" y="3008630"/>
                <a:ext cx="1089660" cy="5835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aixaDeTexto 23"/>
              <p:cNvSpPr txBox="1"/>
              <p:nvPr/>
            </p:nvSpPr>
            <p:spPr>
              <a:xfrm>
                <a:off x="527685" y="4639310"/>
                <a:ext cx="11038840" cy="137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indent="0" algn="ctr" fontAlgn="auto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</a:pPr>
                <a:r>
                  <a:rPr lang="pt-BR" altLang="en-US" sz="2800" b="1" dirty="0" smtClean="0">
                    <a:solidFill>
                      <a:schemeClr val="tx1"/>
                    </a:solidFill>
                    <a:effectLst/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 </a:t>
                </a:r>
                <a:r>
                  <a:rPr lang="pt-BR" altLang="en-US" sz="2800" b="1" baseline="-25000" dirty="0" smtClean="0">
                    <a:solidFill>
                      <a:schemeClr val="tx1"/>
                    </a:solidFill>
                    <a:effectLst/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altLang="en-US" sz="2800" b="1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  <a:sym typeface="Symbol" panose="05050102010706020507" charset="0"/>
                          </a:rPr>
                        </m:ctrlPr>
                      </m:sSubPr>
                      <m:e>
                        <m:r>
                          <a:rPr lang="en-US" altLang="pt-BR" sz="2800" b="1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  <a:sym typeface="Symbol" panose="05050102010706020507" charset="0"/>
                          </a:rPr>
                          <m:t>𝑪</m:t>
                        </m:r>
                      </m:e>
                      <m:sub>
                        <m:r>
                          <a:rPr lang="en-US" altLang="pt-BR" sz="2800" b="1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  <a:sym typeface="Symbol" panose="05050102010706020507" charset="0"/>
                          </a:rPr>
                          <m:t>𝑩</m:t>
                        </m:r>
                      </m:sub>
                    </m:sSub>
                    <m:r>
                      <a:rPr lang="en-US" altLang="pt-BR" sz="2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pt-BR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pt-BR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𝛥</m:t>
                        </m:r>
                        <m:sSub>
                          <m:sSubPr>
                            <m:ctrlPr>
                              <a:rPr lang="en-US" altLang="pt-BR" sz="28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pt-BR" sz="28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altLang="pt-BR" sz="28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num>
                      <m:den>
                        <m:r>
                          <a:rPr lang="en-US" altLang="pt-BR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𝛥</m:t>
                        </m:r>
                        <m:sSub>
                          <m:sSubPr>
                            <m:ctrlPr>
                              <a:rPr lang="en-US" altLang="pt-BR" sz="28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pt-BR" sz="28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pt-BR" sz="28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𝐵𝐸</m:t>
                            </m:r>
                          </m:sub>
                        </m:sSub>
                      </m:den>
                    </m:f>
                    <m:r>
                      <a:rPr lang="en-US" altLang="pt-BR" sz="2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altLang="pt-BR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pt-BR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altLang="pt-BR" sz="28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pt-BR" sz="28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altLang="pt-BR" sz="28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num>
                      <m:den>
                        <m:r>
                          <a:rPr lang="en-US" altLang="pt-BR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altLang="pt-BR" sz="28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pt-BR" sz="28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pt-BR" sz="28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𝐵𝐸</m:t>
                            </m:r>
                          </m:sub>
                        </m:sSub>
                      </m:den>
                    </m:f>
                    <m:r>
                      <a:rPr lang="en-US" altLang="pt-BR" sz="2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pt-BR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pt-BR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pt-BR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altLang="pt-BR" sz="2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𝜏</m:t>
                    </m:r>
                    <m:r>
                      <a:rPr lang="en-US" altLang="pt-BR" sz="2800" i="1" baseline="-250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𝐹</m:t>
                    </m:r>
                    <m:r>
                      <a:rPr lang="en-US" altLang="pt-BR" sz="2800" i="1" baseline="-250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                   </m:t>
                    </m:r>
                  </m:oMath>
                </a14:m>
                <a:r>
                  <a:rPr lang="pt-BR" altLang="en-US" sz="2800">
                    <a:latin typeface="Cambria Math" panose="02040503050406030204" pitchFamily="18" charset="0"/>
                    <a:cs typeface="Cambria Math" panose="02040503050406030204" pitchFamily="18" charset="0"/>
                  </a:rPr>
                  <a:t>onde </a:t>
                </a:r>
                <a14:m>
                  <m:oMath xmlns:m="http://schemas.openxmlformats.org/officeDocument/2006/math">
                    <m:r>
                      <a:rPr lang="en-US" altLang="pt-BR" sz="2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𝜏</m:t>
                    </m:r>
                    <m:r>
                      <a:rPr lang="en-US" altLang="pt-BR" sz="2800" i="1" baseline="-250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𝐹</m:t>
                    </m:r>
                    <m:r>
                      <a:rPr lang="en-US" altLang="pt-BR" sz="2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≡</m:t>
                    </m:r>
                    <m:f>
                      <m:fPr>
                        <m:ctrlPr>
                          <a:rPr lang="en-US" altLang="pt-BR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28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pt-BR" sz="28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pt-BR" sz="28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pt-BR" sz="28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𝐵𝑒𝑓</m:t>
                            </m:r>
                          </m:sub>
                        </m:sSub>
                        <m:r>
                          <a:rPr lang="en-US" altLang="pt-BR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)</m:t>
                        </m:r>
                        <m:r>
                          <a:rPr lang="en-US" altLang="pt-BR" sz="2800" i="1" baseline="3000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pt-BR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altLang="pt-BR" sz="28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pt-BR" sz="28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pt-BR" sz="28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</m:oMath>
                </a14:m>
                <a:r>
                  <a:rPr lang="pt-BR" altLang="en-US" sz="2800" dirty="0" smtClean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  <a:sym typeface="Symbol" panose="05050102010706020507" charset="0"/>
                  </a:rPr>
                  <a:t> </a:t>
                </a:r>
                <a:endParaRPr lang="pt-BR" altLang="en-US" sz="2800" dirty="0" smtClean="0"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  <a:sym typeface="Symbol" panose="05050102010706020507" charset="0"/>
                </a:endParaRPr>
              </a:p>
              <a:p>
                <a:pPr indent="0" algn="l" fontAlgn="auto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</a:pPr>
                <a:r>
                  <a:rPr lang="pt-BR" altLang="en-US" sz="2800" b="1" dirty="0" smtClean="0">
                    <a:effectLst/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tem dimensão de tempo, sendo chamada tempo de transito</a:t>
                </a:r>
                <a:endParaRPr lang="pt-BR" altLang="en-US" sz="2800" b="1" dirty="0" smtClean="0">
                  <a:solidFill>
                    <a:schemeClr val="tx1"/>
                  </a:solidFill>
                  <a:effectLst/>
                  <a:latin typeface="Comic Sans MS" panose="030F0702030302020204" pitchFamily="66" charset="0"/>
                  <a:ea typeface="Cambria Math" panose="02040503050406030204" pitchFamily="18" charset="0"/>
                  <a:cs typeface="Comic Sans MS" panose="030F0702030302020204" pitchFamily="66" charset="0"/>
                  <a:sym typeface="Symbol" panose="05050102010706020507" charset="0"/>
                </a:endParaRPr>
              </a:p>
            </p:txBody>
          </p:sp>
        </mc:Choice>
        <mc:Fallback>
          <p:sp>
            <p:nvSpPr>
              <p:cNvPr id="7" name="CaixaDeTexto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685" y="4639310"/>
                <a:ext cx="11038840" cy="1374775"/>
              </a:xfrm>
              <a:prstGeom prst="rect">
                <a:avLst/>
              </a:prstGeom>
              <a:blipFill rotWithShape="1">
                <a:blip r:embed="rId5"/>
                <a:stretch>
                  <a:fillRect t="-3141"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4F297BB-B745-4CAB-BE1D-CE4C89382949}" type="slidenum">
              <a:rPr lang="pt-BR" smtClean="0"/>
            </a:fld>
            <a:endParaRPr lang="pt-B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aixaDeTexto 45"/>
              <p:cNvSpPr txBox="1"/>
              <p:nvPr/>
            </p:nvSpPr>
            <p:spPr>
              <a:xfrm>
                <a:off x="575828" y="525024"/>
                <a:ext cx="11040155" cy="59696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marL="46990" lvl="1" indent="635" algn="ctr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pt-BR" altLang="en-US" sz="32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Modelo do transistor NPN BC547B</a:t>
                </a:r>
                <a:endParaRPr lang="pt-BR" altLang="en-US" sz="32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Cambria Math" panose="02040503050406030204" pitchFamily="18" charset="0"/>
                  <a:cs typeface="Comic Sans MS" panose="030F0702030302020204" pitchFamily="66" charset="0"/>
                  <a:sym typeface="Symbol" panose="05050102010706020507" charset="0"/>
                </a:endParaRPr>
              </a:p>
              <a:p>
                <a:pPr marL="46990" lvl="1" indent="635">
                  <a:spcBef>
                    <a:spcPts val="600"/>
                  </a:spcBef>
                  <a:spcAft>
                    <a:spcPts val="600"/>
                  </a:spcAft>
                </a:pPr>
                <a:endParaRPr lang="pt-BR" altLang="en-US" sz="2800" b="1" dirty="0" smtClean="0">
                  <a:latin typeface="Comic Sans MS" panose="030F0702030302020204" pitchFamily="66" charset="0"/>
                  <a:ea typeface="Cambria Math" panose="02040503050406030204" pitchFamily="18" charset="0"/>
                  <a:cs typeface="Comic Sans MS" panose="030F0702030302020204" pitchFamily="66" charset="0"/>
                  <a:sym typeface="Symbol" panose="05050102010706020507" charset="0"/>
                </a:endParaRPr>
              </a:p>
              <a:p>
                <a:pPr marL="46990" lvl="1" indent="635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pt-BR" altLang="en-US" sz="2400" b="1" dirty="0" smtClean="0"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model BC547B NPN </a:t>
                </a:r>
                <a:r>
                  <a:rPr lang="pt-BR" altLang="en-US" sz="2400" dirty="0" smtClean="0"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(</a:t>
                </a:r>
                <a:r>
                  <a:rPr lang="pt-BR" altLang="en-US" sz="2400" b="1" dirty="0" smtClean="0"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IS=2.39E-14</a:t>
                </a:r>
                <a:r>
                  <a:rPr lang="pt-BR" altLang="en-US" sz="2400" dirty="0" smtClean="0"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 </a:t>
                </a:r>
                <a:r>
                  <a:rPr lang="pt-BR" altLang="en-US" sz="2400" b="1" dirty="0" smtClean="0"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NF=1.008</a:t>
                </a:r>
                <a:r>
                  <a:rPr lang="pt-BR" altLang="en-US" sz="2400" dirty="0" smtClean="0"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 ISE=3.545E-15 NE=1.541 </a:t>
                </a:r>
                <a:r>
                  <a:rPr lang="pt-BR" altLang="en-US" sz="2400" b="1" dirty="0" smtClean="0"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BF=294.3</a:t>
                </a:r>
                <a:r>
                  <a:rPr lang="pt-BR" altLang="en-US" sz="2400" dirty="0" smtClean="0"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 IKF=0.1357 </a:t>
                </a:r>
                <a:r>
                  <a:rPr lang="pt-BR" altLang="en-US" sz="2400" b="1" dirty="0" smtClean="0"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VAF=63.2</a:t>
                </a:r>
                <a:r>
                  <a:rPr lang="pt-BR" altLang="en-US" sz="2400" dirty="0" smtClean="0"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 </a:t>
                </a:r>
                <a:r>
                  <a:rPr lang="pt-BR" altLang="en-US" sz="2400" b="1" dirty="0" smtClean="0"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NR=1.004</a:t>
                </a:r>
                <a:r>
                  <a:rPr lang="pt-BR" altLang="en-US" sz="2400" dirty="0" smtClean="0"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 ISC=6.272E-14 NC=1.243 </a:t>
                </a:r>
                <a:r>
                  <a:rPr lang="pt-BR" altLang="en-US" sz="2400" b="1" dirty="0" smtClean="0"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BR=7.946</a:t>
                </a:r>
                <a:r>
                  <a:rPr lang="pt-BR" altLang="en-US" sz="2400" dirty="0" smtClean="0"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 IKR=0.1144 </a:t>
                </a:r>
                <a:r>
                  <a:rPr lang="pt-BR" altLang="en-US" sz="2400" b="1" dirty="0" smtClean="0"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VAR=25.9</a:t>
                </a:r>
                <a:r>
                  <a:rPr lang="pt-BR" altLang="en-US" sz="2400" dirty="0" smtClean="0"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 RB=1 IRB=1.00E-06 RBM=1 RE=0.4683 RC=0.85 XTB=0 EG=1.11 XTI=3 CJE=1.358E-11 VJE=0.65 MJE=0.3279 </a:t>
                </a:r>
                <a:r>
                  <a:rPr lang="pt-BR" altLang="en-US" sz="2400" b="1" dirty="0" smtClean="0"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TF=4.391E-10</a:t>
                </a:r>
                <a:r>
                  <a:rPr lang="pt-BR" altLang="en-US" sz="2400" dirty="0" smtClean="0"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 XTF=120 VTF=2.643 ITF=0.7495 PTF=0 CJC=3.728E-12 VJC=0.3997 MJC=0.2955 XCJC=0.6193 </a:t>
                </a:r>
                <a:r>
                  <a:rPr lang="pt-BR" altLang="en-US" sz="2400" b="1" dirty="0" smtClean="0"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TR=1.00E-32</a:t>
                </a:r>
                <a:r>
                  <a:rPr lang="pt-BR" altLang="en-US" sz="2400" dirty="0" smtClean="0"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 CJS=0 VJS=0.75 MJS=0.333 FC=0.9579 Vceo=45 Icrating=100m mfg=NXP)</a:t>
                </a:r>
                <a:endParaRPr lang="pt-BR" altLang="en-US" sz="2400" dirty="0" smtClean="0">
                  <a:latin typeface="Comic Sans MS" panose="030F0702030302020204" pitchFamily="66" charset="0"/>
                  <a:ea typeface="Cambria Math" panose="02040503050406030204" pitchFamily="18" charset="0"/>
                  <a:cs typeface="Comic Sans MS" panose="030F0702030302020204" pitchFamily="66" charset="0"/>
                  <a:sym typeface="Symbol" panose="05050102010706020507" charset="0"/>
                </a:endParaRPr>
              </a:p>
              <a:p>
                <a:pPr marL="46990" lvl="1" indent="635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pt-BR" altLang="en-US" sz="2400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TF= tempo de transito direto em segundos</a:t>
                </a:r>
                <a:endParaRPr lang="pt-BR" altLang="en-US" sz="24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Cambria Math" panose="02040503050406030204" pitchFamily="18" charset="0"/>
                  <a:cs typeface="Comic Sans MS" panose="030F0702030302020204" pitchFamily="66" charset="0"/>
                  <a:sym typeface="Symbol" panose="05050102010706020507" charset="0"/>
                </a:endParaRPr>
              </a:p>
              <a:p>
                <a:pPr marL="46990" lvl="1" indent="635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pt-BR" altLang="en-US" sz="2400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TR: tempo de transito reverso em segundos</a:t>
                </a:r>
                <a:endParaRPr lang="pt-BR" altLang="en-US" sz="24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Cambria Math" panose="02040503050406030204" pitchFamily="18" charset="0"/>
                  <a:cs typeface="Comic Sans MS" panose="030F0702030302020204" pitchFamily="66" charset="0"/>
                  <a:sym typeface="Symbol" panose="05050102010706020507" charset="0"/>
                </a:endParaRPr>
              </a:p>
              <a:p>
                <a:pPr marL="46990" lvl="1" indent="635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pt-BR" altLang="en-US" sz="28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Com os valore de </a:t>
                </a:r>
                <a14:m>
                  <m:oMath xmlns:m="http://schemas.openxmlformats.org/officeDocument/2006/math">
                    <m:r>
                      <a:rPr lang="en-US" altLang="pt-BR" sz="2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𝜏</m:t>
                    </m:r>
                    <m:r>
                      <a:rPr lang="en-US" altLang="pt-BR" sz="2800" i="1" baseline="-250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pt-BR" altLang="en-US" sz="28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altLang="pt-BR" sz="2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𝜏</m:t>
                    </m:r>
                    <m:r>
                      <a:rPr lang="en-US" altLang="pt-BR" sz="2800" i="1" baseline="-250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pt-BR" altLang="en-US" sz="28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) </a:t>
                </a:r>
                <a:r>
                  <a:rPr lang="pt-BR" altLang="en-US" sz="28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e gm</a:t>
                </a:r>
                <a:r>
                  <a:rPr lang="pt-BR" altLang="en-US" sz="2800" baseline="-250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 </a:t>
                </a:r>
                <a:r>
                  <a:rPr lang="pt-BR" altLang="en-US" sz="28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podemos calcular C</a:t>
                </a:r>
                <a:r>
                  <a:rPr lang="pt-BR" altLang="en-US" sz="2800" baseline="-250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B.</a:t>
                </a:r>
                <a:r>
                  <a:rPr lang="pt-BR" altLang="en-US" sz="28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 Veja que C</a:t>
                </a:r>
                <a:r>
                  <a:rPr lang="pt-BR" altLang="en-US" sz="2800" baseline="-250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B </a:t>
                </a:r>
                <a:r>
                  <a:rPr lang="pt-BR" altLang="en-US" sz="28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depende de I</a:t>
                </a:r>
                <a:r>
                  <a:rPr lang="pt-BR" altLang="en-US" sz="2800" baseline="-250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C</a:t>
                </a:r>
                <a:endParaRPr lang="pt-BR" altLang="en-US" sz="2800" baseline="-250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Cambria Math" panose="02040503050406030204" pitchFamily="18" charset="0"/>
                  <a:cs typeface="Comic Sans MS" panose="030F0702030302020204" pitchFamily="66" charset="0"/>
                  <a:sym typeface="Symbol" panose="05050102010706020507" charset="0"/>
                </a:endParaRPr>
              </a:p>
            </p:txBody>
          </p:sp>
        </mc:Choice>
        <mc:Fallback>
          <p:sp>
            <p:nvSpPr>
              <p:cNvPr id="7" name="CaixaDeTexto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828" y="525024"/>
                <a:ext cx="11040155" cy="5969635"/>
              </a:xfrm>
              <a:prstGeom prst="rect">
                <a:avLst/>
              </a:prstGeom>
              <a:blipFill rotWithShape="1">
                <a:blip r:embed="rId1"/>
                <a:stretch>
                  <a:fillRect l="-5" t="-9" r="5" b="9"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9179560" y="6343650"/>
            <a:ext cx="2743200" cy="365125"/>
          </a:xfrm>
        </p:spPr>
        <p:txBody>
          <a:bodyPr/>
          <a:p>
            <a:fld id="{74F297BB-B745-4CAB-BE1D-CE4C89382949}" type="slidenum">
              <a:rPr lang="pt-BR" smtClean="0"/>
            </a:fld>
            <a:endParaRPr lang="pt-BR"/>
          </a:p>
        </p:txBody>
      </p:sp>
      <p:sp>
        <p:nvSpPr>
          <p:cNvPr id="47" name="CaixaDeTexto 45"/>
          <p:cNvSpPr txBox="1"/>
          <p:nvPr/>
        </p:nvSpPr>
        <p:spPr>
          <a:xfrm>
            <a:off x="335280" y="325120"/>
            <a:ext cx="11682730" cy="1660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ctr">
              <a:spcBef>
                <a:spcPts val="600"/>
              </a:spcBef>
              <a:spcAft>
                <a:spcPts val="600"/>
              </a:spcAft>
              <a:buFont typeface="+mj-lt"/>
              <a:buNone/>
            </a:pPr>
            <a:r>
              <a:rPr lang="pt-BR" altLang="en-US" sz="3600" b="1" dirty="0" smtClean="0">
                <a:solidFill>
                  <a:srgbClr val="C00000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Modelo de Pequenos Sinais</a:t>
            </a:r>
            <a:endParaRPr lang="pt-BR" altLang="en-US" sz="3600" b="1" dirty="0" smtClean="0">
              <a:solidFill>
                <a:srgbClr val="C00000"/>
              </a:solidFill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  <a:p>
            <a:pPr indent="0">
              <a:spcBef>
                <a:spcPts val="600"/>
              </a:spcBef>
              <a:spcAft>
                <a:spcPts val="600"/>
              </a:spcAft>
              <a:buFont typeface="+mj-lt"/>
              <a:buNone/>
            </a:pPr>
            <a:r>
              <a:rPr lang="pt-BR" altLang="en-US" sz="2800" b="1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Agora vamos acrescentar a mola uma massa. No equilíbrio podemos escrever que </a:t>
            </a:r>
            <a:endParaRPr lang="pt-BR" altLang="en-US" sz="2800" b="1" dirty="0" smtClean="0"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tângulo 9"/>
              <p:cNvSpPr/>
              <p:nvPr/>
            </p:nvSpPr>
            <p:spPr>
              <a:xfrm>
                <a:off x="474345" y="2287270"/>
                <a:ext cx="7838440" cy="10941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:pPr algn="ctr"/>
                <a14:m>
                  <m:oMath xmlns:m="http://schemas.openxmlformats.org/officeDocument/2006/math">
                    <m:r>
                      <a:rPr lang="en-US" altLang="pt-BR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pt-BR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𝑋</m:t>
                        </m:r>
                        <m:r>
                          <a:rPr lang="en-US" sz="3200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𝑚𝑔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pt-BR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pt-BR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pt-BR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onde g é a aceleração da gravidade</a:t>
                </a:r>
                <a:endParaRPr lang="pt-BR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0" name="Re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345" y="2287270"/>
                <a:ext cx="7838440" cy="1094105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upo 1"/>
          <p:cNvGrpSpPr/>
          <p:nvPr/>
        </p:nvGrpSpPr>
        <p:grpSpPr>
          <a:xfrm>
            <a:off x="9603105" y="3399790"/>
            <a:ext cx="430530" cy="1624330"/>
            <a:chOff x="7026" y="6146"/>
            <a:chExt cx="463" cy="3427"/>
          </a:xfrm>
        </p:grpSpPr>
        <p:sp>
          <p:nvSpPr>
            <p:cNvPr id="3" name="Forma livre 2"/>
            <p:cNvSpPr/>
            <p:nvPr/>
          </p:nvSpPr>
          <p:spPr>
            <a:xfrm>
              <a:off x="7030" y="8461"/>
              <a:ext cx="380" cy="762"/>
            </a:xfrm>
            <a:custGeom>
              <a:avLst/>
              <a:gdLst>
                <a:gd name="connsiteX0" fmla="*/ 0 w 335369"/>
                <a:gd name="connsiteY0" fmla="*/ 97064 h 309255"/>
                <a:gd name="connsiteX1" fmla="*/ 283221 w 335369"/>
                <a:gd name="connsiteY1" fmla="*/ 97064 h 309255"/>
                <a:gd name="connsiteX2" fmla="*/ 323681 w 335369"/>
                <a:gd name="connsiteY2" fmla="*/ 16144 h 309255"/>
                <a:gd name="connsiteX3" fmla="*/ 145657 w 335369"/>
                <a:gd name="connsiteY3" fmla="*/ 16144 h 309255"/>
                <a:gd name="connsiteX4" fmla="*/ 24276 w 335369"/>
                <a:gd name="connsiteY4" fmla="*/ 186077 h 309255"/>
                <a:gd name="connsiteX5" fmla="*/ 210393 w 335369"/>
                <a:gd name="connsiteY5" fmla="*/ 226537 h 309255"/>
                <a:gd name="connsiteX6" fmla="*/ 323681 w 335369"/>
                <a:gd name="connsiteY6" fmla="*/ 202261 h 309255"/>
                <a:gd name="connsiteX7" fmla="*/ 267037 w 335369"/>
                <a:gd name="connsiteY7" fmla="*/ 153709 h 309255"/>
                <a:gd name="connsiteX8" fmla="*/ 72828 w 335369"/>
                <a:gd name="connsiteY8" fmla="*/ 177985 h 309255"/>
                <a:gd name="connsiteX9" fmla="*/ 8092 w 335369"/>
                <a:gd name="connsiteY9" fmla="*/ 291273 h 309255"/>
                <a:gd name="connsiteX10" fmla="*/ 24276 w 335369"/>
                <a:gd name="connsiteY10" fmla="*/ 307457 h 309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5369" h="309255">
                  <a:moveTo>
                    <a:pt x="0" y="97064"/>
                  </a:moveTo>
                  <a:cubicBezTo>
                    <a:pt x="114637" y="103807"/>
                    <a:pt x="229274" y="110551"/>
                    <a:pt x="283221" y="97064"/>
                  </a:cubicBezTo>
                  <a:cubicBezTo>
                    <a:pt x="337168" y="83577"/>
                    <a:pt x="346608" y="29631"/>
                    <a:pt x="323681" y="16144"/>
                  </a:cubicBezTo>
                  <a:cubicBezTo>
                    <a:pt x="300754" y="2657"/>
                    <a:pt x="195558" y="-12178"/>
                    <a:pt x="145657" y="16144"/>
                  </a:cubicBezTo>
                  <a:cubicBezTo>
                    <a:pt x="95756" y="44466"/>
                    <a:pt x="13487" y="151012"/>
                    <a:pt x="24276" y="186077"/>
                  </a:cubicBezTo>
                  <a:cubicBezTo>
                    <a:pt x="35065" y="221142"/>
                    <a:pt x="160492" y="223840"/>
                    <a:pt x="210393" y="226537"/>
                  </a:cubicBezTo>
                  <a:cubicBezTo>
                    <a:pt x="260294" y="229234"/>
                    <a:pt x="314240" y="214399"/>
                    <a:pt x="323681" y="202261"/>
                  </a:cubicBezTo>
                  <a:cubicBezTo>
                    <a:pt x="333122" y="190123"/>
                    <a:pt x="308846" y="157755"/>
                    <a:pt x="267037" y="153709"/>
                  </a:cubicBezTo>
                  <a:cubicBezTo>
                    <a:pt x="225228" y="149663"/>
                    <a:pt x="115986" y="155058"/>
                    <a:pt x="72828" y="177985"/>
                  </a:cubicBezTo>
                  <a:cubicBezTo>
                    <a:pt x="29670" y="200912"/>
                    <a:pt x="16184" y="269694"/>
                    <a:pt x="8092" y="291273"/>
                  </a:cubicBezTo>
                  <a:cubicBezTo>
                    <a:pt x="0" y="312852"/>
                    <a:pt x="12138" y="310154"/>
                    <a:pt x="24276" y="307457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pt-BR"/>
            </a:p>
          </p:txBody>
        </p:sp>
        <p:sp>
          <p:nvSpPr>
            <p:cNvPr id="8" name="Forma livre 7"/>
            <p:cNvSpPr/>
            <p:nvPr/>
          </p:nvSpPr>
          <p:spPr>
            <a:xfrm>
              <a:off x="7030" y="7899"/>
              <a:ext cx="380" cy="762"/>
            </a:xfrm>
            <a:custGeom>
              <a:avLst/>
              <a:gdLst>
                <a:gd name="connsiteX0" fmla="*/ 0 w 335369"/>
                <a:gd name="connsiteY0" fmla="*/ 97064 h 309255"/>
                <a:gd name="connsiteX1" fmla="*/ 283221 w 335369"/>
                <a:gd name="connsiteY1" fmla="*/ 97064 h 309255"/>
                <a:gd name="connsiteX2" fmla="*/ 323681 w 335369"/>
                <a:gd name="connsiteY2" fmla="*/ 16144 h 309255"/>
                <a:gd name="connsiteX3" fmla="*/ 145657 w 335369"/>
                <a:gd name="connsiteY3" fmla="*/ 16144 h 309255"/>
                <a:gd name="connsiteX4" fmla="*/ 24276 w 335369"/>
                <a:gd name="connsiteY4" fmla="*/ 186077 h 309255"/>
                <a:gd name="connsiteX5" fmla="*/ 210393 w 335369"/>
                <a:gd name="connsiteY5" fmla="*/ 226537 h 309255"/>
                <a:gd name="connsiteX6" fmla="*/ 323681 w 335369"/>
                <a:gd name="connsiteY6" fmla="*/ 202261 h 309255"/>
                <a:gd name="connsiteX7" fmla="*/ 267037 w 335369"/>
                <a:gd name="connsiteY7" fmla="*/ 153709 h 309255"/>
                <a:gd name="connsiteX8" fmla="*/ 72828 w 335369"/>
                <a:gd name="connsiteY8" fmla="*/ 177985 h 309255"/>
                <a:gd name="connsiteX9" fmla="*/ 8092 w 335369"/>
                <a:gd name="connsiteY9" fmla="*/ 291273 h 309255"/>
                <a:gd name="connsiteX10" fmla="*/ 24276 w 335369"/>
                <a:gd name="connsiteY10" fmla="*/ 307457 h 309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5369" h="309255">
                  <a:moveTo>
                    <a:pt x="0" y="97064"/>
                  </a:moveTo>
                  <a:cubicBezTo>
                    <a:pt x="114637" y="103807"/>
                    <a:pt x="229274" y="110551"/>
                    <a:pt x="283221" y="97064"/>
                  </a:cubicBezTo>
                  <a:cubicBezTo>
                    <a:pt x="337168" y="83577"/>
                    <a:pt x="346608" y="29631"/>
                    <a:pt x="323681" y="16144"/>
                  </a:cubicBezTo>
                  <a:cubicBezTo>
                    <a:pt x="300754" y="2657"/>
                    <a:pt x="195558" y="-12178"/>
                    <a:pt x="145657" y="16144"/>
                  </a:cubicBezTo>
                  <a:cubicBezTo>
                    <a:pt x="95756" y="44466"/>
                    <a:pt x="13487" y="151012"/>
                    <a:pt x="24276" y="186077"/>
                  </a:cubicBezTo>
                  <a:cubicBezTo>
                    <a:pt x="35065" y="221142"/>
                    <a:pt x="160492" y="223840"/>
                    <a:pt x="210393" y="226537"/>
                  </a:cubicBezTo>
                  <a:cubicBezTo>
                    <a:pt x="260294" y="229234"/>
                    <a:pt x="314240" y="214399"/>
                    <a:pt x="323681" y="202261"/>
                  </a:cubicBezTo>
                  <a:cubicBezTo>
                    <a:pt x="333122" y="190123"/>
                    <a:pt x="308846" y="157755"/>
                    <a:pt x="267037" y="153709"/>
                  </a:cubicBezTo>
                  <a:cubicBezTo>
                    <a:pt x="225228" y="149663"/>
                    <a:pt x="115986" y="155058"/>
                    <a:pt x="72828" y="177985"/>
                  </a:cubicBezTo>
                  <a:cubicBezTo>
                    <a:pt x="29670" y="200912"/>
                    <a:pt x="16184" y="269694"/>
                    <a:pt x="8092" y="291273"/>
                  </a:cubicBezTo>
                  <a:cubicBezTo>
                    <a:pt x="0" y="312852"/>
                    <a:pt x="12138" y="310154"/>
                    <a:pt x="24276" y="307457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pt-BR"/>
            </a:p>
          </p:txBody>
        </p:sp>
        <p:sp>
          <p:nvSpPr>
            <p:cNvPr id="11" name="Forma livre 10"/>
            <p:cNvSpPr/>
            <p:nvPr/>
          </p:nvSpPr>
          <p:spPr>
            <a:xfrm>
              <a:off x="7030" y="7400"/>
              <a:ext cx="459" cy="719"/>
            </a:xfrm>
            <a:custGeom>
              <a:avLst/>
              <a:gdLst>
                <a:gd name="connsiteX0" fmla="*/ 0 w 335369"/>
                <a:gd name="connsiteY0" fmla="*/ 97064 h 309255"/>
                <a:gd name="connsiteX1" fmla="*/ 283221 w 335369"/>
                <a:gd name="connsiteY1" fmla="*/ 97064 h 309255"/>
                <a:gd name="connsiteX2" fmla="*/ 323681 w 335369"/>
                <a:gd name="connsiteY2" fmla="*/ 16144 h 309255"/>
                <a:gd name="connsiteX3" fmla="*/ 145657 w 335369"/>
                <a:gd name="connsiteY3" fmla="*/ 16144 h 309255"/>
                <a:gd name="connsiteX4" fmla="*/ 24276 w 335369"/>
                <a:gd name="connsiteY4" fmla="*/ 186077 h 309255"/>
                <a:gd name="connsiteX5" fmla="*/ 210393 w 335369"/>
                <a:gd name="connsiteY5" fmla="*/ 226537 h 309255"/>
                <a:gd name="connsiteX6" fmla="*/ 323681 w 335369"/>
                <a:gd name="connsiteY6" fmla="*/ 202261 h 309255"/>
                <a:gd name="connsiteX7" fmla="*/ 267037 w 335369"/>
                <a:gd name="connsiteY7" fmla="*/ 153709 h 309255"/>
                <a:gd name="connsiteX8" fmla="*/ 72828 w 335369"/>
                <a:gd name="connsiteY8" fmla="*/ 177985 h 309255"/>
                <a:gd name="connsiteX9" fmla="*/ 8092 w 335369"/>
                <a:gd name="connsiteY9" fmla="*/ 291273 h 309255"/>
                <a:gd name="connsiteX10" fmla="*/ 24276 w 335369"/>
                <a:gd name="connsiteY10" fmla="*/ 307457 h 309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5369" h="309255">
                  <a:moveTo>
                    <a:pt x="0" y="97064"/>
                  </a:moveTo>
                  <a:cubicBezTo>
                    <a:pt x="114637" y="103807"/>
                    <a:pt x="229274" y="110551"/>
                    <a:pt x="283221" y="97064"/>
                  </a:cubicBezTo>
                  <a:cubicBezTo>
                    <a:pt x="337168" y="83577"/>
                    <a:pt x="346608" y="29631"/>
                    <a:pt x="323681" y="16144"/>
                  </a:cubicBezTo>
                  <a:cubicBezTo>
                    <a:pt x="300754" y="2657"/>
                    <a:pt x="195558" y="-12178"/>
                    <a:pt x="145657" y="16144"/>
                  </a:cubicBezTo>
                  <a:cubicBezTo>
                    <a:pt x="95756" y="44466"/>
                    <a:pt x="13487" y="151012"/>
                    <a:pt x="24276" y="186077"/>
                  </a:cubicBezTo>
                  <a:cubicBezTo>
                    <a:pt x="35065" y="221142"/>
                    <a:pt x="160492" y="223840"/>
                    <a:pt x="210393" y="226537"/>
                  </a:cubicBezTo>
                  <a:cubicBezTo>
                    <a:pt x="260294" y="229234"/>
                    <a:pt x="314240" y="214399"/>
                    <a:pt x="323681" y="202261"/>
                  </a:cubicBezTo>
                  <a:cubicBezTo>
                    <a:pt x="333122" y="190123"/>
                    <a:pt x="308846" y="157755"/>
                    <a:pt x="267037" y="153709"/>
                  </a:cubicBezTo>
                  <a:cubicBezTo>
                    <a:pt x="225228" y="149663"/>
                    <a:pt x="115986" y="155058"/>
                    <a:pt x="72828" y="177985"/>
                  </a:cubicBezTo>
                  <a:cubicBezTo>
                    <a:pt x="29670" y="200912"/>
                    <a:pt x="16184" y="269694"/>
                    <a:pt x="8092" y="291273"/>
                  </a:cubicBezTo>
                  <a:cubicBezTo>
                    <a:pt x="0" y="312852"/>
                    <a:pt x="12138" y="310154"/>
                    <a:pt x="24276" y="307457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pt-BR"/>
            </a:p>
          </p:txBody>
        </p:sp>
        <p:sp>
          <p:nvSpPr>
            <p:cNvPr id="12" name="Forma livre 11"/>
            <p:cNvSpPr/>
            <p:nvPr/>
          </p:nvSpPr>
          <p:spPr>
            <a:xfrm>
              <a:off x="7030" y="6836"/>
              <a:ext cx="380" cy="762"/>
            </a:xfrm>
            <a:custGeom>
              <a:avLst/>
              <a:gdLst>
                <a:gd name="connsiteX0" fmla="*/ 0 w 335369"/>
                <a:gd name="connsiteY0" fmla="*/ 97064 h 309255"/>
                <a:gd name="connsiteX1" fmla="*/ 283221 w 335369"/>
                <a:gd name="connsiteY1" fmla="*/ 97064 h 309255"/>
                <a:gd name="connsiteX2" fmla="*/ 323681 w 335369"/>
                <a:gd name="connsiteY2" fmla="*/ 16144 h 309255"/>
                <a:gd name="connsiteX3" fmla="*/ 145657 w 335369"/>
                <a:gd name="connsiteY3" fmla="*/ 16144 h 309255"/>
                <a:gd name="connsiteX4" fmla="*/ 24276 w 335369"/>
                <a:gd name="connsiteY4" fmla="*/ 186077 h 309255"/>
                <a:gd name="connsiteX5" fmla="*/ 210393 w 335369"/>
                <a:gd name="connsiteY5" fmla="*/ 226537 h 309255"/>
                <a:gd name="connsiteX6" fmla="*/ 323681 w 335369"/>
                <a:gd name="connsiteY6" fmla="*/ 202261 h 309255"/>
                <a:gd name="connsiteX7" fmla="*/ 267037 w 335369"/>
                <a:gd name="connsiteY7" fmla="*/ 153709 h 309255"/>
                <a:gd name="connsiteX8" fmla="*/ 72828 w 335369"/>
                <a:gd name="connsiteY8" fmla="*/ 177985 h 309255"/>
                <a:gd name="connsiteX9" fmla="*/ 8092 w 335369"/>
                <a:gd name="connsiteY9" fmla="*/ 291273 h 309255"/>
                <a:gd name="connsiteX10" fmla="*/ 24276 w 335369"/>
                <a:gd name="connsiteY10" fmla="*/ 307457 h 309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5369" h="309255">
                  <a:moveTo>
                    <a:pt x="0" y="97064"/>
                  </a:moveTo>
                  <a:cubicBezTo>
                    <a:pt x="114637" y="103807"/>
                    <a:pt x="229274" y="110551"/>
                    <a:pt x="283221" y="97064"/>
                  </a:cubicBezTo>
                  <a:cubicBezTo>
                    <a:pt x="337168" y="83577"/>
                    <a:pt x="346608" y="29631"/>
                    <a:pt x="323681" y="16144"/>
                  </a:cubicBezTo>
                  <a:cubicBezTo>
                    <a:pt x="300754" y="2657"/>
                    <a:pt x="195558" y="-12178"/>
                    <a:pt x="145657" y="16144"/>
                  </a:cubicBezTo>
                  <a:cubicBezTo>
                    <a:pt x="95756" y="44466"/>
                    <a:pt x="13487" y="151012"/>
                    <a:pt x="24276" y="186077"/>
                  </a:cubicBezTo>
                  <a:cubicBezTo>
                    <a:pt x="35065" y="221142"/>
                    <a:pt x="160492" y="223840"/>
                    <a:pt x="210393" y="226537"/>
                  </a:cubicBezTo>
                  <a:cubicBezTo>
                    <a:pt x="260294" y="229234"/>
                    <a:pt x="314240" y="214399"/>
                    <a:pt x="323681" y="202261"/>
                  </a:cubicBezTo>
                  <a:cubicBezTo>
                    <a:pt x="333122" y="190123"/>
                    <a:pt x="308846" y="157755"/>
                    <a:pt x="267037" y="153709"/>
                  </a:cubicBezTo>
                  <a:cubicBezTo>
                    <a:pt x="225228" y="149663"/>
                    <a:pt x="115986" y="155058"/>
                    <a:pt x="72828" y="177985"/>
                  </a:cubicBezTo>
                  <a:cubicBezTo>
                    <a:pt x="29670" y="200912"/>
                    <a:pt x="16184" y="269694"/>
                    <a:pt x="8092" y="291273"/>
                  </a:cubicBezTo>
                  <a:cubicBezTo>
                    <a:pt x="0" y="312852"/>
                    <a:pt x="12138" y="310154"/>
                    <a:pt x="24276" y="307457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pt-BR"/>
            </a:p>
          </p:txBody>
        </p:sp>
        <p:sp>
          <p:nvSpPr>
            <p:cNvPr id="13" name="Forma livre 12"/>
            <p:cNvSpPr/>
            <p:nvPr/>
          </p:nvSpPr>
          <p:spPr>
            <a:xfrm>
              <a:off x="7026" y="6146"/>
              <a:ext cx="217" cy="899"/>
            </a:xfrm>
            <a:custGeom>
              <a:avLst/>
              <a:gdLst>
                <a:gd name="connsiteX0" fmla="*/ 10901 w 138111"/>
                <a:gd name="connsiteY0" fmla="*/ 347957 h 347957"/>
                <a:gd name="connsiteX1" fmla="*/ 10901 w 138111"/>
                <a:gd name="connsiteY1" fmla="*/ 226577 h 347957"/>
                <a:gd name="connsiteX2" fmla="*/ 124189 w 138111"/>
                <a:gd name="connsiteY2" fmla="*/ 186117 h 347957"/>
                <a:gd name="connsiteX3" fmla="*/ 132281 w 138111"/>
                <a:gd name="connsiteY3" fmla="*/ 0 h 34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111" h="347957">
                  <a:moveTo>
                    <a:pt x="10901" y="347957"/>
                  </a:moveTo>
                  <a:cubicBezTo>
                    <a:pt x="1460" y="300753"/>
                    <a:pt x="-7980" y="253550"/>
                    <a:pt x="10901" y="226577"/>
                  </a:cubicBezTo>
                  <a:cubicBezTo>
                    <a:pt x="29782" y="199604"/>
                    <a:pt x="103959" y="223880"/>
                    <a:pt x="124189" y="186117"/>
                  </a:cubicBezTo>
                  <a:cubicBezTo>
                    <a:pt x="144419" y="148354"/>
                    <a:pt x="138350" y="74177"/>
                    <a:pt x="132281" y="0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pt-BR"/>
            </a:p>
          </p:txBody>
        </p:sp>
        <p:sp>
          <p:nvSpPr>
            <p:cNvPr id="14" name="Forma livre 13"/>
            <p:cNvSpPr/>
            <p:nvPr/>
          </p:nvSpPr>
          <p:spPr>
            <a:xfrm>
              <a:off x="7043" y="9197"/>
              <a:ext cx="166" cy="376"/>
            </a:xfrm>
            <a:custGeom>
              <a:avLst/>
              <a:gdLst>
                <a:gd name="connsiteX0" fmla="*/ 0 w 105455"/>
                <a:gd name="connsiteY0" fmla="*/ 0 h 145657"/>
                <a:gd name="connsiteX1" fmla="*/ 89012 w 105455"/>
                <a:gd name="connsiteY1" fmla="*/ 24276 h 145657"/>
                <a:gd name="connsiteX2" fmla="*/ 105196 w 105455"/>
                <a:gd name="connsiteY2" fmla="*/ 145657 h 14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455" h="145657">
                  <a:moveTo>
                    <a:pt x="0" y="0"/>
                  </a:moveTo>
                  <a:cubicBezTo>
                    <a:pt x="35739" y="0"/>
                    <a:pt x="71479" y="0"/>
                    <a:pt x="89012" y="24276"/>
                  </a:cubicBezTo>
                  <a:cubicBezTo>
                    <a:pt x="106545" y="48552"/>
                    <a:pt x="105870" y="97104"/>
                    <a:pt x="105196" y="145657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pt-BR"/>
            </a:p>
          </p:txBody>
        </p:sp>
      </p:grpSp>
      <p:sp>
        <p:nvSpPr>
          <p:cNvPr id="15" name="Menos 14"/>
          <p:cNvSpPr/>
          <p:nvPr/>
        </p:nvSpPr>
        <p:spPr>
          <a:xfrm>
            <a:off x="8779510" y="4921885"/>
            <a:ext cx="2023745" cy="28892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 altLang="en-US"/>
          </a:p>
        </p:txBody>
      </p:sp>
      <p:cxnSp>
        <p:nvCxnSpPr>
          <p:cNvPr id="16" name="Conector Reto 15"/>
          <p:cNvCxnSpPr/>
          <p:nvPr/>
        </p:nvCxnSpPr>
        <p:spPr>
          <a:xfrm>
            <a:off x="8514080" y="2891155"/>
            <a:ext cx="2553970" cy="0"/>
          </a:xfrm>
          <a:prstGeom prst="line">
            <a:avLst/>
          </a:prstGeom>
          <a:ln w="127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/>
          <p:nvPr/>
        </p:nvCxnSpPr>
        <p:spPr>
          <a:xfrm flipH="1" flipV="1">
            <a:off x="8614410" y="2349500"/>
            <a:ext cx="0" cy="690245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 de Texto 23"/>
          <p:cNvSpPr txBox="1"/>
          <p:nvPr/>
        </p:nvSpPr>
        <p:spPr>
          <a:xfrm>
            <a:off x="8514080" y="2092325"/>
            <a:ext cx="6927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sz="2800" dirty="0" smtClean="0">
                <a:latin typeface="Cambria" panose="02040503050406030204" charset="0"/>
                <a:cs typeface="Cambria" panose="02040503050406030204" charset="0"/>
              </a:rPr>
              <a:t>X</a:t>
            </a:r>
            <a:endParaRPr lang="pt-BR" altLang="en-US" sz="2800" dirty="0" smtClean="0"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19" name="Caixa de Texto 23"/>
          <p:cNvSpPr txBox="1"/>
          <p:nvPr/>
        </p:nvSpPr>
        <p:spPr>
          <a:xfrm>
            <a:off x="10110470" y="3664585"/>
            <a:ext cx="12058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sz="2800" dirty="0" smtClean="0">
                <a:latin typeface="Comic Sans MS" panose="030F0702030302020204" pitchFamily="66" charset="0"/>
                <a:cs typeface="Comic Sans MS" panose="030F0702030302020204" pitchFamily="66" charset="0"/>
              </a:rPr>
              <a:t>mola</a:t>
            </a:r>
            <a:endParaRPr lang="pt-BR" altLang="en-US" sz="2800" dirty="0" smtClean="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21" name="Retângulo arredondado 20"/>
          <p:cNvSpPr/>
          <p:nvPr/>
        </p:nvSpPr>
        <p:spPr>
          <a:xfrm>
            <a:off x="9586595" y="3089910"/>
            <a:ext cx="430530" cy="3168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 altLang="en-US"/>
          </a:p>
        </p:txBody>
      </p:sp>
      <p:sp>
        <p:nvSpPr>
          <p:cNvPr id="29" name="Caixa de Texto 23"/>
          <p:cNvSpPr txBox="1"/>
          <p:nvPr/>
        </p:nvSpPr>
        <p:spPr>
          <a:xfrm>
            <a:off x="9931400" y="2941320"/>
            <a:ext cx="17062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sz="2800" dirty="0" smtClean="0">
                <a:latin typeface="Comic Sans MS" panose="030F0702030302020204" pitchFamily="66" charset="0"/>
                <a:cs typeface="Comic Sans MS" panose="030F0702030302020204" pitchFamily="66" charset="0"/>
              </a:rPr>
              <a:t>massa m</a:t>
            </a:r>
            <a:endParaRPr lang="pt-BR" altLang="en-US" sz="2800" dirty="0" smtClean="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30" name="Elipse 29"/>
          <p:cNvSpPr/>
          <p:nvPr/>
        </p:nvSpPr>
        <p:spPr>
          <a:xfrm>
            <a:off x="9762490" y="3388995"/>
            <a:ext cx="80010" cy="806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 altLang="en-US"/>
          </a:p>
        </p:txBody>
      </p:sp>
      <p:cxnSp>
        <p:nvCxnSpPr>
          <p:cNvPr id="31" name="Conector de Seta Reta 30"/>
          <p:cNvCxnSpPr/>
          <p:nvPr/>
        </p:nvCxnSpPr>
        <p:spPr>
          <a:xfrm flipH="1">
            <a:off x="8941435" y="2891155"/>
            <a:ext cx="15875" cy="513715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>
            <a:off x="8641080" y="3430905"/>
            <a:ext cx="1296000" cy="0"/>
          </a:xfrm>
          <a:prstGeom prst="line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ixa de Texto 23"/>
          <p:cNvSpPr txBox="1"/>
          <p:nvPr/>
        </p:nvSpPr>
        <p:spPr>
          <a:xfrm>
            <a:off x="8867775" y="2856865"/>
            <a:ext cx="6927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sz="2800" dirty="0" smtClean="0">
                <a:latin typeface="Cambria" panose="02040503050406030204" charset="0"/>
                <a:cs typeface="Cambria" panose="02040503050406030204" charset="0"/>
              </a:rPr>
              <a:t>X</a:t>
            </a:r>
            <a:r>
              <a:rPr lang="pt-BR" altLang="en-US" sz="2800" baseline="-25000" dirty="0" smtClean="0">
                <a:latin typeface="Cambria" panose="02040503050406030204" charset="0"/>
                <a:cs typeface="Cambria" panose="02040503050406030204" charset="0"/>
              </a:rPr>
              <a:t>0</a:t>
            </a:r>
            <a:endParaRPr lang="pt-BR" altLang="en-US" sz="2800" baseline="-25000" dirty="0" smtClean="0">
              <a:latin typeface="Cambria" panose="02040503050406030204" charset="0"/>
              <a:cs typeface="Cambria" panose="0204050305040603020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Retângulo 33"/>
              <p:cNvSpPr/>
              <p:nvPr/>
            </p:nvSpPr>
            <p:spPr>
              <a:xfrm>
                <a:off x="2302510" y="3772535"/>
                <a:ext cx="3990340" cy="10858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𝑚𝑔</m:t>
                              </m:r>
                            </m:num>
                            <m:den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𝐾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pt-BR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4" name="Retângulo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2510" y="3772535"/>
                <a:ext cx="3990340" cy="108585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CaixaDeTexto 45"/>
          <p:cNvSpPr txBox="1"/>
          <p:nvPr/>
        </p:nvSpPr>
        <p:spPr>
          <a:xfrm>
            <a:off x="335280" y="5438140"/>
            <a:ext cx="1158748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spcBef>
                <a:spcPts val="600"/>
              </a:spcBef>
              <a:spcAft>
                <a:spcPts val="600"/>
              </a:spcAft>
              <a:buFont typeface="+mj-lt"/>
              <a:buNone/>
            </a:pPr>
            <a:r>
              <a:rPr lang="pt-BR" altLang="en-US" sz="2800" b="1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Até aqui não há nenhuma dificuldade no problemam, mas também ele é de pouco interesse.</a:t>
            </a:r>
            <a:endParaRPr lang="pt-BR" altLang="en-US" sz="2800" b="1" dirty="0" smtClean="0"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4F297BB-B745-4CAB-BE1D-CE4C89382949}" type="slidenum">
              <a:rPr lang="pt-BR" smtClean="0"/>
            </a:fld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7870" y="1572260"/>
            <a:ext cx="10490835" cy="4806315"/>
          </a:xfrm>
          <a:prstGeom prst="rect">
            <a:avLst/>
          </a:prstGeom>
        </p:spPr>
      </p:pic>
      <p:sp>
        <p:nvSpPr>
          <p:cNvPr id="47" name="CaixaDeTexto 45"/>
          <p:cNvSpPr txBox="1"/>
          <p:nvPr/>
        </p:nvSpPr>
        <p:spPr>
          <a:xfrm>
            <a:off x="475615" y="623570"/>
            <a:ext cx="112407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ctr">
              <a:spcBef>
                <a:spcPts val="600"/>
              </a:spcBef>
              <a:spcAft>
                <a:spcPts val="600"/>
              </a:spcAft>
              <a:buFont typeface="+mj-lt"/>
              <a:buNone/>
            </a:pPr>
            <a:r>
              <a:rPr lang="pt-BR" altLang="en-US" sz="3600" b="1" dirty="0" smtClean="0">
                <a:solidFill>
                  <a:srgbClr val="C00000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Modelo de Pequenos sinais (mais elementos)</a:t>
            </a:r>
            <a:endParaRPr lang="pt-BR" altLang="en-US" sz="2800" dirty="0" smtClean="0">
              <a:solidFill>
                <a:schemeClr val="tx1"/>
              </a:solidFill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4F297BB-B745-4CAB-BE1D-CE4C89382949}" type="slidenum">
              <a:rPr lang="pt-BR" smtClean="0"/>
            </a:fld>
            <a:endParaRPr lang="pt-BR"/>
          </a:p>
        </p:txBody>
      </p:sp>
      <p:sp>
        <p:nvSpPr>
          <p:cNvPr id="47" name="CaixaDeTexto 45"/>
          <p:cNvSpPr txBox="1"/>
          <p:nvPr/>
        </p:nvSpPr>
        <p:spPr>
          <a:xfrm>
            <a:off x="475615" y="623570"/>
            <a:ext cx="11240770" cy="54463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ctr">
              <a:spcBef>
                <a:spcPts val="600"/>
              </a:spcBef>
              <a:spcAft>
                <a:spcPts val="600"/>
              </a:spcAft>
              <a:buFont typeface="+mj-lt"/>
              <a:buNone/>
            </a:pPr>
            <a:r>
              <a:rPr lang="pt-BR" altLang="en-US" sz="3600" b="1" dirty="0" smtClean="0">
                <a:solidFill>
                  <a:srgbClr val="C00000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Modelo de Pequenos sinais (mais elementos)</a:t>
            </a:r>
            <a:endParaRPr lang="pt-BR" altLang="en-US" sz="3600" b="1" dirty="0" smtClean="0">
              <a:solidFill>
                <a:srgbClr val="C00000"/>
              </a:solidFill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  <a:p>
            <a:pPr marL="457200" indent="-4572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altLang="en-US" sz="28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r</a:t>
            </a:r>
            <a:r>
              <a:rPr lang="pt-BR" altLang="en-US" sz="2800" b="1" baseline="-25000" dirty="0" smtClean="0">
                <a:solidFill>
                  <a:schemeClr val="tx1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b </a:t>
            </a:r>
            <a:r>
              <a:rPr lang="pt-BR" altLang="en-US" sz="2800" dirty="0" smtClean="0">
                <a:solidFill>
                  <a:schemeClr val="tx1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(resistencia série na base): devido a contatos e distancia entre contato de base e o transistor</a:t>
            </a:r>
            <a:endParaRPr lang="pt-BR" altLang="en-US" sz="2800" dirty="0" smtClean="0">
              <a:solidFill>
                <a:schemeClr val="tx1"/>
              </a:solidFill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  <a:p>
            <a:pPr marL="457200" indent="-4572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altLang="en-US" sz="2800" b="1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r</a:t>
            </a:r>
            <a:r>
              <a:rPr lang="pt-BR" altLang="en-US" sz="2800" b="1" baseline="-25000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C </a:t>
            </a:r>
            <a:r>
              <a:rPr lang="pt-BR" altLang="en-US" sz="2800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(resistencia série no coletor): devido a contatos e distancia entre contato de coletor e o transistor</a:t>
            </a:r>
            <a:endParaRPr lang="pt-BR" altLang="en-US" sz="2800" dirty="0" smtClean="0">
              <a:solidFill>
                <a:schemeClr val="tx1"/>
              </a:solidFill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  <a:p>
            <a:pPr marL="457200" indent="-4572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altLang="en-US" sz="2800" b="1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r</a:t>
            </a:r>
            <a:r>
              <a:rPr lang="pt-BR" altLang="en-US" sz="2800" b="1" baseline="-25000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ex</a:t>
            </a:r>
            <a:r>
              <a:rPr lang="pt-BR" altLang="en-US" sz="2800" baseline="-25000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 </a:t>
            </a:r>
            <a:r>
              <a:rPr lang="pt-BR" altLang="en-US" sz="2800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(resistencia série no coletor): devido a contatos e distancia entre contato de emissor e o transistor</a:t>
            </a:r>
            <a:endParaRPr lang="pt-BR" altLang="en-US" sz="2800" dirty="0" smtClean="0"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  <a:p>
            <a:pPr marL="457200" indent="-4572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altLang="en-US" sz="2800" b="1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C</a:t>
            </a:r>
            <a:r>
              <a:rPr lang="pt-BR" altLang="en-US" sz="2800" b="1" baseline="-25000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jE</a:t>
            </a:r>
            <a:r>
              <a:rPr lang="pt-BR" altLang="en-US" sz="2800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 (capacitancia da junção base/emissor)</a:t>
            </a:r>
            <a:endParaRPr lang="pt-BR" altLang="en-US" sz="2800" dirty="0" smtClean="0"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  <a:p>
            <a:pPr marL="457200" indent="-4572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altLang="en-US" sz="2800" b="1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C</a:t>
            </a:r>
            <a:r>
              <a:rPr lang="pt-BR" altLang="en-US" sz="2800" b="1" baseline="-25000" dirty="0" smtClean="0">
                <a:latin typeface="Symbol" panose="05050102010706020507" charset="0"/>
                <a:ea typeface="Cambria Math" panose="02040503050406030204" pitchFamily="18" charset="0"/>
                <a:cs typeface="Symbol" panose="05050102010706020507" charset="0"/>
                <a:sym typeface="Symbol" panose="05050102010706020507" charset="0"/>
              </a:rPr>
              <a:t>m</a:t>
            </a:r>
            <a:r>
              <a:rPr lang="pt-BR" altLang="en-US" sz="2800" b="1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 </a:t>
            </a:r>
            <a:r>
              <a:rPr lang="pt-BR" altLang="en-US" sz="2800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(capacitancia da junção base/coletor)</a:t>
            </a:r>
            <a:endParaRPr lang="pt-BR" altLang="en-US" sz="2800" dirty="0" smtClean="0"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  <a:p>
            <a:pPr marL="457200" indent="-4572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altLang="en-US" sz="2800" b="1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C</a:t>
            </a:r>
            <a:r>
              <a:rPr lang="pt-BR" altLang="en-US" sz="2800" b="1" baseline="-25000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Cs</a:t>
            </a:r>
            <a:r>
              <a:rPr lang="pt-BR" altLang="en-US" sz="2800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 (capacitancia da junção reversa coletor/substrato)</a:t>
            </a:r>
            <a:endParaRPr lang="pt-BR" altLang="en-US" sz="2800" dirty="0" smtClean="0">
              <a:solidFill>
                <a:schemeClr val="tx1"/>
              </a:solidFill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4F297BB-B745-4CAB-BE1D-CE4C89382949}" type="slidenum">
              <a:rPr lang="pt-BR" smtClean="0"/>
            </a:fld>
            <a:endParaRPr lang="pt-BR"/>
          </a:p>
        </p:txBody>
      </p:sp>
      <p:sp>
        <p:nvSpPr>
          <p:cNvPr id="47" name="CaixaDeTexto 45"/>
          <p:cNvSpPr txBox="1"/>
          <p:nvPr/>
        </p:nvSpPr>
        <p:spPr>
          <a:xfrm>
            <a:off x="475615" y="623570"/>
            <a:ext cx="11240770" cy="5446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>
              <a:spcBef>
                <a:spcPts val="600"/>
              </a:spcBef>
              <a:spcAft>
                <a:spcPts val="600"/>
              </a:spcAft>
              <a:buFont typeface="+mj-lt"/>
              <a:buNone/>
            </a:pPr>
            <a:r>
              <a:rPr lang="pt-BR" altLang="en-US" sz="3600" b="1" dirty="0" smtClean="0">
                <a:solidFill>
                  <a:srgbClr val="C00000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Modelo de Pequenos sinais (mais elementos)</a:t>
            </a:r>
            <a:endParaRPr lang="pt-BR" altLang="en-US" sz="3600" b="1" dirty="0" smtClean="0">
              <a:solidFill>
                <a:srgbClr val="C00000"/>
              </a:solidFill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  <a:p>
            <a:pPr marL="457200" indent="-4572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altLang="en-US" sz="28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r</a:t>
            </a:r>
            <a:r>
              <a:rPr lang="pt-BR" altLang="en-US" sz="2800" b="1" baseline="-25000" dirty="0" smtClean="0">
                <a:solidFill>
                  <a:schemeClr val="tx1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b </a:t>
            </a:r>
            <a:r>
              <a:rPr lang="pt-BR" altLang="en-US" sz="2800" dirty="0" smtClean="0">
                <a:solidFill>
                  <a:schemeClr val="tx1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(resistencia série na base): devido a contatos e distancia entre contato de base e o transistor</a:t>
            </a:r>
            <a:endParaRPr lang="pt-BR" altLang="en-US" sz="2800" dirty="0" smtClean="0">
              <a:solidFill>
                <a:schemeClr val="tx1"/>
              </a:solidFill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  <a:p>
            <a:pPr marL="457200" indent="-4572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altLang="en-US" sz="2800" b="1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r</a:t>
            </a:r>
            <a:r>
              <a:rPr lang="pt-BR" altLang="en-US" sz="2800" b="1" baseline="-25000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C </a:t>
            </a:r>
            <a:r>
              <a:rPr lang="pt-BR" altLang="en-US" sz="2800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(resistencia série no coletor): devido a contatos e distancia entre contato de coletor e o transistor</a:t>
            </a:r>
            <a:endParaRPr lang="pt-BR" altLang="en-US" sz="2800" dirty="0" smtClean="0">
              <a:solidFill>
                <a:schemeClr val="tx1"/>
              </a:solidFill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  <a:p>
            <a:pPr marL="457200" indent="-4572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altLang="en-US" sz="2800" b="1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r</a:t>
            </a:r>
            <a:r>
              <a:rPr lang="pt-BR" altLang="en-US" sz="2800" b="1" baseline="-25000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ex</a:t>
            </a:r>
            <a:r>
              <a:rPr lang="pt-BR" altLang="en-US" sz="2800" baseline="-25000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 </a:t>
            </a:r>
            <a:r>
              <a:rPr lang="pt-BR" altLang="en-US" sz="2800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(resistencia série no coletor): devido a contatos e distancia entre contato de emissor e o transistor</a:t>
            </a:r>
            <a:endParaRPr lang="pt-BR" altLang="en-US" sz="2800" dirty="0" smtClean="0"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  <a:p>
            <a:pPr marL="457200" indent="-4572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altLang="en-US" sz="2800" b="1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C</a:t>
            </a:r>
            <a:r>
              <a:rPr lang="pt-BR" altLang="en-US" sz="2800" b="1" baseline="-25000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jE</a:t>
            </a:r>
            <a:r>
              <a:rPr lang="pt-BR" altLang="en-US" sz="2800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 (capacitancia da junção base/emissor)</a:t>
            </a:r>
            <a:endParaRPr lang="pt-BR" altLang="en-US" sz="2800" dirty="0" smtClean="0"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  <a:p>
            <a:pPr marL="457200" indent="-4572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altLang="en-US" sz="2800" b="1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C</a:t>
            </a:r>
            <a:r>
              <a:rPr lang="pt-BR" altLang="en-US" sz="2800" b="1" baseline="-25000" dirty="0" smtClean="0">
                <a:latin typeface="Symbol" panose="05050102010706020507" charset="0"/>
                <a:ea typeface="Cambria Math" panose="02040503050406030204" pitchFamily="18" charset="0"/>
                <a:cs typeface="Symbol" panose="05050102010706020507" charset="0"/>
                <a:sym typeface="Symbol" panose="05050102010706020507" charset="0"/>
              </a:rPr>
              <a:t>m</a:t>
            </a:r>
            <a:r>
              <a:rPr lang="pt-BR" altLang="en-US" sz="2800" b="1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 </a:t>
            </a:r>
            <a:r>
              <a:rPr lang="pt-BR" altLang="en-US" sz="2800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(capacitancia da junção base/coletor)</a:t>
            </a:r>
            <a:endParaRPr lang="pt-BR" altLang="en-US" sz="2800" dirty="0" smtClean="0"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  <a:p>
            <a:pPr marL="457200" indent="-4572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altLang="en-US" sz="2800" b="1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C</a:t>
            </a:r>
            <a:r>
              <a:rPr lang="pt-BR" altLang="en-US" sz="2800" b="1" baseline="-25000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Cs</a:t>
            </a:r>
            <a:r>
              <a:rPr lang="pt-BR" altLang="en-US" sz="2800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 (capacitancia da junção reversa coletor/substrato)</a:t>
            </a:r>
            <a:endParaRPr lang="pt-BR" altLang="en-US" sz="2800" dirty="0" smtClean="0">
              <a:solidFill>
                <a:schemeClr val="tx1"/>
              </a:solidFill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4F297BB-B745-4CAB-BE1D-CE4C89382949}" type="slidenum">
              <a:rPr lang="pt-BR" smtClean="0"/>
            </a:fld>
            <a:endParaRPr lang="pt-BR"/>
          </a:p>
        </p:txBody>
      </p:sp>
      <p:cxnSp>
        <p:nvCxnSpPr>
          <p:cNvPr id="4" name="Conector Reto 74"/>
          <p:cNvCxnSpPr/>
          <p:nvPr/>
        </p:nvCxnSpPr>
        <p:spPr>
          <a:xfrm>
            <a:off x="6679485" y="459444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 flipH="1">
            <a:off x="5730861" y="5100783"/>
            <a:ext cx="0" cy="1296000"/>
          </a:xfrm>
          <a:prstGeom prst="line">
            <a:avLst/>
          </a:prstGeom>
          <a:ln w="25400"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 flipV="1">
            <a:off x="6668806" y="2941677"/>
            <a:ext cx="0" cy="2232000"/>
          </a:xfrm>
          <a:prstGeom prst="line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upo 10"/>
          <p:cNvGrpSpPr/>
          <p:nvPr/>
        </p:nvGrpSpPr>
        <p:grpSpPr>
          <a:xfrm>
            <a:off x="6485672" y="4042098"/>
            <a:ext cx="387626" cy="552342"/>
            <a:chOff x="7555792" y="2647951"/>
            <a:chExt cx="387626" cy="552342"/>
          </a:xfrm>
          <a:solidFill>
            <a:srgbClr val="00B0F0">
              <a:alpha val="97000"/>
            </a:srgbClr>
          </a:solidFill>
        </p:grpSpPr>
        <p:sp>
          <p:nvSpPr>
            <p:cNvPr id="12" name="Elipse 11"/>
            <p:cNvSpPr/>
            <p:nvPr/>
          </p:nvSpPr>
          <p:spPr>
            <a:xfrm>
              <a:off x="7555792" y="2647951"/>
              <a:ext cx="387626" cy="552342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3" name="Conector de Seta Reta 59"/>
            <p:cNvCxnSpPr/>
            <p:nvPr/>
          </p:nvCxnSpPr>
          <p:spPr>
            <a:xfrm flipH="1">
              <a:off x="7758527" y="2740305"/>
              <a:ext cx="0" cy="363994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headEnd type="none" w="lg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Conector Reto 13"/>
          <p:cNvCxnSpPr/>
          <p:nvPr/>
        </p:nvCxnSpPr>
        <p:spPr>
          <a:xfrm rot="5400000" flipH="1">
            <a:off x="3818744" y="2575710"/>
            <a:ext cx="0" cy="2196000"/>
          </a:xfrm>
          <a:prstGeom prst="line">
            <a:avLst/>
          </a:prstGeom>
          <a:ln w="25400"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8"/>
          <p:cNvCxnSpPr/>
          <p:nvPr/>
        </p:nvCxnSpPr>
        <p:spPr>
          <a:xfrm rot="5400000" flipH="1">
            <a:off x="9042109" y="3176620"/>
            <a:ext cx="635" cy="54000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/>
          <p:nvPr/>
        </p:nvCxnSpPr>
        <p:spPr>
          <a:xfrm flipH="1">
            <a:off x="5926491" y="5171558"/>
            <a:ext cx="635" cy="54000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8"/>
          <p:cNvCxnSpPr/>
          <p:nvPr/>
        </p:nvCxnSpPr>
        <p:spPr>
          <a:xfrm rot="16200000" flipH="1">
            <a:off x="3160106" y="3176798"/>
            <a:ext cx="635" cy="54000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 de Texto 23"/>
          <p:cNvSpPr txBox="1"/>
          <p:nvPr/>
        </p:nvSpPr>
        <p:spPr>
          <a:xfrm>
            <a:off x="5885068" y="5205259"/>
            <a:ext cx="6070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en-US" sz="2800" dirty="0" smtClean="0">
                <a:latin typeface="Comic Sans MS" panose="030F0702030302020204" pitchFamily="66" charset="0"/>
                <a:cs typeface="Comic Sans MS" panose="030F0702030302020204" pitchFamily="66" charset="0"/>
              </a:rPr>
              <a:t>i</a:t>
            </a:r>
            <a:r>
              <a:rPr lang="pt-BR" altLang="en-US" sz="2800" baseline="-25000" dirty="0">
                <a:latin typeface="Comic Sans MS" panose="030F0702030302020204" pitchFamily="66" charset="0"/>
                <a:cs typeface="Comic Sans MS" panose="030F0702030302020204" pitchFamily="66" charset="0"/>
              </a:rPr>
              <a:t>E</a:t>
            </a:r>
            <a:endParaRPr lang="pt-BR" altLang="en-US" sz="2800" baseline="-25000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19" name="Caixa de Texto 23"/>
          <p:cNvSpPr txBox="1"/>
          <p:nvPr/>
        </p:nvSpPr>
        <p:spPr>
          <a:xfrm>
            <a:off x="5314258" y="4010508"/>
            <a:ext cx="833036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en-US" sz="3200" i="1" dirty="0" smtClean="0">
                <a:latin typeface="Cambria" panose="02040503050406030204" charset="0"/>
                <a:cs typeface="Cambria" panose="02040503050406030204" charset="0"/>
              </a:rPr>
              <a:t>v</a:t>
            </a:r>
            <a:r>
              <a:rPr lang="pt-BR" altLang="en-US" sz="3200" i="1" baseline="-25000" dirty="0" smtClean="0">
                <a:latin typeface="Cambria" panose="02040503050406030204" charset="0"/>
                <a:cs typeface="Cambria" panose="02040503050406030204" charset="0"/>
              </a:rPr>
              <a:t>be</a:t>
            </a:r>
            <a:endParaRPr lang="pt-BR" altLang="en-US" sz="3200" i="1" baseline="-25000" dirty="0" smtClean="0"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20" name="Caixa de Texto 23"/>
          <p:cNvSpPr txBox="1"/>
          <p:nvPr/>
        </p:nvSpPr>
        <p:spPr>
          <a:xfrm>
            <a:off x="9280839" y="3733299"/>
            <a:ext cx="833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en-US" sz="2800" dirty="0" smtClean="0">
                <a:latin typeface="Comic Sans MS" panose="030F0702030302020204" pitchFamily="66" charset="0"/>
                <a:cs typeface="Comic Sans MS" panose="030F0702030302020204" pitchFamily="66" charset="0"/>
              </a:rPr>
              <a:t>C</a:t>
            </a:r>
            <a:endParaRPr lang="pt-BR" altLang="en-US" sz="2800" baseline="-25000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21" name="Caixa de Texto 23"/>
          <p:cNvSpPr txBox="1"/>
          <p:nvPr/>
        </p:nvSpPr>
        <p:spPr>
          <a:xfrm>
            <a:off x="5812818" y="6076963"/>
            <a:ext cx="833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en-US" sz="2800" dirty="0" smtClean="0">
                <a:latin typeface="Comic Sans MS" panose="030F0702030302020204" pitchFamily="66" charset="0"/>
                <a:cs typeface="Comic Sans MS" panose="030F0702030302020204" pitchFamily="66" charset="0"/>
              </a:rPr>
              <a:t>E</a:t>
            </a:r>
            <a:endParaRPr lang="pt-BR" altLang="en-US" sz="2800" baseline="-25000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22" name="Caixa de Texto 23"/>
          <p:cNvSpPr txBox="1"/>
          <p:nvPr/>
        </p:nvSpPr>
        <p:spPr>
          <a:xfrm>
            <a:off x="2278281" y="3790642"/>
            <a:ext cx="833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en-US" sz="2800" dirty="0" smtClean="0">
                <a:latin typeface="Comic Sans MS" panose="030F0702030302020204" pitchFamily="66" charset="0"/>
                <a:cs typeface="Comic Sans MS" panose="030F0702030302020204" pitchFamily="66" charset="0"/>
              </a:rPr>
              <a:t>B</a:t>
            </a:r>
            <a:endParaRPr lang="pt-BR" altLang="en-US" sz="2800" baseline="-25000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cxnSp>
        <p:nvCxnSpPr>
          <p:cNvPr id="23" name="Conector Reto 22"/>
          <p:cNvCxnSpPr/>
          <p:nvPr/>
        </p:nvCxnSpPr>
        <p:spPr>
          <a:xfrm rot="16200000">
            <a:off x="8101111" y="2235986"/>
            <a:ext cx="0" cy="2880000"/>
          </a:xfrm>
          <a:prstGeom prst="line">
            <a:avLst/>
          </a:prstGeom>
          <a:ln w="25400"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/>
          <p:cNvCxnSpPr/>
          <p:nvPr/>
        </p:nvCxnSpPr>
        <p:spPr>
          <a:xfrm flipH="1">
            <a:off x="4105275" y="5105400"/>
            <a:ext cx="3888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Caixa de Texto 29"/>
              <p:cNvSpPr txBox="1"/>
              <p:nvPr/>
            </p:nvSpPr>
            <p:spPr>
              <a:xfrm>
                <a:off x="6645910" y="4485005"/>
                <a:ext cx="1219835" cy="52197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pt-BR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pt-BR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b>
                        <m:sSubPr>
                          <m:ctrlPr>
                            <a:rPr lang="en-US" altLang="pt-BR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pt-BR" sz="28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𝑏𝑒</m:t>
                          </m:r>
                        </m:sub>
                      </m:sSub>
                    </m:oMath>
                  </m:oMathPara>
                </a14:m>
                <a:endParaRPr lang="en-US" altLang="en-US" sz="2800" i="1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0" name="Caixa de Texto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5910" y="4485005"/>
                <a:ext cx="1219835" cy="521970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upo 30"/>
          <p:cNvGrpSpPr/>
          <p:nvPr/>
        </p:nvGrpSpPr>
        <p:grpSpPr>
          <a:xfrm rot="5400000" flipH="1">
            <a:off x="4105211" y="3920961"/>
            <a:ext cx="2160000" cy="216000"/>
            <a:chOff x="3836931" y="3524056"/>
            <a:chExt cx="2160210" cy="255373"/>
          </a:xfrm>
        </p:grpSpPr>
        <p:cxnSp>
          <p:nvCxnSpPr>
            <p:cNvPr id="32" name="Conector Reto 79"/>
            <p:cNvCxnSpPr/>
            <p:nvPr/>
          </p:nvCxnSpPr>
          <p:spPr>
            <a:xfrm flipV="1">
              <a:off x="3836931" y="3639776"/>
              <a:ext cx="2160210" cy="0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tângulo 32"/>
            <p:cNvSpPr/>
            <p:nvPr/>
          </p:nvSpPr>
          <p:spPr>
            <a:xfrm>
              <a:off x="4343232" y="3524056"/>
              <a:ext cx="476096" cy="255373"/>
            </a:xfrm>
            <a:prstGeom prst="rect">
              <a:avLst/>
            </a:prstGeom>
            <a:ln w="22225"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2" name="Caixa de Texto 51"/>
              <p:cNvSpPr txBox="1"/>
              <p:nvPr/>
            </p:nvSpPr>
            <p:spPr>
              <a:xfrm>
                <a:off x="4447540" y="4126865"/>
                <a:ext cx="629920" cy="58356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altLang="en-US" sz="3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</m:ctrlPr>
                        </m:sSubPr>
                        <m:e>
                          <m:r>
                            <a:rPr lang="en-US" altLang="pt-BR" sz="3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pt-BR" sz="3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  <m:t>𝜋</m:t>
                          </m:r>
                        </m:sub>
                      </m:sSub>
                    </m:oMath>
                  </m:oMathPara>
                </a14:m>
                <a:endParaRPr lang="en-US" altLang="pt-BR" sz="3200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  <a:sym typeface="Symbol" panose="05050102010706020507" charset="0"/>
                </a:endParaRPr>
              </a:p>
            </p:txBody>
          </p:sp>
        </mc:Choice>
        <mc:Fallback>
          <p:sp>
            <p:nvSpPr>
              <p:cNvPr id="52" name="Caixa de Texto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7540" y="4126865"/>
                <a:ext cx="629920" cy="5835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upo 57"/>
          <p:cNvGrpSpPr/>
          <p:nvPr/>
        </p:nvGrpSpPr>
        <p:grpSpPr>
          <a:xfrm rot="5400000" flipH="1">
            <a:off x="7294405" y="4281684"/>
            <a:ext cx="1404000" cy="234950"/>
            <a:chOff x="4143847" y="3524056"/>
            <a:chExt cx="1404137" cy="255373"/>
          </a:xfrm>
        </p:grpSpPr>
        <p:cxnSp>
          <p:nvCxnSpPr>
            <p:cNvPr id="59" name="Conector Reto 79"/>
            <p:cNvCxnSpPr/>
            <p:nvPr/>
          </p:nvCxnSpPr>
          <p:spPr>
            <a:xfrm flipV="1">
              <a:off x="4143847" y="3661641"/>
              <a:ext cx="1404137" cy="0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Retângulo 62"/>
            <p:cNvSpPr/>
            <p:nvPr/>
          </p:nvSpPr>
          <p:spPr>
            <a:xfrm>
              <a:off x="4606140" y="3524056"/>
              <a:ext cx="476096" cy="255373"/>
            </a:xfrm>
            <a:prstGeom prst="rect">
              <a:avLst/>
            </a:prstGeom>
            <a:ln w="22225"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</p:grpSp>
      <p:grpSp>
        <p:nvGrpSpPr>
          <p:cNvPr id="64" name="Grupo 63"/>
          <p:cNvGrpSpPr/>
          <p:nvPr/>
        </p:nvGrpSpPr>
        <p:grpSpPr>
          <a:xfrm flipH="1">
            <a:off x="4880779" y="3570484"/>
            <a:ext cx="1908000" cy="234950"/>
            <a:chOff x="3929377" y="3524056"/>
            <a:chExt cx="1908186" cy="255373"/>
          </a:xfrm>
        </p:grpSpPr>
        <p:cxnSp>
          <p:nvCxnSpPr>
            <p:cNvPr id="65" name="Conector Reto 79"/>
            <p:cNvCxnSpPr/>
            <p:nvPr/>
          </p:nvCxnSpPr>
          <p:spPr>
            <a:xfrm flipV="1">
              <a:off x="3929377" y="3645076"/>
              <a:ext cx="1908186" cy="0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tângulo 65"/>
            <p:cNvSpPr/>
            <p:nvPr/>
          </p:nvSpPr>
          <p:spPr>
            <a:xfrm>
              <a:off x="4606140" y="3524056"/>
              <a:ext cx="476096" cy="255373"/>
            </a:xfrm>
            <a:prstGeom prst="rect">
              <a:avLst/>
            </a:prstGeom>
            <a:ln w="22225"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</p:grpSp>
      <p:cxnSp>
        <p:nvCxnSpPr>
          <p:cNvPr id="55" name="Conector Reto 69"/>
          <p:cNvCxnSpPr/>
          <p:nvPr/>
        </p:nvCxnSpPr>
        <p:spPr>
          <a:xfrm flipV="1">
            <a:off x="3961130" y="4256405"/>
            <a:ext cx="41656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73"/>
          <p:cNvCxnSpPr/>
          <p:nvPr/>
        </p:nvCxnSpPr>
        <p:spPr>
          <a:xfrm>
            <a:off x="4151630" y="3667760"/>
            <a:ext cx="0" cy="50292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to 76"/>
          <p:cNvCxnSpPr/>
          <p:nvPr/>
        </p:nvCxnSpPr>
        <p:spPr>
          <a:xfrm>
            <a:off x="4137025" y="4256405"/>
            <a:ext cx="0" cy="90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 de Texto 23"/>
          <p:cNvSpPr txBox="1"/>
          <p:nvPr/>
        </p:nvSpPr>
        <p:spPr>
          <a:xfrm>
            <a:off x="3536950" y="4170680"/>
            <a:ext cx="6146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en-US" sz="2800" dirty="0">
                <a:latin typeface="Comic Sans MS" panose="030F0702030302020204" pitchFamily="66" charset="0"/>
                <a:cs typeface="Comic Sans MS" panose="030F0702030302020204" pitchFamily="66" charset="0"/>
              </a:rPr>
              <a:t>C</a:t>
            </a:r>
            <a:r>
              <a:rPr lang="pt-BR" altLang="en-US" sz="2800" baseline="-25000" dirty="0">
                <a:latin typeface="Symbol" panose="05050102010706020507" charset="0"/>
                <a:cs typeface="Symbol" panose="05050102010706020507" charset="0"/>
              </a:rPr>
              <a:t>p</a:t>
            </a:r>
            <a:r>
              <a:rPr lang="pt-BR" altLang="en-US" sz="2800" baseline="-25000" dirty="0"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endParaRPr lang="pt-BR" altLang="en-US" sz="2800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cxnSp>
        <p:nvCxnSpPr>
          <p:cNvPr id="6" name="Conector Reto 69"/>
          <p:cNvCxnSpPr/>
          <p:nvPr/>
        </p:nvCxnSpPr>
        <p:spPr>
          <a:xfrm flipV="1">
            <a:off x="3961130" y="4170680"/>
            <a:ext cx="41656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rma livre 6"/>
          <p:cNvSpPr/>
          <p:nvPr/>
        </p:nvSpPr>
        <p:spPr>
          <a:xfrm>
            <a:off x="5195570" y="3805555"/>
            <a:ext cx="285750" cy="1176655"/>
          </a:xfrm>
          <a:custGeom>
            <a:avLst/>
            <a:gdLst>
              <a:gd name="connisteX0" fmla="*/ 0 w 437591"/>
              <a:gd name="connsiteY0" fmla="*/ 1176655 h 1176655"/>
              <a:gd name="connisteX1" fmla="*/ 256540 w 437591"/>
              <a:gd name="connsiteY1" fmla="*/ 995680 h 1176655"/>
              <a:gd name="connisteX2" fmla="*/ 437515 w 437591"/>
              <a:gd name="connsiteY2" fmla="*/ 528320 h 1176655"/>
              <a:gd name="connisteX3" fmla="*/ 241300 w 437591"/>
              <a:gd name="connsiteY3" fmla="*/ 120650 h 1176655"/>
              <a:gd name="connisteX4" fmla="*/ 75565 w 437591"/>
              <a:gd name="connsiteY4" fmla="*/ 0 h 117665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437591" h="1176655">
                <a:moveTo>
                  <a:pt x="0" y="1176655"/>
                </a:moveTo>
                <a:cubicBezTo>
                  <a:pt x="47625" y="1149985"/>
                  <a:pt x="168910" y="1125220"/>
                  <a:pt x="256540" y="995680"/>
                </a:cubicBezTo>
                <a:cubicBezTo>
                  <a:pt x="344170" y="866140"/>
                  <a:pt x="440690" y="703580"/>
                  <a:pt x="437515" y="528320"/>
                </a:cubicBezTo>
                <a:cubicBezTo>
                  <a:pt x="434340" y="353060"/>
                  <a:pt x="313690" y="226060"/>
                  <a:pt x="241300" y="120650"/>
                </a:cubicBezTo>
                <a:cubicBezTo>
                  <a:pt x="168910" y="15240"/>
                  <a:pt x="104775" y="15875"/>
                  <a:pt x="75565" y="0"/>
                </a:cubicBezTo>
              </a:path>
            </a:pathLst>
          </a:custGeom>
          <a:noFill/>
          <a:ln w="15875">
            <a:solidFill>
              <a:srgbClr val="C00000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7" name="Caixa de Texto 66"/>
              <p:cNvSpPr txBox="1"/>
              <p:nvPr/>
            </p:nvSpPr>
            <p:spPr>
              <a:xfrm>
                <a:off x="5723890" y="2966720"/>
                <a:ext cx="622300" cy="60388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altLang="en-US" sz="3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</m:ctrlPr>
                        </m:sSubPr>
                        <m:e>
                          <m:r>
                            <a:rPr lang="en-US" altLang="pt-BR" sz="3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pt-BR" sz="3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  <m:t>𝜇</m:t>
                          </m:r>
                        </m:sub>
                      </m:sSub>
                    </m:oMath>
                  </m:oMathPara>
                </a14:m>
                <a:endParaRPr lang="en-US" altLang="pt-BR" sz="3200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  <a:sym typeface="Symbol" panose="05050102010706020507" charset="0"/>
                </a:endParaRPr>
              </a:p>
            </p:txBody>
          </p:sp>
        </mc:Choice>
        <mc:Fallback>
          <p:sp>
            <p:nvSpPr>
              <p:cNvPr id="67" name="Caixa de Texto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3890" y="2966720"/>
                <a:ext cx="622300" cy="603885"/>
              </a:xfrm>
              <a:prstGeom prst="rect">
                <a:avLst/>
              </a:prstGeom>
              <a:blipFill rotWithShape="1">
                <a:blip r:embed="rId3"/>
                <a:stretch>
                  <a:fillRect r="-102"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Caixa de Texto 23"/>
          <p:cNvSpPr txBox="1"/>
          <p:nvPr/>
        </p:nvSpPr>
        <p:spPr>
          <a:xfrm>
            <a:off x="8705367" y="2925071"/>
            <a:ext cx="6070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en-US" sz="2800" dirty="0">
                <a:latin typeface="Comic Sans MS" panose="030F0702030302020204" pitchFamily="66" charset="0"/>
                <a:cs typeface="Comic Sans MS" panose="030F0702030302020204" pitchFamily="66" charset="0"/>
              </a:rPr>
              <a:t>i</a:t>
            </a:r>
            <a:r>
              <a:rPr lang="pt-BR" altLang="en-US" sz="2800" baseline="-25000" dirty="0">
                <a:latin typeface="Comic Sans MS" panose="030F0702030302020204" pitchFamily="66" charset="0"/>
                <a:cs typeface="Comic Sans MS" panose="030F0702030302020204" pitchFamily="66" charset="0"/>
              </a:rPr>
              <a:t>C</a:t>
            </a:r>
            <a:endParaRPr lang="pt-BR" altLang="en-US" sz="2800" baseline="-25000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41" name="Caixa de Texto 23"/>
          <p:cNvSpPr txBox="1"/>
          <p:nvPr/>
        </p:nvSpPr>
        <p:spPr>
          <a:xfrm>
            <a:off x="2595233" y="2924170"/>
            <a:ext cx="6070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en-US" sz="2800" dirty="0" smtClean="0">
                <a:latin typeface="Comic Sans MS" panose="030F0702030302020204" pitchFamily="66" charset="0"/>
                <a:cs typeface="Comic Sans MS" panose="030F0702030302020204" pitchFamily="66" charset="0"/>
              </a:rPr>
              <a:t>i</a:t>
            </a:r>
            <a:r>
              <a:rPr lang="pt-BR" altLang="en-US" sz="2800" baseline="-25000" dirty="0">
                <a:latin typeface="Comic Sans MS" panose="030F0702030302020204" pitchFamily="66" charset="0"/>
                <a:cs typeface="Comic Sans MS" panose="030F0702030302020204" pitchFamily="66" charset="0"/>
              </a:rPr>
              <a:t>B</a:t>
            </a:r>
            <a:endParaRPr lang="pt-BR" altLang="en-US" sz="2800" baseline="-25000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CaixaDeTexto 45"/>
              <p:cNvSpPr txBox="1"/>
              <p:nvPr/>
            </p:nvSpPr>
            <p:spPr>
              <a:xfrm>
                <a:off x="414655" y="190500"/>
                <a:ext cx="11240770" cy="2059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0" algn="ctr">
                  <a:spcBef>
                    <a:spcPts val="600"/>
                  </a:spcBef>
                  <a:spcAft>
                    <a:spcPts val="600"/>
                  </a:spcAft>
                  <a:buFont typeface="+mj-lt"/>
                  <a:buNone/>
                </a:pPr>
                <a:r>
                  <a:rPr lang="pt-BR" altLang="en-US" sz="3600" b="1" dirty="0" smtClean="0">
                    <a:solidFill>
                      <a:srgbClr val="C00000"/>
                    </a:solidFill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Modelo de Pequenos sinais: </a:t>
                </a:r>
                <a:r>
                  <a:rPr lang="pt-BR" altLang="en-US" sz="2800" b="1" dirty="0" smtClean="0">
                    <a:solidFill>
                      <a:schemeClr val="tx1"/>
                    </a:solidFill>
                    <a:latin typeface="Comic Sans MS" panose="030F0702030302020204" pitchFamily="66" charset="0"/>
                    <a:ea typeface="Cambria Math" panose="02040503050406030204" pitchFamily="18" charset="0"/>
                    <a:cs typeface="Comic Sans MS" panose="030F0702030302020204" pitchFamily="66" charset="0"/>
                    <a:sym typeface="Symbol" panose="05050102010706020507" charset="0"/>
                  </a:rPr>
                  <a:t>Modelo </a:t>
                </a:r>
                <a:r>
                  <a:rPr lang="pt-BR" altLang="en-US" sz="3600" b="1" dirty="0" smtClean="0">
                    <a:solidFill>
                      <a:schemeClr val="tx1"/>
                    </a:solidFill>
                    <a:latin typeface="Symbol" panose="05050102010706020507" charset="0"/>
                    <a:ea typeface="Cambria Math" panose="02040503050406030204" pitchFamily="18" charset="0"/>
                    <a:cs typeface="Symbol" panose="05050102010706020507" charset="0"/>
                    <a:sym typeface="Symbol" panose="05050102010706020507" charset="0"/>
                  </a:rPr>
                  <a:t>p </a:t>
                </a:r>
                <a:r>
                  <a:rPr lang="pt-BR" altLang="en-US" sz="2800" b="1" dirty="0" smtClean="0">
                    <a:solidFill>
                      <a:schemeClr val="tx1"/>
                    </a:solidFill>
                    <a:latin typeface="Comic Sans MS" panose="030F0702030302020204" pitchFamily="66" charset="0"/>
                    <a:ea typeface="Cambria Math" panose="02040503050406030204" pitchFamily="18" charset="0"/>
                    <a:cs typeface="Symbol" panose="05050102010706020507" charset="0"/>
                    <a:sym typeface="Symbol" panose="05050102010706020507" charset="0"/>
                  </a:rPr>
                  <a:t>hibrido completo</a:t>
                </a:r>
                <a:endParaRPr lang="pt-BR" altLang="en-US" sz="2800" b="1" dirty="0" smtClean="0">
                  <a:solidFill>
                    <a:schemeClr val="tx1"/>
                  </a:solidFill>
                  <a:latin typeface="Comic Sans MS" panose="030F0702030302020204" pitchFamily="66" charset="0"/>
                  <a:ea typeface="Cambria Math" panose="02040503050406030204" pitchFamily="18" charset="0"/>
                  <a:cs typeface="Symbol" panose="05050102010706020507" charset="0"/>
                  <a:sym typeface="Symbol" panose="05050102010706020507" charset="0"/>
                </a:endParaRPr>
              </a:p>
              <a:p>
                <a:pPr indent="0" algn="l">
                  <a:spcBef>
                    <a:spcPts val="600"/>
                  </a:spcBef>
                  <a:spcAft>
                    <a:spcPts val="600"/>
                  </a:spcAft>
                  <a:buFont typeface="+mj-lt"/>
                  <a:buNone/>
                </a:pPr>
                <a:r>
                  <a:rPr lang="pt-BR" altLang="en-US" sz="2800" dirty="0">
                    <a:latin typeface="Cambria Math" panose="02040503050406030204" pitchFamily="18" charset="0"/>
                    <a:cs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pt-BR" sz="32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pt-BR" sz="32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pt-BR" sz="32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pt-BR" sz="32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altLang="pt-BR" sz="32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pt-BR" sz="32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pt-BR" sz="32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pt-BR" sz="32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pt-BR" sz="32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US" altLang="pt-BR" sz="32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pt-BR" sz="32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pt-BR" sz="32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𝑛𝑈</m:t>
                            </m:r>
                          </m:e>
                          <m:sub>
                            <m:r>
                              <a:rPr lang="en-US" altLang="pt-BR" sz="32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den>
                    </m:f>
                    <m:r>
                      <a:rPr lang="en-US" altLang="pt-BR" sz="32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  <a:sym typeface="Symbol" panose="05050102010706020507" charset="0"/>
                      </a:rPr>
                      <m:t>,     </m:t>
                    </m:r>
                    <m:r>
                      <a:rPr lang="en-US" altLang="pt-BR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  <a:sym typeface="Symbol" panose="05050102010706020507" charset="0"/>
                      </a:rPr>
                      <m:t> </m:t>
                    </m:r>
                    <m:sSub>
                      <m:sSubPr>
                        <m:ctrlPr>
                          <a:rPr lang="pt-BR" altLang="en-US" sz="3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  <a:sym typeface="Symbol" panose="05050102010706020507" charset="0"/>
                          </a:rPr>
                        </m:ctrlPr>
                      </m:sSubPr>
                      <m:e>
                        <m:r>
                          <a:rPr lang="en-US" altLang="pt-BR" sz="3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  <a:sym typeface="Symbol" panose="05050102010706020507" charset="0"/>
                          </a:rPr>
                          <m:t>𝑟</m:t>
                        </m:r>
                      </m:e>
                      <m:sub>
                        <m:r>
                          <a:rPr lang="en-US" altLang="pt-BR" sz="3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  <a:sym typeface="Symbol" panose="05050102010706020507" charset="0"/>
                          </a:rPr>
                          <m:t>𝜋</m:t>
                        </m:r>
                      </m:sub>
                    </m:sSub>
                    <m:r>
                      <a:rPr lang="en-US" altLang="pt-BR" sz="32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pt-BR" sz="32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pt-BR" sz="32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𝛽</m:t>
                        </m:r>
                      </m:num>
                      <m:den>
                        <m:sSub>
                          <m:sSubPr>
                            <m:ctrlPr>
                              <a:rPr lang="en-US" altLang="pt-BR" sz="32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pt-BR" sz="32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pt-BR" sz="32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den>
                    </m:f>
                    <m:r>
                      <a:rPr lang="en-US" altLang="pt-BR" sz="32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,     </m:t>
                    </m:r>
                    <m:sSub>
                      <m:sSubPr>
                        <m:ctrlPr>
                          <a:rPr lang="en-US" altLang="pt-BR" sz="3200" b="0" i="1" smtClea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pt-BR" sz="3200" b="0" i="1" smtClea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pt-BR" sz="3200" b="0" i="1" smtClea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pt-BR" sz="32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altLang="pt-BR" sz="3200" b="0" i="1" smtClea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pt-BR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altLang="pt-BR" sz="32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pt-BR" altLang="pt-BR" sz="32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pt-BR" sz="32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pt-BR" sz="32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pt-BR" sz="32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US" altLang="pt-BR" sz="32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pt-BR" altLang="en-US" sz="2400" i="1" dirty="0">
                    <a:latin typeface="Cambria Math" panose="02040503050406030204" pitchFamily="18" charset="0"/>
                    <a:cs typeface="Cambria Math" panose="02040503050406030204" pitchFamily="18" charset="0"/>
                  </a:rPr>
                  <a:t> ,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altLang="en-US" sz="3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  <a:sym typeface="Symbol" panose="05050102010706020507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pt-BR" sz="320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  <a:sym typeface="Symbol" panose="05050102010706020507" charset="0"/>
                          </a:rPr>
                          <m:t>r</m:t>
                        </m:r>
                      </m:e>
                      <m:sub>
                        <m:r>
                          <a:rPr lang="en-US" altLang="pt-BR" sz="320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  <a:sym typeface="Symbol" panose="05050102010706020507" charset="0"/>
                          </a:rPr>
                          <m:t>𝜇</m:t>
                        </m:r>
                      </m:sub>
                    </m:sSub>
                    <m:r>
                      <a:rPr lang="en-US" altLang="pt-BR" sz="320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charset="0"/>
                      </a:rPr>
                      <m:t>=</m:t>
                    </m:r>
                    <m:f>
                      <m:fPr>
                        <m:ctrlPr>
                          <a:rPr lang="en-US" altLang="pt-BR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  <a:sym typeface="Symbol" panose="05050102010706020507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pt-BR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  <a:sym typeface="Symbol" panose="05050102010706020507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pt-BR" sz="32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  <a:sym typeface="Symbol" panose="05050102010706020507" charset="0"/>
                              </a:rPr>
                              <m:t>V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pt-BR" sz="32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  <a:sym typeface="Symbol" panose="05050102010706020507" charset="0"/>
                              </a:rPr>
                              <m:t>A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pt-BR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  <a:sym typeface="Symbol" panose="05050102010706020507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pt-BR" sz="32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  <a:sym typeface="Symbol" panose="05050102010706020507" charset="0"/>
                              </a:rPr>
                              <m:t>I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pt-BR" sz="32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  <a:sym typeface="Symbol" panose="05050102010706020507" charset="0"/>
                              </a:rPr>
                              <m:t>PRec</m:t>
                            </m:r>
                          </m:sub>
                        </m:sSub>
                        <m:r>
                          <a:rPr lang="en-US" altLang="pt-BR" sz="32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  <a:sym typeface="Symbol" panose="05050102010706020507" charset="0"/>
                          </a:rPr>
                          <m:t>∙</m:t>
                        </m:r>
                        <m:r>
                          <a:rPr lang="en-US" altLang="pt-BR" sz="32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  <a:sym typeface="Symbol" panose="05050102010706020507" charset="0"/>
                          </a:rPr>
                          <m:t>𝟐</m:t>
                        </m:r>
                        <m:sSub>
                          <m:sSubPr>
                            <m:ctrlPr>
                              <a:rPr lang="en-US" altLang="pt-BR" sz="32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  <a:sym typeface="Symbol" panose="05050102010706020507" charset="0"/>
                              </a:rPr>
                            </m:ctrlPr>
                          </m:sSubPr>
                          <m:e>
                            <m:r>
                              <a:rPr lang="en-US" altLang="pt-BR" sz="32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  <a:sym typeface="Symbol" panose="05050102010706020507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altLang="pt-BR" sz="32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  <a:sym typeface="Symbol" panose="05050102010706020507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altLang="pt-BR" sz="32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  <a:sym typeface="Symbol" panose="05050102010706020507" charset="0"/>
                          </a:rPr>
                          <m:t>𝜷</m:t>
                        </m:r>
                      </m:den>
                    </m:f>
                    <m:r>
                      <a:rPr lang="en-US" altLang="pt-BR" sz="32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  <a:sym typeface="Symbol" panose="05050102010706020507" charset="0"/>
                      </a:rPr>
                      <m:t>≈</m:t>
                    </m:r>
                    <m:r>
                      <a:rPr lang="en-US" altLang="pt-BR" sz="32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  <a:sym typeface="Symbol" panose="05050102010706020507" charset="0"/>
                      </a:rPr>
                      <m:t>𝟐</m:t>
                    </m:r>
                    <m:sSub>
                      <m:sSubPr>
                        <m:ctrlPr>
                          <a:rPr lang="en-US" altLang="pt-BR" sz="32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  <a:sym typeface="Symbol" panose="05050102010706020507" charset="0"/>
                          </a:rPr>
                        </m:ctrlPr>
                      </m:sSubPr>
                      <m:e>
                        <m:r>
                          <a:rPr lang="en-US" altLang="pt-BR" sz="32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  <a:sym typeface="Symbol" panose="05050102010706020507" charset="0"/>
                          </a:rPr>
                          <m:t>𝒓</m:t>
                        </m:r>
                      </m:e>
                      <m:sub>
                        <m:r>
                          <a:rPr lang="en-US" altLang="pt-BR" sz="32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  <a:sym typeface="Symbol" panose="05050102010706020507" charset="0"/>
                          </a:rPr>
                          <m:t>𝟎</m:t>
                        </m:r>
                      </m:sub>
                    </m:sSub>
                    <m:r>
                      <a:rPr lang="en-US" altLang="pt-BR" sz="32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  <a:sym typeface="Symbol" panose="05050102010706020507" charset="0"/>
                      </a:rPr>
                      <m:t>𝜷</m:t>
                    </m:r>
                  </m:oMath>
                </a14:m>
                <a:r>
                  <a:rPr lang="pt-BR" altLang="en-US" sz="3200" smtClean="0"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  <a:sym typeface="Symbol" panose="05050102010706020507" charset="0"/>
                  </a:rPr>
                  <a:t>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altLang="en-US" sz="320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  <a:sym typeface="Symbol" panose="05050102010706020507" charset="0"/>
                          </a:rPr>
                        </m:ctrlPr>
                      </m:sSubPr>
                      <m:e>
                        <m:r>
                          <a:rPr lang="en-US" altLang="pt-BR" sz="320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  <a:sym typeface="Symbol" panose="05050102010706020507" charset="0"/>
                          </a:rPr>
                          <m:t>𝐶</m:t>
                        </m:r>
                      </m:e>
                      <m:sub>
                        <m:r>
                          <a:rPr lang="en-US" altLang="pt-BR" sz="3200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  <a:sym typeface="Symbol" panose="05050102010706020507" charset="0"/>
                          </a:rPr>
                          <m:t>𝐵</m:t>
                        </m:r>
                      </m:sub>
                    </m:sSub>
                    <m:r>
                      <a:rPr lang="en-US" altLang="pt-BR" sz="32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pt-BR" sz="32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pt-BR" sz="32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pt-BR" sz="32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altLang="pt-BR" sz="32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𝜏</m:t>
                    </m:r>
                    <m:r>
                      <a:rPr lang="en-US" altLang="pt-BR" sz="3200" i="1" baseline="-250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pt-BR" altLang="en-US" sz="2400" dirty="0">
                    <a:latin typeface="Comic Sans MS" panose="030F0702030302020204" pitchFamily="66" charset="0"/>
                    <a:cs typeface="Comic Sans MS" panose="030F0702030302020204" pitchFamily="66" charset="0"/>
                  </a:rPr>
                  <a:t>,         </a:t>
                </a:r>
                <a:r>
                  <a:rPr lang="pt-BR" altLang="en-US" sz="2800" dirty="0">
                    <a:latin typeface="Comic Sans MS" panose="030F0702030302020204" pitchFamily="66" charset="0"/>
                    <a:cs typeface="Comic Sans MS" panose="030F0702030302020204" pitchFamily="66" charset="0"/>
                  </a:rPr>
                  <a:t>C</a:t>
                </a:r>
                <a:r>
                  <a:rPr lang="pt-BR" altLang="en-US" sz="2800" baseline="-25000" dirty="0">
                    <a:latin typeface="Symbol" panose="05050102010706020507" charset="0"/>
                    <a:cs typeface="Symbol" panose="05050102010706020507" charset="0"/>
                  </a:rPr>
                  <a:t>p</a:t>
                </a:r>
                <a:r>
                  <a:rPr lang="pt-BR" altLang="en-US" sz="2800" dirty="0">
                    <a:latin typeface="Comic Sans MS" panose="030F0702030302020204" pitchFamily="66" charset="0"/>
                    <a:cs typeface="Comic Sans MS" panose="030F0702030302020204" pitchFamily="66" charset="0"/>
                  </a:rPr>
                  <a:t>=(C</a:t>
                </a:r>
                <a:r>
                  <a:rPr lang="pt-BR" altLang="en-US" sz="2800" baseline="-25000" dirty="0">
                    <a:latin typeface="Comic Sans MS" panose="030F0702030302020204" pitchFamily="66" charset="0"/>
                    <a:cs typeface="Comic Sans MS" panose="030F0702030302020204" pitchFamily="66" charset="0"/>
                  </a:rPr>
                  <a:t>B</a:t>
                </a:r>
                <a:r>
                  <a:rPr lang="pt-BR" altLang="en-US" sz="2800" dirty="0">
                    <a:latin typeface="SimSun" panose="02010600030101010101" pitchFamily="2" charset="-122"/>
                    <a:ea typeface="SimSun" panose="02010600030101010101" pitchFamily="2" charset="-122"/>
                    <a:cs typeface="Calibri" panose="020F0502020204030204" charset="0"/>
                  </a:rPr>
                  <a:t>＋</a:t>
                </a:r>
                <a:r>
                  <a:rPr lang="pt-BR" altLang="en-US" sz="2800" dirty="0">
                    <a:latin typeface="Comic Sans MS" panose="030F0702030302020204" pitchFamily="66" charset="0"/>
                    <a:cs typeface="Comic Sans MS" panose="030F0702030302020204" pitchFamily="66" charset="0"/>
                  </a:rPr>
                  <a:t>C</a:t>
                </a:r>
                <a:r>
                  <a:rPr lang="pt-BR" altLang="en-US" sz="2800" baseline="-25000" dirty="0">
                    <a:latin typeface="Comic Sans MS" panose="030F0702030302020204" pitchFamily="66" charset="0"/>
                    <a:cs typeface="Comic Sans MS" panose="030F0702030302020204" pitchFamily="66" charset="0"/>
                  </a:rPr>
                  <a:t>jE</a:t>
                </a:r>
                <a:r>
                  <a:rPr lang="pt-BR" altLang="en-US" sz="2800" dirty="0">
                    <a:latin typeface="Comic Sans MS" panose="030F0702030302020204" pitchFamily="66" charset="0"/>
                    <a:cs typeface="Comic Sans MS" panose="030F0702030302020204" pitchFamily="66" charset="0"/>
                  </a:rPr>
                  <a:t>)</a:t>
                </a:r>
                <a:endParaRPr lang="pt-BR" altLang="en-US" sz="2800" b="1" dirty="0" smtClean="0">
                  <a:solidFill>
                    <a:schemeClr val="tx1"/>
                  </a:solidFill>
                  <a:latin typeface="Comic Sans MS" panose="030F0702030302020204" pitchFamily="66" charset="0"/>
                  <a:ea typeface="Cambria Math" panose="02040503050406030204" pitchFamily="18" charset="0"/>
                  <a:cs typeface="Comic Sans MS" panose="030F0702030302020204" pitchFamily="66" charset="0"/>
                  <a:sym typeface="Symbol" panose="05050102010706020507" charset="0"/>
                </a:endParaRPr>
              </a:p>
            </p:txBody>
          </p:sp>
        </mc:Choice>
        <mc:Fallback>
          <p:sp>
            <p:nvSpPr>
              <p:cNvPr id="47" name="CaixaDeTexto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655" y="190500"/>
                <a:ext cx="11240770" cy="2059940"/>
              </a:xfrm>
              <a:prstGeom prst="rect">
                <a:avLst/>
              </a:prstGeom>
              <a:blipFill rotWithShape="1">
                <a:blip r:embed="rId4"/>
                <a:stretch>
                  <a:fillRect b="-801"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Caixa de Texto 23"/>
          <p:cNvSpPr txBox="1"/>
          <p:nvPr/>
        </p:nvSpPr>
        <p:spPr>
          <a:xfrm>
            <a:off x="5481320" y="2193925"/>
            <a:ext cx="6146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en-US" sz="2800" dirty="0">
                <a:latin typeface="Comic Sans MS" panose="030F0702030302020204" pitchFamily="66" charset="0"/>
                <a:cs typeface="Comic Sans MS" panose="030F0702030302020204" pitchFamily="66" charset="0"/>
              </a:rPr>
              <a:t>C</a:t>
            </a:r>
            <a:r>
              <a:rPr lang="pt-BR" altLang="en-US" sz="2800" baseline="-25000" dirty="0">
                <a:latin typeface="Symbol" panose="05050102010706020507" charset="0"/>
                <a:cs typeface="Symbol" panose="05050102010706020507" charset="0"/>
              </a:rPr>
              <a:t>m</a:t>
            </a:r>
            <a:r>
              <a:rPr lang="pt-BR" altLang="en-US" sz="2800" baseline="-25000" dirty="0"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endParaRPr lang="pt-BR" altLang="en-US" sz="2800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grpSp>
        <p:nvGrpSpPr>
          <p:cNvPr id="78" name="Grupo 77"/>
          <p:cNvGrpSpPr/>
          <p:nvPr/>
        </p:nvGrpSpPr>
        <p:grpSpPr>
          <a:xfrm rot="16200000">
            <a:off x="5735320" y="2179955"/>
            <a:ext cx="416560" cy="1487805"/>
            <a:chOff x="3114" y="6151"/>
            <a:chExt cx="656" cy="2343"/>
          </a:xfrm>
        </p:grpSpPr>
        <p:cxnSp>
          <p:nvCxnSpPr>
            <p:cNvPr id="73" name="Conector Reto 69"/>
            <p:cNvCxnSpPr/>
            <p:nvPr/>
          </p:nvCxnSpPr>
          <p:spPr>
            <a:xfrm flipV="1">
              <a:off x="3114" y="7078"/>
              <a:ext cx="65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ector Reto 73"/>
            <p:cNvCxnSpPr/>
            <p:nvPr/>
          </p:nvCxnSpPr>
          <p:spPr>
            <a:xfrm>
              <a:off x="3414" y="6151"/>
              <a:ext cx="0" cy="79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ector Reto 76"/>
            <p:cNvCxnSpPr/>
            <p:nvPr/>
          </p:nvCxnSpPr>
          <p:spPr>
            <a:xfrm>
              <a:off x="3414" y="7078"/>
              <a:ext cx="0" cy="141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ector Reto 69"/>
            <p:cNvCxnSpPr/>
            <p:nvPr/>
          </p:nvCxnSpPr>
          <p:spPr>
            <a:xfrm flipV="1">
              <a:off x="3114" y="6969"/>
              <a:ext cx="65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Retângulo 80"/>
          <p:cNvSpPr/>
          <p:nvPr/>
        </p:nvSpPr>
        <p:spPr>
          <a:xfrm flipH="1">
            <a:off x="3202305" y="3570605"/>
            <a:ext cx="476250" cy="234950"/>
          </a:xfrm>
          <a:prstGeom prst="rect">
            <a:avLst/>
          </a:prstGeom>
          <a:ln w="22225"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84" name="Retângulo 83"/>
          <p:cNvSpPr/>
          <p:nvPr/>
        </p:nvSpPr>
        <p:spPr>
          <a:xfrm flipH="1">
            <a:off x="8804275" y="3556000"/>
            <a:ext cx="476250" cy="234950"/>
          </a:xfrm>
          <a:prstGeom prst="rect">
            <a:avLst/>
          </a:prstGeom>
          <a:ln w="22225"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85" name="Retângulo 84"/>
          <p:cNvSpPr/>
          <p:nvPr/>
        </p:nvSpPr>
        <p:spPr>
          <a:xfrm rot="5400000" flipH="1">
            <a:off x="5481221" y="5640349"/>
            <a:ext cx="476050" cy="216000"/>
          </a:xfrm>
          <a:prstGeom prst="rect">
            <a:avLst/>
          </a:prstGeom>
          <a:ln w="22225"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6" name="Caixa de Texto 85"/>
              <p:cNvSpPr txBox="1"/>
              <p:nvPr/>
            </p:nvSpPr>
            <p:spPr>
              <a:xfrm>
                <a:off x="3111500" y="3729990"/>
                <a:ext cx="629920" cy="58356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altLang="en-US" sz="3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</m:ctrlPr>
                        </m:sSubPr>
                        <m:e>
                          <m:r>
                            <a:rPr lang="en-US" altLang="pt-BR" sz="3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pt-BR" sz="3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altLang="pt-BR" sz="3200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  <a:sym typeface="Symbol" panose="05050102010706020507" charset="0"/>
                </a:endParaRPr>
              </a:p>
            </p:txBody>
          </p:sp>
        </mc:Choice>
        <mc:Fallback>
          <p:sp>
            <p:nvSpPr>
              <p:cNvPr id="86" name="Caixa de Texto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1500" y="3729990"/>
                <a:ext cx="629920" cy="5835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7" name="Caixa de Texto 86"/>
              <p:cNvSpPr txBox="1"/>
              <p:nvPr/>
            </p:nvSpPr>
            <p:spPr>
              <a:xfrm>
                <a:off x="8804275" y="3805555"/>
                <a:ext cx="629920" cy="58356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altLang="en-US" sz="3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</m:ctrlPr>
                        </m:sSubPr>
                        <m:e>
                          <m:r>
                            <a:rPr lang="en-US" altLang="pt-BR" sz="3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pt-BR" sz="3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altLang="pt-BR" sz="3200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  <a:sym typeface="Symbol" panose="05050102010706020507" charset="0"/>
                </a:endParaRPr>
              </a:p>
            </p:txBody>
          </p:sp>
        </mc:Choice>
        <mc:Fallback>
          <p:sp>
            <p:nvSpPr>
              <p:cNvPr id="87" name="Caixa de Texto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4275" y="3805555"/>
                <a:ext cx="629920" cy="5835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8" name="Caixa de Texto 87"/>
              <p:cNvSpPr txBox="1"/>
              <p:nvPr/>
            </p:nvSpPr>
            <p:spPr>
              <a:xfrm>
                <a:off x="4880610" y="5402580"/>
                <a:ext cx="629920" cy="58356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altLang="en-US" sz="3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</m:ctrlPr>
                        </m:sSubPr>
                        <m:e>
                          <m:r>
                            <a:rPr lang="en-US" altLang="pt-BR" sz="3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pt-BR" sz="3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  <m:t>𝑒𝑥</m:t>
                          </m:r>
                        </m:sub>
                      </m:sSub>
                    </m:oMath>
                  </m:oMathPara>
                </a14:m>
                <a:endParaRPr lang="en-US" altLang="pt-BR" sz="3200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  <a:sym typeface="Symbol" panose="05050102010706020507" charset="0"/>
                </a:endParaRPr>
              </a:p>
            </p:txBody>
          </p:sp>
        </mc:Choice>
        <mc:Fallback>
          <p:sp>
            <p:nvSpPr>
              <p:cNvPr id="88" name="Caixa de Texto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0610" y="5402580"/>
                <a:ext cx="629920" cy="583565"/>
              </a:xfrm>
              <a:prstGeom prst="rect">
                <a:avLst/>
              </a:prstGeom>
              <a:blipFill rotWithShape="1">
                <a:blip r:embed="rId7"/>
                <a:stretch>
                  <a:fillRect r="-302"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9" name="Conector Reto 69"/>
          <p:cNvCxnSpPr/>
          <p:nvPr/>
        </p:nvCxnSpPr>
        <p:spPr>
          <a:xfrm flipV="1">
            <a:off x="8221980" y="4274185"/>
            <a:ext cx="41656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ector Reto 73"/>
          <p:cNvCxnSpPr/>
          <p:nvPr/>
        </p:nvCxnSpPr>
        <p:spPr>
          <a:xfrm>
            <a:off x="8412480" y="3685540"/>
            <a:ext cx="0" cy="50292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ector Reto 76"/>
          <p:cNvCxnSpPr/>
          <p:nvPr/>
        </p:nvCxnSpPr>
        <p:spPr>
          <a:xfrm>
            <a:off x="8412480" y="4274185"/>
            <a:ext cx="0" cy="126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ector Reto 69"/>
          <p:cNvCxnSpPr/>
          <p:nvPr/>
        </p:nvCxnSpPr>
        <p:spPr>
          <a:xfrm flipV="1">
            <a:off x="8221980" y="4188460"/>
            <a:ext cx="41656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ector Reto 92"/>
          <p:cNvCxnSpPr/>
          <p:nvPr/>
        </p:nvCxnSpPr>
        <p:spPr>
          <a:xfrm>
            <a:off x="8285840" y="5533938"/>
            <a:ext cx="28759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Caixa de Texto 23"/>
          <p:cNvSpPr txBox="1"/>
          <p:nvPr/>
        </p:nvSpPr>
        <p:spPr>
          <a:xfrm>
            <a:off x="8412480" y="4274185"/>
            <a:ext cx="8674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en-US" sz="2800" dirty="0">
                <a:latin typeface="Comic Sans MS" panose="030F0702030302020204" pitchFamily="66" charset="0"/>
                <a:cs typeface="Comic Sans MS" panose="030F0702030302020204" pitchFamily="66" charset="0"/>
              </a:rPr>
              <a:t>C</a:t>
            </a:r>
            <a:r>
              <a:rPr lang="pt-BR" altLang="en-US" sz="2800" baseline="-25000" dirty="0">
                <a:latin typeface="Comic Sans MS" panose="030F0702030302020204" pitchFamily="66" charset="0"/>
                <a:cs typeface="Comic Sans MS" panose="030F0702030302020204" pitchFamily="66" charset="0"/>
              </a:rPr>
              <a:t>CS </a:t>
            </a:r>
            <a:endParaRPr lang="pt-BR" altLang="en-US" sz="2800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5" name="Caixa de Texto 94"/>
              <p:cNvSpPr txBox="1"/>
              <p:nvPr/>
            </p:nvSpPr>
            <p:spPr>
              <a:xfrm>
                <a:off x="7682865" y="4525645"/>
                <a:ext cx="1089660" cy="58356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altLang="en-US" sz="3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</m:ctrlPr>
                        </m:sSubPr>
                        <m:e>
                          <m:r>
                            <a:rPr lang="en-US" altLang="pt-BR" sz="3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pt-BR" sz="3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  <a:sym typeface="Symbol" panose="05050102010706020507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altLang="pt-BR" sz="3200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  <a:sym typeface="Symbol" panose="05050102010706020507" charset="0"/>
                </a:endParaRPr>
              </a:p>
            </p:txBody>
          </p:sp>
        </mc:Choice>
        <mc:Fallback>
          <p:sp>
            <p:nvSpPr>
              <p:cNvPr id="95" name="Caixa de Texto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2865" y="4525645"/>
                <a:ext cx="1089660" cy="5835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9" p14:bwMode="auto">
            <p14:nvContentPartPr>
              <p14:cNvPr id="8" name="Tinta 7"/>
              <p14:cNvContentPartPr/>
              <p14:nvPr/>
            </p14:nvContentPartPr>
            <p14:xfrm>
              <a:off x="1879560" y="98280"/>
              <a:ext cx="10149120" cy="6226560"/>
            </p14:xfrm>
          </p:contentPart>
        </mc:Choice>
        <mc:Fallback xmlns="">
          <p:pic>
            <p:nvPicPr>
              <p:cNvPr id="8" name="Tinta 7"/>
            </p:nvPicPr>
            <p:blipFill>
              <a:blip r:embed="rId10"/>
            </p:blipFill>
            <p:spPr>
              <a:xfrm>
                <a:off x="1879560" y="98280"/>
                <a:ext cx="10149120" cy="6226560"/>
              </a:xfrm>
              <a:prstGeom prst="rect"/>
            </p:spPr>
          </p:pic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5" name="Imagem 64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621145" y="2087245"/>
            <a:ext cx="5429250" cy="3461385"/>
          </a:xfrm>
          <a:prstGeom prst="rect">
            <a:avLst/>
          </a:prstGeom>
        </p:spPr>
      </p:pic>
      <p:sp>
        <p:nvSpPr>
          <p:cNvPr id="69" name="Elipse 68"/>
          <p:cNvSpPr/>
          <p:nvPr/>
        </p:nvSpPr>
        <p:spPr>
          <a:xfrm>
            <a:off x="10248265" y="4332605"/>
            <a:ext cx="915670" cy="6565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 altLang="en-US"/>
          </a:p>
        </p:txBody>
      </p:sp>
      <p:sp>
        <p:nvSpPr>
          <p:cNvPr id="68" name="Elipse 67"/>
          <p:cNvSpPr/>
          <p:nvPr/>
        </p:nvSpPr>
        <p:spPr>
          <a:xfrm>
            <a:off x="7418705" y="4320540"/>
            <a:ext cx="915670" cy="6565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 altLang="en-US"/>
          </a:p>
        </p:txBody>
      </p:sp>
      <p:sp>
        <p:nvSpPr>
          <p:cNvPr id="52" name="Elipse 51"/>
          <p:cNvSpPr/>
          <p:nvPr/>
        </p:nvSpPr>
        <p:spPr>
          <a:xfrm>
            <a:off x="7261860" y="5685155"/>
            <a:ext cx="1060450" cy="979170"/>
          </a:xfrm>
          <a:prstGeom prst="ellipse">
            <a:avLst/>
          </a:prstGeom>
          <a:solidFill>
            <a:schemeClr val="bg1">
              <a:lumMod val="95000"/>
            </a:schemeClr>
          </a:solidFill>
          <a:ln w="88900" cmpd="sng">
            <a:solidFill>
              <a:schemeClr val="tx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 alt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623935" y="6299200"/>
            <a:ext cx="2743200" cy="365125"/>
          </a:xfrm>
        </p:spPr>
        <p:txBody>
          <a:bodyPr/>
          <a:p>
            <a:fld id="{74F297BB-B745-4CAB-BE1D-CE4C89382949}" type="slidenum">
              <a:rPr lang="pt-BR" smtClean="0"/>
            </a:fld>
            <a:endParaRPr lang="pt-BR"/>
          </a:p>
        </p:txBody>
      </p:sp>
      <p:sp>
        <p:nvSpPr>
          <p:cNvPr id="47" name="CaixaDeTexto 45"/>
          <p:cNvSpPr txBox="1"/>
          <p:nvPr/>
        </p:nvSpPr>
        <p:spPr>
          <a:xfrm>
            <a:off x="302260" y="306705"/>
            <a:ext cx="11587480" cy="25228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ctr">
              <a:spcBef>
                <a:spcPts val="600"/>
              </a:spcBef>
              <a:spcAft>
                <a:spcPts val="600"/>
              </a:spcAft>
              <a:buFont typeface="+mj-lt"/>
              <a:buNone/>
            </a:pPr>
            <a:r>
              <a:rPr lang="pt-BR" altLang="en-US" sz="3600" b="1" dirty="0" smtClean="0">
                <a:solidFill>
                  <a:srgbClr val="C00000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Modelo de Pequenos Sinais</a:t>
            </a:r>
            <a:endParaRPr lang="pt-BR" altLang="en-US" sz="3600" b="1" dirty="0" smtClean="0">
              <a:solidFill>
                <a:srgbClr val="C00000"/>
              </a:solidFill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  <a:p>
            <a:pPr indent="0">
              <a:spcBef>
                <a:spcPts val="600"/>
              </a:spcBef>
              <a:spcAft>
                <a:spcPts val="600"/>
              </a:spcAft>
              <a:buFont typeface="+mj-lt"/>
              <a:buNone/>
            </a:pPr>
            <a:r>
              <a:rPr lang="pt-BR" altLang="en-US" sz="2800" b="1" dirty="0" smtClean="0">
                <a:latin typeface="Comic Sans MS" panose="030F0702030302020204" pitchFamily="66" charset="0"/>
                <a:ea typeface="Cambria Math" panose="02040503050406030204" pitchFamily="18" charset="0"/>
                <a:cs typeface="Comic Sans MS" panose="030F0702030302020204" pitchFamily="66" charset="0"/>
                <a:sym typeface="Symbol" panose="05050102010706020507" charset="0"/>
              </a:rPr>
              <a:t>Por fim, vamos adicionar um sinal a extremidade inferior da mola e procurar determinar o comportamento da extremidade superior. Este sistema pode ser visto como o modelo de uma mola de veiculo automotivo</a:t>
            </a:r>
            <a:endParaRPr lang="pt-BR" altLang="en-US" sz="2800" b="1" dirty="0" smtClean="0">
              <a:latin typeface="Comic Sans MS" panose="030F0702030302020204" pitchFamily="66" charset="0"/>
              <a:ea typeface="Cambria Math" panose="02040503050406030204" pitchFamily="18" charset="0"/>
              <a:cs typeface="Comic Sans MS" panose="030F0702030302020204" pitchFamily="66" charset="0"/>
              <a:sym typeface="Symbol" panose="05050102010706020507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2696845" y="4448175"/>
            <a:ext cx="430530" cy="1624330"/>
            <a:chOff x="7026" y="6146"/>
            <a:chExt cx="463" cy="3427"/>
          </a:xfrm>
        </p:grpSpPr>
        <p:sp>
          <p:nvSpPr>
            <p:cNvPr id="3" name="Forma livre 2"/>
            <p:cNvSpPr/>
            <p:nvPr/>
          </p:nvSpPr>
          <p:spPr>
            <a:xfrm>
              <a:off x="7030" y="8461"/>
              <a:ext cx="380" cy="762"/>
            </a:xfrm>
            <a:custGeom>
              <a:avLst/>
              <a:gdLst>
                <a:gd name="connsiteX0" fmla="*/ 0 w 335369"/>
                <a:gd name="connsiteY0" fmla="*/ 97064 h 309255"/>
                <a:gd name="connsiteX1" fmla="*/ 283221 w 335369"/>
                <a:gd name="connsiteY1" fmla="*/ 97064 h 309255"/>
                <a:gd name="connsiteX2" fmla="*/ 323681 w 335369"/>
                <a:gd name="connsiteY2" fmla="*/ 16144 h 309255"/>
                <a:gd name="connsiteX3" fmla="*/ 145657 w 335369"/>
                <a:gd name="connsiteY3" fmla="*/ 16144 h 309255"/>
                <a:gd name="connsiteX4" fmla="*/ 24276 w 335369"/>
                <a:gd name="connsiteY4" fmla="*/ 186077 h 309255"/>
                <a:gd name="connsiteX5" fmla="*/ 210393 w 335369"/>
                <a:gd name="connsiteY5" fmla="*/ 226537 h 309255"/>
                <a:gd name="connsiteX6" fmla="*/ 323681 w 335369"/>
                <a:gd name="connsiteY6" fmla="*/ 202261 h 309255"/>
                <a:gd name="connsiteX7" fmla="*/ 267037 w 335369"/>
                <a:gd name="connsiteY7" fmla="*/ 153709 h 309255"/>
                <a:gd name="connsiteX8" fmla="*/ 72828 w 335369"/>
                <a:gd name="connsiteY8" fmla="*/ 177985 h 309255"/>
                <a:gd name="connsiteX9" fmla="*/ 8092 w 335369"/>
                <a:gd name="connsiteY9" fmla="*/ 291273 h 309255"/>
                <a:gd name="connsiteX10" fmla="*/ 24276 w 335369"/>
                <a:gd name="connsiteY10" fmla="*/ 307457 h 309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5369" h="309255">
                  <a:moveTo>
                    <a:pt x="0" y="97064"/>
                  </a:moveTo>
                  <a:cubicBezTo>
                    <a:pt x="114637" y="103807"/>
                    <a:pt x="229274" y="110551"/>
                    <a:pt x="283221" y="97064"/>
                  </a:cubicBezTo>
                  <a:cubicBezTo>
                    <a:pt x="337168" y="83577"/>
                    <a:pt x="346608" y="29631"/>
                    <a:pt x="323681" y="16144"/>
                  </a:cubicBezTo>
                  <a:cubicBezTo>
                    <a:pt x="300754" y="2657"/>
                    <a:pt x="195558" y="-12178"/>
                    <a:pt x="145657" y="16144"/>
                  </a:cubicBezTo>
                  <a:cubicBezTo>
                    <a:pt x="95756" y="44466"/>
                    <a:pt x="13487" y="151012"/>
                    <a:pt x="24276" y="186077"/>
                  </a:cubicBezTo>
                  <a:cubicBezTo>
                    <a:pt x="35065" y="221142"/>
                    <a:pt x="160492" y="223840"/>
                    <a:pt x="210393" y="226537"/>
                  </a:cubicBezTo>
                  <a:cubicBezTo>
                    <a:pt x="260294" y="229234"/>
                    <a:pt x="314240" y="214399"/>
                    <a:pt x="323681" y="202261"/>
                  </a:cubicBezTo>
                  <a:cubicBezTo>
                    <a:pt x="333122" y="190123"/>
                    <a:pt x="308846" y="157755"/>
                    <a:pt x="267037" y="153709"/>
                  </a:cubicBezTo>
                  <a:cubicBezTo>
                    <a:pt x="225228" y="149663"/>
                    <a:pt x="115986" y="155058"/>
                    <a:pt x="72828" y="177985"/>
                  </a:cubicBezTo>
                  <a:cubicBezTo>
                    <a:pt x="29670" y="200912"/>
                    <a:pt x="16184" y="269694"/>
                    <a:pt x="8092" y="291273"/>
                  </a:cubicBezTo>
                  <a:cubicBezTo>
                    <a:pt x="0" y="312852"/>
                    <a:pt x="12138" y="310154"/>
                    <a:pt x="24276" y="307457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pt-BR"/>
            </a:p>
          </p:txBody>
        </p:sp>
        <p:sp>
          <p:nvSpPr>
            <p:cNvPr id="8" name="Forma livre 7"/>
            <p:cNvSpPr/>
            <p:nvPr/>
          </p:nvSpPr>
          <p:spPr>
            <a:xfrm>
              <a:off x="7030" y="7899"/>
              <a:ext cx="380" cy="762"/>
            </a:xfrm>
            <a:custGeom>
              <a:avLst/>
              <a:gdLst>
                <a:gd name="connsiteX0" fmla="*/ 0 w 335369"/>
                <a:gd name="connsiteY0" fmla="*/ 97064 h 309255"/>
                <a:gd name="connsiteX1" fmla="*/ 283221 w 335369"/>
                <a:gd name="connsiteY1" fmla="*/ 97064 h 309255"/>
                <a:gd name="connsiteX2" fmla="*/ 323681 w 335369"/>
                <a:gd name="connsiteY2" fmla="*/ 16144 h 309255"/>
                <a:gd name="connsiteX3" fmla="*/ 145657 w 335369"/>
                <a:gd name="connsiteY3" fmla="*/ 16144 h 309255"/>
                <a:gd name="connsiteX4" fmla="*/ 24276 w 335369"/>
                <a:gd name="connsiteY4" fmla="*/ 186077 h 309255"/>
                <a:gd name="connsiteX5" fmla="*/ 210393 w 335369"/>
                <a:gd name="connsiteY5" fmla="*/ 226537 h 309255"/>
                <a:gd name="connsiteX6" fmla="*/ 323681 w 335369"/>
                <a:gd name="connsiteY6" fmla="*/ 202261 h 309255"/>
                <a:gd name="connsiteX7" fmla="*/ 267037 w 335369"/>
                <a:gd name="connsiteY7" fmla="*/ 153709 h 309255"/>
                <a:gd name="connsiteX8" fmla="*/ 72828 w 335369"/>
                <a:gd name="connsiteY8" fmla="*/ 177985 h 309255"/>
                <a:gd name="connsiteX9" fmla="*/ 8092 w 335369"/>
                <a:gd name="connsiteY9" fmla="*/ 291273 h 309255"/>
                <a:gd name="connsiteX10" fmla="*/ 24276 w 335369"/>
                <a:gd name="connsiteY10" fmla="*/ 307457 h 309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5369" h="309255">
                  <a:moveTo>
                    <a:pt x="0" y="97064"/>
                  </a:moveTo>
                  <a:cubicBezTo>
                    <a:pt x="114637" y="103807"/>
                    <a:pt x="229274" y="110551"/>
                    <a:pt x="283221" y="97064"/>
                  </a:cubicBezTo>
                  <a:cubicBezTo>
                    <a:pt x="337168" y="83577"/>
                    <a:pt x="346608" y="29631"/>
                    <a:pt x="323681" y="16144"/>
                  </a:cubicBezTo>
                  <a:cubicBezTo>
                    <a:pt x="300754" y="2657"/>
                    <a:pt x="195558" y="-12178"/>
                    <a:pt x="145657" y="16144"/>
                  </a:cubicBezTo>
                  <a:cubicBezTo>
                    <a:pt x="95756" y="44466"/>
                    <a:pt x="13487" y="151012"/>
                    <a:pt x="24276" y="186077"/>
                  </a:cubicBezTo>
                  <a:cubicBezTo>
                    <a:pt x="35065" y="221142"/>
                    <a:pt x="160492" y="223840"/>
                    <a:pt x="210393" y="226537"/>
                  </a:cubicBezTo>
                  <a:cubicBezTo>
                    <a:pt x="260294" y="229234"/>
                    <a:pt x="314240" y="214399"/>
                    <a:pt x="323681" y="202261"/>
                  </a:cubicBezTo>
                  <a:cubicBezTo>
                    <a:pt x="333122" y="190123"/>
                    <a:pt x="308846" y="157755"/>
                    <a:pt x="267037" y="153709"/>
                  </a:cubicBezTo>
                  <a:cubicBezTo>
                    <a:pt x="225228" y="149663"/>
                    <a:pt x="115986" y="155058"/>
                    <a:pt x="72828" y="177985"/>
                  </a:cubicBezTo>
                  <a:cubicBezTo>
                    <a:pt x="29670" y="200912"/>
                    <a:pt x="16184" y="269694"/>
                    <a:pt x="8092" y="291273"/>
                  </a:cubicBezTo>
                  <a:cubicBezTo>
                    <a:pt x="0" y="312852"/>
                    <a:pt x="12138" y="310154"/>
                    <a:pt x="24276" y="307457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pt-BR"/>
            </a:p>
          </p:txBody>
        </p:sp>
        <p:sp>
          <p:nvSpPr>
            <p:cNvPr id="11" name="Forma livre 10"/>
            <p:cNvSpPr/>
            <p:nvPr/>
          </p:nvSpPr>
          <p:spPr>
            <a:xfrm>
              <a:off x="7030" y="7400"/>
              <a:ext cx="459" cy="719"/>
            </a:xfrm>
            <a:custGeom>
              <a:avLst/>
              <a:gdLst>
                <a:gd name="connsiteX0" fmla="*/ 0 w 335369"/>
                <a:gd name="connsiteY0" fmla="*/ 97064 h 309255"/>
                <a:gd name="connsiteX1" fmla="*/ 283221 w 335369"/>
                <a:gd name="connsiteY1" fmla="*/ 97064 h 309255"/>
                <a:gd name="connsiteX2" fmla="*/ 323681 w 335369"/>
                <a:gd name="connsiteY2" fmla="*/ 16144 h 309255"/>
                <a:gd name="connsiteX3" fmla="*/ 145657 w 335369"/>
                <a:gd name="connsiteY3" fmla="*/ 16144 h 309255"/>
                <a:gd name="connsiteX4" fmla="*/ 24276 w 335369"/>
                <a:gd name="connsiteY4" fmla="*/ 186077 h 309255"/>
                <a:gd name="connsiteX5" fmla="*/ 210393 w 335369"/>
                <a:gd name="connsiteY5" fmla="*/ 226537 h 309255"/>
                <a:gd name="connsiteX6" fmla="*/ 323681 w 335369"/>
                <a:gd name="connsiteY6" fmla="*/ 202261 h 309255"/>
                <a:gd name="connsiteX7" fmla="*/ 267037 w 335369"/>
                <a:gd name="connsiteY7" fmla="*/ 153709 h 309255"/>
                <a:gd name="connsiteX8" fmla="*/ 72828 w 335369"/>
                <a:gd name="connsiteY8" fmla="*/ 177985 h 309255"/>
                <a:gd name="connsiteX9" fmla="*/ 8092 w 335369"/>
                <a:gd name="connsiteY9" fmla="*/ 291273 h 309255"/>
                <a:gd name="connsiteX10" fmla="*/ 24276 w 335369"/>
                <a:gd name="connsiteY10" fmla="*/ 307457 h 309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5369" h="309255">
                  <a:moveTo>
                    <a:pt x="0" y="97064"/>
                  </a:moveTo>
                  <a:cubicBezTo>
                    <a:pt x="114637" y="103807"/>
                    <a:pt x="229274" y="110551"/>
                    <a:pt x="283221" y="97064"/>
                  </a:cubicBezTo>
                  <a:cubicBezTo>
                    <a:pt x="337168" y="83577"/>
                    <a:pt x="346608" y="29631"/>
                    <a:pt x="323681" y="16144"/>
                  </a:cubicBezTo>
                  <a:cubicBezTo>
                    <a:pt x="300754" y="2657"/>
                    <a:pt x="195558" y="-12178"/>
                    <a:pt x="145657" y="16144"/>
                  </a:cubicBezTo>
                  <a:cubicBezTo>
                    <a:pt x="95756" y="44466"/>
                    <a:pt x="13487" y="151012"/>
                    <a:pt x="24276" y="186077"/>
                  </a:cubicBezTo>
                  <a:cubicBezTo>
                    <a:pt x="35065" y="221142"/>
                    <a:pt x="160492" y="223840"/>
                    <a:pt x="210393" y="226537"/>
                  </a:cubicBezTo>
                  <a:cubicBezTo>
                    <a:pt x="260294" y="229234"/>
                    <a:pt x="314240" y="214399"/>
                    <a:pt x="323681" y="202261"/>
                  </a:cubicBezTo>
                  <a:cubicBezTo>
                    <a:pt x="333122" y="190123"/>
                    <a:pt x="308846" y="157755"/>
                    <a:pt x="267037" y="153709"/>
                  </a:cubicBezTo>
                  <a:cubicBezTo>
                    <a:pt x="225228" y="149663"/>
                    <a:pt x="115986" y="155058"/>
                    <a:pt x="72828" y="177985"/>
                  </a:cubicBezTo>
                  <a:cubicBezTo>
                    <a:pt x="29670" y="200912"/>
                    <a:pt x="16184" y="269694"/>
                    <a:pt x="8092" y="291273"/>
                  </a:cubicBezTo>
                  <a:cubicBezTo>
                    <a:pt x="0" y="312852"/>
                    <a:pt x="12138" y="310154"/>
                    <a:pt x="24276" y="307457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pt-BR"/>
            </a:p>
          </p:txBody>
        </p:sp>
        <p:sp>
          <p:nvSpPr>
            <p:cNvPr id="12" name="Forma livre 11"/>
            <p:cNvSpPr/>
            <p:nvPr/>
          </p:nvSpPr>
          <p:spPr>
            <a:xfrm>
              <a:off x="7030" y="6836"/>
              <a:ext cx="380" cy="762"/>
            </a:xfrm>
            <a:custGeom>
              <a:avLst/>
              <a:gdLst>
                <a:gd name="connsiteX0" fmla="*/ 0 w 335369"/>
                <a:gd name="connsiteY0" fmla="*/ 97064 h 309255"/>
                <a:gd name="connsiteX1" fmla="*/ 283221 w 335369"/>
                <a:gd name="connsiteY1" fmla="*/ 97064 h 309255"/>
                <a:gd name="connsiteX2" fmla="*/ 323681 w 335369"/>
                <a:gd name="connsiteY2" fmla="*/ 16144 h 309255"/>
                <a:gd name="connsiteX3" fmla="*/ 145657 w 335369"/>
                <a:gd name="connsiteY3" fmla="*/ 16144 h 309255"/>
                <a:gd name="connsiteX4" fmla="*/ 24276 w 335369"/>
                <a:gd name="connsiteY4" fmla="*/ 186077 h 309255"/>
                <a:gd name="connsiteX5" fmla="*/ 210393 w 335369"/>
                <a:gd name="connsiteY5" fmla="*/ 226537 h 309255"/>
                <a:gd name="connsiteX6" fmla="*/ 323681 w 335369"/>
                <a:gd name="connsiteY6" fmla="*/ 202261 h 309255"/>
                <a:gd name="connsiteX7" fmla="*/ 267037 w 335369"/>
                <a:gd name="connsiteY7" fmla="*/ 153709 h 309255"/>
                <a:gd name="connsiteX8" fmla="*/ 72828 w 335369"/>
                <a:gd name="connsiteY8" fmla="*/ 177985 h 309255"/>
                <a:gd name="connsiteX9" fmla="*/ 8092 w 335369"/>
                <a:gd name="connsiteY9" fmla="*/ 291273 h 309255"/>
                <a:gd name="connsiteX10" fmla="*/ 24276 w 335369"/>
                <a:gd name="connsiteY10" fmla="*/ 307457 h 309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5369" h="309255">
                  <a:moveTo>
                    <a:pt x="0" y="97064"/>
                  </a:moveTo>
                  <a:cubicBezTo>
                    <a:pt x="114637" y="103807"/>
                    <a:pt x="229274" y="110551"/>
                    <a:pt x="283221" y="97064"/>
                  </a:cubicBezTo>
                  <a:cubicBezTo>
                    <a:pt x="337168" y="83577"/>
                    <a:pt x="346608" y="29631"/>
                    <a:pt x="323681" y="16144"/>
                  </a:cubicBezTo>
                  <a:cubicBezTo>
                    <a:pt x="300754" y="2657"/>
                    <a:pt x="195558" y="-12178"/>
                    <a:pt x="145657" y="16144"/>
                  </a:cubicBezTo>
                  <a:cubicBezTo>
                    <a:pt x="95756" y="44466"/>
                    <a:pt x="13487" y="151012"/>
                    <a:pt x="24276" y="186077"/>
                  </a:cubicBezTo>
                  <a:cubicBezTo>
                    <a:pt x="35065" y="221142"/>
                    <a:pt x="160492" y="223840"/>
                    <a:pt x="210393" y="226537"/>
                  </a:cubicBezTo>
                  <a:cubicBezTo>
                    <a:pt x="260294" y="229234"/>
                    <a:pt x="314240" y="214399"/>
                    <a:pt x="323681" y="202261"/>
                  </a:cubicBezTo>
                  <a:cubicBezTo>
                    <a:pt x="333122" y="190123"/>
                    <a:pt x="308846" y="157755"/>
                    <a:pt x="267037" y="153709"/>
                  </a:cubicBezTo>
                  <a:cubicBezTo>
                    <a:pt x="225228" y="149663"/>
                    <a:pt x="115986" y="155058"/>
                    <a:pt x="72828" y="177985"/>
                  </a:cubicBezTo>
                  <a:cubicBezTo>
                    <a:pt x="29670" y="200912"/>
                    <a:pt x="16184" y="269694"/>
                    <a:pt x="8092" y="291273"/>
                  </a:cubicBezTo>
                  <a:cubicBezTo>
                    <a:pt x="0" y="312852"/>
                    <a:pt x="12138" y="310154"/>
                    <a:pt x="24276" y="307457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pt-BR"/>
            </a:p>
          </p:txBody>
        </p:sp>
        <p:sp>
          <p:nvSpPr>
            <p:cNvPr id="13" name="Forma livre 12"/>
            <p:cNvSpPr/>
            <p:nvPr/>
          </p:nvSpPr>
          <p:spPr>
            <a:xfrm>
              <a:off x="7026" y="6146"/>
              <a:ext cx="217" cy="899"/>
            </a:xfrm>
            <a:custGeom>
              <a:avLst/>
              <a:gdLst>
                <a:gd name="connsiteX0" fmla="*/ 10901 w 138111"/>
                <a:gd name="connsiteY0" fmla="*/ 347957 h 347957"/>
                <a:gd name="connsiteX1" fmla="*/ 10901 w 138111"/>
                <a:gd name="connsiteY1" fmla="*/ 226577 h 347957"/>
                <a:gd name="connsiteX2" fmla="*/ 124189 w 138111"/>
                <a:gd name="connsiteY2" fmla="*/ 186117 h 347957"/>
                <a:gd name="connsiteX3" fmla="*/ 132281 w 138111"/>
                <a:gd name="connsiteY3" fmla="*/ 0 h 34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111" h="347957">
                  <a:moveTo>
                    <a:pt x="10901" y="347957"/>
                  </a:moveTo>
                  <a:cubicBezTo>
                    <a:pt x="1460" y="300753"/>
                    <a:pt x="-7980" y="253550"/>
                    <a:pt x="10901" y="226577"/>
                  </a:cubicBezTo>
                  <a:cubicBezTo>
                    <a:pt x="29782" y="199604"/>
                    <a:pt x="103959" y="223880"/>
                    <a:pt x="124189" y="186117"/>
                  </a:cubicBezTo>
                  <a:cubicBezTo>
                    <a:pt x="144419" y="148354"/>
                    <a:pt x="138350" y="74177"/>
                    <a:pt x="132281" y="0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pt-BR"/>
            </a:p>
          </p:txBody>
        </p:sp>
        <p:sp>
          <p:nvSpPr>
            <p:cNvPr id="14" name="Forma livre 13"/>
            <p:cNvSpPr/>
            <p:nvPr/>
          </p:nvSpPr>
          <p:spPr>
            <a:xfrm>
              <a:off x="7043" y="9197"/>
              <a:ext cx="166" cy="376"/>
            </a:xfrm>
            <a:custGeom>
              <a:avLst/>
              <a:gdLst>
                <a:gd name="connsiteX0" fmla="*/ 0 w 105455"/>
                <a:gd name="connsiteY0" fmla="*/ 0 h 145657"/>
                <a:gd name="connsiteX1" fmla="*/ 89012 w 105455"/>
                <a:gd name="connsiteY1" fmla="*/ 24276 h 145657"/>
                <a:gd name="connsiteX2" fmla="*/ 105196 w 105455"/>
                <a:gd name="connsiteY2" fmla="*/ 145657 h 14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455" h="145657">
                  <a:moveTo>
                    <a:pt x="0" y="0"/>
                  </a:moveTo>
                  <a:cubicBezTo>
                    <a:pt x="35739" y="0"/>
                    <a:pt x="71479" y="0"/>
                    <a:pt x="89012" y="24276"/>
                  </a:cubicBezTo>
                  <a:cubicBezTo>
                    <a:pt x="106545" y="48552"/>
                    <a:pt x="105870" y="97104"/>
                    <a:pt x="105196" y="145657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pt-BR"/>
            </a:p>
          </p:txBody>
        </p:sp>
      </p:grpSp>
      <p:cxnSp>
        <p:nvCxnSpPr>
          <p:cNvPr id="16" name="Conector Reto 15"/>
          <p:cNvCxnSpPr/>
          <p:nvPr/>
        </p:nvCxnSpPr>
        <p:spPr>
          <a:xfrm>
            <a:off x="1607820" y="3939540"/>
            <a:ext cx="2553970" cy="0"/>
          </a:xfrm>
          <a:prstGeom prst="line">
            <a:avLst/>
          </a:prstGeom>
          <a:ln w="127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/>
          <p:nvPr/>
        </p:nvCxnSpPr>
        <p:spPr>
          <a:xfrm flipH="1" flipV="1">
            <a:off x="1708150" y="3397885"/>
            <a:ext cx="0" cy="690245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 de Texto 23"/>
          <p:cNvSpPr txBox="1"/>
          <p:nvPr/>
        </p:nvSpPr>
        <p:spPr>
          <a:xfrm>
            <a:off x="3110865" y="4953635"/>
            <a:ext cx="12058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sz="2800" dirty="0" smtClean="0">
                <a:latin typeface="Comic Sans MS" panose="030F0702030302020204" pitchFamily="66" charset="0"/>
                <a:cs typeface="Comic Sans MS" panose="030F0702030302020204" pitchFamily="66" charset="0"/>
              </a:rPr>
              <a:t>mola</a:t>
            </a:r>
            <a:endParaRPr lang="pt-BR" altLang="en-US" sz="2800" dirty="0" smtClean="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21" name="Retângulo arredondado 20"/>
          <p:cNvSpPr/>
          <p:nvPr/>
        </p:nvSpPr>
        <p:spPr>
          <a:xfrm>
            <a:off x="2680335" y="4138295"/>
            <a:ext cx="430530" cy="3168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 altLang="en-US"/>
          </a:p>
        </p:txBody>
      </p:sp>
      <p:sp>
        <p:nvSpPr>
          <p:cNvPr id="29" name="Caixa de Texto 23"/>
          <p:cNvSpPr txBox="1"/>
          <p:nvPr/>
        </p:nvSpPr>
        <p:spPr>
          <a:xfrm>
            <a:off x="3030855" y="4086225"/>
            <a:ext cx="17062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sz="2800" dirty="0" smtClean="0">
                <a:latin typeface="Comic Sans MS" panose="030F0702030302020204" pitchFamily="66" charset="0"/>
                <a:cs typeface="Comic Sans MS" panose="030F0702030302020204" pitchFamily="66" charset="0"/>
              </a:rPr>
              <a:t>massa m</a:t>
            </a:r>
            <a:endParaRPr lang="pt-BR" altLang="en-US" sz="2800" dirty="0" smtClean="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30" name="Elipse 29"/>
          <p:cNvSpPr/>
          <p:nvPr/>
        </p:nvSpPr>
        <p:spPr>
          <a:xfrm>
            <a:off x="2856230" y="4437380"/>
            <a:ext cx="80010" cy="806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 altLang="en-US"/>
          </a:p>
        </p:txBody>
      </p:sp>
      <p:cxnSp>
        <p:nvCxnSpPr>
          <p:cNvPr id="31" name="Conector de Seta Reta 30"/>
          <p:cNvCxnSpPr/>
          <p:nvPr/>
        </p:nvCxnSpPr>
        <p:spPr>
          <a:xfrm flipH="1">
            <a:off x="2035175" y="3939540"/>
            <a:ext cx="15875" cy="513715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>
            <a:off x="1734820" y="4479290"/>
            <a:ext cx="1296000" cy="0"/>
          </a:xfrm>
          <a:prstGeom prst="line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ixa de Texto 23"/>
          <p:cNvSpPr txBox="1"/>
          <p:nvPr/>
        </p:nvSpPr>
        <p:spPr>
          <a:xfrm>
            <a:off x="1961515" y="3905250"/>
            <a:ext cx="6927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sz="2800" dirty="0" smtClean="0">
                <a:latin typeface="Cambria" panose="02040503050406030204" charset="0"/>
                <a:cs typeface="Cambria" panose="02040503050406030204" charset="0"/>
              </a:rPr>
              <a:t>X</a:t>
            </a:r>
            <a:r>
              <a:rPr lang="pt-BR" altLang="en-US" sz="2800" baseline="-25000" dirty="0" smtClean="0">
                <a:latin typeface="Comic Sans MS" panose="030F0702030302020204" pitchFamily="66" charset="0"/>
                <a:cs typeface="Comic Sans MS" panose="030F0702030302020204" pitchFamily="66" charset="0"/>
              </a:rPr>
              <a:t>0</a:t>
            </a:r>
            <a:endParaRPr lang="pt-BR" altLang="en-US" sz="2800" baseline="-25000" dirty="0" smtClean="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5" name="Elipse 4"/>
          <p:cNvSpPr/>
          <p:nvPr/>
        </p:nvSpPr>
        <p:spPr>
          <a:xfrm>
            <a:off x="2818765" y="6068695"/>
            <a:ext cx="80010" cy="806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 altLang="en-US"/>
          </a:p>
        </p:txBody>
      </p:sp>
      <p:cxnSp>
        <p:nvCxnSpPr>
          <p:cNvPr id="7" name="Conector Reto 6"/>
          <p:cNvCxnSpPr/>
          <p:nvPr/>
        </p:nvCxnSpPr>
        <p:spPr>
          <a:xfrm>
            <a:off x="1671320" y="6114415"/>
            <a:ext cx="2553970" cy="0"/>
          </a:xfrm>
          <a:prstGeom prst="line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 flipH="1" flipV="1">
            <a:off x="1771650" y="5572760"/>
            <a:ext cx="0" cy="690245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 de Texto 23"/>
          <p:cNvSpPr txBox="1"/>
          <p:nvPr/>
        </p:nvSpPr>
        <p:spPr>
          <a:xfrm>
            <a:off x="1671320" y="5315585"/>
            <a:ext cx="6927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sz="2800" dirty="0" smtClean="0">
                <a:latin typeface="Cambria" panose="02040503050406030204" charset="0"/>
                <a:cs typeface="Cambria" panose="02040503050406030204" charset="0"/>
              </a:rPr>
              <a:t>Y</a:t>
            </a:r>
            <a:endParaRPr lang="pt-BR" altLang="en-US" sz="2800" dirty="0" smtClean="0"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22" name="Caixa de Texto 23"/>
          <p:cNvSpPr txBox="1"/>
          <p:nvPr/>
        </p:nvSpPr>
        <p:spPr>
          <a:xfrm>
            <a:off x="2936240" y="6114415"/>
            <a:ext cx="16827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 sz="2800" dirty="0" smtClean="0">
                <a:latin typeface="Cambria" panose="02040503050406030204" charset="0"/>
                <a:cs typeface="Cambria" panose="02040503050406030204" charset="0"/>
              </a:rPr>
              <a:t>Y=cos(</a:t>
            </a:r>
            <a:r>
              <a:rPr lang="pt-BR" altLang="en-US" sz="2800" dirty="0" smtClean="0">
                <a:latin typeface="Symbol" panose="05050102010706020507" charset="0"/>
                <a:cs typeface="Symbol" panose="05050102010706020507" charset="0"/>
              </a:rPr>
              <a:t>w</a:t>
            </a:r>
            <a:r>
              <a:rPr lang="pt-BR" altLang="en-US" sz="2800" dirty="0" smtClean="0">
                <a:latin typeface="Cambria" panose="02040503050406030204" charset="0"/>
                <a:cs typeface="Cambria" panose="02040503050406030204" charset="0"/>
              </a:rPr>
              <a:t>t)</a:t>
            </a:r>
            <a:endParaRPr lang="pt-BR" altLang="en-US" sz="2800" dirty="0" smtClean="0"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42" name="Elipse 41"/>
          <p:cNvSpPr/>
          <p:nvPr/>
        </p:nvSpPr>
        <p:spPr>
          <a:xfrm>
            <a:off x="7802880" y="4489450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 altLang="en-US"/>
          </a:p>
        </p:txBody>
      </p:sp>
      <p:sp>
        <p:nvSpPr>
          <p:cNvPr id="46" name="Elipse 45"/>
          <p:cNvSpPr/>
          <p:nvPr/>
        </p:nvSpPr>
        <p:spPr>
          <a:xfrm>
            <a:off x="7781290" y="6120765"/>
            <a:ext cx="80010" cy="806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 altLang="en-US"/>
          </a:p>
        </p:txBody>
      </p:sp>
      <p:sp>
        <p:nvSpPr>
          <p:cNvPr id="53" name="Elipse 52"/>
          <p:cNvSpPr/>
          <p:nvPr/>
        </p:nvSpPr>
        <p:spPr>
          <a:xfrm>
            <a:off x="10135235" y="5685155"/>
            <a:ext cx="1060450" cy="979170"/>
          </a:xfrm>
          <a:prstGeom prst="ellipse">
            <a:avLst/>
          </a:prstGeom>
          <a:solidFill>
            <a:schemeClr val="bg1">
              <a:lumMod val="95000"/>
            </a:schemeClr>
          </a:solidFill>
          <a:ln w="88900" cmpd="sng">
            <a:solidFill>
              <a:schemeClr val="bg2">
                <a:lumMod val="1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 altLang="en-US"/>
          </a:p>
        </p:txBody>
      </p:sp>
      <p:sp>
        <p:nvSpPr>
          <p:cNvPr id="54" name="Elipse 53"/>
          <p:cNvSpPr/>
          <p:nvPr/>
        </p:nvSpPr>
        <p:spPr>
          <a:xfrm>
            <a:off x="10692130" y="4489450"/>
            <a:ext cx="80010" cy="806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 altLang="en-US"/>
          </a:p>
        </p:txBody>
      </p:sp>
      <p:sp>
        <p:nvSpPr>
          <p:cNvPr id="55" name="Elipse 54"/>
          <p:cNvSpPr/>
          <p:nvPr/>
        </p:nvSpPr>
        <p:spPr>
          <a:xfrm>
            <a:off x="10654665" y="6120765"/>
            <a:ext cx="80010" cy="806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 altLang="en-US"/>
          </a:p>
        </p:txBody>
      </p:sp>
      <p:grpSp>
        <p:nvGrpSpPr>
          <p:cNvPr id="23" name="Grupo 22"/>
          <p:cNvGrpSpPr/>
          <p:nvPr/>
        </p:nvGrpSpPr>
        <p:grpSpPr>
          <a:xfrm>
            <a:off x="7659370" y="4500245"/>
            <a:ext cx="430530" cy="1624330"/>
            <a:chOff x="7026" y="6146"/>
            <a:chExt cx="463" cy="3427"/>
          </a:xfrm>
        </p:grpSpPr>
        <p:sp>
          <p:nvSpPr>
            <p:cNvPr id="24" name="Forma livre 23"/>
            <p:cNvSpPr/>
            <p:nvPr/>
          </p:nvSpPr>
          <p:spPr>
            <a:xfrm>
              <a:off x="7030" y="8461"/>
              <a:ext cx="380" cy="762"/>
            </a:xfrm>
            <a:custGeom>
              <a:avLst/>
              <a:gdLst>
                <a:gd name="connsiteX0" fmla="*/ 0 w 335369"/>
                <a:gd name="connsiteY0" fmla="*/ 97064 h 309255"/>
                <a:gd name="connsiteX1" fmla="*/ 283221 w 335369"/>
                <a:gd name="connsiteY1" fmla="*/ 97064 h 309255"/>
                <a:gd name="connsiteX2" fmla="*/ 323681 w 335369"/>
                <a:gd name="connsiteY2" fmla="*/ 16144 h 309255"/>
                <a:gd name="connsiteX3" fmla="*/ 145657 w 335369"/>
                <a:gd name="connsiteY3" fmla="*/ 16144 h 309255"/>
                <a:gd name="connsiteX4" fmla="*/ 24276 w 335369"/>
                <a:gd name="connsiteY4" fmla="*/ 186077 h 309255"/>
                <a:gd name="connsiteX5" fmla="*/ 210393 w 335369"/>
                <a:gd name="connsiteY5" fmla="*/ 226537 h 309255"/>
                <a:gd name="connsiteX6" fmla="*/ 323681 w 335369"/>
                <a:gd name="connsiteY6" fmla="*/ 202261 h 309255"/>
                <a:gd name="connsiteX7" fmla="*/ 267037 w 335369"/>
                <a:gd name="connsiteY7" fmla="*/ 153709 h 309255"/>
                <a:gd name="connsiteX8" fmla="*/ 72828 w 335369"/>
                <a:gd name="connsiteY8" fmla="*/ 177985 h 309255"/>
                <a:gd name="connsiteX9" fmla="*/ 8092 w 335369"/>
                <a:gd name="connsiteY9" fmla="*/ 291273 h 309255"/>
                <a:gd name="connsiteX10" fmla="*/ 24276 w 335369"/>
                <a:gd name="connsiteY10" fmla="*/ 307457 h 309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5369" h="309255">
                  <a:moveTo>
                    <a:pt x="0" y="97064"/>
                  </a:moveTo>
                  <a:cubicBezTo>
                    <a:pt x="114637" y="103807"/>
                    <a:pt x="229274" y="110551"/>
                    <a:pt x="283221" y="97064"/>
                  </a:cubicBezTo>
                  <a:cubicBezTo>
                    <a:pt x="337168" y="83577"/>
                    <a:pt x="346608" y="29631"/>
                    <a:pt x="323681" y="16144"/>
                  </a:cubicBezTo>
                  <a:cubicBezTo>
                    <a:pt x="300754" y="2657"/>
                    <a:pt x="195558" y="-12178"/>
                    <a:pt x="145657" y="16144"/>
                  </a:cubicBezTo>
                  <a:cubicBezTo>
                    <a:pt x="95756" y="44466"/>
                    <a:pt x="13487" y="151012"/>
                    <a:pt x="24276" y="186077"/>
                  </a:cubicBezTo>
                  <a:cubicBezTo>
                    <a:pt x="35065" y="221142"/>
                    <a:pt x="160492" y="223840"/>
                    <a:pt x="210393" y="226537"/>
                  </a:cubicBezTo>
                  <a:cubicBezTo>
                    <a:pt x="260294" y="229234"/>
                    <a:pt x="314240" y="214399"/>
                    <a:pt x="323681" y="202261"/>
                  </a:cubicBezTo>
                  <a:cubicBezTo>
                    <a:pt x="333122" y="190123"/>
                    <a:pt x="308846" y="157755"/>
                    <a:pt x="267037" y="153709"/>
                  </a:cubicBezTo>
                  <a:cubicBezTo>
                    <a:pt x="225228" y="149663"/>
                    <a:pt x="115986" y="155058"/>
                    <a:pt x="72828" y="177985"/>
                  </a:cubicBezTo>
                  <a:cubicBezTo>
                    <a:pt x="29670" y="200912"/>
                    <a:pt x="16184" y="269694"/>
                    <a:pt x="8092" y="291273"/>
                  </a:cubicBezTo>
                  <a:cubicBezTo>
                    <a:pt x="0" y="312852"/>
                    <a:pt x="12138" y="310154"/>
                    <a:pt x="24276" y="307457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pt-BR"/>
            </a:p>
          </p:txBody>
        </p:sp>
        <p:sp>
          <p:nvSpPr>
            <p:cNvPr id="25" name="Forma livre 24"/>
            <p:cNvSpPr/>
            <p:nvPr/>
          </p:nvSpPr>
          <p:spPr>
            <a:xfrm>
              <a:off x="7030" y="7899"/>
              <a:ext cx="380" cy="762"/>
            </a:xfrm>
            <a:custGeom>
              <a:avLst/>
              <a:gdLst>
                <a:gd name="connsiteX0" fmla="*/ 0 w 335369"/>
                <a:gd name="connsiteY0" fmla="*/ 97064 h 309255"/>
                <a:gd name="connsiteX1" fmla="*/ 283221 w 335369"/>
                <a:gd name="connsiteY1" fmla="*/ 97064 h 309255"/>
                <a:gd name="connsiteX2" fmla="*/ 323681 w 335369"/>
                <a:gd name="connsiteY2" fmla="*/ 16144 h 309255"/>
                <a:gd name="connsiteX3" fmla="*/ 145657 w 335369"/>
                <a:gd name="connsiteY3" fmla="*/ 16144 h 309255"/>
                <a:gd name="connsiteX4" fmla="*/ 24276 w 335369"/>
                <a:gd name="connsiteY4" fmla="*/ 186077 h 309255"/>
                <a:gd name="connsiteX5" fmla="*/ 210393 w 335369"/>
                <a:gd name="connsiteY5" fmla="*/ 226537 h 309255"/>
                <a:gd name="connsiteX6" fmla="*/ 323681 w 335369"/>
                <a:gd name="connsiteY6" fmla="*/ 202261 h 309255"/>
                <a:gd name="connsiteX7" fmla="*/ 267037 w 335369"/>
                <a:gd name="connsiteY7" fmla="*/ 153709 h 309255"/>
                <a:gd name="connsiteX8" fmla="*/ 72828 w 335369"/>
                <a:gd name="connsiteY8" fmla="*/ 177985 h 309255"/>
                <a:gd name="connsiteX9" fmla="*/ 8092 w 335369"/>
                <a:gd name="connsiteY9" fmla="*/ 291273 h 309255"/>
                <a:gd name="connsiteX10" fmla="*/ 24276 w 335369"/>
                <a:gd name="connsiteY10" fmla="*/ 307457 h 309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5369" h="309255">
                  <a:moveTo>
                    <a:pt x="0" y="97064"/>
                  </a:moveTo>
                  <a:cubicBezTo>
                    <a:pt x="114637" y="103807"/>
                    <a:pt x="229274" y="110551"/>
                    <a:pt x="283221" y="97064"/>
                  </a:cubicBezTo>
                  <a:cubicBezTo>
                    <a:pt x="337168" y="83577"/>
                    <a:pt x="346608" y="29631"/>
                    <a:pt x="323681" y="16144"/>
                  </a:cubicBezTo>
                  <a:cubicBezTo>
                    <a:pt x="300754" y="2657"/>
                    <a:pt x="195558" y="-12178"/>
                    <a:pt x="145657" y="16144"/>
                  </a:cubicBezTo>
                  <a:cubicBezTo>
                    <a:pt x="95756" y="44466"/>
                    <a:pt x="13487" y="151012"/>
                    <a:pt x="24276" y="186077"/>
                  </a:cubicBezTo>
                  <a:cubicBezTo>
                    <a:pt x="35065" y="221142"/>
                    <a:pt x="160492" y="223840"/>
                    <a:pt x="210393" y="226537"/>
                  </a:cubicBezTo>
                  <a:cubicBezTo>
                    <a:pt x="260294" y="229234"/>
                    <a:pt x="314240" y="214399"/>
                    <a:pt x="323681" y="202261"/>
                  </a:cubicBezTo>
                  <a:cubicBezTo>
                    <a:pt x="333122" y="190123"/>
                    <a:pt x="308846" y="157755"/>
                    <a:pt x="267037" y="153709"/>
                  </a:cubicBezTo>
                  <a:cubicBezTo>
                    <a:pt x="225228" y="149663"/>
                    <a:pt x="115986" y="155058"/>
                    <a:pt x="72828" y="177985"/>
                  </a:cubicBezTo>
                  <a:cubicBezTo>
                    <a:pt x="29670" y="200912"/>
                    <a:pt x="16184" y="269694"/>
                    <a:pt x="8092" y="291273"/>
                  </a:cubicBezTo>
                  <a:cubicBezTo>
                    <a:pt x="0" y="312852"/>
                    <a:pt x="12138" y="310154"/>
                    <a:pt x="24276" y="307457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pt-BR"/>
            </a:p>
          </p:txBody>
        </p:sp>
        <p:sp>
          <p:nvSpPr>
            <p:cNvPr id="26" name="Forma livre 25"/>
            <p:cNvSpPr/>
            <p:nvPr/>
          </p:nvSpPr>
          <p:spPr>
            <a:xfrm>
              <a:off x="7030" y="7400"/>
              <a:ext cx="459" cy="719"/>
            </a:xfrm>
            <a:custGeom>
              <a:avLst/>
              <a:gdLst>
                <a:gd name="connsiteX0" fmla="*/ 0 w 335369"/>
                <a:gd name="connsiteY0" fmla="*/ 97064 h 309255"/>
                <a:gd name="connsiteX1" fmla="*/ 283221 w 335369"/>
                <a:gd name="connsiteY1" fmla="*/ 97064 h 309255"/>
                <a:gd name="connsiteX2" fmla="*/ 323681 w 335369"/>
                <a:gd name="connsiteY2" fmla="*/ 16144 h 309255"/>
                <a:gd name="connsiteX3" fmla="*/ 145657 w 335369"/>
                <a:gd name="connsiteY3" fmla="*/ 16144 h 309255"/>
                <a:gd name="connsiteX4" fmla="*/ 24276 w 335369"/>
                <a:gd name="connsiteY4" fmla="*/ 186077 h 309255"/>
                <a:gd name="connsiteX5" fmla="*/ 210393 w 335369"/>
                <a:gd name="connsiteY5" fmla="*/ 226537 h 309255"/>
                <a:gd name="connsiteX6" fmla="*/ 323681 w 335369"/>
                <a:gd name="connsiteY6" fmla="*/ 202261 h 309255"/>
                <a:gd name="connsiteX7" fmla="*/ 267037 w 335369"/>
                <a:gd name="connsiteY7" fmla="*/ 153709 h 309255"/>
                <a:gd name="connsiteX8" fmla="*/ 72828 w 335369"/>
                <a:gd name="connsiteY8" fmla="*/ 177985 h 309255"/>
                <a:gd name="connsiteX9" fmla="*/ 8092 w 335369"/>
                <a:gd name="connsiteY9" fmla="*/ 291273 h 309255"/>
                <a:gd name="connsiteX10" fmla="*/ 24276 w 335369"/>
                <a:gd name="connsiteY10" fmla="*/ 307457 h 309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5369" h="309255">
                  <a:moveTo>
                    <a:pt x="0" y="97064"/>
                  </a:moveTo>
                  <a:cubicBezTo>
                    <a:pt x="114637" y="103807"/>
                    <a:pt x="229274" y="110551"/>
                    <a:pt x="283221" y="97064"/>
                  </a:cubicBezTo>
                  <a:cubicBezTo>
                    <a:pt x="337168" y="83577"/>
                    <a:pt x="346608" y="29631"/>
                    <a:pt x="323681" y="16144"/>
                  </a:cubicBezTo>
                  <a:cubicBezTo>
                    <a:pt x="300754" y="2657"/>
                    <a:pt x="195558" y="-12178"/>
                    <a:pt x="145657" y="16144"/>
                  </a:cubicBezTo>
                  <a:cubicBezTo>
                    <a:pt x="95756" y="44466"/>
                    <a:pt x="13487" y="151012"/>
                    <a:pt x="24276" y="186077"/>
                  </a:cubicBezTo>
                  <a:cubicBezTo>
                    <a:pt x="35065" y="221142"/>
                    <a:pt x="160492" y="223840"/>
                    <a:pt x="210393" y="226537"/>
                  </a:cubicBezTo>
                  <a:cubicBezTo>
                    <a:pt x="260294" y="229234"/>
                    <a:pt x="314240" y="214399"/>
                    <a:pt x="323681" y="202261"/>
                  </a:cubicBezTo>
                  <a:cubicBezTo>
                    <a:pt x="333122" y="190123"/>
                    <a:pt x="308846" y="157755"/>
                    <a:pt x="267037" y="153709"/>
                  </a:cubicBezTo>
                  <a:cubicBezTo>
                    <a:pt x="225228" y="149663"/>
                    <a:pt x="115986" y="155058"/>
                    <a:pt x="72828" y="177985"/>
                  </a:cubicBezTo>
                  <a:cubicBezTo>
                    <a:pt x="29670" y="200912"/>
                    <a:pt x="16184" y="269694"/>
                    <a:pt x="8092" y="291273"/>
                  </a:cubicBezTo>
                  <a:cubicBezTo>
                    <a:pt x="0" y="312852"/>
                    <a:pt x="12138" y="310154"/>
                    <a:pt x="24276" y="307457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pt-BR"/>
            </a:p>
          </p:txBody>
        </p:sp>
        <p:sp>
          <p:nvSpPr>
            <p:cNvPr id="27" name="Forma livre 26"/>
            <p:cNvSpPr/>
            <p:nvPr/>
          </p:nvSpPr>
          <p:spPr>
            <a:xfrm>
              <a:off x="7030" y="6836"/>
              <a:ext cx="380" cy="762"/>
            </a:xfrm>
            <a:custGeom>
              <a:avLst/>
              <a:gdLst>
                <a:gd name="connsiteX0" fmla="*/ 0 w 335369"/>
                <a:gd name="connsiteY0" fmla="*/ 97064 h 309255"/>
                <a:gd name="connsiteX1" fmla="*/ 283221 w 335369"/>
                <a:gd name="connsiteY1" fmla="*/ 97064 h 309255"/>
                <a:gd name="connsiteX2" fmla="*/ 323681 w 335369"/>
                <a:gd name="connsiteY2" fmla="*/ 16144 h 309255"/>
                <a:gd name="connsiteX3" fmla="*/ 145657 w 335369"/>
                <a:gd name="connsiteY3" fmla="*/ 16144 h 309255"/>
                <a:gd name="connsiteX4" fmla="*/ 24276 w 335369"/>
                <a:gd name="connsiteY4" fmla="*/ 186077 h 309255"/>
                <a:gd name="connsiteX5" fmla="*/ 210393 w 335369"/>
                <a:gd name="connsiteY5" fmla="*/ 226537 h 309255"/>
                <a:gd name="connsiteX6" fmla="*/ 323681 w 335369"/>
                <a:gd name="connsiteY6" fmla="*/ 202261 h 309255"/>
                <a:gd name="connsiteX7" fmla="*/ 267037 w 335369"/>
                <a:gd name="connsiteY7" fmla="*/ 153709 h 309255"/>
                <a:gd name="connsiteX8" fmla="*/ 72828 w 335369"/>
                <a:gd name="connsiteY8" fmla="*/ 177985 h 309255"/>
                <a:gd name="connsiteX9" fmla="*/ 8092 w 335369"/>
                <a:gd name="connsiteY9" fmla="*/ 291273 h 309255"/>
                <a:gd name="connsiteX10" fmla="*/ 24276 w 335369"/>
                <a:gd name="connsiteY10" fmla="*/ 307457 h 309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5369" h="309255">
                  <a:moveTo>
                    <a:pt x="0" y="97064"/>
                  </a:moveTo>
                  <a:cubicBezTo>
                    <a:pt x="114637" y="103807"/>
                    <a:pt x="229274" y="110551"/>
                    <a:pt x="283221" y="97064"/>
                  </a:cubicBezTo>
                  <a:cubicBezTo>
                    <a:pt x="337168" y="83577"/>
                    <a:pt x="346608" y="29631"/>
                    <a:pt x="323681" y="16144"/>
                  </a:cubicBezTo>
                  <a:cubicBezTo>
                    <a:pt x="300754" y="2657"/>
                    <a:pt x="195558" y="-12178"/>
                    <a:pt x="145657" y="16144"/>
                  </a:cubicBezTo>
                  <a:cubicBezTo>
                    <a:pt x="95756" y="44466"/>
                    <a:pt x="13487" y="151012"/>
                    <a:pt x="24276" y="186077"/>
                  </a:cubicBezTo>
                  <a:cubicBezTo>
                    <a:pt x="35065" y="221142"/>
                    <a:pt x="160492" y="223840"/>
                    <a:pt x="210393" y="226537"/>
                  </a:cubicBezTo>
                  <a:cubicBezTo>
                    <a:pt x="260294" y="229234"/>
                    <a:pt x="314240" y="214399"/>
                    <a:pt x="323681" y="202261"/>
                  </a:cubicBezTo>
                  <a:cubicBezTo>
                    <a:pt x="333122" y="190123"/>
                    <a:pt x="308846" y="157755"/>
                    <a:pt x="267037" y="153709"/>
                  </a:cubicBezTo>
                  <a:cubicBezTo>
                    <a:pt x="225228" y="149663"/>
                    <a:pt x="115986" y="155058"/>
                    <a:pt x="72828" y="177985"/>
                  </a:cubicBezTo>
                  <a:cubicBezTo>
                    <a:pt x="29670" y="200912"/>
                    <a:pt x="16184" y="269694"/>
                    <a:pt x="8092" y="291273"/>
                  </a:cubicBezTo>
                  <a:cubicBezTo>
                    <a:pt x="0" y="312852"/>
                    <a:pt x="12138" y="310154"/>
                    <a:pt x="24276" y="307457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pt-BR"/>
            </a:p>
          </p:txBody>
        </p:sp>
        <p:sp>
          <p:nvSpPr>
            <p:cNvPr id="28" name="Forma livre 27"/>
            <p:cNvSpPr/>
            <p:nvPr/>
          </p:nvSpPr>
          <p:spPr>
            <a:xfrm>
              <a:off x="7026" y="6146"/>
              <a:ext cx="217" cy="899"/>
            </a:xfrm>
            <a:custGeom>
              <a:avLst/>
              <a:gdLst>
                <a:gd name="connsiteX0" fmla="*/ 10901 w 138111"/>
                <a:gd name="connsiteY0" fmla="*/ 347957 h 347957"/>
                <a:gd name="connsiteX1" fmla="*/ 10901 w 138111"/>
                <a:gd name="connsiteY1" fmla="*/ 226577 h 347957"/>
                <a:gd name="connsiteX2" fmla="*/ 124189 w 138111"/>
                <a:gd name="connsiteY2" fmla="*/ 186117 h 347957"/>
                <a:gd name="connsiteX3" fmla="*/ 132281 w 138111"/>
                <a:gd name="connsiteY3" fmla="*/ 0 h 34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111" h="347957">
                  <a:moveTo>
                    <a:pt x="10901" y="347957"/>
                  </a:moveTo>
                  <a:cubicBezTo>
                    <a:pt x="1460" y="300753"/>
                    <a:pt x="-7980" y="253550"/>
                    <a:pt x="10901" y="226577"/>
                  </a:cubicBezTo>
                  <a:cubicBezTo>
                    <a:pt x="29782" y="199604"/>
                    <a:pt x="103959" y="223880"/>
                    <a:pt x="124189" y="186117"/>
                  </a:cubicBezTo>
                  <a:cubicBezTo>
                    <a:pt x="144419" y="148354"/>
                    <a:pt x="138350" y="74177"/>
                    <a:pt x="132281" y="0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pt-BR"/>
            </a:p>
          </p:txBody>
        </p:sp>
        <p:sp>
          <p:nvSpPr>
            <p:cNvPr id="36" name="Forma livre 35"/>
            <p:cNvSpPr/>
            <p:nvPr/>
          </p:nvSpPr>
          <p:spPr>
            <a:xfrm>
              <a:off x="7043" y="9197"/>
              <a:ext cx="166" cy="376"/>
            </a:xfrm>
            <a:custGeom>
              <a:avLst/>
              <a:gdLst>
                <a:gd name="connsiteX0" fmla="*/ 0 w 105455"/>
                <a:gd name="connsiteY0" fmla="*/ 0 h 145657"/>
                <a:gd name="connsiteX1" fmla="*/ 89012 w 105455"/>
                <a:gd name="connsiteY1" fmla="*/ 24276 h 145657"/>
                <a:gd name="connsiteX2" fmla="*/ 105196 w 105455"/>
                <a:gd name="connsiteY2" fmla="*/ 145657 h 14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455" h="145657">
                  <a:moveTo>
                    <a:pt x="0" y="0"/>
                  </a:moveTo>
                  <a:cubicBezTo>
                    <a:pt x="35739" y="0"/>
                    <a:pt x="71479" y="0"/>
                    <a:pt x="89012" y="24276"/>
                  </a:cubicBezTo>
                  <a:cubicBezTo>
                    <a:pt x="106545" y="48552"/>
                    <a:pt x="105870" y="97104"/>
                    <a:pt x="105196" y="145657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pt-BR"/>
            </a:p>
          </p:txBody>
        </p:sp>
      </p:grpSp>
      <p:grpSp>
        <p:nvGrpSpPr>
          <p:cNvPr id="56" name="Grupo 55"/>
          <p:cNvGrpSpPr/>
          <p:nvPr/>
        </p:nvGrpSpPr>
        <p:grpSpPr>
          <a:xfrm>
            <a:off x="10514965" y="4500245"/>
            <a:ext cx="430530" cy="1624330"/>
            <a:chOff x="7026" y="6146"/>
            <a:chExt cx="463" cy="3427"/>
          </a:xfrm>
        </p:grpSpPr>
        <p:sp>
          <p:nvSpPr>
            <p:cNvPr id="57" name="Forma livre 56"/>
            <p:cNvSpPr/>
            <p:nvPr/>
          </p:nvSpPr>
          <p:spPr>
            <a:xfrm>
              <a:off x="7030" y="8461"/>
              <a:ext cx="380" cy="762"/>
            </a:xfrm>
            <a:custGeom>
              <a:avLst/>
              <a:gdLst>
                <a:gd name="connsiteX0" fmla="*/ 0 w 335369"/>
                <a:gd name="connsiteY0" fmla="*/ 97064 h 309255"/>
                <a:gd name="connsiteX1" fmla="*/ 283221 w 335369"/>
                <a:gd name="connsiteY1" fmla="*/ 97064 h 309255"/>
                <a:gd name="connsiteX2" fmla="*/ 323681 w 335369"/>
                <a:gd name="connsiteY2" fmla="*/ 16144 h 309255"/>
                <a:gd name="connsiteX3" fmla="*/ 145657 w 335369"/>
                <a:gd name="connsiteY3" fmla="*/ 16144 h 309255"/>
                <a:gd name="connsiteX4" fmla="*/ 24276 w 335369"/>
                <a:gd name="connsiteY4" fmla="*/ 186077 h 309255"/>
                <a:gd name="connsiteX5" fmla="*/ 210393 w 335369"/>
                <a:gd name="connsiteY5" fmla="*/ 226537 h 309255"/>
                <a:gd name="connsiteX6" fmla="*/ 323681 w 335369"/>
                <a:gd name="connsiteY6" fmla="*/ 202261 h 309255"/>
                <a:gd name="connsiteX7" fmla="*/ 267037 w 335369"/>
                <a:gd name="connsiteY7" fmla="*/ 153709 h 309255"/>
                <a:gd name="connsiteX8" fmla="*/ 72828 w 335369"/>
                <a:gd name="connsiteY8" fmla="*/ 177985 h 309255"/>
                <a:gd name="connsiteX9" fmla="*/ 8092 w 335369"/>
                <a:gd name="connsiteY9" fmla="*/ 291273 h 309255"/>
                <a:gd name="connsiteX10" fmla="*/ 24276 w 335369"/>
                <a:gd name="connsiteY10" fmla="*/ 307457 h 309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5369" h="309255">
                  <a:moveTo>
                    <a:pt x="0" y="97064"/>
                  </a:moveTo>
                  <a:cubicBezTo>
                    <a:pt x="114637" y="103807"/>
                    <a:pt x="229274" y="110551"/>
                    <a:pt x="283221" y="97064"/>
                  </a:cubicBezTo>
                  <a:cubicBezTo>
                    <a:pt x="337168" y="83577"/>
                    <a:pt x="346608" y="29631"/>
                    <a:pt x="323681" y="16144"/>
                  </a:cubicBezTo>
                  <a:cubicBezTo>
                    <a:pt x="300754" y="2657"/>
                    <a:pt x="195558" y="-12178"/>
                    <a:pt x="145657" y="16144"/>
                  </a:cubicBezTo>
                  <a:cubicBezTo>
                    <a:pt x="95756" y="44466"/>
                    <a:pt x="13487" y="151012"/>
                    <a:pt x="24276" y="186077"/>
                  </a:cubicBezTo>
                  <a:cubicBezTo>
                    <a:pt x="35065" y="221142"/>
                    <a:pt x="160492" y="223840"/>
                    <a:pt x="210393" y="226537"/>
                  </a:cubicBezTo>
                  <a:cubicBezTo>
                    <a:pt x="260294" y="229234"/>
                    <a:pt x="314240" y="214399"/>
                    <a:pt x="323681" y="202261"/>
                  </a:cubicBezTo>
                  <a:cubicBezTo>
                    <a:pt x="333122" y="190123"/>
                    <a:pt x="308846" y="157755"/>
                    <a:pt x="267037" y="153709"/>
                  </a:cubicBezTo>
                  <a:cubicBezTo>
                    <a:pt x="225228" y="149663"/>
                    <a:pt x="115986" y="155058"/>
                    <a:pt x="72828" y="177985"/>
                  </a:cubicBezTo>
                  <a:cubicBezTo>
                    <a:pt x="29670" y="200912"/>
                    <a:pt x="16184" y="269694"/>
                    <a:pt x="8092" y="291273"/>
                  </a:cubicBezTo>
                  <a:cubicBezTo>
                    <a:pt x="0" y="312852"/>
                    <a:pt x="12138" y="310154"/>
                    <a:pt x="24276" y="307457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pt-BR"/>
            </a:p>
          </p:txBody>
        </p:sp>
        <p:sp>
          <p:nvSpPr>
            <p:cNvPr id="58" name="Forma livre 57"/>
            <p:cNvSpPr/>
            <p:nvPr/>
          </p:nvSpPr>
          <p:spPr>
            <a:xfrm>
              <a:off x="7030" y="7899"/>
              <a:ext cx="380" cy="762"/>
            </a:xfrm>
            <a:custGeom>
              <a:avLst/>
              <a:gdLst>
                <a:gd name="connsiteX0" fmla="*/ 0 w 335369"/>
                <a:gd name="connsiteY0" fmla="*/ 97064 h 309255"/>
                <a:gd name="connsiteX1" fmla="*/ 283221 w 335369"/>
                <a:gd name="connsiteY1" fmla="*/ 97064 h 309255"/>
                <a:gd name="connsiteX2" fmla="*/ 323681 w 335369"/>
                <a:gd name="connsiteY2" fmla="*/ 16144 h 309255"/>
                <a:gd name="connsiteX3" fmla="*/ 145657 w 335369"/>
                <a:gd name="connsiteY3" fmla="*/ 16144 h 309255"/>
                <a:gd name="connsiteX4" fmla="*/ 24276 w 335369"/>
                <a:gd name="connsiteY4" fmla="*/ 186077 h 309255"/>
                <a:gd name="connsiteX5" fmla="*/ 210393 w 335369"/>
                <a:gd name="connsiteY5" fmla="*/ 226537 h 309255"/>
                <a:gd name="connsiteX6" fmla="*/ 323681 w 335369"/>
                <a:gd name="connsiteY6" fmla="*/ 202261 h 309255"/>
                <a:gd name="connsiteX7" fmla="*/ 267037 w 335369"/>
                <a:gd name="connsiteY7" fmla="*/ 153709 h 309255"/>
                <a:gd name="connsiteX8" fmla="*/ 72828 w 335369"/>
                <a:gd name="connsiteY8" fmla="*/ 177985 h 309255"/>
                <a:gd name="connsiteX9" fmla="*/ 8092 w 335369"/>
                <a:gd name="connsiteY9" fmla="*/ 291273 h 309255"/>
                <a:gd name="connsiteX10" fmla="*/ 24276 w 335369"/>
                <a:gd name="connsiteY10" fmla="*/ 307457 h 309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5369" h="309255">
                  <a:moveTo>
                    <a:pt x="0" y="97064"/>
                  </a:moveTo>
                  <a:cubicBezTo>
                    <a:pt x="114637" y="103807"/>
                    <a:pt x="229274" y="110551"/>
                    <a:pt x="283221" y="97064"/>
                  </a:cubicBezTo>
                  <a:cubicBezTo>
                    <a:pt x="337168" y="83577"/>
                    <a:pt x="346608" y="29631"/>
                    <a:pt x="323681" y="16144"/>
                  </a:cubicBezTo>
                  <a:cubicBezTo>
                    <a:pt x="300754" y="2657"/>
                    <a:pt x="195558" y="-12178"/>
                    <a:pt x="145657" y="16144"/>
                  </a:cubicBezTo>
                  <a:cubicBezTo>
                    <a:pt x="95756" y="44466"/>
                    <a:pt x="13487" y="151012"/>
                    <a:pt x="24276" y="186077"/>
                  </a:cubicBezTo>
                  <a:cubicBezTo>
                    <a:pt x="35065" y="221142"/>
                    <a:pt x="160492" y="223840"/>
                    <a:pt x="210393" y="226537"/>
                  </a:cubicBezTo>
                  <a:cubicBezTo>
                    <a:pt x="260294" y="229234"/>
                    <a:pt x="314240" y="214399"/>
                    <a:pt x="323681" y="202261"/>
                  </a:cubicBezTo>
                  <a:cubicBezTo>
                    <a:pt x="333122" y="190123"/>
                    <a:pt x="308846" y="157755"/>
                    <a:pt x="267037" y="153709"/>
                  </a:cubicBezTo>
                  <a:cubicBezTo>
                    <a:pt x="225228" y="149663"/>
                    <a:pt x="115986" y="155058"/>
                    <a:pt x="72828" y="177985"/>
                  </a:cubicBezTo>
                  <a:cubicBezTo>
                    <a:pt x="29670" y="200912"/>
                    <a:pt x="16184" y="269694"/>
                    <a:pt x="8092" y="291273"/>
                  </a:cubicBezTo>
                  <a:cubicBezTo>
                    <a:pt x="0" y="312852"/>
                    <a:pt x="12138" y="310154"/>
                    <a:pt x="24276" y="307457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pt-BR"/>
            </a:p>
          </p:txBody>
        </p:sp>
        <p:sp>
          <p:nvSpPr>
            <p:cNvPr id="59" name="Forma livre 58"/>
            <p:cNvSpPr/>
            <p:nvPr/>
          </p:nvSpPr>
          <p:spPr>
            <a:xfrm>
              <a:off x="7030" y="7400"/>
              <a:ext cx="459" cy="719"/>
            </a:xfrm>
            <a:custGeom>
              <a:avLst/>
              <a:gdLst>
                <a:gd name="connsiteX0" fmla="*/ 0 w 335369"/>
                <a:gd name="connsiteY0" fmla="*/ 97064 h 309255"/>
                <a:gd name="connsiteX1" fmla="*/ 283221 w 335369"/>
                <a:gd name="connsiteY1" fmla="*/ 97064 h 309255"/>
                <a:gd name="connsiteX2" fmla="*/ 323681 w 335369"/>
                <a:gd name="connsiteY2" fmla="*/ 16144 h 309255"/>
                <a:gd name="connsiteX3" fmla="*/ 145657 w 335369"/>
                <a:gd name="connsiteY3" fmla="*/ 16144 h 309255"/>
                <a:gd name="connsiteX4" fmla="*/ 24276 w 335369"/>
                <a:gd name="connsiteY4" fmla="*/ 186077 h 309255"/>
                <a:gd name="connsiteX5" fmla="*/ 210393 w 335369"/>
                <a:gd name="connsiteY5" fmla="*/ 226537 h 309255"/>
                <a:gd name="connsiteX6" fmla="*/ 323681 w 335369"/>
                <a:gd name="connsiteY6" fmla="*/ 202261 h 309255"/>
                <a:gd name="connsiteX7" fmla="*/ 267037 w 335369"/>
                <a:gd name="connsiteY7" fmla="*/ 153709 h 309255"/>
                <a:gd name="connsiteX8" fmla="*/ 72828 w 335369"/>
                <a:gd name="connsiteY8" fmla="*/ 177985 h 309255"/>
                <a:gd name="connsiteX9" fmla="*/ 8092 w 335369"/>
                <a:gd name="connsiteY9" fmla="*/ 291273 h 309255"/>
                <a:gd name="connsiteX10" fmla="*/ 24276 w 335369"/>
                <a:gd name="connsiteY10" fmla="*/ 307457 h 309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5369" h="309255">
                  <a:moveTo>
                    <a:pt x="0" y="97064"/>
                  </a:moveTo>
                  <a:cubicBezTo>
                    <a:pt x="114637" y="103807"/>
                    <a:pt x="229274" y="110551"/>
                    <a:pt x="283221" y="97064"/>
                  </a:cubicBezTo>
                  <a:cubicBezTo>
                    <a:pt x="337168" y="83577"/>
                    <a:pt x="346608" y="29631"/>
                    <a:pt x="323681" y="16144"/>
                  </a:cubicBezTo>
                  <a:cubicBezTo>
                    <a:pt x="300754" y="2657"/>
                    <a:pt x="195558" y="-12178"/>
                    <a:pt x="145657" y="16144"/>
                  </a:cubicBezTo>
                  <a:cubicBezTo>
                    <a:pt x="95756" y="44466"/>
                    <a:pt x="13487" y="151012"/>
                    <a:pt x="24276" y="186077"/>
                  </a:cubicBezTo>
                  <a:cubicBezTo>
                    <a:pt x="35065" y="221142"/>
                    <a:pt x="160492" y="223840"/>
                    <a:pt x="210393" y="226537"/>
                  </a:cubicBezTo>
                  <a:cubicBezTo>
                    <a:pt x="260294" y="229234"/>
                    <a:pt x="314240" y="214399"/>
                    <a:pt x="323681" y="202261"/>
                  </a:cubicBezTo>
                  <a:cubicBezTo>
                    <a:pt x="333122" y="190123"/>
                    <a:pt x="308846" y="157755"/>
                    <a:pt x="267037" y="153709"/>
                  </a:cubicBezTo>
                  <a:cubicBezTo>
                    <a:pt x="225228" y="149663"/>
                    <a:pt x="115986" y="155058"/>
                    <a:pt x="72828" y="177985"/>
                  </a:cubicBezTo>
                  <a:cubicBezTo>
                    <a:pt x="29670" y="200912"/>
                    <a:pt x="16184" y="269694"/>
                    <a:pt x="8092" y="291273"/>
                  </a:cubicBezTo>
                  <a:cubicBezTo>
                    <a:pt x="0" y="312852"/>
                    <a:pt x="12138" y="310154"/>
                    <a:pt x="24276" y="307457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pt-BR"/>
            </a:p>
          </p:txBody>
        </p:sp>
        <p:sp>
          <p:nvSpPr>
            <p:cNvPr id="60" name="Forma livre 59"/>
            <p:cNvSpPr/>
            <p:nvPr/>
          </p:nvSpPr>
          <p:spPr>
            <a:xfrm>
              <a:off x="7030" y="6836"/>
              <a:ext cx="380" cy="762"/>
            </a:xfrm>
            <a:custGeom>
              <a:avLst/>
              <a:gdLst>
                <a:gd name="connsiteX0" fmla="*/ 0 w 335369"/>
                <a:gd name="connsiteY0" fmla="*/ 97064 h 309255"/>
                <a:gd name="connsiteX1" fmla="*/ 283221 w 335369"/>
                <a:gd name="connsiteY1" fmla="*/ 97064 h 309255"/>
                <a:gd name="connsiteX2" fmla="*/ 323681 w 335369"/>
                <a:gd name="connsiteY2" fmla="*/ 16144 h 309255"/>
                <a:gd name="connsiteX3" fmla="*/ 145657 w 335369"/>
                <a:gd name="connsiteY3" fmla="*/ 16144 h 309255"/>
                <a:gd name="connsiteX4" fmla="*/ 24276 w 335369"/>
                <a:gd name="connsiteY4" fmla="*/ 186077 h 309255"/>
                <a:gd name="connsiteX5" fmla="*/ 210393 w 335369"/>
                <a:gd name="connsiteY5" fmla="*/ 226537 h 309255"/>
                <a:gd name="connsiteX6" fmla="*/ 323681 w 335369"/>
                <a:gd name="connsiteY6" fmla="*/ 202261 h 309255"/>
                <a:gd name="connsiteX7" fmla="*/ 267037 w 335369"/>
                <a:gd name="connsiteY7" fmla="*/ 153709 h 309255"/>
                <a:gd name="connsiteX8" fmla="*/ 72828 w 335369"/>
                <a:gd name="connsiteY8" fmla="*/ 177985 h 309255"/>
                <a:gd name="connsiteX9" fmla="*/ 8092 w 335369"/>
                <a:gd name="connsiteY9" fmla="*/ 291273 h 309255"/>
                <a:gd name="connsiteX10" fmla="*/ 24276 w 335369"/>
                <a:gd name="connsiteY10" fmla="*/ 307457 h 309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5369" h="309255">
                  <a:moveTo>
                    <a:pt x="0" y="97064"/>
                  </a:moveTo>
                  <a:cubicBezTo>
                    <a:pt x="114637" y="103807"/>
                    <a:pt x="229274" y="110551"/>
                    <a:pt x="283221" y="97064"/>
                  </a:cubicBezTo>
                  <a:cubicBezTo>
                    <a:pt x="337168" y="83577"/>
                    <a:pt x="346608" y="29631"/>
                    <a:pt x="323681" y="16144"/>
                  </a:cubicBezTo>
                  <a:cubicBezTo>
                    <a:pt x="300754" y="2657"/>
                    <a:pt x="195558" y="-12178"/>
                    <a:pt x="145657" y="16144"/>
                  </a:cubicBezTo>
                  <a:cubicBezTo>
                    <a:pt x="95756" y="44466"/>
                    <a:pt x="13487" y="151012"/>
                    <a:pt x="24276" y="186077"/>
                  </a:cubicBezTo>
                  <a:cubicBezTo>
                    <a:pt x="35065" y="221142"/>
                    <a:pt x="160492" y="223840"/>
                    <a:pt x="210393" y="226537"/>
                  </a:cubicBezTo>
                  <a:cubicBezTo>
                    <a:pt x="260294" y="229234"/>
                    <a:pt x="314240" y="214399"/>
                    <a:pt x="323681" y="202261"/>
                  </a:cubicBezTo>
                  <a:cubicBezTo>
                    <a:pt x="333122" y="190123"/>
                    <a:pt x="308846" y="157755"/>
                    <a:pt x="267037" y="153709"/>
                  </a:cubicBezTo>
                  <a:cubicBezTo>
                    <a:pt x="225228" y="149663"/>
                    <a:pt x="115986" y="155058"/>
                    <a:pt x="72828" y="177985"/>
                  </a:cubicBezTo>
                  <a:cubicBezTo>
                    <a:pt x="29670" y="200912"/>
                    <a:pt x="16184" y="269694"/>
                    <a:pt x="8092" y="291273"/>
                  </a:cubicBezTo>
                  <a:cubicBezTo>
                    <a:pt x="0" y="312852"/>
                    <a:pt x="12138" y="310154"/>
                    <a:pt x="24276" y="307457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pt-BR"/>
            </a:p>
          </p:txBody>
        </p:sp>
        <p:sp>
          <p:nvSpPr>
            <p:cNvPr id="61" name="Forma livre 60"/>
            <p:cNvSpPr/>
            <p:nvPr/>
          </p:nvSpPr>
          <p:spPr>
            <a:xfrm>
              <a:off x="7026" y="6146"/>
              <a:ext cx="217" cy="899"/>
            </a:xfrm>
            <a:custGeom>
              <a:avLst/>
              <a:gdLst>
                <a:gd name="connsiteX0" fmla="*/ 10901 w 138111"/>
                <a:gd name="connsiteY0" fmla="*/ 347957 h 347957"/>
                <a:gd name="connsiteX1" fmla="*/ 10901 w 138111"/>
                <a:gd name="connsiteY1" fmla="*/ 226577 h 347957"/>
                <a:gd name="connsiteX2" fmla="*/ 124189 w 138111"/>
                <a:gd name="connsiteY2" fmla="*/ 186117 h 347957"/>
                <a:gd name="connsiteX3" fmla="*/ 132281 w 138111"/>
                <a:gd name="connsiteY3" fmla="*/ 0 h 34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111" h="347957">
                  <a:moveTo>
                    <a:pt x="10901" y="347957"/>
                  </a:moveTo>
                  <a:cubicBezTo>
                    <a:pt x="1460" y="300753"/>
                    <a:pt x="-7980" y="253550"/>
                    <a:pt x="10901" y="226577"/>
                  </a:cubicBezTo>
                  <a:cubicBezTo>
                    <a:pt x="29782" y="199604"/>
                    <a:pt x="103959" y="223880"/>
                    <a:pt x="124189" y="186117"/>
                  </a:cubicBezTo>
                  <a:cubicBezTo>
                    <a:pt x="144419" y="148354"/>
                    <a:pt x="138350" y="74177"/>
                    <a:pt x="132281" y="0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pt-BR"/>
            </a:p>
          </p:txBody>
        </p:sp>
        <p:sp>
          <p:nvSpPr>
            <p:cNvPr id="62" name="Forma livre 61"/>
            <p:cNvSpPr/>
            <p:nvPr/>
          </p:nvSpPr>
          <p:spPr>
            <a:xfrm>
              <a:off x="7043" y="9197"/>
              <a:ext cx="166" cy="376"/>
            </a:xfrm>
            <a:custGeom>
              <a:avLst/>
              <a:gdLst>
                <a:gd name="connsiteX0" fmla="*/ 0 w 105455"/>
                <a:gd name="connsiteY0" fmla="*/ 0 h 145657"/>
                <a:gd name="connsiteX1" fmla="*/ 89012 w 105455"/>
                <a:gd name="connsiteY1" fmla="*/ 24276 h 145657"/>
                <a:gd name="connsiteX2" fmla="*/ 105196 w 105455"/>
                <a:gd name="connsiteY2" fmla="*/ 145657 h 14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455" h="145657">
                  <a:moveTo>
                    <a:pt x="0" y="0"/>
                  </a:moveTo>
                  <a:cubicBezTo>
                    <a:pt x="35739" y="0"/>
                    <a:pt x="71479" y="0"/>
                    <a:pt x="89012" y="24276"/>
                  </a:cubicBezTo>
                  <a:cubicBezTo>
                    <a:pt x="106545" y="48552"/>
                    <a:pt x="105870" y="97104"/>
                    <a:pt x="105196" y="145657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pt-BR"/>
            </a:p>
          </p:txBody>
        </p:sp>
      </p:grpSp>
      <p:sp>
        <p:nvSpPr>
          <p:cNvPr id="70" name="Elipse 69"/>
          <p:cNvSpPr/>
          <p:nvPr/>
        </p:nvSpPr>
        <p:spPr>
          <a:xfrm>
            <a:off x="10644505" y="4455160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lang="pt-BR" altLang="en-US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29351</Words>
  <Application>WPS Presentation</Application>
  <PresentationFormat>Widescreen</PresentationFormat>
  <Paragraphs>1901</Paragraphs>
  <Slides>83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83</vt:i4>
      </vt:variant>
    </vt:vector>
  </HeadingPairs>
  <TitlesOfParts>
    <vt:vector size="105" baseType="lpstr">
      <vt:lpstr>Arial</vt:lpstr>
      <vt:lpstr>SimSun</vt:lpstr>
      <vt:lpstr>Wingdings</vt:lpstr>
      <vt:lpstr>Comic Sans MS</vt:lpstr>
      <vt:lpstr>Symbol</vt:lpstr>
      <vt:lpstr>Cambria Math</vt:lpstr>
      <vt:lpstr>Viner Hand ITC</vt:lpstr>
      <vt:lpstr>Cambria</vt:lpstr>
      <vt:lpstr>Symbol</vt:lpstr>
      <vt:lpstr>Calibri</vt:lpstr>
      <vt:lpstr>Microsoft YaHei</vt:lpstr>
      <vt:lpstr>Arial Unicode MS</vt:lpstr>
      <vt:lpstr>Calibri Light</vt:lpstr>
      <vt:lpstr>MS Mincho</vt:lpstr>
      <vt:lpstr>Segoe Print</vt:lpstr>
      <vt:lpstr>Cascadia Mono ExtraLight</vt:lpstr>
      <vt:lpstr>Marlett</vt:lpstr>
      <vt:lpstr>Times New Roman</vt:lpstr>
      <vt:lpstr>Century Schoolbook</vt:lpstr>
      <vt:lpstr>Calisto MT</vt:lpstr>
      <vt:lpstr>Broadway</vt:lpstr>
      <vt:lpstr>Tema do Office</vt:lpstr>
      <vt:lpstr>SEL0313 Circuitos Eletrônicos I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navarro</dc:creator>
  <cp:lastModifiedBy>Joao Navarro Soares Junior</cp:lastModifiedBy>
  <cp:revision>1014</cp:revision>
  <cp:lastPrinted>2021-05-06T17:19:00Z</cp:lastPrinted>
  <dcterms:created xsi:type="dcterms:W3CDTF">2021-04-13T12:28:00Z</dcterms:created>
  <dcterms:modified xsi:type="dcterms:W3CDTF">2023-08-27T20:50:56Z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1046-11.2.0.11537</vt:lpwstr>
  </property>
  <property fmtid="{D5CDD505-2E9C-101B-9397-08002B2CF9AE}" pid="3" name="ICV">
    <vt:lpwstr>2CB43149310D46C1BFAC3662ED2BF1A3</vt:lpwstr>
  </property>
</Properties>
</file>