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17" roundtripDataSignature="AMtx7mjflXMKfY4pbIa6EPTe85J8lVXV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7" Type="http://customschemas.google.com/relationships/presentationmetadata" Target="metadata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1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1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1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1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1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1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1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1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1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18" name="Google Shape;18;p11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74" name="Google Shape;74;p12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75" name="Google Shape;75;p12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81" name="Google Shape;81;p12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" type="objOnly">
  <p:cSld name="OBJECT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6"/>
          <p:cNvSpPr txBox="1"/>
          <p:nvPr>
            <p:ph idx="1" type="body"/>
          </p:nvPr>
        </p:nvSpPr>
        <p:spPr>
          <a:xfrm>
            <a:off x="685800" y="609600"/>
            <a:ext cx="7772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2" name="Google Shape;92;p11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1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1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1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1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8" name="Google Shape;28;p11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1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1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4" name="Google Shape;34;p11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1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8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0" name="Google Shape;40;p11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1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1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1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1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47" name="Google Shape;47;p11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1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53" name="Google Shape;53;p12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4" name="Google Shape;54;p12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2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2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2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2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65" name="Google Shape;65;p1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66" name="Google Shape;66;p1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67" name="Google Shape;67;p1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68" name="Google Shape;68;p12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2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1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1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1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1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15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1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1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1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18.jpg"/><Relationship Id="rId9" Type="http://schemas.openxmlformats.org/officeDocument/2006/relationships/image" Target="../media/image17.jpg"/><Relationship Id="rId5" Type="http://schemas.openxmlformats.org/officeDocument/2006/relationships/image" Target="../media/image1.jpg"/><Relationship Id="rId6" Type="http://schemas.openxmlformats.org/officeDocument/2006/relationships/image" Target="../media/image15.jpg"/><Relationship Id="rId7" Type="http://schemas.openxmlformats.org/officeDocument/2006/relationships/image" Target="../media/image14.jpg"/><Relationship Id="rId8" Type="http://schemas.openxmlformats.org/officeDocument/2006/relationships/image" Target="../media/image8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31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18.jpg"/><Relationship Id="rId4" Type="http://schemas.openxmlformats.org/officeDocument/2006/relationships/image" Target="../media/image122.jpg"/><Relationship Id="rId5" Type="http://schemas.openxmlformats.org/officeDocument/2006/relationships/image" Target="../media/image120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27.jpg"/><Relationship Id="rId4" Type="http://schemas.openxmlformats.org/officeDocument/2006/relationships/image" Target="../media/image125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30.jpg"/><Relationship Id="rId4" Type="http://schemas.openxmlformats.org/officeDocument/2006/relationships/image" Target="../media/image126.jpg"/><Relationship Id="rId5" Type="http://schemas.openxmlformats.org/officeDocument/2006/relationships/image" Target="../media/image134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24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21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32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28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35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29.jpg"/><Relationship Id="rId4" Type="http://schemas.openxmlformats.org/officeDocument/2006/relationships/image" Target="../media/image1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Relationship Id="rId4" Type="http://schemas.openxmlformats.org/officeDocument/2006/relationships/hyperlink" Target="http://www.archdaily.com/339274/praca-das-artes-brasil-arquitetura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Relationship Id="rId4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g"/><Relationship Id="rId4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Relationship Id="rId4" Type="http://schemas.openxmlformats.org/officeDocument/2006/relationships/image" Target="../media/image32.jpg"/><Relationship Id="rId5" Type="http://schemas.openxmlformats.org/officeDocument/2006/relationships/image" Target="../media/image23.jpg"/><Relationship Id="rId6" Type="http://schemas.openxmlformats.org/officeDocument/2006/relationships/image" Target="../media/image3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g"/><Relationship Id="rId4" Type="http://schemas.openxmlformats.org/officeDocument/2006/relationships/hyperlink" Target="http://casaembaiao.blogspot.com.br/" TargetMode="External"/><Relationship Id="rId5" Type="http://schemas.openxmlformats.org/officeDocument/2006/relationships/hyperlink" Target="http://casaembaiao.blogspot.com.br/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3.jpg"/><Relationship Id="rId4" Type="http://schemas.openxmlformats.org/officeDocument/2006/relationships/image" Target="../media/image4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jpg"/><Relationship Id="rId4" Type="http://schemas.openxmlformats.org/officeDocument/2006/relationships/image" Target="../media/image58.jpg"/><Relationship Id="rId5" Type="http://schemas.openxmlformats.org/officeDocument/2006/relationships/image" Target="../media/image5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jpg"/><Relationship Id="rId4" Type="http://schemas.openxmlformats.org/officeDocument/2006/relationships/image" Target="../media/image67.jpg"/><Relationship Id="rId5" Type="http://schemas.openxmlformats.org/officeDocument/2006/relationships/image" Target="../media/image66.jpg"/><Relationship Id="rId6" Type="http://schemas.openxmlformats.org/officeDocument/2006/relationships/image" Target="../media/image64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2.jpg"/><Relationship Id="rId4" Type="http://schemas.openxmlformats.org/officeDocument/2006/relationships/image" Target="../media/image56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3.jpg"/><Relationship Id="rId4" Type="http://schemas.openxmlformats.org/officeDocument/2006/relationships/image" Target="../media/image63.jpg"/><Relationship Id="rId5" Type="http://schemas.openxmlformats.org/officeDocument/2006/relationships/image" Target="../media/image7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5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8.jpg"/><Relationship Id="rId4" Type="http://schemas.openxmlformats.org/officeDocument/2006/relationships/image" Target="../media/image71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1.jpg"/><Relationship Id="rId4" Type="http://schemas.openxmlformats.org/officeDocument/2006/relationships/image" Target="../media/image69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0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7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6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8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0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36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0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6.jpg"/><Relationship Id="rId4" Type="http://schemas.openxmlformats.org/officeDocument/2006/relationships/image" Target="../media/image79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2.jpg"/><Relationship Id="rId4" Type="http://schemas.openxmlformats.org/officeDocument/2006/relationships/image" Target="../media/image100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4.png"/><Relationship Id="rId4" Type="http://schemas.openxmlformats.org/officeDocument/2006/relationships/image" Target="../media/image92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8.png"/><Relationship Id="rId4" Type="http://schemas.openxmlformats.org/officeDocument/2006/relationships/image" Target="../media/image89.jpg"/><Relationship Id="rId5" Type="http://schemas.openxmlformats.org/officeDocument/2006/relationships/image" Target="../media/image93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6.jpg"/><Relationship Id="rId5" Type="http://schemas.openxmlformats.org/officeDocument/2006/relationships/image" Target="../media/image13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4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02.jpg"/><Relationship Id="rId4" Type="http://schemas.openxmlformats.org/officeDocument/2006/relationships/image" Target="../media/image98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5.jpg"/><Relationship Id="rId4" Type="http://schemas.openxmlformats.org/officeDocument/2006/relationships/image" Target="../media/image96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9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12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7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5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10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13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0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archdaily.com.br/br/01-58125/museu-kolumba-peter-zumthor" TargetMode="Externa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05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4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06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08.jpg"/><Relationship Id="rId4" Type="http://schemas.openxmlformats.org/officeDocument/2006/relationships/image" Target="../media/image101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14.jpg"/><Relationship Id="rId4" Type="http://schemas.openxmlformats.org/officeDocument/2006/relationships/image" Target="../media/image115.jpg"/><Relationship Id="rId5" Type="http://schemas.openxmlformats.org/officeDocument/2006/relationships/image" Target="../media/image111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9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16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23.jpg"/><Relationship Id="rId4" Type="http://schemas.openxmlformats.org/officeDocument/2006/relationships/image" Target="../media/image107.jpg"/><Relationship Id="rId5" Type="http://schemas.openxmlformats.org/officeDocument/2006/relationships/image" Target="../media/image119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17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3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"/>
          <p:cNvSpPr txBox="1"/>
          <p:nvPr/>
        </p:nvSpPr>
        <p:spPr>
          <a:xfrm>
            <a:off x="1547812" y="1295400"/>
            <a:ext cx="59769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A905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FBA905"/>
                </a:solidFill>
                <a:latin typeface="Arial"/>
                <a:ea typeface="Arial"/>
                <a:cs typeface="Arial"/>
                <a:sym typeface="Arial"/>
              </a:rPr>
              <a:t>Tempo como edição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1" sz="1600" u="none" cap="none" strike="noStrike">
              <a:solidFill>
                <a:srgbClr val="FBA90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AUP0197 Projeto: Arquitetura e Cinema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Marcos Acayaba </a:t>
            </a:r>
            <a:r>
              <a:rPr b="0" i="0" lang="en-US" sz="16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b="1" i="0" lang="en-US" sz="16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Marta Bogéa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400"/>
              <a:buFont typeface="Arial"/>
              <a:buNone/>
            </a:pPr>
            <a:r>
              <a:rPr lang="en-US">
                <a:solidFill>
                  <a:srgbClr val="BFBFBF"/>
                </a:solidFill>
              </a:rPr>
              <a:t>Romullo Baratto Fontenelle</a:t>
            </a:r>
            <a:r>
              <a:rPr b="1" i="0" lang="en-US" sz="14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BFBFBF"/>
                </a:solidFill>
              </a:rPr>
              <a:t>MD</a:t>
            </a:r>
            <a:r>
              <a:rPr b="0" i="0" lang="en-US" sz="16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Departamento de Projeto I FAUUSP 202</a:t>
            </a:r>
            <a:r>
              <a:rPr lang="en-US" sz="1600">
                <a:solidFill>
                  <a:srgbClr val="BFBFBF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0"/>
          <p:cNvGrpSpPr/>
          <p:nvPr/>
        </p:nvGrpSpPr>
        <p:grpSpPr>
          <a:xfrm>
            <a:off x="762000" y="228600"/>
            <a:ext cx="7505700" cy="6276975"/>
            <a:chOff x="381000" y="457200"/>
            <a:chExt cx="7505700" cy="6276975"/>
          </a:xfrm>
        </p:grpSpPr>
        <p:pic>
          <p:nvPicPr>
            <p:cNvPr descr="1.jpg" id="149" name="Google Shape;149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81000" y="457200"/>
              <a:ext cx="2419350" cy="1895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.jpg" id="150" name="Google Shape;150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95600" y="457200"/>
              <a:ext cx="2862705" cy="1905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3.jpg" id="151" name="Google Shape;151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438400" y="4267200"/>
              <a:ext cx="2095500" cy="2181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4.jpg" id="152" name="Google Shape;152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200" y="2438400"/>
              <a:ext cx="1895475" cy="240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7.jpg" id="153" name="Google Shape;153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438400" y="2438400"/>
              <a:ext cx="2619375" cy="1743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12.jpg" id="154" name="Google Shape;154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181600" y="2438400"/>
              <a:ext cx="2705100" cy="1685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8.jpg" id="155" name="Google Shape;155;p1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648200" y="4267200"/>
              <a:ext cx="1847850" cy="2466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10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6096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10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240087" cy="431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4687" y="0"/>
            <a:ext cx="3240087" cy="431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3912" y="0"/>
            <a:ext cx="3240087" cy="431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10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240087" cy="431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500" y="0"/>
            <a:ext cx="5759450" cy="431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10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240087" cy="431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4687" y="0"/>
            <a:ext cx="3240087" cy="431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5862" y="0"/>
            <a:ext cx="2878137" cy="4329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1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7962" y="609600"/>
            <a:ext cx="364807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10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6096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10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7962" y="609600"/>
            <a:ext cx="364807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10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7962" y="609600"/>
            <a:ext cx="364807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10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6096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10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925" y="609600"/>
            <a:ext cx="3648075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600" y="596900"/>
            <a:ext cx="3225800" cy="549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"/>
          <p:cNvSpPr txBox="1"/>
          <p:nvPr/>
        </p:nvSpPr>
        <p:spPr>
          <a:xfrm>
            <a:off x="1676400" y="5029200"/>
            <a:ext cx="67056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Faculdade de Arquitetura da Universidade Católica de Louvain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Primeiro lugar concurso 2014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http://www.arquitetura.pt/faculdade-arquitetura-louvain-aires-mateus</a:t>
            </a:r>
            <a:endParaRPr/>
          </a:p>
        </p:txBody>
      </p:sp>
      <p:pic>
        <p:nvPicPr>
          <p:cNvPr descr="projeto-faculdade-arquitetura-louvain-02-540x342.jpg" id="161" name="Google Shape;16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600" y="1066800"/>
            <a:ext cx="5143500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10"/>
          <p:cNvSpPr txBox="1"/>
          <p:nvPr/>
        </p:nvSpPr>
        <p:spPr>
          <a:xfrm>
            <a:off x="2438400" y="2136775"/>
            <a:ext cx="45720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b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719" name="Google Shape;719;p110"/>
          <p:cNvSpPr txBox="1"/>
          <p:nvPr/>
        </p:nvSpPr>
        <p:spPr>
          <a:xfrm>
            <a:off x="2393950" y="1600200"/>
            <a:ext cx="4572000" cy="3046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Monstros S.A. </a:t>
            </a: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[Monsters, Inc.]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Pete Docter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2001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Estados Unidos da América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jeto-faculdade-arquitetura-louvain-06-540x338.jpg" id="166" name="Google Shape;16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1819275"/>
            <a:ext cx="514350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jeto-faculdade-arquitetura-louvain-08-540x517.jpg" id="171" name="Google Shape;17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966787"/>
            <a:ext cx="5143500" cy="492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jeto-faculdade-arquitetura-louvain-03-540x416.jpg" id="176" name="Google Shape;17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1447800"/>
            <a:ext cx="5143500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jeto-faculdade-arquitetura-louvain-04-540x476.jpg" id="181" name="Google Shape;18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1162050"/>
            <a:ext cx="5143500" cy="45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jeto-faculdade-arquitetura-louvain-05-540x663.jpg" id="186" name="Google Shape;1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271462"/>
            <a:ext cx="5143500" cy="63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CK69.jpg" id="191" name="Google Shape;19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24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ereo_vale" id="196" name="Google Shape;1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8"/>
          <p:cNvSpPr txBox="1"/>
          <p:nvPr/>
        </p:nvSpPr>
        <p:spPr>
          <a:xfrm>
            <a:off x="1447800" y="5638800"/>
            <a:ext cx="66294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Praça das artes l Brasil Arquitetura (2006/2012) l www.brasilarquitetura.com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sng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http://www.archdaily.com/339274/praca-das-artes-brasil-arquitetura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9"/>
          <p:cNvGrpSpPr/>
          <p:nvPr/>
        </p:nvGrpSpPr>
        <p:grpSpPr>
          <a:xfrm>
            <a:off x="0" y="57150"/>
            <a:ext cx="9180512" cy="6667500"/>
            <a:chOff x="0" y="36"/>
            <a:chExt cx="5783" cy="4200"/>
          </a:xfrm>
        </p:grpSpPr>
        <p:pic>
          <p:nvPicPr>
            <p:cNvPr descr="localizacao3" id="203" name="Google Shape;203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36"/>
              <a:ext cx="5783" cy="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calizacao4" id="204" name="Google Shape;204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36"/>
              <a:ext cx="5783" cy="4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/>
          <p:nvPr/>
        </p:nvSpPr>
        <p:spPr>
          <a:xfrm>
            <a:off x="1676400" y="1219200"/>
            <a:ext cx="6019800" cy="374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Der Himmel über Berlin  </a:t>
            </a: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[Asas do Desejo]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Wim Wenders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1987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Alemanha Ocidental, França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cena da praça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394.jpg" id="209" name="Google Shape;20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03081.JPG" id="214" name="Google Shape;2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/>
          <p:nvPr/>
        </p:nvSpPr>
        <p:spPr>
          <a:xfrm>
            <a:off x="1143000" y="5715000"/>
            <a:ext cx="6553200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Viaduto Spittelau  </a:t>
            </a: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l Zaha Hadid l 1994/2005 l Viena Austria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http://www.zaha-hadid.com/architecture/spittelau-viaducts-housing-project</a:t>
            </a: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</p:txBody>
      </p:sp>
      <p:pic>
        <p:nvPicPr>
          <p:cNvPr descr="th_65d1300db123ce22f6e2569fb36764f8_910_spitt_phot_03.jpg" id="220" name="Google Shape;220;p22"/>
          <p:cNvPicPr preferRelativeResize="0"/>
          <p:nvPr/>
        </p:nvPicPr>
        <p:blipFill rotWithShape="1">
          <a:blip r:embed="rId3">
            <a:alphaModFix/>
          </a:blip>
          <a:srcRect b="15888" l="0" r="0" t="0"/>
          <a:stretch/>
        </p:blipFill>
        <p:spPr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_65d1300db123ce22f6e2569fb36764f8_910_spitt_phot_0572.jpg" id="225" name="Google Shape;22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8200" y="0"/>
            <a:ext cx="492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_65d1300db123ce22f6e2569fb36764f8_910_spitt_draw_04.jpg" id="230" name="Google Shape;23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"/>
            <a:ext cx="9144000" cy="2833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_65d1300db123ce22f6e2569fb36764f8_910_spitt_draw_03.jpg" id="231" name="Google Shape;23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76600"/>
            <a:ext cx="9144000" cy="32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_65d1300db123ce22f6e2569fb36764f8_910_spitt_modl_01.jpg" id="236" name="Google Shape;23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0"/>
            <a:ext cx="4921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_65d1300db123ce22f6e2569fb36764f8_910_spitt_sket_01.jpg" id="241" name="Google Shape;2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25" y="0"/>
            <a:ext cx="3587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/>
          <p:nvPr>
            <p:ph idx="1" type="subTitle"/>
          </p:nvPr>
        </p:nvSpPr>
        <p:spPr>
          <a:xfrm>
            <a:off x="1371600" y="2438400"/>
            <a:ext cx="64008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Blade Runner: O Caçador de Andróides </a:t>
            </a:r>
            <a:r>
              <a:rPr b="1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[Blade Runner] </a:t>
            </a:r>
            <a:endParaRPr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Ridley Scott</a:t>
            </a:r>
            <a:endParaRPr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1982</a:t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Estados Unidos da América, Hong Kong e Reino Unido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b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0" lvl="0" marL="0" rtl="0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/>
          <p:nvPr/>
        </p:nvSpPr>
        <p:spPr>
          <a:xfrm>
            <a:off x="1066800" y="1676400"/>
            <a:ext cx="7391400" cy="4586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Parte 02: A pergunta artística não é mais: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“o que fazer de novidade?” e sim: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“o que fazer com isso?”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rPr>
              <a:t>Nicolas Bourriaud. Pós-produção: como a arte reprograma o mundo contemporâneo. São Paulo: Martins Fontes, 2009. p.13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/>
          <p:nvPr/>
        </p:nvSpPr>
        <p:spPr>
          <a:xfrm>
            <a:off x="1524000" y="1143000"/>
            <a:ext cx="6781800" cy="430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Restos: </a:t>
            </a:r>
            <a:r>
              <a:rPr b="0" i="1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dôce de casca de abóbora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Capela de Santana do pé do Morro </a:t>
            </a: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l </a:t>
            </a: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Éolo Maia e Jô Vaconcelos (1980)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Casa em Baião </a:t>
            </a: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l </a:t>
            </a: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Eduardo Souto deMoura (1993)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Casa Pela Metade </a:t>
            </a: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l Fernando O’Leary, Pedro Domingues, Pedro Faria (2015)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Residência no Centro Histórico de Salvador </a:t>
            </a: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l </a:t>
            </a: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MMBB (2008)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Mirante de Santa-Clara </a:t>
            </a: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l José Adrião (2006)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Sonhos l </a:t>
            </a: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Kurosawa (1990)</a:t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1676400" y="1527175"/>
            <a:ext cx="6019800" cy="37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Der Himmel über Berlin  </a:t>
            </a: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[Asas do Desejo]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Wim Wenders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1987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Alemanha Ocidental, França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cena da biblioteca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/>
          <p:nvPr/>
        </p:nvSpPr>
        <p:spPr>
          <a:xfrm>
            <a:off x="304800" y="5410200"/>
            <a:ext cx="8382000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Capela de Santana do Pé do Morro</a:t>
            </a: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 l Éolo Maia e Jô Vasconcelos l 1980 l Minas Gerais l </a:t>
            </a:r>
            <a:r>
              <a:rPr b="1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MG-129</a:t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4.jpg" id="262" name="Google Shape;26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0462" cy="3240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.jpg" id="263" name="Google Shape;26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0250" y="0"/>
            <a:ext cx="2430462" cy="3240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.jpg" id="264" name="Google Shape;26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9600" y="0"/>
            <a:ext cx="2312987" cy="3240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2.jpg" id="265" name="Google Shape;265;p30"/>
          <p:cNvPicPr preferRelativeResize="0"/>
          <p:nvPr/>
        </p:nvPicPr>
        <p:blipFill rotWithShape="1">
          <a:blip r:embed="rId6">
            <a:alphaModFix/>
          </a:blip>
          <a:srcRect b="0" l="35278" r="4749" t="0"/>
          <a:stretch/>
        </p:blipFill>
        <p:spPr>
          <a:xfrm>
            <a:off x="6553200" y="0"/>
            <a:ext cx="2590800" cy="3240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/>
          <p:nvPr/>
        </p:nvSpPr>
        <p:spPr>
          <a:xfrm>
            <a:off x="1905000" y="1219200"/>
            <a:ext cx="5486400" cy="60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1" lang="en-US" sz="16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“Formadas por três espessas paredes que preservam a técnica edilícia da construção de barro e pedra, essas ruínas foram envolvidas por uma estrutura de aço, vidro e madeira e transformadas em altar-mor.”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Bruno Santa Cecília l Em </a:t>
            </a:r>
            <a:r>
              <a:rPr b="1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Clássicos da Arquitetura: Capela de Santana do Pé do Morro / Éolo Maia e Jô Vasconcellos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http://www.archdaily.com.br/br/601391/classicos-da-arquitetura-capela-de-santana-do-pe-do-morro-eolo-maia-e-jo-vasconcellos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lanta_e_corte.jpg" id="275" name="Google Shape;27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400" y="0"/>
            <a:ext cx="5629275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elaSantana_026.jpg" id="280" name="Google Shape;28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elaSantana_024.jpg" id="285" name="Google Shape;28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elaSantana_048 (1).jpg" id="290" name="Google Shape;29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png" id="295" name="Google Shape;29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914400"/>
            <a:ext cx="6705600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elaSantana_153.jpg" id="300" name="Google Shape;30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elaSantana_003.jpg" id="305" name="Google Shape;30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elaSantana_220.jpg" id="310" name="Google Shape;31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/>
          <p:nvPr/>
        </p:nvSpPr>
        <p:spPr>
          <a:xfrm>
            <a:off x="1752600" y="1447800"/>
            <a:ext cx="6400800" cy="48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Muro de Berlim (1961 a 1989)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Construído na madrugada de 13 de agosto de 1961, dele faziam parte 66,5 km de gradeamento metálico, 302 torres de observação, 127 redes metálicas electrificadas com alarme e 255 pistas de corrida para ferozes cães de guarda. Este muro era patrulhado por militares da Alemanha Oriental Socialista com ordens de atirar para matar (a célebre  </a:t>
            </a:r>
            <a:r>
              <a:rPr b="0" i="1" lang="en-US" sz="16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SchieBbfehl </a:t>
            </a:r>
            <a:r>
              <a:rPr b="0" i="0" lang="en-US" sz="16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ou "Ordem 101") os que tentassem escapar 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https://pt.wikipedia.org/wiki/Muro_de_Berlim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souto moura casa em baiao" id="315" name="Google Shape;31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400" y="-209550"/>
            <a:ext cx="5353050" cy="70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0"/>
          <p:cNvSpPr txBox="1"/>
          <p:nvPr/>
        </p:nvSpPr>
        <p:spPr>
          <a:xfrm>
            <a:off x="5486400" y="533400"/>
            <a:ext cx="3429000" cy="5924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“Recuperar uma ruína para casa de fim-de-semana com dimensões mínimas, foi o pedido do cliente. Consolidar a ruina como jardim fechado e fazer a casa ao lado foi a base do projecto.”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Eduardo Souto Moura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Casa em Baião, 1990-1993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ANGELILLO, António; PAIS, Paulo; </a:t>
            </a:r>
            <a:r>
              <a:rPr b="1" i="0" lang="en-US" sz="1200" u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“Eduardo Souto Moura”;</a:t>
            </a:r>
            <a:r>
              <a:rPr b="0" i="0" lang="en-US" sz="1200" u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Lisboa: Editorial Blau Lda., 1996, (Edited by Luiz Trigueiros), (página de 150). Em: </a:t>
            </a:r>
            <a:r>
              <a:rPr b="0" i="0" lang="en-US" sz="1200" u="sng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http://casaembaiao.blogspot.com.br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sng">
              <a:solidFill>
                <a:srgbClr val="BFBFBF"/>
              </a:solidFill>
              <a:latin typeface="Arial"/>
              <a:ea typeface="Arial"/>
              <a:cs typeface="Arial"/>
              <a:sym typeface="Arial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souto moura casa em baiao" id="321" name="Google Shape;32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-114300"/>
            <a:ext cx="9398000" cy="704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souto moura casa em baiao" id="326" name="Google Shape;32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0"/>
            <a:ext cx="9372600" cy="702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14-SITE-14.jpg" id="331" name="Google Shape;33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" y="-152400"/>
            <a:ext cx="9144000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3"/>
          <p:cNvSpPr txBox="1"/>
          <p:nvPr/>
        </p:nvSpPr>
        <p:spPr>
          <a:xfrm>
            <a:off x="933450" y="5410200"/>
            <a:ext cx="76200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Casa Pela Metade l </a:t>
            </a: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São Paulo l 2015</a:t>
            </a:r>
            <a:b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Fernando O’Leary, Pedro Domingues, Pedro Faria, Cesário Lange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http://www.vaga.arq.br/#/casa-pela-metade/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14-SITE-15.jpg" id="337" name="Google Shape;33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7012" y="0"/>
            <a:ext cx="6149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14-SITE-01.jpg" id="342" name="Google Shape;34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337" y="0"/>
            <a:ext cx="7553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14-SITE-12.jpg" id="347" name="Google Shape;34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611_14_252_capa" id="352" name="Google Shape;35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687" y="1000125"/>
            <a:ext cx="7286625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 txBox="1"/>
          <p:nvPr/>
        </p:nvSpPr>
        <p:spPr>
          <a:xfrm>
            <a:off x="838200" y="6218237"/>
            <a:ext cx="8180387" cy="677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MMBB _ </a:t>
            </a:r>
            <a:r>
              <a:rPr b="0" i="0" lang="en-US" sz="1400" u="none">
                <a:solidFill>
                  <a:srgbClr val="C0C0C0"/>
                </a:solidFill>
                <a:latin typeface="Arial"/>
                <a:ea typeface="Arial"/>
                <a:cs typeface="Arial"/>
                <a:sym typeface="Arial"/>
              </a:rPr>
              <a:t>Residencia no Centro Histórico de Salvador, Bahia, 2007_2008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>
              <a:solidFill>
                <a:srgbClr val="C0C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rgbClr val="C0C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611_21_252_06" id="358" name="Google Shape;358;p48"/>
          <p:cNvPicPr preferRelativeResize="0"/>
          <p:nvPr/>
        </p:nvPicPr>
        <p:blipFill rotWithShape="1">
          <a:blip r:embed="rId3">
            <a:alphaModFix/>
          </a:blip>
          <a:srcRect b="0" l="50065" r="0" t="0"/>
          <a:stretch/>
        </p:blipFill>
        <p:spPr>
          <a:xfrm>
            <a:off x="4765675" y="796925"/>
            <a:ext cx="3905250" cy="5213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611_21_252_06" id="359" name="Google Shape;359;p48"/>
          <p:cNvPicPr preferRelativeResize="0"/>
          <p:nvPr/>
        </p:nvPicPr>
        <p:blipFill rotWithShape="1">
          <a:blip r:embed="rId4">
            <a:alphaModFix/>
          </a:blip>
          <a:srcRect b="0" l="0" r="51568" t="0"/>
          <a:stretch/>
        </p:blipFill>
        <p:spPr>
          <a:xfrm>
            <a:off x="635000" y="809625"/>
            <a:ext cx="3787775" cy="52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611_21_252_panorama_05w_copy" id="364" name="Google Shape;364;p49"/>
          <p:cNvPicPr preferRelativeResize="0"/>
          <p:nvPr/>
        </p:nvPicPr>
        <p:blipFill rotWithShape="1">
          <a:blip r:embed="rId3">
            <a:alphaModFix/>
          </a:blip>
          <a:srcRect b="0" l="0" r="0" t="50914"/>
          <a:stretch/>
        </p:blipFill>
        <p:spPr>
          <a:xfrm>
            <a:off x="590550" y="609600"/>
            <a:ext cx="8045450" cy="26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9"/>
          <p:cNvSpPr txBox="1"/>
          <p:nvPr/>
        </p:nvSpPr>
        <p:spPr>
          <a:xfrm>
            <a:off x="2281237" y="3551237"/>
            <a:ext cx="4572000" cy="300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construída com elementos leves e pré-fabricados, o objetivo fundamental foi conformar espaços contínuos e arejados que integrassem </a:t>
            </a:r>
            <a:r>
              <a:rPr b="0" i="0" lang="en-US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 duas frentes e as duas vistas: a da cidade alta e histórica e a da cidade baixa e metropolitana;</a:t>
            </a: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a do festivo cotidiano vizinho e a da ampla perspectiva da Baia de Todos os Santos.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http://www.mmbb.com.br/projects/details/23/4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/>
          <p:nvPr/>
        </p:nvSpPr>
        <p:spPr>
          <a:xfrm>
            <a:off x="1524000" y="1371600"/>
            <a:ext cx="6019800" cy="3446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Tempos empilhados, colagens</a:t>
            </a:r>
            <a:endParaRPr b="0" i="1" sz="18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Stalker l </a:t>
            </a:r>
            <a:r>
              <a:rPr b="0" i="0" lang="en-US" sz="14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Tarkovski (1980)</a:t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Kolumba l </a:t>
            </a:r>
            <a:r>
              <a:rPr b="0" i="0" lang="en-US" sz="14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Zumpthor (2003/2007)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Faculdade de Arquitetura l 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Aires Mateus (2014)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Praca das Artes l </a:t>
            </a:r>
            <a:r>
              <a:rPr b="0" i="0" lang="en-US" sz="14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Brasil arquitetura (2006/2012)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Viaduto Spittelau l </a:t>
            </a:r>
            <a:r>
              <a:rPr b="0" i="0" lang="en-US" sz="14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Zaha Hadid (1994/2005)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Blade Runner l </a:t>
            </a:r>
            <a:r>
              <a:rPr b="0" i="0" lang="en-US" sz="14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Rodley Scott (1982)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52_d07" id="370" name="Google Shape;37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875"/>
            <a:ext cx="9177337" cy="611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51"/>
          <p:cNvGrpSpPr/>
          <p:nvPr/>
        </p:nvGrpSpPr>
        <p:grpSpPr>
          <a:xfrm>
            <a:off x="752475" y="254000"/>
            <a:ext cx="7572375" cy="6118225"/>
            <a:chOff x="474" y="249"/>
            <a:chExt cx="4770" cy="3854"/>
          </a:xfrm>
        </p:grpSpPr>
        <p:pic>
          <p:nvPicPr>
            <p:cNvPr descr="252_d09" id="376" name="Google Shape;376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4" y="249"/>
              <a:ext cx="1450" cy="3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52_d10" id="377" name="Google Shape;377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17" y="249"/>
              <a:ext cx="1484" cy="3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52_d11" id="378" name="Google Shape;378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94" y="249"/>
              <a:ext cx="1450" cy="38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52"/>
          <p:cNvGrpSpPr/>
          <p:nvPr/>
        </p:nvGrpSpPr>
        <p:grpSpPr>
          <a:xfrm>
            <a:off x="1322387" y="25400"/>
            <a:ext cx="6478587" cy="6858000"/>
            <a:chOff x="769" y="0"/>
            <a:chExt cx="4081" cy="4320"/>
          </a:xfrm>
        </p:grpSpPr>
        <p:pic>
          <p:nvPicPr>
            <p:cNvPr descr="252_d02" id="384" name="Google Shape;384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9" y="0"/>
              <a:ext cx="4081" cy="1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52_d03" id="385" name="Google Shape;385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9" y="1114"/>
              <a:ext cx="4081" cy="1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52_d04" id="386" name="Google Shape;386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9" y="2207"/>
              <a:ext cx="4081" cy="1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52_d05" id="387" name="Google Shape;387;p5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69" y="3211"/>
              <a:ext cx="4081" cy="11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JG_6594.jpg" id="392" name="Google Shape;39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000" y="76200"/>
            <a:ext cx="8128000" cy="53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3"/>
          <p:cNvSpPr txBox="1"/>
          <p:nvPr/>
        </p:nvSpPr>
        <p:spPr>
          <a:xfrm>
            <a:off x="1371600" y="5715000"/>
            <a:ext cx="60198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000"/>
              <a:buFont typeface="Arial"/>
              <a:buNone/>
            </a:pPr>
            <a:r>
              <a:rPr b="1" i="0" lang="en-US" sz="10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Paisagens justapostas: colagens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Exposição Território de Contato, módulo 3: MMBB Arquitetos e Gisela Motta &amp; Leandro Lima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Ocorrida em 2102 no SESC Pompéia curadoria Abílio Guerra e Marta Bogéa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ver:http://www.vitruvius.com.br/revistas/read/arquitextos/15.175/5382 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24_02.jpg" id="398" name="Google Shape;39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52400"/>
            <a:ext cx="9144000" cy="6116637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4"/>
          <p:cNvSpPr txBox="1"/>
          <p:nvPr/>
        </p:nvSpPr>
        <p:spPr>
          <a:xfrm>
            <a:off x="0" y="6172200"/>
            <a:ext cx="914400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MIRANTE DE SANTA CLARA . José Adrião . Santa Clara a Velha_Portugal (2006) l http://www.joseadriao.com/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24_08" id="404" name="Google Shape;40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152400"/>
            <a:ext cx="4291012" cy="3221037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5"/>
          <p:cNvSpPr txBox="1"/>
          <p:nvPr/>
        </p:nvSpPr>
        <p:spPr>
          <a:xfrm>
            <a:off x="2306637" y="3429000"/>
            <a:ext cx="4572000" cy="332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Na primeira visita à zona de intervenção, apareceu o João, um miúdo de 9 anos que conhecia o sítio melhor que ninguém e que insistiu que deveriamos conhecer as ilhas. Seguimos o João, abrindo caminho através do mato cerrado, e deparamos com duas pequenas ilhotas na margem do rio totalmente escondidas por detrás da vegetação.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b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 partir daí o projecto definiu-se: entender a área de intervenção de uma forma mais abrangente e criar um percurso que permitisse descobrir o sítio, tal como nós o tínhamos feito.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1" sz="1400" u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http://www.joseadriao.com/paginas/p24_01.htm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24_05" id="410" name="Google Shape;41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950" y="1992312"/>
            <a:ext cx="3836987" cy="2881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24_04" id="411" name="Google Shape;411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8062" y="1992312"/>
            <a:ext cx="3836987" cy="28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24_01.jpg" id="416" name="Google Shape;41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100" y="1500187"/>
            <a:ext cx="2898775" cy="386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24_06" id="417" name="Google Shape;417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125" y="1500187"/>
            <a:ext cx="2898775" cy="386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24_07" id="418" name="Google Shape;418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2612" y="1500187"/>
            <a:ext cx="2898775" cy="386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24_03.jpg" id="423" name="Google Shape;42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137" y="1082675"/>
            <a:ext cx="7197725" cy="469741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8"/>
          <p:cNvSpPr txBox="1"/>
          <p:nvPr/>
        </p:nvSpPr>
        <p:spPr>
          <a:xfrm>
            <a:off x="381000" y="5943600"/>
            <a:ext cx="84582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Planta geral l 01 estrada - 02 canavial - 03 prado - 04 ponte - 05 perfis metálicos </a:t>
            </a:r>
            <a:r>
              <a:rPr b="0" i="0" lang="en-US" sz="1400" u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HEB 400 de seis metros de comprimento 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9"/>
          <p:cNvSpPr txBox="1"/>
          <p:nvPr/>
        </p:nvSpPr>
        <p:spPr>
          <a:xfrm>
            <a:off x="2438400" y="914400"/>
            <a:ext cx="4572000" cy="5262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b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b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Sonhos</a:t>
            </a: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[Dreams]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Akira Kurosawa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Estados Unidos da América e Japão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b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b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/>
          <p:nvPr/>
        </p:nvSpPr>
        <p:spPr>
          <a:xfrm>
            <a:off x="2438400" y="2136775"/>
            <a:ext cx="4572000" cy="3692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Stalker</a:t>
            </a:r>
            <a:r>
              <a:rPr b="0" i="0" lang="en-US" sz="16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4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[Сталкер]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Andrei Tarkovski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1980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Alemanha e Rússia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br>
              <a:rPr b="0" i="0" lang="en-US" sz="16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0"/>
          <p:cNvSpPr txBox="1"/>
          <p:nvPr/>
        </p:nvSpPr>
        <p:spPr>
          <a:xfrm>
            <a:off x="838200" y="1828800"/>
            <a:ext cx="7391400" cy="4446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Saudade: </a:t>
            </a:r>
            <a:r>
              <a:rPr b="0" i="1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edição do que estava lá </a:t>
            </a:r>
            <a:r>
              <a:rPr b="0" i="0" lang="en-US" sz="1600" u="none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rPr>
              <a:t>ou quase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Casa Olga Baeta l </a:t>
            </a: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Artigas (1957) e Bucci (1998)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Casa Gugalun l Z</a:t>
            </a: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umpthor (1994) (original 1706)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Solar do Unhão l </a:t>
            </a: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Lina Bo Bardi (1963) (original sec. XVII)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Teatro do Mundo </a:t>
            </a: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l Aldo Rossi (1979)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Percurso ótico  l </a:t>
            </a: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Carla Zacanginni (2005)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Monstros SA l </a:t>
            </a: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Docter (2001)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PBR_9501_IMG_1451.jpg" id="439" name="Google Shape;439;p61"/>
          <p:cNvPicPr preferRelativeResize="0"/>
          <p:nvPr/>
        </p:nvPicPr>
        <p:blipFill rotWithShape="1">
          <a:blip r:embed="rId3">
            <a:alphaModFix/>
          </a:blip>
          <a:srcRect b="0" l="28332" r="28332" t="0"/>
          <a:stretch/>
        </p:blipFill>
        <p:spPr>
          <a:xfrm>
            <a:off x="2971800" y="0"/>
            <a:ext cx="3509962" cy="54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1"/>
          <p:cNvSpPr txBox="1"/>
          <p:nvPr/>
        </p:nvSpPr>
        <p:spPr>
          <a:xfrm>
            <a:off x="1371600" y="5562600"/>
            <a:ext cx="6019800" cy="1123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Reforma Casa Olga Baeta (1996 – 1998)  Angelo Bucci l São Paulo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ORIGINAL Vila Nova Artigas (1956/1957)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400"/>
              <a:buFont typeface="Arial"/>
              <a:buNone/>
            </a:pPr>
            <a:r>
              <a:rPr b="0" i="1" lang="en-US" sz="1400" u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http://www.spbr.arq.br/portfolio-items/reforma-casa-olga-baeta-2/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an0010.jpg" id="445" name="Google Shape;44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2057400"/>
            <a:ext cx="3971925" cy="2519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an0009.jpg" id="446" name="Google Shape;446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2057400"/>
            <a:ext cx="3840162" cy="251936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2"/>
          <p:cNvSpPr txBox="1"/>
          <p:nvPr/>
        </p:nvSpPr>
        <p:spPr>
          <a:xfrm>
            <a:off x="914400" y="6019800"/>
            <a:ext cx="838200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Fonte: http://marleneacayaba.blogspot.com.br/2008/12/nos-anos-50-artigas-comeou-projetar.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tigas -ob.jpeg" id="452" name="Google Shape;452;p63"/>
          <p:cNvPicPr preferRelativeResize="0"/>
          <p:nvPr/>
        </p:nvPicPr>
        <p:blipFill rotWithShape="1">
          <a:blip r:embed="rId3">
            <a:alphaModFix/>
          </a:blip>
          <a:srcRect b="36499" l="-1089" r="65846" t="0"/>
          <a:stretch/>
        </p:blipFill>
        <p:spPr>
          <a:xfrm>
            <a:off x="6172200" y="0"/>
            <a:ext cx="2971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an0011.jpg" id="453" name="Google Shape;453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0" y="457200"/>
            <a:ext cx="3048000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PBR_9501_DSN_01.jpg" id="458" name="Google Shape;45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M1_DADOS\pesquisa\imagens\bucci\SPBR_9501_IMG_1363.jpg" id="463" name="Google Shape;463;p65"/>
          <p:cNvPicPr preferRelativeResize="0"/>
          <p:nvPr/>
        </p:nvPicPr>
        <p:blipFill rotWithShape="1">
          <a:blip r:embed="rId3">
            <a:alphaModFix/>
          </a:blip>
          <a:srcRect b="0" l="16667" r="16666" t="0"/>
          <a:stretch/>
        </p:blipFill>
        <p:spPr>
          <a:xfrm>
            <a:off x="1524000" y="304800"/>
            <a:ext cx="6096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rte baeta.png" id="468" name="Google Shape;46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lar baeta.png" id="473" name="Google Shape;47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eta 3.png" id="478" name="Google Shape;47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eta 2.png" id="483" name="Google Shape;48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/>
          <p:nvPr/>
        </p:nvSpPr>
        <p:spPr>
          <a:xfrm>
            <a:off x="2438400" y="2286000"/>
            <a:ext cx="4572000" cy="2586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O Som ao Redor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Kleber Mendonça Filho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2013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Brasil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PBR_9501_IMG_1479.jpg" id="488" name="Google Shape;488;p70"/>
          <p:cNvPicPr preferRelativeResize="0"/>
          <p:nvPr/>
        </p:nvPicPr>
        <p:blipFill rotWithShape="1">
          <a:blip r:embed="rId3">
            <a:alphaModFix/>
          </a:blip>
          <a:srcRect b="0" l="28332" r="28332" t="0"/>
          <a:stretch/>
        </p:blipFill>
        <p:spPr>
          <a:xfrm>
            <a:off x="2590800" y="381000"/>
            <a:ext cx="39624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1"/>
          <p:cNvSpPr txBox="1"/>
          <p:nvPr/>
        </p:nvSpPr>
        <p:spPr>
          <a:xfrm>
            <a:off x="1524000" y="5181600"/>
            <a:ext cx="6400800" cy="1277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Casa GUGALUN  l Versam, Suiça 1990-1994 Peter Zumpthor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Original de1706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400"/>
              <a:buFont typeface="Arial"/>
              <a:buNone/>
            </a:pPr>
            <a:r>
              <a:rPr b="0" i="1" lang="en-US" sz="1400" u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Fonte: a + u Architecture and Urbanism February 1998 extra edition</a:t>
            </a:r>
            <a:endParaRPr/>
          </a:p>
        </p:txBody>
      </p:sp>
      <p:pic>
        <p:nvPicPr>
          <p:cNvPr descr="fotografia antiga e croquis.jpeg" id="494" name="Google Shape;49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050" y="0"/>
            <a:ext cx="9163050" cy="333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.jpeg" id="499" name="Google Shape;49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6762" y="1665287"/>
            <a:ext cx="5070475" cy="352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.jpeg" id="504" name="Google Shape;504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200" y="381000"/>
            <a:ext cx="4206875" cy="6119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y.jpeg" id="509" name="Google Shape;50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2212" y="1060450"/>
            <a:ext cx="6759575" cy="473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.jpg.jpeg" id="514" name="Google Shape;51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0"/>
            <a:ext cx="4267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s1.jpg" id="515" name="Google Shape;515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000" y="2514600"/>
            <a:ext cx="2790825" cy="16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.jpeg" id="520" name="Google Shape;52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304800"/>
            <a:ext cx="4097337" cy="6119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.jpeg" id="521" name="Google Shape;52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304800"/>
            <a:ext cx="4229100" cy="6119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.png" id="526" name="Google Shape;52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3600" y="2438400"/>
            <a:ext cx="1754187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.jpeg" id="527" name="Google Shape;527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6720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.png" id="532" name="Google Shape;53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3429000"/>
            <a:ext cx="1863725" cy="2519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.jpeg" id="533" name="Google Shape;533;p78"/>
          <p:cNvPicPr preferRelativeResize="0"/>
          <p:nvPr/>
        </p:nvPicPr>
        <p:blipFill rotWithShape="1">
          <a:blip r:embed="rId4">
            <a:alphaModFix/>
          </a:blip>
          <a:srcRect b="0" l="6730" r="0" t="3024"/>
          <a:stretch/>
        </p:blipFill>
        <p:spPr>
          <a:xfrm>
            <a:off x="1219200" y="762000"/>
            <a:ext cx="3168650" cy="2443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.jpeg" id="534" name="Google Shape;534;p78"/>
          <p:cNvPicPr preferRelativeResize="0"/>
          <p:nvPr/>
        </p:nvPicPr>
        <p:blipFill rotWithShape="1">
          <a:blip r:embed="rId5">
            <a:alphaModFix/>
          </a:blip>
          <a:srcRect b="0" l="2778" r="0" t="750"/>
          <a:stretch/>
        </p:blipFill>
        <p:spPr>
          <a:xfrm>
            <a:off x="4627562" y="0"/>
            <a:ext cx="4516437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olar_antes.jpg" id="539" name="Google Shape;539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0" y="838200"/>
            <a:ext cx="5741987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79"/>
          <p:cNvSpPr txBox="1"/>
          <p:nvPr/>
        </p:nvSpPr>
        <p:spPr>
          <a:xfrm>
            <a:off x="228600" y="5867400"/>
            <a:ext cx="838200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Solar do Unhão séc. XVII - Gabriel Soares l </a:t>
            </a:r>
            <a:r>
              <a:rPr b="0" i="0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MAM BA (1959/1963) Lina Bo Bardi </a:t>
            </a:r>
            <a:r>
              <a:rPr b="0" i="0" lang="en-US" sz="16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 Salvador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8"/>
          <p:cNvGrpSpPr/>
          <p:nvPr/>
        </p:nvGrpSpPr>
        <p:grpSpPr>
          <a:xfrm>
            <a:off x="304800" y="2286000"/>
            <a:ext cx="8480425" cy="2160587"/>
            <a:chOff x="0" y="1905000"/>
            <a:chExt cx="8481097" cy="2160000"/>
          </a:xfrm>
        </p:grpSpPr>
        <p:pic>
          <p:nvPicPr>
            <p:cNvPr descr="16.jpg" id="135" name="Google Shape;135;p8"/>
            <p:cNvPicPr preferRelativeResize="0"/>
            <p:nvPr/>
          </p:nvPicPr>
          <p:blipFill rotWithShape="1">
            <a:blip r:embed="rId3">
              <a:alphaModFix/>
            </a:blip>
            <a:srcRect b="3824" l="0" r="1090" t="0"/>
            <a:stretch/>
          </p:blipFill>
          <p:spPr>
            <a:xfrm>
              <a:off x="0" y="1905000"/>
              <a:ext cx="3338182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17.jpg" id="136" name="Google Shape;136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48000" y="1905000"/>
              <a:ext cx="2350884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.jpg" id="137" name="Google Shape;137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34000" y="1905000"/>
              <a:ext cx="3147097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8"/>
          <p:cNvSpPr txBox="1"/>
          <p:nvPr/>
        </p:nvSpPr>
        <p:spPr>
          <a:xfrm>
            <a:off x="1447800" y="5715000"/>
            <a:ext cx="65532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Kolumba </a:t>
            </a:r>
            <a:r>
              <a:rPr b="0" i="0" lang="en-US" sz="16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l Peter Zumpthor  (2003/2007)  Colonia,  Alemanha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olar.jpg" id="545" name="Google Shape;545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0"/>
            <a:ext cx="8791575" cy="590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80"/>
          <p:cNvSpPr txBox="1"/>
          <p:nvPr/>
        </p:nvSpPr>
        <p:spPr>
          <a:xfrm>
            <a:off x="914400" y="6019800"/>
            <a:ext cx="77724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Esquecer para preservar l </a:t>
            </a:r>
            <a:r>
              <a:rPr b="0" i="1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Eneida de Almeida e Marta Bogéa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http://vitruvius.com.br/revistas/read/arquitextos/08.091/181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 (1).jpg" id="551" name="Google Shape;551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2438400"/>
            <a:ext cx="3800475" cy="2519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s.jpg" id="552" name="Google Shape;552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800" y="2438400"/>
            <a:ext cx="3363912" cy="25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82"/>
          <p:cNvGrpSpPr/>
          <p:nvPr/>
        </p:nvGrpSpPr>
        <p:grpSpPr>
          <a:xfrm>
            <a:off x="685800" y="381000"/>
            <a:ext cx="7689850" cy="5815012"/>
            <a:chOff x="685800" y="609600"/>
            <a:chExt cx="7690104" cy="5815584"/>
          </a:xfrm>
        </p:grpSpPr>
        <p:pic>
          <p:nvPicPr>
            <p:cNvPr descr="solar - escada.jpg" id="558" name="Google Shape;558;p8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791200" y="609600"/>
              <a:ext cx="2584704" cy="5815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olar - escada1.jpg" id="559" name="Google Shape;559;p8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5800" y="609600"/>
              <a:ext cx="4962144" cy="32918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atro do mundo_pintura.jpg" id="564" name="Google Shape;564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533400"/>
            <a:ext cx="6267450" cy="49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83"/>
          <p:cNvSpPr txBox="1"/>
          <p:nvPr/>
        </p:nvSpPr>
        <p:spPr>
          <a:xfrm>
            <a:off x="0" y="6119812"/>
            <a:ext cx="9144000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TEATRO DO MUNDO l Aldo Rossi  l Veneza (Carnaval de Veneza em 1979 e </a:t>
            </a:r>
            <a:r>
              <a:rPr b="0" i="1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Strada Novissima </a:t>
            </a:r>
            <a:r>
              <a:rPr b="0" i="0" lang="en-US" sz="1400" u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1980)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Peter ARNELL e Ted BICKFORD. Aldo Rossi  Building and Projects. New York: Rizzoli, 1991.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A6A6A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atro do mundo_começo viagem.jpg" id="570" name="Google Shape;57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838200"/>
            <a:ext cx="6488112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atro do mundo_desenhos_01.jpg" id="575" name="Google Shape;575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9437" y="0"/>
            <a:ext cx="5445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atro do mundo_construção" id="580" name="Google Shape;58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4562" y="214312"/>
            <a:ext cx="5176837" cy="61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atro do mundo_navegando_pb" id="585" name="Google Shape;58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381000"/>
            <a:ext cx="3892550" cy="596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atro do mundo_fragmento_veneza.jpg" id="590" name="Google Shape;590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1437" y="1214437"/>
            <a:ext cx="6461125" cy="44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atro do mundo_atracado.jpg" id="595" name="Google Shape;595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1437" y="1612900"/>
            <a:ext cx="6461125" cy="363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"/>
          <p:cNvSpPr txBox="1"/>
          <p:nvPr/>
        </p:nvSpPr>
        <p:spPr>
          <a:xfrm>
            <a:off x="1828800" y="838200"/>
            <a:ext cx="6096000" cy="5586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Arial"/>
              <a:buNone/>
            </a:pPr>
            <a:r>
              <a:rPr b="0" i="1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“Zumthor, cuidadoso com o uso dos materiais, e especificamente com seus detalhes construtivos, </a:t>
            </a:r>
            <a:r>
              <a:rPr b="0" i="1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utilizou tijolo cinza para unir os fragmentos destruídos do lugar. </a:t>
            </a:r>
            <a:r>
              <a:rPr b="0" i="1" lang="en-US" sz="16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Estes fragmentos incluem as peças remanescentes da igreja gótica, ruínas de pedras dos períodos romano e medieval, e a capela para “Madonna of the Ruins” projetada pelo arquiteto alemão Gottfried Böhm em 1950.”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1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sng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http://www.archdaily.com.br/br/01-58125/museu-kolumba-peter-zumthor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atro do mundo_cupulas_pb.jpg" id="600" name="Google Shape;600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5712" y="1143000"/>
            <a:ext cx="663257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iovanni grevernbrach, floating performance.jpg" id="605" name="Google Shape;605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2209800"/>
            <a:ext cx="3203575" cy="2557462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91"/>
          <p:cNvSpPr txBox="1"/>
          <p:nvPr/>
        </p:nvSpPr>
        <p:spPr>
          <a:xfrm>
            <a:off x="2514600" y="5867400"/>
            <a:ext cx="502920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Representação das Balsas-teatro tradicionais (p221)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9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800" y="228600"/>
            <a:ext cx="3095625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92"/>
          <p:cNvSpPr txBox="1"/>
          <p:nvPr/>
        </p:nvSpPr>
        <p:spPr>
          <a:xfrm>
            <a:off x="0" y="6096000"/>
            <a:ext cx="9144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SAUDADE l Almeida Junior l 1899 l </a:t>
            </a:r>
            <a:r>
              <a:rPr b="0" i="0" lang="en-US" sz="1400" u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Oleo sobre tela 197 x 101 l acervo Pinacoteca do Estado de São Paulo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http://www.pinacoteca.org.br/pinacoteca-pt/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93"/>
          <p:cNvSpPr txBox="1"/>
          <p:nvPr/>
        </p:nvSpPr>
        <p:spPr>
          <a:xfrm>
            <a:off x="0" y="5791200"/>
            <a:ext cx="9144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Liceu de Artes e Oficio (Ramos de Azevedo e Domiziano Rossi l 1897/1900 inacabado)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http://www.pinacoteca.org.br/pinacoteca-pt/</a:t>
            </a:r>
            <a:endParaRPr/>
          </a:p>
        </p:txBody>
      </p:sp>
      <p:grpSp>
        <p:nvGrpSpPr>
          <p:cNvPr id="618" name="Google Shape;618;p93"/>
          <p:cNvGrpSpPr/>
          <p:nvPr/>
        </p:nvGrpSpPr>
        <p:grpSpPr>
          <a:xfrm>
            <a:off x="914400" y="1600200"/>
            <a:ext cx="7246937" cy="2519362"/>
            <a:chOff x="914400" y="1600200"/>
            <a:chExt cx="7246272" cy="2520000"/>
          </a:xfrm>
        </p:grpSpPr>
        <p:pic>
          <p:nvPicPr>
            <p:cNvPr descr="desenho original.jpg" id="619" name="Google Shape;619;p9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14400" y="1600200"/>
              <a:ext cx="3083294" cy="25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017 Monumento a Ramos - panorama.jpg" id="620" name="Google Shape;620;p9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14800" y="1600200"/>
              <a:ext cx="4045872" cy="252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94"/>
          <p:cNvGrpSpPr/>
          <p:nvPr/>
        </p:nvGrpSpPr>
        <p:grpSpPr>
          <a:xfrm>
            <a:off x="609600" y="228600"/>
            <a:ext cx="8083550" cy="2519362"/>
            <a:chOff x="304800" y="2133600"/>
            <a:chExt cx="8083685" cy="2520000"/>
          </a:xfrm>
        </p:grpSpPr>
        <p:pic>
          <p:nvPicPr>
            <p:cNvPr descr="planta 01_novo limpo.jpg" id="626" name="Google Shape;626;p9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19600" y="2133600"/>
              <a:ext cx="3968885" cy="25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anta 01_original limpo.jpg" id="627" name="Google Shape;627;p9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4800" y="2133600"/>
              <a:ext cx="3958213" cy="252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passarelas.jpg" id="628" name="Google Shape;62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2200" y="2895600"/>
            <a:ext cx="2530475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94"/>
          <p:cNvSpPr txBox="1"/>
          <p:nvPr/>
        </p:nvSpPr>
        <p:spPr>
          <a:xfrm>
            <a:off x="457200" y="5638800"/>
            <a:ext cx="5562600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Pinacoteca do Estado de São Paulo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Paulo Mendes da Rocha , Eduardo Colonelli e Welliton Torres(1993/1998)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http://www.vitruvius.com.br/revistas/read/arquitextos/01.007/951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9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675" y="609600"/>
            <a:ext cx="7739062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95"/>
          <p:cNvSpPr txBox="1"/>
          <p:nvPr/>
        </p:nvSpPr>
        <p:spPr>
          <a:xfrm>
            <a:off x="0" y="6400800"/>
            <a:ext cx="914400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PERCURSO ÓTICO . Carla Zaccagnini . Pinacoteca do Estado de São Paulo (2005) l acervo da artista 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9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6096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9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375" y="428625"/>
            <a:ext cx="2025650" cy="270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0" y="3571875"/>
            <a:ext cx="3600450" cy="270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6312" y="428625"/>
            <a:ext cx="3600450" cy="2700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9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6096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9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6096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1601-01-01T00:00:00Z</dcterms:created>
  <dc:creator>ADM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Version">
    <vt:i4>1</vt:i4>
  </property>
</Properties>
</file>