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7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58" r:id="rId14"/>
    <p:sldId id="259" r:id="rId15"/>
    <p:sldId id="260" r:id="rId16"/>
    <p:sldId id="261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9D51275-D418-DD4A-BE54-E65ED43B27F0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78F2A340-1EB4-A144-A8A1-14F65A5A88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  <p:sldLayoutId id="2147483755" r:id="rId18"/>
    <p:sldLayoutId id="2147483756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Apresenta</a:t>
            </a:r>
            <a:r>
              <a:rPr lang="en-US" dirty="0" err="1" smtClean="0"/>
              <a:t>ção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Aula 2 – 10/</a:t>
            </a:r>
            <a:r>
              <a:rPr lang="en-US" dirty="0" err="1" smtClean="0"/>
              <a:t>março</a:t>
            </a:r>
            <a:r>
              <a:rPr lang="en-US" dirty="0" smtClean="0"/>
              <a:t>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3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0712"/>
            <a:ext cx="6508377" cy="1188242"/>
          </a:xfrm>
        </p:spPr>
        <p:txBody>
          <a:bodyPr/>
          <a:lstStyle/>
          <a:p>
            <a:r>
              <a:rPr lang="pt-BR" sz="2400" b="1" dirty="0"/>
              <a:t>Avaliação</a:t>
            </a:r>
            <a:r>
              <a:rPr lang="pt-BR" sz="2400" dirty="0"/>
              <a:t/>
            </a:r>
            <a:br>
              <a:rPr lang="pt-BR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38954"/>
            <a:ext cx="6508377" cy="44872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dirty="0"/>
              <a:t>O aproveitamento da disciplina corresponderá a integralização de cinco componentes: </a:t>
            </a:r>
          </a:p>
          <a:p>
            <a:pPr lvl="1"/>
            <a:r>
              <a:rPr lang="pt-BR" dirty="0"/>
              <a:t>a)relatório e apresentação da etapa </a:t>
            </a:r>
            <a:r>
              <a:rPr lang="pt-BR" dirty="0" err="1"/>
              <a:t>I</a:t>
            </a:r>
            <a:r>
              <a:rPr lang="pt-BR" dirty="0"/>
              <a:t> – 25%; </a:t>
            </a:r>
          </a:p>
          <a:p>
            <a:pPr lvl="1"/>
            <a:r>
              <a:rPr lang="pt-BR" dirty="0" err="1"/>
              <a:t>b</a:t>
            </a:r>
            <a:r>
              <a:rPr lang="pt-BR" dirty="0"/>
              <a:t>)relatório da etapa II – 25%; </a:t>
            </a:r>
          </a:p>
          <a:p>
            <a:pPr lvl="1"/>
            <a:r>
              <a:rPr lang="pt-BR" dirty="0" err="1"/>
              <a:t>c</a:t>
            </a:r>
            <a:r>
              <a:rPr lang="pt-BR" dirty="0"/>
              <a:t>)pontualidade – 10%; </a:t>
            </a:r>
          </a:p>
          <a:p>
            <a:pPr lvl="1"/>
            <a:r>
              <a:rPr lang="pt-BR" dirty="0" err="1"/>
              <a:t>d</a:t>
            </a:r>
            <a:r>
              <a:rPr lang="pt-BR" dirty="0"/>
              <a:t>)prova escrita – 30%; </a:t>
            </a:r>
          </a:p>
          <a:p>
            <a:pPr lvl="1"/>
            <a:r>
              <a:rPr lang="pt-BR" dirty="0"/>
              <a:t>e)participação nas aulas (exercícios) – 10%.</a:t>
            </a:r>
            <a:r>
              <a:rPr lang="pt-B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17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OBSERVA</a:t>
            </a:r>
            <a:r>
              <a:rPr lang="en-US" sz="3200" dirty="0" smtClean="0"/>
              <a:t>ÇÃO DAS INTERAÇÕES VERBAIS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5092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Situa</a:t>
            </a:r>
            <a:r>
              <a:rPr lang="en-US" dirty="0" err="1" smtClean="0"/>
              <a:t>ções</a:t>
            </a:r>
            <a:r>
              <a:rPr lang="en-US" dirty="0" smtClean="0"/>
              <a:t> de </a:t>
            </a:r>
            <a:r>
              <a:rPr lang="en-US" dirty="0" err="1" smtClean="0"/>
              <a:t>iinteração</a:t>
            </a:r>
            <a:r>
              <a:rPr lang="en-US" dirty="0" smtClean="0"/>
              <a:t> professor/</a:t>
            </a:r>
            <a:r>
              <a:rPr lang="en-US" dirty="0" err="1" smtClean="0"/>
              <a:t>alunos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1694976"/>
          </a:xfrm>
        </p:spPr>
        <p:txBody>
          <a:bodyPr/>
          <a:lstStyle/>
          <a:p>
            <a:r>
              <a:rPr lang="en-US" b="0" dirty="0" smtClean="0"/>
              <a:t>LARRY CROWNW</a:t>
            </a:r>
          </a:p>
          <a:p>
            <a:pPr marL="342900" indent="-342900">
              <a:buFontTx/>
              <a:buChar char="•"/>
            </a:pPr>
            <a:r>
              <a:rPr lang="en-US" b="0" dirty="0" smtClean="0"/>
              <a:t>Amor </a:t>
            </a:r>
            <a:r>
              <a:rPr lang="en-US" b="0" dirty="0" err="1" smtClean="0"/>
              <a:t>est</a:t>
            </a:r>
            <a:r>
              <a:rPr lang="en-US" b="0" dirty="0" err="1" smtClean="0"/>
              <a:t>á</a:t>
            </a:r>
            <a:r>
              <a:rPr lang="en-US" b="0" dirty="0" smtClean="0"/>
              <a:t> de </a:t>
            </a:r>
            <a:r>
              <a:rPr lang="en-US" b="0" dirty="0" err="1" smtClean="0"/>
              <a:t>volta</a:t>
            </a:r>
            <a:endParaRPr lang="en-US" b="0" dirty="0" smtClean="0"/>
          </a:p>
          <a:p>
            <a:pPr marL="342900" indent="-342900">
              <a:buFontTx/>
              <a:buChar char="•"/>
            </a:pPr>
            <a:endParaRPr lang="en-US" b="0" dirty="0" smtClean="0"/>
          </a:p>
          <a:p>
            <a:r>
              <a:rPr lang="en-US" b="0" dirty="0" err="1" smtClean="0"/>
              <a:t>Filme</a:t>
            </a:r>
            <a:r>
              <a:rPr lang="en-US" b="0" dirty="0" smtClean="0"/>
              <a:t> de 2011, com Tom Hanks e Julia </a:t>
            </a:r>
            <a:r>
              <a:rPr lang="en-US" b="0" dirty="0" err="1" smtClean="0"/>
              <a:t>roberts</a:t>
            </a:r>
            <a:endParaRPr lang="en-US" b="0" dirty="0"/>
          </a:p>
        </p:txBody>
      </p:sp>
      <p:pic>
        <p:nvPicPr>
          <p:cNvPr id="7" name="Content Placeholder 6" descr="larry crowne imagem.pd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2" b="15942"/>
          <a:stretch>
            <a:fillRect/>
          </a:stretch>
        </p:blipFill>
        <p:spPr>
          <a:xfrm>
            <a:off x="457200" y="4353341"/>
            <a:ext cx="3566160" cy="343226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1858872"/>
          </a:xfrm>
        </p:spPr>
        <p:txBody>
          <a:bodyPr/>
          <a:lstStyle/>
          <a:p>
            <a:r>
              <a:rPr lang="en-US" b="0" dirty="0" smtClean="0"/>
              <a:t>MENTES PERIGOSAS</a:t>
            </a:r>
          </a:p>
          <a:p>
            <a:endParaRPr lang="en-US" b="0" dirty="0" smtClean="0"/>
          </a:p>
          <a:p>
            <a:r>
              <a:rPr lang="en-US" b="0" dirty="0" err="1" smtClean="0"/>
              <a:t>Filme</a:t>
            </a:r>
            <a:r>
              <a:rPr lang="en-US" b="0" dirty="0" smtClean="0"/>
              <a:t> de 1995, </a:t>
            </a:r>
            <a:r>
              <a:rPr lang="en-US" b="0" dirty="0" err="1" smtClean="0"/>
              <a:t>dire</a:t>
            </a:r>
            <a:r>
              <a:rPr lang="en-US" b="0" dirty="0" err="1" smtClean="0"/>
              <a:t>ção</a:t>
            </a:r>
            <a:r>
              <a:rPr lang="en-US" b="0" dirty="0" smtClean="0"/>
              <a:t> de John Smith, com Michelle Pfeiffer, George </a:t>
            </a:r>
            <a:r>
              <a:rPr lang="en-US" b="0" dirty="0" err="1" smtClean="0"/>
              <a:t>Dzundza</a:t>
            </a:r>
            <a:r>
              <a:rPr lang="en-US" b="0" dirty="0" smtClean="0"/>
              <a:t>, Courtney Vance</a:t>
            </a:r>
            <a:endParaRPr lang="en-US" b="0" dirty="0"/>
          </a:p>
        </p:txBody>
      </p:sp>
      <p:pic>
        <p:nvPicPr>
          <p:cNvPr id="9" name="Content Placeholder 8" descr="mentes perigosas imagem.pdf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6" b="13456"/>
          <a:stretch>
            <a:fillRect/>
          </a:stretch>
        </p:blipFill>
        <p:spPr>
          <a:xfrm>
            <a:off x="4279900" y="4282230"/>
            <a:ext cx="3565525" cy="3687763"/>
          </a:xfrm>
        </p:spPr>
      </p:pic>
    </p:spTree>
    <p:extLst>
      <p:ext uri="{BB962C8B-B14F-4D97-AF65-F5344CB8AC3E}">
        <p14:creationId xmlns:p14="http://schemas.microsoft.com/office/powerpoint/2010/main" val="2900311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Situações</a:t>
            </a:r>
            <a:r>
              <a:rPr lang="en-US" dirty="0" smtClean="0"/>
              <a:t> de </a:t>
            </a:r>
            <a:r>
              <a:rPr lang="en-US" dirty="0" err="1" smtClean="0"/>
              <a:t>aprendizagen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Interações</a:t>
            </a:r>
            <a:r>
              <a:rPr lang="en-US" dirty="0" smtClean="0"/>
              <a:t> entre</a:t>
            </a:r>
          </a:p>
          <a:p>
            <a:pPr lvl="1"/>
            <a:r>
              <a:rPr lang="en-US" dirty="0" smtClean="0"/>
              <a:t>Professor</a:t>
            </a:r>
          </a:p>
          <a:p>
            <a:pPr lvl="1"/>
            <a:r>
              <a:rPr lang="en-US" dirty="0" err="1" smtClean="0"/>
              <a:t>Aluno</a:t>
            </a:r>
            <a:endParaRPr lang="en-US" dirty="0" smtClean="0"/>
          </a:p>
          <a:p>
            <a:pPr lvl="1"/>
            <a:r>
              <a:rPr lang="en-US" dirty="0" err="1" smtClean="0"/>
              <a:t>Conteudo</a:t>
            </a:r>
            <a:endParaRPr lang="en-US" dirty="0" smtClean="0"/>
          </a:p>
          <a:p>
            <a:pPr lvl="1"/>
            <a:r>
              <a:rPr lang="en-US" dirty="0" err="1" smtClean="0"/>
              <a:t>Ambiente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Interação</a:t>
            </a:r>
            <a:r>
              <a:rPr lang="en-US" dirty="0" smtClean="0"/>
              <a:t> verbal</a:t>
            </a:r>
          </a:p>
          <a:p>
            <a:pPr lvl="1"/>
            <a:r>
              <a:rPr lang="en-US" dirty="0" smtClean="0"/>
              <a:t>Como </a:t>
            </a:r>
            <a:r>
              <a:rPr lang="en-US" dirty="0" err="1" smtClean="0"/>
              <a:t>observar</a:t>
            </a:r>
            <a:r>
              <a:rPr lang="en-US" dirty="0" smtClean="0"/>
              <a:t>, registrar e </a:t>
            </a:r>
            <a:r>
              <a:rPr lang="en-US" dirty="0" err="1" smtClean="0"/>
              <a:t>apresentar</a:t>
            </a:r>
            <a:r>
              <a:rPr lang="en-US" dirty="0" smtClean="0"/>
              <a:t> dados ?</a:t>
            </a:r>
          </a:p>
          <a:p>
            <a:r>
              <a:rPr lang="en-US" dirty="0" smtClean="0"/>
              <a:t>Flanders (1967) – “</a:t>
            </a:r>
            <a:r>
              <a:rPr lang="en-US" dirty="0" err="1" smtClean="0"/>
              <a:t>retrato</a:t>
            </a:r>
            <a:r>
              <a:rPr lang="en-US" dirty="0" smtClean="0"/>
              <a:t>” das </a:t>
            </a:r>
            <a:r>
              <a:rPr lang="en-US" dirty="0" err="1" smtClean="0"/>
              <a:t>interações</a:t>
            </a:r>
            <a:r>
              <a:rPr lang="en-US" dirty="0" smtClean="0"/>
              <a:t> </a:t>
            </a:r>
            <a:r>
              <a:rPr lang="en-US" dirty="0" err="1" smtClean="0"/>
              <a:t>verbais</a:t>
            </a:r>
            <a:endParaRPr lang="en-US" dirty="0" smtClean="0"/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categorias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7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384855"/>
          </a:xfrm>
        </p:spPr>
        <p:txBody>
          <a:bodyPr/>
          <a:lstStyle/>
          <a:p>
            <a:r>
              <a:rPr lang="en-US" sz="2800" dirty="0" smtClean="0"/>
              <a:t>Flanders, 1967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315907"/>
            <a:ext cx="3566160" cy="639762"/>
          </a:xfrm>
        </p:spPr>
        <p:txBody>
          <a:bodyPr/>
          <a:lstStyle/>
          <a:p>
            <a:r>
              <a:rPr lang="en-US" dirty="0" err="1" smtClean="0"/>
              <a:t>Influência</a:t>
            </a:r>
            <a:r>
              <a:rPr lang="en-US" dirty="0" smtClean="0"/>
              <a:t> </a:t>
            </a:r>
            <a:r>
              <a:rPr lang="en-US" dirty="0" err="1" smtClean="0"/>
              <a:t>Indireta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55669"/>
            <a:ext cx="3566160" cy="417049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Aceita</a:t>
            </a:r>
            <a:r>
              <a:rPr lang="en-US" dirty="0" smtClean="0"/>
              <a:t> </a:t>
            </a:r>
            <a:r>
              <a:rPr lang="en-US" dirty="0" err="1" smtClean="0"/>
              <a:t>sentimentos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Elogia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encoraja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Aceita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as </a:t>
            </a:r>
            <a:r>
              <a:rPr lang="en-US" dirty="0" err="1" smtClean="0"/>
              <a:t>ideias</a:t>
            </a:r>
            <a:r>
              <a:rPr lang="en-US" dirty="0" smtClean="0"/>
              <a:t> dos </a:t>
            </a:r>
            <a:r>
              <a:rPr lang="en-US" dirty="0" err="1" smtClean="0"/>
              <a:t>alunos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perguntas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conteúdo</a:t>
            </a:r>
            <a:r>
              <a:rPr lang="en-US" dirty="0" smtClean="0"/>
              <a:t> com </a:t>
            </a:r>
            <a:r>
              <a:rPr lang="en-US" dirty="0" err="1" smtClean="0"/>
              <a:t>intenção</a:t>
            </a:r>
            <a:r>
              <a:rPr lang="en-US" dirty="0" smtClean="0"/>
              <a:t> de </a:t>
            </a:r>
            <a:r>
              <a:rPr lang="en-US" dirty="0" err="1" smtClean="0"/>
              <a:t>obter</a:t>
            </a:r>
            <a:r>
              <a:rPr lang="en-US" dirty="0" smtClean="0"/>
              <a:t> </a:t>
            </a:r>
            <a:r>
              <a:rPr lang="en-US" dirty="0" err="1" smtClean="0"/>
              <a:t>respostas</a:t>
            </a:r>
            <a:r>
              <a:rPr lang="en-US" dirty="0" smtClean="0"/>
              <a:t> dos </a:t>
            </a:r>
            <a:r>
              <a:rPr lang="en-US" dirty="0" err="1" smtClean="0"/>
              <a:t>alunos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279391" y="1315907"/>
            <a:ext cx="3566160" cy="639762"/>
          </a:xfrm>
        </p:spPr>
        <p:txBody>
          <a:bodyPr/>
          <a:lstStyle/>
          <a:p>
            <a:r>
              <a:rPr lang="en-US" dirty="0" err="1" smtClean="0"/>
              <a:t>Influência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79391" y="1955669"/>
            <a:ext cx="3566160" cy="4170493"/>
          </a:xfrm>
        </p:spPr>
        <p:txBody>
          <a:bodyPr/>
          <a:lstStyle/>
          <a:p>
            <a:pPr marL="342900" indent="-342900">
              <a:buFont typeface="+mj-lt"/>
              <a:buAutoNum type="arabicPeriod" startAt="5"/>
            </a:pPr>
            <a:r>
              <a:rPr lang="en-US" dirty="0" err="1" smtClean="0"/>
              <a:t>Expõe</a:t>
            </a:r>
            <a:r>
              <a:rPr lang="en-US" dirty="0" smtClean="0"/>
              <a:t>, </a:t>
            </a: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 smtClean="0"/>
              <a:t>opiniões</a:t>
            </a:r>
            <a:r>
              <a:rPr lang="en-US" dirty="0" smtClean="0"/>
              <a:t>,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perguntas</a:t>
            </a:r>
            <a:r>
              <a:rPr lang="en-US" dirty="0" smtClean="0"/>
              <a:t> </a:t>
            </a:r>
            <a:r>
              <a:rPr lang="en-US" dirty="0" err="1" smtClean="0"/>
              <a:t>retóricas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 smtClean="0"/>
              <a:t>ordens</a:t>
            </a:r>
            <a:r>
              <a:rPr lang="en-US" dirty="0" smtClean="0"/>
              <a:t> e </a:t>
            </a:r>
            <a:r>
              <a:rPr lang="en-US" dirty="0" err="1" smtClean="0"/>
              <a:t>instruções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críticas</a:t>
            </a:r>
            <a:r>
              <a:rPr lang="en-US" dirty="0" smtClean="0"/>
              <a:t> e </a:t>
            </a:r>
            <a:r>
              <a:rPr lang="en-US" dirty="0" err="1" smtClean="0"/>
              <a:t>justifica</a:t>
            </a:r>
            <a:r>
              <a:rPr lang="en-US" dirty="0" smtClean="0"/>
              <a:t> </a:t>
            </a:r>
            <a:r>
              <a:rPr lang="en-US" dirty="0" err="1" smtClean="0"/>
              <a:t>autoridade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dirty="0" err="1" smtClean="0"/>
              <a:t>Aluno</a:t>
            </a:r>
            <a:r>
              <a:rPr lang="en-US" dirty="0" smtClean="0"/>
              <a:t> </a:t>
            </a:r>
            <a:r>
              <a:rPr lang="en-US" dirty="0" err="1" smtClean="0"/>
              <a:t>responde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professor.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dirty="0" err="1" smtClean="0"/>
              <a:t>Aluno</a:t>
            </a:r>
            <a:r>
              <a:rPr lang="en-US" dirty="0" smtClean="0"/>
              <a:t> </a:t>
            </a:r>
            <a:r>
              <a:rPr lang="en-US" dirty="0" err="1" smtClean="0"/>
              <a:t>inicia</a:t>
            </a:r>
            <a:r>
              <a:rPr lang="en-US" dirty="0" smtClean="0"/>
              <a:t> </a:t>
            </a:r>
            <a:r>
              <a:rPr lang="en-US" dirty="0" err="1" smtClean="0"/>
              <a:t>participação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dirty="0" err="1" smtClean="0"/>
              <a:t>Silêncio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confusão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55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usamos</a:t>
            </a:r>
            <a:r>
              <a:rPr lang="en-US" dirty="0" smtClean="0"/>
              <a:t> </a:t>
            </a:r>
            <a:r>
              <a:rPr lang="en-US" dirty="0" err="1" smtClean="0"/>
              <a:t>instrumentos</a:t>
            </a:r>
            <a:r>
              <a:rPr lang="en-US" dirty="0" smtClean="0"/>
              <a:t> </a:t>
            </a:r>
            <a:r>
              <a:rPr lang="en-US" dirty="0" err="1" smtClean="0"/>
              <a:t>desse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Instrumento</a:t>
            </a:r>
            <a:r>
              <a:rPr lang="en-US" dirty="0" smtClean="0"/>
              <a:t> coincide com </a:t>
            </a:r>
            <a:r>
              <a:rPr lang="en-US" dirty="0" err="1" smtClean="0"/>
              <a:t>momento</a:t>
            </a:r>
            <a:r>
              <a:rPr lang="en-US" dirty="0" smtClean="0"/>
              <a:t> de </a:t>
            </a:r>
            <a:r>
              <a:rPr lang="en-US" dirty="0" err="1" smtClean="0"/>
              <a:t>mudança</a:t>
            </a:r>
            <a:r>
              <a:rPr lang="en-US" dirty="0" smtClean="0"/>
              <a:t> de 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educacional</a:t>
            </a:r>
            <a:r>
              <a:rPr lang="en-US" dirty="0" smtClean="0"/>
              <a:t> (</a:t>
            </a:r>
            <a:r>
              <a:rPr lang="en-US" dirty="0" err="1" smtClean="0"/>
              <a:t>ensino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transmissão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ensino</a:t>
            </a:r>
            <a:r>
              <a:rPr lang="en-US" dirty="0" smtClean="0"/>
              <a:t> </a:t>
            </a:r>
            <a:r>
              <a:rPr lang="en-US" dirty="0" err="1" smtClean="0"/>
              <a:t>intelectualmente</a:t>
            </a:r>
            <a:r>
              <a:rPr lang="en-US" dirty="0" smtClean="0"/>
              <a:t> </a:t>
            </a:r>
            <a:r>
              <a:rPr lang="en-US" dirty="0" err="1" smtClean="0"/>
              <a:t>ativo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1973, um </a:t>
            </a:r>
            <a:r>
              <a:rPr lang="en-US" dirty="0" err="1" smtClean="0"/>
              <a:t>trabalho</a:t>
            </a:r>
            <a:r>
              <a:rPr lang="en-US" dirty="0" smtClean="0"/>
              <a:t> de </a:t>
            </a:r>
            <a:r>
              <a:rPr lang="en-US" dirty="0" err="1"/>
              <a:t>R</a:t>
            </a:r>
            <a:r>
              <a:rPr lang="en-US" dirty="0" err="1" smtClean="0"/>
              <a:t>osenshine</a:t>
            </a:r>
            <a:r>
              <a:rPr lang="en-US" dirty="0" smtClean="0"/>
              <a:t> e </a:t>
            </a:r>
            <a:r>
              <a:rPr lang="en-US" dirty="0" err="1" smtClean="0"/>
              <a:t>Furst</a:t>
            </a:r>
            <a:r>
              <a:rPr lang="en-US" dirty="0" smtClean="0"/>
              <a:t> </a:t>
            </a:r>
            <a:r>
              <a:rPr lang="en-US" dirty="0" err="1" smtClean="0"/>
              <a:t>mostrou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aulas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 “</a:t>
            </a:r>
            <a:r>
              <a:rPr lang="en-US" dirty="0" err="1" smtClean="0"/>
              <a:t>tradicional</a:t>
            </a:r>
            <a:r>
              <a:rPr lang="en-US" dirty="0" smtClean="0"/>
              <a:t>”, </a:t>
            </a:r>
            <a:r>
              <a:rPr lang="en-US" dirty="0" err="1" smtClean="0"/>
              <a:t>durante</a:t>
            </a:r>
            <a:r>
              <a:rPr lang="en-US" dirty="0" smtClean="0"/>
              <a:t> 2/3 do tempo da aula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fala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professor. No restante,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responde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monossílabos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copiam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lousa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68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Title 3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 err="1" smtClean="0"/>
              <a:t>Tomada</a:t>
            </a:r>
            <a:r>
              <a:rPr lang="en-US" dirty="0" smtClean="0"/>
              <a:t> de </a:t>
            </a:r>
            <a:r>
              <a:rPr lang="en-US" dirty="0" err="1" smtClean="0"/>
              <a:t>consciência</a:t>
            </a:r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Se </a:t>
            </a:r>
            <a:r>
              <a:rPr lang="en-US" dirty="0" err="1" smtClean="0"/>
              <a:t>queremos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aluno</a:t>
            </a:r>
            <a:r>
              <a:rPr lang="en-US" dirty="0" smtClean="0"/>
              <a:t> </a:t>
            </a:r>
            <a:r>
              <a:rPr lang="en-US" dirty="0" err="1" smtClean="0"/>
              <a:t>domine</a:t>
            </a:r>
            <a:r>
              <a:rPr lang="en-US" dirty="0" smtClean="0"/>
              <a:t> </a:t>
            </a:r>
            <a:r>
              <a:rPr lang="en-US" dirty="0" err="1" smtClean="0"/>
              <a:t>lingiagens</a:t>
            </a:r>
            <a:r>
              <a:rPr lang="en-US" dirty="0" smtClean="0"/>
              <a:t> </a:t>
            </a:r>
            <a:r>
              <a:rPr lang="en-US" dirty="0" err="1" smtClean="0"/>
              <a:t>acadêmicas</a:t>
            </a:r>
            <a:r>
              <a:rPr lang="en-US" dirty="0" smtClean="0"/>
              <a:t>, </a:t>
            </a:r>
            <a:r>
              <a:rPr lang="en-US" dirty="0" err="1" smtClean="0"/>
              <a:t>desenvolva</a:t>
            </a:r>
            <a:r>
              <a:rPr lang="en-US" dirty="0" smtClean="0"/>
              <a:t> a </a:t>
            </a:r>
            <a:r>
              <a:rPr lang="en-US" dirty="0" err="1" smtClean="0"/>
              <a:t>capacidade</a:t>
            </a:r>
            <a:r>
              <a:rPr lang="en-US" dirty="0" smtClean="0"/>
              <a:t> de </a:t>
            </a:r>
            <a:r>
              <a:rPr lang="en-US" dirty="0" err="1" smtClean="0"/>
              <a:t>análise</a:t>
            </a:r>
            <a:r>
              <a:rPr lang="en-US" dirty="0" smtClean="0"/>
              <a:t> e de </a:t>
            </a:r>
            <a:r>
              <a:rPr lang="en-US" dirty="0" err="1" smtClean="0"/>
              <a:t>síntese</a:t>
            </a:r>
            <a:r>
              <a:rPr lang="en-US" dirty="0" smtClean="0"/>
              <a:t> e etc.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preciso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a </a:t>
            </a:r>
            <a:r>
              <a:rPr lang="en-US" dirty="0" err="1" smtClean="0"/>
              <a:t>eles</a:t>
            </a:r>
            <a:r>
              <a:rPr lang="en-US" dirty="0" smtClean="0"/>
              <a:t> </a:t>
            </a:r>
            <a:r>
              <a:rPr lang="en-US" dirty="0" err="1" smtClean="0"/>
              <a:t>oportunidades</a:t>
            </a:r>
            <a:r>
              <a:rPr lang="en-US" dirty="0" smtClean="0"/>
              <a:t> de </a:t>
            </a:r>
            <a:r>
              <a:rPr lang="en-US" dirty="0" err="1" smtClean="0"/>
              <a:t>praticarem</a:t>
            </a:r>
            <a:r>
              <a:rPr lang="en-US" dirty="0" smtClean="0"/>
              <a:t> a </a:t>
            </a:r>
            <a:r>
              <a:rPr lang="en-US" dirty="0" err="1" smtClean="0"/>
              <a:t>linguagem</a:t>
            </a:r>
            <a:r>
              <a:rPr lang="en-US" dirty="0" smtClean="0"/>
              <a:t>: </a:t>
            </a:r>
            <a:r>
              <a:rPr lang="en-US" dirty="0" err="1" smtClean="0"/>
              <a:t>verbalizarem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Novas</a:t>
            </a:r>
            <a:r>
              <a:rPr lang="en-US" dirty="0" smtClean="0"/>
              <a:t> </a:t>
            </a:r>
            <a:r>
              <a:rPr lang="en-US" dirty="0" err="1" smtClean="0"/>
              <a:t>propostas</a:t>
            </a:r>
            <a:r>
              <a:rPr lang="en-US" dirty="0" smtClean="0"/>
              <a:t> e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pressupostos</a:t>
            </a:r>
            <a:r>
              <a:rPr lang="en-US" dirty="0" smtClean="0"/>
              <a:t> </a:t>
            </a:r>
            <a:r>
              <a:rPr lang="en-US" dirty="0" err="1" smtClean="0"/>
              <a:t>educacionais</a:t>
            </a:r>
            <a:r>
              <a:rPr lang="en-US" dirty="0" smtClean="0"/>
              <a:t> </a:t>
            </a:r>
            <a:r>
              <a:rPr lang="en-US" dirty="0" err="1" smtClean="0"/>
              <a:t>ampliaram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r>
              <a:rPr lang="en-US" dirty="0" smtClean="0"/>
              <a:t>: </a:t>
            </a:r>
            <a:r>
              <a:rPr lang="en-US" dirty="0" err="1" smtClean="0"/>
              <a:t>além</a:t>
            </a:r>
            <a:r>
              <a:rPr lang="en-US" dirty="0" smtClean="0"/>
              <a:t> de </a:t>
            </a:r>
            <a:r>
              <a:rPr lang="en-US" dirty="0" err="1" smtClean="0"/>
              <a:t>conteúdos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0351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interesses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Perguntas</a:t>
            </a:r>
            <a:r>
              <a:rPr lang="en-US" dirty="0" smtClean="0"/>
              <a:t> dos </a:t>
            </a:r>
            <a:r>
              <a:rPr lang="en-US" dirty="0" err="1" smtClean="0"/>
              <a:t>professores</a:t>
            </a:r>
            <a:endParaRPr lang="en-US" dirty="0" smtClean="0"/>
          </a:p>
          <a:p>
            <a:r>
              <a:rPr lang="en-US" dirty="0" smtClean="0"/>
              <a:t>Como </a:t>
            </a:r>
            <a:r>
              <a:rPr lang="en-US" dirty="0" err="1" smtClean="0"/>
              <a:t>professores</a:t>
            </a:r>
            <a:r>
              <a:rPr lang="en-US" dirty="0" smtClean="0"/>
              <a:t> </a:t>
            </a:r>
            <a:r>
              <a:rPr lang="en-US" dirty="0" err="1" smtClean="0"/>
              <a:t>respondem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alunos</a:t>
            </a:r>
            <a:r>
              <a:rPr lang="en-US" dirty="0" smtClean="0"/>
              <a:t> (I-R-F)</a:t>
            </a:r>
          </a:p>
          <a:p>
            <a:r>
              <a:rPr lang="en-US" dirty="0" smtClean="0"/>
              <a:t>Como </a:t>
            </a:r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participam</a:t>
            </a:r>
            <a:r>
              <a:rPr lang="en-US" dirty="0" smtClean="0"/>
              <a:t> da aula</a:t>
            </a:r>
          </a:p>
          <a:p>
            <a:r>
              <a:rPr lang="en-US" dirty="0" err="1" smtClean="0"/>
              <a:t>Acontecimentos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provocam</a:t>
            </a:r>
            <a:r>
              <a:rPr lang="en-US" dirty="0" smtClean="0"/>
              <a:t> </a:t>
            </a:r>
            <a:r>
              <a:rPr lang="en-US" dirty="0" err="1" smtClean="0"/>
              <a:t>sil</a:t>
            </a:r>
            <a:r>
              <a:rPr lang="en-US" dirty="0" err="1" smtClean="0"/>
              <a:t>ência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confusão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48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est</a:t>
            </a:r>
            <a:r>
              <a:rPr lang="en-US" dirty="0" err="1" smtClean="0"/>
              <a:t>ágio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Nesse</a:t>
            </a:r>
            <a:r>
              <a:rPr lang="en-US" dirty="0" smtClean="0"/>
              <a:t> </a:t>
            </a:r>
            <a:r>
              <a:rPr lang="en-US" dirty="0" err="1" smtClean="0"/>
              <a:t>contexto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colocam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sugeridos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estágio</a:t>
            </a:r>
            <a:r>
              <a:rPr lang="en-US" dirty="0" smtClean="0"/>
              <a:t> de </a:t>
            </a:r>
            <a:r>
              <a:rPr lang="en-US" dirty="0" err="1" smtClean="0"/>
              <a:t>observação</a:t>
            </a:r>
            <a:r>
              <a:rPr lang="en-US" dirty="0" smtClean="0"/>
              <a:t> (</a:t>
            </a:r>
            <a:r>
              <a:rPr lang="en-US" dirty="0" err="1" smtClean="0"/>
              <a:t>Carvalho</a:t>
            </a:r>
            <a:r>
              <a:rPr lang="en-US" smtClean="0"/>
              <a:t>, 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 smtClean="0"/>
              <a:t>CRONOGRAMA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0"/>
            <a:ext cx="51704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1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30226"/>
            <a:ext cx="6508377" cy="696555"/>
          </a:xfrm>
        </p:spPr>
        <p:txBody>
          <a:bodyPr/>
          <a:lstStyle/>
          <a:p>
            <a:r>
              <a:rPr lang="pt-BR" sz="2400" dirty="0"/>
              <a:t>INSTRUÇÃO PARA OS ESTÁGIOS</a:t>
            </a:r>
            <a:r>
              <a:rPr lang="pt-BR" sz="2400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34086"/>
            <a:ext cx="6508377" cy="469207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Os estágios deverão ser realizados em escolas da rede oficial (estadual ou municipal), de ensino fundamental ou médio.</a:t>
            </a:r>
          </a:p>
          <a:p>
            <a:pPr lvl="0"/>
            <a:r>
              <a:rPr lang="pt-BR" dirty="0"/>
              <a:t>Os estágios vinculados à disciplina Metodologia do Ensino de Ciências Biológicas </a:t>
            </a:r>
            <a:r>
              <a:rPr lang="pt-BR" dirty="0" err="1"/>
              <a:t>I</a:t>
            </a:r>
            <a:r>
              <a:rPr lang="pt-BR" dirty="0"/>
              <a:t> devem completar, no conjunto das atividades, </a:t>
            </a:r>
            <a:r>
              <a:rPr lang="pt-BR" b="1" dirty="0"/>
              <a:t>60 (sessenta) horas</a:t>
            </a:r>
            <a:r>
              <a:rPr lang="pt-BR" dirty="0"/>
              <a:t>. </a:t>
            </a:r>
          </a:p>
          <a:p>
            <a:pPr lvl="0"/>
            <a:r>
              <a:rPr lang="pt-BR" dirty="0"/>
              <a:t>Os estágios deverão perfazer pelo menos </a:t>
            </a:r>
            <a:r>
              <a:rPr lang="pt-BR" b="1" dirty="0"/>
              <a:t>30 (trinta) horas/aula de atividades nas escolas.</a:t>
            </a:r>
            <a:r>
              <a:rPr lang="pt-BR" dirty="0"/>
              <a:t> As horas realizadas na escola deverão ser registradas em ficha própria. Será entregue uma ficha impressa por aluno matriculado. Cópia dessa ficha pode ser obtida na plataforma STOA.</a:t>
            </a:r>
          </a:p>
          <a:p>
            <a:pPr lvl="0"/>
            <a:r>
              <a:rPr lang="pt-BR" dirty="0"/>
              <a:t>Trabalhos realizados fora da escola como, por exemplo, leituras, preparação de materiais, tabulação de dados etc. poderão perfazer até o máximo de 30 horas e deverão ser registrados na mesma ficha das demais atividades. Essas horas, até o limite de 30, não precisam ser assinadas pelos profissionais da escola, apenas pela docente responsável pela disciplina.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3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30226"/>
            <a:ext cx="6508377" cy="696555"/>
          </a:xfrm>
        </p:spPr>
        <p:txBody>
          <a:bodyPr/>
          <a:lstStyle/>
          <a:p>
            <a:r>
              <a:rPr lang="pt-BR" sz="2400" dirty="0"/>
              <a:t>INSTRUÇÃO PARA OS ESTÁGIOS</a:t>
            </a:r>
            <a:r>
              <a:rPr lang="pt-BR" sz="2400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34086"/>
            <a:ext cx="6508377" cy="352375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As fichas originais devem ser entregues juntamente com os relatórios da segunda etapa. </a:t>
            </a:r>
            <a:r>
              <a:rPr lang="pt-BR" u="sng" dirty="0"/>
              <a:t>Os dados de aproveitamento (notas) não serão lançados no sistema (Júpiter) caso o aluno não entregue a ficha comprobatória da realização do estágio, resultando em reprovação</a:t>
            </a:r>
            <a:r>
              <a:rPr lang="pt-BR" dirty="0"/>
              <a:t>.</a:t>
            </a:r>
          </a:p>
          <a:p>
            <a:r>
              <a:rPr lang="pt-BR" dirty="0"/>
              <a:t>Recomenda-se que os alunos guardem para si uma cópia dos originais entregues.</a:t>
            </a:r>
          </a:p>
          <a:p>
            <a:pPr lvl="0"/>
            <a:r>
              <a:rPr lang="pt-BR" dirty="0"/>
              <a:t>Cada uma das etapas (</a:t>
            </a:r>
            <a:r>
              <a:rPr lang="pt-BR" dirty="0" err="1"/>
              <a:t>I</a:t>
            </a:r>
            <a:r>
              <a:rPr lang="pt-BR" dirty="0"/>
              <a:t> e II) deve gerar um relatório que será entregue de acordo com o cronograma. A </a:t>
            </a:r>
            <a:r>
              <a:rPr lang="pt-BR" b="1" dirty="0"/>
              <a:t>pontualidade</a:t>
            </a:r>
            <a:r>
              <a:rPr lang="pt-BR" dirty="0"/>
              <a:t> na entrega dos relatórios de cada etapa é um dos itens que será avaliado, e corresponderá a 10% do aproveitamento na disciplina.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8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09739"/>
            <a:ext cx="6508377" cy="1352137"/>
          </a:xfrm>
        </p:spPr>
        <p:txBody>
          <a:bodyPr/>
          <a:lstStyle/>
          <a:p>
            <a:r>
              <a:rPr lang="pt-BR" sz="2400" dirty="0"/>
              <a:t>Etapa </a:t>
            </a:r>
            <a:r>
              <a:rPr lang="pt-BR" sz="2400" dirty="0" err="1"/>
              <a:t>I</a:t>
            </a:r>
            <a:r>
              <a:rPr lang="pt-BR" sz="2400" dirty="0"/>
              <a:t> </a:t>
            </a:r>
            <a:br>
              <a:rPr lang="pt-BR" sz="2400" dirty="0"/>
            </a:br>
            <a:r>
              <a:rPr lang="pt-BR" sz="2400" dirty="0" smtClean="0"/>
              <a:t>Observação </a:t>
            </a:r>
            <a:r>
              <a:rPr lang="pt-BR" sz="2400" dirty="0"/>
              <a:t>e investigação</a:t>
            </a:r>
            <a:br>
              <a:rPr lang="pt-BR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</a:t>
            </a:r>
            <a:r>
              <a:rPr lang="pt-BR" dirty="0"/>
              <a:t>primeira etapa do estágio compreende uma fase de observação e um projeto de investigação de concepções alternativas dos alunos.</a:t>
            </a:r>
          </a:p>
          <a:p>
            <a:r>
              <a:rPr lang="pt-BR" b="1" dirty="0"/>
              <a:t>Observação</a:t>
            </a:r>
            <a:endParaRPr lang="pt-BR" dirty="0"/>
          </a:p>
          <a:p>
            <a:r>
              <a:rPr lang="pt-BR" dirty="0"/>
              <a:t>Para se preparar para o estágio de observação, leia o capítulo 3 do livro de  Anna Maria Pessoa de Carvalho (2012), disponível na plataforma STOA. Oriente suas atividades a partir dos problemas (1 a 6) propostos pela autora nesse capítulo. Esses mesmos problemas podem ser usados como elementos para organizar a composição do relatório de estágio referente a essa etapa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537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09739"/>
            <a:ext cx="6508377" cy="1393111"/>
          </a:xfrm>
        </p:spPr>
        <p:txBody>
          <a:bodyPr/>
          <a:lstStyle/>
          <a:p>
            <a:r>
              <a:rPr lang="pt-BR" sz="2400" dirty="0"/>
              <a:t>Investigação de concepções de alunos sobre nutrição</a:t>
            </a:r>
            <a:br>
              <a:rPr lang="pt-BR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02850"/>
            <a:ext cx="6508377" cy="4323313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Essa </a:t>
            </a:r>
            <a:r>
              <a:rPr lang="pt-BR" dirty="0"/>
              <a:t>parte do estágio está prevista para ser realizada em grupo. A turma deve se organizar de maneira a constituir  seis grupos com cinco integrantes cada um. </a:t>
            </a:r>
          </a:p>
          <a:p>
            <a:r>
              <a:rPr lang="pt-BR" dirty="0"/>
              <a:t>Cada grupo deve:</a:t>
            </a:r>
          </a:p>
          <a:p>
            <a:pPr lvl="0"/>
            <a:r>
              <a:rPr lang="pt-BR" dirty="0"/>
              <a:t>Ler o texto de </a:t>
            </a:r>
            <a:r>
              <a:rPr lang="pt-BR" dirty="0" err="1"/>
              <a:t>Banet</a:t>
            </a:r>
            <a:r>
              <a:rPr lang="pt-BR" dirty="0"/>
              <a:t> (2008) e buscar outros textos sobre o mesmo tema de pesquisa. Sistematizar essa leitura em um texto introdutório ao relatório.</a:t>
            </a:r>
          </a:p>
          <a:p>
            <a:pPr lvl="0"/>
            <a:r>
              <a:rPr lang="pt-BR" dirty="0"/>
              <a:t>Aplicar os instrumentos de investigação definidos em aula (cada integrante do grupo deve se responsabilizar pela coleta de dados relativos a pelo menos 20 alunos).</a:t>
            </a:r>
          </a:p>
          <a:p>
            <a:pPr lvl="0"/>
            <a:r>
              <a:rPr lang="pt-BR" dirty="0"/>
              <a:t>Definir formas de análise e apresentação dos dados de modo que todos os dados do grupo sejam tratados sob os mesmos parâmetros. </a:t>
            </a:r>
          </a:p>
          <a:p>
            <a:r>
              <a:rPr lang="pt-BR" dirty="0"/>
              <a:t>Analisar e discutir os dados, identificando os obstáculos à aprendizagem</a:t>
            </a:r>
            <a:r>
              <a:rPr lang="pt-B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6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91686"/>
            <a:ext cx="6508377" cy="563447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t-BR" dirty="0"/>
              <a:t>Compor um </a:t>
            </a:r>
            <a:r>
              <a:rPr lang="pt-BR" b="1" dirty="0"/>
              <a:t>relatório</a:t>
            </a:r>
            <a:r>
              <a:rPr lang="pt-BR" dirty="0"/>
              <a:t> que deve conter:</a:t>
            </a:r>
          </a:p>
          <a:p>
            <a:pPr lvl="1"/>
            <a:r>
              <a:rPr lang="pt-BR" dirty="0"/>
              <a:t>Introdução – síntese das leituras realizadas.</a:t>
            </a:r>
          </a:p>
          <a:p>
            <a:pPr lvl="1"/>
            <a:r>
              <a:rPr lang="pt-BR" dirty="0"/>
              <a:t>Desenho da investigação, especificando série, faixa etária, situação empírica, número de alunos entrevistados, etc. </a:t>
            </a:r>
          </a:p>
          <a:p>
            <a:pPr lvl="1"/>
            <a:r>
              <a:rPr lang="pt-BR" dirty="0"/>
              <a:t>Apresentação/discussão dos resultados.</a:t>
            </a:r>
          </a:p>
          <a:p>
            <a:pPr lvl="1"/>
            <a:r>
              <a:rPr lang="pt-BR" dirty="0"/>
              <a:t>Conclusão ou Comentários.</a:t>
            </a:r>
          </a:p>
          <a:p>
            <a:pPr lvl="0"/>
            <a:r>
              <a:rPr lang="pt-BR" dirty="0"/>
              <a:t>O relatório correspondente à etapa </a:t>
            </a:r>
            <a:r>
              <a:rPr lang="pt-BR" dirty="0" err="1"/>
              <a:t>I</a:t>
            </a:r>
            <a:r>
              <a:rPr lang="pt-BR" dirty="0"/>
              <a:t> deverá ser entregue em </a:t>
            </a:r>
            <a:r>
              <a:rPr lang="pt-BR" b="1" dirty="0"/>
              <a:t>05 de maio (postagem na plataforma*, até às 19:20)</a:t>
            </a:r>
            <a:r>
              <a:rPr lang="pt-BR" dirty="0"/>
              <a:t>. </a:t>
            </a:r>
          </a:p>
          <a:p>
            <a:pPr lvl="0"/>
            <a:r>
              <a:rPr lang="pt-BR" dirty="0"/>
              <a:t>O grupo deve preparar uma apresentação sobre o desenvolvimento da investigação para o mesmo dia (5 de maio). Instruções específicas sobre o formato da apresentação serão fornecidas oportunamente.</a:t>
            </a:r>
          </a:p>
          <a:p>
            <a:pPr lvl="0"/>
            <a:r>
              <a:rPr lang="pt-BR" dirty="0"/>
              <a:t>Texto e apresentação dessa etapa serão avaliados e corresponderão a 25% do aproveitamento da disciplina.</a:t>
            </a:r>
          </a:p>
          <a:p>
            <a:pPr marL="0" indent="0">
              <a:buNone/>
            </a:pPr>
            <a:r>
              <a:rPr lang="pt-BR" dirty="0" smtClean="0"/>
              <a:t>* </a:t>
            </a:r>
            <a:r>
              <a:rPr lang="pt-BR" sz="1600" dirty="0"/>
              <a:t>Mesmo que  o estágio de investigação tenha sido feito em grupos e que o relatório tenha partes comuns, sua postagem deve ser individual – todo aluno deverá faze-la.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849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8766"/>
            <a:ext cx="6508377" cy="1413598"/>
          </a:xfrm>
        </p:spPr>
        <p:txBody>
          <a:bodyPr/>
          <a:lstStyle/>
          <a:p>
            <a:r>
              <a:rPr lang="pt-BR" sz="2400" dirty="0"/>
              <a:t>Etapa II </a:t>
            </a:r>
            <a:br>
              <a:rPr lang="pt-BR" sz="2400" dirty="0"/>
            </a:br>
            <a:r>
              <a:rPr lang="pt-BR" sz="2400" dirty="0"/>
              <a:t>Elaboração de Sequência de Ensino e Regência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46258"/>
            <a:ext cx="6508377" cy="4179905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Também </a:t>
            </a:r>
            <a:r>
              <a:rPr lang="pt-BR" dirty="0"/>
              <a:t>esta segunda etapa do estágio tem dois focos: a elaboração de uma sequência de ensino e a regência. Idealmente, a regência contemplará a sequência elaborada, que levará em conta as contribuições do projeto de investigação e do estágio de observação.</a:t>
            </a:r>
          </a:p>
          <a:p>
            <a:pPr marL="0" indent="0">
              <a:buNone/>
            </a:pPr>
            <a:r>
              <a:rPr lang="pt-BR" b="1" dirty="0"/>
              <a:t>Elaboração e aplicação de atividade de ensino </a:t>
            </a:r>
            <a:r>
              <a:rPr lang="pt-BR" b="1" dirty="0" smtClean="0"/>
              <a:t>– INDIVIDUAL</a:t>
            </a:r>
            <a:endParaRPr lang="pt-BR" dirty="0"/>
          </a:p>
          <a:p>
            <a:pPr lvl="0"/>
            <a:r>
              <a:rPr lang="pt-BR" dirty="0"/>
              <a:t>Os alunos deverão preparar </a:t>
            </a:r>
            <a:r>
              <a:rPr lang="pt-BR" u="sng" dirty="0"/>
              <a:t>atividades de ensino</a:t>
            </a:r>
            <a:r>
              <a:rPr lang="pt-BR" dirty="0"/>
              <a:t> a serem desenvolvidas com as turmas estagiadas, aproveitando as leituras e análises elaboradas na primeira etapa do trabalho. É importante evidenciar a incorporação de aspectos resultantes da etapa de investigação (leituras, dados levantados, análises, etc.) na elaboração das atividades propostas. A expectativa é que as atividades elaboradas sejam realizadas pelos estagiários.</a:t>
            </a:r>
          </a:p>
          <a:p>
            <a:pPr lvl="0"/>
            <a:r>
              <a:rPr lang="pt-BR" dirty="0"/>
              <a:t>Textos, atividades e roteiros utilizados na regência correspondente a essa etapa deverão integrar o relatório II como anexos.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91686"/>
            <a:ext cx="6508377" cy="5634477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O relatório da etapa II deve incluir: </a:t>
            </a:r>
          </a:p>
          <a:p>
            <a:pPr lvl="1"/>
            <a:r>
              <a:rPr lang="pt-BR" dirty="0"/>
              <a:t>descrição da atividade de ensino elaborada; </a:t>
            </a:r>
          </a:p>
          <a:p>
            <a:pPr lvl="1"/>
            <a:r>
              <a:rPr lang="pt-BR" dirty="0"/>
              <a:t>relação dessa atividade com o que foi discutido e investigado na etapa </a:t>
            </a:r>
            <a:r>
              <a:rPr lang="pt-BR" dirty="0" err="1"/>
              <a:t>I</a:t>
            </a:r>
            <a:r>
              <a:rPr lang="pt-BR" dirty="0"/>
              <a:t>, em especial com o texto de </a:t>
            </a:r>
            <a:r>
              <a:rPr lang="pt-BR" dirty="0" err="1"/>
              <a:t>Banet</a:t>
            </a:r>
            <a:r>
              <a:rPr lang="pt-BR" dirty="0"/>
              <a:t>, 2008; </a:t>
            </a:r>
          </a:p>
          <a:p>
            <a:pPr lvl="1"/>
            <a:r>
              <a:rPr lang="pt-BR" dirty="0"/>
              <a:t>descrição e avaliação da aplicação da atividade; </a:t>
            </a:r>
          </a:p>
          <a:p>
            <a:pPr lvl="1"/>
            <a:r>
              <a:rPr lang="pt-BR" dirty="0"/>
              <a:t>descrição e comentários a respeito das demais atividades desenvolvidas durante o estágio.</a:t>
            </a:r>
          </a:p>
          <a:p>
            <a:pPr lvl="1"/>
            <a:r>
              <a:rPr lang="pt-BR" dirty="0"/>
              <a:t>Além dos itens acima, deverá incluir um comentário pessoal, contendo uma reflexão sobre o estágio como experiência de formação docente.</a:t>
            </a:r>
          </a:p>
          <a:p>
            <a:pPr lvl="0"/>
            <a:r>
              <a:rPr lang="pt-BR" dirty="0"/>
              <a:t>O relatório correspondente a essa etapa deverá ser entregue no dia </a:t>
            </a:r>
            <a:r>
              <a:rPr lang="pt-BR" b="1" dirty="0"/>
              <a:t>30 de junho (postagem na </a:t>
            </a:r>
            <a:r>
              <a:rPr lang="pt-BR" b="1" dirty="0" smtClean="0"/>
              <a:t>plataforma </a:t>
            </a:r>
            <a:r>
              <a:rPr lang="pt-BR" b="1" dirty="0"/>
              <a:t>até às 19:20)</a:t>
            </a:r>
            <a:r>
              <a:rPr lang="pt-BR" dirty="0"/>
              <a:t> e sua avaliação corresponde a 25% do aproveitamento na disciplina.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82175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1314</Words>
  <Application>Microsoft Macintosh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Plaza</vt:lpstr>
      <vt:lpstr>Apresentação</vt:lpstr>
      <vt:lpstr>CRONOGRAMA</vt:lpstr>
      <vt:lpstr>INSTRUÇÃO PARA OS ESTÁGIOS </vt:lpstr>
      <vt:lpstr>INSTRUÇÃO PARA OS ESTÁGIOS </vt:lpstr>
      <vt:lpstr>Etapa I  Observação e investigação </vt:lpstr>
      <vt:lpstr>Investigação de concepções de alunos sobre nutrição </vt:lpstr>
      <vt:lpstr>PowerPoint Presentation</vt:lpstr>
      <vt:lpstr>Etapa II  Elaboração de Sequência de Ensino e Regência </vt:lpstr>
      <vt:lpstr>PowerPoint Presentation</vt:lpstr>
      <vt:lpstr>Avaliação </vt:lpstr>
      <vt:lpstr>OBSERVAÇÃO DAS INTERAÇÕES VERBAIS</vt:lpstr>
      <vt:lpstr>Situações de iinteração professor/alunos</vt:lpstr>
      <vt:lpstr>Situações de aprendizagen</vt:lpstr>
      <vt:lpstr>Flanders, 1967</vt:lpstr>
      <vt:lpstr>Como usamos instrumentos desse tipo?</vt:lpstr>
      <vt:lpstr>Tomada de consciência</vt:lpstr>
      <vt:lpstr>Novos interesses</vt:lpstr>
      <vt:lpstr>Problemas para o estágio</vt:lpstr>
    </vt:vector>
  </TitlesOfParts>
  <Company>FAFE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Trivelato</dc:creator>
  <cp:lastModifiedBy>Silvia Trivelato</cp:lastModifiedBy>
  <cp:revision>13</cp:revision>
  <dcterms:created xsi:type="dcterms:W3CDTF">2014-03-05T21:04:07Z</dcterms:created>
  <dcterms:modified xsi:type="dcterms:W3CDTF">2014-03-10T21:13:16Z</dcterms:modified>
</cp:coreProperties>
</file>