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0" r:id="rId22"/>
    <p:sldId id="282" r:id="rId23"/>
    <p:sldId id="275" r:id="rId24"/>
    <p:sldId id="276" r:id="rId25"/>
    <p:sldId id="277" r:id="rId26"/>
    <p:sldId id="278" r:id="rId27"/>
    <p:sldId id="279" r:id="rId28"/>
    <p:sldId id="280" r:id="rId29"/>
    <p:sldId id="283" r:id="rId30"/>
    <p:sldId id="284" r:id="rId31"/>
    <p:sldId id="285" r:id="rId32"/>
    <p:sldId id="288" r:id="rId33"/>
    <p:sldId id="289" r:id="rId34"/>
    <p:sldId id="286" r:id="rId35"/>
    <p:sldId id="28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92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39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38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9745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287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152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063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366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33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91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302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8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76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41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98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93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61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9E97ABE-C40B-4C49-951C-4F97942F67F0}" type="datetimeFigureOut">
              <a:rPr lang="pt-BR" smtClean="0"/>
              <a:t>28/02/2023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DF8A3A-0D43-4BF2-819C-7AC2E67E2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972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1.png"/><Relationship Id="rId5" Type="http://schemas.openxmlformats.org/officeDocument/2006/relationships/image" Target="../media/image421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CE700-9A8B-93F7-A289-F672F10C3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4799"/>
            <a:ext cx="11053087" cy="2328334"/>
          </a:xfrm>
        </p:spPr>
        <p:txBody>
          <a:bodyPr>
            <a:normAutofit/>
          </a:bodyPr>
          <a:lstStyle/>
          <a:p>
            <a:r>
              <a:rPr lang="pt-BR" b="1" dirty="0" err="1">
                <a:solidFill>
                  <a:schemeClr val="bg1"/>
                </a:solidFill>
              </a:rPr>
              <a:t>Pmr</a:t>
            </a:r>
            <a:r>
              <a:rPr lang="pt-BR" b="1" dirty="0">
                <a:solidFill>
                  <a:schemeClr val="bg1"/>
                </a:solidFill>
              </a:rPr>
              <a:t> 3302- curso de verão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u="sng" dirty="0">
                <a:solidFill>
                  <a:schemeClr val="bg1"/>
                </a:solidFill>
              </a:rPr>
              <a:t>REVISÃO DE dinâmica </a:t>
            </a:r>
            <a:r>
              <a:rPr lang="pt-BR" b="1" u="sng" dirty="0" err="1">
                <a:solidFill>
                  <a:schemeClr val="bg1"/>
                </a:solidFill>
              </a:rPr>
              <a:t>lagrangIana</a:t>
            </a:r>
            <a:endParaRPr lang="pt-BR" b="1" u="sng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B5B87A-F23A-1D0C-0547-A0A82AB4F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3873847"/>
            <a:ext cx="6400800" cy="194733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Ettore A. de Barros</a:t>
            </a:r>
          </a:p>
        </p:txBody>
      </p:sp>
    </p:spTree>
    <p:extLst>
      <p:ext uri="{BB962C8B-B14F-4D97-AF65-F5344CB8AC3E}">
        <p14:creationId xmlns:p14="http://schemas.microsoft.com/office/powerpoint/2010/main" val="159718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80C7401-F6D3-8F88-C825-A012A087D119}"/>
              </a:ext>
            </a:extLst>
          </p:cNvPr>
          <p:cNvSpPr txBox="1"/>
          <p:nvPr/>
        </p:nvSpPr>
        <p:spPr>
          <a:xfrm flipH="1">
            <a:off x="487554" y="359764"/>
            <a:ext cx="11216892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chemeClr val="bg1"/>
                </a:solidFill>
              </a:rPr>
              <a:t>GRAUS DE LIBERDADE </a:t>
            </a:r>
            <a:r>
              <a:rPr lang="pt-BR" sz="2800" b="1" dirty="0">
                <a:solidFill>
                  <a:schemeClr val="bg1"/>
                </a:solidFill>
              </a:rPr>
              <a:t>: O NÚMERO DE GRAUS DE LIBERDADE DE UM SISTEMA MECÂNICO É IGUAL AO NÚMERO DE COORDENADAS MENOS O NÚMERO DE EQUAÇÕES DE VÍNCULO</a:t>
            </a:r>
            <a:endParaRPr lang="pt-BR" sz="2800" b="1" u="sng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9D02BC-553F-D1FA-2C2A-5C67AB3F49A8}"/>
              </a:ext>
            </a:extLst>
          </p:cNvPr>
          <p:cNvSpPr txBox="1"/>
          <p:nvPr/>
        </p:nvSpPr>
        <p:spPr>
          <a:xfrm flipH="1">
            <a:off x="487554" y="1966210"/>
            <a:ext cx="11216892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chemeClr val="bg1"/>
                </a:solidFill>
              </a:rPr>
              <a:t>COORDENADAS GENERALIZADAS </a:t>
            </a:r>
            <a:r>
              <a:rPr lang="pt-BR" sz="2800" b="1" dirty="0">
                <a:solidFill>
                  <a:schemeClr val="bg1"/>
                </a:solidFill>
              </a:rPr>
              <a:t>: CONJUNTO MÍNIMO DE COORDENADAS INDEPENDENTES CAPAZES DE DESCREVER COMPLETAMENTE A CONFIGURAÇÃO DE UM SISTEMA MECÂNICO. O NÚMERO DE COORDENADAS GENERALIZADAS É IGUAL AO NÚMERO DE GRAUS DE LIBERDADE DO SISTEMA</a:t>
            </a:r>
            <a:endParaRPr lang="pt-BR" sz="2800" b="1" u="sng" dirty="0">
              <a:solidFill>
                <a:schemeClr val="bg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066FD1-D002-5C92-A611-1A4BCAB94B1D}"/>
              </a:ext>
            </a:extLst>
          </p:cNvPr>
          <p:cNvSpPr txBox="1"/>
          <p:nvPr/>
        </p:nvSpPr>
        <p:spPr>
          <a:xfrm flipH="1">
            <a:off x="352642" y="4636188"/>
            <a:ext cx="11216892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chemeClr val="bg1"/>
                </a:solidFill>
              </a:rPr>
              <a:t>ESPAÇO DE CONFIGURAÇÕES</a:t>
            </a:r>
            <a:r>
              <a:rPr lang="pt-BR" sz="2800" b="1" dirty="0">
                <a:solidFill>
                  <a:schemeClr val="bg1"/>
                </a:solidFill>
              </a:rPr>
              <a:t>: ESPAÇO REPRESENTADO POR COORDENADAS GENERALIZADAS</a:t>
            </a:r>
            <a:endParaRPr lang="pt-BR" sz="28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67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94C6D8C-FFF2-B15D-B8C9-0D41F9C84F7A}"/>
                  </a:ext>
                </a:extLst>
              </p:cNvPr>
              <p:cNvSpPr txBox="1"/>
              <p:nvPr/>
            </p:nvSpPr>
            <p:spPr>
              <a:xfrm>
                <a:off x="177789" y="1494958"/>
                <a:ext cx="11836422" cy="17945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𝒅𝒚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𝒅𝒛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𝒅𝒕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r>
                        <a:rPr lang="pt-BR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sSub>
                        <m:sSubPr>
                          <m:ctrlP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t-BR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pt-BR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𝒅𝒕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600" b="1" dirty="0"/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94C6D8C-FFF2-B15D-B8C9-0D41F9C84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89" y="1494958"/>
                <a:ext cx="11836422" cy="17945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ixaDeTexto 2">
            <a:extLst>
              <a:ext uri="{FF2B5EF4-FFF2-40B4-BE49-F238E27FC236}">
                <a16:creationId xmlns:a16="http://schemas.microsoft.com/office/drawing/2014/main" id="{A92C0EF0-9239-28D7-FC17-9D5034C27617}"/>
              </a:ext>
            </a:extLst>
          </p:cNvPr>
          <p:cNvSpPr txBox="1"/>
          <p:nvPr/>
        </p:nvSpPr>
        <p:spPr>
          <a:xfrm flipH="1">
            <a:off x="388240" y="109963"/>
            <a:ext cx="11241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MULTIPLICANDO (2) POR “</a:t>
            </a:r>
            <a:r>
              <a:rPr lang="pt-BR" sz="2800" b="1" dirty="0" err="1">
                <a:solidFill>
                  <a:schemeClr val="bg1"/>
                </a:solidFill>
              </a:rPr>
              <a:t>dt</a:t>
            </a:r>
            <a:r>
              <a:rPr lang="pt-BR" sz="2800" b="1" dirty="0">
                <a:solidFill>
                  <a:schemeClr val="bg1"/>
                </a:solidFill>
              </a:rPr>
              <a:t>” OBTEM-SE A EXPRESSÃO EM FUNÇÃO DO DESLOCAMENTO INFINITESIMAL </a:t>
            </a:r>
            <a:r>
              <a:rPr lang="pt-BR" sz="2800" b="1" u="sng" dirty="0">
                <a:solidFill>
                  <a:schemeClr val="bg1"/>
                </a:solidFill>
              </a:rPr>
              <a:t>POSSÍVEL</a:t>
            </a:r>
            <a:r>
              <a:rPr lang="pt-BR" sz="2800" b="1" dirty="0">
                <a:solidFill>
                  <a:schemeClr val="bg1"/>
                </a:solidFill>
              </a:rPr>
              <a:t> PARA CADA PONTO MATERIAL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E42ED20-E67D-155D-D500-C7E0A8EB6D40}"/>
              </a:ext>
            </a:extLst>
          </p:cNvPr>
          <p:cNvSpPr txBox="1"/>
          <p:nvPr/>
        </p:nvSpPr>
        <p:spPr>
          <a:xfrm>
            <a:off x="1195461" y="3429000"/>
            <a:ext cx="10047156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TOMANDO “</a:t>
            </a:r>
            <a:r>
              <a:rPr lang="pt-BR" sz="2800" b="1" dirty="0" err="1">
                <a:solidFill>
                  <a:schemeClr val="bg1"/>
                </a:solidFill>
              </a:rPr>
              <a:t>dt</a:t>
            </a:r>
            <a:r>
              <a:rPr lang="pt-BR" sz="2800" b="1" dirty="0">
                <a:solidFill>
                  <a:schemeClr val="bg1"/>
                </a:solidFill>
              </a:rPr>
              <a:t> = 0” OBTEM-SE A EXPRESSÃO EM FUNÇÃO DO DESLOCAMENTO </a:t>
            </a:r>
            <a:r>
              <a:rPr lang="pt-BR" sz="2800" b="1" u="sng" dirty="0">
                <a:solidFill>
                  <a:schemeClr val="bg1"/>
                </a:solidFill>
              </a:rPr>
              <a:t>VIRTUAL </a:t>
            </a:r>
            <a:r>
              <a:rPr lang="pt-BR" sz="2800" b="1" dirty="0">
                <a:solidFill>
                  <a:schemeClr val="bg1"/>
                </a:solidFill>
              </a:rPr>
              <a:t>DE CADA PONTO MATERIAL. PARA O CONJUNTO DE “N” PONTOS MATERIAIS, TEM-SE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D16290D-9BBF-2201-2892-ADA90FF2877D}"/>
                  </a:ext>
                </a:extLst>
              </p:cNvPr>
              <p:cNvSpPr txBox="1"/>
              <p:nvPr/>
            </p:nvSpPr>
            <p:spPr>
              <a:xfrm>
                <a:off x="989976" y="4953443"/>
                <a:ext cx="10212047" cy="1708416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f>
                            <m:fPr>
                              <m:ctrlP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num>
                            <m:den>
                              <m: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𝝏</m:t>
                              </m:r>
                              <m:sSub>
                                <m:sSubPr>
                                  <m:ctrlPr>
                                    <a:rPr lang="pt-BR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pt-BR" sz="36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  <m:sSub>
                            <m:sSubPr>
                              <m:ctrlP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nary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600" b="1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D16290D-9BBF-2201-2892-ADA90FF28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76" y="4953443"/>
                <a:ext cx="10212047" cy="17084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539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14AE272-9FE4-7CBD-FE92-63CAA230718A}"/>
              </a:ext>
            </a:extLst>
          </p:cNvPr>
          <p:cNvSpPr txBox="1"/>
          <p:nvPr/>
        </p:nvSpPr>
        <p:spPr>
          <a:xfrm>
            <a:off x="1858780" y="1124262"/>
            <a:ext cx="9218951" cy="406025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b="1" u="sng" dirty="0">
                <a:solidFill>
                  <a:schemeClr val="bg1"/>
                </a:solidFill>
              </a:rPr>
              <a:t>DESLOCAMENTO VIRTUAL </a:t>
            </a:r>
            <a:r>
              <a:rPr lang="pt-BR" sz="3600" b="1" dirty="0">
                <a:solidFill>
                  <a:schemeClr val="bg1"/>
                </a:solidFill>
              </a:rPr>
              <a:t>É QUALQUER DESLOCAMENTO IMAGINÁRIO, POSSÍVEL FRENTE ÀS RESTRIÇÕES CINEMÁTICAS, REALIZADO DE FORMA COERENTE OU NÃO COM A DINÂMICA QUE SERÁ SEGUIDA PELO SISTEMA MECÂNICO AO EVOLUIR NO TEMPO</a:t>
            </a:r>
          </a:p>
        </p:txBody>
      </p:sp>
    </p:spTree>
    <p:extLst>
      <p:ext uri="{BB962C8B-B14F-4D97-AF65-F5344CB8AC3E}">
        <p14:creationId xmlns:p14="http://schemas.microsoft.com/office/powerpoint/2010/main" val="363447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2F78A7F-2E13-8912-9BD7-A3F0EF8F22A6}"/>
              </a:ext>
            </a:extLst>
          </p:cNvPr>
          <p:cNvSpPr txBox="1"/>
          <p:nvPr/>
        </p:nvSpPr>
        <p:spPr>
          <a:xfrm>
            <a:off x="1162878" y="655983"/>
            <a:ext cx="4387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u="sng" dirty="0">
                <a:solidFill>
                  <a:schemeClr val="bg1"/>
                </a:solidFill>
              </a:rPr>
              <a:t>TRABALHO VIRTUAL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929DB83-D0BC-0897-CC47-70FD0E353AED}"/>
              </a:ext>
            </a:extLst>
          </p:cNvPr>
          <p:cNvSpPr txBox="1"/>
          <p:nvPr/>
        </p:nvSpPr>
        <p:spPr>
          <a:xfrm>
            <a:off x="606287" y="1779104"/>
            <a:ext cx="112165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SUPONHA UM CONJUNTO DE “N” FORÇAS, APLICADAS NESSES</a:t>
            </a:r>
          </a:p>
          <a:p>
            <a:r>
              <a:rPr lang="pt-BR" sz="2800" dirty="0">
                <a:solidFill>
                  <a:schemeClr val="bg1"/>
                </a:solidFill>
              </a:rPr>
              <a:t>“N” PONTOS MATERIAIS. DEFINIMOS O </a:t>
            </a:r>
            <a:r>
              <a:rPr lang="pt-BR" sz="2800" u="sng" dirty="0">
                <a:solidFill>
                  <a:schemeClr val="bg1"/>
                </a:solidFill>
              </a:rPr>
              <a:t>TRABALHO VIRTUAL </a:t>
            </a:r>
            <a:r>
              <a:rPr lang="pt-BR" sz="2800" dirty="0">
                <a:solidFill>
                  <a:schemeClr val="bg1"/>
                </a:solidFill>
              </a:rPr>
              <a:t>DESSE</a:t>
            </a:r>
          </a:p>
          <a:p>
            <a:r>
              <a:rPr lang="pt-BR" sz="2800" dirty="0">
                <a:solidFill>
                  <a:schemeClr val="bg1"/>
                </a:solidFill>
              </a:rPr>
              <a:t>SISTEMA DE FORÇAS POR: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E31F49A-83D3-D0CF-A35A-5D70929874E2}"/>
                  </a:ext>
                </a:extLst>
              </p:cNvPr>
              <p:cNvSpPr txBox="1"/>
              <p:nvPr/>
            </p:nvSpPr>
            <p:spPr>
              <a:xfrm>
                <a:off x="4104860" y="3555402"/>
                <a:ext cx="3455946" cy="459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pt-BR" sz="2800" b="1" dirty="0">
                    <a:solidFill>
                      <a:schemeClr val="bg1"/>
                    </a:solidFill>
                  </a:rPr>
                  <a:t>W=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(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pt-BR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E31F49A-83D3-D0CF-A35A-5D7092987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860" y="3555402"/>
                <a:ext cx="3455946" cy="459998"/>
              </a:xfrm>
              <a:prstGeom prst="rect">
                <a:avLst/>
              </a:prstGeom>
              <a:blipFill>
                <a:blip r:embed="rId2"/>
                <a:stretch>
                  <a:fillRect l="-4029" t="-142105" r="-3663" b="-22105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FEF7B61-66EC-8DDB-1374-333402D3F1B7}"/>
                  </a:ext>
                </a:extLst>
              </p:cNvPr>
              <p:cNvSpPr txBox="1"/>
              <p:nvPr/>
            </p:nvSpPr>
            <p:spPr>
              <a:xfrm>
                <a:off x="606287" y="4406703"/>
                <a:ext cx="10474342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é a Força Aplicada no Ponto Material “</a:t>
                </a:r>
                <a:r>
                  <a:rPr lang="pt-BR" sz="2800" i="1" dirty="0" err="1">
                    <a:solidFill>
                      <a:schemeClr val="bg1"/>
                    </a:solidFill>
                  </a:rPr>
                  <a:t>i</a:t>
                </a:r>
                <a:r>
                  <a:rPr lang="pt-BR" sz="2800" dirty="0">
                    <a:solidFill>
                      <a:schemeClr val="bg1"/>
                    </a:solidFill>
                  </a:rPr>
                  <a:t>”, sendo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BR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seu</m:t>
                    </m:r>
                  </m:oMath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vetor posição em relação a um sistema inercial. A força é</a:t>
                </a: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admitida constante durante o deslocamento, o trabalho é</a:t>
                </a: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uma variação de primeira ordem.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FEF7B61-66EC-8DDB-1374-333402D3F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87" y="4406703"/>
                <a:ext cx="10474342" cy="1815882"/>
              </a:xfrm>
              <a:prstGeom prst="rect">
                <a:avLst/>
              </a:prstGeom>
              <a:blipFill>
                <a:blip r:embed="rId3"/>
                <a:stretch>
                  <a:fillRect l="-1211" t="-4167" r="-242" b="-76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511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99D9385-0642-2493-F44F-61940B78BF5C}"/>
                  </a:ext>
                </a:extLst>
              </p:cNvPr>
              <p:cNvSpPr txBox="1"/>
              <p:nvPr/>
            </p:nvSpPr>
            <p:spPr>
              <a:xfrm>
                <a:off x="377687" y="228600"/>
                <a:ext cx="10801355" cy="19317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>
                    <a:solidFill>
                      <a:schemeClr val="bg1"/>
                    </a:solidFill>
                  </a:rPr>
                  <a:t>SEJA A FORÇA TOTAL, APLICADA NO SISTEMA DE PONTOS</a:t>
                </a: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MATERIAIS, CONSTITUÍDA PELA SOMA DAS FORÇAS EXTERNAS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(ATIVAS, APLICADAS) E AS FORÇAS DE VÍNCULO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. O</a:t>
                </a: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TRABALHO VIRTUAL DESSE SISTEMA DE FORÇAS É DADO POR: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C99D9385-0642-2493-F44F-61940B78B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687" y="228600"/>
                <a:ext cx="10801355" cy="1931747"/>
              </a:xfrm>
              <a:prstGeom prst="rect">
                <a:avLst/>
              </a:prstGeom>
              <a:blipFill>
                <a:blip r:embed="rId2"/>
                <a:stretch>
                  <a:fillRect l="-1174" t="-3947" r="-235" b="-78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39FD65E-1884-0815-9915-31823B641033}"/>
                  </a:ext>
                </a:extLst>
              </p:cNvPr>
              <p:cNvSpPr txBox="1"/>
              <p:nvPr/>
            </p:nvSpPr>
            <p:spPr>
              <a:xfrm>
                <a:off x="3130824" y="2576439"/>
                <a:ext cx="3861891" cy="541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pt-BR" sz="2800" b="1" dirty="0">
                    <a:solidFill>
                      <a:schemeClr val="bg1"/>
                    </a:solidFill>
                  </a:rPr>
                  <a:t>W=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d>
                              <m:d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</m:sup>
                        </m:sSub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).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pt-BR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39FD65E-1884-0815-9915-31823B641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824" y="2576439"/>
                <a:ext cx="3861891" cy="541174"/>
              </a:xfrm>
              <a:prstGeom prst="rect">
                <a:avLst/>
              </a:prstGeom>
              <a:blipFill>
                <a:blip r:embed="rId3"/>
                <a:stretch>
                  <a:fillRect l="-3279" t="-118605" r="-984" b="-1906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6F687294-FA76-B503-FD5E-C15402FCEEFA}"/>
              </a:ext>
            </a:extLst>
          </p:cNvPr>
          <p:cNvSpPr txBox="1"/>
          <p:nvPr/>
        </p:nvSpPr>
        <p:spPr>
          <a:xfrm>
            <a:off x="377687" y="3347610"/>
            <a:ext cx="113239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O VÍNCULO É DEFINIDO COMO PERFEITO QUANDO O TRABALHO</a:t>
            </a:r>
          </a:p>
          <a:p>
            <a:r>
              <a:rPr lang="pt-BR" sz="2800" dirty="0">
                <a:solidFill>
                  <a:schemeClr val="bg1"/>
                </a:solidFill>
              </a:rPr>
              <a:t>VIRTUAL REALIZADO PELAS FORÇAS DE VÍNCULO É NULO: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309801A-174F-3889-3558-892A5FE72FA1}"/>
                  </a:ext>
                </a:extLst>
              </p:cNvPr>
              <p:cNvSpPr txBox="1"/>
              <p:nvPr/>
            </p:nvSpPr>
            <p:spPr>
              <a:xfrm>
                <a:off x="3870225" y="4408830"/>
                <a:ext cx="3367332" cy="1220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pt-BR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  <m:sSub>
                            <m:sSubPr>
                              <m:ctrlPr>
                                <a:rPr lang="pt-B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   (</m:t>
                          </m:r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pt-BR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309801A-174F-3889-3558-892A5FE72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25" y="4408830"/>
                <a:ext cx="3367332" cy="1220014"/>
              </a:xfrm>
              <a:prstGeom prst="rect">
                <a:avLst/>
              </a:prstGeom>
              <a:blipFill>
                <a:blip r:embed="rId4"/>
                <a:stretch>
                  <a:fillRect l="-37970" t="-111340" r="-3008" b="-1721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8DF0283-BA9E-5B7E-CB18-69943ECA5027}"/>
                  </a:ext>
                </a:extLst>
              </p:cNvPr>
              <p:cNvSpPr txBox="1"/>
              <p:nvPr/>
            </p:nvSpPr>
            <p:spPr>
              <a:xfrm>
                <a:off x="510209" y="5676502"/>
                <a:ext cx="1141415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>
                    <a:solidFill>
                      <a:schemeClr val="bg1"/>
                    </a:solidFill>
                  </a:rPr>
                  <a:t>NOTE QUE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sSub>
                      <m:sSubPr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É CONSISTENTE COM O VÍNCULO AO QUAL ESTEJA</a:t>
                </a: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SUBMETIDO.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98DF0283-BA9E-5B7E-CB18-69943ECA5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09" y="5676502"/>
                <a:ext cx="11414150" cy="954107"/>
              </a:xfrm>
              <a:prstGeom prst="rect">
                <a:avLst/>
              </a:prstGeom>
              <a:blipFill>
                <a:blip r:embed="rId5"/>
                <a:stretch>
                  <a:fillRect l="-1112" t="-6494" r="-222" b="-155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8963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9E5BEFA-504E-AA83-7F46-EA107999CCA0}"/>
              </a:ext>
            </a:extLst>
          </p:cNvPr>
          <p:cNvSpPr txBox="1"/>
          <p:nvPr/>
        </p:nvSpPr>
        <p:spPr>
          <a:xfrm>
            <a:off x="546652" y="275573"/>
            <a:ext cx="768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u="sng" dirty="0">
                <a:solidFill>
                  <a:schemeClr val="bg1"/>
                </a:solidFill>
              </a:rPr>
              <a:t>PRINCÍPIO DO TRABALHO VIRTUAL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EBE0274-0102-8CAC-CEB7-0891BAA488B0}"/>
              </a:ext>
            </a:extLst>
          </p:cNvPr>
          <p:cNvSpPr txBox="1"/>
          <p:nvPr/>
        </p:nvSpPr>
        <p:spPr>
          <a:xfrm>
            <a:off x="227317" y="1251526"/>
            <a:ext cx="115467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SEJA UM VÍNCULO QUE NÃO DEPENDE DO TEMPO, E ADMITA QUE</a:t>
            </a:r>
          </a:p>
          <a:p>
            <a:r>
              <a:rPr lang="pt-BR" sz="2800" dirty="0">
                <a:solidFill>
                  <a:schemeClr val="bg1"/>
                </a:solidFill>
              </a:rPr>
              <a:t>O SISTEMA DE “N”PONTOS MATERIAIS ESTÁ EM EQUILÍBRIO. ENTÃO,</a:t>
            </a:r>
          </a:p>
          <a:p>
            <a:r>
              <a:rPr lang="pt-BR" sz="2800" dirty="0">
                <a:solidFill>
                  <a:schemeClr val="bg1"/>
                </a:solidFill>
              </a:rPr>
              <a:t>PARA CADA PONTO MATERIAL, TEMOS: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290A5B0-A86D-1037-E813-A9E1CEFB3B98}"/>
                  </a:ext>
                </a:extLst>
              </p:cNvPr>
              <p:cNvSpPr txBox="1"/>
              <p:nvPr/>
            </p:nvSpPr>
            <p:spPr>
              <a:xfrm>
                <a:off x="2949379" y="2696833"/>
                <a:ext cx="6102626" cy="633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d>
                            <m:dPr>
                              <m:ctrlPr>
                                <a:rPr lang="pt-BR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</m:sup>
                      </m:sSubSup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t-BR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(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 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290A5B0-A86D-1037-E813-A9E1CEFB3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379" y="2696833"/>
                <a:ext cx="6102626" cy="633507"/>
              </a:xfrm>
              <a:prstGeom prst="rect">
                <a:avLst/>
              </a:prstGeom>
              <a:blipFill>
                <a:blip r:embed="rId2"/>
                <a:stretch>
                  <a:fillRect b="-137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>
            <a:extLst>
              <a:ext uri="{FF2B5EF4-FFF2-40B4-BE49-F238E27FC236}">
                <a16:creationId xmlns:a16="http://schemas.microsoft.com/office/drawing/2014/main" id="{659DA55F-DB87-0033-8332-34642F7D91E7}"/>
              </a:ext>
            </a:extLst>
          </p:cNvPr>
          <p:cNvSpPr txBox="1"/>
          <p:nvPr/>
        </p:nvSpPr>
        <p:spPr>
          <a:xfrm>
            <a:off x="227317" y="3330340"/>
            <a:ext cx="115355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LOGO, O TRABALHO VIRTUAL DO SISTEMA DE FORÇAS EFETUADO </a:t>
            </a:r>
          </a:p>
          <a:p>
            <a:r>
              <a:rPr lang="pt-BR" sz="2800" dirty="0">
                <a:solidFill>
                  <a:schemeClr val="bg1"/>
                </a:solidFill>
              </a:rPr>
              <a:t>EM DESLOCAMENTOS VIRTUAIS CONSISTENTES COM OS VÍNCULOS</a:t>
            </a:r>
          </a:p>
          <a:p>
            <a:r>
              <a:rPr lang="pt-BR" sz="2800" dirty="0">
                <a:solidFill>
                  <a:schemeClr val="bg1"/>
                </a:solidFill>
              </a:rPr>
              <a:t>É NULO: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8E6FAFC-EE4F-635A-09BE-68BD6409AA97}"/>
                  </a:ext>
                </a:extLst>
              </p:cNvPr>
              <p:cNvSpPr txBox="1"/>
              <p:nvPr/>
            </p:nvSpPr>
            <p:spPr>
              <a:xfrm>
                <a:off x="1669771" y="4565689"/>
                <a:ext cx="9309151" cy="5411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pt-BR" sz="2800" b="1" dirty="0">
                    <a:solidFill>
                      <a:schemeClr val="bg1"/>
                    </a:solidFill>
                  </a:rPr>
                  <a:t>W=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d>
                              <m:d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</m:sup>
                        </m:sSub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).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𝜹</m:t>
                            </m:r>
                            <m:sSub>
                              <m:sSub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  <m:sSub>
                                  <m:sSubPr>
                                    <m:ctrlP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nary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e>
                        </m:nary>
                      </m:e>
                    </m:nary>
                  </m:oMath>
                </a14:m>
                <a:endParaRPr lang="pt-BR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8E6FAFC-EE4F-635A-09BE-68BD6409A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71" y="4565689"/>
                <a:ext cx="9309151" cy="541174"/>
              </a:xfrm>
              <a:prstGeom prst="rect">
                <a:avLst/>
              </a:prstGeom>
              <a:blipFill>
                <a:blip r:embed="rId3"/>
                <a:stretch>
                  <a:fillRect l="-1362" t="-113636" r="-409" b="-18636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F1AD01C2-EA64-ABE5-A316-85C786E34946}"/>
              </a:ext>
            </a:extLst>
          </p:cNvPr>
          <p:cNvSpPr txBox="1"/>
          <p:nvPr/>
        </p:nvSpPr>
        <p:spPr>
          <a:xfrm>
            <a:off x="227317" y="5220768"/>
            <a:ext cx="7170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SE OS VÍNCULOS SÃO PERFEITOS, TEMOS: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B4BB470-B7F5-B2C3-DD9A-C0C8B1B91692}"/>
                  </a:ext>
                </a:extLst>
              </p:cNvPr>
              <p:cNvSpPr txBox="1"/>
              <p:nvPr/>
            </p:nvSpPr>
            <p:spPr>
              <a:xfrm>
                <a:off x="7313917" y="5165624"/>
                <a:ext cx="4878083" cy="633507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pt-BR" sz="2800" b="1" dirty="0">
                    <a:solidFill>
                      <a:schemeClr val="bg1"/>
                    </a:solidFill>
                  </a:rPr>
                  <a:t>W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bSup>
                          <m:sSubSup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d>
                              <m:d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</m:sup>
                        </m:sSub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(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𝟖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8B4BB470-B7F5-B2C3-DD9A-C0C8B1B91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917" y="5165624"/>
                <a:ext cx="4878083" cy="633507"/>
              </a:xfrm>
              <a:prstGeom prst="rect">
                <a:avLst/>
              </a:prstGeom>
              <a:blipFill>
                <a:blip r:embed="rId4"/>
                <a:stretch>
                  <a:fillRect l="-1039" t="-90196" b="-1549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9C31F845-4270-060A-D0BC-BA31409097D9}"/>
              </a:ext>
            </a:extLst>
          </p:cNvPr>
          <p:cNvSpPr txBox="1"/>
          <p:nvPr/>
        </p:nvSpPr>
        <p:spPr>
          <a:xfrm>
            <a:off x="227317" y="5903893"/>
            <a:ext cx="9581469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O TRABALHO VIRTUAL DO SISTEMA DE</a:t>
            </a:r>
          </a:p>
          <a:p>
            <a:r>
              <a:rPr lang="pt-BR" sz="2800" dirty="0">
                <a:solidFill>
                  <a:schemeClr val="bg1"/>
                </a:solidFill>
              </a:rPr>
              <a:t>FORÇAS ATIVAS É NULO NA CONDIÇÃO DE EQULÍBRIO</a:t>
            </a:r>
          </a:p>
        </p:txBody>
      </p:sp>
    </p:spTree>
    <p:extLst>
      <p:ext uri="{BB962C8B-B14F-4D97-AF65-F5344CB8AC3E}">
        <p14:creationId xmlns:p14="http://schemas.microsoft.com/office/powerpoint/2010/main" val="411062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10792DD-608E-2745-133F-C2C8A34C8F4A}"/>
              </a:ext>
            </a:extLst>
          </p:cNvPr>
          <p:cNvSpPr txBox="1"/>
          <p:nvPr/>
        </p:nvSpPr>
        <p:spPr>
          <a:xfrm>
            <a:off x="894522" y="546652"/>
            <a:ext cx="6135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u="sng" dirty="0">
                <a:solidFill>
                  <a:schemeClr val="bg1"/>
                </a:solidFill>
              </a:rPr>
              <a:t>PRINCÍPIO DE D’ALEMBERT: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EFE6646-448F-077B-DE6F-BAE5E619F267}"/>
              </a:ext>
            </a:extLst>
          </p:cNvPr>
          <p:cNvSpPr txBox="1"/>
          <p:nvPr/>
        </p:nvSpPr>
        <p:spPr>
          <a:xfrm>
            <a:off x="172278" y="1543878"/>
            <a:ext cx="11673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PARA UM SISTEMA DE PONTOS MATERIAIS EM MOVIMENTO, TEMOS: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D98A47A-C616-D7DB-0536-638EE7D8B102}"/>
                  </a:ext>
                </a:extLst>
              </p:cNvPr>
              <p:cNvSpPr txBox="1"/>
              <p:nvPr/>
            </p:nvSpPr>
            <p:spPr>
              <a:xfrm>
                <a:off x="2285496" y="2101239"/>
                <a:ext cx="7446952" cy="633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d>
                          <m:d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sup>
                    </m:sSubSup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BR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pt-BR" sz="2800" dirty="0"/>
                  <a:t>      </a:t>
                </a:r>
                <a:r>
                  <a:rPr lang="pt-BR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pt-BR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=1,…</m:t>
                    </m:r>
                    <m:r>
                      <a:rPr lang="pt-BR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      </m:t>
                    </m:r>
                    <m:r>
                      <a:rPr lang="pt-BR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pt-BR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800" b="1" dirty="0"/>
                  <a:t>      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D98A47A-C616-D7DB-0536-638EE7D8B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496" y="2101239"/>
                <a:ext cx="7446952" cy="633507"/>
              </a:xfrm>
              <a:prstGeom prst="rect">
                <a:avLst/>
              </a:prstGeom>
              <a:blipFill>
                <a:blip r:embed="rId2"/>
                <a:stretch>
                  <a:fillRect l="-511" b="-196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96B7C03-8D1B-257D-D8A8-F50511AD7FFA}"/>
                  </a:ext>
                </a:extLst>
              </p:cNvPr>
              <p:cNvSpPr txBox="1"/>
              <p:nvPr/>
            </p:nvSpPr>
            <p:spPr>
              <a:xfrm>
                <a:off x="212035" y="2885562"/>
                <a:ext cx="11149655" cy="967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>
                    <a:solidFill>
                      <a:schemeClr val="bg1"/>
                    </a:solidFill>
                  </a:rPr>
                  <a:t>,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 é a aceleração do ponto material em relação a um </a:t>
                </a: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referencial inercial.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96B7C03-8D1B-257D-D8A8-F50511AD7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35" y="2885562"/>
                <a:ext cx="11149655" cy="967637"/>
              </a:xfrm>
              <a:prstGeom prst="rect">
                <a:avLst/>
              </a:prstGeom>
              <a:blipFill>
                <a:blip r:embed="rId3"/>
                <a:stretch>
                  <a:fillRect l="-1138" t="-5195" r="-228" b="-155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B14A5DAB-FF60-2984-B368-33570E1D7DB9}"/>
              </a:ext>
            </a:extLst>
          </p:cNvPr>
          <p:cNvSpPr txBox="1"/>
          <p:nvPr/>
        </p:nvSpPr>
        <p:spPr>
          <a:xfrm>
            <a:off x="257753" y="3880000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OU SEJA,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2029A54-8E9E-28EC-5C87-84AE2054D9C2}"/>
                  </a:ext>
                </a:extLst>
              </p:cNvPr>
              <p:cNvSpPr txBox="1"/>
              <p:nvPr/>
            </p:nvSpPr>
            <p:spPr>
              <a:xfrm>
                <a:off x="2285496" y="4266577"/>
                <a:ext cx="7446952" cy="6335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>
                        <m:d>
                          <m:d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sup>
                    </m:sSubSup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sz="2800" dirty="0"/>
                  <a:t>      </a:t>
                </a:r>
                <a:r>
                  <a:rPr lang="pt-BR" sz="28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pt-BR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BR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=1,…</m:t>
                    </m:r>
                    <m:r>
                      <a:rPr lang="pt-BR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      </m:t>
                    </m:r>
                    <m:r>
                      <a:rPr lang="pt-BR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pt-BR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800" b="1" dirty="0"/>
                  <a:t>      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2029A54-8E9E-28EC-5C87-84AE2054D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496" y="4266577"/>
                <a:ext cx="7446952" cy="633507"/>
              </a:xfrm>
              <a:prstGeom prst="rect">
                <a:avLst/>
              </a:prstGeom>
              <a:blipFill>
                <a:blip r:embed="rId4"/>
                <a:stretch>
                  <a:fillRect l="-511" b="-2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B832A9C-9A50-614B-02DE-BAAD31294DD4}"/>
                  </a:ext>
                </a:extLst>
              </p:cNvPr>
              <p:cNvSpPr txBox="1"/>
              <p:nvPr/>
            </p:nvSpPr>
            <p:spPr>
              <a:xfrm flipH="1">
                <a:off x="257753" y="4900084"/>
                <a:ext cx="11321333" cy="96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800" dirty="0">
                    <a:solidFill>
                      <a:schemeClr val="bg1"/>
                    </a:solidFill>
                  </a:rPr>
                  <a:t>O termo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</m:e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 tem dimensão de força. É conhecido como “força inercial”. Portanto, o Princípio de D’Alembert afirma que 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5B832A9C-9A50-614B-02DE-BAAD31294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57753" y="4900084"/>
                <a:ext cx="11321333" cy="967637"/>
              </a:xfrm>
              <a:prstGeom prst="rect">
                <a:avLst/>
              </a:prstGeom>
              <a:blipFill>
                <a:blip r:embed="rId5"/>
                <a:stretch>
                  <a:fillRect l="-1121" t="-5128" r="-224" b="-15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B53275E5-95BB-A43D-31C3-0B917C3C4C12}"/>
              </a:ext>
            </a:extLst>
          </p:cNvPr>
          <p:cNvSpPr txBox="1"/>
          <p:nvPr/>
        </p:nvSpPr>
        <p:spPr>
          <a:xfrm>
            <a:off x="487016" y="5821659"/>
            <a:ext cx="1087467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É NULA A SOMATÓRIA DAS FORÇAS APLICADAS E A FORÇA DE INÉRCIA SOBRE UM PONTO MATERIAL</a:t>
            </a:r>
          </a:p>
        </p:txBody>
      </p:sp>
    </p:spTree>
    <p:extLst>
      <p:ext uri="{BB962C8B-B14F-4D97-AF65-F5344CB8AC3E}">
        <p14:creationId xmlns:p14="http://schemas.microsoft.com/office/powerpoint/2010/main" val="3690507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1C3F8E-8517-D9A3-2CE1-3B8EF0D1E689}"/>
              </a:ext>
            </a:extLst>
          </p:cNvPr>
          <p:cNvSpPr txBox="1"/>
          <p:nvPr/>
        </p:nvSpPr>
        <p:spPr>
          <a:xfrm>
            <a:off x="306594" y="477078"/>
            <a:ext cx="119891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SENDO ASSIM, A CONDIÇÃO DE EQUILÍBRIO É ESTENDIDA SOBRE TAL </a:t>
            </a:r>
          </a:p>
          <a:p>
            <a:r>
              <a:rPr lang="pt-BR" sz="2800" dirty="0">
                <a:solidFill>
                  <a:schemeClr val="bg1"/>
                </a:solidFill>
              </a:rPr>
              <a:t>EXPRESSÃO, PERMITINDO QUE APLIQUEMOS O PRINCÍPIO DO </a:t>
            </a:r>
          </a:p>
          <a:p>
            <a:r>
              <a:rPr lang="pt-BR" sz="2800" dirty="0">
                <a:solidFill>
                  <a:schemeClr val="bg1"/>
                </a:solidFill>
              </a:rPr>
              <a:t>TRABALHO VIRTUAL PARA VÍNCULOS PERFEITOS: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729202D-547E-8E0B-2BB8-18A3F720782E}"/>
                  </a:ext>
                </a:extLst>
              </p:cNvPr>
              <p:cNvSpPr txBox="1"/>
              <p:nvPr/>
            </p:nvSpPr>
            <p:spPr>
              <a:xfrm>
                <a:off x="626164" y="2344852"/>
                <a:ext cx="10913165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pt-BR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pt-BR" sz="28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d>
                          <m:d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8729202D-547E-8E0B-2BB8-18A3F7207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4" y="2344852"/>
                <a:ext cx="10913165" cy="737189"/>
              </a:xfrm>
              <a:prstGeom prst="rect">
                <a:avLst/>
              </a:prstGeom>
              <a:blipFill>
                <a:blip r:embed="rId2"/>
                <a:stretch>
                  <a:fillRect l="-349" t="-76271" b="-1237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7542F02-2423-5CF0-532D-E1A8AFD75ED1}"/>
                  </a:ext>
                </a:extLst>
              </p:cNvPr>
              <p:cNvSpPr txBox="1"/>
              <p:nvPr/>
            </p:nvSpPr>
            <p:spPr>
              <a:xfrm>
                <a:off x="1931504" y="3425672"/>
                <a:ext cx="6427305" cy="737189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pt-BR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pt-BR" sz="28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d>
                          <m:d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7542F02-2423-5CF0-532D-E1A8AFD75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04" y="3425672"/>
                <a:ext cx="6427305" cy="737189"/>
              </a:xfrm>
              <a:prstGeom prst="rect">
                <a:avLst/>
              </a:prstGeom>
              <a:blipFill>
                <a:blip r:embed="rId3"/>
                <a:stretch>
                  <a:fillRect l="-592" t="-74576" b="-1237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23FFACF7-3EFA-FB5D-FDC6-FB1B98643884}"/>
              </a:ext>
            </a:extLst>
          </p:cNvPr>
          <p:cNvSpPr txBox="1"/>
          <p:nvPr/>
        </p:nvSpPr>
        <p:spPr>
          <a:xfrm>
            <a:off x="82174" y="4570193"/>
            <a:ext cx="118032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ESTA É CONHECIDA PELA </a:t>
            </a:r>
            <a:r>
              <a:rPr lang="pt-BR" sz="2800" u="sng" dirty="0">
                <a:solidFill>
                  <a:schemeClr val="bg1"/>
                </a:solidFill>
              </a:rPr>
              <a:t>FORMA LAGRANGIANA</a:t>
            </a:r>
            <a:r>
              <a:rPr lang="pt-BR" sz="2800" dirty="0">
                <a:solidFill>
                  <a:schemeClr val="bg1"/>
                </a:solidFill>
              </a:rPr>
              <a:t> DO PRINCÍPIO DE</a:t>
            </a:r>
          </a:p>
          <a:p>
            <a:r>
              <a:rPr lang="pt-BR" sz="2800" dirty="0">
                <a:solidFill>
                  <a:schemeClr val="bg1"/>
                </a:solidFill>
              </a:rPr>
              <a:t>D’ALEMBERT.</a:t>
            </a:r>
          </a:p>
        </p:txBody>
      </p:sp>
    </p:spTree>
    <p:extLst>
      <p:ext uri="{BB962C8B-B14F-4D97-AF65-F5344CB8AC3E}">
        <p14:creationId xmlns:p14="http://schemas.microsoft.com/office/powerpoint/2010/main" val="2435015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6C41CA5-4948-9BEA-3A40-5B2762AD57FB}"/>
              </a:ext>
            </a:extLst>
          </p:cNvPr>
          <p:cNvSpPr txBox="1"/>
          <p:nvPr/>
        </p:nvSpPr>
        <p:spPr>
          <a:xfrm>
            <a:off x="112619" y="208722"/>
            <a:ext cx="5764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u="sng" dirty="0">
                <a:solidFill>
                  <a:schemeClr val="bg1"/>
                </a:solidFill>
              </a:rPr>
              <a:t>FORÇAS GENERALIZADAS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C99859E-E5F5-1B9C-B6AB-D8CE8ACE58B9}"/>
                  </a:ext>
                </a:extLst>
              </p:cNvPr>
              <p:cNvSpPr txBox="1"/>
              <p:nvPr/>
            </p:nvSpPr>
            <p:spPr>
              <a:xfrm>
                <a:off x="2355574" y="2319347"/>
                <a:ext cx="4929809" cy="633507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pt-BR" sz="2800" b="1" dirty="0">
                    <a:solidFill>
                      <a:schemeClr val="bg1"/>
                    </a:solidFill>
                  </a:rPr>
                  <a:t>W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bSup>
                          <m:sSubSup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d>
                              <m:d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</m:sup>
                        </m:sSub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8C99859E-E5F5-1B9C-B6AB-D8CE8ACE5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574" y="2319347"/>
                <a:ext cx="4929809" cy="633507"/>
              </a:xfrm>
              <a:prstGeom prst="rect">
                <a:avLst/>
              </a:prstGeom>
              <a:blipFill>
                <a:blip r:embed="rId2"/>
                <a:stretch>
                  <a:fillRect l="-771" t="-92157" b="-1549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F19B2EFD-BB21-B881-9C17-514E6D584E05}"/>
              </a:ext>
            </a:extLst>
          </p:cNvPr>
          <p:cNvSpPr txBox="1"/>
          <p:nvPr/>
        </p:nvSpPr>
        <p:spPr>
          <a:xfrm>
            <a:off x="457200" y="1043609"/>
            <a:ext cx="108013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RETOMANDO O RESULTADO (8), OBTIDO PELO PRINCÍPIO DOS </a:t>
            </a:r>
          </a:p>
          <a:p>
            <a:r>
              <a:rPr lang="pt-BR" sz="2800" dirty="0">
                <a:solidFill>
                  <a:schemeClr val="bg1"/>
                </a:solidFill>
              </a:rPr>
              <a:t>TRABALHOS VIRTUAIS, TEMOS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8F824FD-8B3F-190C-6400-99C2EE24606A}"/>
                  </a:ext>
                </a:extLst>
              </p:cNvPr>
              <p:cNvSpPr txBox="1"/>
              <p:nvPr/>
            </p:nvSpPr>
            <p:spPr>
              <a:xfrm>
                <a:off x="457200" y="3274485"/>
                <a:ext cx="11508279" cy="2310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>
                    <a:solidFill>
                      <a:schemeClr val="bg1"/>
                    </a:solidFill>
                  </a:rPr>
                  <a:t>VAMOS ADMITIR, INICIALMENTE, TAIS FORÇAS E DESLOCAMENTOS</a:t>
                </a: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EXPRESSOS NO SISTEMA CARTESIANO. SEJA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sSub>
                      <m:sSubPr>
                        <m:ctrlP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sSub>
                      <m:sSubPr>
                        <m:ctrlP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acc>
                          <m:accPr>
                            <m:chr m:val="⃗"/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</m:acc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pt-BR" sz="2800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pt-BR" sz="2800" dirty="0">
                    <a:solidFill>
                      <a:schemeClr val="bg1"/>
                    </a:solidFill>
                  </a:rPr>
                  <a:t>Com tal definição, podemos expressar o resultado (8) por</a:t>
                </a:r>
              </a:p>
              <a:p>
                <a:pPr algn="just"/>
                <a:endParaRPr lang="pt-BR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08F824FD-8B3F-190C-6400-99C2EE246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74485"/>
                <a:ext cx="11508279" cy="2310825"/>
              </a:xfrm>
              <a:prstGeom prst="rect">
                <a:avLst/>
              </a:prstGeom>
              <a:blipFill>
                <a:blip r:embed="rId3"/>
                <a:stretch>
                  <a:fillRect l="-1213" t="-2732" r="-1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D6B0404-9D8E-25BE-A7CF-BA3887CC6803}"/>
                  </a:ext>
                </a:extLst>
              </p:cNvPr>
              <p:cNvSpPr txBox="1"/>
              <p:nvPr/>
            </p:nvSpPr>
            <p:spPr>
              <a:xfrm>
                <a:off x="4015408" y="5409211"/>
                <a:ext cx="4929809" cy="611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pt-BR" sz="2800" b="1" dirty="0">
                    <a:solidFill>
                      <a:schemeClr val="bg1"/>
                    </a:solidFill>
                  </a:rPr>
                  <a:t>W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(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𝟏𝟑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5D6B0404-9D8E-25BE-A7CF-BA3887CC6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408" y="5409211"/>
                <a:ext cx="4929809" cy="611578"/>
              </a:xfrm>
              <a:prstGeom prst="rect">
                <a:avLst/>
              </a:prstGeom>
              <a:blipFill>
                <a:blip r:embed="rId4"/>
                <a:stretch>
                  <a:fillRect l="-1028" t="-100000" b="-15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100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78787B7-02E9-5DD0-3C6E-045E6AD3CB86}"/>
              </a:ext>
            </a:extLst>
          </p:cNvPr>
          <p:cNvSpPr txBox="1"/>
          <p:nvPr/>
        </p:nvSpPr>
        <p:spPr>
          <a:xfrm>
            <a:off x="513382" y="427382"/>
            <a:ext cx="113255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Agora, considerando o caso de vínculos </a:t>
            </a:r>
            <a:r>
              <a:rPr lang="pt-BR" sz="2800" dirty="0" err="1">
                <a:solidFill>
                  <a:schemeClr val="bg1"/>
                </a:solidFill>
              </a:rPr>
              <a:t>holônomos</a:t>
            </a:r>
            <a:r>
              <a:rPr lang="pt-BR" sz="2800" dirty="0">
                <a:solidFill>
                  <a:schemeClr val="bg1"/>
                </a:solidFill>
              </a:rPr>
              <a:t>, podemos</a:t>
            </a:r>
          </a:p>
          <a:p>
            <a:r>
              <a:rPr lang="pt-BR" sz="2800" dirty="0">
                <a:solidFill>
                  <a:schemeClr val="bg1"/>
                </a:solidFill>
              </a:rPr>
              <a:t>expressar as condições de vínculo em termos das coordenadas</a:t>
            </a:r>
          </a:p>
          <a:p>
            <a:r>
              <a:rPr lang="pt-BR" sz="2800" dirty="0">
                <a:solidFill>
                  <a:schemeClr val="bg1"/>
                </a:solidFill>
              </a:rPr>
              <a:t>generalizadas. Supondo </a:t>
            </a:r>
            <a:r>
              <a:rPr lang="pt-BR" sz="2800" b="1" dirty="0">
                <a:solidFill>
                  <a:schemeClr val="bg1"/>
                </a:solidFill>
              </a:rPr>
              <a:t>3N</a:t>
            </a:r>
            <a:r>
              <a:rPr lang="pt-BR" sz="2800" dirty="0">
                <a:solidFill>
                  <a:schemeClr val="bg1"/>
                </a:solidFill>
              </a:rPr>
              <a:t> coordenadas cartesianas, </a:t>
            </a:r>
          </a:p>
          <a:p>
            <a:r>
              <a:rPr lang="pt-BR" sz="2800" b="1" dirty="0" err="1">
                <a:solidFill>
                  <a:schemeClr val="bg1"/>
                </a:solidFill>
              </a:rPr>
              <a:t>p</a:t>
            </a:r>
            <a:r>
              <a:rPr lang="pt-BR" sz="2800" dirty="0">
                <a:solidFill>
                  <a:schemeClr val="bg1"/>
                </a:solidFill>
              </a:rPr>
              <a:t> relações de vínculo e </a:t>
            </a:r>
            <a:r>
              <a:rPr lang="pt-BR" sz="2800" b="1" i="1" dirty="0">
                <a:solidFill>
                  <a:schemeClr val="bg1"/>
                </a:solidFill>
              </a:rPr>
              <a:t>3N – </a:t>
            </a:r>
            <a:r>
              <a:rPr lang="pt-BR" sz="2800" b="1" i="1" dirty="0" err="1">
                <a:solidFill>
                  <a:schemeClr val="bg1"/>
                </a:solidFill>
              </a:rPr>
              <a:t>p</a:t>
            </a:r>
            <a:r>
              <a:rPr lang="pt-BR" sz="2800" b="1" i="1" dirty="0">
                <a:solidFill>
                  <a:schemeClr val="bg1"/>
                </a:solidFill>
              </a:rPr>
              <a:t> = </a:t>
            </a:r>
            <a:r>
              <a:rPr lang="pt-BR" sz="2800" b="1" i="1" dirty="0" err="1">
                <a:solidFill>
                  <a:schemeClr val="bg1"/>
                </a:solidFill>
              </a:rPr>
              <a:t>n</a:t>
            </a:r>
            <a:r>
              <a:rPr lang="pt-BR" sz="2800" dirty="0">
                <a:solidFill>
                  <a:schemeClr val="bg1"/>
                </a:solidFill>
              </a:rPr>
              <a:t>, graus de liberdade, temos: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25CF0E5-EBF5-E363-A097-844AF1B31D42}"/>
                  </a:ext>
                </a:extLst>
              </p:cNvPr>
              <p:cNvSpPr txBox="1"/>
              <p:nvPr/>
            </p:nvSpPr>
            <p:spPr>
              <a:xfrm>
                <a:off x="513382" y="2474844"/>
                <a:ext cx="4555414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,.......,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8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,.......,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800" b="0" dirty="0">
                  <a:solidFill>
                    <a:schemeClr val="bg1"/>
                  </a:solidFill>
                </a:endParaRP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,.......,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D25CF0E5-EBF5-E363-A097-844AF1B31D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82" y="2474844"/>
                <a:ext cx="4555414" cy="2246769"/>
              </a:xfrm>
              <a:prstGeom prst="rect">
                <a:avLst/>
              </a:prstGeom>
              <a:blipFill>
                <a:blip r:embed="rId2"/>
                <a:stretch>
                  <a:fillRect l="-2786" t="-2809" r="-836" b="-674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4A27C3CE-3148-5225-816C-5BB1513EBEBE}"/>
              </a:ext>
            </a:extLst>
          </p:cNvPr>
          <p:cNvSpPr txBox="1"/>
          <p:nvPr/>
        </p:nvSpPr>
        <p:spPr>
          <a:xfrm>
            <a:off x="5903843" y="3269974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Logo,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B19E888-E1E9-8952-26B8-D917C4F20236}"/>
                  </a:ext>
                </a:extLst>
              </p:cNvPr>
              <p:cNvSpPr txBox="1"/>
              <p:nvPr/>
            </p:nvSpPr>
            <p:spPr>
              <a:xfrm>
                <a:off x="6877878" y="3760365"/>
                <a:ext cx="4940904" cy="1241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2800" dirty="0" err="1">
                    <a:solidFill>
                      <a:schemeClr val="bg1"/>
                    </a:solidFill>
                  </a:rPr>
                  <a:t>dt</a:t>
                </a:r>
                <a:r>
                  <a:rPr lang="pt-BR" sz="2800" dirty="0">
                    <a:solidFill>
                      <a:schemeClr val="bg1"/>
                    </a:solidFill>
                  </a:rPr>
                  <a:t> (14)</a:t>
                </a: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e, portanto</a:t>
                </a:r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5B19E888-E1E9-8952-26B8-D917C4F20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878" y="3760365"/>
                <a:ext cx="4940904" cy="1241878"/>
              </a:xfrm>
              <a:prstGeom prst="rect">
                <a:avLst/>
              </a:prstGeom>
              <a:blipFill>
                <a:blip r:embed="rId3"/>
                <a:stretch>
                  <a:fillRect l="-2564" t="-43434" r="-1538" b="-3434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4C589268-D56F-3F5E-E8D4-83DBFFE6C2AD}"/>
                  </a:ext>
                </a:extLst>
              </p:cNvPr>
              <p:cNvSpPr txBox="1"/>
              <p:nvPr/>
            </p:nvSpPr>
            <p:spPr>
              <a:xfrm>
                <a:off x="6877878" y="4969414"/>
                <a:ext cx="3715184" cy="126855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(15)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4C589268-D56F-3F5E-E8D4-83DBFFE6C2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878" y="4969414"/>
                <a:ext cx="3715184" cy="1268552"/>
              </a:xfrm>
              <a:prstGeom prst="rect">
                <a:avLst/>
              </a:prstGeom>
              <a:blipFill>
                <a:blip r:embed="rId4"/>
                <a:stretch>
                  <a:fillRect l="-6463" t="-106931" b="-1623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91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296B090-6DF5-2169-3212-89F01D931DA0}"/>
              </a:ext>
            </a:extLst>
          </p:cNvPr>
          <p:cNvSpPr txBox="1"/>
          <p:nvPr/>
        </p:nvSpPr>
        <p:spPr>
          <a:xfrm>
            <a:off x="239843" y="179882"/>
            <a:ext cx="386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1. INTRODUÇÃO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AF3DC2B-38DE-51DE-0E85-24AFE2926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741" y="2675876"/>
            <a:ext cx="5701259" cy="387750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13F4640-2525-632F-8DA2-0DC0E04F818B}"/>
              </a:ext>
            </a:extLst>
          </p:cNvPr>
          <p:cNvSpPr txBox="1"/>
          <p:nvPr/>
        </p:nvSpPr>
        <p:spPr>
          <a:xfrm>
            <a:off x="149902" y="826213"/>
            <a:ext cx="7180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highlight>
                  <a:srgbClr val="FFFF00"/>
                </a:highlight>
              </a:rPr>
              <a:t>EM VÁRIAS DAS APLICAÇÕES MECATRÔNICAS, ESTAMOS INTERESSADOS NA ANÁLISE E CONTROLE DE SISTEMAS DE COMPOSTOS POR VÁRIOS  CORPOS RÍGIDOS INTERCONECTADOS.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A5B8440-CBEC-45CE-EF34-3019308DA689}"/>
              </a:ext>
            </a:extLst>
          </p:cNvPr>
          <p:cNvSpPr txBox="1"/>
          <p:nvPr/>
        </p:nvSpPr>
        <p:spPr>
          <a:xfrm flipH="1">
            <a:off x="149902" y="2747079"/>
            <a:ext cx="55406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highlight>
                  <a:srgbClr val="FF0000"/>
                </a:highlight>
              </a:rPr>
              <a:t>A ABORDAGEM LAGRANGIANA É UMA FERRAMENTA MUITO ÚTIL PARA A MODELAGEM DA DINÂMICA DE TAIS SISTEMAS, E LEVA VANTAGEM, EM </a:t>
            </a:r>
            <a:r>
              <a:rPr lang="pt-BR" sz="2800" b="1">
                <a:solidFill>
                  <a:schemeClr val="bg1"/>
                </a:solidFill>
                <a:highlight>
                  <a:srgbClr val="FF0000"/>
                </a:highlight>
              </a:rPr>
              <a:t>VÁRIOS CASOS, </a:t>
            </a:r>
            <a:r>
              <a:rPr lang="pt-BR" sz="2800" b="1" dirty="0">
                <a:solidFill>
                  <a:schemeClr val="bg1"/>
                </a:solidFill>
                <a:highlight>
                  <a:srgbClr val="FF0000"/>
                </a:highlight>
              </a:rPr>
              <a:t>COM RELAÇÃO À MODELAGEM NEWTONIANA</a:t>
            </a:r>
          </a:p>
        </p:txBody>
      </p:sp>
    </p:spTree>
    <p:extLst>
      <p:ext uri="{BB962C8B-B14F-4D97-AF65-F5344CB8AC3E}">
        <p14:creationId xmlns:p14="http://schemas.microsoft.com/office/powerpoint/2010/main" val="782264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7EBB930-867F-773D-4397-7788B9FD5047}"/>
              </a:ext>
            </a:extLst>
          </p:cNvPr>
          <p:cNvSpPr txBox="1"/>
          <p:nvPr/>
        </p:nvSpPr>
        <p:spPr>
          <a:xfrm>
            <a:off x="695739" y="566530"/>
            <a:ext cx="5535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APLICANDO (15) EM (13), VEM: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44914FE-FBBB-98A6-9A19-CE71430A52A1}"/>
                  </a:ext>
                </a:extLst>
              </p:cNvPr>
              <p:cNvSpPr txBox="1"/>
              <p:nvPr/>
            </p:nvSpPr>
            <p:spPr>
              <a:xfrm>
                <a:off x="616225" y="1523012"/>
                <a:ext cx="10992679" cy="810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pt-BR" sz="2800" b="1" dirty="0">
                    <a:solidFill>
                      <a:schemeClr val="bg1"/>
                    </a:solidFill>
                  </a:rPr>
                  <a:t>W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p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nary>
                              <m:naryPr>
                                <m:chr m:val="∑"/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t-BR" sz="2800" b="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f>
                                  <m:fPr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pt-BR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pt-BR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pt-BR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nary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chr m:val="∑"/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pt-BR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pt-BR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p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pt-BR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pt-BR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f>
                                      <m:fPr>
                                        <m:ctrlPr>
                                          <a:rPr lang="pt-BR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2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2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pt-BR" sz="2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pt-BR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pt-BR" sz="2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BR" sz="2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b>
                                            <m:r>
                                              <a:rPr lang="pt-BR" sz="2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nary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=</m:t>
                                </m:r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44914FE-FBBB-98A6-9A19-CE71430A5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5" y="1523012"/>
                <a:ext cx="10992679" cy="810991"/>
              </a:xfrm>
              <a:prstGeom prst="rect">
                <a:avLst/>
              </a:prstGeom>
              <a:blipFill>
                <a:blip r:embed="rId2"/>
                <a:stretch>
                  <a:fillRect l="-346" t="-67188" b="-1078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9933525-2661-C0AE-9147-08193312CFEA}"/>
                  </a:ext>
                </a:extLst>
              </p:cNvPr>
              <p:cNvSpPr txBox="1"/>
              <p:nvPr/>
            </p:nvSpPr>
            <p:spPr>
              <a:xfrm>
                <a:off x="667637" y="3338057"/>
                <a:ext cx="3786810" cy="13481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(16)</m:t>
                          </m:r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19933525-2661-C0AE-9147-08193312C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37" y="3338057"/>
                <a:ext cx="3786810" cy="1348190"/>
              </a:xfrm>
              <a:prstGeom prst="rect">
                <a:avLst/>
              </a:prstGeom>
              <a:blipFill>
                <a:blip r:embed="rId3"/>
                <a:stretch>
                  <a:fillRect l="-4348" t="-98131" b="-1495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82313739-DCCF-195D-9D1F-16EF714B918A}"/>
              </a:ext>
            </a:extLst>
          </p:cNvPr>
          <p:cNvSpPr txBox="1"/>
          <p:nvPr/>
        </p:nvSpPr>
        <p:spPr>
          <a:xfrm>
            <a:off x="924339" y="2663687"/>
            <a:ext cx="219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DEFININDO,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351A4EE-985E-A358-0F57-E5F62AC2CFBB}"/>
              </a:ext>
            </a:extLst>
          </p:cNvPr>
          <p:cNvSpPr txBox="1"/>
          <p:nvPr/>
        </p:nvSpPr>
        <p:spPr>
          <a:xfrm>
            <a:off x="182309" y="4783693"/>
            <a:ext cx="5873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, PODEMOS EXPRESSAR (13) POR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D886C4F-25A5-FC1E-EC67-9A78DB5968BD}"/>
                  </a:ext>
                </a:extLst>
              </p:cNvPr>
              <p:cNvSpPr txBox="1"/>
              <p:nvPr/>
            </p:nvSpPr>
            <p:spPr>
              <a:xfrm>
                <a:off x="695739" y="5433255"/>
                <a:ext cx="7664490" cy="546688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pt-BR" sz="2800" b="1" dirty="0">
                    <a:solidFill>
                      <a:schemeClr val="bg1"/>
                    </a:solidFill>
                  </a:rPr>
                  <a:t>W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</m:t>
                        </m:r>
                        <m:d>
                          <m:d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𝟏𝟕</m:t>
                            </m:r>
                          </m:e>
                        </m:d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𝑵𝑶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𝑬𝑸𝑼𝑰𝑳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Í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𝑩𝑹𝑰𝑶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pt-BR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1D886C4F-25A5-FC1E-EC67-9A78DB596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39" y="5433255"/>
                <a:ext cx="7664490" cy="546688"/>
              </a:xfrm>
              <a:prstGeom prst="rect">
                <a:avLst/>
              </a:prstGeom>
              <a:blipFill>
                <a:blip r:embed="rId4"/>
                <a:stretch>
                  <a:fillRect t="-8889" b="-2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0CBA266-DB7F-4165-678A-021AAF41F64B}"/>
                  </a:ext>
                </a:extLst>
              </p:cNvPr>
              <p:cNvSpPr txBox="1"/>
              <p:nvPr/>
            </p:nvSpPr>
            <p:spPr>
              <a:xfrm>
                <a:off x="5155893" y="3622019"/>
                <a:ext cx="6721368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BR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Ã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𝑨𝑺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“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𝑭𝑶𝑹</m:t>
                      </m:r>
                      <m:r>
                        <a:rPr lang="pt-BR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𝑨𝑺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𝑮𝑬𝑵𝑬𝑹𝑨𝑳𝑰𝒁𝑨𝑫𝑨𝑺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0CBA266-DB7F-4165-678A-021AAF41F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893" y="3622019"/>
                <a:ext cx="6721368" cy="523220"/>
              </a:xfrm>
              <a:prstGeom prst="rect">
                <a:avLst/>
              </a:prstGeom>
              <a:blipFill>
                <a:blip r:embed="rId5"/>
                <a:stretch>
                  <a:fillRect b="-261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2FF2630-6B30-3745-CA47-28CB5CED5944}"/>
                  </a:ext>
                </a:extLst>
              </p:cNvPr>
              <p:cNvSpPr txBox="1"/>
              <p:nvPr/>
            </p:nvSpPr>
            <p:spPr>
              <a:xfrm>
                <a:off x="2201899" y="3095740"/>
                <a:ext cx="5039644" cy="224676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“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𝑭𝑶𝑹</m:t>
                      </m:r>
                      <m:r>
                        <a:rPr lang="pt-BR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𝑨𝑺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𝑮𝑬𝑵𝑬𝑹𝑨𝑳𝑰𝒁𝑨𝑫𝑨𝑺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”</m:t>
                      </m:r>
                    </m:oMath>
                  </m:oMathPara>
                </a14:m>
                <a:endParaRPr lang="pt-BR" sz="280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pt-BR" sz="2800" b="1" dirty="0">
                    <a:solidFill>
                      <a:schemeClr val="bg1"/>
                    </a:solidFill>
                  </a:rPr>
                  <a:t>SÃO AQUELAS QUE REALIZAM TRABALHO VIRTUAL EM TERMOS DAS VARIÁVEIS GENERALIDADAS</a:t>
                </a:r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12FF2630-6B30-3745-CA47-28CB5CED5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99" y="3095740"/>
                <a:ext cx="5039644" cy="2246769"/>
              </a:xfrm>
              <a:prstGeom prst="rect">
                <a:avLst/>
              </a:prstGeom>
              <a:blipFill>
                <a:blip r:embed="rId2"/>
                <a:stretch>
                  <a:fillRect l="-2056" r="-967" b="-67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79DB92AF-69F1-CBEA-A0AB-C985B06C6AF7}"/>
              </a:ext>
            </a:extLst>
          </p:cNvPr>
          <p:cNvSpPr txBox="1"/>
          <p:nvPr/>
        </p:nvSpPr>
        <p:spPr>
          <a:xfrm>
            <a:off x="2201899" y="354562"/>
            <a:ext cx="516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NUMA SITUAÇÃO GENÉRICA: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485C558-659F-1942-5A4B-940446163863}"/>
                  </a:ext>
                </a:extLst>
              </p:cNvPr>
              <p:cNvSpPr txBox="1"/>
              <p:nvPr/>
            </p:nvSpPr>
            <p:spPr>
              <a:xfrm>
                <a:off x="3190123" y="1725151"/>
                <a:ext cx="2905877" cy="52322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pt-BR" sz="2800" b="1" dirty="0">
                    <a:solidFill>
                      <a:schemeClr val="bg1"/>
                    </a:solidFill>
                  </a:rPr>
                  <a:t>W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pt-BR" sz="28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A485C558-659F-1942-5A4B-940446163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123" y="1725151"/>
                <a:ext cx="2905877" cy="523220"/>
              </a:xfrm>
              <a:prstGeom prst="rect">
                <a:avLst/>
              </a:prstGeom>
              <a:blipFill>
                <a:blip r:embed="rId3"/>
                <a:stretch>
                  <a:fillRect t="-13953" b="-302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252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13880C0-8FEC-6BD3-B15A-CFE0BD4BA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98" y="1063954"/>
            <a:ext cx="3475639" cy="212751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4A4AAD0-8ABB-CDE2-312B-AA09E8275F51}"/>
              </a:ext>
            </a:extLst>
          </p:cNvPr>
          <p:cNvSpPr txBox="1"/>
          <p:nvPr/>
        </p:nvSpPr>
        <p:spPr>
          <a:xfrm>
            <a:off x="851338" y="388883"/>
            <a:ext cx="5101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EXEMPLO: PÊNDULO SIMPLES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2E43F49-E8EE-4776-A7DB-69B560CB9752}"/>
              </a:ext>
            </a:extLst>
          </p:cNvPr>
          <p:cNvSpPr txBox="1"/>
          <p:nvPr/>
        </p:nvSpPr>
        <p:spPr>
          <a:xfrm>
            <a:off x="359216" y="3265367"/>
            <a:ext cx="73693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>
                <a:solidFill>
                  <a:schemeClr val="bg1"/>
                </a:solidFill>
              </a:rPr>
              <a:t>T</a:t>
            </a:r>
            <a:r>
              <a:rPr lang="pt-BR" sz="2800" dirty="0">
                <a:solidFill>
                  <a:schemeClr val="bg1"/>
                </a:solidFill>
              </a:rPr>
              <a:t>: força de vínculo</a:t>
            </a:r>
          </a:p>
          <a:p>
            <a:r>
              <a:rPr lang="pt-BR" sz="2800" dirty="0">
                <a:solidFill>
                  <a:schemeClr val="bg1"/>
                </a:solidFill>
              </a:rPr>
              <a:t>Peso: Força Ativa. Realiza trabalho virtual</a:t>
            </a:r>
          </a:p>
          <a:p>
            <a:r>
              <a:rPr lang="pt-BR" sz="2800" dirty="0">
                <a:solidFill>
                  <a:schemeClr val="bg1"/>
                </a:solidFill>
              </a:rPr>
              <a:t>N =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FD19069-F7FA-074F-FE9F-8C4B0D6DA7DD}"/>
                  </a:ext>
                </a:extLst>
              </p:cNvPr>
              <p:cNvSpPr txBox="1"/>
              <p:nvPr/>
            </p:nvSpPr>
            <p:spPr>
              <a:xfrm>
                <a:off x="5416792" y="2057518"/>
                <a:ext cx="20312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𝑎𝑐𝑜𝑠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FD19069-F7FA-074F-FE9F-8C4B0D6DA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92" y="2057518"/>
                <a:ext cx="203126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47DFDB7-503E-53A6-8F6B-9FB789B4F57F}"/>
                  </a:ext>
                </a:extLst>
              </p:cNvPr>
              <p:cNvSpPr txBox="1"/>
              <p:nvPr/>
            </p:nvSpPr>
            <p:spPr>
              <a:xfrm>
                <a:off x="5416792" y="2556233"/>
                <a:ext cx="206838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𝑎𝑠𝑒𝑛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E47DFDB7-503E-53A6-8F6B-9FB789B4F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6792" y="2556233"/>
                <a:ext cx="206838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>
            <a:extLst>
              <a:ext uri="{FF2B5EF4-FFF2-40B4-BE49-F238E27FC236}">
                <a16:creationId xmlns:a16="http://schemas.microsoft.com/office/drawing/2014/main" id="{27877635-B87D-7C74-4B21-1D3250546B15}"/>
              </a:ext>
            </a:extLst>
          </p:cNvPr>
          <p:cNvSpPr txBox="1"/>
          <p:nvPr/>
        </p:nvSpPr>
        <p:spPr>
          <a:xfrm>
            <a:off x="551792" y="4689375"/>
            <a:ext cx="73581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Só temos 1 coordenada generalizada: </a:t>
            </a:r>
            <a:r>
              <a:rPr lang="pt-BR" sz="2800" dirty="0" err="1">
                <a:solidFill>
                  <a:schemeClr val="bg1"/>
                </a:solidFill>
              </a:rPr>
              <a:t>θ</a:t>
            </a:r>
            <a:r>
              <a:rPr lang="pt-BR" sz="2800" dirty="0">
                <a:solidFill>
                  <a:schemeClr val="bg1"/>
                </a:solidFill>
              </a:rPr>
              <a:t> </a:t>
            </a:r>
          </a:p>
          <a:p>
            <a:r>
              <a:rPr lang="pt-BR" sz="2800" dirty="0">
                <a:solidFill>
                  <a:schemeClr val="bg1"/>
                </a:solidFill>
              </a:rPr>
              <a:t>A força generalizada é: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317EDE9-4378-160D-5910-7FBA4B96F51B}"/>
                  </a:ext>
                </a:extLst>
              </p:cNvPr>
              <p:cNvSpPr txBox="1"/>
              <p:nvPr/>
            </p:nvSpPr>
            <p:spPr>
              <a:xfrm>
                <a:off x="1487578" y="5629176"/>
                <a:ext cx="8451801" cy="633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𝑚𝑔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</m:t>
                    </m:r>
                    <m:d>
                      <m:d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𝑎𝑠𝑒𝑛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𝑚𝑔𝑎𝑠𝑒𝑛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3317EDE9-4378-160D-5910-7FBA4B96F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78" y="5629176"/>
                <a:ext cx="8451801" cy="633443"/>
              </a:xfrm>
              <a:prstGeom prst="rect">
                <a:avLst/>
              </a:prstGeom>
              <a:blipFill>
                <a:blip r:embed="rId5"/>
                <a:stretch>
                  <a:fillRect l="-1802" t="-2000" r="-901" b="-18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BEC2444-E60F-D3D4-A668-906DB27A4745}"/>
                  </a:ext>
                </a:extLst>
              </p:cNvPr>
              <p:cNvSpPr txBox="1"/>
              <p:nvPr/>
            </p:nvSpPr>
            <p:spPr>
              <a:xfrm>
                <a:off x="8045974" y="2992440"/>
                <a:ext cx="3786810" cy="13481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pt-BR" sz="2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BEC2444-E60F-D3D4-A668-906DB27A4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974" y="2992440"/>
                <a:ext cx="3786810" cy="1348190"/>
              </a:xfrm>
              <a:prstGeom prst="rect">
                <a:avLst/>
              </a:prstGeom>
              <a:blipFill>
                <a:blip r:embed="rId6"/>
                <a:stretch>
                  <a:fillRect t="-97196" b="-1504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367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C6BD90D-D6F6-078D-FF96-C89DBB6CD241}"/>
              </a:ext>
            </a:extLst>
          </p:cNvPr>
          <p:cNvSpPr txBox="1"/>
          <p:nvPr/>
        </p:nvSpPr>
        <p:spPr>
          <a:xfrm>
            <a:off x="2980132" y="69349"/>
            <a:ext cx="64059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u="sng" dirty="0">
                <a:solidFill>
                  <a:schemeClr val="bg1"/>
                </a:solidFill>
              </a:rPr>
              <a:t>ENERGIA CINÉTICA EM TERMOS DAS </a:t>
            </a:r>
          </a:p>
          <a:p>
            <a:pPr algn="ctr"/>
            <a:r>
              <a:rPr lang="pt-BR" sz="2800" b="1" u="sng" dirty="0">
                <a:solidFill>
                  <a:schemeClr val="bg1"/>
                </a:solidFill>
              </a:rPr>
              <a:t>COORDENADAS GENERALIZADAS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413314C-74EB-EEEF-0CAA-5B249145A2DE}"/>
                  </a:ext>
                </a:extLst>
              </p:cNvPr>
              <p:cNvSpPr txBox="1"/>
              <p:nvPr/>
            </p:nvSpPr>
            <p:spPr>
              <a:xfrm>
                <a:off x="536429" y="957852"/>
                <a:ext cx="10513840" cy="3458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̇"/>
                                  <m:ctrlP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BR" sz="2800" dirty="0">
                  <a:solidFill>
                    <a:schemeClr val="bg1"/>
                  </a:solidFill>
                </a:endParaRP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,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 é a massa do primeiro ponto material,</a:t>
                </a: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 é a massa do segundo ponto material,</a:t>
                </a: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e assim sucessivamente.</a:t>
                </a:r>
              </a:p>
              <a:p>
                <a:endParaRPr lang="pt-BR" sz="2800" dirty="0">
                  <a:solidFill>
                    <a:schemeClr val="bg1"/>
                  </a:solidFill>
                </a:endParaRP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Levando em conta que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413314C-74EB-EEEF-0CAA-5B249145A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29" y="957852"/>
                <a:ext cx="10513840" cy="3458319"/>
              </a:xfrm>
              <a:prstGeom prst="rect">
                <a:avLst/>
              </a:prstGeom>
              <a:blipFill>
                <a:blip r:embed="rId2"/>
                <a:stretch>
                  <a:fillRect l="-1206" t="-38462" r="-241" b="-40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84D9AF8-EF0B-FF0B-0677-C47608A95089}"/>
                  </a:ext>
                </a:extLst>
              </p:cNvPr>
              <p:cNvSpPr txBox="1"/>
              <p:nvPr/>
            </p:nvSpPr>
            <p:spPr>
              <a:xfrm>
                <a:off x="5230846" y="3807315"/>
                <a:ext cx="4275722" cy="781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acc>
                      <m:accPr>
                        <m:chr m:val="̇"/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 (18)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84D9AF8-EF0B-FF0B-0677-C47608A95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846" y="3807315"/>
                <a:ext cx="4275722" cy="781945"/>
              </a:xfrm>
              <a:prstGeom prst="rect">
                <a:avLst/>
              </a:prstGeom>
              <a:blipFill>
                <a:blip r:embed="rId3"/>
                <a:stretch>
                  <a:fillRect t="-74194" r="-2071" b="-1112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F566E675-07D9-DADA-74CA-97857D7EA69D}"/>
              </a:ext>
            </a:extLst>
          </p:cNvPr>
          <p:cNvSpPr txBox="1"/>
          <p:nvPr/>
        </p:nvSpPr>
        <p:spPr>
          <a:xfrm>
            <a:off x="0" y="4762350"/>
            <a:ext cx="1451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, temos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8C2BD1A-C796-29C5-83EA-3778EB2EC485}"/>
                  </a:ext>
                </a:extLst>
              </p:cNvPr>
              <p:cNvSpPr txBox="1"/>
              <p:nvPr/>
            </p:nvSpPr>
            <p:spPr>
              <a:xfrm>
                <a:off x="2072461" y="5239071"/>
                <a:ext cx="6102626" cy="1353640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f>
                                        <m:fPr>
                                          <m:ctrlPr>
                                            <a:rPr lang="pt-BR" sz="2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pt-BR" sz="2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pt-BR" sz="2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pt-BR" sz="2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pt-BR" sz="2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b>
                                              <m:r>
                                                <a:rPr lang="pt-BR" sz="28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nary>
                                  <m:acc>
                                    <m:accPr>
                                      <m:chr m:val="̇"/>
                                      <m:ctrlP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pt-BR" sz="2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BR" sz="2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pt-BR" sz="28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(19)</m:t>
                          </m:r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8C2BD1A-C796-29C5-83EA-3778EB2EC4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461" y="5239071"/>
                <a:ext cx="6102626" cy="1353640"/>
              </a:xfrm>
              <a:prstGeom prst="rect">
                <a:avLst/>
              </a:prstGeom>
              <a:blipFill>
                <a:blip r:embed="rId4"/>
                <a:stretch>
                  <a:fillRect l="-4366" t="-94393" r="-624" b="-1532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448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AF52F43-AE92-79F7-7C2D-3F73934AF2AA}"/>
              </a:ext>
            </a:extLst>
          </p:cNvPr>
          <p:cNvSpPr txBox="1"/>
          <p:nvPr/>
        </p:nvSpPr>
        <p:spPr>
          <a:xfrm>
            <a:off x="944217" y="914400"/>
            <a:ext cx="10516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As Equações de Lagrange são de deduzidas a partir da forma </a:t>
            </a:r>
            <a:r>
              <a:rPr lang="pt-BR" dirty="0" err="1">
                <a:solidFill>
                  <a:schemeClr val="bg1"/>
                </a:solidFill>
              </a:rPr>
              <a:t>Lagrangiana</a:t>
            </a:r>
            <a:r>
              <a:rPr lang="pt-BR" dirty="0">
                <a:solidFill>
                  <a:schemeClr val="bg1"/>
                </a:solidFill>
              </a:rPr>
              <a:t> do Princípio de </a:t>
            </a:r>
          </a:p>
          <a:p>
            <a:r>
              <a:rPr lang="pt-BR" dirty="0">
                <a:solidFill>
                  <a:schemeClr val="bg1"/>
                </a:solidFill>
              </a:rPr>
              <a:t>D’Alembert e  da Expressão da Energia Cinética, utilizando as expressões em função das</a:t>
            </a:r>
          </a:p>
          <a:p>
            <a:r>
              <a:rPr lang="pt-BR" dirty="0">
                <a:solidFill>
                  <a:schemeClr val="bg1"/>
                </a:solidFill>
              </a:rPr>
              <a:t>coordenadas generalizadas e alguma manipulação matemática.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44E08B1-28F9-BA68-53A2-238E68C6F10D}"/>
                  </a:ext>
                </a:extLst>
              </p:cNvPr>
              <p:cNvSpPr txBox="1"/>
              <p:nvPr/>
            </p:nvSpPr>
            <p:spPr>
              <a:xfrm>
                <a:off x="1474304" y="2113707"/>
                <a:ext cx="6427305" cy="737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pt-BR" sz="2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pt-BR" sz="2800" b="1" dirty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d>
                          <m:d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44E08B1-28F9-BA68-53A2-238E68C6F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304" y="2113707"/>
                <a:ext cx="6427305" cy="737189"/>
              </a:xfrm>
              <a:prstGeom prst="rect">
                <a:avLst/>
              </a:prstGeom>
              <a:blipFill>
                <a:blip r:embed="rId2"/>
                <a:stretch>
                  <a:fillRect l="-592" t="-76271" b="-1237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3D294066-5C50-DBAE-A039-5403AAD5A963}"/>
              </a:ext>
            </a:extLst>
          </p:cNvPr>
          <p:cNvSpPr txBox="1"/>
          <p:nvPr/>
        </p:nvSpPr>
        <p:spPr>
          <a:xfrm>
            <a:off x="689113" y="3083775"/>
            <a:ext cx="7733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Usando a expressão em termos das coordenadas cartesianas, vem: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35D8677-44C0-C0E5-6C09-7C5AF6B06C50}"/>
                  </a:ext>
                </a:extLst>
              </p:cNvPr>
              <p:cNvSpPr txBox="1"/>
              <p:nvPr/>
            </p:nvSpPr>
            <p:spPr>
              <a:xfrm>
                <a:off x="1123121" y="3491432"/>
                <a:ext cx="6102626" cy="1312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pt-BR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t-BR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pt-B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pt-BR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  <m:sSub>
                            <m:sSubPr>
                              <m:ctrlPr>
                                <a:rPr lang="pt-BR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pt-B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pt-BR" sz="2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pt-BR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𝜹</m:t>
                          </m:r>
                          <m:sSub>
                            <m:sSubPr>
                              <m:ctrlPr>
                                <a:rPr lang="pt-BR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pt-BR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335D8677-44C0-C0E5-6C09-7C5AF6B06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21" y="3491432"/>
                <a:ext cx="6102626" cy="1312347"/>
              </a:xfrm>
              <a:prstGeom prst="rect">
                <a:avLst/>
              </a:prstGeom>
              <a:blipFill>
                <a:blip r:embed="rId3"/>
                <a:stretch>
                  <a:fillRect l="-7277" t="-100962" b="-1567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>
            <a:extLst>
              <a:ext uri="{FF2B5EF4-FFF2-40B4-BE49-F238E27FC236}">
                <a16:creationId xmlns:a16="http://schemas.microsoft.com/office/drawing/2014/main" id="{2B9AF56D-677F-1C73-D725-1A9ABDBC9EBB}"/>
              </a:ext>
            </a:extLst>
          </p:cNvPr>
          <p:cNvSpPr txBox="1"/>
          <p:nvPr/>
        </p:nvSpPr>
        <p:spPr>
          <a:xfrm>
            <a:off x="301487" y="4912993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Aplicando (15) , vem: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7CA1D4B-0658-A59E-D9F2-562D7327A202}"/>
                  </a:ext>
                </a:extLst>
              </p:cNvPr>
              <p:cNvSpPr txBox="1"/>
              <p:nvPr/>
            </p:nvSpPr>
            <p:spPr>
              <a:xfrm>
                <a:off x="2780809" y="5207821"/>
                <a:ext cx="7046031" cy="14715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sSub>
                          <m:sSubPr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̈"/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f>
                              <m:f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=</a:t>
                </a:r>
              </a:p>
              <a:p>
                <a:r>
                  <a:rPr lang="pt-BR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pt-BR" sz="2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̈"/>
                                    <m:ctrlP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2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  (19)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67CA1D4B-0658-A59E-D9F2-562D7327A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809" y="5207821"/>
                <a:ext cx="7046031" cy="1471557"/>
              </a:xfrm>
              <a:prstGeom prst="rect">
                <a:avLst/>
              </a:prstGeom>
              <a:blipFill>
                <a:blip r:embed="rId4"/>
                <a:stretch>
                  <a:fillRect l="-7554" t="-37288" b="-576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48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C417D6E-9D28-3F48-688E-1CC4F92E8520}"/>
              </a:ext>
            </a:extLst>
          </p:cNvPr>
          <p:cNvSpPr txBox="1"/>
          <p:nvPr/>
        </p:nvSpPr>
        <p:spPr>
          <a:xfrm>
            <a:off x="0" y="0"/>
            <a:ext cx="104871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OS TERMOS ENTRE PARÊNTESES PODEM SER REPRESENTADOS</a:t>
            </a:r>
          </a:p>
          <a:p>
            <a:r>
              <a:rPr lang="pt-BR" sz="2800" dirty="0">
                <a:solidFill>
                  <a:schemeClr val="bg1"/>
                </a:solidFill>
              </a:rPr>
              <a:t>ATRAVÉS DE FORÇAS GENERALIZADAS E OPERAÇÕES DE</a:t>
            </a:r>
          </a:p>
          <a:p>
            <a:r>
              <a:rPr lang="pt-BR" sz="2800" dirty="0">
                <a:solidFill>
                  <a:schemeClr val="bg1"/>
                </a:solidFill>
              </a:rPr>
              <a:t>DERIVAÇÃO APLICADAS À ENERGIA CINÉTICA. PARA </a:t>
            </a:r>
          </a:p>
          <a:p>
            <a:r>
              <a:rPr lang="pt-BR" sz="2800" dirty="0">
                <a:solidFill>
                  <a:schemeClr val="bg1"/>
                </a:solidFill>
              </a:rPr>
              <a:t>CONSTATAR ESTE ÚLTIMO CASO, FAZEMOS USO DE: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92BEA0D-C74E-AC45-3DDE-48A7F2C40190}"/>
                  </a:ext>
                </a:extLst>
              </p:cNvPr>
              <p:cNvSpPr txBox="1"/>
              <p:nvPr/>
            </p:nvSpPr>
            <p:spPr>
              <a:xfrm>
                <a:off x="434009" y="1800107"/>
                <a:ext cx="7827720" cy="1993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>
                            <m:fPr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280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pt-BR" sz="28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(20)</m:t>
                          </m:r>
                        </m:e>
                      </m:nary>
                    </m:oMath>
                  </m:oMathPara>
                </a14:m>
                <a:endParaRPr lang="pt-BR" sz="28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̈"/>
                                <m:ctrlPr>
                                  <a:rPr lang="pt-BR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f>
                          <m:f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BR" sz="280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sz="2800" b="0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(21)</m:t>
                            </m:r>
                          </m:e>
                        </m:nary>
                      </m:e>
                    </m:nary>
                  </m:oMath>
                </a14:m>
                <a:endParaRPr lang="pt-BR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92BEA0D-C74E-AC45-3DDE-48A7F2C40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09" y="1800107"/>
                <a:ext cx="7827720" cy="1993494"/>
              </a:xfrm>
              <a:prstGeom prst="rect">
                <a:avLst/>
              </a:prstGeom>
              <a:blipFill>
                <a:blip r:embed="rId2"/>
                <a:stretch>
                  <a:fillRect l="-162" t="-66456" b="-6962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B400339-60F0-8971-93AF-B224AA3B6512}"/>
                  </a:ext>
                </a:extLst>
              </p:cNvPr>
              <p:cNvSpPr txBox="1"/>
              <p:nvPr/>
            </p:nvSpPr>
            <p:spPr>
              <a:xfrm>
                <a:off x="0" y="3743268"/>
                <a:ext cx="11757991" cy="798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800" dirty="0">
                    <a:solidFill>
                      <a:schemeClr val="bg1"/>
                    </a:solidFill>
                  </a:rPr>
                  <a:t>, pois, vemos que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b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, ao se derivar (18) em relação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DB400339-60F0-8971-93AF-B224AA3B6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43268"/>
                <a:ext cx="11757991" cy="798232"/>
              </a:xfrm>
              <a:prstGeom prst="rect">
                <a:avLst/>
              </a:prstGeom>
              <a:blipFill>
                <a:blip r:embed="rId3"/>
                <a:stretch>
                  <a:fillRect l="-1188" b="-15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431BB0B-C618-EB0B-501A-A9D7B21A74EE}"/>
                  </a:ext>
                </a:extLst>
              </p:cNvPr>
              <p:cNvSpPr txBox="1"/>
              <p:nvPr/>
            </p:nvSpPr>
            <p:spPr>
              <a:xfrm>
                <a:off x="-22364" y="4491166"/>
                <a:ext cx="12236728" cy="1212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800" dirty="0">
                    <a:solidFill>
                      <a:schemeClr val="bg1"/>
                    </a:solidFill>
                  </a:rPr>
                  <a:t>É fácil verificar que o último termo de (21) é igual  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Aplicando</m:t>
                    </m:r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essa</m:t>
                    </m:r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constata</m:t>
                    </m:r>
                    <m:r>
                      <a:rPr lang="pt-BR" sz="2800" i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ç</m:t>
                    </m:r>
                    <m:r>
                      <a:rPr lang="pt-BR" sz="280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ã</m:t>
                    </m:r>
                    <m:r>
                      <m:rPr>
                        <m:sty m:val="p"/>
                      </m:rP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e o resultado (21) na expressão (19), vem: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A431BB0B-C618-EB0B-501A-A9D7B21A7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364" y="4491166"/>
                <a:ext cx="12236728" cy="1212833"/>
              </a:xfrm>
              <a:prstGeom prst="rect">
                <a:avLst/>
              </a:prstGeom>
              <a:blipFill>
                <a:blip r:embed="rId4"/>
                <a:stretch>
                  <a:fillRect l="-1037" t="-5155" r="-1037" b="-206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39B8B6F-DA01-1528-BB81-F3EF2AAB5C18}"/>
                  </a:ext>
                </a:extLst>
              </p:cNvPr>
              <p:cNvSpPr txBox="1"/>
              <p:nvPr/>
            </p:nvSpPr>
            <p:spPr>
              <a:xfrm>
                <a:off x="1580322" y="5859621"/>
                <a:ext cx="6241774" cy="781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pt-BR" sz="2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pt-BR" sz="2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nary>
                        <m:r>
                          <a:rPr lang="pt-BR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)+</m:t>
                        </m:r>
                        <m:f>
                          <m:f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sSub>
                          <m:sSub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nary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 </a:t>
                </a:r>
                <a:endParaRPr lang="pt-BR" sz="28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39B8B6F-DA01-1528-BB81-F3EF2AAB5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322" y="5859621"/>
                <a:ext cx="6241774" cy="781945"/>
              </a:xfrm>
              <a:prstGeom prst="rect">
                <a:avLst/>
              </a:prstGeom>
              <a:blipFill>
                <a:blip r:embed="rId5"/>
                <a:stretch>
                  <a:fillRect l="-8740" t="-72581" r="-3252" b="-1112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24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E7BF91D-EE4E-E5B1-EB3D-973A321A4061}"/>
              </a:ext>
            </a:extLst>
          </p:cNvPr>
          <p:cNvSpPr txBox="1"/>
          <p:nvPr/>
        </p:nvSpPr>
        <p:spPr>
          <a:xfrm>
            <a:off x="0" y="129208"/>
            <a:ext cx="117888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FINALMENTE, APLICANDO A DEFINIÇÃO DE FORÇA GENERALIZADA </a:t>
            </a:r>
          </a:p>
          <a:p>
            <a:r>
              <a:rPr lang="pt-BR" sz="2800" dirty="0">
                <a:solidFill>
                  <a:schemeClr val="bg1"/>
                </a:solidFill>
              </a:rPr>
              <a:t>(16), VEM: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FBC2856-57EB-7590-BCD7-888FC968CF57}"/>
                  </a:ext>
                </a:extLst>
              </p:cNvPr>
              <p:cNvSpPr txBox="1"/>
              <p:nvPr/>
            </p:nvSpPr>
            <p:spPr>
              <a:xfrm>
                <a:off x="1403902" y="1360017"/>
                <a:ext cx="6167230" cy="1314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pt-BR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  <m:r>
                            <a:rPr lang="pt-BR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)+</m:t>
                          </m:r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4FBC2856-57EB-7590-BCD7-888FC968C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902" y="1360017"/>
                <a:ext cx="6167230" cy="1314399"/>
              </a:xfrm>
              <a:prstGeom prst="rect">
                <a:avLst/>
              </a:prstGeom>
              <a:blipFill>
                <a:blip r:embed="rId2"/>
                <a:stretch>
                  <a:fillRect l="-11499" t="-103846" b="-1548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4F0B0B2C-02F0-9F9F-D2C0-07AA8ECB658A}"/>
              </a:ext>
            </a:extLst>
          </p:cNvPr>
          <p:cNvSpPr txBox="1"/>
          <p:nvPr/>
        </p:nvSpPr>
        <p:spPr>
          <a:xfrm>
            <a:off x="218009" y="2689508"/>
            <a:ext cx="108205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COMO AS VARIÁVEIS GENERALIZADAS SÃO INDEPENDENTES, </a:t>
            </a:r>
          </a:p>
          <a:p>
            <a:r>
              <a:rPr lang="pt-BR" sz="2800" dirty="0">
                <a:solidFill>
                  <a:schemeClr val="bg1"/>
                </a:solidFill>
              </a:rPr>
              <a:t>PARA A IGUALDADE ACIMA SER VERIFICADA, O TERMO ENTRE</a:t>
            </a:r>
          </a:p>
          <a:p>
            <a:r>
              <a:rPr lang="pt-BR" sz="2800" dirty="0">
                <a:solidFill>
                  <a:schemeClr val="bg1"/>
                </a:solidFill>
              </a:rPr>
              <a:t>PARÊNTESES DEVE SER NULO. LOGO: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4D73D05-0254-BE43-F853-2DBC37383B27}"/>
                  </a:ext>
                </a:extLst>
              </p:cNvPr>
              <p:cNvSpPr txBox="1"/>
              <p:nvPr/>
            </p:nvSpPr>
            <p:spPr>
              <a:xfrm>
                <a:off x="1403902" y="4508284"/>
                <a:ext cx="6167230" cy="98437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pt-BR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 …</m:t>
                          </m:r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(22)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4D73D05-0254-BE43-F853-2DBC37383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902" y="4508284"/>
                <a:ext cx="6167230" cy="984372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116D9DBA-0F80-F230-340B-D8557A1B39AD}"/>
              </a:ext>
            </a:extLst>
          </p:cNvPr>
          <p:cNvSpPr txBox="1"/>
          <p:nvPr/>
        </p:nvSpPr>
        <p:spPr>
          <a:xfrm>
            <a:off x="443604" y="5746587"/>
            <a:ext cx="1000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ESTA É A PRIMEIRA FORMA DA EQUAÇÃO DE LAGRANGE</a:t>
            </a:r>
          </a:p>
        </p:txBody>
      </p:sp>
    </p:spTree>
    <p:extLst>
      <p:ext uri="{BB962C8B-B14F-4D97-AF65-F5344CB8AC3E}">
        <p14:creationId xmlns:p14="http://schemas.microsoft.com/office/powerpoint/2010/main" val="2643302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6CB2010-F064-5C76-4E10-FDF34D51E80D}"/>
              </a:ext>
            </a:extLst>
          </p:cNvPr>
          <p:cNvSpPr txBox="1"/>
          <p:nvPr/>
        </p:nvSpPr>
        <p:spPr>
          <a:xfrm>
            <a:off x="0" y="347870"/>
            <a:ext cx="10599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NO CASO DA FORÇA GENERALIZADA SER DERIVADA DE UM </a:t>
            </a:r>
          </a:p>
          <a:p>
            <a:r>
              <a:rPr lang="pt-BR" sz="2800" dirty="0">
                <a:solidFill>
                  <a:schemeClr val="bg1"/>
                </a:solidFill>
              </a:rPr>
              <a:t>POTENCIAL, TEMOS: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4707534-93E3-E8EB-AE44-1089D56366BA}"/>
                  </a:ext>
                </a:extLst>
              </p:cNvPr>
              <p:cNvSpPr txBox="1"/>
              <p:nvPr/>
            </p:nvSpPr>
            <p:spPr>
              <a:xfrm>
                <a:off x="1085849" y="1577748"/>
                <a:ext cx="6167230" cy="1001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e>
                      </m:d>
                    </m:oMath>
                  </m:oMathPara>
                </a14:m>
                <a:endParaRPr lang="pt-BR" sz="28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4707534-93E3-E8EB-AE44-1089D5636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49" y="1577748"/>
                <a:ext cx="6167230" cy="1001300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116BFA0F-DDED-CAA8-A8B5-994B45CD19D3}"/>
              </a:ext>
            </a:extLst>
          </p:cNvPr>
          <p:cNvSpPr txBox="1"/>
          <p:nvPr/>
        </p:nvSpPr>
        <p:spPr>
          <a:xfrm>
            <a:off x="0" y="2951946"/>
            <a:ext cx="105080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APLICANDO ESTE RESULTADO EM (22) , E DEFININDO L = T-V, </a:t>
            </a:r>
          </a:p>
          <a:p>
            <a:r>
              <a:rPr lang="pt-BR" sz="2800" dirty="0">
                <a:solidFill>
                  <a:schemeClr val="bg1"/>
                </a:solidFill>
              </a:rPr>
              <a:t>OBTEMOS: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C79C685-F9B2-2041-5EFC-EDD8F86FDDA9}"/>
                  </a:ext>
                </a:extLst>
              </p:cNvPr>
              <p:cNvSpPr txBox="1"/>
              <p:nvPr/>
            </p:nvSpPr>
            <p:spPr>
              <a:xfrm>
                <a:off x="1403902" y="4508284"/>
                <a:ext cx="6167230" cy="98437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pt-BR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pt-BR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 …</m:t>
                          </m:r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(24)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6C79C685-F9B2-2041-5EFC-EDD8F86FD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902" y="4508284"/>
                <a:ext cx="6167230" cy="984372"/>
              </a:xfrm>
              <a:prstGeom prst="rect">
                <a:avLst/>
              </a:prstGeom>
              <a:blipFill>
                <a:blip r:embed="rId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804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F5BA533-9FCF-774F-FF8C-4821257DDC20}"/>
                  </a:ext>
                </a:extLst>
              </p:cNvPr>
              <p:cNvSpPr txBox="1"/>
              <p:nvPr/>
            </p:nvSpPr>
            <p:spPr>
              <a:xfrm>
                <a:off x="79513" y="377687"/>
                <a:ext cx="1133194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2800" dirty="0">
                    <a:solidFill>
                      <a:schemeClr val="bg1"/>
                    </a:solidFill>
                  </a:rPr>
                  <a:t>Finalmente, no caso da presença de esforços potenciais e não </a:t>
                </a:r>
              </a:p>
              <a:p>
                <a:r>
                  <a:rPr lang="pt-BR" sz="2800" dirty="0">
                    <a:solidFill>
                      <a:schemeClr val="bg1"/>
                    </a:solidFill>
                  </a:rPr>
                  <a:t>potenciais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) , temos:</a:t>
                </a: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8F5BA533-9FCF-774F-FF8C-4821257DD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3" y="377687"/>
                <a:ext cx="11331948" cy="954107"/>
              </a:xfrm>
              <a:prstGeom prst="rect">
                <a:avLst/>
              </a:prstGeom>
              <a:blipFill>
                <a:blip r:embed="rId2"/>
                <a:stretch>
                  <a:fillRect l="-1120" t="-6579" r="-224" b="-171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A61AAE0-A553-5AAA-DBB8-9A8DA9D4853D}"/>
                  </a:ext>
                </a:extLst>
              </p:cNvPr>
              <p:cNvSpPr txBox="1"/>
              <p:nvPr/>
            </p:nvSpPr>
            <p:spPr>
              <a:xfrm>
                <a:off x="2318303" y="2073198"/>
                <a:ext cx="6167230" cy="98437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  <m:r>
                            <a:rPr lang="pt-BR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 …</m:t>
                          </m:r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(24)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A61AAE0-A553-5AAA-DBB8-9A8DA9D48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303" y="2073198"/>
                <a:ext cx="6167230" cy="984372"/>
              </a:xfrm>
              <a:prstGeom prst="rect">
                <a:avLst/>
              </a:prstGeom>
              <a:blipFill>
                <a:blip r:embed="rId3"/>
                <a:stretch>
                  <a:fillRect r="-205" b="-76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8230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BA03215-5F1F-FF5D-C568-022F4CBED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408" y="767256"/>
            <a:ext cx="3842625" cy="1722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AC5632F-EB15-C9F6-2E9F-698261E811EB}"/>
                  </a:ext>
                </a:extLst>
              </p:cNvPr>
              <p:cNvSpPr txBox="1"/>
              <p:nvPr/>
            </p:nvSpPr>
            <p:spPr>
              <a:xfrm>
                <a:off x="772510" y="2574414"/>
                <a:ext cx="367004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0AC5632F-EB15-C9F6-2E9F-698261E81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10" y="2574414"/>
                <a:ext cx="3670043" cy="806631"/>
              </a:xfrm>
              <a:prstGeom prst="rect">
                <a:avLst/>
              </a:prstGeom>
              <a:blipFill>
                <a:blip r:embed="rId3"/>
                <a:stretch>
                  <a:fillRect l="-1379" t="-1538" b="-1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F343086-C568-01AB-62BD-C1D04A4AD30D}"/>
                  </a:ext>
                </a:extLst>
              </p:cNvPr>
              <p:cNvSpPr txBox="1"/>
              <p:nvPr/>
            </p:nvSpPr>
            <p:spPr>
              <a:xfrm>
                <a:off x="6190592" y="767256"/>
                <a:ext cx="4324517" cy="3158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sz="28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𝑘𝑥</m:t>
                      </m:r>
                    </m:oMath>
                  </m:oMathPara>
                </a14:m>
                <a:endParaRPr lang="pt-BR" sz="2800" dirty="0">
                  <a:solidFill>
                    <a:schemeClr val="bg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̇"/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BR" sz="2800" dirty="0">
                  <a:solidFill>
                    <a:schemeClr val="bg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̇"/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BR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5F343086-C568-01AB-62BD-C1D04A4AD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592" y="767256"/>
                <a:ext cx="4324517" cy="3158493"/>
              </a:xfrm>
              <a:prstGeom prst="rect">
                <a:avLst/>
              </a:prstGeom>
              <a:blipFill>
                <a:blip r:embed="rId4"/>
                <a:stretch>
                  <a:fillRect l="-877" b="-12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121FF0E-AFD5-04DF-8847-EBFBAC42F0D8}"/>
                  </a:ext>
                </a:extLst>
              </p:cNvPr>
              <p:cNvSpPr txBox="1"/>
              <p:nvPr/>
            </p:nvSpPr>
            <p:spPr>
              <a:xfrm>
                <a:off x="388881" y="4368739"/>
                <a:ext cx="5801711" cy="1415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8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121FF0E-AFD5-04DF-8847-EBFBAC42F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81" y="4368739"/>
                <a:ext cx="5801711" cy="14150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D52188B-510D-94C7-3277-4E3EC87D916A}"/>
                  </a:ext>
                </a:extLst>
              </p:cNvPr>
              <p:cNvSpPr txBox="1"/>
              <p:nvPr/>
            </p:nvSpPr>
            <p:spPr>
              <a:xfrm>
                <a:off x="4824249" y="5450328"/>
                <a:ext cx="2286908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𝑘𝑥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D52188B-510D-94C7-3277-4E3EC87D9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249" y="5450328"/>
                <a:ext cx="228690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6C2C8C56-B963-5960-9505-EE6EE8872B52}"/>
              </a:ext>
            </a:extLst>
          </p:cNvPr>
          <p:cNvSpPr txBox="1"/>
          <p:nvPr/>
        </p:nvSpPr>
        <p:spPr>
          <a:xfrm>
            <a:off x="388881" y="210207"/>
            <a:ext cx="4267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Exemplo: </a:t>
            </a:r>
            <a:r>
              <a:rPr lang="pt-BR" sz="2800" b="1" dirty="0" err="1">
                <a:solidFill>
                  <a:schemeClr val="bg1"/>
                </a:solidFill>
              </a:rPr>
              <a:t>massa-mola</a:t>
            </a:r>
            <a:r>
              <a:rPr lang="pt-BR" sz="2800" b="1" dirty="0">
                <a:solidFill>
                  <a:schemeClr val="bg1"/>
                </a:solidFill>
              </a:rPr>
              <a:t>,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582A560-566A-CFBA-FAAC-0C736F36975B}"/>
              </a:ext>
            </a:extLst>
          </p:cNvPr>
          <p:cNvSpPr txBox="1"/>
          <p:nvPr/>
        </p:nvSpPr>
        <p:spPr>
          <a:xfrm>
            <a:off x="651641" y="3414632"/>
            <a:ext cx="61065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“</a:t>
            </a:r>
            <a:r>
              <a:rPr lang="pt-BR" sz="2800" i="1" dirty="0" err="1">
                <a:solidFill>
                  <a:schemeClr val="bg1"/>
                </a:solidFill>
              </a:rPr>
              <a:t>x</a:t>
            </a:r>
            <a:r>
              <a:rPr lang="pt-BR" sz="2800" dirty="0" err="1">
                <a:solidFill>
                  <a:schemeClr val="bg1"/>
                </a:solidFill>
              </a:rPr>
              <a:t>”é</a:t>
            </a:r>
            <a:r>
              <a:rPr lang="pt-BR" sz="2800" dirty="0">
                <a:solidFill>
                  <a:schemeClr val="bg1"/>
                </a:solidFill>
              </a:rPr>
              <a:t> o deslocamento em relação ao comprimento natural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499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E0E2508-058B-0DF2-3FAD-C865490F7063}"/>
              </a:ext>
            </a:extLst>
          </p:cNvPr>
          <p:cNvSpPr txBox="1"/>
          <p:nvPr/>
        </p:nvSpPr>
        <p:spPr>
          <a:xfrm>
            <a:off x="0" y="119921"/>
            <a:ext cx="1121763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2- MODELAGEM DOS VÍNCULOS</a:t>
            </a:r>
          </a:p>
          <a:p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2800" b="1" dirty="0">
                <a:solidFill>
                  <a:schemeClr val="bg1"/>
                </a:solidFill>
              </a:rPr>
              <a:t>VÍNCULOS SÃO RESTRIÇÕES IMPOSTAS AO MOVIMENTO DE UM SISTEMA DE PONTOS MATERIAIS</a:t>
            </a:r>
            <a:r>
              <a:rPr lang="pt-BR" sz="3600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6B7BB07-77B6-9035-094E-1B3F93AB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08" y="2305135"/>
            <a:ext cx="7155304" cy="425136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BE66765-D28A-EAFB-2B62-39DC898BD822}"/>
              </a:ext>
            </a:extLst>
          </p:cNvPr>
          <p:cNvSpPr/>
          <p:nvPr/>
        </p:nvSpPr>
        <p:spPr>
          <a:xfrm rot="2094979">
            <a:off x="9210426" y="2310144"/>
            <a:ext cx="2393904" cy="231670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luxograma: Armazenamento de Acesso Direto 5">
            <a:extLst>
              <a:ext uri="{FF2B5EF4-FFF2-40B4-BE49-F238E27FC236}">
                <a16:creationId xmlns:a16="http://schemas.microsoft.com/office/drawing/2014/main" id="{F00F23BB-55E1-43A1-970A-A08C1F4629E4}"/>
              </a:ext>
            </a:extLst>
          </p:cNvPr>
          <p:cNvSpPr/>
          <p:nvPr/>
        </p:nvSpPr>
        <p:spPr>
          <a:xfrm rot="1542895">
            <a:off x="9263921" y="3054544"/>
            <a:ext cx="674558" cy="827908"/>
          </a:xfrm>
          <a:prstGeom prst="flowChartMagneticDrum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BC3197-7D85-7F68-E4BB-6440C2C234DC}"/>
              </a:ext>
            </a:extLst>
          </p:cNvPr>
          <p:cNvSpPr txBox="1"/>
          <p:nvPr/>
        </p:nvSpPr>
        <p:spPr>
          <a:xfrm>
            <a:off x="8304550" y="4370251"/>
            <a:ext cx="211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PLANO</a:t>
            </a:r>
          </a:p>
        </p:txBody>
      </p:sp>
    </p:spTree>
    <p:extLst>
      <p:ext uri="{BB962C8B-B14F-4D97-AF65-F5344CB8AC3E}">
        <p14:creationId xmlns:p14="http://schemas.microsoft.com/office/powerpoint/2010/main" val="225902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574F22B-9B50-669B-9167-2C21ED98E601}"/>
                  </a:ext>
                </a:extLst>
              </p:cNvPr>
              <p:cNvSpPr txBox="1"/>
              <p:nvPr/>
            </p:nvSpPr>
            <p:spPr>
              <a:xfrm>
                <a:off x="7133474" y="166594"/>
                <a:ext cx="4480457" cy="1329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𝑚𝑔𝑌</m:t>
                      </m:r>
                    </m:oMath>
                  </m:oMathPara>
                </a14:m>
                <a:endParaRPr lang="pt-BR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9574F22B-9B50-669B-9167-2C21ED98E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474" y="166594"/>
                <a:ext cx="4480457" cy="1329851"/>
              </a:xfrm>
              <a:prstGeom prst="rect">
                <a:avLst/>
              </a:prstGeom>
              <a:blipFill>
                <a:blip r:embed="rId2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>
            <a:extLst>
              <a:ext uri="{FF2B5EF4-FFF2-40B4-BE49-F238E27FC236}">
                <a16:creationId xmlns:a16="http://schemas.microsoft.com/office/drawing/2014/main" id="{F9AA3C86-FC58-7399-8216-D2F7BAEF3A1E}"/>
              </a:ext>
            </a:extLst>
          </p:cNvPr>
          <p:cNvSpPr txBox="1"/>
          <p:nvPr/>
        </p:nvSpPr>
        <p:spPr>
          <a:xfrm>
            <a:off x="6741410" y="3429000"/>
            <a:ext cx="5264583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Coordenadas generalizadas: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“</a:t>
            </a:r>
            <a:r>
              <a:rPr lang="pt-BR" sz="2800" b="1" dirty="0" err="1">
                <a:solidFill>
                  <a:schemeClr val="bg1"/>
                </a:solidFill>
              </a:rPr>
              <a:t>x”e</a:t>
            </a:r>
            <a:r>
              <a:rPr lang="pt-BR" sz="2800" b="1" dirty="0">
                <a:solidFill>
                  <a:schemeClr val="bg1"/>
                </a:solidFill>
              </a:rPr>
              <a:t> “</a:t>
            </a:r>
            <a:r>
              <a:rPr lang="pt-BR" sz="2800" b="1" dirty="0" err="1">
                <a:solidFill>
                  <a:schemeClr val="bg1"/>
                </a:solidFill>
              </a:rPr>
              <a:t>θ</a:t>
            </a:r>
            <a:r>
              <a:rPr lang="pt-BR" sz="28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509E43B-2503-5C65-8199-15DF16E57369}"/>
              </a:ext>
            </a:extLst>
          </p:cNvPr>
          <p:cNvSpPr txBox="1"/>
          <p:nvPr/>
        </p:nvSpPr>
        <p:spPr>
          <a:xfrm>
            <a:off x="5531985" y="2342091"/>
            <a:ext cx="6571030" cy="95410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BR" sz="2800" b="1">
                <a:solidFill>
                  <a:schemeClr val="bg1"/>
                </a:solidFill>
              </a:rPr>
              <a:t>Cuidado: As energias são definidas</a:t>
            </a:r>
          </a:p>
          <a:p>
            <a:r>
              <a:rPr lang="pt-BR" sz="2800" b="1">
                <a:solidFill>
                  <a:schemeClr val="bg1"/>
                </a:solidFill>
              </a:rPr>
              <a:t>em relação a um referencial inercial</a:t>
            </a:r>
            <a:endParaRPr lang="pt-BR" sz="2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6F8D7A6-CDBA-57FC-A6DE-5001DE93BF1F}"/>
                  </a:ext>
                </a:extLst>
              </p:cNvPr>
              <p:cNvSpPr txBox="1"/>
              <p:nvPr/>
            </p:nvSpPr>
            <p:spPr>
              <a:xfrm>
                <a:off x="0" y="4117502"/>
                <a:ext cx="9616672" cy="2628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+</a:t>
                </a:r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acc>
                          <m:accPr>
                            <m:chr m:val="̇"/>
                            <m:ctrlP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pt-BR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lcos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𝑙𝑐𝑜𝑠</m:t>
                                </m:r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𝑠𝑒𝑛</m:t>
                                </m:r>
                                <m: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r>
                  <a:rPr lang="pt-BR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=</a:t>
                </a:r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+</a:t>
                </a:r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acc>
                          <m:accPr>
                            <m:chr m:val="̇"/>
                            <m:ctrlP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pt-BR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lcos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  <m:sup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𝑚𝑔𝑌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𝑚𝑔𝑙𝑐𝑜𝑠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6F8D7A6-CDBA-57FC-A6DE-5001DE93B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17502"/>
                <a:ext cx="9616672" cy="2628027"/>
              </a:xfrm>
              <a:prstGeom prst="rect">
                <a:avLst/>
              </a:prstGeom>
              <a:blipFill>
                <a:blip r:embed="rId3"/>
                <a:stretch>
                  <a:fillRect l="-1451" b="-38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4B336156-8566-A491-A826-687ED8182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58" y="27995"/>
            <a:ext cx="4689679" cy="413706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C856996-CE62-EADA-B7BC-F845FBF6B520}"/>
              </a:ext>
            </a:extLst>
          </p:cNvPr>
          <p:cNvSpPr txBox="1"/>
          <p:nvPr/>
        </p:nvSpPr>
        <p:spPr>
          <a:xfrm>
            <a:off x="4922046" y="112471"/>
            <a:ext cx="23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>
                <a:solidFill>
                  <a:schemeClr val="bg1"/>
                </a:solidFill>
              </a:rPr>
              <a:t>X</a:t>
            </a:r>
            <a:r>
              <a:rPr lang="pt-BR" sz="2800" dirty="0">
                <a:solidFill>
                  <a:schemeClr val="bg1"/>
                </a:solidFill>
              </a:rPr>
              <a:t>, </a:t>
            </a:r>
            <a:r>
              <a:rPr lang="pt-BR" sz="2800" dirty="0" err="1">
                <a:solidFill>
                  <a:schemeClr val="bg1"/>
                </a:solidFill>
              </a:rPr>
              <a:t>Y</a:t>
            </a:r>
            <a:endParaRPr lang="pt-BR" sz="2800" dirty="0">
              <a:solidFill>
                <a:schemeClr val="bg1"/>
              </a:solidFill>
            </a:endParaRPr>
          </a:p>
          <a:p>
            <a:r>
              <a:rPr lang="pt-BR" sz="2800" dirty="0">
                <a:solidFill>
                  <a:schemeClr val="bg1"/>
                </a:solidFill>
              </a:rPr>
              <a:t>referem-se</a:t>
            </a:r>
          </a:p>
          <a:p>
            <a:r>
              <a:rPr lang="pt-BR" sz="2800" dirty="0">
                <a:solidFill>
                  <a:schemeClr val="bg1"/>
                </a:solidFill>
              </a:rPr>
              <a:t>à massa “m”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A0C185D-8DED-57A3-487A-675EED9F9918}"/>
                  </a:ext>
                </a:extLst>
              </p:cNvPr>
              <p:cNvSpPr txBox="1"/>
              <p:nvPr/>
            </p:nvSpPr>
            <p:spPr>
              <a:xfrm>
                <a:off x="6643838" y="1459256"/>
                <a:ext cx="2628604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𝑙𝑠𝑒𝑛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A0C185D-8DED-57A3-487A-675EED9F9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838" y="1459256"/>
                <a:ext cx="262860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784CE23-E03B-DC80-97B7-DE206E7D4FE1}"/>
                  </a:ext>
                </a:extLst>
              </p:cNvPr>
              <p:cNvSpPr txBox="1"/>
              <p:nvPr/>
            </p:nvSpPr>
            <p:spPr>
              <a:xfrm>
                <a:off x="9893561" y="1477851"/>
                <a:ext cx="2209454" cy="5232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/>
                <a:r>
                  <a:rPr lang="pt-BR" sz="2800" dirty="0">
                    <a:solidFill>
                      <a:schemeClr val="bg1"/>
                    </a:solidFill>
                  </a:rPr>
                  <a:t>Y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784CE23-E03B-DC80-97B7-DE206E7D4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561" y="1477851"/>
                <a:ext cx="2209454" cy="523220"/>
              </a:xfrm>
              <a:prstGeom prst="rect">
                <a:avLst/>
              </a:prstGeom>
              <a:blipFill>
                <a:blip r:embed="rId6"/>
                <a:stretch>
                  <a:fillRect l="-5801" t="-11628" b="-313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001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53ACCA3-BF24-E4A8-FD2D-C2FC77E65C44}"/>
                  </a:ext>
                </a:extLst>
              </p:cNvPr>
              <p:cNvSpPr txBox="1"/>
              <p:nvPr/>
            </p:nvSpPr>
            <p:spPr>
              <a:xfrm>
                <a:off x="204951" y="127048"/>
                <a:ext cx="9790388" cy="3470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+</a:t>
                </a:r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acc>
                          <m:accPr>
                            <m:chr m:val="̇"/>
                            <m:ctrlP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pt-BR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lcos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  <m:sup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𝑚𝑔𝑙𝑐𝑜𝑠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;</a:t>
                </a:r>
                <a:r>
                  <a:rPr lang="pt-BR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acc>
                      <m:accPr>
                        <m:chr m:val="̇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̇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m:rPr>
                        <m:sty m:val="p"/>
                      </m:rPr>
                      <a:rPr lang="pt-BR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lcos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𝑚𝑙𝑠𝑒𝑛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̇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acc>
                      <m:accPr>
                        <m:chr m:val="̇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;</a:t>
                </a:r>
                <a:r>
                  <a:rPr lang="pt-BR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sty m:val="p"/>
                      </m:rPr>
                      <a:rPr lang="pt-BR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lcos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̇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pt-BR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acc>
                        <m:accPr>
                          <m:chr m:val="̈"/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m:rPr>
                          <m:sty m:val="p"/>
                        </m:rPr>
                        <a:rPr lang="pt-BR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lcos</m:t>
                      </m:r>
                      <m:r>
                        <m:rPr>
                          <m:sty m:val="p"/>
                        </m:rPr>
                        <a:rPr lang="el-G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𝑚𝑙</m:t>
                      </m:r>
                      <m:sSup>
                        <m:sSup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𝑠𝑒𝑛</m:t>
                      </m:r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280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̈"/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sty m:val="p"/>
                      </m:rPr>
                      <a:rPr lang="pt-BR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lcos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acc>
                      <m:accPr>
                        <m:chr m:val="̇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𝑠𝑒𝑛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̈"/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pt-BR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453ACCA3-BF24-E4A8-FD2D-C2FC77E65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51" y="127048"/>
                <a:ext cx="9790388" cy="3470117"/>
              </a:xfrm>
              <a:prstGeom prst="rect">
                <a:avLst/>
              </a:prstGeom>
              <a:blipFill>
                <a:blip r:embed="rId2"/>
                <a:stretch>
                  <a:fillRect l="-389" b="-10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4F05A10-8624-486A-4FB1-ADF5510AD873}"/>
                  </a:ext>
                </a:extLst>
              </p:cNvPr>
              <p:cNvSpPr txBox="1"/>
              <p:nvPr/>
            </p:nvSpPr>
            <p:spPr>
              <a:xfrm>
                <a:off x="546538" y="4340772"/>
                <a:ext cx="8436220" cy="18129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acc>
                      <m:accPr>
                        <m:chr m:val="̈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m:rPr>
                        <m:sty m:val="p"/>
                      </m:rPr>
                      <a:rPr lang="pt-BR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lcos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𝑚𝑙</m:t>
                    </m:r>
                    <m:sSup>
                      <m:sSup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𝑠𝑒𝑛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endParaRPr lang="pt-BR" sz="28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̈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pt-BR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lcos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̈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𝑙𝑠𝑒𝑛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lang="pt-BR" sz="28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4F05A10-8624-486A-4FB1-ADF5510AD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8" y="4340772"/>
                <a:ext cx="8436220" cy="18129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9376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47B9A44-3E63-A2C7-B555-58FF24902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7" y="5096"/>
            <a:ext cx="4689679" cy="4137061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2FB9EAED-0ED5-32E6-F65A-652E88DA5101}"/>
              </a:ext>
            </a:extLst>
          </p:cNvPr>
          <p:cNvCxnSpPr>
            <a:cxnSpLocks/>
          </p:cNvCxnSpPr>
          <p:nvPr/>
        </p:nvCxnSpPr>
        <p:spPr>
          <a:xfrm>
            <a:off x="2379465" y="2864069"/>
            <a:ext cx="784202" cy="0"/>
          </a:xfrm>
          <a:prstGeom prst="straightConnector1">
            <a:avLst/>
          </a:prstGeom>
          <a:ln w="3810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76709BFD-0675-E2E4-C0B8-B1F7BE127912}"/>
              </a:ext>
            </a:extLst>
          </p:cNvPr>
          <p:cNvCxnSpPr>
            <a:cxnSpLocks/>
          </p:cNvCxnSpPr>
          <p:nvPr/>
        </p:nvCxnSpPr>
        <p:spPr>
          <a:xfrm flipV="1">
            <a:off x="2379465" y="2231910"/>
            <a:ext cx="0" cy="632159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F9743F08-BEAA-8B77-CA0D-68822EDC32AC}"/>
              </a:ext>
            </a:extLst>
          </p:cNvPr>
          <p:cNvSpPr txBox="1"/>
          <p:nvPr/>
        </p:nvSpPr>
        <p:spPr>
          <a:xfrm flipH="1">
            <a:off x="2807235" y="2366197"/>
            <a:ext cx="356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6CE1853-FC13-1369-5DDD-45904861C110}"/>
              </a:ext>
            </a:extLst>
          </p:cNvPr>
          <p:cNvSpPr txBox="1"/>
          <p:nvPr/>
        </p:nvSpPr>
        <p:spPr>
          <a:xfrm flipH="1">
            <a:off x="2103003" y="1865712"/>
            <a:ext cx="603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E06D220-7515-E285-D4C8-B4EFAF96B1BF}"/>
                  </a:ext>
                </a:extLst>
              </p:cNvPr>
              <p:cNvSpPr txBox="1"/>
              <p:nvPr/>
            </p:nvSpPr>
            <p:spPr>
              <a:xfrm>
                <a:off x="5002700" y="268948"/>
                <a:ext cx="3695434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𝑙𝑠𝑒𝑛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1E06D220-7515-E285-D4C8-B4EFAF96B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700" y="268948"/>
                <a:ext cx="3695434" cy="864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2FCBEE5-7A17-4CB6-BA40-9D22F94D958D}"/>
                  </a:ext>
                </a:extLst>
              </p:cNvPr>
              <p:cNvSpPr txBox="1"/>
              <p:nvPr/>
            </p:nvSpPr>
            <p:spPr>
              <a:xfrm>
                <a:off x="5002700" y="1731265"/>
                <a:ext cx="3877535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𝑙𝑐𝑜𝑠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2FCBEE5-7A17-4CB6-BA40-9D22F94D9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700" y="1731265"/>
                <a:ext cx="3877535" cy="864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CD82A97-8AC5-95AF-63E5-B4D75C6CC89E}"/>
                  </a:ext>
                </a:extLst>
              </p:cNvPr>
              <p:cNvSpPr txBox="1"/>
              <p:nvPr/>
            </p:nvSpPr>
            <p:spPr>
              <a:xfrm>
                <a:off x="114819" y="5101072"/>
                <a:ext cx="6123023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pt-BR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pt-BR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p>
                              <m:r>
                                <a:rPr lang="pt-BR" sz="2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pt-BR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acc>
                        <m:accPr>
                          <m:chr m:val="⃗"/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pt-BR" sz="2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e>
                      </m:acc>
                      <m:r>
                        <a:rPr lang="pt-BR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⋀</m:t>
                      </m:r>
                      <m:acc>
                        <m:accPr>
                          <m:chr m:val="⃗"/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acc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𝑚𝑔𝑙𝑠𝑒𝑛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acc>
                        <m:accPr>
                          <m:chr m:val="⃗"/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BCD82A97-8AC5-95AF-63E5-B4D75C6CC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19" y="5101072"/>
                <a:ext cx="6123023" cy="8645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85DCD6C-B785-0435-C62D-E3CFF4E91ECC}"/>
                  </a:ext>
                </a:extLst>
              </p:cNvPr>
              <p:cNvSpPr txBox="1"/>
              <p:nvPr/>
            </p:nvSpPr>
            <p:spPr>
              <a:xfrm>
                <a:off x="534162" y="6177817"/>
                <a:ext cx="4598374" cy="450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acc>
                        <m:accPr>
                          <m:chr m:val="̈"/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𝑚𝑙𝑐𝑜𝑠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acc>
                        <m:accPr>
                          <m:chr m:val="̈"/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𝑚𝑔𝑙𝑠𝑒𝑛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785DCD6C-B785-0435-C62D-E3CFF4E91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62" y="6177817"/>
                <a:ext cx="4598374" cy="4509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F42D94E-898D-938A-C214-3B01A8B53DF7}"/>
                  </a:ext>
                </a:extLst>
              </p:cNvPr>
              <p:cNvSpPr txBox="1"/>
              <p:nvPr/>
            </p:nvSpPr>
            <p:spPr>
              <a:xfrm>
                <a:off x="5060650" y="1224349"/>
                <a:ext cx="5720412" cy="450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𝑚𝑙</m:t>
                      </m:r>
                      <m:acc>
                        <m:accPr>
                          <m:chr m:val="̈"/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̇"/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𝑙𝑠𝑒𝑛</m:t>
                      </m:r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(1)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F42D94E-898D-938A-C214-3B01A8B53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650" y="1224349"/>
                <a:ext cx="5720412" cy="4509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02A8553-0FFF-76B4-98BF-FDDFF1A7BDB5}"/>
                  </a:ext>
                </a:extLst>
              </p:cNvPr>
              <p:cNvSpPr txBox="1"/>
              <p:nvPr/>
            </p:nvSpPr>
            <p:spPr>
              <a:xfrm>
                <a:off x="4849883" y="2684165"/>
                <a:ext cx="5970096" cy="450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𝑚𝑙</m:t>
                      </m:r>
                      <m:acc>
                        <m:accPr>
                          <m:chr m:val="̈"/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̇"/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(2)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02A8553-0FFF-76B4-98BF-FDDFF1A7B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883" y="2684165"/>
                <a:ext cx="5970096" cy="4509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26C0B2C-09B2-367C-745A-C8ABD1662522}"/>
                  </a:ext>
                </a:extLst>
              </p:cNvPr>
              <p:cNvSpPr txBox="1"/>
              <p:nvPr/>
            </p:nvSpPr>
            <p:spPr>
              <a:xfrm>
                <a:off x="6588111" y="4236476"/>
                <a:ext cx="5131854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𝑀𝑔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(4)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26C0B2C-09B2-367C-745A-C8ABD1662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11" y="4236476"/>
                <a:ext cx="5131854" cy="8645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12EEA6B-290A-51B3-DC0C-D1C0F0EFB3D7}"/>
                  </a:ext>
                </a:extLst>
              </p:cNvPr>
              <p:cNvSpPr txBox="1"/>
              <p:nvPr/>
            </p:nvSpPr>
            <p:spPr>
              <a:xfrm>
                <a:off x="6941467" y="3193582"/>
                <a:ext cx="3241528" cy="864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(3)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A12EEA6B-290A-51B3-DC0C-D1C0F0EFB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467" y="3193582"/>
                <a:ext cx="3241528" cy="8645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ixaDeTexto 23">
            <a:extLst>
              <a:ext uri="{FF2B5EF4-FFF2-40B4-BE49-F238E27FC236}">
                <a16:creationId xmlns:a16="http://schemas.microsoft.com/office/drawing/2014/main" id="{02FDB2D0-D208-6A17-DDF1-7C4C507D6908}"/>
              </a:ext>
            </a:extLst>
          </p:cNvPr>
          <p:cNvSpPr txBox="1"/>
          <p:nvPr/>
        </p:nvSpPr>
        <p:spPr>
          <a:xfrm>
            <a:off x="7208605" y="47541"/>
            <a:ext cx="97971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TMB: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4289326-357D-3F1D-EE64-D31EC4591888}"/>
              </a:ext>
            </a:extLst>
          </p:cNvPr>
          <p:cNvSpPr txBox="1"/>
          <p:nvPr/>
        </p:nvSpPr>
        <p:spPr>
          <a:xfrm>
            <a:off x="306333" y="4614370"/>
            <a:ext cx="4874051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TMA (EM RELAÇÃO A “P”):</a:t>
            </a:r>
          </a:p>
        </p:txBody>
      </p:sp>
    </p:spTree>
    <p:extLst>
      <p:ext uri="{BB962C8B-B14F-4D97-AF65-F5344CB8AC3E}">
        <p14:creationId xmlns:p14="http://schemas.microsoft.com/office/powerpoint/2010/main" val="1067097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96F833-5738-C857-0C57-1C78C323F67B}"/>
              </a:ext>
            </a:extLst>
          </p:cNvPr>
          <p:cNvSpPr txBox="1"/>
          <p:nvPr/>
        </p:nvSpPr>
        <p:spPr>
          <a:xfrm>
            <a:off x="447869" y="307911"/>
            <a:ext cx="444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APLICANDO (1) EM (3):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5A9CEF9-5223-ACC9-80CA-32DF98B5D459}"/>
                  </a:ext>
                </a:extLst>
              </p:cNvPr>
              <p:cNvSpPr txBox="1"/>
              <p:nvPr/>
            </p:nvSpPr>
            <p:spPr>
              <a:xfrm>
                <a:off x="1500939" y="1257446"/>
                <a:ext cx="6422784" cy="450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̈"/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𝑚𝑙</m:t>
                      </m:r>
                      <m:acc>
                        <m:accPr>
                          <m:chr m:val="̈"/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̇"/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𝑙𝑠𝑒𝑛</m:t>
                      </m:r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pt-BR" sz="28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A5A9CEF9-5223-ACC9-80CA-32DF98B5D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39" y="1257446"/>
                <a:ext cx="6422784" cy="4509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343ED8E-A9B3-C6DB-4AFE-C05F081F0129}"/>
                  </a:ext>
                </a:extLst>
              </p:cNvPr>
              <p:cNvSpPr txBox="1"/>
              <p:nvPr/>
            </p:nvSpPr>
            <p:spPr>
              <a:xfrm flipH="1">
                <a:off x="1110343" y="2017680"/>
                <a:ext cx="7557796" cy="5432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acc>
                        <m:accPr>
                          <m:chr m:val="̈"/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𝑚𝑙</m:t>
                      </m:r>
                      <m:acc>
                        <m:accPr>
                          <m:chr m:val="̈"/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̇"/>
                              <m:ctrlP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𝑙𝑠𝑒𝑛</m:t>
                      </m:r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F343ED8E-A9B3-C6DB-4AFE-C05F081F0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10343" y="2017680"/>
                <a:ext cx="7557796" cy="5432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1BC9FB2-C48E-7CDB-132E-4E93105FC886}"/>
                  </a:ext>
                </a:extLst>
              </p:cNvPr>
              <p:cNvSpPr txBox="1"/>
              <p:nvPr/>
            </p:nvSpPr>
            <p:spPr>
              <a:xfrm>
                <a:off x="1110343" y="3747519"/>
                <a:ext cx="5522346" cy="54329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acc>
                        <m:accPr>
                          <m:chr m:val="̈"/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𝑙𝑐𝑜𝑠</m:t>
                      </m:r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𝑚𝑔𝑙𝑠𝑒𝑛</m:t>
                      </m:r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1BC9FB2-C48E-7CDB-132E-4E93105FC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43" y="3747519"/>
                <a:ext cx="5522346" cy="543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11B4CEBA-B3B2-EFA9-6130-E44D1A75A0BC}"/>
              </a:ext>
            </a:extLst>
          </p:cNvPr>
          <p:cNvSpPr txBox="1"/>
          <p:nvPr/>
        </p:nvSpPr>
        <p:spPr>
          <a:xfrm>
            <a:off x="447869" y="2870247"/>
            <a:ext cx="444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DE (5), TEMOS:</a:t>
            </a:r>
          </a:p>
        </p:txBody>
      </p:sp>
    </p:spTree>
    <p:extLst>
      <p:ext uri="{BB962C8B-B14F-4D97-AF65-F5344CB8AC3E}">
        <p14:creationId xmlns:p14="http://schemas.microsoft.com/office/powerpoint/2010/main" val="1436316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EE56C1E-1A6B-C299-4806-F7E677974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518" y="185683"/>
            <a:ext cx="3162300" cy="302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64E0C59B-72F0-FDEE-3063-1A61BC605C82}"/>
                  </a:ext>
                </a:extLst>
              </p:cNvPr>
              <p:cNvSpPr txBox="1"/>
              <p:nvPr/>
            </p:nvSpPr>
            <p:spPr>
              <a:xfrm>
                <a:off x="5147019" y="367132"/>
                <a:ext cx="5868851" cy="1329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𝑚𝑔𝑌</m:t>
                      </m:r>
                    </m:oMath>
                  </m:oMathPara>
                </a14:m>
                <a:endParaRPr lang="pt-BR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64E0C59B-72F0-FDEE-3063-1A61BC605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019" y="367132"/>
                <a:ext cx="5868851" cy="1329851"/>
              </a:xfrm>
              <a:prstGeom prst="rect">
                <a:avLst/>
              </a:prstGeom>
              <a:blipFill>
                <a:blip r:embed="rId3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D066890-68F1-8B98-0600-4EC4A6A720B9}"/>
                  </a:ext>
                </a:extLst>
              </p:cNvPr>
              <p:cNvSpPr txBox="1"/>
              <p:nvPr/>
            </p:nvSpPr>
            <p:spPr>
              <a:xfrm>
                <a:off x="320566" y="3442139"/>
                <a:ext cx="7373006" cy="1548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acc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sz="28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+</a:t>
                </a:r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acc>
                          <m:accPr>
                            <m:chr m:val="̇"/>
                            <m:ctrlP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pt-BR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lcos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  <m:sup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pt-BR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sSup>
                      <m:sSup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7D066890-68F1-8B98-0600-4EC4A6A72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6" y="3442139"/>
                <a:ext cx="7373006" cy="1548052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1254894-F625-FC7F-A606-7A5DFA146549}"/>
                  </a:ext>
                </a:extLst>
              </p:cNvPr>
              <p:cNvSpPr txBox="1"/>
              <p:nvPr/>
            </p:nvSpPr>
            <p:spPr>
              <a:xfrm>
                <a:off x="320566" y="5066842"/>
                <a:ext cx="10904482" cy="741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+</a:t>
                </a:r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begChr m:val="["/>
                        <m:endChr m:val="]"/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acc>
                          <m:accPr>
                            <m:chr m:val="̇"/>
                            <m:ctrlP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pt-BR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lcos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28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  <m:sup>
                            <m:r>
                              <a:rPr lang="pt-BR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𝑚𝑔𝑙𝑐𝑜𝑠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pt-BR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sSup>
                      <m:sSup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01254894-F625-FC7F-A606-7A5DFA146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6" y="5066842"/>
                <a:ext cx="10904482" cy="741421"/>
              </a:xfrm>
              <a:prstGeom prst="rect">
                <a:avLst/>
              </a:prstGeom>
              <a:blipFill>
                <a:blip r:embed="rId5"/>
                <a:stretch>
                  <a:fillRect l="-349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BDE9DE9-1788-5B37-D0D4-9601B811C75D}"/>
                  </a:ext>
                </a:extLst>
              </p:cNvPr>
              <p:cNvSpPr txBox="1"/>
              <p:nvPr/>
            </p:nvSpPr>
            <p:spPr>
              <a:xfrm>
                <a:off x="367205" y="5940094"/>
                <a:ext cx="6106510" cy="725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pt-BR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;</a:t>
                </a:r>
                <a:r>
                  <a:rPr lang="pt-BR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acc>
                      <m:accPr>
                        <m:chr m:val="̇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̇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m:rPr>
                        <m:sty m:val="p"/>
                      </m:rPr>
                      <a:rPr lang="pt-BR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lcos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BDE9DE9-1788-5B37-D0D4-9601B811C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05" y="5940094"/>
                <a:ext cx="6106510" cy="725776"/>
              </a:xfrm>
              <a:prstGeom prst="rect">
                <a:avLst/>
              </a:prstGeom>
              <a:blipFill>
                <a:blip r:embed="rId6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45C7CB7D-6698-8BE0-18F6-355C1E02065B}"/>
              </a:ext>
            </a:extLst>
          </p:cNvPr>
          <p:cNvSpPr txBox="1"/>
          <p:nvPr/>
        </p:nvSpPr>
        <p:spPr>
          <a:xfrm>
            <a:off x="5147019" y="1721985"/>
            <a:ext cx="6571030" cy="95410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Cuidado: As energias são definidas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em relação a um referencial inercial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0868631-DD42-42DD-B89D-587CFE3E554A}"/>
              </a:ext>
            </a:extLst>
          </p:cNvPr>
          <p:cNvSpPr txBox="1"/>
          <p:nvPr/>
        </p:nvSpPr>
        <p:spPr>
          <a:xfrm>
            <a:off x="6606851" y="2731229"/>
            <a:ext cx="5264583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Coordenadas generalizadas:</a:t>
            </a:r>
          </a:p>
          <a:p>
            <a:r>
              <a:rPr lang="pt-BR" sz="2800" b="1" dirty="0">
                <a:solidFill>
                  <a:schemeClr val="bg1"/>
                </a:solidFill>
              </a:rPr>
              <a:t>“</a:t>
            </a:r>
            <a:r>
              <a:rPr lang="pt-BR" sz="2800" b="1" dirty="0" err="1">
                <a:solidFill>
                  <a:schemeClr val="bg1"/>
                </a:solidFill>
              </a:rPr>
              <a:t>x”e</a:t>
            </a:r>
            <a:r>
              <a:rPr lang="pt-BR" sz="2800" b="1" dirty="0">
                <a:solidFill>
                  <a:schemeClr val="bg1"/>
                </a:solidFill>
              </a:rPr>
              <a:t> “</a:t>
            </a:r>
            <a:r>
              <a:rPr lang="pt-BR" sz="2800" b="1" dirty="0" err="1">
                <a:solidFill>
                  <a:schemeClr val="bg1"/>
                </a:solidFill>
              </a:rPr>
              <a:t>θ</a:t>
            </a:r>
            <a:r>
              <a:rPr lang="pt-BR" sz="2800" b="1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42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6F2E507-4F52-29E4-6C65-3F2C91EA2FA2}"/>
                  </a:ext>
                </a:extLst>
              </p:cNvPr>
              <p:cNvSpPr txBox="1"/>
              <p:nvPr/>
            </p:nvSpPr>
            <p:spPr>
              <a:xfrm>
                <a:off x="509751" y="407084"/>
                <a:ext cx="7698827" cy="725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𝜕𝜃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𝑚𝑙𝑠𝑒𝑛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̇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acc>
                      <m:accPr>
                        <m:chr m:val="̇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;</a:t>
                </a:r>
                <a:r>
                  <a:rPr lang="pt-BR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̇"/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sty m:val="p"/>
                      </m:rPr>
                      <a:rPr lang="pt-BR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lcos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̇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pt-BR" sz="28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pt-BR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̇"/>
                        <m:ctrlPr>
                          <a:rPr lang="pt-BR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6F2E507-4F52-29E4-6C65-3F2C91EA2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51" y="407084"/>
                <a:ext cx="7698827" cy="725776"/>
              </a:xfrm>
              <a:prstGeom prst="rect">
                <a:avLst/>
              </a:prstGeom>
              <a:blipFill>
                <a:blip r:embed="rId2"/>
                <a:stretch>
                  <a:fillRect l="-165" b="-86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EBB4EC1-B060-B9F6-94C8-5C5E6C4A57A1}"/>
                  </a:ext>
                </a:extLst>
              </p:cNvPr>
              <p:cNvSpPr txBox="1"/>
              <p:nvPr/>
            </p:nvSpPr>
            <p:spPr>
              <a:xfrm>
                <a:off x="178674" y="1132860"/>
                <a:ext cx="7157545" cy="920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pt-BR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lang="pt-BR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acc>
                        <m:accPr>
                          <m:chr m:val="̈"/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m:rPr>
                          <m:sty m:val="p"/>
                        </m:rPr>
                        <a:rPr lang="pt-BR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lcos</m:t>
                      </m:r>
                      <m:r>
                        <m:rPr>
                          <m:sty m:val="p"/>
                        </m:rPr>
                        <a:rPr lang="el-G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𝑚𝑙</m:t>
                      </m:r>
                      <m:sSup>
                        <m:sSupPr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𝑠𝑒𝑛</m:t>
                      </m:r>
                      <m:r>
                        <a:rPr lang="pt-BR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CEBB4EC1-B060-B9F6-94C8-5C5E6C4A5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74" y="1132860"/>
                <a:ext cx="7157545" cy="920701"/>
              </a:xfrm>
              <a:prstGeom prst="rect">
                <a:avLst/>
              </a:prstGeom>
              <a:blipFill>
                <a:blip r:embed="rId3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4B1F992-1F2E-92CC-40FE-BD95B4EDA315}"/>
                  </a:ext>
                </a:extLst>
              </p:cNvPr>
              <p:cNvSpPr txBox="1"/>
              <p:nvPr/>
            </p:nvSpPr>
            <p:spPr>
              <a:xfrm>
                <a:off x="352096" y="2193843"/>
                <a:ext cx="6584731" cy="725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acc>
                      <m:accPr>
                        <m:chr m:val="̈"/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m:rPr>
                        <m:sty m:val="p"/>
                      </m:rPr>
                      <a:rPr lang="pt-BR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lcos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acc>
                      <m:accPr>
                        <m:chr m:val="̇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𝑠𝑒𝑛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̈"/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pt-BR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)+ </a:t>
                </a:r>
                <a14:m>
                  <m:oMath xmlns:m="http://schemas.openxmlformats.org/officeDocument/2006/math">
                    <m:r>
                      <a:rPr lang="pt-BR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̈"/>
                        <m:ctrlPr>
                          <a:rPr lang="pt-BR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4B1F992-1F2E-92CC-40FE-BD95B4EDA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96" y="2193843"/>
                <a:ext cx="6584731" cy="725776"/>
              </a:xfrm>
              <a:prstGeom prst="rect">
                <a:avLst/>
              </a:prstGeom>
              <a:blipFill>
                <a:blip r:embed="rId4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B1DBCFE-26F6-3B8E-06D7-93403AC90108}"/>
                  </a:ext>
                </a:extLst>
              </p:cNvPr>
              <p:cNvSpPr txBox="1"/>
              <p:nvPr/>
            </p:nvSpPr>
            <p:spPr>
              <a:xfrm>
                <a:off x="352096" y="3321269"/>
                <a:ext cx="8436220" cy="18129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8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acc>
                      <m:accPr>
                        <m:chr m:val="̈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̈"/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m:rPr>
                        <m:sty m:val="p"/>
                      </m:rPr>
                      <a:rPr lang="pt-BR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lcos</m:t>
                    </m:r>
                    <m:r>
                      <m:rPr>
                        <m:sty m:val="p"/>
                      </m:rPr>
                      <a:rPr lang="el-G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𝑚𝑙</m:t>
                    </m:r>
                    <m:sSup>
                      <m:sSup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  <m:sup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𝑠𝑒𝑛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endParaRPr lang="pt-BR" sz="28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pt-BR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acc>
                              <m:accPr>
                                <m:chr m:val="̇"/>
                                <m:ctrlPr>
                                  <a:rPr lang="pt-BR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28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acc>
                          </m:den>
                        </m:f>
                      </m:e>
                    </m:d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pt-BR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pt-BR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̈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pt-BR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lcos</m:t>
                        </m:r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pt-BR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̈"/>
                            <m:ctrlP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e>
                    </m:d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pt-BR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𝑙𝑠𝑒𝑛</m:t>
                    </m:r>
                    <m:r>
                      <a:rPr lang="pt-BR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pt-BR" sz="2800" dirty="0">
                        <a:solidFill>
                          <a:schemeClr val="bg1"/>
                        </a:solidFill>
                        <a:ea typeface="Cambria Math" panose="02040503050406030204" pitchFamily="18" charset="0"/>
                      </a:rPr>
                      <m:t>)+ </m:t>
                    </m:r>
                    <m:r>
                      <a:rPr lang="pt-BR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acc>
                      <m:accPr>
                        <m:chr m:val="̈"/>
                        <m:ctrlPr>
                          <a:rPr lang="pt-BR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pt-BR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pt-BR" sz="28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lang="pt-BR" sz="28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2B1DBCFE-26F6-3B8E-06D7-93403AC90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96" y="3321269"/>
                <a:ext cx="8436220" cy="1812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14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C1E214B-489F-4558-0647-5CA068A67BEA}"/>
                  </a:ext>
                </a:extLst>
              </p:cNvPr>
              <p:cNvSpPr txBox="1"/>
              <p:nvPr/>
            </p:nvSpPr>
            <p:spPr>
              <a:xfrm>
                <a:off x="389742" y="1189556"/>
                <a:ext cx="4931765" cy="43395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pt-BR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pt-BR" sz="32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𝒐𝒏𝒅𝒆</m:t>
                      </m:r>
                      <m:sSub>
                        <m:sSubPr>
                          <m:ctrlPr>
                            <a:rPr lang="pt-BR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"</m:t>
                          </m:r>
                          <m:r>
                            <a:rPr lang="pt-BR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pt-BR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 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𝒓𝒆𝒑𝒓𝒆𝒔𝒆𝒏𝒕𝒂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𝒂𝒔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𝒄𝒐𝒐𝒓𝒅𝒆𝒏𝒂𝒅𝒂𝒔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𝒅𝒐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𝑷𝒕𝒐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𝑴𝒂𝒕𝒆𝒓𝒊𝒂𝒍</m:t>
                      </m:r>
                    </m:oMath>
                  </m:oMathPara>
                </a14:m>
                <a:endParaRPr lang="pt-BR" sz="32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lang="pt-BR" sz="2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r>
                  <a:rPr lang="pt-BR" sz="2800" b="1" u="sng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Vínculo Cinemático </a:t>
                </a:r>
                <a:r>
                  <a:rPr lang="pt-BR" sz="2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pt-BR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pt-BR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acc>
                          <m:accPr>
                            <m:chr m:val="̇"/>
                            <m:ctrlPr>
                              <a:rPr lang="pt-BR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pt-BR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  <m:sub>
                                <m:r>
                                  <a:rPr lang="pt-BR" sz="32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acc>
                        <m:r>
                          <a:rPr lang="pt-BR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pt-BR" sz="32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pt-BR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32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sz="32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𝒐𝒏𝒅𝒆</m:t>
                      </m:r>
                      <m:acc>
                        <m:accPr>
                          <m:chr m:val="̇"/>
                          <m:ctrlPr>
                            <a:rPr lang="pt-BR" sz="32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"</m:t>
                              </m:r>
                              <m:r>
                                <a:rPr lang="pt-BR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32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acc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" 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𝒓𝒆𝒑𝒓𝒆𝒔𝒆𝒏𝒕𝒂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𝒔𝒖𝒂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𝒗𝒆𝒍𝒐𝒄𝒊𝒅𝒂𝒅𝒆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𝒆𝒎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𝒓𝒆𝒍𝒂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çã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𝒐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𝒖𝒎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𝒓𝒆𝒇</m:t>
                      </m:r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pt-BR" sz="32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𝒊𝒏𝒆𝒓𝒄𝒊𝒂𝒍</m:t>
                      </m:r>
                    </m:oMath>
                  </m:oMathPara>
                </a14:m>
                <a:endParaRPr lang="pt-BR" sz="32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lang="pt-BR" sz="32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lang="pt-BR" sz="2800" b="1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DC1E214B-489F-4558-0647-5CA068A67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42" y="1189556"/>
                <a:ext cx="4931765" cy="4339521"/>
              </a:xfrm>
              <a:prstGeom prst="rect">
                <a:avLst/>
              </a:prstGeom>
              <a:blipFill>
                <a:blip r:embed="rId2"/>
                <a:stretch>
                  <a:fillRect l="-4450" r="-1307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2A12E122-AD92-2C6A-CA47-DEB59AF53395}"/>
              </a:ext>
            </a:extLst>
          </p:cNvPr>
          <p:cNvSpPr txBox="1"/>
          <p:nvPr/>
        </p:nvSpPr>
        <p:spPr>
          <a:xfrm>
            <a:off x="389742" y="640278"/>
            <a:ext cx="416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u="sng" dirty="0">
                <a:solidFill>
                  <a:schemeClr val="bg1"/>
                </a:solidFill>
              </a:rPr>
              <a:t>Vínculo Geométrico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30A0D28-BDC9-B4C6-4364-34E47FA9B2A5}"/>
              </a:ext>
            </a:extLst>
          </p:cNvPr>
          <p:cNvSpPr txBox="1"/>
          <p:nvPr/>
        </p:nvSpPr>
        <p:spPr>
          <a:xfrm>
            <a:off x="107429" y="4675896"/>
            <a:ext cx="11977142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VÍNCULOS HOLÔNOMOS:</a:t>
            </a:r>
          </a:p>
          <a:p>
            <a:endParaRPr lang="pt-BR" sz="2800" b="1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r>
              <a:rPr lang="pt-BR" sz="2800" b="1" dirty="0">
                <a:solidFill>
                  <a:schemeClr val="bg1"/>
                </a:solidFill>
                <a:highlight>
                  <a:srgbClr val="FFFF00"/>
                </a:highlight>
              </a:rPr>
              <a:t> VÍNCULOS GEOMÉTRICOS OU VÍNCULOS CINEMÁTICOS INTEGRÁVEIS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89D566-E276-F846-1970-5D1A52DA0FED}"/>
              </a:ext>
            </a:extLst>
          </p:cNvPr>
          <p:cNvSpPr txBox="1"/>
          <p:nvPr/>
        </p:nvSpPr>
        <p:spPr>
          <a:xfrm>
            <a:off x="254830" y="91000"/>
            <a:ext cx="682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Para cada Ponto Material, temos:</a:t>
            </a:r>
          </a:p>
        </p:txBody>
      </p:sp>
    </p:spTree>
    <p:extLst>
      <p:ext uri="{BB962C8B-B14F-4D97-AF65-F5344CB8AC3E}">
        <p14:creationId xmlns:p14="http://schemas.microsoft.com/office/powerpoint/2010/main" val="294498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AE20F7-2F5D-1446-DD1B-31AC22B33434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7938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3600" b="1" dirty="0">
                    <a:solidFill>
                      <a:schemeClr val="bg1"/>
                    </a:solidFill>
                  </a:rPr>
                  <a:t>VÍNCULOS HOLÔNOMOS: EXEMPLOS</a:t>
                </a:r>
              </a:p>
              <a:p>
                <a:pPr marL="742950" indent="-742950">
                  <a:buAutoNum type="alphaLcParenR"/>
                </a:pPr>
                <a:r>
                  <a:rPr lang="pt-BR" sz="3600" b="1" dirty="0">
                    <a:solidFill>
                      <a:schemeClr val="bg1"/>
                    </a:solidFill>
                  </a:rPr>
                  <a:t>Geométricos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BR" sz="36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lang="pt-BR" sz="3600" b="1" dirty="0">
                  <a:solidFill>
                    <a:schemeClr val="bg1"/>
                  </a:solidFill>
                </a:endParaRPr>
              </a:p>
              <a:p>
                <a:r>
                  <a:rPr lang="pt-BR" sz="3600" b="1" dirty="0">
                    <a:solidFill>
                      <a:schemeClr val="bg1"/>
                    </a:solidFill>
                  </a:rPr>
                  <a:t>a.1) Uma partícula forçada a se deslocar sobre uma superfície esférica (de raio “R”)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BR" sz="36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pt-BR" sz="3600" b="1" dirty="0">
                    <a:solidFill>
                      <a:schemeClr val="bg1"/>
                    </a:solidFill>
                  </a:rPr>
                  <a:t>a.2) Duas partículas unidas por uma barra (comprimento </a:t>
                </a:r>
                <a:r>
                  <a:rPr lang="pt-BR" sz="3600" b="1" i="1" dirty="0">
                    <a:solidFill>
                      <a:schemeClr val="bg1"/>
                    </a:solidFill>
                  </a:rPr>
                  <a:t>l</a:t>
                </a:r>
                <a:r>
                  <a:rPr lang="pt-BR" sz="3600" b="1" dirty="0">
                    <a:solidFill>
                      <a:schemeClr val="bg1"/>
                    </a:solidFill>
                  </a:rPr>
                  <a:t>)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pt-BR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B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pt-BR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pt-BR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pt-BR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pt-BR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pt-BR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pt-BR" sz="36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algn="ctr"/>
                <a:r>
                  <a:rPr lang="pt-BR" sz="3600" b="1" dirty="0">
                    <a:solidFill>
                      <a:schemeClr val="bg1"/>
                    </a:solidFill>
                  </a:rPr>
                  <a:t>Ou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pt-BR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pt-BR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pt-BR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pt-BR" sz="3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pt-BR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pt-BR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pt-BR" sz="3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pt-BR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36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pt-BR" sz="3600" b="1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algn="ctr"/>
                <a:endParaRPr lang="pt-BR" sz="36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lang="pt-BR" sz="3600" b="1" dirty="0">
                  <a:solidFill>
                    <a:schemeClr val="bg1"/>
                  </a:solidFill>
                </a:endParaRPr>
              </a:p>
              <a:p>
                <a:endParaRPr lang="pt-BR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1AE20F7-2F5D-1446-DD1B-31AC22B33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7938968"/>
              </a:xfrm>
              <a:prstGeom prst="rect">
                <a:avLst/>
              </a:prstGeom>
              <a:blipFill>
                <a:blip r:embed="rId2"/>
                <a:stretch>
                  <a:fillRect l="-1550" t="-1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987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35D6C99-AA2B-51CA-5C32-84A6F2CA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9" y="2033545"/>
            <a:ext cx="4385081" cy="4314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CEEF526-5179-21C2-133E-F3AB3BEDC39B}"/>
                  </a:ext>
                </a:extLst>
              </p:cNvPr>
              <p:cNvSpPr txBox="1"/>
              <p:nvPr/>
            </p:nvSpPr>
            <p:spPr>
              <a:xfrm>
                <a:off x="4370885" y="996961"/>
                <a:ext cx="6108492" cy="640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CEEF526-5179-21C2-133E-F3AB3BEDC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885" y="996961"/>
                <a:ext cx="6108492" cy="6403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9ED7DB4-B735-5662-E156-DC6A159444FF}"/>
                  </a:ext>
                </a:extLst>
              </p:cNvPr>
              <p:cNvSpPr txBox="1"/>
              <p:nvPr/>
            </p:nvSpPr>
            <p:spPr>
              <a:xfrm>
                <a:off x="4568878" y="2113214"/>
                <a:ext cx="7498204" cy="640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pt-BR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p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59ED7DB4-B735-5662-E156-DC6A15944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78" y="2113214"/>
                <a:ext cx="7498204" cy="640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D39AE2C5-6F73-4E5C-B55C-CF99134F970E}"/>
              </a:ext>
            </a:extLst>
          </p:cNvPr>
          <p:cNvSpPr txBox="1"/>
          <p:nvPr/>
        </p:nvSpPr>
        <p:spPr>
          <a:xfrm>
            <a:off x="824459" y="509665"/>
            <a:ext cx="4811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a.3) Pêndulo Duplo</a:t>
            </a:r>
          </a:p>
        </p:txBody>
      </p:sp>
    </p:spTree>
    <p:extLst>
      <p:ext uri="{BB962C8B-B14F-4D97-AF65-F5344CB8AC3E}">
        <p14:creationId xmlns:p14="http://schemas.microsoft.com/office/powerpoint/2010/main" val="76338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0210990-52C9-B408-9073-5749B9CB5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166" y="2184018"/>
            <a:ext cx="7098935" cy="324421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D09E98B-8C5C-453B-CA35-F3E80BE33B25}"/>
              </a:ext>
            </a:extLst>
          </p:cNvPr>
          <p:cNvSpPr txBox="1"/>
          <p:nvPr/>
        </p:nvSpPr>
        <p:spPr>
          <a:xfrm>
            <a:off x="550888" y="242554"/>
            <a:ext cx="6914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b) Cinemáticos Integráveis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D664134-87BA-F00C-CF84-12DB500A088B}"/>
                  </a:ext>
                </a:extLst>
              </p:cNvPr>
              <p:cNvSpPr txBox="1"/>
              <p:nvPr/>
            </p:nvSpPr>
            <p:spPr>
              <a:xfrm>
                <a:off x="1685300" y="1140659"/>
                <a:ext cx="748946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BR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pt-BR" sz="2800" b="1" dirty="0">
                    <a:solidFill>
                      <a:schemeClr val="bg1"/>
                    </a:solidFill>
                  </a:rPr>
                  <a:t>DISCO ROLANDO SEM ESCORREGAR NUMA DIREÇÃO FIXA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D664134-87BA-F00C-CF84-12DB500A0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300" y="1140659"/>
                <a:ext cx="7489462" cy="954107"/>
              </a:xfrm>
              <a:prstGeom prst="rect">
                <a:avLst/>
              </a:prstGeom>
              <a:blipFill>
                <a:blip r:embed="rId3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235218B-8D53-193B-EC89-A6DFFBA00194}"/>
                  </a:ext>
                </a:extLst>
              </p:cNvPr>
              <p:cNvSpPr txBox="1"/>
              <p:nvPr/>
            </p:nvSpPr>
            <p:spPr>
              <a:xfrm flipH="1">
                <a:off x="8290305" y="2848131"/>
                <a:ext cx="3535528" cy="356123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acc>
                        <m:accPr>
                          <m:chr m:val="̇"/>
                          <m:ctrlP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𝝓</m:t>
                          </m:r>
                        </m:e>
                      </m:acc>
                    </m:oMath>
                  </m:oMathPara>
                </a14:m>
                <a:endParaRPr lang="pt-BR" sz="2800" b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𝑹𝒅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</m:oMath>
                  </m:oMathPara>
                </a14:m>
                <a:endParaRPr lang="pt-BR" sz="2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endParaRPr lang="pt-BR" sz="2800" b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BR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pt-BR" sz="2800" b="1" dirty="0">
                  <a:solidFill>
                    <a:schemeClr val="bg1"/>
                  </a:solidFill>
                </a:endParaRPr>
              </a:p>
              <a:p>
                <a:endParaRPr lang="pt-BR" sz="2800" b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pt-BR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𝝓</m:t>
                      </m:r>
                      <m:r>
                        <a:rPr lang="pt-BR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pt-BR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t-BR" sz="2800" b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2800" b="1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pt-BR" sz="2800" b="1" dirty="0">
                  <a:solidFill>
                    <a:schemeClr val="bg1"/>
                  </a:solidFill>
                </a:endParaRPr>
              </a:p>
              <a:p>
                <a:r>
                  <a:rPr lang="pt-BR" sz="2800" b="1" dirty="0">
                    <a:solidFill>
                      <a:schemeClr val="bg1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pt-BR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pt-BR" sz="2800" b="1" dirty="0">
                    <a:solidFill>
                      <a:schemeClr val="bg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pt-BR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sz="2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pt-BR" sz="2800" b="1" dirty="0">
                  <a:solidFill>
                    <a:schemeClr val="bg1"/>
                  </a:solidFill>
                </a:endParaRPr>
              </a:p>
              <a:p>
                <a:endParaRPr lang="pt-BR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E235218B-8D53-193B-EC89-A6DFFBA00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90305" y="2848131"/>
                <a:ext cx="3535528" cy="35612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85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C070B98-0C3B-401F-2660-1DB975740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070" y="1367534"/>
            <a:ext cx="5753100" cy="306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4ED79C1-467B-20A0-CED7-E380FE84CDB7}"/>
                  </a:ext>
                </a:extLst>
              </p:cNvPr>
              <p:cNvSpPr txBox="1"/>
              <p:nvPr/>
            </p:nvSpPr>
            <p:spPr>
              <a:xfrm>
                <a:off x="1606482" y="4690280"/>
                <a:ext cx="1994457" cy="450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̇"/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E4ED79C1-467B-20A0-CED7-E380FE84C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482" y="4690280"/>
                <a:ext cx="1994457" cy="450957"/>
              </a:xfrm>
              <a:prstGeom prst="rect">
                <a:avLst/>
              </a:prstGeom>
              <a:blipFill>
                <a:blip r:embed="rId3"/>
                <a:stretch>
                  <a:fillRect l="-1266" t="-8333" r="-2532" b="-36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CCDB5D0-F143-E20F-5B4A-CBA290D847A1}"/>
                  </a:ext>
                </a:extLst>
              </p:cNvPr>
              <p:cNvSpPr txBox="1"/>
              <p:nvPr/>
            </p:nvSpPr>
            <p:spPr>
              <a:xfrm>
                <a:off x="6474372" y="4690279"/>
                <a:ext cx="2028184" cy="450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pt-BR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pt-B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acc>
                        <m:accPr>
                          <m:chr m:val="̇"/>
                          <m:ctrlP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acc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pt-B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CCDB5D0-F143-E20F-5B4A-CBA290D84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372" y="4690279"/>
                <a:ext cx="2028184" cy="450957"/>
              </a:xfrm>
              <a:prstGeom prst="rect">
                <a:avLst/>
              </a:prstGeom>
              <a:blipFill>
                <a:blip r:embed="rId4"/>
                <a:stretch>
                  <a:fillRect l="-3106" t="-8333" r="-2484" b="-36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>
            <a:extLst>
              <a:ext uri="{FF2B5EF4-FFF2-40B4-BE49-F238E27FC236}">
                <a16:creationId xmlns:a16="http://schemas.microsoft.com/office/drawing/2014/main" id="{7732632E-683B-441D-6CBD-A4FF463D65B0}"/>
              </a:ext>
            </a:extLst>
          </p:cNvPr>
          <p:cNvSpPr txBox="1"/>
          <p:nvPr/>
        </p:nvSpPr>
        <p:spPr>
          <a:xfrm>
            <a:off x="0" y="105103"/>
            <a:ext cx="12372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Vínculo Não </a:t>
            </a:r>
            <a:r>
              <a:rPr lang="pt-BR" sz="2800" dirty="0" err="1">
                <a:solidFill>
                  <a:schemeClr val="bg1"/>
                </a:solidFill>
              </a:rPr>
              <a:t>Holônomo</a:t>
            </a:r>
            <a:r>
              <a:rPr lang="pt-BR" sz="2800" dirty="0">
                <a:solidFill>
                  <a:schemeClr val="bg1"/>
                </a:solidFill>
              </a:rPr>
              <a:t>: Disco Rolando Sem Escorregar Sobre o </a:t>
            </a:r>
            <a:r>
              <a:rPr lang="pt-BR" sz="2800" dirty="0" err="1">
                <a:solidFill>
                  <a:schemeClr val="bg1"/>
                </a:solidFill>
              </a:rPr>
              <a:t>PLano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3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7EE8D97F-1C5A-42C9-717F-4BA53EC7C0DE}"/>
                  </a:ext>
                </a:extLst>
              </p:cNvPr>
              <p:cNvSpPr txBox="1"/>
              <p:nvPr/>
            </p:nvSpPr>
            <p:spPr>
              <a:xfrm>
                <a:off x="212361" y="0"/>
                <a:ext cx="11767278" cy="341632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3600" b="1" dirty="0">
                    <a:solidFill>
                      <a:schemeClr val="bg1"/>
                    </a:solidFill>
                  </a:rPr>
                  <a:t>VÍNCULOS HOLÔNOMOS PODEM SER REPRESENTADOS RELAÇÕES FINITAS ENTRE AS COORDENADAS DE SEUS PONTOS MATERIAIS</a:t>
                </a:r>
              </a:p>
              <a:p>
                <a:pPr algn="ctr"/>
                <a:r>
                  <a:rPr lang="pt-BR" sz="3600" b="1" dirty="0">
                    <a:solidFill>
                      <a:schemeClr val="bg1"/>
                    </a:solidFill>
                  </a:rPr>
                  <a:t>E ENVOLVEM O TEMPO DE MODO EXPLÍCITO</a:t>
                </a:r>
              </a:p>
              <a:p>
                <a:pPr algn="ctr"/>
                <a:endParaRPr lang="pt-BR" sz="3600" b="1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pt-BR" sz="36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7EE8D97F-1C5A-42C9-717F-4BA53EC7C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61" y="0"/>
                <a:ext cx="11767278" cy="3416320"/>
              </a:xfrm>
              <a:prstGeom prst="rect">
                <a:avLst/>
              </a:prstGeom>
              <a:blipFill>
                <a:blip r:embed="rId2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DDA4FE9-E9F6-2FAA-2653-7C4A112E9293}"/>
                  </a:ext>
                </a:extLst>
              </p:cNvPr>
              <p:cNvSpPr txBox="1"/>
              <p:nvPr/>
            </p:nvSpPr>
            <p:spPr>
              <a:xfrm>
                <a:off x="1409700" y="4379838"/>
                <a:ext cx="9372600" cy="124059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̇"/>
                          <m:ctrlP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acc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̇"/>
                          <m:ctrlP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acc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sSub>
                            <m:sSubPr>
                              <m:ctrlP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̇"/>
                          <m:ctrlP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pt-BR" sz="36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acc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num>
                        <m:den>
                          <m:r>
                            <a:rPr lang="pt-BR" sz="3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pt-BR" sz="3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pt-BR" sz="3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600" b="1" dirty="0"/>
              </a:p>
            </p:txBody>
          </p:sp>
        </mc:Choice>
        <mc:Fallback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CDDA4FE9-E9F6-2FAA-2653-7C4A112E9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4379838"/>
                <a:ext cx="9372600" cy="12405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615763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2653</TotalTime>
  <Words>2169</Words>
  <Application>Microsoft Office PowerPoint</Application>
  <PresentationFormat>Widescreen</PresentationFormat>
  <Paragraphs>259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Cambria Math</vt:lpstr>
      <vt:lpstr>Century Gothic</vt:lpstr>
      <vt:lpstr>Wingdings 3</vt:lpstr>
      <vt:lpstr>Fatia</vt:lpstr>
      <vt:lpstr>Pmr 3302- curso de verão REVISÃO DE dinâmica lagrangIana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Pmr 3302- curso de verão REVISÃO DE dinâmica lagrangIana</dc:title>
  <dc:creator>eabarrosmac@gmail.com</dc:creator>
  <cp:lastModifiedBy>eabarrosmac@gmail.com</cp:lastModifiedBy>
  <cp:revision>37</cp:revision>
  <dcterms:created xsi:type="dcterms:W3CDTF">2023-02-24T19:00:05Z</dcterms:created>
  <dcterms:modified xsi:type="dcterms:W3CDTF">2023-02-28T23:16:35Z</dcterms:modified>
</cp:coreProperties>
</file>