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85" r:id="rId5"/>
    <p:sldId id="262" r:id="rId6"/>
    <p:sldId id="280" r:id="rId7"/>
    <p:sldId id="263" r:id="rId8"/>
    <p:sldId id="281" r:id="rId9"/>
    <p:sldId id="283" r:id="rId10"/>
    <p:sldId id="282" r:id="rId11"/>
    <p:sldId id="284" r:id="rId12"/>
    <p:sldId id="265" r:id="rId13"/>
    <p:sldId id="264" r:id="rId14"/>
    <p:sldId id="279" r:id="rId15"/>
    <p:sldId id="268" r:id="rId16"/>
    <p:sldId id="286" r:id="rId17"/>
    <p:sldId id="269" r:id="rId18"/>
    <p:sldId id="270" r:id="rId19"/>
    <p:sldId id="272" r:id="rId20"/>
    <p:sldId id="274" r:id="rId21"/>
    <p:sldId id="275" r:id="rId22"/>
    <p:sldId id="287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636" autoAdjust="0"/>
  </p:normalViewPr>
  <p:slideViewPr>
    <p:cSldViewPr snapToGrid="0">
      <p:cViewPr varScale="1">
        <p:scale>
          <a:sx n="56" d="100"/>
          <a:sy n="56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5D45-6F32-444D-B247-C7BB9F22344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7565-74DE-4FC7-B43F-23FFA641E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14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37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16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08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27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76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27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34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1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25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6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70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2C6D-9C89-48E5-93D5-E786BEF2E5F4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9D82-226C-4D67-A2ED-80880E5C6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8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lidamarnunes@usp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1313" y="1060547"/>
            <a:ext cx="120449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DisciplinaACH4226: Princípios de Genética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10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pt-BR" alt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EPIGENÉTICA</a:t>
            </a:r>
            <a:endParaRPr lang="pt-BR" altLang="en-US" sz="11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1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04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Novembro de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6815" y="1282948"/>
            <a:ext cx="113466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Famílias </a:t>
            </a:r>
            <a:r>
              <a:rPr lang="pt-BR" sz="2400" dirty="0">
                <a:solidFill>
                  <a:srgbClr val="000000"/>
                </a:solidFill>
              </a:rPr>
              <a:t>com </a:t>
            </a:r>
            <a:r>
              <a:rPr lang="pt-BR" sz="2400" dirty="0" smtClean="0">
                <a:solidFill>
                  <a:srgbClr val="000000"/>
                </a:solidFill>
              </a:rPr>
              <a:t>escassez </a:t>
            </a:r>
            <a:r>
              <a:rPr lang="pt-BR" sz="2400" dirty="0">
                <a:solidFill>
                  <a:srgbClr val="000000"/>
                </a:solidFill>
              </a:rPr>
              <a:t>de alimentos na geração dos avós, filhos e netos têm maior risco de doenças cardiovasculares e diabetes.</a:t>
            </a:r>
          </a:p>
          <a:p>
            <a:pPr algn="just" fontAlgn="base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Outros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estudos sugerem que as mães 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passem aos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filhos os efeitos cognitivos durante a </a:t>
            </a:r>
            <a:endParaRPr lang="pt-BR" sz="2400" dirty="0" smtClean="0">
              <a:solidFill>
                <a:srgbClr val="000000"/>
              </a:solidFill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gestação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através da liberação de hormônios que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fazem com que marcadores químicos </a:t>
            </a:r>
            <a:endParaRPr lang="pt-BR" sz="2400" dirty="0" smtClean="0">
              <a:solidFill>
                <a:srgbClr val="000000"/>
              </a:solidFill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2400" dirty="0" err="1" smtClean="0">
                <a:solidFill>
                  <a:srgbClr val="000000"/>
                </a:solidFill>
                <a:latin typeface="+mj-lt"/>
              </a:rPr>
              <a:t>epigenéticos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(não dependentes dos genes) </a:t>
            </a:r>
            <a:endParaRPr lang="pt-BR" sz="2400" dirty="0" smtClean="0">
              <a:solidFill>
                <a:srgbClr val="000000"/>
              </a:solidFill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apareçam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nos genes de seus filhos, regulando </a:t>
            </a:r>
            <a:endParaRPr lang="pt-BR" sz="2400" dirty="0" smtClean="0">
              <a:solidFill>
                <a:srgbClr val="000000"/>
              </a:solidFill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sua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expressão depois do nascimento. </a:t>
            </a:r>
            <a:endParaRPr lang="pt-BR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6" name="Picture 2" descr="Gêmeos Idênt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61" y="3596083"/>
            <a:ext cx="5163365" cy="312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9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540" y="1378608"/>
            <a:ext cx="11404121" cy="33157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</a:rPr>
              <a:t>Em irmãos gêmeos idênticos, alguns estudos confirmam que </a:t>
            </a:r>
            <a:r>
              <a:rPr lang="pt-BR" sz="2400" dirty="0">
                <a:solidFill>
                  <a:srgbClr val="000000"/>
                </a:solidFill>
              </a:rPr>
              <a:t>durante a transição da infância para a vida adulta, os gêmeos passam a </a:t>
            </a:r>
            <a:r>
              <a:rPr lang="pt-BR" sz="2400" dirty="0" smtClean="0">
                <a:solidFill>
                  <a:srgbClr val="000000"/>
                </a:solidFill>
              </a:rPr>
              <a:t>diferenciarem-se quanto a questões como ansiedade </a:t>
            </a:r>
            <a:r>
              <a:rPr lang="pt-BR" sz="2400" dirty="0">
                <a:solidFill>
                  <a:srgbClr val="000000"/>
                </a:solidFill>
              </a:rPr>
              <a:t>e </a:t>
            </a:r>
            <a:r>
              <a:rPr lang="pt-BR" sz="2400" dirty="0" smtClean="0">
                <a:solidFill>
                  <a:srgbClr val="000000"/>
                </a:solidFill>
              </a:rPr>
              <a:t>depressão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</a:rPr>
              <a:t>Apesar de terem o mesmo background </a:t>
            </a:r>
            <a:r>
              <a:rPr lang="pt-BR" sz="2400" dirty="0">
                <a:solidFill>
                  <a:srgbClr val="000000"/>
                </a:solidFill>
              </a:rPr>
              <a:t>genético </a:t>
            </a:r>
            <a:r>
              <a:rPr lang="pt-BR" sz="2400" dirty="0" smtClean="0">
                <a:solidFill>
                  <a:srgbClr val="000000"/>
                </a:solidFill>
              </a:rPr>
              <a:t>essas diferenças surgem graças a experiências individuais adquiridas durante </a:t>
            </a:r>
            <a:r>
              <a:rPr lang="pt-BR" sz="2400" dirty="0">
                <a:solidFill>
                  <a:srgbClr val="000000"/>
                </a:solidFill>
              </a:rPr>
              <a:t>a </a:t>
            </a:r>
            <a:r>
              <a:rPr lang="pt-BR" sz="2400" dirty="0" smtClean="0">
                <a:solidFill>
                  <a:srgbClr val="000000"/>
                </a:solidFill>
              </a:rPr>
              <a:t>vida, ou seja, das </a:t>
            </a:r>
            <a:r>
              <a:rPr lang="pt-BR" sz="2400" dirty="0">
                <a:solidFill>
                  <a:srgbClr val="000000"/>
                </a:solidFill>
              </a:rPr>
              <a:t>mudanças </a:t>
            </a:r>
            <a:r>
              <a:rPr lang="pt-BR" sz="2400" dirty="0" err="1" smtClean="0">
                <a:solidFill>
                  <a:srgbClr val="000000"/>
                </a:solidFill>
              </a:rPr>
              <a:t>epigenéticas</a:t>
            </a:r>
            <a:r>
              <a:rPr lang="pt-BR" sz="2400" dirty="0">
                <a:solidFill>
                  <a:srgbClr val="000000"/>
                </a:solidFill>
              </a:rPr>
              <a:t>.</a:t>
            </a:r>
            <a:endParaRPr lang="pt-BR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2" name="Picture 2" descr="Entenda de uma vez: o que é epigenética? | Su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3" y="4478671"/>
            <a:ext cx="3767756" cy="2159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SP procura gêmeos univitelinos voluntários para pesquisa – Notícias -  Rev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96" y="4478671"/>
            <a:ext cx="3425438" cy="214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4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45" y="1646238"/>
            <a:ext cx="11491415" cy="37711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i="1" dirty="0" err="1" smtClean="0"/>
              <a:t>epigenética</a:t>
            </a:r>
            <a:r>
              <a:rPr lang="pt-BR" sz="2400" dirty="0" smtClean="0"/>
              <a:t> investiga a informação contida no DNA, transmitida na divisão celular, mas que não constitui parte da sequência do DNA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 smtClean="0"/>
              <a:t>mecanismos </a:t>
            </a:r>
            <a:r>
              <a:rPr lang="pt-BR" sz="2400" i="1" dirty="0" err="1" smtClean="0"/>
              <a:t>epigenéticos</a:t>
            </a:r>
            <a:r>
              <a:rPr lang="pt-BR" sz="2400" dirty="0" smtClean="0"/>
              <a:t> envolvem modificações químicas do próprio DNA, e modificações nas proteínas que estão associadas a ele. Cada uma destas modificações age como um sinal de regulação e modificação na expressão genética.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46" y="1500174"/>
            <a:ext cx="11668836" cy="26405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 err="1" smtClean="0"/>
              <a:t>epigenética</a:t>
            </a:r>
            <a:r>
              <a:rPr lang="pt-BR" sz="2400" dirty="0" smtClean="0"/>
              <a:t> representa a presença </a:t>
            </a:r>
            <a:r>
              <a:rPr lang="pt-BR" sz="2400" dirty="0"/>
              <a:t>de um tipo secundário de código presente no DNA,  o EPIGENOMA, </a:t>
            </a:r>
            <a:r>
              <a:rPr lang="pt-BR" sz="2400" dirty="0" smtClean="0"/>
              <a:t>o que traz </a:t>
            </a:r>
            <a:r>
              <a:rPr lang="pt-BR" sz="2400" dirty="0"/>
              <a:t>uma série de marcas químicas </a:t>
            </a:r>
            <a:r>
              <a:rPr lang="pt-BR" sz="2400" dirty="0" smtClean="0"/>
              <a:t>ligadas </a:t>
            </a:r>
            <a:r>
              <a:rPr lang="pt-BR" sz="2400" dirty="0"/>
              <a:t>aos genes e agem como árbitros.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Essas </a:t>
            </a:r>
            <a:r>
              <a:rPr lang="pt-BR" sz="2400" dirty="0"/>
              <a:t>marcas desligam alguns genes e isso significa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que </a:t>
            </a:r>
            <a:r>
              <a:rPr lang="pt-BR" sz="2400" dirty="0"/>
              <a:t>escolhas, como dieta e medicamentos, podem afetar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o </a:t>
            </a:r>
            <a:r>
              <a:rPr lang="pt-BR" sz="2400" dirty="0"/>
              <a:t>funcionamento do corpo a longo prazo.</a:t>
            </a:r>
            <a:endParaRPr lang="pt-BR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194" name="Picture 2" descr="Especialista em Nutrigenética em SP | Drº Wilian Reg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69" y="2785920"/>
            <a:ext cx="3340879" cy="397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igenoma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256243"/>
            <a:ext cx="9054034" cy="54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592472" y="541930"/>
            <a:ext cx="4772396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Mecanismos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79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360" y="1272017"/>
            <a:ext cx="11559396" cy="52117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Em 1905- Wiliam </a:t>
            </a:r>
            <a:r>
              <a:rPr lang="pt-BR" sz="2400" dirty="0" err="1"/>
              <a:t>Bateson</a:t>
            </a:r>
            <a:r>
              <a:rPr lang="pt-BR" sz="2400" dirty="0"/>
              <a:t> (1861-1926) cunhou o termo da genética como o termo relacionado à hereditariedade e variação dos organismos, baseado nos trabalhos de </a:t>
            </a:r>
            <a:r>
              <a:rPr lang="pt-BR" sz="2400" dirty="0" err="1"/>
              <a:t>Gregor</a:t>
            </a:r>
            <a:r>
              <a:rPr lang="pt-BR" sz="2400" dirty="0"/>
              <a:t> Mendel (1822-1884</a:t>
            </a:r>
            <a:r>
              <a:rPr lang="pt-BR" sz="2400" dirty="0" smtClean="0"/>
              <a:t>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Em 1942 - Conrad Hal Waddington (1905-1975) definiu "</a:t>
            </a:r>
            <a:r>
              <a:rPr lang="pt-BR" sz="2400" dirty="0" err="1"/>
              <a:t>epigenética</a:t>
            </a:r>
            <a:r>
              <a:rPr lang="pt-BR" sz="2400" dirty="0"/>
              <a:t>" como "o ramo da biologia que estuda as interações causais entre genes e seus produtos, que trazem o fenótipo a ser".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Histótrico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1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03023"/>
            <a:ext cx="12192000" cy="13285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Dois pontos anteriores são interessantes para aprofundar nas teorias de Waddington, que incluem a canalização e a assimilação genética. </a:t>
            </a:r>
            <a:endParaRPr lang="pt-BR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pic>
        <p:nvPicPr>
          <p:cNvPr id="10242" name="Picture 2" descr="gracieteoliveira [licensed for non-commercial use only] / Confronto entre  lamarkismo e darwin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42" y="2662587"/>
            <a:ext cx="8142916" cy="41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Histótrico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868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-r3H8hmDi-z0/Tib1zwScZMI/AAAAAAAAAPk/hxWckFfp4O4/s1600/Robin%2BHolliday%2Bphot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67624" y="2035834"/>
            <a:ext cx="3208373" cy="31271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306" y="1831874"/>
            <a:ext cx="7870318" cy="4526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 </a:t>
            </a:r>
            <a:r>
              <a:rPr lang="pt-BR" sz="2400" dirty="0" smtClean="0"/>
              <a:t>Em </a:t>
            </a:r>
            <a:r>
              <a:rPr lang="pt-BR" sz="2400" dirty="0" smtClean="0"/>
              <a:t>1975, Robin </a:t>
            </a:r>
            <a:r>
              <a:rPr lang="pt-BR" sz="2400" dirty="0" err="1" smtClean="0"/>
              <a:t>Holliday</a:t>
            </a:r>
            <a:r>
              <a:rPr lang="pt-BR" sz="2400" dirty="0"/>
              <a:t> </a:t>
            </a:r>
            <a:r>
              <a:rPr lang="pt-BR" sz="2400" dirty="0" smtClean="0"/>
              <a:t>definiu </a:t>
            </a:r>
            <a:r>
              <a:rPr lang="pt-BR" sz="2400" dirty="0" err="1" smtClean="0"/>
              <a:t>epigenética</a:t>
            </a:r>
            <a:r>
              <a:rPr lang="pt-BR" sz="2400" dirty="0" smtClean="0"/>
              <a:t> </a:t>
            </a:r>
            <a:r>
              <a:rPr lang="pt-BR" sz="2400" dirty="0" smtClean="0"/>
              <a:t>como "o estudo dos mecanismos de controle temporal e espacial da atividade dos genes durante o desenvolvimento de organismos </a:t>
            </a:r>
            <a:r>
              <a:rPr lang="pt-BR" sz="2400" dirty="0" smtClean="0"/>
              <a:t>complexos“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Estabeleceu  </a:t>
            </a:r>
            <a:r>
              <a:rPr lang="pt-BR" sz="2400" dirty="0" smtClean="0"/>
              <a:t>que a </a:t>
            </a:r>
            <a:r>
              <a:rPr lang="pt-BR" sz="2400" dirty="0" err="1" smtClean="0"/>
              <a:t>metilação</a:t>
            </a:r>
            <a:r>
              <a:rPr lang="pt-BR" sz="2400" dirty="0" smtClean="0"/>
              <a:t> do DNA podia ser um importante mecanismo para o controle da expressão gênica em organismos superiores. 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Histórico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58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092" y="1646237"/>
            <a:ext cx="11404120" cy="49974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DNA contém </a:t>
            </a:r>
            <a:r>
              <a:rPr lang="pt-BR" sz="2400" dirty="0" smtClean="0"/>
              <a:t>as quatro </a:t>
            </a:r>
            <a:r>
              <a:rPr lang="pt-BR" sz="2400" dirty="0" smtClean="0"/>
              <a:t>unidades de informação: A, G, C e </a:t>
            </a:r>
            <a:r>
              <a:rPr lang="pt-BR" sz="2400" dirty="0" smtClean="0"/>
              <a:t>T, porém, uma quinta </a:t>
            </a:r>
            <a:r>
              <a:rPr lang="pt-BR" sz="2400" dirty="0" smtClean="0"/>
              <a:t>base é produzida através de alteração química, que é a metil-citosina.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err="1" smtClean="0"/>
              <a:t>Holliday</a:t>
            </a:r>
            <a:r>
              <a:rPr lang="pt-BR" sz="2400" dirty="0" smtClean="0"/>
              <a:t> </a:t>
            </a:r>
            <a:r>
              <a:rPr lang="pt-BR" sz="2400" dirty="0" smtClean="0"/>
              <a:t>acreditava que a citosina </a:t>
            </a:r>
            <a:r>
              <a:rPr lang="pt-BR" sz="2400" dirty="0" err="1" smtClean="0"/>
              <a:t>metilada</a:t>
            </a:r>
            <a:r>
              <a:rPr lang="pt-BR" sz="2400" dirty="0" smtClean="0"/>
              <a:t> ou metil-citosina podia ter um papel importante no controle da atividade do gene.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Também </a:t>
            </a:r>
            <a:r>
              <a:rPr lang="pt-BR" sz="2400" dirty="0" smtClean="0"/>
              <a:t>foi proposto que o padrão de citosina </a:t>
            </a:r>
            <a:r>
              <a:rPr lang="pt-BR" sz="2400" dirty="0" err="1" smtClean="0"/>
              <a:t>metilada</a:t>
            </a:r>
            <a:r>
              <a:rPr lang="pt-BR" sz="2400" dirty="0" smtClean="0"/>
              <a:t> poderia ser herdado através de divisões celulares.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Na </a:t>
            </a:r>
            <a:r>
              <a:rPr lang="pt-BR" sz="2400" dirty="0" smtClean="0"/>
              <a:t>época não haviam evidências diretas sobre este controle da expressão gênica via </a:t>
            </a:r>
            <a:r>
              <a:rPr lang="pt-BR" sz="2400" dirty="0" err="1" smtClean="0"/>
              <a:t>metilação</a:t>
            </a:r>
            <a:r>
              <a:rPr lang="pt-BR" sz="2400" dirty="0" smtClean="0"/>
              <a:t> de citosinas e hoje isso tornou-se documentado como um mecanismo básico da </a:t>
            </a:r>
            <a:r>
              <a:rPr lang="pt-BR" sz="2400" dirty="0" err="1" smtClean="0"/>
              <a:t>epigenética</a:t>
            </a:r>
            <a:r>
              <a:rPr lang="pt-BR" sz="2400" dirty="0" smtClean="0"/>
              <a:t> para o </a:t>
            </a:r>
            <a:r>
              <a:rPr lang="pt-BR" sz="2400" dirty="0" err="1" smtClean="0"/>
              <a:t>silenciamento</a:t>
            </a:r>
            <a:r>
              <a:rPr lang="pt-BR" sz="2400" dirty="0" smtClean="0"/>
              <a:t> de genes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Conceitos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7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023" y="1285860"/>
            <a:ext cx="11714671" cy="33206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Organismos interagem entre si e com seu ambiente abiótico, e através dessas interações adquirem informação </a:t>
            </a:r>
            <a:r>
              <a:rPr lang="pt-BR" sz="2400" dirty="0" err="1" smtClean="0"/>
              <a:t>epigenética</a:t>
            </a:r>
            <a:r>
              <a:rPr lang="pt-BR" sz="2400" dirty="0" smtClean="0"/>
              <a:t>, algumas das quais são </a:t>
            </a:r>
            <a:r>
              <a:rPr lang="pt-BR" sz="2400" dirty="0" smtClean="0"/>
              <a:t>herdadas</a:t>
            </a:r>
            <a:endParaRPr lang="pt-BR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Ao </a:t>
            </a:r>
            <a:r>
              <a:rPr lang="pt-BR" sz="2400" dirty="0" smtClean="0"/>
              <a:t>contrário da variação genética, as mudanças </a:t>
            </a:r>
            <a:r>
              <a:rPr lang="pt-BR" sz="2400" dirty="0" err="1" smtClean="0"/>
              <a:t>epigenéticas</a:t>
            </a:r>
            <a:r>
              <a:rPr lang="pt-BR" sz="2400" dirty="0" smtClean="0"/>
              <a:t>, que geram fenótipos novos e herdáveis, podem representar alterações genômicas reversíveis que permitem colonizar ambientes variáveis e novas paisagens durante um processo evolutivo a longo prazo.</a:t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Conceitos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2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665" y="151440"/>
            <a:ext cx="304038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551" y="1225124"/>
            <a:ext cx="11339307" cy="241882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err="1" smtClean="0"/>
              <a:t>Epigenética</a:t>
            </a:r>
            <a:endParaRPr lang="pt-BR" sz="2400" b="1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Histórico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Princípios e  Definições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“Prós e Contras”</a:t>
            </a:r>
            <a:r>
              <a:rPr lang="pt-BR" sz="2400" b="1" dirty="0" smtClean="0"/>
              <a:t> </a:t>
            </a:r>
            <a:endParaRPr lang="pt-BR" sz="2400" b="1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pt-BR" sz="2400" b="1" dirty="0" smtClean="0"/>
              <a:t>Referências</a:t>
            </a:r>
            <a:endParaRPr lang="pt-BR" sz="2400" b="1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pt-BR" sz="24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b="1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</a:t>
            </a:fld>
            <a:endParaRPr lang="pt-BR"/>
          </a:p>
        </p:txBody>
      </p:sp>
      <p:pic>
        <p:nvPicPr>
          <p:cNvPr id="6" name="Picture 2" descr="http://autismodiario.org/wp-content/uploads/2012/06/gene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0"/>
            <a:ext cx="50482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7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796" y="1349459"/>
            <a:ext cx="1162840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parcela de 99% do genoma que não codifica proteínas - se propaga durante a divisão celular e como esse processo é subvertido no </a:t>
            </a:r>
            <a:r>
              <a:rPr lang="pt-BR" sz="2400" dirty="0" smtClean="0"/>
              <a:t>câncer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Todas as células de um organismo têm o mesmo DNA, mas cada uma delas é especializada para uma função específica.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Isso </a:t>
            </a:r>
            <a:r>
              <a:rPr lang="pt-BR" sz="2400" dirty="0" smtClean="0"/>
              <a:t>ocorre porque as alterações </a:t>
            </a:r>
            <a:r>
              <a:rPr lang="pt-BR" sz="2400" dirty="0" err="1" smtClean="0"/>
              <a:t>epigenéticas</a:t>
            </a:r>
            <a:r>
              <a:rPr lang="pt-BR" sz="2400" dirty="0" smtClean="0"/>
              <a:t> garantem essa diferenciação.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313651" y="712160"/>
            <a:ext cx="3564698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Eventos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266" name="Picture 2" descr="Desvendando a epigenética | www.scienceinschool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51" y="4278702"/>
            <a:ext cx="3269158" cy="245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238" y="1272017"/>
            <a:ext cx="1174922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/>
              <a:t>• A </a:t>
            </a:r>
            <a:r>
              <a:rPr lang="pt-BR" sz="2400" dirty="0" err="1" smtClean="0"/>
              <a:t>metilação</a:t>
            </a:r>
            <a:r>
              <a:rPr lang="pt-BR" sz="2400" dirty="0" smtClean="0"/>
              <a:t> é o principal mecanismo </a:t>
            </a:r>
            <a:r>
              <a:rPr lang="pt-BR" sz="2400" dirty="0" err="1" smtClean="0"/>
              <a:t>epigenético</a:t>
            </a:r>
            <a:r>
              <a:rPr lang="pt-BR" sz="2400" dirty="0" smtClean="0"/>
              <a:t>, sendo </a:t>
            </a:r>
            <a:r>
              <a:rPr lang="pt-BR" sz="2400" dirty="0" smtClean="0"/>
              <a:t>uma modificação </a:t>
            </a:r>
            <a:r>
              <a:rPr lang="pt-BR" sz="2400" dirty="0"/>
              <a:t>química </a:t>
            </a:r>
            <a:r>
              <a:rPr lang="pt-BR" sz="2400" dirty="0" smtClean="0"/>
              <a:t>no DNA que </a:t>
            </a:r>
            <a:r>
              <a:rPr lang="pt-BR" sz="2400" dirty="0"/>
              <a:t>pode ser herdada e subsequentemente removida, sem alterar a sequência original da molécula.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• Na </a:t>
            </a:r>
            <a:r>
              <a:rPr lang="pt-BR" sz="2400" dirty="0" err="1" smtClean="0"/>
              <a:t>epigenética</a:t>
            </a:r>
            <a:r>
              <a:rPr lang="pt-BR" sz="2400" dirty="0" smtClean="0"/>
              <a:t>, </a:t>
            </a:r>
            <a:r>
              <a:rPr lang="pt-BR" sz="2400" dirty="0" smtClean="0"/>
              <a:t>um </a:t>
            </a:r>
            <a:r>
              <a:rPr lang="pt-BR" sz="2400" dirty="0" smtClean="0"/>
              <a:t>grupo metil é transferido para algumas bases de citosina do </a:t>
            </a:r>
            <a:r>
              <a:rPr lang="pt-BR" sz="2400" dirty="0" smtClean="0"/>
              <a:t>DNA, sendo esse </a:t>
            </a:r>
            <a:r>
              <a:rPr lang="pt-BR" sz="2400" dirty="0" smtClean="0"/>
              <a:t>processo </a:t>
            </a:r>
            <a:r>
              <a:rPr lang="pt-BR" sz="2400" dirty="0" smtClean="0"/>
              <a:t>fundamental </a:t>
            </a:r>
            <a:r>
              <a:rPr lang="pt-BR" sz="2400" dirty="0" smtClean="0"/>
              <a:t>para "desligar" os genes que provocam alterações na transcrição genética</a:t>
            </a:r>
            <a:r>
              <a:rPr lang="pt-BR" sz="2400" dirty="0" smtClean="0"/>
              <a:t>.</a:t>
            </a:r>
            <a:r>
              <a:rPr lang="pt-BR" sz="2400" dirty="0" smtClean="0"/>
              <a:t> Duas </a:t>
            </a:r>
            <a:r>
              <a:rPr lang="pt-BR" sz="2400" dirty="0" smtClean="0"/>
              <a:t>enzimas são responsáveis por controlar</a:t>
            </a:r>
            <a:r>
              <a:rPr lang="pt-BR" sz="2400" dirty="0" smtClean="0">
                <a:solidFill>
                  <a:srgbClr val="FFFF00"/>
                </a:solidFill>
              </a:rPr>
              <a:t> </a:t>
            </a:r>
            <a:r>
              <a:rPr lang="pt-BR" sz="2400" dirty="0" smtClean="0"/>
              <a:t>o mecanismo de </a:t>
            </a:r>
            <a:r>
              <a:rPr lang="pt-BR" sz="2400" dirty="0" err="1" smtClean="0"/>
              <a:t>metilação</a:t>
            </a:r>
            <a:r>
              <a:rPr lang="pt-BR" sz="2400" dirty="0" smtClean="0"/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/>
              <a:t>• DNMT3A </a:t>
            </a:r>
            <a:r>
              <a:rPr lang="pt-BR" sz="2400" dirty="0" smtClean="0"/>
              <a:t>e  </a:t>
            </a:r>
            <a:r>
              <a:rPr lang="pt-BR" sz="2400" dirty="0" smtClean="0"/>
              <a:t>DNMT3B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Metilação</a:t>
            </a:r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 no DNA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6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 contribuição da epigenética à imunoterapia do câncer - Oncologia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0" y="1599092"/>
            <a:ext cx="6475449" cy="338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“Prós e Contras”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292" name="Picture 4" descr="A importância da epigenética - Artigos sobre Saúde Dr. Alain Machado Du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73" y="3527601"/>
            <a:ext cx="5348711" cy="300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5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285" y="1333262"/>
            <a:ext cx="11611155" cy="24623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pt-BR" sz="2000" dirty="0"/>
              <a:t>Evolution in four dimensions </a:t>
            </a:r>
            <a:r>
              <a:rPr lang="en-US" altLang="pt-BR" sz="2000" dirty="0" smtClean="0"/>
              <a:t> — </a:t>
            </a:r>
            <a:r>
              <a:rPr lang="en-US" altLang="pt-BR" sz="2000" dirty="0"/>
              <a:t>Genetic, epigenetic, behavioral, and symbolic </a:t>
            </a:r>
            <a:r>
              <a:rPr lang="en-US" altLang="pt-BR" sz="2000" dirty="0" smtClean="0"/>
              <a:t> variation </a:t>
            </a:r>
            <a:r>
              <a:rPr lang="en-US" altLang="pt-BR" sz="2000" dirty="0"/>
              <a:t>in the history of </a:t>
            </a:r>
            <a:r>
              <a:rPr lang="en-US" altLang="pt-BR" sz="2000" dirty="0" smtClean="0"/>
              <a:t>life. Copy </a:t>
            </a:r>
            <a:r>
              <a:rPr lang="en-US" altLang="pt-BR" sz="2000" dirty="0"/>
              <a:t>right © 2005 by Massachusetts Institute of </a:t>
            </a:r>
            <a:r>
              <a:rPr lang="en-US" altLang="pt-BR" sz="2000" dirty="0" smtClean="0"/>
              <a:t>Technology.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FRANCIS, Richard. </a:t>
            </a:r>
            <a:r>
              <a:rPr lang="pt-BR" sz="2000" dirty="0" err="1"/>
              <a:t>Epigenética</a:t>
            </a:r>
            <a:r>
              <a:rPr lang="pt-BR" sz="2000" dirty="0"/>
              <a:t>: como a ciência está revolucionando o que sabemos sobre hereditariedade. Zahar, 2015.</a:t>
            </a:r>
            <a:endParaRPr lang="pt-BR" altLang="pt-BR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2306" y="773405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REFERÊNCIAS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388140" y="4721224"/>
            <a:ext cx="7532237" cy="799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b="1" dirty="0" smtClean="0"/>
              <a:t>Contatos-dúvidas: </a:t>
            </a:r>
            <a:r>
              <a:rPr lang="pt-BR" sz="3200" b="1" dirty="0" smtClean="0">
                <a:hlinkClick r:id="rId2"/>
              </a:rPr>
              <a:t>elidamarnunes@usp.br</a:t>
            </a:r>
            <a:r>
              <a:rPr lang="pt-BR" sz="3200" b="1" dirty="0" smtClean="0"/>
              <a:t>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2055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554" y="1496111"/>
            <a:ext cx="11679997" cy="212698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err="1" smtClean="0"/>
              <a:t>epi</a:t>
            </a:r>
            <a:r>
              <a:rPr lang="pt-BR" dirty="0" smtClean="0"/>
              <a:t>-</a:t>
            </a:r>
            <a:r>
              <a:rPr lang="pt-BR" dirty="0"/>
              <a:t>(grego: επί-over, acima) </a:t>
            </a:r>
            <a:r>
              <a:rPr lang="pt-BR" dirty="0" smtClean="0"/>
              <a:t>– genética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É o estudo </a:t>
            </a:r>
            <a:r>
              <a:rPr lang="pt-BR" dirty="0"/>
              <a:t>das mudanças produzidas na expressão gênica causadas por outros mecanismos que não as mudanças na sequência de bases do </a:t>
            </a:r>
            <a:r>
              <a:rPr lang="pt-BR" dirty="0" smtClean="0"/>
              <a:t>DNA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Representa as características de organismos unicelulares e multicelulares estáveis ao longo de diversas divisões celulares mas que não envolvem mudanças na sequencia do DNA no organismo.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58480" y="152303"/>
            <a:ext cx="3040380" cy="55985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308355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Conceitos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4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pigenética, Plasticidade Fenotípica e Evolução Biológica - Saber Atualiz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6" y="1272017"/>
            <a:ext cx="5323450" cy="54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58480" y="152303"/>
            <a:ext cx="3040380" cy="55985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308355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Introdução 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995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688" y="1479841"/>
            <a:ext cx="11791666" cy="34537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 história da sua vida depende da combinação entre a genética que você herdou </a:t>
            </a:r>
            <a:r>
              <a:rPr lang="pt-BR" dirty="0" smtClean="0"/>
              <a:t>e do </a:t>
            </a:r>
            <a:r>
              <a:rPr lang="pt-BR" dirty="0"/>
              <a:t>ambiente em que você </a:t>
            </a:r>
            <a:r>
              <a:rPr lang="pt-BR" dirty="0" smtClean="0"/>
              <a:t>vive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Isso </a:t>
            </a:r>
            <a:r>
              <a:rPr lang="pt-BR" dirty="0"/>
              <a:t>inclui todas as pequenas escolhas </a:t>
            </a:r>
            <a:r>
              <a:rPr lang="pt-BR" dirty="0" smtClean="0"/>
              <a:t>que você faz e </a:t>
            </a:r>
            <a:r>
              <a:rPr lang="pt-BR" dirty="0"/>
              <a:t>os eventos que acontecem ao longo da vida.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314" name="Picture 2" descr="https://encrypted-tbn0.gstatic.com/images?q=tbn%3AANd9GcR4UTcBIoQTv1E8gNvELavBVxJ27Q80bx4-2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24" y="4313208"/>
            <a:ext cx="3671361" cy="23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pigenética – como você pode modular seus genes? - Ilha do Conhe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2087593"/>
            <a:ext cx="11491487" cy="4601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558249" y="712160"/>
            <a:ext cx="5100201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 - Escolhas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0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646237"/>
            <a:ext cx="12078268" cy="52117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 informação genética ou genótipo não só está composta de instruções para desenvolver o novo ser como também incorporará condições de desenvolvimento das referidas instruções, é o que se conhece como </a:t>
            </a:r>
            <a:r>
              <a:rPr lang="pt-BR" sz="2400" dirty="0" err="1"/>
              <a:t>epigenética</a:t>
            </a:r>
            <a:r>
              <a:rPr lang="pt-BR" sz="2400" dirty="0"/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267422" y="619341"/>
            <a:ext cx="5911083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 – Desenvolvimento 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 descr="Epigenética | Haroldo Lod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65" y="3485071"/>
            <a:ext cx="5747185" cy="316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44367" y="1272017"/>
            <a:ext cx="114673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A </a:t>
            </a:r>
            <a:r>
              <a:rPr lang="pt-BR" sz="2400" dirty="0">
                <a:solidFill>
                  <a:srgbClr val="000000"/>
                </a:solidFill>
              </a:rPr>
              <a:t>herança </a:t>
            </a:r>
            <a:r>
              <a:rPr lang="pt-BR" sz="2400" dirty="0" err="1">
                <a:solidFill>
                  <a:srgbClr val="000000"/>
                </a:solidFill>
              </a:rPr>
              <a:t>epigenética</a:t>
            </a:r>
            <a:r>
              <a:rPr lang="pt-BR" sz="2400" dirty="0">
                <a:solidFill>
                  <a:srgbClr val="000000"/>
                </a:solidFill>
              </a:rPr>
              <a:t> traz implicações profundas para o estudo da evolução </a:t>
            </a:r>
            <a:r>
              <a:rPr lang="pt-BR" sz="2400" dirty="0" smtClean="0">
                <a:solidFill>
                  <a:srgbClr val="000000"/>
                </a:solidFill>
              </a:rPr>
              <a:t>reforçando o que dizia o naturalista Jean </a:t>
            </a:r>
            <a:r>
              <a:rPr lang="pt-BR" sz="2400" dirty="0">
                <a:solidFill>
                  <a:srgbClr val="000000"/>
                </a:solidFill>
              </a:rPr>
              <a:t>Baptiste </a:t>
            </a:r>
            <a:r>
              <a:rPr lang="pt-BR" sz="2400" dirty="0" smtClean="0">
                <a:solidFill>
                  <a:srgbClr val="000000"/>
                </a:solidFill>
              </a:rPr>
              <a:t>Lamarck, século XVIII </a:t>
            </a:r>
            <a:r>
              <a:rPr lang="pt-BR" sz="2400" dirty="0">
                <a:solidFill>
                  <a:srgbClr val="000000"/>
                </a:solidFill>
              </a:rPr>
              <a:t>que acreditava que a evolução era dirigida em parte pela herança de características adquiridas durante a vida. Seu exemplo clássico é a girafa. 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 fontAlgn="base">
              <a:lnSpc>
                <a:spcPct val="150000"/>
              </a:lnSpc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Os </a:t>
            </a:r>
            <a:r>
              <a:rPr lang="pt-BR" sz="2400" dirty="0">
                <a:solidFill>
                  <a:srgbClr val="000000"/>
                </a:solidFill>
              </a:rPr>
              <a:t>ancestrais das girafas </a:t>
            </a:r>
            <a:r>
              <a:rPr lang="pt-BR" sz="2400" dirty="0" smtClean="0">
                <a:solidFill>
                  <a:srgbClr val="000000"/>
                </a:solidFill>
              </a:rPr>
              <a:t>forçaram </a:t>
            </a:r>
            <a:r>
              <a:rPr lang="pt-BR" sz="2400" dirty="0">
                <a:solidFill>
                  <a:srgbClr val="000000"/>
                </a:solidFill>
              </a:rPr>
              <a:t>seus pescoços para alcançar folhas mais altas nas </a:t>
            </a:r>
            <a:r>
              <a:rPr lang="pt-BR" sz="2400" dirty="0" smtClean="0">
                <a:solidFill>
                  <a:srgbClr val="000000"/>
                </a:solidFill>
              </a:rPr>
              <a:t>árvores, por isso </a:t>
            </a:r>
            <a:r>
              <a:rPr lang="pt-BR" sz="2400" dirty="0">
                <a:solidFill>
                  <a:srgbClr val="000000"/>
                </a:solidFill>
              </a:rPr>
              <a:t>seus pescoços tornaram-se ligeiramente maiores, uma característica que foi passada para seus descendentes. </a:t>
            </a:r>
            <a:r>
              <a:rPr lang="pt-BR" sz="2400" dirty="0" smtClean="0">
                <a:solidFill>
                  <a:srgbClr val="000000"/>
                </a:solidFill>
              </a:rPr>
              <a:t>Assim, geração </a:t>
            </a:r>
            <a:r>
              <a:rPr lang="pt-BR" sz="2400" dirty="0">
                <a:solidFill>
                  <a:srgbClr val="000000"/>
                </a:solidFill>
              </a:rPr>
              <a:t>após geração a espécie herdou pescoços ligeiramente maiores, e o resultado são as girafas que conhecemos hoje.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9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43" y="1069048"/>
            <a:ext cx="11714671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solidFill>
                  <a:srgbClr val="000000"/>
                </a:solidFill>
              </a:rPr>
              <a:t>Mudanças no genoma são vagarosas, através de mutações randômicas (ao acaso) e para que um traço </a:t>
            </a:r>
            <a:r>
              <a:rPr lang="pt-BR" sz="2400" dirty="0" smtClean="0">
                <a:solidFill>
                  <a:srgbClr val="000000"/>
                </a:solidFill>
              </a:rPr>
              <a:t>genético/fenótipo </a:t>
            </a:r>
            <a:r>
              <a:rPr lang="pt-BR" sz="2400" dirty="0">
                <a:solidFill>
                  <a:srgbClr val="000000"/>
                </a:solidFill>
              </a:rPr>
              <a:t>se instale numa </a:t>
            </a:r>
            <a:r>
              <a:rPr lang="pt-BR" sz="2400" dirty="0" smtClean="0">
                <a:solidFill>
                  <a:srgbClr val="000000"/>
                </a:solidFill>
              </a:rPr>
              <a:t>população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</a:rPr>
              <a:t>O </a:t>
            </a:r>
            <a:r>
              <a:rPr lang="pt-BR" sz="2400" dirty="0" err="1">
                <a:solidFill>
                  <a:srgbClr val="000000"/>
                </a:solidFill>
              </a:rPr>
              <a:t>epigenoma</a:t>
            </a:r>
            <a:r>
              <a:rPr lang="pt-BR" sz="2400" dirty="0">
                <a:solidFill>
                  <a:srgbClr val="000000"/>
                </a:solidFill>
              </a:rPr>
              <a:t> por outro lado, pode mudar rapidamente em resposta aos diversos sinais que a célula </a:t>
            </a:r>
            <a:r>
              <a:rPr lang="pt-BR" sz="2400" dirty="0" smtClean="0">
                <a:solidFill>
                  <a:srgbClr val="000000"/>
                </a:solidFill>
              </a:rPr>
              <a:t>vem a receber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</a:rPr>
              <a:t>Assim, por meio da </a:t>
            </a:r>
            <a:r>
              <a:rPr lang="pt-BR" sz="2400" dirty="0">
                <a:solidFill>
                  <a:srgbClr val="000000"/>
                </a:solidFill>
              </a:rPr>
              <a:t>herança </a:t>
            </a:r>
            <a:r>
              <a:rPr lang="pt-BR" sz="2400" dirty="0" err="1" smtClean="0">
                <a:solidFill>
                  <a:srgbClr val="000000"/>
                </a:solidFill>
              </a:rPr>
              <a:t>epigenética</a:t>
            </a:r>
            <a:r>
              <a:rPr lang="pt-BR" sz="2400" dirty="0" smtClean="0">
                <a:solidFill>
                  <a:srgbClr val="000000"/>
                </a:solidFill>
              </a:rPr>
              <a:t>, </a:t>
            </a:r>
            <a:r>
              <a:rPr lang="pt-BR" sz="2400" dirty="0">
                <a:solidFill>
                  <a:srgbClr val="000000"/>
                </a:solidFill>
              </a:rPr>
              <a:t>um organismo pode ajustar a expressão gênica de acordo com o ambiente onde vive, sem mudanças no seu </a:t>
            </a:r>
            <a:r>
              <a:rPr lang="pt-BR" sz="2400" dirty="0" smtClean="0">
                <a:solidFill>
                  <a:srgbClr val="000000"/>
                </a:solidFill>
              </a:rPr>
              <a:t>genoma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0000"/>
                </a:solidFill>
              </a:rPr>
              <a:t>Experiências </a:t>
            </a:r>
            <a:r>
              <a:rPr lang="pt-BR" sz="2400" dirty="0">
                <a:solidFill>
                  <a:srgbClr val="000000"/>
                </a:solidFill>
              </a:rPr>
              <a:t>vividas pelos pais (dieta, maus tratos, tratamento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hormonal</a:t>
            </a:r>
            <a:r>
              <a:rPr lang="pt-BR" sz="2400" dirty="0">
                <a:solidFill>
                  <a:srgbClr val="000000"/>
                </a:solidFill>
              </a:rPr>
              <a:t>) podem ser transmitidas para as gerações futuras. 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58480" y="152303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EPIGENÉTICA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457868" y="712160"/>
            <a:ext cx="3040380" cy="55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Fenômeno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Epigenético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170" name="Picture 2" descr="CONTRIBUIÇÃO DA EPIGENÉTICA NA ABORDAGEM PSICOSSOMÁTICA | Blog da  Psicologia Uni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47" y="4050212"/>
            <a:ext cx="2638867" cy="265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9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1152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Times New Roman</vt:lpstr>
      <vt:lpstr>Tema do Office</vt:lpstr>
      <vt:lpstr>Apresentação do PowerPoint</vt:lpstr>
      <vt:lpstr>CONTEÚDO</vt:lpstr>
      <vt:lpstr>EPIGENÉTICA</vt:lpstr>
      <vt:lpstr>EPIGENÉTICA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55</cp:revision>
  <dcterms:created xsi:type="dcterms:W3CDTF">2020-11-04T18:42:49Z</dcterms:created>
  <dcterms:modified xsi:type="dcterms:W3CDTF">2020-11-04T23:20:36Z</dcterms:modified>
</cp:coreProperties>
</file>