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9" r:id="rId2"/>
    <p:sldId id="522" r:id="rId3"/>
    <p:sldId id="520" r:id="rId4"/>
    <p:sldId id="523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3" r:id="rId13"/>
    <p:sldId id="535" r:id="rId14"/>
    <p:sldId id="541" r:id="rId15"/>
    <p:sldId id="542" r:id="rId16"/>
    <p:sldId id="543" r:id="rId17"/>
    <p:sldId id="544" r:id="rId18"/>
    <p:sldId id="545" r:id="rId19"/>
    <p:sldId id="536" r:id="rId20"/>
    <p:sldId id="537" r:id="rId21"/>
    <p:sldId id="534" r:id="rId22"/>
    <p:sldId id="538" r:id="rId23"/>
    <p:sldId id="539" r:id="rId24"/>
    <p:sldId id="540" r:id="rId25"/>
  </p:sldIdLst>
  <p:sldSz cx="9144000" cy="6858000" type="screen4x3"/>
  <p:notesSz cx="6735763" cy="9866313"/>
  <p:defaultTextStyle>
    <a:defPPr>
      <a:defRPr lang="pt-BR"/>
    </a:defPPr>
    <a:lvl1pPr algn="just" rtl="0" fontAlgn="base">
      <a:spcBef>
        <a:spcPct val="0"/>
      </a:spcBef>
      <a:spcAft>
        <a:spcPct val="0"/>
      </a:spcAft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1pPr>
    <a:lvl2pPr marL="457200" algn="just" rtl="0" fontAlgn="base">
      <a:spcBef>
        <a:spcPct val="0"/>
      </a:spcBef>
      <a:spcAft>
        <a:spcPct val="0"/>
      </a:spcAft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2pPr>
    <a:lvl3pPr marL="914400" algn="just" rtl="0" fontAlgn="base">
      <a:spcBef>
        <a:spcPct val="0"/>
      </a:spcBef>
      <a:spcAft>
        <a:spcPct val="0"/>
      </a:spcAft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3pPr>
    <a:lvl4pPr marL="1371600" algn="just" rtl="0" fontAlgn="base">
      <a:spcBef>
        <a:spcPct val="0"/>
      </a:spcBef>
      <a:spcAft>
        <a:spcPct val="0"/>
      </a:spcAft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4pPr>
    <a:lvl5pPr marL="1828800" algn="just" rtl="0" fontAlgn="base">
      <a:spcBef>
        <a:spcPct val="0"/>
      </a:spcBef>
      <a:spcAft>
        <a:spcPct val="0"/>
      </a:spcAft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i="1" kern="1200">
        <a:solidFill>
          <a:schemeClr val="bg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elino Sanchez Ramos da Silva" initials="ASR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FFFF00"/>
    <a:srgbClr val="0000FF"/>
    <a:srgbClr val="00FF00"/>
    <a:srgbClr val="0000CC"/>
    <a:srgbClr val="000066"/>
    <a:srgbClr val="000000"/>
    <a:srgbClr val="3333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414" autoAdjust="0"/>
  </p:normalViewPr>
  <p:slideViewPr>
    <p:cSldViewPr>
      <p:cViewPr varScale="1">
        <p:scale>
          <a:sx n="114" d="100"/>
          <a:sy n="114" d="100"/>
        </p:scale>
        <p:origin x="2268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501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0396204D-8C8B-46C3-AFC3-75F7B5AD6E4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96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hangingPunct="0">
              <a:lnSpc>
                <a:spcPct val="135000"/>
              </a:lnSpc>
              <a:spcBef>
                <a:spcPct val="50000"/>
              </a:spcBef>
              <a:defRPr/>
            </a:pPr>
            <a:endParaRPr lang="pt-BR" sz="1200" b="1" cap="none" baseline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96204D-8C8B-46C3-AFC3-75F7B5AD6E4B}" type="slidenum">
              <a:rPr lang="pt-BR" smtClean="0"/>
              <a:pPr>
                <a:defRPr/>
              </a:pPr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56127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10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11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12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13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BF70C8-4BDA-437B-9E10-B03CE2C7C639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72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E638C-F708-4012-8FE3-736C37C4E792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CA56CD-AAFF-4CBE-97F2-6B6F01A853E0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A59104-7133-4326-B4C8-E902548A060D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0F2A1D-AB1C-4797-ACE8-853EA1A1D86C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alt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19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2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20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21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22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23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24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3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4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5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6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7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8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F5EE34-8F12-4B27-90C8-C74F6B873099}" type="slidenum">
              <a:rPr lang="pt-BR"/>
              <a:pPr/>
              <a:t>9</a:t>
            </a:fld>
            <a:endParaRPr lang="pt-BR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Por outro lado, o NFOR está relacionado...</a:t>
            </a:r>
          </a:p>
        </p:txBody>
      </p:sp>
    </p:spTree>
    <p:extLst>
      <p:ext uri="{BB962C8B-B14F-4D97-AF65-F5344CB8AC3E}">
        <p14:creationId xmlns:p14="http://schemas.microsoft.com/office/powerpoint/2010/main" val="168113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D4C51-716C-4B53-85C8-9D4FBA87DCE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CE49C-52A3-49E8-849A-788914907F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E0494-E688-4FC7-9E8F-AEA14716D37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9F2AC-A5B2-4558-A826-0312CAA2E4D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674B5-C7C0-4002-A02E-E785B40902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E5FA-0301-4A3F-A6E7-47E1187964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684D4-ECBA-408D-9657-4097A847C2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5470A-64F9-4F21-9CBC-014CA25A1C9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B2A8-3E0F-4A53-B1AC-61F4B8367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974A8-38D3-40C1-A741-00272DE0AED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87B6A-C050-414C-9ACE-CE97590FDE4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7C86D-B328-43CB-B8DF-D05F365378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28584-CF05-482A-A29C-D89EA72082F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2789261-BAF3-4966-876E-E6006C4CBA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250825" y="925089"/>
            <a:ext cx="8686800" cy="541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135000"/>
              </a:lnSpc>
              <a:spcBef>
                <a:spcPct val="50000"/>
              </a:spcBef>
              <a:defRPr/>
            </a:pPr>
            <a:r>
              <a:rPr lang="pt-BR" sz="2800" b="1" cap="all" dirty="0">
                <a:solidFill>
                  <a:srgbClr val="FFFF00"/>
                </a:solidFill>
              </a:rPr>
              <a:t>ASPECTOS HISTÓRICOS E CONCEITOS BÁSICOS EM EXERCÍCIO FÍSICO</a:t>
            </a:r>
            <a:endParaRPr lang="pt-BR" sz="2800" b="1" cap="all" dirty="0"/>
          </a:p>
          <a:p>
            <a:pPr algn="l" eaLnBrk="0" hangingPunct="0">
              <a:lnSpc>
                <a:spcPct val="135000"/>
              </a:lnSpc>
              <a:spcBef>
                <a:spcPct val="50000"/>
              </a:spcBef>
              <a:defRPr/>
            </a:pPr>
            <a:endParaRPr lang="pt-BR" sz="2200" b="1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lnSpc>
                <a:spcPct val="135000"/>
              </a:lnSpc>
              <a:spcBef>
                <a:spcPct val="50000"/>
              </a:spcBef>
              <a:defRPr/>
            </a:pPr>
            <a:endParaRPr lang="pt-BR" sz="2200" b="1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lnSpc>
                <a:spcPct val="135000"/>
              </a:lnSpc>
              <a:spcBef>
                <a:spcPct val="50000"/>
              </a:spcBef>
              <a:defRPr/>
            </a:pPr>
            <a:endParaRPr lang="pt-BR" sz="2200" b="1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lnSpc>
                <a:spcPct val="135000"/>
              </a:lnSpc>
              <a:spcBef>
                <a:spcPct val="50000"/>
              </a:spcBef>
              <a:defRPr/>
            </a:pPr>
            <a:endParaRPr lang="pt-BR" sz="2000" b="1" i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lnSpc>
                <a:spcPct val="135000"/>
              </a:lnSpc>
              <a:spcBef>
                <a:spcPct val="50000"/>
              </a:spcBef>
              <a:defRPr/>
            </a:pPr>
            <a:endParaRPr lang="pt-BR" sz="20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lnSpc>
                <a:spcPct val="135000"/>
              </a:lnSpc>
              <a:spcBef>
                <a:spcPct val="50000"/>
              </a:spcBef>
              <a:defRPr/>
            </a:pPr>
            <a:endParaRPr lang="pt-BR" sz="2000" b="1" i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l" eaLnBrk="0" hangingPunct="0">
              <a:lnSpc>
                <a:spcPct val="135000"/>
              </a:lnSpc>
              <a:spcBef>
                <a:spcPct val="50000"/>
              </a:spcBef>
              <a:defRPr/>
            </a:pPr>
            <a:r>
              <a:rPr lang="pt-BR" sz="2000" b="1" i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Prof. Dr. Adelino Sanchez Ramos da Silva</a:t>
            </a:r>
          </a:p>
        </p:txBody>
      </p:sp>
      <p:sp>
        <p:nvSpPr>
          <p:cNvPr id="2051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2053" name="Imagem 74" descr="BRASAO_USP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114" y="2492896"/>
            <a:ext cx="1807899" cy="2505652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054" name="Imagem 75" descr="EEFERPs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2914" t="13028" r="13504" b="12819"/>
          <a:stretch>
            <a:fillRect/>
          </a:stretch>
        </p:blipFill>
        <p:spPr bwMode="auto">
          <a:xfrm>
            <a:off x="5218962" y="2493244"/>
            <a:ext cx="2809422" cy="2505652"/>
          </a:xfrm>
          <a:prstGeom prst="rect">
            <a:avLst/>
          </a:prstGeom>
          <a:solidFill>
            <a:schemeClr val="bg1"/>
          </a:solidFill>
          <a:ln w="254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71328" y="-27384"/>
            <a:ext cx="5336976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Fatigue Laboratory 1927-1947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339753" y="951111"/>
            <a:ext cx="4464495" cy="461665"/>
          </a:xfrm>
          <a:prstGeom prst="rect">
            <a:avLst/>
          </a:prstGeom>
          <a:solidFill>
            <a:schemeClr val="tx2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/>
              <a:t>HFL e a Segunda Guerra Mundial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861" y="1700808"/>
            <a:ext cx="6086475" cy="156210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39553" y="3573016"/>
            <a:ext cx="8064895" cy="3046988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Pesquisas sobre condicionamento físico dos soldados e custo energético de ações militares em ambientes extremos;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Desenvolvimento e avaliação de trajes para suportar baixas temperaturas;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Vestimentas aquecidas eletricamente foram projetadas para tripulantes de voos em alta altitude e foram testadas tanto em câmaras do laboratório como em campo;</a:t>
            </a:r>
          </a:p>
        </p:txBody>
      </p:sp>
    </p:spTree>
    <p:extLst>
      <p:ext uri="{BB962C8B-B14F-4D97-AF65-F5344CB8AC3E}">
        <p14:creationId xmlns:p14="http://schemas.microsoft.com/office/powerpoint/2010/main" val="38220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71328" y="-27384"/>
            <a:ext cx="5336976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Fatigue Laboratory 1927-1947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43809" y="951111"/>
            <a:ext cx="3672407" cy="830997"/>
          </a:xfrm>
          <a:prstGeom prst="rect">
            <a:avLst/>
          </a:prstGeom>
          <a:solidFill>
            <a:schemeClr val="tx2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/>
              <a:t>PASSADO X PRESENTE: </a:t>
            </a:r>
            <a:r>
              <a:rPr lang="pt-BR" sz="2400" dirty="0">
                <a:solidFill>
                  <a:srgbClr val="FFFF00"/>
                </a:solidFill>
              </a:rPr>
              <a:t>Consumo de Oxigênio</a:t>
            </a:r>
          </a:p>
        </p:txBody>
      </p:sp>
      <p:pic>
        <p:nvPicPr>
          <p:cNvPr id="1028" name="Picture 4" descr="Exercise_Testing_1970_Astr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30" y="2276872"/>
            <a:ext cx="3299074" cy="2312640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douglas*bag*spirometer*micro*Scholan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866" y="2278772"/>
            <a:ext cx="1771278" cy="3814524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3"/>
          <p:cNvSpPr>
            <a:spLocks noChangeAspect="1" noChangeArrowheads="1"/>
          </p:cNvSpPr>
          <p:nvPr/>
        </p:nvSpPr>
        <p:spPr bwMode="auto">
          <a:xfrm>
            <a:off x="1043608" y="4941168"/>
            <a:ext cx="2141825" cy="1224136"/>
          </a:xfrm>
          <a:prstGeom prst="ellips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25193" y="5085183"/>
            <a:ext cx="2141825" cy="92333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/>
              <a:t>Amostra de ar de 1min exigia 30min de análise</a:t>
            </a:r>
          </a:p>
        </p:txBody>
      </p:sp>
      <p:pic>
        <p:nvPicPr>
          <p:cNvPr id="1034" name="Picture 10" descr="Resultado de imagem para k5*oxygen consump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45" y="2251370"/>
            <a:ext cx="2275503" cy="340987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90615" y="5949280"/>
            <a:ext cx="2141825" cy="646331"/>
          </a:xfrm>
          <a:prstGeom prst="rect">
            <a:avLst/>
          </a:prstGeom>
          <a:noFill/>
          <a:ln w="190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/>
              <a:t>Mensuração online </a:t>
            </a:r>
            <a:r>
              <a:rPr lang="pt-BR" sz="1800" dirty="0" err="1"/>
              <a:t>breath-by-breath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6340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ÚLTIMAS DUAS DÉCADAS: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FISIOLOGIA DO EXERCÍCIO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619672" y="4726885"/>
            <a:ext cx="5832648" cy="646331"/>
          </a:xfrm>
          <a:prstGeom prst="rect">
            <a:avLst/>
          </a:prstGeom>
          <a:solidFill>
            <a:schemeClr val="tx1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Aproximadamente 29 papers publicados/dia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6EE18411-D864-49F6-960C-46547FB2A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87358"/>
            <a:ext cx="7596336" cy="2352104"/>
          </a:xfrm>
          <a:prstGeom prst="rect">
            <a:avLst/>
          </a:prstGeom>
          <a:ln w="190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513587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51520" y="764704"/>
            <a:ext cx="8641084" cy="600164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Agudo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Crônico (treinamento);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Intensidade absoluta versus Intensidade relativa</a:t>
            </a:r>
            <a:r>
              <a:rPr lang="pt-BR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quem possui maior resistência aeróbia ou de força;</a:t>
            </a:r>
            <a:endParaRPr lang="pt-BR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Estudos avaliando o efeito da intensidade de treinamento aeróbio (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mesmo grupo de indivíduos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2.1 Sessão aguda 1: 30min – 10km/h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VERSUS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Sessão aguda 2: 30 min – 12km/h;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2.2 Carga 1 = 300 UA 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VERSUS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Carga 2 = 360 UA;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2.3 Correto seria: Sessão aguda 1: 30min – 10km/h (Carga 300 UA) </a:t>
            </a:r>
            <a:r>
              <a:rPr lang="pt-BR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VERSUS</a:t>
            </a: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Sessão aguda 2: 25 min – 12km/h (Carga 300 UA);</a:t>
            </a:r>
          </a:p>
        </p:txBody>
      </p:sp>
    </p:spTree>
    <p:extLst>
      <p:ext uri="{BB962C8B-B14F-4D97-AF65-F5344CB8AC3E}">
        <p14:creationId xmlns:p14="http://schemas.microsoft.com/office/powerpoint/2010/main" val="65344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4" name="Oval 2"/>
          <p:cNvSpPr>
            <a:spLocks noChangeArrowheads="1"/>
          </p:cNvSpPr>
          <p:nvPr/>
        </p:nvSpPr>
        <p:spPr bwMode="auto">
          <a:xfrm>
            <a:off x="3348038" y="981075"/>
            <a:ext cx="2303462" cy="1152525"/>
          </a:xfrm>
          <a:prstGeom prst="ellipse">
            <a:avLst/>
          </a:prstGeom>
          <a:solidFill>
            <a:srgbClr val="FF99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875" name="Text Box 3"/>
          <p:cNvSpPr txBox="1">
            <a:spLocks noChangeArrowheads="1"/>
          </p:cNvSpPr>
          <p:nvPr/>
        </p:nvSpPr>
        <p:spPr bwMode="auto">
          <a:xfrm>
            <a:off x="3492500" y="1363663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Reversibilidade</a:t>
            </a:r>
          </a:p>
        </p:txBody>
      </p:sp>
      <p:sp>
        <p:nvSpPr>
          <p:cNvPr id="719876" name="Oval 4"/>
          <p:cNvSpPr>
            <a:spLocks noChangeArrowheads="1"/>
          </p:cNvSpPr>
          <p:nvPr/>
        </p:nvSpPr>
        <p:spPr bwMode="auto">
          <a:xfrm>
            <a:off x="6732588" y="3141663"/>
            <a:ext cx="2303462" cy="1152525"/>
          </a:xfrm>
          <a:prstGeom prst="ellipse">
            <a:avLst/>
          </a:prstGeom>
          <a:solidFill>
            <a:srgbClr val="0066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877" name="Text Box 5"/>
          <p:cNvSpPr txBox="1">
            <a:spLocks noChangeArrowheads="1"/>
          </p:cNvSpPr>
          <p:nvPr/>
        </p:nvSpPr>
        <p:spPr bwMode="auto">
          <a:xfrm>
            <a:off x="6877050" y="3502025"/>
            <a:ext cx="2087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Especificidade</a:t>
            </a:r>
          </a:p>
        </p:txBody>
      </p:sp>
      <p:sp>
        <p:nvSpPr>
          <p:cNvPr id="719878" name="Oval 6"/>
          <p:cNvSpPr>
            <a:spLocks noChangeArrowheads="1"/>
          </p:cNvSpPr>
          <p:nvPr/>
        </p:nvSpPr>
        <p:spPr bwMode="auto">
          <a:xfrm>
            <a:off x="3346450" y="5300663"/>
            <a:ext cx="2303463" cy="1152525"/>
          </a:xfrm>
          <a:prstGeom prst="ellipse">
            <a:avLst/>
          </a:prstGeom>
          <a:solidFill>
            <a:srgbClr val="660066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879" name="Text Box 7"/>
          <p:cNvSpPr txBox="1">
            <a:spLocks noChangeArrowheads="1"/>
          </p:cNvSpPr>
          <p:nvPr/>
        </p:nvSpPr>
        <p:spPr bwMode="auto">
          <a:xfrm>
            <a:off x="3490913" y="5661025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chemeClr val="bg1"/>
                </a:solidFill>
              </a:rPr>
              <a:t>Sobrecarga</a:t>
            </a:r>
          </a:p>
        </p:txBody>
      </p:sp>
      <p:sp>
        <p:nvSpPr>
          <p:cNvPr id="719882" name="Oval 10"/>
          <p:cNvSpPr>
            <a:spLocks noChangeArrowheads="1"/>
          </p:cNvSpPr>
          <p:nvPr/>
        </p:nvSpPr>
        <p:spPr bwMode="auto">
          <a:xfrm>
            <a:off x="107950" y="3141663"/>
            <a:ext cx="2303463" cy="1152525"/>
          </a:xfrm>
          <a:prstGeom prst="ellipse">
            <a:avLst/>
          </a:prstGeom>
          <a:solidFill>
            <a:srgbClr val="FFCC00"/>
          </a:soli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883" name="Text Box 11"/>
          <p:cNvSpPr txBox="1">
            <a:spLocks noChangeArrowheads="1"/>
          </p:cNvSpPr>
          <p:nvPr/>
        </p:nvSpPr>
        <p:spPr bwMode="auto">
          <a:xfrm>
            <a:off x="250825" y="3502025"/>
            <a:ext cx="2089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>
                <a:solidFill>
                  <a:srgbClr val="000066"/>
                </a:solidFill>
              </a:rPr>
              <a:t>Individualidade</a:t>
            </a:r>
          </a:p>
        </p:txBody>
      </p:sp>
      <p:sp>
        <p:nvSpPr>
          <p:cNvPr id="719884" name="Oval 12"/>
          <p:cNvSpPr>
            <a:spLocks noChangeArrowheads="1"/>
          </p:cNvSpPr>
          <p:nvPr/>
        </p:nvSpPr>
        <p:spPr bwMode="auto">
          <a:xfrm>
            <a:off x="3419475" y="3141663"/>
            <a:ext cx="2303463" cy="1152525"/>
          </a:xfrm>
          <a:prstGeom prst="ellipse">
            <a:avLst/>
          </a:prstGeom>
          <a:solidFill>
            <a:srgbClr val="FFFFFF"/>
          </a:solidFill>
          <a:ln w="38100">
            <a:solidFill>
              <a:srgbClr val="99CC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885" name="Text Box 13"/>
          <p:cNvSpPr txBox="1">
            <a:spLocks noChangeArrowheads="1"/>
          </p:cNvSpPr>
          <p:nvPr/>
        </p:nvSpPr>
        <p:spPr bwMode="auto">
          <a:xfrm>
            <a:off x="3419922" y="3323405"/>
            <a:ext cx="2304206" cy="8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Bef>
                <a:spcPct val="50000"/>
              </a:spcBef>
            </a:pPr>
            <a:r>
              <a:rPr lang="pt-BR" altLang="pt-BR" sz="2000" b="1" dirty="0">
                <a:solidFill>
                  <a:srgbClr val="000066"/>
                </a:solidFill>
              </a:rPr>
              <a:t>Treinamento    Físico</a:t>
            </a:r>
          </a:p>
        </p:txBody>
      </p:sp>
      <p:sp>
        <p:nvSpPr>
          <p:cNvPr id="719888" name="AutoShape 16"/>
          <p:cNvSpPr>
            <a:spLocks noChangeArrowheads="1"/>
          </p:cNvSpPr>
          <p:nvPr/>
        </p:nvSpPr>
        <p:spPr bwMode="auto">
          <a:xfrm flipH="1">
            <a:off x="2627313" y="3575050"/>
            <a:ext cx="576262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891" name="Line 19"/>
          <p:cNvSpPr>
            <a:spLocks noChangeShapeType="1"/>
          </p:cNvSpPr>
          <p:nvPr/>
        </p:nvSpPr>
        <p:spPr bwMode="auto">
          <a:xfrm>
            <a:off x="250825" y="836613"/>
            <a:ext cx="0" cy="517525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892" name="Line 20"/>
          <p:cNvSpPr>
            <a:spLocks noChangeShapeType="1"/>
          </p:cNvSpPr>
          <p:nvPr/>
        </p:nvSpPr>
        <p:spPr bwMode="auto">
          <a:xfrm>
            <a:off x="250825" y="1339850"/>
            <a:ext cx="719138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719893" name="Text Box 21"/>
          <p:cNvSpPr txBox="1">
            <a:spLocks noChangeArrowheads="1"/>
          </p:cNvSpPr>
          <p:nvPr/>
        </p:nvSpPr>
        <p:spPr bwMode="auto">
          <a:xfrm>
            <a:off x="971550" y="1190625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altLang="pt-BR" b="1">
                <a:solidFill>
                  <a:srgbClr val="FFFF00"/>
                </a:solidFill>
              </a:rPr>
              <a:t>Para que o ...</a:t>
            </a:r>
          </a:p>
        </p:txBody>
      </p:sp>
      <p:sp>
        <p:nvSpPr>
          <p:cNvPr id="719904" name="AutoShape 32"/>
          <p:cNvSpPr>
            <a:spLocks noChangeArrowheads="1"/>
          </p:cNvSpPr>
          <p:nvPr/>
        </p:nvSpPr>
        <p:spPr bwMode="auto">
          <a:xfrm rot="10800000" flipH="1">
            <a:off x="5940425" y="3573463"/>
            <a:ext cx="576263" cy="2873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905" name="AutoShape 33"/>
          <p:cNvSpPr>
            <a:spLocks noChangeArrowheads="1"/>
          </p:cNvSpPr>
          <p:nvPr/>
        </p:nvSpPr>
        <p:spPr bwMode="auto">
          <a:xfrm rot="5400000" flipH="1">
            <a:off x="4211637" y="2493963"/>
            <a:ext cx="576263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719906" name="AutoShape 34"/>
          <p:cNvSpPr>
            <a:spLocks noChangeArrowheads="1"/>
          </p:cNvSpPr>
          <p:nvPr/>
        </p:nvSpPr>
        <p:spPr bwMode="auto">
          <a:xfrm rot="16200000" flipH="1">
            <a:off x="4211637" y="4652963"/>
            <a:ext cx="576263" cy="2873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565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4" grpId="0" animBg="1"/>
      <p:bldP spid="719875" grpId="0"/>
      <p:bldP spid="719876" grpId="0" animBg="1"/>
      <p:bldP spid="719877" grpId="0"/>
      <p:bldP spid="719878" grpId="0" animBg="1"/>
      <p:bldP spid="719879" grpId="0"/>
      <p:bldP spid="719882" grpId="0" animBg="1"/>
      <p:bldP spid="719883" grpId="0"/>
      <p:bldP spid="719888" grpId="0" animBg="1"/>
      <p:bldP spid="719904" grpId="0" animBg="1"/>
      <p:bldP spid="719905" grpId="0" animBg="1"/>
      <p:bldP spid="71990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23850" y="1171575"/>
            <a:ext cx="8208963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182563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altLang="pt-BR" sz="2000" b="1">
              <a:solidFill>
                <a:schemeClr val="bg1"/>
              </a:solidFill>
              <a:latin typeface="Albertus Medium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altLang="pt-BR" sz="2000" b="1">
              <a:solidFill>
                <a:schemeClr val="bg1"/>
              </a:solidFill>
              <a:latin typeface="Albertus Medium" pitchFamily="34" charset="0"/>
            </a:endParaRPr>
          </a:p>
          <a:p>
            <a:pPr algn="just" eaLnBrk="0" hangingPunct="0">
              <a:lnSpc>
                <a:spcPct val="150000"/>
              </a:lnSpc>
              <a:spcBef>
                <a:spcPct val="50000"/>
              </a:spcBef>
            </a:pPr>
            <a:endParaRPr lang="pt-BR" altLang="pt-BR" sz="2000" b="1">
              <a:solidFill>
                <a:schemeClr val="bg1"/>
              </a:solidFill>
              <a:latin typeface="Albertus Medium" pitchFamily="34" charset="0"/>
            </a:endParaRPr>
          </a:p>
        </p:txBody>
      </p:sp>
      <p:sp>
        <p:nvSpPr>
          <p:cNvPr id="12317" name="Text Box 29"/>
          <p:cNvSpPr txBox="1">
            <a:spLocks noChangeArrowheads="1"/>
          </p:cNvSpPr>
          <p:nvPr/>
        </p:nvSpPr>
        <p:spPr bwMode="auto">
          <a:xfrm>
            <a:off x="684213" y="1196975"/>
            <a:ext cx="784860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altLang="pt-BR" sz="2800" b="1" dirty="0">
                <a:solidFill>
                  <a:srgbClr val="FFFF00"/>
                </a:solidFill>
              </a:rPr>
              <a:t>Princípios do Treinamento</a:t>
            </a:r>
          </a:p>
        </p:txBody>
      </p:sp>
      <p:grpSp>
        <p:nvGrpSpPr>
          <p:cNvPr id="12318" name="Group 30"/>
          <p:cNvGrpSpPr>
            <a:grpSpLocks/>
          </p:cNvGrpSpPr>
          <p:nvPr/>
        </p:nvGrpSpPr>
        <p:grpSpPr bwMode="auto">
          <a:xfrm>
            <a:off x="323850" y="2492375"/>
            <a:ext cx="2303463" cy="1152525"/>
            <a:chOff x="249" y="1525"/>
            <a:chExt cx="1451" cy="726"/>
          </a:xfrm>
        </p:grpSpPr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249" y="1525"/>
              <a:ext cx="1451" cy="726"/>
            </a:xfrm>
            <a:prstGeom prst="ellipse">
              <a:avLst/>
            </a:prstGeom>
            <a:solidFill>
              <a:srgbClr val="FFFF00"/>
            </a:solidFill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2320" name="Text Box 32"/>
            <p:cNvSpPr txBox="1">
              <a:spLocks noChangeArrowheads="1"/>
            </p:cNvSpPr>
            <p:nvPr/>
          </p:nvSpPr>
          <p:spPr bwMode="auto">
            <a:xfrm>
              <a:off x="385" y="1752"/>
              <a:ext cx="117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2000" b="1" dirty="0">
                  <a:solidFill>
                    <a:srgbClr val="000066"/>
                  </a:solidFill>
                </a:rPr>
                <a:t>Individualidade</a:t>
              </a:r>
            </a:p>
          </p:txBody>
        </p:sp>
      </p:grp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3132138" y="2308225"/>
            <a:ext cx="56165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pt-BR" altLang="pt-BR" sz="2000" b="1" dirty="0">
                <a:solidFill>
                  <a:srgbClr val="FFFFFF"/>
                </a:solidFill>
              </a:rPr>
              <a:t>Cada indivíduo responde de forma própria ao treinamento;</a:t>
            </a:r>
          </a:p>
        </p:txBody>
      </p:sp>
      <p:sp>
        <p:nvSpPr>
          <p:cNvPr id="12322" name="AutoShape 34"/>
          <p:cNvSpPr>
            <a:spLocks noChangeAspect="1" noChangeArrowheads="1"/>
          </p:cNvSpPr>
          <p:nvPr/>
        </p:nvSpPr>
        <p:spPr bwMode="auto">
          <a:xfrm>
            <a:off x="2843213" y="2582863"/>
            <a:ext cx="261937" cy="1984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23" name="AutoShape 35"/>
          <p:cNvSpPr>
            <a:spLocks noChangeAspect="1" noChangeArrowheads="1"/>
          </p:cNvSpPr>
          <p:nvPr/>
        </p:nvSpPr>
        <p:spPr bwMode="auto">
          <a:xfrm>
            <a:off x="2843213" y="3662363"/>
            <a:ext cx="261937" cy="1984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24" name="AutoShape 36"/>
          <p:cNvSpPr>
            <a:spLocks noChangeAspect="1" noChangeArrowheads="1"/>
          </p:cNvSpPr>
          <p:nvPr/>
        </p:nvSpPr>
        <p:spPr bwMode="auto">
          <a:xfrm>
            <a:off x="2843213" y="5229225"/>
            <a:ext cx="261937" cy="1984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1477963" y="3933825"/>
            <a:ext cx="0" cy="8636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grpSp>
        <p:nvGrpSpPr>
          <p:cNvPr id="12326" name="Group 38"/>
          <p:cNvGrpSpPr>
            <a:grpSpLocks/>
          </p:cNvGrpSpPr>
          <p:nvPr/>
        </p:nvGrpSpPr>
        <p:grpSpPr bwMode="auto">
          <a:xfrm>
            <a:off x="252413" y="5157788"/>
            <a:ext cx="2520950" cy="1152525"/>
            <a:chOff x="159" y="3249"/>
            <a:chExt cx="1587" cy="726"/>
          </a:xfrm>
        </p:grpSpPr>
        <p:sp>
          <p:nvSpPr>
            <p:cNvPr id="12327" name="Oval 39"/>
            <p:cNvSpPr>
              <a:spLocks noChangeArrowheads="1"/>
            </p:cNvSpPr>
            <p:nvPr/>
          </p:nvSpPr>
          <p:spPr bwMode="auto">
            <a:xfrm>
              <a:off x="204" y="3249"/>
              <a:ext cx="1451" cy="726"/>
            </a:xfrm>
            <a:prstGeom prst="ellipse">
              <a:avLst/>
            </a:prstGeom>
            <a:solidFill>
              <a:schemeClr val="bg1"/>
            </a:solidFill>
            <a:ln w="31750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/>
            </a:p>
          </p:txBody>
        </p:sp>
        <p:sp>
          <p:nvSpPr>
            <p:cNvPr id="12328" name="Text Box 40"/>
            <p:cNvSpPr txBox="1">
              <a:spLocks noChangeArrowheads="1"/>
            </p:cNvSpPr>
            <p:nvPr/>
          </p:nvSpPr>
          <p:spPr bwMode="auto">
            <a:xfrm>
              <a:off x="159" y="3350"/>
              <a:ext cx="1587" cy="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sz="1800" b="1" dirty="0">
                  <a:solidFill>
                    <a:srgbClr val="000066"/>
                  </a:solidFill>
                </a:rPr>
                <a:t>Individuo = </a:t>
              </a:r>
            </a:p>
            <a:p>
              <a:pPr algn="ctr">
                <a:spcBef>
                  <a:spcPct val="50000"/>
                </a:spcBef>
              </a:pPr>
              <a:r>
                <a:rPr lang="pt-BR" altLang="pt-BR" sz="1800" b="1" dirty="0">
                  <a:solidFill>
                    <a:srgbClr val="000066"/>
                  </a:solidFill>
                </a:rPr>
                <a:t>Genótipo + Fenótipo</a:t>
              </a:r>
            </a:p>
          </p:txBody>
        </p:sp>
      </p:grp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132138" y="3406775"/>
            <a:ext cx="561657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pt-BR" altLang="pt-BR" sz="2000" b="1" dirty="0">
                <a:solidFill>
                  <a:schemeClr val="bg1"/>
                </a:solidFill>
              </a:rPr>
              <a:t>Portanto, a carga deve ser individualizada mesmo para pessoas com o condicionamento físico semelhante;</a:t>
            </a:r>
          </a:p>
        </p:txBody>
      </p: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3132138" y="4941168"/>
            <a:ext cx="5616575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spcBef>
                <a:spcPct val="50000"/>
              </a:spcBef>
              <a:buClr>
                <a:srgbClr val="FFFF00"/>
              </a:buClr>
              <a:buSzPct val="80000"/>
              <a:buFont typeface="Wingdings" pitchFamily="2" charset="2"/>
              <a:buNone/>
            </a:pPr>
            <a:r>
              <a:rPr lang="pt-BR" altLang="pt-BR" sz="2000" b="1" dirty="0">
                <a:solidFill>
                  <a:srgbClr val="FFFFFF"/>
                </a:solidFill>
              </a:rPr>
              <a:t>Quando se utiliza uma mesma carga em indivíduos de condicionamento distintos, o estímulo pode ser diferente;</a:t>
            </a:r>
            <a:r>
              <a:rPr lang="en-US" altLang="pt-BR" sz="2000" b="1" dirty="0">
                <a:solidFill>
                  <a:srgbClr val="FFFFFF"/>
                </a:solidFill>
              </a:rPr>
              <a:t> </a:t>
            </a:r>
            <a:endParaRPr lang="en-GB" altLang="pt-BR" sz="2000" b="1" dirty="0">
              <a:solidFill>
                <a:srgbClr val="FFFFFF"/>
              </a:solidFill>
            </a:endParaRPr>
          </a:p>
        </p:txBody>
      </p:sp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3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8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23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21" grpId="0"/>
      <p:bldP spid="12321" grpId="1"/>
      <p:bldP spid="12322" grpId="0" animBg="1"/>
      <p:bldP spid="12323" grpId="0" animBg="1"/>
      <p:bldP spid="12324" grpId="0" animBg="1"/>
      <p:bldP spid="12334" grpId="0"/>
      <p:bldP spid="12334" grpId="1"/>
      <p:bldP spid="123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179388" y="1557338"/>
            <a:ext cx="2303462" cy="1152525"/>
          </a:xfrm>
          <a:prstGeom prst="ellipse">
            <a:avLst/>
          </a:prstGeom>
          <a:solidFill>
            <a:srgbClr val="FF9900"/>
          </a:solidFill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95288" y="1917700"/>
            <a:ext cx="2016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Reversibilidade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2987824" y="987425"/>
            <a:ext cx="6119812" cy="9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spcBef>
                <a:spcPct val="50000"/>
              </a:spcBef>
            </a:pPr>
            <a:r>
              <a:rPr lang="pt-BR" altLang="pt-BR" sz="1800" b="1" dirty="0">
                <a:solidFill>
                  <a:srgbClr val="FFFF00"/>
                </a:solidFill>
              </a:rPr>
              <a:t>A diminuição ou interrupção do treinamento implica em perda parcial ou total das adaptações obtidas;</a:t>
            </a:r>
          </a:p>
        </p:txBody>
      </p:sp>
      <p:sp>
        <p:nvSpPr>
          <p:cNvPr id="14367" name="AutoShape 31"/>
          <p:cNvSpPr>
            <a:spLocks noChangeAspect="1" noChangeArrowheads="1"/>
          </p:cNvSpPr>
          <p:nvPr/>
        </p:nvSpPr>
        <p:spPr bwMode="auto">
          <a:xfrm>
            <a:off x="2627313" y="1276350"/>
            <a:ext cx="293687" cy="19843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68" name="AutoShape 32"/>
          <p:cNvSpPr>
            <a:spLocks noChangeAspect="1" noChangeArrowheads="1"/>
          </p:cNvSpPr>
          <p:nvPr/>
        </p:nvSpPr>
        <p:spPr bwMode="auto">
          <a:xfrm>
            <a:off x="2627313" y="2354263"/>
            <a:ext cx="293687" cy="19843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78" name="Text Box 42"/>
          <p:cNvSpPr txBox="1">
            <a:spLocks noChangeArrowheads="1"/>
          </p:cNvSpPr>
          <p:nvPr/>
        </p:nvSpPr>
        <p:spPr bwMode="auto">
          <a:xfrm>
            <a:off x="2987824" y="2087563"/>
            <a:ext cx="6119812" cy="99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spcBef>
                <a:spcPct val="50000"/>
              </a:spcBef>
            </a:pPr>
            <a:r>
              <a:rPr lang="pt-BR" altLang="pt-BR" sz="1800" b="1" dirty="0">
                <a:solidFill>
                  <a:srgbClr val="FFFF00"/>
                </a:solidFill>
              </a:rPr>
              <a:t>Estas perdas ocorrem em velocidades semelhantes ou superiores do que as velocidades de ganho;</a:t>
            </a:r>
            <a:r>
              <a:rPr lang="en-US" altLang="pt-BR" sz="1800" dirty="0">
                <a:solidFill>
                  <a:srgbClr val="FFFF00"/>
                </a:solidFill>
              </a:rPr>
              <a:t>  </a:t>
            </a:r>
            <a:endParaRPr lang="en-GB" altLang="pt-BR" sz="1800" dirty="0">
              <a:solidFill>
                <a:srgbClr val="FFFF00"/>
              </a:solidFill>
            </a:endParaRPr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4369" name="Group 33"/>
          <p:cNvGrpSpPr>
            <a:grpSpLocks/>
          </p:cNvGrpSpPr>
          <p:nvPr/>
        </p:nvGrpSpPr>
        <p:grpSpPr bwMode="auto">
          <a:xfrm>
            <a:off x="107950" y="71438"/>
            <a:ext cx="8964613" cy="6742112"/>
            <a:chOff x="300" y="2033"/>
            <a:chExt cx="2988" cy="2123"/>
          </a:xfrm>
        </p:grpSpPr>
        <p:pic>
          <p:nvPicPr>
            <p:cNvPr id="14370" name="Picture 3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033"/>
              <a:ext cx="2988" cy="212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71" name="Line 35"/>
            <p:cNvSpPr>
              <a:spLocks noChangeShapeType="1"/>
            </p:cNvSpPr>
            <p:nvPr/>
          </p:nvSpPr>
          <p:spPr bwMode="auto">
            <a:xfrm flipV="1">
              <a:off x="1927" y="2351"/>
              <a:ext cx="0" cy="127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4372" name="Line 36"/>
            <p:cNvSpPr>
              <a:spLocks noChangeShapeType="1"/>
            </p:cNvSpPr>
            <p:nvPr/>
          </p:nvSpPr>
          <p:spPr bwMode="auto">
            <a:xfrm>
              <a:off x="974" y="2986"/>
              <a:ext cx="2269" cy="0"/>
            </a:xfrm>
            <a:prstGeom prst="line">
              <a:avLst/>
            </a:prstGeom>
            <a:noFill/>
            <a:ln w="22225">
              <a:solidFill>
                <a:srgbClr val="0000FF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27029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4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 animBg="1"/>
      <p:bldP spid="14365" grpId="0"/>
      <p:bldP spid="14366" grpId="0"/>
      <p:bldP spid="14366" grpId="1"/>
      <p:bldP spid="14367" grpId="0" animBg="1"/>
      <p:bldP spid="14368" grpId="0" animBg="1"/>
      <p:bldP spid="14368" grpId="1" animBg="1"/>
      <p:bldP spid="14378" grpId="0"/>
      <p:bldP spid="1437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Oval 28"/>
          <p:cNvSpPr>
            <a:spLocks noChangeArrowheads="1"/>
          </p:cNvSpPr>
          <p:nvPr/>
        </p:nvSpPr>
        <p:spPr bwMode="auto">
          <a:xfrm>
            <a:off x="179388" y="1557338"/>
            <a:ext cx="2303462" cy="1152525"/>
          </a:xfrm>
          <a:prstGeom prst="ellipse">
            <a:avLst/>
          </a:prstGeom>
          <a:solidFill>
            <a:srgbClr val="008000"/>
          </a:solidFill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395288" y="1917700"/>
            <a:ext cx="20161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Especificidade</a:t>
            </a:r>
          </a:p>
        </p:txBody>
      </p:sp>
      <p:sp>
        <p:nvSpPr>
          <p:cNvPr id="16414" name="Text Box 30"/>
          <p:cNvSpPr txBox="1">
            <a:spLocks noChangeArrowheads="1"/>
          </p:cNvSpPr>
          <p:nvPr/>
        </p:nvSpPr>
        <p:spPr bwMode="auto">
          <a:xfrm>
            <a:off x="3203848" y="1340768"/>
            <a:ext cx="56896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spcBef>
                <a:spcPct val="50000"/>
              </a:spcBef>
            </a:pPr>
            <a:r>
              <a:rPr lang="pt-BR" altLang="pt-BR" sz="2000" b="1" dirty="0">
                <a:solidFill>
                  <a:srgbClr val="00FF00"/>
                </a:solidFill>
              </a:rPr>
              <a:t>Os estímulos devem abranger as adaptações propostas (</a:t>
            </a:r>
            <a:r>
              <a:rPr lang="pt-BR" altLang="pt-BR" sz="2000" b="1" dirty="0" err="1">
                <a:solidFill>
                  <a:srgbClr val="00FF00"/>
                </a:solidFill>
              </a:rPr>
              <a:t>Ex</a:t>
            </a:r>
            <a:r>
              <a:rPr lang="pt-BR" altLang="pt-BR" sz="2000" b="1" dirty="0">
                <a:solidFill>
                  <a:srgbClr val="00FF00"/>
                </a:solidFill>
              </a:rPr>
              <a:t>: grupo muscular e sistema energético);</a:t>
            </a:r>
            <a:endParaRPr lang="en-GB" altLang="pt-BR" sz="2000" b="1" dirty="0">
              <a:solidFill>
                <a:srgbClr val="00FF00"/>
              </a:solidFill>
            </a:endParaRPr>
          </a:p>
        </p:txBody>
      </p:sp>
      <p:sp>
        <p:nvSpPr>
          <p:cNvPr id="16415" name="AutoShape 31"/>
          <p:cNvSpPr>
            <a:spLocks noChangeAspect="1" noChangeArrowheads="1"/>
          </p:cNvSpPr>
          <p:nvPr/>
        </p:nvSpPr>
        <p:spPr bwMode="auto">
          <a:xfrm>
            <a:off x="2767013" y="2060575"/>
            <a:ext cx="350837" cy="2381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6416" name="Group 32"/>
          <p:cNvGrpSpPr>
            <a:grpSpLocks/>
          </p:cNvGrpSpPr>
          <p:nvPr/>
        </p:nvGrpSpPr>
        <p:grpSpPr bwMode="auto">
          <a:xfrm>
            <a:off x="611188" y="3351218"/>
            <a:ext cx="7777164" cy="3390905"/>
            <a:chOff x="476" y="2069"/>
            <a:chExt cx="4899" cy="2136"/>
          </a:xfrm>
        </p:grpSpPr>
        <p:pic>
          <p:nvPicPr>
            <p:cNvPr id="16417" name="Picture 3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10"/>
            <a:stretch>
              <a:fillRect/>
            </a:stretch>
          </p:blipFill>
          <p:spPr bwMode="auto">
            <a:xfrm>
              <a:off x="1746" y="3294"/>
              <a:ext cx="960" cy="5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8" name="Picture 3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34"/>
            <a:stretch>
              <a:fillRect/>
            </a:stretch>
          </p:blipFill>
          <p:spPr bwMode="auto">
            <a:xfrm>
              <a:off x="1111" y="2523"/>
              <a:ext cx="635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19" name="Picture 3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11" b="9703"/>
            <a:stretch>
              <a:fillRect/>
            </a:stretch>
          </p:blipFill>
          <p:spPr bwMode="auto">
            <a:xfrm>
              <a:off x="2880" y="2796"/>
              <a:ext cx="979" cy="1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420" name="Picture 3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3" y="2617"/>
              <a:ext cx="1104" cy="1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421" name="Line 37"/>
            <p:cNvSpPr>
              <a:spLocks noChangeShapeType="1"/>
            </p:cNvSpPr>
            <p:nvPr/>
          </p:nvSpPr>
          <p:spPr bwMode="auto">
            <a:xfrm>
              <a:off x="748" y="2069"/>
              <a:ext cx="0" cy="1815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2" name="Line 38"/>
            <p:cNvSpPr>
              <a:spLocks noChangeShapeType="1"/>
            </p:cNvSpPr>
            <p:nvPr/>
          </p:nvSpPr>
          <p:spPr bwMode="auto">
            <a:xfrm>
              <a:off x="5103" y="2069"/>
              <a:ext cx="0" cy="1815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3" name="Line 39"/>
            <p:cNvSpPr>
              <a:spLocks noChangeShapeType="1"/>
            </p:cNvSpPr>
            <p:nvPr/>
          </p:nvSpPr>
          <p:spPr bwMode="auto">
            <a:xfrm>
              <a:off x="748" y="3884"/>
              <a:ext cx="4355" cy="0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4" name="Text Box 40"/>
            <p:cNvSpPr txBox="1">
              <a:spLocks noChangeArrowheads="1"/>
            </p:cNvSpPr>
            <p:nvPr/>
          </p:nvSpPr>
          <p:spPr bwMode="auto">
            <a:xfrm rot="16200000">
              <a:off x="-21" y="2929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>
                  <a:solidFill>
                    <a:srgbClr val="FFFF00"/>
                  </a:solidFill>
                </a:rPr>
                <a:t>Especificidade</a:t>
              </a:r>
            </a:p>
          </p:txBody>
        </p:sp>
        <p:sp>
          <p:nvSpPr>
            <p:cNvPr id="16425" name="Text Box 41"/>
            <p:cNvSpPr txBox="1">
              <a:spLocks noChangeArrowheads="1"/>
            </p:cNvSpPr>
            <p:nvPr/>
          </p:nvSpPr>
          <p:spPr bwMode="auto">
            <a:xfrm rot="16200000">
              <a:off x="4647" y="2929"/>
              <a:ext cx="1225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>
                  <a:solidFill>
                    <a:srgbClr val="FF00FF"/>
                  </a:solidFill>
                </a:rPr>
                <a:t>Treinabilidade</a:t>
              </a:r>
            </a:p>
          </p:txBody>
        </p:sp>
        <p:sp>
          <p:nvSpPr>
            <p:cNvPr id="16426" name="Line 42"/>
            <p:cNvSpPr>
              <a:spLocks noChangeShapeType="1"/>
            </p:cNvSpPr>
            <p:nvPr/>
          </p:nvSpPr>
          <p:spPr bwMode="auto">
            <a:xfrm flipV="1">
              <a:off x="793" y="2069"/>
              <a:ext cx="3629" cy="176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7" name="Line 43"/>
            <p:cNvSpPr>
              <a:spLocks noChangeShapeType="1"/>
            </p:cNvSpPr>
            <p:nvPr/>
          </p:nvSpPr>
          <p:spPr bwMode="auto">
            <a:xfrm flipH="1" flipV="1">
              <a:off x="1428" y="2070"/>
              <a:ext cx="3629" cy="1768"/>
            </a:xfrm>
            <a:prstGeom prst="line">
              <a:avLst/>
            </a:prstGeom>
            <a:noFill/>
            <a:ln w="31750">
              <a:solidFill>
                <a:srgbClr val="FF00FF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1701" y="3974"/>
              <a:ext cx="24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altLang="pt-BR" b="1">
                  <a:solidFill>
                    <a:schemeClr val="bg1"/>
                  </a:solidFill>
                </a:rPr>
                <a:t>Nível de condicionamento físico</a:t>
              </a:r>
            </a:p>
          </p:txBody>
        </p:sp>
      </p:grp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1336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0" name="Oval 28"/>
          <p:cNvSpPr>
            <a:spLocks noChangeArrowheads="1"/>
          </p:cNvSpPr>
          <p:nvPr/>
        </p:nvSpPr>
        <p:spPr bwMode="auto">
          <a:xfrm>
            <a:off x="179388" y="1557338"/>
            <a:ext cx="2303462" cy="1152525"/>
          </a:xfrm>
          <a:prstGeom prst="ellipse">
            <a:avLst/>
          </a:prstGeom>
          <a:solidFill>
            <a:srgbClr val="660066"/>
          </a:solidFill>
          <a:ln w="317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1" name="Text Box 29"/>
          <p:cNvSpPr txBox="1">
            <a:spLocks noChangeArrowheads="1"/>
          </p:cNvSpPr>
          <p:nvPr/>
        </p:nvSpPr>
        <p:spPr bwMode="auto">
          <a:xfrm>
            <a:off x="322039" y="1917700"/>
            <a:ext cx="20177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2400" b="1">
                <a:solidFill>
                  <a:schemeClr val="bg1"/>
                </a:solidFill>
              </a:rPr>
              <a:t>Sobrecarga</a:t>
            </a:r>
          </a:p>
        </p:txBody>
      </p:sp>
      <p:sp>
        <p:nvSpPr>
          <p:cNvPr id="18462" name="Text Box 30"/>
          <p:cNvSpPr txBox="1">
            <a:spLocks noChangeArrowheads="1"/>
          </p:cNvSpPr>
          <p:nvPr/>
        </p:nvSpPr>
        <p:spPr bwMode="auto">
          <a:xfrm>
            <a:off x="3205163" y="1412875"/>
            <a:ext cx="5689600" cy="170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75000"/>
              </a:lnSpc>
              <a:spcBef>
                <a:spcPct val="50000"/>
              </a:spcBef>
            </a:pPr>
            <a:r>
              <a:rPr lang="pt-BR" altLang="pt-BR" sz="2000" b="1" dirty="0">
                <a:solidFill>
                  <a:schemeClr val="bg1"/>
                </a:solidFill>
              </a:rPr>
              <a:t>Os estímulos devem ser crescentes para garantir um aumento na capacidade funcional, evitando-se estabilização ou perda das adaptações;  </a:t>
            </a:r>
            <a:endParaRPr lang="en-GB" altLang="pt-BR" sz="2000" b="1" dirty="0">
              <a:solidFill>
                <a:schemeClr val="bg1"/>
              </a:solidFill>
            </a:endParaRPr>
          </a:p>
        </p:txBody>
      </p:sp>
      <p:sp>
        <p:nvSpPr>
          <p:cNvPr id="18463" name="AutoShape 31"/>
          <p:cNvSpPr>
            <a:spLocks noChangeAspect="1" noChangeArrowheads="1"/>
          </p:cNvSpPr>
          <p:nvPr/>
        </p:nvSpPr>
        <p:spPr bwMode="auto">
          <a:xfrm>
            <a:off x="2767013" y="2060575"/>
            <a:ext cx="350837" cy="23812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5400">
            <a:solidFill>
              <a:srgbClr val="CC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8464" name="Rectangle 32"/>
          <p:cNvSpPr>
            <a:spLocks noGrp="1" noChangeAspect="1" noChangeArrowheads="1"/>
          </p:cNvSpPr>
          <p:nvPr>
            <p:ph type="body" sz="half" idx="1"/>
          </p:nvPr>
        </p:nvSpPr>
        <p:spPr>
          <a:xfrm>
            <a:off x="3465513" y="3500438"/>
            <a:ext cx="3556000" cy="3006725"/>
          </a:xfrm>
          <a:noFill/>
          <a:ln/>
          <a:extLst>
            <a:ext uri="{91240B29-F687-4F45-9708-019B960494DF}">
              <a14:hiddenLine xmlns:a14="http://schemas.microsoft.com/office/drawing/2010/main" w="31750">
                <a:solidFill>
                  <a:srgbClr val="00FFFF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lnSpc>
                <a:spcPct val="175000"/>
              </a:lnSpc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pt-BR" altLang="pt-B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Volume;</a:t>
            </a:r>
          </a:p>
          <a:p>
            <a:pPr algn="just">
              <a:lnSpc>
                <a:spcPct val="175000"/>
              </a:lnSpc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pt-BR" altLang="pt-B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Freqüência;</a:t>
            </a:r>
          </a:p>
          <a:p>
            <a:pPr algn="just">
              <a:lnSpc>
                <a:spcPct val="175000"/>
              </a:lnSpc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pt-BR" altLang="pt-B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Intensidade;</a:t>
            </a:r>
          </a:p>
          <a:p>
            <a:pPr algn="just">
              <a:lnSpc>
                <a:spcPct val="175000"/>
              </a:lnSpc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pt-BR" altLang="pt-B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Número de repetições;</a:t>
            </a:r>
          </a:p>
          <a:p>
            <a:pPr algn="just">
              <a:lnSpc>
                <a:spcPct val="175000"/>
              </a:lnSpc>
              <a:buClr>
                <a:schemeClr val="bg1"/>
              </a:buClr>
              <a:buSzPct val="80000"/>
              <a:buFont typeface="Wingdings" pitchFamily="2" charset="2"/>
              <a:buChar char="v"/>
            </a:pPr>
            <a:r>
              <a:rPr lang="pt-BR" altLang="pt-B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Intervalo de recuperação;</a:t>
            </a:r>
            <a:endParaRPr lang="en-GB" altLang="pt-BR" sz="2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65" name="AutoShape 33"/>
          <p:cNvSpPr>
            <a:spLocks noChangeArrowheads="1"/>
          </p:cNvSpPr>
          <p:nvPr/>
        </p:nvSpPr>
        <p:spPr bwMode="auto">
          <a:xfrm>
            <a:off x="1042988" y="3573463"/>
            <a:ext cx="1082675" cy="1800225"/>
          </a:xfrm>
          <a:prstGeom prst="curvedRightArrow">
            <a:avLst>
              <a:gd name="adj1" fmla="val 28098"/>
              <a:gd name="adj2" fmla="val 66510"/>
              <a:gd name="adj3" fmla="val 33333"/>
            </a:avLst>
          </a:prstGeom>
          <a:solidFill>
            <a:schemeClr val="bg1"/>
          </a:solidFill>
          <a:ln w="31750">
            <a:solidFill>
              <a:srgbClr val="CC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26995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5079464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508104" y="6237312"/>
            <a:ext cx="3168352" cy="27699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0" dirty="0"/>
              <a:t>J Physiol. 2016 Oct 17. doi: 10.1113/JP273196.</a:t>
            </a:r>
            <a:endParaRPr lang="pt-BR" sz="12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51518" y="5705961"/>
            <a:ext cx="2880322" cy="101566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FFFF00"/>
                </a:solidFill>
              </a:rPr>
              <a:t>Carga</a:t>
            </a:r>
            <a:r>
              <a:rPr lang="pt-BR" sz="2000" dirty="0"/>
              <a:t> = frequência x intensidade x </a:t>
            </a:r>
            <a:r>
              <a:rPr lang="pt-BR" sz="2000" dirty="0" err="1"/>
              <a:t>durãção</a:t>
            </a:r>
            <a:r>
              <a:rPr lang="pt-BR" sz="2000" dirty="0"/>
              <a:t>/volume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51520" y="5489937"/>
            <a:ext cx="3024336" cy="1323439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/>
              <a:t>Moderado</a:t>
            </a:r>
          </a:p>
          <a:p>
            <a:pPr algn="ctr">
              <a:spcBef>
                <a:spcPct val="50000"/>
              </a:spcBef>
            </a:pPr>
            <a:r>
              <a:rPr lang="pt-BR" sz="2000" b="1" dirty="0"/>
              <a:t>Intenso (&gt;80%máximo)</a:t>
            </a:r>
          </a:p>
          <a:p>
            <a:pPr algn="ctr">
              <a:spcBef>
                <a:spcPct val="50000"/>
              </a:spcBef>
            </a:pPr>
            <a:r>
              <a:rPr lang="pt-BR" sz="2000" b="1" dirty="0"/>
              <a:t>Supra máximo???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051720" y="5474548"/>
            <a:ext cx="3744417" cy="1338828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800" dirty="0"/>
              <a:t>VO2max e biogênese mitocondrial &gt; HIIT vs. MICT para mesma carga;</a:t>
            </a:r>
          </a:p>
          <a:p>
            <a:pPr>
              <a:spcBef>
                <a:spcPct val="50000"/>
              </a:spcBef>
            </a:pPr>
            <a:r>
              <a:rPr lang="pt-BR" sz="1800" dirty="0"/>
              <a:t>VO2max e biogênese mitocondrial = MICT vs. SIT com carga 5x inferior</a:t>
            </a:r>
          </a:p>
        </p:txBody>
      </p:sp>
    </p:spTree>
    <p:extLst>
      <p:ext uri="{BB962C8B-B14F-4D97-AF65-F5344CB8AC3E}">
        <p14:creationId xmlns:p14="http://schemas.microsoft.com/office/powerpoint/2010/main" val="35819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364088" y="6248345"/>
            <a:ext cx="3276079" cy="27699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b="1" dirty="0"/>
              <a:t>https://archive.org/details/physiologyofbod00lagr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971600" y="982469"/>
            <a:ext cx="3744416" cy="646331"/>
          </a:xfrm>
          <a:prstGeom prst="rect">
            <a:avLst/>
          </a:prstGeom>
          <a:solidFill>
            <a:srgbClr val="000066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Perspectiva Histórica - 1898</a:t>
            </a:r>
          </a:p>
        </p:txBody>
      </p:sp>
      <p:pic>
        <p:nvPicPr>
          <p:cNvPr id="1026" name="Picture 2" descr="https://ia800300.us.archive.org/BookReader/BookReaderImages.php?zip=/29/items/physiologyofbod00lagr/physiologyofbod00lagr_jp2.zip&amp;file=physiologyofbod00lagr_jp2/physiologyofbod00lagr_0013.jp2&amp;scale=4&amp;rotate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02" y="1124744"/>
            <a:ext cx="3068338" cy="495610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08" y="1916832"/>
            <a:ext cx="3865416" cy="4625826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0358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508104" y="6464369"/>
            <a:ext cx="3168352" cy="27699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0" dirty="0"/>
              <a:t>J Physiol. 2016 Oct 17. doi: 10.1113/JP273196.</a:t>
            </a:r>
            <a:endParaRPr lang="pt-BR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8503"/>
            <a:ext cx="4896544" cy="6049588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30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64633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CONCEITOS BÁSICOS: </a:t>
            </a: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ESTUDOS COM EXERCÍCIO FÍSICO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3779912" y="6453336"/>
            <a:ext cx="4896544" cy="276999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200" i="0" dirty="0" err="1"/>
              <a:t>Appl</a:t>
            </a:r>
            <a:r>
              <a:rPr lang="pt-BR" sz="1200" i="0" dirty="0"/>
              <a:t> Physiol </a:t>
            </a:r>
            <a:r>
              <a:rPr lang="pt-BR" sz="1200" i="0" dirty="0" err="1"/>
              <a:t>Nutr</a:t>
            </a:r>
            <a:r>
              <a:rPr lang="pt-BR" sz="1200" i="0" dirty="0"/>
              <a:t> </a:t>
            </a:r>
            <a:r>
              <a:rPr lang="pt-BR" sz="1200" i="0" dirty="0" err="1"/>
              <a:t>Metab</a:t>
            </a:r>
            <a:r>
              <a:rPr lang="pt-BR" sz="1200" i="0" dirty="0"/>
              <a:t>. 2009 Jun;34(3):355-61. doi: 10.1139/H09-023.</a:t>
            </a:r>
            <a:endParaRPr lang="pt-BR" sz="12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90" y="975543"/>
            <a:ext cx="8391466" cy="533377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Elipse 1"/>
          <p:cNvSpPr/>
          <p:nvPr/>
        </p:nvSpPr>
        <p:spPr bwMode="auto">
          <a:xfrm>
            <a:off x="1763688" y="2312984"/>
            <a:ext cx="3384376" cy="1260000"/>
          </a:xfrm>
          <a:prstGeom prst="ellipse">
            <a:avLst/>
          </a:prstGeom>
          <a:solidFill>
            <a:srgbClr val="FF0000">
              <a:alpha val="25000"/>
            </a:srgbClr>
          </a:solidFill>
          <a:ln w="254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0" i="1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6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TREINAMENTO CONCORRENTE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11568"/>
            <a:ext cx="5017864" cy="6029800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5401046" y="6095037"/>
            <a:ext cx="3635450" cy="646331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dirty="0"/>
              <a:t>https://www.issaonline.edu/blog/index.cfm/2016/do-cardio-and-strength-training-actually-work-against-each-other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310605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51396" y="-27384"/>
            <a:ext cx="8641084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DEPENDE DO OBJETIVO</a:t>
            </a:r>
            <a:endParaRPr lang="pt-BR" sz="2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5715000" cy="6048375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5905102" y="6095037"/>
            <a:ext cx="3203402" cy="646331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dirty="0"/>
              <a:t>https://www.issaonline.edu/blog/index.cfm/2016/do-cardio-and-strength-training-actually-work-against-each-other</a:t>
            </a:r>
            <a:endParaRPr lang="pt-BR" sz="1200" b="1" dirty="0"/>
          </a:p>
        </p:txBody>
      </p:sp>
    </p:spTree>
    <p:extLst>
      <p:ext uri="{BB962C8B-B14F-4D97-AF65-F5344CB8AC3E}">
        <p14:creationId xmlns:p14="http://schemas.microsoft.com/office/powerpoint/2010/main" val="37365264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-3060972" y="-138301"/>
            <a:ext cx="8641084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OBRIGADO</a:t>
            </a:r>
            <a:endParaRPr lang="pt-BR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6607125" y="188640"/>
            <a:ext cx="2285355" cy="338554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0" dirty="0"/>
              <a:t>adelinosanchez@usp.br</a:t>
            </a:r>
            <a:endParaRPr lang="pt-BR" b="1" dirty="0"/>
          </a:p>
        </p:txBody>
      </p:sp>
      <p:pic>
        <p:nvPicPr>
          <p:cNvPr id="6146" name="Picture 2" descr="Resultado de imagem para education phras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18" y="1164410"/>
            <a:ext cx="4447614" cy="5144910"/>
          </a:xfrm>
          <a:prstGeom prst="rect">
            <a:avLst/>
          </a:prstGeom>
          <a:noFill/>
          <a:ln w="254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64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08720"/>
            <a:ext cx="5946800" cy="573022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 Box 30"/>
          <p:cNvSpPr txBox="1">
            <a:spLocks noChangeArrowheads="1"/>
          </p:cNvSpPr>
          <p:nvPr/>
        </p:nvSpPr>
        <p:spPr bwMode="auto">
          <a:xfrm>
            <a:off x="3059832" y="1598385"/>
            <a:ext cx="4176464" cy="646331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/>
              <a:t>Relação entre a produção de calor em resposta a contração muscular</a:t>
            </a: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3059832" y="3830633"/>
            <a:ext cx="4176464" cy="646331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800" dirty="0"/>
              <a:t>Relação entre o consumo de oxigênio e a produção de lactato no músculo </a:t>
            </a:r>
          </a:p>
        </p:txBody>
      </p:sp>
    </p:spTree>
    <p:extLst>
      <p:ext uri="{BB962C8B-B14F-4D97-AF65-F5344CB8AC3E}">
        <p14:creationId xmlns:p14="http://schemas.microsoft.com/office/powerpoint/2010/main" val="316285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051720" y="1052736"/>
            <a:ext cx="4968552" cy="113396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Laboratório de maior impacto para a </a:t>
            </a: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Fisiologia do Exercício </a:t>
            </a:r>
          </a:p>
        </p:txBody>
      </p:sp>
    </p:spTree>
    <p:extLst>
      <p:ext uri="{BB962C8B-B14F-4D97-AF65-F5344CB8AC3E}">
        <p14:creationId xmlns:p14="http://schemas.microsoft.com/office/powerpoint/2010/main" val="672393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991" y="791146"/>
            <a:ext cx="6601369" cy="5878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71328" y="-27384"/>
            <a:ext cx="5336976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Fatigue Laboratory 1927-1947</a:t>
            </a:r>
          </a:p>
        </p:txBody>
      </p:sp>
    </p:spTree>
    <p:extLst>
      <p:ext uri="{BB962C8B-B14F-4D97-AF65-F5344CB8AC3E}">
        <p14:creationId xmlns:p14="http://schemas.microsoft.com/office/powerpoint/2010/main" val="1363605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71328" y="-27384"/>
            <a:ext cx="5336976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Fatigue Laboratory 1927-1947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3" y="1052736"/>
            <a:ext cx="8064895" cy="2308324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Idealizado pelo bioquímico </a:t>
            </a:r>
            <a:r>
              <a:rPr lang="pt-BR" sz="2400" dirty="0">
                <a:solidFill>
                  <a:srgbClr val="FFFF00"/>
                </a:solidFill>
              </a:rPr>
              <a:t>Lawrence Joseph Henderson</a:t>
            </a:r>
            <a:r>
              <a:rPr lang="pt-BR" sz="2400" dirty="0"/>
              <a:t>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Missão inicial: </a:t>
            </a:r>
            <a:r>
              <a:rPr lang="pt-BR" sz="2400" dirty="0">
                <a:solidFill>
                  <a:srgbClr val="FFFF00"/>
                </a:solidFill>
              </a:rPr>
              <a:t>Efeitos do estresse ambiental na fisiologia do movimento humano</a:t>
            </a:r>
            <a:r>
              <a:rPr lang="pt-BR" sz="2400" dirty="0"/>
              <a:t>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Henderson não tinha intenção de dirigir o </a:t>
            </a:r>
            <a:r>
              <a:rPr lang="pt-BR" sz="2400" dirty="0">
                <a:solidFill>
                  <a:srgbClr val="FFFF00"/>
                </a:solidFill>
              </a:rPr>
              <a:t>Programa de Pesquisa</a:t>
            </a:r>
            <a:r>
              <a:rPr lang="pt-BR" sz="2400" dirty="0"/>
              <a:t>;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50486"/>
            <a:ext cx="1972283" cy="2613397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25230" y="6258798"/>
            <a:ext cx="1074333" cy="338554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1878-1942</a:t>
            </a:r>
          </a:p>
        </p:txBody>
      </p:sp>
    </p:spTree>
    <p:extLst>
      <p:ext uri="{BB962C8B-B14F-4D97-AF65-F5344CB8AC3E}">
        <p14:creationId xmlns:p14="http://schemas.microsoft.com/office/powerpoint/2010/main" val="48427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71328" y="-27384"/>
            <a:ext cx="5336976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Fatigue Laboratory 1927-1947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39553" y="1052736"/>
            <a:ext cx="8064895" cy="2677656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Primeiro diretor foi o jovem bioquímico da Universidade de Stanford </a:t>
            </a:r>
            <a:r>
              <a:rPr lang="pt-BR" sz="2400" dirty="0">
                <a:solidFill>
                  <a:srgbClr val="FFFF00"/>
                </a:solidFill>
              </a:rPr>
              <a:t>David Bruce Dill</a:t>
            </a:r>
            <a:r>
              <a:rPr lang="pt-BR" sz="2400" dirty="0"/>
              <a:t>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Outros pesquisadores: </a:t>
            </a:r>
            <a:r>
              <a:rPr lang="pt-BR" sz="2400" dirty="0">
                <a:solidFill>
                  <a:srgbClr val="FFFF00"/>
                </a:solidFill>
              </a:rPr>
              <a:t>Bolsistas de 15 países diferentes trabalharam no HFL com o objetivo de desenvolver seu próprio laboratório</a:t>
            </a:r>
            <a:r>
              <a:rPr lang="pt-BR" sz="2400" dirty="0"/>
              <a:t>;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Principal característica: </a:t>
            </a:r>
            <a:r>
              <a:rPr lang="pt-BR" sz="2400" dirty="0">
                <a:solidFill>
                  <a:srgbClr val="FFFF00"/>
                </a:solidFill>
              </a:rPr>
              <a:t>autoexperimentação</a:t>
            </a:r>
            <a:r>
              <a:rPr lang="pt-BR" sz="2400" dirty="0"/>
              <a:t>; </a:t>
            </a:r>
          </a:p>
        </p:txBody>
      </p:sp>
      <p:sp>
        <p:nvSpPr>
          <p:cNvPr id="2" name="Retângulo 1"/>
          <p:cNvSpPr/>
          <p:nvPr/>
        </p:nvSpPr>
        <p:spPr>
          <a:xfrm>
            <a:off x="7325230" y="6258798"/>
            <a:ext cx="1074333" cy="338554"/>
          </a:xfrm>
          <a:prstGeom prst="rect">
            <a:avLst/>
          </a:prstGeom>
          <a:ln w="12700">
            <a:solidFill>
              <a:srgbClr val="FFFF00"/>
            </a:solidFill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/>
              <a:t>1891-1986</a:t>
            </a:r>
          </a:p>
        </p:txBody>
      </p:sp>
      <p:pic>
        <p:nvPicPr>
          <p:cNvPr id="1026" name="Picture 2" descr="dil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964" y="3861048"/>
            <a:ext cx="1714500" cy="2114550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4251701" cy="2601665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71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71328" y="-27384"/>
            <a:ext cx="5336976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Fatigue Laboratory 1927-1947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5" y="1052736"/>
            <a:ext cx="8064895" cy="461665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Principais pesquisas:</a:t>
            </a:r>
          </a:p>
        </p:txBody>
      </p:sp>
      <p:pic>
        <p:nvPicPr>
          <p:cNvPr id="2055" name="Picture 7" descr="C:\Users\sti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03" y="1988840"/>
            <a:ext cx="3682695" cy="322235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43608" y="5661248"/>
            <a:ext cx="6840759" cy="830997"/>
          </a:xfrm>
          <a:prstGeom prst="rect">
            <a:avLst/>
          </a:prstGeom>
          <a:solidFill>
            <a:schemeClr val="tx2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Sid Robinson (1938): </a:t>
            </a:r>
            <a:r>
              <a:rPr lang="pt-BR" sz="2400" dirty="0">
                <a:solidFill>
                  <a:srgbClr val="FFFF00"/>
                </a:solidFill>
              </a:rPr>
              <a:t>pesquisa sobre envelhecimento, FC e VO</a:t>
            </a:r>
            <a:r>
              <a:rPr lang="pt-BR" sz="2400" baseline="-25000" dirty="0">
                <a:solidFill>
                  <a:srgbClr val="FFFF00"/>
                </a:solidFill>
              </a:rPr>
              <a:t>2</a:t>
            </a:r>
          </a:p>
        </p:txBody>
      </p:sp>
      <p:pic>
        <p:nvPicPr>
          <p:cNvPr id="2059" name="Picture 11" descr="Photo for About Sid Robins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759" y="2132856"/>
            <a:ext cx="3914689" cy="295232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885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179388" y="592138"/>
            <a:ext cx="882015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8999538" y="115888"/>
            <a:ext cx="0" cy="7921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971328" y="-27384"/>
            <a:ext cx="5336976" cy="5799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pt-B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Harvard Fatigue Laboratory 1927-1947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7545" y="807442"/>
            <a:ext cx="8064895" cy="461665"/>
          </a:xfrm>
          <a:prstGeom prst="rect">
            <a:avLst/>
          </a:prstGeom>
          <a:solidFill>
            <a:schemeClr val="tx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pt-BR" sz="2400" dirty="0"/>
              <a:t>Principais pesquisas: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23528" y="5766355"/>
            <a:ext cx="8424936" cy="830997"/>
          </a:xfrm>
          <a:prstGeom prst="rect">
            <a:avLst/>
          </a:prstGeom>
          <a:solidFill>
            <a:schemeClr val="tx2"/>
          </a:solidFill>
          <a:ln w="1905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Steven Horvath: </a:t>
            </a:r>
            <a:r>
              <a:rPr lang="pt-BR" sz="2400" dirty="0">
                <a:solidFill>
                  <a:srgbClr val="FFFF00"/>
                </a:solidFill>
              </a:rPr>
              <a:t>conduziu estudos em campo avaliando indivíduos realizando exercício em altitude e temperatura extremas</a:t>
            </a:r>
            <a:endParaRPr lang="pt-BR" sz="2400" baseline="-250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896" y="1527522"/>
            <a:ext cx="3048000" cy="2045494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8" name="Picture 6" descr="Resultado de imagem para *nevada*dese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36712"/>
            <a:ext cx="2843508" cy="213263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355976" y="3140968"/>
            <a:ext cx="2538685" cy="461665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Deserto de Nevada</a:t>
            </a:r>
          </a:p>
        </p:txBody>
      </p:sp>
      <p:pic>
        <p:nvPicPr>
          <p:cNvPr id="3080" name="Picture 8" descr="Resultado de imagem para white mountain peak califor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2658937" cy="1773491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63886" y="4141529"/>
            <a:ext cx="3744417" cy="1015663"/>
          </a:xfrm>
          <a:prstGeom prst="rect">
            <a:avLst/>
          </a:prstGeom>
          <a:solidFill>
            <a:schemeClr val="tx2"/>
          </a:solidFill>
          <a:ln w="12700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/>
              <a:t>Montanha White, Califórnia</a:t>
            </a:r>
          </a:p>
          <a:p>
            <a:pPr>
              <a:spcBef>
                <a:spcPct val="50000"/>
              </a:spcBef>
            </a:pPr>
            <a:r>
              <a:rPr lang="pt-BR" sz="2400" dirty="0"/>
              <a:t>   3692 metros de altitude</a:t>
            </a:r>
          </a:p>
        </p:txBody>
      </p:sp>
    </p:spTree>
    <p:extLst>
      <p:ext uri="{BB962C8B-B14F-4D97-AF65-F5344CB8AC3E}">
        <p14:creationId xmlns:p14="http://schemas.microsoft.com/office/powerpoint/2010/main" val="159402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63972" dir="14049741" sx="125000" sy="125000" algn="tl" rotWithShape="0">
            <a:srgbClr val="C7DFD3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563972" dir="14049741" sx="125000" sy="125000" algn="tl" rotWithShape="0">
            <a:srgbClr val="C7DFD3">
              <a:alpha val="8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342900" marR="0" indent="-34290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0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11739</TotalTime>
  <Words>892</Words>
  <Application>Microsoft Office PowerPoint</Application>
  <PresentationFormat>Apresentação na tela (4:3)</PresentationFormat>
  <Paragraphs>140</Paragraphs>
  <Slides>24</Slides>
  <Notes>24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Albertus Medium</vt:lpstr>
      <vt:lpstr>Arial</vt:lpstr>
      <vt:lpstr>Times New Roman</vt:lpstr>
      <vt:lpstr>Wingdings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Adelino</dc:creator>
  <cp:lastModifiedBy>User</cp:lastModifiedBy>
  <cp:revision>629</cp:revision>
  <dcterms:created xsi:type="dcterms:W3CDTF">2013-11-05T10:41:48Z</dcterms:created>
  <dcterms:modified xsi:type="dcterms:W3CDTF">2020-02-26T19:31:24Z</dcterms:modified>
</cp:coreProperties>
</file>