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6" r:id="rId2"/>
    <p:sldId id="257" r:id="rId3"/>
    <p:sldId id="258" r:id="rId4"/>
    <p:sldId id="268" r:id="rId5"/>
    <p:sldId id="265" r:id="rId6"/>
    <p:sldId id="266" r:id="rId7"/>
    <p:sldId id="267" r:id="rId8"/>
    <p:sldId id="261" r:id="rId9"/>
    <p:sldId id="259" r:id="rId10"/>
    <p:sldId id="260" r:id="rId11"/>
    <p:sldId id="262"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BDB37CA-7EAF-4FE9-A33B-7F02E4B60A1D}" type="datetimeFigureOut">
              <a:rPr lang="pt-BR" smtClean="0"/>
              <a:t>03/07/2014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124113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B37CA-7EAF-4FE9-A33B-7F02E4B60A1D}" type="datetimeFigureOut">
              <a:rPr lang="pt-BR" smtClean="0"/>
              <a:t>03/07/2014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344630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B37CA-7EAF-4FE9-A33B-7F02E4B60A1D}" type="datetimeFigureOut">
              <a:rPr lang="pt-BR" smtClean="0"/>
              <a:t>03/07/2014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1404406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B37CA-7EAF-4FE9-A33B-7F02E4B60A1D}" type="datetimeFigureOut">
              <a:rPr lang="pt-BR" smtClean="0"/>
              <a:t>03/07/2014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027DB1-3956-45D1-9EDD-0EBFFB20E880}" type="slidenum">
              <a:rPr lang="pt-BR" smtClean="0"/>
              <a:t>‹#›</a:t>
            </a:fld>
            <a:endParaRPr lang="pt-BR"/>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08437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B37CA-7EAF-4FE9-A33B-7F02E4B60A1D}" type="datetimeFigureOut">
              <a:rPr lang="pt-BR" smtClean="0"/>
              <a:t>03/07/2014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3333066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BDB37CA-7EAF-4FE9-A33B-7F02E4B60A1D}" type="datetimeFigureOut">
              <a:rPr lang="pt-BR" smtClean="0"/>
              <a:t>03/07/2014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367378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BDB37CA-7EAF-4FE9-A33B-7F02E4B60A1D}" type="datetimeFigureOut">
              <a:rPr lang="pt-BR" smtClean="0"/>
              <a:t>03/07/2014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2854934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DB37CA-7EAF-4FE9-A33B-7F02E4B60A1D}" type="datetimeFigureOut">
              <a:rPr lang="pt-BR" smtClean="0"/>
              <a:t>03/07/2014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4130045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DB37CA-7EAF-4FE9-A33B-7F02E4B60A1D}" type="datetimeFigureOut">
              <a:rPr lang="pt-BR" smtClean="0"/>
              <a:t>03/07/2014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237765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DB37CA-7EAF-4FE9-A33B-7F02E4B60A1D}" type="datetimeFigureOut">
              <a:rPr lang="pt-BR" smtClean="0"/>
              <a:t>03/07/2014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99568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DB37CA-7EAF-4FE9-A33B-7F02E4B60A1D}" type="datetimeFigureOut">
              <a:rPr lang="pt-BR" smtClean="0"/>
              <a:t>03/07/2014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268295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DB37CA-7EAF-4FE9-A33B-7F02E4B60A1D}" type="datetimeFigureOut">
              <a:rPr lang="pt-BR" smtClean="0"/>
              <a:t>03/07/2014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200617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DB37CA-7EAF-4FE9-A33B-7F02E4B60A1D}" type="datetimeFigureOut">
              <a:rPr lang="pt-BR" smtClean="0"/>
              <a:t>03/07/2014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358475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DB37CA-7EAF-4FE9-A33B-7F02E4B60A1D}" type="datetimeFigureOut">
              <a:rPr lang="pt-BR" smtClean="0"/>
              <a:t>03/07/2014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379948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B37CA-7EAF-4FE9-A33B-7F02E4B60A1D}" type="datetimeFigureOut">
              <a:rPr lang="pt-BR" smtClean="0"/>
              <a:t>03/07/2014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401885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B37CA-7EAF-4FE9-A33B-7F02E4B60A1D}" type="datetimeFigureOut">
              <a:rPr lang="pt-BR" smtClean="0"/>
              <a:t>03/07/2014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300184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B37CA-7EAF-4FE9-A33B-7F02E4B60A1D}" type="datetimeFigureOut">
              <a:rPr lang="pt-BR" smtClean="0"/>
              <a:t>03/07/2014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027DB1-3956-45D1-9EDD-0EBFFB20E880}" type="slidenum">
              <a:rPr lang="pt-BR" smtClean="0"/>
              <a:t>‹#›</a:t>
            </a:fld>
            <a:endParaRPr lang="pt-BR"/>
          </a:p>
        </p:txBody>
      </p:sp>
    </p:spTree>
    <p:extLst>
      <p:ext uri="{BB962C8B-B14F-4D97-AF65-F5344CB8AC3E}">
        <p14:creationId xmlns:p14="http://schemas.microsoft.com/office/powerpoint/2010/main" val="49833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BDB37CA-7EAF-4FE9-A33B-7F02E4B60A1D}" type="datetimeFigureOut">
              <a:rPr lang="pt-BR" smtClean="0"/>
              <a:t>03/07/2014</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0027DB1-3956-45D1-9EDD-0EBFFB20E880}" type="slidenum">
              <a:rPr lang="pt-BR" smtClean="0"/>
              <a:t>‹#›</a:t>
            </a:fld>
            <a:endParaRPr lang="pt-BR"/>
          </a:p>
        </p:txBody>
      </p:sp>
    </p:spTree>
    <p:extLst>
      <p:ext uri="{BB962C8B-B14F-4D97-AF65-F5344CB8AC3E}">
        <p14:creationId xmlns:p14="http://schemas.microsoft.com/office/powerpoint/2010/main" val="2605443033"/>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7786" y="1361116"/>
            <a:ext cx="9144000" cy="4035132"/>
          </a:xfrm>
        </p:spPr>
        <p:txBody>
          <a:bodyPr>
            <a:noAutofit/>
          </a:bodyPr>
          <a:lstStyle/>
          <a:p>
            <a:endParaRPr lang="pt-BR" dirty="0" smtClean="0">
              <a:latin typeface="Times New Roman" panose="02020603050405020304" pitchFamily="18" charset="0"/>
              <a:cs typeface="Times New Roman" panose="02020603050405020304" pitchFamily="18" charset="0"/>
            </a:endParaRPr>
          </a:p>
          <a:p>
            <a:r>
              <a:rPr lang="pt-BR" sz="2800" dirty="0" smtClean="0">
                <a:latin typeface="Times New Roman" panose="02020603050405020304" pitchFamily="18" charset="0"/>
                <a:cs typeface="Times New Roman" panose="02020603050405020304" pitchFamily="18" charset="0"/>
              </a:rPr>
              <a:t>Anteprojeto de pesquisa</a:t>
            </a:r>
          </a:p>
          <a:p>
            <a:endParaRPr lang="pt-BR" dirty="0">
              <a:latin typeface="Times New Roman" panose="02020603050405020304" pitchFamily="18" charset="0"/>
              <a:cs typeface="Times New Roman" panose="02020603050405020304" pitchFamily="18" charset="0"/>
            </a:endParaRPr>
          </a:p>
          <a:p>
            <a:r>
              <a:rPr lang="pt-BR" b="1" u="sng" dirty="0" smtClean="0">
                <a:latin typeface="Times New Roman" panose="02020603050405020304" pitchFamily="18" charset="0"/>
                <a:cs typeface="Times New Roman" panose="02020603050405020304" pitchFamily="18" charset="0"/>
              </a:rPr>
              <a:t>Reflexões sobre universos musicais no cotidiano escolar e universitário</a:t>
            </a:r>
          </a:p>
          <a:p>
            <a:endParaRPr lang="pt-BR" dirty="0">
              <a:latin typeface="Times New Roman" panose="02020603050405020304" pitchFamily="18" charset="0"/>
              <a:cs typeface="Times New Roman" panose="02020603050405020304" pitchFamily="18" charset="0"/>
            </a:endParaRPr>
          </a:p>
          <a:p>
            <a:r>
              <a:rPr lang="pt-BR" dirty="0" smtClean="0">
                <a:latin typeface="Times New Roman" panose="02020603050405020304" pitchFamily="18" charset="0"/>
                <a:cs typeface="Times New Roman" panose="02020603050405020304" pitchFamily="18" charset="0"/>
              </a:rPr>
              <a:t>Flávia Fulukava do Prado</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497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5"/>
            <a:ext cx="10515600" cy="1325563"/>
          </a:xfrm>
        </p:spPr>
        <p:txBody>
          <a:bodyPr>
            <a:normAutofit/>
          </a:bodyPr>
          <a:lstStyle/>
          <a:p>
            <a:r>
              <a:rPr lang="pt-BR" sz="2400" dirty="0">
                <a:latin typeface="Times New Roman" panose="02020603050405020304" pitchFamily="18" charset="0"/>
                <a:cs typeface="Times New Roman" panose="02020603050405020304" pitchFamily="18" charset="0"/>
              </a:rPr>
              <a:t>M</a:t>
            </a:r>
            <a:r>
              <a:rPr lang="pt-BR" sz="2400" dirty="0" smtClean="0">
                <a:latin typeface="Times New Roman" panose="02020603050405020304" pitchFamily="18" charset="0"/>
                <a:cs typeface="Times New Roman" panose="02020603050405020304" pitchFamily="18" charset="0"/>
              </a:rPr>
              <a:t>etodologia</a:t>
            </a:r>
            <a:endParaRPr lang="pt-BR"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8048" y="1555167"/>
            <a:ext cx="10515600" cy="3969869"/>
          </a:xfrm>
        </p:spPr>
        <p:txBody>
          <a:bodyPr>
            <a:noAutofit/>
          </a:bodyPr>
          <a:lstStyle/>
          <a:p>
            <a:r>
              <a:rPr lang="pt-BR" sz="1800" dirty="0">
                <a:latin typeface="Times New Roman" panose="02020603050405020304" pitchFamily="18" charset="0"/>
                <a:cs typeface="Times New Roman" panose="02020603050405020304" pitchFamily="18" charset="0"/>
              </a:rPr>
              <a:t>O local escolhido  para a realização desta  pesquisa será uma escola </a:t>
            </a:r>
            <a:r>
              <a:rPr lang="pt-BR" sz="1800" dirty="0" smtClean="0">
                <a:latin typeface="Times New Roman" panose="02020603050405020304" pitchFamily="18" charset="0"/>
                <a:cs typeface="Times New Roman" panose="02020603050405020304" pitchFamily="18" charset="0"/>
              </a:rPr>
              <a:t>pública e particular(?) </a:t>
            </a:r>
            <a:r>
              <a:rPr lang="pt-BR" sz="1800" dirty="0">
                <a:latin typeface="Times New Roman" panose="02020603050405020304" pitchFamily="18" charset="0"/>
                <a:cs typeface="Times New Roman" panose="02020603050405020304" pitchFamily="18" charset="0"/>
              </a:rPr>
              <a:t>de ensino </a:t>
            </a:r>
            <a:r>
              <a:rPr lang="pt-BR" sz="1800" dirty="0" smtClean="0">
                <a:latin typeface="Times New Roman" panose="02020603050405020304" pitchFamily="18" charset="0"/>
                <a:cs typeface="Times New Roman" panose="02020603050405020304" pitchFamily="18" charset="0"/>
              </a:rPr>
              <a:t>regular e um curso de música universitário.</a:t>
            </a:r>
            <a:endParaRPr lang="pt-BR" sz="1800" dirty="0">
              <a:latin typeface="Times New Roman" panose="02020603050405020304" pitchFamily="18" charset="0"/>
              <a:cs typeface="Times New Roman" panose="02020603050405020304" pitchFamily="18" charset="0"/>
            </a:endParaRPr>
          </a:p>
          <a:p>
            <a:r>
              <a:rPr lang="pt-BR" sz="1800" dirty="0">
                <a:latin typeface="Times New Roman" panose="02020603050405020304" pitchFamily="18" charset="0"/>
                <a:cs typeface="Times New Roman" panose="02020603050405020304" pitchFamily="18" charset="0"/>
              </a:rPr>
              <a:t>Para a pesquisa, será escolhido o estudo de caso qualitativo, já que </a:t>
            </a:r>
            <a:r>
              <a:rPr lang="pt-BR" sz="1800" dirty="0" smtClean="0">
                <a:latin typeface="Times New Roman" panose="02020603050405020304" pitchFamily="18" charset="0"/>
                <a:cs typeface="Times New Roman" panose="02020603050405020304" pitchFamily="18" charset="0"/>
              </a:rPr>
              <a:t>sera </a:t>
            </a:r>
            <a:r>
              <a:rPr lang="pt-BR" sz="1800" dirty="0">
                <a:latin typeface="Times New Roman" panose="02020603050405020304" pitchFamily="18" charset="0"/>
                <a:cs typeface="Times New Roman" panose="02020603050405020304" pitchFamily="18" charset="0"/>
              </a:rPr>
              <a:t>dada atenção aos vários aspectos da situação de ensino de música, como as percepções, condutas e ações dos atores.  Assim, será realizada entrevista não-estruturada, apenas seguindo um </a:t>
            </a:r>
            <a:r>
              <a:rPr lang="pt-BR" sz="1800" dirty="0" smtClean="0">
                <a:latin typeface="Times New Roman" panose="02020603050405020304" pitchFamily="18" charset="0"/>
                <a:cs typeface="Times New Roman" panose="02020603050405020304" pitchFamily="18" charset="0"/>
              </a:rPr>
              <a:t>roteiro e </a:t>
            </a:r>
            <a:r>
              <a:rPr lang="pt-BR" sz="1800" dirty="0">
                <a:latin typeface="Times New Roman" panose="02020603050405020304" pitchFamily="18" charset="0"/>
                <a:cs typeface="Times New Roman" panose="02020603050405020304" pitchFamily="18" charset="0"/>
              </a:rPr>
              <a:t>observações da rotina da escola que envolvem o assunto música. A entrevista foi escolhida por representar um dos instrumentos básicos para a coleta de </a:t>
            </a:r>
            <a:r>
              <a:rPr lang="pt-BR" sz="1800" dirty="0" smtClean="0">
                <a:latin typeface="Times New Roman" panose="02020603050405020304" pitchFamily="18" charset="0"/>
                <a:cs typeface="Times New Roman" panose="02020603050405020304" pitchFamily="18" charset="0"/>
              </a:rPr>
              <a:t>dados</a:t>
            </a:r>
          </a:p>
          <a:p>
            <a:r>
              <a:rPr lang="pt-BR" sz="1800" dirty="0" smtClean="0">
                <a:latin typeface="Times New Roman" panose="02020603050405020304" pitchFamily="18" charset="0"/>
                <a:cs typeface="Times New Roman" panose="02020603050405020304" pitchFamily="18" charset="0"/>
              </a:rPr>
              <a:t>Segundo Ludke e André (1986), a observação é também um importante recurso na pesquisa qualitativa. Depois de realizada a pesquisa de campo, os dados serão transcritos e analisados para a delimitação de categorias e questões pertinentes a cada uma. As entrevistas serão trabalhadas individualmente num primeiro momento e, posteriormente,  divididas em categorias em um processo que se assemelha a um funil em que a focalização é progressiva e, após leituras sucessivas, é possível dividir o material (LUDKE E ANDRÉ, 1986). </a:t>
            </a:r>
          </a:p>
          <a:p>
            <a:r>
              <a:rPr lang="pt-BR" sz="1800" dirty="0" smtClean="0">
                <a:latin typeface="Times New Roman" panose="02020603050405020304" pitchFamily="18" charset="0"/>
                <a:cs typeface="Times New Roman" panose="02020603050405020304" pitchFamily="18" charset="0"/>
              </a:rPr>
              <a:t>Segundo </a:t>
            </a:r>
            <a:r>
              <a:rPr lang="pt-BR" sz="1800" dirty="0">
                <a:latin typeface="Times New Roman" panose="02020603050405020304" pitchFamily="18" charset="0"/>
                <a:cs typeface="Times New Roman" panose="02020603050405020304" pitchFamily="18" charset="0"/>
              </a:rPr>
              <a:t>Ludke e Menga (1986) “o estudo de caso qualitativo encerra um grande potencial para conhecer e compreender melhor os problemas da escola”.</a:t>
            </a:r>
          </a:p>
          <a:p>
            <a:endParaRPr lang="pt-B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001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400" dirty="0" smtClean="0">
                <a:latin typeface="Times New Roman" panose="02020603050405020304" pitchFamily="18" charset="0"/>
                <a:cs typeface="Times New Roman" panose="02020603050405020304" pitchFamily="18" charset="0"/>
              </a:rPr>
              <a:t>Referências Bibliográficas</a:t>
            </a:r>
            <a:endParaRPr lang="pt-BR"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49105"/>
            <a:ext cx="10515600" cy="5128967"/>
          </a:xfrm>
        </p:spPr>
        <p:txBody>
          <a:bodyPr>
            <a:noAutofit/>
          </a:bodyPr>
          <a:lstStyle/>
          <a:p>
            <a:pPr marL="0" indent="0">
              <a:buNone/>
            </a:pPr>
            <a:r>
              <a:rPr lang="pt-BR" sz="1200" dirty="0">
                <a:latin typeface="Times New Roman" panose="02020603050405020304" pitchFamily="18" charset="0"/>
                <a:cs typeface="Times New Roman" panose="02020603050405020304" pitchFamily="18" charset="0"/>
              </a:rPr>
              <a:t>BOURDIEU, P. A Escola conservadora: as desigualdades frente à escola e à cultura. In: NOGUEIRA, M. A.; CATANI. Afrânio (orgs). </a:t>
            </a:r>
            <a:r>
              <a:rPr lang="pt-BR" sz="1200" i="1" dirty="0">
                <a:latin typeface="Times New Roman" panose="02020603050405020304" pitchFamily="18" charset="0"/>
                <a:cs typeface="Times New Roman" panose="02020603050405020304" pitchFamily="18" charset="0"/>
              </a:rPr>
              <a:t>Escritos de educação</a:t>
            </a:r>
            <a:r>
              <a:rPr lang="pt-BR" sz="1200" dirty="0">
                <a:latin typeface="Times New Roman" panose="02020603050405020304" pitchFamily="18" charset="0"/>
                <a:cs typeface="Times New Roman" panose="02020603050405020304" pitchFamily="18" charset="0"/>
              </a:rPr>
              <a:t>. Petrópolis, Vozes, 1998. p.39-64.</a:t>
            </a:r>
          </a:p>
          <a:p>
            <a:pPr marL="0" indent="0">
              <a:buNone/>
            </a:pPr>
            <a:r>
              <a:rPr lang="pt-BR" sz="1200" dirty="0">
                <a:latin typeface="Times New Roman" panose="02020603050405020304" pitchFamily="18" charset="0"/>
                <a:cs typeface="Times New Roman" panose="02020603050405020304" pitchFamily="18" charset="0"/>
              </a:rPr>
              <a:t> </a:t>
            </a:r>
          </a:p>
          <a:p>
            <a:pPr marL="0" indent="0">
              <a:buNone/>
            </a:pPr>
            <a:r>
              <a:rPr lang="pt-BR" sz="1200" dirty="0" smtClean="0">
                <a:latin typeface="Times New Roman" panose="02020603050405020304" pitchFamily="18" charset="0"/>
                <a:cs typeface="Times New Roman" panose="02020603050405020304" pitchFamily="18" charset="0"/>
              </a:rPr>
              <a:t>CASTRO, M. C. de. </a:t>
            </a:r>
            <a:r>
              <a:rPr lang="pt-BR" sz="1200" i="1" dirty="0" smtClean="0">
                <a:latin typeface="Times New Roman" panose="02020603050405020304" pitchFamily="18" charset="0"/>
                <a:cs typeface="Times New Roman" panose="02020603050405020304" pitchFamily="18" charset="0"/>
              </a:rPr>
              <a:t>Música </a:t>
            </a:r>
            <a:r>
              <a:rPr lang="pt-BR" sz="1200" i="1" dirty="0" smtClean="0">
                <a:latin typeface="Times New Roman" panose="02020603050405020304" pitchFamily="18" charset="0"/>
                <a:cs typeface="Times New Roman" panose="02020603050405020304" pitchFamily="18" charset="0"/>
              </a:rPr>
              <a:t>erudita. ContemPorânea:  valor </a:t>
            </a:r>
            <a:r>
              <a:rPr lang="pt-BR" sz="1200" i="1" dirty="0" smtClean="0">
                <a:latin typeface="Times New Roman" panose="02020603050405020304" pitchFamily="18" charset="0"/>
                <a:cs typeface="Times New Roman" panose="02020603050405020304" pitchFamily="18" charset="0"/>
              </a:rPr>
              <a:t>estético </a:t>
            </a:r>
            <a:r>
              <a:rPr lang="pt-BR" sz="1200" i="1" dirty="0">
                <a:latin typeface="Times New Roman" panose="02020603050405020304" pitchFamily="18" charset="0"/>
                <a:cs typeface="Times New Roman" panose="02020603050405020304" pitchFamily="18" charset="0"/>
              </a:rPr>
              <a:t>e valor </a:t>
            </a:r>
            <a:r>
              <a:rPr lang="pt-BR" sz="1200" i="1" dirty="0" smtClean="0">
                <a:latin typeface="Times New Roman" panose="02020603050405020304" pitchFamily="18" charset="0"/>
                <a:cs typeface="Times New Roman" panose="02020603050405020304" pitchFamily="18" charset="0"/>
              </a:rPr>
              <a:t>simbólico </a:t>
            </a:r>
            <a:r>
              <a:rPr lang="pt-BR" sz="1200" dirty="0">
                <a:latin typeface="Times New Roman" panose="02020603050405020304" pitchFamily="18" charset="0"/>
                <a:cs typeface="Times New Roman" panose="02020603050405020304" pitchFamily="18" charset="0"/>
              </a:rPr>
              <a:t>In: Anais do XX Congresso da </a:t>
            </a:r>
            <a:r>
              <a:rPr lang="pt-BR" sz="1200" dirty="0" smtClean="0">
                <a:latin typeface="Times New Roman" panose="02020603050405020304" pitchFamily="18" charset="0"/>
                <a:cs typeface="Times New Roman" panose="02020603050405020304" pitchFamily="18" charset="0"/>
              </a:rPr>
              <a:t>ANPPOM</a:t>
            </a:r>
            <a:r>
              <a:rPr lang="pt-BR" sz="1200" b="1" dirty="0" smtClean="0">
                <a:latin typeface="Times New Roman" panose="02020603050405020304" pitchFamily="18" charset="0"/>
                <a:cs typeface="Times New Roman" panose="02020603050405020304" pitchFamily="18" charset="0"/>
              </a:rPr>
              <a:t>.</a:t>
            </a:r>
            <a:r>
              <a:rPr lang="pt-BR" sz="1200" dirty="0">
                <a:latin typeface="Times New Roman" panose="02020603050405020304" pitchFamily="18" charset="0"/>
                <a:cs typeface="Times New Roman" panose="02020603050405020304" pitchFamily="18" charset="0"/>
              </a:rPr>
              <a:t> </a:t>
            </a:r>
            <a:r>
              <a:rPr lang="pt-BR" sz="1200" dirty="0" smtClean="0">
                <a:latin typeface="Times New Roman" panose="02020603050405020304" pitchFamily="18" charset="0"/>
                <a:cs typeface="Times New Roman" panose="02020603050405020304" pitchFamily="18" charset="0"/>
              </a:rPr>
              <a:t>2010. p. 568 – 572</a:t>
            </a:r>
            <a:r>
              <a:rPr lang="pt-BR" sz="1200" b="1" dirty="0" smtClean="0">
                <a:latin typeface="Times New Roman" panose="02020603050405020304" pitchFamily="18" charset="0"/>
                <a:cs typeface="Times New Roman" panose="02020603050405020304" pitchFamily="18" charset="0"/>
              </a:rPr>
              <a:t>.</a:t>
            </a:r>
            <a:endParaRPr lang="pt-BR" sz="1200" dirty="0" smtClean="0">
              <a:latin typeface="Times New Roman" panose="02020603050405020304" pitchFamily="18" charset="0"/>
              <a:cs typeface="Times New Roman" panose="02020603050405020304" pitchFamily="18" charset="0"/>
            </a:endParaRPr>
          </a:p>
          <a:p>
            <a:pPr marL="0" indent="0">
              <a:buNone/>
            </a:pPr>
            <a:endParaRPr lang="pt-BR" sz="1200" b="1" dirty="0">
              <a:latin typeface="Times New Roman" panose="02020603050405020304" pitchFamily="18" charset="0"/>
              <a:cs typeface="Times New Roman" panose="02020603050405020304" pitchFamily="18" charset="0"/>
            </a:endParaRPr>
          </a:p>
          <a:p>
            <a:pPr marL="0" indent="0">
              <a:buNone/>
            </a:pPr>
            <a:r>
              <a:rPr lang="pt-BR" sz="1200" dirty="0">
                <a:latin typeface="Times New Roman" panose="02020603050405020304" pitchFamily="18" charset="0"/>
                <a:cs typeface="Times New Roman" panose="02020603050405020304" pitchFamily="18" charset="0"/>
              </a:rPr>
              <a:t>CASTRO, M. </a:t>
            </a:r>
            <a:r>
              <a:rPr lang="pt-BR" sz="1200" dirty="0" smtClean="0">
                <a:latin typeface="Times New Roman" panose="02020603050405020304" pitchFamily="18" charset="0"/>
                <a:cs typeface="Times New Roman" panose="02020603050405020304" pitchFamily="18" charset="0"/>
              </a:rPr>
              <a:t>C.</a:t>
            </a:r>
            <a:r>
              <a:rPr lang="pt-BR" sz="1200" dirty="0" smtClean="0">
                <a:latin typeface="Times New Roman" panose="02020603050405020304" pitchFamily="18" charset="0"/>
                <a:cs typeface="Times New Roman" panose="02020603050405020304" pitchFamily="18" charset="0"/>
              </a:rPr>
              <a:t> </a:t>
            </a:r>
            <a:r>
              <a:rPr lang="pt-BR" sz="1200" i="1" dirty="0" smtClean="0">
                <a:latin typeface="Times New Roman" panose="02020603050405020304" pitchFamily="18" charset="0"/>
                <a:cs typeface="Times New Roman" panose="02020603050405020304" pitchFamily="18" charset="0"/>
              </a:rPr>
              <a:t>Música </a:t>
            </a:r>
            <a:r>
              <a:rPr lang="pt-BR" sz="1200" i="1" dirty="0">
                <a:latin typeface="Times New Roman" panose="02020603050405020304" pitchFamily="18" charset="0"/>
                <a:cs typeface="Times New Roman" panose="02020603050405020304" pitchFamily="18" charset="0"/>
              </a:rPr>
              <a:t>erudita e indústria cultural (</a:t>
            </a:r>
            <a:r>
              <a:rPr lang="pt-BR" sz="1200" i="1" dirty="0" smtClean="0">
                <a:latin typeface="Times New Roman" panose="02020603050405020304" pitchFamily="18" charset="0"/>
                <a:cs typeface="Times New Roman" panose="02020603050405020304" pitchFamily="18" charset="0"/>
              </a:rPr>
              <a:t>teoria </a:t>
            </a:r>
            <a:r>
              <a:rPr lang="pt-BR" sz="1200" i="1" dirty="0">
                <a:latin typeface="Times New Roman" panose="02020603050405020304" pitchFamily="18" charset="0"/>
                <a:cs typeface="Times New Roman" panose="02020603050405020304" pitchFamily="18" charset="0"/>
              </a:rPr>
              <a:t>e </a:t>
            </a:r>
            <a:r>
              <a:rPr lang="pt-BR" sz="1200" i="1" dirty="0" smtClean="0">
                <a:latin typeface="Times New Roman" panose="02020603050405020304" pitchFamily="18" charset="0"/>
                <a:cs typeface="Times New Roman" panose="02020603050405020304" pitchFamily="18" charset="0"/>
              </a:rPr>
              <a:t>prática</a:t>
            </a:r>
            <a:r>
              <a:rPr lang="pt-BR" sz="1200" i="1" dirty="0">
                <a:latin typeface="Times New Roman" panose="02020603050405020304" pitchFamily="18" charset="0"/>
                <a:cs typeface="Times New Roman" panose="02020603050405020304" pitchFamily="18" charset="0"/>
              </a:rPr>
              <a:t>): </a:t>
            </a:r>
            <a:r>
              <a:rPr lang="pt-BR" sz="1200" i="1" dirty="0" smtClean="0">
                <a:latin typeface="Times New Roman" panose="02020603050405020304" pitchFamily="18" charset="0"/>
                <a:cs typeface="Times New Roman" panose="02020603050405020304" pitchFamily="18" charset="0"/>
              </a:rPr>
              <a:t>O dilema dos </a:t>
            </a:r>
            <a:r>
              <a:rPr lang="pt-BR" sz="1200" i="1" dirty="0" smtClean="0">
                <a:latin typeface="Times New Roman" panose="02020603050405020304" pitchFamily="18" charset="0"/>
                <a:cs typeface="Times New Roman" panose="02020603050405020304" pitchFamily="18" charset="0"/>
              </a:rPr>
              <a:t>departamentos </a:t>
            </a:r>
            <a:r>
              <a:rPr lang="pt-BR" sz="1200" i="1" dirty="0">
                <a:latin typeface="Times New Roman" panose="02020603050405020304" pitchFamily="18" charset="0"/>
                <a:cs typeface="Times New Roman" panose="02020603050405020304" pitchFamily="18" charset="0"/>
              </a:rPr>
              <a:t>de música das </a:t>
            </a:r>
            <a:r>
              <a:rPr lang="pt-BR" sz="1200" i="1" dirty="0" smtClean="0">
                <a:latin typeface="Times New Roman" panose="02020603050405020304" pitchFamily="18" charset="0"/>
                <a:cs typeface="Times New Roman" panose="02020603050405020304" pitchFamily="18" charset="0"/>
              </a:rPr>
              <a:t>universidades </a:t>
            </a:r>
            <a:r>
              <a:rPr lang="pt-BR" sz="1200" i="1" dirty="0" smtClean="0">
                <a:latin typeface="Times New Roman" panose="02020603050405020304" pitchFamily="18" charset="0"/>
                <a:cs typeface="Times New Roman" panose="02020603050405020304" pitchFamily="18" charset="0"/>
              </a:rPr>
              <a:t>brasileiras</a:t>
            </a:r>
            <a:r>
              <a:rPr lang="pt-BR" sz="1200" dirty="0">
                <a:latin typeface="Times New Roman" panose="02020603050405020304" pitchFamily="18" charset="0"/>
                <a:cs typeface="Times New Roman" panose="02020603050405020304" pitchFamily="18" charset="0"/>
              </a:rPr>
              <a:t>.  In:  Anais do XXI Congresso da ANPPOM </a:t>
            </a:r>
            <a:r>
              <a:rPr lang="pt-BR" sz="1200" dirty="0" smtClean="0">
                <a:latin typeface="Times New Roman" panose="02020603050405020304" pitchFamily="18" charset="0"/>
                <a:cs typeface="Times New Roman" panose="02020603050405020304" pitchFamily="18" charset="0"/>
              </a:rPr>
              <a:t>. 2011. p.</a:t>
            </a:r>
            <a:r>
              <a:rPr lang="pt-BR" sz="1200" b="1" dirty="0" smtClean="0">
                <a:latin typeface="Times New Roman" panose="02020603050405020304" pitchFamily="18" charset="0"/>
                <a:cs typeface="Times New Roman" panose="02020603050405020304" pitchFamily="18" charset="0"/>
              </a:rPr>
              <a:t> </a:t>
            </a:r>
            <a:r>
              <a:rPr lang="pt-BR" sz="1200" dirty="0" smtClean="0">
                <a:latin typeface="Times New Roman" panose="02020603050405020304" pitchFamily="18" charset="0"/>
                <a:cs typeface="Times New Roman" panose="02020603050405020304" pitchFamily="18" charset="0"/>
              </a:rPr>
              <a:t>612-617.</a:t>
            </a:r>
            <a:endParaRPr lang="pt-BR" sz="1200" dirty="0" smtClean="0">
              <a:latin typeface="Times New Roman" panose="02020603050405020304" pitchFamily="18" charset="0"/>
              <a:cs typeface="Times New Roman" panose="02020603050405020304" pitchFamily="18" charset="0"/>
            </a:endParaRPr>
          </a:p>
          <a:p>
            <a:pPr marL="0" indent="0">
              <a:buNone/>
            </a:pPr>
            <a:r>
              <a:rPr lang="pt-BR" sz="1200" dirty="0" smtClean="0">
                <a:latin typeface="Times New Roman" panose="02020603050405020304" pitchFamily="18" charset="0"/>
                <a:cs typeface="Times New Roman" panose="02020603050405020304" pitchFamily="18" charset="0"/>
              </a:rPr>
              <a:t>LUDKE</a:t>
            </a:r>
            <a:r>
              <a:rPr lang="pt-BR" sz="1200" dirty="0">
                <a:latin typeface="Times New Roman" panose="02020603050405020304" pitchFamily="18" charset="0"/>
                <a:cs typeface="Times New Roman" panose="02020603050405020304" pitchFamily="18" charset="0"/>
              </a:rPr>
              <a:t>, M.; ANDRÉ, M. </a:t>
            </a:r>
            <a:r>
              <a:rPr lang="pt-BR" sz="1200" i="1" dirty="0">
                <a:latin typeface="Times New Roman" panose="02020603050405020304" pitchFamily="18" charset="0"/>
                <a:cs typeface="Times New Roman" panose="02020603050405020304" pitchFamily="18" charset="0"/>
              </a:rPr>
              <a:t>Pesquisa em Educação</a:t>
            </a:r>
            <a:r>
              <a:rPr lang="pt-BR" sz="1200" b="1" dirty="0">
                <a:latin typeface="Times New Roman" panose="02020603050405020304" pitchFamily="18" charset="0"/>
                <a:cs typeface="Times New Roman" panose="02020603050405020304" pitchFamily="18" charset="0"/>
              </a:rPr>
              <a:t>: </a:t>
            </a:r>
            <a:r>
              <a:rPr lang="pt-BR" sz="1200" dirty="0">
                <a:latin typeface="Times New Roman" panose="02020603050405020304" pitchFamily="18" charset="0"/>
                <a:cs typeface="Times New Roman" panose="02020603050405020304" pitchFamily="18" charset="0"/>
              </a:rPr>
              <a:t>abodagens qualitativas. São Paulo: EPU, 1986. </a:t>
            </a:r>
          </a:p>
          <a:p>
            <a:pPr marL="0" indent="0">
              <a:buNone/>
            </a:pPr>
            <a:r>
              <a:rPr lang="pt-BR" sz="1200" dirty="0">
                <a:latin typeface="Times New Roman" panose="02020603050405020304" pitchFamily="18" charset="0"/>
                <a:cs typeface="Times New Roman" panose="02020603050405020304" pitchFamily="18" charset="0"/>
              </a:rPr>
              <a:t> </a:t>
            </a:r>
          </a:p>
          <a:p>
            <a:pPr marL="0" indent="0">
              <a:buNone/>
            </a:pPr>
            <a:r>
              <a:rPr lang="pt-BR" sz="1200" dirty="0">
                <a:latin typeface="Times New Roman" panose="02020603050405020304" pitchFamily="18" charset="0"/>
                <a:cs typeface="Times New Roman" panose="02020603050405020304" pitchFamily="18" charset="0"/>
              </a:rPr>
              <a:t>PENNA, M. </a:t>
            </a:r>
            <a:r>
              <a:rPr lang="pt-BR" sz="1200" i="1" dirty="0">
                <a:latin typeface="Times New Roman" panose="02020603050405020304" pitchFamily="18" charset="0"/>
                <a:cs typeface="Times New Roman" panose="02020603050405020304" pitchFamily="18" charset="0"/>
              </a:rPr>
              <a:t>Música(s) e seu ensino</a:t>
            </a:r>
            <a:r>
              <a:rPr lang="pt-BR" sz="1200" dirty="0">
                <a:latin typeface="Times New Roman" panose="02020603050405020304" pitchFamily="18" charset="0"/>
                <a:cs typeface="Times New Roman" panose="02020603050405020304" pitchFamily="18" charset="0"/>
              </a:rPr>
              <a:t>. 2 ed. Porto Alegre: Sulina. 2010. </a:t>
            </a:r>
          </a:p>
          <a:p>
            <a:pPr marL="0" indent="0">
              <a:buNone/>
            </a:pPr>
            <a:r>
              <a:rPr lang="pt-BR" sz="1200" dirty="0">
                <a:latin typeface="Times New Roman" panose="02020603050405020304" pitchFamily="18" charset="0"/>
                <a:cs typeface="Times New Roman" panose="02020603050405020304" pitchFamily="18" charset="0"/>
              </a:rPr>
              <a:t> </a:t>
            </a:r>
          </a:p>
          <a:p>
            <a:pPr marL="0" indent="0">
              <a:buNone/>
            </a:pPr>
            <a:r>
              <a:rPr lang="pt-BR" sz="1200" dirty="0">
                <a:latin typeface="Times New Roman" panose="02020603050405020304" pitchFamily="18" charset="0"/>
                <a:cs typeface="Times New Roman" panose="02020603050405020304" pitchFamily="18" charset="0"/>
              </a:rPr>
              <a:t>QUEIROZ, L. R. S. A música como fenômeno sociocultural: perspectivas para uma educação musical abrangente. In: QUEIROZ, L. R. S.; MARINHO, V. M. (orgs.). </a:t>
            </a:r>
            <a:r>
              <a:rPr lang="pt-BR" sz="1200" i="1" dirty="0">
                <a:latin typeface="Times New Roman" panose="02020603050405020304" pitchFamily="18" charset="0"/>
                <a:cs typeface="Times New Roman" panose="02020603050405020304" pitchFamily="18" charset="0"/>
              </a:rPr>
              <a:t>Contexturas</a:t>
            </a:r>
            <a:r>
              <a:rPr lang="pt-BR" sz="1200" dirty="0">
                <a:latin typeface="Times New Roman" panose="02020603050405020304" pitchFamily="18" charset="0"/>
                <a:cs typeface="Times New Roman" panose="02020603050405020304" pitchFamily="18" charset="0"/>
              </a:rPr>
              <a:t>:</a:t>
            </a:r>
            <a:r>
              <a:rPr lang="pt-BR" sz="1200" i="1" dirty="0">
                <a:latin typeface="Times New Roman" panose="02020603050405020304" pitchFamily="18" charset="0"/>
                <a:cs typeface="Times New Roman" panose="02020603050405020304" pitchFamily="18" charset="0"/>
              </a:rPr>
              <a:t> </a:t>
            </a:r>
            <a:r>
              <a:rPr lang="pt-BR" sz="1200" dirty="0">
                <a:latin typeface="Times New Roman" panose="02020603050405020304" pitchFamily="18" charset="0"/>
                <a:cs typeface="Times New Roman" panose="02020603050405020304" pitchFamily="18" charset="0"/>
              </a:rPr>
              <a:t>o ensino das artes em diferentes espaços</a:t>
            </a:r>
            <a:r>
              <a:rPr lang="pt-BR" sz="1200" i="1" dirty="0">
                <a:latin typeface="Times New Roman" panose="02020603050405020304" pitchFamily="18" charset="0"/>
                <a:cs typeface="Times New Roman" panose="02020603050405020304" pitchFamily="18" charset="0"/>
              </a:rPr>
              <a:t>. </a:t>
            </a:r>
            <a:r>
              <a:rPr lang="pt-BR" sz="1200" dirty="0">
                <a:latin typeface="Times New Roman" panose="02020603050405020304" pitchFamily="18" charset="0"/>
                <a:cs typeface="Times New Roman" panose="02020603050405020304" pitchFamily="18" charset="0"/>
              </a:rPr>
              <a:t>João Pessoa: Editora da Universidade Federal da Paraíba (EDUFPB), 2005. p. 49-65.</a:t>
            </a:r>
          </a:p>
          <a:p>
            <a:pPr marL="0" indent="0">
              <a:buNone/>
            </a:pPr>
            <a:r>
              <a:rPr lang="pt-BR" sz="1200" dirty="0">
                <a:latin typeface="Times New Roman" panose="02020603050405020304" pitchFamily="18" charset="0"/>
                <a:cs typeface="Times New Roman" panose="02020603050405020304" pitchFamily="18" charset="0"/>
              </a:rPr>
              <a:t> </a:t>
            </a:r>
          </a:p>
          <a:p>
            <a:pPr marL="0" indent="0">
              <a:buNone/>
            </a:pPr>
            <a:r>
              <a:rPr lang="pt-BR" sz="1200" dirty="0">
                <a:latin typeface="Times New Roman" panose="02020603050405020304" pitchFamily="18" charset="0"/>
                <a:cs typeface="Times New Roman" panose="02020603050405020304" pitchFamily="18" charset="0"/>
              </a:rPr>
              <a:t>SCHROEDER, S. C. N. O discurso sobre música: reflexos na educação musical. </a:t>
            </a:r>
            <a:r>
              <a:rPr lang="pt-BR" sz="1200" i="1" dirty="0">
                <a:latin typeface="Times New Roman" panose="02020603050405020304" pitchFamily="18" charset="0"/>
                <a:cs typeface="Times New Roman" panose="02020603050405020304" pitchFamily="18" charset="0"/>
              </a:rPr>
              <a:t>Revista Claves,</a:t>
            </a:r>
            <a:r>
              <a:rPr lang="pt-BR" sz="1200" dirty="0">
                <a:latin typeface="Times New Roman" panose="02020603050405020304" pitchFamily="18" charset="0"/>
                <a:cs typeface="Times New Roman" panose="02020603050405020304" pitchFamily="18" charset="0"/>
              </a:rPr>
              <a:t> João Pessoa, v.2, p. 60-75, nov. </a:t>
            </a:r>
            <a:r>
              <a:rPr lang="pt-BR" sz="1200" dirty="0" smtClean="0">
                <a:latin typeface="Times New Roman" panose="02020603050405020304" pitchFamily="18" charset="0"/>
                <a:cs typeface="Times New Roman" panose="02020603050405020304" pitchFamily="18" charset="0"/>
              </a:rPr>
              <a:t>2006.</a:t>
            </a:r>
          </a:p>
          <a:p>
            <a:pPr marL="0" indent="0">
              <a:buNone/>
            </a:pPr>
            <a:endParaRPr lang="pt-BR" sz="1200" dirty="0">
              <a:latin typeface="Times New Roman" panose="02020603050405020304" pitchFamily="18" charset="0"/>
              <a:cs typeface="Times New Roman" panose="02020603050405020304" pitchFamily="18" charset="0"/>
            </a:endParaRPr>
          </a:p>
          <a:p>
            <a:pPr marL="0" indent="0">
              <a:buNone/>
            </a:pPr>
            <a:r>
              <a:rPr lang="pt-BR" sz="1200" dirty="0" smtClean="0">
                <a:latin typeface="Times New Roman" panose="02020603050405020304" pitchFamily="18" charset="0"/>
                <a:cs typeface="Times New Roman" panose="02020603050405020304" pitchFamily="18" charset="0"/>
              </a:rPr>
              <a:t>PATTO M. H. S.</a:t>
            </a:r>
            <a:r>
              <a:rPr lang="pt-BR" sz="1200" baseline="30000" dirty="0" smtClean="0">
                <a:latin typeface="Times New Roman" panose="02020603050405020304" pitchFamily="18" charset="0"/>
                <a:cs typeface="Times New Roman" panose="02020603050405020304" pitchFamily="18" charset="0"/>
              </a:rPr>
              <a:t> </a:t>
            </a:r>
            <a:r>
              <a:rPr lang="pt-BR" sz="1200" dirty="0">
                <a:latin typeface="Times New Roman" panose="02020603050405020304" pitchFamily="18" charset="0"/>
                <a:cs typeface="Times New Roman" panose="02020603050405020304" pitchFamily="18" charset="0"/>
              </a:rPr>
              <a:t> </a:t>
            </a:r>
            <a:r>
              <a:rPr lang="pt-BR" sz="1200" dirty="0" smtClean="0">
                <a:latin typeface="Times New Roman" panose="02020603050405020304" pitchFamily="18" charset="0"/>
                <a:cs typeface="Times New Roman" panose="02020603050405020304" pitchFamily="18" charset="0"/>
              </a:rPr>
              <a:t> </a:t>
            </a:r>
            <a:r>
              <a:rPr lang="pt-BR" sz="1200" i="1" dirty="0">
                <a:latin typeface="Times New Roman" panose="02020603050405020304" pitchFamily="18" charset="0"/>
                <a:cs typeface="Times New Roman" panose="02020603050405020304" pitchFamily="18" charset="0"/>
              </a:rPr>
              <a:t>O</a:t>
            </a:r>
            <a:r>
              <a:rPr lang="pt-BR" sz="1200" i="1" dirty="0" smtClean="0">
                <a:latin typeface="Times New Roman" panose="02020603050405020304" pitchFamily="18" charset="0"/>
                <a:cs typeface="Times New Roman" panose="02020603050405020304" pitchFamily="18" charset="0"/>
              </a:rPr>
              <a:t> conceito de cotidianidade em agnes heller e a pesquisa em educação</a:t>
            </a:r>
            <a:r>
              <a:rPr lang="pt-BR" sz="1200" dirty="0" smtClean="0">
                <a:latin typeface="Times New Roman" panose="02020603050405020304" pitchFamily="18" charset="0"/>
                <a:cs typeface="Times New Roman" panose="02020603050405020304" pitchFamily="18" charset="0"/>
              </a:rPr>
              <a:t>.</a:t>
            </a:r>
            <a:r>
              <a:rPr lang="pt-BR" sz="1200" baseline="30000" dirty="0" smtClean="0">
                <a:latin typeface="Times New Roman" panose="02020603050405020304" pitchFamily="18" charset="0"/>
                <a:cs typeface="Times New Roman" panose="02020603050405020304" pitchFamily="18" charset="0"/>
              </a:rPr>
              <a:t> </a:t>
            </a:r>
            <a:r>
              <a:rPr lang="pt-BR" sz="1200" dirty="0" smtClean="0">
                <a:latin typeface="Times New Roman" panose="02020603050405020304" pitchFamily="18" charset="0"/>
                <a:cs typeface="Times New Roman" panose="02020603050405020304" pitchFamily="18" charset="0"/>
              </a:rPr>
              <a:t> Perspectivas</a:t>
            </a:r>
            <a:r>
              <a:rPr lang="pt-BR" sz="1200" dirty="0">
                <a:latin typeface="Times New Roman" panose="02020603050405020304" pitchFamily="18" charset="0"/>
                <a:cs typeface="Times New Roman" panose="02020603050405020304" pitchFamily="18" charset="0"/>
              </a:rPr>
              <a:t>, São Paulo, 16: 119-141, 1993 </a:t>
            </a:r>
            <a:r>
              <a:rPr lang="pt-BR" sz="1200" dirty="0" smtClean="0">
                <a:latin typeface="Times New Roman" panose="02020603050405020304" pitchFamily="18" charset="0"/>
                <a:cs typeface="Times New Roman" panose="02020603050405020304" pitchFamily="18" charset="0"/>
              </a:rPr>
              <a:t> p 119-141</a:t>
            </a:r>
            <a:endParaRPr lang="pt-BR" sz="1200" dirty="0">
              <a:latin typeface="Times New Roman" panose="02020603050405020304" pitchFamily="18" charset="0"/>
              <a:cs typeface="Times New Roman" panose="02020603050405020304" pitchFamily="18" charset="0"/>
            </a:endParaRPr>
          </a:p>
          <a:p>
            <a:pPr marL="0" indent="0">
              <a:buNone/>
            </a:pPr>
            <a:r>
              <a:rPr lang="pt-BR" sz="1200" dirty="0">
                <a:latin typeface="Times New Roman" panose="02020603050405020304" pitchFamily="18" charset="0"/>
                <a:cs typeface="Times New Roman" panose="02020603050405020304" pitchFamily="18" charset="0"/>
              </a:rPr>
              <a:t> </a:t>
            </a:r>
          </a:p>
          <a:p>
            <a:pPr marL="0" indent="0">
              <a:buNone/>
            </a:pPr>
            <a:r>
              <a:rPr lang="pt-BR" sz="1200" b="1" dirty="0">
                <a:latin typeface="Times New Roman" panose="02020603050405020304" pitchFamily="18" charset="0"/>
                <a:cs typeface="Times New Roman" panose="02020603050405020304" pitchFamily="18" charset="0"/>
              </a:rPr>
              <a:t> </a:t>
            </a:r>
            <a:endParaRPr lang="pt-BR" sz="1200" dirty="0">
              <a:latin typeface="Times New Roman" panose="02020603050405020304" pitchFamily="18" charset="0"/>
              <a:cs typeface="Times New Roman" panose="02020603050405020304" pitchFamily="18" charset="0"/>
            </a:endParaRPr>
          </a:p>
          <a:p>
            <a:pPr marL="0" indent="0">
              <a:buNone/>
            </a:pPr>
            <a:endParaRPr lang="pt-BR"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05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400" b="1" dirty="0" smtClean="0">
                <a:latin typeface="Times New Roman" panose="02020603050405020304" pitchFamily="18" charset="0"/>
                <a:cs typeface="Times New Roman" panose="02020603050405020304" pitchFamily="18" charset="0"/>
              </a:rPr>
              <a:t>Introdução </a:t>
            </a:r>
            <a:endParaRPr lang="pt-BR"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0775" y="1593804"/>
            <a:ext cx="10515600" cy="4351338"/>
          </a:xfrm>
        </p:spPr>
        <p:txBody>
          <a:bodyPr>
            <a:normAutofit lnSpcReduction="10000"/>
          </a:bodyPr>
          <a:lstStyle/>
          <a:p>
            <a:r>
              <a:rPr lang="pt-BR" sz="1800" dirty="0">
                <a:latin typeface="Times New Roman" panose="02020603050405020304" pitchFamily="18" charset="0"/>
                <a:cs typeface="Times New Roman" panose="02020603050405020304" pitchFamily="18" charset="0"/>
              </a:rPr>
              <a:t>Desde a LDB/96, que trouxe de volta para a Educação Básica a disciplina “Arte”, extinguindo a atividade educativa “Educação Artística”, a música possui um espaço potencial nos </a:t>
            </a:r>
            <a:r>
              <a:rPr lang="pt-BR" sz="1800" dirty="0" smtClean="0">
                <a:latin typeface="Times New Roman" panose="02020603050405020304" pitchFamily="18" charset="0"/>
                <a:cs typeface="Times New Roman" panose="02020603050405020304" pitchFamily="18" charset="0"/>
              </a:rPr>
              <a:t>currículos</a:t>
            </a:r>
            <a:r>
              <a:rPr lang="pt-BR" sz="1800" dirty="0">
                <a:latin typeface="Times New Roman" panose="02020603050405020304" pitchFamily="18" charset="0"/>
                <a:cs typeface="Times New Roman" panose="02020603050405020304" pitchFamily="18" charset="0"/>
              </a:rPr>
              <a:t>, já que essa disciplina supostamente deveria contemplar quatro linguagens: artes visuais, música, dança e teatro. </a:t>
            </a:r>
            <a:endParaRPr lang="pt-BR" sz="1800" dirty="0" smtClean="0">
              <a:latin typeface="Times New Roman" panose="02020603050405020304" pitchFamily="18" charset="0"/>
              <a:cs typeface="Times New Roman" panose="02020603050405020304" pitchFamily="18" charset="0"/>
            </a:endParaRPr>
          </a:p>
          <a:p>
            <a:r>
              <a:rPr lang="pt-BR" sz="1800" dirty="0">
                <a:latin typeface="Times New Roman" panose="02020603050405020304" pitchFamily="18" charset="0"/>
                <a:cs typeface="Times New Roman" panose="02020603050405020304" pitchFamily="18" charset="0"/>
              </a:rPr>
              <a:t>com a aprovação da Lei 11.769/2008, que altera a LDB/96 e dispõe sobre a obrigatoriedade do ensino musical na Educação Básica, a música dá um passo importante, legitimando-se como conteúdo escolar, agora não mais </a:t>
            </a:r>
            <a:r>
              <a:rPr lang="pt-BR" sz="1800" i="1" dirty="0">
                <a:latin typeface="Times New Roman" panose="02020603050405020304" pitchFamily="18" charset="0"/>
                <a:cs typeface="Times New Roman" panose="02020603050405020304" pitchFamily="18" charset="0"/>
              </a:rPr>
              <a:t>potencial</a:t>
            </a:r>
            <a:r>
              <a:rPr lang="pt-BR" sz="1800" dirty="0">
                <a:latin typeface="Times New Roman" panose="02020603050405020304" pitchFamily="18" charset="0"/>
                <a:cs typeface="Times New Roman" panose="02020603050405020304" pitchFamily="18" charset="0"/>
              </a:rPr>
              <a:t>, mas efetivamente </a:t>
            </a:r>
            <a:r>
              <a:rPr lang="pt-BR" sz="1800" i="1" dirty="0">
                <a:latin typeface="Times New Roman" panose="02020603050405020304" pitchFamily="18" charset="0"/>
                <a:cs typeface="Times New Roman" panose="02020603050405020304" pitchFamily="18" charset="0"/>
              </a:rPr>
              <a:t>obrigatório</a:t>
            </a:r>
            <a:r>
              <a:rPr lang="pt-BR" sz="1800" dirty="0">
                <a:latin typeface="Times New Roman" panose="02020603050405020304" pitchFamily="18" charset="0"/>
                <a:cs typeface="Times New Roman" panose="02020603050405020304" pitchFamily="18" charset="0"/>
              </a:rPr>
              <a:t>.</a:t>
            </a:r>
          </a:p>
          <a:p>
            <a:r>
              <a:rPr lang="pt-BR" sz="1800" dirty="0">
                <a:latin typeface="Times New Roman" panose="02020603050405020304" pitchFamily="18" charset="0"/>
                <a:cs typeface="Times New Roman" panose="02020603050405020304" pitchFamily="18" charset="0"/>
              </a:rPr>
              <a:t>Mas, será que a legislação (com todas as orientações adicionais de implantação da lei que possam a vir em seguida), por si só, poderá garantir a presença da música como prática educativa nos contextos escolares? </a:t>
            </a:r>
            <a:endParaRPr lang="pt-BR" sz="1800" dirty="0" smtClean="0">
              <a:latin typeface="Times New Roman" panose="02020603050405020304" pitchFamily="18" charset="0"/>
              <a:cs typeface="Times New Roman" panose="02020603050405020304" pitchFamily="18" charset="0"/>
            </a:endParaRPr>
          </a:p>
          <a:p>
            <a:r>
              <a:rPr lang="pt-BR" sz="1800" dirty="0" smtClean="0">
                <a:latin typeface="Times New Roman" panose="02020603050405020304" pitchFamily="18" charset="0"/>
                <a:cs typeface="Times New Roman" panose="02020603050405020304" pitchFamily="18" charset="0"/>
              </a:rPr>
              <a:t>Questionamentos surgem: estarão </a:t>
            </a:r>
            <a:r>
              <a:rPr lang="pt-BR" sz="1800" dirty="0">
                <a:latin typeface="Times New Roman" panose="02020603050405020304" pitchFamily="18" charset="0"/>
                <a:cs typeface="Times New Roman" panose="02020603050405020304" pitchFamily="18" charset="0"/>
              </a:rPr>
              <a:t>os profissionais atuantes nas escolas plenamente conscientes e convencidos da importância da música como área do conhecimento? Que ações vêm sendo ou já foram empreendidas nessa direção? Há, nos quadros de profissionais das instituições escolares, professores preparados para ensinar música</a:t>
            </a:r>
            <a:r>
              <a:rPr lang="pt-BR" sz="1800" dirty="0" smtClean="0">
                <a:latin typeface="Times New Roman" panose="02020603050405020304" pitchFamily="18" charset="0"/>
                <a:cs typeface="Times New Roman" panose="02020603050405020304" pitchFamily="18" charset="0"/>
              </a:rPr>
              <a:t>?</a:t>
            </a:r>
          </a:p>
          <a:p>
            <a:r>
              <a:rPr lang="pt-BR" sz="1800" dirty="0" smtClean="0">
                <a:latin typeface="Times New Roman" panose="02020603050405020304" pitchFamily="18" charset="0"/>
                <a:cs typeface="Times New Roman" panose="02020603050405020304" pitchFamily="18" charset="0"/>
              </a:rPr>
              <a:t>pensa-se</a:t>
            </a:r>
            <a:r>
              <a:rPr lang="pt-BR" sz="1800" dirty="0">
                <a:latin typeface="Times New Roman" panose="02020603050405020304" pitchFamily="18" charset="0"/>
                <a:cs typeface="Times New Roman" panose="02020603050405020304" pitchFamily="18" charset="0"/>
              </a:rPr>
              <a:t>: quais as músicas circulam no meio escolar; quais as músicas circulam nos diferentes grupos; como ela é pensada para o ensino; como ela é negociada entre os grupos (professores, alunos, funcionários</a:t>
            </a:r>
            <a:r>
              <a:rPr lang="pt-BR" sz="1800" dirty="0" smtClean="0">
                <a:latin typeface="Times New Roman" panose="02020603050405020304" pitchFamily="18" charset="0"/>
                <a:cs typeface="Times New Roman" panose="02020603050405020304" pitchFamily="18" charset="0"/>
              </a:rPr>
              <a:t>)? Existe </a:t>
            </a:r>
            <a:r>
              <a:rPr lang="pt-BR" sz="1800" dirty="0">
                <a:latin typeface="Times New Roman" panose="02020603050405020304" pitchFamily="18" charset="0"/>
                <a:cs typeface="Times New Roman" panose="02020603050405020304" pitchFamily="18" charset="0"/>
              </a:rPr>
              <a:t>uma música “ideal” a ser ensinada? Como as escolhas do repertório são feitas? O que deve ser ensinado aos alunos do ensino regular?</a:t>
            </a:r>
          </a:p>
          <a:p>
            <a:endParaRPr lang="pt-B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621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560" y="1197736"/>
            <a:ext cx="11358093" cy="2653048"/>
          </a:xfrm>
        </p:spPr>
        <p:txBody>
          <a:bodyPr>
            <a:normAutofit lnSpcReduction="10000"/>
          </a:bodyPr>
          <a:lstStyle/>
          <a:p>
            <a:pPr marL="0" indent="0" algn="just">
              <a:buNone/>
            </a:pPr>
            <a:r>
              <a:rPr lang="pt-BR" sz="1800" dirty="0">
                <a:latin typeface="Times New Roman" panose="02020603050405020304" pitchFamily="18" charset="0"/>
                <a:cs typeface="Times New Roman" panose="02020603050405020304" pitchFamily="18" charset="0"/>
              </a:rPr>
              <a:t>Trabalhamos também com o princípio de que a música é um fenômeno sociocultural (QUEIROZ, 2005) e, portanto, só pode ser apreendida e compreendida com base nos códigos de determinado grupo cultural. Nesse sentido, não aceitamos a ideia da música como linguagem universal, como algo que pode ser igualmente percebido por qualquer pessoa, indistintamente. Ao contrário, partimos do conceito de </a:t>
            </a:r>
            <a:r>
              <a:rPr lang="pt-BR" sz="1800" i="1" dirty="0">
                <a:latin typeface="Times New Roman" panose="02020603050405020304" pitchFamily="18" charset="0"/>
                <a:cs typeface="Times New Roman" panose="02020603050405020304" pitchFamily="18" charset="0"/>
              </a:rPr>
              <a:t>habitus</a:t>
            </a:r>
            <a:r>
              <a:rPr lang="pt-BR" sz="1800" dirty="0">
                <a:latin typeface="Times New Roman" panose="02020603050405020304" pitchFamily="18" charset="0"/>
                <a:cs typeface="Times New Roman" panose="02020603050405020304" pitchFamily="18" charset="0"/>
              </a:rPr>
              <a:t> de Pierre Bourdieu (2003) para enfatizar a necessidade de uma longa vivência em contato com determinado tipo de música para que esta possa ser devidamente assimilada e interiorizada. </a:t>
            </a:r>
            <a:endParaRPr lang="pt-BR" sz="1800" dirty="0" smtClean="0">
              <a:latin typeface="Times New Roman" panose="02020603050405020304" pitchFamily="18" charset="0"/>
              <a:cs typeface="Times New Roman" panose="02020603050405020304" pitchFamily="18" charset="0"/>
            </a:endParaRPr>
          </a:p>
          <a:p>
            <a:pPr marL="0" indent="0" algn="just">
              <a:buNone/>
            </a:pPr>
            <a:endParaRPr lang="pt-BR" sz="1800" dirty="0">
              <a:latin typeface="Times New Roman" panose="02020603050405020304" pitchFamily="18" charset="0"/>
              <a:cs typeface="Times New Roman" panose="02020603050405020304" pitchFamily="18" charset="0"/>
            </a:endParaRPr>
          </a:p>
          <a:p>
            <a:pPr marL="0" indent="0" algn="just">
              <a:buNone/>
            </a:pPr>
            <a:r>
              <a:rPr lang="pt-BR" sz="1800" dirty="0">
                <a:latin typeface="Times New Roman" panose="02020603050405020304" pitchFamily="18" charset="0"/>
                <a:cs typeface="Times New Roman" panose="02020603050405020304" pitchFamily="18" charset="0"/>
              </a:rPr>
              <a:t>De maneira simplificada, Bourdieu define </a:t>
            </a:r>
            <a:r>
              <a:rPr lang="pt-BR" sz="1800" i="1" dirty="0">
                <a:latin typeface="Times New Roman" panose="02020603050405020304" pitchFamily="18" charset="0"/>
                <a:cs typeface="Times New Roman" panose="02020603050405020304" pitchFamily="18" charset="0"/>
              </a:rPr>
              <a:t>habitus</a:t>
            </a:r>
            <a:r>
              <a:rPr lang="pt-BR" sz="1800" dirty="0">
                <a:latin typeface="Times New Roman" panose="02020603050405020304" pitchFamily="18" charset="0"/>
                <a:cs typeface="Times New Roman" panose="02020603050405020304" pitchFamily="18" charset="0"/>
              </a:rPr>
              <a:t> como o conjunto de valores e comportamentos adquiridos pelo indivíduo de modo assistemático (e percebidos por ele como naturais), pela simples vivência intensiva em determinados grupos sociais.</a:t>
            </a:r>
          </a:p>
          <a:p>
            <a:pPr algn="just"/>
            <a:endParaRPr lang="pt-BR" sz="1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74559" y="4095482"/>
            <a:ext cx="11358093" cy="2031325"/>
          </a:xfrm>
          <a:prstGeom prst="rect">
            <a:avLst/>
          </a:prstGeom>
          <a:noFill/>
        </p:spPr>
        <p:txBody>
          <a:bodyPr wrap="square" rtlCol="0">
            <a:spAutoFit/>
          </a:bodyPr>
          <a:lstStyle/>
          <a:p>
            <a:pPr algn="just"/>
            <a:r>
              <a:rPr lang="pt-BR" dirty="0">
                <a:latin typeface="Times New Roman" panose="02020603050405020304" pitchFamily="18" charset="0"/>
                <a:cs typeface="Times New Roman" panose="02020603050405020304" pitchFamily="18" charset="0"/>
              </a:rPr>
              <a:t>Por fim, adotamos a premissa de que a escola é o espaço por excelência que pode permitir uma ampliação cultural musical dos alunos, sobretudo dos menos favorecidos (como é o caso da escola em questão), desde que forneça instrumentos efetivos de apropriação da linguagem musical (PENNA, 2010). Quando se exime de cumprir esse papel, a escola passa a ser um mero instrumento de reprodução das situações postas social e familiarmente (BOURDIEU, 1998), pois os alunos que já chegam na instituição com referências culturais privilegiadas terão mais chance de se sair bem nas atividades artísticas do que aqueles cujas referências são bastante limitadas.</a:t>
            </a:r>
          </a:p>
          <a:p>
            <a:pPr algn="just"/>
            <a:endParaRPr lang="pt-BR"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74561" y="489397"/>
            <a:ext cx="3805465" cy="461665"/>
          </a:xfrm>
          <a:prstGeom prst="rect">
            <a:avLst/>
          </a:prstGeom>
          <a:noFill/>
        </p:spPr>
        <p:txBody>
          <a:bodyPr wrap="none" rtlCol="0">
            <a:spAutoFit/>
          </a:bodyPr>
          <a:lstStyle/>
          <a:p>
            <a:r>
              <a:rPr lang="pt-BR" sz="2400" dirty="0" smtClean="0">
                <a:latin typeface="Times New Roman" panose="02020603050405020304" pitchFamily="18" charset="0"/>
                <a:cs typeface="Times New Roman" panose="02020603050405020304" pitchFamily="18" charset="0"/>
              </a:rPr>
              <a:t>Alguns pressupostos teóricos</a:t>
            </a:r>
            <a:endParaRPr lang="pt-B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227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35169" y="1480127"/>
            <a:ext cx="10233025" cy="1351856"/>
          </a:xfrm>
        </p:spPr>
        <p:txBody>
          <a:bodyPr>
            <a:normAutofit/>
          </a:bodyPr>
          <a:lstStyle/>
          <a:p>
            <a:pPr marL="0" indent="0">
              <a:buNone/>
            </a:pPr>
            <a:r>
              <a:rPr lang="pt-BR" sz="2000" dirty="0" smtClean="0">
                <a:latin typeface="Times New Roman" panose="02020603050405020304" pitchFamily="18" charset="0"/>
                <a:cs typeface="Times New Roman" panose="02020603050405020304" pitchFamily="18" charset="0"/>
              </a:rPr>
              <a:t>Entretenimento</a:t>
            </a:r>
            <a:r>
              <a:rPr lang="pt-BR" sz="1800" dirty="0" smtClean="0">
                <a:latin typeface="Times New Roman" panose="02020603050405020304" pitchFamily="18" charset="0"/>
                <a:cs typeface="Times New Roman" panose="02020603050405020304" pitchFamily="18" charset="0"/>
              </a:rPr>
              <a:t/>
            </a:r>
            <a:br>
              <a:rPr lang="pt-BR" sz="1800" dirty="0" smtClean="0">
                <a:latin typeface="Times New Roman" panose="02020603050405020304" pitchFamily="18" charset="0"/>
                <a:cs typeface="Times New Roman" panose="02020603050405020304" pitchFamily="18" charset="0"/>
              </a:rPr>
            </a:b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dirty="0">
                <a:latin typeface="Times New Roman" panose="02020603050405020304" pitchFamily="18" charset="0"/>
                <a:cs typeface="Times New Roman" panose="02020603050405020304" pitchFamily="18" charset="0"/>
              </a:rPr>
              <a:t> </a:t>
            </a:r>
            <a:r>
              <a:rPr lang="pt-BR" sz="1800" dirty="0" smtClean="0">
                <a:latin typeface="Times New Roman" panose="02020603050405020304" pitchFamily="18" charset="0"/>
                <a:cs typeface="Times New Roman" panose="02020603050405020304" pitchFamily="18" charset="0"/>
              </a:rPr>
              <a:t>Além </a:t>
            </a:r>
            <a:r>
              <a:rPr lang="pt-BR" sz="1800" dirty="0">
                <a:latin typeface="Times New Roman" panose="02020603050405020304" pitchFamily="18" charset="0"/>
                <a:cs typeface="Times New Roman" panose="02020603050405020304" pitchFamily="18" charset="0"/>
              </a:rPr>
              <a:t>do uso instrumental, outro uso da música na escola regular, segundo os entrevistados, seria entreter os alunos</a:t>
            </a:r>
          </a:p>
        </p:txBody>
      </p:sp>
      <p:sp>
        <p:nvSpPr>
          <p:cNvPr id="5" name="Content Placeholder 2"/>
          <p:cNvSpPr txBox="1">
            <a:spLocks/>
          </p:cNvSpPr>
          <p:nvPr/>
        </p:nvSpPr>
        <p:spPr>
          <a:xfrm>
            <a:off x="735169" y="3551391"/>
            <a:ext cx="10515600" cy="21797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t-BR" sz="2000" dirty="0" smtClean="0">
                <a:latin typeface="Times New Roman" panose="02020603050405020304" pitchFamily="18" charset="0"/>
                <a:cs typeface="Times New Roman" panose="02020603050405020304" pitchFamily="18" charset="0"/>
              </a:rPr>
              <a:t>Reações Psicológicas</a:t>
            </a:r>
          </a:p>
          <a:p>
            <a:pPr marL="0" indent="0">
              <a:buFont typeface="Arial" panose="020B0604020202020204" pitchFamily="34" charset="0"/>
              <a:buNone/>
            </a:pPr>
            <a:r>
              <a:rPr lang="pt-BR" sz="1800" dirty="0" smtClean="0">
                <a:latin typeface="Times New Roman" panose="02020603050405020304" pitchFamily="18" charset="0"/>
                <a:cs typeface="Times New Roman" panose="02020603050405020304" pitchFamily="18" charset="0"/>
              </a:rPr>
              <a:t>Outra função da música na escola destacada nas entrevistas diz respeito ao fato de que a musica pode causar determinadas reações psicológicas e estimular conseqüentes comportamentos.</a:t>
            </a:r>
          </a:p>
          <a:p>
            <a:pPr marL="0" indent="0">
              <a:buFont typeface="Arial" panose="020B0604020202020204" pitchFamily="34" charset="0"/>
              <a:buNone/>
            </a:pPr>
            <a:r>
              <a:rPr lang="pt-BR" sz="1400" dirty="0" smtClean="0">
                <a:latin typeface="Times New Roman" panose="02020603050405020304" pitchFamily="18" charset="0"/>
                <a:cs typeface="Times New Roman" panose="02020603050405020304" pitchFamily="18" charset="0"/>
              </a:rPr>
              <a:t>	</a:t>
            </a:r>
            <a:r>
              <a:rPr lang="pt-BR" sz="1400" i="1" dirty="0" smtClean="0">
                <a:latin typeface="Times New Roman" panose="02020603050405020304" pitchFamily="18" charset="0"/>
                <a:cs typeface="Times New Roman" panose="02020603050405020304" pitchFamily="18" charset="0"/>
              </a:rPr>
              <a:t>Renata: Na escola, ela [música] ajuda o crescimento do aluno, a auto estima dele. Relaxa, eles interagem melhor, descobrem 	algumas habilidades que não tinham conhecimento e trabalhado. Agora, fora da escola, ela é boa, mas hoje em dia as 	letras...minha opinião, pessoalmente, tem muito ritmo bom, mas a letra é uma droga. O aluno, jovem adolescente, canta a música, 	só que a letra  leva para outro lado, droga, ostentação, leva para a parte errada. E aí acho que fica até no subconsciente desses 	jovens, não sei não...e hoje em dia é o que tá aí. (entrevista concedida em 05/04/2013)</a:t>
            </a:r>
          </a:p>
          <a:p>
            <a:pPr marL="0" indent="0">
              <a:buFont typeface="Arial" panose="020B0604020202020204" pitchFamily="34" charset="0"/>
              <a:buNone/>
            </a:pPr>
            <a:endParaRPr lang="pt-BR" sz="20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191797" y="560664"/>
            <a:ext cx="10058972" cy="400110"/>
          </a:xfrm>
          <a:prstGeom prst="rect">
            <a:avLst/>
          </a:prstGeom>
          <a:noFill/>
        </p:spPr>
        <p:txBody>
          <a:bodyPr wrap="none" rtlCol="0">
            <a:spAutoFit/>
          </a:bodyPr>
          <a:lstStyle/>
          <a:p>
            <a:r>
              <a:rPr lang="pt-BR" sz="2000" dirty="0" smtClean="0">
                <a:latin typeface="Times New Roman" panose="02020603050405020304" pitchFamily="18" charset="0"/>
                <a:cs typeface="Times New Roman" panose="02020603050405020304" pitchFamily="18" charset="0"/>
              </a:rPr>
              <a:t>Alguns achados do Trabalho de conclusão de curso (2013), que impulsionaram a o anteprojeto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278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619259" y="743800"/>
            <a:ext cx="10515600" cy="3881062"/>
          </a:xfrm>
          <a:prstGeom prst="rect">
            <a:avLst/>
          </a:prstGeom>
          <a:noFill/>
        </p:spPr>
        <p:txBody>
          <a:bodyPr wrap="square" rtlCol="0">
            <a:spAutoFit/>
          </a:bodyPr>
          <a:lstStyle/>
          <a:p>
            <a:pPr marL="0" indent="0">
              <a:buNone/>
            </a:pPr>
            <a:r>
              <a:rPr lang="pt-BR" sz="2000" dirty="0">
                <a:latin typeface="Times New Roman" panose="02020603050405020304" pitchFamily="18" charset="0"/>
                <a:cs typeface="Times New Roman" panose="02020603050405020304" pitchFamily="18" charset="0"/>
              </a:rPr>
              <a:t>Formação global da criança e </a:t>
            </a:r>
            <a:r>
              <a:rPr lang="pt-BR" sz="2000" dirty="0" smtClean="0">
                <a:latin typeface="Times New Roman" panose="02020603050405020304" pitchFamily="18" charset="0"/>
                <a:cs typeface="Times New Roman" panose="02020603050405020304" pitchFamily="18" charset="0"/>
              </a:rPr>
              <a:t>adolescente</a:t>
            </a:r>
          </a:p>
          <a:p>
            <a:pPr marL="0" indent="0">
              <a:buNone/>
            </a:pPr>
            <a:endParaRPr lang="pt-BR" sz="2000" dirty="0">
              <a:latin typeface="Times New Roman" panose="02020603050405020304" pitchFamily="18" charset="0"/>
              <a:cs typeface="Times New Roman" panose="02020603050405020304" pitchFamily="18" charset="0"/>
            </a:endParaRPr>
          </a:p>
          <a:p>
            <a:pPr marL="0" indent="0">
              <a:buNone/>
            </a:pPr>
            <a:r>
              <a:rPr lang="pt-BR" sz="1800" dirty="0" smtClean="0">
                <a:latin typeface="Times New Roman" panose="02020603050405020304" pitchFamily="18" charset="0"/>
                <a:cs typeface="Times New Roman" panose="02020603050405020304" pitchFamily="18" charset="0"/>
              </a:rPr>
              <a:t>Outra </a:t>
            </a:r>
            <a:r>
              <a:rPr lang="pt-BR" sz="1800" dirty="0">
                <a:latin typeface="Times New Roman" panose="02020603050405020304" pitchFamily="18" charset="0"/>
                <a:cs typeface="Times New Roman" panose="02020603050405020304" pitchFamily="18" charset="0"/>
              </a:rPr>
              <a:t>função da música na escola também apontada pelos entrevistados diz respeito à formação global dos alunos, seja em termos de desenvolvimento cognitivo, seja no âmbito da formação moral.</a:t>
            </a:r>
          </a:p>
          <a:p>
            <a:pPr marL="0" indent="0">
              <a:buNone/>
            </a:pPr>
            <a:endParaRPr lang="pt-BR" sz="2000" dirty="0" smtClean="0">
              <a:latin typeface="Times New Roman" panose="02020603050405020304" pitchFamily="18" charset="0"/>
              <a:cs typeface="Times New Roman" panose="02020603050405020304" pitchFamily="18" charset="0"/>
            </a:endParaRPr>
          </a:p>
          <a:p>
            <a:pPr marL="0" indent="0">
              <a:buNone/>
            </a:pPr>
            <a:r>
              <a:rPr lang="pt-BR" sz="1400" dirty="0" smtClean="0">
                <a:latin typeface="Times New Roman" panose="02020603050405020304" pitchFamily="18" charset="0"/>
                <a:cs typeface="Times New Roman" panose="02020603050405020304" pitchFamily="18" charset="0"/>
              </a:rPr>
              <a:t>	Paulo</a:t>
            </a:r>
            <a:r>
              <a:rPr lang="pt-BR" sz="1400" dirty="0">
                <a:latin typeface="Times New Roman" panose="02020603050405020304" pitchFamily="18" charset="0"/>
                <a:cs typeface="Times New Roman" panose="02020603050405020304" pitchFamily="18" charset="0"/>
              </a:rPr>
              <a:t>: [a música] ajuda muito no desenvolvimento da criança (aula de música no ensino regular). Eu tava lendo uma reportagem </a:t>
            </a:r>
            <a:r>
              <a:rPr lang="pt-BR" sz="1400" dirty="0" smtClean="0">
                <a:latin typeface="Times New Roman" panose="02020603050405020304" pitchFamily="18" charset="0"/>
                <a:cs typeface="Times New Roman" panose="02020603050405020304" pitchFamily="18" charset="0"/>
              </a:rPr>
              <a:t>	uma </a:t>
            </a:r>
            <a:r>
              <a:rPr lang="pt-BR" sz="1400" dirty="0">
                <a:latin typeface="Times New Roman" panose="02020603050405020304" pitchFamily="18" charset="0"/>
                <a:cs typeface="Times New Roman" panose="02020603050405020304" pitchFamily="18" charset="0"/>
              </a:rPr>
              <a:t>vez, fizeram uma pesquisa na USP, esse pessoal que passa nos vestibulares e tal, a maior parte dos que passaram tiveram </a:t>
            </a:r>
            <a:r>
              <a:rPr lang="pt-BR" sz="1400" dirty="0" smtClean="0">
                <a:latin typeface="Times New Roman" panose="02020603050405020304" pitchFamily="18" charset="0"/>
                <a:cs typeface="Times New Roman" panose="02020603050405020304" pitchFamily="18" charset="0"/>
              </a:rPr>
              <a:t>	contato </a:t>
            </a:r>
            <a:r>
              <a:rPr lang="pt-BR" sz="1400" dirty="0">
                <a:latin typeface="Times New Roman" panose="02020603050405020304" pitchFamily="18" charset="0"/>
                <a:cs typeface="Times New Roman" panose="02020603050405020304" pitchFamily="18" charset="0"/>
              </a:rPr>
              <a:t>com música, antes de entrar, então isso ajuda bastante. (entrevista concedida em 04/04/2013)</a:t>
            </a:r>
          </a:p>
          <a:p>
            <a:pPr marL="0" indent="0">
              <a:buNone/>
            </a:pPr>
            <a:r>
              <a:rPr lang="pt-BR" sz="1200" dirty="0" smtClean="0">
                <a:latin typeface="Times New Roman" panose="02020603050405020304" pitchFamily="18" charset="0"/>
                <a:cs typeface="Times New Roman" panose="02020603050405020304" pitchFamily="18" charset="0"/>
              </a:rPr>
              <a:t>	José</a:t>
            </a:r>
            <a:r>
              <a:rPr lang="pt-BR" sz="1200" dirty="0">
                <a:latin typeface="Times New Roman" panose="02020603050405020304" pitchFamily="18" charset="0"/>
                <a:cs typeface="Times New Roman" panose="02020603050405020304" pitchFamily="18" charset="0"/>
              </a:rPr>
              <a:t>: Formação, caráter, tudo. O que é pra mim, é o seguinte: é passar o que a gente sabe aqui dentro, e não ver o menino com aquela maldita caixinha </a:t>
            </a:r>
            <a:r>
              <a:rPr lang="pt-BR" sz="1200" dirty="0" smtClean="0">
                <a:latin typeface="Times New Roman" panose="02020603050405020304" pitchFamily="18" charset="0"/>
                <a:cs typeface="Times New Roman" panose="02020603050405020304" pitchFamily="18" charset="0"/>
              </a:rPr>
              <a:t>	ouvindo </a:t>
            </a:r>
            <a:r>
              <a:rPr lang="pt-BR" sz="1200" dirty="0">
                <a:latin typeface="Times New Roman" panose="02020603050405020304" pitchFamily="18" charset="0"/>
                <a:cs typeface="Times New Roman" panose="02020603050405020304" pitchFamily="18" charset="0"/>
              </a:rPr>
              <a:t>a tal de apologia ao crime. Então, assim, esse menino, não gostava de ler. A gente começou a trocar uma idéia, falar de música, de autores tal, aí </a:t>
            </a:r>
            <a:r>
              <a:rPr lang="pt-BR" sz="1200" dirty="0" smtClean="0">
                <a:latin typeface="Times New Roman" panose="02020603050405020304" pitchFamily="18" charset="0"/>
                <a:cs typeface="Times New Roman" panose="02020603050405020304" pitchFamily="18" charset="0"/>
              </a:rPr>
              <a:t>	eu </a:t>
            </a:r>
            <a:r>
              <a:rPr lang="pt-BR" sz="1200" dirty="0">
                <a:latin typeface="Times New Roman" panose="02020603050405020304" pitchFamily="18" charset="0"/>
                <a:cs typeface="Times New Roman" panose="02020603050405020304" pitchFamily="18" charset="0"/>
              </a:rPr>
              <a:t>trouxe um livro para ele. Então, quer dizer, no dia eu fui embora, e falei: “ele nem tá lendo o livro”. Passei em frente à praça, e ele tava com o livro, </a:t>
            </a:r>
            <a:r>
              <a:rPr lang="pt-BR" sz="1200" dirty="0" smtClean="0">
                <a:latin typeface="Times New Roman" panose="02020603050405020304" pitchFamily="18" charset="0"/>
                <a:cs typeface="Times New Roman" panose="02020603050405020304" pitchFamily="18" charset="0"/>
              </a:rPr>
              <a:t>	lendo</a:t>
            </a:r>
            <a:r>
              <a:rPr lang="pt-BR" sz="1200" dirty="0">
                <a:latin typeface="Times New Roman" panose="02020603050405020304" pitchFamily="18" charset="0"/>
                <a:cs typeface="Times New Roman" panose="02020603050405020304" pitchFamily="18" charset="0"/>
              </a:rPr>
              <a:t>! Então no caráter social da criança, aqui dentro, gera uma coisa positiva, lá fora. Porque o que eu te falei. De uma sementinha, isso vai espalhar. </a:t>
            </a:r>
            <a:r>
              <a:rPr lang="pt-BR" sz="1200" dirty="0" smtClean="0">
                <a:latin typeface="Times New Roman" panose="02020603050405020304" pitchFamily="18" charset="0"/>
                <a:cs typeface="Times New Roman" panose="02020603050405020304" pitchFamily="18" charset="0"/>
              </a:rPr>
              <a:t>	(</a:t>
            </a:r>
            <a:r>
              <a:rPr lang="pt-BR" sz="1200" dirty="0">
                <a:latin typeface="Times New Roman" panose="02020603050405020304" pitchFamily="18" charset="0"/>
                <a:cs typeface="Times New Roman" panose="02020603050405020304" pitchFamily="18" charset="0"/>
              </a:rPr>
              <a:t>entrevista concedida em 04/04/2013)</a:t>
            </a:r>
          </a:p>
          <a:p>
            <a:pPr marL="0" indent="0">
              <a:buNone/>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2847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986" y="1452137"/>
            <a:ext cx="10515600" cy="4613813"/>
          </a:xfrm>
        </p:spPr>
        <p:txBody>
          <a:bodyPr>
            <a:noAutofit/>
          </a:bodyPr>
          <a:lstStyle/>
          <a:p>
            <a:pPr marL="0" indent="0">
              <a:buNone/>
            </a:pPr>
            <a:r>
              <a:rPr lang="pt-BR" sz="1800" dirty="0" smtClean="0">
                <a:latin typeface="Times New Roman" panose="02020603050405020304" pitchFamily="18" charset="0"/>
                <a:cs typeface="Times New Roman" panose="02020603050405020304" pitchFamily="18" charset="0"/>
              </a:rPr>
              <a:t>Chama </a:t>
            </a:r>
            <a:r>
              <a:rPr lang="pt-BR" sz="1800" dirty="0">
                <a:latin typeface="Times New Roman" panose="02020603050405020304" pitchFamily="18" charset="0"/>
                <a:cs typeface="Times New Roman" panose="02020603050405020304" pitchFamily="18" charset="0"/>
              </a:rPr>
              <a:t>a atenção, nas entrevistas, o fato de que há uma hierarquização explícita nas manifestações musicais. A professora Bruna, por exemplo, diz que “nem é música” o que os alunos ouvem: </a:t>
            </a:r>
          </a:p>
          <a:p>
            <a:pPr marL="0" indent="0">
              <a:buNone/>
            </a:pPr>
            <a:r>
              <a:rPr lang="pt-BR" sz="1400" dirty="0" smtClean="0">
                <a:latin typeface="Times New Roman" panose="02020603050405020304" pitchFamily="18" charset="0"/>
                <a:cs typeface="Times New Roman" panose="02020603050405020304" pitchFamily="18" charset="0"/>
              </a:rPr>
              <a:t>	Bruna </a:t>
            </a:r>
            <a:r>
              <a:rPr lang="pt-BR" sz="1400" dirty="0">
                <a:latin typeface="Times New Roman" panose="02020603050405020304" pitchFamily="18" charset="0"/>
                <a:cs typeface="Times New Roman" panose="02020603050405020304" pitchFamily="18" charset="0"/>
              </a:rPr>
              <a:t>– Aí, o gosto musical dos nossos alunos, principalmente onde eu trabalho, é do lado de uma favela...lá tem muito rap, funk, </a:t>
            </a:r>
            <a:r>
              <a:rPr lang="pt-BR" sz="1400" dirty="0" smtClean="0">
                <a:latin typeface="Times New Roman" panose="02020603050405020304" pitchFamily="18" charset="0"/>
                <a:cs typeface="Times New Roman" panose="02020603050405020304" pitchFamily="18" charset="0"/>
              </a:rPr>
              <a:t>	são </a:t>
            </a:r>
            <a:r>
              <a:rPr lang="pt-BR" sz="1400" dirty="0">
                <a:latin typeface="Times New Roman" panose="02020603050405020304" pitchFamily="18" charset="0"/>
                <a:cs typeface="Times New Roman" panose="02020603050405020304" pitchFamily="18" charset="0"/>
              </a:rPr>
              <a:t>músicas mais assim...não sei se eu posso falar que é música né? Aí eu levei o CD do Mozart para eles ouvirem e eles amaram. </a:t>
            </a:r>
            <a:r>
              <a:rPr lang="pt-BR" sz="1400" dirty="0" smtClean="0">
                <a:latin typeface="Times New Roman" panose="02020603050405020304" pitchFamily="18" charset="0"/>
                <a:cs typeface="Times New Roman" panose="02020603050405020304" pitchFamily="18" charset="0"/>
              </a:rPr>
              <a:t>	(</a:t>
            </a:r>
            <a:r>
              <a:rPr lang="pt-BR" sz="1400" dirty="0">
                <a:latin typeface="Times New Roman" panose="02020603050405020304" pitchFamily="18" charset="0"/>
                <a:cs typeface="Times New Roman" panose="02020603050405020304" pitchFamily="18" charset="0"/>
              </a:rPr>
              <a:t>entrevista concedida em 27/03/2013)</a:t>
            </a:r>
          </a:p>
          <a:p>
            <a:pPr marL="0" indent="0">
              <a:buNone/>
            </a:pPr>
            <a:endParaRPr lang="pt-BR" sz="1800" dirty="0" smtClean="0">
              <a:latin typeface="Times New Roman" panose="02020603050405020304" pitchFamily="18" charset="0"/>
              <a:cs typeface="Times New Roman" panose="02020603050405020304" pitchFamily="18" charset="0"/>
            </a:endParaRPr>
          </a:p>
          <a:p>
            <a:pPr marL="0" indent="0">
              <a:buNone/>
            </a:pPr>
            <a:r>
              <a:rPr lang="pt-BR" sz="1800" dirty="0" smtClean="0">
                <a:latin typeface="Times New Roman" panose="02020603050405020304" pitchFamily="18" charset="0"/>
                <a:cs typeface="Times New Roman" panose="02020603050405020304" pitchFamily="18" charset="0"/>
              </a:rPr>
              <a:t>Já para as professoras Sandra e Fabiana, a música erudita ou clássica seria a opção mais adequada ao ensino:</a:t>
            </a:r>
          </a:p>
          <a:p>
            <a:pPr marL="0" indent="0">
              <a:buNone/>
            </a:pPr>
            <a:r>
              <a:rPr lang="pt-BR" sz="1800" dirty="0" smtClean="0">
                <a:latin typeface="Times New Roman" panose="02020603050405020304" pitchFamily="18" charset="0"/>
                <a:cs typeface="Times New Roman" panose="02020603050405020304" pitchFamily="18" charset="0"/>
              </a:rPr>
              <a:t>	</a:t>
            </a:r>
            <a:r>
              <a:rPr lang="pt-BR" sz="1400" dirty="0" smtClean="0">
                <a:latin typeface="Times New Roman" panose="02020603050405020304" pitchFamily="18" charset="0"/>
                <a:cs typeface="Times New Roman" panose="02020603050405020304" pitchFamily="18" charset="0"/>
              </a:rPr>
              <a:t>Sandra - O que você pode fazer é assim, pedir uma pesquisa...e música, música, o que o aluno conhece é essas 	músicas de 	funk. É este estilo que eu falo para eles que é música podre (risos). É isso que eles conhecem. Quando 	você fala para eles de música 	clássica, pro ensino médio principalmente eles falam assim:  credo, não sei o quê! 	(entrevista concedida em 28/03/2013)</a:t>
            </a:r>
          </a:p>
          <a:p>
            <a:pPr marL="0" indent="0">
              <a:buNone/>
            </a:pPr>
            <a:r>
              <a:rPr lang="pt-BR" sz="1400" dirty="0" smtClean="0">
                <a:latin typeface="Times New Roman" panose="02020603050405020304" pitchFamily="18" charset="0"/>
                <a:cs typeface="Times New Roman" panose="02020603050405020304" pitchFamily="18" charset="0"/>
              </a:rPr>
              <a:t>	Fabiana - seria interessante, se conseguíssemos trazer a orquestra sinfônica, ou uma parte pelo menos nas 	escolas. 	(entrevista concedida em 27/03/2013)</a:t>
            </a:r>
          </a:p>
          <a:p>
            <a:pPr marL="0" indent="0">
              <a:buNone/>
            </a:pPr>
            <a:endParaRPr lang="pt-BR" sz="1800" dirty="0" smtClean="0">
              <a:latin typeface="Times New Roman" panose="02020603050405020304" pitchFamily="18" charset="0"/>
              <a:cs typeface="Times New Roman" panose="02020603050405020304" pitchFamily="18" charset="0"/>
            </a:endParaRPr>
          </a:p>
          <a:p>
            <a:pPr marL="0" indent="0">
              <a:buNone/>
            </a:pPr>
            <a:endParaRPr lang="pt-BR" sz="1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171977" y="437882"/>
            <a:ext cx="4973028" cy="677108"/>
          </a:xfrm>
          <a:prstGeom prst="rect">
            <a:avLst/>
          </a:prstGeom>
          <a:noFill/>
        </p:spPr>
        <p:txBody>
          <a:bodyPr wrap="none" rtlCol="0">
            <a:spAutoFit/>
          </a:bodyPr>
          <a:lstStyle/>
          <a:p>
            <a:r>
              <a:rPr lang="pt-BR" sz="2000" b="1" dirty="0">
                <a:latin typeface="Times New Roman" panose="02020603050405020304" pitchFamily="18" charset="0"/>
                <a:cs typeface="Times New Roman" panose="02020603050405020304" pitchFamily="18" charset="0"/>
              </a:rPr>
              <a:t>Hierarquização das manifestações musicais </a:t>
            </a:r>
            <a:endParaRPr lang="pt-BR" sz="2000" dirty="0">
              <a:latin typeface="Times New Roman" panose="02020603050405020304" pitchFamily="18"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393056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413501"/>
            <a:ext cx="10515600" cy="2669102"/>
          </a:xfrm>
        </p:spPr>
        <p:txBody>
          <a:bodyPr>
            <a:normAutofit/>
          </a:bodyPr>
          <a:lstStyle/>
          <a:p>
            <a:pPr marL="0" indent="0">
              <a:buNone/>
            </a:pPr>
            <a:r>
              <a:rPr lang="pt-BR" sz="1800" dirty="0">
                <a:latin typeface="Times New Roman" panose="02020603050405020304" pitchFamily="18" charset="0"/>
                <a:cs typeface="Times New Roman" panose="02020603050405020304" pitchFamily="18" charset="0"/>
              </a:rPr>
              <a:t>Por outro lado, dentro da própria comunidade escolar, as coordenadoras e algumas professoras de artes, não mencionam a música erudita entre suas preferências:  </a:t>
            </a:r>
            <a:endParaRPr lang="pt-BR" sz="1800" dirty="0" smtClean="0">
              <a:latin typeface="Times New Roman" panose="02020603050405020304" pitchFamily="18" charset="0"/>
              <a:cs typeface="Times New Roman" panose="02020603050405020304" pitchFamily="18" charset="0"/>
            </a:endParaRPr>
          </a:p>
          <a:p>
            <a:pPr marL="0" indent="0">
              <a:buNone/>
            </a:pPr>
            <a:endParaRPr lang="pt-BR" sz="1800" dirty="0">
              <a:latin typeface="Times New Roman" panose="02020603050405020304" pitchFamily="18" charset="0"/>
              <a:cs typeface="Times New Roman" panose="02020603050405020304" pitchFamily="18" charset="0"/>
            </a:endParaRPr>
          </a:p>
          <a:p>
            <a:pPr marL="0" indent="0">
              <a:buNone/>
            </a:pPr>
            <a:r>
              <a:rPr lang="pt-BR" sz="1400" dirty="0" smtClean="0">
                <a:latin typeface="Times New Roman" panose="02020603050405020304" pitchFamily="18" charset="0"/>
                <a:cs typeface="Times New Roman" panose="02020603050405020304" pitchFamily="18" charset="0"/>
              </a:rPr>
              <a:t>	Roberta </a:t>
            </a:r>
            <a:r>
              <a:rPr lang="pt-BR" sz="1400" dirty="0">
                <a:latin typeface="Times New Roman" panose="02020603050405020304" pitchFamily="18" charset="0"/>
                <a:cs typeface="Times New Roman" panose="02020603050405020304" pitchFamily="18" charset="0"/>
              </a:rPr>
              <a:t>- Eu sou bem eclética. Eu gosto assim, uma música com uma boa letra. Eu só não gosto de funk. Não gosto de funk, não </a:t>
            </a:r>
            <a:r>
              <a:rPr lang="pt-BR" sz="1400" dirty="0" smtClean="0">
                <a:latin typeface="Times New Roman" panose="02020603050405020304" pitchFamily="18" charset="0"/>
                <a:cs typeface="Times New Roman" panose="02020603050405020304" pitchFamily="18" charset="0"/>
              </a:rPr>
              <a:t>	suporto </a:t>
            </a:r>
            <a:r>
              <a:rPr lang="pt-BR" sz="1400" dirty="0">
                <a:latin typeface="Times New Roman" panose="02020603050405020304" pitchFamily="18" charset="0"/>
                <a:cs typeface="Times New Roman" panose="02020603050405020304" pitchFamily="18" charset="0"/>
              </a:rPr>
              <a:t>ouvir. Mas as outras músicas, se tiver uma boa letra, um bom ritmo, eu adoro. Adoro. Não tem uma música específica. </a:t>
            </a:r>
            <a:r>
              <a:rPr lang="pt-BR" sz="1400" dirty="0" smtClean="0">
                <a:latin typeface="Times New Roman" panose="02020603050405020304" pitchFamily="18" charset="0"/>
                <a:cs typeface="Times New Roman" panose="02020603050405020304" pitchFamily="18" charset="0"/>
              </a:rPr>
              <a:t>	(</a:t>
            </a:r>
            <a:r>
              <a:rPr lang="pt-BR" sz="1400" dirty="0">
                <a:latin typeface="Times New Roman" panose="02020603050405020304" pitchFamily="18" charset="0"/>
                <a:cs typeface="Times New Roman" panose="02020603050405020304" pitchFamily="18" charset="0"/>
              </a:rPr>
              <a:t>entrevista concedida em 05/04/2013)</a:t>
            </a:r>
          </a:p>
          <a:p>
            <a:pPr marL="0" indent="0">
              <a:buNone/>
            </a:pPr>
            <a:r>
              <a:rPr lang="pt-BR" sz="1400" dirty="0" smtClean="0">
                <a:latin typeface="Times New Roman" panose="02020603050405020304" pitchFamily="18" charset="0"/>
                <a:cs typeface="Times New Roman" panose="02020603050405020304" pitchFamily="18" charset="0"/>
              </a:rPr>
              <a:t>	Renata- </a:t>
            </a:r>
            <a:r>
              <a:rPr lang="pt-BR" sz="1400" dirty="0">
                <a:latin typeface="Times New Roman" panose="02020603050405020304" pitchFamily="18" charset="0"/>
                <a:cs typeface="Times New Roman" panose="02020603050405020304" pitchFamily="18" charset="0"/>
              </a:rPr>
              <a:t>Meu gosto é diverso. Gosto até de Gabriel o pensador, desde um Chitaozinho e Xororó, gosto de músicas pagode samba. </a:t>
            </a:r>
            <a:r>
              <a:rPr lang="pt-BR" sz="1400" dirty="0" smtClean="0">
                <a:latin typeface="Times New Roman" panose="02020603050405020304" pitchFamily="18" charset="0"/>
                <a:cs typeface="Times New Roman" panose="02020603050405020304" pitchFamily="18" charset="0"/>
              </a:rPr>
              <a:t>	(</a:t>
            </a:r>
            <a:r>
              <a:rPr lang="pt-BR" sz="1400" dirty="0">
                <a:latin typeface="Times New Roman" panose="02020603050405020304" pitchFamily="18" charset="0"/>
                <a:cs typeface="Times New Roman" panose="02020603050405020304" pitchFamily="18" charset="0"/>
              </a:rPr>
              <a:t>entrevista concedida em 05/04/2013)</a:t>
            </a:r>
          </a:p>
          <a:p>
            <a:pPr marL="0" indent="0">
              <a:buNone/>
            </a:pPr>
            <a:endParaRPr lang="pt-BR" sz="1800" dirty="0"/>
          </a:p>
        </p:txBody>
      </p:sp>
    </p:spTree>
    <p:extLst>
      <p:ext uri="{BB962C8B-B14F-4D97-AF65-F5344CB8AC3E}">
        <p14:creationId xmlns:p14="http://schemas.microsoft.com/office/powerpoint/2010/main" val="1778884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618272"/>
            <a:ext cx="10328856" cy="646331"/>
          </a:xfrm>
          <a:prstGeom prst="rect">
            <a:avLst/>
          </a:prstGeom>
          <a:noFill/>
        </p:spPr>
        <p:txBody>
          <a:bodyPr wrap="square" rtlCol="0">
            <a:spAutoFit/>
          </a:bodyPr>
          <a:lstStyle/>
          <a:p>
            <a:r>
              <a:rPr lang="pt-BR" dirty="0" smtClean="0">
                <a:latin typeface="Times New Roman" panose="02020603050405020304" pitchFamily="18" charset="0"/>
                <a:cs typeface="Times New Roman" panose="02020603050405020304" pitchFamily="18" charset="0"/>
              </a:rPr>
              <a:t>Segundo Castro (2010), a música erudita contemporânea, envolta por seus símbolos, muitas vezes é eleita por um pequeno grupo. </a:t>
            </a:r>
            <a:endParaRPr lang="pt-BR"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14400" y="2573698"/>
            <a:ext cx="10328856" cy="646331"/>
          </a:xfrm>
          <a:prstGeom prst="rect">
            <a:avLst/>
          </a:prstGeom>
          <a:noFill/>
        </p:spPr>
        <p:txBody>
          <a:bodyPr wrap="square" rtlCol="0">
            <a:spAutoFit/>
          </a:bodyPr>
          <a:lstStyle/>
          <a:p>
            <a:r>
              <a:rPr lang="pt-BR" dirty="0" smtClean="0">
                <a:latin typeface="Times New Roman" panose="02020603050405020304" pitchFamily="18" charset="0"/>
                <a:cs typeface="Times New Roman" panose="02020603050405020304" pitchFamily="18" charset="0"/>
              </a:rPr>
              <a:t>Ainda segundo Castro (2010), faz-se necessária uma etnografia da musica eridita contemporânea nos cursos de música, para compreensão das possibilidades de sua feitura</a:t>
            </a:r>
            <a:endParaRPr lang="pt-BR" dirty="0">
              <a:latin typeface="Times New Roman" panose="02020603050405020304" pitchFamily="18" charset="0"/>
              <a:cs typeface="Times New Roman" panose="02020603050405020304" pitchFamily="18" charset="0"/>
            </a:endParaRPr>
          </a:p>
        </p:txBody>
      </p:sp>
      <p:sp>
        <p:nvSpPr>
          <p:cNvPr id="6" name="TextBox 5"/>
          <p:cNvSpPr txBox="1"/>
          <p:nvPr/>
        </p:nvSpPr>
        <p:spPr>
          <a:xfrm>
            <a:off x="914400" y="3529124"/>
            <a:ext cx="10436575" cy="1200329"/>
          </a:xfrm>
          <a:prstGeom prst="rect">
            <a:avLst/>
          </a:prstGeom>
          <a:noFill/>
        </p:spPr>
        <p:txBody>
          <a:bodyPr wrap="none" rtlCol="0">
            <a:spAutoFit/>
          </a:bodyPr>
          <a:lstStyle/>
          <a:p>
            <a:pPr algn="just"/>
            <a:r>
              <a:rPr lang="pt-BR" dirty="0" smtClean="0">
                <a:latin typeface="Times New Roman" panose="02020603050405020304" pitchFamily="18" charset="0"/>
                <a:cs typeface="Times New Roman" panose="02020603050405020304" pitchFamily="18" charset="0"/>
              </a:rPr>
              <a:t>Segundo Castro (2011, p 613):</a:t>
            </a:r>
          </a:p>
          <a:p>
            <a:pPr algn="just"/>
            <a:r>
              <a:rPr lang="pt-BR" dirty="0" smtClean="0">
                <a:latin typeface="Times New Roman" panose="02020603050405020304" pitchFamily="18" charset="0"/>
                <a:cs typeface="Times New Roman" panose="02020603050405020304" pitchFamily="18" charset="0"/>
              </a:rPr>
              <a:t>“</a:t>
            </a:r>
            <a:r>
              <a:rPr lang="pt-BR" dirty="0">
                <a:latin typeface="Times New Roman" panose="02020603050405020304" pitchFamily="18" charset="0"/>
                <a:cs typeface="Times New Roman" panose="02020603050405020304" pitchFamily="18" charset="0"/>
              </a:rPr>
              <a:t>As culturas urbanas das minorias étnicas e as culturas nacionais devem estar presentes no campo</a:t>
            </a:r>
          </a:p>
          <a:p>
            <a:pPr algn="just"/>
            <a:r>
              <a:rPr lang="pt-BR" dirty="0">
                <a:latin typeface="Times New Roman" panose="02020603050405020304" pitchFamily="18" charset="0"/>
                <a:cs typeface="Times New Roman" panose="02020603050405020304" pitchFamily="18" charset="0"/>
              </a:rPr>
              <a:t>da musicologia da mesma forma que deve ser praticada uma etnograia da tradição clássica para democratizar</a:t>
            </a:r>
          </a:p>
          <a:p>
            <a:pPr algn="just"/>
            <a:r>
              <a:rPr lang="pt-BR" dirty="0">
                <a:latin typeface="Times New Roman" panose="02020603050405020304" pitchFamily="18" charset="0"/>
                <a:cs typeface="Times New Roman" panose="02020603050405020304" pitchFamily="18" charset="0"/>
              </a:rPr>
              <a:t>o cânone e desvendar as estratégias conscientes de ocupação desse campo cultural</a:t>
            </a:r>
            <a:r>
              <a:rPr lang="pt-BR" dirty="0" smtClean="0">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p:txBody>
      </p:sp>
      <p:sp>
        <p:nvSpPr>
          <p:cNvPr id="2" name="TextBox 1"/>
          <p:cNvSpPr txBox="1"/>
          <p:nvPr/>
        </p:nvSpPr>
        <p:spPr>
          <a:xfrm>
            <a:off x="914400" y="5070644"/>
            <a:ext cx="10328856" cy="923330"/>
          </a:xfrm>
          <a:prstGeom prst="rect">
            <a:avLst/>
          </a:prstGeom>
          <a:noFill/>
        </p:spPr>
        <p:txBody>
          <a:bodyPr wrap="square" rtlCol="0">
            <a:spAutoFit/>
          </a:bodyPr>
          <a:lstStyle/>
          <a:p>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A</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obra de Agnes Heller adquiriu especial interesse para a pesquisa educacional, sobretudo no que se refere ao estudo da vida cotidiana como lugar privilegiado de apreensão do processo </a:t>
            </a:r>
            <a:r>
              <a:rPr lang="pt-BR" dirty="0" smtClean="0">
                <a:latin typeface="Times New Roman" panose="02020603050405020304" pitchFamily="18" charset="0"/>
                <a:cs typeface="Times New Roman" panose="02020603050405020304" pitchFamily="18" charset="0"/>
              </a:rPr>
              <a:t>histórico(Patto, 1993). </a:t>
            </a:r>
            <a:endParaRPr lang="pt-BR" dirty="0">
              <a:latin typeface="Times New Roman" panose="02020603050405020304" pitchFamily="18" charset="0"/>
              <a:cs typeface="Times New Roman" panose="02020603050405020304" pitchFamily="18" charset="0"/>
            </a:endParaRPr>
          </a:p>
        </p:txBody>
      </p:sp>
      <p:sp>
        <p:nvSpPr>
          <p:cNvPr id="3" name="TextBox 2"/>
          <p:cNvSpPr txBox="1"/>
          <p:nvPr/>
        </p:nvSpPr>
        <p:spPr>
          <a:xfrm>
            <a:off x="914400" y="489397"/>
            <a:ext cx="3408305" cy="461665"/>
          </a:xfrm>
          <a:prstGeom prst="rect">
            <a:avLst/>
          </a:prstGeom>
          <a:noFill/>
        </p:spPr>
        <p:txBody>
          <a:bodyPr wrap="none" rtlCol="0">
            <a:spAutoFit/>
          </a:bodyPr>
          <a:lstStyle/>
          <a:p>
            <a:r>
              <a:rPr lang="pt-BR" sz="2400" dirty="0" smtClean="0">
                <a:latin typeface="Times New Roman" panose="02020603050405020304" pitchFamily="18" charset="0"/>
                <a:cs typeface="Times New Roman" panose="02020603050405020304" pitchFamily="18" charset="0"/>
              </a:rPr>
              <a:t>Mais alguns pressupostos </a:t>
            </a:r>
            <a:endParaRPr lang="pt-B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465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3007"/>
            <a:ext cx="10515600" cy="755337"/>
          </a:xfrm>
        </p:spPr>
        <p:txBody>
          <a:bodyPr>
            <a:normAutofit/>
          </a:bodyPr>
          <a:lstStyle/>
          <a:p>
            <a:r>
              <a:rPr lang="pt-BR" sz="2400" dirty="0" smtClean="0">
                <a:latin typeface="Times New Roman" panose="02020603050405020304" pitchFamily="18" charset="0"/>
                <a:cs typeface="Times New Roman" panose="02020603050405020304" pitchFamily="18" charset="0"/>
              </a:rPr>
              <a:t>Objetivo geral</a:t>
            </a:r>
            <a:br>
              <a:rPr lang="pt-BR" sz="2400" dirty="0" smtClean="0">
                <a:latin typeface="Times New Roman" panose="02020603050405020304" pitchFamily="18" charset="0"/>
                <a:cs typeface="Times New Roman" panose="02020603050405020304" pitchFamily="18" charset="0"/>
              </a:rPr>
            </a:br>
            <a:endParaRPr lang="pt-BR"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980940" y="1223647"/>
            <a:ext cx="10230119" cy="1200329"/>
          </a:xfrm>
          <a:prstGeom prst="rect">
            <a:avLst/>
          </a:prstGeom>
        </p:spPr>
        <p:txBody>
          <a:bodyPr wrap="square">
            <a:spAutoFit/>
          </a:bodyPr>
          <a:lstStyle/>
          <a:p>
            <a:r>
              <a:rPr lang="pt-BR" dirty="0" smtClean="0">
                <a:latin typeface="Times New Roman" panose="02020603050405020304" pitchFamily="18" charset="0"/>
                <a:cs typeface="Times New Roman" panose="02020603050405020304" pitchFamily="18" charset="0"/>
              </a:rPr>
              <a:t>Refletir sobre o material sonoro (música) presente em uma escola regular (em sala de aula ou não e </a:t>
            </a:r>
            <a:r>
              <a:rPr lang="pt-BR" dirty="0" smtClean="0">
                <a:latin typeface="Times New Roman" panose="02020603050405020304" pitchFamily="18" charset="0"/>
                <a:cs typeface="Times New Roman" panose="02020603050405020304" pitchFamily="18" charset="0"/>
              </a:rPr>
              <a:t>os “gostos” e </a:t>
            </a:r>
            <a:r>
              <a:rPr lang="pt-BR" dirty="0" smtClean="0">
                <a:latin typeface="Times New Roman" panose="02020603050405020304" pitchFamily="18" charset="0"/>
                <a:cs typeface="Times New Roman" panose="02020603050405020304" pitchFamily="18" charset="0"/>
              </a:rPr>
              <a:t>percepções dos </a:t>
            </a:r>
            <a:r>
              <a:rPr lang="pt-BR" dirty="0" smtClean="0">
                <a:latin typeface="Times New Roman" panose="02020603050405020304" pitchFamily="18" charset="0"/>
                <a:cs typeface="Times New Roman" panose="02020603050405020304" pitchFamily="18" charset="0"/>
              </a:rPr>
              <a:t>atores sobre música) </a:t>
            </a:r>
            <a:r>
              <a:rPr lang="pt-BR" dirty="0" smtClean="0">
                <a:latin typeface="Times New Roman" panose="02020603050405020304" pitchFamily="18" charset="0"/>
                <a:cs typeface="Times New Roman" panose="02020603050405020304" pitchFamily="18" charset="0"/>
              </a:rPr>
              <a:t>pública e particular, e em uma universidade de música, para  uma discussão sobre </a:t>
            </a:r>
            <a:r>
              <a:rPr lang="pt-BR" dirty="0" smtClean="0">
                <a:latin typeface="Times New Roman" panose="02020603050405020304" pitchFamily="18" charset="0"/>
                <a:cs typeface="Times New Roman" panose="02020603050405020304" pitchFamily="18" charset="0"/>
              </a:rPr>
              <a:t>as consequências destes olhares sobre  a prática no ensino (recepção e preparação das aulas).</a:t>
            </a:r>
            <a:endParaRPr lang="pt-BR"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838199" y="2441608"/>
            <a:ext cx="2823209" cy="461665"/>
          </a:xfrm>
          <a:prstGeom prst="rect">
            <a:avLst/>
          </a:prstGeom>
          <a:noFill/>
        </p:spPr>
        <p:txBody>
          <a:bodyPr wrap="none" rtlCol="0">
            <a:spAutoFit/>
          </a:bodyPr>
          <a:lstStyle/>
          <a:p>
            <a:r>
              <a:rPr lang="pt-BR" sz="2400" dirty="0" smtClean="0">
                <a:latin typeface="Times New Roman" panose="02020603050405020304" pitchFamily="18" charset="0"/>
                <a:cs typeface="Times New Roman" panose="02020603050405020304" pitchFamily="18" charset="0"/>
              </a:rPr>
              <a:t>Objetivos específicos</a:t>
            </a:r>
            <a:endParaRPr lang="pt-BR"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094704" y="3953814"/>
            <a:ext cx="184731" cy="369332"/>
          </a:xfrm>
          <a:prstGeom prst="rect">
            <a:avLst/>
          </a:prstGeom>
          <a:noFill/>
        </p:spPr>
        <p:txBody>
          <a:bodyPr wrap="none" rtlCol="0">
            <a:spAutoFit/>
          </a:bodyPr>
          <a:lstStyle/>
          <a:p>
            <a:endParaRPr lang="pt-BR" dirty="0"/>
          </a:p>
        </p:txBody>
      </p:sp>
      <p:sp>
        <p:nvSpPr>
          <p:cNvPr id="7" name="TextBox 6"/>
          <p:cNvSpPr txBox="1"/>
          <p:nvPr/>
        </p:nvSpPr>
        <p:spPr>
          <a:xfrm>
            <a:off x="838199" y="3031914"/>
            <a:ext cx="10211874" cy="2862322"/>
          </a:xfrm>
          <a:prstGeom prst="rect">
            <a:avLst/>
          </a:prstGeom>
          <a:noFill/>
        </p:spPr>
        <p:txBody>
          <a:bodyPr wrap="square" rtlCol="0">
            <a:spAutoFit/>
          </a:bodyPr>
          <a:lstStyle/>
          <a:p>
            <a:pPr marL="285750" indent="-285750">
              <a:buFont typeface="Arial" panose="020B0604020202020204" pitchFamily="34" charset="0"/>
              <a:buChar char="•"/>
            </a:pPr>
            <a:r>
              <a:rPr lang="pt-BR" dirty="0" smtClean="0">
                <a:latin typeface="Times New Roman" panose="02020603050405020304" pitchFamily="18" charset="0"/>
                <a:cs typeface="Times New Roman" panose="02020603050405020304" pitchFamily="18" charset="0"/>
              </a:rPr>
              <a:t>Levantar aspectos sobre os universos musicais presentes nos diferentes grupos (alunos, professores músicos, professores de artes não músicos, professores de outras disciplinas,  funcionários, pais de alunos) </a:t>
            </a:r>
          </a:p>
          <a:p>
            <a:pPr marL="285750" indent="-285750">
              <a:buFont typeface="Arial" panose="020B0604020202020204" pitchFamily="34" charset="0"/>
              <a:buChar char="•"/>
            </a:pPr>
            <a:r>
              <a:rPr lang="pt-BR" dirty="0" smtClean="0">
                <a:latin typeface="Times New Roman" panose="02020603050405020304" pitchFamily="18" charset="0"/>
                <a:cs typeface="Times New Roman" panose="02020603050405020304" pitchFamily="18" charset="0"/>
              </a:rPr>
              <a:t>Verificar a relação dos participantes com música (alunos, professores músicos, professores de artes não músicos, professores de outras disciplinas,  funcionários, pais de alunos) a, quais musicas ouvem habitualmente, quais músicas conhecem; Verificar que tipo de música o meio oferece (escola, casa, festas)</a:t>
            </a:r>
          </a:p>
          <a:p>
            <a:pPr marL="285750" indent="-285750">
              <a:buFont typeface="Arial" panose="020B0604020202020204" pitchFamily="34" charset="0"/>
              <a:buChar char="•"/>
            </a:pPr>
            <a:r>
              <a:rPr lang="pt-BR" dirty="0" smtClean="0">
                <a:latin typeface="Times New Roman" panose="02020603050405020304" pitchFamily="18" charset="0"/>
                <a:cs typeface="Times New Roman" panose="02020603050405020304" pitchFamily="18" charset="0"/>
              </a:rPr>
              <a:t>Realizar levantamento sobre o “estado da arte” na literatura sobre ensino de música e etnomusicologia aplicada ao ensino de música.</a:t>
            </a:r>
          </a:p>
          <a:p>
            <a:pPr marL="285750" indent="-285750">
              <a:buFont typeface="Arial" panose="020B0604020202020204" pitchFamily="34" charset="0"/>
              <a:buChar char="•"/>
            </a:pPr>
            <a:r>
              <a:rPr lang="pt-BR" dirty="0" smtClean="0">
                <a:latin typeface="Times New Roman" panose="02020603050405020304" pitchFamily="18" charset="0"/>
                <a:cs typeface="Times New Roman" panose="02020603050405020304" pitchFamily="18" charset="0"/>
              </a:rPr>
              <a:t>Observação de posturas e condutas frente a diferentes músicas, seja no recreio, na sala de aula ou outro.</a:t>
            </a:r>
          </a:p>
          <a:p>
            <a:pPr marL="285750" indent="-285750">
              <a:buFont typeface="Arial" panose="020B0604020202020204" pitchFamily="34" charset="0"/>
              <a:buChar char="•"/>
            </a:pPr>
            <a:r>
              <a:rPr lang="pt-BR" dirty="0" smtClean="0">
                <a:latin typeface="Times New Roman" panose="02020603050405020304" pitchFamily="18" charset="0"/>
                <a:cs typeface="Times New Roman" panose="02020603050405020304" pitchFamily="18" charset="0"/>
              </a:rPr>
              <a:t>Verificar a relação dos atores com ensino de música- suas experiências</a:t>
            </a:r>
          </a:p>
          <a:p>
            <a:pPr marL="285750" indent="-285750">
              <a:buFont typeface="Arial" panose="020B0604020202020204" pitchFamily="34" charset="0"/>
              <a:buChar char="•"/>
            </a:pPr>
            <a:r>
              <a:rPr lang="pt-BR" dirty="0" smtClean="0">
                <a:latin typeface="Times New Roman" panose="02020603050405020304" pitchFamily="18" charset="0"/>
                <a:cs typeface="Times New Roman" panose="02020603050405020304" pitchFamily="18" charset="0"/>
              </a:rPr>
              <a:t>Verificar suas relações com as músicas oferecidas na escola e fora dela (praticas folcloricas, por exemplo)</a:t>
            </a:r>
          </a:p>
        </p:txBody>
      </p:sp>
    </p:spTree>
    <p:extLst>
      <p:ext uri="{BB962C8B-B14F-4D97-AF65-F5344CB8AC3E}">
        <p14:creationId xmlns:p14="http://schemas.microsoft.com/office/powerpoint/2010/main" val="2377673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Metropolitan</Template>
  <TotalTime>311</TotalTime>
  <Words>1317</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Corbel</vt:lpstr>
      <vt:lpstr>Times New Roman</vt:lpstr>
      <vt:lpstr>Depth</vt:lpstr>
      <vt:lpstr>PowerPoint Presentation</vt:lpstr>
      <vt:lpstr>Introdução </vt:lpstr>
      <vt:lpstr>PowerPoint Presentation</vt:lpstr>
      <vt:lpstr>PowerPoint Presentation</vt:lpstr>
      <vt:lpstr>PowerPoint Presentation</vt:lpstr>
      <vt:lpstr>PowerPoint Presentation</vt:lpstr>
      <vt:lpstr>PowerPoint Presentation</vt:lpstr>
      <vt:lpstr>PowerPoint Presentation</vt:lpstr>
      <vt:lpstr>Objetivo geral </vt:lpstr>
      <vt:lpstr>Metodologia</vt:lpstr>
      <vt:lpstr>Referências Bibliográficas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Flávia Prado</dc:creator>
  <cp:lastModifiedBy>Flávia Prado</cp:lastModifiedBy>
  <cp:revision>39</cp:revision>
  <dcterms:created xsi:type="dcterms:W3CDTF">2014-07-01T13:04:36Z</dcterms:created>
  <dcterms:modified xsi:type="dcterms:W3CDTF">2014-07-03T12:41:36Z</dcterms:modified>
</cp:coreProperties>
</file>