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3" r:id="rId8"/>
    <p:sldId id="264" r:id="rId9"/>
    <p:sldId id="262" r:id="rId10"/>
    <p:sldId id="265" r:id="rId11"/>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18" autoAdjust="0"/>
    <p:restoredTop sz="94660"/>
  </p:normalViewPr>
  <p:slideViewPr>
    <p:cSldViewPr>
      <p:cViewPr varScale="1">
        <p:scale>
          <a:sx n="65" d="100"/>
          <a:sy n="65" d="100"/>
        </p:scale>
        <p:origin x="-151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B4E11E-81CB-41EA-AC2A-366C74777D1C}" type="datetimeFigureOut">
              <a:rPr lang="pt-BR" smtClean="0"/>
              <a:t>29/10/2018</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4549C8-AC21-4A78-994D-E1D63DACB719}" type="slidenum">
              <a:rPr lang="pt-BR" smtClean="0"/>
              <a:t>‹nº›</a:t>
            </a:fld>
            <a:endParaRPr lang="pt-BR"/>
          </a:p>
        </p:txBody>
      </p:sp>
    </p:spTree>
    <p:extLst>
      <p:ext uri="{BB962C8B-B14F-4D97-AF65-F5344CB8AC3E}">
        <p14:creationId xmlns:p14="http://schemas.microsoft.com/office/powerpoint/2010/main" val="2297011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284549C8-AC21-4A78-994D-E1D63DACB719}" type="slidenum">
              <a:rPr lang="pt-BR" smtClean="0"/>
              <a:t>1</a:t>
            </a:fld>
            <a:endParaRPr lang="pt-BR"/>
          </a:p>
        </p:txBody>
      </p:sp>
    </p:spTree>
    <p:extLst>
      <p:ext uri="{BB962C8B-B14F-4D97-AF65-F5344CB8AC3E}">
        <p14:creationId xmlns:p14="http://schemas.microsoft.com/office/powerpoint/2010/main" val="2936541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284549C8-AC21-4A78-994D-E1D63DACB719}" type="slidenum">
              <a:rPr lang="pt-BR" smtClean="0"/>
              <a:t>2</a:t>
            </a:fld>
            <a:endParaRPr lang="pt-BR"/>
          </a:p>
        </p:txBody>
      </p:sp>
    </p:spTree>
    <p:extLst>
      <p:ext uri="{BB962C8B-B14F-4D97-AF65-F5344CB8AC3E}">
        <p14:creationId xmlns:p14="http://schemas.microsoft.com/office/powerpoint/2010/main" val="4288910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828C905D-C13E-4D0C-921B-592E6907052B}" type="datetimeFigureOut">
              <a:rPr lang="pt-BR" smtClean="0"/>
              <a:t>29/10/2018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DB1501D-64D1-48AD-8C39-3A8C090D6DE8}" type="slidenum">
              <a:rPr lang="pt-BR" smtClean="0"/>
              <a:t>‹nº›</a:t>
            </a:fld>
            <a:endParaRPr lang="pt-BR"/>
          </a:p>
        </p:txBody>
      </p:sp>
    </p:spTree>
    <p:extLst>
      <p:ext uri="{BB962C8B-B14F-4D97-AF65-F5344CB8AC3E}">
        <p14:creationId xmlns:p14="http://schemas.microsoft.com/office/powerpoint/2010/main" val="4090833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28C905D-C13E-4D0C-921B-592E6907052B}" type="datetimeFigureOut">
              <a:rPr lang="pt-BR" smtClean="0"/>
              <a:t>29/10/2018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DB1501D-64D1-48AD-8C39-3A8C090D6DE8}" type="slidenum">
              <a:rPr lang="pt-BR" smtClean="0"/>
              <a:t>‹nº›</a:t>
            </a:fld>
            <a:endParaRPr lang="pt-BR"/>
          </a:p>
        </p:txBody>
      </p:sp>
    </p:spTree>
    <p:extLst>
      <p:ext uri="{BB962C8B-B14F-4D97-AF65-F5344CB8AC3E}">
        <p14:creationId xmlns:p14="http://schemas.microsoft.com/office/powerpoint/2010/main" val="3602895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28C905D-C13E-4D0C-921B-592E6907052B}" type="datetimeFigureOut">
              <a:rPr lang="pt-BR" smtClean="0"/>
              <a:t>29/10/2018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DB1501D-64D1-48AD-8C39-3A8C090D6DE8}" type="slidenum">
              <a:rPr lang="pt-BR" smtClean="0"/>
              <a:t>‹nº›</a:t>
            </a:fld>
            <a:endParaRPr lang="pt-BR"/>
          </a:p>
        </p:txBody>
      </p:sp>
    </p:spTree>
    <p:extLst>
      <p:ext uri="{BB962C8B-B14F-4D97-AF65-F5344CB8AC3E}">
        <p14:creationId xmlns:p14="http://schemas.microsoft.com/office/powerpoint/2010/main" val="2711429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28C905D-C13E-4D0C-921B-592E6907052B}" type="datetimeFigureOut">
              <a:rPr lang="pt-BR" smtClean="0"/>
              <a:t>29/10/2018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DB1501D-64D1-48AD-8C39-3A8C090D6DE8}" type="slidenum">
              <a:rPr lang="pt-BR" smtClean="0"/>
              <a:t>‹nº›</a:t>
            </a:fld>
            <a:endParaRPr lang="pt-BR"/>
          </a:p>
        </p:txBody>
      </p:sp>
    </p:spTree>
    <p:extLst>
      <p:ext uri="{BB962C8B-B14F-4D97-AF65-F5344CB8AC3E}">
        <p14:creationId xmlns:p14="http://schemas.microsoft.com/office/powerpoint/2010/main" val="1594800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828C905D-C13E-4D0C-921B-592E6907052B}" type="datetimeFigureOut">
              <a:rPr lang="pt-BR" smtClean="0"/>
              <a:t>29/10/2018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DB1501D-64D1-48AD-8C39-3A8C090D6DE8}" type="slidenum">
              <a:rPr lang="pt-BR" smtClean="0"/>
              <a:t>‹nº›</a:t>
            </a:fld>
            <a:endParaRPr lang="pt-BR"/>
          </a:p>
        </p:txBody>
      </p:sp>
    </p:spTree>
    <p:extLst>
      <p:ext uri="{BB962C8B-B14F-4D97-AF65-F5344CB8AC3E}">
        <p14:creationId xmlns:p14="http://schemas.microsoft.com/office/powerpoint/2010/main" val="4059039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828C905D-C13E-4D0C-921B-592E6907052B}" type="datetimeFigureOut">
              <a:rPr lang="pt-BR" smtClean="0"/>
              <a:t>29/10/2018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DB1501D-64D1-48AD-8C39-3A8C090D6DE8}" type="slidenum">
              <a:rPr lang="pt-BR" smtClean="0"/>
              <a:t>‹nº›</a:t>
            </a:fld>
            <a:endParaRPr lang="pt-BR"/>
          </a:p>
        </p:txBody>
      </p:sp>
    </p:spTree>
    <p:extLst>
      <p:ext uri="{BB962C8B-B14F-4D97-AF65-F5344CB8AC3E}">
        <p14:creationId xmlns:p14="http://schemas.microsoft.com/office/powerpoint/2010/main" val="2795363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828C905D-C13E-4D0C-921B-592E6907052B}" type="datetimeFigureOut">
              <a:rPr lang="pt-BR" smtClean="0"/>
              <a:t>29/10/2018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4DB1501D-64D1-48AD-8C39-3A8C090D6DE8}" type="slidenum">
              <a:rPr lang="pt-BR" smtClean="0"/>
              <a:t>‹nº›</a:t>
            </a:fld>
            <a:endParaRPr lang="pt-BR"/>
          </a:p>
        </p:txBody>
      </p:sp>
    </p:spTree>
    <p:extLst>
      <p:ext uri="{BB962C8B-B14F-4D97-AF65-F5344CB8AC3E}">
        <p14:creationId xmlns:p14="http://schemas.microsoft.com/office/powerpoint/2010/main" val="489538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828C905D-C13E-4D0C-921B-592E6907052B}" type="datetimeFigureOut">
              <a:rPr lang="pt-BR" smtClean="0"/>
              <a:t>29/10/2018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4DB1501D-64D1-48AD-8C39-3A8C090D6DE8}" type="slidenum">
              <a:rPr lang="pt-BR" smtClean="0"/>
              <a:t>‹nº›</a:t>
            </a:fld>
            <a:endParaRPr lang="pt-BR"/>
          </a:p>
        </p:txBody>
      </p:sp>
    </p:spTree>
    <p:extLst>
      <p:ext uri="{BB962C8B-B14F-4D97-AF65-F5344CB8AC3E}">
        <p14:creationId xmlns:p14="http://schemas.microsoft.com/office/powerpoint/2010/main" val="377347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828C905D-C13E-4D0C-921B-592E6907052B}" type="datetimeFigureOut">
              <a:rPr lang="pt-BR" smtClean="0"/>
              <a:t>29/10/2018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4DB1501D-64D1-48AD-8C39-3A8C090D6DE8}" type="slidenum">
              <a:rPr lang="pt-BR" smtClean="0"/>
              <a:t>‹nº›</a:t>
            </a:fld>
            <a:endParaRPr lang="pt-BR"/>
          </a:p>
        </p:txBody>
      </p:sp>
    </p:spTree>
    <p:extLst>
      <p:ext uri="{BB962C8B-B14F-4D97-AF65-F5344CB8AC3E}">
        <p14:creationId xmlns:p14="http://schemas.microsoft.com/office/powerpoint/2010/main" val="993852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828C905D-C13E-4D0C-921B-592E6907052B}" type="datetimeFigureOut">
              <a:rPr lang="pt-BR" smtClean="0"/>
              <a:t>29/10/2018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DB1501D-64D1-48AD-8C39-3A8C090D6DE8}" type="slidenum">
              <a:rPr lang="pt-BR" smtClean="0"/>
              <a:t>‹nº›</a:t>
            </a:fld>
            <a:endParaRPr lang="pt-BR"/>
          </a:p>
        </p:txBody>
      </p:sp>
    </p:spTree>
    <p:extLst>
      <p:ext uri="{BB962C8B-B14F-4D97-AF65-F5344CB8AC3E}">
        <p14:creationId xmlns:p14="http://schemas.microsoft.com/office/powerpoint/2010/main" val="1103027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828C905D-C13E-4D0C-921B-592E6907052B}" type="datetimeFigureOut">
              <a:rPr lang="pt-BR" smtClean="0"/>
              <a:t>29/10/2018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DB1501D-64D1-48AD-8C39-3A8C090D6DE8}" type="slidenum">
              <a:rPr lang="pt-BR" smtClean="0"/>
              <a:t>‹nº›</a:t>
            </a:fld>
            <a:endParaRPr lang="pt-BR"/>
          </a:p>
        </p:txBody>
      </p:sp>
    </p:spTree>
    <p:extLst>
      <p:ext uri="{BB962C8B-B14F-4D97-AF65-F5344CB8AC3E}">
        <p14:creationId xmlns:p14="http://schemas.microsoft.com/office/powerpoint/2010/main" val="964651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8C905D-C13E-4D0C-921B-592E6907052B}" type="datetimeFigureOut">
              <a:rPr lang="pt-BR" smtClean="0"/>
              <a:t>29/10/2018</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B1501D-64D1-48AD-8C39-3A8C090D6DE8}" type="slidenum">
              <a:rPr lang="pt-BR" smtClean="0"/>
              <a:t>‹nº›</a:t>
            </a:fld>
            <a:endParaRPr lang="pt-BR"/>
          </a:p>
        </p:txBody>
      </p:sp>
    </p:spTree>
    <p:extLst>
      <p:ext uri="{BB962C8B-B14F-4D97-AF65-F5344CB8AC3E}">
        <p14:creationId xmlns:p14="http://schemas.microsoft.com/office/powerpoint/2010/main" val="3167841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Autofit/>
          </a:bodyPr>
          <a:lstStyle/>
          <a:p>
            <a:r>
              <a:rPr lang="pt-BR" sz="2400" dirty="0" smtClean="0"/>
              <a:t>ESCRITA PERFORMÁTICA EM ETNOMUSICOLOGIA: UMA PROPOSTA PRESUNÇOSA A PARTIR DA MINHA RELAÇÃO COM A MÚSICA</a:t>
            </a:r>
            <a:endParaRPr lang="pt-BR" sz="2400" dirty="0"/>
          </a:p>
        </p:txBody>
      </p:sp>
      <p:sp>
        <p:nvSpPr>
          <p:cNvPr id="5" name="Espaço Reservado para Conteúdo 4"/>
          <p:cNvSpPr>
            <a:spLocks noGrp="1"/>
          </p:cNvSpPr>
          <p:nvPr>
            <p:ph idx="1"/>
          </p:nvPr>
        </p:nvSpPr>
        <p:spPr>
          <a:xfrm>
            <a:off x="457200" y="1484784"/>
            <a:ext cx="8229600" cy="5256584"/>
          </a:xfrm>
        </p:spPr>
        <p:txBody>
          <a:bodyPr>
            <a:noAutofit/>
          </a:bodyPr>
          <a:lstStyle/>
          <a:p>
            <a:r>
              <a:rPr lang="pt-BR" sz="2000" dirty="0" smtClean="0"/>
              <a:t>Artigo elaborado por: </a:t>
            </a:r>
            <a:r>
              <a:rPr lang="pt-BR" sz="2000" dirty="0" err="1"/>
              <a:t>Jorgete</a:t>
            </a:r>
            <a:r>
              <a:rPr lang="pt-BR" sz="2000" dirty="0"/>
              <a:t> Maria Portal </a:t>
            </a:r>
            <a:r>
              <a:rPr lang="pt-BR" sz="2000" dirty="0" smtClean="0"/>
              <a:t>Lago</a:t>
            </a:r>
          </a:p>
          <a:p>
            <a:r>
              <a:rPr lang="pt-BR" sz="2000" dirty="0"/>
              <a:t>Florianópolis, Campus da Universidade Federal de Santa Catarina - UFSC – 25 a 28 de maio de </a:t>
            </a:r>
            <a:r>
              <a:rPr lang="pt-BR" sz="2000" dirty="0" smtClean="0"/>
              <a:t>2015</a:t>
            </a:r>
          </a:p>
          <a:p>
            <a:r>
              <a:rPr lang="pt-BR" sz="2000" b="1" dirty="0" smtClean="0"/>
              <a:t>PROFESSOR: MARCOS CÂMARA DE CASTRO</a:t>
            </a:r>
          </a:p>
          <a:p>
            <a:pPr marL="0" indent="0">
              <a:buNone/>
            </a:pPr>
            <a:r>
              <a:rPr lang="pt-BR" sz="2000" dirty="0" smtClean="0"/>
              <a:t>Este </a:t>
            </a:r>
            <a:r>
              <a:rPr lang="pt-BR" sz="2000" dirty="0"/>
              <a:t>texto apresenta uma proposta de reflexão a partir da perspectiva do conhecimento </a:t>
            </a:r>
            <a:r>
              <a:rPr lang="pt-BR" sz="2000" dirty="0" smtClean="0"/>
              <a:t>situado para </a:t>
            </a:r>
            <a:r>
              <a:rPr lang="pt-BR" sz="2000" dirty="0"/>
              <a:t>se abordar o tema de pesquisa e os caminhos que me levaram na escolha do mesmo. Além da proposta de perspectiva, o texto nos convida a repensar outra forma de escrita como proposta por Pollock (1998</a:t>
            </a:r>
            <a:r>
              <a:rPr lang="pt-BR" sz="2000" dirty="0" smtClean="0"/>
              <a:t>).</a:t>
            </a:r>
          </a:p>
          <a:p>
            <a:pPr marL="0" indent="0">
              <a:buNone/>
            </a:pPr>
            <a:r>
              <a:rPr lang="pt-BR" sz="2000" dirty="0" smtClean="0"/>
              <a:t>Perspectiva de gênero </a:t>
            </a:r>
          </a:p>
          <a:p>
            <a:pPr>
              <a:buFontTx/>
              <a:buChar char="-"/>
            </a:pPr>
            <a:r>
              <a:rPr lang="pt-BR" sz="2000" dirty="0" smtClean="0"/>
              <a:t>gênero</a:t>
            </a:r>
            <a:r>
              <a:rPr lang="pt-BR" sz="2000" dirty="0"/>
              <a:t>, raça, classe e sexualidade </a:t>
            </a:r>
            <a:endParaRPr lang="pt-BR" sz="2000" dirty="0" smtClean="0"/>
          </a:p>
          <a:p>
            <a:pPr marL="0" indent="0">
              <a:buNone/>
            </a:pPr>
            <a:r>
              <a:rPr lang="pt-BR" sz="2000" dirty="0"/>
              <a:t>Para além de reflexões </a:t>
            </a:r>
            <a:r>
              <a:rPr lang="pt-BR" sz="2000" dirty="0" smtClean="0"/>
              <a:t>pessoais, contribuir </a:t>
            </a:r>
            <a:r>
              <a:rPr lang="pt-BR" sz="2000" dirty="0"/>
              <a:t>para se pensar sobre a pesquisa e sua escrita de uma maneira mais </a:t>
            </a:r>
            <a:r>
              <a:rPr lang="pt-BR" sz="2000" dirty="0" err="1"/>
              <a:t>perspectivista</a:t>
            </a:r>
            <a:r>
              <a:rPr lang="pt-BR" sz="2000" dirty="0"/>
              <a:t> na abordagem de temas como gênero, raça, classe e sexualidade articuladas às práticas musicais e a produção de conhecimento sobre música. </a:t>
            </a:r>
          </a:p>
          <a:p>
            <a:pPr marL="0" indent="0">
              <a:buNone/>
            </a:pPr>
            <a:endParaRPr lang="pt-BR" sz="2000" dirty="0" smtClean="0"/>
          </a:p>
          <a:p>
            <a:pPr marL="0" indent="0">
              <a:buNone/>
            </a:pPr>
            <a:endParaRPr lang="pt-BR" sz="2000" dirty="0"/>
          </a:p>
          <a:p>
            <a:pPr marL="0" indent="0">
              <a:buNone/>
            </a:pPr>
            <a:endParaRPr lang="pt-BR" sz="2000" dirty="0" smtClean="0"/>
          </a:p>
          <a:p>
            <a:pPr marL="0" indent="0">
              <a:buNone/>
            </a:pPr>
            <a:endParaRPr lang="pt-BR" sz="2000" dirty="0"/>
          </a:p>
          <a:p>
            <a:pPr marL="0" indent="0">
              <a:buNone/>
            </a:pPr>
            <a:endParaRPr lang="pt-BR" sz="2000" dirty="0" smtClean="0"/>
          </a:p>
          <a:p>
            <a:pPr marL="0" indent="0">
              <a:buNone/>
            </a:pPr>
            <a:endParaRPr lang="pt-BR" sz="2000" dirty="0"/>
          </a:p>
          <a:p>
            <a:pPr marL="0" indent="0">
              <a:buNone/>
            </a:pPr>
            <a:endParaRPr lang="pt-BR" sz="2000" dirty="0" smtClean="0"/>
          </a:p>
          <a:p>
            <a:pPr marL="0" indent="0">
              <a:buNone/>
            </a:pPr>
            <a:r>
              <a:rPr lang="pt-BR" sz="2000" dirty="0" smtClean="0"/>
              <a:t>Reflexão</a:t>
            </a:r>
          </a:p>
          <a:p>
            <a:pPr marL="0" indent="0">
              <a:buNone/>
            </a:pPr>
            <a:r>
              <a:rPr lang="pt-BR" sz="2000" dirty="0" smtClean="0"/>
              <a:t>Crítica social</a:t>
            </a:r>
          </a:p>
          <a:p>
            <a:endParaRPr lang="pt-BR" sz="2000" dirty="0"/>
          </a:p>
        </p:txBody>
      </p:sp>
    </p:spTree>
    <p:extLst>
      <p:ext uri="{BB962C8B-B14F-4D97-AF65-F5344CB8AC3E}">
        <p14:creationId xmlns:p14="http://schemas.microsoft.com/office/powerpoint/2010/main" val="341750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400" b="1" dirty="0"/>
              <a:t>JORGETE MARIA PORTAL LAGO</a:t>
            </a:r>
          </a:p>
        </p:txBody>
      </p:sp>
      <p:sp>
        <p:nvSpPr>
          <p:cNvPr id="3" name="Espaço Reservado para Conteúdo 2"/>
          <p:cNvSpPr>
            <a:spLocks noGrp="1"/>
          </p:cNvSpPr>
          <p:nvPr>
            <p:ph idx="1"/>
          </p:nvPr>
        </p:nvSpPr>
        <p:spPr/>
        <p:txBody>
          <a:bodyPr>
            <a:normAutofit fontScale="70000" lnSpcReduction="20000"/>
          </a:bodyPr>
          <a:lstStyle/>
          <a:p>
            <a:r>
              <a:rPr lang="pt-BR" sz="3100" dirty="0"/>
              <a:t>possui graduação em Licenciatura Plena em Educação Artística Música pela Universidade do Estado do Pará (1999). Professora titular na Universidade do estado do Pará e professora titular na Secretaria Municipal de Educação de Belém. Tem experiência na área de Artes, com ênfase em Música, atuando principalmente nos seguintes temas: cultura e sociedade, cultura afro-brasileira, </a:t>
            </a:r>
            <a:r>
              <a:rPr lang="pt-BR" sz="3100" dirty="0" smtClean="0"/>
              <a:t>arte-educação, e </a:t>
            </a:r>
            <a:r>
              <a:rPr lang="pt-BR" sz="3100" dirty="0"/>
              <a:t>manifestação do Boi-bumbá em Belém. Teve participação em encontros, seminários e colóquios ligado as á</a:t>
            </a:r>
            <a:r>
              <a:rPr lang="pt-BR" sz="3100" dirty="0" smtClean="0"/>
              <a:t>reas </a:t>
            </a:r>
            <a:r>
              <a:rPr lang="pt-BR" sz="3100" dirty="0"/>
              <a:t>de pesquisa em Música e </a:t>
            </a:r>
            <a:r>
              <a:rPr lang="pt-BR" sz="3100" dirty="0" err="1"/>
              <a:t>Etnomusicologia</a:t>
            </a:r>
            <a:r>
              <a:rPr lang="pt-BR" sz="3100" dirty="0"/>
              <a:t>. Apresenta mestrado em Música pela UNIRIO.</a:t>
            </a:r>
            <a:br>
              <a:rPr lang="pt-BR" sz="3100" dirty="0"/>
            </a:br>
            <a:endParaRPr lang="pt-BR" sz="3100" dirty="0"/>
          </a:p>
          <a:p>
            <a:r>
              <a:rPr lang="pt-BR" sz="3100" dirty="0"/>
              <a:t>Informações coletadas do Lattes em 04/06/2018</a:t>
            </a:r>
          </a:p>
          <a:p>
            <a:pPr marL="0" indent="0">
              <a:buNone/>
            </a:pPr>
            <a:r>
              <a:rPr lang="pt-BR" dirty="0" smtClean="0"/>
              <a:t> </a:t>
            </a:r>
            <a:r>
              <a:rPr lang="pt-BR" dirty="0"/>
              <a:t>Fonte: https://www.escavador.com/sobre/1450654/jorgete-maria-portal-lago</a:t>
            </a:r>
          </a:p>
        </p:txBody>
      </p:sp>
    </p:spTree>
    <p:extLst>
      <p:ext uri="{BB962C8B-B14F-4D97-AF65-F5344CB8AC3E}">
        <p14:creationId xmlns:p14="http://schemas.microsoft.com/office/powerpoint/2010/main" val="845928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4294967295"/>
          </p:nvPr>
        </p:nvSpPr>
        <p:spPr>
          <a:xfrm>
            <a:off x="323528" y="548680"/>
            <a:ext cx="7906072" cy="5577483"/>
          </a:xfrm>
        </p:spPr>
        <p:txBody>
          <a:bodyPr>
            <a:normAutofit/>
          </a:bodyPr>
          <a:lstStyle/>
          <a:p>
            <a:r>
              <a:rPr lang="pt-BR" sz="2400" dirty="0" smtClean="0"/>
              <a:t>Primeiros passos</a:t>
            </a:r>
            <a:endParaRPr lang="pt-BR" sz="2400" dirty="0"/>
          </a:p>
          <a:p>
            <a:endParaRPr lang="pt-BR" sz="1800" dirty="0" smtClean="0"/>
          </a:p>
          <a:p>
            <a:pPr marL="0" indent="0">
              <a:buNone/>
            </a:pPr>
            <a:r>
              <a:rPr lang="pt-BR" sz="1800" dirty="0"/>
              <a:t> </a:t>
            </a:r>
            <a:r>
              <a:rPr lang="pt-BR" sz="2000" i="1" dirty="0"/>
              <a:t>- </a:t>
            </a:r>
            <a:r>
              <a:rPr lang="pt-BR" sz="2000" dirty="0"/>
              <a:t>A infância é um período da vida marcado por lembranças afetivas que nos chegam por meio das sensações e estímulos para o corpo e a mente. E minha história não foi diferente, minhas lembranças musicais estão diretamente ligadas ao “Fui à Espanha comprar o meu chapéu, azul e branco da cor daquele céu</a:t>
            </a:r>
            <a:r>
              <a:rPr lang="pt-BR" sz="2000" dirty="0" smtClean="0"/>
              <a:t>! (Galinha </a:t>
            </a:r>
            <a:r>
              <a:rPr lang="pt-BR" sz="2000" dirty="0" err="1" smtClean="0"/>
              <a:t>pintadinha</a:t>
            </a:r>
            <a:r>
              <a:rPr lang="pt-BR" sz="2000" dirty="0" smtClean="0"/>
              <a:t>)” </a:t>
            </a:r>
            <a:r>
              <a:rPr lang="pt-BR" sz="2000" dirty="0"/>
              <a:t>além do “Sapatinho branco em todos cabem </a:t>
            </a:r>
            <a:r>
              <a:rPr lang="pt-BR" sz="2000" dirty="0" smtClean="0"/>
              <a:t>bem (Silvia Negrão)”, </a:t>
            </a:r>
            <a:r>
              <a:rPr lang="pt-BR" sz="2000" dirty="0"/>
              <a:t>“Atirei o pau no </a:t>
            </a:r>
            <a:r>
              <a:rPr lang="pt-BR" sz="2000" dirty="0" smtClean="0"/>
              <a:t>gato (Galinha </a:t>
            </a:r>
            <a:r>
              <a:rPr lang="pt-BR" sz="2000" dirty="0" err="1" smtClean="0"/>
              <a:t>pintadinha</a:t>
            </a:r>
            <a:r>
              <a:rPr lang="pt-BR" sz="2000" dirty="0"/>
              <a:t>)</a:t>
            </a:r>
            <a:r>
              <a:rPr lang="pt-BR" sz="2000" dirty="0" smtClean="0"/>
              <a:t>”, </a:t>
            </a:r>
            <a:r>
              <a:rPr lang="pt-BR" sz="2000" dirty="0"/>
              <a:t>entre outras</a:t>
            </a:r>
            <a:r>
              <a:rPr lang="pt-BR" sz="2000" i="1" dirty="0" smtClean="0"/>
              <a:t>.</a:t>
            </a:r>
            <a:endParaRPr lang="pt-BR" sz="2000" dirty="0" smtClean="0"/>
          </a:p>
          <a:p>
            <a:pPr marL="0" indent="0">
              <a:buNone/>
            </a:pPr>
            <a:endParaRPr lang="pt-BR" sz="2000" dirty="0"/>
          </a:p>
          <a:p>
            <a:pPr marL="0" indent="0">
              <a:buNone/>
            </a:pPr>
            <a:r>
              <a:rPr lang="pt-BR" sz="2000" dirty="0" smtClean="0"/>
              <a:t>É </a:t>
            </a:r>
            <a:r>
              <a:rPr lang="pt-BR" sz="2000" dirty="0"/>
              <a:t>claro que no meu repertório infantil não poderia faltar às celebridades da televisão, posto que minha bagagem cultural fosse constituída pela </a:t>
            </a:r>
            <a:r>
              <a:rPr lang="pt-BR" sz="2000" i="1" dirty="0" err="1"/>
              <a:t>mass</a:t>
            </a:r>
            <a:r>
              <a:rPr lang="pt-BR" sz="2000" i="1" dirty="0"/>
              <a:t> </a:t>
            </a:r>
            <a:r>
              <a:rPr lang="pt-BR" sz="2000" i="1" dirty="0" smtClean="0"/>
              <a:t>media. </a:t>
            </a:r>
            <a:r>
              <a:rPr lang="pt-BR" sz="2000" dirty="0" smtClean="0"/>
              <a:t>É </a:t>
            </a:r>
            <a:r>
              <a:rPr lang="pt-BR" sz="2000" dirty="0"/>
              <a:t>claro, que mesmo na infância eu já percebia as inadequações de alguns personagens e apresentadores que não correspondiam a minha realidade infantil de menina, pobre, negra. </a:t>
            </a:r>
            <a:endParaRPr lang="pt-BR" sz="2000" i="1" dirty="0"/>
          </a:p>
        </p:txBody>
      </p:sp>
    </p:spTree>
    <p:extLst>
      <p:ext uri="{BB962C8B-B14F-4D97-AF65-F5344CB8AC3E}">
        <p14:creationId xmlns:p14="http://schemas.microsoft.com/office/powerpoint/2010/main" val="2211947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endParaRPr lang="pt-BR" dirty="0"/>
          </a:p>
        </p:txBody>
      </p:sp>
      <p:sp>
        <p:nvSpPr>
          <p:cNvPr id="6" name="Espaço Reservado para Conteúdo 5"/>
          <p:cNvSpPr>
            <a:spLocks noGrp="1"/>
          </p:cNvSpPr>
          <p:nvPr>
            <p:ph idx="1"/>
          </p:nvPr>
        </p:nvSpPr>
        <p:spPr>
          <a:xfrm>
            <a:off x="457200" y="1340768"/>
            <a:ext cx="8229600" cy="4785395"/>
          </a:xfrm>
        </p:spPr>
        <p:txBody>
          <a:bodyPr>
            <a:normAutofit/>
          </a:bodyPr>
          <a:lstStyle/>
          <a:p>
            <a:pPr marL="0" indent="0">
              <a:buNone/>
            </a:pPr>
            <a:endParaRPr lang="pt-BR" sz="2000" dirty="0" smtClean="0"/>
          </a:p>
          <a:p>
            <a:pPr marL="0" indent="0">
              <a:buNone/>
            </a:pPr>
            <a:r>
              <a:rPr lang="pt-BR" sz="2000" dirty="0" smtClean="0"/>
              <a:t>    Após </a:t>
            </a:r>
            <a:r>
              <a:rPr lang="pt-BR" sz="2000" dirty="0"/>
              <a:t>alguns anos saímos da Vila de São Miguel fomos para Belém, para a capital, lugar de novas oportunidades de emprego para o meu pai e minha mãe e de novas convivências para mim e minha irmã. Meu ingresso nas escolas da cidade me proporcionaram mais experiências com a diversidade</a:t>
            </a:r>
            <a:r>
              <a:rPr lang="pt-BR" sz="2000" dirty="0" smtClean="0"/>
              <a:t>.</a:t>
            </a:r>
          </a:p>
          <a:p>
            <a:pPr marL="0" indent="0">
              <a:buNone/>
            </a:pPr>
            <a:r>
              <a:rPr lang="pt-BR" sz="2000" dirty="0"/>
              <a:t> </a:t>
            </a:r>
            <a:endParaRPr lang="pt-BR" sz="2000" dirty="0" smtClean="0"/>
          </a:p>
          <a:p>
            <a:pPr>
              <a:buFontTx/>
              <a:buChar char="-"/>
            </a:pPr>
            <a:r>
              <a:rPr lang="pt-BR" sz="2000" dirty="0" smtClean="0"/>
              <a:t>“No </a:t>
            </a:r>
            <a:r>
              <a:rPr lang="pt-BR" sz="2000" dirty="0"/>
              <a:t>último ano do primeiro grau, o regente da banda da minha escola anunciou que abririam vagas para quem quisesse estudar música e posteriormente tocar na banda</a:t>
            </a:r>
            <a:r>
              <a:rPr lang="pt-BR" sz="2000" dirty="0" smtClean="0"/>
              <a:t>.”  Nesse Interesse dela, ela se depara com a sua primeira questão de gênero, por causa do seu interesse pelo Saxofone. Para o regente da banda, o saxofone não é um instrumento para mulher. A banda precisava de clarinetistas, mas ele ainda declarou: “Quem toca clarinete, toca Saxofone.” E foi aí que ela começou seus primeiros contatos com a música.</a:t>
            </a:r>
          </a:p>
        </p:txBody>
      </p:sp>
    </p:spTree>
    <p:extLst>
      <p:ext uri="{BB962C8B-B14F-4D97-AF65-F5344CB8AC3E}">
        <p14:creationId xmlns:p14="http://schemas.microsoft.com/office/powerpoint/2010/main" val="2686561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l"/>
            <a:r>
              <a:rPr lang="pt-BR" sz="2400" dirty="0" smtClean="0"/>
              <a:t>Relatos</a:t>
            </a:r>
            <a:endParaRPr lang="pt-BR" sz="2400" dirty="0"/>
          </a:p>
        </p:txBody>
      </p:sp>
      <p:sp>
        <p:nvSpPr>
          <p:cNvPr id="3" name="Espaço Reservado para Conteúdo 2"/>
          <p:cNvSpPr>
            <a:spLocks noGrp="1"/>
          </p:cNvSpPr>
          <p:nvPr>
            <p:ph idx="1"/>
          </p:nvPr>
        </p:nvSpPr>
        <p:spPr>
          <a:xfrm>
            <a:off x="457200" y="1412776"/>
            <a:ext cx="8229600" cy="5256584"/>
          </a:xfrm>
        </p:spPr>
        <p:txBody>
          <a:bodyPr>
            <a:normAutofit lnSpcReduction="10000"/>
          </a:bodyPr>
          <a:lstStyle/>
          <a:p>
            <a:pPr marL="0" indent="0">
              <a:buNone/>
            </a:pPr>
            <a:r>
              <a:rPr lang="pt-BR" sz="2200" dirty="0" smtClean="0"/>
              <a:t>  Os estímulos dos professores declarado no texto era de grande impulso para a sua vida estudantil. Eles eram oque motivavam os esforços para a banda em especial. Ela também declara que não havia muita distinção entre os alunos, pois a maioria de lá eram originados da mesma situação social, e que tudo isso era comum lá. </a:t>
            </a:r>
          </a:p>
          <a:p>
            <a:pPr marL="0" indent="0">
              <a:buNone/>
            </a:pPr>
            <a:r>
              <a:rPr lang="pt-BR" sz="2200" dirty="0" smtClean="0"/>
              <a:t>“Outra </a:t>
            </a:r>
            <a:r>
              <a:rPr lang="pt-BR" sz="2200" dirty="0"/>
              <a:t>lembrança boa deste período era o estímulo e incentivo que recebíamos dos professores, da direção da escola, do regente da banda, esta era uma maneira deles nos impulsionar ao estudo, como um meio para nossa ascensão social, já que a maioria de nós provinha de famílias pobres</a:t>
            </a:r>
            <a:r>
              <a:rPr lang="pt-BR" sz="2200" dirty="0" smtClean="0"/>
              <a:t>.”</a:t>
            </a:r>
          </a:p>
          <a:p>
            <a:pPr marL="0" indent="0">
              <a:buNone/>
            </a:pPr>
            <a:r>
              <a:rPr lang="pt-BR" sz="2200" dirty="0" smtClean="0"/>
              <a:t>“Não </a:t>
            </a:r>
            <a:r>
              <a:rPr lang="pt-BR" sz="2200" dirty="0"/>
              <a:t>havia grande distinção social entre os alunos. Nossa situação social era tão parecida que até as brincadeiras de mau gosto ou como falamos na minha terra, a “encarnação” era sentida por todos, quase sem exceção. E episódios </a:t>
            </a:r>
            <a:r>
              <a:rPr lang="pt-BR" sz="2200" dirty="0" smtClean="0"/>
              <a:t>racistas sexistas</a:t>
            </a:r>
            <a:r>
              <a:rPr lang="pt-BR" sz="2200" dirty="0"/>
              <a:t>, </a:t>
            </a:r>
            <a:r>
              <a:rPr lang="pt-BR" sz="2200" dirty="0" err="1"/>
              <a:t>homofóbicos</a:t>
            </a:r>
            <a:r>
              <a:rPr lang="pt-BR" sz="2200" dirty="0"/>
              <a:t> eu nunca presenciei, assim como nunca passei por estas situações, pelo menos que eu tenha percebido</a:t>
            </a:r>
            <a:r>
              <a:rPr lang="pt-BR" sz="2200" dirty="0" smtClean="0"/>
              <a:t>.”</a:t>
            </a:r>
          </a:p>
          <a:p>
            <a:pPr marL="0" indent="0">
              <a:buNone/>
            </a:pPr>
            <a:endParaRPr lang="pt-BR" sz="2000" dirty="0"/>
          </a:p>
        </p:txBody>
      </p:sp>
    </p:spTree>
    <p:extLst>
      <p:ext uri="{BB962C8B-B14F-4D97-AF65-F5344CB8AC3E}">
        <p14:creationId xmlns:p14="http://schemas.microsoft.com/office/powerpoint/2010/main" val="4142493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400" dirty="0" smtClean="0"/>
              <a:t>A vida no conservatório e sua relação com a banda da escola</a:t>
            </a:r>
            <a:endParaRPr lang="pt-BR" sz="2400" dirty="0"/>
          </a:p>
        </p:txBody>
      </p:sp>
      <p:sp>
        <p:nvSpPr>
          <p:cNvPr id="3" name="Espaço Reservado para Conteúdo 2"/>
          <p:cNvSpPr>
            <a:spLocks noGrp="1"/>
          </p:cNvSpPr>
          <p:nvPr>
            <p:ph idx="1"/>
          </p:nvPr>
        </p:nvSpPr>
        <p:spPr/>
        <p:txBody>
          <a:bodyPr>
            <a:normAutofit/>
          </a:bodyPr>
          <a:lstStyle/>
          <a:p>
            <a:pPr marL="0" indent="0">
              <a:buNone/>
            </a:pPr>
            <a:r>
              <a:rPr lang="pt-BR" sz="2000" dirty="0" smtClean="0"/>
              <a:t>“Eu </a:t>
            </a:r>
            <a:r>
              <a:rPr lang="pt-BR" sz="2000" dirty="0"/>
              <a:t>decidi procurar uma escola para continuar meus estudos de clarinete, pois em breve eu sairia da escola onde tinha a banda. E na busca de informações encontrei o Conservatório Carlos </a:t>
            </a:r>
            <a:r>
              <a:rPr lang="pt-BR" sz="2000" dirty="0" smtClean="0"/>
              <a:t>Gomes, </a:t>
            </a:r>
            <a:r>
              <a:rPr lang="pt-BR" sz="2000" dirty="0"/>
              <a:t>local onde eu poderia ter uma qualificação melhor e continuar com meus estudos. Fui ao Conservatório, pedi informações, me inscrevi, fiz a prova de admissão e passei. Diferente da realidade das escolas onde estudei, o Conservatório foi mais diverso ainda, pois distinção de classe social era um diferencial ali. E o estudo dos instrumentos demonstrava as quais classes pertenciam os alunos. </a:t>
            </a:r>
            <a:endParaRPr lang="pt-BR" sz="2000" dirty="0" smtClean="0"/>
          </a:p>
          <a:p>
            <a:pPr marL="0" indent="0">
              <a:buNone/>
            </a:pPr>
            <a:r>
              <a:rPr lang="pt-BR" sz="2000" dirty="0"/>
              <a:t>Mais uma vez pude comprovar que o acesso ao estudo de música não era tão democrático assim, e que a estratificação social e de gênero também determinava quais os instrumentos musicais a serem estudados</a:t>
            </a:r>
            <a:r>
              <a:rPr lang="pt-BR" sz="2000" dirty="0" smtClean="0"/>
              <a:t>.”</a:t>
            </a:r>
            <a:endParaRPr lang="pt-BR" sz="2000" dirty="0"/>
          </a:p>
        </p:txBody>
      </p:sp>
    </p:spTree>
    <p:extLst>
      <p:ext uri="{BB962C8B-B14F-4D97-AF65-F5344CB8AC3E}">
        <p14:creationId xmlns:p14="http://schemas.microsoft.com/office/powerpoint/2010/main" val="1018464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a:xfrm>
            <a:off x="467544" y="1556792"/>
            <a:ext cx="8229600" cy="4525963"/>
          </a:xfrm>
        </p:spPr>
        <p:txBody>
          <a:bodyPr>
            <a:normAutofit/>
          </a:bodyPr>
          <a:lstStyle/>
          <a:p>
            <a:pPr marL="0" indent="0">
              <a:buNone/>
            </a:pPr>
            <a:r>
              <a:rPr lang="pt-BR" sz="2000" dirty="0" smtClean="0"/>
              <a:t>A relação de instrumentistas no conservatório, assim como declarado no texto, eram bem específicos. Os estudos dos instrumentos especificavam de qual classes os alunos pertenciam.</a:t>
            </a:r>
          </a:p>
          <a:p>
            <a:pPr marL="0" indent="0">
              <a:buNone/>
            </a:pPr>
            <a:r>
              <a:rPr lang="pt-BR" sz="2000" dirty="0" smtClean="0"/>
              <a:t>De um lado, os pianistas eram provenientes de famílias ricas e tradicionais provenientes de Belém. </a:t>
            </a:r>
          </a:p>
          <a:p>
            <a:pPr marL="0" indent="0">
              <a:buNone/>
            </a:pPr>
            <a:r>
              <a:rPr lang="pt-BR" sz="2000" dirty="0" smtClean="0"/>
              <a:t>Os de cordas, vinham de um projeto social chamado “Projeto Cordas” direcionadas a crianças e adolescentes de baixa renda.</a:t>
            </a:r>
          </a:p>
          <a:p>
            <a:pPr marL="0" indent="0">
              <a:buNone/>
            </a:pPr>
            <a:r>
              <a:rPr lang="pt-BR" sz="2000" dirty="0" smtClean="0"/>
              <a:t>Os de sopros, vinham da classe popular, com raríssimos instrumentistas de elite. A maioria que estudavam lá vieram da igreja Assembleia de Deus, como um ponto de curiosidade.</a:t>
            </a:r>
          </a:p>
          <a:p>
            <a:pPr marL="0" indent="0">
              <a:buNone/>
            </a:pPr>
            <a:r>
              <a:rPr lang="pt-BR" sz="2000" dirty="0" smtClean="0"/>
              <a:t>Os percussionistas, que também eram de classes populares, procuravam a maioria pela bateria. Os que tinham uma condição de renda maior estudavam o tímpano, marimba, xilofone, entre outros.</a:t>
            </a:r>
            <a:endParaRPr lang="pt-BR" sz="2400" dirty="0"/>
          </a:p>
        </p:txBody>
      </p:sp>
    </p:spTree>
    <p:extLst>
      <p:ext uri="{BB962C8B-B14F-4D97-AF65-F5344CB8AC3E}">
        <p14:creationId xmlns:p14="http://schemas.microsoft.com/office/powerpoint/2010/main" val="3730744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692696"/>
            <a:ext cx="8229600" cy="1143000"/>
          </a:xfrm>
        </p:spPr>
        <p:txBody>
          <a:bodyPr>
            <a:normAutofit fontScale="90000"/>
          </a:bodyPr>
          <a:lstStyle/>
          <a:p>
            <a:r>
              <a:rPr lang="pt-BR" sz="2700" dirty="0" smtClean="0"/>
              <a:t/>
            </a:r>
            <a:br>
              <a:rPr lang="pt-BR" sz="2700" dirty="0" smtClean="0"/>
            </a:br>
            <a:r>
              <a:rPr lang="pt-BR" sz="2700" dirty="0" smtClean="0"/>
              <a:t>Pesquisa </a:t>
            </a:r>
            <a:r>
              <a:rPr lang="pt-BR" sz="2700" dirty="0"/>
              <a:t>do Boi-bumbá Alvorada da Hortinha</a:t>
            </a:r>
            <a:r>
              <a:rPr lang="pt-BR" dirty="0"/>
              <a:t/>
            </a:r>
            <a:br>
              <a:rPr lang="pt-BR" dirty="0"/>
            </a:br>
            <a:endParaRPr lang="pt-BR" dirty="0"/>
          </a:p>
        </p:txBody>
      </p:sp>
      <p:sp>
        <p:nvSpPr>
          <p:cNvPr id="3" name="Espaço Reservado para Conteúdo 2"/>
          <p:cNvSpPr>
            <a:spLocks noGrp="1"/>
          </p:cNvSpPr>
          <p:nvPr>
            <p:ph idx="1"/>
          </p:nvPr>
        </p:nvSpPr>
        <p:spPr>
          <a:xfrm>
            <a:off x="395536" y="1844824"/>
            <a:ext cx="8229600" cy="4525963"/>
          </a:xfrm>
        </p:spPr>
        <p:txBody>
          <a:bodyPr/>
          <a:lstStyle/>
          <a:p>
            <a:pPr marL="0" indent="0">
              <a:buNone/>
            </a:pPr>
            <a:r>
              <a:rPr lang="pt-BR" sz="2000" dirty="0" smtClean="0"/>
              <a:t>&gt;  Montagem de um grupo em Belém do Pará do boi-bumbá feita de uma escola (Escola Manuel de Jesus Morais) de periferia da cidade. Essa experiência foi realizado no último ano de faculdade.</a:t>
            </a:r>
          </a:p>
          <a:p>
            <a:pPr marL="0" indent="0">
              <a:buNone/>
            </a:pPr>
            <a:r>
              <a:rPr lang="pt-BR" sz="2000" dirty="0"/>
              <a:t> </a:t>
            </a:r>
            <a:r>
              <a:rPr lang="pt-BR" sz="2000" dirty="0" smtClean="0"/>
              <a:t>Esse trabalho passou por várias aventuras e apresentações que envolviam locais que passavam por descasos sociais como a violência e descaso social. O grupo era formado por uma comunidade ao redor da escola. Era um local que que era bem precário em relação a infraestrutura, no que tange ao saneamento básico.</a:t>
            </a:r>
          </a:p>
          <a:p>
            <a:pPr marL="0" indent="0">
              <a:buNone/>
            </a:pPr>
            <a:r>
              <a:rPr lang="pt-BR" sz="2000" dirty="0" smtClean="0"/>
              <a:t> </a:t>
            </a:r>
            <a:endParaRPr lang="pt-BR" sz="2000" dirty="0"/>
          </a:p>
        </p:txBody>
      </p:sp>
    </p:spTree>
    <p:extLst>
      <p:ext uri="{BB962C8B-B14F-4D97-AF65-F5344CB8AC3E}">
        <p14:creationId xmlns:p14="http://schemas.microsoft.com/office/powerpoint/2010/main" val="2523466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r>
              <a:rPr lang="pt-BR" sz="2400" dirty="0" smtClean="0"/>
              <a:t>“[...] eu </a:t>
            </a:r>
            <a:r>
              <a:rPr lang="pt-BR" sz="2400" dirty="0"/>
              <a:t>percebi a dura realidade dos mesmos e a escola como único recurso para a melhoria de vida, para as meninas a situação parecia mais complicada ainda, pois se uma gravidez precoce surgisse, os filhos ou o casamento era uma solução e também um impedimento em longo prazo para o avanço nos estudos. Apesar de observar todas estas situações de desigualdades e as vicissitudes experimentadas por aquelas pessoas, eu não conseguia pensar além, realizar uma leitura crítica daquela realidade, pois só me interessava pela prática musical do Boi-bumbá, separada daquela realidade social. Como se fosse possível</a:t>
            </a:r>
            <a:r>
              <a:rPr lang="pt-BR" sz="2400" dirty="0" smtClean="0"/>
              <a:t>.”</a:t>
            </a:r>
            <a:endParaRPr lang="pt-BR" sz="2400" dirty="0"/>
          </a:p>
        </p:txBody>
      </p:sp>
    </p:spTree>
    <p:extLst>
      <p:ext uri="{BB962C8B-B14F-4D97-AF65-F5344CB8AC3E}">
        <p14:creationId xmlns:p14="http://schemas.microsoft.com/office/powerpoint/2010/main" val="1262088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l"/>
            <a:r>
              <a:rPr lang="pt-BR" sz="2400" dirty="0" smtClean="0"/>
              <a:t>Conclusão</a:t>
            </a:r>
            <a:endParaRPr lang="pt-BR" sz="2400" dirty="0"/>
          </a:p>
        </p:txBody>
      </p:sp>
      <p:sp>
        <p:nvSpPr>
          <p:cNvPr id="3" name="Espaço Reservado para Conteúdo 2"/>
          <p:cNvSpPr>
            <a:spLocks noGrp="1"/>
          </p:cNvSpPr>
          <p:nvPr>
            <p:ph idx="1"/>
          </p:nvPr>
        </p:nvSpPr>
        <p:spPr/>
        <p:txBody>
          <a:bodyPr>
            <a:normAutofit/>
          </a:bodyPr>
          <a:lstStyle/>
          <a:p>
            <a:pPr marL="0" indent="0">
              <a:buNone/>
            </a:pPr>
            <a:r>
              <a:rPr lang="pt-BR" sz="2000" dirty="0" smtClean="0"/>
              <a:t>Com isso, ela termina o capítulo dizendo que o ingresso dela no conservatório foi muito importante, pois o gosto pela música europeia se intensificou e teve muitas experiências. </a:t>
            </a:r>
          </a:p>
          <a:p>
            <a:pPr marL="0" indent="0">
              <a:buNone/>
            </a:pPr>
            <a:endParaRPr lang="pt-BR" sz="2000" dirty="0" smtClean="0"/>
          </a:p>
          <a:p>
            <a:pPr marL="0" indent="0">
              <a:buNone/>
            </a:pPr>
            <a:r>
              <a:rPr lang="pt-BR" sz="2000" dirty="0" smtClean="0"/>
              <a:t>- Ela iniciou sua carreira como Licenciatura em Música na universidade, e teve vários conhecimentos específicos que abriu sua mente. Os três primeiros anos de faculdade foram oque alavancaram o seu interesse pela música erudita europeia, oque levou a ela se aprofundar mais no conceito da musicalização num âmbito geral.</a:t>
            </a:r>
            <a:endParaRPr lang="pt-BR" sz="2000" dirty="0"/>
          </a:p>
        </p:txBody>
      </p:sp>
    </p:spTree>
    <p:extLst>
      <p:ext uri="{BB962C8B-B14F-4D97-AF65-F5344CB8AC3E}">
        <p14:creationId xmlns:p14="http://schemas.microsoft.com/office/powerpoint/2010/main" val="1389003577"/>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410</TotalTime>
  <Words>1333</Words>
  <Application>Microsoft Office PowerPoint</Application>
  <PresentationFormat>Apresentação na tela (4:3)</PresentationFormat>
  <Paragraphs>53</Paragraphs>
  <Slides>10</Slides>
  <Notes>2</Notes>
  <HiddenSlides>0</HiddenSlides>
  <MMClips>0</MMClips>
  <ScaleCrop>false</ScaleCrop>
  <HeadingPairs>
    <vt:vector size="4" baseType="variant">
      <vt:variant>
        <vt:lpstr>Tema</vt:lpstr>
      </vt:variant>
      <vt:variant>
        <vt:i4>1</vt:i4>
      </vt:variant>
      <vt:variant>
        <vt:lpstr>Títulos de slides</vt:lpstr>
      </vt:variant>
      <vt:variant>
        <vt:i4>10</vt:i4>
      </vt:variant>
    </vt:vector>
  </HeadingPairs>
  <TitlesOfParts>
    <vt:vector size="11" baseType="lpstr">
      <vt:lpstr>Tema do Office</vt:lpstr>
      <vt:lpstr>ESCRITA PERFORMÁTICA EM ETNOMUSICOLOGIA: UMA PROPOSTA PRESUNÇOSA A PARTIR DA MINHA RELAÇÃO COM A MÚSICA</vt:lpstr>
      <vt:lpstr>Apresentação do PowerPoint</vt:lpstr>
      <vt:lpstr>Apresentação do PowerPoint</vt:lpstr>
      <vt:lpstr>Relatos</vt:lpstr>
      <vt:lpstr>A vida no conservatório e sua relação com a banda da escola</vt:lpstr>
      <vt:lpstr>Apresentação do PowerPoint</vt:lpstr>
      <vt:lpstr> Pesquisa do Boi-bumbá Alvorada da Hortinha </vt:lpstr>
      <vt:lpstr>Apresentação do PowerPoint</vt:lpstr>
      <vt:lpstr>Conclusão</vt:lpstr>
      <vt:lpstr>JORGETE MARIA PORTAL LAGO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ESCRITA PERFORMÁTICA EM ETNOMUSICOLOGIA: UMA PROPOSTA PRESUNÇOSA A PARTIR DA MINHA RELAÇÃO COM A MÚSICA</dc:title>
  <dc:creator>User</dc:creator>
  <cp:lastModifiedBy>User</cp:lastModifiedBy>
  <cp:revision>37</cp:revision>
  <dcterms:created xsi:type="dcterms:W3CDTF">2018-08-12T14:44:11Z</dcterms:created>
  <dcterms:modified xsi:type="dcterms:W3CDTF">2018-10-30T00:05:25Z</dcterms:modified>
</cp:coreProperties>
</file>