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65" r:id="rId2"/>
    <p:sldId id="271" r:id="rId3"/>
    <p:sldId id="268" r:id="rId4"/>
    <p:sldId id="259" r:id="rId5"/>
    <p:sldId id="296" r:id="rId6"/>
    <p:sldId id="310" r:id="rId7"/>
    <p:sldId id="293" r:id="rId8"/>
    <p:sldId id="309" r:id="rId9"/>
    <p:sldId id="307" r:id="rId10"/>
    <p:sldId id="290" r:id="rId11"/>
    <p:sldId id="291" r:id="rId12"/>
    <p:sldId id="304" r:id="rId13"/>
    <p:sldId id="292" r:id="rId14"/>
    <p:sldId id="294" r:id="rId15"/>
    <p:sldId id="305" r:id="rId16"/>
    <p:sldId id="303" r:id="rId17"/>
    <p:sldId id="297" r:id="rId18"/>
    <p:sldId id="308" r:id="rId19"/>
    <p:sldId id="301" r:id="rId20"/>
    <p:sldId id="298" r:id="rId21"/>
    <p:sldId id="300" r:id="rId22"/>
    <p:sldId id="302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uli Black" panose="020F0502020204030204" pitchFamily="34" charset="0"/>
      <p:regular r:id="rId29"/>
      <p:bold r:id="rId30"/>
      <p:italic r:id="rId31"/>
      <p:boldItalic r:id="rId32"/>
    </p:embeddedFont>
    <p:embeddedFont>
      <p:font typeface="Muli Bold Bold" panose="020F0502020204030204" pitchFamily="34" charset="0"/>
      <p:regular r:id="rId33"/>
      <p:bold r:id="rId34"/>
      <p:italic r:id="rId35"/>
      <p:boldItalic r:id="rId36"/>
    </p:embeddedFont>
    <p:embeddedFont>
      <p:font typeface="Roboto Mono" pitchFamily="49" charset="0"/>
      <p:regular r:id="rId37"/>
      <p:bold r:id="rId38"/>
      <p:italic r:id="rId39"/>
      <p:boldItalic r:id="rId40"/>
    </p:embeddedFont>
    <p:embeddedFont>
      <p:font typeface="Roboto Mono Regular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05" autoAdjust="0"/>
    <p:restoredTop sz="94553" autoAdjust="0"/>
  </p:normalViewPr>
  <p:slideViewPr>
    <p:cSldViewPr>
      <p:cViewPr varScale="1">
        <p:scale>
          <a:sx n="74" d="100"/>
          <a:sy n="74" d="100"/>
        </p:scale>
        <p:origin x="224" y="3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4E845D78-37D1-45B0-C3EA-368280C6FE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9855D69-4BFC-A3D6-DF25-42B46063270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6D91C1A-4C3B-F640-8CC8-5D96D20252F5}" type="datetimeFigureOut">
              <a:rPr lang="pt-BR"/>
              <a:pPr>
                <a:defRPr/>
              </a:pPr>
              <a:t>19/04/2023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51D25BB2-7374-A5A8-AF5A-E47C316931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9803042B-0784-B124-BED2-F3E0D0E6B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CA4104-EEB0-5690-61D4-60B40DF68B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87E6FA-2A65-29A4-26EE-90D51B6BC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DDB63E3-5783-8742-A76A-94F680C8009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ço Reservado para Imagem de Slide 1">
            <a:extLst>
              <a:ext uri="{FF2B5EF4-FFF2-40B4-BE49-F238E27FC236}">
                <a16:creationId xmlns:a16="http://schemas.microsoft.com/office/drawing/2014/main" id="{37597E48-E076-16D9-D6B6-77CA46C4F3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ço Reservado para Anotações 2">
            <a:extLst>
              <a:ext uri="{FF2B5EF4-FFF2-40B4-BE49-F238E27FC236}">
                <a16:creationId xmlns:a16="http://schemas.microsoft.com/office/drawing/2014/main" id="{F6081E51-678A-99BC-12EE-9CE3702958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5123" name="Espaço Reservado para Número de Slide 3">
            <a:extLst>
              <a:ext uri="{FF2B5EF4-FFF2-40B4-BE49-F238E27FC236}">
                <a16:creationId xmlns:a16="http://schemas.microsoft.com/office/drawing/2014/main" id="{CF88F758-BD11-EF50-B710-A663F0ACD3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98B47D4-3128-7642-B680-A68E9BA6CBFA}" type="slidenum">
              <a:rPr lang="pt-BR" altLang="pt-BR"/>
              <a:pPr/>
              <a:t>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ço Reservado para Imagem de Slide 1">
            <a:extLst>
              <a:ext uri="{FF2B5EF4-FFF2-40B4-BE49-F238E27FC236}">
                <a16:creationId xmlns:a16="http://schemas.microsoft.com/office/drawing/2014/main" id="{4ABACE91-70E0-FEC0-39CC-72FF8A8F32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Espaço Reservado para Anotações 2">
            <a:extLst>
              <a:ext uri="{FF2B5EF4-FFF2-40B4-BE49-F238E27FC236}">
                <a16:creationId xmlns:a16="http://schemas.microsoft.com/office/drawing/2014/main" id="{9F9802BC-D10B-8319-39A4-12410F7B5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17411" name="Espaço Reservado para Número de Slide 3">
            <a:extLst>
              <a:ext uri="{FF2B5EF4-FFF2-40B4-BE49-F238E27FC236}">
                <a16:creationId xmlns:a16="http://schemas.microsoft.com/office/drawing/2014/main" id="{62304A36-2516-17CE-5051-52FB9E6E6D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CE312DA-8281-814F-A5A8-3ED38CF1E441}" type="slidenum">
              <a:rPr lang="pt-BR" altLang="pt-BR"/>
              <a:pPr/>
              <a:t>16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ço Reservado para Imagem de Slide 1">
            <a:extLst>
              <a:ext uri="{FF2B5EF4-FFF2-40B4-BE49-F238E27FC236}">
                <a16:creationId xmlns:a16="http://schemas.microsoft.com/office/drawing/2014/main" id="{4ABACE91-70E0-FEC0-39CC-72FF8A8F32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Espaço Reservado para Anotações 2">
            <a:extLst>
              <a:ext uri="{FF2B5EF4-FFF2-40B4-BE49-F238E27FC236}">
                <a16:creationId xmlns:a16="http://schemas.microsoft.com/office/drawing/2014/main" id="{9F9802BC-D10B-8319-39A4-12410F7B57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17411" name="Espaço Reservado para Número de Slide 3">
            <a:extLst>
              <a:ext uri="{FF2B5EF4-FFF2-40B4-BE49-F238E27FC236}">
                <a16:creationId xmlns:a16="http://schemas.microsoft.com/office/drawing/2014/main" id="{62304A36-2516-17CE-5051-52FB9E6E6D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CE312DA-8281-814F-A5A8-3ED38CF1E441}" type="slidenum">
              <a:rPr lang="pt-BR" altLang="pt-BR"/>
              <a:pPr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287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ço Reservado para Imagem de Slide 1">
            <a:extLst>
              <a:ext uri="{FF2B5EF4-FFF2-40B4-BE49-F238E27FC236}">
                <a16:creationId xmlns:a16="http://schemas.microsoft.com/office/drawing/2014/main" id="{A3C84321-187B-B349-3244-0060507C16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Espaço Reservado para Anotações 2">
            <a:extLst>
              <a:ext uri="{FF2B5EF4-FFF2-40B4-BE49-F238E27FC236}">
                <a16:creationId xmlns:a16="http://schemas.microsoft.com/office/drawing/2014/main" id="{2261E2FE-538F-9E3E-714D-EADBCB0AF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23555" name="Espaço Reservado para Número de Slide 3">
            <a:extLst>
              <a:ext uri="{FF2B5EF4-FFF2-40B4-BE49-F238E27FC236}">
                <a16:creationId xmlns:a16="http://schemas.microsoft.com/office/drawing/2014/main" id="{01F50668-C91A-FB5C-AA34-CA84ABCEF3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49B1A1-B898-3347-A8CC-5D139C17F1C4}" type="slidenum">
              <a:rPr lang="pt-BR" altLang="pt-BR"/>
              <a:pPr/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7868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ço Reservado para Imagem de Slide 1">
            <a:extLst>
              <a:ext uri="{FF2B5EF4-FFF2-40B4-BE49-F238E27FC236}">
                <a16:creationId xmlns:a16="http://schemas.microsoft.com/office/drawing/2014/main" id="{8EB1024F-61EA-7E6B-0EFB-160D144A6C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Espaço Reservado para Anotações 2">
            <a:extLst>
              <a:ext uri="{FF2B5EF4-FFF2-40B4-BE49-F238E27FC236}">
                <a16:creationId xmlns:a16="http://schemas.microsoft.com/office/drawing/2014/main" id="{B5B93E4C-2C74-81A8-8474-B15706660D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21507" name="Espaço Reservado para Número de Slide 3">
            <a:extLst>
              <a:ext uri="{FF2B5EF4-FFF2-40B4-BE49-F238E27FC236}">
                <a16:creationId xmlns:a16="http://schemas.microsoft.com/office/drawing/2014/main" id="{18BD3B41-70D0-FA2B-FDF0-F140F8C731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4010328-DD91-7843-A83A-F59AB0332529}" type="slidenum">
              <a:rPr lang="pt-BR" altLang="pt-BR"/>
              <a:pPr/>
              <a:t>21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ço Reservado para Imagem de Slide 1">
            <a:extLst>
              <a:ext uri="{FF2B5EF4-FFF2-40B4-BE49-F238E27FC236}">
                <a16:creationId xmlns:a16="http://schemas.microsoft.com/office/drawing/2014/main" id="{C49FE313-36A0-D578-B6AF-05991BC047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Espaço Reservado para Anotações 2">
            <a:extLst>
              <a:ext uri="{FF2B5EF4-FFF2-40B4-BE49-F238E27FC236}">
                <a16:creationId xmlns:a16="http://schemas.microsoft.com/office/drawing/2014/main" id="{71B1527A-E012-676F-C08A-3D1FA8A10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25603" name="Espaço Reservado para Número de Slide 3">
            <a:extLst>
              <a:ext uri="{FF2B5EF4-FFF2-40B4-BE49-F238E27FC236}">
                <a16:creationId xmlns:a16="http://schemas.microsoft.com/office/drawing/2014/main" id="{8FA09C3E-1CF8-ED9E-AEF1-947B6821AD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77022D5-CF62-B94A-AE03-340E93558F36}" type="slidenum">
              <a:rPr lang="pt-BR" altLang="pt-BR"/>
              <a:pPr/>
              <a:t>22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B4442-1F39-093E-5B3B-8D50103FE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3D6EB-FB69-5C4F-AE06-AC28327B3068}" type="datetimeFigureOut">
              <a:rPr lang="en-US"/>
              <a:pPr>
                <a:defRPr/>
              </a:pPr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FD885-0A20-1B7F-D4CF-7F307C6B9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99907-693F-73ED-7851-2BB17F62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3822F-C63D-1340-A6A6-BF17760D054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44220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9B73-2A6E-DFF4-6378-6CC0B368C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8F4A1-806B-684B-824A-2567FC99114D}" type="datetimeFigureOut">
              <a:rPr lang="en-US"/>
              <a:pPr>
                <a:defRPr/>
              </a:pPr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6A750-FE76-ED78-A795-F2287DCA4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ED3AC-D4D5-1E5B-515D-B05D8A41E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AD3F9-D06F-6F48-8F34-38F589D2B0A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8590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6862C-8B32-4E8F-3D35-321C0DF3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2BFF9-AF2F-EF4F-9EDA-B7F31E5B69BF}" type="datetimeFigureOut">
              <a:rPr lang="en-US"/>
              <a:pPr>
                <a:defRPr/>
              </a:pPr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20197-45BA-C577-CF39-289DA152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363F5-E4D7-8728-B72D-3CF96F0D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EF14-8334-364B-942E-389233275BF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4891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8E1EE-94B8-0ABF-1740-5F1362E90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A8EFD-A0C2-CC43-8E8F-FEFAAB3EAEA7}" type="datetimeFigureOut">
              <a:rPr lang="en-US"/>
              <a:pPr>
                <a:defRPr/>
              </a:pPr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B7587-B686-3A85-97EB-457CBBA42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79B23-1F80-9A30-6459-335F7E519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30F24-656F-7B4E-8AB9-9969BD897B1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6480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FFBDC-B2A1-4728-DF1D-83D38C01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6C44F-24F5-4043-8849-A828E328C81B}" type="datetimeFigureOut">
              <a:rPr lang="en-US"/>
              <a:pPr>
                <a:defRPr/>
              </a:pPr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DA137-8114-0A31-E612-7E51B441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7210D-F3DA-6E15-CC31-4869E56F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B6647-E735-F54A-A1C8-C9650DF014C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2906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1FCFA7-8E53-402B-2569-5AB37B27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5E3E3-5E16-774B-BD06-F63E4BE6AF04}" type="datetimeFigureOut">
              <a:rPr lang="en-US"/>
              <a:pPr>
                <a:defRPr/>
              </a:pPr>
              <a:t>4/19/23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2023463-E26F-23C4-9BBF-34E3AC8AB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41ABB6-67F6-4ECC-68C5-45D334B8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BA86-780E-7742-8301-15F638C99B9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26541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8161CB0-D8F1-0484-6CB3-14451D34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53685-0A66-AA4E-9FCE-DFAFA388C8E0}" type="datetimeFigureOut">
              <a:rPr lang="en-US"/>
              <a:pPr>
                <a:defRPr/>
              </a:pPr>
              <a:t>4/19/23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F1DFA8-E053-F8BC-C454-496062EE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4D41FD-E3B9-1C52-71A4-1B74A484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248C1-F54A-CD45-92A9-B1CA16D6972D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9892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F7FFA4D-C73A-1C56-AC58-2D44757EE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5E89-EDD1-6048-BF80-5485E085BB9E}" type="datetimeFigureOut">
              <a:rPr lang="en-US"/>
              <a:pPr>
                <a:defRPr/>
              </a:pPr>
              <a:t>4/19/23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B96C2BB-F887-2444-ABB7-8BB10F8DC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62D858-31E0-6C60-0944-9428A7B82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37846-8797-514A-B008-D87C2B1F85E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19827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46A62F3-6C7F-F4C3-F8AB-E987C3DC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93115-F836-AB41-8569-2EA2B3DCE5B5}" type="datetimeFigureOut">
              <a:rPr lang="en-US"/>
              <a:pPr>
                <a:defRPr/>
              </a:pPr>
              <a:t>4/19/23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C299F3B-BDF6-BE35-31E6-91294E29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70D375D-3306-D1D9-EEC5-2700D9E73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9CA54-B1A7-A343-819B-CF72AC1601EB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4483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8D016B-6B8E-CA44-5F00-969FBAFD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056A4-64BB-B84E-BD04-11A8AF818994}" type="datetimeFigureOut">
              <a:rPr lang="en-US"/>
              <a:pPr>
                <a:defRPr/>
              </a:pPr>
              <a:t>4/19/23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6CF4F6-7E11-F916-5081-C985A7900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8F99DA-5C95-9292-0D95-3E4E68462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BB7CC-20DB-674F-A639-14BE599866D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2911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8FD447-BBA4-4E83-F0EA-35493479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10761-A91B-014F-A055-4D65BBC5A5E5}" type="datetimeFigureOut">
              <a:rPr lang="en-US"/>
              <a:pPr>
                <a:defRPr/>
              </a:pPr>
              <a:t>4/19/23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99EA9B-DE0D-70F3-60F6-6A276688F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C2BBAC-4E38-E60E-FC4F-100D7C75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3C945-A873-BF41-845C-C898C4A2C18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4366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0B40B61-1D1E-E526-BD0C-B6FA73999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AB169FB-698B-E19A-FD42-F6D2848FF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Click to edit Master text styles</a:t>
            </a:r>
          </a:p>
          <a:p>
            <a:pPr lvl="1"/>
            <a:r>
              <a:rPr lang="en-US" altLang="pt-BR"/>
              <a:t>Second level</a:t>
            </a:r>
          </a:p>
          <a:p>
            <a:pPr lvl="2"/>
            <a:r>
              <a:rPr lang="en-US" altLang="pt-BR"/>
              <a:t>Third level</a:t>
            </a:r>
          </a:p>
          <a:p>
            <a:pPr lvl="3"/>
            <a:r>
              <a:rPr lang="en-US" altLang="pt-BR"/>
              <a:t>Fourth level</a:t>
            </a:r>
          </a:p>
          <a:p>
            <a:pPr lvl="4"/>
            <a:r>
              <a:rPr lang="en-US" altLang="pt-B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9E2BB-F8B5-F8BF-5236-4BE99B8E7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8881AF-A1E5-E647-BE57-2D1FB65D6CCF}" type="datetimeFigureOut">
              <a:rPr lang="en-US"/>
              <a:pPr>
                <a:defRPr/>
              </a:pPr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07C98-F11A-EB55-FFB1-7D1127CE6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7FED6-B126-1561-FB11-CCA28D407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AE812DC-5417-044B-8968-18A80480C827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man in black jacket sitting on white chair">
            <a:extLst>
              <a:ext uri="{FF2B5EF4-FFF2-40B4-BE49-F238E27FC236}">
                <a16:creationId xmlns:a16="http://schemas.microsoft.com/office/drawing/2014/main" id="{3A67E119-1471-8ACC-5D27-C38FFC31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0" r="3006" b="17911"/>
          <a:stretch>
            <a:fillRect/>
          </a:stretch>
        </p:blipFill>
        <p:spPr bwMode="auto">
          <a:xfrm>
            <a:off x="-28575" y="2011363"/>
            <a:ext cx="18288000" cy="827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B0E2D789-D9E4-EF99-FA34-D863876A30D5}"/>
              </a:ext>
            </a:extLst>
          </p:cNvPr>
          <p:cNvGrpSpPr/>
          <p:nvPr/>
        </p:nvGrpSpPr>
        <p:grpSpPr>
          <a:xfrm>
            <a:off x="-1647092" y="-1221958"/>
            <a:ext cx="7371487" cy="7371487"/>
            <a:chOff x="0" y="0"/>
            <a:chExt cx="6350000" cy="6350000"/>
          </a:xfrm>
          <a:solidFill>
            <a:schemeClr val="accent2">
              <a:lumMod val="75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86DC2A-BB63-8B67-83AC-BE858DBFDAA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076" name="TextBox 5">
            <a:extLst>
              <a:ext uri="{FF2B5EF4-FFF2-40B4-BE49-F238E27FC236}">
                <a16:creationId xmlns:a16="http://schemas.microsoft.com/office/drawing/2014/main" id="{0CE16B9F-7D6B-913C-F6E8-02506FFBD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336550"/>
            <a:ext cx="1493520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14950"/>
              </a:lnSpc>
            </a:pPr>
            <a:r>
              <a:rPr lang="pt-BR" altLang="pt-BR" sz="8000">
                <a:solidFill>
                  <a:srgbClr val="FFFFFF"/>
                </a:solidFill>
                <a:latin typeface="Muli Black" pitchFamily="2" charset="77"/>
              </a:rPr>
              <a:t>Direito Econômico Digital</a:t>
            </a:r>
          </a:p>
        </p:txBody>
      </p:sp>
      <p:grpSp>
        <p:nvGrpSpPr>
          <p:cNvPr id="3077" name="Group 6">
            <a:extLst>
              <a:ext uri="{FF2B5EF4-FFF2-40B4-BE49-F238E27FC236}">
                <a16:creationId xmlns:a16="http://schemas.microsoft.com/office/drawing/2014/main" id="{521CA793-B9F4-5025-72E6-143F400FC6D6}"/>
              </a:ext>
            </a:extLst>
          </p:cNvPr>
          <p:cNvGrpSpPr>
            <a:grpSpLocks/>
          </p:cNvGrpSpPr>
          <p:nvPr/>
        </p:nvGrpSpPr>
        <p:grpSpPr bwMode="auto">
          <a:xfrm>
            <a:off x="17456150" y="1333500"/>
            <a:ext cx="1179513" cy="1179513"/>
            <a:chOff x="0" y="0"/>
            <a:chExt cx="6350000" cy="6350000"/>
          </a:xfrm>
        </p:grpSpPr>
        <p:sp>
          <p:nvSpPr>
            <p:cNvPr id="3079" name="Freeform 7">
              <a:extLst>
                <a:ext uri="{FF2B5EF4-FFF2-40B4-BE49-F238E27FC236}">
                  <a16:creationId xmlns:a16="http://schemas.microsoft.com/office/drawing/2014/main" id="{23C7DCFB-E179-B4E4-4F07-CF46E95C0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67" y="0"/>
              <a:ext cx="6321665" cy="6350000"/>
            </a:xfrm>
            <a:custGeom>
              <a:avLst/>
              <a:gdLst>
                <a:gd name="T0" fmla="*/ 3160833 w 6321665"/>
                <a:gd name="T1" fmla="*/ 0 h 6350000"/>
                <a:gd name="T2" fmla="*/ 3160833 w 6321665"/>
                <a:gd name="T3" fmla="*/ 0 h 6350000"/>
                <a:gd name="T4" fmla="*/ 6321666 w 6321665"/>
                <a:gd name="T5" fmla="*/ 3175000 h 6350000"/>
                <a:gd name="T6" fmla="*/ 3160833 w 6321665"/>
                <a:gd name="T7" fmla="*/ 6350000 h 6350000"/>
                <a:gd name="T8" fmla="*/ 0 w 6321665"/>
                <a:gd name="T9" fmla="*/ 3175000 h 6350000"/>
                <a:gd name="T10" fmla="*/ 3160833 w 6321665"/>
                <a:gd name="T11" fmla="*/ 0 h 635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915EFE57-C2E5-564F-BCA8-84BD66DA1B7B}"/>
              </a:ext>
            </a:extLst>
          </p:cNvPr>
          <p:cNvSpPr/>
          <p:nvPr/>
        </p:nvSpPr>
        <p:spPr>
          <a:xfrm>
            <a:off x="804998" y="2012058"/>
            <a:ext cx="10777402" cy="13990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3000" spc="21" dirty="0">
                <a:solidFill>
                  <a:schemeClr val="bg1"/>
                </a:solidFill>
                <a:highlight>
                  <a:srgbClr val="800000"/>
                </a:highlight>
                <a:latin typeface="Roboto Mono Regular"/>
              </a:rPr>
              <a:t>Professor Titular André Ramos Tavares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3000" spc="21" dirty="0">
                <a:solidFill>
                  <a:schemeClr val="bg1"/>
                </a:solidFill>
                <a:highlight>
                  <a:srgbClr val="800000"/>
                </a:highlight>
                <a:latin typeface="Roboto Mono Regular"/>
              </a:rPr>
              <a:t>1º Semestre </a:t>
            </a:r>
            <a:r>
              <a:rPr lang="pt-BR" sz="3000" spc="21">
                <a:solidFill>
                  <a:schemeClr val="bg1"/>
                </a:solidFill>
                <a:highlight>
                  <a:srgbClr val="800000"/>
                </a:highlight>
                <a:latin typeface="Roboto Mono Regular"/>
              </a:rPr>
              <a:t>de 2023</a:t>
            </a:r>
            <a:endParaRPr lang="en-US" sz="3000" spc="21" dirty="0">
              <a:solidFill>
                <a:schemeClr val="bg1"/>
              </a:solidFill>
              <a:highlight>
                <a:srgbClr val="800000"/>
              </a:highlight>
              <a:latin typeface="Roboto Mono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Box 2">
            <a:extLst>
              <a:ext uri="{FF2B5EF4-FFF2-40B4-BE49-F238E27FC236}">
                <a16:creationId xmlns:a16="http://schemas.microsoft.com/office/drawing/2014/main" id="{3790F0C6-9F96-8377-AD32-58140DE13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28638"/>
            <a:ext cx="16611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pt-BR" altLang="pt-BR" sz="5200" b="1">
                <a:latin typeface="Muli Bold Bold" pitchFamily="2" charset="77"/>
              </a:rPr>
              <a:t>A Naturalização: Despossuir (Ciclo de 4 estágios)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10954E92-0DA5-4342-ABEF-001F1F255AF1}"/>
              </a:ext>
            </a:extLst>
          </p:cNvPr>
          <p:cNvSpPr txBox="1"/>
          <p:nvPr/>
        </p:nvSpPr>
        <p:spPr>
          <a:xfrm>
            <a:off x="2876550" y="8078788"/>
            <a:ext cx="14509750" cy="5730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2800" b="1" spc="-17" dirty="0">
                <a:solidFill>
                  <a:srgbClr val="000000"/>
                </a:solidFill>
                <a:latin typeface="Roboto Mono Regular"/>
              </a:rPr>
              <a:t>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9393238"/>
            <a:ext cx="7010400" cy="573087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07B2AA4-DA9C-FB43-9AD9-584538ADA60E}"/>
              </a:ext>
            </a:extLst>
          </p:cNvPr>
          <p:cNvSpPr/>
          <p:nvPr/>
        </p:nvSpPr>
        <p:spPr>
          <a:xfrm>
            <a:off x="342900" y="1645857"/>
            <a:ext cx="17602200" cy="671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800" b="1" spc="100" dirty="0">
                <a:latin typeface="Roboto Mono Regular"/>
              </a:rPr>
              <a:t>Incursão: </a:t>
            </a:r>
            <a:r>
              <a:rPr lang="pt-BR" sz="2800" b="1" spc="100" dirty="0">
                <a:solidFill>
                  <a:schemeClr val="bg1"/>
                </a:solidFill>
                <a:highlight>
                  <a:srgbClr val="000080"/>
                </a:highlight>
                <a:latin typeface="Roboto Mono Regular"/>
              </a:rPr>
              <a:t>Forçar novos limites</a:t>
            </a:r>
            <a:r>
              <a:rPr lang="pt-BR" sz="2800" b="1" spc="100" dirty="0">
                <a:solidFill>
                  <a:schemeClr val="bg1"/>
                </a:solidFill>
                <a:latin typeface="Roboto Mono Regular"/>
              </a:rPr>
              <a:t> </a:t>
            </a:r>
            <a:r>
              <a:rPr lang="pt-BR" sz="2800" b="1" spc="100" dirty="0">
                <a:latin typeface="Roboto Mono Regular"/>
              </a:rPr>
              <a:t>até encontrar resistência.</a:t>
            </a:r>
            <a:r>
              <a:rPr lang="pt-BR" sz="2800" spc="100" dirty="0">
                <a:latin typeface="Roboto Mono Regular"/>
              </a:rPr>
              <a:t> Do mais simples ao mais complexo: Notebook/Tablet (</a:t>
            </a:r>
            <a:r>
              <a:rPr lang="pt-BR" sz="2800" b="1" spc="100" dirty="0">
                <a:latin typeface="Roboto Mono Regular"/>
              </a:rPr>
              <a:t>Galaxy</a:t>
            </a:r>
            <a:r>
              <a:rPr lang="pt-BR" sz="2800" spc="100" dirty="0">
                <a:latin typeface="Roboto Mono Regular"/>
              </a:rPr>
              <a:t>), celular (</a:t>
            </a:r>
            <a:r>
              <a:rPr lang="pt-BR" sz="2800" b="1" spc="100" dirty="0">
                <a:latin typeface="Roboto Mono Regular"/>
              </a:rPr>
              <a:t>Android</a:t>
            </a:r>
            <a:r>
              <a:rPr lang="pt-BR" sz="2800" spc="100" dirty="0">
                <a:latin typeface="Roboto Mono Regular"/>
              </a:rPr>
              <a:t>), página de internet (</a:t>
            </a:r>
            <a:r>
              <a:rPr lang="pt-BR" sz="2800" b="1" spc="100" dirty="0">
                <a:latin typeface="Roboto Mono Regular"/>
              </a:rPr>
              <a:t>Google</a:t>
            </a:r>
            <a:r>
              <a:rPr lang="pt-BR" sz="2800" spc="100" dirty="0">
                <a:latin typeface="Roboto Mono Regular"/>
              </a:rPr>
              <a:t>), rua onde você mora (</a:t>
            </a:r>
            <a:r>
              <a:rPr lang="pt-BR" sz="2800" b="1" spc="100" dirty="0">
                <a:latin typeface="Roboto Mono Regular"/>
              </a:rPr>
              <a:t>G. Street </a:t>
            </a:r>
            <a:r>
              <a:rPr lang="pt-BR" sz="2800" b="1" spc="100" dirty="0" err="1">
                <a:latin typeface="Roboto Mono Regular"/>
              </a:rPr>
              <a:t>View</a:t>
            </a:r>
            <a:r>
              <a:rPr lang="pt-BR" sz="2800" spc="100" dirty="0">
                <a:latin typeface="Roboto Mono Regular"/>
              </a:rPr>
              <a:t>), e-mail enviado para amigo (</a:t>
            </a:r>
            <a:r>
              <a:rPr lang="pt-BR" sz="2800" b="1" spc="100" dirty="0">
                <a:latin typeface="Roboto Mono Regular"/>
              </a:rPr>
              <a:t>Gmail</a:t>
            </a:r>
            <a:r>
              <a:rPr lang="pt-BR" sz="2800" spc="100" dirty="0">
                <a:latin typeface="Roboto Mono Regular"/>
              </a:rPr>
              <a:t>), passeio no parque (compartilhar localização obrigatória/</a:t>
            </a:r>
            <a:r>
              <a:rPr lang="pt-BR" sz="2800" b="1" spc="100" dirty="0">
                <a:latin typeface="Roboto Mono Regular"/>
              </a:rPr>
              <a:t>G. </a:t>
            </a:r>
            <a:r>
              <a:rPr lang="pt-BR" sz="2800" b="1" spc="100" dirty="0" err="1">
                <a:latin typeface="Roboto Mono Regular"/>
              </a:rPr>
              <a:t>maps</a:t>
            </a:r>
            <a:r>
              <a:rPr lang="pt-BR" sz="2800" spc="100" dirty="0">
                <a:latin typeface="Roboto Mono Regular"/>
              </a:rPr>
              <a:t>), reuniões profissionais/ aulas remotas (</a:t>
            </a:r>
            <a:r>
              <a:rPr lang="pt-BR" sz="2800" b="1" spc="100" dirty="0">
                <a:latin typeface="Roboto Mono Regular"/>
              </a:rPr>
              <a:t>G. </a:t>
            </a:r>
            <a:r>
              <a:rPr lang="pt-BR" sz="2800" b="1" spc="100" dirty="0" err="1">
                <a:latin typeface="Roboto Mono Regular"/>
              </a:rPr>
              <a:t>meet</a:t>
            </a:r>
            <a:r>
              <a:rPr lang="pt-BR" sz="2800" spc="100" dirty="0">
                <a:latin typeface="Roboto Mono Regular"/>
              </a:rPr>
              <a:t>), produção de conhecimento (G. </a:t>
            </a:r>
            <a:r>
              <a:rPr lang="pt-BR" sz="2800" b="1" spc="100" dirty="0" err="1">
                <a:latin typeface="Roboto Mono Regular"/>
              </a:rPr>
              <a:t>docs</a:t>
            </a:r>
            <a:r>
              <a:rPr lang="pt-BR" sz="2800" spc="100" dirty="0">
                <a:latin typeface="Roboto Mono Regular"/>
              </a:rPr>
              <a:t>), interesses e gostos (</a:t>
            </a:r>
            <a:r>
              <a:rPr lang="pt-BR" sz="2800" b="1" spc="100" dirty="0">
                <a:latin typeface="Roboto Mono Regular"/>
              </a:rPr>
              <a:t>subjetividade humana</a:t>
            </a:r>
            <a:r>
              <a:rPr lang="pt-BR" sz="2800" spc="100" dirty="0">
                <a:latin typeface="Roboto Mono Regular"/>
              </a:rPr>
              <a:t>), dados biométricos (</a:t>
            </a:r>
            <a:r>
              <a:rPr lang="pt-BR" sz="2800" b="1" spc="100" dirty="0">
                <a:latin typeface="Roboto Mono Regular"/>
              </a:rPr>
              <a:t>segurança</a:t>
            </a:r>
            <a:r>
              <a:rPr lang="pt-BR" sz="2800" spc="100" dirty="0">
                <a:latin typeface="Roboto Mono Regular"/>
              </a:rPr>
              <a:t>);</a:t>
            </a:r>
          </a:p>
          <a:p>
            <a:pPr marL="514350" indent="-51435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800" b="1" spc="100" dirty="0">
                <a:latin typeface="Roboto Mono Regular"/>
              </a:rPr>
              <a:t>Habituação</a:t>
            </a:r>
            <a:r>
              <a:rPr lang="pt-BR" sz="2800" spc="100" dirty="0">
                <a:latin typeface="Roboto Mono Regular"/>
              </a:rPr>
              <a:t>: os processos judiciais seguem um rito diverso da tecnologia. Normalização e insensibilidade aos possíveis problemas;</a:t>
            </a:r>
          </a:p>
          <a:p>
            <a:pPr marL="514350" indent="-514350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800" b="1" spc="100" dirty="0">
                <a:latin typeface="Roboto Mono Regular"/>
              </a:rPr>
              <a:t>Adaptação</a:t>
            </a:r>
            <a:r>
              <a:rPr lang="pt-BR" sz="2800" spc="100" dirty="0">
                <a:latin typeface="Roboto Mono Regular"/>
              </a:rPr>
              <a:t>: Quando a empresa é obrigada (juridicamente) a mudar suas práticas: </a:t>
            </a:r>
            <a:r>
              <a:rPr lang="pt-BR" sz="2800" b="1" spc="100" dirty="0">
                <a:solidFill>
                  <a:schemeClr val="accent2"/>
                </a:solidFill>
                <a:latin typeface="Roboto Mono Regular"/>
              </a:rPr>
              <a:t>adaptações superficiais</a:t>
            </a:r>
            <a:r>
              <a:rPr lang="pt-BR" sz="2800" spc="100" dirty="0">
                <a:latin typeface="Roboto Mono Regular"/>
              </a:rPr>
              <a:t>; </a:t>
            </a:r>
          </a:p>
          <a:p>
            <a:pPr marL="514350" indent="-514350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800" b="1" spc="100" dirty="0">
                <a:latin typeface="Roboto Mono Regular"/>
              </a:rPr>
              <a:t>Redirecionamento</a:t>
            </a:r>
            <a:r>
              <a:rPr lang="pt-BR" sz="2800" spc="100" dirty="0">
                <a:latin typeface="Roboto Mono Regular"/>
              </a:rPr>
              <a:t>: Reorganização para uma nova retórica a fim de satisfazer exigências sociais e jurídicas. </a:t>
            </a:r>
            <a:r>
              <a:rPr lang="pt-BR" sz="2800" b="1" spc="100" dirty="0">
                <a:solidFill>
                  <a:schemeClr val="accent2"/>
                </a:solidFill>
                <a:latin typeface="Roboto Mono Regular"/>
              </a:rPr>
              <a:t>Apenas o suficiente.</a:t>
            </a:r>
          </a:p>
        </p:txBody>
      </p:sp>
      <p:sp>
        <p:nvSpPr>
          <p:cNvPr id="10245" name="AutoShape 2">
            <a:extLst>
              <a:ext uri="{FF2B5EF4-FFF2-40B4-BE49-F238E27FC236}">
                <a16:creationId xmlns:a16="http://schemas.microsoft.com/office/drawing/2014/main" id="{8049B5C8-F2FA-35C6-FA91-E59939F581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Box 2">
            <a:extLst>
              <a:ext uri="{FF2B5EF4-FFF2-40B4-BE49-F238E27FC236}">
                <a16:creationId xmlns:a16="http://schemas.microsoft.com/office/drawing/2014/main" id="{AC0BC885-BA27-3D5F-6DD8-FC8F003B8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28638"/>
            <a:ext cx="1661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pt-BR" altLang="pt-BR" sz="6000" b="1">
                <a:latin typeface="Muli Bold Bold" pitchFamily="2" charset="77"/>
              </a:rPr>
              <a:t>Termos de Rendição: o nosso aceite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10954E92-0DA5-4342-ABEF-001F1F255AF1}"/>
              </a:ext>
            </a:extLst>
          </p:cNvPr>
          <p:cNvSpPr txBox="1"/>
          <p:nvPr/>
        </p:nvSpPr>
        <p:spPr>
          <a:xfrm>
            <a:off x="2876550" y="8078788"/>
            <a:ext cx="14509750" cy="5730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2800" b="1" spc="-17" dirty="0">
                <a:solidFill>
                  <a:srgbClr val="000000"/>
                </a:solidFill>
                <a:latin typeface="Roboto Mono Regular"/>
              </a:rPr>
              <a:t>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9393238"/>
            <a:ext cx="7010400" cy="573087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  <p:sp>
        <p:nvSpPr>
          <p:cNvPr id="11268" name="AutoShape 2">
            <a:extLst>
              <a:ext uri="{FF2B5EF4-FFF2-40B4-BE49-F238E27FC236}">
                <a16:creationId xmlns:a16="http://schemas.microsoft.com/office/drawing/2014/main" id="{E9654052-CD50-BAD9-3C14-728CB19C19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23" name="Group 10">
            <a:extLst>
              <a:ext uri="{FF2B5EF4-FFF2-40B4-BE49-F238E27FC236}">
                <a16:creationId xmlns:a16="http://schemas.microsoft.com/office/drawing/2014/main" id="{A32D0FAE-E4AC-B3A4-B136-50D7A295C5C7}"/>
              </a:ext>
            </a:extLst>
          </p:cNvPr>
          <p:cNvGrpSpPr/>
          <p:nvPr/>
        </p:nvGrpSpPr>
        <p:grpSpPr>
          <a:xfrm>
            <a:off x="690823" y="3823992"/>
            <a:ext cx="1334344" cy="1334344"/>
            <a:chOff x="0" y="0"/>
            <a:chExt cx="6350000" cy="6350000"/>
          </a:xfrm>
          <a:solidFill>
            <a:schemeClr val="bg1">
              <a:lumMod val="65000"/>
            </a:schemeClr>
          </a:solidFill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CFD0E3B0-AA25-80DD-5485-FF5BFE29C71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10">
            <a:extLst>
              <a:ext uri="{FF2B5EF4-FFF2-40B4-BE49-F238E27FC236}">
                <a16:creationId xmlns:a16="http://schemas.microsoft.com/office/drawing/2014/main" id="{BD28D478-5D05-B67C-8907-3C7608779156}"/>
              </a:ext>
            </a:extLst>
          </p:cNvPr>
          <p:cNvGrpSpPr/>
          <p:nvPr/>
        </p:nvGrpSpPr>
        <p:grpSpPr>
          <a:xfrm>
            <a:off x="717246" y="1927458"/>
            <a:ext cx="1334344" cy="1334344"/>
            <a:chOff x="0" y="0"/>
            <a:chExt cx="6350000" cy="6350000"/>
          </a:xfrm>
          <a:solidFill>
            <a:schemeClr val="tx2"/>
          </a:solidFill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709CD921-DE4E-9A78-468C-4E7E02D0EA7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9" name="Retângulo 28">
            <a:extLst>
              <a:ext uri="{FF2B5EF4-FFF2-40B4-BE49-F238E27FC236}">
                <a16:creationId xmlns:a16="http://schemas.microsoft.com/office/drawing/2014/main" id="{2080EF8E-AC9A-BB41-E97F-5C6904197873}"/>
              </a:ext>
            </a:extLst>
          </p:cNvPr>
          <p:cNvSpPr/>
          <p:nvPr/>
        </p:nvSpPr>
        <p:spPr>
          <a:xfrm>
            <a:off x="2489200" y="3940175"/>
            <a:ext cx="148971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800" b="1" spc="100" dirty="0">
                <a:latin typeface="Roboto Mono Regular"/>
              </a:rPr>
              <a:t>Renderização</a:t>
            </a:r>
            <a:r>
              <a:rPr lang="pt-BR" sz="2800" spc="100" dirty="0">
                <a:latin typeface="Roboto Mono Regular"/>
              </a:rPr>
              <a:t>: </a:t>
            </a:r>
            <a:r>
              <a:rPr lang="pt-BR" sz="2800" b="1" spc="100" dirty="0">
                <a:solidFill>
                  <a:schemeClr val="accent2"/>
                </a:solidFill>
                <a:latin typeface="Roboto Mono Regular"/>
              </a:rPr>
              <a:t>Necessidade de aumento de confiança</a:t>
            </a:r>
            <a:r>
              <a:rPr lang="pt-BR" sz="2800" spc="100" dirty="0">
                <a:latin typeface="Roboto Mono Regular"/>
              </a:rPr>
              <a:t>. Práticas operacionais concretas que geram a </a:t>
            </a:r>
            <a:r>
              <a:rPr lang="pt-BR" sz="2800" spc="100" dirty="0" err="1">
                <a:latin typeface="Roboto Mono Regular"/>
              </a:rPr>
              <a:t>despossessão</a:t>
            </a:r>
            <a:r>
              <a:rPr lang="pt-BR" sz="2800" spc="100" dirty="0">
                <a:latin typeface="Roboto Mono Regular"/>
              </a:rPr>
              <a:t> dos dados. Ex.: </a:t>
            </a:r>
            <a:r>
              <a:rPr lang="pt-BR" sz="2800" u="sng" spc="100" dirty="0">
                <a:latin typeface="Roboto Mono Regular"/>
              </a:rPr>
              <a:t>Termos e Condições de Uso</a:t>
            </a:r>
            <a:r>
              <a:rPr lang="pt-BR" sz="2800" spc="100" dirty="0">
                <a:latin typeface="Roboto Mono Regular"/>
              </a:rPr>
              <a:t>, Políticas de Privacidade, aceite de cookies. </a:t>
            </a:r>
            <a:endParaRPr lang="pt-PT" sz="1600" dirty="0">
              <a:latin typeface="Roboto Mono" pitchFamily="49" charset="0"/>
              <a:ea typeface="Roboto Mono" pitchFamily="49" charset="0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061F988A-93E0-FB6F-3E92-ED5589D894F6}"/>
              </a:ext>
            </a:extLst>
          </p:cNvPr>
          <p:cNvSpPr/>
          <p:nvPr/>
        </p:nvSpPr>
        <p:spPr>
          <a:xfrm>
            <a:off x="2195280" y="2148786"/>
            <a:ext cx="15024100" cy="1311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800" spc="100" dirty="0">
                <a:latin typeface="Roboto Mono Regular"/>
              </a:rPr>
              <a:t>“</a:t>
            </a:r>
            <a:r>
              <a:rPr lang="pt-BR" sz="2800" i="1" spc="100" dirty="0">
                <a:latin typeface="Roboto Mono Regular"/>
              </a:rPr>
              <a:t>Não pode haver capitalismo de vigilância sem renderização</a:t>
            </a:r>
            <a:r>
              <a:rPr lang="pt-BR" sz="2800" spc="100" dirty="0">
                <a:latin typeface="Roboto Mono Regular"/>
              </a:rPr>
              <a:t>” (</a:t>
            </a:r>
            <a:r>
              <a:rPr lang="pt-BR" sz="2800" spc="100" dirty="0" err="1">
                <a:latin typeface="Roboto Mono Regular"/>
              </a:rPr>
              <a:t>Zuboff</a:t>
            </a:r>
            <a:r>
              <a:rPr lang="pt-BR" sz="2800" spc="100" dirty="0">
                <a:latin typeface="Roboto Mono Regular"/>
              </a:rPr>
              <a:t>, 2020, p. 270).</a:t>
            </a:r>
          </a:p>
        </p:txBody>
      </p:sp>
      <p:grpSp>
        <p:nvGrpSpPr>
          <p:cNvPr id="31" name="Group 10">
            <a:extLst>
              <a:ext uri="{FF2B5EF4-FFF2-40B4-BE49-F238E27FC236}">
                <a16:creationId xmlns:a16="http://schemas.microsoft.com/office/drawing/2014/main" id="{267045FB-5A2A-12DC-0170-FE459E872B0C}"/>
              </a:ext>
            </a:extLst>
          </p:cNvPr>
          <p:cNvGrpSpPr/>
          <p:nvPr/>
        </p:nvGrpSpPr>
        <p:grpSpPr>
          <a:xfrm>
            <a:off x="322209" y="8078788"/>
            <a:ext cx="1334344" cy="1334344"/>
            <a:chOff x="0" y="0"/>
            <a:chExt cx="6350000" cy="6350000"/>
          </a:xfrm>
          <a:solidFill>
            <a:schemeClr val="accent2"/>
          </a:solidFill>
        </p:grpSpPr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4378048E-D125-7766-D32D-76D04BC738D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3" name="Retângulo 32">
            <a:extLst>
              <a:ext uri="{FF2B5EF4-FFF2-40B4-BE49-F238E27FC236}">
                <a16:creationId xmlns:a16="http://schemas.microsoft.com/office/drawing/2014/main" id="{3F43A1BF-1241-887D-19E7-E76A0108B4A2}"/>
              </a:ext>
            </a:extLst>
          </p:cNvPr>
          <p:cNvSpPr/>
          <p:nvPr/>
        </p:nvSpPr>
        <p:spPr>
          <a:xfrm>
            <a:off x="2133367" y="7386637"/>
            <a:ext cx="15147925" cy="20414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pt-BR" sz="2800" b="1" spc="100" dirty="0">
              <a:latin typeface="Roboto Mono Regular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800" b="1" spc="100" dirty="0">
                <a:latin typeface="Roboto Mono Regular"/>
              </a:rPr>
              <a:t>E se não aceitar os termos de uso? </a:t>
            </a:r>
            <a:r>
              <a:rPr lang="pt-BR" sz="2800" spc="100" dirty="0">
                <a:latin typeface="Roboto Mono Regular"/>
              </a:rPr>
              <a:t>Ideia de que o serviço e as funcionalidades serão muito prejudicadas. Perda de qualidade e eficiência. Impossibilidade de acesso ao conteúdo na web.</a:t>
            </a: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09F3A138-1E26-6E3A-EE3E-D8DBFE07C2EA}"/>
              </a:ext>
            </a:extLst>
          </p:cNvPr>
          <p:cNvGrpSpPr/>
          <p:nvPr/>
        </p:nvGrpSpPr>
        <p:grpSpPr>
          <a:xfrm>
            <a:off x="680070" y="5940336"/>
            <a:ext cx="1334344" cy="1334344"/>
            <a:chOff x="0" y="0"/>
            <a:chExt cx="6350000" cy="6350000"/>
          </a:xfrm>
          <a:solidFill>
            <a:schemeClr val="bg1">
              <a:lumMod val="65000"/>
            </a:schemeClr>
          </a:solidFill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5C0CF373-5FA3-6C8F-1726-0417F512B9F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A27BE954-E47F-BA37-EC16-6AD3867A8F24}"/>
              </a:ext>
            </a:extLst>
          </p:cNvPr>
          <p:cNvSpPr txBox="1"/>
          <p:nvPr/>
        </p:nvSpPr>
        <p:spPr>
          <a:xfrm>
            <a:off x="1976627" y="5857444"/>
            <a:ext cx="152427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400" b="1" spc="100" dirty="0">
                <a:latin typeface="Roboto Mono" pitchFamily="49" charset="0"/>
                <a:ea typeface="Roboto Mono" pitchFamily="49" charset="0"/>
              </a:rPr>
              <a:t>Termos e condições: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”</a:t>
            </a:r>
            <a:r>
              <a:rPr lang="pt-PT" sz="2400" dirty="0">
                <a:latin typeface="Roboto Mono" pitchFamily="49" charset="0"/>
                <a:ea typeface="Roboto Mono" pitchFamily="49" charset="0"/>
              </a:rPr>
              <a:t>No campo informático, os </a:t>
            </a:r>
            <a:r>
              <a:rPr lang="pt-PT" sz="2400" u="sng" dirty="0">
                <a:latin typeface="Roboto Mono" pitchFamily="49" charset="0"/>
                <a:ea typeface="Roboto Mono" pitchFamily="49" charset="0"/>
              </a:rPr>
              <a:t>termos e condições indicam as disposições juridicamente vinculativas</a:t>
            </a:r>
            <a:r>
              <a:rPr lang="pt-PT" sz="2400" dirty="0">
                <a:latin typeface="Roboto Mono" pitchFamily="49" charset="0"/>
                <a:ea typeface="Roboto Mono" pitchFamily="49" charset="0"/>
              </a:rPr>
              <a:t> que regem a relação entre o provedor de serviços e o usuário.”  (Ex.: Fornecimento do serviço, comportamento do usuário, política de privacidade, limitações à responsabilidade do fornecedor etc. (</a:t>
            </a:r>
            <a:r>
              <a:rPr lang="pt-PT" sz="2400" i="1" dirty="0" err="1">
                <a:latin typeface="Roboto Mono" pitchFamily="49" charset="0"/>
                <a:ea typeface="Roboto Mono" pitchFamily="49" charset="0"/>
              </a:rPr>
              <a:t>Dizionario</a:t>
            </a:r>
            <a:r>
              <a:rPr lang="pt-PT" sz="2400" i="1" dirty="0">
                <a:latin typeface="Roboto Mono" pitchFamily="49" charset="0"/>
                <a:ea typeface="Roboto Mono" pitchFamily="49" charset="0"/>
              </a:rPr>
              <a:t> Legal </a:t>
            </a:r>
            <a:r>
              <a:rPr lang="pt-PT" sz="2400" i="1" dirty="0" err="1">
                <a:latin typeface="Roboto Mono" pitchFamily="49" charset="0"/>
                <a:ea typeface="Roboto Mono" pitchFamily="49" charset="0"/>
              </a:rPr>
              <a:t>Tech</a:t>
            </a:r>
            <a:r>
              <a:rPr lang="pt-PT" sz="2400" dirty="0">
                <a:latin typeface="Roboto Mono" pitchFamily="49" charset="0"/>
                <a:ea typeface="Roboto Mono" pitchFamily="49" charset="0"/>
              </a:rPr>
              <a:t>, p. 923, tradução livre).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 descr="O Dilema das Redes': por que assistir o documentário da Netflix | Guia do  Estudante">
            <a:extLst>
              <a:ext uri="{FF2B5EF4-FFF2-40B4-BE49-F238E27FC236}">
                <a16:creationId xmlns:a16="http://schemas.microsoft.com/office/drawing/2014/main" id="{D03E79CF-1FC1-6545-4C9B-63B29C56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5538"/>
            <a:ext cx="18288000" cy="1253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B3940C2-8A3A-FABC-102F-E8B6FC1F3831}"/>
              </a:ext>
            </a:extLst>
          </p:cNvPr>
          <p:cNvSpPr txBox="1"/>
          <p:nvPr/>
        </p:nvSpPr>
        <p:spPr>
          <a:xfrm>
            <a:off x="1350687" y="7277100"/>
            <a:ext cx="15586626" cy="196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</a:rPr>
              <a:t>“Os eufemismos usados ao se tratar de consentimento não conseguem mais desviar a atenção da verdade nua e crua: sob o capitalismo de vigilância, a renderização é em geral não autorizada, unilateral, gananciosa, secreta e descarada.” (</a:t>
            </a:r>
            <a:r>
              <a:rPr lang="pt-BR" sz="2800" dirty="0" err="1">
                <a:solidFill>
                  <a:schemeClr val="bg1"/>
                </a:solidFill>
                <a:highlight>
                  <a:srgbClr val="000000"/>
                </a:highlight>
                <a:latin typeface="+mn-lt"/>
              </a:rPr>
              <a:t>Zuboff</a:t>
            </a:r>
            <a:r>
              <a:rPr lang="pt-BR" sz="2800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</a:rPr>
              <a:t>, 2020, p. 277)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2">
            <a:extLst>
              <a:ext uri="{FF2B5EF4-FFF2-40B4-BE49-F238E27FC236}">
                <a16:creationId xmlns:a16="http://schemas.microsoft.com/office/drawing/2014/main" id="{0070C145-FDE7-5AE7-8290-1312A24CD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71525" y="1863725"/>
            <a:ext cx="8940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Imagem 3">
            <a:extLst>
              <a:ext uri="{FF2B5EF4-FFF2-40B4-BE49-F238E27FC236}">
                <a16:creationId xmlns:a16="http://schemas.microsoft.com/office/drawing/2014/main" id="{314CF093-FB3E-F931-28D7-1271B4F4D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744538"/>
            <a:ext cx="5897562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Imagem 6">
            <a:extLst>
              <a:ext uri="{FF2B5EF4-FFF2-40B4-BE49-F238E27FC236}">
                <a16:creationId xmlns:a16="http://schemas.microsoft.com/office/drawing/2014/main" id="{61F2EFBC-4473-6B1F-5EF2-2A84618A0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4381500"/>
            <a:ext cx="5865812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m 8">
            <a:extLst>
              <a:ext uri="{FF2B5EF4-FFF2-40B4-BE49-F238E27FC236}">
                <a16:creationId xmlns:a16="http://schemas.microsoft.com/office/drawing/2014/main" id="{B8485A48-ED0F-8134-9F7C-5D424D53B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r="1631"/>
          <a:stretch>
            <a:fillRect/>
          </a:stretch>
        </p:blipFill>
        <p:spPr bwMode="auto">
          <a:xfrm>
            <a:off x="12985750" y="744538"/>
            <a:ext cx="5273675" cy="849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CaixaDeTexto 9">
            <a:extLst>
              <a:ext uri="{FF2B5EF4-FFF2-40B4-BE49-F238E27FC236}">
                <a16:creationId xmlns:a16="http://schemas.microsoft.com/office/drawing/2014/main" id="{952211C5-7BAC-A24C-F4A7-633E6C2BE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8888" y="282575"/>
            <a:ext cx="23749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/>
              <a:t>Android (Google)</a:t>
            </a:r>
          </a:p>
        </p:txBody>
      </p:sp>
      <p:sp>
        <p:nvSpPr>
          <p:cNvPr id="13319" name="CaixaDeTexto 10">
            <a:extLst>
              <a:ext uri="{FF2B5EF4-FFF2-40B4-BE49-F238E27FC236}">
                <a16:creationId xmlns:a16="http://schemas.microsoft.com/office/drawing/2014/main" id="{E43C9708-BC70-46E4-B127-32E33CF39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8013" y="282575"/>
            <a:ext cx="20891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/>
              <a:t>ConectSus App</a:t>
            </a:r>
          </a:p>
        </p:txBody>
      </p:sp>
      <p:sp>
        <p:nvSpPr>
          <p:cNvPr id="12" name="Quadro 11">
            <a:extLst>
              <a:ext uri="{FF2B5EF4-FFF2-40B4-BE49-F238E27FC236}">
                <a16:creationId xmlns:a16="http://schemas.microsoft.com/office/drawing/2014/main" id="{B9FCB5FF-530F-4DD4-7E9B-ED12E3C3DAE6}"/>
              </a:ext>
            </a:extLst>
          </p:cNvPr>
          <p:cNvSpPr/>
          <p:nvPr/>
        </p:nvSpPr>
        <p:spPr>
          <a:xfrm>
            <a:off x="13487400" y="6516688"/>
            <a:ext cx="4191000" cy="608012"/>
          </a:xfrm>
          <a:prstGeom prst="fram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3321" name="CaixaDeTexto 12">
            <a:extLst>
              <a:ext uri="{FF2B5EF4-FFF2-40B4-BE49-F238E27FC236}">
                <a16:creationId xmlns:a16="http://schemas.microsoft.com/office/drawing/2014/main" id="{EC6B86B0-D11B-EE4B-0972-1937DA087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4163" y="282575"/>
            <a:ext cx="93186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b="1"/>
              <a:t>Apple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E192C42-F820-003A-6F90-AB0ABEB282E7}"/>
              </a:ext>
            </a:extLst>
          </p:cNvPr>
          <p:cNvCxnSpPr/>
          <p:nvPr/>
        </p:nvCxnSpPr>
        <p:spPr>
          <a:xfrm>
            <a:off x="609600" y="5905500"/>
            <a:ext cx="52578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9826FA0E-C243-4403-581B-6E4607BEEB0D}"/>
              </a:ext>
            </a:extLst>
          </p:cNvPr>
          <p:cNvCxnSpPr/>
          <p:nvPr/>
        </p:nvCxnSpPr>
        <p:spPr>
          <a:xfrm>
            <a:off x="609600" y="6286500"/>
            <a:ext cx="3581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949CA508-DF5C-92AB-2D22-2324F1254908}"/>
              </a:ext>
            </a:extLst>
          </p:cNvPr>
          <p:cNvCxnSpPr/>
          <p:nvPr/>
        </p:nvCxnSpPr>
        <p:spPr>
          <a:xfrm>
            <a:off x="7772400" y="4838700"/>
            <a:ext cx="457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BC7D8F9C-4A7E-C8F3-53A2-CE4670924146}"/>
              </a:ext>
            </a:extLst>
          </p:cNvPr>
          <p:cNvCxnSpPr/>
          <p:nvPr/>
        </p:nvCxnSpPr>
        <p:spPr>
          <a:xfrm>
            <a:off x="7543800" y="5143500"/>
            <a:ext cx="50292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2">
            <a:extLst>
              <a:ext uri="{FF2B5EF4-FFF2-40B4-BE49-F238E27FC236}">
                <a16:creationId xmlns:a16="http://schemas.microsoft.com/office/drawing/2014/main" id="{74A5068D-E78D-B478-795C-678927423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15950"/>
            <a:ext cx="1630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pt-BR" altLang="pt-BR" sz="6000" b="1">
                <a:latin typeface="Muli Bold Bold" pitchFamily="2" charset="77"/>
              </a:rPr>
              <a:t>O Caso Carol Brady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10954E92-0DA5-4342-ABEF-001F1F255AF1}"/>
              </a:ext>
            </a:extLst>
          </p:cNvPr>
          <p:cNvSpPr txBox="1"/>
          <p:nvPr/>
        </p:nvSpPr>
        <p:spPr>
          <a:xfrm>
            <a:off x="2876550" y="8078788"/>
            <a:ext cx="14509750" cy="5730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2800" b="1" spc="-17" dirty="0">
                <a:solidFill>
                  <a:srgbClr val="000000"/>
                </a:solidFill>
                <a:latin typeface="Roboto Mono Regular"/>
              </a:rPr>
              <a:t>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9393238"/>
            <a:ext cx="7010400" cy="573087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  <p:sp>
        <p:nvSpPr>
          <p:cNvPr id="14340" name="AutoShape 2">
            <a:extLst>
              <a:ext uri="{FF2B5EF4-FFF2-40B4-BE49-F238E27FC236}">
                <a16:creationId xmlns:a16="http://schemas.microsoft.com/office/drawing/2014/main" id="{BF8542EC-D2F9-B660-94E1-34D897DA87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14341" name="Picture 2" descr="Brady Bunch?! – Dr Rod's Odd Blog (almondemotion)">
            <a:extLst>
              <a:ext uri="{FF2B5EF4-FFF2-40B4-BE49-F238E27FC236}">
                <a16:creationId xmlns:a16="http://schemas.microsoft.com/office/drawing/2014/main" id="{B75E7BE4-F58B-0F74-9B5B-2AC3A519B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2289175"/>
            <a:ext cx="1200785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Brady Bunch?! – Dr Rod's Odd Blog (almondemotion)">
            <a:extLst>
              <a:ext uri="{FF2B5EF4-FFF2-40B4-BE49-F238E27FC236}">
                <a16:creationId xmlns:a16="http://schemas.microsoft.com/office/drawing/2014/main" id="{AE9AFD65-5356-617F-45E3-1E9137061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2211388"/>
            <a:ext cx="12007850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CaixaDeTexto 5">
            <a:extLst>
              <a:ext uri="{FF2B5EF4-FFF2-40B4-BE49-F238E27FC236}">
                <a16:creationId xmlns:a16="http://schemas.microsoft.com/office/drawing/2014/main" id="{D722FCCF-3BEC-428C-782C-525E353D9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52588"/>
            <a:ext cx="1687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2400" i="1"/>
              <a:t>Em abril de 2002, o nome de uma atriz apareceu entre os mais pesquisadas e isso chamou a atenção do Google... Por que o interesse?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2">
            <a:extLst>
              <a:ext uri="{FF2B5EF4-FFF2-40B4-BE49-F238E27FC236}">
                <a16:creationId xmlns:a16="http://schemas.microsoft.com/office/drawing/2014/main" id="{3EF32975-BF6E-8B52-8CA4-D813BF4FB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15950"/>
            <a:ext cx="1630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pt-BR" altLang="pt-BR" sz="6000" b="1">
                <a:latin typeface="Muli Bold Bold" pitchFamily="2" charset="77"/>
              </a:rPr>
              <a:t>O Caso Carol Brady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10954E92-0DA5-4342-ABEF-001F1F255AF1}"/>
              </a:ext>
            </a:extLst>
          </p:cNvPr>
          <p:cNvSpPr txBox="1"/>
          <p:nvPr/>
        </p:nvSpPr>
        <p:spPr>
          <a:xfrm>
            <a:off x="2876550" y="8078788"/>
            <a:ext cx="14509750" cy="5730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2800" b="1" spc="-17" dirty="0">
                <a:solidFill>
                  <a:srgbClr val="000000"/>
                </a:solidFill>
                <a:latin typeface="Roboto Mono Regular"/>
              </a:rPr>
              <a:t>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9393238"/>
            <a:ext cx="7010400" cy="573087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07B2AA4-DA9C-FB43-9AD9-584538ADA60E}"/>
              </a:ext>
            </a:extLst>
          </p:cNvPr>
          <p:cNvSpPr/>
          <p:nvPr/>
        </p:nvSpPr>
        <p:spPr>
          <a:xfrm>
            <a:off x="647700" y="1635125"/>
            <a:ext cx="16687800" cy="7094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Google identificou a existência de um </a:t>
            </a:r>
            <a:r>
              <a:rPr lang="pt-BR" sz="2400" b="1" spc="100" dirty="0">
                <a:solidFill>
                  <a:schemeClr val="accent2"/>
                </a:solidFill>
                <a:latin typeface="Roboto Mono" pitchFamily="49" charset="0"/>
                <a:ea typeface="Roboto Mono" pitchFamily="49" charset="0"/>
              </a:rPr>
              <a:t>padrão de busca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, que ocorreu após a transmissão do programa “quem quer ser um milionário?”;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pt-BR" sz="2400" spc="100" dirty="0">
              <a:latin typeface="Roboto Mono" pitchFamily="49" charset="0"/>
              <a:ea typeface="Roboto Mono" pitchFamily="49" charset="0"/>
            </a:endParaRP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Os picos de busca refletiam os </a:t>
            </a:r>
            <a:r>
              <a:rPr lang="pt-BR" sz="2400" u="sng" spc="100" dirty="0">
                <a:latin typeface="Roboto Mono" pitchFamily="49" charset="0"/>
                <a:ea typeface="Roboto Mono" pitchFamily="49" charset="0"/>
              </a:rPr>
              <a:t>diferentes fusos horários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 em que o programa passava;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pt-BR" sz="2400" spc="100" dirty="0">
              <a:latin typeface="Roboto Mono" pitchFamily="49" charset="0"/>
              <a:ea typeface="Roboto Mono" pitchFamily="49" charset="0"/>
            </a:endParaRP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Em cada fuso o apresentador perguntava “qual o nome de solteiro de Carol Brady?” e em cada fuso, na sequência, as buscas eram feitas no google;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pt-BR" sz="2400" spc="100" dirty="0">
              <a:latin typeface="Roboto Mono" pitchFamily="49" charset="0"/>
              <a:ea typeface="Roboto Mono" pitchFamily="49" charset="0"/>
            </a:endParaRP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O caso ajudou o Google a entender: </a:t>
            </a:r>
            <a:r>
              <a:rPr lang="pt-BR" sz="2400" b="1" spc="100" dirty="0">
                <a:latin typeface="Roboto Mono" pitchFamily="49" charset="0"/>
                <a:ea typeface="Roboto Mono" pitchFamily="49" charset="0"/>
              </a:rPr>
              <a:t>poder preditivo de busca, acontecimentos e antecipação de tendências </a:t>
            </a:r>
            <a:r>
              <a:rPr lang="pt-BR" sz="2400" b="1" spc="100" dirty="0">
                <a:solidFill>
                  <a:schemeClr val="accent2">
                    <a:lumMod val="75000"/>
                  </a:schemeClr>
                </a:solidFill>
                <a:latin typeface="Roboto Mono" pitchFamily="49" charset="0"/>
                <a:ea typeface="Roboto Mono" pitchFamily="49" charset="0"/>
              </a:rPr>
              <a:t>fora do radar da mídia tradicional. </a:t>
            </a:r>
          </a:p>
          <a:p>
            <a:pPr marL="457200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b="1" i="1" spc="100" dirty="0">
              <a:solidFill>
                <a:schemeClr val="accent2"/>
              </a:solidFill>
              <a:latin typeface="Roboto Mono" pitchFamily="49" charset="0"/>
              <a:ea typeface="Roboto Mono" pitchFamily="49" charset="0"/>
            </a:endParaRPr>
          </a:p>
        </p:txBody>
      </p:sp>
      <p:sp>
        <p:nvSpPr>
          <p:cNvPr id="15365" name="AutoShape 2">
            <a:extLst>
              <a:ext uri="{FF2B5EF4-FFF2-40B4-BE49-F238E27FC236}">
                <a16:creationId xmlns:a16="http://schemas.microsoft.com/office/drawing/2014/main" id="{764D5A40-3FDA-78E0-9BEB-C1CA7BFD48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26995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2">
            <a:extLst>
              <a:ext uri="{FF2B5EF4-FFF2-40B4-BE49-F238E27FC236}">
                <a16:creationId xmlns:a16="http://schemas.microsoft.com/office/drawing/2014/main" id="{9B77C3CD-85EB-B7B7-4B03-57E87996A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15950"/>
            <a:ext cx="168687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pt-BR" altLang="pt-BR" sz="6000" b="1" dirty="0">
                <a:latin typeface="Muli Bold Bold" pitchFamily="2" charset="77"/>
              </a:rPr>
              <a:t>Pontos críticos sobre as redes sociais.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10954E92-0DA5-4342-ABEF-001F1F255AF1}"/>
              </a:ext>
            </a:extLst>
          </p:cNvPr>
          <p:cNvSpPr txBox="1"/>
          <p:nvPr/>
        </p:nvSpPr>
        <p:spPr>
          <a:xfrm>
            <a:off x="2876550" y="8078788"/>
            <a:ext cx="14509750" cy="5730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2800" b="1" spc="-17" dirty="0">
                <a:solidFill>
                  <a:srgbClr val="000000"/>
                </a:solidFill>
                <a:latin typeface="Roboto Mono Regular"/>
              </a:rPr>
              <a:t>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9634063"/>
            <a:ext cx="7010400" cy="573087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07B2AA4-DA9C-FB43-9AD9-584538ADA60E}"/>
              </a:ext>
            </a:extLst>
          </p:cNvPr>
          <p:cNvSpPr/>
          <p:nvPr/>
        </p:nvSpPr>
        <p:spPr>
          <a:xfrm>
            <a:off x="276225" y="2911475"/>
            <a:ext cx="17430750" cy="68782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600" b="1" spc="100" dirty="0">
                <a:latin typeface="Roboto Mono Regular"/>
              </a:rPr>
              <a:t>Tráfego pago de conteúdo</a:t>
            </a:r>
            <a:r>
              <a:rPr lang="pt-BR" sz="2600" spc="100" dirty="0">
                <a:latin typeface="Roboto Mono Regular"/>
              </a:rPr>
              <a:t>. Direcionamento de conteúdos específicos e criação de bolhas de informação.</a:t>
            </a:r>
            <a:endParaRPr lang="pt-BR" sz="2600" b="1" i="1" spc="100" dirty="0">
              <a:solidFill>
                <a:srgbClr val="C00000"/>
              </a:solidFill>
              <a:latin typeface="Roboto Mono Regular"/>
            </a:endParaRPr>
          </a:p>
          <a:p>
            <a:pPr marL="914400" lvl="1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b="1" spc="100" dirty="0">
              <a:latin typeface="Roboto Mono Regular"/>
            </a:endParaRPr>
          </a:p>
          <a:p>
            <a:pPr marL="914400" lvl="1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b="1" i="1" spc="100" dirty="0" err="1">
                <a:latin typeface="Roboto Mono Regular"/>
              </a:rPr>
              <a:t>Filter</a:t>
            </a:r>
            <a:r>
              <a:rPr lang="pt-BR" sz="2400" b="1" i="1" spc="100" dirty="0">
                <a:latin typeface="Roboto Mono Regular"/>
              </a:rPr>
              <a:t> </a:t>
            </a:r>
            <a:r>
              <a:rPr lang="pt-BR" sz="2400" b="1" i="1" spc="100" dirty="0" err="1">
                <a:latin typeface="Roboto Mono Regular"/>
              </a:rPr>
              <a:t>bubble</a:t>
            </a:r>
            <a:r>
              <a:rPr lang="pt-BR" sz="2400" b="1" i="1" spc="100" dirty="0">
                <a:latin typeface="Roboto Mono Regular"/>
              </a:rPr>
              <a:t> </a:t>
            </a:r>
            <a:r>
              <a:rPr lang="pt-BR" sz="2400" b="1" spc="100" dirty="0">
                <a:latin typeface="Roboto Mono Regular"/>
              </a:rPr>
              <a:t>(filtros-bolha): </a:t>
            </a:r>
            <a:r>
              <a:rPr lang="pt-BR" sz="2400" spc="100" dirty="0">
                <a:latin typeface="Roboto Mono Regular"/>
              </a:rPr>
              <a:t>apenas opiniões e visões de mundo que estão em conformidade com as crenças do usuário são mostradas em sua rede, deixando de fora muitos temas relevantes para a sociedade (degeneração da esfera pública).</a:t>
            </a:r>
          </a:p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pt-BR" sz="2600" spc="100" dirty="0">
              <a:latin typeface="Roboto Mono Regular"/>
            </a:endParaRPr>
          </a:p>
          <a:p>
            <a:pPr marL="457200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600" b="1" spc="100" dirty="0">
                <a:latin typeface="Roboto Mono Regular"/>
              </a:rPr>
              <a:t>Exploração de publicidade direcionada em contextos eleitorais</a:t>
            </a:r>
            <a:r>
              <a:rPr lang="pt-BR" sz="2600" spc="100" dirty="0">
                <a:latin typeface="Roboto Mono Regular"/>
              </a:rPr>
              <a:t>. Ameaças ao real desejo da sociedade e enfraquecimento da democracia (Ex.: </a:t>
            </a:r>
            <a:r>
              <a:rPr lang="pt-BR" sz="2600" i="1" spc="100" dirty="0" err="1">
                <a:latin typeface="Roboto Mono Regular"/>
              </a:rPr>
              <a:t>Brexit</a:t>
            </a:r>
            <a:r>
              <a:rPr lang="pt-BR" sz="2600" spc="100" dirty="0">
                <a:latin typeface="Roboto Mono Regular"/>
              </a:rPr>
              <a:t> e escândalo Trump – Cambridge </a:t>
            </a:r>
            <a:r>
              <a:rPr lang="pt-BR" sz="2600" spc="100" dirty="0" err="1">
                <a:latin typeface="Roboto Mono Regular"/>
              </a:rPr>
              <a:t>Analytica</a:t>
            </a:r>
            <a:r>
              <a:rPr lang="pt-BR" sz="2600" spc="100" dirty="0">
                <a:latin typeface="Roboto Mono Regular"/>
              </a:rPr>
              <a:t>).</a:t>
            </a:r>
            <a:endParaRPr lang="pt-BR" sz="2600" b="1" i="1" spc="100" dirty="0">
              <a:solidFill>
                <a:srgbClr val="C00000"/>
              </a:solidFill>
              <a:latin typeface="Roboto Mono" pitchFamily="49" charset="0"/>
              <a:ea typeface="Roboto Mono" pitchFamily="49" charset="0"/>
            </a:endParaRPr>
          </a:p>
          <a:p>
            <a:pPr marL="914400" lvl="1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b="1" spc="100" dirty="0">
              <a:latin typeface="Roboto Mono" pitchFamily="49" charset="0"/>
              <a:ea typeface="Roboto Mono" pitchFamily="49" charset="0"/>
            </a:endParaRPr>
          </a:p>
          <a:p>
            <a:pPr marL="914400" lvl="1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b="1" i="1" spc="100" dirty="0" err="1">
                <a:latin typeface="Roboto Mono" pitchFamily="49" charset="0"/>
                <a:ea typeface="Roboto Mono" pitchFamily="49" charset="0"/>
              </a:rPr>
              <a:t>Micro-targeting</a:t>
            </a:r>
            <a:r>
              <a:rPr lang="pt-BR" sz="2400" b="1" spc="100" dirty="0">
                <a:latin typeface="Roboto Mono" pitchFamily="49" charset="0"/>
                <a:ea typeface="Roboto Mono" pitchFamily="49" charset="0"/>
              </a:rPr>
              <a:t> (</a:t>
            </a:r>
            <a:r>
              <a:rPr lang="pt-BR" sz="2400" b="1" spc="100" dirty="0" err="1">
                <a:latin typeface="Roboto Mono" pitchFamily="49" charset="0"/>
                <a:ea typeface="Roboto Mono" pitchFamily="49" charset="0"/>
              </a:rPr>
              <a:t>micro-segmentação</a:t>
            </a:r>
            <a:r>
              <a:rPr lang="pt-BR" sz="2400" b="1" spc="100" dirty="0">
                <a:latin typeface="Roboto Mono" pitchFamily="49" charset="0"/>
                <a:ea typeface="Roboto Mono" pitchFamily="49" charset="0"/>
              </a:rPr>
              <a:t>): </a:t>
            </a:r>
            <a:r>
              <a:rPr lang="pt-BR" sz="2400" i="1" spc="100" dirty="0">
                <a:latin typeface="Roboto Mono" pitchFamily="49" charset="0"/>
                <a:ea typeface="Roboto Mono" pitchFamily="49" charset="0"/>
              </a:rPr>
              <a:t>“</a:t>
            </a:r>
            <a:r>
              <a:rPr lang="pt-PT" sz="2400" dirty="0">
                <a:latin typeface="Roboto Mono" pitchFamily="49" charset="0"/>
                <a:ea typeface="Roboto Mono" pitchFamily="49" charset="0"/>
              </a:rPr>
              <a:t>Mensagens personalizadas que influenciam o ambiente informacional de um usuário com o objetivo de direcionar suas escolhas comerciais, sociais ou políticas.” (</a:t>
            </a:r>
            <a:r>
              <a:rPr lang="pt-PT" sz="2400" i="1" dirty="0" err="1">
                <a:latin typeface="Roboto Mono" pitchFamily="49" charset="0"/>
                <a:ea typeface="Roboto Mono" pitchFamily="49" charset="0"/>
              </a:rPr>
              <a:t>Dizionario</a:t>
            </a:r>
            <a:r>
              <a:rPr lang="pt-PT" sz="2400" i="1" dirty="0">
                <a:latin typeface="Roboto Mono" pitchFamily="49" charset="0"/>
                <a:ea typeface="Roboto Mono" pitchFamily="49" charset="0"/>
              </a:rPr>
              <a:t> Legal </a:t>
            </a:r>
            <a:r>
              <a:rPr lang="pt-PT" sz="2400" i="1" dirty="0" err="1">
                <a:latin typeface="Roboto Mono" pitchFamily="49" charset="0"/>
                <a:ea typeface="Roboto Mono" pitchFamily="49" charset="0"/>
              </a:rPr>
              <a:t>Tech</a:t>
            </a:r>
            <a:r>
              <a:rPr lang="pt-PT" sz="2400" dirty="0">
                <a:latin typeface="Roboto Mono" pitchFamily="49" charset="0"/>
                <a:ea typeface="Roboto Mono" pitchFamily="49" charset="0"/>
              </a:rPr>
              <a:t>, p. 631, tradução livre); </a:t>
            </a:r>
          </a:p>
          <a:p>
            <a:pPr marL="914400" lvl="1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600" spc="100" dirty="0">
              <a:latin typeface="Roboto Mono Regular"/>
            </a:endParaRP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600" b="1" spc="100" dirty="0">
                <a:latin typeface="Roboto Mono Regular"/>
              </a:rPr>
              <a:t>Exploração lucrativa pela via do consumo</a:t>
            </a:r>
            <a:r>
              <a:rPr lang="pt-BR" sz="2600" spc="100" dirty="0">
                <a:latin typeface="Roboto Mono Regular"/>
              </a:rPr>
              <a:t>. Desenho de novas necessidades em contexto de escassez. </a:t>
            </a: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600" b="1" spc="100" dirty="0">
                <a:latin typeface="Roboto Mono Regular"/>
              </a:rPr>
              <a:t>Engajamento.</a:t>
            </a:r>
            <a:r>
              <a:rPr lang="pt-BR" sz="2600" spc="100" dirty="0">
                <a:latin typeface="Roboto Mono Regular"/>
              </a:rPr>
              <a:t> Preferência por conteúdo apelativo e a cultura do cancelamento.</a:t>
            </a:r>
          </a:p>
        </p:txBody>
      </p:sp>
      <p:sp>
        <p:nvSpPr>
          <p:cNvPr id="16389" name="AutoShape 2">
            <a:extLst>
              <a:ext uri="{FF2B5EF4-FFF2-40B4-BE49-F238E27FC236}">
                <a16:creationId xmlns:a16="http://schemas.microsoft.com/office/drawing/2014/main" id="{0B7F0738-BC07-E1D6-CDB3-EB4CAAA69E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38651C9-4E27-4CCE-1FE9-7E2268E20757}"/>
              </a:ext>
            </a:extLst>
          </p:cNvPr>
          <p:cNvGrpSpPr/>
          <p:nvPr/>
        </p:nvGrpSpPr>
        <p:grpSpPr>
          <a:xfrm>
            <a:off x="-2362200" y="2563229"/>
            <a:ext cx="11789943" cy="11789943"/>
            <a:chOff x="0" y="0"/>
            <a:chExt cx="6350000" cy="6350000"/>
          </a:xfrm>
          <a:solidFill>
            <a:schemeClr val="accent2">
              <a:lumMod val="75000"/>
            </a:schemeClr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F04AF16-A5F1-B23F-24BE-59809DE0E72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9530B542-8738-BB98-8984-C903679C5CA0}"/>
              </a:ext>
            </a:extLst>
          </p:cNvPr>
          <p:cNvSpPr txBox="1"/>
          <p:nvPr/>
        </p:nvSpPr>
        <p:spPr>
          <a:xfrm>
            <a:off x="609600" y="4211638"/>
            <a:ext cx="8077200" cy="48609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95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7999" dirty="0">
                <a:solidFill>
                  <a:srgbClr val="FFFFFF"/>
                </a:solidFill>
                <a:latin typeface="Muli Bold Bold"/>
              </a:rPr>
              <a:t>Plataformas Digitais e o desafio brasileiro</a:t>
            </a:r>
          </a:p>
        </p:txBody>
      </p:sp>
      <p:sp>
        <p:nvSpPr>
          <p:cNvPr id="5" name="Espaço Reservado para Rodapé 3">
            <a:extLst>
              <a:ext uri="{FF2B5EF4-FFF2-40B4-BE49-F238E27FC236}">
                <a16:creationId xmlns:a16="http://schemas.microsoft.com/office/drawing/2014/main" id="{201F1692-0224-6247-9C8C-02BD572B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9393238"/>
            <a:ext cx="7010400" cy="573087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  <p:pic>
        <p:nvPicPr>
          <p:cNvPr id="18437" name="Picture 2" descr="MULHER NEGRA: Desigualdades e violências tecnológicas, uma breve reflexão">
            <a:extLst>
              <a:ext uri="{FF2B5EF4-FFF2-40B4-BE49-F238E27FC236}">
                <a16:creationId xmlns:a16="http://schemas.microsoft.com/office/drawing/2014/main" id="{6C7F27AE-2E57-972B-E9E9-5D8C53210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5" y="3175"/>
            <a:ext cx="9229725" cy="5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4" name="Rectangle 16393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6" name="Rectangle 16395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102982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5" name="TextBox 2">
            <a:extLst>
              <a:ext uri="{FF2B5EF4-FFF2-40B4-BE49-F238E27FC236}">
                <a16:creationId xmlns:a16="http://schemas.microsoft.com/office/drawing/2014/main" id="{9B77C3CD-85EB-B7B7-4B03-57E87996A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163" y="1028700"/>
            <a:ext cx="6529674" cy="22119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pt-BR" sz="4800" b="1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Digital 2023: Global Overview report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2551176" y="4869180"/>
            <a:ext cx="6172200" cy="547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100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Professor Titular André Ramos Tavares - FDUSP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07B2AA4-DA9C-FB43-9AD9-584538ADA60E}"/>
              </a:ext>
            </a:extLst>
          </p:cNvPr>
          <p:cNvSpPr/>
          <p:nvPr/>
        </p:nvSpPr>
        <p:spPr>
          <a:xfrm>
            <a:off x="1307163" y="3671005"/>
            <a:ext cx="6529674" cy="565565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228600" algn="just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Segundo o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Estudo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“</a:t>
            </a:r>
            <a:r>
              <a:rPr lang="en-US" sz="2800" i="1" dirty="0">
                <a:solidFill>
                  <a:srgbClr val="595959"/>
                </a:solidFill>
                <a:effectLst/>
                <a:latin typeface="+mn-lt"/>
              </a:rPr>
              <a:t>Digital 2023 Global Overview Report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”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publicado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por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</a:t>
            </a:r>
            <a:r>
              <a:rPr lang="en-US" sz="2800" i="1" dirty="0">
                <a:solidFill>
                  <a:srgbClr val="595959"/>
                </a:solidFill>
                <a:effectLst/>
                <a:latin typeface="+mn-lt"/>
              </a:rPr>
              <a:t>We Are Social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e </a:t>
            </a:r>
            <a:r>
              <a:rPr lang="en-US" sz="2800" i="1" dirty="0">
                <a:solidFill>
                  <a:srgbClr val="595959"/>
                </a:solidFill>
                <a:effectLst/>
                <a:latin typeface="+mn-lt"/>
              </a:rPr>
              <a:t>Hootsuite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,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em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janeiro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de 2023, </a:t>
            </a:r>
            <a:r>
              <a:rPr lang="en-US" sz="2800" b="1" dirty="0" err="1">
                <a:solidFill>
                  <a:srgbClr val="595959"/>
                </a:solidFill>
                <a:effectLst/>
                <a:latin typeface="+mn-lt"/>
              </a:rPr>
              <a:t>os</a:t>
            </a:r>
            <a:r>
              <a:rPr lang="en-US" sz="2800" b="1" dirty="0">
                <a:solidFill>
                  <a:srgbClr val="595959"/>
                </a:solidFill>
                <a:effectLst/>
                <a:latin typeface="+mn-lt"/>
              </a:rPr>
              <a:t> </a:t>
            </a:r>
            <a:r>
              <a:rPr lang="en-US" sz="2800" b="1" dirty="0" err="1">
                <a:solidFill>
                  <a:srgbClr val="595959"/>
                </a:solidFill>
                <a:effectLst/>
                <a:latin typeface="+mn-lt"/>
              </a:rPr>
              <a:t>usuários</a:t>
            </a:r>
            <a:r>
              <a:rPr lang="en-US" sz="2800" b="1" dirty="0">
                <a:solidFill>
                  <a:srgbClr val="595959"/>
                </a:solidFill>
                <a:effectLst/>
                <a:latin typeface="+mn-lt"/>
              </a:rPr>
              <a:t> </a:t>
            </a:r>
            <a:r>
              <a:rPr lang="en-US" sz="2800" b="1" dirty="0" err="1">
                <a:solidFill>
                  <a:srgbClr val="595959"/>
                </a:solidFill>
                <a:effectLst/>
                <a:latin typeface="+mn-lt"/>
              </a:rPr>
              <a:t>brasileiros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, entre 16 e 64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anos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,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passaram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,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em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média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, </a:t>
            </a:r>
            <a:r>
              <a:rPr lang="en-US" sz="3200" b="1" u="sng" dirty="0">
                <a:solidFill>
                  <a:srgbClr val="595959"/>
                </a:solidFill>
                <a:effectLst/>
                <a:latin typeface="+mn-lt"/>
              </a:rPr>
              <a:t>09:32 horas </a:t>
            </a:r>
            <a:r>
              <a:rPr lang="en-US" sz="3200" b="1" u="sng" dirty="0" err="1">
                <a:solidFill>
                  <a:srgbClr val="595959"/>
                </a:solidFill>
                <a:effectLst/>
                <a:latin typeface="+mn-lt"/>
              </a:rPr>
              <a:t>por</a:t>
            </a:r>
            <a:r>
              <a:rPr lang="en-US" sz="3200" b="1" u="sng" dirty="0">
                <a:solidFill>
                  <a:srgbClr val="595959"/>
                </a:solidFill>
                <a:effectLst/>
                <a:latin typeface="+mn-lt"/>
              </a:rPr>
              <a:t> </a:t>
            </a:r>
            <a:r>
              <a:rPr lang="en-US" sz="3200" b="1" u="sng" dirty="0" err="1">
                <a:solidFill>
                  <a:srgbClr val="595959"/>
                </a:solidFill>
                <a:effectLst/>
                <a:latin typeface="+mn-lt"/>
              </a:rPr>
              <a:t>dia</a:t>
            </a:r>
            <a:r>
              <a:rPr lang="en-US" sz="3200" b="1" u="sng" dirty="0">
                <a:solidFill>
                  <a:srgbClr val="595959"/>
                </a:solidFill>
                <a:effectLst/>
                <a:latin typeface="+mn-lt"/>
              </a:rPr>
              <a:t> </a:t>
            </a:r>
            <a:r>
              <a:rPr lang="en-US" sz="3200" b="1" u="sng" dirty="0" err="1">
                <a:solidFill>
                  <a:srgbClr val="595959"/>
                </a:solidFill>
                <a:effectLst/>
                <a:latin typeface="+mn-lt"/>
              </a:rPr>
              <a:t>na</a:t>
            </a:r>
            <a:r>
              <a:rPr lang="en-US" sz="3200" b="1" u="sng" dirty="0">
                <a:solidFill>
                  <a:srgbClr val="595959"/>
                </a:solidFill>
                <a:effectLst/>
                <a:latin typeface="+mn-lt"/>
              </a:rPr>
              <a:t> internet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,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independente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do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tipo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de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dispositivo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usado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. O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Brasil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ficou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em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2º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lugar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no ranking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mundial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,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atrás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apenas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da </a:t>
            </a:r>
            <a:r>
              <a:rPr lang="en-US" sz="2800" dirty="0" err="1">
                <a:solidFill>
                  <a:srgbClr val="595959"/>
                </a:solidFill>
                <a:effectLst/>
                <a:latin typeface="+mn-lt"/>
              </a:rPr>
              <a:t>África</a:t>
            </a:r>
            <a:r>
              <a:rPr lang="en-US" sz="2800" dirty="0">
                <a:solidFill>
                  <a:srgbClr val="595959"/>
                </a:solidFill>
                <a:effectLst/>
                <a:latin typeface="+mn-lt"/>
              </a:rPr>
              <a:t> do Sul (1º).</a:t>
            </a:r>
          </a:p>
          <a:p>
            <a:pPr marL="457200" indent="-228600" algn="just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spc="100" dirty="0">
              <a:solidFill>
                <a:srgbClr val="595959"/>
              </a:solidFill>
              <a:latin typeface="+mn-lt"/>
            </a:endParaRPr>
          </a:p>
          <a:p>
            <a:pPr marL="457200" indent="-228600" algn="just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spc="100" dirty="0">
                <a:solidFill>
                  <a:srgbClr val="595959"/>
                </a:solidFill>
                <a:latin typeface="+mn-lt"/>
              </a:rPr>
              <a:t>O </a:t>
            </a:r>
            <a:r>
              <a:rPr lang="en-US" sz="2800" spc="100" dirty="0" err="1">
                <a:solidFill>
                  <a:srgbClr val="595959"/>
                </a:solidFill>
                <a:latin typeface="+mn-lt"/>
              </a:rPr>
              <a:t>Brasil</a:t>
            </a:r>
            <a:r>
              <a:rPr lang="en-US" sz="2800" spc="100" dirty="0">
                <a:solidFill>
                  <a:srgbClr val="595959"/>
                </a:solidFill>
                <a:latin typeface="+mn-lt"/>
              </a:rPr>
              <a:t> </a:t>
            </a:r>
            <a:r>
              <a:rPr lang="en-US" sz="2800" spc="100" dirty="0" err="1">
                <a:solidFill>
                  <a:srgbClr val="595959"/>
                </a:solidFill>
                <a:latin typeface="+mn-lt"/>
              </a:rPr>
              <a:t>também</a:t>
            </a:r>
            <a:r>
              <a:rPr lang="en-US" sz="2800" spc="100" dirty="0">
                <a:solidFill>
                  <a:srgbClr val="595959"/>
                </a:solidFill>
                <a:latin typeface="+mn-lt"/>
              </a:rPr>
              <a:t> </a:t>
            </a:r>
            <a:r>
              <a:rPr lang="en-US" sz="2800" spc="100" dirty="0" err="1">
                <a:solidFill>
                  <a:srgbClr val="595959"/>
                </a:solidFill>
                <a:latin typeface="+mn-lt"/>
              </a:rPr>
              <a:t>é</a:t>
            </a:r>
            <a:r>
              <a:rPr lang="en-US" sz="2800" spc="100" dirty="0">
                <a:solidFill>
                  <a:srgbClr val="595959"/>
                </a:solidFill>
                <a:latin typeface="+mn-lt"/>
              </a:rPr>
              <a:t> o 2° </a:t>
            </a:r>
            <a:r>
              <a:rPr lang="en-US" sz="2800" spc="100" dirty="0" err="1">
                <a:solidFill>
                  <a:srgbClr val="595959"/>
                </a:solidFill>
                <a:latin typeface="+mn-lt"/>
              </a:rPr>
              <a:t>colocado</a:t>
            </a:r>
            <a:r>
              <a:rPr lang="en-US" sz="2800" spc="100" dirty="0">
                <a:solidFill>
                  <a:srgbClr val="595959"/>
                </a:solidFill>
                <a:latin typeface="+mn-lt"/>
              </a:rPr>
              <a:t> no </a:t>
            </a:r>
            <a:r>
              <a:rPr lang="en-US" sz="2800" b="1" spc="100" dirty="0" err="1">
                <a:solidFill>
                  <a:srgbClr val="595959"/>
                </a:solidFill>
                <a:latin typeface="+mn-lt"/>
              </a:rPr>
              <a:t>número</a:t>
            </a:r>
            <a:r>
              <a:rPr lang="en-US" sz="2800" b="1" spc="100" dirty="0">
                <a:solidFill>
                  <a:srgbClr val="595959"/>
                </a:solidFill>
                <a:latin typeface="+mn-lt"/>
              </a:rPr>
              <a:t> de </a:t>
            </a:r>
            <a:r>
              <a:rPr lang="en-US" sz="2800" b="1" spc="100" dirty="0" err="1">
                <a:solidFill>
                  <a:srgbClr val="595959"/>
                </a:solidFill>
                <a:latin typeface="+mn-lt"/>
              </a:rPr>
              <a:t>usuários</a:t>
            </a:r>
            <a:r>
              <a:rPr lang="en-US" sz="2800" b="1" spc="100" dirty="0">
                <a:solidFill>
                  <a:srgbClr val="595959"/>
                </a:solidFill>
                <a:latin typeface="+mn-lt"/>
              </a:rPr>
              <a:t> de redes </a:t>
            </a:r>
            <a:r>
              <a:rPr lang="en-US" sz="2800" b="1" spc="100" dirty="0" err="1">
                <a:solidFill>
                  <a:srgbClr val="595959"/>
                </a:solidFill>
                <a:latin typeface="+mn-lt"/>
              </a:rPr>
              <a:t>sociais</a:t>
            </a:r>
            <a:r>
              <a:rPr lang="en-US" sz="2800" spc="100" dirty="0">
                <a:solidFill>
                  <a:srgbClr val="595959"/>
                </a:solidFill>
                <a:latin typeface="+mn-lt"/>
              </a:rPr>
              <a:t>, </a:t>
            </a:r>
            <a:r>
              <a:rPr lang="en-US" sz="2800" spc="100" dirty="0" err="1">
                <a:solidFill>
                  <a:srgbClr val="595959"/>
                </a:solidFill>
                <a:latin typeface="+mn-lt"/>
              </a:rPr>
              <a:t>ficando</a:t>
            </a:r>
            <a:r>
              <a:rPr lang="en-US" sz="2800" spc="100" dirty="0">
                <a:solidFill>
                  <a:srgbClr val="595959"/>
                </a:solidFill>
                <a:latin typeface="+mn-lt"/>
              </a:rPr>
              <a:t> </a:t>
            </a:r>
            <a:r>
              <a:rPr lang="en-US" sz="2800" spc="100" dirty="0" err="1">
                <a:solidFill>
                  <a:srgbClr val="595959"/>
                </a:solidFill>
                <a:latin typeface="+mn-lt"/>
              </a:rPr>
              <a:t>atrás</a:t>
            </a:r>
            <a:r>
              <a:rPr lang="en-US" sz="2800" spc="100" dirty="0">
                <a:solidFill>
                  <a:srgbClr val="595959"/>
                </a:solidFill>
                <a:latin typeface="+mn-lt"/>
              </a:rPr>
              <a:t> </a:t>
            </a:r>
            <a:r>
              <a:rPr lang="en-US" sz="2800" spc="100" dirty="0" err="1">
                <a:solidFill>
                  <a:srgbClr val="595959"/>
                </a:solidFill>
                <a:latin typeface="+mn-lt"/>
              </a:rPr>
              <a:t>apenas</a:t>
            </a:r>
            <a:r>
              <a:rPr lang="en-US" sz="2800" spc="100" dirty="0">
                <a:solidFill>
                  <a:srgbClr val="595959"/>
                </a:solidFill>
                <a:latin typeface="+mn-lt"/>
              </a:rPr>
              <a:t> da </a:t>
            </a:r>
            <a:r>
              <a:rPr lang="en-US" sz="2800" spc="100" dirty="0" err="1">
                <a:solidFill>
                  <a:srgbClr val="595959"/>
                </a:solidFill>
                <a:latin typeface="+mn-lt"/>
              </a:rPr>
              <a:t>Índia</a:t>
            </a:r>
            <a:r>
              <a:rPr lang="en-US" sz="2800" spc="100" dirty="0">
                <a:solidFill>
                  <a:srgbClr val="595959"/>
                </a:solidFill>
                <a:latin typeface="+mn-lt"/>
              </a:rPr>
              <a:t>. </a:t>
            </a:r>
          </a:p>
        </p:txBody>
      </p:sp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id="{C0E74BAE-8F63-E9A5-3381-10715675C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622761"/>
            <a:ext cx="8086056" cy="5296367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10954E92-0DA5-4342-ABEF-001F1F255AF1}"/>
              </a:ext>
            </a:extLst>
          </p:cNvPr>
          <p:cNvSpPr txBox="1"/>
          <p:nvPr/>
        </p:nvSpPr>
        <p:spPr>
          <a:xfrm>
            <a:off x="2876550" y="8078788"/>
            <a:ext cx="14509750" cy="57951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600"/>
              </a:spcAft>
              <a:defRPr/>
            </a:pPr>
            <a:r>
              <a:rPr lang="pt-BR" sz="2800" b="1" spc="-17">
                <a:solidFill>
                  <a:srgbClr val="000000"/>
                </a:solidFill>
                <a:latin typeface="Roboto Mono Regular"/>
              </a:rPr>
              <a:t> </a:t>
            </a:r>
          </a:p>
        </p:txBody>
      </p:sp>
      <p:sp>
        <p:nvSpPr>
          <p:cNvPr id="16389" name="AutoShape 2">
            <a:extLst>
              <a:ext uri="{FF2B5EF4-FFF2-40B4-BE49-F238E27FC236}">
                <a16:creationId xmlns:a16="http://schemas.microsoft.com/office/drawing/2014/main" id="{0B7F0738-BC07-E1D6-CDB3-EB4CAAA69E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1776C92-85B1-9882-D391-B55A44C6D8BD}"/>
              </a:ext>
            </a:extLst>
          </p:cNvPr>
          <p:cNvSpPr txBox="1"/>
          <p:nvPr/>
        </p:nvSpPr>
        <p:spPr>
          <a:xfrm>
            <a:off x="10131425" y="8623149"/>
            <a:ext cx="7387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https://</a:t>
            </a:r>
            <a:r>
              <a:rPr lang="pt-BR" dirty="0" err="1"/>
              <a:t>datareportal.com</a:t>
            </a:r>
            <a:r>
              <a:rPr lang="pt-BR" dirty="0"/>
              <a:t>/</a:t>
            </a:r>
            <a:r>
              <a:rPr lang="pt-BR" dirty="0" err="1"/>
              <a:t>reports</a:t>
            </a:r>
            <a:r>
              <a:rPr lang="pt-BR" dirty="0"/>
              <a:t>/digital-2023-global-overview-report</a:t>
            </a:r>
          </a:p>
        </p:txBody>
      </p:sp>
    </p:spTree>
    <p:extLst>
      <p:ext uri="{BB962C8B-B14F-4D97-AF65-F5344CB8AC3E}">
        <p14:creationId xmlns:p14="http://schemas.microsoft.com/office/powerpoint/2010/main" val="1143665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2">
            <a:extLst>
              <a:ext uri="{FF2B5EF4-FFF2-40B4-BE49-F238E27FC236}">
                <a16:creationId xmlns:a16="http://schemas.microsoft.com/office/drawing/2014/main" id="{41077E6A-76F5-B1C3-DFE3-4831CE752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020" y="608362"/>
            <a:ext cx="7502652" cy="2057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pt-BR" sz="5400" b="1">
                <a:latin typeface="+mj-lt"/>
                <a:ea typeface="+mj-ea"/>
                <a:cs typeface="+mj-cs"/>
              </a:rPr>
              <a:t>Plataformas digitais e o desafio brasileiro</a:t>
            </a:r>
          </a:p>
        </p:txBody>
      </p:sp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id="{5048FE1B-E026-3217-2D04-189285083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418" y="3235356"/>
            <a:ext cx="8147304" cy="6151214"/>
          </a:xfrm>
          <a:prstGeom prst="rect">
            <a:avLst/>
          </a:prstGeom>
        </p:spPr>
      </p:pic>
      <p:pic>
        <p:nvPicPr>
          <p:cNvPr id="3" name="Imagem 2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181EFFBA-CF93-96A4-D6B1-1D388103E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7" y="4039642"/>
            <a:ext cx="8987603" cy="3436688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Professor Titular André Ramos Tavares - FDUSP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7627CEF-A5C4-61EE-362D-9EC43514BE4A}"/>
              </a:ext>
            </a:extLst>
          </p:cNvPr>
          <p:cNvSpPr txBox="1"/>
          <p:nvPr/>
        </p:nvSpPr>
        <p:spPr>
          <a:xfrm>
            <a:off x="6981442" y="754380"/>
            <a:ext cx="10341864" cy="219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3300" dirty="0">
              <a:latin typeface="+mn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E2FB58F-8243-A3EA-F02A-1E4C48B8F6E1}"/>
              </a:ext>
            </a:extLst>
          </p:cNvPr>
          <p:cNvSpPr txBox="1"/>
          <p:nvPr/>
        </p:nvSpPr>
        <p:spPr>
          <a:xfrm>
            <a:off x="381000" y="8882051"/>
            <a:ext cx="60304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Fonte: https://g1.globo.com/tecnologia/noticia/2022/03/21/mais-de-33-milhoes-de-brasileiros-nao-tem-acesso-a-internet-diz-pesquisa.ghtml</a:t>
            </a:r>
          </a:p>
        </p:txBody>
      </p:sp>
    </p:spTree>
    <p:extLst>
      <p:ext uri="{BB962C8B-B14F-4D97-AF65-F5344CB8AC3E}">
        <p14:creationId xmlns:p14="http://schemas.microsoft.com/office/powerpoint/2010/main" val="791910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Social Dilemma and the Human Question">
            <a:extLst>
              <a:ext uri="{FF2B5EF4-FFF2-40B4-BE49-F238E27FC236}">
                <a16:creationId xmlns:a16="http://schemas.microsoft.com/office/drawing/2014/main" id="{97CE48CA-5D44-0C66-CF68-228C08E66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-839788"/>
            <a:ext cx="15430500" cy="1028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0F9D4974-968B-DF77-2A38-492C42461D23}"/>
              </a:ext>
            </a:extLst>
          </p:cNvPr>
          <p:cNvGrpSpPr/>
          <p:nvPr/>
        </p:nvGrpSpPr>
        <p:grpSpPr>
          <a:xfrm>
            <a:off x="574927" y="567790"/>
            <a:ext cx="6207250" cy="6207250"/>
            <a:chOff x="0" y="0"/>
            <a:chExt cx="6350000" cy="6350000"/>
          </a:xfrm>
          <a:solidFill>
            <a:schemeClr val="accent2">
              <a:lumMod val="75000"/>
            </a:schemeClr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1D21B7B-8BCC-C992-7C25-CDC2B9A9A11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100" name="TextBox 4">
            <a:extLst>
              <a:ext uri="{FF2B5EF4-FFF2-40B4-BE49-F238E27FC236}">
                <a16:creationId xmlns:a16="http://schemas.microsoft.com/office/drawing/2014/main" id="{631BB56E-3047-D753-3938-85CEDD18B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213" y="3304702"/>
            <a:ext cx="14325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pt-BR" altLang="pt-BR" sz="3600" dirty="0">
                <a:solidFill>
                  <a:srgbClr val="FFFFFF"/>
                </a:solidFill>
                <a:latin typeface="Muli Black" pitchFamily="2" charset="77"/>
              </a:rPr>
              <a:t>SEMANA V: Economia Big Data</a:t>
            </a:r>
          </a:p>
        </p:txBody>
      </p:sp>
      <p:sp>
        <p:nvSpPr>
          <p:cNvPr id="7" name="Espaço Reservado para Rodapé 3">
            <a:extLst>
              <a:ext uri="{FF2B5EF4-FFF2-40B4-BE49-F238E27FC236}">
                <a16:creationId xmlns:a16="http://schemas.microsoft.com/office/drawing/2014/main" id="{8D18EDF4-2659-8E42-8E3F-D0E164723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54675" y="9432925"/>
            <a:ext cx="7010400" cy="573088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2">
            <a:extLst>
              <a:ext uri="{FF2B5EF4-FFF2-40B4-BE49-F238E27FC236}">
                <a16:creationId xmlns:a16="http://schemas.microsoft.com/office/drawing/2014/main" id="{4B199C25-09EF-B5F9-B23C-D32CBCB92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28638"/>
            <a:ext cx="166116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pt-BR" altLang="pt-BR" sz="4800" b="1">
                <a:latin typeface="Muli Bold Bold" pitchFamily="2" charset="77"/>
              </a:rPr>
              <a:t>Plataformas Digitais 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10954E92-0DA5-4342-ABEF-001F1F255AF1}"/>
              </a:ext>
            </a:extLst>
          </p:cNvPr>
          <p:cNvSpPr txBox="1"/>
          <p:nvPr/>
        </p:nvSpPr>
        <p:spPr>
          <a:xfrm>
            <a:off x="2876550" y="8078788"/>
            <a:ext cx="14509750" cy="5730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2800" b="1" spc="-17" dirty="0">
                <a:solidFill>
                  <a:srgbClr val="000000"/>
                </a:solidFill>
                <a:latin typeface="Roboto Mono Regular"/>
              </a:rPr>
              <a:t>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9393238"/>
            <a:ext cx="7010400" cy="573087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  <p:sp>
        <p:nvSpPr>
          <p:cNvPr id="19460" name="AutoShape 2">
            <a:extLst>
              <a:ext uri="{FF2B5EF4-FFF2-40B4-BE49-F238E27FC236}">
                <a16:creationId xmlns:a16="http://schemas.microsoft.com/office/drawing/2014/main" id="{8DE5A570-4D65-C066-36F5-2F3CE2A4E2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23" name="Group 10">
            <a:extLst>
              <a:ext uri="{FF2B5EF4-FFF2-40B4-BE49-F238E27FC236}">
                <a16:creationId xmlns:a16="http://schemas.microsoft.com/office/drawing/2014/main" id="{A32D0FAE-E4AC-B3A4-B136-50D7A295C5C7}"/>
              </a:ext>
            </a:extLst>
          </p:cNvPr>
          <p:cNvGrpSpPr/>
          <p:nvPr/>
        </p:nvGrpSpPr>
        <p:grpSpPr>
          <a:xfrm>
            <a:off x="838200" y="7094058"/>
            <a:ext cx="1334344" cy="1334344"/>
            <a:chOff x="0" y="0"/>
            <a:chExt cx="6350000" cy="6350000"/>
          </a:xfrm>
          <a:solidFill>
            <a:schemeClr val="accent1"/>
          </a:solidFill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CFD0E3B0-AA25-80DD-5485-FF5BFE29C71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id="{B5D22DE0-F190-79C2-3710-3A924C9979A6}"/>
              </a:ext>
            </a:extLst>
          </p:cNvPr>
          <p:cNvSpPr/>
          <p:nvPr/>
        </p:nvSpPr>
        <p:spPr>
          <a:xfrm>
            <a:off x="2559050" y="2170113"/>
            <a:ext cx="14173200" cy="6718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pt-BR" sz="2800" spc="100" dirty="0">
              <a:latin typeface="Roboto Mono Regular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061F988A-93E0-FB6F-3E92-ED5589D894F6}"/>
              </a:ext>
            </a:extLst>
          </p:cNvPr>
          <p:cNvSpPr/>
          <p:nvPr/>
        </p:nvSpPr>
        <p:spPr>
          <a:xfrm>
            <a:off x="2559050" y="7014551"/>
            <a:ext cx="15024100" cy="15703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3200" spc="100" dirty="0">
                <a:latin typeface="Roboto Mono Regular"/>
              </a:rPr>
              <a:t>Acesso aos </a:t>
            </a:r>
            <a:r>
              <a:rPr lang="pt-BR" sz="3200" b="1" spc="100" dirty="0">
                <a:latin typeface="Roboto Mono Regular"/>
              </a:rPr>
              <a:t>produtos com tecnologia </a:t>
            </a:r>
            <a:r>
              <a:rPr lang="pt-BR" sz="3200" spc="100" dirty="0" err="1">
                <a:latin typeface="Roboto Mono Regular"/>
              </a:rPr>
              <a:t>x</a:t>
            </a:r>
            <a:r>
              <a:rPr lang="pt-BR" sz="3200" spc="100" dirty="0">
                <a:latin typeface="Roboto Mono Regular"/>
              </a:rPr>
              <a:t> </a:t>
            </a:r>
            <a:r>
              <a:rPr lang="pt-BR" sz="3200" b="1" spc="100" dirty="0">
                <a:latin typeface="Roboto Mono Regular"/>
              </a:rPr>
              <a:t>acesso à tecnologia</a:t>
            </a:r>
            <a:r>
              <a:rPr lang="pt-BR" sz="3200" spc="100" dirty="0">
                <a:latin typeface="Roboto Mono Regular"/>
              </a:rPr>
              <a:t>. 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3200" spc="100" dirty="0">
                <a:latin typeface="Roboto Mono Regular"/>
              </a:rPr>
              <a:t>A questão do domínio sobre a alta tecnologia. </a:t>
            </a:r>
            <a:endParaRPr lang="pt-BR" sz="3200" b="1" spc="100" dirty="0">
              <a:latin typeface="Roboto Mono Regular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ADE3C8D0-8C44-5006-5652-1636543C2956}"/>
              </a:ext>
            </a:extLst>
          </p:cNvPr>
          <p:cNvGrpSpPr/>
          <p:nvPr/>
        </p:nvGrpSpPr>
        <p:grpSpPr>
          <a:xfrm>
            <a:off x="953415" y="2464886"/>
            <a:ext cx="1334344" cy="1334344"/>
            <a:chOff x="0" y="0"/>
            <a:chExt cx="6350000" cy="6350000"/>
          </a:xfrm>
          <a:solidFill>
            <a:schemeClr val="bg1">
              <a:lumMod val="65000"/>
            </a:schemeClr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F4C0772C-73B3-BD6E-716D-D0962D92DDC3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5C3BC59C-3429-5AB8-F07F-861B2A04D4D1}"/>
              </a:ext>
            </a:extLst>
          </p:cNvPr>
          <p:cNvSpPr/>
          <p:nvPr/>
        </p:nvSpPr>
        <p:spPr>
          <a:xfrm>
            <a:off x="2636351" y="2742160"/>
            <a:ext cx="1499014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3200" b="1" spc="100" dirty="0">
                <a:latin typeface="Roboto Mono Regular"/>
              </a:rPr>
              <a:t>Iniciativa Privada</a:t>
            </a:r>
            <a:r>
              <a:rPr lang="pt-BR" sz="3200" spc="100" dirty="0">
                <a:latin typeface="Roboto Mono Regular"/>
              </a:rPr>
              <a:t>: e-bay, Alibaba, Mercado Livre, Uber, Loggi, </a:t>
            </a:r>
            <a:r>
              <a:rPr lang="pt-BR" sz="3200" spc="100" dirty="0" err="1">
                <a:latin typeface="Roboto Mono Regular"/>
              </a:rPr>
              <a:t>iFood</a:t>
            </a:r>
            <a:r>
              <a:rPr lang="pt-BR" sz="3200" spc="100" dirty="0">
                <a:latin typeface="Roboto Mono Regular"/>
              </a:rPr>
              <a:t>, etc.</a:t>
            </a: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D46CC78B-95B4-3CEC-4373-E4B760C4E38B}"/>
              </a:ext>
            </a:extLst>
          </p:cNvPr>
          <p:cNvGrpSpPr/>
          <p:nvPr/>
        </p:nvGrpSpPr>
        <p:grpSpPr>
          <a:xfrm>
            <a:off x="950200" y="4851089"/>
            <a:ext cx="1334344" cy="1334344"/>
            <a:chOff x="0" y="0"/>
            <a:chExt cx="6350000" cy="6350000"/>
          </a:xfrm>
          <a:solidFill>
            <a:schemeClr val="bg1">
              <a:lumMod val="65000"/>
            </a:schemeClr>
          </a:solidFill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438F8A47-ED22-EEA9-FBC8-AC81A92ADEBE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DA3142-B2C1-B423-8481-D8E2A3DA61EF}"/>
              </a:ext>
            </a:extLst>
          </p:cNvPr>
          <p:cNvSpPr txBox="1"/>
          <p:nvPr/>
        </p:nvSpPr>
        <p:spPr>
          <a:xfrm>
            <a:off x="2636351" y="5161625"/>
            <a:ext cx="13247864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3000" b="1" spc="100" dirty="0">
                <a:latin typeface="Roboto Mono Regular"/>
              </a:rPr>
              <a:t>Iniciativa Pública</a:t>
            </a:r>
            <a:r>
              <a:rPr lang="pt-BR" sz="3000" spc="100" dirty="0">
                <a:latin typeface="Roboto Mono Regular"/>
              </a:rPr>
              <a:t>: </a:t>
            </a:r>
            <a:r>
              <a:rPr lang="pt-BR" sz="3000" spc="100" dirty="0" err="1">
                <a:latin typeface="Roboto Mono Regular"/>
              </a:rPr>
              <a:t>contrate.ba</a:t>
            </a:r>
            <a:r>
              <a:rPr lang="pt-BR" sz="3000" spc="100" dirty="0">
                <a:latin typeface="Roboto Mono Regular"/>
              </a:rPr>
              <a:t>, SP Taxi, Poupatempo Digital, etc.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2">
            <a:extLst>
              <a:ext uri="{FF2B5EF4-FFF2-40B4-BE49-F238E27FC236}">
                <a16:creationId xmlns:a16="http://schemas.microsoft.com/office/drawing/2014/main" id="{9B8A1BDA-5BB1-147B-9106-34664B07B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28638"/>
            <a:ext cx="166116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pt-BR" altLang="pt-BR" sz="4800" b="1">
                <a:latin typeface="Muli Bold Bold" pitchFamily="2" charset="77"/>
              </a:rPr>
              <a:t>Intermediações econômicas e o desafio brasileiro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10954E92-0DA5-4342-ABEF-001F1F255AF1}"/>
              </a:ext>
            </a:extLst>
          </p:cNvPr>
          <p:cNvSpPr txBox="1"/>
          <p:nvPr/>
        </p:nvSpPr>
        <p:spPr>
          <a:xfrm>
            <a:off x="2876550" y="8078788"/>
            <a:ext cx="14509750" cy="5730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2800" b="1" spc="-17" dirty="0">
                <a:solidFill>
                  <a:srgbClr val="000000"/>
                </a:solidFill>
                <a:latin typeface="Roboto Mono Regular"/>
              </a:rPr>
              <a:t>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9393238"/>
            <a:ext cx="7010400" cy="573087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  <p:sp>
        <p:nvSpPr>
          <p:cNvPr id="20484" name="AutoShape 2">
            <a:extLst>
              <a:ext uri="{FF2B5EF4-FFF2-40B4-BE49-F238E27FC236}">
                <a16:creationId xmlns:a16="http://schemas.microsoft.com/office/drawing/2014/main" id="{073FF2B0-89F8-1978-9AFB-7EEE5E0C24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pSp>
        <p:nvGrpSpPr>
          <p:cNvPr id="21" name="Group 6">
            <a:extLst>
              <a:ext uri="{FF2B5EF4-FFF2-40B4-BE49-F238E27FC236}">
                <a16:creationId xmlns:a16="http://schemas.microsoft.com/office/drawing/2014/main" id="{F2A0C0EB-2CFA-3F28-979B-CB0770D98930}"/>
              </a:ext>
            </a:extLst>
          </p:cNvPr>
          <p:cNvGrpSpPr/>
          <p:nvPr/>
        </p:nvGrpSpPr>
        <p:grpSpPr>
          <a:xfrm>
            <a:off x="823565" y="6014630"/>
            <a:ext cx="1328390" cy="1334344"/>
            <a:chOff x="0" y="0"/>
            <a:chExt cx="6350000" cy="6350000"/>
          </a:xfrm>
          <a:solidFill>
            <a:schemeClr val="bg1">
              <a:lumMod val="65000"/>
            </a:schemeClr>
          </a:solidFill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72E853BB-E1A1-3D6B-831A-B87074D7225E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8" name="Retângulo 27">
            <a:extLst>
              <a:ext uri="{FF2B5EF4-FFF2-40B4-BE49-F238E27FC236}">
                <a16:creationId xmlns:a16="http://schemas.microsoft.com/office/drawing/2014/main" id="{B5D22DE0-F190-79C2-3710-3A924C9979A6}"/>
              </a:ext>
            </a:extLst>
          </p:cNvPr>
          <p:cNvSpPr/>
          <p:nvPr/>
        </p:nvSpPr>
        <p:spPr>
          <a:xfrm>
            <a:off x="2876550" y="6037263"/>
            <a:ext cx="14655800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800" b="1" spc="100" dirty="0">
                <a:latin typeface="Roboto Mono Regular"/>
              </a:rPr>
              <a:t>Modelo constitucional de desenvolvimento econômico e a incorporação tecnológica; Dever do Estado brasileiro em promover o progresso tecnológico e científico.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172D6563-63D7-7D71-C1D4-7A0436AB8C86}"/>
              </a:ext>
            </a:extLst>
          </p:cNvPr>
          <p:cNvGrpSpPr/>
          <p:nvPr/>
        </p:nvGrpSpPr>
        <p:grpSpPr>
          <a:xfrm>
            <a:off x="820615" y="2391384"/>
            <a:ext cx="1322462" cy="1334344"/>
            <a:chOff x="0" y="0"/>
            <a:chExt cx="6350000" cy="6350000"/>
          </a:xfrm>
          <a:solidFill>
            <a:schemeClr val="accent2">
              <a:lumMod val="75000"/>
            </a:schemeClr>
          </a:solidFill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356723A-32EA-43D5-6DFB-36E07B0B507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50DF934D-C6F9-7E18-2640-6B732DE24FD9}"/>
              </a:ext>
            </a:extLst>
          </p:cNvPr>
          <p:cNvSpPr/>
          <p:nvPr/>
        </p:nvSpPr>
        <p:spPr>
          <a:xfrm>
            <a:off x="2384425" y="2265363"/>
            <a:ext cx="15147925" cy="20414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2800" b="1" spc="100" dirty="0">
                <a:latin typeface="Roboto Mono Regular"/>
              </a:rPr>
              <a:t>Brasil: </a:t>
            </a:r>
            <a:r>
              <a:rPr lang="pt-BR" sz="2800" spc="100" dirty="0">
                <a:latin typeface="Roboto Mono Regular"/>
              </a:rPr>
              <a:t>uso subdesenvolvido das tecnologias desenvolvidas por outros países. </a:t>
            </a:r>
            <a:r>
              <a:rPr lang="pt-BR" sz="2800" b="1" spc="100" dirty="0">
                <a:latin typeface="Roboto Mono Regular"/>
              </a:rPr>
              <a:t>Criamos diversos aplicativos de serviços com base de softwares desenhados pelos países centrais.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pt-BR" sz="2800" b="1" spc="100" dirty="0">
              <a:latin typeface="Roboto Mono Regula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2">
            <a:extLst>
              <a:ext uri="{FF2B5EF4-FFF2-40B4-BE49-F238E27FC236}">
                <a16:creationId xmlns:a16="http://schemas.microsoft.com/office/drawing/2014/main" id="{082855D8-2E1A-B2A1-477A-3494FABC0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28638"/>
            <a:ext cx="166116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pt-BR" altLang="pt-BR" sz="4800" b="1">
                <a:latin typeface="Muli Bold Bold" pitchFamily="2" charset="77"/>
              </a:rPr>
              <a:t>Reflexões sobre a Economia Big Data no contexto brasileiro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9393238"/>
            <a:ext cx="7010400" cy="573087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4B20133-B0C5-EB1B-6369-F89A1D20BA2A}"/>
              </a:ext>
            </a:extLst>
          </p:cNvPr>
          <p:cNvSpPr/>
          <p:nvPr/>
        </p:nvSpPr>
        <p:spPr>
          <a:xfrm>
            <a:off x="342900" y="2287588"/>
            <a:ext cx="17602200" cy="6796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spc="100" dirty="0">
                <a:latin typeface="Roboto Mono Regular"/>
              </a:rPr>
              <a:t>Uso de Plataformas digitais de outros países: Onde estão armazenados os nossos dados? Quem os detém?</a:t>
            </a: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spc="100" dirty="0">
                <a:latin typeface="Roboto Mono Regular"/>
              </a:rPr>
              <a:t>Estado Brasileiro fecha contrato de software com empresa internacional para serviços públicos (</a:t>
            </a:r>
            <a:r>
              <a:rPr lang="pt-BR" sz="2800" spc="100" dirty="0" err="1">
                <a:latin typeface="Roboto Mono Regular"/>
              </a:rPr>
              <a:t>GovTech</a:t>
            </a:r>
            <a:r>
              <a:rPr lang="pt-BR" sz="2800" spc="100" dirty="0">
                <a:latin typeface="Roboto Mono Regular"/>
              </a:rPr>
              <a:t>). Questão de coleta big data estratégica e acesso ao produto da tecnologia.</a:t>
            </a: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spc="100" dirty="0">
                <a:latin typeface="Roboto Mono Regular"/>
              </a:rPr>
              <a:t>Nós realmente vamos ler os termos e políticas de privacidade? Se não concordarmos, fará alguma diferença no curto/médio prazo?</a:t>
            </a: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spc="100" dirty="0">
                <a:latin typeface="Roboto Mono Regular"/>
              </a:rPr>
              <a:t>E todos os dados que já foram coletados nesses anos sem proteção jurídica? Tendências que já se consolidaram.</a:t>
            </a: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spc="100" dirty="0">
                <a:latin typeface="Roboto Mono Regular"/>
              </a:rPr>
              <a:t>Poderíamos afirmar, à título hipotético, que o Superávit comportamental brasileiro é uma fonte lucrativa para essas plataformas diante da assiduidade de acesso diário em diversas plataformas e a baixa preocupação (praticamente nula) com a proteção dos dados?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11B2221-1899-ECB8-0DB7-FE72B0328BA0}"/>
              </a:ext>
            </a:extLst>
          </p:cNvPr>
          <p:cNvGrpSpPr/>
          <p:nvPr/>
        </p:nvGrpSpPr>
        <p:grpSpPr>
          <a:xfrm>
            <a:off x="-2362200" y="2563229"/>
            <a:ext cx="11789943" cy="11789943"/>
            <a:chOff x="0" y="0"/>
            <a:chExt cx="6350000" cy="6350000"/>
          </a:xfrm>
          <a:solidFill>
            <a:schemeClr val="accent2">
              <a:lumMod val="75000"/>
            </a:schemeClr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3F1FAC5-D4C4-BB96-FDFF-19D77DD516A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A631A8AE-C6D4-DCBE-FBD6-D311D58A6D3D}"/>
              </a:ext>
            </a:extLst>
          </p:cNvPr>
          <p:cNvSpPr txBox="1"/>
          <p:nvPr/>
        </p:nvSpPr>
        <p:spPr>
          <a:xfrm>
            <a:off x="817563" y="5524500"/>
            <a:ext cx="8077200" cy="24003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ts val="95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7999" dirty="0">
                <a:solidFill>
                  <a:srgbClr val="FFFFFF"/>
                </a:solidFill>
                <a:latin typeface="Muli Bold Bold"/>
              </a:rPr>
              <a:t>Economia Big Data</a:t>
            </a:r>
          </a:p>
        </p:txBody>
      </p:sp>
      <p:sp>
        <p:nvSpPr>
          <p:cNvPr id="5" name="Espaço Reservado para Rodapé 3">
            <a:extLst>
              <a:ext uri="{FF2B5EF4-FFF2-40B4-BE49-F238E27FC236}">
                <a16:creationId xmlns:a16="http://schemas.microsoft.com/office/drawing/2014/main" id="{201F1692-0224-6247-9C8C-02BD572B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9393238"/>
            <a:ext cx="7010400" cy="573087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  <p:pic>
        <p:nvPicPr>
          <p:cNvPr id="6149" name="Picture 2" descr="I Accept&quot; Images – Browse 19 Stock Photos, Vectors, and Video | Adobe Stock">
            <a:extLst>
              <a:ext uri="{FF2B5EF4-FFF2-40B4-BE49-F238E27FC236}">
                <a16:creationId xmlns:a16="http://schemas.microsoft.com/office/drawing/2014/main" id="{1938ECA5-FCAD-F780-051A-CCDAD895A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38" y="2720975"/>
            <a:ext cx="6400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37F5577-D531-6993-A9E1-ED2D764A0612}"/>
              </a:ext>
            </a:extLst>
          </p:cNvPr>
          <p:cNvSpPr txBox="1"/>
          <p:nvPr/>
        </p:nvSpPr>
        <p:spPr>
          <a:xfrm>
            <a:off x="838200" y="615950"/>
            <a:ext cx="16306800" cy="13541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>
                <a:latin typeface="Muli Bold Bold"/>
              </a:rPr>
              <a:t>Economia Big Data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spc="100" dirty="0">
                <a:latin typeface="Roboto Mono Regular"/>
              </a:rPr>
              <a:t>O uso de dados para fins econômicos. 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10954E92-0DA5-4342-ABEF-001F1F255AF1}"/>
              </a:ext>
            </a:extLst>
          </p:cNvPr>
          <p:cNvSpPr txBox="1"/>
          <p:nvPr/>
        </p:nvSpPr>
        <p:spPr>
          <a:xfrm>
            <a:off x="2876550" y="8078788"/>
            <a:ext cx="14509750" cy="5730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2800" b="1" spc="-17" dirty="0">
                <a:solidFill>
                  <a:srgbClr val="000000"/>
                </a:solidFill>
                <a:latin typeface="Roboto Mono Regular"/>
              </a:rPr>
              <a:t>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9393238"/>
            <a:ext cx="7010400" cy="573087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07B2AA4-DA9C-FB43-9AD9-584538ADA60E}"/>
              </a:ext>
            </a:extLst>
          </p:cNvPr>
          <p:cNvSpPr/>
          <p:nvPr/>
        </p:nvSpPr>
        <p:spPr>
          <a:xfrm>
            <a:off x="838200" y="2247900"/>
            <a:ext cx="17449800" cy="8252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3200" spc="100" dirty="0">
                <a:latin typeface="Roboto Mono Regular"/>
              </a:rPr>
              <a:t>Big Data: poder das novas tecnologias + otimização dos bancos de dados.</a:t>
            </a: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b="1" spc="100" dirty="0">
                <a:latin typeface="Roboto Mono Regular"/>
              </a:rPr>
              <a:t>Instrumento:</a:t>
            </a:r>
            <a:r>
              <a:rPr lang="pt-BR" sz="3200" spc="100" dirty="0">
                <a:latin typeface="Roboto Mono Regular"/>
              </a:rPr>
              <a:t> Capacidade de processamento e combinações de dados</a:t>
            </a:r>
            <a:endParaRPr lang="pt-BR" sz="3200" b="1" spc="100" dirty="0">
              <a:solidFill>
                <a:schemeClr val="accent2"/>
              </a:solidFill>
              <a:latin typeface="Roboto Mono Regular"/>
            </a:endParaRP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b="1" spc="100" dirty="0">
                <a:latin typeface="Roboto Mono Regular"/>
              </a:rPr>
              <a:t>Formas de uso: </a:t>
            </a:r>
            <a:r>
              <a:rPr lang="pt-BR" sz="3200" spc="100" dirty="0">
                <a:latin typeface="Roboto Mono Regular"/>
              </a:rPr>
              <a:t>Publicidade direcionada; criação de demanda; engajamento para mais conversão.</a:t>
            </a:r>
            <a:endParaRPr lang="pt-BR" sz="3200" b="1" spc="100" dirty="0">
              <a:latin typeface="Roboto Mono Regular"/>
            </a:endParaRP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b="1" spc="100" dirty="0">
                <a:latin typeface="Roboto Mono Regular"/>
              </a:rPr>
              <a:t>Novas áreas:</a:t>
            </a:r>
            <a:r>
              <a:rPr lang="pt-BR" sz="3200" spc="100" dirty="0">
                <a:latin typeface="Roboto Mono Regular"/>
              </a:rPr>
              <a:t> Big Data </a:t>
            </a:r>
            <a:r>
              <a:rPr lang="pt-BR" sz="3200" spc="100" dirty="0" err="1">
                <a:latin typeface="Roboto Mono Regular"/>
              </a:rPr>
              <a:t>Analytics</a:t>
            </a:r>
            <a:r>
              <a:rPr lang="pt-BR" sz="3200" spc="100" dirty="0">
                <a:latin typeface="Roboto Mono Regular"/>
              </a:rPr>
              <a:t>, Marketing Digital e Search </a:t>
            </a:r>
            <a:r>
              <a:rPr lang="pt-BR" sz="3200" spc="100" dirty="0" err="1">
                <a:latin typeface="Roboto Mono Regular"/>
              </a:rPr>
              <a:t>Engine</a:t>
            </a:r>
            <a:r>
              <a:rPr lang="pt-BR" sz="3200" spc="100" dirty="0">
                <a:latin typeface="Roboto Mono Regular"/>
              </a:rPr>
              <a:t> </a:t>
            </a:r>
            <a:r>
              <a:rPr lang="pt-BR" sz="3200" spc="100" dirty="0" err="1">
                <a:latin typeface="Roboto Mono Regular"/>
              </a:rPr>
              <a:t>Optimization</a:t>
            </a:r>
            <a:r>
              <a:rPr lang="pt-BR" sz="3200" spc="100" dirty="0">
                <a:latin typeface="Roboto Mono Regular"/>
              </a:rPr>
              <a:t> (SEO) (setor de estratégias para melhorar posicionamento nos resultados orgânicos das páginas de busca).</a:t>
            </a:r>
            <a:endParaRPr lang="pt-BR" sz="3200" b="1" spc="100" dirty="0">
              <a:latin typeface="Roboto Mono Regular"/>
            </a:endParaRP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b="1" spc="100" dirty="0">
                <a:latin typeface="Roboto Mono Regular"/>
              </a:rPr>
              <a:t>Cultura: </a:t>
            </a:r>
            <a:r>
              <a:rPr lang="pt-BR" sz="3200" spc="100" dirty="0">
                <a:latin typeface="Roboto Mono Regular"/>
              </a:rPr>
              <a:t>South </a:t>
            </a:r>
            <a:r>
              <a:rPr lang="pt-BR" sz="3200" spc="100" dirty="0" err="1">
                <a:latin typeface="Roboto Mono Regular"/>
              </a:rPr>
              <a:t>by</a:t>
            </a:r>
            <a:r>
              <a:rPr lang="pt-BR" sz="3200" spc="100" dirty="0">
                <a:latin typeface="Roboto Mono Regular"/>
              </a:rPr>
              <a:t> </a:t>
            </a:r>
            <a:r>
              <a:rPr lang="pt-BR" sz="3200" spc="100" dirty="0" err="1">
                <a:latin typeface="Roboto Mono Regular"/>
              </a:rPr>
              <a:t>Southwest</a:t>
            </a:r>
            <a:r>
              <a:rPr lang="pt-BR" sz="3200" spc="100" dirty="0">
                <a:latin typeface="Roboto Mono Regular"/>
              </a:rPr>
              <a:t> - SXSW (criado em 1987), é o maior evento sobre tendências da atualidade. Edição 2022: </a:t>
            </a:r>
            <a:r>
              <a:rPr lang="pt-BR" sz="3200" spc="100" dirty="0" err="1">
                <a:latin typeface="Roboto Mono Regular"/>
              </a:rPr>
              <a:t>Metaverso</a:t>
            </a:r>
            <a:r>
              <a:rPr lang="pt-BR" sz="3200" spc="100" dirty="0">
                <a:latin typeface="Roboto Mono Regular"/>
              </a:rPr>
              <a:t>, Web 3.0, </a:t>
            </a:r>
            <a:r>
              <a:rPr lang="pt-BR" sz="3200" spc="100" dirty="0" err="1">
                <a:latin typeface="Roboto Mono Regular"/>
              </a:rPr>
              <a:t>nFT</a:t>
            </a:r>
            <a:r>
              <a:rPr lang="pt-BR" sz="3200" spc="100" dirty="0">
                <a:latin typeface="Roboto Mono Regular"/>
              </a:rPr>
              <a:t>, Home of </a:t>
            </a:r>
            <a:r>
              <a:rPr lang="pt-BR" sz="3200" spc="100" dirty="0" err="1">
                <a:latin typeface="Roboto Mono Regular"/>
              </a:rPr>
              <a:t>Things</a:t>
            </a:r>
            <a:r>
              <a:rPr lang="pt-BR" sz="3200" spc="100" dirty="0">
                <a:latin typeface="Roboto Mono Regular"/>
              </a:rPr>
              <a:t> (</a:t>
            </a:r>
            <a:r>
              <a:rPr lang="pt-BR" sz="3200" spc="100" dirty="0" err="1">
                <a:latin typeface="Roboto Mono Regular"/>
              </a:rPr>
              <a:t>HoT</a:t>
            </a:r>
            <a:r>
              <a:rPr lang="pt-BR" sz="3200" spc="100" dirty="0">
                <a:latin typeface="Roboto Mono Regular"/>
              </a:rPr>
              <a:t>), </a:t>
            </a:r>
            <a:r>
              <a:rPr lang="pt-BR" sz="3200" spc="100" dirty="0" err="1">
                <a:latin typeface="Roboto Mono Regular"/>
              </a:rPr>
              <a:t>Amazon</a:t>
            </a:r>
            <a:r>
              <a:rPr lang="pt-BR" sz="3200" spc="100" dirty="0">
                <a:latin typeface="Roboto Mono Regular"/>
              </a:rPr>
              <a:t> e </a:t>
            </a:r>
            <a:r>
              <a:rPr lang="pt-BR" sz="3200" spc="100" dirty="0" err="1">
                <a:latin typeface="Roboto Mono Regular"/>
              </a:rPr>
              <a:t>smartspeakers</a:t>
            </a:r>
            <a:r>
              <a:rPr lang="pt-BR" sz="3200" spc="100" dirty="0">
                <a:latin typeface="Roboto Mono Regular"/>
              </a:rPr>
              <a:t> = Health </a:t>
            </a:r>
            <a:r>
              <a:rPr lang="pt-BR" sz="3200" spc="100" dirty="0" err="1">
                <a:latin typeface="Roboto Mono Regular"/>
              </a:rPr>
              <a:t>Care</a:t>
            </a:r>
            <a:r>
              <a:rPr lang="pt-BR" sz="3200" spc="100" dirty="0">
                <a:latin typeface="Roboto Mono Regular"/>
              </a:rPr>
              <a:t>, etc. </a:t>
            </a: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spc="100" dirty="0">
              <a:latin typeface="Roboto Mono Regular"/>
            </a:endParaRP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spc="100" dirty="0">
              <a:latin typeface="Roboto Mono Regular"/>
            </a:endParaRPr>
          </a:p>
        </p:txBody>
      </p:sp>
      <p:sp>
        <p:nvSpPr>
          <p:cNvPr id="7173" name="AutoShape 2">
            <a:extLst>
              <a:ext uri="{FF2B5EF4-FFF2-40B4-BE49-F238E27FC236}">
                <a16:creationId xmlns:a16="http://schemas.microsoft.com/office/drawing/2014/main" id="{C66B8E81-A329-3DB0-9D54-69F322CB93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Box 2">
            <a:extLst>
              <a:ext uri="{FF2B5EF4-FFF2-40B4-BE49-F238E27FC236}">
                <a16:creationId xmlns:a16="http://schemas.microsoft.com/office/drawing/2014/main" id="{58D4D4D2-4A1D-CC2F-967A-F87592896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15950"/>
            <a:ext cx="16306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pt-BR" altLang="pt-BR" sz="6000" b="1">
                <a:latin typeface="Muli Bold Bold" pitchFamily="2" charset="77"/>
              </a:rPr>
              <a:t>O Surgimento da Economia Big Data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10954E92-0DA5-4342-ABEF-001F1F255AF1}"/>
              </a:ext>
            </a:extLst>
          </p:cNvPr>
          <p:cNvSpPr txBox="1"/>
          <p:nvPr/>
        </p:nvSpPr>
        <p:spPr>
          <a:xfrm>
            <a:off x="2876550" y="8078788"/>
            <a:ext cx="14509750" cy="5730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2800" b="1" spc="-17" dirty="0">
                <a:solidFill>
                  <a:srgbClr val="000000"/>
                </a:solidFill>
                <a:latin typeface="Roboto Mono Regular"/>
              </a:rPr>
              <a:t>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9393238"/>
            <a:ext cx="7010400" cy="573087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07B2AA4-DA9C-FB43-9AD9-584538ADA60E}"/>
              </a:ext>
            </a:extLst>
          </p:cNvPr>
          <p:cNvSpPr/>
          <p:nvPr/>
        </p:nvSpPr>
        <p:spPr>
          <a:xfrm>
            <a:off x="654050" y="2049463"/>
            <a:ext cx="16675100" cy="86740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A</a:t>
            </a:r>
            <a:r>
              <a:rPr lang="pt-BR" sz="2400" b="1" spc="100" dirty="0">
                <a:latin typeface="Roboto Mono" pitchFamily="49" charset="0"/>
                <a:ea typeface="Roboto Mono" pitchFamily="49" charset="0"/>
              </a:rPr>
              <a:t> 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economia dos dados possui estratégia e não pode ser entendida como um mero fenômeno “natural”, automático ou despretensioso da inovação.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pt-BR" sz="2400" spc="100" dirty="0">
              <a:latin typeface="Roboto Mono" pitchFamily="49" charset="0"/>
              <a:ea typeface="Roboto Mono" pitchFamily="49" charset="0"/>
            </a:endParaRP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b="1" spc="100" dirty="0">
                <a:latin typeface="Roboto Mono" pitchFamily="49" charset="0"/>
                <a:ea typeface="Roboto Mono" pitchFamily="49" charset="0"/>
              </a:rPr>
              <a:t>Google (2000). 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Pressão de investidores por mais </a:t>
            </a:r>
            <a:r>
              <a:rPr lang="pt-BR" sz="2400" b="1" spc="100" dirty="0">
                <a:solidFill>
                  <a:schemeClr val="accent2"/>
                </a:solidFill>
                <a:latin typeface="Roboto Mono" pitchFamily="49" charset="0"/>
                <a:ea typeface="Roboto Mono" pitchFamily="49" charset="0"/>
              </a:rPr>
              <a:t>LUCRO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. </a:t>
            </a:r>
            <a:r>
              <a:rPr lang="pt-BR" sz="2400" b="1" spc="100" dirty="0" err="1">
                <a:latin typeface="Roboto Mono" pitchFamily="49" charset="0"/>
                <a:ea typeface="Roboto Mono" pitchFamily="49" charset="0"/>
              </a:rPr>
              <a:t>G</a:t>
            </a:r>
            <a:r>
              <a:rPr lang="pt-BR" sz="2400" b="1" spc="100" dirty="0">
                <a:latin typeface="Roboto Mono" pitchFamily="49" charset="0"/>
                <a:ea typeface="Roboto Mono" pitchFamily="49" charset="0"/>
              </a:rPr>
              <a:t> </a:t>
            </a:r>
            <a:r>
              <a:rPr lang="pt-BR" sz="2400" b="1" spc="100" dirty="0" err="1">
                <a:latin typeface="Roboto Mono" pitchFamily="49" charset="0"/>
                <a:ea typeface="Roboto Mono" pitchFamily="49" charset="0"/>
              </a:rPr>
              <a:t>Ads</a:t>
            </a:r>
            <a:r>
              <a:rPr lang="pt-BR" sz="2400" b="1" spc="100" dirty="0">
                <a:latin typeface="Roboto Mono" pitchFamily="49" charset="0"/>
                <a:ea typeface="Roboto Mono" pitchFamily="49" charset="0"/>
              </a:rPr>
              <a:t> 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(</a:t>
            </a:r>
            <a:r>
              <a:rPr lang="pt-BR" sz="2400" b="1" spc="100" dirty="0" err="1">
                <a:latin typeface="Roboto Mono" pitchFamily="49" charset="0"/>
                <a:ea typeface="Roboto Mono" pitchFamily="49" charset="0"/>
              </a:rPr>
              <a:t>Adwords</a:t>
            </a:r>
            <a:r>
              <a:rPr lang="pt-BR" sz="2400" b="1" spc="100" dirty="0">
                <a:latin typeface="Roboto Mono" pitchFamily="49" charset="0"/>
                <a:ea typeface="Roboto Mono" pitchFamily="49" charset="0"/>
              </a:rPr>
              <a:t>)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: Google passa a usar seu </a:t>
            </a:r>
            <a:r>
              <a:rPr lang="pt-BR" sz="2400" i="1" spc="100" dirty="0">
                <a:latin typeface="Roboto Mono" pitchFamily="49" charset="0"/>
                <a:ea typeface="Roboto Mono" pitchFamily="49" charset="0"/>
              </a:rPr>
              <a:t>cache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 de dados comportamentais combinado com tecnologia computacional </a:t>
            </a:r>
            <a:r>
              <a:rPr lang="pt-BR" sz="2400" spc="100" dirty="0" err="1">
                <a:latin typeface="Roboto Mono" pitchFamily="49" charset="0"/>
                <a:ea typeface="Roboto Mono" pitchFamily="49" charset="0"/>
              </a:rPr>
              <a:t>p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/ gerar anúncios de buscas direcionados. </a:t>
            </a:r>
            <a:r>
              <a:rPr lang="pt-BR" sz="2400" b="1" spc="100" dirty="0">
                <a:latin typeface="Roboto Mono" pitchFamily="49" charset="0"/>
                <a:ea typeface="Roboto Mono" pitchFamily="49" charset="0"/>
              </a:rPr>
              <a:t>Propaganda relevante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.</a:t>
            </a: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spc="100" dirty="0">
              <a:latin typeface="Roboto Mono" pitchFamily="49" charset="0"/>
              <a:ea typeface="Roboto Mono" pitchFamily="49" charset="0"/>
            </a:endParaRP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Os </a:t>
            </a:r>
            <a:r>
              <a:rPr lang="pt-BR" sz="2400" b="1" spc="100" dirty="0">
                <a:latin typeface="Roboto Mono" pitchFamily="49" charset="0"/>
                <a:ea typeface="Roboto Mono" pitchFamily="49" charset="0"/>
              </a:rPr>
              <a:t>dados comportais 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coletados passam a ser usados para além da melhoria de serviços. Surgimento da chave para o sucesso da economia big data: </a:t>
            </a: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b="1" spc="100" dirty="0">
                <a:solidFill>
                  <a:schemeClr val="accent2"/>
                </a:solidFill>
                <a:latin typeface="Roboto Mono" pitchFamily="49" charset="0"/>
                <a:ea typeface="Roboto Mono" pitchFamily="49" charset="0"/>
              </a:rPr>
              <a:t>Superávit comportamental </a:t>
            </a:r>
            <a:r>
              <a:rPr lang="pt-BR" sz="2400" b="1" spc="100" dirty="0">
                <a:latin typeface="Roboto Mono" pitchFamily="49" charset="0"/>
                <a:ea typeface="Roboto Mono" pitchFamily="49" charset="0"/>
              </a:rPr>
              <a:t>para o lucro constante e exponencial. 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(</a:t>
            </a:r>
            <a:r>
              <a:rPr lang="pt-BR" sz="2400" spc="100" dirty="0" err="1">
                <a:latin typeface="Roboto Mono" pitchFamily="49" charset="0"/>
                <a:ea typeface="Roboto Mono" pitchFamily="49" charset="0"/>
              </a:rPr>
              <a:t>Zuboff</a:t>
            </a:r>
            <a:r>
              <a:rPr lang="pt-BR" sz="2400" spc="100" dirty="0">
                <a:latin typeface="Roboto Mono" pitchFamily="49" charset="0"/>
                <a:ea typeface="Roboto Mono" pitchFamily="49" charset="0"/>
              </a:rPr>
              <a:t>, 2020, 92)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pt-BR" sz="2400" spc="100" dirty="0">
              <a:latin typeface="Roboto Mono" pitchFamily="49" charset="0"/>
              <a:ea typeface="Roboto Mono" pitchFamily="49" charset="0"/>
            </a:endParaRP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b="1" i="1" spc="100" dirty="0">
              <a:solidFill>
                <a:schemeClr val="accent2"/>
              </a:solidFill>
              <a:latin typeface="Roboto Mono" pitchFamily="49" charset="0"/>
              <a:ea typeface="Roboto Mono" pitchFamily="49" charset="0"/>
            </a:endParaRP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800" b="1" spc="100" dirty="0">
              <a:latin typeface="Roboto Mono Regular"/>
            </a:endParaRPr>
          </a:p>
        </p:txBody>
      </p:sp>
      <p:sp>
        <p:nvSpPr>
          <p:cNvPr id="8197" name="AutoShape 2">
            <a:extLst>
              <a:ext uri="{FF2B5EF4-FFF2-40B4-BE49-F238E27FC236}">
                <a16:creationId xmlns:a16="http://schemas.microsoft.com/office/drawing/2014/main" id="{FB828B05-C759-8004-BCFE-00B26570D8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BFB913A-9F93-A287-FC43-FA3C2BAB90BF}"/>
              </a:ext>
            </a:extLst>
          </p:cNvPr>
          <p:cNvSpPr txBox="1"/>
          <p:nvPr/>
        </p:nvSpPr>
        <p:spPr>
          <a:xfrm>
            <a:off x="946404" y="-25908"/>
            <a:ext cx="15512796" cy="22219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5100" i="1" kern="1200" spc="1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Behavorial</a:t>
            </a:r>
            <a:r>
              <a:rPr lang="en-US" sz="5100" i="1" kern="1200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Tracking (</a:t>
            </a:r>
            <a:r>
              <a:rPr lang="en-US" sz="5100" kern="1200" spc="1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rastreamento</a:t>
            </a:r>
            <a:r>
              <a:rPr lang="en-US" sz="5100" kern="1200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100" kern="1200" spc="1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comportamental</a:t>
            </a:r>
            <a:r>
              <a:rPr lang="en-US" sz="5100" kern="1200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r>
              <a:rPr lang="en-US" sz="5100" i="1" kern="1200" spc="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922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917" y="3559302"/>
            <a:ext cx="4882642" cy="27432"/>
          </a:xfrm>
          <a:custGeom>
            <a:avLst/>
            <a:gdLst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799602 w 4882642"/>
              <a:gd name="connsiteY3" fmla="*/ 0 h 27432"/>
              <a:gd name="connsiteX4" fmla="*/ 2545949 w 4882642"/>
              <a:gd name="connsiteY4" fmla="*/ 0 h 27432"/>
              <a:gd name="connsiteX5" fmla="*/ 3194643 w 4882642"/>
              <a:gd name="connsiteY5" fmla="*/ 0 h 27432"/>
              <a:gd name="connsiteX6" fmla="*/ 3794510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185122 w 4882642"/>
              <a:gd name="connsiteY9" fmla="*/ 27432 h 27432"/>
              <a:gd name="connsiteX10" fmla="*/ 3585254 w 4882642"/>
              <a:gd name="connsiteY10" fmla="*/ 27432 h 27432"/>
              <a:gd name="connsiteX11" fmla="*/ 2790081 w 4882642"/>
              <a:gd name="connsiteY11" fmla="*/ 27432 h 27432"/>
              <a:gd name="connsiteX12" fmla="*/ 2141387 w 4882642"/>
              <a:gd name="connsiteY12" fmla="*/ 27432 h 27432"/>
              <a:gd name="connsiteX13" fmla="*/ 1590346 w 4882642"/>
              <a:gd name="connsiteY13" fmla="*/ 27432 h 27432"/>
              <a:gd name="connsiteX14" fmla="*/ 844000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994908 w 4882642"/>
              <a:gd name="connsiteY3" fmla="*/ 0 h 27432"/>
              <a:gd name="connsiteX4" fmla="*/ 2643602 w 4882642"/>
              <a:gd name="connsiteY4" fmla="*/ 0 h 27432"/>
              <a:gd name="connsiteX5" fmla="*/ 3292296 w 4882642"/>
              <a:gd name="connsiteY5" fmla="*/ 0 h 27432"/>
              <a:gd name="connsiteX6" fmla="*/ 4087469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282775 w 4882642"/>
              <a:gd name="connsiteY9" fmla="*/ 27432 h 27432"/>
              <a:gd name="connsiteX10" fmla="*/ 3585254 w 4882642"/>
              <a:gd name="connsiteY10" fmla="*/ 27432 h 27432"/>
              <a:gd name="connsiteX11" fmla="*/ 2887734 w 4882642"/>
              <a:gd name="connsiteY11" fmla="*/ 27432 h 27432"/>
              <a:gd name="connsiteX12" fmla="*/ 2239040 w 4882642"/>
              <a:gd name="connsiteY12" fmla="*/ 27432 h 27432"/>
              <a:gd name="connsiteX13" fmla="*/ 1443867 w 4882642"/>
              <a:gd name="connsiteY13" fmla="*/ 27432 h 27432"/>
              <a:gd name="connsiteX14" fmla="*/ 648694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2642" h="27432" fill="none" extrusionOk="0">
                <a:moveTo>
                  <a:pt x="0" y="0"/>
                </a:moveTo>
                <a:cubicBezTo>
                  <a:pt x="282422" y="50852"/>
                  <a:pt x="501396" y="-20227"/>
                  <a:pt x="648694" y="0"/>
                </a:cubicBezTo>
                <a:cubicBezTo>
                  <a:pt x="799812" y="38507"/>
                  <a:pt x="959489" y="-800"/>
                  <a:pt x="1199735" y="0"/>
                </a:cubicBezTo>
                <a:cubicBezTo>
                  <a:pt x="1414420" y="17294"/>
                  <a:pt x="1508747" y="1527"/>
                  <a:pt x="1799602" y="0"/>
                </a:cubicBezTo>
                <a:cubicBezTo>
                  <a:pt x="2066440" y="-1017"/>
                  <a:pt x="2195650" y="32589"/>
                  <a:pt x="2545949" y="0"/>
                </a:cubicBezTo>
                <a:cubicBezTo>
                  <a:pt x="2873794" y="-31645"/>
                  <a:pt x="2929952" y="-3485"/>
                  <a:pt x="3194643" y="0"/>
                </a:cubicBezTo>
                <a:cubicBezTo>
                  <a:pt x="3454854" y="13507"/>
                  <a:pt x="3583403" y="-37677"/>
                  <a:pt x="3794510" y="0"/>
                </a:cubicBezTo>
                <a:cubicBezTo>
                  <a:pt x="4006689" y="30598"/>
                  <a:pt x="4340446" y="-94541"/>
                  <a:pt x="4882642" y="0"/>
                </a:cubicBezTo>
                <a:cubicBezTo>
                  <a:pt x="4881830" y="8405"/>
                  <a:pt x="4881054" y="21756"/>
                  <a:pt x="4882642" y="27432"/>
                </a:cubicBezTo>
                <a:cubicBezTo>
                  <a:pt x="4602011" y="27736"/>
                  <a:pt x="4385273" y="27792"/>
                  <a:pt x="4185122" y="27432"/>
                </a:cubicBezTo>
                <a:cubicBezTo>
                  <a:pt x="4006416" y="-24290"/>
                  <a:pt x="3836508" y="36434"/>
                  <a:pt x="3585254" y="27432"/>
                </a:cubicBezTo>
                <a:cubicBezTo>
                  <a:pt x="3336147" y="759"/>
                  <a:pt x="3187969" y="-5198"/>
                  <a:pt x="2790081" y="27432"/>
                </a:cubicBezTo>
                <a:cubicBezTo>
                  <a:pt x="2412999" y="38696"/>
                  <a:pt x="2457514" y="16798"/>
                  <a:pt x="2141387" y="27432"/>
                </a:cubicBezTo>
                <a:cubicBezTo>
                  <a:pt x="1838990" y="46054"/>
                  <a:pt x="1771634" y="27462"/>
                  <a:pt x="1590346" y="27432"/>
                </a:cubicBezTo>
                <a:cubicBezTo>
                  <a:pt x="1444790" y="48064"/>
                  <a:pt x="1195028" y="1250"/>
                  <a:pt x="844000" y="27432"/>
                </a:cubicBezTo>
                <a:cubicBezTo>
                  <a:pt x="493299" y="36516"/>
                  <a:pt x="334969" y="15761"/>
                  <a:pt x="0" y="27432"/>
                </a:cubicBezTo>
                <a:cubicBezTo>
                  <a:pt x="-476" y="15539"/>
                  <a:pt x="-411" y="9181"/>
                  <a:pt x="0" y="0"/>
                </a:cubicBezTo>
                <a:close/>
              </a:path>
              <a:path w="4882642" h="27432" stroke="0" extrusionOk="0">
                <a:moveTo>
                  <a:pt x="0" y="0"/>
                </a:moveTo>
                <a:cubicBezTo>
                  <a:pt x="253027" y="23111"/>
                  <a:pt x="491193" y="-9736"/>
                  <a:pt x="648694" y="0"/>
                </a:cubicBezTo>
                <a:cubicBezTo>
                  <a:pt x="774418" y="32734"/>
                  <a:pt x="1004421" y="15443"/>
                  <a:pt x="1199735" y="0"/>
                </a:cubicBezTo>
                <a:cubicBezTo>
                  <a:pt x="1414066" y="-19237"/>
                  <a:pt x="1745615" y="-11843"/>
                  <a:pt x="1994908" y="0"/>
                </a:cubicBezTo>
                <a:cubicBezTo>
                  <a:pt x="2228376" y="-7139"/>
                  <a:pt x="2371916" y="44711"/>
                  <a:pt x="2643602" y="0"/>
                </a:cubicBezTo>
                <a:cubicBezTo>
                  <a:pt x="2914314" y="-21888"/>
                  <a:pt x="3044662" y="1137"/>
                  <a:pt x="3292296" y="0"/>
                </a:cubicBezTo>
                <a:cubicBezTo>
                  <a:pt x="3560253" y="4721"/>
                  <a:pt x="3901562" y="8014"/>
                  <a:pt x="4087469" y="0"/>
                </a:cubicBezTo>
                <a:cubicBezTo>
                  <a:pt x="4275340" y="-4038"/>
                  <a:pt x="4487843" y="-21532"/>
                  <a:pt x="4882642" y="0"/>
                </a:cubicBezTo>
                <a:cubicBezTo>
                  <a:pt x="4883146" y="9145"/>
                  <a:pt x="4884401" y="18278"/>
                  <a:pt x="4882642" y="27432"/>
                </a:cubicBezTo>
                <a:cubicBezTo>
                  <a:pt x="4640452" y="55312"/>
                  <a:pt x="4469276" y="12389"/>
                  <a:pt x="4282775" y="27432"/>
                </a:cubicBezTo>
                <a:cubicBezTo>
                  <a:pt x="4127518" y="7175"/>
                  <a:pt x="3830432" y="34045"/>
                  <a:pt x="3585254" y="27432"/>
                </a:cubicBezTo>
                <a:cubicBezTo>
                  <a:pt x="3397964" y="-19363"/>
                  <a:pt x="3088373" y="27783"/>
                  <a:pt x="2887734" y="27432"/>
                </a:cubicBezTo>
                <a:cubicBezTo>
                  <a:pt x="2686715" y="33491"/>
                  <a:pt x="2471858" y="-15874"/>
                  <a:pt x="2239040" y="27432"/>
                </a:cubicBezTo>
                <a:cubicBezTo>
                  <a:pt x="2010727" y="69105"/>
                  <a:pt x="1750352" y="75633"/>
                  <a:pt x="1443867" y="27432"/>
                </a:cubicBezTo>
                <a:cubicBezTo>
                  <a:pt x="1059802" y="3232"/>
                  <a:pt x="850219" y="23727"/>
                  <a:pt x="648694" y="27432"/>
                </a:cubicBezTo>
                <a:cubicBezTo>
                  <a:pt x="414440" y="23153"/>
                  <a:pt x="304476" y="56600"/>
                  <a:pt x="0" y="27432"/>
                </a:cubicBezTo>
                <a:cubicBezTo>
                  <a:pt x="-736" y="17315"/>
                  <a:pt x="432" y="6508"/>
                  <a:pt x="0" y="0"/>
                </a:cubicBezTo>
                <a:close/>
              </a:path>
              <a:path w="4882642" h="27432" fill="none" stroke="0" extrusionOk="0">
                <a:moveTo>
                  <a:pt x="0" y="0"/>
                </a:moveTo>
                <a:cubicBezTo>
                  <a:pt x="278307" y="12359"/>
                  <a:pt x="458140" y="1341"/>
                  <a:pt x="648694" y="0"/>
                </a:cubicBezTo>
                <a:cubicBezTo>
                  <a:pt x="837654" y="9322"/>
                  <a:pt x="968082" y="-1784"/>
                  <a:pt x="1199735" y="0"/>
                </a:cubicBezTo>
                <a:cubicBezTo>
                  <a:pt x="1403481" y="5976"/>
                  <a:pt x="1529540" y="18391"/>
                  <a:pt x="1799602" y="0"/>
                </a:cubicBezTo>
                <a:cubicBezTo>
                  <a:pt x="2060949" y="10650"/>
                  <a:pt x="2230517" y="38632"/>
                  <a:pt x="2545949" y="0"/>
                </a:cubicBezTo>
                <a:cubicBezTo>
                  <a:pt x="2872552" y="-33837"/>
                  <a:pt x="2933189" y="-11123"/>
                  <a:pt x="3194643" y="0"/>
                </a:cubicBezTo>
                <a:cubicBezTo>
                  <a:pt x="3425833" y="1576"/>
                  <a:pt x="3570403" y="-8842"/>
                  <a:pt x="3794510" y="0"/>
                </a:cubicBezTo>
                <a:cubicBezTo>
                  <a:pt x="3994857" y="-4870"/>
                  <a:pt x="4333504" y="-26345"/>
                  <a:pt x="4882642" y="0"/>
                </a:cubicBezTo>
                <a:cubicBezTo>
                  <a:pt x="4882085" y="8537"/>
                  <a:pt x="4883564" y="21849"/>
                  <a:pt x="4882642" y="27432"/>
                </a:cubicBezTo>
                <a:cubicBezTo>
                  <a:pt x="4562314" y="-173"/>
                  <a:pt x="4430982" y="86245"/>
                  <a:pt x="4185122" y="27432"/>
                </a:cubicBezTo>
                <a:cubicBezTo>
                  <a:pt x="3986202" y="13896"/>
                  <a:pt x="3828751" y="61605"/>
                  <a:pt x="3585254" y="27432"/>
                </a:cubicBezTo>
                <a:cubicBezTo>
                  <a:pt x="3360279" y="30319"/>
                  <a:pt x="3187249" y="44608"/>
                  <a:pt x="2790081" y="27432"/>
                </a:cubicBezTo>
                <a:cubicBezTo>
                  <a:pt x="2423355" y="30305"/>
                  <a:pt x="2455688" y="-1923"/>
                  <a:pt x="2141387" y="27432"/>
                </a:cubicBezTo>
                <a:cubicBezTo>
                  <a:pt x="1826188" y="48501"/>
                  <a:pt x="1763258" y="10227"/>
                  <a:pt x="1590346" y="27432"/>
                </a:cubicBezTo>
                <a:cubicBezTo>
                  <a:pt x="1376289" y="34931"/>
                  <a:pt x="1198242" y="14277"/>
                  <a:pt x="844000" y="27432"/>
                </a:cubicBezTo>
                <a:cubicBezTo>
                  <a:pt x="489390" y="13107"/>
                  <a:pt x="304080" y="13295"/>
                  <a:pt x="0" y="27432"/>
                </a:cubicBezTo>
                <a:cubicBezTo>
                  <a:pt x="-1508" y="15815"/>
                  <a:pt x="-177" y="81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882642"/>
                      <a:gd name="connsiteY0" fmla="*/ 0 h 27432"/>
                      <a:gd name="connsiteX1" fmla="*/ 648694 w 4882642"/>
                      <a:gd name="connsiteY1" fmla="*/ 0 h 27432"/>
                      <a:gd name="connsiteX2" fmla="*/ 1199735 w 4882642"/>
                      <a:gd name="connsiteY2" fmla="*/ 0 h 27432"/>
                      <a:gd name="connsiteX3" fmla="*/ 1799602 w 4882642"/>
                      <a:gd name="connsiteY3" fmla="*/ 0 h 27432"/>
                      <a:gd name="connsiteX4" fmla="*/ 2545949 w 4882642"/>
                      <a:gd name="connsiteY4" fmla="*/ 0 h 27432"/>
                      <a:gd name="connsiteX5" fmla="*/ 3194643 w 4882642"/>
                      <a:gd name="connsiteY5" fmla="*/ 0 h 27432"/>
                      <a:gd name="connsiteX6" fmla="*/ 3794510 w 4882642"/>
                      <a:gd name="connsiteY6" fmla="*/ 0 h 27432"/>
                      <a:gd name="connsiteX7" fmla="*/ 4882642 w 4882642"/>
                      <a:gd name="connsiteY7" fmla="*/ 0 h 27432"/>
                      <a:gd name="connsiteX8" fmla="*/ 4882642 w 4882642"/>
                      <a:gd name="connsiteY8" fmla="*/ 27432 h 27432"/>
                      <a:gd name="connsiteX9" fmla="*/ 4185122 w 4882642"/>
                      <a:gd name="connsiteY9" fmla="*/ 27432 h 27432"/>
                      <a:gd name="connsiteX10" fmla="*/ 3585254 w 4882642"/>
                      <a:gd name="connsiteY10" fmla="*/ 27432 h 27432"/>
                      <a:gd name="connsiteX11" fmla="*/ 2790081 w 4882642"/>
                      <a:gd name="connsiteY11" fmla="*/ 27432 h 27432"/>
                      <a:gd name="connsiteX12" fmla="*/ 2141387 w 4882642"/>
                      <a:gd name="connsiteY12" fmla="*/ 27432 h 27432"/>
                      <a:gd name="connsiteX13" fmla="*/ 1590346 w 4882642"/>
                      <a:gd name="connsiteY13" fmla="*/ 27432 h 27432"/>
                      <a:gd name="connsiteX14" fmla="*/ 844000 w 4882642"/>
                      <a:gd name="connsiteY14" fmla="*/ 27432 h 27432"/>
                      <a:gd name="connsiteX15" fmla="*/ 0 w 4882642"/>
                      <a:gd name="connsiteY15" fmla="*/ 27432 h 27432"/>
                      <a:gd name="connsiteX16" fmla="*/ 0 w 4882642"/>
                      <a:gd name="connsiteY16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82642" h="27432" fill="none" extrusionOk="0">
                        <a:moveTo>
                          <a:pt x="0" y="0"/>
                        </a:moveTo>
                        <a:cubicBezTo>
                          <a:pt x="283896" y="15806"/>
                          <a:pt x="476914" y="-5705"/>
                          <a:pt x="648694" y="0"/>
                        </a:cubicBezTo>
                        <a:cubicBezTo>
                          <a:pt x="820474" y="5705"/>
                          <a:pt x="992491" y="-2560"/>
                          <a:pt x="1199735" y="0"/>
                        </a:cubicBezTo>
                        <a:cubicBezTo>
                          <a:pt x="1406979" y="2560"/>
                          <a:pt x="1535106" y="-12373"/>
                          <a:pt x="1799602" y="0"/>
                        </a:cubicBezTo>
                        <a:cubicBezTo>
                          <a:pt x="2064098" y="12373"/>
                          <a:pt x="2220857" y="34016"/>
                          <a:pt x="2545949" y="0"/>
                        </a:cubicBezTo>
                        <a:cubicBezTo>
                          <a:pt x="2871041" y="-34016"/>
                          <a:pt x="2930967" y="-6551"/>
                          <a:pt x="3194643" y="0"/>
                        </a:cubicBezTo>
                        <a:cubicBezTo>
                          <a:pt x="3458319" y="6551"/>
                          <a:pt x="3590719" y="-27970"/>
                          <a:pt x="3794510" y="0"/>
                        </a:cubicBezTo>
                        <a:cubicBezTo>
                          <a:pt x="3998301" y="27970"/>
                          <a:pt x="4343090" y="-39667"/>
                          <a:pt x="4882642" y="0"/>
                        </a:cubicBezTo>
                        <a:cubicBezTo>
                          <a:pt x="4881669" y="8304"/>
                          <a:pt x="4882164" y="21512"/>
                          <a:pt x="4882642" y="27432"/>
                        </a:cubicBezTo>
                        <a:cubicBezTo>
                          <a:pt x="4608564" y="7308"/>
                          <a:pt x="4394312" y="56256"/>
                          <a:pt x="4185122" y="27432"/>
                        </a:cubicBezTo>
                        <a:cubicBezTo>
                          <a:pt x="3975932" y="-1392"/>
                          <a:pt x="3827783" y="51583"/>
                          <a:pt x="3585254" y="27432"/>
                        </a:cubicBezTo>
                        <a:cubicBezTo>
                          <a:pt x="3342725" y="3281"/>
                          <a:pt x="3165015" y="17373"/>
                          <a:pt x="2790081" y="27432"/>
                        </a:cubicBezTo>
                        <a:cubicBezTo>
                          <a:pt x="2415147" y="37491"/>
                          <a:pt x="2453830" y="6816"/>
                          <a:pt x="2141387" y="27432"/>
                        </a:cubicBezTo>
                        <a:cubicBezTo>
                          <a:pt x="1828944" y="48048"/>
                          <a:pt x="1774219" y="17790"/>
                          <a:pt x="1590346" y="27432"/>
                        </a:cubicBezTo>
                        <a:cubicBezTo>
                          <a:pt x="1406473" y="37074"/>
                          <a:pt x="1200327" y="18527"/>
                          <a:pt x="844000" y="27432"/>
                        </a:cubicBezTo>
                        <a:cubicBezTo>
                          <a:pt x="487673" y="36337"/>
                          <a:pt x="322314" y="2648"/>
                          <a:pt x="0" y="27432"/>
                        </a:cubicBezTo>
                        <a:cubicBezTo>
                          <a:pt x="-1048" y="14992"/>
                          <a:pt x="-1120" y="7447"/>
                          <a:pt x="0" y="0"/>
                        </a:cubicBezTo>
                        <a:close/>
                      </a:path>
                      <a:path w="4882642" h="27432" stroke="0" extrusionOk="0">
                        <a:moveTo>
                          <a:pt x="0" y="0"/>
                        </a:moveTo>
                        <a:cubicBezTo>
                          <a:pt x="238803" y="9040"/>
                          <a:pt x="494861" y="-4831"/>
                          <a:pt x="648694" y="0"/>
                        </a:cubicBezTo>
                        <a:cubicBezTo>
                          <a:pt x="802527" y="4831"/>
                          <a:pt x="991643" y="12575"/>
                          <a:pt x="1199735" y="0"/>
                        </a:cubicBezTo>
                        <a:cubicBezTo>
                          <a:pt x="1407827" y="-12575"/>
                          <a:pt x="1757315" y="9056"/>
                          <a:pt x="1994908" y="0"/>
                        </a:cubicBezTo>
                        <a:cubicBezTo>
                          <a:pt x="2232501" y="-9056"/>
                          <a:pt x="2370188" y="18797"/>
                          <a:pt x="2643602" y="0"/>
                        </a:cubicBezTo>
                        <a:cubicBezTo>
                          <a:pt x="2917016" y="-18797"/>
                          <a:pt x="3036387" y="10091"/>
                          <a:pt x="3292296" y="0"/>
                        </a:cubicBezTo>
                        <a:cubicBezTo>
                          <a:pt x="3548205" y="-10091"/>
                          <a:pt x="3892824" y="6516"/>
                          <a:pt x="4087469" y="0"/>
                        </a:cubicBezTo>
                        <a:cubicBezTo>
                          <a:pt x="4282114" y="-6516"/>
                          <a:pt x="4487997" y="-16222"/>
                          <a:pt x="4882642" y="0"/>
                        </a:cubicBezTo>
                        <a:cubicBezTo>
                          <a:pt x="4883127" y="9333"/>
                          <a:pt x="4883920" y="19699"/>
                          <a:pt x="4882642" y="27432"/>
                        </a:cubicBezTo>
                        <a:cubicBezTo>
                          <a:pt x="4665479" y="53358"/>
                          <a:pt x="4455363" y="34051"/>
                          <a:pt x="4282775" y="27432"/>
                        </a:cubicBezTo>
                        <a:cubicBezTo>
                          <a:pt x="4110187" y="20813"/>
                          <a:pt x="3781952" y="37808"/>
                          <a:pt x="3585254" y="27432"/>
                        </a:cubicBezTo>
                        <a:cubicBezTo>
                          <a:pt x="3388556" y="17056"/>
                          <a:pt x="3084641" y="41802"/>
                          <a:pt x="2887734" y="27432"/>
                        </a:cubicBezTo>
                        <a:cubicBezTo>
                          <a:pt x="2690827" y="13062"/>
                          <a:pt x="2491613" y="5294"/>
                          <a:pt x="2239040" y="27432"/>
                        </a:cubicBezTo>
                        <a:cubicBezTo>
                          <a:pt x="1986467" y="49570"/>
                          <a:pt x="1795483" y="63015"/>
                          <a:pt x="1443867" y="27432"/>
                        </a:cubicBezTo>
                        <a:cubicBezTo>
                          <a:pt x="1092251" y="-8151"/>
                          <a:pt x="850619" y="43704"/>
                          <a:pt x="648694" y="27432"/>
                        </a:cubicBezTo>
                        <a:cubicBezTo>
                          <a:pt x="446769" y="11160"/>
                          <a:pt x="306471" y="26408"/>
                          <a:pt x="0" y="27432"/>
                        </a:cubicBezTo>
                        <a:cubicBezTo>
                          <a:pt x="211" y="18145"/>
                          <a:pt x="120" y="64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07B2AA4-DA9C-FB43-9AD9-584538ADA60E}"/>
              </a:ext>
            </a:extLst>
          </p:cNvPr>
          <p:cNvSpPr/>
          <p:nvPr/>
        </p:nvSpPr>
        <p:spPr>
          <a:xfrm>
            <a:off x="946404" y="3991356"/>
            <a:ext cx="9569196" cy="5321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1" spc="100" dirty="0">
                <a:latin typeface="+mn-lt"/>
              </a:rPr>
              <a:t>“</a:t>
            </a:r>
            <a:r>
              <a:rPr lang="en-US" sz="4000" spc="100" dirty="0" err="1">
                <a:latin typeface="+mn-lt"/>
              </a:rPr>
              <a:t>Atividade</a:t>
            </a:r>
            <a:r>
              <a:rPr lang="en-US" sz="4000" spc="100" dirty="0">
                <a:latin typeface="+mn-lt"/>
              </a:rPr>
              <a:t> de </a:t>
            </a:r>
            <a:r>
              <a:rPr lang="en-US" sz="4000" spc="100" dirty="0" err="1">
                <a:latin typeface="+mn-lt"/>
              </a:rPr>
              <a:t>r</a:t>
            </a:r>
            <a:r>
              <a:rPr lang="en-US" sz="4000" dirty="0" err="1">
                <a:latin typeface="+mn-lt"/>
              </a:rPr>
              <a:t>astreamento</a:t>
            </a:r>
            <a:r>
              <a:rPr lang="en-US" sz="4000" dirty="0">
                <a:latin typeface="+mn-lt"/>
              </a:rPr>
              <a:t> e </a:t>
            </a:r>
            <a:r>
              <a:rPr lang="en-US" sz="4000" dirty="0" err="1">
                <a:latin typeface="+mn-lt"/>
              </a:rPr>
              <a:t>criação</a:t>
            </a:r>
            <a:r>
              <a:rPr lang="en-US" sz="4000" dirty="0">
                <a:latin typeface="+mn-lt"/>
              </a:rPr>
              <a:t> de </a:t>
            </a:r>
            <a:r>
              <a:rPr lang="en-US" sz="4000" dirty="0" err="1">
                <a:latin typeface="+mn-lt"/>
              </a:rPr>
              <a:t>perfis</a:t>
            </a:r>
            <a:r>
              <a:rPr lang="en-US" sz="4000" dirty="0">
                <a:latin typeface="+mn-lt"/>
              </a:rPr>
              <a:t> de </a:t>
            </a:r>
            <a:r>
              <a:rPr lang="en-US" sz="4000" dirty="0" err="1">
                <a:latin typeface="+mn-lt"/>
              </a:rPr>
              <a:t>pessoas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por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meio</a:t>
            </a:r>
            <a:r>
              <a:rPr lang="en-US" sz="4000" dirty="0">
                <a:latin typeface="+mn-lt"/>
              </a:rPr>
              <a:t> da </a:t>
            </a:r>
            <a:r>
              <a:rPr lang="en-US" sz="4000" b="1" dirty="0" err="1">
                <a:latin typeface="+mn-lt"/>
              </a:rPr>
              <a:t>análise</a:t>
            </a:r>
            <a:r>
              <a:rPr lang="en-US" sz="4000" b="1" dirty="0">
                <a:latin typeface="+mn-lt"/>
              </a:rPr>
              <a:t> de </a:t>
            </a:r>
            <a:r>
              <a:rPr lang="en-US" sz="4000" b="1" dirty="0" err="1">
                <a:latin typeface="+mn-lt"/>
              </a:rPr>
              <a:t>seu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comportamento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na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vida</a:t>
            </a:r>
            <a:r>
              <a:rPr lang="en-US" sz="4000" b="1" dirty="0">
                <a:latin typeface="+mn-lt"/>
              </a:rPr>
              <a:t> on-line </a:t>
            </a:r>
            <a:r>
              <a:rPr lang="en-US" sz="4000" b="1" dirty="0" err="1">
                <a:latin typeface="+mn-lt"/>
              </a:rPr>
              <a:t>cotidiana</a:t>
            </a:r>
            <a:r>
              <a:rPr lang="en-US" sz="4000" dirty="0">
                <a:latin typeface="+mn-lt"/>
              </a:rPr>
              <a:t>.” (</a:t>
            </a:r>
            <a:r>
              <a:rPr lang="en-US" sz="4000" i="1" dirty="0" err="1">
                <a:latin typeface="+mn-lt"/>
              </a:rPr>
              <a:t>Dizionario</a:t>
            </a:r>
            <a:r>
              <a:rPr lang="en-US" sz="4000" i="1" dirty="0">
                <a:latin typeface="+mn-lt"/>
              </a:rPr>
              <a:t> Legal Tech</a:t>
            </a:r>
            <a:r>
              <a:rPr lang="en-US" sz="4000" dirty="0">
                <a:latin typeface="+mn-lt"/>
              </a:rPr>
              <a:t>, p. 100, </a:t>
            </a:r>
            <a:r>
              <a:rPr lang="en-US" sz="4000" dirty="0" err="1">
                <a:latin typeface="+mn-lt"/>
              </a:rPr>
              <a:t>tradução</a:t>
            </a:r>
            <a:r>
              <a:rPr lang="en-US" sz="4000" dirty="0">
                <a:latin typeface="+mn-lt"/>
              </a:rPr>
              <a:t> livre).</a:t>
            </a:r>
            <a:endParaRPr lang="en-US" sz="4000" spc="100" dirty="0">
              <a:latin typeface="+mn-lt"/>
            </a:endParaRPr>
          </a:p>
          <a:p>
            <a:pPr marL="457200" indent="-22860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300" spc="100" dirty="0">
              <a:latin typeface="+mn-lt"/>
            </a:endParaRPr>
          </a:p>
        </p:txBody>
      </p:sp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94DF672A-543F-AC8F-450F-6AE02CCD4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6"/>
          <a:stretch/>
        </p:blipFill>
        <p:spPr>
          <a:xfrm>
            <a:off x="12053670" y="3991357"/>
            <a:ext cx="6019719" cy="4504944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Professor Titular André Ramos Tavares - FDUSP</a:t>
            </a:r>
          </a:p>
        </p:txBody>
      </p:sp>
      <p:sp>
        <p:nvSpPr>
          <p:cNvPr id="9222" name="AutoShape 2">
            <a:extLst>
              <a:ext uri="{FF2B5EF4-FFF2-40B4-BE49-F238E27FC236}">
                <a16:creationId xmlns:a16="http://schemas.microsoft.com/office/drawing/2014/main" id="{FE41D7D2-0D45-620D-895B-9BAECCE862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8625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Imagem 6">
            <a:extLst>
              <a:ext uri="{FF2B5EF4-FFF2-40B4-BE49-F238E27FC236}">
                <a16:creationId xmlns:a16="http://schemas.microsoft.com/office/drawing/2014/main" id="{21B42DC5-2A28-02C0-8D9A-82CBCA688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207963"/>
            <a:ext cx="6692900" cy="924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9BFB913A-9F93-A287-FC43-FA3C2BAB90BF}"/>
              </a:ext>
            </a:extLst>
          </p:cNvPr>
          <p:cNvSpPr txBox="1"/>
          <p:nvPr/>
        </p:nvSpPr>
        <p:spPr>
          <a:xfrm>
            <a:off x="838200" y="320675"/>
            <a:ext cx="9728200" cy="22780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dirty="0">
                <a:latin typeface="Muli Bold Bold"/>
              </a:rPr>
              <a:t>A nova lógica: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dirty="0">
                <a:latin typeface="Muli Bold Bold"/>
              </a:rPr>
              <a:t>Captura e </a:t>
            </a:r>
            <a:r>
              <a:rPr lang="pt-BR" sz="6000" dirty="0" err="1">
                <a:latin typeface="Muli Bold Bold"/>
              </a:rPr>
              <a:t>Desposessão</a:t>
            </a:r>
            <a:endParaRPr lang="pt-BR" sz="6000" dirty="0">
              <a:latin typeface="Muli Bold Bold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spc="100" dirty="0" err="1">
                <a:latin typeface="Roboto Mono Regular"/>
              </a:rPr>
              <a:t>Zuboff</a:t>
            </a:r>
            <a:r>
              <a:rPr lang="pt-BR" sz="2800" spc="100" dirty="0">
                <a:latin typeface="Roboto Mono Regular"/>
              </a:rPr>
              <a:t>, 2020, p. 153 e ss.</a:t>
            </a:r>
            <a:endParaRPr lang="pt-BR" sz="6000" spc="100" dirty="0">
              <a:latin typeface="Roboto Mono Regular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10954E92-0DA5-4342-ABEF-001F1F255AF1}"/>
              </a:ext>
            </a:extLst>
          </p:cNvPr>
          <p:cNvSpPr txBox="1"/>
          <p:nvPr/>
        </p:nvSpPr>
        <p:spPr>
          <a:xfrm>
            <a:off x="2876550" y="8078788"/>
            <a:ext cx="14509750" cy="5730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pt-BR" sz="2800" b="1" spc="-17" dirty="0">
                <a:solidFill>
                  <a:srgbClr val="000000"/>
                </a:solidFill>
                <a:latin typeface="Roboto Mono Regular"/>
              </a:rPr>
              <a:t> 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0" y="9393238"/>
            <a:ext cx="7010400" cy="573087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Professor Titular André Ramos Tavares - FDUSP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07B2AA4-DA9C-FB43-9AD9-584538ADA60E}"/>
              </a:ext>
            </a:extLst>
          </p:cNvPr>
          <p:cNvSpPr/>
          <p:nvPr/>
        </p:nvSpPr>
        <p:spPr>
          <a:xfrm>
            <a:off x="496888" y="3086100"/>
            <a:ext cx="10283825" cy="53500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b="1" spc="100" dirty="0">
                <a:latin typeface="Roboto Mono Regular"/>
              </a:rPr>
              <a:t>Extração: </a:t>
            </a:r>
            <a:r>
              <a:rPr lang="pt-BR" sz="2800" spc="100" dirty="0">
                <a:latin typeface="Roboto Mono Regular"/>
              </a:rPr>
              <a:t>Mediação global pelo computador. Arquitetura da extração. Seleção de atividade que parece aleatória mas não é. </a:t>
            </a:r>
            <a:r>
              <a:rPr lang="pt-BR" sz="2800" b="1" spc="100" dirty="0">
                <a:solidFill>
                  <a:schemeClr val="accent2">
                    <a:lumMod val="75000"/>
                  </a:schemeClr>
                </a:solidFill>
                <a:latin typeface="Roboto Mono Regular"/>
              </a:rPr>
              <a:t>Objetivo: </a:t>
            </a:r>
            <a:r>
              <a:rPr lang="pt-BR" sz="2800" spc="100" dirty="0">
                <a:latin typeface="Roboto Mono Regular"/>
              </a:rPr>
              <a:t>Capturar e criar o superávit comportamental (matéria-prima);</a:t>
            </a: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800" b="1" spc="100" dirty="0">
              <a:latin typeface="Roboto Mono Regular"/>
            </a:endParaRPr>
          </a:p>
          <a:p>
            <a:pPr marL="457200" indent="-457200" algn="just" eaLnBrk="1" fontAlgn="auto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2800" b="1" spc="100" dirty="0">
                <a:latin typeface="Roboto Mono Regular"/>
              </a:rPr>
              <a:t>Açambarcar: </a:t>
            </a:r>
            <a:r>
              <a:rPr lang="pt-BR" sz="2800" spc="100" dirty="0">
                <a:latin typeface="Roboto Mono Regular"/>
              </a:rPr>
              <a:t>Comportamento corporativo que favorece a exclusividade. Nós somos “monopolizados”. “A nossa experiência é o objeto da extração”.</a:t>
            </a:r>
          </a:p>
        </p:txBody>
      </p:sp>
      <p:sp>
        <p:nvSpPr>
          <p:cNvPr id="9222" name="AutoShape 2">
            <a:extLst>
              <a:ext uri="{FF2B5EF4-FFF2-40B4-BE49-F238E27FC236}">
                <a16:creationId xmlns:a16="http://schemas.microsoft.com/office/drawing/2014/main" id="{FE41D7D2-0D45-620D-895B-9BAECCE862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9223" name="CaixaDeTexto 5">
            <a:extLst>
              <a:ext uri="{FF2B5EF4-FFF2-40B4-BE49-F238E27FC236}">
                <a16:creationId xmlns:a16="http://schemas.microsoft.com/office/drawing/2014/main" id="{8B766990-722C-DAF6-FC8C-4621296E4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2350" y="207963"/>
            <a:ext cx="296068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/>
              <a:t>A dinâmica de acumulação </a:t>
            </a:r>
          </a:p>
          <a:p>
            <a:pPr eaLnBrk="1" hangingPunct="1"/>
            <a:r>
              <a:rPr lang="pt-BR" altLang="pt-BR"/>
              <a:t>de superávit comportamental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2" name="Rectangle 820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3" name="TextBox 2">
            <a:extLst>
              <a:ext uri="{FF2B5EF4-FFF2-40B4-BE49-F238E27FC236}">
                <a16:creationId xmlns:a16="http://schemas.microsoft.com/office/drawing/2014/main" id="{58D4D4D2-4A1D-CC2F-967A-F87592896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917" y="239939"/>
            <a:ext cx="10483596" cy="22219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pt-BR" sz="7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Dados e </a:t>
            </a:r>
            <a:r>
              <a:rPr lang="en-US" altLang="pt-BR" sz="75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dominação</a:t>
            </a:r>
            <a:endParaRPr lang="en-US" altLang="pt-BR" sz="75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20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917" y="3559302"/>
            <a:ext cx="4882642" cy="27432"/>
          </a:xfrm>
          <a:custGeom>
            <a:avLst/>
            <a:gdLst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799602 w 4882642"/>
              <a:gd name="connsiteY3" fmla="*/ 0 h 27432"/>
              <a:gd name="connsiteX4" fmla="*/ 2545949 w 4882642"/>
              <a:gd name="connsiteY4" fmla="*/ 0 h 27432"/>
              <a:gd name="connsiteX5" fmla="*/ 3194643 w 4882642"/>
              <a:gd name="connsiteY5" fmla="*/ 0 h 27432"/>
              <a:gd name="connsiteX6" fmla="*/ 3794510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185122 w 4882642"/>
              <a:gd name="connsiteY9" fmla="*/ 27432 h 27432"/>
              <a:gd name="connsiteX10" fmla="*/ 3585254 w 4882642"/>
              <a:gd name="connsiteY10" fmla="*/ 27432 h 27432"/>
              <a:gd name="connsiteX11" fmla="*/ 2790081 w 4882642"/>
              <a:gd name="connsiteY11" fmla="*/ 27432 h 27432"/>
              <a:gd name="connsiteX12" fmla="*/ 2141387 w 4882642"/>
              <a:gd name="connsiteY12" fmla="*/ 27432 h 27432"/>
              <a:gd name="connsiteX13" fmla="*/ 1590346 w 4882642"/>
              <a:gd name="connsiteY13" fmla="*/ 27432 h 27432"/>
              <a:gd name="connsiteX14" fmla="*/ 844000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994908 w 4882642"/>
              <a:gd name="connsiteY3" fmla="*/ 0 h 27432"/>
              <a:gd name="connsiteX4" fmla="*/ 2643602 w 4882642"/>
              <a:gd name="connsiteY4" fmla="*/ 0 h 27432"/>
              <a:gd name="connsiteX5" fmla="*/ 3292296 w 4882642"/>
              <a:gd name="connsiteY5" fmla="*/ 0 h 27432"/>
              <a:gd name="connsiteX6" fmla="*/ 4087469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282775 w 4882642"/>
              <a:gd name="connsiteY9" fmla="*/ 27432 h 27432"/>
              <a:gd name="connsiteX10" fmla="*/ 3585254 w 4882642"/>
              <a:gd name="connsiteY10" fmla="*/ 27432 h 27432"/>
              <a:gd name="connsiteX11" fmla="*/ 2887734 w 4882642"/>
              <a:gd name="connsiteY11" fmla="*/ 27432 h 27432"/>
              <a:gd name="connsiteX12" fmla="*/ 2239040 w 4882642"/>
              <a:gd name="connsiteY12" fmla="*/ 27432 h 27432"/>
              <a:gd name="connsiteX13" fmla="*/ 1443867 w 4882642"/>
              <a:gd name="connsiteY13" fmla="*/ 27432 h 27432"/>
              <a:gd name="connsiteX14" fmla="*/ 648694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2642" h="27432" fill="none" extrusionOk="0">
                <a:moveTo>
                  <a:pt x="0" y="0"/>
                </a:moveTo>
                <a:cubicBezTo>
                  <a:pt x="282422" y="50852"/>
                  <a:pt x="501396" y="-20227"/>
                  <a:pt x="648694" y="0"/>
                </a:cubicBezTo>
                <a:cubicBezTo>
                  <a:pt x="799812" y="38507"/>
                  <a:pt x="959489" y="-800"/>
                  <a:pt x="1199735" y="0"/>
                </a:cubicBezTo>
                <a:cubicBezTo>
                  <a:pt x="1414420" y="17294"/>
                  <a:pt x="1508747" y="1527"/>
                  <a:pt x="1799602" y="0"/>
                </a:cubicBezTo>
                <a:cubicBezTo>
                  <a:pt x="2066440" y="-1017"/>
                  <a:pt x="2195650" y="32589"/>
                  <a:pt x="2545949" y="0"/>
                </a:cubicBezTo>
                <a:cubicBezTo>
                  <a:pt x="2873794" y="-31645"/>
                  <a:pt x="2929952" y="-3485"/>
                  <a:pt x="3194643" y="0"/>
                </a:cubicBezTo>
                <a:cubicBezTo>
                  <a:pt x="3454854" y="13507"/>
                  <a:pt x="3583403" y="-37677"/>
                  <a:pt x="3794510" y="0"/>
                </a:cubicBezTo>
                <a:cubicBezTo>
                  <a:pt x="4006689" y="30598"/>
                  <a:pt x="4340446" y="-94541"/>
                  <a:pt x="4882642" y="0"/>
                </a:cubicBezTo>
                <a:cubicBezTo>
                  <a:pt x="4881830" y="8405"/>
                  <a:pt x="4881054" y="21756"/>
                  <a:pt x="4882642" y="27432"/>
                </a:cubicBezTo>
                <a:cubicBezTo>
                  <a:pt x="4602011" y="27736"/>
                  <a:pt x="4385273" y="27792"/>
                  <a:pt x="4185122" y="27432"/>
                </a:cubicBezTo>
                <a:cubicBezTo>
                  <a:pt x="4006416" y="-24290"/>
                  <a:pt x="3836508" y="36434"/>
                  <a:pt x="3585254" y="27432"/>
                </a:cubicBezTo>
                <a:cubicBezTo>
                  <a:pt x="3336147" y="759"/>
                  <a:pt x="3187969" y="-5198"/>
                  <a:pt x="2790081" y="27432"/>
                </a:cubicBezTo>
                <a:cubicBezTo>
                  <a:pt x="2412999" y="38696"/>
                  <a:pt x="2457514" y="16798"/>
                  <a:pt x="2141387" y="27432"/>
                </a:cubicBezTo>
                <a:cubicBezTo>
                  <a:pt x="1838990" y="46054"/>
                  <a:pt x="1771634" y="27462"/>
                  <a:pt x="1590346" y="27432"/>
                </a:cubicBezTo>
                <a:cubicBezTo>
                  <a:pt x="1444790" y="48064"/>
                  <a:pt x="1195028" y="1250"/>
                  <a:pt x="844000" y="27432"/>
                </a:cubicBezTo>
                <a:cubicBezTo>
                  <a:pt x="493299" y="36516"/>
                  <a:pt x="334969" y="15761"/>
                  <a:pt x="0" y="27432"/>
                </a:cubicBezTo>
                <a:cubicBezTo>
                  <a:pt x="-476" y="15539"/>
                  <a:pt x="-411" y="9181"/>
                  <a:pt x="0" y="0"/>
                </a:cubicBezTo>
                <a:close/>
              </a:path>
              <a:path w="4882642" h="27432" stroke="0" extrusionOk="0">
                <a:moveTo>
                  <a:pt x="0" y="0"/>
                </a:moveTo>
                <a:cubicBezTo>
                  <a:pt x="253027" y="23111"/>
                  <a:pt x="491193" y="-9736"/>
                  <a:pt x="648694" y="0"/>
                </a:cubicBezTo>
                <a:cubicBezTo>
                  <a:pt x="774418" y="32734"/>
                  <a:pt x="1004421" y="15443"/>
                  <a:pt x="1199735" y="0"/>
                </a:cubicBezTo>
                <a:cubicBezTo>
                  <a:pt x="1414066" y="-19237"/>
                  <a:pt x="1745615" y="-11843"/>
                  <a:pt x="1994908" y="0"/>
                </a:cubicBezTo>
                <a:cubicBezTo>
                  <a:pt x="2228376" y="-7139"/>
                  <a:pt x="2371916" y="44711"/>
                  <a:pt x="2643602" y="0"/>
                </a:cubicBezTo>
                <a:cubicBezTo>
                  <a:pt x="2914314" y="-21888"/>
                  <a:pt x="3044662" y="1137"/>
                  <a:pt x="3292296" y="0"/>
                </a:cubicBezTo>
                <a:cubicBezTo>
                  <a:pt x="3560253" y="4721"/>
                  <a:pt x="3901562" y="8014"/>
                  <a:pt x="4087469" y="0"/>
                </a:cubicBezTo>
                <a:cubicBezTo>
                  <a:pt x="4275340" y="-4038"/>
                  <a:pt x="4487843" y="-21532"/>
                  <a:pt x="4882642" y="0"/>
                </a:cubicBezTo>
                <a:cubicBezTo>
                  <a:pt x="4883146" y="9145"/>
                  <a:pt x="4884401" y="18278"/>
                  <a:pt x="4882642" y="27432"/>
                </a:cubicBezTo>
                <a:cubicBezTo>
                  <a:pt x="4640452" y="55312"/>
                  <a:pt x="4469276" y="12389"/>
                  <a:pt x="4282775" y="27432"/>
                </a:cubicBezTo>
                <a:cubicBezTo>
                  <a:pt x="4127518" y="7175"/>
                  <a:pt x="3830432" y="34045"/>
                  <a:pt x="3585254" y="27432"/>
                </a:cubicBezTo>
                <a:cubicBezTo>
                  <a:pt x="3397964" y="-19363"/>
                  <a:pt x="3088373" y="27783"/>
                  <a:pt x="2887734" y="27432"/>
                </a:cubicBezTo>
                <a:cubicBezTo>
                  <a:pt x="2686715" y="33491"/>
                  <a:pt x="2471858" y="-15874"/>
                  <a:pt x="2239040" y="27432"/>
                </a:cubicBezTo>
                <a:cubicBezTo>
                  <a:pt x="2010727" y="69105"/>
                  <a:pt x="1750352" y="75633"/>
                  <a:pt x="1443867" y="27432"/>
                </a:cubicBezTo>
                <a:cubicBezTo>
                  <a:pt x="1059802" y="3232"/>
                  <a:pt x="850219" y="23727"/>
                  <a:pt x="648694" y="27432"/>
                </a:cubicBezTo>
                <a:cubicBezTo>
                  <a:pt x="414440" y="23153"/>
                  <a:pt x="304476" y="56600"/>
                  <a:pt x="0" y="27432"/>
                </a:cubicBezTo>
                <a:cubicBezTo>
                  <a:pt x="-736" y="17315"/>
                  <a:pt x="432" y="6508"/>
                  <a:pt x="0" y="0"/>
                </a:cubicBezTo>
                <a:close/>
              </a:path>
              <a:path w="4882642" h="27432" fill="none" stroke="0" extrusionOk="0">
                <a:moveTo>
                  <a:pt x="0" y="0"/>
                </a:moveTo>
                <a:cubicBezTo>
                  <a:pt x="278307" y="12359"/>
                  <a:pt x="458140" y="1341"/>
                  <a:pt x="648694" y="0"/>
                </a:cubicBezTo>
                <a:cubicBezTo>
                  <a:pt x="837654" y="9322"/>
                  <a:pt x="968082" y="-1784"/>
                  <a:pt x="1199735" y="0"/>
                </a:cubicBezTo>
                <a:cubicBezTo>
                  <a:pt x="1403481" y="5976"/>
                  <a:pt x="1529540" y="18391"/>
                  <a:pt x="1799602" y="0"/>
                </a:cubicBezTo>
                <a:cubicBezTo>
                  <a:pt x="2060949" y="10650"/>
                  <a:pt x="2230517" y="38632"/>
                  <a:pt x="2545949" y="0"/>
                </a:cubicBezTo>
                <a:cubicBezTo>
                  <a:pt x="2872552" y="-33837"/>
                  <a:pt x="2933189" y="-11123"/>
                  <a:pt x="3194643" y="0"/>
                </a:cubicBezTo>
                <a:cubicBezTo>
                  <a:pt x="3425833" y="1576"/>
                  <a:pt x="3570403" y="-8842"/>
                  <a:pt x="3794510" y="0"/>
                </a:cubicBezTo>
                <a:cubicBezTo>
                  <a:pt x="3994857" y="-4870"/>
                  <a:pt x="4333504" y="-26345"/>
                  <a:pt x="4882642" y="0"/>
                </a:cubicBezTo>
                <a:cubicBezTo>
                  <a:pt x="4882085" y="8537"/>
                  <a:pt x="4883564" y="21849"/>
                  <a:pt x="4882642" y="27432"/>
                </a:cubicBezTo>
                <a:cubicBezTo>
                  <a:pt x="4562314" y="-173"/>
                  <a:pt x="4430982" y="86245"/>
                  <a:pt x="4185122" y="27432"/>
                </a:cubicBezTo>
                <a:cubicBezTo>
                  <a:pt x="3986202" y="13896"/>
                  <a:pt x="3828751" y="61605"/>
                  <a:pt x="3585254" y="27432"/>
                </a:cubicBezTo>
                <a:cubicBezTo>
                  <a:pt x="3360279" y="30319"/>
                  <a:pt x="3187249" y="44608"/>
                  <a:pt x="2790081" y="27432"/>
                </a:cubicBezTo>
                <a:cubicBezTo>
                  <a:pt x="2423355" y="30305"/>
                  <a:pt x="2455688" y="-1923"/>
                  <a:pt x="2141387" y="27432"/>
                </a:cubicBezTo>
                <a:cubicBezTo>
                  <a:pt x="1826188" y="48501"/>
                  <a:pt x="1763258" y="10227"/>
                  <a:pt x="1590346" y="27432"/>
                </a:cubicBezTo>
                <a:cubicBezTo>
                  <a:pt x="1376289" y="34931"/>
                  <a:pt x="1198242" y="14277"/>
                  <a:pt x="844000" y="27432"/>
                </a:cubicBezTo>
                <a:cubicBezTo>
                  <a:pt x="489390" y="13107"/>
                  <a:pt x="304080" y="13295"/>
                  <a:pt x="0" y="27432"/>
                </a:cubicBezTo>
                <a:cubicBezTo>
                  <a:pt x="-1508" y="15815"/>
                  <a:pt x="-177" y="81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882642"/>
                      <a:gd name="connsiteY0" fmla="*/ 0 h 27432"/>
                      <a:gd name="connsiteX1" fmla="*/ 648694 w 4882642"/>
                      <a:gd name="connsiteY1" fmla="*/ 0 h 27432"/>
                      <a:gd name="connsiteX2" fmla="*/ 1199735 w 4882642"/>
                      <a:gd name="connsiteY2" fmla="*/ 0 h 27432"/>
                      <a:gd name="connsiteX3" fmla="*/ 1799602 w 4882642"/>
                      <a:gd name="connsiteY3" fmla="*/ 0 h 27432"/>
                      <a:gd name="connsiteX4" fmla="*/ 2545949 w 4882642"/>
                      <a:gd name="connsiteY4" fmla="*/ 0 h 27432"/>
                      <a:gd name="connsiteX5" fmla="*/ 3194643 w 4882642"/>
                      <a:gd name="connsiteY5" fmla="*/ 0 h 27432"/>
                      <a:gd name="connsiteX6" fmla="*/ 3794510 w 4882642"/>
                      <a:gd name="connsiteY6" fmla="*/ 0 h 27432"/>
                      <a:gd name="connsiteX7" fmla="*/ 4882642 w 4882642"/>
                      <a:gd name="connsiteY7" fmla="*/ 0 h 27432"/>
                      <a:gd name="connsiteX8" fmla="*/ 4882642 w 4882642"/>
                      <a:gd name="connsiteY8" fmla="*/ 27432 h 27432"/>
                      <a:gd name="connsiteX9" fmla="*/ 4185122 w 4882642"/>
                      <a:gd name="connsiteY9" fmla="*/ 27432 h 27432"/>
                      <a:gd name="connsiteX10" fmla="*/ 3585254 w 4882642"/>
                      <a:gd name="connsiteY10" fmla="*/ 27432 h 27432"/>
                      <a:gd name="connsiteX11" fmla="*/ 2790081 w 4882642"/>
                      <a:gd name="connsiteY11" fmla="*/ 27432 h 27432"/>
                      <a:gd name="connsiteX12" fmla="*/ 2141387 w 4882642"/>
                      <a:gd name="connsiteY12" fmla="*/ 27432 h 27432"/>
                      <a:gd name="connsiteX13" fmla="*/ 1590346 w 4882642"/>
                      <a:gd name="connsiteY13" fmla="*/ 27432 h 27432"/>
                      <a:gd name="connsiteX14" fmla="*/ 844000 w 4882642"/>
                      <a:gd name="connsiteY14" fmla="*/ 27432 h 27432"/>
                      <a:gd name="connsiteX15" fmla="*/ 0 w 4882642"/>
                      <a:gd name="connsiteY15" fmla="*/ 27432 h 27432"/>
                      <a:gd name="connsiteX16" fmla="*/ 0 w 4882642"/>
                      <a:gd name="connsiteY16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82642" h="27432" fill="none" extrusionOk="0">
                        <a:moveTo>
                          <a:pt x="0" y="0"/>
                        </a:moveTo>
                        <a:cubicBezTo>
                          <a:pt x="283896" y="15806"/>
                          <a:pt x="476914" y="-5705"/>
                          <a:pt x="648694" y="0"/>
                        </a:cubicBezTo>
                        <a:cubicBezTo>
                          <a:pt x="820474" y="5705"/>
                          <a:pt x="992491" y="-2560"/>
                          <a:pt x="1199735" y="0"/>
                        </a:cubicBezTo>
                        <a:cubicBezTo>
                          <a:pt x="1406979" y="2560"/>
                          <a:pt x="1535106" y="-12373"/>
                          <a:pt x="1799602" y="0"/>
                        </a:cubicBezTo>
                        <a:cubicBezTo>
                          <a:pt x="2064098" y="12373"/>
                          <a:pt x="2220857" y="34016"/>
                          <a:pt x="2545949" y="0"/>
                        </a:cubicBezTo>
                        <a:cubicBezTo>
                          <a:pt x="2871041" y="-34016"/>
                          <a:pt x="2930967" y="-6551"/>
                          <a:pt x="3194643" y="0"/>
                        </a:cubicBezTo>
                        <a:cubicBezTo>
                          <a:pt x="3458319" y="6551"/>
                          <a:pt x="3590719" y="-27970"/>
                          <a:pt x="3794510" y="0"/>
                        </a:cubicBezTo>
                        <a:cubicBezTo>
                          <a:pt x="3998301" y="27970"/>
                          <a:pt x="4343090" y="-39667"/>
                          <a:pt x="4882642" y="0"/>
                        </a:cubicBezTo>
                        <a:cubicBezTo>
                          <a:pt x="4881669" y="8304"/>
                          <a:pt x="4882164" y="21512"/>
                          <a:pt x="4882642" y="27432"/>
                        </a:cubicBezTo>
                        <a:cubicBezTo>
                          <a:pt x="4608564" y="7308"/>
                          <a:pt x="4394312" y="56256"/>
                          <a:pt x="4185122" y="27432"/>
                        </a:cubicBezTo>
                        <a:cubicBezTo>
                          <a:pt x="3975932" y="-1392"/>
                          <a:pt x="3827783" y="51583"/>
                          <a:pt x="3585254" y="27432"/>
                        </a:cubicBezTo>
                        <a:cubicBezTo>
                          <a:pt x="3342725" y="3281"/>
                          <a:pt x="3165015" y="17373"/>
                          <a:pt x="2790081" y="27432"/>
                        </a:cubicBezTo>
                        <a:cubicBezTo>
                          <a:pt x="2415147" y="37491"/>
                          <a:pt x="2453830" y="6816"/>
                          <a:pt x="2141387" y="27432"/>
                        </a:cubicBezTo>
                        <a:cubicBezTo>
                          <a:pt x="1828944" y="48048"/>
                          <a:pt x="1774219" y="17790"/>
                          <a:pt x="1590346" y="27432"/>
                        </a:cubicBezTo>
                        <a:cubicBezTo>
                          <a:pt x="1406473" y="37074"/>
                          <a:pt x="1200327" y="18527"/>
                          <a:pt x="844000" y="27432"/>
                        </a:cubicBezTo>
                        <a:cubicBezTo>
                          <a:pt x="487673" y="36337"/>
                          <a:pt x="322314" y="2648"/>
                          <a:pt x="0" y="27432"/>
                        </a:cubicBezTo>
                        <a:cubicBezTo>
                          <a:pt x="-1048" y="14992"/>
                          <a:pt x="-1120" y="7447"/>
                          <a:pt x="0" y="0"/>
                        </a:cubicBezTo>
                        <a:close/>
                      </a:path>
                      <a:path w="4882642" h="27432" stroke="0" extrusionOk="0">
                        <a:moveTo>
                          <a:pt x="0" y="0"/>
                        </a:moveTo>
                        <a:cubicBezTo>
                          <a:pt x="238803" y="9040"/>
                          <a:pt x="494861" y="-4831"/>
                          <a:pt x="648694" y="0"/>
                        </a:cubicBezTo>
                        <a:cubicBezTo>
                          <a:pt x="802527" y="4831"/>
                          <a:pt x="991643" y="12575"/>
                          <a:pt x="1199735" y="0"/>
                        </a:cubicBezTo>
                        <a:cubicBezTo>
                          <a:pt x="1407827" y="-12575"/>
                          <a:pt x="1757315" y="9056"/>
                          <a:pt x="1994908" y="0"/>
                        </a:cubicBezTo>
                        <a:cubicBezTo>
                          <a:pt x="2232501" y="-9056"/>
                          <a:pt x="2370188" y="18797"/>
                          <a:pt x="2643602" y="0"/>
                        </a:cubicBezTo>
                        <a:cubicBezTo>
                          <a:pt x="2917016" y="-18797"/>
                          <a:pt x="3036387" y="10091"/>
                          <a:pt x="3292296" y="0"/>
                        </a:cubicBezTo>
                        <a:cubicBezTo>
                          <a:pt x="3548205" y="-10091"/>
                          <a:pt x="3892824" y="6516"/>
                          <a:pt x="4087469" y="0"/>
                        </a:cubicBezTo>
                        <a:cubicBezTo>
                          <a:pt x="4282114" y="-6516"/>
                          <a:pt x="4487997" y="-16222"/>
                          <a:pt x="4882642" y="0"/>
                        </a:cubicBezTo>
                        <a:cubicBezTo>
                          <a:pt x="4883127" y="9333"/>
                          <a:pt x="4883920" y="19699"/>
                          <a:pt x="4882642" y="27432"/>
                        </a:cubicBezTo>
                        <a:cubicBezTo>
                          <a:pt x="4665479" y="53358"/>
                          <a:pt x="4455363" y="34051"/>
                          <a:pt x="4282775" y="27432"/>
                        </a:cubicBezTo>
                        <a:cubicBezTo>
                          <a:pt x="4110187" y="20813"/>
                          <a:pt x="3781952" y="37808"/>
                          <a:pt x="3585254" y="27432"/>
                        </a:cubicBezTo>
                        <a:cubicBezTo>
                          <a:pt x="3388556" y="17056"/>
                          <a:pt x="3084641" y="41802"/>
                          <a:pt x="2887734" y="27432"/>
                        </a:cubicBezTo>
                        <a:cubicBezTo>
                          <a:pt x="2690827" y="13062"/>
                          <a:pt x="2491613" y="5294"/>
                          <a:pt x="2239040" y="27432"/>
                        </a:cubicBezTo>
                        <a:cubicBezTo>
                          <a:pt x="1986467" y="49570"/>
                          <a:pt x="1795483" y="63015"/>
                          <a:pt x="1443867" y="27432"/>
                        </a:cubicBezTo>
                        <a:cubicBezTo>
                          <a:pt x="1092251" y="-8151"/>
                          <a:pt x="850619" y="43704"/>
                          <a:pt x="648694" y="27432"/>
                        </a:cubicBezTo>
                        <a:cubicBezTo>
                          <a:pt x="446769" y="11160"/>
                          <a:pt x="306471" y="26408"/>
                          <a:pt x="0" y="27432"/>
                        </a:cubicBezTo>
                        <a:cubicBezTo>
                          <a:pt x="211" y="18145"/>
                          <a:pt x="120" y="64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07B2AA4-DA9C-FB43-9AD9-584538ADA60E}"/>
              </a:ext>
            </a:extLst>
          </p:cNvPr>
          <p:cNvSpPr/>
          <p:nvPr/>
        </p:nvSpPr>
        <p:spPr>
          <a:xfrm>
            <a:off x="946404" y="3991356"/>
            <a:ext cx="8972296" cy="5321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42950" indent="-22860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n-lt"/>
              </a:rPr>
              <a:t>O </a:t>
            </a:r>
            <a:r>
              <a:rPr lang="en-US" sz="2800" dirty="0" err="1">
                <a:effectLst/>
                <a:latin typeface="+mn-lt"/>
              </a:rPr>
              <a:t>uso</a:t>
            </a:r>
            <a:r>
              <a:rPr lang="en-US" sz="2800" dirty="0">
                <a:effectLst/>
                <a:latin typeface="+mn-lt"/>
              </a:rPr>
              <a:t> dos dados </a:t>
            </a:r>
            <a:r>
              <a:rPr lang="en-US" sz="2800" dirty="0" err="1">
                <a:effectLst/>
                <a:latin typeface="+mn-lt"/>
              </a:rPr>
              <a:t>coletados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 err="1">
                <a:effectLst/>
                <a:latin typeface="+mn-lt"/>
              </a:rPr>
              <a:t>permite</a:t>
            </a:r>
            <a:r>
              <a:rPr lang="en-US" sz="2800" dirty="0">
                <a:effectLst/>
                <a:latin typeface="+mn-lt"/>
              </a:rPr>
              <a:t> que as </a:t>
            </a:r>
            <a:r>
              <a:rPr lang="en-US" sz="2800" dirty="0" err="1">
                <a:effectLst/>
                <a:latin typeface="+mn-lt"/>
              </a:rPr>
              <a:t>plataformas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 err="1">
                <a:effectLst/>
                <a:latin typeface="+mn-lt"/>
              </a:rPr>
              <a:t>não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 err="1">
                <a:effectLst/>
                <a:latin typeface="+mn-lt"/>
              </a:rPr>
              <a:t>apenas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 err="1">
                <a:effectLst/>
                <a:latin typeface="+mn-lt"/>
              </a:rPr>
              <a:t>traçarem</a:t>
            </a:r>
            <a:r>
              <a:rPr lang="en-US" sz="2800" dirty="0">
                <a:effectLst/>
                <a:latin typeface="+mn-lt"/>
              </a:rPr>
              <a:t> o </a:t>
            </a:r>
            <a:r>
              <a:rPr lang="en-US" sz="2800" dirty="0" err="1">
                <a:effectLst/>
                <a:latin typeface="+mn-lt"/>
              </a:rPr>
              <a:t>perfil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 err="1">
                <a:effectLst/>
                <a:latin typeface="+mn-lt"/>
              </a:rPr>
              <a:t>comportamental</a:t>
            </a:r>
            <a:r>
              <a:rPr lang="en-US" sz="2800" dirty="0">
                <a:effectLst/>
                <a:latin typeface="+mn-lt"/>
              </a:rPr>
              <a:t> de </a:t>
            </a:r>
            <a:r>
              <a:rPr lang="en-US" sz="2800" dirty="0" err="1">
                <a:effectLst/>
                <a:latin typeface="+mn-lt"/>
              </a:rPr>
              <a:t>cada</a:t>
            </a:r>
            <a:r>
              <a:rPr lang="en-US" sz="2800" dirty="0">
                <a:effectLst/>
                <a:latin typeface="+mn-lt"/>
              </a:rPr>
              <a:t> um, mas </a:t>
            </a:r>
            <a:r>
              <a:rPr lang="en-US" sz="2800" dirty="0" err="1">
                <a:effectLst/>
                <a:latin typeface="+mn-lt"/>
              </a:rPr>
              <a:t>também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 err="1">
                <a:effectLst/>
                <a:latin typeface="+mn-lt"/>
              </a:rPr>
              <a:t>permite</a:t>
            </a:r>
            <a:r>
              <a:rPr lang="en-US" sz="2800" dirty="0">
                <a:effectLst/>
                <a:latin typeface="+mn-lt"/>
              </a:rPr>
              <a:t> a </a:t>
            </a:r>
            <a:r>
              <a:rPr lang="en-US" sz="2800" dirty="0" err="1">
                <a:effectLst/>
                <a:latin typeface="+mn-lt"/>
              </a:rPr>
              <a:t>promoção</a:t>
            </a:r>
            <a:r>
              <a:rPr lang="en-US" sz="2800" dirty="0">
                <a:effectLst/>
                <a:latin typeface="+mn-lt"/>
              </a:rPr>
              <a:t> de </a:t>
            </a:r>
            <a:r>
              <a:rPr lang="en-US" sz="2800" dirty="0" err="1">
                <a:effectLst/>
                <a:latin typeface="+mn-lt"/>
              </a:rPr>
              <a:t>uma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 err="1">
                <a:effectLst/>
                <a:latin typeface="+mn-lt"/>
              </a:rPr>
              <a:t>mudança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 err="1">
                <a:effectLst/>
                <a:latin typeface="+mn-lt"/>
              </a:rPr>
              <a:t>comportamental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 err="1">
                <a:effectLst/>
                <a:latin typeface="+mn-lt"/>
              </a:rPr>
              <a:t>nos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 err="1">
                <a:effectLst/>
                <a:latin typeface="+mn-lt"/>
              </a:rPr>
              <a:t>usuários</a:t>
            </a:r>
            <a:r>
              <a:rPr lang="en-US" sz="2800" dirty="0">
                <a:effectLst/>
                <a:latin typeface="+mn-lt"/>
              </a:rPr>
              <a:t>. </a:t>
            </a:r>
          </a:p>
          <a:p>
            <a:pPr marL="742950" indent="-22860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742950" indent="-22860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>
              <a:effectLst/>
              <a:latin typeface="+mn-lt"/>
            </a:endParaRPr>
          </a:p>
          <a:p>
            <a:pPr marL="742950" indent="-228600" algn="just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</a:t>
            </a:r>
            <a:r>
              <a:rPr lang="en-US" sz="2800" dirty="0" err="1">
                <a:effectLst/>
                <a:latin typeface="+mn-lt"/>
              </a:rPr>
              <a:t>as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 err="1">
                <a:effectLst/>
                <a:latin typeface="+mn-lt"/>
              </a:rPr>
              <a:t>palavras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>
                <a:latin typeface="+mn-lt"/>
              </a:rPr>
              <a:t>d</a:t>
            </a:r>
            <a:r>
              <a:rPr lang="en-US" sz="2800" dirty="0">
                <a:effectLst/>
                <a:latin typeface="+mn-lt"/>
              </a:rPr>
              <a:t>e </a:t>
            </a:r>
            <a:r>
              <a:rPr lang="en-US" sz="2800" dirty="0" err="1">
                <a:effectLst/>
                <a:latin typeface="+mn-lt"/>
              </a:rPr>
              <a:t>Evgeny</a:t>
            </a:r>
            <a:r>
              <a:rPr lang="en-US" sz="2800" dirty="0">
                <a:effectLst/>
                <a:latin typeface="+mn-lt"/>
              </a:rPr>
              <a:t> Morozov </a:t>
            </a:r>
            <a:r>
              <a:rPr lang="en-US" sz="2800" b="1" dirty="0">
                <a:effectLst/>
                <a:latin typeface="+mn-lt"/>
              </a:rPr>
              <a:t>“</a:t>
            </a:r>
            <a:r>
              <a:rPr lang="en-US" sz="2800" b="1" dirty="0" err="1">
                <a:effectLst/>
                <a:latin typeface="+mn-lt"/>
              </a:rPr>
              <a:t>é</a:t>
            </a:r>
            <a:r>
              <a:rPr lang="en-US" sz="2800" b="1" dirty="0">
                <a:effectLst/>
                <a:latin typeface="+mn-lt"/>
              </a:rPr>
              <a:t> </a:t>
            </a:r>
            <a:r>
              <a:rPr lang="en-US" sz="2800" b="1" dirty="0" err="1">
                <a:effectLst/>
                <a:latin typeface="+mn-lt"/>
              </a:rPr>
              <a:t>justamente</a:t>
            </a:r>
            <a:r>
              <a:rPr lang="en-US" sz="2800" b="1" dirty="0">
                <a:effectLst/>
                <a:latin typeface="+mn-lt"/>
              </a:rPr>
              <a:t> </a:t>
            </a:r>
            <a:r>
              <a:rPr lang="en-US" sz="2800" b="1" dirty="0" err="1">
                <a:effectLst/>
                <a:latin typeface="+mn-lt"/>
              </a:rPr>
              <a:t>essa</a:t>
            </a:r>
            <a:r>
              <a:rPr lang="en-US" sz="2800" b="1" dirty="0">
                <a:effectLst/>
                <a:latin typeface="+mn-lt"/>
              </a:rPr>
              <a:t> </a:t>
            </a:r>
            <a:r>
              <a:rPr lang="en-US" sz="2800" b="1" dirty="0" err="1">
                <a:effectLst/>
                <a:latin typeface="+mn-lt"/>
              </a:rPr>
              <a:t>capacidade</a:t>
            </a:r>
            <a:r>
              <a:rPr lang="en-US" sz="2800" b="1" dirty="0">
                <a:effectLst/>
                <a:latin typeface="+mn-lt"/>
              </a:rPr>
              <a:t> de </a:t>
            </a:r>
            <a:r>
              <a:rPr lang="en-US" sz="2800" b="1" dirty="0" err="1">
                <a:effectLst/>
                <a:latin typeface="+mn-lt"/>
              </a:rPr>
              <a:t>moldar</a:t>
            </a:r>
            <a:r>
              <a:rPr lang="en-US" sz="2800" b="1" dirty="0">
                <a:effectLst/>
                <a:latin typeface="+mn-lt"/>
              </a:rPr>
              <a:t> o </a:t>
            </a:r>
            <a:r>
              <a:rPr lang="en-US" sz="2800" b="1" dirty="0" err="1">
                <a:effectLst/>
                <a:latin typeface="+mn-lt"/>
              </a:rPr>
              <a:t>futuro</a:t>
            </a:r>
            <a:r>
              <a:rPr lang="en-US" sz="2800" b="1" dirty="0">
                <a:effectLst/>
                <a:latin typeface="+mn-lt"/>
              </a:rPr>
              <a:t>, </a:t>
            </a:r>
            <a:r>
              <a:rPr lang="en-US" sz="2800" b="1" dirty="0" err="1">
                <a:effectLst/>
                <a:latin typeface="+mn-lt"/>
              </a:rPr>
              <a:t>mesmo</a:t>
            </a:r>
            <a:r>
              <a:rPr lang="en-US" sz="2800" b="1" dirty="0">
                <a:effectLst/>
                <a:latin typeface="+mn-lt"/>
              </a:rPr>
              <a:t> </a:t>
            </a:r>
            <a:r>
              <a:rPr lang="en-US" sz="2800" b="1" dirty="0" err="1">
                <a:effectLst/>
                <a:latin typeface="+mn-lt"/>
              </a:rPr>
              <a:t>depois</a:t>
            </a:r>
            <a:r>
              <a:rPr lang="en-US" sz="2800" b="1" dirty="0">
                <a:effectLst/>
                <a:latin typeface="+mn-lt"/>
              </a:rPr>
              <a:t> de </a:t>
            </a:r>
            <a:r>
              <a:rPr lang="en-US" sz="2800" b="1" dirty="0" err="1">
                <a:effectLst/>
                <a:latin typeface="+mn-lt"/>
              </a:rPr>
              <a:t>termos</a:t>
            </a:r>
            <a:r>
              <a:rPr lang="en-US" sz="2800" b="1" dirty="0">
                <a:effectLst/>
                <a:latin typeface="+mn-lt"/>
              </a:rPr>
              <a:t> </a:t>
            </a:r>
            <a:r>
              <a:rPr lang="en-US" sz="2800" b="1" dirty="0" err="1">
                <a:effectLst/>
                <a:latin typeface="+mn-lt"/>
              </a:rPr>
              <a:t>abdicado</a:t>
            </a:r>
            <a:r>
              <a:rPr lang="en-US" sz="2800" b="1" dirty="0">
                <a:effectLst/>
                <a:latin typeface="+mn-lt"/>
              </a:rPr>
              <a:t> dele, que </a:t>
            </a:r>
            <a:r>
              <a:rPr lang="en-US" sz="2800" b="1" dirty="0" err="1">
                <a:effectLst/>
                <a:latin typeface="+mn-lt"/>
              </a:rPr>
              <a:t>transforma</a:t>
            </a:r>
            <a:r>
              <a:rPr lang="en-US" sz="2800" b="1" dirty="0">
                <a:effectLst/>
                <a:latin typeface="+mn-lt"/>
              </a:rPr>
              <a:t> dados </a:t>
            </a:r>
            <a:r>
              <a:rPr lang="en-US" sz="2800" b="1" dirty="0" err="1">
                <a:effectLst/>
                <a:latin typeface="+mn-lt"/>
              </a:rPr>
              <a:t>em</a:t>
            </a:r>
            <a:r>
              <a:rPr lang="en-US" sz="2800" b="1" dirty="0">
                <a:effectLst/>
                <a:latin typeface="+mn-lt"/>
              </a:rPr>
              <a:t> </a:t>
            </a:r>
            <a:r>
              <a:rPr lang="en-US" sz="2800" b="1" dirty="0" err="1">
                <a:effectLst/>
                <a:latin typeface="+mn-lt"/>
              </a:rPr>
              <a:t>instrumento</a:t>
            </a:r>
            <a:r>
              <a:rPr lang="en-US" sz="2800" b="1" dirty="0">
                <a:effectLst/>
                <a:latin typeface="+mn-lt"/>
              </a:rPr>
              <a:t> de </a:t>
            </a:r>
            <a:r>
              <a:rPr lang="en-US" sz="2800" b="1" dirty="0" err="1">
                <a:effectLst/>
                <a:latin typeface="+mn-lt"/>
              </a:rPr>
              <a:t>dominação</a:t>
            </a:r>
            <a:r>
              <a:rPr lang="en-US" sz="2800" b="1" dirty="0">
                <a:effectLst/>
                <a:latin typeface="+mn-lt"/>
              </a:rPr>
              <a:t>.” </a:t>
            </a:r>
            <a:r>
              <a:rPr lang="en-US" sz="2800" dirty="0">
                <a:effectLst/>
                <a:latin typeface="+mn-lt"/>
              </a:rPr>
              <a:t>(</a:t>
            </a:r>
            <a:r>
              <a:rPr lang="en-US" sz="2800" dirty="0" err="1">
                <a:effectLst/>
                <a:latin typeface="+mn-lt"/>
              </a:rPr>
              <a:t>Morozv</a:t>
            </a:r>
            <a:r>
              <a:rPr lang="en-US" sz="2800" dirty="0">
                <a:effectLst/>
                <a:latin typeface="+mn-lt"/>
              </a:rPr>
              <a:t>, </a:t>
            </a:r>
            <a:r>
              <a:rPr lang="en-US" sz="2800" i="1" dirty="0">
                <a:effectLst/>
                <a:latin typeface="+mn-lt"/>
              </a:rPr>
              <a:t>E-book. </a:t>
            </a:r>
            <a:r>
              <a:rPr lang="en-US" sz="2800" dirty="0" err="1">
                <a:effectLst/>
                <a:latin typeface="+mn-lt"/>
              </a:rPr>
              <a:t>Posição</a:t>
            </a:r>
            <a:r>
              <a:rPr lang="en-US" sz="2800" dirty="0">
                <a:effectLst/>
                <a:latin typeface="+mn-lt"/>
              </a:rPr>
              <a:t> 649.</a:t>
            </a:r>
            <a:r>
              <a:rPr lang="en-US" sz="2800" dirty="0">
                <a:latin typeface="+mn-lt"/>
              </a:rPr>
              <a:t>)</a:t>
            </a:r>
            <a:endParaRPr lang="en-US" sz="2800" b="1" i="1" spc="100" dirty="0">
              <a:latin typeface="+mn-lt"/>
            </a:endParaRPr>
          </a:p>
          <a:p>
            <a:pPr marL="22860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en-US" sz="2600" b="1" spc="100" dirty="0">
              <a:latin typeface="+mn-lt"/>
            </a:endParaRPr>
          </a:p>
        </p:txBody>
      </p:sp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D64D7881-CFE0-A51A-A820-D1787E237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6"/>
          <a:stretch/>
        </p:blipFill>
        <p:spPr>
          <a:xfrm>
            <a:off x="11030634" y="3523752"/>
            <a:ext cx="6967474" cy="5214222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Professor Titular André Ramos Tavares - FDUSP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10954E92-0DA5-4342-ABEF-001F1F255AF1}"/>
              </a:ext>
            </a:extLst>
          </p:cNvPr>
          <p:cNvSpPr txBox="1"/>
          <p:nvPr/>
        </p:nvSpPr>
        <p:spPr>
          <a:xfrm>
            <a:off x="2876550" y="8078788"/>
            <a:ext cx="14509750" cy="57951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600"/>
              </a:spcAft>
              <a:defRPr/>
            </a:pPr>
            <a:r>
              <a:rPr lang="pt-BR" sz="2800" b="1" spc="-17" dirty="0">
                <a:solidFill>
                  <a:srgbClr val="000000"/>
                </a:solidFill>
                <a:latin typeface="Roboto Mono Regular"/>
              </a:rPr>
              <a:t> </a:t>
            </a:r>
            <a:endParaRPr lang="pt-BR" sz="2800" b="1" spc="-17">
              <a:solidFill>
                <a:srgbClr val="000000"/>
              </a:solidFill>
              <a:latin typeface="Roboto Mono Regular"/>
            </a:endParaRPr>
          </a:p>
        </p:txBody>
      </p:sp>
      <p:sp>
        <p:nvSpPr>
          <p:cNvPr id="8197" name="AutoShape 2">
            <a:extLst>
              <a:ext uri="{FF2B5EF4-FFF2-40B4-BE49-F238E27FC236}">
                <a16:creationId xmlns:a16="http://schemas.microsoft.com/office/drawing/2014/main" id="{FB828B05-C759-8004-BCFE-00B26570D8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8006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2" name="Rectangle 8201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4" name="Rectangle 8203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3" name="TextBox 2">
            <a:extLst>
              <a:ext uri="{FF2B5EF4-FFF2-40B4-BE49-F238E27FC236}">
                <a16:creationId xmlns:a16="http://schemas.microsoft.com/office/drawing/2014/main" id="{58D4D4D2-4A1D-CC2F-967A-F87592896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421" y="82419"/>
            <a:ext cx="14744700" cy="19888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pt-BR" sz="5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App Track Transparency</a:t>
            </a:r>
          </a:p>
        </p:txBody>
      </p:sp>
      <p:grpSp>
        <p:nvGrpSpPr>
          <p:cNvPr id="8206" name="Group 8205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7" y="-1"/>
            <a:ext cx="5043104" cy="3784272"/>
            <a:chOff x="-305" y="-1"/>
            <a:chExt cx="3832880" cy="2876136"/>
          </a:xfrm>
        </p:grpSpPr>
        <p:sp>
          <p:nvSpPr>
            <p:cNvPr id="8207" name="Freeform: Shape 8206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8" name="Freeform: Shape 8207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09" name="Freeform: Shape 8208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10" name="Freeform: Shape 8209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B07B2AA4-DA9C-FB43-9AD9-584538ADA60E}"/>
              </a:ext>
            </a:extLst>
          </p:cNvPr>
          <p:cNvSpPr/>
          <p:nvPr/>
        </p:nvSpPr>
        <p:spPr>
          <a:xfrm>
            <a:off x="901699" y="2781300"/>
            <a:ext cx="9717027" cy="6753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457200" indent="-228600" algn="just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dirty="0">
                <a:latin typeface="+mn-lt"/>
              </a:rPr>
              <a:t>A</a:t>
            </a:r>
            <a:r>
              <a:rPr lang="en-US" sz="3000" dirty="0">
                <a:effectLst/>
                <a:latin typeface="+mn-lt"/>
              </a:rPr>
              <a:t> Apple, </a:t>
            </a:r>
            <a:r>
              <a:rPr lang="en-US" sz="3000" dirty="0" err="1">
                <a:effectLst/>
                <a:latin typeface="+mn-lt"/>
              </a:rPr>
              <a:t>recentemente</a:t>
            </a:r>
            <a:r>
              <a:rPr lang="en-US" sz="3000" dirty="0">
                <a:effectLst/>
                <a:latin typeface="+mn-lt"/>
              </a:rPr>
              <a:t>, </a:t>
            </a:r>
            <a:r>
              <a:rPr lang="en-US" sz="3000" dirty="0" err="1">
                <a:effectLst/>
                <a:latin typeface="+mn-lt"/>
              </a:rPr>
              <a:t>criou</a:t>
            </a:r>
            <a:r>
              <a:rPr lang="en-US" sz="3000" dirty="0">
                <a:effectLst/>
                <a:latin typeface="+mn-lt"/>
              </a:rPr>
              <a:t> </a:t>
            </a:r>
            <a:r>
              <a:rPr lang="en-US" sz="3000" dirty="0" err="1">
                <a:effectLst/>
                <a:latin typeface="+mn-lt"/>
              </a:rPr>
              <a:t>uma</a:t>
            </a:r>
            <a:r>
              <a:rPr lang="en-US" sz="3000" dirty="0">
                <a:effectLst/>
                <a:latin typeface="+mn-lt"/>
              </a:rPr>
              <a:t> </a:t>
            </a:r>
            <a:r>
              <a:rPr lang="en-US" sz="3000" dirty="0" err="1">
                <a:effectLst/>
                <a:latin typeface="+mn-lt"/>
              </a:rPr>
              <a:t>funcionalidade</a:t>
            </a:r>
            <a:r>
              <a:rPr lang="en-US" sz="3000" dirty="0">
                <a:effectLst/>
                <a:latin typeface="+mn-lt"/>
              </a:rPr>
              <a:t> </a:t>
            </a:r>
            <a:r>
              <a:rPr lang="en-US" sz="3000" dirty="0" err="1">
                <a:effectLst/>
                <a:latin typeface="+mn-lt"/>
              </a:rPr>
              <a:t>chamada</a:t>
            </a:r>
            <a:r>
              <a:rPr lang="en-US" sz="3000" dirty="0">
                <a:effectLst/>
                <a:latin typeface="+mn-lt"/>
              </a:rPr>
              <a:t> “</a:t>
            </a:r>
            <a:r>
              <a:rPr lang="en-US" sz="3000" i="1" dirty="0">
                <a:effectLst/>
                <a:latin typeface="+mn-lt"/>
              </a:rPr>
              <a:t>App Tracking Transparency</a:t>
            </a:r>
            <a:r>
              <a:rPr lang="en-US" sz="3000" dirty="0">
                <a:effectLst/>
                <a:latin typeface="+mn-lt"/>
              </a:rPr>
              <a:t>” ferramenta de </a:t>
            </a:r>
            <a:r>
              <a:rPr lang="en-US" sz="3000" dirty="0" err="1">
                <a:effectLst/>
                <a:latin typeface="+mn-lt"/>
              </a:rPr>
              <a:t>antirrastreamento</a:t>
            </a:r>
            <a:r>
              <a:rPr lang="en-US" sz="3000" dirty="0">
                <a:effectLst/>
                <a:latin typeface="+mn-lt"/>
              </a:rPr>
              <a:t> de dados dos </a:t>
            </a:r>
            <a:r>
              <a:rPr lang="en-US" sz="3000" dirty="0" err="1">
                <a:effectLst/>
                <a:latin typeface="+mn-lt"/>
              </a:rPr>
              <a:t>seus</a:t>
            </a:r>
            <a:r>
              <a:rPr lang="en-US" sz="3000" dirty="0">
                <a:effectLst/>
                <a:latin typeface="+mn-lt"/>
              </a:rPr>
              <a:t> </a:t>
            </a:r>
            <a:r>
              <a:rPr lang="en-US" sz="3000" dirty="0" err="1">
                <a:effectLst/>
                <a:latin typeface="+mn-lt"/>
              </a:rPr>
              <a:t>usuários</a:t>
            </a:r>
            <a:r>
              <a:rPr lang="en-US" sz="3000" dirty="0">
                <a:effectLst/>
                <a:latin typeface="+mn-lt"/>
              </a:rPr>
              <a:t>.</a:t>
            </a:r>
          </a:p>
          <a:p>
            <a:pPr marL="457200" indent="-22860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b="0" i="0" u="none" strike="noStrike" dirty="0">
              <a:effectLst/>
              <a:latin typeface="+mn-lt"/>
            </a:endParaRPr>
          </a:p>
          <a:p>
            <a:pPr marL="457200" indent="-228600" algn="just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0" i="0" u="none" strike="noStrike" dirty="0">
                <a:effectLst/>
                <a:latin typeface="+mn-lt"/>
              </a:rPr>
              <a:t>A App Tracking Transparency, </a:t>
            </a:r>
            <a:r>
              <a:rPr lang="en-US" sz="3000" b="0" i="0" u="none" strike="noStrike" dirty="0" err="1">
                <a:effectLst/>
                <a:latin typeface="+mn-lt"/>
              </a:rPr>
              <a:t>ou</a:t>
            </a:r>
            <a:r>
              <a:rPr lang="en-US" sz="3000" b="0" i="0" u="none" strike="noStrike" dirty="0">
                <a:effectLst/>
                <a:latin typeface="+mn-lt"/>
              </a:rPr>
              <a:t> ATT, </a:t>
            </a:r>
            <a:r>
              <a:rPr lang="en-US" sz="3000" b="0" i="0" u="none" strike="noStrike" dirty="0" err="1">
                <a:effectLst/>
                <a:latin typeface="+mn-lt"/>
              </a:rPr>
              <a:t>é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uma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estrutura</a:t>
            </a:r>
            <a:r>
              <a:rPr lang="en-US" sz="3000" b="0" i="0" u="none" strike="noStrike" dirty="0">
                <a:effectLst/>
                <a:latin typeface="+mn-lt"/>
              </a:rPr>
              <a:t> de </a:t>
            </a:r>
            <a:r>
              <a:rPr lang="en-US" sz="3000" b="0" i="0" u="none" strike="noStrike" dirty="0" err="1">
                <a:effectLst/>
                <a:latin typeface="+mn-lt"/>
              </a:rPr>
              <a:t>privacidade</a:t>
            </a:r>
            <a:r>
              <a:rPr lang="en-US" sz="3000" b="0" i="0" u="none" strike="noStrike" dirty="0">
                <a:effectLst/>
                <a:latin typeface="+mn-lt"/>
              </a:rPr>
              <a:t> da Apple que </a:t>
            </a:r>
            <a:r>
              <a:rPr lang="en-US" sz="3000" b="0" i="0" u="none" strike="noStrike" dirty="0" err="1">
                <a:effectLst/>
                <a:latin typeface="+mn-lt"/>
              </a:rPr>
              <a:t>exige</a:t>
            </a:r>
            <a:r>
              <a:rPr lang="en-US" sz="3000" b="0" i="0" u="none" strike="noStrike" dirty="0">
                <a:effectLst/>
                <a:latin typeface="+mn-lt"/>
              </a:rPr>
              <a:t> que </a:t>
            </a:r>
            <a:r>
              <a:rPr lang="en-US" sz="3000" b="0" i="0" u="none" strike="noStrike" dirty="0" err="1">
                <a:effectLst/>
                <a:latin typeface="+mn-lt"/>
              </a:rPr>
              <a:t>todos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os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aplicativos</a:t>
            </a:r>
            <a:r>
              <a:rPr lang="en-US" sz="3000" b="0" i="0" u="none" strike="noStrike" dirty="0">
                <a:effectLst/>
                <a:latin typeface="+mn-lt"/>
              </a:rPr>
              <a:t> do iOS </a:t>
            </a:r>
            <a:r>
              <a:rPr lang="en-US" sz="3000" b="0" i="0" u="none" strike="noStrike" dirty="0" err="1">
                <a:effectLst/>
                <a:latin typeface="+mn-lt"/>
              </a:rPr>
              <a:t>solicitem</a:t>
            </a:r>
            <a:r>
              <a:rPr lang="en-US" sz="3000" b="0" i="0" u="none" strike="noStrike" dirty="0">
                <a:effectLst/>
                <a:latin typeface="+mn-lt"/>
              </a:rPr>
              <a:t> que </a:t>
            </a:r>
            <a:r>
              <a:rPr lang="en-US" sz="3000" b="0" i="0" u="none" strike="noStrike" dirty="0" err="1">
                <a:effectLst/>
                <a:latin typeface="+mn-lt"/>
              </a:rPr>
              <a:t>seus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usuários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autorizem</a:t>
            </a:r>
            <a:r>
              <a:rPr lang="en-US" sz="3000" b="0" i="0" u="none" strike="noStrike" dirty="0">
                <a:effectLst/>
                <a:latin typeface="+mn-lt"/>
              </a:rPr>
              <a:t> o </a:t>
            </a:r>
            <a:r>
              <a:rPr lang="en-US" sz="3000" b="0" i="0" u="none" strike="noStrike" dirty="0" err="1">
                <a:effectLst/>
                <a:latin typeface="+mn-lt"/>
              </a:rPr>
              <a:t>compartilhamento</a:t>
            </a:r>
            <a:r>
              <a:rPr lang="en-US" sz="3000" b="0" i="0" u="none" strike="noStrike" dirty="0">
                <a:effectLst/>
                <a:latin typeface="+mn-lt"/>
              </a:rPr>
              <a:t> de </a:t>
            </a:r>
            <a:r>
              <a:rPr lang="en-US" sz="3000" b="0" i="0" u="none" strike="noStrike" dirty="0" err="1">
                <a:effectLst/>
                <a:latin typeface="+mn-lt"/>
              </a:rPr>
              <a:t>seus</a:t>
            </a:r>
            <a:r>
              <a:rPr lang="en-US" sz="3000" b="0" i="0" u="none" strike="noStrike" dirty="0">
                <a:effectLst/>
                <a:latin typeface="+mn-lt"/>
              </a:rPr>
              <a:t> dados. </a:t>
            </a:r>
            <a:r>
              <a:rPr lang="en-US" sz="3000" b="0" i="0" u="none" strike="noStrike" dirty="0" err="1">
                <a:effectLst/>
                <a:latin typeface="+mn-lt"/>
              </a:rPr>
              <a:t>Isso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é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feito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por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meio</a:t>
            </a:r>
            <a:r>
              <a:rPr lang="en-US" sz="3000" b="0" i="0" u="none" strike="noStrike" dirty="0">
                <a:effectLst/>
                <a:latin typeface="+mn-lt"/>
              </a:rPr>
              <a:t> de um popup no qual </a:t>
            </a:r>
            <a:r>
              <a:rPr lang="en-US" sz="3000" b="0" i="0" u="none" strike="noStrike" dirty="0" err="1">
                <a:effectLst/>
                <a:latin typeface="+mn-lt"/>
              </a:rPr>
              <a:t>os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usuários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podem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autorizar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ou</a:t>
            </a:r>
            <a:r>
              <a:rPr lang="en-US" sz="3000" b="0" i="0" u="none" strike="noStrike" dirty="0">
                <a:effectLst/>
                <a:latin typeface="+mn-lt"/>
              </a:rPr>
              <a:t> </a:t>
            </a:r>
            <a:r>
              <a:rPr lang="en-US" sz="3000" b="0" i="0" u="none" strike="noStrike" dirty="0" err="1">
                <a:effectLst/>
                <a:latin typeface="+mn-lt"/>
              </a:rPr>
              <a:t>rejeitar</a:t>
            </a:r>
            <a:r>
              <a:rPr lang="en-US" sz="3000" b="0" i="0" u="none" strike="noStrike" dirty="0">
                <a:effectLst/>
                <a:latin typeface="+mn-lt"/>
              </a:rPr>
              <a:t> o </a:t>
            </a:r>
            <a:r>
              <a:rPr lang="en-US" sz="3000" b="0" i="0" u="none" strike="noStrike" dirty="0" err="1">
                <a:effectLst/>
                <a:latin typeface="+mn-lt"/>
              </a:rPr>
              <a:t>rastreamento</a:t>
            </a:r>
            <a:r>
              <a:rPr lang="en-US" sz="3000" b="0" i="0" u="none" strike="noStrike" dirty="0">
                <a:effectLst/>
                <a:latin typeface="+mn-lt"/>
              </a:rPr>
              <a:t>.</a:t>
            </a:r>
          </a:p>
          <a:p>
            <a:pPr marL="457200" indent="-228600" algn="just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spc="100" dirty="0">
              <a:latin typeface="+mn-lt"/>
            </a:endParaRPr>
          </a:p>
          <a:p>
            <a:pPr marL="457200" indent="-228600" algn="just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600" spc="100" dirty="0">
                <a:latin typeface="Roboto Mono" pitchFamily="49" charset="0"/>
                <a:ea typeface="Roboto Mono" pitchFamily="49" charset="0"/>
              </a:rPr>
              <a:t>Segundo a </a:t>
            </a:r>
            <a:r>
              <a:rPr lang="en-US" sz="2600" spc="100" dirty="0" err="1">
                <a:latin typeface="Roboto Mono" pitchFamily="49" charset="0"/>
                <a:ea typeface="Roboto Mono" pitchFamily="49" charset="0"/>
              </a:rPr>
              <a:t>revista</a:t>
            </a:r>
            <a:r>
              <a:rPr lang="en-US" sz="2600" spc="100" dirty="0">
                <a:latin typeface="Roboto Mono" pitchFamily="49" charset="0"/>
                <a:ea typeface="Roboto Mono" pitchFamily="49" charset="0"/>
              </a:rPr>
              <a:t> Forbes, a f</a:t>
            </a:r>
            <a:r>
              <a:rPr lang="pt-BR" sz="2600" dirty="0" err="1">
                <a:solidFill>
                  <a:srgbClr val="000000"/>
                </a:solidFill>
                <a:effectLst/>
                <a:latin typeface="Roboto Mono" pitchFamily="49" charset="0"/>
                <a:ea typeface="Roboto Mono" pitchFamily="49" charset="0"/>
              </a:rPr>
              <a:t>erramenta</a:t>
            </a:r>
            <a:r>
              <a:rPr lang="pt-BR" sz="2600" dirty="0">
                <a:solidFill>
                  <a:srgbClr val="000000"/>
                </a:solidFill>
                <a:effectLst/>
                <a:latin typeface="Roboto Mono" pitchFamily="49" charset="0"/>
                <a:ea typeface="Roboto Mono" pitchFamily="49" charset="0"/>
              </a:rPr>
              <a:t> de </a:t>
            </a:r>
            <a:r>
              <a:rPr lang="pt-BR" sz="2600" dirty="0" err="1">
                <a:solidFill>
                  <a:srgbClr val="000000"/>
                </a:solidFill>
                <a:effectLst/>
                <a:latin typeface="Roboto Mono" pitchFamily="49" charset="0"/>
                <a:ea typeface="Roboto Mono" pitchFamily="49" charset="0"/>
              </a:rPr>
              <a:t>antirrastreamento</a:t>
            </a:r>
            <a:r>
              <a:rPr lang="pt-BR" sz="2600" dirty="0">
                <a:solidFill>
                  <a:srgbClr val="000000"/>
                </a:solidFill>
                <a:effectLst/>
                <a:latin typeface="Roboto Mono" pitchFamily="49" charset="0"/>
                <a:ea typeface="Roboto Mono" pitchFamily="49" charset="0"/>
              </a:rPr>
              <a:t> de dados atingiu a receita do Facebook, </a:t>
            </a:r>
            <a:r>
              <a:rPr lang="pt-BR" sz="2600" u="sng" dirty="0">
                <a:solidFill>
                  <a:srgbClr val="000000"/>
                </a:solidFill>
                <a:effectLst/>
                <a:latin typeface="Roboto Mono" pitchFamily="49" charset="0"/>
                <a:ea typeface="Roboto Mono" pitchFamily="49" charset="0"/>
              </a:rPr>
              <a:t>custando US$12 bilhões para a rede social</a:t>
            </a:r>
            <a:r>
              <a:rPr lang="pt-BR" sz="2600" u="sng" dirty="0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 </a:t>
            </a:r>
          </a:p>
          <a:p>
            <a:pPr marL="457200" indent="-228600" algn="just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000" u="sng" dirty="0">
              <a:solidFill>
                <a:srgbClr val="000000"/>
              </a:solidFill>
              <a:latin typeface="Roboto Mono" pitchFamily="49" charset="0"/>
              <a:ea typeface="Roboto Mono" pitchFamily="49" charset="0"/>
            </a:endParaRPr>
          </a:p>
          <a:p>
            <a:pPr marL="228600" algn="just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pt-BR" sz="1200" dirty="0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Fonte: https://</a:t>
            </a:r>
            <a:r>
              <a:rPr lang="pt-BR" sz="1200" dirty="0" err="1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www.forbes.com</a:t>
            </a:r>
            <a:r>
              <a:rPr lang="pt-BR" sz="1200" dirty="0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/sites/</a:t>
            </a:r>
            <a:r>
              <a:rPr lang="pt-BR" sz="1200" dirty="0" err="1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kateoflahertyuk</a:t>
            </a:r>
            <a:r>
              <a:rPr lang="pt-BR" sz="1200" dirty="0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/2022/05/25/</a:t>
            </a:r>
            <a:r>
              <a:rPr lang="pt-BR" sz="1200" dirty="0" err="1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apple</a:t>
            </a:r>
            <a:r>
              <a:rPr lang="pt-BR" sz="1200" dirty="0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-</a:t>
            </a:r>
            <a:r>
              <a:rPr lang="pt-BR" sz="1200" dirty="0" err="1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slams</a:t>
            </a:r>
            <a:r>
              <a:rPr lang="pt-BR" sz="1200" dirty="0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-</a:t>
            </a:r>
            <a:r>
              <a:rPr lang="pt-BR" sz="1200" dirty="0" err="1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facebook</a:t>
            </a:r>
            <a:r>
              <a:rPr lang="pt-BR" sz="1200" dirty="0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-</a:t>
            </a:r>
            <a:r>
              <a:rPr lang="pt-BR" sz="1200" dirty="0" err="1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and</a:t>
            </a:r>
            <a:r>
              <a:rPr lang="pt-BR" sz="1200" dirty="0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-google-</a:t>
            </a:r>
            <a:r>
              <a:rPr lang="pt-BR" sz="1200" dirty="0" err="1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with</a:t>
            </a:r>
            <a:r>
              <a:rPr lang="pt-BR" sz="1200" dirty="0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-</a:t>
            </a:r>
            <a:r>
              <a:rPr lang="pt-BR" sz="1200" dirty="0" err="1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bold</a:t>
            </a:r>
            <a:r>
              <a:rPr lang="pt-BR" sz="1200" dirty="0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-new-</a:t>
            </a:r>
            <a:r>
              <a:rPr lang="pt-BR" sz="1200" dirty="0" err="1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privacy</a:t>
            </a:r>
            <a:r>
              <a:rPr lang="pt-BR" sz="1200" dirty="0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-ad/?</a:t>
            </a:r>
            <a:r>
              <a:rPr lang="pt-BR" sz="1200" dirty="0" err="1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sh</a:t>
            </a:r>
            <a:r>
              <a:rPr lang="pt-BR" sz="1200" dirty="0">
                <a:solidFill>
                  <a:srgbClr val="000000"/>
                </a:solidFill>
                <a:latin typeface="Roboto Mono" pitchFamily="49" charset="0"/>
                <a:ea typeface="Roboto Mono" pitchFamily="49" charset="0"/>
              </a:rPr>
              <a:t>=4b1376273287)</a:t>
            </a:r>
            <a:endParaRPr lang="en-US" sz="1200" spc="100" dirty="0">
              <a:latin typeface="Roboto Mono" pitchFamily="49" charset="0"/>
              <a:ea typeface="Roboto Mono" pitchFamily="49" charset="0"/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2604F6F-4B5D-4640-9F8B-1F4C3B83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Professor Titular André Ramos Tavares - FDUSP</a:t>
            </a:r>
          </a:p>
        </p:txBody>
      </p:sp>
      <p:grpSp>
        <p:nvGrpSpPr>
          <p:cNvPr id="8212" name="Group 8211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5278598" y="7278056"/>
            <a:ext cx="3227505" cy="2790384"/>
            <a:chOff x="-305" y="-4155"/>
            <a:chExt cx="2514948" cy="2174333"/>
          </a:xfrm>
        </p:grpSpPr>
        <p:sp>
          <p:nvSpPr>
            <p:cNvPr id="8213" name="Freeform: Shape 8212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4" name="Freeform: Shape 8213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5" name="Freeform: Shape 8214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8216" name="Freeform: Shape 8215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1EDB6235-218F-EE57-0D21-5C917FE74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3859717"/>
            <a:ext cx="6805624" cy="4066359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10954E92-0DA5-4342-ABEF-001F1F255AF1}"/>
              </a:ext>
            </a:extLst>
          </p:cNvPr>
          <p:cNvSpPr txBox="1"/>
          <p:nvPr/>
        </p:nvSpPr>
        <p:spPr>
          <a:xfrm>
            <a:off x="2876550" y="8078788"/>
            <a:ext cx="14509750" cy="57951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600"/>
              </a:spcAft>
              <a:defRPr/>
            </a:pPr>
            <a:r>
              <a:rPr lang="pt-BR" sz="2800" b="1" spc="-17" dirty="0">
                <a:solidFill>
                  <a:srgbClr val="000000"/>
                </a:solidFill>
                <a:latin typeface="Roboto Mono Regular"/>
              </a:rPr>
              <a:t> </a:t>
            </a:r>
            <a:endParaRPr lang="pt-BR" sz="2800" b="1" spc="-17">
              <a:solidFill>
                <a:srgbClr val="000000"/>
              </a:solidFill>
              <a:latin typeface="Roboto Mono Regular"/>
            </a:endParaRPr>
          </a:p>
        </p:txBody>
      </p:sp>
      <p:sp>
        <p:nvSpPr>
          <p:cNvPr id="8197" name="AutoShape 2">
            <a:extLst>
              <a:ext uri="{FF2B5EF4-FFF2-40B4-BE49-F238E27FC236}">
                <a16:creationId xmlns:a16="http://schemas.microsoft.com/office/drawing/2014/main" id="{FB828B05-C759-8004-BCFE-00B26570D8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B99E665-9042-ED6C-C98F-DE03AC91C815}"/>
              </a:ext>
            </a:extLst>
          </p:cNvPr>
          <p:cNvSpPr txBox="1"/>
          <p:nvPr/>
        </p:nvSpPr>
        <p:spPr>
          <a:xfrm>
            <a:off x="12289147" y="8368547"/>
            <a:ext cx="554510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spc="100" dirty="0">
                <a:solidFill>
                  <a:schemeClr val="tx2"/>
                </a:solidFill>
                <a:latin typeface="+mn-lt"/>
              </a:rPr>
              <a:t>Fonte: https://</a:t>
            </a:r>
            <a:r>
              <a:rPr lang="en-US" sz="1050" b="1" spc="100" dirty="0" err="1">
                <a:solidFill>
                  <a:schemeClr val="tx2"/>
                </a:solidFill>
                <a:latin typeface="+mn-lt"/>
              </a:rPr>
              <a:t>www.appsflyer.com</a:t>
            </a:r>
            <a:r>
              <a:rPr lang="en-US" sz="1050" b="1" spc="100" dirty="0">
                <a:solidFill>
                  <a:schemeClr val="tx2"/>
                </a:solidFill>
                <a:latin typeface="+mn-lt"/>
              </a:rPr>
              <a:t>/</a:t>
            </a:r>
            <a:r>
              <a:rPr lang="en-US" sz="1050" b="1" spc="100" dirty="0" err="1">
                <a:solidFill>
                  <a:schemeClr val="tx2"/>
                </a:solidFill>
                <a:latin typeface="+mn-lt"/>
              </a:rPr>
              <a:t>pt</a:t>
            </a:r>
            <a:r>
              <a:rPr lang="en-US" sz="1050" b="1" spc="100" dirty="0">
                <a:solidFill>
                  <a:schemeClr val="tx2"/>
                </a:solidFill>
                <a:latin typeface="+mn-lt"/>
              </a:rPr>
              <a:t>/glossary/app-tracking-transparency/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5406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7916</TotalTime>
  <Words>1807</Words>
  <Application>Microsoft Macintosh PowerPoint</Application>
  <PresentationFormat>Personalizar</PresentationFormat>
  <Paragraphs>140</Paragraphs>
  <Slides>22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Arial</vt:lpstr>
      <vt:lpstr>Roboto Mono Regular</vt:lpstr>
      <vt:lpstr>Muli Bold Bold</vt:lpstr>
      <vt:lpstr>Muli Black</vt:lpstr>
      <vt:lpstr>Roboto Mono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Preto e Vermelho Geométrico Tecnologia Apresentação para Conferências</dc:title>
  <cp:lastModifiedBy>Microsoft Office User</cp:lastModifiedBy>
  <cp:revision>71</cp:revision>
  <dcterms:created xsi:type="dcterms:W3CDTF">2006-08-16T00:00:00Z</dcterms:created>
  <dcterms:modified xsi:type="dcterms:W3CDTF">2023-04-19T23:15:59Z</dcterms:modified>
</cp:coreProperties>
</file>