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sldIdLst>
    <p:sldId id="256" r:id="rId2"/>
    <p:sldId id="509" r:id="rId3"/>
    <p:sldId id="510" r:id="rId4"/>
    <p:sldId id="528" r:id="rId5"/>
    <p:sldId id="527" r:id="rId6"/>
    <p:sldId id="307" r:id="rId7"/>
    <p:sldId id="513" r:id="rId8"/>
    <p:sldId id="312" r:id="rId9"/>
    <p:sldId id="516" r:id="rId10"/>
    <p:sldId id="313" r:id="rId11"/>
    <p:sldId id="517" r:id="rId12"/>
    <p:sldId id="518" r:id="rId13"/>
    <p:sldId id="526" r:id="rId14"/>
    <p:sldId id="314" r:id="rId15"/>
    <p:sldId id="519" r:id="rId16"/>
    <p:sldId id="520" r:id="rId17"/>
    <p:sldId id="525" r:id="rId18"/>
    <p:sldId id="316" r:id="rId19"/>
    <p:sldId id="521" r:id="rId20"/>
    <p:sldId id="522" r:id="rId21"/>
    <p:sldId id="523" r:id="rId22"/>
    <p:sldId id="514" r:id="rId23"/>
    <p:sldId id="515" r:id="rId24"/>
    <p:sldId id="315" r:id="rId25"/>
    <p:sldId id="303" r:id="rId26"/>
    <p:sldId id="322" r:id="rId27"/>
    <p:sldId id="323" r:id="rId28"/>
    <p:sldId id="324" r:id="rId29"/>
    <p:sldId id="325" r:id="rId30"/>
    <p:sldId id="326" r:id="rId31"/>
    <p:sldId id="327" r:id="rId32"/>
    <p:sldId id="328" r:id="rId33"/>
    <p:sldId id="529" r:id="rId34"/>
    <p:sldId id="511" r:id="rId35"/>
    <p:sldId id="512" r:id="rId36"/>
    <p:sldId id="409" r:id="rId37"/>
    <p:sldId id="386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8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8E5516-D67A-4634-90A9-BDF0C03FCC7A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B5DEB34-54A8-4208-924E-72F183B70D5C}">
      <dgm:prSet/>
      <dgm:spPr/>
      <dgm:t>
        <a:bodyPr/>
        <a:lstStyle/>
        <a:p>
          <a:r>
            <a:rPr lang="pt-BR" dirty="0"/>
            <a:t>WHAT IS CULTURE? 10 PERSPECTIVES</a:t>
          </a:r>
          <a:endParaRPr lang="en-US" dirty="0"/>
        </a:p>
      </dgm:t>
    </dgm:pt>
    <dgm:pt modelId="{530EFB96-18E9-4C95-9E64-44B78E065FAF}" type="parTrans" cxnId="{E6787909-ED69-43DF-ABFF-821F1047BD08}">
      <dgm:prSet/>
      <dgm:spPr/>
      <dgm:t>
        <a:bodyPr/>
        <a:lstStyle/>
        <a:p>
          <a:endParaRPr lang="en-US"/>
        </a:p>
      </dgm:t>
    </dgm:pt>
    <dgm:pt modelId="{A06AB592-6F75-44C7-8B5F-1FB0BF044D6D}" type="sibTrans" cxnId="{E6787909-ED69-43DF-ABFF-821F1047BD08}">
      <dgm:prSet/>
      <dgm:spPr/>
      <dgm:t>
        <a:bodyPr/>
        <a:lstStyle/>
        <a:p>
          <a:endParaRPr lang="en-US"/>
        </a:p>
      </dgm:t>
    </dgm:pt>
    <dgm:pt modelId="{34080075-87A7-4233-8513-E98389B08429}">
      <dgm:prSet/>
      <dgm:spPr/>
      <dgm:t>
        <a:bodyPr/>
        <a:lstStyle/>
        <a:p>
          <a:r>
            <a:rPr lang="pt-BR"/>
            <a:t>WHAT IS CULTURE (SANTOS)</a:t>
          </a:r>
          <a:endParaRPr lang="en-US"/>
        </a:p>
      </dgm:t>
    </dgm:pt>
    <dgm:pt modelId="{B397306F-0497-4037-BFB0-39A9388D2A11}" type="parTrans" cxnId="{A0C72907-F3A1-4109-A994-C17D770184D7}">
      <dgm:prSet/>
      <dgm:spPr/>
      <dgm:t>
        <a:bodyPr/>
        <a:lstStyle/>
        <a:p>
          <a:endParaRPr lang="en-US"/>
        </a:p>
      </dgm:t>
    </dgm:pt>
    <dgm:pt modelId="{DA52F0C2-21E7-49DC-9CD4-C12106858EB1}" type="sibTrans" cxnId="{A0C72907-F3A1-4109-A994-C17D770184D7}">
      <dgm:prSet/>
      <dgm:spPr/>
      <dgm:t>
        <a:bodyPr/>
        <a:lstStyle/>
        <a:p>
          <a:endParaRPr lang="en-US"/>
        </a:p>
      </dgm:t>
    </dgm:pt>
    <dgm:pt modelId="{29438639-0187-4C02-B974-48CFF1601280}">
      <dgm:prSet/>
      <dgm:spPr/>
      <dgm:t>
        <a:bodyPr/>
        <a:lstStyle/>
        <a:p>
          <a:r>
            <a:rPr lang="pt-BR"/>
            <a:t>DEBATE - </a:t>
          </a:r>
          <a:endParaRPr lang="en-US"/>
        </a:p>
      </dgm:t>
    </dgm:pt>
    <dgm:pt modelId="{0D464529-2998-41BA-B10D-7BC22C510046}" type="parTrans" cxnId="{ACF3B1E3-F8C5-4522-B0E8-D18540938C4B}">
      <dgm:prSet/>
      <dgm:spPr/>
      <dgm:t>
        <a:bodyPr/>
        <a:lstStyle/>
        <a:p>
          <a:endParaRPr lang="en-US"/>
        </a:p>
      </dgm:t>
    </dgm:pt>
    <dgm:pt modelId="{C04C9F50-1535-440E-B60C-23256D9E0A21}" type="sibTrans" cxnId="{ACF3B1E3-F8C5-4522-B0E8-D18540938C4B}">
      <dgm:prSet/>
      <dgm:spPr/>
      <dgm:t>
        <a:bodyPr/>
        <a:lstStyle/>
        <a:p>
          <a:endParaRPr lang="en-US"/>
        </a:p>
      </dgm:t>
    </dgm:pt>
    <dgm:pt modelId="{4BDAB941-3394-4505-AC99-BFF3D721010D}" type="pres">
      <dgm:prSet presAssocID="{808E5516-D67A-4634-90A9-BDF0C03FCC7A}" presName="linear" presStyleCnt="0">
        <dgm:presLayoutVars>
          <dgm:animLvl val="lvl"/>
          <dgm:resizeHandles val="exact"/>
        </dgm:presLayoutVars>
      </dgm:prSet>
      <dgm:spPr/>
    </dgm:pt>
    <dgm:pt modelId="{5035D341-D6E0-4E5A-A463-E7E3CD0FB737}" type="pres">
      <dgm:prSet presAssocID="{1B5DEB34-54A8-4208-924E-72F183B70D5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1B73F74-0BE9-46EE-A0BE-ED4404776409}" type="pres">
      <dgm:prSet presAssocID="{A06AB592-6F75-44C7-8B5F-1FB0BF044D6D}" presName="spacer" presStyleCnt="0"/>
      <dgm:spPr/>
    </dgm:pt>
    <dgm:pt modelId="{0F4CD871-0C34-4CE1-8097-8247D680E675}" type="pres">
      <dgm:prSet presAssocID="{34080075-87A7-4233-8513-E98389B0842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35DC7BC-BCE0-4846-AF00-1179303EDE64}" type="pres">
      <dgm:prSet presAssocID="{DA52F0C2-21E7-49DC-9CD4-C12106858EB1}" presName="spacer" presStyleCnt="0"/>
      <dgm:spPr/>
    </dgm:pt>
    <dgm:pt modelId="{620D8E6A-FD88-4304-B21A-B03D340B1B00}" type="pres">
      <dgm:prSet presAssocID="{29438639-0187-4C02-B974-48CFF1601280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A0C72907-F3A1-4109-A994-C17D770184D7}" srcId="{808E5516-D67A-4634-90A9-BDF0C03FCC7A}" destId="{34080075-87A7-4233-8513-E98389B08429}" srcOrd="1" destOrd="0" parTransId="{B397306F-0497-4037-BFB0-39A9388D2A11}" sibTransId="{DA52F0C2-21E7-49DC-9CD4-C12106858EB1}"/>
    <dgm:cxn modelId="{E6787909-ED69-43DF-ABFF-821F1047BD08}" srcId="{808E5516-D67A-4634-90A9-BDF0C03FCC7A}" destId="{1B5DEB34-54A8-4208-924E-72F183B70D5C}" srcOrd="0" destOrd="0" parTransId="{530EFB96-18E9-4C95-9E64-44B78E065FAF}" sibTransId="{A06AB592-6F75-44C7-8B5F-1FB0BF044D6D}"/>
    <dgm:cxn modelId="{47FEAF0E-5D56-4221-9D23-86191E00D2AA}" type="presOf" srcId="{808E5516-D67A-4634-90A9-BDF0C03FCC7A}" destId="{4BDAB941-3394-4505-AC99-BFF3D721010D}" srcOrd="0" destOrd="0" presId="urn:microsoft.com/office/officeart/2005/8/layout/vList2"/>
    <dgm:cxn modelId="{08E600B1-9A22-4DF6-86D0-7FEB276A41E3}" type="presOf" srcId="{29438639-0187-4C02-B974-48CFF1601280}" destId="{620D8E6A-FD88-4304-B21A-B03D340B1B00}" srcOrd="0" destOrd="0" presId="urn:microsoft.com/office/officeart/2005/8/layout/vList2"/>
    <dgm:cxn modelId="{B152C8BD-5985-4E0F-935E-4C51481AB262}" type="presOf" srcId="{1B5DEB34-54A8-4208-924E-72F183B70D5C}" destId="{5035D341-D6E0-4E5A-A463-E7E3CD0FB737}" srcOrd="0" destOrd="0" presId="urn:microsoft.com/office/officeart/2005/8/layout/vList2"/>
    <dgm:cxn modelId="{52392CC3-4738-4DBF-8105-304AD681EBF6}" type="presOf" srcId="{34080075-87A7-4233-8513-E98389B08429}" destId="{0F4CD871-0C34-4CE1-8097-8247D680E675}" srcOrd="0" destOrd="0" presId="urn:microsoft.com/office/officeart/2005/8/layout/vList2"/>
    <dgm:cxn modelId="{ACF3B1E3-F8C5-4522-B0E8-D18540938C4B}" srcId="{808E5516-D67A-4634-90A9-BDF0C03FCC7A}" destId="{29438639-0187-4C02-B974-48CFF1601280}" srcOrd="2" destOrd="0" parTransId="{0D464529-2998-41BA-B10D-7BC22C510046}" sibTransId="{C04C9F50-1535-440E-B60C-23256D9E0A21}"/>
    <dgm:cxn modelId="{48567B2E-CEF4-4AD6-A0B3-B390441BC304}" type="presParOf" srcId="{4BDAB941-3394-4505-AC99-BFF3D721010D}" destId="{5035D341-D6E0-4E5A-A463-E7E3CD0FB737}" srcOrd="0" destOrd="0" presId="urn:microsoft.com/office/officeart/2005/8/layout/vList2"/>
    <dgm:cxn modelId="{9D3B0DC0-F072-44A7-B6F3-D253D57D2B5A}" type="presParOf" srcId="{4BDAB941-3394-4505-AC99-BFF3D721010D}" destId="{F1B73F74-0BE9-46EE-A0BE-ED4404776409}" srcOrd="1" destOrd="0" presId="urn:microsoft.com/office/officeart/2005/8/layout/vList2"/>
    <dgm:cxn modelId="{625F3250-9C16-483E-8C41-45E439E4163B}" type="presParOf" srcId="{4BDAB941-3394-4505-AC99-BFF3D721010D}" destId="{0F4CD871-0C34-4CE1-8097-8247D680E675}" srcOrd="2" destOrd="0" presId="urn:microsoft.com/office/officeart/2005/8/layout/vList2"/>
    <dgm:cxn modelId="{01C7FBC0-00B0-4ED5-AC2D-B3D09EE0520B}" type="presParOf" srcId="{4BDAB941-3394-4505-AC99-BFF3D721010D}" destId="{435DC7BC-BCE0-4846-AF00-1179303EDE64}" srcOrd="3" destOrd="0" presId="urn:microsoft.com/office/officeart/2005/8/layout/vList2"/>
    <dgm:cxn modelId="{AF4F6248-4E90-4765-97AF-8F899640CC65}" type="presParOf" srcId="{4BDAB941-3394-4505-AC99-BFF3D721010D}" destId="{620D8E6A-FD88-4304-B21A-B03D340B1B0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E688BD-5492-4FD4-93D4-10743599243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97FD5216-1DF0-4530-BDED-3A8F41C7F839}">
      <dgm:prSet/>
      <dgm:spPr/>
      <dgm:t>
        <a:bodyPr/>
        <a:lstStyle/>
        <a:p>
          <a:r>
            <a:rPr lang="pt-BR"/>
            <a:t>CULTURE = COMPLEX CONCEPT (NOT TAKEN FOR GRANTED)</a:t>
          </a:r>
          <a:endParaRPr lang="en-US"/>
        </a:p>
      </dgm:t>
    </dgm:pt>
    <dgm:pt modelId="{7A8C6EFF-733B-4DE5-A7C0-47739E9D8C0C}" type="parTrans" cxnId="{61EF1C90-F6C6-4B5C-B4E1-9785AFC16517}">
      <dgm:prSet/>
      <dgm:spPr/>
      <dgm:t>
        <a:bodyPr/>
        <a:lstStyle/>
        <a:p>
          <a:endParaRPr lang="en-US"/>
        </a:p>
      </dgm:t>
    </dgm:pt>
    <dgm:pt modelId="{245E9C2B-1540-422D-8BCD-BFE4AA6C947D}" type="sibTrans" cxnId="{61EF1C90-F6C6-4B5C-B4E1-9785AFC16517}">
      <dgm:prSet/>
      <dgm:spPr/>
      <dgm:t>
        <a:bodyPr/>
        <a:lstStyle/>
        <a:p>
          <a:endParaRPr lang="en-US"/>
        </a:p>
      </dgm:t>
    </dgm:pt>
    <dgm:pt modelId="{BDB30C8E-8E8F-4632-8104-E21E9A973E6A}">
      <dgm:prSet/>
      <dgm:spPr/>
      <dgm:t>
        <a:bodyPr/>
        <a:lstStyle/>
        <a:p>
          <a:r>
            <a:rPr lang="pt-BR"/>
            <a:t>RESONATES IN ALL ASPECTS OF SOCIAL LIFE...</a:t>
          </a:r>
          <a:endParaRPr lang="en-US"/>
        </a:p>
      </dgm:t>
    </dgm:pt>
    <dgm:pt modelId="{4848F67F-0C36-43C4-8B60-398C49B6CBBF}" type="parTrans" cxnId="{9EEF6503-6B6C-4963-BD4F-196ADFA18FD9}">
      <dgm:prSet/>
      <dgm:spPr/>
      <dgm:t>
        <a:bodyPr/>
        <a:lstStyle/>
        <a:p>
          <a:endParaRPr lang="en-US"/>
        </a:p>
      </dgm:t>
    </dgm:pt>
    <dgm:pt modelId="{CAADAF78-E974-4123-99EA-04D19099C986}" type="sibTrans" cxnId="{9EEF6503-6B6C-4963-BD4F-196ADFA18FD9}">
      <dgm:prSet/>
      <dgm:spPr/>
      <dgm:t>
        <a:bodyPr/>
        <a:lstStyle/>
        <a:p>
          <a:endParaRPr lang="en-US"/>
        </a:p>
      </dgm:t>
    </dgm:pt>
    <dgm:pt modelId="{4616D9F2-D8B5-421B-89A6-8FED4CDC19EB}">
      <dgm:prSet/>
      <dgm:spPr/>
      <dgm:t>
        <a:bodyPr/>
        <a:lstStyle/>
        <a:p>
          <a:r>
            <a:rPr lang="pt-BR"/>
            <a:t>WHEN TAKEN FOR GRANTED = DANGEROUS SOCIAL CONSEQUENCES (WAR, DISCRIMINATION)</a:t>
          </a:r>
          <a:endParaRPr lang="en-US"/>
        </a:p>
      </dgm:t>
    </dgm:pt>
    <dgm:pt modelId="{4E87F24F-AA9E-4E2E-B620-DFD0A47CD19E}" type="parTrans" cxnId="{2F315961-2A9C-47B2-B5F1-FB33E09AF09E}">
      <dgm:prSet/>
      <dgm:spPr/>
      <dgm:t>
        <a:bodyPr/>
        <a:lstStyle/>
        <a:p>
          <a:endParaRPr lang="en-US"/>
        </a:p>
      </dgm:t>
    </dgm:pt>
    <dgm:pt modelId="{BD059772-250E-4629-B2F6-B05820A3C26B}" type="sibTrans" cxnId="{2F315961-2A9C-47B2-B5F1-FB33E09AF09E}">
      <dgm:prSet/>
      <dgm:spPr/>
      <dgm:t>
        <a:bodyPr/>
        <a:lstStyle/>
        <a:p>
          <a:endParaRPr lang="en-US"/>
        </a:p>
      </dgm:t>
    </dgm:pt>
    <dgm:pt modelId="{CBF92457-A2CD-409E-8C3A-02B84D8234E4}" type="pres">
      <dgm:prSet presAssocID="{6CE688BD-5492-4FD4-93D4-10743599243B}" presName="root" presStyleCnt="0">
        <dgm:presLayoutVars>
          <dgm:dir/>
          <dgm:resizeHandles val="exact"/>
        </dgm:presLayoutVars>
      </dgm:prSet>
      <dgm:spPr/>
    </dgm:pt>
    <dgm:pt modelId="{DFD11404-129B-4568-8EFA-8D91A34E21AA}" type="pres">
      <dgm:prSet presAssocID="{97FD5216-1DF0-4530-BDED-3A8F41C7F839}" presName="compNode" presStyleCnt="0"/>
      <dgm:spPr/>
    </dgm:pt>
    <dgm:pt modelId="{35FF466F-61DD-4024-9ABD-FB46BF792FFA}" type="pres">
      <dgm:prSet presAssocID="{97FD5216-1DF0-4530-BDED-3A8F41C7F839}" presName="bgRect" presStyleLbl="bgShp" presStyleIdx="0" presStyleCnt="3"/>
      <dgm:spPr/>
    </dgm:pt>
    <dgm:pt modelId="{AAF338B1-B707-46E5-B61E-47D5D272B207}" type="pres">
      <dgm:prSet presAssocID="{97FD5216-1DF0-4530-BDED-3A8F41C7F83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dgeCopyright"/>
        </a:ext>
      </dgm:extLst>
    </dgm:pt>
    <dgm:pt modelId="{0B0DBFC5-75AF-4D06-B0B7-46DDD8955B3E}" type="pres">
      <dgm:prSet presAssocID="{97FD5216-1DF0-4530-BDED-3A8F41C7F839}" presName="spaceRect" presStyleCnt="0"/>
      <dgm:spPr/>
    </dgm:pt>
    <dgm:pt modelId="{FF204C22-2CAA-42A1-95E7-D48ABF8D6765}" type="pres">
      <dgm:prSet presAssocID="{97FD5216-1DF0-4530-BDED-3A8F41C7F839}" presName="parTx" presStyleLbl="revTx" presStyleIdx="0" presStyleCnt="3">
        <dgm:presLayoutVars>
          <dgm:chMax val="0"/>
          <dgm:chPref val="0"/>
        </dgm:presLayoutVars>
      </dgm:prSet>
      <dgm:spPr/>
    </dgm:pt>
    <dgm:pt modelId="{7CC1E26F-C46A-4B4D-9D49-19C41C58B551}" type="pres">
      <dgm:prSet presAssocID="{245E9C2B-1540-422D-8BCD-BFE4AA6C947D}" presName="sibTrans" presStyleCnt="0"/>
      <dgm:spPr/>
    </dgm:pt>
    <dgm:pt modelId="{0296A48B-8F5A-4CA3-9BA7-C13502E4EA4D}" type="pres">
      <dgm:prSet presAssocID="{BDB30C8E-8E8F-4632-8104-E21E9A973E6A}" presName="compNode" presStyleCnt="0"/>
      <dgm:spPr/>
    </dgm:pt>
    <dgm:pt modelId="{0EF52E5E-9A42-4F4A-B578-17908101A683}" type="pres">
      <dgm:prSet presAssocID="{BDB30C8E-8E8F-4632-8104-E21E9A973E6A}" presName="bgRect" presStyleLbl="bgShp" presStyleIdx="1" presStyleCnt="3"/>
      <dgm:spPr/>
    </dgm:pt>
    <dgm:pt modelId="{69D78E1A-0110-4621-96FF-27175CD7BF07}" type="pres">
      <dgm:prSet presAssocID="{BDB30C8E-8E8F-4632-8104-E21E9A973E6A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1E676BCC-8660-4B2B-835F-8715A957FE62}" type="pres">
      <dgm:prSet presAssocID="{BDB30C8E-8E8F-4632-8104-E21E9A973E6A}" presName="spaceRect" presStyleCnt="0"/>
      <dgm:spPr/>
    </dgm:pt>
    <dgm:pt modelId="{3C93BA46-0065-468D-AABA-727EB76ADF24}" type="pres">
      <dgm:prSet presAssocID="{BDB30C8E-8E8F-4632-8104-E21E9A973E6A}" presName="parTx" presStyleLbl="revTx" presStyleIdx="1" presStyleCnt="3">
        <dgm:presLayoutVars>
          <dgm:chMax val="0"/>
          <dgm:chPref val="0"/>
        </dgm:presLayoutVars>
      </dgm:prSet>
      <dgm:spPr/>
    </dgm:pt>
    <dgm:pt modelId="{81DE7B45-7E7F-4A76-B4D1-E051848D0122}" type="pres">
      <dgm:prSet presAssocID="{CAADAF78-E974-4123-99EA-04D19099C986}" presName="sibTrans" presStyleCnt="0"/>
      <dgm:spPr/>
    </dgm:pt>
    <dgm:pt modelId="{3DA38DB3-AF43-4467-9890-06C5B6C61211}" type="pres">
      <dgm:prSet presAssocID="{4616D9F2-D8B5-421B-89A6-8FED4CDC19EB}" presName="compNode" presStyleCnt="0"/>
      <dgm:spPr/>
    </dgm:pt>
    <dgm:pt modelId="{F87439EE-C51D-47C0-B307-20841CF82C79}" type="pres">
      <dgm:prSet presAssocID="{4616D9F2-D8B5-421B-89A6-8FED4CDC19EB}" presName="bgRect" presStyleLbl="bgShp" presStyleIdx="2" presStyleCnt="3"/>
      <dgm:spPr/>
    </dgm:pt>
    <dgm:pt modelId="{46AC493F-0C5D-4416-B12C-68566EB62D15}" type="pres">
      <dgm:prSet presAssocID="{4616D9F2-D8B5-421B-89A6-8FED4CDC19EB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nger"/>
        </a:ext>
      </dgm:extLst>
    </dgm:pt>
    <dgm:pt modelId="{E19A1522-37E6-4E07-A099-12C514BF74EB}" type="pres">
      <dgm:prSet presAssocID="{4616D9F2-D8B5-421B-89A6-8FED4CDC19EB}" presName="spaceRect" presStyleCnt="0"/>
      <dgm:spPr/>
    </dgm:pt>
    <dgm:pt modelId="{4B60D0B6-6AC3-444D-9D18-F8ADE7FDF99B}" type="pres">
      <dgm:prSet presAssocID="{4616D9F2-D8B5-421B-89A6-8FED4CDC19EB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9EEF6503-6B6C-4963-BD4F-196ADFA18FD9}" srcId="{6CE688BD-5492-4FD4-93D4-10743599243B}" destId="{BDB30C8E-8E8F-4632-8104-E21E9A973E6A}" srcOrd="1" destOrd="0" parTransId="{4848F67F-0C36-43C4-8B60-398C49B6CBBF}" sibTransId="{CAADAF78-E974-4123-99EA-04D19099C986}"/>
    <dgm:cxn modelId="{2F315961-2A9C-47B2-B5F1-FB33E09AF09E}" srcId="{6CE688BD-5492-4FD4-93D4-10743599243B}" destId="{4616D9F2-D8B5-421B-89A6-8FED4CDC19EB}" srcOrd="2" destOrd="0" parTransId="{4E87F24F-AA9E-4E2E-B620-DFD0A47CD19E}" sibTransId="{BD059772-250E-4629-B2F6-B05820A3C26B}"/>
    <dgm:cxn modelId="{6858D442-BCE4-4E91-9807-5AB39F29D554}" type="presOf" srcId="{BDB30C8E-8E8F-4632-8104-E21E9A973E6A}" destId="{3C93BA46-0065-468D-AABA-727EB76ADF24}" srcOrd="0" destOrd="0" presId="urn:microsoft.com/office/officeart/2018/2/layout/IconVerticalSolidList"/>
    <dgm:cxn modelId="{83AE6357-1EF2-4600-B9C3-0A684F160E24}" type="presOf" srcId="{4616D9F2-D8B5-421B-89A6-8FED4CDC19EB}" destId="{4B60D0B6-6AC3-444D-9D18-F8ADE7FDF99B}" srcOrd="0" destOrd="0" presId="urn:microsoft.com/office/officeart/2018/2/layout/IconVerticalSolidList"/>
    <dgm:cxn modelId="{61EF1C90-F6C6-4B5C-B4E1-9785AFC16517}" srcId="{6CE688BD-5492-4FD4-93D4-10743599243B}" destId="{97FD5216-1DF0-4530-BDED-3A8F41C7F839}" srcOrd="0" destOrd="0" parTransId="{7A8C6EFF-733B-4DE5-A7C0-47739E9D8C0C}" sibTransId="{245E9C2B-1540-422D-8BCD-BFE4AA6C947D}"/>
    <dgm:cxn modelId="{3188C0C2-8E7D-49AA-9012-7CA9CC849107}" type="presOf" srcId="{6CE688BD-5492-4FD4-93D4-10743599243B}" destId="{CBF92457-A2CD-409E-8C3A-02B84D8234E4}" srcOrd="0" destOrd="0" presId="urn:microsoft.com/office/officeart/2018/2/layout/IconVerticalSolidList"/>
    <dgm:cxn modelId="{10AC72EC-5512-4DBB-B389-EC18C02375A3}" type="presOf" srcId="{97FD5216-1DF0-4530-BDED-3A8F41C7F839}" destId="{FF204C22-2CAA-42A1-95E7-D48ABF8D6765}" srcOrd="0" destOrd="0" presId="urn:microsoft.com/office/officeart/2018/2/layout/IconVerticalSolidList"/>
    <dgm:cxn modelId="{3A6853C0-D31D-4E26-B56E-5F04F6DBB59F}" type="presParOf" srcId="{CBF92457-A2CD-409E-8C3A-02B84D8234E4}" destId="{DFD11404-129B-4568-8EFA-8D91A34E21AA}" srcOrd="0" destOrd="0" presId="urn:microsoft.com/office/officeart/2018/2/layout/IconVerticalSolidList"/>
    <dgm:cxn modelId="{8EC74463-48F2-4B88-8D37-3FC47ECE053C}" type="presParOf" srcId="{DFD11404-129B-4568-8EFA-8D91A34E21AA}" destId="{35FF466F-61DD-4024-9ABD-FB46BF792FFA}" srcOrd="0" destOrd="0" presId="urn:microsoft.com/office/officeart/2018/2/layout/IconVerticalSolidList"/>
    <dgm:cxn modelId="{C17C3A88-8CCF-44C4-8AE0-1DB557F9A4A3}" type="presParOf" srcId="{DFD11404-129B-4568-8EFA-8D91A34E21AA}" destId="{AAF338B1-B707-46E5-B61E-47D5D272B207}" srcOrd="1" destOrd="0" presId="urn:microsoft.com/office/officeart/2018/2/layout/IconVerticalSolidList"/>
    <dgm:cxn modelId="{ED1809A2-23CD-4B40-B524-91EE18B95EC1}" type="presParOf" srcId="{DFD11404-129B-4568-8EFA-8D91A34E21AA}" destId="{0B0DBFC5-75AF-4D06-B0B7-46DDD8955B3E}" srcOrd="2" destOrd="0" presId="urn:microsoft.com/office/officeart/2018/2/layout/IconVerticalSolidList"/>
    <dgm:cxn modelId="{47DC47EA-A6A5-4608-A382-D05BF30A0173}" type="presParOf" srcId="{DFD11404-129B-4568-8EFA-8D91A34E21AA}" destId="{FF204C22-2CAA-42A1-95E7-D48ABF8D6765}" srcOrd="3" destOrd="0" presId="urn:microsoft.com/office/officeart/2018/2/layout/IconVerticalSolidList"/>
    <dgm:cxn modelId="{CA1AC005-50A4-4E3A-82C4-6798E3652E51}" type="presParOf" srcId="{CBF92457-A2CD-409E-8C3A-02B84D8234E4}" destId="{7CC1E26F-C46A-4B4D-9D49-19C41C58B551}" srcOrd="1" destOrd="0" presId="urn:microsoft.com/office/officeart/2018/2/layout/IconVerticalSolidList"/>
    <dgm:cxn modelId="{491D6D8F-3A10-4380-AD88-A7F4B118C638}" type="presParOf" srcId="{CBF92457-A2CD-409E-8C3A-02B84D8234E4}" destId="{0296A48B-8F5A-4CA3-9BA7-C13502E4EA4D}" srcOrd="2" destOrd="0" presId="urn:microsoft.com/office/officeart/2018/2/layout/IconVerticalSolidList"/>
    <dgm:cxn modelId="{497746A4-40F1-415D-8752-92DD0BC6A0F9}" type="presParOf" srcId="{0296A48B-8F5A-4CA3-9BA7-C13502E4EA4D}" destId="{0EF52E5E-9A42-4F4A-B578-17908101A683}" srcOrd="0" destOrd="0" presId="urn:microsoft.com/office/officeart/2018/2/layout/IconVerticalSolidList"/>
    <dgm:cxn modelId="{EF31531B-EAE7-4CB1-83D9-74E624799B47}" type="presParOf" srcId="{0296A48B-8F5A-4CA3-9BA7-C13502E4EA4D}" destId="{69D78E1A-0110-4621-96FF-27175CD7BF07}" srcOrd="1" destOrd="0" presId="urn:microsoft.com/office/officeart/2018/2/layout/IconVerticalSolidList"/>
    <dgm:cxn modelId="{61F232B8-305B-452E-A67A-839B16EF37D0}" type="presParOf" srcId="{0296A48B-8F5A-4CA3-9BA7-C13502E4EA4D}" destId="{1E676BCC-8660-4B2B-835F-8715A957FE62}" srcOrd="2" destOrd="0" presId="urn:microsoft.com/office/officeart/2018/2/layout/IconVerticalSolidList"/>
    <dgm:cxn modelId="{871011D9-E77C-4651-A525-04E73F0CF8C1}" type="presParOf" srcId="{0296A48B-8F5A-4CA3-9BA7-C13502E4EA4D}" destId="{3C93BA46-0065-468D-AABA-727EB76ADF24}" srcOrd="3" destOrd="0" presId="urn:microsoft.com/office/officeart/2018/2/layout/IconVerticalSolidList"/>
    <dgm:cxn modelId="{B86F4DB5-1E05-4647-83C5-72461B09908E}" type="presParOf" srcId="{CBF92457-A2CD-409E-8C3A-02B84D8234E4}" destId="{81DE7B45-7E7F-4A76-B4D1-E051848D0122}" srcOrd="3" destOrd="0" presId="urn:microsoft.com/office/officeart/2018/2/layout/IconVerticalSolidList"/>
    <dgm:cxn modelId="{533B17D6-7E75-493E-9EF2-FF74DD87EA3B}" type="presParOf" srcId="{CBF92457-A2CD-409E-8C3A-02B84D8234E4}" destId="{3DA38DB3-AF43-4467-9890-06C5B6C61211}" srcOrd="4" destOrd="0" presId="urn:microsoft.com/office/officeart/2018/2/layout/IconVerticalSolidList"/>
    <dgm:cxn modelId="{FD51D76E-9CA1-4E0F-B9AD-0806BFA6D734}" type="presParOf" srcId="{3DA38DB3-AF43-4467-9890-06C5B6C61211}" destId="{F87439EE-C51D-47C0-B307-20841CF82C79}" srcOrd="0" destOrd="0" presId="urn:microsoft.com/office/officeart/2018/2/layout/IconVerticalSolidList"/>
    <dgm:cxn modelId="{484EED1A-BF87-471C-BE8A-7FFC82443E22}" type="presParOf" srcId="{3DA38DB3-AF43-4467-9890-06C5B6C61211}" destId="{46AC493F-0C5D-4416-B12C-68566EB62D15}" srcOrd="1" destOrd="0" presId="urn:microsoft.com/office/officeart/2018/2/layout/IconVerticalSolidList"/>
    <dgm:cxn modelId="{B38DA297-B3A8-4D87-B8F0-BF08296AFCA8}" type="presParOf" srcId="{3DA38DB3-AF43-4467-9890-06C5B6C61211}" destId="{E19A1522-37E6-4E07-A099-12C514BF74EB}" srcOrd="2" destOrd="0" presId="urn:microsoft.com/office/officeart/2018/2/layout/IconVerticalSolidList"/>
    <dgm:cxn modelId="{E20F6C90-828A-4ADE-A62D-FC1CAE9EE8A0}" type="presParOf" srcId="{3DA38DB3-AF43-4467-9890-06C5B6C61211}" destId="{4B60D0B6-6AC3-444D-9D18-F8ADE7FDF99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35D341-D6E0-4E5A-A463-E7E3CD0FB737}">
      <dsp:nvSpPr>
        <dsp:cNvPr id="0" name=""/>
        <dsp:cNvSpPr/>
      </dsp:nvSpPr>
      <dsp:spPr>
        <a:xfrm>
          <a:off x="0" y="24240"/>
          <a:ext cx="6151562" cy="166023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300" kern="1200" dirty="0"/>
            <a:t>WHAT IS CULTURE? 10 PERSPECTIVES</a:t>
          </a:r>
          <a:endParaRPr lang="en-US" sz="4300" kern="1200" dirty="0"/>
        </a:p>
      </dsp:txBody>
      <dsp:txXfrm>
        <a:off x="81046" y="105286"/>
        <a:ext cx="5989470" cy="1498138"/>
      </dsp:txXfrm>
    </dsp:sp>
    <dsp:sp modelId="{0F4CD871-0C34-4CE1-8097-8247D680E675}">
      <dsp:nvSpPr>
        <dsp:cNvPr id="0" name=""/>
        <dsp:cNvSpPr/>
      </dsp:nvSpPr>
      <dsp:spPr>
        <a:xfrm>
          <a:off x="0" y="1808310"/>
          <a:ext cx="6151562" cy="1660230"/>
        </a:xfrm>
        <a:prstGeom prst="roundRect">
          <a:avLst/>
        </a:prstGeom>
        <a:solidFill>
          <a:schemeClr val="accent2">
            <a:hueOff val="-5175944"/>
            <a:satOff val="22930"/>
            <a:lumOff val="-843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300" kern="1200"/>
            <a:t>WHAT IS CULTURE (SANTOS)</a:t>
          </a:r>
          <a:endParaRPr lang="en-US" sz="4300" kern="1200"/>
        </a:p>
      </dsp:txBody>
      <dsp:txXfrm>
        <a:off x="81046" y="1889356"/>
        <a:ext cx="5989470" cy="1498138"/>
      </dsp:txXfrm>
    </dsp:sp>
    <dsp:sp modelId="{620D8E6A-FD88-4304-B21A-B03D340B1B00}">
      <dsp:nvSpPr>
        <dsp:cNvPr id="0" name=""/>
        <dsp:cNvSpPr/>
      </dsp:nvSpPr>
      <dsp:spPr>
        <a:xfrm>
          <a:off x="0" y="3592380"/>
          <a:ext cx="6151562" cy="1660230"/>
        </a:xfrm>
        <a:prstGeom prst="roundRect">
          <a:avLst/>
        </a:prstGeom>
        <a:solidFill>
          <a:schemeClr val="accent2">
            <a:hueOff val="-10351888"/>
            <a:satOff val="45859"/>
            <a:lumOff val="-1686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300" kern="1200"/>
            <a:t>DEBATE - </a:t>
          </a:r>
          <a:endParaRPr lang="en-US" sz="4300" kern="1200"/>
        </a:p>
      </dsp:txBody>
      <dsp:txXfrm>
        <a:off x="81046" y="3673426"/>
        <a:ext cx="5989470" cy="14981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FF466F-61DD-4024-9ABD-FB46BF792FFA}">
      <dsp:nvSpPr>
        <dsp:cNvPr id="0" name=""/>
        <dsp:cNvSpPr/>
      </dsp:nvSpPr>
      <dsp:spPr>
        <a:xfrm>
          <a:off x="0" y="601"/>
          <a:ext cx="5607050" cy="140754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F338B1-B707-46E5-B61E-47D5D272B207}">
      <dsp:nvSpPr>
        <dsp:cNvPr id="0" name=""/>
        <dsp:cNvSpPr/>
      </dsp:nvSpPr>
      <dsp:spPr>
        <a:xfrm>
          <a:off x="425781" y="317298"/>
          <a:ext cx="774148" cy="77414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204C22-2CAA-42A1-95E7-D48ABF8D6765}">
      <dsp:nvSpPr>
        <dsp:cNvPr id="0" name=""/>
        <dsp:cNvSpPr/>
      </dsp:nvSpPr>
      <dsp:spPr>
        <a:xfrm>
          <a:off x="1625711" y="601"/>
          <a:ext cx="3981338" cy="14075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965" tIns="148965" rIns="148965" bIns="148965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/>
            <a:t>CULTURE = COMPLEX CONCEPT (NOT TAKEN FOR GRANTED)</a:t>
          </a:r>
          <a:endParaRPr lang="en-US" sz="2000" kern="1200"/>
        </a:p>
      </dsp:txBody>
      <dsp:txXfrm>
        <a:off x="1625711" y="601"/>
        <a:ext cx="3981338" cy="1407541"/>
      </dsp:txXfrm>
    </dsp:sp>
    <dsp:sp modelId="{0EF52E5E-9A42-4F4A-B578-17908101A683}">
      <dsp:nvSpPr>
        <dsp:cNvPr id="0" name=""/>
        <dsp:cNvSpPr/>
      </dsp:nvSpPr>
      <dsp:spPr>
        <a:xfrm>
          <a:off x="0" y="1760029"/>
          <a:ext cx="5607050" cy="140754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D78E1A-0110-4621-96FF-27175CD7BF07}">
      <dsp:nvSpPr>
        <dsp:cNvPr id="0" name=""/>
        <dsp:cNvSpPr/>
      </dsp:nvSpPr>
      <dsp:spPr>
        <a:xfrm>
          <a:off x="425781" y="2076725"/>
          <a:ext cx="774148" cy="77414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93BA46-0065-468D-AABA-727EB76ADF24}">
      <dsp:nvSpPr>
        <dsp:cNvPr id="0" name=""/>
        <dsp:cNvSpPr/>
      </dsp:nvSpPr>
      <dsp:spPr>
        <a:xfrm>
          <a:off x="1625711" y="1760029"/>
          <a:ext cx="3981338" cy="14075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965" tIns="148965" rIns="148965" bIns="148965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/>
            <a:t>RESONATES IN ALL ASPECTS OF SOCIAL LIFE...</a:t>
          </a:r>
          <a:endParaRPr lang="en-US" sz="2000" kern="1200"/>
        </a:p>
      </dsp:txBody>
      <dsp:txXfrm>
        <a:off x="1625711" y="1760029"/>
        <a:ext cx="3981338" cy="1407541"/>
      </dsp:txXfrm>
    </dsp:sp>
    <dsp:sp modelId="{F87439EE-C51D-47C0-B307-20841CF82C79}">
      <dsp:nvSpPr>
        <dsp:cNvPr id="0" name=""/>
        <dsp:cNvSpPr/>
      </dsp:nvSpPr>
      <dsp:spPr>
        <a:xfrm>
          <a:off x="0" y="3519456"/>
          <a:ext cx="5607050" cy="140754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AC493F-0C5D-4416-B12C-68566EB62D15}">
      <dsp:nvSpPr>
        <dsp:cNvPr id="0" name=""/>
        <dsp:cNvSpPr/>
      </dsp:nvSpPr>
      <dsp:spPr>
        <a:xfrm>
          <a:off x="425781" y="3836153"/>
          <a:ext cx="774148" cy="77414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60D0B6-6AC3-444D-9D18-F8ADE7FDF99B}">
      <dsp:nvSpPr>
        <dsp:cNvPr id="0" name=""/>
        <dsp:cNvSpPr/>
      </dsp:nvSpPr>
      <dsp:spPr>
        <a:xfrm>
          <a:off x="1625711" y="3519456"/>
          <a:ext cx="3981338" cy="14075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965" tIns="148965" rIns="148965" bIns="148965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/>
            <a:t>WHEN TAKEN FOR GRANTED = DANGEROUS SOCIAL CONSEQUENCES (WAR, DISCRIMINATION)</a:t>
          </a:r>
          <a:endParaRPr lang="en-US" sz="2000" kern="1200"/>
        </a:p>
      </dsp:txBody>
      <dsp:txXfrm>
        <a:off x="1625711" y="3519456"/>
        <a:ext cx="3981338" cy="14075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CB310-341F-4985-A4F4-05A09CB4B26B}" type="datetimeFigureOut">
              <a:rPr lang="pt-BR" smtClean="0"/>
              <a:t>23/09/2019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1DA9C-FFED-4798-8B29-195196CB13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98875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CB310-341F-4985-A4F4-05A09CB4B26B}" type="datetimeFigureOut">
              <a:rPr lang="pt-BR" smtClean="0"/>
              <a:t>23/09/2019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1DA9C-FFED-4798-8B29-195196CB13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35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CB310-341F-4985-A4F4-05A09CB4B26B}" type="datetimeFigureOut">
              <a:rPr lang="pt-BR" smtClean="0"/>
              <a:t>23/09/2019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1DA9C-FFED-4798-8B29-195196CB13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96653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69F18-8210-4228-BCA9-1468446E0489}" type="datetimeFigureOut">
              <a:rPr lang="pt-BR" smtClean="0"/>
              <a:t>23/09/2019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4FFD0-74C1-4829-B219-874F1A1E31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518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CB310-341F-4985-A4F4-05A09CB4B26B}" type="datetimeFigureOut">
              <a:rPr lang="pt-BR" smtClean="0"/>
              <a:t>23/09/2019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1DA9C-FFED-4798-8B29-195196CB13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1489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CB310-341F-4985-A4F4-05A09CB4B26B}" type="datetimeFigureOut">
              <a:rPr lang="pt-BR" smtClean="0"/>
              <a:t>23/09/2019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1DA9C-FFED-4798-8B29-195196CB13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37128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CB310-341F-4985-A4F4-05A09CB4B26B}" type="datetimeFigureOut">
              <a:rPr lang="pt-BR" smtClean="0"/>
              <a:t>23/09/2019</a:t>
            </a:fld>
            <a:endParaRPr lang="pt-B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1DA9C-FFED-4798-8B29-195196CB13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4525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CB310-341F-4985-A4F4-05A09CB4B26B}" type="datetimeFigureOut">
              <a:rPr lang="pt-BR" smtClean="0"/>
              <a:t>23/09/2019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1DA9C-FFED-4798-8B29-195196CB132E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888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CB310-341F-4985-A4F4-05A09CB4B26B}" type="datetimeFigureOut">
              <a:rPr lang="pt-BR" smtClean="0"/>
              <a:t>23/09/2019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1DA9C-FFED-4798-8B29-195196CB13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0920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CB310-341F-4985-A4F4-05A09CB4B26B}" type="datetimeFigureOut">
              <a:rPr lang="pt-BR" smtClean="0"/>
              <a:t>23/09/2019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1DA9C-FFED-4798-8B29-195196CB13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653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CB310-341F-4985-A4F4-05A09CB4B26B}" type="datetimeFigureOut">
              <a:rPr lang="pt-BR" smtClean="0"/>
              <a:t>23/09/2019</a:t>
            </a:fld>
            <a:endParaRPr lang="pt-B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t-B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1DA9C-FFED-4798-8B29-195196CB13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3375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A60CB310-341F-4985-A4F4-05A09CB4B26B}" type="datetimeFigureOut">
              <a:rPr lang="pt-BR" smtClean="0"/>
              <a:t>23/09/2019</a:t>
            </a:fld>
            <a:endParaRPr lang="pt-B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t-B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1DA9C-FFED-4798-8B29-195196CB13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7291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A60CB310-341F-4985-A4F4-05A09CB4B26B}" type="datetimeFigureOut">
              <a:rPr lang="pt-BR" smtClean="0"/>
              <a:t>23/09/2019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3BD1DA9C-FFED-4798-8B29-195196CB13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0603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1vvLQd53Ps&amp;list=PLAEKUX2eV4jJEqwQnxJjXjlz09G7GGk7f&amp;index=5" TargetMode="External"/><Relationship Id="rId2" Type="http://schemas.openxmlformats.org/officeDocument/2006/relationships/hyperlink" Target="https://www.youtube.com/watch?v=6_WAmt3cMdk" TargetMode="Externa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youtube.com/watch?v=GHuO6qmiSgg&amp;list=PLAEKUX2eV4jJEqwQnxJjXjlz09G7GGk7f&amp;index=2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mailto:danielferrazusp@gmail.com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mailto:danielferrazusp@gmail.com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7D3A4E0-C908-4EA9-ABDF-E82AD6BDE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6437F81-DF99-44C1-A44B-D0CC8866A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2363323"/>
            <a:ext cx="8991600" cy="1692771"/>
          </a:xfrm>
        </p:spPr>
        <p:txBody>
          <a:bodyPr>
            <a:normAutofit/>
          </a:bodyPr>
          <a:lstStyle/>
          <a:p>
            <a:r>
              <a:rPr lang="pt-BR" dirty="0" err="1"/>
              <a:t>TOPICS</a:t>
            </a:r>
            <a:r>
              <a:rPr lang="pt-BR" dirty="0"/>
              <a:t> IN </a:t>
            </a:r>
            <a:r>
              <a:rPr lang="pt-BR" dirty="0" err="1"/>
              <a:t>LANGUAGE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CULTURE</a:t>
            </a:r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9C45F0F-5191-4B97-B6F3-8400F22B22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79220" y="5374888"/>
            <a:ext cx="3995955" cy="758282"/>
          </a:xfrm>
        </p:spPr>
        <p:txBody>
          <a:bodyPr>
            <a:normAutofit/>
          </a:bodyPr>
          <a:lstStyle/>
          <a:p>
            <a:pPr algn="r">
              <a:lnSpc>
                <a:spcPct val="90000"/>
              </a:lnSpc>
            </a:pPr>
            <a:r>
              <a:rPr lang="pt-BR" sz="1900" dirty="0">
                <a:solidFill>
                  <a:schemeClr val="bg1"/>
                </a:solidFill>
              </a:rPr>
              <a:t>CLASS 7 – 23/09/2019</a:t>
            </a:r>
          </a:p>
          <a:p>
            <a:pPr algn="r">
              <a:lnSpc>
                <a:spcPct val="90000"/>
              </a:lnSpc>
            </a:pPr>
            <a:r>
              <a:rPr lang="pt-BR" sz="1900" dirty="0">
                <a:solidFill>
                  <a:schemeClr val="bg1"/>
                </a:solidFill>
              </a:rPr>
              <a:t>PROF. DR. DANIEL FERRAZ</a:t>
            </a:r>
          </a:p>
          <a:p>
            <a:pPr algn="r">
              <a:lnSpc>
                <a:spcPct val="90000"/>
              </a:lnSpc>
            </a:pPr>
            <a:endParaRPr lang="pt-BR" sz="1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0113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3E79A2-1B07-442F-A200-1B7A79E98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0984" y="604084"/>
            <a:ext cx="7729728" cy="1188720"/>
          </a:xfrm>
        </p:spPr>
        <p:txBody>
          <a:bodyPr/>
          <a:lstStyle/>
          <a:p>
            <a:r>
              <a:rPr lang="pt-BR" dirty="0"/>
              <a:t>WHAT IS CULTURE?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FCE2381-F88C-4289-89C6-C3CE271578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8300" y="2360886"/>
            <a:ext cx="8915400" cy="4201692"/>
          </a:xfrm>
        </p:spPr>
        <p:txBody>
          <a:bodyPr>
            <a:normAutofit/>
          </a:bodyPr>
          <a:lstStyle/>
          <a:p>
            <a:r>
              <a:rPr lang="pt-BR" sz="5500" b="1" dirty="0">
                <a:highlight>
                  <a:srgbClr val="FFFF00"/>
                </a:highlight>
              </a:rPr>
              <a:t>3. </a:t>
            </a:r>
            <a:r>
              <a:rPr lang="pt-BR" sz="5500" b="1" dirty="0" err="1">
                <a:highlight>
                  <a:srgbClr val="FFFF00"/>
                </a:highlight>
              </a:rPr>
              <a:t>Culture</a:t>
            </a:r>
            <a:r>
              <a:rPr lang="pt-BR" sz="5500" b="1" dirty="0">
                <a:highlight>
                  <a:srgbClr val="FFFF00"/>
                </a:highlight>
              </a:rPr>
              <a:t> </a:t>
            </a:r>
            <a:r>
              <a:rPr lang="pt-BR" sz="5500" b="1" dirty="0" err="1">
                <a:highlight>
                  <a:srgbClr val="FFFF00"/>
                </a:highlight>
              </a:rPr>
              <a:t>with</a:t>
            </a:r>
            <a:r>
              <a:rPr lang="pt-BR" sz="5500" b="1" dirty="0">
                <a:highlight>
                  <a:srgbClr val="FFFF00"/>
                </a:highlight>
              </a:rPr>
              <a:t> BIG C vs. </a:t>
            </a:r>
            <a:r>
              <a:rPr lang="pt-BR" sz="5500" b="1" dirty="0" err="1">
                <a:highlight>
                  <a:srgbClr val="FFFF00"/>
                </a:highlight>
              </a:rPr>
              <a:t>Culture</a:t>
            </a:r>
            <a:r>
              <a:rPr lang="pt-BR" sz="5500" b="1" dirty="0">
                <a:highlight>
                  <a:srgbClr val="FFFF00"/>
                </a:highlight>
              </a:rPr>
              <a:t> </a:t>
            </a:r>
            <a:r>
              <a:rPr lang="pt-BR" sz="5500" b="1" dirty="0" err="1">
                <a:highlight>
                  <a:srgbClr val="FFFF00"/>
                </a:highlight>
              </a:rPr>
              <a:t>with</a:t>
            </a:r>
            <a:r>
              <a:rPr lang="pt-BR" sz="5500" b="1" dirty="0">
                <a:highlight>
                  <a:srgbClr val="FFFF00"/>
                </a:highlight>
              </a:rPr>
              <a:t> </a:t>
            </a:r>
            <a:r>
              <a:rPr lang="pt-BR" sz="5500" b="1" dirty="0" err="1">
                <a:highlight>
                  <a:srgbClr val="FFFF00"/>
                </a:highlight>
              </a:rPr>
              <a:t>little</a:t>
            </a:r>
            <a:r>
              <a:rPr lang="pt-BR" sz="5500" b="1" dirty="0">
                <a:highlight>
                  <a:srgbClr val="FFFF00"/>
                </a:highlight>
              </a:rPr>
              <a:t> c (</a:t>
            </a:r>
            <a:r>
              <a:rPr lang="pt-BR" sz="5500" b="1" dirty="0" err="1">
                <a:highlight>
                  <a:srgbClr val="FFFF00"/>
                </a:highlight>
              </a:rPr>
              <a:t>Eagleton</a:t>
            </a:r>
            <a:r>
              <a:rPr lang="pt-BR" sz="5500" b="1" dirty="0">
                <a:highlight>
                  <a:srgbClr val="FFFF00"/>
                </a:highlight>
              </a:rPr>
              <a:t>, </a:t>
            </a:r>
            <a:r>
              <a:rPr lang="pt-BR" sz="5500" b="1" dirty="0" err="1">
                <a:highlight>
                  <a:srgbClr val="FFFF00"/>
                </a:highlight>
              </a:rPr>
              <a:t>Kumaradivelu</a:t>
            </a:r>
            <a:r>
              <a:rPr lang="pt-BR" sz="5500" b="1" dirty="0">
                <a:highlight>
                  <a:srgbClr val="FFFF00"/>
                </a:highlight>
              </a:rPr>
              <a:t>, ...)</a:t>
            </a:r>
          </a:p>
          <a:p>
            <a:endParaRPr lang="pt-BR" sz="5500" b="1" dirty="0">
              <a:highlight>
                <a:srgbClr val="FFFF00"/>
              </a:highlight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75520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66A9AE5-69DF-4153-B35A-94BDEF32EB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74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59B5318-27A8-4E50-80D9-B92D4F28E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196" y="804672"/>
            <a:ext cx="10579608" cy="5248656"/>
          </a:xfrm>
          <a:prstGeom prst="rect">
            <a:avLst/>
          </a:prstGeom>
          <a:solidFill>
            <a:schemeClr val="bg1"/>
          </a:solidFill>
          <a:ln w="2540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25224A7A-707F-4C1C-A61F-1F8097678D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8839" t="17436" r="3935" b="51272"/>
          <a:stretch/>
        </p:blipFill>
        <p:spPr>
          <a:xfrm>
            <a:off x="1222651" y="1124712"/>
            <a:ext cx="9746699" cy="460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995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1A9C1D-BE24-4576-ADB2-57016C125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1B635D9-A43A-41DB-BECD-5C28C3B9DB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4731" y="2363372"/>
            <a:ext cx="8750105" cy="3629465"/>
          </a:xfrm>
        </p:spPr>
        <p:txBody>
          <a:bodyPr>
            <a:normAutofit fontScale="92500"/>
          </a:bodyPr>
          <a:lstStyle/>
          <a:p>
            <a:r>
              <a:rPr lang="pt-BR" sz="5500" b="1" dirty="0">
                <a:highlight>
                  <a:srgbClr val="FFFF00"/>
                </a:highlight>
              </a:rPr>
              <a:t>4. LANGUAGE, CUSTOMS, HISTORY, ARTIFACTS OF A PEOPLE (COMMUNITY)</a:t>
            </a:r>
          </a:p>
          <a:p>
            <a:endParaRPr lang="pt-BR" b="1" dirty="0">
              <a:highlight>
                <a:srgbClr val="FFFF00"/>
              </a:highlight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072280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02C7B47-DF2D-46D9-9584-5C83FCA86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F9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8541E3-A59C-41D3-85D2-70F0E0E9B6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196" y="804672"/>
            <a:ext cx="10579608" cy="5248656"/>
          </a:xfrm>
          <a:prstGeom prst="rect">
            <a:avLst/>
          </a:prstGeom>
          <a:solidFill>
            <a:srgbClr val="FFFFFF"/>
          </a:solidFill>
          <a:ln w="2540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DFFA490E-BC9B-481B-ABE4-5AC01D3646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9048" b="12888"/>
          <a:stretch/>
        </p:blipFill>
        <p:spPr>
          <a:xfrm>
            <a:off x="1127929" y="1247471"/>
            <a:ext cx="9936142" cy="4363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2936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3E79A2-1B07-442F-A200-1B7A79E98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WHAT IS CULTURE? (</a:t>
            </a:r>
            <a:r>
              <a:rPr lang="pt-BR" dirty="0" err="1"/>
              <a:t>IV</a:t>
            </a:r>
            <a:r>
              <a:rPr lang="pt-BR" dirty="0"/>
              <a:t>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FCE2381-F88C-4289-89C6-C3CE271578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BR" sz="3300" b="1" dirty="0">
                <a:highlight>
                  <a:srgbClr val="FFFF00"/>
                </a:highlight>
              </a:rPr>
              <a:t>5. </a:t>
            </a:r>
            <a:r>
              <a:rPr lang="pt-BR" sz="3300" b="1" dirty="0" err="1">
                <a:highlight>
                  <a:srgbClr val="FFFF00"/>
                </a:highlight>
              </a:rPr>
              <a:t>CULTURE</a:t>
            </a:r>
            <a:r>
              <a:rPr lang="pt-BR" sz="3300" b="1" dirty="0">
                <a:highlight>
                  <a:srgbClr val="FFFF00"/>
                </a:highlight>
              </a:rPr>
              <a:t> (</a:t>
            </a:r>
            <a:r>
              <a:rPr lang="pt-BR" sz="3300" b="1" dirty="0" err="1">
                <a:highlight>
                  <a:srgbClr val="FFFF00"/>
                </a:highlight>
              </a:rPr>
              <a:t>AND</a:t>
            </a:r>
            <a:r>
              <a:rPr lang="pt-BR" sz="3300" b="1" dirty="0">
                <a:highlight>
                  <a:srgbClr val="FFFF00"/>
                </a:highlight>
              </a:rPr>
              <a:t> </a:t>
            </a:r>
            <a:r>
              <a:rPr lang="pt-BR" sz="3300" b="1" dirty="0" err="1">
                <a:highlight>
                  <a:srgbClr val="FFFF00"/>
                </a:highlight>
              </a:rPr>
              <a:t>LANGUAGE</a:t>
            </a:r>
            <a:r>
              <a:rPr lang="pt-BR" sz="3300" b="1" dirty="0">
                <a:highlight>
                  <a:srgbClr val="FFFF00"/>
                </a:highlight>
              </a:rPr>
              <a:t>!!) = </a:t>
            </a:r>
            <a:r>
              <a:rPr lang="pt-BR" sz="3300" b="1" dirty="0" err="1">
                <a:highlight>
                  <a:srgbClr val="FFFF00"/>
                </a:highlight>
              </a:rPr>
              <a:t>NATION</a:t>
            </a:r>
            <a:r>
              <a:rPr lang="pt-BR" sz="3300" b="1" dirty="0">
                <a:highlight>
                  <a:srgbClr val="FFFF00"/>
                </a:highlight>
              </a:rPr>
              <a:t> </a:t>
            </a:r>
            <a:r>
              <a:rPr lang="pt-BR" sz="3300" b="1" dirty="0" err="1">
                <a:highlight>
                  <a:srgbClr val="FFFF00"/>
                </a:highlight>
              </a:rPr>
              <a:t>STATE</a:t>
            </a:r>
            <a:r>
              <a:rPr lang="pt-BR" sz="3300" b="1" dirty="0">
                <a:highlight>
                  <a:srgbClr val="FFFF00"/>
                </a:highlight>
              </a:rPr>
              <a:t> (</a:t>
            </a:r>
            <a:r>
              <a:rPr lang="pt-BR" sz="3300" b="1" dirty="0" err="1">
                <a:highlight>
                  <a:srgbClr val="FFFF00"/>
                </a:highlight>
              </a:rPr>
              <a:t>BRAZILIAN,JAPANESE</a:t>
            </a:r>
            <a:r>
              <a:rPr lang="pt-BR" sz="3300" b="1" dirty="0">
                <a:highlight>
                  <a:srgbClr val="FFFF00"/>
                </a:highlight>
              </a:rPr>
              <a:t>, AMERICAN)</a:t>
            </a:r>
          </a:p>
          <a:p>
            <a:r>
              <a:rPr lang="pt-BR" sz="3300" b="1" dirty="0">
                <a:highlight>
                  <a:srgbClr val="FFFF00"/>
                </a:highlight>
              </a:rPr>
              <a:t>PAULISTA, CAPIXABA &gt;&gt;&gt; PAULISTANO, CARIOCA&gt;&gt;&gt; INDIVIDUAL?</a:t>
            </a:r>
          </a:p>
          <a:p>
            <a:endParaRPr lang="pt-BR" sz="3300" b="1" dirty="0">
              <a:highlight>
                <a:srgbClr val="FFFF00"/>
              </a:highlight>
            </a:endParaRPr>
          </a:p>
          <a:p>
            <a:endParaRPr lang="pt-BR" sz="3300" b="1" dirty="0">
              <a:highlight>
                <a:srgbClr val="FFFF00"/>
              </a:highlight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80362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FA21C72-692C-49FD-9EB4-DDDDDEBD4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75405" y="950977"/>
            <a:ext cx="9041190" cy="4956047"/>
          </a:xfrm>
          <a:prstGeom prst="rect">
            <a:avLst/>
          </a:prstGeom>
          <a:solidFill>
            <a:srgbClr val="FFFFFF"/>
          </a:solidFill>
          <a:ln w="3175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F9F75F3A-2EDB-4040-B5CB-30079D5F1E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825" t="17436" r="33002" b="33392"/>
          <a:stretch/>
        </p:blipFill>
        <p:spPr>
          <a:xfrm>
            <a:off x="2366210" y="1609791"/>
            <a:ext cx="7915425" cy="3638418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FBAF941A-6830-47A3-B63C-7C7B66AEA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380" y="624518"/>
            <a:ext cx="2157984" cy="2157984"/>
          </a:xfrm>
          <a:prstGeom prst="ellipse">
            <a:avLst/>
          </a:prstGeom>
          <a:solidFill>
            <a:srgbClr val="40404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B451B0F-4098-42B9-AC7D-3E1F4F024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72" y="789110"/>
            <a:ext cx="1828800" cy="1828800"/>
          </a:xfrm>
          <a:prstGeom prst="ellipse">
            <a:avLst/>
          </a:prstGeom>
          <a:noFill/>
          <a:ln>
            <a:solidFill>
              <a:srgbClr val="FFFFFF"/>
            </a:solidFill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z="1100">
                <a:solidFill>
                  <a:srgbClr val="FFFFFF"/>
                </a:solidFill>
              </a:rPr>
              <a:t>Rio 2019 campaign</a:t>
            </a:r>
          </a:p>
        </p:txBody>
      </p:sp>
    </p:spTree>
    <p:extLst>
      <p:ext uri="{BB962C8B-B14F-4D97-AF65-F5344CB8AC3E}">
        <p14:creationId xmlns:p14="http://schemas.microsoft.com/office/powerpoint/2010/main" val="3768859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AE0997-3208-41C2-B511-DE3B451E6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E609B8D-55A8-434B-BA9F-0CAB37E635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5800" b="1" dirty="0">
                <a:highlight>
                  <a:srgbClr val="FFFF00"/>
                </a:highlight>
              </a:rPr>
              <a:t>6. CULTURE = MATERIALITY, ARTS, MUSEUM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909106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918145-151E-46F1-AA07-61FF7D4A9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9C779351-89CE-4311-A772-5E232BC7D7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1955" t="15169" r="2405" b="18619"/>
          <a:stretch/>
        </p:blipFill>
        <p:spPr>
          <a:xfrm>
            <a:off x="237981" y="0"/>
            <a:ext cx="8214126" cy="669978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F3F15AAB-20CB-4D9A-ACB4-287DBF4FDF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077" t="21729" r="4346" b="31391"/>
          <a:stretch/>
        </p:blipFill>
        <p:spPr>
          <a:xfrm>
            <a:off x="3826483" y="925478"/>
            <a:ext cx="8025079" cy="4967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183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3E79A2-1B07-442F-A200-1B7A79E98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WHAT IS CULTURE? (V)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FCE2381-F88C-4289-89C6-C3CE271578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7266" y="2529110"/>
            <a:ext cx="9079464" cy="4328890"/>
          </a:xfrm>
        </p:spPr>
        <p:txBody>
          <a:bodyPr>
            <a:normAutofit/>
          </a:bodyPr>
          <a:lstStyle/>
          <a:p>
            <a:r>
              <a:rPr lang="pt-BR" sz="3300" b="1" dirty="0">
                <a:highlight>
                  <a:srgbClr val="FFFF00"/>
                </a:highlight>
              </a:rPr>
              <a:t>7. </a:t>
            </a:r>
            <a:r>
              <a:rPr lang="pt-BR" sz="3300" b="1" dirty="0" err="1">
                <a:highlight>
                  <a:srgbClr val="FFFF00"/>
                </a:highlight>
              </a:rPr>
              <a:t>CULTURE</a:t>
            </a:r>
            <a:r>
              <a:rPr lang="pt-BR" sz="3300" b="1" dirty="0">
                <a:highlight>
                  <a:srgbClr val="FFFF00"/>
                </a:highlight>
              </a:rPr>
              <a:t>:... </a:t>
            </a:r>
          </a:p>
          <a:p>
            <a:r>
              <a:rPr lang="pt-BR" sz="3300" b="1" dirty="0">
                <a:highlight>
                  <a:srgbClr val="FFFF00"/>
                </a:highlight>
              </a:rPr>
              <a:t> CULTURAL </a:t>
            </a:r>
            <a:r>
              <a:rPr lang="pt-BR" sz="3300" b="1" dirty="0" err="1">
                <a:highlight>
                  <a:srgbClr val="FFFF00"/>
                </a:highlight>
              </a:rPr>
              <a:t>INDUSTRY</a:t>
            </a:r>
            <a:endParaRPr lang="pt-BR" sz="3300" b="1" dirty="0">
              <a:highlight>
                <a:srgbClr val="FFFF00"/>
              </a:highlight>
            </a:endParaRPr>
          </a:p>
          <a:p>
            <a:r>
              <a:rPr lang="pt-BR" sz="3300" b="1" dirty="0">
                <a:highlight>
                  <a:srgbClr val="FFFF00"/>
                </a:highlight>
              </a:rPr>
              <a:t> POP </a:t>
            </a:r>
            <a:r>
              <a:rPr lang="pt-BR" sz="3300" b="1" dirty="0" err="1">
                <a:highlight>
                  <a:srgbClr val="FFFF00"/>
                </a:highlight>
              </a:rPr>
              <a:t>CULTURE</a:t>
            </a:r>
            <a:endParaRPr lang="pt-BR" sz="3300" b="1" dirty="0">
              <a:highlight>
                <a:srgbClr val="FFFF00"/>
              </a:highlight>
            </a:endParaRPr>
          </a:p>
          <a:p>
            <a:r>
              <a:rPr lang="pt-BR" sz="3300" b="1" dirty="0" err="1">
                <a:highlight>
                  <a:srgbClr val="FFFF00"/>
                </a:highlight>
              </a:rPr>
              <a:t>LITERATURE</a:t>
            </a:r>
            <a:endParaRPr lang="pt-BR" sz="3300" b="1" dirty="0">
              <a:highlight>
                <a:srgbClr val="FFFF00"/>
              </a:highlight>
            </a:endParaRPr>
          </a:p>
          <a:p>
            <a:r>
              <a:rPr lang="pt-BR" sz="3300" b="1" dirty="0">
                <a:highlight>
                  <a:srgbClr val="FFFF00"/>
                </a:highlight>
              </a:rPr>
              <a:t>CULTURAL </a:t>
            </a:r>
            <a:r>
              <a:rPr lang="pt-BR" sz="3300" b="1" dirty="0" err="1">
                <a:highlight>
                  <a:srgbClr val="FFFF00"/>
                </a:highlight>
              </a:rPr>
              <a:t>STUDIES</a:t>
            </a:r>
            <a:endParaRPr lang="pt-BR" sz="3300" b="1" dirty="0">
              <a:highlight>
                <a:srgbClr val="FFFF00"/>
              </a:highlight>
            </a:endParaRPr>
          </a:p>
          <a:p>
            <a:r>
              <a:rPr lang="pt-BR" sz="3300" b="1" dirty="0">
                <a:highlight>
                  <a:srgbClr val="FFFF00"/>
                </a:highlight>
              </a:rPr>
              <a:t> </a:t>
            </a:r>
          </a:p>
          <a:p>
            <a:endParaRPr lang="pt-BR" sz="3300" b="1" dirty="0">
              <a:highlight>
                <a:srgbClr val="FFFF00"/>
              </a:highlight>
            </a:endParaRPr>
          </a:p>
          <a:p>
            <a:endParaRPr lang="pt-BR" sz="3300" b="1" dirty="0">
              <a:highlight>
                <a:srgbClr val="FFFF00"/>
              </a:highlight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41330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66A9AE5-69DF-4153-B35A-94BDEF32EB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063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59B5318-27A8-4E50-80D9-B92D4F28E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196" y="804672"/>
            <a:ext cx="10579608" cy="5248656"/>
          </a:xfrm>
          <a:prstGeom prst="rect">
            <a:avLst/>
          </a:prstGeom>
          <a:solidFill>
            <a:schemeClr val="bg1"/>
          </a:solidFill>
          <a:ln w="2540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89E2BD51-7E93-49E9-8B2C-44ED00BD84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7341" b="10242"/>
          <a:stretch/>
        </p:blipFill>
        <p:spPr>
          <a:xfrm>
            <a:off x="1999488" y="1463040"/>
            <a:ext cx="8193024" cy="3798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355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A63D09-95DD-402F-9C9D-4511303FF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 descr="Uma imagem contendo texto&#10;&#10;Descrição gerada automaticamente">
            <a:extLst>
              <a:ext uri="{FF2B5EF4-FFF2-40B4-BE49-F238E27FC236}">
                <a16:creationId xmlns:a16="http://schemas.microsoft.com/office/drawing/2014/main" id="{22ACEA4E-2D8D-43B5-9202-F6919F0B10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044" y="26655"/>
            <a:ext cx="4811150" cy="6804689"/>
          </a:xfrm>
        </p:spPr>
      </p:pic>
    </p:spTree>
    <p:extLst>
      <p:ext uri="{BB962C8B-B14F-4D97-AF65-F5344CB8AC3E}">
        <p14:creationId xmlns:p14="http://schemas.microsoft.com/office/powerpoint/2010/main" val="7092043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9536DAF-A528-4D35-A432-161C73801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pt-BR" dirty="0" err="1"/>
              <a:t>What</a:t>
            </a:r>
            <a:r>
              <a:rPr lang="pt-BR" dirty="0"/>
              <a:t> </a:t>
            </a:r>
            <a:r>
              <a:rPr lang="pt-BR" dirty="0" err="1"/>
              <a:t>is</a:t>
            </a:r>
            <a:r>
              <a:rPr lang="pt-BR" dirty="0"/>
              <a:t> </a:t>
            </a:r>
            <a:r>
              <a:rPr lang="pt-BR" dirty="0" err="1"/>
              <a:t>culture</a:t>
            </a:r>
            <a:r>
              <a:rPr lang="pt-BR" dirty="0"/>
              <a:t>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223FA9A-1B1D-4E92-87C5-DF6DC252DC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062" y="2291262"/>
            <a:ext cx="8779512" cy="2879256"/>
          </a:xfrm>
        </p:spPr>
        <p:txBody>
          <a:bodyPr>
            <a:normAutofit fontScale="92500" lnSpcReduction="20000"/>
          </a:bodyPr>
          <a:lstStyle/>
          <a:p>
            <a:r>
              <a:rPr lang="pt-BR" sz="5500" b="1" dirty="0">
                <a:solidFill>
                  <a:srgbClr val="404040"/>
                </a:solidFill>
                <a:highlight>
                  <a:srgbClr val="FFFF00"/>
                </a:highlight>
              </a:rPr>
              <a:t>8. CULTURE(S) = IDENTITIES AND SUBJECTIVITIES (HALL, SAID)</a:t>
            </a:r>
          </a:p>
          <a:p>
            <a:endParaRPr lang="pt-BR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1677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02C7B47-DF2D-46D9-9584-5C83FCA86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3AB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8541E3-A59C-41D3-85D2-70F0E0E9B6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196" y="804672"/>
            <a:ext cx="10579608" cy="5248656"/>
          </a:xfrm>
          <a:prstGeom prst="rect">
            <a:avLst/>
          </a:prstGeom>
          <a:solidFill>
            <a:srgbClr val="FFFFFF"/>
          </a:solidFill>
          <a:ln w="2540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D3BF4652-3B65-4FC0-8621-6E11FBE53A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3766" b="14373"/>
          <a:stretch/>
        </p:blipFill>
        <p:spPr>
          <a:xfrm>
            <a:off x="1127929" y="1420816"/>
            <a:ext cx="9936142" cy="4016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1793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10D3C1-FA92-44A8-ABF9-D4492B0FF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58ED693-2FA2-41B3-85E2-5576DC65A3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4500" b="1" dirty="0">
                <a:highlight>
                  <a:srgbClr val="FFFF00"/>
                </a:highlight>
              </a:rPr>
              <a:t>9. CULTURE (IN THE SINGULAR) X CULTURES (IN THE PLURAL)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087681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605329-7594-4F44-BDF8-675E258C7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2195" y="114687"/>
            <a:ext cx="7729728" cy="1188720"/>
          </a:xfrm>
        </p:spPr>
        <p:txBody>
          <a:bodyPr/>
          <a:lstStyle/>
          <a:p>
            <a:r>
              <a:rPr lang="pt-BR" dirty="0"/>
              <a:t>Big c </a:t>
            </a:r>
            <a:r>
              <a:rPr lang="pt-BR" dirty="0" err="1"/>
              <a:t>culture</a:t>
            </a:r>
            <a:r>
              <a:rPr lang="pt-BR" dirty="0"/>
              <a:t> x LITTLE C CULTURES (LOCAL, IDENTITIES)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B05BDD8-F5FE-41B8-9DDC-FFA9F71F27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EFB6AF1-C034-4756-9ED6-7DFB30E81E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655" t="18990" r="9191" b="24090"/>
          <a:stretch/>
        </p:blipFill>
        <p:spPr>
          <a:xfrm>
            <a:off x="331997" y="1303407"/>
            <a:ext cx="5379486" cy="5525877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96222FB0-6E23-4262-9219-F3D234C2E5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231" t="16284" r="4692" b="42766"/>
          <a:stretch/>
        </p:blipFill>
        <p:spPr>
          <a:xfrm>
            <a:off x="5171706" y="1088670"/>
            <a:ext cx="7043250" cy="394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14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3E79A2-1B07-442F-A200-1B7A79E98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WHAT IS CULTURE? (VI)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FCE2381-F88C-4289-89C6-C3CE271578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8300" y="2719122"/>
            <a:ext cx="8915400" cy="5208104"/>
          </a:xfrm>
        </p:spPr>
        <p:txBody>
          <a:bodyPr>
            <a:normAutofit/>
          </a:bodyPr>
          <a:lstStyle/>
          <a:p>
            <a:r>
              <a:rPr lang="pt-BR" sz="3300" b="1" dirty="0">
                <a:highlight>
                  <a:srgbClr val="FFFF00"/>
                </a:highlight>
              </a:rPr>
              <a:t>10. WHAT </a:t>
            </a:r>
            <a:r>
              <a:rPr lang="pt-BR" sz="3300" b="1">
                <a:highlight>
                  <a:srgbClr val="FFFF00"/>
                </a:highlight>
              </a:rPr>
              <a:t>ISN’T CULTURE</a:t>
            </a:r>
            <a:r>
              <a:rPr lang="pt-BR" sz="3300" b="1" dirty="0">
                <a:highlight>
                  <a:srgbClr val="FFFF00"/>
                </a:highlight>
              </a:rPr>
              <a:t>?</a:t>
            </a:r>
          </a:p>
          <a:p>
            <a:r>
              <a:rPr lang="pt-BR" sz="3300" b="1" dirty="0" err="1">
                <a:highlight>
                  <a:srgbClr val="FFFF00"/>
                </a:highlight>
              </a:rPr>
              <a:t>NATION-STATE</a:t>
            </a:r>
            <a:endParaRPr lang="pt-BR" sz="3300" b="1" dirty="0">
              <a:highlight>
                <a:srgbClr val="FFFF00"/>
              </a:highlight>
            </a:endParaRPr>
          </a:p>
          <a:p>
            <a:r>
              <a:rPr lang="pt-BR" sz="3300" b="1" dirty="0">
                <a:highlight>
                  <a:srgbClr val="FFFF00"/>
                </a:highlight>
              </a:rPr>
              <a:t>GENERAL</a:t>
            </a:r>
          </a:p>
          <a:p>
            <a:r>
              <a:rPr lang="pt-BR" sz="3300" b="1" dirty="0">
                <a:highlight>
                  <a:srgbClr val="FFFF00"/>
                </a:highlight>
              </a:rPr>
              <a:t>IN THE </a:t>
            </a:r>
            <a:r>
              <a:rPr lang="pt-BR" sz="3300" b="1" dirty="0" err="1">
                <a:highlight>
                  <a:srgbClr val="FFFF00"/>
                </a:highlight>
              </a:rPr>
              <a:t>OTHER</a:t>
            </a:r>
            <a:r>
              <a:rPr lang="pt-BR" sz="3300" b="1" dirty="0">
                <a:highlight>
                  <a:srgbClr val="FFFF00"/>
                </a:highlight>
              </a:rPr>
              <a:t>, </a:t>
            </a:r>
            <a:r>
              <a:rPr lang="pt-BR" sz="3300" b="1" dirty="0" err="1">
                <a:highlight>
                  <a:srgbClr val="FFFF00"/>
                </a:highlight>
              </a:rPr>
              <a:t>OUTSIDE</a:t>
            </a:r>
            <a:endParaRPr lang="pt-BR" sz="3300" b="1" dirty="0">
              <a:highlight>
                <a:srgbClr val="FFFF00"/>
              </a:highlight>
            </a:endParaRPr>
          </a:p>
          <a:p>
            <a:endParaRPr lang="pt-BR" sz="3300" b="1" dirty="0">
              <a:highlight>
                <a:srgbClr val="FFFF00"/>
              </a:highlight>
            </a:endParaRPr>
          </a:p>
          <a:p>
            <a:endParaRPr lang="pt-BR" sz="3300" b="1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928584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274D16-0720-4213-9FC2-F19FA3A5C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CULTURAL DIFFERENCES...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be</a:t>
            </a:r>
            <a:r>
              <a:rPr lang="pt-BR" dirty="0"/>
              <a:t> </a:t>
            </a:r>
            <a:r>
              <a:rPr lang="pt-BR" dirty="0" err="1"/>
              <a:t>discussed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256510E-FD98-4487-8AC8-F2EE0085F66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t-BR" dirty="0"/>
              <a:t>ALSO – VIDEOS ABOUT CULTURES &gt;&gt;&gt; HSBC (TO EXPLAIN SANTOS)</a:t>
            </a:r>
          </a:p>
          <a:p>
            <a:endParaRPr lang="pt-BR" dirty="0"/>
          </a:p>
          <a:p>
            <a:r>
              <a:rPr lang="pt-BR" dirty="0">
                <a:hlinkClick r:id="rId2"/>
              </a:rPr>
              <a:t>https://www.youtube.com/watch?v=6_WAmt3cMdk</a:t>
            </a:r>
            <a:endParaRPr lang="pt-BR" dirty="0"/>
          </a:p>
          <a:p>
            <a:endParaRPr lang="pt-BR" dirty="0"/>
          </a:p>
          <a:p>
            <a:r>
              <a:rPr lang="pt-BR" dirty="0">
                <a:hlinkClick r:id="rId3"/>
              </a:rPr>
              <a:t>https://www.youtube.com/watch?v=v1vvLQd53Ps&amp;list=PLAEKUX2eV4jJEqwQnxJjXjlz09G7GGk7f&amp;index=5</a:t>
            </a:r>
            <a:endParaRPr lang="pt-BR" dirty="0"/>
          </a:p>
          <a:p>
            <a:endParaRPr lang="pt-BR" dirty="0"/>
          </a:p>
          <a:p>
            <a:r>
              <a:rPr lang="pt-BR" dirty="0">
                <a:hlinkClick r:id="rId4"/>
              </a:rPr>
              <a:t>https://www.youtube.com/watch?v=GHuO6qmiSgg&amp;list=PLAEKUX2eV4jJEqwQnxJjXjlz09G7GGk7f&amp;index=2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897674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3F0ADB5-A0B4-4B01-A8C4-FDC34CE22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A6D0FDE-0241-4C21-A720-A694753582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277BDFC-3131-4B10-AB75-9AD2775A4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2681103"/>
            <a:ext cx="3363974" cy="149579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sz="2200" dirty="0">
                <a:solidFill>
                  <a:schemeClr val="bg1"/>
                </a:solidFill>
              </a:rPr>
              <a:t>EAGLETON (COMPLEMENTARY)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0AC2D997-287F-45FC-B0E1-51CA5D6F1D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5478861"/>
              </p:ext>
            </p:extLst>
          </p:nvPr>
        </p:nvGraphicFramePr>
        <p:xfrm>
          <a:off x="5619750" y="965200"/>
          <a:ext cx="5607050" cy="49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992871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307A49-83A6-45AE-828E-9C9FBEF5D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que é cultura? (j l santos, 1983)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530E364-4556-4950-8FC7-86D7B95C79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5763" y="2638044"/>
            <a:ext cx="10779617" cy="3101983"/>
          </a:xfrm>
        </p:spPr>
        <p:txBody>
          <a:bodyPr>
            <a:normAutofit/>
          </a:bodyPr>
          <a:lstStyle/>
          <a:p>
            <a:r>
              <a:rPr lang="pt-BR" sz="3500" dirty="0"/>
              <a:t>Entendido assim, o estudo da cultura contribui no combate a preconceitos, oferecendo uma plataforma firme para o respeito e a dignidade nas relações humanas. </a:t>
            </a: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95B286BE-CDDB-4130-A1ED-5002D5A95873}"/>
              </a:ext>
            </a:extLst>
          </p:cNvPr>
          <p:cNvSpPr/>
          <p:nvPr/>
        </p:nvSpPr>
        <p:spPr>
          <a:xfrm>
            <a:off x="875763" y="4391696"/>
            <a:ext cx="10650829" cy="20863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500" b="1" dirty="0"/>
              <a:t>AGAINST PREJUDICE,  NURTURES HUMAN RELATIONS AND RESPECT</a:t>
            </a:r>
          </a:p>
          <a:p>
            <a:pPr algn="ctr"/>
            <a:endParaRPr lang="pt-BR" sz="2500" b="1" dirty="0"/>
          </a:p>
          <a:p>
            <a:pPr algn="ctr"/>
            <a:r>
              <a:rPr lang="pt-BR" sz="2500" b="1" dirty="0"/>
              <a:t>BUT ALSO &gt;&gt;&gt; CREATE WARS, DIFFERENCES, EXCLUSION</a:t>
            </a:r>
          </a:p>
        </p:txBody>
      </p:sp>
    </p:spTree>
    <p:extLst>
      <p:ext uri="{BB962C8B-B14F-4D97-AF65-F5344CB8AC3E}">
        <p14:creationId xmlns:p14="http://schemas.microsoft.com/office/powerpoint/2010/main" val="1530090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A246D3-6C80-4127-85BA-45CFB4FA9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A6C619E-F797-47F3-A59C-F93BD79E9D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3800" dirty="0"/>
              <a:t>Cada cultura é o resultado de uma história particular, e isso inclui também suas relações com outras culturas, as quais podem ter características bem diferentes </a:t>
            </a:r>
          </a:p>
        </p:txBody>
      </p:sp>
    </p:spTree>
    <p:extLst>
      <p:ext uri="{BB962C8B-B14F-4D97-AF65-F5344CB8AC3E}">
        <p14:creationId xmlns:p14="http://schemas.microsoft.com/office/powerpoint/2010/main" val="27191960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71FA47-E7AA-4DC5-BB20-591D2FF4D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SOME ASPECTS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D12EAB8-574B-47AB-930D-B7D773C68E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307" y="2638044"/>
            <a:ext cx="10663707" cy="3101983"/>
          </a:xfrm>
        </p:spPr>
        <p:txBody>
          <a:bodyPr>
            <a:noAutofit/>
          </a:bodyPr>
          <a:lstStyle/>
          <a:p>
            <a:r>
              <a:rPr lang="pt-BR" sz="3500" dirty="0"/>
              <a:t>CULTURE AND EVOLUTION (P. 14) &gt;&gt; HIERARQUIES &gt;&gt;IMPOSITION OF BIG C CULTURE</a:t>
            </a:r>
          </a:p>
          <a:p>
            <a:r>
              <a:rPr lang="pt-BR" sz="3500" dirty="0"/>
              <a:t>CULTURE AND RELATIOVISM: </a:t>
            </a:r>
            <a:r>
              <a:rPr lang="pt-BR" sz="3500" dirty="0" err="1"/>
              <a:t>dangerous</a:t>
            </a:r>
            <a:r>
              <a:rPr lang="pt-BR" sz="3500" dirty="0"/>
              <a:t> </a:t>
            </a:r>
            <a:r>
              <a:rPr lang="pt-BR" sz="3500" dirty="0" err="1"/>
              <a:t>concept</a:t>
            </a:r>
            <a:r>
              <a:rPr lang="pt-BR" sz="3500" dirty="0"/>
              <a:t>&gt;&gt;&gt; </a:t>
            </a:r>
            <a:r>
              <a:rPr lang="pt-BR" sz="3500" dirty="0" err="1"/>
              <a:t>every</a:t>
            </a:r>
            <a:r>
              <a:rPr lang="pt-BR" sz="3500" dirty="0"/>
              <a:t> </a:t>
            </a:r>
            <a:r>
              <a:rPr lang="pt-BR" sz="3500" dirty="0" err="1"/>
              <a:t>culture</a:t>
            </a:r>
            <a:r>
              <a:rPr lang="pt-BR" sz="3500" dirty="0"/>
              <a:t> </a:t>
            </a:r>
            <a:r>
              <a:rPr lang="pt-BR" sz="3500" dirty="0" err="1"/>
              <a:t>is</a:t>
            </a:r>
            <a:r>
              <a:rPr lang="pt-BR" sz="3500" dirty="0"/>
              <a:t> </a:t>
            </a:r>
            <a:r>
              <a:rPr lang="pt-BR" sz="3500" dirty="0" err="1"/>
              <a:t>valid</a:t>
            </a:r>
            <a:r>
              <a:rPr lang="pt-BR" sz="3500" dirty="0"/>
              <a:t>, </a:t>
            </a:r>
            <a:r>
              <a:rPr lang="pt-BR" sz="3500" dirty="0" err="1"/>
              <a:t>but</a:t>
            </a:r>
            <a:r>
              <a:rPr lang="pt-BR" sz="3500" dirty="0"/>
              <a:t> SOME CULTURES are Worth </a:t>
            </a:r>
            <a:r>
              <a:rPr lang="pt-BR" sz="3500" dirty="0" err="1"/>
              <a:t>and</a:t>
            </a:r>
            <a:r>
              <a:rPr lang="pt-BR" sz="3500" dirty="0"/>
              <a:t> </a:t>
            </a:r>
            <a:r>
              <a:rPr lang="pt-BR" sz="3500" dirty="0" err="1"/>
              <a:t>other</a:t>
            </a:r>
            <a:r>
              <a:rPr lang="pt-BR" sz="3500" dirty="0"/>
              <a:t> are </a:t>
            </a:r>
            <a:r>
              <a:rPr lang="pt-BR" sz="3500" dirty="0" err="1"/>
              <a:t>not</a:t>
            </a:r>
            <a:r>
              <a:rPr lang="pt-BR" sz="3500" dirty="0"/>
              <a:t> in </a:t>
            </a:r>
            <a:r>
              <a:rPr lang="pt-BR" sz="3500" dirty="0" err="1"/>
              <a:t>the</a:t>
            </a:r>
            <a:r>
              <a:rPr lang="pt-BR" sz="3500" dirty="0"/>
              <a:t> real world</a:t>
            </a:r>
          </a:p>
          <a:p>
            <a:r>
              <a:rPr lang="pt-BR" sz="3500" dirty="0"/>
              <a:t>CULTURE AND SOCIETY = INTERCONNECTED</a:t>
            </a:r>
          </a:p>
        </p:txBody>
      </p:sp>
    </p:spTree>
    <p:extLst>
      <p:ext uri="{BB962C8B-B14F-4D97-AF65-F5344CB8AC3E}">
        <p14:creationId xmlns:p14="http://schemas.microsoft.com/office/powerpoint/2010/main" val="1985774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501AA2-FA3A-46F6-B7E7-7426F9A7E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 descr="Uma imagem contendo captura de tela, jornal, texto&#10;&#10;Descrição gerada automaticamente">
            <a:extLst>
              <a:ext uri="{FF2B5EF4-FFF2-40B4-BE49-F238E27FC236}">
                <a16:creationId xmlns:a16="http://schemas.microsoft.com/office/drawing/2014/main" id="{BF1D5A64-B306-4121-9E72-D863A322C7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677" y="13555"/>
            <a:ext cx="2757268" cy="6893170"/>
          </a:xfrm>
        </p:spPr>
      </p:pic>
    </p:spTree>
    <p:extLst>
      <p:ext uri="{BB962C8B-B14F-4D97-AF65-F5344CB8AC3E}">
        <p14:creationId xmlns:p14="http://schemas.microsoft.com/office/powerpoint/2010/main" val="6810736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352CBD-3C52-4F6B-9CA8-C9D460D20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LIKE KRAMSCH...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701AC04-B53A-4C94-BC1A-3365DBCB3B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dirty="0"/>
              <a:t>Cultura é palavra de origem latina e em seu significado original está ligada às atividades agrícolas. Vem do verbo latino </a:t>
            </a:r>
            <a:r>
              <a:rPr lang="pt-BR" sz="2800" i="1" dirty="0" err="1"/>
              <a:t>colere</a:t>
            </a:r>
            <a:r>
              <a:rPr lang="pt-BR" sz="2800" i="1" dirty="0"/>
              <a:t>, </a:t>
            </a:r>
            <a:r>
              <a:rPr lang="pt-BR" sz="2800" dirty="0"/>
              <a:t>que quer dizer cultivar. Pensadores romanos antigos ampliaram esse significado e a usaram para se referir ao refinamento pessoal, e isso está presente na expressão cultura da alma </a:t>
            </a:r>
          </a:p>
        </p:txBody>
      </p:sp>
    </p:spTree>
    <p:extLst>
      <p:ext uri="{BB962C8B-B14F-4D97-AF65-F5344CB8AC3E}">
        <p14:creationId xmlns:p14="http://schemas.microsoft.com/office/powerpoint/2010/main" val="30589404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89775B-98C6-4A50-9201-3F43B2049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DEFINTION 1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E69FE92-6CB6-49C0-B0F0-A1EC23700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721" y="2745840"/>
            <a:ext cx="10998558" cy="4517844"/>
          </a:xfrm>
        </p:spPr>
        <p:txBody>
          <a:bodyPr>
            <a:normAutofit/>
          </a:bodyPr>
          <a:lstStyle/>
          <a:p>
            <a:r>
              <a:rPr lang="pt-BR" sz="2800" dirty="0">
                <a:highlight>
                  <a:srgbClr val="FFFF00"/>
                </a:highlight>
              </a:rPr>
              <a:t>Cultura é uma dimensão do processo social,</a:t>
            </a:r>
            <a:r>
              <a:rPr lang="pt-BR" sz="2800" dirty="0"/>
              <a:t> da vida de uma sociedade. Não diz respeito apenas a um conjunto de práticas e concepções, como por exemplo se poderia dizer da arte. Não é apenas uma parte da vida social como por exemplo se poderia falar da religião. Não se pode dizer que cultura seja algo independente da vida social, algo que nada tenha a ver com a realidade onde existe. Entendida dessa forma, </a:t>
            </a:r>
            <a:r>
              <a:rPr lang="pt-BR" sz="2800" dirty="0">
                <a:highlight>
                  <a:srgbClr val="FFFF00"/>
                </a:highlight>
              </a:rPr>
              <a:t>cultura diz respeito a todos os aspectos da vida social, </a:t>
            </a:r>
          </a:p>
        </p:txBody>
      </p:sp>
    </p:spTree>
    <p:extLst>
      <p:ext uri="{BB962C8B-B14F-4D97-AF65-F5344CB8AC3E}">
        <p14:creationId xmlns:p14="http://schemas.microsoft.com/office/powerpoint/2010/main" val="25500825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DCCE55-A489-44C4-8177-6B2DFD820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DEFINITON II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998DAEE-2012-4065-8A18-FFFA2832C4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183" y="2369714"/>
            <a:ext cx="9767681" cy="3370314"/>
          </a:xfrm>
        </p:spPr>
        <p:txBody>
          <a:bodyPr>
            <a:noAutofit/>
          </a:bodyPr>
          <a:lstStyle/>
          <a:p>
            <a:r>
              <a:rPr lang="pt-BR" sz="4000" dirty="0"/>
              <a:t>Que fique então claro que para nós a cultura é a dimensão da sociedade que inclui todo o conhecimento num sentido ampliado e todas as maneiras como esse conhecimento é expresso. É uma dimensão dinâmica, criadora, ela mesma em processo, uma dimensão fundamental das sociedades contemporâneas. </a:t>
            </a:r>
          </a:p>
        </p:txBody>
      </p:sp>
    </p:spTree>
    <p:extLst>
      <p:ext uri="{BB962C8B-B14F-4D97-AF65-F5344CB8AC3E}">
        <p14:creationId xmlns:p14="http://schemas.microsoft.com/office/powerpoint/2010/main" val="18719351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60526D-7E30-491C-813B-07FE00FF4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DEBATE...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EC27110-D1E4-49A1-B006-CBB993EEA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15000" dirty="0">
                <a:highlight>
                  <a:srgbClr val="FFFF00"/>
                </a:highlight>
              </a:rPr>
              <a:t>OSDE</a:t>
            </a:r>
          </a:p>
        </p:txBody>
      </p:sp>
    </p:spTree>
    <p:extLst>
      <p:ext uri="{BB962C8B-B14F-4D97-AF65-F5344CB8AC3E}">
        <p14:creationId xmlns:p14="http://schemas.microsoft.com/office/powerpoint/2010/main" val="33314910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A81C8B-FA63-4F74-A335-3B6D28E29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Next </a:t>
            </a:r>
            <a:r>
              <a:rPr lang="pt-BR" dirty="0" err="1"/>
              <a:t>class</a:t>
            </a:r>
            <a:r>
              <a:rPr lang="pt-BR" dirty="0"/>
              <a:t> 8 (30/09)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7D4CC07-7060-4942-9D7F-3A604D74C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8947" y="2454066"/>
            <a:ext cx="10348175" cy="4005075"/>
          </a:xfrm>
        </p:spPr>
        <p:txBody>
          <a:bodyPr>
            <a:normAutofit/>
          </a:bodyPr>
          <a:lstStyle/>
          <a:p>
            <a:r>
              <a:rPr lang="pt-BR" sz="3500" dirty="0"/>
              <a:t>HAND IN RESPONSE PAPER 1 (EVALUATION 1)</a:t>
            </a:r>
          </a:p>
          <a:p>
            <a:endParaRPr lang="pt-BR" sz="3500" dirty="0"/>
          </a:p>
          <a:p>
            <a:r>
              <a:rPr lang="pt-BR" sz="3500" dirty="0"/>
              <a:t>2 PRINTED COPIES</a:t>
            </a:r>
          </a:p>
          <a:p>
            <a:r>
              <a:rPr lang="pt-BR" sz="3500" dirty="0"/>
              <a:t>+ </a:t>
            </a:r>
          </a:p>
          <a:p>
            <a:r>
              <a:rPr lang="pt-BR" sz="3500" dirty="0"/>
              <a:t>SEND IT TO DANIEL S EMAIL</a:t>
            </a:r>
          </a:p>
          <a:p>
            <a:r>
              <a:rPr lang="pt-BR" sz="3500" dirty="0">
                <a:hlinkClick r:id="rId2"/>
              </a:rPr>
              <a:t>danielferrazusp@gmail.com</a:t>
            </a:r>
            <a:r>
              <a:rPr lang="pt-BR" sz="35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12866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93EE12E-D662-458A-9649-6896B78BD8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914900"/>
            <a:ext cx="12192000" cy="19431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93F86F6-2BCD-4875-B995-9F76838F1C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9185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6983AD1-8536-4A90-845D-C8BF33094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325791"/>
            <a:ext cx="7729728" cy="1188720"/>
          </a:xfrm>
        </p:spPr>
        <p:txBody>
          <a:bodyPr>
            <a:normAutofit/>
          </a:bodyPr>
          <a:lstStyle/>
          <a:p>
            <a:r>
              <a:rPr lang="pt-BR" dirty="0"/>
              <a:t>NEXT CLASS 8 (30/09)</a:t>
            </a:r>
          </a:p>
        </p:txBody>
      </p:sp>
      <p:graphicFrame>
        <p:nvGraphicFramePr>
          <p:cNvPr id="6" name="Espaço Reservado para Conteúdo 5">
            <a:extLst>
              <a:ext uri="{FF2B5EF4-FFF2-40B4-BE49-F238E27FC236}">
                <a16:creationId xmlns:a16="http://schemas.microsoft.com/office/drawing/2014/main" id="{8B08CEAD-42CD-463E-9A24-8DFA1FC2E2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2759062"/>
              </p:ext>
            </p:extLst>
          </p:nvPr>
        </p:nvGraphicFramePr>
        <p:xfrm>
          <a:off x="946986" y="1043603"/>
          <a:ext cx="10298031" cy="2589571"/>
        </p:xfrm>
        <a:graphic>
          <a:graphicData uri="http://schemas.openxmlformats.org/drawingml/2006/table">
            <a:tbl>
              <a:tblPr/>
              <a:tblGrid>
                <a:gridCol w="3689537">
                  <a:extLst>
                    <a:ext uri="{9D8B030D-6E8A-4147-A177-3AD203B41FA5}">
                      <a16:colId xmlns:a16="http://schemas.microsoft.com/office/drawing/2014/main" val="152329522"/>
                    </a:ext>
                  </a:extLst>
                </a:gridCol>
                <a:gridCol w="6608494">
                  <a:extLst>
                    <a:ext uri="{9D8B030D-6E8A-4147-A177-3AD203B41FA5}">
                      <a16:colId xmlns:a16="http://schemas.microsoft.com/office/drawing/2014/main" val="1896068150"/>
                    </a:ext>
                  </a:extLst>
                </a:gridCol>
              </a:tblGrid>
              <a:tr h="2589571">
                <a:tc>
                  <a:txBody>
                    <a:bodyPr/>
                    <a:lstStyle/>
                    <a:p>
                      <a:pPr algn="just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100" b="1" i="0" u="none" strike="noStrike" kern="50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Arial Unicode MS" panose="020B0604020202020204" pitchFamily="34" charset="-128"/>
                        </a:rPr>
                        <a:t>Class 8 (30/09/19) -  </a:t>
                      </a:r>
                      <a:endParaRPr lang="en-GB" sz="3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just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100" b="0" i="0" u="none" strike="noStrike" kern="50" dirty="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</a:rPr>
                        <a:t>Themes:</a:t>
                      </a:r>
                      <a:endParaRPr lang="en-GB" sz="3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just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100" b="0" i="0" u="none" strike="noStrike" kern="50" dirty="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</a:rPr>
                        <a:t>- What is/are culture(s)? (III)</a:t>
                      </a:r>
                      <a:endParaRPr lang="en-GB" sz="3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just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100" b="0" i="0" u="none" strike="noStrike" kern="50" dirty="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</a:rPr>
                        <a:t> </a:t>
                      </a:r>
                      <a:endParaRPr lang="en-GB" sz="3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643" marR="73643" marT="73643" marB="7364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300" b="0" i="0" u="none" strike="noStrike" kern="50" dirty="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</a:rPr>
                        <a:t>TEXT 8 - </a:t>
                      </a:r>
                      <a:r>
                        <a:rPr lang="pt-BR" sz="2300" b="1" i="0" u="none" strike="noStrike" kern="50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Arial Unicode MS" panose="020B0604020202020204" pitchFamily="34" charset="-128"/>
                        </a:rPr>
                        <a:t>Cultura: Um conceito antropológico</a:t>
                      </a:r>
                      <a:r>
                        <a:rPr lang="pt-BR" sz="2300" b="1" i="0" u="none" strike="noStrike" kern="50" dirty="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</a:rPr>
                        <a:t>. </a:t>
                      </a:r>
                      <a:r>
                        <a:rPr lang="pt-BR" sz="2300" b="0" i="0" u="none" strike="noStrike" kern="50" dirty="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</a:rPr>
                        <a:t>(LARAIA, 1993).</a:t>
                      </a:r>
                      <a:endParaRPr lang="pt-BR" sz="3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just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100" b="1" i="0" u="none" strike="noStrike" kern="50" dirty="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</a:rPr>
                        <a:t> </a:t>
                      </a:r>
                      <a:endParaRPr lang="pt-BR" sz="3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just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100" b="1" i="0" u="none" strike="noStrike" kern="50" dirty="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</a:rPr>
                        <a:t> </a:t>
                      </a:r>
                      <a:endParaRPr lang="pt-BR" sz="3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just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300" b="0" i="0" u="none" strike="noStrike" kern="50" dirty="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</a:rPr>
                        <a:t>(</a:t>
                      </a:r>
                      <a:endParaRPr lang="pt-BR" sz="3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just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300" b="0" i="0" u="none" strike="noStrike" kern="50" dirty="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</a:rPr>
                        <a:t> </a:t>
                      </a:r>
                      <a:endParaRPr lang="pt-BR" sz="3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643" marR="73643" marT="73643" marB="7364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675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96971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559EAF-82BC-4A9D-8B1F-9DAC3F915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End</a:t>
            </a:r>
            <a:r>
              <a:rPr lang="pt-BR" dirty="0"/>
              <a:t> notes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B3573A6-A2E5-452D-952F-E24E20DF12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sz="5000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danielferrazusp@gmail.com</a:t>
            </a:r>
            <a:endParaRPr lang="pt-BR" sz="5000" dirty="0">
              <a:solidFill>
                <a:schemeClr val="tx1"/>
              </a:solidFill>
            </a:endParaRPr>
          </a:p>
          <a:p>
            <a:endParaRPr lang="pt-BR" sz="5000" dirty="0">
              <a:solidFill>
                <a:schemeClr val="tx1"/>
              </a:solidFill>
            </a:endParaRPr>
          </a:p>
          <a:p>
            <a:r>
              <a:rPr lang="pt-BR" sz="5000" dirty="0">
                <a:solidFill>
                  <a:schemeClr val="tx1"/>
                </a:solidFill>
              </a:rPr>
              <a:t>www.ACADEMIA.EDU/Daniel Ferraz </a:t>
            </a:r>
            <a:r>
              <a:rPr lang="pt-B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115428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3ADA00-4179-49C2-B410-24489CA04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4105" y="334985"/>
            <a:ext cx="10515600" cy="1325563"/>
          </a:xfrm>
        </p:spPr>
        <p:txBody>
          <a:bodyPr/>
          <a:lstStyle/>
          <a:p>
            <a:r>
              <a:rPr lang="pt-BR" dirty="0"/>
              <a:t>THANK YOU!!!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3887F4F2-2C5B-485E-8D2D-309F8138B6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761" y="1070037"/>
            <a:ext cx="10112800" cy="5787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80984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E866FF9-A729-45F0-A163-10E89E8716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38255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BB9B61E-A832-46C1-9C0D-F348F69C7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681105"/>
            <a:ext cx="3401568" cy="1495794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>
            <a:normAutofit/>
          </a:bodyPr>
          <a:lstStyle/>
          <a:p>
            <a:r>
              <a:rPr lang="pt-BR" dirty="0" err="1"/>
              <a:t>Outline</a:t>
            </a:r>
            <a:r>
              <a:rPr lang="pt-BR" dirty="0"/>
              <a:t> </a:t>
            </a: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804366F-2366-4688-98E7-B101C7BC61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3278" y="0"/>
            <a:ext cx="7438722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C75E8315-EA92-4775-889B-2907EC65F6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175274"/>
              </p:ext>
            </p:extLst>
          </p:nvPr>
        </p:nvGraphicFramePr>
        <p:xfrm>
          <a:off x="5397500" y="639763"/>
          <a:ext cx="6151563" cy="5276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22060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7894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416A7C2-40A9-492A-A329-18F85D364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344" y="1586484"/>
            <a:ext cx="3685032" cy="368503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pt-BR" sz="2600">
                <a:solidFill>
                  <a:srgbClr val="FFFFFF"/>
                </a:solidFill>
              </a:rPr>
              <a:t>Before santos...</a:t>
            </a:r>
            <a:br>
              <a:rPr lang="pt-BR" sz="2600">
                <a:solidFill>
                  <a:srgbClr val="FFFFFF"/>
                </a:solidFill>
              </a:rPr>
            </a:br>
            <a:r>
              <a:rPr lang="pt-BR" sz="2600">
                <a:solidFill>
                  <a:srgbClr val="FFFFFF"/>
                </a:solidFill>
              </a:rPr>
              <a:t>(from today till last class...)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5436DB-4E8B-43A5-AE55-1C527B62E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18743" y="797433"/>
            <a:ext cx="5934456" cy="526313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83335" y="960120"/>
            <a:ext cx="5605272" cy="49377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29A01FE-2790-498A-99BB-C00762D7E4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9551" y="1444752"/>
            <a:ext cx="4652840" cy="3968496"/>
          </a:xfrm>
        </p:spPr>
        <p:txBody>
          <a:bodyPr anchor="ctr">
            <a:normAutofit/>
          </a:bodyPr>
          <a:lstStyle/>
          <a:p>
            <a:r>
              <a:rPr lang="pt-BR" sz="5500" dirty="0">
                <a:solidFill>
                  <a:srgbClr val="404040"/>
                </a:solidFill>
              </a:rPr>
              <a:t>10 perspectives </a:t>
            </a:r>
            <a:r>
              <a:rPr lang="pt-BR" sz="5500" dirty="0" err="1">
                <a:solidFill>
                  <a:srgbClr val="404040"/>
                </a:solidFill>
              </a:rPr>
              <a:t>on</a:t>
            </a:r>
            <a:r>
              <a:rPr lang="pt-BR" sz="5500" dirty="0">
                <a:solidFill>
                  <a:srgbClr val="404040"/>
                </a:solidFill>
              </a:rPr>
              <a:t> </a:t>
            </a:r>
            <a:r>
              <a:rPr lang="pt-BR" sz="5500" dirty="0" err="1">
                <a:solidFill>
                  <a:srgbClr val="404040"/>
                </a:solidFill>
              </a:rPr>
              <a:t>culture</a:t>
            </a:r>
            <a:r>
              <a:rPr lang="pt-BR" sz="5500" dirty="0">
                <a:solidFill>
                  <a:srgbClr val="404040"/>
                </a:solidFill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1174019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3E79A2-1B07-442F-A200-1B7A79E98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INTRO 2 – WHAT IS CULTURE? (</a:t>
            </a:r>
            <a:r>
              <a:rPr lang="pt-BR" dirty="0" err="1"/>
              <a:t>INITIAL</a:t>
            </a:r>
            <a:r>
              <a:rPr lang="pt-BR" dirty="0"/>
              <a:t> TALK)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FCE2381-F88C-4289-89C6-C3CE271578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BR" sz="4500" b="1" dirty="0">
                <a:highlight>
                  <a:srgbClr val="FFFF00"/>
                </a:highlight>
              </a:rPr>
              <a:t>1. LANGUAGE AND CULTURE ARE BOUND UP TOGETHER (SISTERS) = PROJECT OF MODERNITY</a:t>
            </a:r>
          </a:p>
          <a:p>
            <a:endParaRPr lang="pt-BR" sz="3300" b="1" dirty="0">
              <a:highlight>
                <a:srgbClr val="FFFF00"/>
              </a:highlight>
            </a:endParaRPr>
          </a:p>
          <a:p>
            <a:endParaRPr lang="pt-BR" sz="3300" b="1" dirty="0">
              <a:highlight>
                <a:srgbClr val="FFFF00"/>
              </a:highlight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08524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38DAB1-782D-4033-A957-6654F5F67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13B09A0-4568-4E41-ACBA-5C71093160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6B6A221-6224-4D30-AD30-0E5053B1BF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500" t="16285" r="2615" b="25322"/>
          <a:stretch/>
        </p:blipFill>
        <p:spPr>
          <a:xfrm>
            <a:off x="1355188" y="0"/>
            <a:ext cx="8253046" cy="696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206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03E79A2-1B07-442F-A200-1B7A79E98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pt-BR" dirty="0"/>
              <a:t> WHAT IS CULTURE?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FCE2381-F88C-4289-89C6-C3CE271578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9453" y="1879974"/>
            <a:ext cx="9236258" cy="3506034"/>
          </a:xfrm>
        </p:spPr>
        <p:txBody>
          <a:bodyPr>
            <a:normAutofit fontScale="77500" lnSpcReduction="20000"/>
          </a:bodyPr>
          <a:lstStyle/>
          <a:p>
            <a:r>
              <a:rPr lang="pt-BR" sz="4400" b="1" dirty="0">
                <a:solidFill>
                  <a:srgbClr val="404040"/>
                </a:solidFill>
                <a:highlight>
                  <a:srgbClr val="FFFF00"/>
                </a:highlight>
              </a:rPr>
              <a:t>2. CULTURE = SEEN IN BINARIES (ALL POSSIBLE):</a:t>
            </a:r>
          </a:p>
          <a:p>
            <a:r>
              <a:rPr lang="pt-BR" sz="4400" b="1" dirty="0">
                <a:solidFill>
                  <a:srgbClr val="404040"/>
                </a:solidFill>
                <a:highlight>
                  <a:srgbClr val="FFFF00"/>
                </a:highlight>
              </a:rPr>
              <a:t> EVERYTHING AND NOTHING&gt;&gt; SOCIAL (EAGLETON)</a:t>
            </a:r>
          </a:p>
          <a:p>
            <a:r>
              <a:rPr lang="pt-BR" sz="4400" b="1" dirty="0">
                <a:solidFill>
                  <a:srgbClr val="404040"/>
                </a:solidFill>
                <a:highlight>
                  <a:srgbClr val="FFFF00"/>
                </a:highlight>
              </a:rPr>
              <a:t>MATERIAL AND ABSTRACT</a:t>
            </a:r>
          </a:p>
          <a:p>
            <a:r>
              <a:rPr lang="pt-BR" sz="4400" b="1" dirty="0">
                <a:solidFill>
                  <a:srgbClr val="404040"/>
                </a:solidFill>
                <a:highlight>
                  <a:srgbClr val="FFFF00"/>
                </a:highlight>
              </a:rPr>
              <a:t>HIGH AND LOW</a:t>
            </a:r>
          </a:p>
          <a:p>
            <a:r>
              <a:rPr lang="pt-BR" sz="4400" b="1" dirty="0">
                <a:solidFill>
                  <a:srgbClr val="404040"/>
                </a:solidFill>
                <a:highlight>
                  <a:srgbClr val="FFFF00"/>
                </a:highlight>
              </a:rPr>
              <a:t>PRIMITIVE VERSUS ELITE (MODERN)</a:t>
            </a:r>
          </a:p>
        </p:txBody>
      </p:sp>
    </p:spTree>
    <p:extLst>
      <p:ext uri="{BB962C8B-B14F-4D97-AF65-F5344CB8AC3E}">
        <p14:creationId xmlns:p14="http://schemas.microsoft.com/office/powerpoint/2010/main" val="3576280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FE03F9-3189-4645-AB15-6BC6BA2F7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DA2EE47D-E9B5-4B9E-9F91-5573EB6AC1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3740" t="16983" r="2660" b="33391"/>
          <a:stretch/>
        </p:blipFill>
        <p:spPr>
          <a:xfrm>
            <a:off x="1137138" y="406029"/>
            <a:ext cx="9917723" cy="6346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642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acote">
  <a:themeElements>
    <a:clrScheme name="Pacote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cote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cot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1611</TotalTime>
  <Words>807</Words>
  <Application>Microsoft Office PowerPoint</Application>
  <PresentationFormat>Widescreen</PresentationFormat>
  <Paragraphs>96</Paragraphs>
  <Slides>37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37</vt:i4>
      </vt:variant>
    </vt:vector>
  </HeadingPairs>
  <TitlesOfParts>
    <vt:vector size="40" baseType="lpstr">
      <vt:lpstr>Arial</vt:lpstr>
      <vt:lpstr>Gill Sans MT</vt:lpstr>
      <vt:lpstr>Pacote</vt:lpstr>
      <vt:lpstr>TOPICS IN LANGUAGE AND CULTURE</vt:lpstr>
      <vt:lpstr>Apresentação do PowerPoint</vt:lpstr>
      <vt:lpstr>Apresentação do PowerPoint</vt:lpstr>
      <vt:lpstr>Outline </vt:lpstr>
      <vt:lpstr>Before santos... (from today till last class...)</vt:lpstr>
      <vt:lpstr>INTRO 2 – WHAT IS CULTURE? (INITIAL TALK)</vt:lpstr>
      <vt:lpstr>Apresentação do PowerPoint</vt:lpstr>
      <vt:lpstr> WHAT IS CULTURE? </vt:lpstr>
      <vt:lpstr>Apresentação do PowerPoint</vt:lpstr>
      <vt:lpstr>WHAT IS CULTURE? </vt:lpstr>
      <vt:lpstr>Apresentação do PowerPoint</vt:lpstr>
      <vt:lpstr>Apresentação do PowerPoint</vt:lpstr>
      <vt:lpstr>Apresentação do PowerPoint</vt:lpstr>
      <vt:lpstr>WHAT IS CULTURE? (IV)</vt:lpstr>
      <vt:lpstr>Rio 2019 campaign</vt:lpstr>
      <vt:lpstr>Apresentação do PowerPoint</vt:lpstr>
      <vt:lpstr>Apresentação do PowerPoint</vt:lpstr>
      <vt:lpstr>WHAT IS CULTURE? (V)</vt:lpstr>
      <vt:lpstr>Apresentação do PowerPoint</vt:lpstr>
      <vt:lpstr>What is culture?</vt:lpstr>
      <vt:lpstr>Apresentação do PowerPoint</vt:lpstr>
      <vt:lpstr>Apresentação do PowerPoint</vt:lpstr>
      <vt:lpstr>Big c culture x LITTLE C CULTURES (LOCAL, IDENTITIES)</vt:lpstr>
      <vt:lpstr>WHAT IS CULTURE? (VI)</vt:lpstr>
      <vt:lpstr>CULTURAL DIFFERENCES...to be discussed</vt:lpstr>
      <vt:lpstr>EAGLETON (COMPLEMENTARY)</vt:lpstr>
      <vt:lpstr>O que é cultura? (j l santos, 1983)</vt:lpstr>
      <vt:lpstr>Apresentação do PowerPoint</vt:lpstr>
      <vt:lpstr>SOME ASPECTS</vt:lpstr>
      <vt:lpstr>LIKE KRAMSCH... </vt:lpstr>
      <vt:lpstr>DEFINTION 1</vt:lpstr>
      <vt:lpstr>DEFINITON II</vt:lpstr>
      <vt:lpstr>DEBATE...</vt:lpstr>
      <vt:lpstr>Next class 8 (30/09)</vt:lpstr>
      <vt:lpstr>NEXT CLASS 8 (30/09)</vt:lpstr>
      <vt:lpstr>End notes</vt:lpstr>
      <vt:lpstr>THANK YOU!!!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TOPICS IN LANGUAGE AND CULTURE</dc:title>
  <dc:creator>SuperSonic São Paulo</dc:creator>
  <cp:lastModifiedBy>SuperSonic São Paulo</cp:lastModifiedBy>
  <cp:revision>7</cp:revision>
  <dcterms:created xsi:type="dcterms:W3CDTF">2019-09-23T02:11:32Z</dcterms:created>
  <dcterms:modified xsi:type="dcterms:W3CDTF">2019-09-24T15:26:59Z</dcterms:modified>
</cp:coreProperties>
</file>