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5" r:id="rId3"/>
    <p:sldId id="302" r:id="rId4"/>
    <p:sldId id="303" r:id="rId5"/>
    <p:sldId id="304" r:id="rId6"/>
    <p:sldId id="305" r:id="rId7"/>
    <p:sldId id="316" r:id="rId8"/>
    <p:sldId id="306" r:id="rId9"/>
    <p:sldId id="320" r:id="rId10"/>
    <p:sldId id="319" r:id="rId11"/>
    <p:sldId id="317" r:id="rId12"/>
    <p:sldId id="321" r:id="rId13"/>
    <p:sldId id="322" r:id="rId14"/>
    <p:sldId id="323" r:id="rId15"/>
    <p:sldId id="324" r:id="rId16"/>
    <p:sldId id="325" r:id="rId17"/>
    <p:sldId id="327" r:id="rId18"/>
    <p:sldId id="326" r:id="rId19"/>
  </p:sldIdLst>
  <p:sldSz cx="9144000" cy="6858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D7541CA-CB26-4FC8-88C9-16DD3B038D09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D0E75FE-11C6-405C-B694-6D14E0A359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2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62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5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37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16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59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15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64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421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86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57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7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98CB-3BCD-4F6A-B800-B151D445D34C}" type="datetimeFigureOut">
              <a:rPr lang="pt-BR" smtClean="0"/>
              <a:pPr/>
              <a:t>08/03/2018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31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1604" y="1173157"/>
            <a:ext cx="6715172" cy="1470025"/>
          </a:xfrm>
        </p:spPr>
        <p:txBody>
          <a:bodyPr>
            <a:normAutofit fontScale="90000"/>
          </a:bodyPr>
          <a:lstStyle/>
          <a:p>
            <a:r>
              <a:rPr lang="pt-BR" sz="3100" b="1" i="1" dirty="0" smtClean="0"/>
              <a:t>Escola Superior de Agricultura</a:t>
            </a:r>
            <a:br>
              <a:rPr lang="pt-BR" sz="3100" b="1" i="1" dirty="0" smtClean="0"/>
            </a:br>
            <a:r>
              <a:rPr lang="pt-BR" sz="3100" b="1" i="1" dirty="0" smtClean="0"/>
              <a:t> “Luiz de Queiroz”</a:t>
            </a:r>
            <a:br>
              <a:rPr lang="pt-BR" sz="3100" b="1" i="1" dirty="0" smtClean="0"/>
            </a:br>
            <a:r>
              <a:rPr lang="pt-BR" sz="3100" b="1" i="1" dirty="0" smtClean="0"/>
              <a:t>Universidade de São Paulo</a:t>
            </a:r>
            <a:br>
              <a:rPr lang="pt-BR" sz="3100" b="1" i="1" dirty="0" smtClean="0"/>
            </a:br>
            <a:r>
              <a:rPr lang="pt-BR" sz="3100" b="1" i="1" dirty="0" smtClean="0"/>
              <a:t/>
            </a:r>
            <a:br>
              <a:rPr lang="pt-BR" sz="3100" b="1" i="1" dirty="0" smtClean="0"/>
            </a:br>
            <a:r>
              <a:rPr lang="pt-BR" sz="3100" b="1" i="1" dirty="0" smtClean="0"/>
              <a:t/>
            </a:r>
            <a:br>
              <a:rPr lang="pt-BR" sz="3100" b="1" i="1" dirty="0" smtClean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b="1" i="1" dirty="0" smtClean="0"/>
              <a:t>LCE0220 – Cálculo II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9752" y="4581128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pt-BR" dirty="0" smtClean="0">
              <a:solidFill>
                <a:schemeClr val="tx1"/>
              </a:solidFill>
            </a:endParaRPr>
          </a:p>
          <a:p>
            <a:pPr algn="r"/>
            <a:r>
              <a:rPr lang="pt-BR" dirty="0" smtClean="0">
                <a:solidFill>
                  <a:schemeClr val="tx1"/>
                </a:solidFill>
              </a:rPr>
              <a:t>Profa</a:t>
            </a:r>
            <a:r>
              <a:rPr lang="pt-BR" dirty="0">
                <a:solidFill>
                  <a:schemeClr val="tx1"/>
                </a:solidFill>
              </a:rPr>
              <a:t>. Dra. Andreia Adami</a:t>
            </a:r>
          </a:p>
          <a:p>
            <a:pPr algn="r"/>
            <a:r>
              <a:rPr lang="pt-BR" u="sng" dirty="0" smtClean="0">
                <a:solidFill>
                  <a:schemeClr val="tx1"/>
                </a:solidFill>
              </a:rPr>
              <a:t>deiaadami@terra.com.br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27650" name="Picture 2" descr="http://www4.esalq.usp.br/sites/default/files/logo-esalq-simbol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12954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11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Integração por Substituição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4525963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ü"/>
                </a:pPr>
                <a:r>
                  <a:rPr lang="pt-BR" sz="2800" dirty="0" smtClean="0"/>
                  <a:t>Solução do Exemplo 2:</a:t>
                </a:r>
              </a:p>
              <a:p>
                <a:pPr marL="0" indent="0">
                  <a:buNone/>
                </a:pPr>
                <a:r>
                  <a:rPr lang="pt-BR" sz="2800" dirty="0"/>
                  <a:t>Fazendo </a:t>
                </a:r>
                <a:r>
                  <a:rPr lang="pt-BR" sz="2800" i="1" dirty="0"/>
                  <a:t>u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pt-BR" sz="2800" dirty="0"/>
                  <a:t>, então: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i="1" dirty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pt-BR" sz="2800" i="1" dirty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pt-BR" sz="28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pt-BR" sz="2800" dirty="0"/>
              </a:p>
              <a:p>
                <a:pPr>
                  <a:buFont typeface="Wingdings" panose="05000000000000000000" pitchFamily="2" charset="2"/>
                  <a:buChar char="ü"/>
                </a:pPr>
                <a:endParaRPr lang="pt-BR" sz="2800" dirty="0"/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endParaRPr lang="pt-BR" sz="2800" dirty="0" smtClean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4525963"/>
              </a:xfrm>
              <a:blipFill rotWithShape="0">
                <a:blip r:embed="rId2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1619672" y="2895174"/>
                <a:ext cx="5774209" cy="11301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pt-BR" sz="2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du</m:t>
                          </m:r>
                          <m: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28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pt-BR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pt-BR" sz="2800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895174"/>
                <a:ext cx="5774209" cy="113018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7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Integração por Substituição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15406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Exemplo 3:</a:t>
            </a:r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pPr marL="0" indent="0">
              <a:buNone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514350" indent="-514350" algn="just">
              <a:buAutoNum type="alphaLcParenR"/>
            </a:pPr>
            <a:endParaRPr lang="pt-BR" sz="2800" i="1" dirty="0" smtClean="0"/>
          </a:p>
          <a:p>
            <a:pPr marL="514350" indent="-514350">
              <a:buAutoNum type="alphaLcParenR"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74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411760" y="2708920"/>
                <a:ext cx="3525299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708920"/>
                <a:ext cx="3525299" cy="9687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481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Integração por Substituição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15406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Solução do Exemplo 3: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/>
              <a:t>Fazendo: u = 3</a:t>
            </a:r>
            <a:r>
              <a:rPr lang="pt-BR" sz="2800" i="1" dirty="0"/>
              <a:t>x</a:t>
            </a:r>
            <a:r>
              <a:rPr lang="pt-BR" sz="2800" baseline="30000" dirty="0"/>
              <a:t> </a:t>
            </a:r>
            <a:r>
              <a:rPr lang="pt-BR" sz="2800" dirty="0"/>
              <a:t>, então </a:t>
            </a:r>
            <a:r>
              <a:rPr lang="pt-BR" sz="2800" i="1" dirty="0" err="1"/>
              <a:t>du</a:t>
            </a:r>
            <a:r>
              <a:rPr lang="pt-BR" sz="2800" i="1" dirty="0"/>
              <a:t> </a:t>
            </a:r>
            <a:r>
              <a:rPr lang="pt-BR" sz="2800" dirty="0"/>
              <a:t>/ </a:t>
            </a:r>
            <a:r>
              <a:rPr lang="pt-BR" sz="2800" i="1" dirty="0" err="1"/>
              <a:t>dx</a:t>
            </a:r>
            <a:r>
              <a:rPr lang="pt-BR" sz="2800" dirty="0"/>
              <a:t> = 3, ou:</a:t>
            </a:r>
            <a:r>
              <a:rPr lang="pt-BR" sz="2800" i="1" dirty="0"/>
              <a:t> </a:t>
            </a:r>
            <a:r>
              <a:rPr lang="pt-BR" sz="2800" i="1" dirty="0" err="1"/>
              <a:t>dx</a:t>
            </a:r>
            <a:r>
              <a:rPr lang="pt-BR" sz="2800" dirty="0"/>
              <a:t> = </a:t>
            </a:r>
            <a:r>
              <a:rPr lang="pt-BR" sz="2800" i="1" dirty="0" err="1"/>
              <a:t>du</a:t>
            </a:r>
            <a:r>
              <a:rPr lang="pt-BR" sz="2800" i="1" dirty="0"/>
              <a:t> </a:t>
            </a:r>
            <a:r>
              <a:rPr lang="pt-BR" sz="2800" dirty="0"/>
              <a:t>/ 3.</a:t>
            </a:r>
            <a:r>
              <a:rPr lang="pt-BR" sz="2800" i="1" dirty="0"/>
              <a:t> </a:t>
            </a:r>
            <a:r>
              <a:rPr lang="pt-BR" sz="2800" dirty="0"/>
              <a:t>Assim: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pPr marL="0" indent="0">
              <a:buNone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514350" indent="-514350" algn="just">
              <a:buAutoNum type="alphaLcParenR"/>
            </a:pPr>
            <a:endParaRPr lang="pt-BR" sz="2800" i="1" dirty="0" smtClean="0"/>
          </a:p>
          <a:p>
            <a:pPr marL="514350" indent="-514350">
              <a:buAutoNum type="alphaLcParenR"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74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1907704" y="3645024"/>
                <a:ext cx="4968552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pt-B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num>
                                <m:den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  <m:sup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p>
                              </m:sSup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nary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</m:e>
                      </m:nary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645024"/>
                <a:ext cx="4968552" cy="9687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69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Integração por Substituição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15406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Exemplo 4:</a:t>
            </a:r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pPr marL="0" indent="0">
              <a:buNone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514350" indent="-514350" algn="just">
              <a:buAutoNum type="alphaLcParenR"/>
            </a:pPr>
            <a:endParaRPr lang="pt-BR" sz="2800" i="1" dirty="0" smtClean="0"/>
          </a:p>
          <a:p>
            <a:pPr marL="514350" indent="-514350">
              <a:buAutoNum type="alphaLcParenR"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74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411760" y="2708920"/>
                <a:ext cx="3525299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+4 )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708920"/>
                <a:ext cx="3525299" cy="9687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562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Integração por Substituição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15406"/>
            <a:ext cx="8229600" cy="49099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Resolução do Exemplo 4:</a:t>
            </a:r>
          </a:p>
          <a:p>
            <a:pPr marL="0" indent="0">
              <a:buNone/>
            </a:pPr>
            <a:r>
              <a:rPr lang="pt-BR" sz="2800" dirty="0" smtClean="0"/>
              <a:t> </a:t>
            </a:r>
            <a:r>
              <a:rPr lang="pt-BR" sz="2800" dirty="0"/>
              <a:t>Fazendo: u = 3</a:t>
            </a:r>
            <a:r>
              <a:rPr lang="pt-BR" sz="2800" i="1" dirty="0"/>
              <a:t>x + </a:t>
            </a:r>
            <a:r>
              <a:rPr lang="pt-BR" sz="2800" dirty="0"/>
              <a:t>4</a:t>
            </a:r>
            <a:r>
              <a:rPr lang="pt-BR" sz="2800" baseline="30000" dirty="0"/>
              <a:t> </a:t>
            </a:r>
            <a:r>
              <a:rPr lang="pt-BR" sz="2800" dirty="0"/>
              <a:t>, então </a:t>
            </a:r>
            <a:r>
              <a:rPr lang="pt-BR" sz="2800" i="1" dirty="0" err="1"/>
              <a:t>du</a:t>
            </a:r>
            <a:r>
              <a:rPr lang="pt-BR" sz="2800" i="1" dirty="0"/>
              <a:t> </a:t>
            </a:r>
            <a:r>
              <a:rPr lang="pt-BR" sz="2800" dirty="0"/>
              <a:t>/ </a:t>
            </a:r>
            <a:r>
              <a:rPr lang="pt-BR" sz="2800" i="1" dirty="0" err="1"/>
              <a:t>dx</a:t>
            </a:r>
            <a:r>
              <a:rPr lang="pt-BR" sz="2800" dirty="0"/>
              <a:t> = 3, ou:</a:t>
            </a:r>
            <a:r>
              <a:rPr lang="pt-BR" sz="2800" i="1" dirty="0"/>
              <a:t> </a:t>
            </a:r>
            <a:r>
              <a:rPr lang="pt-BR" sz="2800" i="1" dirty="0" err="1"/>
              <a:t>dx</a:t>
            </a:r>
            <a:r>
              <a:rPr lang="pt-BR" sz="2800" dirty="0"/>
              <a:t> = </a:t>
            </a:r>
            <a:r>
              <a:rPr lang="pt-BR" sz="2800" i="1" dirty="0" err="1"/>
              <a:t>du</a:t>
            </a:r>
            <a:r>
              <a:rPr lang="pt-BR" sz="2800" i="1" dirty="0"/>
              <a:t> </a:t>
            </a:r>
            <a:r>
              <a:rPr lang="pt-BR" sz="2800" dirty="0"/>
              <a:t>/ 3.</a:t>
            </a:r>
            <a:r>
              <a:rPr lang="pt-BR" sz="2800" i="1" dirty="0"/>
              <a:t> </a:t>
            </a:r>
            <a:r>
              <a:rPr lang="pt-BR" sz="2800" dirty="0"/>
              <a:t>Assim: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514350" indent="-514350" algn="just">
              <a:buAutoNum type="alphaLcParenR"/>
            </a:pPr>
            <a:endParaRPr lang="pt-BR" sz="2800" i="1" dirty="0" smtClean="0"/>
          </a:p>
          <a:p>
            <a:pPr marL="514350" indent="-514350">
              <a:buAutoNum type="alphaLcParenR"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74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331640" y="3893107"/>
                <a:ext cx="6624736" cy="5759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(3</m:t>
                            </m:r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+4 )</m:t>
                            </m:r>
                          </m:e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pt-BR" sz="2400" dirty="0" smtClean="0"/>
                  <a:t>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p>
                            </m:sSup>
                          </m:num>
                          <m:den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nary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pt-B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pt-B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b="0" i="1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pt-BR" sz="2400" b="0" i="1" dirty="0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sup>
                        </m:sSup>
                      </m:num>
                      <m:den>
                        <m:r>
                          <a:rPr lang="pt-BR" sz="2400" b="0" i="1" dirty="0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pt-BR" sz="24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sz="2400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pt-BR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(3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+4)</m:t>
                            </m:r>
                          </m:e>
                          <m:sup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sz="2400" dirty="0" smtClean="0"/>
                  <a:t>+C</a:t>
                </a:r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893107"/>
                <a:ext cx="6624736" cy="575927"/>
              </a:xfrm>
              <a:prstGeom prst="rect">
                <a:avLst/>
              </a:prstGeom>
              <a:blipFill rotWithShape="0">
                <a:blip r:embed="rId2"/>
                <a:stretch>
                  <a:fillRect r="-276" b="-180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14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Integração por Partes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15406"/>
            <a:ext cx="8229600" cy="49099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dirty="0"/>
              <a:t>Sejam </a:t>
            </a:r>
            <a:r>
              <a:rPr lang="pt-BR" sz="2800" i="1" dirty="0"/>
              <a:t>f(x)</a:t>
            </a:r>
            <a:r>
              <a:rPr lang="pt-BR" sz="2800" dirty="0"/>
              <a:t> e </a:t>
            </a:r>
            <a:r>
              <a:rPr lang="pt-BR" sz="2800" i="1" dirty="0"/>
              <a:t>g(x)</a:t>
            </a:r>
            <a:r>
              <a:rPr lang="pt-BR" sz="2800" dirty="0"/>
              <a:t> funções deriváveis em (</a:t>
            </a:r>
            <a:r>
              <a:rPr lang="pt-BR" sz="2800" dirty="0" err="1"/>
              <a:t>a,b</a:t>
            </a:r>
            <a:r>
              <a:rPr lang="pt-BR" sz="2800" dirty="0"/>
              <a:t>), temos que:</a:t>
            </a:r>
          </a:p>
          <a:p>
            <a:pPr marL="0" indent="0" algn="ctr">
              <a:buNone/>
            </a:pPr>
            <a:r>
              <a:rPr lang="pt-BR" dirty="0"/>
              <a:t>[</a:t>
            </a:r>
            <a:r>
              <a:rPr lang="pt-BR" i="1" dirty="0" smtClean="0"/>
              <a:t>f(x)</a:t>
            </a:r>
            <a:r>
              <a:rPr lang="pt-BR" dirty="0" smtClean="0"/>
              <a:t>.</a:t>
            </a:r>
            <a:r>
              <a:rPr lang="pt-BR" i="1" dirty="0" smtClean="0"/>
              <a:t>g(x</a:t>
            </a:r>
            <a:r>
              <a:rPr lang="pt-BR" i="1" dirty="0"/>
              <a:t>)</a:t>
            </a:r>
            <a:r>
              <a:rPr lang="pt-BR" dirty="0"/>
              <a:t>] = </a:t>
            </a:r>
            <a:r>
              <a:rPr lang="pt-BR" i="1" dirty="0"/>
              <a:t>f’(</a:t>
            </a:r>
            <a:r>
              <a:rPr lang="pt-BR" i="1" dirty="0" smtClean="0"/>
              <a:t>x).g(x</a:t>
            </a:r>
            <a:r>
              <a:rPr lang="pt-BR" i="1" dirty="0"/>
              <a:t>) </a:t>
            </a:r>
            <a:r>
              <a:rPr lang="pt-BR" dirty="0"/>
              <a:t>+ </a:t>
            </a:r>
            <a:r>
              <a:rPr lang="pt-BR" i="1" dirty="0"/>
              <a:t>f(x</a:t>
            </a:r>
            <a:r>
              <a:rPr lang="pt-BR" i="1" dirty="0" smtClean="0"/>
              <a:t>).g</a:t>
            </a:r>
            <a:r>
              <a:rPr lang="pt-BR" i="1" dirty="0"/>
              <a:t>’(x)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800" i="1" dirty="0"/>
          </a:p>
          <a:p>
            <a:pPr marL="0" indent="0">
              <a:buNone/>
            </a:pPr>
            <a:r>
              <a:rPr lang="pt-BR" sz="2800" i="1" dirty="0"/>
              <a:t>E, </a:t>
            </a:r>
            <a:r>
              <a:rPr lang="pt-BR" sz="2800" i="1" dirty="0" smtClean="0"/>
              <a:t>		f(x).g</a:t>
            </a:r>
            <a:r>
              <a:rPr lang="pt-BR" sz="2800" i="1" dirty="0"/>
              <a:t>’(x) = [</a:t>
            </a:r>
            <a:r>
              <a:rPr lang="pt-BR" sz="2800" i="1" dirty="0" smtClean="0"/>
              <a:t>f(x).g(x</a:t>
            </a:r>
            <a:r>
              <a:rPr lang="pt-BR" sz="2800" i="1" dirty="0"/>
              <a:t>)] – f’(</a:t>
            </a:r>
            <a:r>
              <a:rPr lang="pt-BR" sz="2800" i="1" dirty="0" smtClean="0"/>
              <a:t>x).g(x</a:t>
            </a:r>
            <a:r>
              <a:rPr lang="pt-BR" sz="2800" i="1" dirty="0"/>
              <a:t>)  </a:t>
            </a:r>
          </a:p>
          <a:p>
            <a:pPr marL="514350" indent="-514350" algn="just">
              <a:buAutoNum type="alphaLcParenR"/>
            </a:pPr>
            <a:endParaRPr lang="pt-BR" sz="2800" i="1" dirty="0" smtClean="0"/>
          </a:p>
          <a:p>
            <a:pPr marL="514350" indent="-514350">
              <a:buAutoNum type="alphaLcParenR"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74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06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Integração por Partes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15406"/>
            <a:ext cx="8229600" cy="4909938"/>
          </a:xfrm>
        </p:spPr>
        <p:txBody>
          <a:bodyPr>
            <a:noAutofit/>
          </a:bodyPr>
          <a:lstStyle/>
          <a:p>
            <a:r>
              <a:rPr lang="pt-BR" sz="2800" dirty="0"/>
              <a:t>A integração por partes é deduzida a partir da regra da derivada do produto, e é escrita da seguinte forma: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/>
              <a:t>Considerando: </a:t>
            </a:r>
            <a:r>
              <a:rPr lang="pt-BR" sz="2800" i="1" dirty="0"/>
              <a:t>u=f(x)  </a:t>
            </a:r>
            <a:r>
              <a:rPr lang="pt-BR" sz="2800" dirty="0"/>
              <a:t>     </a:t>
            </a:r>
            <a:r>
              <a:rPr lang="pt-BR" sz="2800" i="1" dirty="0" err="1"/>
              <a:t>du</a:t>
            </a:r>
            <a:r>
              <a:rPr lang="pt-BR" sz="2800" i="1" dirty="0"/>
              <a:t>= f’(x)</a:t>
            </a:r>
          </a:p>
          <a:p>
            <a:pPr marL="0" indent="0">
              <a:buNone/>
            </a:pPr>
            <a:r>
              <a:rPr lang="pt-BR" sz="2800" dirty="0"/>
              <a:t>E, </a:t>
            </a:r>
            <a:r>
              <a:rPr lang="pt-BR" sz="2800" i="1" dirty="0"/>
              <a:t>v=g(x)</a:t>
            </a:r>
            <a:r>
              <a:rPr lang="pt-BR" sz="2800" dirty="0"/>
              <a:t>        </a:t>
            </a:r>
            <a:r>
              <a:rPr lang="pt-BR" sz="2800" i="1" dirty="0" err="1"/>
              <a:t>dv</a:t>
            </a:r>
            <a:r>
              <a:rPr lang="pt-BR" sz="2800" i="1" dirty="0"/>
              <a:t> = g’(x)</a:t>
            </a:r>
          </a:p>
          <a:p>
            <a:pPr marL="0" indent="0">
              <a:buNone/>
            </a:pPr>
            <a:endParaRPr lang="pt-BR" sz="2800" i="1" dirty="0"/>
          </a:p>
          <a:p>
            <a:pPr marL="0" indent="0">
              <a:buNone/>
            </a:pPr>
            <a:r>
              <a:rPr lang="pt-BR" sz="2800" i="1" dirty="0"/>
              <a:t>Logo: </a:t>
            </a:r>
          </a:p>
          <a:p>
            <a:pPr marL="514350" indent="-514350" algn="just">
              <a:buAutoNum type="alphaLcParenR"/>
            </a:pPr>
            <a:endParaRPr lang="pt-BR" sz="2800" i="1" dirty="0" smtClean="0"/>
          </a:p>
          <a:p>
            <a:pPr marL="514350" indent="-514350">
              <a:buAutoNum type="alphaLcParenR"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74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619672" y="2909405"/>
                <a:ext cx="5328592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909405"/>
                <a:ext cx="5328592" cy="7265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1619672" y="5445224"/>
                <a:ext cx="5328592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445224"/>
                <a:ext cx="5328592" cy="7265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5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Integração por Partes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15406"/>
            <a:ext cx="8229600" cy="49099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dirty="0"/>
              <a:t>Exemplo, seja a integral :  </a:t>
            </a:r>
          </a:p>
          <a:p>
            <a:pPr marL="0" indent="0">
              <a:buNone/>
            </a:pPr>
            <a:endParaRPr lang="pt-BR" sz="2800" i="1" dirty="0"/>
          </a:p>
          <a:p>
            <a:pPr marL="0" indent="0">
              <a:buNone/>
            </a:pPr>
            <a:endParaRPr lang="pt-BR" sz="2800" dirty="0"/>
          </a:p>
          <a:p>
            <a:pPr marL="514350" indent="-514350" algn="just">
              <a:buAutoNum type="alphaLcParenR"/>
            </a:pPr>
            <a:endParaRPr lang="pt-BR" sz="2800" i="1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/>
              <a:t>Neste caso,</a:t>
            </a:r>
          </a:p>
          <a:p>
            <a:pPr marL="0" indent="0">
              <a:buNone/>
            </a:pPr>
            <a:endParaRPr lang="pt-BR" sz="2800" i="1" dirty="0"/>
          </a:p>
          <a:p>
            <a:pPr marL="0" indent="0">
              <a:buNone/>
            </a:pPr>
            <a:r>
              <a:rPr lang="pt-BR" sz="2800" i="1" dirty="0"/>
              <a:t>E, </a:t>
            </a:r>
          </a:p>
          <a:p>
            <a:pPr marL="514350" indent="-514350" algn="just">
              <a:buAutoNum type="alphaLcParenR"/>
            </a:pPr>
            <a:endParaRPr lang="pt-BR" sz="2800" i="1" dirty="0" smtClean="0"/>
          </a:p>
          <a:p>
            <a:pPr marL="514350" indent="-514350">
              <a:buAutoNum type="alphaLcParenR"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74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2339752" y="2636912"/>
                <a:ext cx="3525299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𝑥𝑙𝑛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636912"/>
                <a:ext cx="3525299" cy="9687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2267744" y="3533631"/>
                <a:ext cx="5256584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sSup>
                            <m:sSup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  </m:t>
                          </m:r>
                        </m:e>
                      </m:func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533631"/>
                <a:ext cx="5256584" cy="6914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57200" y="4563720"/>
                <a:ext cx="6772987" cy="630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fName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  </m:t>
                          </m:r>
                        </m:e>
                      </m:func>
                      <m:f>
                        <m:fPr>
                          <m:ctrlPr>
                            <a:rPr lang="pt-BR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2400" b="0" i="1" baseline="3000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pt-BR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563720"/>
                <a:ext cx="6772987" cy="630109"/>
              </a:xfrm>
              <a:prstGeom prst="rect">
                <a:avLst/>
              </a:prstGeom>
              <a:blipFill rotWithShape="0">
                <a:blip r:embed="rId4"/>
                <a:stretch>
                  <a:fillRect t="-679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961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Integração por Partes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15406"/>
            <a:ext cx="8229600" cy="49099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dirty="0"/>
              <a:t>Então:  </a:t>
            </a:r>
          </a:p>
          <a:p>
            <a:pPr marL="0" indent="0">
              <a:buNone/>
            </a:pPr>
            <a:endParaRPr lang="pt-BR" sz="2800" i="1" dirty="0"/>
          </a:p>
          <a:p>
            <a:pPr marL="0" indent="0">
              <a:buNone/>
            </a:pPr>
            <a:endParaRPr lang="pt-BR" sz="2800" dirty="0"/>
          </a:p>
          <a:p>
            <a:pPr marL="514350" indent="-514350" algn="just">
              <a:buAutoNum type="alphaLcParenR"/>
            </a:pPr>
            <a:endParaRPr lang="pt-BR" sz="2800" i="1" dirty="0"/>
          </a:p>
          <a:p>
            <a:pPr marL="0" indent="0">
              <a:buNone/>
            </a:pPr>
            <a:endParaRPr lang="pt-BR" sz="2800" i="1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514350" indent="-514350" algn="just">
              <a:buAutoNum type="alphaLcParenR"/>
            </a:pPr>
            <a:endParaRPr lang="pt-BR" sz="2800" i="1" dirty="0" smtClean="0"/>
          </a:p>
          <a:p>
            <a:pPr marL="514350" indent="-514350">
              <a:buAutoNum type="alphaLcParenR"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74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683568" y="3501008"/>
                <a:ext cx="3525299" cy="9950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𝑥𝑙𝑛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24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pt-BR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pt-BR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pt-BR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f>
                                    <m:fPr>
                                      <m:ctrlPr>
                                        <a:rPr lang="pt-BR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pt-BR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nary>
                              <m:f>
                                <m:f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pt-BR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pt-BR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</m:e>
                          </m:func>
                          <m:f>
                            <m:f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24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sz="24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2400" i="1" baseline="3000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pt-BR" sz="24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pt-BR" sz="24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pt-BR" sz="2400" dirty="0"/>
                            <m:t> 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501008"/>
                <a:ext cx="3525299" cy="995081"/>
              </a:xfrm>
              <a:prstGeom prst="rect">
                <a:avLst/>
              </a:prstGeom>
              <a:blipFill rotWithShape="0">
                <a:blip r:embed="rId2"/>
                <a:stretch>
                  <a:fillRect r="-11124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3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Tecnicas</a:t>
            </a:r>
            <a:r>
              <a:rPr lang="pt-BR" b="1" dirty="0" smtClean="0"/>
              <a:t> de Integração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800" dirty="0" smtClean="0"/>
              <a:t>Nem </a:t>
            </a:r>
            <a:r>
              <a:rPr lang="pt-BR" sz="2800" dirty="0"/>
              <a:t>sempre é possível obter a integral indefinida de uma função usando-se as fórmulas de integração das principais funções. Algumas vezes temos de recorrer a algumas técnicas </a:t>
            </a:r>
            <a:r>
              <a:rPr lang="pt-BR" sz="2800" dirty="0" smtClean="0"/>
              <a:t>específicas. </a:t>
            </a:r>
            <a:endParaRPr lang="pt-BR" sz="2800" dirty="0"/>
          </a:p>
          <a:p>
            <a:pPr algn="just"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800" dirty="0" smtClean="0"/>
              <a:t>A </a:t>
            </a:r>
            <a:r>
              <a:rPr lang="pt-BR" sz="2800" dirty="0"/>
              <a:t>integral de multiplicação ou divisão de funções não pode ser resolvida de maneira imediata como é válido para a integral de uma soma, por exemplo, que é a soma das integrais. Para casos como este, utilizam-se dois métodos: integração por substituição e por partes.</a:t>
            </a:r>
          </a:p>
          <a:p>
            <a:pPr marL="0" indent="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7501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Integração por Substituição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800" dirty="0" smtClean="0"/>
              <a:t>A </a:t>
            </a:r>
            <a:r>
              <a:rPr lang="pt-BR" sz="2800" dirty="0"/>
              <a:t>Integração por substituição consiste em dividir a variável da função a ser integrada de modo a obtermos uma integral imediata, ou que seja mais simples de calcular.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/>
              <a:t>A ideia baseia-se na relação:</a:t>
            </a:r>
          </a:p>
          <a:p>
            <a:pPr marL="514350" indent="-514350">
              <a:buAutoNum type="alphaLcParenR"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2843808" y="4221088"/>
                <a:ext cx="4248472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f>
                                <m:f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221088"/>
                <a:ext cx="4248472" cy="7265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427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0953" y="77239"/>
            <a:ext cx="8229600" cy="1143000"/>
          </a:xfrm>
        </p:spPr>
        <p:txBody>
          <a:bodyPr/>
          <a:lstStyle/>
          <a:p>
            <a:r>
              <a:rPr lang="pt-BR" b="1" dirty="0"/>
              <a:t>Integração por Substituição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5" y="1135127"/>
            <a:ext cx="9036496" cy="570263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Assim</a:t>
            </a:r>
            <a:r>
              <a:rPr lang="pt-BR" sz="2800" dirty="0"/>
              <a:t>, seja </a:t>
            </a:r>
            <a:r>
              <a:rPr lang="pt-BR" sz="2800" i="1" dirty="0"/>
              <a:t>g</a:t>
            </a:r>
            <a:r>
              <a:rPr lang="pt-BR" sz="2800" dirty="0"/>
              <a:t> uma primitiva de </a:t>
            </a:r>
            <a:r>
              <a:rPr lang="pt-BR" sz="2800" i="1" dirty="0"/>
              <a:t>f,</a:t>
            </a:r>
            <a:r>
              <a:rPr lang="pt-BR" sz="2800" dirty="0"/>
              <a:t> </a:t>
            </a:r>
            <a:r>
              <a:rPr lang="pt-BR" sz="2800" dirty="0" smtClean="0"/>
              <a:t>logo:</a:t>
            </a:r>
          </a:p>
          <a:p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116631"/>
            <a:ext cx="104406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2195736" y="2564904"/>
                <a:ext cx="4605419" cy="620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pt-BR" sz="2800" i="1">
                        <a:latin typeface="Cambria Math" panose="02040503050406030204" pitchFamily="18" charset="0"/>
                      </a:rPr>
                      <m:t>. </m:t>
                    </m:r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pt-BR" sz="2800" dirty="0" smtClean="0"/>
                  <a:t> = 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pt-BR" sz="2800" dirty="0"/>
                      <m:t> </m:t>
                    </m:r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pt-BR" sz="2800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564904"/>
                <a:ext cx="4605419" cy="620554"/>
              </a:xfrm>
              <a:prstGeom prst="rect">
                <a:avLst/>
              </a:prstGeom>
              <a:blipFill rotWithShape="0">
                <a:blip r:embed="rId2"/>
                <a:stretch>
                  <a:fillRect t="-980" b="-196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33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Integração por Substituição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/>
              <a:t>Consequentemente:</a:t>
            </a:r>
            <a:endParaRPr lang="pt-BR" sz="2800" i="1" dirty="0" smtClean="0"/>
          </a:p>
          <a:p>
            <a:pPr marL="514350" indent="-514350">
              <a:buAutoNum type="alphaLcParenR"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123728" y="2483768"/>
                <a:ext cx="4605419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𝑑𝑢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. </m:t>
                              </m:r>
                              <m:f>
                                <m:f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483768"/>
                <a:ext cx="4605419" cy="9687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765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Integração por Substituição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Das </a:t>
            </a:r>
            <a:r>
              <a:rPr lang="pt-BR" sz="2800" dirty="0"/>
              <a:t>duas relações </a:t>
            </a:r>
            <a:r>
              <a:rPr lang="pt-BR" sz="2800" dirty="0" smtClean="0"/>
              <a:t>anteriores </a:t>
            </a:r>
            <a:r>
              <a:rPr lang="pt-BR" sz="2800" dirty="0"/>
              <a:t>temos: </a:t>
            </a:r>
            <a:endParaRPr lang="pt-BR" sz="2800" i="1" dirty="0" smtClean="0"/>
          </a:p>
          <a:p>
            <a:pPr marL="514350" indent="-514350" algn="just">
              <a:buAutoNum type="alphaLcParenR"/>
            </a:pPr>
            <a:endParaRPr lang="pt-BR" sz="2800" i="1" dirty="0" smtClean="0"/>
          </a:p>
          <a:p>
            <a:pPr marL="0" indent="0">
              <a:buNone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2051720" y="3119385"/>
                <a:ext cx="4605419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𝑑𝑢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. </m:t>
                              </m:r>
                              <m:f>
                                <m:f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119385"/>
                <a:ext cx="4605419" cy="9687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59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6833" y="121542"/>
            <a:ext cx="8229600" cy="1143000"/>
          </a:xfrm>
        </p:spPr>
        <p:txBody>
          <a:bodyPr/>
          <a:lstStyle/>
          <a:p>
            <a:r>
              <a:rPr lang="pt-BR" b="1" dirty="0"/>
              <a:t>Integração por Substituição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15406"/>
                <a:ext cx="8229600" cy="4525963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ü"/>
                </a:pPr>
                <a:r>
                  <a:rPr lang="pt-BR" sz="2800" dirty="0" smtClean="0"/>
                  <a:t>Exemplo 1:</a:t>
                </a:r>
                <a:endParaRPr lang="pt-BR" sz="2800" dirty="0" smtClean="0"/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pt-BR" sz="2800" dirty="0" smtClean="0"/>
                  <a:t>Como resolver a Integral </a:t>
                </a:r>
              </a:p>
              <a:p>
                <a:pPr marL="0" indent="0">
                  <a:buNone/>
                </a:pPr>
                <a:endParaRPr lang="pt-BR" sz="2800" i="1" dirty="0" smtClean="0"/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r>
                  <a:rPr lang="pt-BR" sz="2800" dirty="0" smtClean="0"/>
                  <a:t>Fazendo </a:t>
                </a:r>
                <a:r>
                  <a:rPr lang="pt-BR" sz="2800" i="1" dirty="0"/>
                  <a:t>u</a:t>
                </a:r>
                <a14:m>
                  <m:oMath xmlns:m="http://schemas.openxmlformats.org/officeDocument/2006/math">
                    <m:r>
                      <a:rPr lang="pt-BR" sz="28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1+</m:t>
                    </m:r>
                    <m:sSup>
                      <m:sSup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pt-BR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2800" dirty="0" smtClean="0"/>
                  <a:t>, então: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1" dirty="0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pt-BR" sz="2800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pt-BR" sz="28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pt-BR" sz="2800" dirty="0"/>
              </a:p>
              <a:p>
                <a:pPr marL="514350" indent="-514350" algn="just">
                  <a:buAutoNum type="alphaLcParenR"/>
                </a:pPr>
                <a:endParaRPr lang="pt-BR" sz="2800" i="1" dirty="0" smtClean="0"/>
              </a:p>
              <a:p>
                <a:pPr marL="514350" indent="-514350">
                  <a:buAutoNum type="alphaLcParenR"/>
                </a:pPr>
                <a:endParaRPr lang="pt-BR" sz="2800" i="1" dirty="0" smtClean="0"/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endParaRPr lang="pt-BR" sz="2800" dirty="0" smtClean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15406"/>
                <a:ext cx="8229600" cy="4525963"/>
              </a:xfrm>
              <a:blipFill rotWithShape="0">
                <a:blip r:embed="rId2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74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355976" y="1916833"/>
                <a:ext cx="3885339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1+ </m:t>
                              </m:r>
                              <m:sSup>
                                <m:sSup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916833"/>
                <a:ext cx="3885339" cy="968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4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Integração por Substituição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dirty="0"/>
              <a:t>Assim, a integral acima pode ser escrita como: </a:t>
            </a:r>
          </a:p>
          <a:p>
            <a:pPr marL="0" indent="0">
              <a:buNone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79815" y="2852936"/>
                <a:ext cx="8623964" cy="11301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pt-BR" sz="2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du</m:t>
                          </m:r>
                          <m: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28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1+ </m:t>
                                  </m:r>
                                  <m:sSup>
                                    <m:sSupPr>
                                      <m:ctrlPr>
                                        <a:rPr lang="pt-B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pt-BR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</m:fName>
                            <m:e>
                              <m:func>
                                <m:funcPr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pt-BR" sz="2800" b="0" i="0" smtClean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pt-B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2800" b="0" i="1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sSup>
                                        <m:sSupPr>
                                          <m:ctrlP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pt-B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func>
                            </m:e>
                          </m:func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pt-BR" sz="2800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15" y="2852936"/>
                <a:ext cx="8623964" cy="113018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56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Integração por Substituição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15406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Exemplo 2:</a:t>
            </a:r>
          </a:p>
          <a:p>
            <a:pPr marL="0" indent="0">
              <a:buNone/>
            </a:pPr>
            <a:r>
              <a:rPr lang="pt-BR" sz="2800" dirty="0" smtClean="0"/>
              <a:t> </a:t>
            </a:r>
          </a:p>
          <a:p>
            <a:pPr marL="0" indent="0">
              <a:buNone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514350" indent="-514350" algn="just">
              <a:buAutoNum type="alphaLcParenR"/>
            </a:pPr>
            <a:endParaRPr lang="pt-BR" sz="2800" i="1" dirty="0" smtClean="0"/>
          </a:p>
          <a:p>
            <a:pPr marL="514350" indent="-514350">
              <a:buAutoNum type="alphaLcParenR"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74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411760" y="2708920"/>
                <a:ext cx="3525299" cy="9687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den>
                          </m:f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708920"/>
                <a:ext cx="3525299" cy="9687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980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400</Words>
  <Application>Microsoft Office PowerPoint</Application>
  <PresentationFormat>Apresentação na tela (4:3)</PresentationFormat>
  <Paragraphs>131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Wingdings</vt:lpstr>
      <vt:lpstr>Tema do Office</vt:lpstr>
      <vt:lpstr>Escola Superior de Agricultura  “Luiz de Queiroz” Universidade de São Paulo    LCE0220 – Cálculo II</vt:lpstr>
      <vt:lpstr>Tecnicas de Integração</vt:lpstr>
      <vt:lpstr>Integração por Substituição</vt:lpstr>
      <vt:lpstr>Integração por Substituição</vt:lpstr>
      <vt:lpstr>Integração por Substituição</vt:lpstr>
      <vt:lpstr>Integração por Substituição</vt:lpstr>
      <vt:lpstr>Integração por Substituição</vt:lpstr>
      <vt:lpstr>Integração por Substituição</vt:lpstr>
      <vt:lpstr>Integração por Substituição</vt:lpstr>
      <vt:lpstr>Integração por Substituição</vt:lpstr>
      <vt:lpstr>Integração por Substituição</vt:lpstr>
      <vt:lpstr>Integração por Substituição</vt:lpstr>
      <vt:lpstr>Integração por Substituição</vt:lpstr>
      <vt:lpstr>Integração por Substituição</vt:lpstr>
      <vt:lpstr>Integração por Partes</vt:lpstr>
      <vt:lpstr>Integração por Partes</vt:lpstr>
      <vt:lpstr>Integração por Partes</vt:lpstr>
      <vt:lpstr>Integração por Partes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LCE2112 – Estatística Aplicada às Ciências Sociais e Ambientais</dc:title>
  <dc:creator>***</dc:creator>
  <cp:lastModifiedBy>Andréia Cristina Oliveira Adami</cp:lastModifiedBy>
  <cp:revision>157</cp:revision>
  <dcterms:created xsi:type="dcterms:W3CDTF">2014-08-05T19:39:36Z</dcterms:created>
  <dcterms:modified xsi:type="dcterms:W3CDTF">2018-03-08T15:01:46Z</dcterms:modified>
</cp:coreProperties>
</file>