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4" r:id="rId3"/>
    <p:sldId id="1270" r:id="rId4"/>
    <p:sldId id="1271" r:id="rId5"/>
    <p:sldId id="1269" r:id="rId6"/>
    <p:sldId id="1274" r:id="rId7"/>
    <p:sldId id="1273" r:id="rId8"/>
    <p:sldId id="1263" r:id="rId9"/>
    <p:sldId id="1264" r:id="rId10"/>
    <p:sldId id="1265" r:id="rId11"/>
    <p:sldId id="1266" r:id="rId12"/>
    <p:sldId id="1268" r:id="rId13"/>
    <p:sldId id="345" r:id="rId14"/>
    <p:sldId id="34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1BA"/>
    <a:srgbClr val="F2F2F2"/>
    <a:srgbClr val="E3E0DD"/>
    <a:srgbClr val="E4EAEC"/>
    <a:srgbClr val="C3CF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3918" autoAdjust="0"/>
  </p:normalViewPr>
  <p:slideViewPr>
    <p:cSldViewPr>
      <p:cViewPr varScale="1">
        <p:scale>
          <a:sx n="107" d="100"/>
          <a:sy n="107" d="100"/>
        </p:scale>
        <p:origin x="9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3CB38F-3509-46C8-A579-6B974B32E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2BFD5-13DC-413B-9246-0EA3B69DED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31596A-550E-4F12-AF7E-ACE0FC713BD3}" type="datetime1">
              <a:rPr lang="pt-BR"/>
              <a:pPr>
                <a:defRPr/>
              </a:pPr>
              <a:t>04/06/2019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BCF56-1AB9-41A9-857B-A24ED9FC22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ED840-801B-41F0-B28D-E13A0A69F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223D12-DA3B-461D-A629-E0969D808F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7DCE1F-43D3-4929-9ABB-46FAF42DE9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7D5F6-A3C6-40B4-A6AA-C87B4FC4E9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7EF592-2365-4528-8377-B4D31CC6AF15}" type="datetime1">
              <a:rPr lang="pt-BR"/>
              <a:pPr>
                <a:defRPr/>
              </a:pPr>
              <a:t>04/06/2019</a:t>
            </a:fld>
            <a:endParaRPr lang="pt-B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A36C8E9-15F2-453A-B547-25E08A1F42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F82D9B8-ED06-4259-81DD-27AE36088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92A8E-6D3C-4D2C-8EFF-9A52D37A50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DD2D7-9670-4202-811D-E97B8A835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9EC647-039F-4A18-B95B-7FBA10316D1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EC647-039F-4A18-B95B-7FBA10316D14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73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B5C1F-1B8C-4A62-857B-BA2FFCA51F8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B5C1F-1B8C-4A62-857B-BA2FFCA51F8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B5C1F-1B8C-4A62-857B-BA2FFCA51F8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EC647-039F-4A18-B95B-7FBA10316D14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91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6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1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6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0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3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1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8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0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1B235B-85EF-4FE6-AA8A-E05BC8CEC3A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7227E58-68ED-4B2F-BAB8-7B9F9FA407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889619"/>
            <a:ext cx="6953250" cy="2148981"/>
          </a:xfrm>
        </p:spPr>
        <p:txBody>
          <a:bodyPr>
            <a:normAutofit fontScale="90000"/>
          </a:bodyPr>
          <a:lstStyle/>
          <a:p>
            <a:r>
              <a:rPr lang="en-US" altLang="pt-B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Fundamentos</a:t>
            </a:r>
            <a:r>
              <a:rPr lang="en-US" alt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e </a:t>
            </a:r>
            <a:r>
              <a:rPr lang="en-US" altLang="pt-B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princípios</a:t>
            </a:r>
            <a:r>
              <a:rPr lang="en-US" alt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do </a:t>
            </a:r>
            <a:r>
              <a:rPr lang="en-US" altLang="pt-B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direito</a:t>
            </a:r>
            <a:r>
              <a:rPr lang="en-US" alt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empresarial </a:t>
            </a:r>
            <a:r>
              <a:rPr lang="pt-BR" sz="2700" dirty="0"/>
              <a:t>(DCO0221)</a:t>
            </a:r>
            <a:br>
              <a:rPr lang="pt-BR" altLang="pt-BR" sz="2200" dirty="0">
                <a:ea typeface="ＭＳ Ｐゴシック" panose="020B0600070205080204" pitchFamily="34" charset="-128"/>
              </a:rPr>
            </a:br>
            <a:r>
              <a:rPr lang="en-US" altLang="pt-BR" sz="2200" dirty="0">
                <a:ea typeface="ＭＳ Ｐゴシック" panose="020B0600070205080204" pitchFamily="34" charset="-128"/>
              </a:rPr>
              <a:t> </a:t>
            </a:r>
            <a:br>
              <a:rPr lang="pt-BR" altLang="pt-BR" sz="2200" dirty="0">
                <a:ea typeface="ＭＳ Ｐゴシック" panose="020B0600070205080204" pitchFamily="34" charset="-128"/>
              </a:rPr>
            </a:br>
            <a:r>
              <a:rPr lang="pt-BR" altLang="pt-BR" sz="2200" dirty="0">
                <a:ea typeface="ＭＳ Ｐゴシック" panose="020B0600070205080204" pitchFamily="34" charset="-128"/>
              </a:rPr>
              <a:t>tema 16 </a:t>
            </a:r>
            <a:br>
              <a:rPr lang="pt-BR" altLang="pt-BR" sz="2200" dirty="0">
                <a:ea typeface="ＭＳ Ｐゴシック" panose="020B0600070205080204" pitchFamily="34" charset="-128"/>
              </a:rPr>
            </a:br>
            <a:r>
              <a:rPr lang="pt-BR" sz="2000" b="1" dirty="0"/>
              <a:t>Corrupção e Governança corporativa</a:t>
            </a:r>
            <a:br>
              <a:rPr lang="pt-BR" sz="2000" dirty="0"/>
            </a:br>
            <a:endParaRPr lang="pt-BR" altLang="pt-B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B3CBA5D-C8D7-4089-B754-CEF7027E1B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53000" y="5181600"/>
            <a:ext cx="3447585" cy="1044529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sz="1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Carlos Portugal Gouvêa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Universidade de São Paulo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5961" y="1642833"/>
            <a:ext cx="7895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A Lei Anticorrupção prevê a responsabilização objetiva, no âmbito civil e administrativo, de empresas que praticam atos lesivos contra a administração pública nacional ou estrangeira.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Possibilidade</a:t>
            </a:r>
            <a:r>
              <a:rPr lang="en-US" sz="1400" dirty="0"/>
              <a:t> de </a:t>
            </a:r>
            <a:r>
              <a:rPr lang="en-US" sz="1400" dirty="0" err="1"/>
              <a:t>assinatura</a:t>
            </a:r>
            <a:r>
              <a:rPr lang="en-US" sz="1400" dirty="0"/>
              <a:t> de </a:t>
            </a:r>
            <a:r>
              <a:rPr lang="en-US" sz="1400" dirty="0" err="1"/>
              <a:t>acordos</a:t>
            </a:r>
            <a:r>
              <a:rPr lang="en-US" sz="1400" dirty="0"/>
              <a:t> de </a:t>
            </a:r>
            <a:r>
              <a:rPr lang="en-US" sz="1400" dirty="0" err="1"/>
              <a:t>leniência</a:t>
            </a:r>
            <a:r>
              <a:rPr lang="en-US" sz="1400" dirty="0"/>
              <a:t> com </a:t>
            </a:r>
            <a:r>
              <a:rPr lang="en-US" sz="1400" dirty="0" err="1"/>
              <a:t>redução</a:t>
            </a:r>
            <a:r>
              <a:rPr lang="en-US" sz="1400" dirty="0"/>
              <a:t> de </a:t>
            </a:r>
            <a:r>
              <a:rPr lang="en-US" sz="1400" dirty="0" err="1"/>
              <a:t>até</a:t>
            </a:r>
            <a:r>
              <a:rPr lang="en-US" sz="1400" dirty="0"/>
              <a:t> 2/3 das </a:t>
            </a:r>
            <a:r>
              <a:rPr lang="en-US" sz="1400" dirty="0" err="1"/>
              <a:t>multas</a:t>
            </a:r>
            <a:r>
              <a:rPr lang="en-US" sz="1400" dirty="0"/>
              <a:t> </a:t>
            </a:r>
            <a:r>
              <a:rPr lang="en-US" sz="1400" dirty="0" err="1"/>
              <a:t>aplicáveis</a:t>
            </a:r>
            <a:r>
              <a:rPr lang="en-US" sz="1400" dirty="0"/>
              <a:t>.</a:t>
            </a:r>
          </a:p>
          <a:p>
            <a:pPr algn="just"/>
            <a:endParaRPr lang="en-US" sz="1400" dirty="0"/>
          </a:p>
        </p:txBody>
      </p:sp>
      <p:sp>
        <p:nvSpPr>
          <p:cNvPr id="4" name="Retângulo 3"/>
          <p:cNvSpPr/>
          <p:nvPr/>
        </p:nvSpPr>
        <p:spPr>
          <a:xfrm>
            <a:off x="4046517" y="5318533"/>
            <a:ext cx="127712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cs typeface="OpEN SANS"/>
              </a:rPr>
              <a:t>As multas aplicáveis são mensuradas através de um sistema de freios e contrapesos, de acordo com a receita bruta anual da entidade jurídica.</a:t>
            </a:r>
            <a:endParaRPr lang="en-US" sz="1000" dirty="0">
              <a:cs typeface="OpEN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64834" y="5202507"/>
            <a:ext cx="1778456" cy="1567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4" name="Rectangle 7"/>
          <p:cNvSpPr/>
          <p:nvPr/>
        </p:nvSpPr>
        <p:spPr>
          <a:xfrm>
            <a:off x="3375640" y="2663558"/>
            <a:ext cx="18514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1254"/>
            <a:r>
              <a:rPr lang="pt-BR" sz="1200" b="1" dirty="0">
                <a:latin typeface="+mj-lt"/>
                <a:cs typeface="Open sans"/>
              </a:rPr>
              <a:t>MULTAS APLICÁVEIS</a:t>
            </a:r>
          </a:p>
        </p:txBody>
      </p:sp>
      <p:sp>
        <p:nvSpPr>
          <p:cNvPr id="89" name="Rectangle 12"/>
          <p:cNvSpPr/>
          <p:nvPr/>
        </p:nvSpPr>
        <p:spPr>
          <a:xfrm rot="10800000">
            <a:off x="3672188" y="2844111"/>
            <a:ext cx="1258386" cy="449478"/>
          </a:xfrm>
          <a:custGeom>
            <a:avLst/>
            <a:gdLst>
              <a:gd name="connsiteX0" fmla="*/ 1509527 w 3019054"/>
              <a:gd name="connsiteY0" fmla="*/ 0 h 1510505"/>
              <a:gd name="connsiteX1" fmla="*/ 3019054 w 3019054"/>
              <a:gd name="connsiteY1" fmla="*/ 1509527 h 1510505"/>
              <a:gd name="connsiteX2" fmla="*/ 3019049 w 3019054"/>
              <a:gd name="connsiteY2" fmla="*/ 1509635 h 1510505"/>
              <a:gd name="connsiteX3" fmla="*/ 2480488 w 3019054"/>
              <a:gd name="connsiteY3" fmla="*/ 1510505 h 1510505"/>
              <a:gd name="connsiteX4" fmla="*/ 6 w 3019054"/>
              <a:gd name="connsiteY4" fmla="*/ 1509635 h 1510505"/>
              <a:gd name="connsiteX5" fmla="*/ 0 w 3019054"/>
              <a:gd name="connsiteY5" fmla="*/ 1509527 h 1510505"/>
              <a:gd name="connsiteX6" fmla="*/ 1509527 w 3019054"/>
              <a:gd name="connsiteY6" fmla="*/ 0 h 1510505"/>
              <a:gd name="connsiteX0" fmla="*/ 1509527 w 3019054"/>
              <a:gd name="connsiteY0" fmla="*/ 0 h 1510505"/>
              <a:gd name="connsiteX1" fmla="*/ 3019054 w 3019054"/>
              <a:gd name="connsiteY1" fmla="*/ 1509527 h 1510505"/>
              <a:gd name="connsiteX2" fmla="*/ 3019049 w 3019054"/>
              <a:gd name="connsiteY2" fmla="*/ 1509635 h 1510505"/>
              <a:gd name="connsiteX3" fmla="*/ 2480488 w 3019054"/>
              <a:gd name="connsiteY3" fmla="*/ 1510505 h 1510505"/>
              <a:gd name="connsiteX4" fmla="*/ 655700 w 3019054"/>
              <a:gd name="connsiteY4" fmla="*/ 1510505 h 1510505"/>
              <a:gd name="connsiteX5" fmla="*/ 6 w 3019054"/>
              <a:gd name="connsiteY5" fmla="*/ 1509635 h 1510505"/>
              <a:gd name="connsiteX6" fmla="*/ 0 w 3019054"/>
              <a:gd name="connsiteY6" fmla="*/ 1509527 h 1510505"/>
              <a:gd name="connsiteX7" fmla="*/ 1509527 w 3019054"/>
              <a:gd name="connsiteY7" fmla="*/ 0 h 1510505"/>
              <a:gd name="connsiteX0" fmla="*/ 655700 w 3019054"/>
              <a:gd name="connsiteY0" fmla="*/ 1510505 h 1603980"/>
              <a:gd name="connsiteX1" fmla="*/ 6 w 3019054"/>
              <a:gd name="connsiteY1" fmla="*/ 1509635 h 1603980"/>
              <a:gd name="connsiteX2" fmla="*/ 0 w 3019054"/>
              <a:gd name="connsiteY2" fmla="*/ 1509527 h 1603980"/>
              <a:gd name="connsiteX3" fmla="*/ 1509527 w 3019054"/>
              <a:gd name="connsiteY3" fmla="*/ 0 h 1603980"/>
              <a:gd name="connsiteX4" fmla="*/ 3019054 w 3019054"/>
              <a:gd name="connsiteY4" fmla="*/ 1509527 h 1603980"/>
              <a:gd name="connsiteX5" fmla="*/ 3019049 w 3019054"/>
              <a:gd name="connsiteY5" fmla="*/ 1509635 h 1603980"/>
              <a:gd name="connsiteX6" fmla="*/ 2480488 w 3019054"/>
              <a:gd name="connsiteY6" fmla="*/ 1510505 h 1603980"/>
              <a:gd name="connsiteX7" fmla="*/ 749175 w 3019054"/>
              <a:gd name="connsiteY7" fmla="*/ 1603980 h 1603980"/>
              <a:gd name="connsiteX0" fmla="*/ 655700 w 3019054"/>
              <a:gd name="connsiteY0" fmla="*/ 1510505 h 1510505"/>
              <a:gd name="connsiteX1" fmla="*/ 6 w 3019054"/>
              <a:gd name="connsiteY1" fmla="*/ 1509635 h 1510505"/>
              <a:gd name="connsiteX2" fmla="*/ 0 w 3019054"/>
              <a:gd name="connsiteY2" fmla="*/ 1509527 h 1510505"/>
              <a:gd name="connsiteX3" fmla="*/ 1509527 w 3019054"/>
              <a:gd name="connsiteY3" fmla="*/ 0 h 1510505"/>
              <a:gd name="connsiteX4" fmla="*/ 3019054 w 3019054"/>
              <a:gd name="connsiteY4" fmla="*/ 1509527 h 1510505"/>
              <a:gd name="connsiteX5" fmla="*/ 3019049 w 3019054"/>
              <a:gd name="connsiteY5" fmla="*/ 1509635 h 1510505"/>
              <a:gd name="connsiteX6" fmla="*/ 2480488 w 3019054"/>
              <a:gd name="connsiteY6" fmla="*/ 1510505 h 1510505"/>
              <a:gd name="connsiteX0" fmla="*/ 655700 w 3019054"/>
              <a:gd name="connsiteY0" fmla="*/ 1510505 h 1510505"/>
              <a:gd name="connsiteX1" fmla="*/ 6 w 3019054"/>
              <a:gd name="connsiteY1" fmla="*/ 1509635 h 1510505"/>
              <a:gd name="connsiteX2" fmla="*/ 0 w 3019054"/>
              <a:gd name="connsiteY2" fmla="*/ 1509527 h 1510505"/>
              <a:gd name="connsiteX3" fmla="*/ 1509527 w 3019054"/>
              <a:gd name="connsiteY3" fmla="*/ 0 h 1510505"/>
              <a:gd name="connsiteX4" fmla="*/ 3019054 w 3019054"/>
              <a:gd name="connsiteY4" fmla="*/ 1509527 h 1510505"/>
              <a:gd name="connsiteX5" fmla="*/ 3019049 w 3019054"/>
              <a:gd name="connsiteY5" fmla="*/ 1509635 h 1510505"/>
              <a:gd name="connsiteX0" fmla="*/ 6 w 3019054"/>
              <a:gd name="connsiteY0" fmla="*/ 1509635 h 1509635"/>
              <a:gd name="connsiteX1" fmla="*/ 0 w 3019054"/>
              <a:gd name="connsiteY1" fmla="*/ 1509527 h 1509635"/>
              <a:gd name="connsiteX2" fmla="*/ 1509527 w 3019054"/>
              <a:gd name="connsiteY2" fmla="*/ 0 h 1509635"/>
              <a:gd name="connsiteX3" fmla="*/ 3019054 w 3019054"/>
              <a:gd name="connsiteY3" fmla="*/ 1509527 h 1509635"/>
              <a:gd name="connsiteX4" fmla="*/ 3019049 w 3019054"/>
              <a:gd name="connsiteY4" fmla="*/ 1509635 h 150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054" h="1509635">
                <a:moveTo>
                  <a:pt x="6" y="1509635"/>
                </a:moveTo>
                <a:lnTo>
                  <a:pt x="0" y="1509527"/>
                </a:lnTo>
                <a:cubicBezTo>
                  <a:pt x="0" y="675838"/>
                  <a:pt x="675838" y="0"/>
                  <a:pt x="1509527" y="0"/>
                </a:cubicBezTo>
                <a:cubicBezTo>
                  <a:pt x="2343216" y="0"/>
                  <a:pt x="3019054" y="675838"/>
                  <a:pt x="3019054" y="1509527"/>
                </a:cubicBezTo>
                <a:cubicBezTo>
                  <a:pt x="3019052" y="1509563"/>
                  <a:pt x="3019051" y="1509599"/>
                  <a:pt x="3019049" y="1509635"/>
                </a:cubicBezTo>
              </a:path>
            </a:pathLst>
          </a:cu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90" name="Straight Connector 34"/>
          <p:cNvCxnSpPr/>
          <p:nvPr/>
        </p:nvCxnSpPr>
        <p:spPr>
          <a:xfrm>
            <a:off x="2115374" y="3180289"/>
            <a:ext cx="0" cy="364665"/>
          </a:xfrm>
          <a:prstGeom prst="line">
            <a:avLst/>
          </a:prstGeom>
          <a:noFill/>
          <a:ln w="12700" cmpd="sng">
            <a:solidFill>
              <a:srgbClr val="004C43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1" name="Straight Connector 35"/>
          <p:cNvCxnSpPr/>
          <p:nvPr/>
        </p:nvCxnSpPr>
        <p:spPr>
          <a:xfrm>
            <a:off x="6462258" y="3180289"/>
            <a:ext cx="0" cy="364665"/>
          </a:xfrm>
          <a:prstGeom prst="line">
            <a:avLst/>
          </a:prstGeom>
          <a:noFill/>
          <a:ln w="12700" cmpd="sng">
            <a:solidFill>
              <a:srgbClr val="004C43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2" name="Straight Connector 36"/>
          <p:cNvCxnSpPr/>
          <p:nvPr/>
        </p:nvCxnSpPr>
        <p:spPr>
          <a:xfrm>
            <a:off x="4683801" y="3180289"/>
            <a:ext cx="1778457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3" name="Straight Connector 39"/>
          <p:cNvCxnSpPr/>
          <p:nvPr/>
        </p:nvCxnSpPr>
        <p:spPr>
          <a:xfrm>
            <a:off x="2115376" y="3180289"/>
            <a:ext cx="1810437" cy="0"/>
          </a:xfrm>
          <a:prstGeom prst="line">
            <a:avLst/>
          </a:prstGeom>
          <a:noFill/>
          <a:ln w="12700" cmpd="sng">
            <a:solidFill>
              <a:srgbClr val="004B44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4" name="Oval 41"/>
          <p:cNvSpPr/>
          <p:nvPr/>
        </p:nvSpPr>
        <p:spPr>
          <a:xfrm>
            <a:off x="3879038" y="3155157"/>
            <a:ext cx="50265" cy="50265"/>
          </a:xfrm>
          <a:prstGeom prst="ellipse">
            <a:avLst/>
          </a:prstGeom>
          <a:solidFill>
            <a:srgbClr val="004C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Oval 42"/>
          <p:cNvSpPr/>
          <p:nvPr/>
        </p:nvSpPr>
        <p:spPr>
          <a:xfrm>
            <a:off x="4696456" y="3155157"/>
            <a:ext cx="50265" cy="50265"/>
          </a:xfrm>
          <a:prstGeom prst="ellipse">
            <a:avLst/>
          </a:prstGeom>
          <a:solidFill>
            <a:srgbClr val="004C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Oval 43"/>
          <p:cNvSpPr/>
          <p:nvPr/>
        </p:nvSpPr>
        <p:spPr>
          <a:xfrm>
            <a:off x="6437125" y="3155157"/>
            <a:ext cx="50265" cy="50265"/>
          </a:xfrm>
          <a:prstGeom prst="ellipse">
            <a:avLst/>
          </a:prstGeom>
          <a:solidFill>
            <a:srgbClr val="1135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Oval 44"/>
          <p:cNvSpPr/>
          <p:nvPr/>
        </p:nvSpPr>
        <p:spPr>
          <a:xfrm>
            <a:off x="2090242" y="3155157"/>
            <a:ext cx="50265" cy="50265"/>
          </a:xfrm>
          <a:prstGeom prst="ellipse">
            <a:avLst/>
          </a:prstGeom>
          <a:solidFill>
            <a:srgbClr val="1135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20"/>
          <p:cNvSpPr/>
          <p:nvPr/>
        </p:nvSpPr>
        <p:spPr>
          <a:xfrm>
            <a:off x="1294007" y="3523738"/>
            <a:ext cx="2207135" cy="364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45"/>
          <p:cNvSpPr/>
          <p:nvPr/>
        </p:nvSpPr>
        <p:spPr>
          <a:xfrm>
            <a:off x="1194736" y="3593338"/>
            <a:ext cx="2373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1254"/>
            <a:r>
              <a:rPr lang="pt-BR" sz="1200" b="1" dirty="0">
                <a:latin typeface="+mj-lt"/>
                <a:cs typeface="Open sans"/>
              </a:rPr>
              <a:t>SITUAÇÕES AGRAVANTES</a:t>
            </a:r>
          </a:p>
        </p:txBody>
      </p:sp>
      <p:sp>
        <p:nvSpPr>
          <p:cNvPr id="100" name="Rectangle 51"/>
          <p:cNvSpPr/>
          <p:nvPr/>
        </p:nvSpPr>
        <p:spPr>
          <a:xfrm>
            <a:off x="5642857" y="3523738"/>
            <a:ext cx="2071883" cy="3577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52"/>
          <p:cNvSpPr/>
          <p:nvPr/>
        </p:nvSpPr>
        <p:spPr>
          <a:xfrm>
            <a:off x="5573029" y="3575264"/>
            <a:ext cx="22500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1254"/>
            <a:r>
              <a:rPr lang="pt-BR" sz="1100" b="1" dirty="0">
                <a:latin typeface="+mj-lt"/>
                <a:cs typeface="Open sans"/>
              </a:rPr>
              <a:t>SITUAÇÕES MITIGADORAS</a:t>
            </a:r>
          </a:p>
        </p:txBody>
      </p:sp>
      <p:cxnSp>
        <p:nvCxnSpPr>
          <p:cNvPr id="102" name="Straight Connector 62"/>
          <p:cNvCxnSpPr/>
          <p:nvPr/>
        </p:nvCxnSpPr>
        <p:spPr>
          <a:xfrm>
            <a:off x="1189615" y="3698069"/>
            <a:ext cx="0" cy="2043315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3" name="Straight Connector 65"/>
          <p:cNvCxnSpPr/>
          <p:nvPr/>
        </p:nvCxnSpPr>
        <p:spPr>
          <a:xfrm flipH="1">
            <a:off x="1195683" y="3698069"/>
            <a:ext cx="98325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4" name="Straight Connector 70"/>
          <p:cNvCxnSpPr/>
          <p:nvPr/>
        </p:nvCxnSpPr>
        <p:spPr>
          <a:xfrm flipH="1">
            <a:off x="1195683" y="4225664"/>
            <a:ext cx="2329050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5" name="Rectangle 72"/>
          <p:cNvSpPr/>
          <p:nvPr/>
        </p:nvSpPr>
        <p:spPr>
          <a:xfrm>
            <a:off x="1184404" y="3960177"/>
            <a:ext cx="2480585" cy="289248"/>
          </a:xfrm>
          <a:prstGeom prst="rect">
            <a:avLst/>
          </a:prstGeom>
          <a:noFill/>
          <a:ln w="12700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>
                <a:solidFill>
                  <a:schemeClr val="tx1"/>
                </a:solidFill>
                <a:cs typeface="OpEN SANS"/>
              </a:rPr>
              <a:t>Continuidade no tempo (1% to 2.5%)</a:t>
            </a:r>
            <a:endParaRPr lang="pt-BR" sz="1200" dirty="0">
              <a:solidFill>
                <a:schemeClr val="tx1"/>
              </a:solidFill>
              <a:cs typeface="OpEN SANS"/>
            </a:endParaRPr>
          </a:p>
        </p:txBody>
      </p:sp>
      <p:sp>
        <p:nvSpPr>
          <p:cNvPr id="106" name="Rectangle 73"/>
          <p:cNvSpPr/>
          <p:nvPr/>
        </p:nvSpPr>
        <p:spPr>
          <a:xfrm>
            <a:off x="1187636" y="4252415"/>
            <a:ext cx="3147717" cy="321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pt-BR" sz="1200" dirty="0">
                <a:solidFill>
                  <a:schemeClr val="tx1"/>
                </a:solidFill>
                <a:cs typeface="OpEN SANS"/>
              </a:rPr>
              <a:t>Tolerância da direção da empresa (1% </a:t>
            </a:r>
            <a:r>
              <a:rPr lang="pt-BR" sz="1200" dirty="0" err="1">
                <a:solidFill>
                  <a:schemeClr val="tx1"/>
                </a:solidFill>
                <a:cs typeface="OpEN SANS"/>
              </a:rPr>
              <a:t>to</a:t>
            </a:r>
            <a:r>
              <a:rPr lang="pt-BR" sz="1200" dirty="0">
                <a:solidFill>
                  <a:schemeClr val="tx1"/>
                </a:solidFill>
                <a:cs typeface="OpEN SANS"/>
              </a:rPr>
              <a:t> 2.5%)</a:t>
            </a:r>
          </a:p>
        </p:txBody>
      </p:sp>
      <p:sp>
        <p:nvSpPr>
          <p:cNvPr id="109" name="Rectangle 77"/>
          <p:cNvSpPr/>
          <p:nvPr/>
        </p:nvSpPr>
        <p:spPr>
          <a:xfrm>
            <a:off x="1207598" y="4918435"/>
            <a:ext cx="1737127" cy="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marL="342907">
              <a:lnSpc>
                <a:spcPct val="115000"/>
              </a:lnSpc>
            </a:pPr>
            <a:endParaRPr lang="pt-BR" sz="900" dirty="0">
              <a:ea typeface="Calibri"/>
              <a:cs typeface="Times New Roman"/>
            </a:endParaRPr>
          </a:p>
        </p:txBody>
      </p:sp>
      <p:cxnSp>
        <p:nvCxnSpPr>
          <p:cNvPr id="110" name="Straight Connector 80"/>
          <p:cNvCxnSpPr>
            <a:cxnSpLocks/>
          </p:cNvCxnSpPr>
          <p:nvPr/>
        </p:nvCxnSpPr>
        <p:spPr>
          <a:xfrm flipH="1">
            <a:off x="1195683" y="4549303"/>
            <a:ext cx="3105698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1" name="Straight Connector 81"/>
          <p:cNvCxnSpPr>
            <a:cxnSpLocks/>
          </p:cNvCxnSpPr>
          <p:nvPr/>
        </p:nvCxnSpPr>
        <p:spPr>
          <a:xfrm flipH="1">
            <a:off x="1195683" y="4887983"/>
            <a:ext cx="3167228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2" name="Straight Connector 82"/>
          <p:cNvCxnSpPr>
            <a:cxnSpLocks/>
          </p:cNvCxnSpPr>
          <p:nvPr/>
        </p:nvCxnSpPr>
        <p:spPr>
          <a:xfrm flipH="1">
            <a:off x="1195683" y="5239338"/>
            <a:ext cx="2707469" cy="1165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83"/>
          <p:cNvCxnSpPr/>
          <p:nvPr/>
        </p:nvCxnSpPr>
        <p:spPr>
          <a:xfrm flipH="1">
            <a:off x="1195683" y="5480112"/>
            <a:ext cx="2321526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04"/>
          <p:cNvCxnSpPr/>
          <p:nvPr/>
        </p:nvCxnSpPr>
        <p:spPr>
          <a:xfrm flipH="1">
            <a:off x="5544532" y="3698069"/>
            <a:ext cx="1" cy="1628018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5" name="Straight Connector 105"/>
          <p:cNvCxnSpPr/>
          <p:nvPr/>
        </p:nvCxnSpPr>
        <p:spPr>
          <a:xfrm flipH="1">
            <a:off x="5544532" y="3698069"/>
            <a:ext cx="98325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6" name="Straight Connector 107"/>
          <p:cNvCxnSpPr/>
          <p:nvPr/>
        </p:nvCxnSpPr>
        <p:spPr>
          <a:xfrm flipH="1">
            <a:off x="5544532" y="4319104"/>
            <a:ext cx="2437980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9" name="Straight Connector 114"/>
          <p:cNvCxnSpPr/>
          <p:nvPr/>
        </p:nvCxnSpPr>
        <p:spPr>
          <a:xfrm flipH="1" flipV="1">
            <a:off x="5544532" y="4593584"/>
            <a:ext cx="2437980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0" name="Straight Connector 107"/>
          <p:cNvCxnSpPr/>
          <p:nvPr/>
        </p:nvCxnSpPr>
        <p:spPr>
          <a:xfrm flipH="1" flipV="1">
            <a:off x="5544532" y="4842630"/>
            <a:ext cx="2437980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2" name="Straight Connector 114"/>
          <p:cNvCxnSpPr/>
          <p:nvPr/>
        </p:nvCxnSpPr>
        <p:spPr>
          <a:xfrm flipH="1">
            <a:off x="5544532" y="5067698"/>
            <a:ext cx="2437980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2" name="Retângulo 141"/>
          <p:cNvSpPr/>
          <p:nvPr/>
        </p:nvSpPr>
        <p:spPr>
          <a:xfrm>
            <a:off x="841766" y="4585211"/>
            <a:ext cx="3957247" cy="28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7">
              <a:lnSpc>
                <a:spcPct val="115000"/>
              </a:lnSpc>
            </a:pPr>
            <a:r>
              <a:rPr lang="en-US" sz="1200" dirty="0" err="1">
                <a:cs typeface="OpEN SANS"/>
              </a:rPr>
              <a:t>Interrupção</a:t>
            </a:r>
            <a:r>
              <a:rPr lang="en-US" sz="1200" dirty="0">
                <a:cs typeface="OpEN SANS"/>
              </a:rPr>
              <a:t> de </a:t>
            </a:r>
            <a:r>
              <a:rPr lang="en-US" sz="1200" dirty="0" err="1">
                <a:cs typeface="OpEN SANS"/>
              </a:rPr>
              <a:t>obra</a:t>
            </a:r>
            <a:r>
              <a:rPr lang="en-US" sz="1200" dirty="0">
                <a:cs typeface="OpEN SANS"/>
              </a:rPr>
              <a:t> </a:t>
            </a:r>
            <a:r>
              <a:rPr lang="en-US" sz="1200" dirty="0" err="1">
                <a:cs typeface="OpEN SANS"/>
              </a:rPr>
              <a:t>ou</a:t>
            </a:r>
            <a:r>
              <a:rPr lang="en-US" sz="1200" dirty="0">
                <a:cs typeface="OpEN SANS"/>
              </a:rPr>
              <a:t> </a:t>
            </a:r>
            <a:r>
              <a:rPr lang="en-US" sz="1200" dirty="0" err="1">
                <a:cs typeface="OpEN SANS"/>
              </a:rPr>
              <a:t>serviço</a:t>
            </a:r>
            <a:r>
              <a:rPr lang="en-US" sz="1200" dirty="0">
                <a:cs typeface="OpEN SANS"/>
              </a:rPr>
              <a:t> </a:t>
            </a:r>
            <a:r>
              <a:rPr lang="en-US" sz="1200" dirty="0" err="1">
                <a:cs typeface="OpEN SANS"/>
              </a:rPr>
              <a:t>público</a:t>
            </a:r>
            <a:r>
              <a:rPr lang="en-US" sz="1200" dirty="0">
                <a:cs typeface="OpEN SANS"/>
              </a:rPr>
              <a:t> (1% to 4%)</a:t>
            </a:r>
            <a:endParaRPr lang="pt-BR" sz="1200" dirty="0">
              <a:cs typeface="OpEN SANS"/>
            </a:endParaRPr>
          </a:p>
        </p:txBody>
      </p:sp>
      <p:sp>
        <p:nvSpPr>
          <p:cNvPr id="143" name="Retângulo 142"/>
          <p:cNvSpPr/>
          <p:nvPr/>
        </p:nvSpPr>
        <p:spPr>
          <a:xfrm>
            <a:off x="843348" y="4929673"/>
            <a:ext cx="3419606" cy="28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7">
              <a:lnSpc>
                <a:spcPct val="115000"/>
              </a:lnSpc>
            </a:pPr>
            <a:r>
              <a:rPr lang="en-US" sz="1200" dirty="0" err="1">
                <a:cs typeface="OpEN SANS"/>
              </a:rPr>
              <a:t>Situação</a:t>
            </a:r>
            <a:r>
              <a:rPr lang="en-US" sz="1200" dirty="0">
                <a:cs typeface="OpEN SANS"/>
              </a:rPr>
              <a:t> </a:t>
            </a:r>
            <a:r>
              <a:rPr lang="en-US" sz="1200" dirty="0" err="1">
                <a:cs typeface="OpEN SANS"/>
              </a:rPr>
              <a:t>econômica</a:t>
            </a:r>
            <a:r>
              <a:rPr lang="en-US" sz="1200" dirty="0">
                <a:cs typeface="OpEN SANS"/>
              </a:rPr>
              <a:t> </a:t>
            </a:r>
            <a:r>
              <a:rPr lang="en-US" sz="1200" dirty="0" err="1">
                <a:cs typeface="OpEN SANS"/>
              </a:rPr>
              <a:t>positiva</a:t>
            </a:r>
            <a:r>
              <a:rPr lang="en-US" sz="1200" dirty="0">
                <a:cs typeface="OpEN SANS"/>
              </a:rPr>
              <a:t> da empresa (1%)</a:t>
            </a:r>
            <a:endParaRPr lang="pt-BR" sz="1200" dirty="0">
              <a:cs typeface="OpEN SANS"/>
            </a:endParaRPr>
          </a:p>
        </p:txBody>
      </p:sp>
      <p:sp>
        <p:nvSpPr>
          <p:cNvPr id="145" name="Retângulo 144"/>
          <p:cNvSpPr/>
          <p:nvPr/>
        </p:nvSpPr>
        <p:spPr>
          <a:xfrm>
            <a:off x="840006" y="5217669"/>
            <a:ext cx="2932476" cy="28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7">
              <a:lnSpc>
                <a:spcPct val="115000"/>
              </a:lnSpc>
            </a:pPr>
            <a:r>
              <a:rPr lang="en-US" sz="1200" dirty="0">
                <a:cs typeface="OpEN SANS"/>
              </a:rPr>
              <a:t>Valor total dos </a:t>
            </a:r>
            <a:r>
              <a:rPr lang="en-US" sz="1200" dirty="0" err="1">
                <a:cs typeface="OpEN SANS"/>
              </a:rPr>
              <a:t>contratos</a:t>
            </a:r>
            <a:r>
              <a:rPr lang="en-US" sz="1200" dirty="0">
                <a:cs typeface="OpEN SANS"/>
              </a:rPr>
              <a:t> (1% to 5%)</a:t>
            </a:r>
            <a:endParaRPr lang="pt-BR" sz="1200" dirty="0">
              <a:cs typeface="OpEN SANS"/>
            </a:endParaRPr>
          </a:p>
        </p:txBody>
      </p:sp>
      <p:cxnSp>
        <p:nvCxnSpPr>
          <p:cNvPr id="146" name="Straight Connector 83"/>
          <p:cNvCxnSpPr>
            <a:cxnSpLocks/>
          </p:cNvCxnSpPr>
          <p:nvPr/>
        </p:nvCxnSpPr>
        <p:spPr>
          <a:xfrm flipH="1">
            <a:off x="1187637" y="5754722"/>
            <a:ext cx="1237059" cy="9948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9" name="Retângulo 148"/>
          <p:cNvSpPr/>
          <p:nvPr/>
        </p:nvSpPr>
        <p:spPr>
          <a:xfrm>
            <a:off x="865728" y="5482220"/>
            <a:ext cx="2321526" cy="28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7">
              <a:lnSpc>
                <a:spcPct val="115000"/>
              </a:lnSpc>
            </a:pPr>
            <a:r>
              <a:rPr lang="en-US" sz="1200" dirty="0" err="1">
                <a:cs typeface="OpEN SANS"/>
              </a:rPr>
              <a:t>Reincidência</a:t>
            </a:r>
            <a:r>
              <a:rPr lang="en-US" sz="1200" dirty="0">
                <a:cs typeface="OpEN SANS"/>
              </a:rPr>
              <a:t> (5%)</a:t>
            </a:r>
            <a:endParaRPr lang="pt-BR" sz="1200" dirty="0">
              <a:cs typeface="OpEN SANS"/>
            </a:endParaRPr>
          </a:p>
        </p:txBody>
      </p:sp>
      <p:sp>
        <p:nvSpPr>
          <p:cNvPr id="150" name="Retângulo 149"/>
          <p:cNvSpPr/>
          <p:nvPr/>
        </p:nvSpPr>
        <p:spPr>
          <a:xfrm>
            <a:off x="5213486" y="3982345"/>
            <a:ext cx="2704587" cy="336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7">
              <a:lnSpc>
                <a:spcPct val="150000"/>
              </a:lnSpc>
              <a:spcBef>
                <a:spcPts val="900"/>
              </a:spcBef>
            </a:pPr>
            <a:r>
              <a:rPr lang="en-US" sz="1200" dirty="0" err="1">
                <a:cs typeface="OpEN SANS"/>
              </a:rPr>
              <a:t>Não</a:t>
            </a:r>
            <a:r>
              <a:rPr lang="en-US" sz="1200" dirty="0">
                <a:cs typeface="OpEN SANS"/>
              </a:rPr>
              <a:t> </a:t>
            </a:r>
            <a:r>
              <a:rPr lang="en-US" sz="1200" dirty="0" err="1">
                <a:cs typeface="OpEN SANS"/>
              </a:rPr>
              <a:t>consumação</a:t>
            </a:r>
            <a:r>
              <a:rPr lang="en-US" sz="1200" dirty="0">
                <a:cs typeface="OpEN SANS"/>
              </a:rPr>
              <a:t> da </a:t>
            </a:r>
            <a:r>
              <a:rPr lang="en-US" sz="1200" dirty="0" err="1">
                <a:cs typeface="OpEN SANS"/>
              </a:rPr>
              <a:t>infração</a:t>
            </a:r>
            <a:r>
              <a:rPr lang="en-US" sz="1200" dirty="0">
                <a:cs typeface="OpEN SANS"/>
              </a:rPr>
              <a:t> (1%) </a:t>
            </a:r>
            <a:endParaRPr lang="pt-BR" sz="1200" dirty="0">
              <a:cs typeface="OpEN SANS"/>
            </a:endParaRPr>
          </a:p>
        </p:txBody>
      </p:sp>
      <p:sp>
        <p:nvSpPr>
          <p:cNvPr id="151" name="Retângulo 150"/>
          <p:cNvSpPr/>
          <p:nvPr/>
        </p:nvSpPr>
        <p:spPr>
          <a:xfrm>
            <a:off x="5213486" y="4272981"/>
            <a:ext cx="3155992" cy="336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7">
              <a:lnSpc>
                <a:spcPct val="150000"/>
              </a:lnSpc>
              <a:spcBef>
                <a:spcPts val="900"/>
              </a:spcBef>
            </a:pPr>
            <a:r>
              <a:rPr lang="en-US" sz="1200" dirty="0" err="1">
                <a:cs typeface="OpEN SANS"/>
              </a:rPr>
              <a:t>Ressarcimento</a:t>
            </a:r>
            <a:r>
              <a:rPr lang="en-US" sz="1200" dirty="0">
                <a:cs typeface="OpEN SANS"/>
              </a:rPr>
              <a:t> dos </a:t>
            </a:r>
            <a:r>
              <a:rPr lang="en-US" sz="1200" dirty="0" err="1">
                <a:cs typeface="OpEN SANS"/>
              </a:rPr>
              <a:t>danos</a:t>
            </a:r>
            <a:r>
              <a:rPr lang="en-US" sz="1200" dirty="0">
                <a:cs typeface="OpEN SANS"/>
              </a:rPr>
              <a:t> </a:t>
            </a:r>
            <a:r>
              <a:rPr lang="en-US" sz="1200" dirty="0" err="1">
                <a:cs typeface="OpEN SANS"/>
              </a:rPr>
              <a:t>causados</a:t>
            </a:r>
            <a:r>
              <a:rPr lang="en-US" sz="1200" dirty="0">
                <a:cs typeface="OpEN SANS"/>
              </a:rPr>
              <a:t> (1.5%)</a:t>
            </a:r>
            <a:endParaRPr lang="pt-BR" sz="1200" dirty="0">
              <a:cs typeface="OpEN SANS"/>
            </a:endParaRPr>
          </a:p>
        </p:txBody>
      </p:sp>
      <p:sp>
        <p:nvSpPr>
          <p:cNvPr id="152" name="Retângulo 151"/>
          <p:cNvSpPr/>
          <p:nvPr/>
        </p:nvSpPr>
        <p:spPr>
          <a:xfrm>
            <a:off x="5205011" y="4544704"/>
            <a:ext cx="3440494" cy="336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7">
              <a:lnSpc>
                <a:spcPct val="150000"/>
              </a:lnSpc>
              <a:spcBef>
                <a:spcPts val="900"/>
              </a:spcBef>
            </a:pPr>
            <a:r>
              <a:rPr lang="en-US" sz="1200" dirty="0">
                <a:cs typeface="OpEN SANS"/>
              </a:rPr>
              <a:t>Grau de </a:t>
            </a:r>
            <a:r>
              <a:rPr lang="en-US" sz="1200" dirty="0" err="1">
                <a:cs typeface="OpEN SANS"/>
              </a:rPr>
              <a:t>colaboração</a:t>
            </a:r>
            <a:r>
              <a:rPr lang="en-US" sz="1200" dirty="0">
                <a:cs typeface="OpEN SANS"/>
              </a:rPr>
              <a:t> da empresa (1% to 1.5%)</a:t>
            </a:r>
            <a:endParaRPr lang="pt-BR" sz="1200" dirty="0">
              <a:cs typeface="OpEN SANS"/>
            </a:endParaRPr>
          </a:p>
        </p:txBody>
      </p:sp>
      <p:sp>
        <p:nvSpPr>
          <p:cNvPr id="153" name="Retângulo 152"/>
          <p:cNvSpPr/>
          <p:nvPr/>
        </p:nvSpPr>
        <p:spPr>
          <a:xfrm>
            <a:off x="5195557" y="4777580"/>
            <a:ext cx="2453044" cy="336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7">
              <a:lnSpc>
                <a:spcPct val="150000"/>
              </a:lnSpc>
              <a:spcBef>
                <a:spcPts val="900"/>
              </a:spcBef>
            </a:pPr>
            <a:r>
              <a:rPr lang="en-US" sz="1200" dirty="0" err="1">
                <a:cs typeface="OpEN SANS"/>
              </a:rPr>
              <a:t>Comunicação</a:t>
            </a:r>
            <a:r>
              <a:rPr lang="en-US" sz="1200" dirty="0">
                <a:cs typeface="OpEN SANS"/>
              </a:rPr>
              <a:t> </a:t>
            </a:r>
            <a:r>
              <a:rPr lang="en-US" sz="1200" dirty="0" err="1">
                <a:cs typeface="OpEN SANS"/>
              </a:rPr>
              <a:t>espontânea</a:t>
            </a:r>
            <a:r>
              <a:rPr lang="en-US" sz="1200" dirty="0">
                <a:cs typeface="OpEN SANS"/>
              </a:rPr>
              <a:t> (2%)</a:t>
            </a:r>
            <a:endParaRPr lang="pt-BR" sz="1200" dirty="0">
              <a:cs typeface="OpEN SANS"/>
            </a:endParaRPr>
          </a:p>
        </p:txBody>
      </p:sp>
      <p:cxnSp>
        <p:nvCxnSpPr>
          <p:cNvPr id="154" name="Straight Connector 114"/>
          <p:cNvCxnSpPr/>
          <p:nvPr/>
        </p:nvCxnSpPr>
        <p:spPr>
          <a:xfrm flipH="1">
            <a:off x="5544532" y="5326086"/>
            <a:ext cx="1730229" cy="0"/>
          </a:xfrm>
          <a:prstGeom prst="line">
            <a:avLst/>
          </a:prstGeom>
          <a:noFill/>
          <a:ln w="12700" cmpd="sng">
            <a:solidFill>
              <a:srgbClr val="004B4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7" name="CaixaDeTexto 156"/>
          <p:cNvSpPr txBox="1"/>
          <p:nvPr/>
        </p:nvSpPr>
        <p:spPr>
          <a:xfrm>
            <a:off x="5562514" y="5137742"/>
            <a:ext cx="327667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cs typeface="OpEN SANS"/>
              </a:rPr>
              <a:t>Existência de programa de integridade (1% </a:t>
            </a:r>
            <a:r>
              <a:rPr lang="pt-BR" sz="1200" dirty="0" err="1">
                <a:cs typeface="OpEN SANS"/>
              </a:rPr>
              <a:t>to</a:t>
            </a:r>
            <a:r>
              <a:rPr lang="pt-BR" sz="1200" dirty="0">
                <a:cs typeface="OpEN SANS"/>
              </a:rPr>
              <a:t> 4%)</a:t>
            </a: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371308-1DD3-48C2-9700-AA45B555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666" y="465646"/>
            <a:ext cx="5776337" cy="997339"/>
          </a:xfrm>
        </p:spPr>
        <p:txBody>
          <a:bodyPr>
            <a:normAutofit fontScale="90000"/>
          </a:bodyPr>
          <a:lstStyle/>
          <a:p>
            <a:br>
              <a:rPr lang="pt-BR" sz="2800" kern="0" dirty="0">
                <a:solidFill>
                  <a:schemeClr val="tx1"/>
                </a:solidFill>
                <a:cs typeface="Open Sans Bold"/>
              </a:rPr>
            </a:br>
            <a:r>
              <a:rPr lang="pt-BR" sz="2800" kern="0" dirty="0">
                <a:solidFill>
                  <a:schemeClr val="tx1"/>
                </a:solidFill>
                <a:cs typeface="Open Sans Bold"/>
              </a:rPr>
              <a:t>7. Procedimentos efetivos de integridade</a:t>
            </a:r>
            <a:br>
              <a:rPr lang="pt-BR" sz="2800" kern="0" dirty="0">
                <a:solidFill>
                  <a:schemeClr val="tx1"/>
                </a:solidFill>
                <a:cs typeface="Open Sans Bold"/>
              </a:rPr>
            </a:b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856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/>
          <p:cNvSpPr/>
          <p:nvPr/>
        </p:nvSpPr>
        <p:spPr>
          <a:xfrm>
            <a:off x="2478506" y="2216566"/>
            <a:ext cx="6569242" cy="96940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 defTabSz="342611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28"/>
          <p:cNvSpPr/>
          <p:nvPr/>
        </p:nvSpPr>
        <p:spPr>
          <a:xfrm>
            <a:off x="1155187" y="1907908"/>
            <a:ext cx="1677532" cy="156793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 defTabSz="342611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29"/>
          <p:cNvSpPr/>
          <p:nvPr/>
        </p:nvSpPr>
        <p:spPr>
          <a:xfrm>
            <a:off x="1155187" y="2327752"/>
            <a:ext cx="1690507" cy="915609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7" rIns="68555" bIns="34277">
            <a:spAutoFit/>
          </a:bodyPr>
          <a:lstStyle/>
          <a:p>
            <a:pPr algn="ctr" defTabSz="677746"/>
            <a:r>
              <a:rPr lang="pt-BR" sz="1100" b="1" dirty="0">
                <a:cs typeface="OpEN SANS"/>
              </a:rPr>
              <a:t>REGULAMENTAÇÃO DA LEI ANTICORRUÇÃO</a:t>
            </a:r>
          </a:p>
          <a:p>
            <a:pPr algn="ctr" defTabSz="677746"/>
            <a:r>
              <a:rPr lang="pt-BR" sz="1100" b="1" dirty="0">
                <a:cs typeface="OpEN SANS"/>
              </a:rPr>
              <a:t>(DECRETO Nº 8.420/2015)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2884228" y="2288576"/>
            <a:ext cx="606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7" indent="-214317" algn="just">
              <a:buFont typeface="Arial" pitchFamily="34" charset="0"/>
              <a:buChar char="•"/>
            </a:pPr>
            <a:r>
              <a:rPr lang="en-US" sz="1400" dirty="0" err="1"/>
              <a:t>Redução</a:t>
            </a:r>
            <a:r>
              <a:rPr lang="en-US" sz="1400" dirty="0"/>
              <a:t> no valor das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até</a:t>
            </a:r>
            <a:r>
              <a:rPr lang="en-US" sz="1400" dirty="0"/>
              <a:t> 4% do valor do </a:t>
            </a:r>
            <a:r>
              <a:rPr lang="en-US" sz="1400" dirty="0" err="1"/>
              <a:t>faturamento</a:t>
            </a:r>
            <a:r>
              <a:rPr lang="en-US" sz="1400" dirty="0"/>
              <a:t> </a:t>
            </a:r>
            <a:r>
              <a:rPr lang="en-US" sz="1400" dirty="0" err="1"/>
              <a:t>anual</a:t>
            </a:r>
            <a:r>
              <a:rPr lang="en-US" sz="1400" dirty="0"/>
              <a:t> da </a:t>
            </a:r>
            <a:r>
              <a:rPr lang="en-US" sz="1400" dirty="0" err="1"/>
              <a:t>companhia</a:t>
            </a:r>
            <a:r>
              <a:rPr lang="en-US" sz="1400" dirty="0"/>
              <a:t>.</a:t>
            </a:r>
          </a:p>
          <a:p>
            <a:pPr marL="214317" indent="-214317" algn="just">
              <a:buFont typeface="Arial" pitchFamily="34" charset="0"/>
              <a:buChar char="•"/>
            </a:pPr>
            <a:r>
              <a:rPr lang="en-US" sz="1400" dirty="0" err="1"/>
              <a:t>Programa</a:t>
            </a:r>
            <a:r>
              <a:rPr lang="en-US" sz="1400" dirty="0"/>
              <a:t> de Integridade </a:t>
            </a:r>
            <a:r>
              <a:rPr lang="en-US" sz="1400" dirty="0" err="1"/>
              <a:t>será</a:t>
            </a:r>
            <a:r>
              <a:rPr lang="en-US" sz="1400" dirty="0"/>
              <a:t> </a:t>
            </a:r>
            <a:r>
              <a:rPr lang="en-US" sz="1400" dirty="0" err="1"/>
              <a:t>avaliado</a:t>
            </a:r>
            <a:r>
              <a:rPr lang="en-US" sz="1400" dirty="0"/>
              <a:t> de </a:t>
            </a:r>
            <a:r>
              <a:rPr lang="en-US" sz="1400" dirty="0" err="1"/>
              <a:t>acordo</a:t>
            </a:r>
            <a:r>
              <a:rPr lang="en-US" sz="1400" dirty="0"/>
              <a:t> com 16 </a:t>
            </a:r>
            <a:r>
              <a:rPr lang="en-US" sz="1400" dirty="0" err="1"/>
              <a:t>parâmetros</a:t>
            </a:r>
            <a:r>
              <a:rPr lang="en-US" sz="1400" dirty="0"/>
              <a:t> – art. 42</a:t>
            </a:r>
          </a:p>
          <a:p>
            <a:pPr marL="214317" indent="-214317" algn="just">
              <a:buFont typeface="Arial" pitchFamily="34" charset="0"/>
              <a:buChar char="•"/>
            </a:pPr>
            <a:endParaRPr lang="pt-BR" sz="1200" dirty="0">
              <a:solidFill>
                <a:srgbClr val="004B44"/>
              </a:solidFill>
            </a:endParaRPr>
          </a:p>
        </p:txBody>
      </p:sp>
      <p:cxnSp>
        <p:nvCxnSpPr>
          <p:cNvPr id="20" name="Straight Connector 62"/>
          <p:cNvCxnSpPr>
            <a:cxnSpLocks/>
          </p:cNvCxnSpPr>
          <p:nvPr/>
        </p:nvCxnSpPr>
        <p:spPr>
          <a:xfrm>
            <a:off x="4821615" y="3627756"/>
            <a:ext cx="0" cy="2360964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70"/>
          <p:cNvCxnSpPr/>
          <p:nvPr/>
        </p:nvCxnSpPr>
        <p:spPr>
          <a:xfrm flipH="1">
            <a:off x="4825703" y="4058823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8" name="Rectangle 73"/>
          <p:cNvSpPr/>
          <p:nvPr/>
        </p:nvSpPr>
        <p:spPr>
          <a:xfrm>
            <a:off x="4825703" y="4149977"/>
            <a:ext cx="2004545" cy="142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Códigos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ética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29" name="Rectangle 74"/>
          <p:cNvSpPr/>
          <p:nvPr/>
        </p:nvSpPr>
        <p:spPr>
          <a:xfrm>
            <a:off x="4837618" y="4393288"/>
            <a:ext cx="1737127" cy="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Padrões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conduta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30" name="Rectangle 75"/>
          <p:cNvSpPr/>
          <p:nvPr/>
        </p:nvSpPr>
        <p:spPr>
          <a:xfrm>
            <a:off x="4837618" y="4880565"/>
            <a:ext cx="1737127" cy="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Análise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periódica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risco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31" name="Rectangle 77"/>
          <p:cNvSpPr/>
          <p:nvPr/>
        </p:nvSpPr>
        <p:spPr>
          <a:xfrm>
            <a:off x="4837618" y="4643212"/>
            <a:ext cx="1737127" cy="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Treinamento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periódico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cxnSp>
        <p:nvCxnSpPr>
          <p:cNvPr id="32" name="Straight Connector 80"/>
          <p:cNvCxnSpPr/>
          <p:nvPr/>
        </p:nvCxnSpPr>
        <p:spPr>
          <a:xfrm flipH="1">
            <a:off x="4825703" y="4316688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81"/>
          <p:cNvCxnSpPr/>
          <p:nvPr/>
        </p:nvCxnSpPr>
        <p:spPr>
          <a:xfrm flipH="1">
            <a:off x="4825703" y="4563917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82"/>
          <p:cNvCxnSpPr/>
          <p:nvPr/>
        </p:nvCxnSpPr>
        <p:spPr>
          <a:xfrm flipH="1">
            <a:off x="4825703" y="4828097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83"/>
          <p:cNvCxnSpPr/>
          <p:nvPr/>
        </p:nvCxnSpPr>
        <p:spPr>
          <a:xfrm flipH="1">
            <a:off x="4825703" y="5071876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83"/>
          <p:cNvCxnSpPr>
            <a:cxnSpLocks/>
          </p:cNvCxnSpPr>
          <p:nvPr/>
        </p:nvCxnSpPr>
        <p:spPr>
          <a:xfrm flipH="1">
            <a:off x="4821617" y="5988720"/>
            <a:ext cx="1096048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83"/>
          <p:cNvCxnSpPr/>
          <p:nvPr/>
        </p:nvCxnSpPr>
        <p:spPr>
          <a:xfrm flipH="1">
            <a:off x="4821616" y="5312508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83"/>
          <p:cNvCxnSpPr/>
          <p:nvPr/>
        </p:nvCxnSpPr>
        <p:spPr>
          <a:xfrm flipH="1">
            <a:off x="4821616" y="5559155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3" name="Rectangle 75"/>
          <p:cNvSpPr/>
          <p:nvPr/>
        </p:nvSpPr>
        <p:spPr>
          <a:xfrm>
            <a:off x="4837617" y="5143344"/>
            <a:ext cx="2029571" cy="9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Registros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contábeis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completos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44" name="Rectangle 75"/>
          <p:cNvSpPr/>
          <p:nvPr/>
        </p:nvSpPr>
        <p:spPr>
          <a:xfrm>
            <a:off x="4837618" y="5367318"/>
            <a:ext cx="1737127" cy="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Controles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internos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cxnSp>
        <p:nvCxnSpPr>
          <p:cNvPr id="46" name="Straight Connector 62"/>
          <p:cNvCxnSpPr/>
          <p:nvPr/>
        </p:nvCxnSpPr>
        <p:spPr>
          <a:xfrm flipH="1">
            <a:off x="6826160" y="3627756"/>
            <a:ext cx="0" cy="216000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70"/>
          <p:cNvCxnSpPr/>
          <p:nvPr/>
        </p:nvCxnSpPr>
        <p:spPr>
          <a:xfrm flipH="1">
            <a:off x="6830249" y="4058823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8" name="Rectangle 72"/>
          <p:cNvSpPr/>
          <p:nvPr/>
        </p:nvSpPr>
        <p:spPr>
          <a:xfrm>
            <a:off x="6824116" y="3788550"/>
            <a:ext cx="2223631" cy="27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pt-BR" sz="1050" dirty="0">
                <a:solidFill>
                  <a:schemeClr val="tx1"/>
                </a:solidFill>
              </a:rPr>
              <a:t>Pronta interrupção de irregularidades</a:t>
            </a:r>
            <a:endParaRPr lang="pt-BR" sz="975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49" name="Rectangle 73"/>
          <p:cNvSpPr/>
          <p:nvPr/>
        </p:nvSpPr>
        <p:spPr>
          <a:xfrm>
            <a:off x="6830398" y="4122679"/>
            <a:ext cx="1856551" cy="14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Autoridade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independente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50" name="Rectangle 74"/>
          <p:cNvSpPr/>
          <p:nvPr/>
        </p:nvSpPr>
        <p:spPr>
          <a:xfrm>
            <a:off x="6852878" y="4375062"/>
            <a:ext cx="2291122" cy="13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pt-BR" sz="1100" dirty="0">
                <a:solidFill>
                  <a:schemeClr val="tx1"/>
                </a:solidFill>
              </a:rPr>
              <a:t>Canais de denúncia de irregularidades</a:t>
            </a:r>
            <a:endParaRPr lang="pt-BR" sz="11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51" name="Rectangle 75"/>
          <p:cNvSpPr/>
          <p:nvPr/>
        </p:nvSpPr>
        <p:spPr>
          <a:xfrm>
            <a:off x="6842163" y="4880565"/>
            <a:ext cx="1737127" cy="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pt-BR" sz="1100" dirty="0">
                <a:solidFill>
                  <a:schemeClr val="tx1"/>
                </a:solidFill>
              </a:rPr>
              <a:t>Diligências para contratação</a:t>
            </a:r>
            <a:endParaRPr lang="pt-BR" sz="11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52" name="Rectangle 77"/>
          <p:cNvSpPr/>
          <p:nvPr/>
        </p:nvSpPr>
        <p:spPr>
          <a:xfrm>
            <a:off x="6842162" y="4606468"/>
            <a:ext cx="2301838" cy="18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100" dirty="0" err="1">
                <a:solidFill>
                  <a:schemeClr val="tx1"/>
                </a:solidFill>
              </a:rPr>
              <a:t>Medidas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disciplinares</a:t>
            </a:r>
            <a:endParaRPr lang="pt-BR" sz="11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cxnSp>
        <p:nvCxnSpPr>
          <p:cNvPr id="53" name="Straight Connector 80"/>
          <p:cNvCxnSpPr/>
          <p:nvPr/>
        </p:nvCxnSpPr>
        <p:spPr>
          <a:xfrm flipH="1">
            <a:off x="6830249" y="4316688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4" name="Straight Connector 81"/>
          <p:cNvCxnSpPr>
            <a:cxnSpLocks/>
          </p:cNvCxnSpPr>
          <p:nvPr/>
        </p:nvCxnSpPr>
        <p:spPr>
          <a:xfrm flipH="1">
            <a:off x="6830250" y="4563917"/>
            <a:ext cx="2217497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82"/>
          <p:cNvCxnSpPr>
            <a:cxnSpLocks/>
          </p:cNvCxnSpPr>
          <p:nvPr/>
        </p:nvCxnSpPr>
        <p:spPr>
          <a:xfrm flipH="1">
            <a:off x="6830250" y="4801025"/>
            <a:ext cx="2217497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83"/>
          <p:cNvCxnSpPr/>
          <p:nvPr/>
        </p:nvCxnSpPr>
        <p:spPr>
          <a:xfrm flipH="1">
            <a:off x="6830249" y="5071876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83"/>
          <p:cNvCxnSpPr>
            <a:cxnSpLocks/>
          </p:cNvCxnSpPr>
          <p:nvPr/>
        </p:nvCxnSpPr>
        <p:spPr>
          <a:xfrm flipH="1">
            <a:off x="6826162" y="5787756"/>
            <a:ext cx="2221585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83"/>
          <p:cNvCxnSpPr>
            <a:cxnSpLocks/>
          </p:cNvCxnSpPr>
          <p:nvPr/>
        </p:nvCxnSpPr>
        <p:spPr>
          <a:xfrm flipH="1">
            <a:off x="6826162" y="5312508"/>
            <a:ext cx="1966394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83"/>
          <p:cNvCxnSpPr/>
          <p:nvPr/>
        </p:nvCxnSpPr>
        <p:spPr>
          <a:xfrm flipH="1">
            <a:off x="6826161" y="5559155"/>
            <a:ext cx="1730229" cy="0"/>
          </a:xfrm>
          <a:prstGeom prst="line">
            <a:avLst/>
          </a:prstGeom>
          <a:noFill/>
          <a:ln w="12700" cmpd="sng">
            <a:solidFill>
              <a:srgbClr val="1F4E79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1" name="Rectangle 75"/>
          <p:cNvSpPr/>
          <p:nvPr/>
        </p:nvSpPr>
        <p:spPr>
          <a:xfrm>
            <a:off x="6842163" y="5367318"/>
            <a:ext cx="1737127" cy="171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100" dirty="0" err="1">
                <a:solidFill>
                  <a:schemeClr val="tx1"/>
                </a:solidFill>
              </a:rPr>
              <a:t>Monitoramento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contínuo</a:t>
            </a:r>
            <a:endParaRPr lang="pt-BR" sz="11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cxnSp>
        <p:nvCxnSpPr>
          <p:cNvPr id="69" name="Straight Connector 39"/>
          <p:cNvCxnSpPr>
            <a:cxnSpLocks/>
            <a:stCxn id="71" idx="2"/>
            <a:endCxn id="72" idx="7"/>
          </p:cNvCxnSpPr>
          <p:nvPr/>
        </p:nvCxnSpPr>
        <p:spPr>
          <a:xfrm flipV="1">
            <a:off x="4813671" y="3157496"/>
            <a:ext cx="1096633" cy="474596"/>
          </a:xfrm>
          <a:prstGeom prst="line">
            <a:avLst/>
          </a:prstGeom>
          <a:noFill/>
          <a:ln w="12700" cmpd="sng">
            <a:solidFill>
              <a:srgbClr val="004B44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1" name="Oval 44"/>
          <p:cNvSpPr/>
          <p:nvPr/>
        </p:nvSpPr>
        <p:spPr>
          <a:xfrm>
            <a:off x="4813671" y="3606959"/>
            <a:ext cx="50265" cy="50265"/>
          </a:xfrm>
          <a:prstGeom prst="ellipse">
            <a:avLst/>
          </a:prstGeom>
          <a:solidFill>
            <a:srgbClr val="004B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>
              <a:solidFill>
                <a:srgbClr val="004B44"/>
              </a:solidFill>
              <a:latin typeface="Calibri"/>
            </a:endParaRPr>
          </a:p>
        </p:txBody>
      </p:sp>
      <p:sp>
        <p:nvSpPr>
          <p:cNvPr id="72" name="Oval 41"/>
          <p:cNvSpPr/>
          <p:nvPr/>
        </p:nvSpPr>
        <p:spPr>
          <a:xfrm>
            <a:off x="5867400" y="3150135"/>
            <a:ext cx="50265" cy="50265"/>
          </a:xfrm>
          <a:prstGeom prst="ellipse">
            <a:avLst/>
          </a:prstGeom>
          <a:solidFill>
            <a:srgbClr val="004B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>
              <a:solidFill>
                <a:srgbClr val="004B44"/>
              </a:solidFill>
              <a:latin typeface="Calibri"/>
            </a:endParaRPr>
          </a:p>
        </p:txBody>
      </p:sp>
      <p:cxnSp>
        <p:nvCxnSpPr>
          <p:cNvPr id="73" name="Straight Connector 39"/>
          <p:cNvCxnSpPr>
            <a:cxnSpLocks/>
            <a:stCxn id="72" idx="1"/>
            <a:endCxn id="74" idx="3"/>
          </p:cNvCxnSpPr>
          <p:nvPr/>
        </p:nvCxnSpPr>
        <p:spPr>
          <a:xfrm>
            <a:off x="5874761" y="3157496"/>
            <a:ext cx="949528" cy="486353"/>
          </a:xfrm>
          <a:prstGeom prst="line">
            <a:avLst/>
          </a:prstGeom>
          <a:noFill/>
          <a:ln w="12700" cmpd="sng">
            <a:solidFill>
              <a:srgbClr val="004B44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4" name="Oval 44"/>
          <p:cNvSpPr/>
          <p:nvPr/>
        </p:nvSpPr>
        <p:spPr>
          <a:xfrm>
            <a:off x="6816928" y="3600945"/>
            <a:ext cx="50265" cy="50265"/>
          </a:xfrm>
          <a:prstGeom prst="ellipse">
            <a:avLst/>
          </a:prstGeom>
          <a:solidFill>
            <a:srgbClr val="004B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66"/>
            <a:endParaRPr lang="en-US" sz="1350">
              <a:solidFill>
                <a:srgbClr val="004B44"/>
              </a:solidFill>
              <a:latin typeface="Calibri"/>
            </a:endParaRPr>
          </a:p>
        </p:txBody>
      </p:sp>
      <p:cxnSp>
        <p:nvCxnSpPr>
          <p:cNvPr id="77" name="Straight Connector 62"/>
          <p:cNvCxnSpPr>
            <a:cxnSpLocks/>
          </p:cNvCxnSpPr>
          <p:nvPr/>
        </p:nvCxnSpPr>
        <p:spPr>
          <a:xfrm flipH="1">
            <a:off x="1985211" y="3453792"/>
            <a:ext cx="2968" cy="2546959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7" name="Rectangle 75"/>
          <p:cNvSpPr/>
          <p:nvPr/>
        </p:nvSpPr>
        <p:spPr>
          <a:xfrm>
            <a:off x="4863936" y="5663587"/>
            <a:ext cx="1848933" cy="176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Prevenir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ilícitos</a:t>
            </a:r>
            <a:r>
              <a:rPr lang="en-US" sz="1200" dirty="0">
                <a:solidFill>
                  <a:schemeClr val="tx1"/>
                </a:solidFill>
              </a:rPr>
              <a:t> com o </a:t>
            </a:r>
            <a:r>
              <a:rPr lang="en-US" sz="1200" dirty="0" err="1">
                <a:solidFill>
                  <a:schemeClr val="tx1"/>
                </a:solidFill>
              </a:rPr>
              <a:t>setor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público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75" name="Rectangle 75"/>
          <p:cNvSpPr/>
          <p:nvPr/>
        </p:nvSpPr>
        <p:spPr>
          <a:xfrm>
            <a:off x="6842162" y="5579607"/>
            <a:ext cx="2378030" cy="16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100" dirty="0" err="1">
                <a:solidFill>
                  <a:schemeClr val="tx1"/>
                </a:solidFill>
              </a:rPr>
              <a:t>Transparência</a:t>
            </a:r>
            <a:r>
              <a:rPr lang="en-US" sz="1100" dirty="0">
                <a:solidFill>
                  <a:schemeClr val="tx1"/>
                </a:solidFill>
              </a:rPr>
              <a:t> na </a:t>
            </a:r>
            <a:r>
              <a:rPr lang="en-US" sz="1100" dirty="0" err="1">
                <a:solidFill>
                  <a:schemeClr val="tx1"/>
                </a:solidFill>
              </a:rPr>
              <a:t>doação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campanha</a:t>
            </a:r>
            <a:endParaRPr lang="pt-BR" sz="11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842162" y="5105400"/>
            <a:ext cx="2025482" cy="18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pt-BR" sz="1100" dirty="0">
                <a:solidFill>
                  <a:schemeClr val="tx1"/>
                </a:solidFill>
              </a:rPr>
              <a:t>Diligências para fusão e aquisição</a:t>
            </a:r>
            <a:endParaRPr lang="pt-BR" sz="11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78" name="Rectangle 72"/>
          <p:cNvSpPr/>
          <p:nvPr/>
        </p:nvSpPr>
        <p:spPr>
          <a:xfrm>
            <a:off x="4855546" y="3783549"/>
            <a:ext cx="1679966" cy="138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4" tIns="30062" rIns="60124" bIns="30062" rtlCol="0" anchor="ctr"/>
          <a:lstStyle/>
          <a:p>
            <a:pPr defTabSz="601254"/>
            <a:r>
              <a:rPr lang="en-US" sz="1200" dirty="0" err="1">
                <a:solidFill>
                  <a:schemeClr val="tx1"/>
                </a:solidFill>
              </a:rPr>
              <a:t>Comprometimento</a:t>
            </a:r>
            <a:r>
              <a:rPr lang="en-US" sz="1200" dirty="0">
                <a:solidFill>
                  <a:schemeClr val="tx1"/>
                </a:solidFill>
              </a:rPr>
              <a:t> da </a:t>
            </a:r>
            <a:r>
              <a:rPr lang="en-US" sz="1200" dirty="0" err="1">
                <a:solidFill>
                  <a:schemeClr val="tx1"/>
                </a:solidFill>
              </a:rPr>
              <a:t>alta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direção</a:t>
            </a:r>
            <a:endParaRPr lang="pt-BR" sz="12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id="{68C98F2B-A380-49F0-A1D7-5FDA635C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288" y="380104"/>
            <a:ext cx="6172200" cy="1143000"/>
          </a:xfrm>
        </p:spPr>
        <p:txBody>
          <a:bodyPr>
            <a:noAutofit/>
          </a:bodyPr>
          <a:lstStyle/>
          <a:p>
            <a:br>
              <a:rPr lang="pt-BR" sz="2400" kern="0" dirty="0">
                <a:solidFill>
                  <a:schemeClr val="tx1"/>
                </a:solidFill>
                <a:cs typeface="Open Sans Bold"/>
              </a:rPr>
            </a:br>
            <a:r>
              <a:rPr lang="pt-BR" sz="2400" kern="0" dirty="0">
                <a:solidFill>
                  <a:schemeClr val="tx1"/>
                </a:solidFill>
                <a:cs typeface="Open Sans Bold"/>
              </a:rPr>
              <a:t>7. Procedimentos efetivos de integridade</a:t>
            </a:r>
            <a:br>
              <a:rPr lang="pt-BR" sz="2400" kern="0" dirty="0">
                <a:solidFill>
                  <a:schemeClr val="tx1"/>
                </a:solidFill>
                <a:cs typeface="Open Sans Bold"/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740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75489" y="240560"/>
            <a:ext cx="7610363" cy="852584"/>
          </a:xfrm>
        </p:spPr>
        <p:txBody>
          <a:bodyPr>
            <a:noAutofit/>
          </a:bodyPr>
          <a:lstStyle/>
          <a:p>
            <a:pPr algn="ctr"/>
            <a:r>
              <a:rPr lang="pt-BR" sz="2395" dirty="0"/>
              <a:t>8. Causas e Consequências da Corrupção: Estado da Arte do Debate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4567880" y="4250559"/>
            <a:ext cx="1095" cy="16747"/>
          </a:xfrm>
          <a:custGeom>
            <a:avLst/>
            <a:gdLst>
              <a:gd name="connsiteX0" fmla="*/ 0 w 10000"/>
              <a:gd name="connsiteY0" fmla="*/ 5000 h 10000"/>
              <a:gd name="connsiteX1" fmla="*/ 10000 w 10000"/>
              <a:gd name="connsiteY1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5000"/>
                </a:moveTo>
                <a:lnTo>
                  <a:pt x="10000" y="5000"/>
                </a:lnTo>
              </a:path>
            </a:pathLst>
          </a:custGeom>
          <a:noFill/>
        </p:spPr>
        <p:style>
          <a:lnRef idx="2">
            <a:schemeClr val="accent3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48" tIns="8347" rIns="10048" bIns="8346" numCol="1" spcCol="1270" anchor="ctr" anchorCtr="0">
            <a:noAutofit/>
          </a:bodyPr>
          <a:lstStyle/>
          <a:p>
            <a:pPr algn="ctr" defTabSz="1667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75" b="1">
              <a:latin typeface="Open Sans" panose="020B0606030504020204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118558" y="1322218"/>
            <a:ext cx="83048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rgbClr val="564C38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51" b="1" dirty="0">
                <a:solidFill>
                  <a:schemeClr val="bg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Ética pessoal</a:t>
            </a:r>
          </a:p>
        </p:txBody>
      </p:sp>
      <p:sp>
        <p:nvSpPr>
          <p:cNvPr id="35" name="Freeform 34"/>
          <p:cNvSpPr/>
          <p:nvPr/>
        </p:nvSpPr>
        <p:spPr>
          <a:xfrm>
            <a:off x="3144232" y="1555605"/>
            <a:ext cx="93027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Falta de prestação de contas</a:t>
            </a:r>
          </a:p>
        </p:txBody>
      </p:sp>
      <p:sp>
        <p:nvSpPr>
          <p:cNvPr id="49" name="Freeform 48"/>
          <p:cNvSpPr/>
          <p:nvPr/>
        </p:nvSpPr>
        <p:spPr>
          <a:xfrm>
            <a:off x="365496" y="2519517"/>
            <a:ext cx="83048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dirty="0">
                <a:solidFill>
                  <a:sysClr val="windowText" lastClr="000000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Baixos salários</a:t>
            </a:r>
          </a:p>
        </p:txBody>
      </p:sp>
      <p:sp>
        <p:nvSpPr>
          <p:cNvPr id="99" name="Freeform 98"/>
          <p:cNvSpPr/>
          <p:nvPr/>
        </p:nvSpPr>
        <p:spPr>
          <a:xfrm>
            <a:off x="7732288" y="2594644"/>
            <a:ext cx="83048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51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Cultura</a:t>
            </a:r>
          </a:p>
        </p:txBody>
      </p:sp>
      <p:sp>
        <p:nvSpPr>
          <p:cNvPr id="95" name="Freeform 94"/>
          <p:cNvSpPr/>
          <p:nvPr/>
        </p:nvSpPr>
        <p:spPr>
          <a:xfrm>
            <a:off x="5034808" y="1504309"/>
            <a:ext cx="83048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Estrutura política</a:t>
            </a:r>
          </a:p>
        </p:txBody>
      </p:sp>
      <p:sp>
        <p:nvSpPr>
          <p:cNvPr id="97" name="Freeform 96"/>
          <p:cNvSpPr/>
          <p:nvPr/>
        </p:nvSpPr>
        <p:spPr>
          <a:xfrm>
            <a:off x="5997805" y="1855012"/>
            <a:ext cx="83048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Estrutura jurídica</a:t>
            </a:r>
          </a:p>
        </p:txBody>
      </p:sp>
      <p:sp>
        <p:nvSpPr>
          <p:cNvPr id="94" name="Freeform 93"/>
          <p:cNvSpPr/>
          <p:nvPr/>
        </p:nvSpPr>
        <p:spPr>
          <a:xfrm>
            <a:off x="6874031" y="2208263"/>
            <a:ext cx="83048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pt-BR" sz="900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Estado de Direito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2126488" y="1950881"/>
            <a:ext cx="1078885" cy="18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675" b="1" dirty="0">
                <a:solidFill>
                  <a:schemeClr val="bg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Discricionariedade</a:t>
            </a:r>
          </a:p>
        </p:txBody>
      </p:sp>
      <p:sp>
        <p:nvSpPr>
          <p:cNvPr id="195" name="Freeform 194"/>
          <p:cNvSpPr/>
          <p:nvPr/>
        </p:nvSpPr>
        <p:spPr>
          <a:xfrm>
            <a:off x="4124387" y="5373723"/>
            <a:ext cx="83048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5034808" y="5189660"/>
            <a:ext cx="890222" cy="605468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826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826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Prejuízos em políticas públicas</a:t>
            </a: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979209" y="4532769"/>
            <a:ext cx="1114327" cy="529228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900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Criminalidade</a:t>
            </a: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7907488" y="3873264"/>
            <a:ext cx="971767" cy="616690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900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Mais danos ambientais</a:t>
            </a:r>
          </a:p>
        </p:txBody>
      </p:sp>
      <p:sp>
        <p:nvSpPr>
          <p:cNvPr id="204" name="Freeform 203"/>
          <p:cNvSpPr/>
          <p:nvPr/>
        </p:nvSpPr>
        <p:spPr>
          <a:xfrm flipH="1">
            <a:off x="3163630" y="5183054"/>
            <a:ext cx="1049372" cy="509539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826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Desigualdade</a:t>
            </a: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5" name="Freeform 204"/>
          <p:cNvSpPr/>
          <p:nvPr/>
        </p:nvSpPr>
        <p:spPr>
          <a:xfrm flipH="1">
            <a:off x="2447140" y="4954928"/>
            <a:ext cx="830480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Freeform 205"/>
          <p:cNvSpPr/>
          <p:nvPr/>
        </p:nvSpPr>
        <p:spPr>
          <a:xfrm flipH="1">
            <a:off x="1574659" y="4641770"/>
            <a:ext cx="898300" cy="539830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7" name="Freeform 206"/>
          <p:cNvSpPr/>
          <p:nvPr/>
        </p:nvSpPr>
        <p:spPr>
          <a:xfrm flipH="1">
            <a:off x="762933" y="4275394"/>
            <a:ext cx="879545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Inflação</a:t>
            </a:r>
          </a:p>
        </p:txBody>
      </p:sp>
      <p:sp>
        <p:nvSpPr>
          <p:cNvPr id="209" name="Freeform 208"/>
          <p:cNvSpPr/>
          <p:nvPr/>
        </p:nvSpPr>
        <p:spPr>
          <a:xfrm flipH="1">
            <a:off x="159102" y="3770056"/>
            <a:ext cx="1136298" cy="522198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75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Baixo investimento</a:t>
            </a:r>
          </a:p>
        </p:txBody>
      </p:sp>
      <p:sp>
        <p:nvSpPr>
          <p:cNvPr id="208" name="Freeform 207"/>
          <p:cNvSpPr/>
          <p:nvPr/>
        </p:nvSpPr>
        <p:spPr>
          <a:xfrm flipH="1">
            <a:off x="170134" y="3161173"/>
            <a:ext cx="1049066" cy="47245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975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75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Baixo crescimento</a:t>
            </a: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477080" y="4752921"/>
            <a:ext cx="114073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900" b="1" dirty="0">
                <a:latin typeface="Open Sans" panose="020B0606030504020204"/>
              </a:rPr>
              <a:t>Desvalorização monetária</a:t>
            </a:r>
          </a:p>
        </p:txBody>
      </p:sp>
      <p:sp>
        <p:nvSpPr>
          <p:cNvPr id="200" name="Freeform 199"/>
          <p:cNvSpPr/>
          <p:nvPr/>
        </p:nvSpPr>
        <p:spPr>
          <a:xfrm>
            <a:off x="8001000" y="3115227"/>
            <a:ext cx="947455" cy="545719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dirty="0"/>
          </a:p>
        </p:txBody>
      </p:sp>
      <p:sp>
        <p:nvSpPr>
          <p:cNvPr id="213" name="TextBox 212"/>
          <p:cNvSpPr txBox="1"/>
          <p:nvPr/>
        </p:nvSpPr>
        <p:spPr>
          <a:xfrm>
            <a:off x="8020335" y="3197183"/>
            <a:ext cx="928120" cy="4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826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Mais riscos à saúde e segurança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4053447" y="5503678"/>
            <a:ext cx="999712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9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Desconfiança</a:t>
            </a:r>
            <a:endParaRPr lang="pt-BR" sz="1051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4" name="Straight Arrow Connector 233"/>
          <p:cNvCxnSpPr>
            <a:cxnSpLocks/>
            <a:stCxn id="4" idx="0"/>
            <a:endCxn id="208" idx="0"/>
          </p:cNvCxnSpPr>
          <p:nvPr/>
        </p:nvCxnSpPr>
        <p:spPr>
          <a:xfrm flipH="1">
            <a:off x="1219200" y="3347931"/>
            <a:ext cx="2572764" cy="4946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2418956" y="5081169"/>
            <a:ext cx="92812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900" b="1" dirty="0">
                <a:latin typeface="Open Sans" panose="020B0606030504020204"/>
              </a:rPr>
              <a:t>Evasão fiscal</a:t>
            </a:r>
          </a:p>
        </p:txBody>
      </p:sp>
      <p:cxnSp>
        <p:nvCxnSpPr>
          <p:cNvPr id="224" name="Straight Arrow Connector 223"/>
          <p:cNvCxnSpPr>
            <a:stCxn id="4" idx="2"/>
          </p:cNvCxnSpPr>
          <p:nvPr/>
        </p:nvCxnSpPr>
        <p:spPr>
          <a:xfrm>
            <a:off x="5401205" y="3347931"/>
            <a:ext cx="2765158" cy="475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flipH="1">
            <a:off x="1075217" y="3524070"/>
            <a:ext cx="2876267" cy="39111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4" idx="3"/>
          </p:cNvCxnSpPr>
          <p:nvPr/>
        </p:nvCxnSpPr>
        <p:spPr>
          <a:xfrm flipH="1">
            <a:off x="4476124" y="3899328"/>
            <a:ext cx="120460" cy="148223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42" idx="3"/>
          </p:cNvCxnSpPr>
          <p:nvPr/>
        </p:nvCxnSpPr>
        <p:spPr>
          <a:xfrm>
            <a:off x="4533798" y="1793918"/>
            <a:ext cx="62786" cy="123988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>
            <a:off x="5130503" y="3502573"/>
            <a:ext cx="2845356" cy="54904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 flipH="1">
            <a:off x="1546877" y="3633623"/>
            <a:ext cx="2519448" cy="71371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 flipH="1">
            <a:off x="2357177" y="3733069"/>
            <a:ext cx="1794946" cy="101402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>
            <a:off x="3163630" y="3797052"/>
            <a:ext cx="1159036" cy="124485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3861589" y="3915181"/>
            <a:ext cx="548351" cy="125709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>
            <a:off x="4821587" y="3871153"/>
            <a:ext cx="545226" cy="129857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4953791" y="3797053"/>
            <a:ext cx="1343258" cy="112700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5067770" y="3716767"/>
            <a:ext cx="2125571" cy="92493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3731852" y="2020848"/>
            <a:ext cx="615380" cy="85258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2910120" y="2213933"/>
            <a:ext cx="1182420" cy="73555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2106743" y="2498324"/>
            <a:ext cx="1863687" cy="60327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1123738" y="2882378"/>
            <a:ext cx="2828941" cy="33050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>
            <a:off x="4831148" y="2015819"/>
            <a:ext cx="473244" cy="79171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H="1">
            <a:off x="5017520" y="2249785"/>
            <a:ext cx="1081905" cy="65986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5130503" y="2536965"/>
            <a:ext cx="1715751" cy="541129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H="1">
            <a:off x="5151681" y="2866781"/>
            <a:ext cx="2583585" cy="380697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791964" y="2796535"/>
            <a:ext cx="1609240" cy="1102792"/>
          </a:xfrm>
          <a:custGeom>
            <a:avLst/>
            <a:gdLst>
              <a:gd name="connsiteX0" fmla="*/ 0 w 2025752"/>
              <a:gd name="connsiteY0" fmla="*/ 906759 h 1813517"/>
              <a:gd name="connsiteX1" fmla="*/ 1012876 w 2025752"/>
              <a:gd name="connsiteY1" fmla="*/ 0 h 1813517"/>
              <a:gd name="connsiteX2" fmla="*/ 2025752 w 2025752"/>
              <a:gd name="connsiteY2" fmla="*/ 906759 h 1813517"/>
              <a:gd name="connsiteX3" fmla="*/ 1012876 w 2025752"/>
              <a:gd name="connsiteY3" fmla="*/ 1813518 h 1813517"/>
              <a:gd name="connsiteX4" fmla="*/ 0 w 2025752"/>
              <a:gd name="connsiteY4" fmla="*/ 906759 h 18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752" h="1813517">
                <a:moveTo>
                  <a:pt x="0" y="906759"/>
                </a:moveTo>
                <a:cubicBezTo>
                  <a:pt x="0" y="405970"/>
                  <a:pt x="453480" y="0"/>
                  <a:pt x="1012876" y="0"/>
                </a:cubicBezTo>
                <a:cubicBezTo>
                  <a:pt x="1572272" y="0"/>
                  <a:pt x="2025752" y="405970"/>
                  <a:pt x="2025752" y="906759"/>
                </a:cubicBezTo>
                <a:cubicBezTo>
                  <a:pt x="2025752" y="1407548"/>
                  <a:pt x="1572272" y="1813518"/>
                  <a:pt x="1012876" y="1813518"/>
                </a:cubicBezTo>
                <a:cubicBezTo>
                  <a:pt x="453480" y="1813518"/>
                  <a:pt x="0" y="1407548"/>
                  <a:pt x="0" y="90675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3990" tIns="210672" rIns="233990" bIns="210672" numCol="1" spcCol="1270" anchor="ctr" anchorCtr="0">
            <a:noAutofit/>
          </a:bodyPr>
          <a:lstStyle/>
          <a:p>
            <a:pPr defTabSz="8003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69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CORRUPÇÃO</a:t>
            </a:r>
          </a:p>
        </p:txBody>
      </p:sp>
      <p:sp>
        <p:nvSpPr>
          <p:cNvPr id="101" name="Título 12"/>
          <p:cNvSpPr txBox="1">
            <a:spLocks/>
          </p:cNvSpPr>
          <p:nvPr/>
        </p:nvSpPr>
        <p:spPr>
          <a:xfrm>
            <a:off x="4156605" y="6080436"/>
            <a:ext cx="5266575" cy="362974"/>
          </a:xfrm>
          <a:prstGeom prst="rect">
            <a:avLst/>
          </a:prstGeom>
        </p:spPr>
        <p:txBody>
          <a:bodyPr vert="horz" lIns="68598" tIns="34299" rIns="68598" bIns="34299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711" dirty="0">
                <a:latin typeface="+mn-lt"/>
              </a:rPr>
              <a:t>(Rose-Ackerman e Palifka, 2016)</a:t>
            </a:r>
          </a:p>
        </p:txBody>
      </p:sp>
      <p:sp>
        <p:nvSpPr>
          <p:cNvPr id="197" name="Freeform 196"/>
          <p:cNvSpPr/>
          <p:nvPr/>
        </p:nvSpPr>
        <p:spPr>
          <a:xfrm>
            <a:off x="6048973" y="4860803"/>
            <a:ext cx="1048196" cy="689185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826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826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Prejuízos em Infraestrutura</a:t>
            </a:r>
          </a:p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Freeform 44"/>
          <p:cNvSpPr/>
          <p:nvPr/>
        </p:nvSpPr>
        <p:spPr>
          <a:xfrm>
            <a:off x="2040719" y="1729471"/>
            <a:ext cx="1121134" cy="5844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700" b="1" dirty="0">
                <a:solidFill>
                  <a:schemeClr val="tx1"/>
                </a:solidFill>
                <a:latin typeface="Open Sans" panose="020B0606030504020204"/>
              </a:rPr>
              <a:t>Discricionariedade</a:t>
            </a:r>
            <a:endParaRPr lang="pt-BR" sz="513" b="1" dirty="0">
              <a:solidFill>
                <a:schemeClr val="tx1"/>
              </a:solidFill>
              <a:latin typeface="Open Sans" panose="020B0606030504020204"/>
            </a:endParaRPr>
          </a:p>
        </p:txBody>
      </p:sp>
      <p:sp>
        <p:nvSpPr>
          <p:cNvPr id="54" name="Freeform 46"/>
          <p:cNvSpPr/>
          <p:nvPr/>
        </p:nvSpPr>
        <p:spPr>
          <a:xfrm>
            <a:off x="1293890" y="2129225"/>
            <a:ext cx="850219" cy="471701"/>
          </a:xfrm>
          <a:custGeom>
            <a:avLst/>
            <a:gdLst>
              <a:gd name="connsiteX0" fmla="*/ 0 w 1132888"/>
              <a:gd name="connsiteY0" fmla="*/ 566444 h 1132888"/>
              <a:gd name="connsiteX1" fmla="*/ 566444 w 1132888"/>
              <a:gd name="connsiteY1" fmla="*/ 0 h 1132888"/>
              <a:gd name="connsiteX2" fmla="*/ 1132888 w 1132888"/>
              <a:gd name="connsiteY2" fmla="*/ 566444 h 1132888"/>
              <a:gd name="connsiteX3" fmla="*/ 566444 w 1132888"/>
              <a:gd name="connsiteY3" fmla="*/ 1132888 h 1132888"/>
              <a:gd name="connsiteX4" fmla="*/ 0 w 1132888"/>
              <a:gd name="connsiteY4" fmla="*/ 566444 h 11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888" h="1132888">
                <a:moveTo>
                  <a:pt x="0" y="566444"/>
                </a:moveTo>
                <a:cubicBezTo>
                  <a:pt x="0" y="253606"/>
                  <a:pt x="253606" y="0"/>
                  <a:pt x="566444" y="0"/>
                </a:cubicBezTo>
                <a:cubicBezTo>
                  <a:pt x="879282" y="0"/>
                  <a:pt x="1132888" y="253606"/>
                  <a:pt x="1132888" y="566444"/>
                </a:cubicBezTo>
                <a:cubicBezTo>
                  <a:pt x="1132888" y="879282"/>
                  <a:pt x="879282" y="1132888"/>
                  <a:pt x="566444" y="1132888"/>
                </a:cubicBezTo>
                <a:cubicBezTo>
                  <a:pt x="253606" y="1132888"/>
                  <a:pt x="0" y="879282"/>
                  <a:pt x="0" y="566444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3991" tIns="133991" rIns="133991" bIns="133991" numCol="1" spcCol="1270" anchor="ctr" anchorCtr="0">
            <a:noAutofit/>
          </a:bodyPr>
          <a:lstStyle/>
          <a:p>
            <a:pPr algn="ctr" defTabSz="666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788" b="1" dirty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Monopólios</a:t>
            </a:r>
            <a:endParaRPr lang="pt-BR" sz="900" b="1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FBA95-53A5-4A7A-9EA3-9D661D4B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609600"/>
            <a:ext cx="5937755" cy="1188720"/>
          </a:xfrm>
        </p:spPr>
        <p:txBody>
          <a:bodyPr/>
          <a:lstStyle/>
          <a:p>
            <a:r>
              <a:rPr lang="pt-BR" altLang="pt-BR" sz="2400" dirty="0">
                <a:ea typeface="ＭＳ Ｐゴシック" panose="020B0600070205080204" pitchFamily="34" charset="-128"/>
              </a:rPr>
              <a:t>9. Custo da Corrupção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82800C-BBA2-4052-A97E-C9A7E5E1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7848599" cy="39151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pt-BR" sz="2000" dirty="0">
                <a:ea typeface="ＭＳ Ｐゴシック" panose="020B0600070205080204" pitchFamily="34" charset="-128"/>
              </a:rPr>
              <a:t>Corrupção x Competição Internacional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endParaRPr lang="pt-BR" altLang="pt-BR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pt-BR" sz="2000" dirty="0">
                <a:ea typeface="ＭＳ Ｐゴシック" panose="020B0600070205080204" pitchFamily="34" charset="-128"/>
              </a:rPr>
              <a:t>Corrupção x Desenvolvimento Econômico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pt-BR" altLang="pt-BR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pt-BR" sz="2000" dirty="0">
                <a:ea typeface="ＭＳ Ｐゴシック" panose="020B0600070205080204" pitchFamily="34" charset="-128"/>
              </a:rPr>
              <a:t>Corrupção Pública x </a:t>
            </a:r>
            <a:r>
              <a:rPr lang="pt-BR" altLang="en-US" sz="2000" dirty="0">
                <a:ea typeface="ＭＳ Ｐゴシック" panose="020B0600070205080204" pitchFamily="34" charset="-128"/>
              </a:rPr>
              <a:t>“</a:t>
            </a:r>
            <a:r>
              <a:rPr lang="pt-BR" altLang="pt-BR" sz="2000" dirty="0">
                <a:ea typeface="ＭＳ Ｐゴシック" panose="020B0600070205080204" pitchFamily="34" charset="-128"/>
              </a:rPr>
              <a:t>Corrupção Privada</a:t>
            </a:r>
            <a:r>
              <a:rPr lang="pt-BR" altLang="en-US" sz="2000" dirty="0">
                <a:ea typeface="ＭＳ Ｐゴシック" panose="020B0600070205080204" pitchFamily="34" charset="-128"/>
              </a:rPr>
              <a:t>”</a:t>
            </a:r>
            <a:endParaRPr lang="pt-BR" altLang="pt-BR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pt-BR" altLang="pt-BR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pt-BR" sz="2000" dirty="0">
                <a:ea typeface="ＭＳ Ｐゴシック" panose="020B0600070205080204" pitchFamily="34" charset="-128"/>
              </a:rPr>
              <a:t>Corrupção x Efeito Tributário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</a:pPr>
            <a:endParaRPr lang="pt-BR" altLang="pt-BR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pt-BR" altLang="pt-BR" sz="2000" dirty="0">
                <a:ea typeface="ＭＳ Ｐゴシック" panose="020B0600070205080204" pitchFamily="34" charset="-128"/>
              </a:rPr>
              <a:t>FCPA + Dodd-Frank, UK Bribery Act</a:t>
            </a:r>
          </a:p>
          <a:p>
            <a:pPr marL="40005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pt-BR" altLang="pt-BR" dirty="0">
                <a:ea typeface="ＭＳ Ｐゴシック" panose="020B0600070205080204" pitchFamily="34" charset="-128"/>
              </a:rPr>
              <a:t>LEI Nº 12.846, DE 1º DE AGOSTO DE 2013</a:t>
            </a:r>
          </a:p>
          <a:p>
            <a:pPr marL="40005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pt-BR" altLang="pt-BR" dirty="0">
                <a:ea typeface="ＭＳ Ｐゴシック" panose="020B0600070205080204" pitchFamily="34" charset="-128"/>
              </a:rPr>
              <a:t>LEI Nº 12.683, DE 9 DE JULHO DE 2012 (Alterando l</a:t>
            </a:r>
            <a:r>
              <a:rPr lang="en-US" altLang="pt-BR" dirty="0">
                <a:ea typeface="ＭＳ Ｐゴシック" panose="020B0600070205080204" pitchFamily="34" charset="-128"/>
              </a:rPr>
              <a:t>ei n</a:t>
            </a:r>
            <a:r>
              <a:rPr lang="en-US" altLang="pt-BR" baseline="30000" dirty="0">
                <a:ea typeface="ＭＳ Ｐゴシック" panose="020B0600070205080204" pitchFamily="34" charset="-128"/>
              </a:rPr>
              <a:t>o</a:t>
            </a:r>
            <a:r>
              <a:rPr lang="en-US" altLang="pt-BR" dirty="0">
                <a:ea typeface="ＭＳ Ｐゴシック" panose="020B0600070205080204" pitchFamily="34" charset="-128"/>
              </a:rPr>
              <a:t> 9.613/1998)</a:t>
            </a:r>
            <a:r>
              <a:rPr lang="pt-BR" altLang="pt-BR" dirty="0">
                <a:ea typeface="ＭＳ Ｐゴシック" panose="020B0600070205080204" pitchFamily="34" charset="-128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683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345F8-649A-41D5-AC96-D37F925A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199" cy="1447800"/>
          </a:xfrm>
        </p:spPr>
        <p:txBody>
          <a:bodyPr>
            <a:normAutofit fontScale="90000"/>
          </a:bodyPr>
          <a:lstStyle/>
          <a:p>
            <a:r>
              <a:rPr lang="pt-BR" altLang="pt-BR" sz="2000" dirty="0">
                <a:ea typeface="ＭＳ Ｐゴシック" panose="020B0600070205080204" pitchFamily="34" charset="-128"/>
              </a:rPr>
              <a:t>Diagrama do Índice de Percepção da Corrupção (CPI) e Índice Gini de Desigualdade Social (GINI) para 84 países sopesado pelo PIB per capita (médias de 1997-2003)</a:t>
            </a:r>
            <a:endParaRPr lang="pt-B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ACA48-2687-4AF7-B3C5-E70E03DA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0" y="1905000"/>
            <a:ext cx="7196138" cy="480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6922F-B48F-49B7-A691-8079C91B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609600"/>
            <a:ext cx="5937755" cy="1188720"/>
          </a:xfrm>
        </p:spPr>
        <p:txBody>
          <a:bodyPr>
            <a:normAutofit/>
          </a:bodyPr>
          <a:lstStyle/>
          <a:p>
            <a:r>
              <a:rPr lang="pt-BR" sz="2400" dirty="0"/>
              <a:t>1. introdução</a:t>
            </a:r>
          </a:p>
        </p:txBody>
      </p:sp>
      <p:sp>
        <p:nvSpPr>
          <p:cNvPr id="4" name="Espaço Reservado para Conteúdo 13">
            <a:extLst>
              <a:ext uri="{FF2B5EF4-FFF2-40B4-BE49-F238E27FC236}">
                <a16:creationId xmlns:a16="http://schemas.microsoft.com/office/drawing/2014/main" id="{F83AB58E-0335-437D-943E-E1F077FEE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100" b="1" dirty="0"/>
              <a:t>O que é corrupção?</a:t>
            </a:r>
          </a:p>
          <a:p>
            <a:pPr lvl="1"/>
            <a:r>
              <a:rPr lang="pt-BR" sz="1900" dirty="0"/>
              <a:t>Na visão de filósofos e cientistas políticos</a:t>
            </a:r>
          </a:p>
          <a:p>
            <a:pPr lvl="1"/>
            <a:r>
              <a:rPr lang="pt-BR" sz="1900" dirty="0"/>
              <a:t>Na visão dos economistas</a:t>
            </a:r>
          </a:p>
          <a:p>
            <a:pPr lvl="1"/>
            <a:r>
              <a:rPr lang="pt-BR" sz="1900" dirty="0"/>
              <a:t>Na visão dos juristas</a:t>
            </a:r>
          </a:p>
          <a:p>
            <a:pPr marL="228600" lvl="1" indent="0">
              <a:buNone/>
            </a:pPr>
            <a:r>
              <a:rPr lang="pt-BR" sz="2100" dirty="0"/>
              <a:t>“</a:t>
            </a:r>
            <a:r>
              <a:rPr lang="pt-BR" sz="2100" i="1" dirty="0"/>
              <a:t>O abuso de um poder [delegado ou confiado] para fins de ganho pessoal</a:t>
            </a:r>
            <a:r>
              <a:rPr lang="pt-BR" sz="2100" dirty="0"/>
              <a:t>” (Rose-Ackerman)</a:t>
            </a:r>
          </a:p>
          <a:p>
            <a:pPr marL="231775" lvl="1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sz="2100" b="1" dirty="0"/>
              <a:t>Por que combater a corrupção?</a:t>
            </a:r>
          </a:p>
          <a:p>
            <a:pPr lvl="1"/>
            <a:r>
              <a:rPr lang="pt-BR" sz="1900" dirty="0"/>
              <a:t>Equidade</a:t>
            </a:r>
          </a:p>
          <a:p>
            <a:pPr lvl="1"/>
            <a:r>
              <a:rPr lang="pt-BR" sz="1900" dirty="0"/>
              <a:t>Eficiência Econômica</a:t>
            </a:r>
          </a:p>
          <a:p>
            <a:pPr lvl="1"/>
            <a:r>
              <a:rPr lang="pt-BR" sz="1900" dirty="0"/>
              <a:t>Justiça</a:t>
            </a:r>
          </a:p>
          <a:p>
            <a:pPr marL="231775" lvl="1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100" b="1" dirty="0"/>
              <a:t>Com quais ferramentas?</a:t>
            </a:r>
          </a:p>
          <a:p>
            <a:pPr lvl="1"/>
            <a:r>
              <a:rPr lang="pt-BR" sz="1900" dirty="0"/>
              <a:t>Direito &amp; Democracia</a:t>
            </a:r>
          </a:p>
          <a:p>
            <a:pPr lvl="1"/>
            <a:r>
              <a:rPr lang="pt-BR" sz="1900" dirty="0"/>
              <a:t>Direito  &amp; Economia  </a:t>
            </a:r>
          </a:p>
        </p:txBody>
      </p:sp>
    </p:spTree>
    <p:extLst>
      <p:ext uri="{BB962C8B-B14F-4D97-AF65-F5344CB8AC3E}">
        <p14:creationId xmlns:p14="http://schemas.microsoft.com/office/powerpoint/2010/main" val="332811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52779-D93E-4845-AA4C-CEF69ED4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9374" cy="1188720"/>
          </a:xfrm>
        </p:spPr>
        <p:txBody>
          <a:bodyPr>
            <a:normAutofit/>
          </a:bodyPr>
          <a:lstStyle/>
          <a:p>
            <a:r>
              <a:rPr lang="pt-BR" sz="2400" dirty="0"/>
              <a:t>2. Corrupção como um problema econômico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7AD5F0-0BB2-45BE-84BD-8EE8B100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75" y="2438400"/>
            <a:ext cx="7696199" cy="4191000"/>
          </a:xfrm>
        </p:spPr>
        <p:txBody>
          <a:bodyPr>
            <a:normAutofit fontScale="47500" lnSpcReduction="20000"/>
          </a:bodyPr>
          <a:lstStyle/>
          <a:p>
            <a:r>
              <a:rPr lang="pt-BR" sz="4200" dirty="0"/>
              <a:t>Década de 1960: Entendida como um </a:t>
            </a:r>
            <a:r>
              <a:rPr lang="pt-BR" sz="4200" b="1" dirty="0"/>
              <a:t>fator de modernização</a:t>
            </a:r>
          </a:p>
          <a:p>
            <a:endParaRPr lang="pt-BR" sz="4500" b="1" dirty="0"/>
          </a:p>
          <a:p>
            <a:pPr marL="0" indent="0" algn="just">
              <a:lnSpc>
                <a:spcPct val="110000"/>
              </a:lnSpc>
              <a:buNone/>
              <a:defRPr sz="5300">
                <a:solidFill>
                  <a:srgbClr val="1238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3800" dirty="0">
                <a:solidFill>
                  <a:schemeClr val="tx1"/>
                </a:solidFill>
                <a:sym typeface="Avenir Book"/>
              </a:rPr>
              <a:t>“In terms of economic growth, the only thing worse than a society with a rigid, overcentralized, dishonest bureaucracy, is one with a rigid, overcentralized honest bureaucracy. </a:t>
            </a:r>
            <a:r>
              <a:rPr lang="en-US" sz="3800" b="1" dirty="0">
                <a:solidFill>
                  <a:schemeClr val="tx1"/>
                </a:solidFill>
                <a:sym typeface="Avenir Book"/>
              </a:rPr>
              <a:t>A society which is relatively uncorrupt</a:t>
            </a:r>
            <a:r>
              <a:rPr lang="en-US" sz="3800" dirty="0">
                <a:solidFill>
                  <a:schemeClr val="tx1"/>
                </a:solidFill>
                <a:sym typeface="Avenir Book"/>
              </a:rPr>
              <a:t> – a traditional society for instance where traditional norms are still powerful – </a:t>
            </a:r>
            <a:r>
              <a:rPr lang="en-US" sz="3800" b="1" dirty="0">
                <a:solidFill>
                  <a:schemeClr val="tx1"/>
                </a:solidFill>
                <a:sym typeface="Avenir Book"/>
              </a:rPr>
              <a:t>may find a certain amount of corruption a welcome lubricant easing the path to modernization</a:t>
            </a:r>
            <a:r>
              <a:rPr lang="en-US" sz="3800" dirty="0">
                <a:solidFill>
                  <a:schemeClr val="tx1"/>
                </a:solidFill>
                <a:sym typeface="Avenir Book"/>
              </a:rPr>
              <a:t>. A developed traditional society may be improved – even modernized – by a little corruption; a society in which corruption is pervasive, however, is unlikely to be improved with more corruption(...) during the Kubitschek era in Brazil a high rate of economic development apparently corresponded with a high rate of parliamentary corruption, as industrializing entrepreneurs bought protection and assistance from conservative rural legislators.” </a:t>
            </a:r>
            <a:r>
              <a:rPr lang="pt-BR" sz="3800" dirty="0">
                <a:solidFill>
                  <a:schemeClr val="tx1"/>
                </a:solidFill>
                <a:sym typeface="Avenir Book"/>
              </a:rPr>
              <a:t>(Huntington, 1968)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6022605-EF3C-4F3F-8560-6F369EDD52C4}"/>
              </a:ext>
            </a:extLst>
          </p:cNvPr>
          <p:cNvSpPr/>
          <p:nvPr/>
        </p:nvSpPr>
        <p:spPr>
          <a:xfrm>
            <a:off x="2286000" y="-32301743"/>
            <a:ext cx="3352800" cy="329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 sz="5300">
                <a:solidFill>
                  <a:srgbClr val="1238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1000" b="1" dirty="0">
                <a:solidFill>
                  <a:srgbClr val="1C71B6"/>
                </a:solidFill>
                <a:latin typeface="Open Sans Bold"/>
                <a:cs typeface="Open Sans Bold"/>
              </a:rPr>
              <a:t>DÉCADA DE 1960</a:t>
            </a:r>
          </a:p>
          <a:p>
            <a:pPr>
              <a:lnSpc>
                <a:spcPct val="110000"/>
              </a:lnSpc>
              <a:defRPr sz="5300">
                <a:solidFill>
                  <a:srgbClr val="1238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1000" dirty="0">
                <a:solidFill>
                  <a:srgbClr val="11355E"/>
                </a:solidFill>
                <a:latin typeface="Open Sans"/>
                <a:sym typeface="Avenir Book"/>
              </a:rPr>
              <a:t> “</a:t>
            </a:r>
            <a:r>
              <a:rPr lang="en-US" sz="1000" dirty="0">
                <a:solidFill>
                  <a:srgbClr val="0039AB"/>
                </a:solidFill>
                <a:latin typeface="Open Sans"/>
                <a:sym typeface="Avenir Book"/>
              </a:rPr>
              <a:t>In terms of economic growth, the only thing worse than a society with a rigid, overcentralized, dishonest bureaucracy, is one with a rigid, overcentralized honest bureaucracy. A society which is relatively uncorrupt - a traditional society for instance where traditional norms are still powerful – may find a certain amount of corruption a welcome lubricant easing the path to modernization. A developed traditional society may be improved – even modernized – by a little corruption; a society in which corruption is pervasive, however, is unlikely to be improved with more corruption(...) during the Kubitschek era in Brazil a high rate of economic development apparently corresponded with a high rate of parliamentary corruption, as industrializing entrepreneurs bought protection and assistance from conservative rural legislators.”</a:t>
            </a:r>
          </a:p>
          <a:p>
            <a:pPr>
              <a:lnSpc>
                <a:spcPct val="110000"/>
              </a:lnSpc>
              <a:defRPr sz="5300">
                <a:solidFill>
                  <a:srgbClr val="1238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1000" dirty="0">
                <a:latin typeface="Open Sans"/>
                <a:sym typeface="Avenir Book"/>
              </a:rPr>
              <a:t>(Huntington, 1968:261)</a:t>
            </a:r>
          </a:p>
        </p:txBody>
      </p:sp>
    </p:spTree>
    <p:extLst>
      <p:ext uri="{BB962C8B-B14F-4D97-AF65-F5344CB8AC3E}">
        <p14:creationId xmlns:p14="http://schemas.microsoft.com/office/powerpoint/2010/main" val="330545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140350-53C5-43AB-837C-B0641E91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48" y="1755893"/>
            <a:ext cx="8134351" cy="3733800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/>
              <a:t>Década de 1990: </a:t>
            </a:r>
            <a:r>
              <a:rPr lang="pt-BR" sz="8000" b="1" dirty="0"/>
              <a:t>Mudança de cenário</a:t>
            </a:r>
          </a:p>
          <a:p>
            <a:r>
              <a:rPr lang="pt-BR" sz="8000" dirty="0"/>
              <a:t>Abertura de mercados, transição de economias centralizadas, liberalização. </a:t>
            </a:r>
          </a:p>
          <a:p>
            <a:r>
              <a:rPr lang="pt-BR" sz="8000" dirty="0">
                <a:solidFill>
                  <a:schemeClr val="tx1"/>
                </a:solidFill>
                <a:cs typeface="Open Sans Bold"/>
              </a:rPr>
              <a:t>Ganha terreno a ideia de que corrupção cria novas ineficiências e não as corrigem. </a:t>
            </a:r>
          </a:p>
          <a:p>
            <a:r>
              <a:rPr lang="pt-BR" sz="8000" dirty="0">
                <a:solidFill>
                  <a:schemeClr val="tx1"/>
                </a:solidFill>
                <a:cs typeface="Open Sans Bold"/>
              </a:rPr>
              <a:t>Trata-se de areia, e não óleo nas engrenagens do desenvolvimento. </a:t>
            </a:r>
          </a:p>
          <a:p>
            <a:pPr marL="0" indent="0">
              <a:buNone/>
            </a:pPr>
            <a:endParaRPr lang="pt-BR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Open Sans Bold"/>
            </a:endParaRPr>
          </a:p>
          <a:p>
            <a:pPr marL="0" indent="0">
              <a:buNone/>
            </a:pPr>
            <a:r>
              <a:rPr lang="pt-BR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pen Sans Bold"/>
              </a:rPr>
              <a:t>C  = M + D – A </a:t>
            </a:r>
            <a:r>
              <a:rPr lang="pt-BR" sz="8000" dirty="0">
                <a:solidFill>
                  <a:schemeClr val="tx1"/>
                </a:solidFill>
                <a:cs typeface="Open Sans Bold"/>
              </a:rPr>
              <a:t>(Klintgaard, 1995)</a:t>
            </a:r>
          </a:p>
          <a:p>
            <a:pPr marL="0" indent="0">
              <a:lnSpc>
                <a:spcPct val="110000"/>
              </a:lnSpc>
              <a:buNone/>
              <a:defRPr sz="5300">
                <a:solidFill>
                  <a:srgbClr val="1238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8000" dirty="0">
                <a:solidFill>
                  <a:schemeClr val="tx1"/>
                </a:solidFill>
                <a:cs typeface="Open Sans Bold"/>
              </a:rPr>
              <a:t>C = Corrupção</a:t>
            </a:r>
          </a:p>
          <a:p>
            <a:pPr marL="0" indent="0">
              <a:lnSpc>
                <a:spcPct val="110000"/>
              </a:lnSpc>
              <a:buNone/>
              <a:defRPr sz="5300">
                <a:solidFill>
                  <a:srgbClr val="1238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8000" dirty="0">
                <a:solidFill>
                  <a:schemeClr val="tx1"/>
                </a:solidFill>
                <a:cs typeface="Open Sans Bold"/>
              </a:rPr>
              <a:t>M = Monopólio</a:t>
            </a:r>
          </a:p>
          <a:p>
            <a:pPr marL="0" indent="0">
              <a:lnSpc>
                <a:spcPct val="110000"/>
              </a:lnSpc>
              <a:buNone/>
              <a:defRPr sz="5300">
                <a:solidFill>
                  <a:srgbClr val="1238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8000" dirty="0">
                <a:solidFill>
                  <a:schemeClr val="tx1"/>
                </a:solidFill>
                <a:cs typeface="Open Sans Bold"/>
              </a:rPr>
              <a:t>D = Discricionariedade</a:t>
            </a:r>
          </a:p>
          <a:p>
            <a:pPr marL="0" indent="0">
              <a:lnSpc>
                <a:spcPct val="110000"/>
              </a:lnSpc>
              <a:buNone/>
              <a:defRPr sz="5300">
                <a:solidFill>
                  <a:srgbClr val="12385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8000" dirty="0">
                <a:solidFill>
                  <a:schemeClr val="tx1"/>
                </a:solidFill>
                <a:cs typeface="Open Sans Bold"/>
              </a:rPr>
              <a:t>A = </a:t>
            </a:r>
            <a:r>
              <a:rPr lang="pt-BR" sz="8000" i="1" dirty="0">
                <a:solidFill>
                  <a:schemeClr val="tx1"/>
                </a:solidFill>
                <a:cs typeface="Open Sans Bold"/>
              </a:rPr>
              <a:t>Accountability</a:t>
            </a:r>
          </a:p>
          <a:p>
            <a:pPr marL="0" indent="0">
              <a:buNone/>
            </a:pPr>
            <a:endParaRPr lang="pt-BR" sz="8000" dirty="0">
              <a:solidFill>
                <a:schemeClr val="tx1"/>
              </a:solidFill>
              <a:cs typeface="Open Sans Bold"/>
            </a:endParaRPr>
          </a:p>
          <a:p>
            <a:endParaRPr lang="pt-BR" dirty="0"/>
          </a:p>
        </p:txBody>
      </p:sp>
      <p:sp>
        <p:nvSpPr>
          <p:cNvPr id="5" name="Forma 4">
            <a:extLst>
              <a:ext uri="{FF2B5EF4-FFF2-40B4-BE49-F238E27FC236}">
                <a16:creationId xmlns:a16="http://schemas.microsoft.com/office/drawing/2014/main" id="{40F0F295-59F1-4E5A-B952-037252A7F31D}"/>
              </a:ext>
            </a:extLst>
          </p:cNvPr>
          <p:cNvSpPr/>
          <p:nvPr/>
        </p:nvSpPr>
        <p:spPr>
          <a:xfrm>
            <a:off x="4464870" y="3371837"/>
            <a:ext cx="4282555" cy="2676596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D79E35B-0719-4CB1-9E73-4951C38A0C0C}"/>
              </a:ext>
            </a:extLst>
          </p:cNvPr>
          <p:cNvGrpSpPr/>
          <p:nvPr/>
        </p:nvGrpSpPr>
        <p:grpSpPr>
          <a:xfrm>
            <a:off x="2819400" y="4623916"/>
            <a:ext cx="4403234" cy="1624390"/>
            <a:chOff x="631084" y="1105316"/>
            <a:chExt cx="4403234" cy="162439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89E41B1-2267-499C-8FE9-4436547F28D4}"/>
                </a:ext>
              </a:extLst>
            </p:cNvPr>
            <p:cNvSpPr/>
            <p:nvPr/>
          </p:nvSpPr>
          <p:spPr>
            <a:xfrm>
              <a:off x="631084" y="1586800"/>
              <a:ext cx="2270938" cy="11429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7309219-62FD-434A-80B2-21C977565BEE}"/>
                </a:ext>
              </a:extLst>
            </p:cNvPr>
            <p:cNvSpPr txBox="1"/>
            <p:nvPr/>
          </p:nvSpPr>
          <p:spPr>
            <a:xfrm>
              <a:off x="2930025" y="1105316"/>
              <a:ext cx="2104293" cy="1142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423" tIns="0" rIns="0" bIns="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400" kern="1200" dirty="0">
                <a:solidFill>
                  <a:srgbClr val="11355E"/>
                </a:solidFill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solidFill>
                    <a:schemeClr val="tx1"/>
                  </a:solidFill>
                </a:rPr>
                <a:t>USD 88 Bilhões (1988)</a:t>
              </a:r>
              <a:endParaRPr lang="pt-BR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BFD91B0-1BEA-4200-9B23-1B5BB8F4DC4B}"/>
              </a:ext>
            </a:extLst>
          </p:cNvPr>
          <p:cNvGrpSpPr/>
          <p:nvPr/>
        </p:nvGrpSpPr>
        <p:grpSpPr>
          <a:xfrm>
            <a:off x="5368320" y="4272044"/>
            <a:ext cx="3185974" cy="1771907"/>
            <a:chOff x="2249267" y="957799"/>
            <a:chExt cx="3185974" cy="177190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44CFD89-71EF-4613-A207-D786B8157BC6}"/>
                </a:ext>
              </a:extLst>
            </p:cNvPr>
            <p:cNvSpPr/>
            <p:nvPr/>
          </p:nvSpPr>
          <p:spPr>
            <a:xfrm>
              <a:off x="2249267" y="957799"/>
              <a:ext cx="1903884" cy="17719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FEBAE77-D00A-442F-A8DE-AAAA39B6FDDC}"/>
                </a:ext>
              </a:extLst>
            </p:cNvPr>
            <p:cNvSpPr txBox="1"/>
            <p:nvPr/>
          </p:nvSpPr>
          <p:spPr>
            <a:xfrm>
              <a:off x="3923078" y="996335"/>
              <a:ext cx="1512163" cy="1535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154" tIns="0" rIns="0" bIns="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600" kern="1200" dirty="0">
                <a:solidFill>
                  <a:srgbClr val="11355E"/>
                </a:solidFill>
                <a:latin typeface="Open Sans"/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solidFill>
                    <a:schemeClr val="tx1"/>
                  </a:solidFill>
                </a:rPr>
                <a:t>USD 800 Bilhões (1999)</a:t>
              </a:r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DEDD9B48-7A1E-4EB5-A068-1F53EE76B778}"/>
              </a:ext>
            </a:extLst>
          </p:cNvPr>
          <p:cNvSpPr/>
          <p:nvPr/>
        </p:nvSpPr>
        <p:spPr>
          <a:xfrm>
            <a:off x="7624385" y="4010811"/>
            <a:ext cx="256953" cy="25695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6E5F5B6-EB1E-4767-AA9F-3D43FBD915FC}"/>
              </a:ext>
            </a:extLst>
          </p:cNvPr>
          <p:cNvSpPr/>
          <p:nvPr/>
        </p:nvSpPr>
        <p:spPr>
          <a:xfrm>
            <a:off x="5652591" y="4619434"/>
            <a:ext cx="256953" cy="25695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729A2BE-66AB-4984-A07C-B342CC16438E}"/>
              </a:ext>
            </a:extLst>
          </p:cNvPr>
          <p:cNvSpPr txBox="1"/>
          <p:nvPr/>
        </p:nvSpPr>
        <p:spPr>
          <a:xfrm>
            <a:off x="5683669" y="5881126"/>
            <a:ext cx="348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INVESTIMENTO ESTRANGEIRO DIRETO NO MUNDO (UNCTAD, 2000)</a:t>
            </a:r>
            <a:endParaRPr lang="en-US" sz="1400" dirty="0">
              <a:latin typeface="+mj-lt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8DA1404-EE38-4018-95A7-ECF238B9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13" y="371457"/>
            <a:ext cx="6969374" cy="1188720"/>
          </a:xfrm>
        </p:spPr>
        <p:txBody>
          <a:bodyPr>
            <a:normAutofit/>
          </a:bodyPr>
          <a:lstStyle/>
          <a:p>
            <a:r>
              <a:rPr lang="pt-BR" sz="2400" dirty="0"/>
              <a:t>2. Corrupção como um problema econômico</a:t>
            </a:r>
          </a:p>
        </p:txBody>
      </p:sp>
    </p:spTree>
    <p:extLst>
      <p:ext uri="{BB962C8B-B14F-4D97-AF65-F5344CB8AC3E}">
        <p14:creationId xmlns:p14="http://schemas.microsoft.com/office/powerpoint/2010/main" val="296498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27B4D-94AB-4EEB-ACA8-0F4C2360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3. Condições em que a corrupção vale a pena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E22DC6-9F8A-4498-AD27-273A9011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45" y="2638045"/>
            <a:ext cx="6471155" cy="3457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900" dirty="0"/>
              <a:t>B &gt; R x P x J  </a:t>
            </a:r>
          </a:p>
          <a:p>
            <a:pPr marL="342900" indent="-342900" algn="ctr"/>
            <a:endParaRPr lang="pt-BR" sz="2000" dirty="0"/>
          </a:p>
          <a:p>
            <a:r>
              <a:rPr lang="pt-BR" sz="2400" dirty="0"/>
              <a:t>B = Benefício da propina ou renda ilegal </a:t>
            </a:r>
          </a:p>
          <a:p>
            <a:r>
              <a:rPr lang="pt-BR" sz="2400" dirty="0"/>
              <a:t>R = Risco de colusão ser descoberta</a:t>
            </a:r>
          </a:p>
          <a:p>
            <a:r>
              <a:rPr lang="pt-BR" sz="2400" dirty="0"/>
              <a:t>P = Pena em abstrato aplicável ao crime</a:t>
            </a:r>
          </a:p>
          <a:p>
            <a:r>
              <a:rPr lang="pt-BR" sz="2400" dirty="0"/>
              <a:t>J = Punição efetiva aplicada pelo Judiciário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238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831FC-E965-4F62-9E47-86D16A53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33400"/>
            <a:ext cx="6400800" cy="1188720"/>
          </a:xfrm>
        </p:spPr>
        <p:txBody>
          <a:bodyPr>
            <a:normAutofit fontScale="90000"/>
          </a:bodyPr>
          <a:lstStyle/>
          <a:p>
            <a:br>
              <a:rPr lang="pt-BR" sz="2700" b="1" kern="0" dirty="0">
                <a:solidFill>
                  <a:schemeClr val="tx1"/>
                </a:solidFill>
                <a:cs typeface="Open Sans Bold"/>
              </a:rPr>
            </a:br>
            <a:r>
              <a:rPr lang="pt-BR" sz="2700" kern="0" dirty="0">
                <a:solidFill>
                  <a:schemeClr val="tx1"/>
                </a:solidFill>
                <a:cs typeface="Open Sans Bold"/>
              </a:rPr>
              <a:t>4. APLICAÇÕES DA TEORIA DE JOGOS NO DEBATE DA CORRUPÇÃO</a:t>
            </a:r>
            <a:br>
              <a:rPr lang="pt-BR" sz="2800" b="1" kern="0" dirty="0">
                <a:solidFill>
                  <a:schemeClr val="tx1"/>
                </a:solidFill>
                <a:cs typeface="Open Sans Bold"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695872-E969-4808-B420-375636114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200"/>
            <a:ext cx="8458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EXEMPLO: BECKER (1968)</a:t>
            </a:r>
          </a:p>
          <a:p>
            <a:r>
              <a:rPr lang="pt-BR" dirty="0"/>
              <a:t>O que determina a quantidade e tipo de recursos e punições utilizados para aplicar uma lei?</a:t>
            </a:r>
          </a:p>
          <a:p>
            <a:r>
              <a:rPr lang="pt-BR" dirty="0"/>
              <a:t>Qual o nível ótimo de políticas para coibir comportamentos ilegais?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700" b="1" dirty="0"/>
              <a:t>Decisões ótimas</a:t>
            </a:r>
            <a:r>
              <a:rPr lang="pt-BR" sz="1700" dirty="0"/>
              <a:t>:</a:t>
            </a:r>
          </a:p>
          <a:p>
            <a:pPr marL="293351" indent="-293351"/>
            <a:r>
              <a:rPr lang="pt-BR" sz="1700" dirty="0"/>
              <a:t>Minimizam a perda social geradas por ofensas e crimes.</a:t>
            </a:r>
          </a:p>
          <a:p>
            <a:pPr marL="293351" indent="-293351"/>
            <a:r>
              <a:rPr lang="pt-BR" sz="1700" dirty="0"/>
              <a:t>A perda social é a soma dos danos, custos de apreensão e condenação e custos de aplicação da penalidade imposta.</a:t>
            </a:r>
          </a:p>
          <a:p>
            <a:pPr marL="293351" indent="-293351"/>
            <a:r>
              <a:rPr lang="pt-BR" sz="1700" dirty="0"/>
              <a:t>Por exemplo, se o custo de aplicação da penalidade é alta, a elasticidade da resposta aos crimes em relação à probabilidade de detecção deve exceder sua elasticidade em relação ao tamanho da punição imposta. </a:t>
            </a:r>
            <a:endParaRPr lang="en-US" sz="1700" dirty="0"/>
          </a:p>
          <a:p>
            <a:pPr marL="0" indent="0">
              <a:buNone/>
            </a:pPr>
            <a:endParaRPr lang="pt-BR" b="1" dirty="0"/>
          </a:p>
          <a:p>
            <a:pPr algn="ctr"/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33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0EDDB-5CAB-4393-B80A-5B3E53FC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9" y="685800"/>
            <a:ext cx="6172200" cy="1143000"/>
          </a:xfrm>
        </p:spPr>
        <p:txBody>
          <a:bodyPr>
            <a:normAutofit fontScale="90000"/>
          </a:bodyPr>
          <a:lstStyle/>
          <a:p>
            <a:br>
              <a:rPr lang="pt-BR" sz="2800" kern="0" dirty="0">
                <a:solidFill>
                  <a:schemeClr val="tx1"/>
                </a:solidFill>
                <a:cs typeface="Open Sans Bold"/>
              </a:rPr>
            </a:br>
            <a:r>
              <a:rPr lang="pt-BR" sz="2700" kern="0" dirty="0">
                <a:solidFill>
                  <a:schemeClr val="tx1"/>
                </a:solidFill>
                <a:cs typeface="Open Sans Bold"/>
              </a:rPr>
              <a:t>5. Lei 13.303/2016 e </a:t>
            </a:r>
            <a:r>
              <a:rPr lang="pt-BR" sz="2700" i="1" kern="0" dirty="0">
                <a:solidFill>
                  <a:schemeClr val="tx1"/>
                </a:solidFill>
                <a:cs typeface="Open Sans Bold"/>
              </a:rPr>
              <a:t>Compliance</a:t>
            </a:r>
            <a:br>
              <a:rPr lang="pt-BR" sz="2700" kern="0" dirty="0">
                <a:solidFill>
                  <a:schemeClr val="tx1"/>
                </a:solidFill>
                <a:cs typeface="Open Sans Bold"/>
              </a:rPr>
            </a:br>
            <a:endParaRPr lang="pt-BR" sz="27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70F425-E078-4F1B-B59B-BBE765B2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7924799" cy="4343399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0000"/>
              </a:lnSpc>
              <a:defRPr/>
            </a:pPr>
            <a:endParaRPr lang="pt-BR" sz="2800" b="1" kern="0" dirty="0">
              <a:solidFill>
                <a:srgbClr val="FFFFFF"/>
              </a:solidFill>
              <a:cs typeface="Open Sans Bold"/>
            </a:endParaRPr>
          </a:p>
          <a:p>
            <a:pPr marL="0" indent="0" algn="just">
              <a:buNone/>
            </a:pPr>
            <a:r>
              <a:rPr lang="pt-BR" dirty="0"/>
              <a:t>Art. 9</a:t>
            </a:r>
            <a:r>
              <a:rPr lang="pt-BR" u="sng" baseline="30000" dirty="0"/>
              <a:t>o</a:t>
            </a:r>
            <a:r>
              <a:rPr lang="pt-BR" dirty="0"/>
              <a:t>  A empresa pública e a sociedade de economia mista adotarão regras de estruturas e práticas de gestão de riscos e controle interno que abranjam: </a:t>
            </a:r>
          </a:p>
          <a:p>
            <a:pPr marL="0" indent="0" algn="just">
              <a:buNone/>
            </a:pPr>
            <a:r>
              <a:rPr lang="pt-BR" dirty="0"/>
              <a:t>I - ação dos administradores e empregados, por meio da implementação cotidiana de práticas de controle interno; </a:t>
            </a:r>
          </a:p>
          <a:p>
            <a:pPr marL="0" indent="0" algn="just">
              <a:buNone/>
            </a:pPr>
            <a:r>
              <a:rPr lang="pt-BR" dirty="0"/>
              <a:t>II - área responsável pela verificação de cumprimento de obrigações e de gestão de riscos; </a:t>
            </a:r>
          </a:p>
          <a:p>
            <a:pPr marL="0" indent="0" algn="just">
              <a:buNone/>
            </a:pPr>
            <a:r>
              <a:rPr lang="pt-BR" dirty="0"/>
              <a:t>III - auditoria interna e Comitê de Auditoria Estatutário. </a:t>
            </a:r>
          </a:p>
          <a:p>
            <a:pPr marL="0" indent="0" algn="just">
              <a:buNone/>
            </a:pPr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  Deverá ser elaborado e divulgado Código de Conduta e Integridade, (...) </a:t>
            </a:r>
          </a:p>
          <a:p>
            <a:pPr marL="0" indent="0" algn="just">
              <a:buNone/>
            </a:pPr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  A área responsável pela verificação de cumprimento de obrigações e de gestão de riscos deverá ser vinculada ao diretor-presidente e liderada por diretor estatutário, devendo o estatuto social prever as atribuições da área, bem como estabelecer mecanismos que assegurem atuação independente. 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60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"/>
          <p:cNvCxnSpPr>
            <a:cxnSpLocks/>
          </p:cNvCxnSpPr>
          <p:nvPr/>
        </p:nvCxnSpPr>
        <p:spPr>
          <a:xfrm flipH="1" flipV="1">
            <a:off x="392548" y="2848669"/>
            <a:ext cx="6541652" cy="46931"/>
          </a:xfrm>
          <a:prstGeom prst="line">
            <a:avLst/>
          </a:prstGeom>
          <a:ln w="285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4"/>
          <p:cNvGrpSpPr/>
          <p:nvPr/>
        </p:nvGrpSpPr>
        <p:grpSpPr>
          <a:xfrm>
            <a:off x="368465" y="2521316"/>
            <a:ext cx="1064449" cy="1472492"/>
            <a:chOff x="491228" y="1210390"/>
            <a:chExt cx="1419266" cy="1963322"/>
          </a:xfrm>
        </p:grpSpPr>
        <p:sp>
          <p:nvSpPr>
            <p:cNvPr id="7" name="Rectangle 6"/>
            <p:cNvSpPr/>
            <p:nvPr/>
          </p:nvSpPr>
          <p:spPr>
            <a:xfrm>
              <a:off x="590551" y="1210390"/>
              <a:ext cx="1274055" cy="507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611">
                <a:spcBef>
                  <a:spcPct val="0"/>
                </a:spcBef>
              </a:pPr>
              <a:r>
                <a:rPr lang="pt-BR" altLang="pt-BR" sz="1875" b="1" dirty="0">
                  <a:latin typeface="Open sans"/>
                  <a:cs typeface="Open sans"/>
                </a:rPr>
                <a:t>2000</a:t>
              </a:r>
            </a:p>
          </p:txBody>
        </p:sp>
        <p:sp>
          <p:nvSpPr>
            <p:cNvPr id="8" name="Rectangle 9"/>
            <p:cNvSpPr/>
            <p:nvPr/>
          </p:nvSpPr>
          <p:spPr>
            <a:xfrm>
              <a:off x="491228" y="1721007"/>
              <a:ext cx="1419266" cy="1452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/>
                <a:t>A Convenção da OCDE contra o suborno transnacional é ratificada</a:t>
              </a: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449641" y="2770144"/>
            <a:ext cx="4239345" cy="204125"/>
            <a:chOff x="599521" y="1542270"/>
            <a:chExt cx="5652461" cy="272166"/>
          </a:xfrm>
        </p:grpSpPr>
        <p:cxnSp>
          <p:nvCxnSpPr>
            <p:cNvPr id="10" name="Straight Connector 16"/>
            <p:cNvCxnSpPr/>
            <p:nvPr/>
          </p:nvCxnSpPr>
          <p:spPr>
            <a:xfrm rot="5400000" flipH="1">
              <a:off x="463438" y="1678353"/>
              <a:ext cx="272166" cy="0"/>
            </a:xfrm>
            <a:prstGeom prst="line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 rot="5400000" flipH="1">
              <a:off x="1594619" y="1678353"/>
              <a:ext cx="272166" cy="0"/>
            </a:xfrm>
            <a:prstGeom prst="line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9"/>
            <p:cNvCxnSpPr/>
            <p:nvPr/>
          </p:nvCxnSpPr>
          <p:spPr>
            <a:xfrm rot="5400000" flipH="1">
              <a:off x="2718860" y="1678353"/>
              <a:ext cx="272166" cy="0"/>
            </a:xfrm>
            <a:prstGeom prst="line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0"/>
            <p:cNvCxnSpPr/>
            <p:nvPr/>
          </p:nvCxnSpPr>
          <p:spPr>
            <a:xfrm rot="5400000" flipH="1">
              <a:off x="3850041" y="1678353"/>
              <a:ext cx="272166" cy="0"/>
            </a:xfrm>
            <a:prstGeom prst="line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1"/>
            <p:cNvCxnSpPr/>
            <p:nvPr/>
          </p:nvCxnSpPr>
          <p:spPr>
            <a:xfrm rot="5400000" flipH="1">
              <a:off x="4984719" y="1678353"/>
              <a:ext cx="272166" cy="0"/>
            </a:xfrm>
            <a:prstGeom prst="line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2"/>
            <p:cNvCxnSpPr/>
            <p:nvPr/>
          </p:nvCxnSpPr>
          <p:spPr>
            <a:xfrm rot="5400000" flipH="1">
              <a:off x="6115899" y="1678353"/>
              <a:ext cx="272166" cy="0"/>
            </a:xfrm>
            <a:prstGeom prst="line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3"/>
          <p:cNvGrpSpPr/>
          <p:nvPr/>
        </p:nvGrpSpPr>
        <p:grpSpPr>
          <a:xfrm>
            <a:off x="415855" y="2825276"/>
            <a:ext cx="4307054" cy="67325"/>
            <a:chOff x="554465" y="1615647"/>
            <a:chExt cx="5742738" cy="89767"/>
          </a:xfrm>
          <a:solidFill>
            <a:srgbClr val="1F4E79"/>
          </a:solidFill>
        </p:grpSpPr>
        <p:grpSp>
          <p:nvGrpSpPr>
            <p:cNvPr id="18" name="Group 32"/>
            <p:cNvGrpSpPr/>
            <p:nvPr/>
          </p:nvGrpSpPr>
          <p:grpSpPr>
            <a:xfrm>
              <a:off x="554465" y="1615647"/>
              <a:ext cx="88063" cy="89767"/>
              <a:chOff x="557640" y="1612472"/>
              <a:chExt cx="88063" cy="89767"/>
            </a:xfrm>
            <a:grpFill/>
          </p:grpSpPr>
          <p:sp>
            <p:nvSpPr>
              <p:cNvPr id="37" name="Oval 36"/>
              <p:cNvSpPr/>
              <p:nvPr/>
            </p:nvSpPr>
            <p:spPr>
              <a:xfrm>
                <a:off x="557640" y="1612472"/>
                <a:ext cx="88063" cy="89767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8095" y="1633323"/>
                <a:ext cx="47152" cy="48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33"/>
            <p:cNvGrpSpPr/>
            <p:nvPr/>
          </p:nvGrpSpPr>
          <p:grpSpPr>
            <a:xfrm>
              <a:off x="1687940" y="1615647"/>
              <a:ext cx="88063" cy="89767"/>
              <a:chOff x="557640" y="1612472"/>
              <a:chExt cx="88063" cy="89767"/>
            </a:xfrm>
            <a:grpFill/>
          </p:grpSpPr>
          <p:sp>
            <p:nvSpPr>
              <p:cNvPr id="35" name="Oval 34"/>
              <p:cNvSpPr/>
              <p:nvPr/>
            </p:nvSpPr>
            <p:spPr>
              <a:xfrm>
                <a:off x="557640" y="1612472"/>
                <a:ext cx="88063" cy="89767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8095" y="1633323"/>
                <a:ext cx="47152" cy="48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36"/>
            <p:cNvGrpSpPr/>
            <p:nvPr/>
          </p:nvGrpSpPr>
          <p:grpSpPr>
            <a:xfrm>
              <a:off x="2811890" y="1615647"/>
              <a:ext cx="88063" cy="89767"/>
              <a:chOff x="557640" y="1612472"/>
              <a:chExt cx="88063" cy="89767"/>
            </a:xfrm>
            <a:grpFill/>
          </p:grpSpPr>
          <p:sp>
            <p:nvSpPr>
              <p:cNvPr id="33" name="Oval 32"/>
              <p:cNvSpPr/>
              <p:nvPr/>
            </p:nvSpPr>
            <p:spPr>
              <a:xfrm>
                <a:off x="557640" y="1612472"/>
                <a:ext cx="88063" cy="89767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8095" y="1633323"/>
                <a:ext cx="47152" cy="48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39"/>
            <p:cNvGrpSpPr/>
            <p:nvPr/>
          </p:nvGrpSpPr>
          <p:grpSpPr>
            <a:xfrm>
              <a:off x="3942190" y="1615647"/>
              <a:ext cx="88063" cy="89767"/>
              <a:chOff x="557640" y="1612472"/>
              <a:chExt cx="88063" cy="89767"/>
            </a:xfrm>
            <a:grpFill/>
          </p:grpSpPr>
          <p:sp>
            <p:nvSpPr>
              <p:cNvPr id="31" name="Oval 30"/>
              <p:cNvSpPr/>
              <p:nvPr/>
            </p:nvSpPr>
            <p:spPr>
              <a:xfrm>
                <a:off x="557640" y="1612472"/>
                <a:ext cx="88063" cy="89767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8095" y="1633323"/>
                <a:ext cx="47152" cy="48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42"/>
            <p:cNvGrpSpPr/>
            <p:nvPr/>
          </p:nvGrpSpPr>
          <p:grpSpPr>
            <a:xfrm>
              <a:off x="5078840" y="1615647"/>
              <a:ext cx="88063" cy="89767"/>
              <a:chOff x="557640" y="1612472"/>
              <a:chExt cx="88063" cy="89767"/>
            </a:xfrm>
            <a:grpFill/>
          </p:grpSpPr>
          <p:sp>
            <p:nvSpPr>
              <p:cNvPr id="29" name="Oval 28"/>
              <p:cNvSpPr/>
              <p:nvPr/>
            </p:nvSpPr>
            <p:spPr>
              <a:xfrm>
                <a:off x="557640" y="1612472"/>
                <a:ext cx="88063" cy="89767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8095" y="1633323"/>
                <a:ext cx="47152" cy="48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</p:grpSp>
        <p:grpSp>
          <p:nvGrpSpPr>
            <p:cNvPr id="23" name="Group 45"/>
            <p:cNvGrpSpPr/>
            <p:nvPr/>
          </p:nvGrpSpPr>
          <p:grpSpPr>
            <a:xfrm>
              <a:off x="6209140" y="1615647"/>
              <a:ext cx="88063" cy="89767"/>
              <a:chOff x="557640" y="1612472"/>
              <a:chExt cx="88063" cy="89767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557640" y="1612472"/>
                <a:ext cx="88063" cy="89767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78095" y="1633323"/>
                <a:ext cx="47152" cy="48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611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</p:grpSp>
      </p:grpSp>
      <p:grpSp>
        <p:nvGrpSpPr>
          <p:cNvPr id="39" name="Group 55"/>
          <p:cNvGrpSpPr/>
          <p:nvPr/>
        </p:nvGrpSpPr>
        <p:grpSpPr>
          <a:xfrm>
            <a:off x="1288926" y="2521299"/>
            <a:ext cx="955542" cy="2280589"/>
            <a:chOff x="590550" y="1210390"/>
            <a:chExt cx="1274057" cy="3040786"/>
          </a:xfrm>
        </p:grpSpPr>
        <p:sp>
          <p:nvSpPr>
            <p:cNvPr id="40" name="Rectangle 6"/>
            <p:cNvSpPr/>
            <p:nvPr/>
          </p:nvSpPr>
          <p:spPr>
            <a:xfrm>
              <a:off x="590551" y="1210390"/>
              <a:ext cx="12740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611">
                <a:spcBef>
                  <a:spcPct val="0"/>
                </a:spcBef>
              </a:pPr>
              <a:r>
                <a:rPr lang="pt-BR" altLang="pt-BR" sz="1875" b="1" dirty="0">
                  <a:latin typeface="Open sans"/>
                  <a:cs typeface="Open sans"/>
                </a:rPr>
                <a:t>2004</a:t>
              </a:r>
            </a:p>
          </p:txBody>
        </p:sp>
        <p:sp>
          <p:nvSpPr>
            <p:cNvPr id="41" name="Rectangle 9"/>
            <p:cNvSpPr/>
            <p:nvPr/>
          </p:nvSpPr>
          <p:spPr>
            <a:xfrm>
              <a:off x="590550" y="1690474"/>
              <a:ext cx="1228520" cy="2560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/>
                <a:t>Portaria nº 14/2004 da SDE (Programas de Prevenção de Infrações à Ordem Econômica (PPI)</a:t>
              </a:r>
            </a:p>
          </p:txBody>
        </p:sp>
      </p:grpSp>
      <p:grpSp>
        <p:nvGrpSpPr>
          <p:cNvPr id="45" name="Group 64"/>
          <p:cNvGrpSpPr/>
          <p:nvPr/>
        </p:nvGrpSpPr>
        <p:grpSpPr>
          <a:xfrm>
            <a:off x="2986785" y="2521239"/>
            <a:ext cx="955542" cy="1283393"/>
            <a:chOff x="3982331" y="1210390"/>
            <a:chExt cx="1274056" cy="1711190"/>
          </a:xfrm>
        </p:grpSpPr>
        <p:sp>
          <p:nvSpPr>
            <p:cNvPr id="46" name="Rectangle 6"/>
            <p:cNvSpPr/>
            <p:nvPr/>
          </p:nvSpPr>
          <p:spPr>
            <a:xfrm>
              <a:off x="3982331" y="1210390"/>
              <a:ext cx="12740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611">
                <a:spcBef>
                  <a:spcPct val="0"/>
                </a:spcBef>
              </a:pPr>
              <a:r>
                <a:rPr lang="pt-BR" altLang="pt-BR" sz="1875" b="1" dirty="0">
                  <a:latin typeface="Open sans"/>
                  <a:cs typeface="Open sans"/>
                </a:rPr>
                <a:t>2012</a:t>
              </a:r>
            </a:p>
          </p:txBody>
        </p:sp>
        <p:sp>
          <p:nvSpPr>
            <p:cNvPr id="47" name="Rectangle 9"/>
            <p:cNvSpPr/>
            <p:nvPr/>
          </p:nvSpPr>
          <p:spPr>
            <a:xfrm>
              <a:off x="3982331" y="1690474"/>
              <a:ext cx="127405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/>
                <a:t>Lei nº 12.683/2012 - Lei de Lavagem de Dinheiro</a:t>
              </a:r>
            </a:p>
          </p:txBody>
        </p:sp>
      </p:grpSp>
      <p:grpSp>
        <p:nvGrpSpPr>
          <p:cNvPr id="48" name="Group 65"/>
          <p:cNvGrpSpPr/>
          <p:nvPr/>
        </p:nvGrpSpPr>
        <p:grpSpPr>
          <a:xfrm>
            <a:off x="3872380" y="2521331"/>
            <a:ext cx="1885853" cy="1375726"/>
            <a:chOff x="3982330" y="1210390"/>
            <a:chExt cx="2514472" cy="1834302"/>
          </a:xfrm>
        </p:grpSpPr>
        <p:sp>
          <p:nvSpPr>
            <p:cNvPr id="49" name="Rectangle 6"/>
            <p:cNvSpPr/>
            <p:nvPr/>
          </p:nvSpPr>
          <p:spPr>
            <a:xfrm>
              <a:off x="3982330" y="1210390"/>
              <a:ext cx="251447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611">
                <a:spcBef>
                  <a:spcPct val="0"/>
                </a:spcBef>
              </a:pPr>
              <a:r>
                <a:rPr lang="pt-BR" altLang="pt-BR" sz="1875" b="1" dirty="0">
                  <a:latin typeface="Open sans"/>
                  <a:cs typeface="Open sans"/>
                </a:rPr>
                <a:t>2013</a:t>
              </a:r>
            </a:p>
          </p:txBody>
        </p:sp>
        <p:sp>
          <p:nvSpPr>
            <p:cNvPr id="50" name="Rectangle 9"/>
            <p:cNvSpPr/>
            <p:nvPr/>
          </p:nvSpPr>
          <p:spPr>
            <a:xfrm>
              <a:off x="3982330" y="1690474"/>
              <a:ext cx="1409494" cy="1354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1200" dirty="0"/>
                <a:t>Lei nº 12.846/2013 - Lei Anticorrupção</a:t>
              </a:r>
            </a:p>
          </p:txBody>
        </p:sp>
      </p:grpSp>
      <p:grpSp>
        <p:nvGrpSpPr>
          <p:cNvPr id="51" name="Group 74"/>
          <p:cNvGrpSpPr/>
          <p:nvPr/>
        </p:nvGrpSpPr>
        <p:grpSpPr>
          <a:xfrm>
            <a:off x="4790565" y="2521239"/>
            <a:ext cx="955542" cy="950991"/>
            <a:chOff x="6246145" y="1210390"/>
            <a:chExt cx="1274057" cy="1267986"/>
          </a:xfrm>
        </p:grpSpPr>
        <p:sp>
          <p:nvSpPr>
            <p:cNvPr id="52" name="Rectangle 6"/>
            <p:cNvSpPr/>
            <p:nvPr/>
          </p:nvSpPr>
          <p:spPr>
            <a:xfrm>
              <a:off x="6246146" y="1210390"/>
              <a:ext cx="1274056" cy="507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611">
                <a:spcBef>
                  <a:spcPct val="0"/>
                </a:spcBef>
              </a:pPr>
              <a:r>
                <a:rPr lang="pt-BR" altLang="pt-BR" sz="1875" b="1" dirty="0">
                  <a:latin typeface="Open sans"/>
                  <a:cs typeface="Open sans"/>
                </a:rPr>
                <a:t>2015</a:t>
              </a:r>
            </a:p>
          </p:txBody>
        </p:sp>
        <p:sp>
          <p:nvSpPr>
            <p:cNvPr id="53" name="Rectangle 9"/>
            <p:cNvSpPr/>
            <p:nvPr/>
          </p:nvSpPr>
          <p:spPr>
            <a:xfrm>
              <a:off x="6246145" y="1690469"/>
              <a:ext cx="1158270" cy="78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667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/>
                <a:t>Decreto nº 8.420/2015</a:t>
              </a:r>
            </a:p>
          </p:txBody>
        </p:sp>
      </p:grpSp>
      <p:sp>
        <p:nvSpPr>
          <p:cNvPr id="66" name="Triângulo Retângulo 65"/>
          <p:cNvSpPr/>
          <p:nvPr/>
        </p:nvSpPr>
        <p:spPr>
          <a:xfrm rot="16200000">
            <a:off x="2637955" y="351953"/>
            <a:ext cx="3868091" cy="9144002"/>
          </a:xfrm>
          <a:prstGeom prst="rtTriangl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grpSp>
        <p:nvGrpSpPr>
          <p:cNvPr id="69" name="Grupo 68"/>
          <p:cNvGrpSpPr/>
          <p:nvPr/>
        </p:nvGrpSpPr>
        <p:grpSpPr>
          <a:xfrm>
            <a:off x="2140816" y="2526293"/>
            <a:ext cx="965670" cy="1370671"/>
            <a:chOff x="2854421" y="2225390"/>
            <a:chExt cx="1287559" cy="1827561"/>
          </a:xfrm>
        </p:grpSpPr>
        <p:sp>
          <p:nvSpPr>
            <p:cNvPr id="44" name="Rectangle 9"/>
            <p:cNvSpPr/>
            <p:nvPr/>
          </p:nvSpPr>
          <p:spPr>
            <a:xfrm>
              <a:off x="2854421" y="2698734"/>
              <a:ext cx="1203768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1200" dirty="0"/>
                <a:t>Convenção da ONU contra a Corrupção é ratificada</a:t>
              </a:r>
            </a:p>
          </p:txBody>
        </p:sp>
        <p:sp>
          <p:nvSpPr>
            <p:cNvPr id="68" name="Rectangle 6"/>
            <p:cNvSpPr/>
            <p:nvPr/>
          </p:nvSpPr>
          <p:spPr>
            <a:xfrm>
              <a:off x="2867924" y="2225390"/>
              <a:ext cx="12740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611">
                <a:spcBef>
                  <a:spcPct val="0"/>
                </a:spcBef>
              </a:pPr>
              <a:r>
                <a:rPr lang="pt-BR" altLang="pt-BR" sz="1875" b="1" dirty="0">
                  <a:latin typeface="Open sans"/>
                  <a:cs typeface="Open sans"/>
                </a:rPr>
                <a:t>2005</a:t>
              </a:r>
            </a:p>
          </p:txBody>
        </p:sp>
      </p:grpSp>
      <p:sp>
        <p:nvSpPr>
          <p:cNvPr id="56" name="Título 1">
            <a:extLst>
              <a:ext uri="{FF2B5EF4-FFF2-40B4-BE49-F238E27FC236}">
                <a16:creationId xmlns:a16="http://schemas.microsoft.com/office/drawing/2014/main" id="{C9403ADE-4E63-4BE3-B381-D6083307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9" y="685800"/>
            <a:ext cx="6172200" cy="1143000"/>
          </a:xfrm>
        </p:spPr>
        <p:txBody>
          <a:bodyPr>
            <a:normAutofit fontScale="90000"/>
          </a:bodyPr>
          <a:lstStyle/>
          <a:p>
            <a:br>
              <a:rPr lang="pt-BR" sz="2800" kern="0" dirty="0">
                <a:solidFill>
                  <a:schemeClr val="tx1"/>
                </a:solidFill>
                <a:cs typeface="Open Sans Bold"/>
              </a:rPr>
            </a:br>
            <a:r>
              <a:rPr lang="pt-BR" sz="2700" kern="0" dirty="0">
                <a:solidFill>
                  <a:schemeClr val="tx1"/>
                </a:solidFill>
                <a:cs typeface="Open Sans Bold"/>
              </a:rPr>
              <a:t>6. Surgimento do </a:t>
            </a:r>
            <a:r>
              <a:rPr lang="pt-BR" sz="2700" i="1" kern="0" dirty="0">
                <a:solidFill>
                  <a:schemeClr val="tx1"/>
                </a:solidFill>
                <a:cs typeface="Open Sans Bold"/>
              </a:rPr>
              <a:t>Compliance</a:t>
            </a:r>
            <a:r>
              <a:rPr lang="pt-BR" sz="2700" kern="0" dirty="0">
                <a:solidFill>
                  <a:schemeClr val="tx1"/>
                </a:solidFill>
                <a:cs typeface="Open Sans Bold"/>
              </a:rPr>
              <a:t> no Brasil</a:t>
            </a:r>
            <a:br>
              <a:rPr lang="pt-BR" sz="2800" kern="0" dirty="0">
                <a:solidFill>
                  <a:schemeClr val="tx1"/>
                </a:solidFill>
                <a:cs typeface="Open Sans Bold"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8" name="Oval 27">
            <a:extLst>
              <a:ext uri="{FF2B5EF4-FFF2-40B4-BE49-F238E27FC236}">
                <a16:creationId xmlns:a16="http://schemas.microsoft.com/office/drawing/2014/main" id="{5EC94383-E0CB-4027-8F8A-A86267326F8E}"/>
              </a:ext>
            </a:extLst>
          </p:cNvPr>
          <p:cNvSpPr/>
          <p:nvPr/>
        </p:nvSpPr>
        <p:spPr>
          <a:xfrm>
            <a:off x="5791200" y="2819400"/>
            <a:ext cx="65334" cy="76836"/>
          </a:xfrm>
          <a:prstGeom prst="ellipse">
            <a:avLst/>
          </a:prstGeom>
          <a:solidFill>
            <a:srgbClr val="1F4E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611"/>
            <a:endParaRPr lang="en-US" sz="135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2F5E49D2-6B71-4C98-9A82-8E0A0A914C9E}"/>
              </a:ext>
            </a:extLst>
          </p:cNvPr>
          <p:cNvCxnSpPr>
            <a:cxnSpLocks/>
          </p:cNvCxnSpPr>
          <p:nvPr/>
        </p:nvCxnSpPr>
        <p:spPr>
          <a:xfrm>
            <a:off x="5814902" y="2743200"/>
            <a:ext cx="0" cy="231070"/>
          </a:xfrm>
          <a:prstGeom prst="line">
            <a:avLst/>
          </a:prstGeom>
          <a:ln>
            <a:solidFill>
              <a:srgbClr val="00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">
            <a:extLst>
              <a:ext uri="{FF2B5EF4-FFF2-40B4-BE49-F238E27FC236}">
                <a16:creationId xmlns:a16="http://schemas.microsoft.com/office/drawing/2014/main" id="{B57CD580-B6A5-4FAD-B41C-85B06F7670E2}"/>
              </a:ext>
            </a:extLst>
          </p:cNvPr>
          <p:cNvSpPr/>
          <p:nvPr/>
        </p:nvSpPr>
        <p:spPr>
          <a:xfrm>
            <a:off x="5884930" y="2521239"/>
            <a:ext cx="955541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611">
              <a:spcBef>
                <a:spcPct val="0"/>
              </a:spcBef>
            </a:pPr>
            <a:r>
              <a:rPr lang="pt-BR" altLang="pt-BR" sz="1875" b="1" dirty="0">
                <a:latin typeface="Open sans"/>
                <a:cs typeface="Open sans"/>
              </a:rPr>
              <a:t>2018</a:t>
            </a:r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98438655-1446-4C94-913B-B1C0DAEFB4F8}"/>
              </a:ext>
            </a:extLst>
          </p:cNvPr>
          <p:cNvSpPr/>
          <p:nvPr/>
        </p:nvSpPr>
        <p:spPr>
          <a:xfrm>
            <a:off x="5654106" y="2986141"/>
            <a:ext cx="25918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/>
              <a:t>Lei nº 13.506/2018 sobre o processo administrativo sancionador na esfera de atuação do BC e da CVM</a:t>
            </a:r>
          </a:p>
        </p:txBody>
      </p:sp>
    </p:spTree>
    <p:extLst>
      <p:ext uri="{BB962C8B-B14F-4D97-AF65-F5344CB8AC3E}">
        <p14:creationId xmlns:p14="http://schemas.microsoft.com/office/powerpoint/2010/main" val="609302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/>
          <p:cNvSpPr/>
          <p:nvPr/>
        </p:nvSpPr>
        <p:spPr>
          <a:xfrm>
            <a:off x="1905000" y="2299613"/>
            <a:ext cx="6934200" cy="2196187"/>
          </a:xfrm>
          <a:prstGeom prst="rect">
            <a:avLst/>
          </a:prstGeom>
          <a:noFill/>
          <a:ln w="28575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 defTabSz="342611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383561" y="2382043"/>
            <a:ext cx="6231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“Art. 7º Serão levados em consideração na aplicação das sanções: (...)</a:t>
            </a:r>
          </a:p>
          <a:p>
            <a:endParaRPr lang="pt-BR" dirty="0"/>
          </a:p>
          <a:p>
            <a:r>
              <a:rPr lang="pt-BR" dirty="0"/>
              <a:t>VIII - a existência de mecanismos e procedimentos internos de integridade, auditoria e incentivo à denúncia de irregularidades e a aplicação efetiva de códigos de ética e de conduta no âmbito da pessoa jurídica;”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5" b="15318"/>
          <a:stretch/>
        </p:blipFill>
        <p:spPr>
          <a:xfrm>
            <a:off x="0" y="5406475"/>
            <a:ext cx="9144000" cy="145152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87325" y="2373975"/>
            <a:ext cx="1796236" cy="174082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3" name="Rectangle 12"/>
          <p:cNvSpPr/>
          <p:nvPr/>
        </p:nvSpPr>
        <p:spPr>
          <a:xfrm>
            <a:off x="495488" y="2739475"/>
            <a:ext cx="2003475" cy="9181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 defTabSz="677746"/>
            <a:r>
              <a:rPr lang="pt-BR" sz="1400" b="1" dirty="0">
                <a:solidFill>
                  <a:schemeClr val="tx1"/>
                </a:solidFill>
                <a:cs typeface="OpEN SANS"/>
              </a:rPr>
              <a:t>LEI 12.846/2013</a:t>
            </a:r>
          </a:p>
          <a:p>
            <a:pPr algn="ctr" defTabSz="677746"/>
            <a:r>
              <a:rPr lang="pt-BR" sz="1400" dirty="0">
                <a:solidFill>
                  <a:schemeClr val="tx1"/>
                </a:solidFill>
              </a:rPr>
              <a:t>(“Lei Anticorrupção”)</a:t>
            </a:r>
            <a:endParaRPr lang="pt-BR" sz="1400" dirty="0">
              <a:solidFill>
                <a:schemeClr val="tx1"/>
              </a:solidFill>
              <a:cs typeface="OpEN SAN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CBF0972-3201-4BA8-9EF7-94C23691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9" y="685800"/>
            <a:ext cx="6172200" cy="1143000"/>
          </a:xfrm>
        </p:spPr>
        <p:txBody>
          <a:bodyPr>
            <a:noAutofit/>
          </a:bodyPr>
          <a:lstStyle/>
          <a:p>
            <a:br>
              <a:rPr lang="pt-BR" sz="2400" kern="0" dirty="0">
                <a:solidFill>
                  <a:schemeClr val="tx1"/>
                </a:solidFill>
                <a:cs typeface="Open Sans Bold"/>
              </a:rPr>
            </a:br>
            <a:r>
              <a:rPr lang="pt-BR" sz="2400" kern="0" dirty="0">
                <a:solidFill>
                  <a:schemeClr val="tx1"/>
                </a:solidFill>
                <a:cs typeface="Open Sans Bold"/>
              </a:rPr>
              <a:t>7. Procedimentos efetivos de integridade</a:t>
            </a:r>
            <a:br>
              <a:rPr lang="pt-BR" sz="2400" kern="0" dirty="0">
                <a:solidFill>
                  <a:schemeClr val="tx1"/>
                </a:solidFill>
                <a:cs typeface="Open Sans Bold"/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1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1173</Words>
  <Application>Microsoft Office PowerPoint</Application>
  <PresentationFormat>Apresentação na tela (4:3)</PresentationFormat>
  <Paragraphs>175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Avenir Book</vt:lpstr>
      <vt:lpstr>Calibri</vt:lpstr>
      <vt:lpstr>Gill Sans MT</vt:lpstr>
      <vt:lpstr>Open Sans</vt:lpstr>
      <vt:lpstr>Open Sans</vt:lpstr>
      <vt:lpstr>Open Sans</vt:lpstr>
      <vt:lpstr>Open Sans Bold</vt:lpstr>
      <vt:lpstr>Times New Roman</vt:lpstr>
      <vt:lpstr>Wingdings</vt:lpstr>
      <vt:lpstr>Pacote</vt:lpstr>
      <vt:lpstr>Fundamentos e princípios do direito empresarial (DCO0221)   tema 16  Corrupção e Governança corporativa </vt:lpstr>
      <vt:lpstr>1. introdução</vt:lpstr>
      <vt:lpstr>2. Corrupção como um problema econômico</vt:lpstr>
      <vt:lpstr>2. Corrupção como um problema econômico</vt:lpstr>
      <vt:lpstr>3. Condições em que a corrupção vale a pena</vt:lpstr>
      <vt:lpstr> 4. APLICAÇÕES DA TEORIA DE JOGOS NO DEBATE DA CORRUPÇÃO </vt:lpstr>
      <vt:lpstr> 5. Lei 13.303/2016 e Compliance </vt:lpstr>
      <vt:lpstr> 6. Surgimento do Compliance no Brasil </vt:lpstr>
      <vt:lpstr> 7. Procedimentos efetivos de integridade </vt:lpstr>
      <vt:lpstr> 7. Procedimentos efetivos de integridade </vt:lpstr>
      <vt:lpstr> 7. Procedimentos efetivos de integridade </vt:lpstr>
      <vt:lpstr>8. Causas e Consequências da Corrupção: Estado da Arte do Debate</vt:lpstr>
      <vt:lpstr>9. Custo da Corrupção</vt:lpstr>
      <vt:lpstr>Diagrama do Índice de Percepção da Corrupção (CPI) e Índice Gini de Desigualdade Social (GINI) para 84 países sopesado pelo PIB per capita (médias de 1997-2003)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e princípios do direito empresarial (DCO0221)   tema 15  Empresa e Direitos Humanos: O Papel da Atividade Econômica na Geração de Riqueza e Bem-Estar </dc:title>
  <dc:creator>Yasmin Saba Relvas</dc:creator>
  <cp:lastModifiedBy>Yasmin Saba Relvas</cp:lastModifiedBy>
  <cp:revision>64</cp:revision>
  <dcterms:created xsi:type="dcterms:W3CDTF">2019-05-28T19:07:03Z</dcterms:created>
  <dcterms:modified xsi:type="dcterms:W3CDTF">2019-06-04T20:49:25Z</dcterms:modified>
</cp:coreProperties>
</file>