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22"/>
  </p:notesMasterIdLst>
  <p:sldIdLst>
    <p:sldId id="256" r:id="rId2"/>
    <p:sldId id="260" r:id="rId3"/>
    <p:sldId id="257" r:id="rId4"/>
    <p:sldId id="261" r:id="rId5"/>
    <p:sldId id="259" r:id="rId6"/>
    <p:sldId id="258" r:id="rId7"/>
    <p:sldId id="262" r:id="rId8"/>
    <p:sldId id="263" r:id="rId9"/>
    <p:sldId id="272" r:id="rId10"/>
    <p:sldId id="265" r:id="rId11"/>
    <p:sldId id="266" r:id="rId12"/>
    <p:sldId id="267" r:id="rId13"/>
    <p:sldId id="264" r:id="rId14"/>
    <p:sldId id="273" r:id="rId15"/>
    <p:sldId id="268" r:id="rId16"/>
    <p:sldId id="271" r:id="rId17"/>
    <p:sldId id="269" r:id="rId18"/>
    <p:sldId id="270" r:id="rId19"/>
    <p:sldId id="274" r:id="rId20"/>
    <p:sldId id="275" r:id="rId2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B14D6-95CD-4A96-A470-2805FF0D50F8}" type="datetimeFigureOut">
              <a:rPr lang="pt-BR" smtClean="0"/>
              <a:t>13/09/2017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E053E-FC44-4CAC-9992-8A62098996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9297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053E-FC44-4CAC-9992-8A620989966F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05418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053E-FC44-4CAC-9992-8A620989966F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2974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053E-FC44-4CAC-9992-8A620989966F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13558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053E-FC44-4CAC-9992-8A620989966F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75405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053E-FC44-4CAC-9992-8A620989966F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00905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053E-FC44-4CAC-9992-8A620989966F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89717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053E-FC44-4CAC-9992-8A620989966F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51503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053E-FC44-4CAC-9992-8A620989966F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0875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053E-FC44-4CAC-9992-8A620989966F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7480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053E-FC44-4CAC-9992-8A620989966F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15589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053E-FC44-4CAC-9992-8A620989966F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9698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053E-FC44-4CAC-9992-8A620989966F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9065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053E-FC44-4CAC-9992-8A620989966F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3245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053E-FC44-4CAC-9992-8A620989966F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4185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053E-FC44-4CAC-9992-8A620989966F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6725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053E-FC44-4CAC-9992-8A620989966F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9291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053E-FC44-4CAC-9992-8A620989966F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50053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053E-FC44-4CAC-9992-8A620989966F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74289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053E-FC44-4CAC-9992-8A620989966F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95737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053E-FC44-4CAC-9992-8A620989966F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8419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6FD13-93C9-4B29-9043-6814A41FBE2D}" type="datetime1">
              <a:rPr lang="pt-BR" smtClean="0"/>
              <a:t>13/09/2017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A8C57-19B3-455C-A539-05FA6FAA8818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3667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390D-5C78-44B8-AD21-81066EF73820}" type="datetime1">
              <a:rPr lang="pt-BR" smtClean="0"/>
              <a:t>13/09/2017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A8C57-19B3-455C-A539-05FA6FAA88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1788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07978-489B-463D-A04A-7C197ACC1331}" type="datetime1">
              <a:rPr lang="pt-BR" smtClean="0"/>
              <a:t>13/09/2017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A8C57-19B3-455C-A539-05FA6FAA88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0186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B46CE-163D-4986-998A-3431E382AB34}" type="datetime1">
              <a:rPr lang="pt-BR" smtClean="0"/>
              <a:t>13/09/2017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A8C57-19B3-455C-A539-05FA6FAA88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8149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9B8B-0F59-4D32-9D8F-3BDB801EF220}" type="datetime1">
              <a:rPr lang="pt-BR" smtClean="0"/>
              <a:t>13/09/2017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A8C57-19B3-455C-A539-05FA6FAA8818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1617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68C94-882C-4589-99EA-C3BF18A7688A}" type="datetime1">
              <a:rPr lang="pt-BR" smtClean="0"/>
              <a:t>13/09/2017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A8C57-19B3-455C-A539-05FA6FAA88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7295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18BC-851C-48B9-8AA4-5E772109A4B9}" type="datetime1">
              <a:rPr lang="pt-BR" smtClean="0"/>
              <a:t>13/09/2017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A8C57-19B3-455C-A539-05FA6FAA88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3874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107B-7CBD-4C4D-97B2-63B1D7A1DAF0}" type="datetime1">
              <a:rPr lang="pt-BR" smtClean="0"/>
              <a:t>13/09/2017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A8C57-19B3-455C-A539-05FA6FAA88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8529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EE634-7CFE-40F3-9BE1-9AA764610CB5}" type="datetime1">
              <a:rPr lang="pt-BR" smtClean="0"/>
              <a:t>13/09/2017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A8C57-19B3-455C-A539-05FA6FAA88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0074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26374A5-E29E-464E-85A7-05BE4F7F88FB}" type="datetime1">
              <a:rPr lang="pt-BR" smtClean="0"/>
              <a:t>13/09/2017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AA8C57-19B3-455C-A539-05FA6FAA88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3569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D8D54-F9D8-435A-B3E1-C4DF1B69F22A}" type="datetime1">
              <a:rPr lang="pt-BR" smtClean="0"/>
              <a:t>13/09/2017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A8C57-19B3-455C-A539-05FA6FAA88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3315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A339E42-92F7-4507-8A7E-833D1BBF95BF}" type="datetime1">
              <a:rPr lang="pt-BR" smtClean="0"/>
              <a:t>13/09/2017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1AA8C57-19B3-455C-A539-05FA6FAA8818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848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Hidrogênio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A8C57-19B3-455C-A539-05FA6FAA8818}" type="slidenum">
              <a:rPr lang="pt-BR" sz="1800" smtClean="0"/>
              <a:t>1</a:t>
            </a:fld>
            <a:endParaRPr lang="pt-BR" sz="1800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778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9456049" y="214433"/>
            <a:ext cx="2495159" cy="365125"/>
          </a:xfrm>
        </p:spPr>
        <p:txBody>
          <a:bodyPr/>
          <a:lstStyle/>
          <a:p>
            <a:pPr algn="r"/>
            <a:r>
              <a:rPr lang="pt-BR" sz="2800" cap="none" dirty="0" smtClean="0">
                <a:solidFill>
                  <a:schemeClr val="tx1"/>
                </a:solidFill>
              </a:rPr>
              <a:t>Hidrogênio</a:t>
            </a:r>
            <a:endParaRPr lang="pt-BR" sz="2800" cap="none" dirty="0">
              <a:solidFill>
                <a:schemeClr val="tx1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A8C57-19B3-455C-A539-05FA6FAA8818}" type="slidenum">
              <a:rPr lang="pt-BR" smtClean="0"/>
              <a:t>10</a:t>
            </a:fld>
            <a:endParaRPr lang="pt-BR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41020" y="579558"/>
            <a:ext cx="86684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b="0" dirty="0" smtClean="0">
                <a:latin typeface="+mj-lt"/>
              </a:rPr>
              <a:t>Hidretos de metais de transição: </a:t>
            </a:r>
            <a:r>
              <a:rPr lang="pt-BR" altLang="pt-BR" b="0" u="sng" dirty="0" smtClean="0">
                <a:latin typeface="+mj-lt"/>
              </a:rPr>
              <a:t>Hidretos metálicos</a:t>
            </a:r>
            <a:endParaRPr lang="pt-BR" altLang="pt-BR" b="0" u="sng" dirty="0">
              <a:latin typeface="+mj-lt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470" y="1815499"/>
            <a:ext cx="6490907" cy="4206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ipse 3"/>
          <p:cNvSpPr/>
          <p:nvPr/>
        </p:nvSpPr>
        <p:spPr>
          <a:xfrm>
            <a:off x="3177540" y="3918760"/>
            <a:ext cx="2286000" cy="1636220"/>
          </a:xfrm>
          <a:prstGeom prst="ellipse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857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9456049" y="214433"/>
            <a:ext cx="2495159" cy="365125"/>
          </a:xfrm>
        </p:spPr>
        <p:txBody>
          <a:bodyPr/>
          <a:lstStyle/>
          <a:p>
            <a:pPr algn="r"/>
            <a:r>
              <a:rPr lang="pt-BR" sz="2800" cap="none" dirty="0" smtClean="0">
                <a:solidFill>
                  <a:schemeClr val="tx1"/>
                </a:solidFill>
              </a:rPr>
              <a:t>Hidrogênio</a:t>
            </a:r>
            <a:endParaRPr lang="pt-BR" sz="2800" cap="none" dirty="0">
              <a:solidFill>
                <a:schemeClr val="tx1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A8C57-19B3-455C-A539-05FA6FAA8818}" type="slidenum">
              <a:rPr lang="pt-BR" smtClean="0"/>
              <a:t>11</a:t>
            </a:fld>
            <a:endParaRPr lang="pt-BR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41020" y="579558"/>
            <a:ext cx="86684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b="0" dirty="0" smtClean="0">
                <a:latin typeface="+mj-lt"/>
              </a:rPr>
              <a:t>Hidretos de metais de transição: </a:t>
            </a:r>
            <a:r>
              <a:rPr lang="pt-BR" altLang="pt-BR" b="0" u="sng" dirty="0" smtClean="0">
                <a:latin typeface="+mj-lt"/>
              </a:rPr>
              <a:t>Hidretos metálicos</a:t>
            </a:r>
            <a:endParaRPr lang="pt-BR" altLang="pt-BR" b="0" u="sng" dirty="0">
              <a:latin typeface="+mj-lt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371"/>
          <a:stretch/>
        </p:blipFill>
        <p:spPr bwMode="auto">
          <a:xfrm>
            <a:off x="995016" y="3063240"/>
            <a:ext cx="8214467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646151" y="1397853"/>
            <a:ext cx="578008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dirty="0">
                <a:latin typeface="+mj-lt"/>
              </a:rPr>
              <a:t>H- Ocupa posições intersticiais da rede metálica aumentando o </a:t>
            </a:r>
            <a:r>
              <a:rPr lang="pt-BR" altLang="pt-BR" dirty="0" smtClean="0">
                <a:latin typeface="+mj-lt"/>
              </a:rPr>
              <a:t>volume e diminuindo a densidade</a:t>
            </a:r>
            <a:endParaRPr lang="pt-BR" altLang="pt-B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2096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9456049" y="214433"/>
            <a:ext cx="2495159" cy="365125"/>
          </a:xfrm>
        </p:spPr>
        <p:txBody>
          <a:bodyPr/>
          <a:lstStyle/>
          <a:p>
            <a:pPr algn="r"/>
            <a:r>
              <a:rPr lang="pt-BR" sz="2800" cap="none" dirty="0" smtClean="0">
                <a:solidFill>
                  <a:schemeClr val="tx1"/>
                </a:solidFill>
              </a:rPr>
              <a:t>Hidrogênio</a:t>
            </a:r>
            <a:endParaRPr lang="pt-BR" sz="2800" cap="none" dirty="0">
              <a:solidFill>
                <a:schemeClr val="tx1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A8C57-19B3-455C-A539-05FA6FAA8818}" type="slidenum">
              <a:rPr lang="pt-BR" smtClean="0"/>
              <a:t>12</a:t>
            </a:fld>
            <a:endParaRPr lang="pt-BR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41020" y="579558"/>
            <a:ext cx="86684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b="0" dirty="0" smtClean="0">
                <a:latin typeface="+mj-lt"/>
              </a:rPr>
              <a:t>Hidretos de metais de transição: </a:t>
            </a:r>
            <a:r>
              <a:rPr lang="pt-BR" altLang="pt-BR" b="0" u="sng" dirty="0" smtClean="0">
                <a:latin typeface="+mj-lt"/>
              </a:rPr>
              <a:t>Hidretos metálicos</a:t>
            </a:r>
            <a:endParaRPr lang="pt-BR" altLang="pt-BR" b="0" u="sng" dirty="0">
              <a:latin typeface="+mj-lt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3648" y="1558608"/>
            <a:ext cx="971137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pt-BR" altLang="pt-BR" sz="2400" b="0" dirty="0" smtClean="0"/>
              <a:t>  </a:t>
            </a:r>
            <a:r>
              <a:rPr lang="pt-BR" altLang="pt-BR" sz="2400" dirty="0"/>
              <a:t>Não são estequiométricos: Proporção M/H varia de acordo com a pressão e temperatura entre outros </a:t>
            </a:r>
            <a:r>
              <a:rPr lang="pt-BR" altLang="pt-BR" sz="2400" dirty="0" smtClean="0"/>
              <a:t>parâmetros. Mas são </a:t>
            </a:r>
            <a:r>
              <a:rPr lang="pt-BR" altLang="pt-BR" sz="2400" i="1" u="sng" dirty="0" err="1" smtClean="0"/>
              <a:t>bulky</a:t>
            </a:r>
            <a:r>
              <a:rPr lang="pt-BR" altLang="pt-BR" sz="2400" i="1" u="sng" dirty="0" smtClean="0"/>
              <a:t> hidretos: proporção de 1Metal e 1 ou mais Hidreto.</a:t>
            </a:r>
            <a:endParaRPr lang="pt-BR" altLang="pt-BR" sz="2400" u="sng" dirty="0"/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pt-BR" altLang="pt-BR" sz="2400" b="0" dirty="0" smtClean="0"/>
              <a:t>Cor </a:t>
            </a:r>
            <a:r>
              <a:rPr lang="pt-BR" altLang="pt-BR" sz="2400" b="0" dirty="0"/>
              <a:t>cinza escuro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pt-BR" altLang="pt-BR" sz="2400" dirty="0" smtClean="0"/>
              <a:t>Condutores: Condutividade </a:t>
            </a:r>
            <a:r>
              <a:rPr lang="pt-BR" altLang="pt-BR" sz="2400" dirty="0"/>
              <a:t>elétrica depende fortemente da quantidade </a:t>
            </a:r>
            <a:r>
              <a:rPr lang="pt-BR" altLang="pt-BR" sz="2400" dirty="0" smtClean="0"/>
              <a:t>de Hidrogênio</a:t>
            </a:r>
            <a:endParaRPr lang="pt-BR" altLang="pt-BR" sz="2400" dirty="0"/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pt-BR" altLang="pt-BR" sz="2400" dirty="0" smtClean="0"/>
              <a:t>Pirofóricos</a:t>
            </a:r>
            <a:endParaRPr lang="pt-BR" altLang="pt-BR" sz="2400" dirty="0"/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None/>
            </a:pPr>
            <a:endParaRPr lang="pt-BR" altLang="pt-BR" sz="2400" b="0" dirty="0"/>
          </a:p>
        </p:txBody>
      </p:sp>
    </p:spTree>
    <p:extLst>
      <p:ext uri="{BB962C8B-B14F-4D97-AF65-F5344CB8AC3E}">
        <p14:creationId xmlns:p14="http://schemas.microsoft.com/office/powerpoint/2010/main" val="362412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9456049" y="214433"/>
            <a:ext cx="2495159" cy="365125"/>
          </a:xfrm>
        </p:spPr>
        <p:txBody>
          <a:bodyPr/>
          <a:lstStyle/>
          <a:p>
            <a:pPr algn="r"/>
            <a:r>
              <a:rPr lang="pt-BR" sz="2800" cap="none" dirty="0" smtClean="0">
                <a:solidFill>
                  <a:schemeClr val="tx1"/>
                </a:solidFill>
              </a:rPr>
              <a:t>Hidrogênio</a:t>
            </a:r>
            <a:endParaRPr lang="pt-BR" sz="2800" cap="none" dirty="0">
              <a:solidFill>
                <a:schemeClr val="tx1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A8C57-19B3-455C-A539-05FA6FAA8818}" type="slidenum">
              <a:rPr lang="pt-BR" smtClean="0"/>
              <a:t>13</a:t>
            </a:fld>
            <a:endParaRPr lang="pt-BR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541020" y="579558"/>
            <a:ext cx="86684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b="0" dirty="0" smtClean="0">
                <a:latin typeface="+mj-lt"/>
              </a:rPr>
              <a:t>Hidretos de metais de transição: </a:t>
            </a:r>
            <a:r>
              <a:rPr lang="pt-BR" altLang="pt-BR" b="0" u="sng" dirty="0" smtClean="0">
                <a:latin typeface="+mj-lt"/>
              </a:rPr>
              <a:t>Hidretos metálicos</a:t>
            </a:r>
            <a:endParaRPr lang="pt-BR" altLang="pt-BR" b="0" u="sng" dirty="0">
              <a:latin typeface="+mj-lt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6433" y="1334135"/>
            <a:ext cx="5184775" cy="487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886690" y="1575053"/>
            <a:ext cx="63942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+mj-lt"/>
              </a:rPr>
              <a:t>Mobilidade de hidretos é alta em hidretos metálicos a temperaturas relativamente baixas;</a:t>
            </a:r>
          </a:p>
          <a:p>
            <a:endParaRPr lang="pt-BR" sz="2800" dirty="0">
              <a:latin typeface="+mj-lt"/>
            </a:endParaRPr>
          </a:p>
          <a:p>
            <a:r>
              <a:rPr lang="pt-BR" sz="2800" dirty="0" smtClean="0">
                <a:latin typeface="+mj-lt"/>
              </a:rPr>
              <a:t>Esta propriedade é aproveitada para purificação de H</a:t>
            </a:r>
            <a:r>
              <a:rPr lang="pt-BR" sz="2800" baseline="-25000" dirty="0" smtClean="0">
                <a:latin typeface="+mj-lt"/>
              </a:rPr>
              <a:t>2</a:t>
            </a:r>
            <a:endParaRPr lang="pt-BR" sz="2800" dirty="0">
              <a:latin typeface="+mj-lt"/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7351730" y="2227576"/>
            <a:ext cx="4583059" cy="3751460"/>
            <a:chOff x="7351730" y="2227576"/>
            <a:chExt cx="4583059" cy="3751460"/>
          </a:xfrm>
        </p:grpSpPr>
        <p:sp>
          <p:nvSpPr>
            <p:cNvPr id="5" name="CaixaDeTexto 4"/>
            <p:cNvSpPr txBox="1"/>
            <p:nvPr/>
          </p:nvSpPr>
          <p:spPr>
            <a:xfrm>
              <a:off x="7351730" y="5271150"/>
              <a:ext cx="1857753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pt-BR" sz="2000" dirty="0" smtClean="0">
                  <a:latin typeface="+mj-lt"/>
                </a:rPr>
                <a:t>H</a:t>
              </a:r>
              <a:r>
                <a:rPr lang="pt-BR" sz="2000" baseline="-25000" dirty="0" smtClean="0">
                  <a:latin typeface="+mj-lt"/>
                </a:rPr>
                <a:t>2</a:t>
              </a:r>
              <a:r>
                <a:rPr lang="pt-BR" sz="2000" dirty="0" smtClean="0">
                  <a:latin typeface="+mj-lt"/>
                </a:rPr>
                <a:t> impuro a </a:t>
              </a:r>
            </a:p>
            <a:p>
              <a:r>
                <a:rPr lang="pt-BR" sz="2000" dirty="0" smtClean="0">
                  <a:latin typeface="+mj-lt"/>
                </a:rPr>
                <a:t>Pressão elevada</a:t>
              </a:r>
              <a:endParaRPr lang="pt-BR" sz="2000" dirty="0">
                <a:latin typeface="+mj-lt"/>
              </a:endParaRPr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9456049" y="5271150"/>
              <a:ext cx="10243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pt-BR" sz="2000" dirty="0" smtClean="0">
                  <a:latin typeface="+mj-lt"/>
                </a:rPr>
                <a:t>Forno    </a:t>
              </a:r>
              <a:endParaRPr lang="pt-BR" sz="2000" dirty="0">
                <a:latin typeface="+mj-lt"/>
              </a:endParaRPr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8024213" y="3138798"/>
              <a:ext cx="1591846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pt-BR" sz="2000" dirty="0" smtClean="0">
                  <a:latin typeface="+mj-lt"/>
                </a:rPr>
                <a:t>Tubo </a:t>
              </a:r>
            </a:p>
            <a:p>
              <a:r>
                <a:rPr lang="pt-BR" sz="2000" dirty="0" smtClean="0">
                  <a:latin typeface="+mj-lt"/>
                </a:rPr>
                <a:t>Liga de </a:t>
              </a:r>
              <a:r>
                <a:rPr lang="pt-BR" sz="2000" dirty="0" err="1" smtClean="0">
                  <a:latin typeface="+mj-lt"/>
                </a:rPr>
                <a:t>Pd</a:t>
              </a:r>
              <a:r>
                <a:rPr lang="pt-BR" sz="2000" dirty="0" smtClean="0">
                  <a:latin typeface="+mj-lt"/>
                </a:rPr>
                <a:t>/Ag</a:t>
              </a:r>
              <a:endParaRPr lang="pt-BR" sz="2000" dirty="0">
                <a:latin typeface="+mj-lt"/>
              </a:endParaRPr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10647834" y="2816047"/>
              <a:ext cx="1286955" cy="95410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endParaRPr lang="pt-BR" sz="2800" dirty="0" smtClean="0">
                <a:latin typeface="+mj-lt"/>
              </a:endParaRPr>
            </a:p>
            <a:p>
              <a:r>
                <a:rPr lang="pt-BR" sz="2800" dirty="0" smtClean="0">
                  <a:latin typeface="+mj-lt"/>
                </a:rPr>
                <a:t>H</a:t>
              </a:r>
              <a:r>
                <a:rPr lang="pt-BR" sz="2800" baseline="-25000" dirty="0" smtClean="0">
                  <a:latin typeface="+mj-lt"/>
                </a:rPr>
                <a:t>2</a:t>
              </a:r>
              <a:r>
                <a:rPr lang="pt-BR" sz="2800" dirty="0" smtClean="0">
                  <a:latin typeface="+mj-lt"/>
                </a:rPr>
                <a:t> puro</a:t>
              </a:r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10076410" y="2227576"/>
              <a:ext cx="1462901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pt-BR" sz="2400" dirty="0" smtClean="0">
                  <a:latin typeface="+mj-lt"/>
                </a:rPr>
                <a:t>impurezas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7511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9456049" y="214433"/>
            <a:ext cx="2495159" cy="365125"/>
          </a:xfrm>
        </p:spPr>
        <p:txBody>
          <a:bodyPr/>
          <a:lstStyle/>
          <a:p>
            <a:pPr algn="r"/>
            <a:r>
              <a:rPr lang="pt-BR" sz="2800" cap="none" dirty="0" smtClean="0">
                <a:solidFill>
                  <a:schemeClr val="tx1"/>
                </a:solidFill>
              </a:rPr>
              <a:t>Hidrogênio</a:t>
            </a:r>
            <a:endParaRPr lang="pt-BR" sz="2800" cap="none" dirty="0">
              <a:solidFill>
                <a:schemeClr val="tx1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A8C57-19B3-455C-A539-05FA6FAA8818}" type="slidenum">
              <a:rPr lang="pt-BR" smtClean="0"/>
              <a:t>14</a:t>
            </a:fld>
            <a:endParaRPr lang="pt-BR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541020" y="579558"/>
            <a:ext cx="86684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b="0" dirty="0" smtClean="0">
                <a:latin typeface="+mj-lt"/>
              </a:rPr>
              <a:t>Hidretos de metais de transição: </a:t>
            </a:r>
            <a:r>
              <a:rPr lang="pt-BR" altLang="pt-BR" b="0" u="sng" dirty="0" smtClean="0">
                <a:latin typeface="+mj-lt"/>
              </a:rPr>
              <a:t>Hidretos metálicos</a:t>
            </a:r>
            <a:endParaRPr lang="pt-BR" altLang="pt-BR" b="0" u="sng" dirty="0">
              <a:latin typeface="+mj-lt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844271" y="1457236"/>
            <a:ext cx="1021962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latin typeface="+mj-lt"/>
              </a:rPr>
              <a:t>Mobilidade também pode ser aproveitada para armazenamento de Hidrogênio.</a:t>
            </a:r>
          </a:p>
          <a:p>
            <a:endParaRPr lang="pt-BR" sz="24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u="sng" dirty="0" smtClean="0">
                <a:latin typeface="+mj-lt"/>
              </a:rPr>
              <a:t>Paládio</a:t>
            </a:r>
            <a:r>
              <a:rPr lang="pt-BR" sz="2400" dirty="0" smtClean="0">
                <a:latin typeface="+mj-lt"/>
              </a:rPr>
              <a:t>, por exemplo, pode absorver até 900 vezes o seu próprio volume em hidrogênio;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u="sng" dirty="0" smtClean="0">
                <a:latin typeface="+mj-lt"/>
              </a:rPr>
              <a:t>O composto intermetálico LaNi</a:t>
            </a:r>
            <a:r>
              <a:rPr lang="pt-BR" sz="2400" u="sng" baseline="-25000" dirty="0" smtClean="0">
                <a:latin typeface="+mj-lt"/>
              </a:rPr>
              <a:t>5</a:t>
            </a:r>
            <a:r>
              <a:rPr lang="pt-BR" sz="2400" u="sng" dirty="0" smtClean="0">
                <a:latin typeface="+mj-lt"/>
              </a:rPr>
              <a:t> </a:t>
            </a:r>
            <a:r>
              <a:rPr lang="pt-BR" sz="2400" dirty="0" smtClean="0">
                <a:latin typeface="+mj-lt"/>
              </a:rPr>
              <a:t>forma uma fase com hidretos de composição limitante LaNi</a:t>
            </a:r>
            <a:r>
              <a:rPr lang="pt-BR" sz="2400" baseline="-25000" dirty="0" smtClean="0">
                <a:latin typeface="+mj-lt"/>
              </a:rPr>
              <a:t>5</a:t>
            </a:r>
            <a:r>
              <a:rPr lang="pt-BR" sz="2400" dirty="0" smtClean="0">
                <a:latin typeface="+mj-lt"/>
              </a:rPr>
              <a:t>H</a:t>
            </a:r>
            <a:r>
              <a:rPr lang="pt-BR" sz="2400" baseline="-25000" dirty="0" smtClean="0">
                <a:latin typeface="+mj-lt"/>
              </a:rPr>
              <a:t>6</a:t>
            </a:r>
            <a:r>
              <a:rPr lang="pt-BR" sz="2400" dirty="0" smtClean="0">
                <a:latin typeface="+mj-lt"/>
              </a:rPr>
              <a:t>. Nesta condição apresenta densidade de hidrogênio maior do que H</a:t>
            </a:r>
            <a:r>
              <a:rPr lang="pt-BR" sz="2400" baseline="-25000" dirty="0" smtClean="0">
                <a:latin typeface="+mj-lt"/>
              </a:rPr>
              <a:t>2</a:t>
            </a:r>
            <a:r>
              <a:rPr lang="pt-BR" sz="2400" dirty="0" smtClean="0">
                <a:latin typeface="+mj-lt"/>
              </a:rPr>
              <a:t> líquido.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+mj-lt"/>
              </a:rPr>
              <a:t>Armazenamento </a:t>
            </a:r>
            <a:r>
              <a:rPr lang="pt-BR" sz="2400" dirty="0">
                <a:latin typeface="+mj-lt"/>
              </a:rPr>
              <a:t>de Hidrogênio; para uso como </a:t>
            </a:r>
            <a:r>
              <a:rPr lang="pt-BR" sz="2400" dirty="0" smtClean="0">
                <a:latin typeface="+mj-lt"/>
              </a:rPr>
              <a:t>combustível.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+mj-lt"/>
              </a:rPr>
              <a:t>Hidrogenação </a:t>
            </a:r>
            <a:r>
              <a:rPr lang="pt-BR" sz="2400" dirty="0">
                <a:latin typeface="+mj-lt"/>
              </a:rPr>
              <a:t>de compostos insaturados</a:t>
            </a:r>
          </a:p>
        </p:txBody>
      </p:sp>
    </p:spTree>
    <p:extLst>
      <p:ext uri="{BB962C8B-B14F-4D97-AF65-F5344CB8AC3E}">
        <p14:creationId xmlns:p14="http://schemas.microsoft.com/office/powerpoint/2010/main" val="239887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9456049" y="214433"/>
            <a:ext cx="2495159" cy="365125"/>
          </a:xfrm>
        </p:spPr>
        <p:txBody>
          <a:bodyPr/>
          <a:lstStyle/>
          <a:p>
            <a:pPr algn="r"/>
            <a:r>
              <a:rPr lang="pt-BR" sz="2800" cap="none" dirty="0" smtClean="0">
                <a:solidFill>
                  <a:schemeClr val="tx1"/>
                </a:solidFill>
              </a:rPr>
              <a:t>Hidrogênio</a:t>
            </a:r>
            <a:endParaRPr lang="pt-BR" sz="2800" cap="none" dirty="0">
              <a:solidFill>
                <a:schemeClr val="tx1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A8C57-19B3-455C-A539-05FA6FAA8818}" type="slidenum">
              <a:rPr lang="pt-BR" smtClean="0"/>
              <a:t>15</a:t>
            </a:fld>
            <a:endParaRPr lang="pt-BR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541020" y="579558"/>
            <a:ext cx="70175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3600" b="0" dirty="0" smtClean="0">
                <a:latin typeface="+mj-lt"/>
              </a:rPr>
              <a:t>Hidretos covalentes, </a:t>
            </a:r>
            <a:r>
              <a:rPr lang="pt-BR" altLang="pt-BR" sz="3600" b="0" u="sng" dirty="0" smtClean="0">
                <a:latin typeface="+mj-lt"/>
              </a:rPr>
              <a:t>caráter H ou H</a:t>
            </a:r>
            <a:r>
              <a:rPr lang="pt-BR" altLang="pt-BR" sz="3600" b="0" u="sng" baseline="30000" dirty="0" smtClean="0">
                <a:latin typeface="+mj-lt"/>
                <a:sym typeface="Symbol" panose="05050102010706020507" pitchFamily="18" charset="2"/>
              </a:rPr>
              <a:t>+</a:t>
            </a:r>
            <a:endParaRPr lang="pt-BR" altLang="pt-BR" sz="3600" b="0" u="sng" dirty="0">
              <a:latin typeface="+mj-lt"/>
            </a:endParaRPr>
          </a:p>
        </p:txBody>
      </p:sp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090" y="1531119"/>
            <a:ext cx="6041620" cy="39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lipse 4"/>
          <p:cNvSpPr/>
          <p:nvPr/>
        </p:nvSpPr>
        <p:spPr>
          <a:xfrm>
            <a:off x="4114800" y="2457450"/>
            <a:ext cx="2388870" cy="284607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1325880" y="2784225"/>
            <a:ext cx="628650" cy="14097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7354773" y="2972544"/>
            <a:ext cx="3462806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800" b="0" dirty="0" err="1" smtClean="0"/>
              <a:t>Silanos</a:t>
            </a:r>
            <a:r>
              <a:rPr lang="pt-BR" altLang="pt-BR" sz="2800" b="0" dirty="0" smtClean="0"/>
              <a:t>, </a:t>
            </a:r>
            <a:r>
              <a:rPr lang="pt-BR" altLang="pt-BR" sz="2800" b="0" dirty="0"/>
              <a:t>Germanos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800" b="0" dirty="0"/>
              <a:t>Fosfinas, Arsinas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800" b="0" dirty="0"/>
              <a:t>Selenetos, </a:t>
            </a:r>
            <a:r>
              <a:rPr lang="pt-BR" altLang="pt-BR" sz="2800" b="0" dirty="0" err="1"/>
              <a:t>Teluretos</a:t>
            </a:r>
            <a:endParaRPr lang="pt-BR" altLang="pt-BR" sz="2800" b="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800" b="0" dirty="0"/>
              <a:t>Fluoretos, Cloretos</a:t>
            </a:r>
          </a:p>
        </p:txBody>
      </p:sp>
    </p:spTree>
    <p:extLst>
      <p:ext uri="{BB962C8B-B14F-4D97-AF65-F5344CB8AC3E}">
        <p14:creationId xmlns:p14="http://schemas.microsoft.com/office/powerpoint/2010/main" val="1672250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9456049" y="214433"/>
            <a:ext cx="2495159" cy="365125"/>
          </a:xfrm>
        </p:spPr>
        <p:txBody>
          <a:bodyPr/>
          <a:lstStyle/>
          <a:p>
            <a:pPr algn="r"/>
            <a:r>
              <a:rPr lang="pt-BR" sz="2800" cap="none" dirty="0" smtClean="0">
                <a:solidFill>
                  <a:schemeClr val="tx1"/>
                </a:solidFill>
              </a:rPr>
              <a:t>Hidrogênio</a:t>
            </a:r>
            <a:endParaRPr lang="pt-BR" sz="2800" cap="none" dirty="0">
              <a:solidFill>
                <a:schemeClr val="tx1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A8C57-19B3-455C-A539-05FA6FAA8818}" type="slidenum">
              <a:rPr lang="pt-BR" smtClean="0"/>
              <a:t>16</a:t>
            </a:fld>
            <a:endParaRPr lang="pt-BR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483870" y="402461"/>
            <a:ext cx="382444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3600" b="0" dirty="0" smtClean="0">
                <a:latin typeface="+mj-lt"/>
              </a:rPr>
              <a:t>Hidretos covalentes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3600" u="sng" dirty="0" smtClean="0">
                <a:latin typeface="+mj-lt"/>
              </a:rPr>
              <a:t>Obtenção</a:t>
            </a:r>
            <a:endParaRPr lang="pt-BR" altLang="pt-BR" sz="3600" b="0" u="sng" dirty="0">
              <a:latin typeface="+mj-lt"/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2560320" y="1434712"/>
            <a:ext cx="8369194" cy="4830763"/>
            <a:chOff x="2560320" y="1434712"/>
            <a:chExt cx="8369194" cy="4830763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4851" y="1434712"/>
              <a:ext cx="8094663" cy="4830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tângulo 6"/>
            <p:cNvSpPr/>
            <p:nvPr/>
          </p:nvSpPr>
          <p:spPr>
            <a:xfrm>
              <a:off x="2560320" y="2868930"/>
              <a:ext cx="8369194" cy="5257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4" name="CaixaDeTexto 3"/>
          <p:cNvSpPr txBox="1"/>
          <p:nvPr/>
        </p:nvSpPr>
        <p:spPr>
          <a:xfrm>
            <a:off x="4112718" y="3394710"/>
            <a:ext cx="4185954" cy="206210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t-BR" sz="3200" dirty="0" smtClean="0"/>
              <a:t>Voláteis</a:t>
            </a:r>
          </a:p>
          <a:p>
            <a:r>
              <a:rPr lang="pt-BR" sz="3200" dirty="0" smtClean="0"/>
              <a:t>Baixo Ponto de fusão</a:t>
            </a:r>
          </a:p>
          <a:p>
            <a:r>
              <a:rPr lang="pt-BR" sz="3200" dirty="0" smtClean="0"/>
              <a:t>Baixo ponto de ebulição</a:t>
            </a:r>
          </a:p>
          <a:p>
            <a:r>
              <a:rPr lang="pt-BR" sz="3200" dirty="0" smtClean="0"/>
              <a:t>Não condutores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237462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9456049" y="214433"/>
            <a:ext cx="2495159" cy="365125"/>
          </a:xfrm>
        </p:spPr>
        <p:txBody>
          <a:bodyPr/>
          <a:lstStyle/>
          <a:p>
            <a:pPr algn="r"/>
            <a:r>
              <a:rPr lang="pt-BR" sz="2800" cap="none" dirty="0" smtClean="0">
                <a:solidFill>
                  <a:schemeClr val="tx1"/>
                </a:solidFill>
              </a:rPr>
              <a:t>Hidrogênio</a:t>
            </a:r>
            <a:endParaRPr lang="pt-BR" sz="2800" cap="none" dirty="0">
              <a:solidFill>
                <a:schemeClr val="tx1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A8C57-19B3-455C-A539-05FA6FAA8818}" type="slidenum">
              <a:rPr lang="pt-BR" smtClean="0"/>
              <a:t>17</a:t>
            </a:fld>
            <a:endParaRPr lang="pt-BR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541020" y="579558"/>
            <a:ext cx="382444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3600" b="0" dirty="0" smtClean="0">
                <a:latin typeface="+mj-lt"/>
              </a:rPr>
              <a:t>Hidretos covalentes</a:t>
            </a:r>
            <a:endParaRPr lang="pt-BR" altLang="pt-BR" sz="3600" b="0" u="sng" dirty="0">
              <a:latin typeface="+mj-lt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41020" y="1588770"/>
            <a:ext cx="45904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>
                <a:latin typeface="+mj-lt"/>
              </a:rPr>
              <a:t>Reatividade, propriedades</a:t>
            </a:r>
            <a:endParaRPr lang="pt-BR" sz="3200" dirty="0">
              <a:latin typeface="+mj-lt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41020" y="2787886"/>
            <a:ext cx="832817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 smtClean="0">
                <a:latin typeface="+mj-lt"/>
              </a:rPr>
              <a:t>Química ácido – base, transferência de próton;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3200" dirty="0">
              <a:latin typeface="+mj-lt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541020" y="4010144"/>
            <a:ext cx="57236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>
                <a:latin typeface="+mj-lt"/>
              </a:rPr>
              <a:t>Ligações de </a:t>
            </a:r>
            <a:r>
              <a:rPr lang="pt-BR" sz="3200" dirty="0" smtClean="0">
                <a:latin typeface="+mj-lt"/>
              </a:rPr>
              <a:t>Hidrogênio: N, O, F</a:t>
            </a:r>
            <a:endParaRPr lang="pt-BR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9091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9456049" y="214433"/>
            <a:ext cx="2495159" cy="365125"/>
          </a:xfrm>
        </p:spPr>
        <p:txBody>
          <a:bodyPr/>
          <a:lstStyle/>
          <a:p>
            <a:pPr algn="r"/>
            <a:r>
              <a:rPr lang="pt-BR" sz="2800" cap="none" dirty="0" smtClean="0">
                <a:solidFill>
                  <a:schemeClr val="tx1"/>
                </a:solidFill>
              </a:rPr>
              <a:t>Hidrogênio</a:t>
            </a:r>
            <a:endParaRPr lang="pt-BR" sz="2800" cap="none" dirty="0">
              <a:solidFill>
                <a:schemeClr val="tx1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A8C57-19B3-455C-A539-05FA6FAA8818}" type="slidenum">
              <a:rPr lang="pt-BR" smtClean="0"/>
              <a:t>18</a:t>
            </a:fld>
            <a:endParaRPr lang="pt-BR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541020" y="579558"/>
            <a:ext cx="446724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3600" b="0" dirty="0" smtClean="0">
                <a:latin typeface="+mj-lt"/>
              </a:rPr>
              <a:t>Ligações de Hidrogênio</a:t>
            </a:r>
            <a:endParaRPr lang="pt-BR" altLang="pt-BR" sz="3600" b="0" u="sng" dirty="0">
              <a:latin typeface="+mj-lt"/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790" y="1225889"/>
            <a:ext cx="8436752" cy="5407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729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9456049" y="214433"/>
            <a:ext cx="2495159" cy="365125"/>
          </a:xfrm>
        </p:spPr>
        <p:txBody>
          <a:bodyPr/>
          <a:lstStyle/>
          <a:p>
            <a:pPr algn="r"/>
            <a:r>
              <a:rPr lang="pt-BR" sz="2800" cap="none" dirty="0" smtClean="0">
                <a:solidFill>
                  <a:schemeClr val="tx1"/>
                </a:solidFill>
              </a:rPr>
              <a:t>Hidrogênio</a:t>
            </a:r>
            <a:endParaRPr lang="pt-BR" sz="2800" cap="none" dirty="0">
              <a:solidFill>
                <a:schemeClr val="tx1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A8C57-19B3-455C-A539-05FA6FAA8818}" type="slidenum">
              <a:rPr lang="pt-BR" smtClean="0"/>
              <a:t>19</a:t>
            </a:fld>
            <a:endParaRPr lang="pt-BR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415290" y="245351"/>
            <a:ext cx="446724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3600" b="0" dirty="0" smtClean="0">
                <a:latin typeface="+mj-lt"/>
              </a:rPr>
              <a:t>Ligações de Hidrogênio</a:t>
            </a:r>
            <a:endParaRPr lang="pt-BR" altLang="pt-BR" sz="3600" b="0" u="sng" dirty="0">
              <a:latin typeface="+mj-lt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983" y="1084193"/>
            <a:ext cx="8726487" cy="519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246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9456049" y="214433"/>
            <a:ext cx="2495159" cy="365125"/>
          </a:xfrm>
        </p:spPr>
        <p:txBody>
          <a:bodyPr/>
          <a:lstStyle/>
          <a:p>
            <a:pPr algn="r"/>
            <a:r>
              <a:rPr lang="pt-BR" sz="2800" cap="none" dirty="0" smtClean="0">
                <a:solidFill>
                  <a:schemeClr val="tx1"/>
                </a:solidFill>
              </a:rPr>
              <a:t>Hidrogênio</a:t>
            </a:r>
            <a:endParaRPr lang="pt-BR" sz="2800" cap="none" dirty="0">
              <a:solidFill>
                <a:schemeClr val="tx1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A8C57-19B3-455C-A539-05FA6FAA8818}" type="slidenum">
              <a:rPr lang="pt-BR" smtClean="0"/>
              <a:t>2</a:t>
            </a:fld>
            <a:endParaRPr lang="pt-BR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901992" y="2404317"/>
            <a:ext cx="817935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pt-BR" sz="5400" b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Hidretos salinos e covalentes</a:t>
            </a:r>
            <a:endParaRPr lang="it-IT" altLang="pt-BR" sz="5400" b="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35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9456049" y="214433"/>
            <a:ext cx="2495159" cy="365125"/>
          </a:xfrm>
        </p:spPr>
        <p:txBody>
          <a:bodyPr/>
          <a:lstStyle/>
          <a:p>
            <a:pPr algn="r"/>
            <a:r>
              <a:rPr lang="pt-BR" sz="2800" cap="none" dirty="0" smtClean="0">
                <a:solidFill>
                  <a:schemeClr val="tx1"/>
                </a:solidFill>
              </a:rPr>
              <a:t>Hidrogênio</a:t>
            </a:r>
            <a:endParaRPr lang="pt-BR" sz="2800" cap="none" dirty="0">
              <a:solidFill>
                <a:schemeClr val="tx1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A8C57-19B3-455C-A539-05FA6FAA8818}" type="slidenum">
              <a:rPr lang="pt-BR" smtClean="0"/>
              <a:t>20</a:t>
            </a:fld>
            <a:endParaRPr lang="pt-BR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415290" y="256392"/>
            <a:ext cx="446724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3600" b="0" dirty="0" smtClean="0">
                <a:latin typeface="+mj-lt"/>
              </a:rPr>
              <a:t>Ligações de Hidrogênio</a:t>
            </a:r>
            <a:endParaRPr lang="pt-BR" altLang="pt-BR" sz="3600" b="0" u="sng" dirty="0">
              <a:latin typeface="+mj-lt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18"/>
          <a:stretch/>
        </p:blipFill>
        <p:spPr bwMode="auto">
          <a:xfrm>
            <a:off x="3944620" y="1147622"/>
            <a:ext cx="7416800" cy="510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902970" y="2057400"/>
            <a:ext cx="214417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smtClean="0">
                <a:latin typeface="+mj-lt"/>
              </a:rPr>
              <a:t>DNA</a:t>
            </a:r>
          </a:p>
          <a:p>
            <a:endParaRPr lang="pt-BR" sz="4000" dirty="0">
              <a:latin typeface="+mj-lt"/>
            </a:endParaRPr>
          </a:p>
          <a:p>
            <a:r>
              <a:rPr lang="pt-BR" sz="4000" dirty="0" smtClean="0">
                <a:latin typeface="+mj-lt"/>
              </a:rPr>
              <a:t>Proteínas</a:t>
            </a:r>
            <a:endParaRPr lang="pt-BR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1427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9456049" y="214433"/>
            <a:ext cx="2495159" cy="365125"/>
          </a:xfrm>
        </p:spPr>
        <p:txBody>
          <a:bodyPr/>
          <a:lstStyle/>
          <a:p>
            <a:pPr algn="r"/>
            <a:r>
              <a:rPr lang="pt-BR" sz="2800" cap="none" dirty="0" smtClean="0">
                <a:solidFill>
                  <a:schemeClr val="tx1"/>
                </a:solidFill>
              </a:rPr>
              <a:t>Hidrogênio</a:t>
            </a:r>
            <a:endParaRPr lang="pt-BR" sz="2800" cap="none" dirty="0">
              <a:solidFill>
                <a:schemeClr val="tx1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A8C57-19B3-455C-A539-05FA6FAA8818}" type="slidenum">
              <a:rPr lang="pt-BR" smtClean="0"/>
              <a:t>3</a:t>
            </a:fld>
            <a:endParaRPr lang="pt-BR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014" y="1288733"/>
            <a:ext cx="7339013" cy="475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128476" y="428230"/>
            <a:ext cx="49390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pt-BR" b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Hidretos salinos e covalentes</a:t>
            </a:r>
            <a:endParaRPr lang="it-IT" altLang="pt-BR" b="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85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9456049" y="214433"/>
            <a:ext cx="2495159" cy="365125"/>
          </a:xfrm>
        </p:spPr>
        <p:txBody>
          <a:bodyPr/>
          <a:lstStyle/>
          <a:p>
            <a:pPr algn="r"/>
            <a:r>
              <a:rPr lang="pt-BR" sz="2800" cap="none" dirty="0" smtClean="0">
                <a:solidFill>
                  <a:schemeClr val="tx1"/>
                </a:solidFill>
              </a:rPr>
              <a:t>Hidrogênio</a:t>
            </a:r>
            <a:endParaRPr lang="pt-BR" sz="2800" cap="none" dirty="0">
              <a:solidFill>
                <a:schemeClr val="tx1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A8C57-19B3-455C-A539-05FA6FAA8818}" type="slidenum">
              <a:rPr lang="pt-BR" smtClean="0"/>
              <a:t>4</a:t>
            </a:fld>
            <a:endParaRPr lang="pt-BR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091946" y="1742631"/>
            <a:ext cx="9447586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pt-BR" sz="2800" b="0" dirty="0">
                <a:latin typeface="+mj-lt"/>
              </a:rPr>
              <a:t>H</a:t>
            </a:r>
            <a:r>
              <a:rPr lang="pt-BR" altLang="pt-BR" sz="2800" b="0" baseline="30000" dirty="0">
                <a:latin typeface="+mj-lt"/>
              </a:rPr>
              <a:t>-</a:t>
            </a:r>
            <a:endParaRPr lang="pt-BR" altLang="pt-BR" sz="2800" b="0" dirty="0">
              <a:latin typeface="+mj-lt"/>
            </a:endParaRPr>
          </a:p>
          <a:p>
            <a:pPr>
              <a:spcBef>
                <a:spcPct val="0"/>
              </a:spcBef>
            </a:pPr>
            <a:r>
              <a:rPr lang="pt-BR" altLang="pt-BR" sz="2800" b="0" dirty="0">
                <a:latin typeface="+mj-lt"/>
              </a:rPr>
              <a:t>Ligação </a:t>
            </a:r>
            <a:r>
              <a:rPr lang="pt-BR" altLang="pt-BR" sz="2800" b="0" dirty="0" smtClean="0">
                <a:latin typeface="+mj-lt"/>
              </a:rPr>
              <a:t>iônica: </a:t>
            </a:r>
            <a:r>
              <a:rPr lang="pt-BR" altLang="pt-BR" sz="2800" dirty="0">
                <a:latin typeface="+mj-lt"/>
              </a:rPr>
              <a:t>Comparável com os halogênios especialmente F</a:t>
            </a:r>
          </a:p>
          <a:p>
            <a:pPr eaLnBrk="1" hangingPunct="1">
              <a:spcBef>
                <a:spcPct val="0"/>
              </a:spcBef>
            </a:pPr>
            <a:endParaRPr lang="pt-BR" altLang="pt-BR" sz="2800" b="0" dirty="0">
              <a:latin typeface="+mj-lt"/>
            </a:endParaRPr>
          </a:p>
          <a:p>
            <a:pPr eaLnBrk="1" hangingPunct="1">
              <a:spcBef>
                <a:spcPct val="0"/>
              </a:spcBef>
            </a:pPr>
            <a:r>
              <a:rPr lang="pt-BR" altLang="pt-BR" sz="2800" b="0" dirty="0" smtClean="0">
                <a:latin typeface="+mj-lt"/>
              </a:rPr>
              <a:t>Cristalinos</a:t>
            </a:r>
            <a:r>
              <a:rPr lang="pt-BR" altLang="pt-BR" sz="2800" b="0" dirty="0">
                <a:latin typeface="+mj-lt"/>
              </a:rPr>
              <a:t>:  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pt-BR" altLang="pt-BR" b="0" dirty="0">
                <a:latin typeface="+mj-lt"/>
              </a:rPr>
              <a:t>Rede cristalina análoga dos equivalentes fluoretos metálicos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pt-BR" altLang="pt-BR" b="0" dirty="0" err="1">
                <a:latin typeface="+mj-lt"/>
              </a:rPr>
              <a:t>NaCl</a:t>
            </a:r>
            <a:r>
              <a:rPr lang="pt-BR" altLang="pt-BR" b="0" dirty="0">
                <a:latin typeface="+mj-lt"/>
              </a:rPr>
              <a:t>- cúbico (alcalinos)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pt-BR" altLang="pt-BR" b="0" dirty="0">
                <a:latin typeface="+mj-lt"/>
              </a:rPr>
              <a:t>Rede do tipo PbCl</a:t>
            </a:r>
            <a:r>
              <a:rPr lang="pt-BR" altLang="pt-BR" b="0" baseline="-25000" dirty="0">
                <a:latin typeface="+mj-lt"/>
              </a:rPr>
              <a:t>2</a:t>
            </a:r>
            <a:r>
              <a:rPr lang="pt-BR" altLang="pt-BR" b="0" dirty="0">
                <a:latin typeface="+mj-lt"/>
              </a:rPr>
              <a:t> distorcido (alcalinos terrosos)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endParaRPr lang="pt-BR" altLang="pt-BR" b="0" dirty="0">
              <a:latin typeface="+mj-lt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52450" y="579558"/>
            <a:ext cx="94702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800" b="0" dirty="0" smtClean="0">
                <a:latin typeface="+mj-lt"/>
              </a:rPr>
              <a:t>Hidretos de metais alcalinos </a:t>
            </a:r>
            <a:r>
              <a:rPr lang="pt-BR" altLang="pt-BR" sz="2800" b="0" dirty="0">
                <a:latin typeface="+mj-lt"/>
              </a:rPr>
              <a:t>e alcalinos </a:t>
            </a:r>
            <a:r>
              <a:rPr lang="pt-BR" altLang="pt-BR" sz="2800" b="0" dirty="0" smtClean="0">
                <a:latin typeface="+mj-lt"/>
              </a:rPr>
              <a:t>terrosos, exceto Mg e Be</a:t>
            </a:r>
            <a:endParaRPr lang="pt-BR" altLang="pt-BR" sz="28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291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9456049" y="214433"/>
            <a:ext cx="2495159" cy="365125"/>
          </a:xfrm>
        </p:spPr>
        <p:txBody>
          <a:bodyPr/>
          <a:lstStyle/>
          <a:p>
            <a:pPr algn="r"/>
            <a:r>
              <a:rPr lang="pt-BR" sz="2800" cap="none" dirty="0" smtClean="0">
                <a:solidFill>
                  <a:schemeClr val="tx1"/>
                </a:solidFill>
              </a:rPr>
              <a:t>Hidrogênio</a:t>
            </a:r>
            <a:endParaRPr lang="pt-BR" sz="2800" cap="none" dirty="0">
              <a:solidFill>
                <a:schemeClr val="tx1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A8C57-19B3-455C-A539-05FA6FAA8818}" type="slidenum">
              <a:rPr lang="pt-BR" smtClean="0"/>
              <a:t>5</a:t>
            </a:fld>
            <a:endParaRPr lang="pt-BR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13" b="56378"/>
          <a:stretch/>
        </p:blipFill>
        <p:spPr bwMode="auto">
          <a:xfrm>
            <a:off x="1982870" y="3244024"/>
            <a:ext cx="8113713" cy="1200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087916" y="2271197"/>
            <a:ext cx="79063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 b="0" dirty="0"/>
              <a:t>Reação direta dos metais com </a:t>
            </a:r>
            <a:r>
              <a:rPr lang="pt-BR" altLang="pt-BR" sz="2400" b="0" dirty="0" smtClean="0"/>
              <a:t>H</a:t>
            </a:r>
            <a:r>
              <a:rPr lang="pt-BR" altLang="pt-BR" sz="2400" b="0" baseline="-25000" dirty="0" smtClean="0"/>
              <a:t>2 </a:t>
            </a:r>
            <a:r>
              <a:rPr lang="pt-BR" altLang="pt-BR" sz="2400" b="0" dirty="0" smtClean="0"/>
              <a:t>a temperatura elevada</a:t>
            </a:r>
            <a:endParaRPr lang="pt-BR" altLang="pt-BR" sz="2400" b="0" dirty="0"/>
          </a:p>
        </p:txBody>
      </p:sp>
      <p:sp>
        <p:nvSpPr>
          <p:cNvPr id="6" name="CaixaDeTexto 5"/>
          <p:cNvSpPr txBox="1"/>
          <p:nvPr/>
        </p:nvSpPr>
        <p:spPr>
          <a:xfrm>
            <a:off x="877824" y="1147457"/>
            <a:ext cx="22100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smtClean="0"/>
              <a:t>Obtenção</a:t>
            </a:r>
            <a:endParaRPr lang="pt-BR" sz="4000" dirty="0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52450" y="579558"/>
            <a:ext cx="94702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800" b="0" dirty="0" smtClean="0">
                <a:latin typeface="+mj-lt"/>
              </a:rPr>
              <a:t>Hidretos de metais alcalinos </a:t>
            </a:r>
            <a:r>
              <a:rPr lang="pt-BR" altLang="pt-BR" sz="2800" b="0" dirty="0">
                <a:latin typeface="+mj-lt"/>
              </a:rPr>
              <a:t>e alcalinos </a:t>
            </a:r>
            <a:r>
              <a:rPr lang="pt-BR" altLang="pt-BR" sz="2800" b="0" dirty="0" smtClean="0">
                <a:latin typeface="+mj-lt"/>
              </a:rPr>
              <a:t>terrosos, exceto Mg e Be</a:t>
            </a:r>
            <a:endParaRPr lang="pt-BR" altLang="pt-BR" sz="28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9590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9456049" y="214433"/>
            <a:ext cx="2495159" cy="365125"/>
          </a:xfrm>
        </p:spPr>
        <p:txBody>
          <a:bodyPr/>
          <a:lstStyle/>
          <a:p>
            <a:pPr algn="r"/>
            <a:r>
              <a:rPr lang="pt-BR" sz="2800" cap="none" dirty="0" smtClean="0">
                <a:solidFill>
                  <a:schemeClr val="tx1"/>
                </a:solidFill>
              </a:rPr>
              <a:t>Hidrogênio</a:t>
            </a:r>
            <a:endParaRPr lang="pt-BR" sz="2800" cap="none" dirty="0">
              <a:solidFill>
                <a:schemeClr val="tx1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A8C57-19B3-455C-A539-05FA6FAA8818}" type="slidenum">
              <a:rPr lang="pt-BR" smtClean="0"/>
              <a:t>6</a:t>
            </a:fld>
            <a:endParaRPr lang="pt-BR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811721" y="1622044"/>
            <a:ext cx="78424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pt-BR" sz="2800" b="0" dirty="0">
                <a:latin typeface="+mj-lt"/>
              </a:rPr>
              <a:t>Densidade  maior que a dos seus respectivos metais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831162" y="2755427"/>
            <a:ext cx="862488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pt-BR" sz="2800" b="0" dirty="0">
                <a:latin typeface="+mj-lt"/>
              </a:rPr>
              <a:t>Entalpia de formação é menor do que a dos respectivos </a:t>
            </a:r>
            <a:r>
              <a:rPr lang="pt-BR" altLang="pt-BR" sz="2800" b="0" dirty="0" smtClean="0">
                <a:latin typeface="+mj-lt"/>
              </a:rPr>
              <a:t>halogênios: H </a:t>
            </a:r>
            <a:r>
              <a:rPr lang="pt-BR" altLang="pt-BR" sz="2800" b="0" dirty="0">
                <a:latin typeface="+mj-lt"/>
              </a:rPr>
              <a:t>é  menos eletronegativo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976821" y="4052507"/>
            <a:ext cx="64592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pt-BR" sz="2800" b="0" dirty="0">
                <a:latin typeface="+mj-lt"/>
              </a:rPr>
              <a:t>Quando fundidos conduzem a eletricidade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52450" y="579558"/>
            <a:ext cx="94702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800" b="0" dirty="0" smtClean="0">
                <a:latin typeface="+mj-lt"/>
              </a:rPr>
              <a:t>Hidretos de metais alcalinos </a:t>
            </a:r>
            <a:r>
              <a:rPr lang="pt-BR" altLang="pt-BR" sz="2800" b="0" dirty="0">
                <a:latin typeface="+mj-lt"/>
              </a:rPr>
              <a:t>e alcalinos </a:t>
            </a:r>
            <a:r>
              <a:rPr lang="pt-BR" altLang="pt-BR" sz="2800" b="0" dirty="0" smtClean="0">
                <a:latin typeface="+mj-lt"/>
              </a:rPr>
              <a:t>terrosos, exceto Mg e Be</a:t>
            </a:r>
            <a:endParaRPr lang="pt-BR" altLang="pt-BR" sz="2800" b="0" dirty="0">
              <a:latin typeface="+mj-lt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676" b="-18030"/>
          <a:stretch>
            <a:fillRect/>
          </a:stretch>
        </p:blipFill>
        <p:spPr bwMode="auto">
          <a:xfrm>
            <a:off x="552450" y="4798187"/>
            <a:ext cx="8113713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331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o 13"/>
          <p:cNvGrpSpPr/>
          <p:nvPr/>
        </p:nvGrpSpPr>
        <p:grpSpPr>
          <a:xfrm>
            <a:off x="1667406" y="1668576"/>
            <a:ext cx="7807325" cy="4248150"/>
            <a:chOff x="1667406" y="1668576"/>
            <a:chExt cx="7807325" cy="4248150"/>
          </a:xfrm>
        </p:grpSpPr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-113"/>
            <a:stretch>
              <a:fillRect/>
            </a:stretch>
          </p:blipFill>
          <p:spPr bwMode="auto">
            <a:xfrm>
              <a:off x="1667406" y="1668576"/>
              <a:ext cx="7807325" cy="4248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CaixaDeTexto 12"/>
            <p:cNvSpPr txBox="1"/>
            <p:nvPr/>
          </p:nvSpPr>
          <p:spPr>
            <a:xfrm>
              <a:off x="1667406" y="1819532"/>
              <a:ext cx="7484100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pt-BR" sz="2800" dirty="0" smtClean="0">
                  <a:latin typeface="+mj-lt"/>
                </a:rPr>
                <a:t>Reage violentamente com água, produzindo H</a:t>
              </a:r>
              <a:r>
                <a:rPr lang="pt-BR" sz="2800" baseline="-25000" dirty="0" smtClean="0">
                  <a:latin typeface="+mj-lt"/>
                </a:rPr>
                <a:t>2</a:t>
              </a:r>
              <a:r>
                <a:rPr lang="pt-BR" sz="2800" dirty="0" smtClean="0">
                  <a:latin typeface="+mj-lt"/>
                </a:rPr>
                <a:t> (g)</a:t>
              </a:r>
              <a:endParaRPr lang="pt-BR" sz="2800" dirty="0">
                <a:latin typeface="+mj-lt"/>
              </a:endParaRPr>
            </a:p>
          </p:txBody>
        </p:sp>
      </p:grp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9456049" y="214433"/>
            <a:ext cx="2495159" cy="365125"/>
          </a:xfrm>
        </p:spPr>
        <p:txBody>
          <a:bodyPr/>
          <a:lstStyle/>
          <a:p>
            <a:pPr algn="r"/>
            <a:r>
              <a:rPr lang="pt-BR" sz="2800" cap="none" dirty="0" smtClean="0">
                <a:solidFill>
                  <a:schemeClr val="tx1"/>
                </a:solidFill>
              </a:rPr>
              <a:t>Hidrogênio</a:t>
            </a:r>
            <a:endParaRPr lang="pt-BR" sz="2800" cap="none" dirty="0">
              <a:solidFill>
                <a:schemeClr val="tx1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A8C57-19B3-455C-A539-05FA6FAA8818}" type="slidenum">
              <a:rPr lang="pt-BR" smtClean="0"/>
              <a:t>7</a:t>
            </a:fld>
            <a:endParaRPr lang="pt-BR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52450" y="409625"/>
            <a:ext cx="94702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800" b="0" dirty="0" smtClean="0">
                <a:latin typeface="+mj-lt"/>
              </a:rPr>
              <a:t>Hidretos de metais alcalinos </a:t>
            </a:r>
            <a:r>
              <a:rPr lang="pt-BR" altLang="pt-BR" sz="2800" b="0" dirty="0">
                <a:latin typeface="+mj-lt"/>
              </a:rPr>
              <a:t>e alcalinos </a:t>
            </a:r>
            <a:r>
              <a:rPr lang="pt-BR" altLang="pt-BR" sz="2800" b="0" dirty="0" smtClean="0">
                <a:latin typeface="+mj-lt"/>
              </a:rPr>
              <a:t>terrosos, exceto Mg e Be</a:t>
            </a:r>
            <a:endParaRPr lang="pt-BR" altLang="pt-BR" sz="2800" b="0" dirty="0">
              <a:latin typeface="+mj-lt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8188654" y="4215161"/>
            <a:ext cx="3762553" cy="1200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3600" dirty="0">
                <a:solidFill>
                  <a:srgbClr val="C00000"/>
                </a:solidFill>
                <a:latin typeface="+mj-lt"/>
              </a:rPr>
              <a:t>Agente secante solventes orgânicos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52450" y="4233369"/>
            <a:ext cx="3132589" cy="1200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3600" dirty="0">
                <a:solidFill>
                  <a:srgbClr val="C00000"/>
                </a:solidFill>
                <a:latin typeface="+mj-lt"/>
              </a:rPr>
              <a:t>Reação forte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3600" dirty="0" err="1">
                <a:solidFill>
                  <a:srgbClr val="C00000"/>
                </a:solidFill>
                <a:latin typeface="+mj-lt"/>
              </a:rPr>
              <a:t>LiH</a:t>
            </a:r>
            <a:r>
              <a:rPr lang="pt-BR" altLang="pt-BR" sz="3600" dirty="0">
                <a:solidFill>
                  <a:srgbClr val="C00000"/>
                </a:solidFill>
                <a:latin typeface="+mj-lt"/>
              </a:rPr>
              <a:t>, SrH</a:t>
            </a:r>
            <a:r>
              <a:rPr lang="pt-BR" altLang="pt-BR" sz="3600" baseline="-25000" dirty="0">
                <a:solidFill>
                  <a:srgbClr val="C00000"/>
                </a:solidFill>
                <a:latin typeface="+mj-lt"/>
              </a:rPr>
              <a:t>2</a:t>
            </a:r>
            <a:r>
              <a:rPr lang="pt-BR" altLang="pt-BR" sz="3600" dirty="0">
                <a:solidFill>
                  <a:srgbClr val="C00000"/>
                </a:solidFill>
                <a:latin typeface="+mj-lt"/>
              </a:rPr>
              <a:t> e BaH</a:t>
            </a:r>
            <a:r>
              <a:rPr lang="pt-BR" altLang="pt-BR" sz="3600" baseline="-25000" dirty="0">
                <a:solidFill>
                  <a:srgbClr val="C00000"/>
                </a:solidFill>
                <a:latin typeface="+mj-lt"/>
              </a:rPr>
              <a:t>2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277610" y="4318031"/>
            <a:ext cx="3318473" cy="1200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3600" dirty="0">
                <a:solidFill>
                  <a:srgbClr val="C00000"/>
                </a:solidFill>
                <a:latin typeface="+mj-lt"/>
              </a:rPr>
              <a:t>Reação explosiva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3600" dirty="0" err="1">
                <a:solidFill>
                  <a:srgbClr val="C00000"/>
                </a:solidFill>
                <a:latin typeface="+mj-lt"/>
              </a:rPr>
              <a:t>NaH</a:t>
            </a:r>
            <a:r>
              <a:rPr lang="pt-BR" altLang="pt-BR" sz="3600" dirty="0">
                <a:solidFill>
                  <a:srgbClr val="C00000"/>
                </a:solidFill>
                <a:latin typeface="+mj-lt"/>
              </a:rPr>
              <a:t> ao </a:t>
            </a:r>
            <a:r>
              <a:rPr lang="pt-BR" altLang="pt-BR" sz="3600" dirty="0" err="1">
                <a:solidFill>
                  <a:srgbClr val="C00000"/>
                </a:solidFill>
                <a:latin typeface="+mj-lt"/>
              </a:rPr>
              <a:t>CsH</a:t>
            </a:r>
            <a:endParaRPr lang="pt-BR" altLang="pt-BR" sz="3600" baseline="-25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52450" y="1083801"/>
            <a:ext cx="21106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>
                <a:latin typeface="+mj-lt"/>
              </a:rPr>
              <a:t>Reatividade</a:t>
            </a:r>
            <a:endParaRPr lang="pt-BR" sz="3200" dirty="0">
              <a:latin typeface="+mj-lt"/>
            </a:endParaRPr>
          </a:p>
        </p:txBody>
      </p:sp>
      <p:sp>
        <p:nvSpPr>
          <p:cNvPr id="15" name="Texto explicativo em elipse 14"/>
          <p:cNvSpPr/>
          <p:nvPr/>
        </p:nvSpPr>
        <p:spPr>
          <a:xfrm>
            <a:off x="5726430" y="352149"/>
            <a:ext cx="4957735" cy="2134901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latin typeface="+mj-lt"/>
              </a:rPr>
              <a:t>Sólido finamente pulverizado entra em ignição se exposto a umidade</a:t>
            </a:r>
            <a:endParaRPr lang="pt-BR" sz="2400" b="1" dirty="0">
              <a:latin typeface="+mj-lt"/>
            </a:endParaRPr>
          </a:p>
        </p:txBody>
      </p:sp>
      <p:sp>
        <p:nvSpPr>
          <p:cNvPr id="16" name="Texto explicativo em elipse 15"/>
          <p:cNvSpPr/>
          <p:nvPr/>
        </p:nvSpPr>
        <p:spPr>
          <a:xfrm>
            <a:off x="6380151" y="2319596"/>
            <a:ext cx="4957735" cy="2134901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latin typeface="+mj-lt"/>
              </a:rPr>
              <a:t>Reagem rapidamente com qualquer molécula </a:t>
            </a:r>
            <a:r>
              <a:rPr lang="pt-BR" sz="2400" b="1" dirty="0" err="1" smtClean="0">
                <a:latin typeface="+mj-lt"/>
              </a:rPr>
              <a:t>doadore</a:t>
            </a:r>
            <a:r>
              <a:rPr lang="pt-BR" sz="2400" b="1" dirty="0" smtClean="0">
                <a:latin typeface="+mj-lt"/>
              </a:rPr>
              <a:t> de próton para produzir H</a:t>
            </a:r>
            <a:r>
              <a:rPr lang="pt-BR" sz="2400" b="1" baseline="-25000" dirty="0" smtClean="0">
                <a:latin typeface="+mj-lt"/>
              </a:rPr>
              <a:t>2</a:t>
            </a:r>
            <a:r>
              <a:rPr lang="pt-BR" sz="2400" b="1" dirty="0" smtClean="0">
                <a:latin typeface="+mj-lt"/>
              </a:rPr>
              <a:t>!</a:t>
            </a:r>
            <a:endParaRPr lang="pt-BR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31078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5" grpId="0" animBg="1"/>
      <p:bldP spid="15" grpId="1" animBg="1"/>
      <p:bldP spid="16" grpId="0" animBg="1"/>
      <p:bldP spid="1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9456049" y="214433"/>
            <a:ext cx="2495159" cy="365125"/>
          </a:xfrm>
        </p:spPr>
        <p:txBody>
          <a:bodyPr/>
          <a:lstStyle/>
          <a:p>
            <a:pPr algn="r"/>
            <a:r>
              <a:rPr lang="pt-BR" sz="2800" cap="none" dirty="0" smtClean="0">
                <a:solidFill>
                  <a:schemeClr val="tx1"/>
                </a:solidFill>
              </a:rPr>
              <a:t>Hidrogênio</a:t>
            </a:r>
            <a:endParaRPr lang="pt-BR" sz="2800" cap="none" dirty="0">
              <a:solidFill>
                <a:schemeClr val="tx1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A8C57-19B3-455C-A539-05FA6FAA8818}" type="slidenum">
              <a:rPr lang="pt-BR" smtClean="0"/>
              <a:t>8</a:t>
            </a:fld>
            <a:endParaRPr lang="pt-BR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39195" y="281706"/>
            <a:ext cx="8871211" cy="523220"/>
          </a:xfrm>
          <a:prstGeom prst="rect">
            <a:avLst/>
          </a:prstGeom>
          <a:ln/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800" b="0" dirty="0" smtClean="0">
                <a:latin typeface="+mj-lt"/>
              </a:rPr>
              <a:t>Aplicação de Hidretos de metais alcalinos </a:t>
            </a:r>
            <a:r>
              <a:rPr lang="pt-BR" altLang="pt-BR" sz="2800" b="0" dirty="0">
                <a:latin typeface="+mj-lt"/>
              </a:rPr>
              <a:t>e alcalinos </a:t>
            </a:r>
            <a:r>
              <a:rPr lang="pt-BR" altLang="pt-BR" sz="2800" b="0" dirty="0" smtClean="0">
                <a:latin typeface="+mj-lt"/>
              </a:rPr>
              <a:t>terrosos</a:t>
            </a:r>
            <a:endParaRPr lang="pt-BR" altLang="pt-BR" sz="2800" b="0" dirty="0">
              <a:latin typeface="+mj-lt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582" y="1125464"/>
            <a:ext cx="6574328" cy="4691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14860" y="5675816"/>
            <a:ext cx="7265772" cy="461665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400" b="0" dirty="0">
                <a:solidFill>
                  <a:schemeClr val="bg1"/>
                </a:solidFill>
              </a:rPr>
              <a:t>CaH</a:t>
            </a:r>
            <a:r>
              <a:rPr lang="pt-BR" altLang="pt-BR" sz="2400" b="0" baseline="-25000" dirty="0">
                <a:solidFill>
                  <a:schemeClr val="bg1"/>
                </a:solidFill>
              </a:rPr>
              <a:t>2</a:t>
            </a:r>
            <a:r>
              <a:rPr lang="pt-BR" altLang="pt-BR" sz="2400" b="0" dirty="0">
                <a:solidFill>
                  <a:schemeClr val="bg1"/>
                </a:solidFill>
              </a:rPr>
              <a:t> Utilizado para obter </a:t>
            </a:r>
            <a:r>
              <a:rPr lang="pt-BR" altLang="pt-BR" sz="2400" b="0" dirty="0" smtClean="0">
                <a:solidFill>
                  <a:schemeClr val="bg1"/>
                </a:solidFill>
              </a:rPr>
              <a:t>Ti</a:t>
            </a:r>
            <a:r>
              <a:rPr lang="pt-BR" altLang="pt-BR" sz="2400" b="0" dirty="0">
                <a:solidFill>
                  <a:schemeClr val="bg1"/>
                </a:solidFill>
              </a:rPr>
              <a:t>, V em escala industrial </a:t>
            </a:r>
          </a:p>
        </p:txBody>
      </p:sp>
      <p:sp>
        <p:nvSpPr>
          <p:cNvPr id="4" name="Texto explicativo em elipse 3"/>
          <p:cNvSpPr/>
          <p:nvPr/>
        </p:nvSpPr>
        <p:spPr>
          <a:xfrm>
            <a:off x="7964607" y="1480151"/>
            <a:ext cx="2982883" cy="176022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>
                <a:latin typeface="+mj-lt"/>
              </a:rPr>
              <a:t>Reduz até mesmo CO</a:t>
            </a:r>
            <a:r>
              <a:rPr lang="pt-BR" sz="2800" baseline="-25000" dirty="0" smtClean="0">
                <a:latin typeface="+mj-lt"/>
              </a:rPr>
              <a:t>2</a:t>
            </a:r>
            <a:r>
              <a:rPr lang="pt-BR" sz="2800" dirty="0" smtClean="0">
                <a:latin typeface="+mj-lt"/>
              </a:rPr>
              <a:t>!</a:t>
            </a:r>
            <a:endParaRPr lang="pt-BR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23086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9456049" y="214433"/>
            <a:ext cx="2495159" cy="365125"/>
          </a:xfrm>
        </p:spPr>
        <p:txBody>
          <a:bodyPr/>
          <a:lstStyle/>
          <a:p>
            <a:pPr algn="r"/>
            <a:r>
              <a:rPr lang="pt-BR" sz="2800" cap="none" dirty="0" smtClean="0">
                <a:solidFill>
                  <a:schemeClr val="tx1"/>
                </a:solidFill>
              </a:rPr>
              <a:t>Hidrogênio</a:t>
            </a:r>
            <a:endParaRPr lang="pt-BR" sz="2800" cap="none" dirty="0">
              <a:solidFill>
                <a:schemeClr val="tx1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A8C57-19B3-455C-A539-05FA6FAA8818}" type="slidenum">
              <a:rPr lang="pt-BR" smtClean="0"/>
              <a:t>9</a:t>
            </a:fld>
            <a:endParaRPr lang="pt-BR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39195" y="281706"/>
            <a:ext cx="94702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800" b="0" dirty="0" smtClean="0">
                <a:latin typeface="+mj-lt"/>
              </a:rPr>
              <a:t>Hidretos de metais alcalinos </a:t>
            </a:r>
            <a:r>
              <a:rPr lang="pt-BR" altLang="pt-BR" sz="2800" b="0" dirty="0">
                <a:latin typeface="+mj-lt"/>
              </a:rPr>
              <a:t>e alcalinos </a:t>
            </a:r>
            <a:r>
              <a:rPr lang="pt-BR" altLang="pt-BR" sz="2800" b="0" dirty="0" smtClean="0">
                <a:latin typeface="+mj-lt"/>
              </a:rPr>
              <a:t>terrosos, exceto Mg e Be</a:t>
            </a:r>
            <a:endParaRPr lang="pt-BR" altLang="pt-BR" sz="2800" b="0" dirty="0">
              <a:latin typeface="+mj-lt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39195" y="994410"/>
            <a:ext cx="85129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u="sng" dirty="0" smtClean="0">
                <a:latin typeface="+mj-lt"/>
              </a:rPr>
              <a:t>São insolúveis em solventes não aquosos comuns</a:t>
            </a:r>
            <a:r>
              <a:rPr lang="pt-BR" sz="3200" dirty="0" smtClean="0">
                <a:latin typeface="+mj-lt"/>
              </a:rPr>
              <a:t>; </a:t>
            </a:r>
          </a:p>
          <a:p>
            <a:endParaRPr lang="pt-BR" sz="3200" dirty="0">
              <a:latin typeface="+mj-lt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32"/>
          <a:stretch/>
        </p:blipFill>
        <p:spPr bwMode="auto">
          <a:xfrm>
            <a:off x="339195" y="1605934"/>
            <a:ext cx="6574328" cy="3108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/>
          <p:cNvSpPr/>
          <p:nvPr/>
        </p:nvSpPr>
        <p:spPr>
          <a:xfrm>
            <a:off x="434074" y="4853453"/>
            <a:ext cx="90219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Dissolvem em halogenetos fundidos</a:t>
            </a:r>
          </a:p>
          <a:p>
            <a:r>
              <a:rPr lang="pt-BR" sz="2400" dirty="0"/>
              <a:t>	Eletrólise destas soluções produz H</a:t>
            </a:r>
            <a:r>
              <a:rPr lang="pt-BR" sz="2400" baseline="-25000" dirty="0"/>
              <a:t>2</a:t>
            </a:r>
            <a:r>
              <a:rPr lang="pt-BR" sz="2400" dirty="0"/>
              <a:t> no ânodo</a:t>
            </a:r>
          </a:p>
          <a:p>
            <a:r>
              <a:rPr lang="pt-BR" sz="2400" dirty="0"/>
              <a:t>		2 H</a:t>
            </a:r>
            <a:r>
              <a:rPr lang="pt-BR" sz="2400" baseline="30000" dirty="0"/>
              <a:t>-</a:t>
            </a:r>
            <a:r>
              <a:rPr lang="pt-BR" sz="2400" dirty="0"/>
              <a:t>  </a:t>
            </a:r>
            <a:r>
              <a:rPr lang="pt-BR" sz="2400" dirty="0">
                <a:sym typeface="Symbol" panose="05050102010706020507" pitchFamily="18" charset="2"/>
              </a:rPr>
              <a:t></a:t>
            </a:r>
            <a:r>
              <a:rPr lang="pt-BR" sz="2400" dirty="0"/>
              <a:t> H</a:t>
            </a:r>
            <a:r>
              <a:rPr lang="pt-BR" sz="2400" baseline="-25000" dirty="0"/>
              <a:t>2(g)</a:t>
            </a:r>
            <a:r>
              <a:rPr lang="pt-BR" sz="2400" dirty="0"/>
              <a:t> + 2</a:t>
            </a:r>
            <a:r>
              <a:rPr lang="pt-BR" sz="2400" baseline="30000" dirty="0"/>
              <a:t>-</a:t>
            </a:r>
            <a:endParaRPr lang="pt-BR" sz="2400" dirty="0"/>
          </a:p>
        </p:txBody>
      </p:sp>
      <p:sp>
        <p:nvSpPr>
          <p:cNvPr id="10" name="Texto explicativo em elipse 9"/>
          <p:cNvSpPr/>
          <p:nvPr/>
        </p:nvSpPr>
        <p:spPr>
          <a:xfrm>
            <a:off x="6655698" y="1533019"/>
            <a:ext cx="3642731" cy="270891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Solúveis em solventes não aquosos e poder redutor menor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12790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</p:bldLst>
  </p:timing>
</p:sld>
</file>

<file path=ppt/theme/theme1.xml><?xml version="1.0" encoding="utf-8"?>
<a:theme xmlns:a="http://schemas.openxmlformats.org/drawingml/2006/main" name="Retrospectiva">
  <a:themeElements>
    <a:clrScheme name="Retrospec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1753</TotalTime>
  <Words>564</Words>
  <Application>Microsoft Office PowerPoint</Application>
  <PresentationFormat>Widescreen</PresentationFormat>
  <Paragraphs>147</Paragraphs>
  <Slides>20</Slides>
  <Notes>20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Symbol</vt:lpstr>
      <vt:lpstr>Retrospectiva</vt:lpstr>
      <vt:lpstr>Hidrogênio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Hidrogênio</dc:title>
  <dc:creator>toledo</dc:creator>
  <cp:lastModifiedBy>toledo</cp:lastModifiedBy>
  <cp:revision>67</cp:revision>
  <dcterms:created xsi:type="dcterms:W3CDTF">2017-08-08T11:54:24Z</dcterms:created>
  <dcterms:modified xsi:type="dcterms:W3CDTF">2017-09-13T13:06:07Z</dcterms:modified>
</cp:coreProperties>
</file>