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99" r:id="rId6"/>
    <p:sldId id="296" r:id="rId7"/>
    <p:sldId id="297" r:id="rId8"/>
    <p:sldId id="298" r:id="rId9"/>
    <p:sldId id="260" r:id="rId10"/>
    <p:sldId id="277" r:id="rId11"/>
    <p:sldId id="258" r:id="rId12"/>
    <p:sldId id="282" r:id="rId13"/>
    <p:sldId id="285" r:id="rId14"/>
    <p:sldId id="283" r:id="rId15"/>
    <p:sldId id="268" r:id="rId16"/>
    <p:sldId id="269" r:id="rId17"/>
    <p:sldId id="284" r:id="rId18"/>
    <p:sldId id="290" r:id="rId19"/>
    <p:sldId id="288" r:id="rId20"/>
    <p:sldId id="287" r:id="rId21"/>
    <p:sldId id="286" r:id="rId22"/>
    <p:sldId id="278" r:id="rId23"/>
    <p:sldId id="265" r:id="rId24"/>
    <p:sldId id="273" r:id="rId25"/>
    <p:sldId id="291" r:id="rId26"/>
    <p:sldId id="274" r:id="rId27"/>
    <p:sldId id="275" r:id="rId28"/>
    <p:sldId id="276" r:id="rId29"/>
    <p:sldId id="292" r:id="rId30"/>
    <p:sldId id="293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/>
    <p:restoredTop sz="86336"/>
  </p:normalViewPr>
  <p:slideViewPr>
    <p:cSldViewPr snapToGrid="0" snapToObjects="1">
      <p:cViewPr varScale="1">
        <p:scale>
          <a:sx n="93" d="100"/>
          <a:sy n="93" d="100"/>
        </p:scale>
        <p:origin x="232" y="31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A9DE6-B1F0-491D-9D2E-5100F983E2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0AEA9-EF06-451B-ADC7-6FC96199D9F7}">
      <dgm:prSet/>
      <dgm:spPr/>
      <dgm:t>
        <a:bodyPr/>
        <a:lstStyle/>
        <a:p>
          <a:r>
            <a:rPr lang="pt-BR" dirty="0"/>
            <a:t>Qual a taxa de juros mensal das seguintes </a:t>
          </a:r>
          <a:r>
            <a:rPr lang="pt-BR" dirty="0" err="1"/>
            <a:t>operaçoes</a:t>
          </a:r>
          <a:r>
            <a:rPr lang="pt-BR" dirty="0"/>
            <a:t>?</a:t>
          </a:r>
          <a:endParaRPr lang="en-US" dirty="0"/>
        </a:p>
      </dgm:t>
    </dgm:pt>
    <dgm:pt modelId="{7FC3B050-F89B-4019-B979-1B20B7189B21}" type="parTrans" cxnId="{1EAC330D-BE00-4A7B-BFD3-82B96F6CD40C}">
      <dgm:prSet/>
      <dgm:spPr/>
      <dgm:t>
        <a:bodyPr/>
        <a:lstStyle/>
        <a:p>
          <a:endParaRPr lang="en-US"/>
        </a:p>
      </dgm:t>
    </dgm:pt>
    <dgm:pt modelId="{BF7E13C4-E3DE-4D2A-B155-BBF042872180}" type="sibTrans" cxnId="{1EAC330D-BE00-4A7B-BFD3-82B96F6CD40C}">
      <dgm:prSet/>
      <dgm:spPr/>
      <dgm:t>
        <a:bodyPr/>
        <a:lstStyle/>
        <a:p>
          <a:endParaRPr lang="en-US"/>
        </a:p>
      </dgm:t>
    </dgm:pt>
    <dgm:pt modelId="{EE16ABD6-6617-466D-90F2-4B06771944D2}">
      <dgm:prSet/>
      <dgm:spPr/>
      <dgm:t>
        <a:bodyPr/>
        <a:lstStyle/>
        <a:p>
          <a:r>
            <a:rPr lang="pt-BR"/>
            <a:t>Cartão de Crédito?</a:t>
          </a:r>
          <a:endParaRPr lang="en-US"/>
        </a:p>
      </dgm:t>
    </dgm:pt>
    <dgm:pt modelId="{7279728D-9127-4087-BFC4-29EB557C61FC}" type="parTrans" cxnId="{01B0B3AF-A15F-48BB-ACAD-C0AFF4D00420}">
      <dgm:prSet/>
      <dgm:spPr/>
      <dgm:t>
        <a:bodyPr/>
        <a:lstStyle/>
        <a:p>
          <a:endParaRPr lang="en-US"/>
        </a:p>
      </dgm:t>
    </dgm:pt>
    <dgm:pt modelId="{D4FABC4C-700C-46B6-9274-C36C9BAFD427}" type="sibTrans" cxnId="{01B0B3AF-A15F-48BB-ACAD-C0AFF4D00420}">
      <dgm:prSet/>
      <dgm:spPr/>
      <dgm:t>
        <a:bodyPr/>
        <a:lstStyle/>
        <a:p>
          <a:endParaRPr lang="en-US"/>
        </a:p>
      </dgm:t>
    </dgm:pt>
    <dgm:pt modelId="{982FCE4E-7430-498A-B251-4C67D0BF52B9}">
      <dgm:prSet/>
      <dgm:spPr/>
      <dgm:t>
        <a:bodyPr/>
        <a:lstStyle/>
        <a:p>
          <a:r>
            <a:rPr lang="pt-BR"/>
            <a:t>Cheque especial?</a:t>
          </a:r>
          <a:endParaRPr lang="en-US"/>
        </a:p>
      </dgm:t>
    </dgm:pt>
    <dgm:pt modelId="{1A5C4372-E79A-43E8-BA0A-58DFE7E20528}" type="parTrans" cxnId="{DFD6C533-E3C9-47B6-9F01-89BB4C2922ED}">
      <dgm:prSet/>
      <dgm:spPr/>
      <dgm:t>
        <a:bodyPr/>
        <a:lstStyle/>
        <a:p>
          <a:endParaRPr lang="en-US"/>
        </a:p>
      </dgm:t>
    </dgm:pt>
    <dgm:pt modelId="{A45380EA-1D84-4FE5-B61C-6E7C227FCFE9}" type="sibTrans" cxnId="{DFD6C533-E3C9-47B6-9F01-89BB4C2922ED}">
      <dgm:prSet/>
      <dgm:spPr/>
      <dgm:t>
        <a:bodyPr/>
        <a:lstStyle/>
        <a:p>
          <a:endParaRPr lang="en-US"/>
        </a:p>
      </dgm:t>
    </dgm:pt>
    <dgm:pt modelId="{6161EB56-6CC9-4163-AE48-7C7CB26FCF84}">
      <dgm:prSet/>
      <dgm:spPr/>
      <dgm:t>
        <a:bodyPr/>
        <a:lstStyle/>
        <a:p>
          <a:r>
            <a:rPr lang="pt-BR"/>
            <a:t>Financiamento de compra de veículos?</a:t>
          </a:r>
          <a:endParaRPr lang="en-US"/>
        </a:p>
      </dgm:t>
    </dgm:pt>
    <dgm:pt modelId="{5DA400BE-11B3-428D-A56E-E85ED2E7C9D5}" type="parTrans" cxnId="{5F68ED97-1B70-4CFD-9B77-F112114937DA}">
      <dgm:prSet/>
      <dgm:spPr/>
      <dgm:t>
        <a:bodyPr/>
        <a:lstStyle/>
        <a:p>
          <a:endParaRPr lang="en-US"/>
        </a:p>
      </dgm:t>
    </dgm:pt>
    <dgm:pt modelId="{EF73CB36-0CC6-4D3A-B63B-48DA064DC3E1}" type="sibTrans" cxnId="{5F68ED97-1B70-4CFD-9B77-F112114937DA}">
      <dgm:prSet/>
      <dgm:spPr/>
      <dgm:t>
        <a:bodyPr/>
        <a:lstStyle/>
        <a:p>
          <a:endParaRPr lang="en-US"/>
        </a:p>
      </dgm:t>
    </dgm:pt>
    <dgm:pt modelId="{3B3AD0A7-6624-49A0-8F57-89E436F919BC}">
      <dgm:prSet/>
      <dgm:spPr/>
      <dgm:t>
        <a:bodyPr/>
        <a:lstStyle/>
        <a:p>
          <a:r>
            <a:rPr lang="pt-BR"/>
            <a:t>Crédito Consignado?</a:t>
          </a:r>
          <a:endParaRPr lang="en-US"/>
        </a:p>
      </dgm:t>
    </dgm:pt>
    <dgm:pt modelId="{0E08DE34-18C4-4CD1-9DAC-7FAE87C3644E}" type="parTrans" cxnId="{D15E598F-32EE-42A8-A41A-641BB6A94734}">
      <dgm:prSet/>
      <dgm:spPr/>
      <dgm:t>
        <a:bodyPr/>
        <a:lstStyle/>
        <a:p>
          <a:endParaRPr lang="en-US"/>
        </a:p>
      </dgm:t>
    </dgm:pt>
    <dgm:pt modelId="{53AAEBE0-2291-43D0-88F0-98D4B4A02833}" type="sibTrans" cxnId="{D15E598F-32EE-42A8-A41A-641BB6A94734}">
      <dgm:prSet/>
      <dgm:spPr/>
      <dgm:t>
        <a:bodyPr/>
        <a:lstStyle/>
        <a:p>
          <a:endParaRPr lang="en-US"/>
        </a:p>
      </dgm:t>
    </dgm:pt>
    <dgm:pt modelId="{F1A867A9-E0F2-44A4-BDCE-933479B6983E}">
      <dgm:prSet/>
      <dgm:spPr/>
      <dgm:t>
        <a:bodyPr/>
        <a:lstStyle/>
        <a:p>
          <a:r>
            <a:rPr lang="pt-BR"/>
            <a:t>Compra de um apartamento?</a:t>
          </a:r>
          <a:endParaRPr lang="en-US"/>
        </a:p>
      </dgm:t>
    </dgm:pt>
    <dgm:pt modelId="{D75222D4-E540-47BF-A5F9-2C205D93F726}" type="parTrans" cxnId="{884D7798-F452-47D3-8B40-934D7F5F2D70}">
      <dgm:prSet/>
      <dgm:spPr/>
      <dgm:t>
        <a:bodyPr/>
        <a:lstStyle/>
        <a:p>
          <a:endParaRPr lang="en-US"/>
        </a:p>
      </dgm:t>
    </dgm:pt>
    <dgm:pt modelId="{10E92878-E94A-4A37-857A-50B2F697081E}" type="sibTrans" cxnId="{884D7798-F452-47D3-8B40-934D7F5F2D70}">
      <dgm:prSet/>
      <dgm:spPr/>
      <dgm:t>
        <a:bodyPr/>
        <a:lstStyle/>
        <a:p>
          <a:endParaRPr lang="en-US"/>
        </a:p>
      </dgm:t>
    </dgm:pt>
    <dgm:pt modelId="{8D1D56FD-31DB-884F-9C75-4786D831EC53}" type="pres">
      <dgm:prSet presAssocID="{DCAA9DE6-B1F0-491D-9D2E-5100F983E2E1}" presName="vert0" presStyleCnt="0">
        <dgm:presLayoutVars>
          <dgm:dir/>
          <dgm:animOne val="branch"/>
          <dgm:animLvl val="lvl"/>
        </dgm:presLayoutVars>
      </dgm:prSet>
      <dgm:spPr/>
    </dgm:pt>
    <dgm:pt modelId="{96C2ABA8-6589-EB46-AA24-234EDCEEB95C}" type="pres">
      <dgm:prSet presAssocID="{9040AEA9-EF06-451B-ADC7-6FC96199D9F7}" presName="thickLine" presStyleLbl="alignNode1" presStyleIdx="0" presStyleCnt="6"/>
      <dgm:spPr/>
    </dgm:pt>
    <dgm:pt modelId="{6EE7266B-0F67-6945-8745-69E11165C475}" type="pres">
      <dgm:prSet presAssocID="{9040AEA9-EF06-451B-ADC7-6FC96199D9F7}" presName="horz1" presStyleCnt="0"/>
      <dgm:spPr/>
    </dgm:pt>
    <dgm:pt modelId="{6819891A-AF6A-6241-AADE-3E721B103133}" type="pres">
      <dgm:prSet presAssocID="{9040AEA9-EF06-451B-ADC7-6FC96199D9F7}" presName="tx1" presStyleLbl="revTx" presStyleIdx="0" presStyleCnt="6"/>
      <dgm:spPr/>
    </dgm:pt>
    <dgm:pt modelId="{998C077C-421F-9D47-A7A1-A617C84E5AC3}" type="pres">
      <dgm:prSet presAssocID="{9040AEA9-EF06-451B-ADC7-6FC96199D9F7}" presName="vert1" presStyleCnt="0"/>
      <dgm:spPr/>
    </dgm:pt>
    <dgm:pt modelId="{8495783B-2799-6945-9430-E507C2BAFD65}" type="pres">
      <dgm:prSet presAssocID="{EE16ABD6-6617-466D-90F2-4B06771944D2}" presName="thickLine" presStyleLbl="alignNode1" presStyleIdx="1" presStyleCnt="6"/>
      <dgm:spPr/>
    </dgm:pt>
    <dgm:pt modelId="{6EC12DF4-01C1-9245-8565-8223529E995D}" type="pres">
      <dgm:prSet presAssocID="{EE16ABD6-6617-466D-90F2-4B06771944D2}" presName="horz1" presStyleCnt="0"/>
      <dgm:spPr/>
    </dgm:pt>
    <dgm:pt modelId="{6CAE5029-2B56-6B4D-99EF-CB03F2639392}" type="pres">
      <dgm:prSet presAssocID="{EE16ABD6-6617-466D-90F2-4B06771944D2}" presName="tx1" presStyleLbl="revTx" presStyleIdx="1" presStyleCnt="6"/>
      <dgm:spPr/>
    </dgm:pt>
    <dgm:pt modelId="{868CDB9A-7B14-7444-9CDF-C2C0047BEDBA}" type="pres">
      <dgm:prSet presAssocID="{EE16ABD6-6617-466D-90F2-4B06771944D2}" presName="vert1" presStyleCnt="0"/>
      <dgm:spPr/>
    </dgm:pt>
    <dgm:pt modelId="{7C5A2DC7-DD74-D641-8806-7D3B0BD9C760}" type="pres">
      <dgm:prSet presAssocID="{982FCE4E-7430-498A-B251-4C67D0BF52B9}" presName="thickLine" presStyleLbl="alignNode1" presStyleIdx="2" presStyleCnt="6"/>
      <dgm:spPr/>
    </dgm:pt>
    <dgm:pt modelId="{826CBD57-3482-D74E-8D3B-86B40885AC3E}" type="pres">
      <dgm:prSet presAssocID="{982FCE4E-7430-498A-B251-4C67D0BF52B9}" presName="horz1" presStyleCnt="0"/>
      <dgm:spPr/>
    </dgm:pt>
    <dgm:pt modelId="{6068B55E-00DF-D140-B0E3-AFD3D7DC29E2}" type="pres">
      <dgm:prSet presAssocID="{982FCE4E-7430-498A-B251-4C67D0BF52B9}" presName="tx1" presStyleLbl="revTx" presStyleIdx="2" presStyleCnt="6"/>
      <dgm:spPr/>
    </dgm:pt>
    <dgm:pt modelId="{6923C62D-D915-D44F-9167-034822D8D8C8}" type="pres">
      <dgm:prSet presAssocID="{982FCE4E-7430-498A-B251-4C67D0BF52B9}" presName="vert1" presStyleCnt="0"/>
      <dgm:spPr/>
    </dgm:pt>
    <dgm:pt modelId="{482A927D-F904-194A-AAA6-9C9B8B3EAA71}" type="pres">
      <dgm:prSet presAssocID="{6161EB56-6CC9-4163-AE48-7C7CB26FCF84}" presName="thickLine" presStyleLbl="alignNode1" presStyleIdx="3" presStyleCnt="6"/>
      <dgm:spPr/>
    </dgm:pt>
    <dgm:pt modelId="{2D5CB772-FBF7-7641-85E7-F965C8C5DB2F}" type="pres">
      <dgm:prSet presAssocID="{6161EB56-6CC9-4163-AE48-7C7CB26FCF84}" presName="horz1" presStyleCnt="0"/>
      <dgm:spPr/>
    </dgm:pt>
    <dgm:pt modelId="{3258378B-4495-5D4A-AC4E-3E64F51C4261}" type="pres">
      <dgm:prSet presAssocID="{6161EB56-6CC9-4163-AE48-7C7CB26FCF84}" presName="tx1" presStyleLbl="revTx" presStyleIdx="3" presStyleCnt="6"/>
      <dgm:spPr/>
    </dgm:pt>
    <dgm:pt modelId="{9F6CD338-46E5-CA4E-9573-23D5B26F5D70}" type="pres">
      <dgm:prSet presAssocID="{6161EB56-6CC9-4163-AE48-7C7CB26FCF84}" presName="vert1" presStyleCnt="0"/>
      <dgm:spPr/>
    </dgm:pt>
    <dgm:pt modelId="{D3255BA7-4CA1-0942-803F-F2643F662C02}" type="pres">
      <dgm:prSet presAssocID="{3B3AD0A7-6624-49A0-8F57-89E436F919BC}" presName="thickLine" presStyleLbl="alignNode1" presStyleIdx="4" presStyleCnt="6"/>
      <dgm:spPr/>
    </dgm:pt>
    <dgm:pt modelId="{1C6B3521-E1AD-DB48-8A4E-194880DA25BE}" type="pres">
      <dgm:prSet presAssocID="{3B3AD0A7-6624-49A0-8F57-89E436F919BC}" presName="horz1" presStyleCnt="0"/>
      <dgm:spPr/>
    </dgm:pt>
    <dgm:pt modelId="{FE8E2F9E-CADC-DD43-8326-34E920A06011}" type="pres">
      <dgm:prSet presAssocID="{3B3AD0A7-6624-49A0-8F57-89E436F919BC}" presName="tx1" presStyleLbl="revTx" presStyleIdx="4" presStyleCnt="6"/>
      <dgm:spPr/>
    </dgm:pt>
    <dgm:pt modelId="{B62A5D6B-88DB-F64B-B133-2509586F849A}" type="pres">
      <dgm:prSet presAssocID="{3B3AD0A7-6624-49A0-8F57-89E436F919BC}" presName="vert1" presStyleCnt="0"/>
      <dgm:spPr/>
    </dgm:pt>
    <dgm:pt modelId="{A04CB51B-7A92-A946-A9E8-4EA2A2349C22}" type="pres">
      <dgm:prSet presAssocID="{F1A867A9-E0F2-44A4-BDCE-933479B6983E}" presName="thickLine" presStyleLbl="alignNode1" presStyleIdx="5" presStyleCnt="6"/>
      <dgm:spPr/>
    </dgm:pt>
    <dgm:pt modelId="{E8DD0EA3-EA02-4A43-AE4B-C5BBF6B167F4}" type="pres">
      <dgm:prSet presAssocID="{F1A867A9-E0F2-44A4-BDCE-933479B6983E}" presName="horz1" presStyleCnt="0"/>
      <dgm:spPr/>
    </dgm:pt>
    <dgm:pt modelId="{57ABADD8-BFA0-2644-9B7D-23C07B3FD7F7}" type="pres">
      <dgm:prSet presAssocID="{F1A867A9-E0F2-44A4-BDCE-933479B6983E}" presName="tx1" presStyleLbl="revTx" presStyleIdx="5" presStyleCnt="6"/>
      <dgm:spPr/>
    </dgm:pt>
    <dgm:pt modelId="{143898A8-6517-3D41-A391-A5C2A3EAA1CF}" type="pres">
      <dgm:prSet presAssocID="{F1A867A9-E0F2-44A4-BDCE-933479B6983E}" presName="vert1" presStyleCnt="0"/>
      <dgm:spPr/>
    </dgm:pt>
  </dgm:ptLst>
  <dgm:cxnLst>
    <dgm:cxn modelId="{1EAC330D-BE00-4A7B-BFD3-82B96F6CD40C}" srcId="{DCAA9DE6-B1F0-491D-9D2E-5100F983E2E1}" destId="{9040AEA9-EF06-451B-ADC7-6FC96199D9F7}" srcOrd="0" destOrd="0" parTransId="{7FC3B050-F89B-4019-B979-1B20B7189B21}" sibTransId="{BF7E13C4-E3DE-4D2A-B155-BBF042872180}"/>
    <dgm:cxn modelId="{FCE5FC27-0411-0144-9882-C751250E09F5}" type="presOf" srcId="{3B3AD0A7-6624-49A0-8F57-89E436F919BC}" destId="{FE8E2F9E-CADC-DD43-8326-34E920A06011}" srcOrd="0" destOrd="0" presId="urn:microsoft.com/office/officeart/2008/layout/LinedList"/>
    <dgm:cxn modelId="{DFD6C533-E3C9-47B6-9F01-89BB4C2922ED}" srcId="{DCAA9DE6-B1F0-491D-9D2E-5100F983E2E1}" destId="{982FCE4E-7430-498A-B251-4C67D0BF52B9}" srcOrd="2" destOrd="0" parTransId="{1A5C4372-E79A-43E8-BA0A-58DFE7E20528}" sibTransId="{A45380EA-1D84-4FE5-B61C-6E7C227FCFE9}"/>
    <dgm:cxn modelId="{FE9E363E-ECA7-574F-AB2E-B85080C5919F}" type="presOf" srcId="{982FCE4E-7430-498A-B251-4C67D0BF52B9}" destId="{6068B55E-00DF-D140-B0E3-AFD3D7DC29E2}" srcOrd="0" destOrd="0" presId="urn:microsoft.com/office/officeart/2008/layout/LinedList"/>
    <dgm:cxn modelId="{77C40058-44B1-D94F-99ED-BE1BA4ECE5AB}" type="presOf" srcId="{6161EB56-6CC9-4163-AE48-7C7CB26FCF84}" destId="{3258378B-4495-5D4A-AC4E-3E64F51C4261}" srcOrd="0" destOrd="0" presId="urn:microsoft.com/office/officeart/2008/layout/LinedList"/>
    <dgm:cxn modelId="{D15E598F-32EE-42A8-A41A-641BB6A94734}" srcId="{DCAA9DE6-B1F0-491D-9D2E-5100F983E2E1}" destId="{3B3AD0A7-6624-49A0-8F57-89E436F919BC}" srcOrd="4" destOrd="0" parTransId="{0E08DE34-18C4-4CD1-9DAC-7FAE87C3644E}" sibTransId="{53AAEBE0-2291-43D0-88F0-98D4B4A02833}"/>
    <dgm:cxn modelId="{5F68ED97-1B70-4CFD-9B77-F112114937DA}" srcId="{DCAA9DE6-B1F0-491D-9D2E-5100F983E2E1}" destId="{6161EB56-6CC9-4163-AE48-7C7CB26FCF84}" srcOrd="3" destOrd="0" parTransId="{5DA400BE-11B3-428D-A56E-E85ED2E7C9D5}" sibTransId="{EF73CB36-0CC6-4D3A-B63B-48DA064DC3E1}"/>
    <dgm:cxn modelId="{2B754698-6AD5-8948-BC32-BC71AF683ABB}" type="presOf" srcId="{F1A867A9-E0F2-44A4-BDCE-933479B6983E}" destId="{57ABADD8-BFA0-2644-9B7D-23C07B3FD7F7}" srcOrd="0" destOrd="0" presId="urn:microsoft.com/office/officeart/2008/layout/LinedList"/>
    <dgm:cxn modelId="{884D7798-F452-47D3-8B40-934D7F5F2D70}" srcId="{DCAA9DE6-B1F0-491D-9D2E-5100F983E2E1}" destId="{F1A867A9-E0F2-44A4-BDCE-933479B6983E}" srcOrd="5" destOrd="0" parTransId="{D75222D4-E540-47BF-A5F9-2C205D93F726}" sibTransId="{10E92878-E94A-4A37-857A-50B2F697081E}"/>
    <dgm:cxn modelId="{01B0B3AF-A15F-48BB-ACAD-C0AFF4D00420}" srcId="{DCAA9DE6-B1F0-491D-9D2E-5100F983E2E1}" destId="{EE16ABD6-6617-466D-90F2-4B06771944D2}" srcOrd="1" destOrd="0" parTransId="{7279728D-9127-4087-BFC4-29EB557C61FC}" sibTransId="{D4FABC4C-700C-46B6-9274-C36C9BAFD427}"/>
    <dgm:cxn modelId="{446C53CA-534D-8848-B6B9-4C87ECF72CF0}" type="presOf" srcId="{EE16ABD6-6617-466D-90F2-4B06771944D2}" destId="{6CAE5029-2B56-6B4D-99EF-CB03F2639392}" srcOrd="0" destOrd="0" presId="urn:microsoft.com/office/officeart/2008/layout/LinedList"/>
    <dgm:cxn modelId="{51E6DDE2-3846-6A4C-A32A-1926CE6AB41E}" type="presOf" srcId="{DCAA9DE6-B1F0-491D-9D2E-5100F983E2E1}" destId="{8D1D56FD-31DB-884F-9C75-4786D831EC53}" srcOrd="0" destOrd="0" presId="urn:microsoft.com/office/officeart/2008/layout/LinedList"/>
    <dgm:cxn modelId="{888CEBEC-895D-5F4A-A4D1-87CF5299A774}" type="presOf" srcId="{9040AEA9-EF06-451B-ADC7-6FC96199D9F7}" destId="{6819891A-AF6A-6241-AADE-3E721B103133}" srcOrd="0" destOrd="0" presId="urn:microsoft.com/office/officeart/2008/layout/LinedList"/>
    <dgm:cxn modelId="{5E9C8980-D205-2042-B885-BA094E33CBBC}" type="presParOf" srcId="{8D1D56FD-31DB-884F-9C75-4786D831EC53}" destId="{96C2ABA8-6589-EB46-AA24-234EDCEEB95C}" srcOrd="0" destOrd="0" presId="urn:microsoft.com/office/officeart/2008/layout/LinedList"/>
    <dgm:cxn modelId="{A8AA1FA3-5D71-4B44-9180-D35BD8BA5A65}" type="presParOf" srcId="{8D1D56FD-31DB-884F-9C75-4786D831EC53}" destId="{6EE7266B-0F67-6945-8745-69E11165C475}" srcOrd="1" destOrd="0" presId="urn:microsoft.com/office/officeart/2008/layout/LinedList"/>
    <dgm:cxn modelId="{EC2D838D-3C47-024E-B555-890E584A3701}" type="presParOf" srcId="{6EE7266B-0F67-6945-8745-69E11165C475}" destId="{6819891A-AF6A-6241-AADE-3E721B103133}" srcOrd="0" destOrd="0" presId="urn:microsoft.com/office/officeart/2008/layout/LinedList"/>
    <dgm:cxn modelId="{F05AF7B0-79B7-A14A-9D80-D6D371FA92FC}" type="presParOf" srcId="{6EE7266B-0F67-6945-8745-69E11165C475}" destId="{998C077C-421F-9D47-A7A1-A617C84E5AC3}" srcOrd="1" destOrd="0" presId="urn:microsoft.com/office/officeart/2008/layout/LinedList"/>
    <dgm:cxn modelId="{C90BF438-F0BA-7244-9F0B-5CF28E1C68AA}" type="presParOf" srcId="{8D1D56FD-31DB-884F-9C75-4786D831EC53}" destId="{8495783B-2799-6945-9430-E507C2BAFD65}" srcOrd="2" destOrd="0" presId="urn:microsoft.com/office/officeart/2008/layout/LinedList"/>
    <dgm:cxn modelId="{4CCD5E4A-9E3F-654E-9F46-F22159A5B445}" type="presParOf" srcId="{8D1D56FD-31DB-884F-9C75-4786D831EC53}" destId="{6EC12DF4-01C1-9245-8565-8223529E995D}" srcOrd="3" destOrd="0" presId="urn:microsoft.com/office/officeart/2008/layout/LinedList"/>
    <dgm:cxn modelId="{C0DF8623-FF7A-9349-8CF4-D761000E0AAF}" type="presParOf" srcId="{6EC12DF4-01C1-9245-8565-8223529E995D}" destId="{6CAE5029-2B56-6B4D-99EF-CB03F2639392}" srcOrd="0" destOrd="0" presId="urn:microsoft.com/office/officeart/2008/layout/LinedList"/>
    <dgm:cxn modelId="{61CF84D4-5853-844C-8F60-67783EF5F464}" type="presParOf" srcId="{6EC12DF4-01C1-9245-8565-8223529E995D}" destId="{868CDB9A-7B14-7444-9CDF-C2C0047BEDBA}" srcOrd="1" destOrd="0" presId="urn:microsoft.com/office/officeart/2008/layout/LinedList"/>
    <dgm:cxn modelId="{76DC3C41-2F53-D341-89DD-AC74330DCD05}" type="presParOf" srcId="{8D1D56FD-31DB-884F-9C75-4786D831EC53}" destId="{7C5A2DC7-DD74-D641-8806-7D3B0BD9C760}" srcOrd="4" destOrd="0" presId="urn:microsoft.com/office/officeart/2008/layout/LinedList"/>
    <dgm:cxn modelId="{EEB71330-2A96-B343-B8EB-D6DD53BCEC97}" type="presParOf" srcId="{8D1D56FD-31DB-884F-9C75-4786D831EC53}" destId="{826CBD57-3482-D74E-8D3B-86B40885AC3E}" srcOrd="5" destOrd="0" presId="urn:microsoft.com/office/officeart/2008/layout/LinedList"/>
    <dgm:cxn modelId="{A44BFA9B-3162-3B49-A2B4-A465CE33B2E1}" type="presParOf" srcId="{826CBD57-3482-D74E-8D3B-86B40885AC3E}" destId="{6068B55E-00DF-D140-B0E3-AFD3D7DC29E2}" srcOrd="0" destOrd="0" presId="urn:microsoft.com/office/officeart/2008/layout/LinedList"/>
    <dgm:cxn modelId="{9608F76A-79AE-5E46-9B14-787449288BEC}" type="presParOf" srcId="{826CBD57-3482-D74E-8D3B-86B40885AC3E}" destId="{6923C62D-D915-D44F-9167-034822D8D8C8}" srcOrd="1" destOrd="0" presId="urn:microsoft.com/office/officeart/2008/layout/LinedList"/>
    <dgm:cxn modelId="{2CA11D4A-18D8-1748-A36D-976A82319AD9}" type="presParOf" srcId="{8D1D56FD-31DB-884F-9C75-4786D831EC53}" destId="{482A927D-F904-194A-AAA6-9C9B8B3EAA71}" srcOrd="6" destOrd="0" presId="urn:microsoft.com/office/officeart/2008/layout/LinedList"/>
    <dgm:cxn modelId="{6E96184C-0318-9E4B-9CAB-952AFF093A26}" type="presParOf" srcId="{8D1D56FD-31DB-884F-9C75-4786D831EC53}" destId="{2D5CB772-FBF7-7641-85E7-F965C8C5DB2F}" srcOrd="7" destOrd="0" presId="urn:microsoft.com/office/officeart/2008/layout/LinedList"/>
    <dgm:cxn modelId="{55924584-76B3-B746-AC46-748461A21759}" type="presParOf" srcId="{2D5CB772-FBF7-7641-85E7-F965C8C5DB2F}" destId="{3258378B-4495-5D4A-AC4E-3E64F51C4261}" srcOrd="0" destOrd="0" presId="urn:microsoft.com/office/officeart/2008/layout/LinedList"/>
    <dgm:cxn modelId="{8B354744-540A-A647-A482-A75EFBFB029B}" type="presParOf" srcId="{2D5CB772-FBF7-7641-85E7-F965C8C5DB2F}" destId="{9F6CD338-46E5-CA4E-9573-23D5B26F5D70}" srcOrd="1" destOrd="0" presId="urn:microsoft.com/office/officeart/2008/layout/LinedList"/>
    <dgm:cxn modelId="{A141792B-66B4-464E-8259-5B4C7AC856A2}" type="presParOf" srcId="{8D1D56FD-31DB-884F-9C75-4786D831EC53}" destId="{D3255BA7-4CA1-0942-803F-F2643F662C02}" srcOrd="8" destOrd="0" presId="urn:microsoft.com/office/officeart/2008/layout/LinedList"/>
    <dgm:cxn modelId="{9FCE6198-E041-9540-854C-02E49C1CBED2}" type="presParOf" srcId="{8D1D56FD-31DB-884F-9C75-4786D831EC53}" destId="{1C6B3521-E1AD-DB48-8A4E-194880DA25BE}" srcOrd="9" destOrd="0" presId="urn:microsoft.com/office/officeart/2008/layout/LinedList"/>
    <dgm:cxn modelId="{0E291ABE-EF35-8D44-BD07-8EEC7618F287}" type="presParOf" srcId="{1C6B3521-E1AD-DB48-8A4E-194880DA25BE}" destId="{FE8E2F9E-CADC-DD43-8326-34E920A06011}" srcOrd="0" destOrd="0" presId="urn:microsoft.com/office/officeart/2008/layout/LinedList"/>
    <dgm:cxn modelId="{C77A43F9-03FB-5947-9AC3-41CC6F6CE861}" type="presParOf" srcId="{1C6B3521-E1AD-DB48-8A4E-194880DA25BE}" destId="{B62A5D6B-88DB-F64B-B133-2509586F849A}" srcOrd="1" destOrd="0" presId="urn:microsoft.com/office/officeart/2008/layout/LinedList"/>
    <dgm:cxn modelId="{6864DF2D-3712-E747-A8DC-552AF4ED1ED4}" type="presParOf" srcId="{8D1D56FD-31DB-884F-9C75-4786D831EC53}" destId="{A04CB51B-7A92-A946-A9E8-4EA2A2349C22}" srcOrd="10" destOrd="0" presId="urn:microsoft.com/office/officeart/2008/layout/LinedList"/>
    <dgm:cxn modelId="{38DE262B-6543-1F47-A258-4C65B31F670F}" type="presParOf" srcId="{8D1D56FD-31DB-884F-9C75-4786D831EC53}" destId="{E8DD0EA3-EA02-4A43-AE4B-C5BBF6B167F4}" srcOrd="11" destOrd="0" presId="urn:microsoft.com/office/officeart/2008/layout/LinedList"/>
    <dgm:cxn modelId="{6AE7E226-856B-9A4E-A1C3-79FBA54D3C70}" type="presParOf" srcId="{E8DD0EA3-EA02-4A43-AE4B-C5BBF6B167F4}" destId="{57ABADD8-BFA0-2644-9B7D-23C07B3FD7F7}" srcOrd="0" destOrd="0" presId="urn:microsoft.com/office/officeart/2008/layout/LinedList"/>
    <dgm:cxn modelId="{8C8D7F20-0E48-0C46-B542-D71C1DBD11C6}" type="presParOf" srcId="{E8DD0EA3-EA02-4A43-AE4B-C5BBF6B167F4}" destId="{143898A8-6517-3D41-A391-A5C2A3EAA1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ABA8-6589-EB46-AA24-234EDCEEB95C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9891A-AF6A-6241-AADE-3E721B103133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Qual a taxa de juros mensal das seguintes </a:t>
          </a:r>
          <a:r>
            <a:rPr lang="pt-BR" sz="2300" kern="1200" dirty="0" err="1"/>
            <a:t>operaçoes</a:t>
          </a:r>
          <a:r>
            <a:rPr lang="pt-BR" sz="2300" kern="1200" dirty="0"/>
            <a:t>?</a:t>
          </a:r>
          <a:endParaRPr lang="en-US" sz="2300" kern="1200" dirty="0"/>
        </a:p>
      </dsp:txBody>
      <dsp:txXfrm>
        <a:off x="0" y="2492"/>
        <a:ext cx="6492875" cy="850069"/>
      </dsp:txXfrm>
    </dsp:sp>
    <dsp:sp modelId="{8495783B-2799-6945-9430-E507C2BAFD65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5029-2B56-6B4D-99EF-CB03F2639392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Cartão de Crédito?</a:t>
          </a:r>
          <a:endParaRPr lang="en-US" sz="2300" kern="1200"/>
        </a:p>
      </dsp:txBody>
      <dsp:txXfrm>
        <a:off x="0" y="852561"/>
        <a:ext cx="6492875" cy="850069"/>
      </dsp:txXfrm>
    </dsp:sp>
    <dsp:sp modelId="{7C5A2DC7-DD74-D641-8806-7D3B0BD9C760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8B55E-00DF-D140-B0E3-AFD3D7DC29E2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Cheque especial?</a:t>
          </a:r>
          <a:endParaRPr lang="en-US" sz="2300" kern="1200"/>
        </a:p>
      </dsp:txBody>
      <dsp:txXfrm>
        <a:off x="0" y="1702630"/>
        <a:ext cx="6492875" cy="850069"/>
      </dsp:txXfrm>
    </dsp:sp>
    <dsp:sp modelId="{482A927D-F904-194A-AAA6-9C9B8B3EAA71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8378B-4495-5D4A-AC4E-3E64F51C4261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Financiamento de compra de veículos?</a:t>
          </a:r>
          <a:endParaRPr lang="en-US" sz="2300" kern="1200"/>
        </a:p>
      </dsp:txBody>
      <dsp:txXfrm>
        <a:off x="0" y="2552699"/>
        <a:ext cx="6492875" cy="850069"/>
      </dsp:txXfrm>
    </dsp:sp>
    <dsp:sp modelId="{D3255BA7-4CA1-0942-803F-F2643F662C02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E2F9E-CADC-DD43-8326-34E920A06011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Crédito Consignado?</a:t>
          </a:r>
          <a:endParaRPr lang="en-US" sz="2300" kern="1200"/>
        </a:p>
      </dsp:txBody>
      <dsp:txXfrm>
        <a:off x="0" y="3402769"/>
        <a:ext cx="6492875" cy="850069"/>
      </dsp:txXfrm>
    </dsp:sp>
    <dsp:sp modelId="{A04CB51B-7A92-A946-A9E8-4EA2A2349C22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BADD8-BFA0-2644-9B7D-23C07B3FD7F7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Compra de um apartamento?</a:t>
          </a:r>
          <a:endParaRPr lang="en-US" sz="2300" kern="1200"/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F63F-FADA-F749-866E-AEDC5A97B8AB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6F99-25ED-A949-9139-324481768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04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91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17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7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0661-1D40-6A46-BAF8-07FDA416C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92F30-47EA-DF4F-8752-C49B811D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0D244-7E5E-3A4D-AF5F-A7B899D6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7CFEB7-F8A8-1E4C-B394-5FB2BF7F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6E672-DF09-544F-A925-109829F6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5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6399-79AC-1F4B-B867-238EC3BB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71ABDE-292F-0842-95FD-DE31DE35F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055034-F601-C243-A279-36D1AC43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6CB03-5397-4742-BFE2-7AC14C75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0A936D-4DC2-2741-910F-0DD6D097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6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F670F-EA35-6F4F-AF74-C12AD2465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F2143E-30BB-D94E-89CD-4D7726DFE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96930-D4A9-3647-AD60-3AAB5889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BE94D0-3689-1148-A15B-36671A94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94B100-00D3-F040-AF84-AF1780D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5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B4664-4F44-F94C-ADF9-79C7BD55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504F9-D7D5-2A4C-B359-2BF9E3CB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6F2A7-3F13-E743-8B81-5D19DE55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499FE8-04DF-124C-A116-CB28AA4B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D68D0-D544-1E45-8589-783ABB06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0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73D4C-9AE4-EF48-8071-DB1F3448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88D412-8074-DB40-A40B-F59E2FC2D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63244F-B5B9-A840-81F7-4C0323B1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0253AA-75A4-5946-B93B-D8070B9F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47D372-5BC3-CF47-82F6-E2B49EF0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8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587AB-2EAD-6A47-AE60-4DD9E1AB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FEEF2-9748-074B-8DAA-93F537174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49485E-4FCE-1A4D-AB55-A1698361E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D18904-693C-6640-B148-8E26F72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53F22E-C2BA-4E4E-85CB-D552D889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6A3233-A87A-0D44-9E6B-6648E3F4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2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68D0E-61BC-394F-8BD6-9290D474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B84C57-7F14-6A40-BEF5-DA77B9994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F19C75-5FFC-0E43-841B-40223FD88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8A10AB-E760-B343-B16A-518F0EEC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70E483-DF08-CE4F-BDEF-A26871ACA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225C14-A401-7644-8094-75B2E5C9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325B84-4CA9-3847-B68D-50785F8B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53F0A8-E3E2-984D-935C-1E18A96A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469A1-0607-3E41-B99D-208ED010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1D0C75D-A12A-A34E-B2C8-F079A256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D92C6E-377B-1144-B127-67DEDD43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A00294-E96D-5446-90EB-90CE03A6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6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EBD29F-41F2-F24D-99D3-131F750C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56D0CD-221B-7848-8ADF-4118B302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82041F-65D9-C54C-85AC-FA37782F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77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D7226-523E-6A4C-922C-476560B2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C128E-A450-1143-99F6-A0E12E6C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29371D-3D1A-3F4E-A89F-0B520642A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99064B-A5DC-644F-8D05-C45A8FE0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1BCC9D-10BB-5645-B2EB-B02C3EDC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8E9569-6FBE-AB47-8516-B4EBDA6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40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A110C-1E0D-2E49-8F52-334A0F33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A1FC9A-3668-A442-A43D-C08874D61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968222-7161-5D49-8472-2848B662B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5EFC68-6787-D641-BA87-77CB872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FCDC92-C276-8E40-95B3-84DA201C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1DC219-DE64-2F4C-93B5-DAFA9FB9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0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CC8255-2B99-0A46-B733-968BDEDC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ED1D64-7C04-C845-B6B9-8908708A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C11FE7-5832-F142-8847-0F66FD671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5670-DB20-C74E-83A9-7640A1382D9F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44F149-C8B0-2147-86FD-2BC463ED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88C8B-0395-1A49-AD35-E3E59FC47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ved=2ahUKEwjp7eDx95niAhW-K7kGHeIjC9AQjRx6BAgBEAU&amp;url=http://duqueestrada.adv.br/2013/10/01/noticias-vasp-426-abandonado-em-confins-1o-boeing-737-do-brasil-so-tem-2-interessados-em-leilao/&amp;psig=AOvVaw3QRdH8fNE5_-KBcN98lIAG&amp;ust=155788599176175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ved=2ahUKEwiC24fEgJriAhWMKLkGHS0xCkQQjRx6BAgBEAU&amp;url=https://melmagazine.com/en-us/story/franklin-delano-roosevelt-and-winston-churchill-had-the-worlds-sincerest-bromance&amp;psig=AOvVaw2jlnL70R__INA8zUkPYfml&amp;ust=155788835725080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otorshow.com.br/renault-comemora-20-anos-de-brasil-com-nova-fabrica-e-recorde-de-participacao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source=images&amp;cd=&amp;ved=2ahUKEwiph-figpriAhVzLLkGHYolDfIQjRx6BAgBEAU&amp;url=https://forbes.uol.com.br/colunas/2016/12/ferrari-dobra-vendas-no-brasil-em-2016-porsche-e-jaguar-tambem-aceleram/&amp;psig=AOvVaw05v7WYpmKZNuk8t1vWsXpx&amp;ust=155788895612270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669CCB-5C64-C94A-82C2-828E69FA9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FFFFFF"/>
                </a:solidFill>
              </a:rPr>
              <a:t>Garantias dos Negócios Empresariais</a:t>
            </a:r>
            <a:br>
              <a:rPr lang="pt-BR" sz="3100" dirty="0">
                <a:solidFill>
                  <a:srgbClr val="FFFFFF"/>
                </a:solidFill>
              </a:rPr>
            </a:br>
            <a:r>
              <a:rPr lang="pt-BR" sz="3100" dirty="0">
                <a:solidFill>
                  <a:srgbClr val="FFFFFF"/>
                </a:solidFill>
              </a:rPr>
              <a:t>Fiança, Hipoteca,  Alienação Fiduciária,  leasing</a:t>
            </a:r>
            <a:br>
              <a:rPr lang="pt-BR" sz="3100" dirty="0">
                <a:solidFill>
                  <a:srgbClr val="FFFFFF"/>
                </a:solidFill>
              </a:rPr>
            </a:br>
            <a:br>
              <a:rPr lang="pt-BR" sz="3700" dirty="0">
                <a:solidFill>
                  <a:srgbClr val="FFFFFF"/>
                </a:solidFill>
              </a:rPr>
            </a:br>
            <a:endParaRPr lang="pt-BR" sz="37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CC8AC-72D6-7949-B329-F0CED878C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r>
              <a:rPr lang="pt-BR" sz="2000" dirty="0">
                <a:solidFill>
                  <a:srgbClr val="FFFFFF"/>
                </a:solidFill>
              </a:rPr>
              <a:t>Professor  Doutor </a:t>
            </a:r>
          </a:p>
          <a:p>
            <a:r>
              <a:rPr lang="pt-BR" sz="2000" dirty="0">
                <a:solidFill>
                  <a:srgbClr val="FFFFFF"/>
                </a:solidFill>
              </a:rPr>
              <a:t>Ruy Pereira Camilo Junior</a:t>
            </a:r>
          </a:p>
        </p:txBody>
      </p:sp>
      <p:cxnSp>
        <p:nvCxnSpPr>
          <p:cNvPr id="82" name="Straight Connector 5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63A21F2-EE2C-1248-B1F9-80187034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D61638B-0B64-6240-B9E7-842F41ADD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2" r="12953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2814CB-59E3-7D41-8192-16009475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Pode ser dada como garantia autônoma para nova dívida, em lugar do financiamento para a aquisição do bem objeto da fidúcia</a:t>
            </a:r>
          </a:p>
        </p:txBody>
      </p:sp>
    </p:spTree>
    <p:extLst>
      <p:ext uri="{BB962C8B-B14F-4D97-AF65-F5344CB8AC3E}">
        <p14:creationId xmlns:p14="http://schemas.microsoft.com/office/powerpoint/2010/main" val="50376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135253-508F-CA49-9698-D4F1DA290ECA}"/>
              </a:ext>
            </a:extLst>
          </p:cNvPr>
          <p:cNvSpPr txBox="1"/>
          <p:nvPr/>
        </p:nvSpPr>
        <p:spPr>
          <a:xfrm>
            <a:off x="290945" y="56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D384DF-2E4E-B644-B9E1-79D2ED450CDF}"/>
              </a:ext>
            </a:extLst>
          </p:cNvPr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FFFF"/>
                </a:solidFill>
              </a:rPr>
              <a:t>Sendo uma forma de propriedade (embora resolúvel).....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C830025-FBC7-6C4D-8499-0707BDBE991E}"/>
              </a:ext>
            </a:extLst>
          </p:cNvPr>
          <p:cNvSpPr txBox="1">
            <a:spLocks/>
          </p:cNvSpPr>
          <p:nvPr/>
        </p:nvSpPr>
        <p:spPr>
          <a:xfrm>
            <a:off x="4173686" y="415636"/>
            <a:ext cx="7727369" cy="5761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rgbClr val="BA0B2F"/>
                </a:solidFill>
                <a:latin typeface="Arial" charset="0"/>
                <a:ea typeface="+mn-ea"/>
                <a:cs typeface="+mn-cs"/>
              </a:defRPr>
            </a:lvl1pPr>
            <a:lvl2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/>
              <a:buAutoNum type="arabicParenR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Constituição em mora </a:t>
            </a:r>
            <a:r>
              <a:rPr lang="pt-BR" u="sng" dirty="0">
                <a:solidFill>
                  <a:schemeClr val="tx1"/>
                </a:solidFill>
              </a:rPr>
              <a:t>extrajudicial </a:t>
            </a:r>
            <a:r>
              <a:rPr lang="pt-BR" dirty="0">
                <a:solidFill>
                  <a:schemeClr val="tx1"/>
                </a:solidFill>
              </a:rPr>
              <a:t>por cartório. Consolida-se a propriedade, </a:t>
            </a:r>
            <a:r>
              <a:rPr lang="pt-BR" b="1" u="sng" dirty="0">
                <a:solidFill>
                  <a:schemeClr val="tx1"/>
                </a:solidFill>
              </a:rPr>
              <a:t>que é excutida extrajudicialm</a:t>
            </a:r>
            <a:r>
              <a:rPr lang="pt-BR" dirty="0">
                <a:solidFill>
                  <a:schemeClr val="tx1"/>
                </a:solidFill>
              </a:rPr>
              <a:t>ente. Se for bem imóvel, imissão de posse sob pena de multa. Se for bem móvel, busca e apreensão (carros, grãos, etc....). </a:t>
            </a:r>
            <a:r>
              <a:rPr lang="pt-BR" b="1" dirty="0">
                <a:solidFill>
                  <a:schemeClr val="tx1"/>
                </a:solidFill>
              </a:rPr>
              <a:t>Grandes histórias da advocacia!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Credor titular de garantia fiduciária não participa de falência ou recuperação judicial. Se for bem essencial, pode ser mantido na posse da </a:t>
            </a:r>
            <a:r>
              <a:rPr lang="pt-BR" dirty="0" err="1">
                <a:solidFill>
                  <a:schemeClr val="tx1"/>
                </a:solidFill>
              </a:rPr>
              <a:t>recuperanda</a:t>
            </a:r>
            <a:r>
              <a:rPr lang="pt-BR" dirty="0">
                <a:solidFill>
                  <a:schemeClr val="tx1"/>
                </a:solidFill>
              </a:rPr>
              <a:t> por 6 meses.</a:t>
            </a:r>
          </a:p>
          <a:p>
            <a:pPr marL="457200" indent="-457200" algn="just">
              <a:buFont typeface="Arial"/>
              <a:buAutoNum type="arabicParenR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Não podem ser penhorados, ao contrário dos bens empenhados ou hipotecados (concurso especial de preferências).</a:t>
            </a:r>
          </a:p>
          <a:p>
            <a:pPr algn="ctr"/>
            <a:endParaRPr lang="pt-BR" sz="1800" dirty="0"/>
          </a:p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ATENÇÃO: REGISTRE IMEDIATAMENTE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B5B4D-E251-4C4E-98EE-8A50E5A57C35}"/>
              </a:ext>
            </a:extLst>
          </p:cNvPr>
          <p:cNvSpPr txBox="1"/>
          <p:nvPr/>
        </p:nvSpPr>
        <p:spPr>
          <a:xfrm>
            <a:off x="686834" y="1840375"/>
            <a:ext cx="32807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UMA FORMA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PROPRIEDADE 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CREDOR, 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EMBORA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RESOLÚVEL</a:t>
            </a:r>
          </a:p>
        </p:txBody>
      </p:sp>
    </p:spTree>
    <p:extLst>
      <p:ext uri="{BB962C8B-B14F-4D97-AF65-F5344CB8AC3E}">
        <p14:creationId xmlns:p14="http://schemas.microsoft.com/office/powerpoint/2010/main" val="404783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6" name="Rectangle 7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Resultado de imagem para avioes abandonados transbrasil">
            <a:hlinkClick r:id="rId2"/>
            <a:extLst>
              <a:ext uri="{FF2B5EF4-FFF2-40B4-BE49-F238E27FC236}">
                <a16:creationId xmlns:a16="http://schemas.microsoft.com/office/drawing/2014/main" id="{4E315349-BA05-064E-AB54-066B869F3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1" b="598"/>
          <a:stretch/>
        </p:blipFill>
        <p:spPr bwMode="auto">
          <a:xfrm>
            <a:off x="90063" y="-595314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" name="CaixaDeTexto 2">
            <a:extLst>
              <a:ext uri="{FF2B5EF4-FFF2-40B4-BE49-F238E27FC236}">
                <a16:creationId xmlns:a16="http://schemas.microsoft.com/office/drawing/2014/main" id="{18137DD0-668E-B94C-9C45-633089DEB090}"/>
              </a:ext>
            </a:extLst>
          </p:cNvPr>
          <p:cNvSpPr txBox="1"/>
          <p:nvPr/>
        </p:nvSpPr>
        <p:spPr>
          <a:xfrm>
            <a:off x="367145" y="3906982"/>
            <a:ext cx="11457709" cy="1539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6400" dirty="0"/>
              <a:t>ALIENAÇÃO FIDUCIÁRIA DE BENS MÓVEIS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400" dirty="0"/>
              <a:t> </a:t>
            </a:r>
            <a:endParaRPr lang="en-US" sz="8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 err="1"/>
              <a:t>Evolução</a:t>
            </a:r>
            <a:r>
              <a:rPr lang="en-US" sz="8000" dirty="0"/>
              <a:t> </a:t>
            </a:r>
            <a:r>
              <a:rPr lang="en-US" sz="8000" dirty="0" err="1"/>
              <a:t>Legislativa</a:t>
            </a:r>
            <a:r>
              <a:rPr lang="en-US" sz="8000" dirty="0"/>
              <a:t> 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 err="1"/>
              <a:t>Criada</a:t>
            </a:r>
            <a:r>
              <a:rPr lang="en-US" sz="8000" dirty="0"/>
              <a:t> pela Lei 4728/65 (Lei do Mercado de </a:t>
            </a:r>
            <a:r>
              <a:rPr lang="en-US" sz="8000" dirty="0" err="1"/>
              <a:t>Capitais</a:t>
            </a:r>
            <a:r>
              <a:rPr lang="en-US" sz="8000" dirty="0"/>
              <a:t>), para </a:t>
            </a:r>
            <a:r>
              <a:rPr lang="en-US" sz="8000" dirty="0" err="1"/>
              <a:t>financiar</a:t>
            </a:r>
            <a:r>
              <a:rPr lang="en-US" sz="8000" dirty="0"/>
              <a:t> bens de </a:t>
            </a:r>
            <a:r>
              <a:rPr lang="en-US" sz="8000" dirty="0" err="1"/>
              <a:t>consumo</a:t>
            </a:r>
            <a:r>
              <a:rPr lang="en-US" sz="8000" dirty="0"/>
              <a:t> </a:t>
            </a:r>
            <a:r>
              <a:rPr lang="en-US" sz="8000" dirty="0" err="1"/>
              <a:t>durável</a:t>
            </a:r>
            <a:r>
              <a:rPr lang="en-US" sz="8000" dirty="0"/>
              <a:t> </a:t>
            </a:r>
            <a:r>
              <a:rPr lang="en-US" sz="8000" dirty="0" err="1"/>
              <a:t>ou</a:t>
            </a:r>
            <a:r>
              <a:rPr lang="en-US" sz="8000" dirty="0"/>
              <a:t> </a:t>
            </a:r>
            <a:r>
              <a:rPr lang="en-US" sz="8000" dirty="0" err="1"/>
              <a:t>ativos</a:t>
            </a:r>
            <a:r>
              <a:rPr lang="en-US" sz="8000" dirty="0"/>
              <a:t> </a:t>
            </a:r>
            <a:r>
              <a:rPr lang="en-US" sz="8000" dirty="0" err="1"/>
              <a:t>fixos</a:t>
            </a:r>
            <a:r>
              <a:rPr lang="en-US" sz="8000" dirty="0"/>
              <a:t>. 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DL 911/65. </a:t>
            </a:r>
            <a:r>
              <a:rPr lang="en-US" sz="8000" dirty="0" err="1"/>
              <a:t>Ação</a:t>
            </a:r>
            <a:r>
              <a:rPr lang="en-US" sz="8000" dirty="0"/>
              <a:t> </a:t>
            </a:r>
            <a:r>
              <a:rPr lang="en-US" sz="8000" dirty="0" err="1"/>
              <a:t>Autônoma</a:t>
            </a:r>
            <a:r>
              <a:rPr lang="en-US" sz="8000" dirty="0"/>
              <a:t> de </a:t>
            </a:r>
            <a:r>
              <a:rPr lang="en-US" sz="8000" dirty="0" err="1"/>
              <a:t>Busca</a:t>
            </a:r>
            <a:r>
              <a:rPr lang="en-US" sz="8000" dirty="0"/>
              <a:t> e </a:t>
            </a:r>
            <a:r>
              <a:rPr lang="en-US" sz="8000" dirty="0" err="1"/>
              <a:t>Apreensão</a:t>
            </a:r>
            <a:r>
              <a:rPr lang="en-US" sz="8000" dirty="0"/>
              <a:t>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Lei 7565/86, </a:t>
            </a:r>
            <a:r>
              <a:rPr lang="en-US" sz="8000" dirty="0" err="1"/>
              <a:t>em</a:t>
            </a:r>
            <a:r>
              <a:rPr lang="en-US" sz="8000" dirty="0"/>
              <a:t> </a:t>
            </a:r>
            <a:r>
              <a:rPr lang="en-US" sz="8000" dirty="0" err="1"/>
              <a:t>seus</a:t>
            </a:r>
            <a:r>
              <a:rPr lang="en-US" sz="8000" dirty="0"/>
              <a:t> </a:t>
            </a:r>
            <a:r>
              <a:rPr lang="en-US" sz="8000" dirty="0" err="1"/>
              <a:t>artigos</a:t>
            </a:r>
            <a:r>
              <a:rPr lang="en-US" sz="8000" dirty="0"/>
              <a:t> 148 e </a:t>
            </a:r>
            <a:r>
              <a:rPr lang="en-US" sz="8000" dirty="0" err="1"/>
              <a:t>seguintes</a:t>
            </a:r>
            <a:r>
              <a:rPr lang="en-US" sz="8000" dirty="0"/>
              <a:t>,  </a:t>
            </a:r>
            <a:r>
              <a:rPr lang="en-US" sz="8000" dirty="0" err="1"/>
              <a:t>propriedade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</a:t>
            </a:r>
            <a:r>
              <a:rPr lang="en-US" sz="8000" dirty="0" err="1"/>
              <a:t>aeronaves</a:t>
            </a:r>
            <a:r>
              <a:rPr lang="en-US" sz="8000" dirty="0"/>
              <a:t>.  </a:t>
            </a:r>
            <a:r>
              <a:rPr lang="en-US" sz="8000" dirty="0" err="1"/>
              <a:t>Pode</a:t>
            </a:r>
            <a:r>
              <a:rPr lang="en-US" sz="8000" dirty="0"/>
              <a:t> </a:t>
            </a:r>
            <a:r>
              <a:rPr lang="en-US" sz="8000" dirty="0" err="1"/>
              <a:t>ter</a:t>
            </a:r>
            <a:r>
              <a:rPr lang="en-US" sz="8000" dirty="0"/>
              <a:t> por </a:t>
            </a:r>
            <a:r>
              <a:rPr lang="en-US" sz="8000" dirty="0" err="1"/>
              <a:t>objeto</a:t>
            </a:r>
            <a:r>
              <a:rPr lang="en-US" sz="8000" dirty="0"/>
              <a:t> </a:t>
            </a:r>
            <a:r>
              <a:rPr lang="en-US" sz="8000" dirty="0" err="1"/>
              <a:t>só</a:t>
            </a:r>
            <a:r>
              <a:rPr lang="en-US" sz="8000" dirty="0"/>
              <a:t> </a:t>
            </a:r>
            <a:r>
              <a:rPr lang="en-US" sz="8000" dirty="0" err="1"/>
              <a:t>turbinas</a:t>
            </a:r>
            <a:r>
              <a:rPr lang="en-US" sz="8000" dirty="0"/>
              <a:t>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Lei 10.931/04 </a:t>
            </a:r>
            <a:r>
              <a:rPr lang="en-US" sz="8000" dirty="0" err="1"/>
              <a:t>admite</a:t>
            </a:r>
            <a:r>
              <a:rPr lang="en-US" sz="8000" dirty="0"/>
              <a:t> </a:t>
            </a:r>
            <a:r>
              <a:rPr lang="en-US" sz="8000" dirty="0" err="1"/>
              <a:t>alienação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</a:t>
            </a:r>
            <a:r>
              <a:rPr lang="en-US" sz="8000" dirty="0" err="1"/>
              <a:t>coisa</a:t>
            </a:r>
            <a:r>
              <a:rPr lang="en-US" sz="8000" dirty="0"/>
              <a:t> </a:t>
            </a:r>
            <a:r>
              <a:rPr lang="en-US" sz="8000" dirty="0" err="1"/>
              <a:t>fungível</a:t>
            </a:r>
            <a:r>
              <a:rPr lang="en-US" sz="8000" dirty="0"/>
              <a:t> (</a:t>
            </a:r>
            <a:r>
              <a:rPr lang="en-US" sz="8000" dirty="0" err="1"/>
              <a:t>estoques</a:t>
            </a:r>
            <a:r>
              <a:rPr lang="en-US" sz="8000" dirty="0"/>
              <a:t>)l, </a:t>
            </a:r>
            <a:r>
              <a:rPr lang="en-US" sz="8000" dirty="0" err="1"/>
              <a:t>direitos</a:t>
            </a:r>
            <a:r>
              <a:rPr lang="en-US" sz="8000" dirty="0"/>
              <a:t> </a:t>
            </a:r>
            <a:r>
              <a:rPr lang="en-US" sz="8000" dirty="0" err="1"/>
              <a:t>relativos</a:t>
            </a:r>
            <a:r>
              <a:rPr lang="en-US" sz="8000" dirty="0"/>
              <a:t> a bens </a:t>
            </a:r>
            <a:r>
              <a:rPr lang="en-US" sz="8000" dirty="0" err="1"/>
              <a:t>móveis</a:t>
            </a:r>
            <a:r>
              <a:rPr lang="en-US" sz="8000" dirty="0"/>
              <a:t> e </a:t>
            </a:r>
            <a:r>
              <a:rPr lang="en-US" sz="8000" dirty="0" err="1"/>
              <a:t>créditos</a:t>
            </a:r>
            <a:r>
              <a:rPr lang="en-US" sz="8000" dirty="0"/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8000" dirty="0" err="1"/>
              <a:t>representados</a:t>
            </a:r>
            <a:r>
              <a:rPr lang="en-US" sz="8000" dirty="0"/>
              <a:t>  por </a:t>
            </a:r>
            <a:r>
              <a:rPr lang="en-US" sz="8000" dirty="0" err="1"/>
              <a:t>títulos</a:t>
            </a:r>
            <a:r>
              <a:rPr lang="en-US" sz="8000" dirty="0"/>
              <a:t> de </a:t>
            </a:r>
            <a:r>
              <a:rPr lang="en-US" sz="8000" dirty="0" err="1"/>
              <a:t>crédito</a:t>
            </a:r>
            <a:r>
              <a:rPr lang="en-US" sz="8000" dirty="0"/>
              <a:t> (</a:t>
            </a:r>
            <a:r>
              <a:rPr lang="en-US" sz="8000" dirty="0" err="1"/>
              <a:t>cessão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</a:t>
            </a:r>
            <a:r>
              <a:rPr lang="en-US" sz="8000" dirty="0" err="1"/>
              <a:t>recebíveis</a:t>
            </a:r>
            <a:r>
              <a:rPr lang="en-US" sz="8000" dirty="0"/>
              <a:t>)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                                                           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sp>
        <p:nvSpPr>
          <p:cNvPr id="3278" name="Rectangle 7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9" name="Rectangle 7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1A9F7F-F726-CE4E-A157-FE4E6CF4F528}"/>
              </a:ext>
            </a:extLst>
          </p:cNvPr>
          <p:cNvSpPr txBox="1"/>
          <p:nvPr/>
        </p:nvSpPr>
        <p:spPr>
          <a:xfrm>
            <a:off x="685800" y="1211580"/>
            <a:ext cx="11345679" cy="479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SUMULA 245. A notificação destinada a comprovar a mora nas dívidas garantidas por </a:t>
            </a:r>
          </a:p>
          <a:p>
            <a:r>
              <a:rPr lang="pt-BR" sz="2400" dirty="0"/>
              <a:t>alienação fiduciária dispensa a indicação  do valor do débito.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Tema 722 Recurso Repetitivo: Nos contratos firmados na vigência da Lei </a:t>
            </a:r>
            <a:r>
              <a:rPr lang="pt-BR" sz="2400" dirty="0" err="1"/>
              <a:t>n</a:t>
            </a:r>
            <a:r>
              <a:rPr lang="pt-BR" sz="2400" dirty="0"/>
              <a:t>. 10.931/2004,</a:t>
            </a:r>
          </a:p>
          <a:p>
            <a:r>
              <a:rPr lang="pt-BR" sz="2400" dirty="0"/>
              <a:t> compete ao devedor, no prazo de 5 (cinco) dias após a execução da liminar na ação de</a:t>
            </a:r>
          </a:p>
          <a:p>
            <a:r>
              <a:rPr lang="pt-BR" sz="2400" dirty="0"/>
              <a:t> busca e apreensão, </a:t>
            </a:r>
            <a:r>
              <a:rPr lang="pt-BR" sz="2400" b="1" u="sng" dirty="0"/>
              <a:t>pagar a  integralidade da dívida</a:t>
            </a:r>
            <a:r>
              <a:rPr lang="pt-BR" sz="2400" dirty="0"/>
              <a:t> – entendida esta como os valores</a:t>
            </a:r>
          </a:p>
          <a:p>
            <a:r>
              <a:rPr lang="pt-BR" sz="2400" dirty="0"/>
              <a:t> apresentados e comprovados pelo credor na inicial -, sob pena de consolidação  da </a:t>
            </a:r>
          </a:p>
          <a:p>
            <a:r>
              <a:rPr lang="pt-BR" sz="2400" dirty="0"/>
              <a:t>propriedade do bem móvel objeto de </a:t>
            </a:r>
            <a:r>
              <a:rPr lang="pt-BR" sz="2400" b="1" dirty="0"/>
              <a:t>alienação fiduciária</a:t>
            </a:r>
            <a:r>
              <a:rPr lang="pt-BR" sz="2400" dirty="0"/>
              <a:t>.</a:t>
            </a:r>
          </a:p>
          <a:p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63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300360-FC1B-C74C-9A68-59DF450DA6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O que </a:t>
            </a:r>
            <a:r>
              <a:rPr lang="en-US" dirty="0" err="1"/>
              <a:t>acontece</a:t>
            </a:r>
            <a:r>
              <a:rPr lang="en-US" dirty="0"/>
              <a:t> se o valor do </a:t>
            </a:r>
            <a:r>
              <a:rPr lang="en-US" dirty="0" err="1"/>
              <a:t>leilão</a:t>
            </a:r>
            <a:r>
              <a:rPr lang="en-US" dirty="0"/>
              <a:t> extrajudicial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liquidar</a:t>
            </a:r>
            <a:r>
              <a:rPr lang="en-US" dirty="0"/>
              <a:t> a </a:t>
            </a:r>
            <a:r>
              <a:rPr lang="en-US" dirty="0" err="1"/>
              <a:t>dívida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670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713448-CB73-1D4F-A950-AED76F16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Regra geral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CB802D-C275-0449-AC2A-95A5B5D4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SÚMULA N. 384 Cabe ação monitória para haver saldo remanescente oriundo de venda extrajudicial de bem alienado fiduciariamente em garantia.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Aliás, a ideia é a mesma nas outras garantias reais.  </a:t>
            </a:r>
            <a:r>
              <a:rPr lang="pt-BR" b="1" dirty="0"/>
              <a:t>Art. 1.</a:t>
            </a:r>
            <a:r>
              <a:rPr lang="pt-BR" dirty="0"/>
              <a:t>430. Quando, excutido o penhor, ou executada a hipoteca, o produto não bastar para pagamento da dívida e despesas judiciais, continuará o devedor obrigado pessoalmente pelo restante.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928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51261D-D5E0-4A4B-949C-7264A627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chemeClr val="bg1"/>
                </a:solidFill>
              </a:rPr>
              <a:t>EXCEÇÃO: </a:t>
            </a:r>
            <a:br>
              <a:rPr lang="pt-BR" sz="4100" dirty="0">
                <a:solidFill>
                  <a:schemeClr val="bg1"/>
                </a:solidFill>
              </a:rPr>
            </a:br>
            <a:r>
              <a:rPr lang="pt-BR" sz="4100" dirty="0">
                <a:solidFill>
                  <a:schemeClr val="bg1"/>
                </a:solidFill>
              </a:rPr>
              <a:t>No caso de  bem imóvel, extinção da dívida remanescente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B489F-70A8-D541-8B26-71A47A201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t-BR" sz="2200" b="1" dirty="0"/>
              <a:t>Art. 27.</a:t>
            </a:r>
            <a:r>
              <a:rPr lang="pt-BR" sz="2200" dirty="0"/>
              <a:t> Lei 9514 de 1997</a:t>
            </a:r>
            <a:endParaRPr lang="pt-BR" sz="2200" b="1" dirty="0"/>
          </a:p>
          <a:p>
            <a:pPr marL="0" indent="0">
              <a:buNone/>
            </a:pPr>
            <a:r>
              <a:rPr lang="pt-BR" sz="2200" b="1" dirty="0"/>
              <a:t>4º</a:t>
            </a:r>
            <a:r>
              <a:rPr lang="pt-BR" sz="2200" dirty="0"/>
              <a:t> </a:t>
            </a:r>
            <a:r>
              <a:rPr lang="pt-BR" sz="2200" b="1" dirty="0"/>
              <a:t>Nos cinco dias que se seguirem à venda do imóvel no leilão, o credor entregará ao devedor a importância que sobejar, considerando-se nela compreendido o valor da indenização de benfeitorias, depois de deduzidos os valores da dívida e das despesas e encargos de que tratam os §§ 2º e 3º</a:t>
            </a:r>
            <a:r>
              <a:rPr lang="pt-BR" sz="2200" dirty="0"/>
              <a:t>, fato esse que importará em recíproca quitação, não se aplicando o disposto na parte final do art. 516 do Código Civil.</a:t>
            </a:r>
          </a:p>
          <a:p>
            <a:pPr marL="0" indent="0">
              <a:buNone/>
            </a:pPr>
            <a:r>
              <a:rPr lang="pt-BR" sz="2200" b="1" dirty="0"/>
              <a:t>5º</a:t>
            </a:r>
            <a:r>
              <a:rPr lang="pt-BR" sz="2200" dirty="0"/>
              <a:t> </a:t>
            </a:r>
            <a:r>
              <a:rPr lang="pt-BR" sz="2200" b="1" dirty="0"/>
              <a:t>Se, no segundo leilão, o maior lance oferecido não for igual ou superior ao valor referido no § 2º, considerar-se-á extinta a dívida e exonerado o credor da obrigação de que trata o § 4º</a:t>
            </a:r>
            <a:r>
              <a:rPr lang="pt-BR" sz="2200" dirty="0"/>
              <a:t>.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CONSEQUÊNCIA: FINANCIAMENTO DE IMOVEL É EM GERAL DE 70% DO VALOR DA AVALIAÇÃO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88245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2BCD03-2EC1-E342-8B68-EC99AD2E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Se for adjudicado para credor, e valor de avaliação for menor que o crédito?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7EA59-610B-644D-8ED9-A91EF0A9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/>
              <a:t>Adjudicação do bem em favor da credora fiduciária. Inaplicabilidade do § 5º do art. 27 da Lei n. 9.514/97. Dever de entregar ao devedor a importância que superar o valor do débito. Restituição ao apelante da diferença entre o valor de avaliação do bem que foi adjudicado pela apelada e o valor de seu credito, ambos devidamente atualizados.</a:t>
            </a:r>
          </a:p>
          <a:p>
            <a:pPr marL="0" indent="0">
              <a:buNone/>
            </a:pPr>
            <a:r>
              <a:rPr lang="pt-BR" sz="2400"/>
              <a:t>(STJ - REsp: 1861293 SP </a:t>
            </a:r>
          </a:p>
          <a:p>
            <a:pPr marL="0" indent="0">
              <a:buNone/>
            </a:pPr>
            <a:r>
              <a:rPr lang="pt-BR" sz="2400"/>
              <a:t>Relator: Ministro MOURA RIBEIRO, Data de Publicação: DJ 28/05/2020)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9553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505BF-8622-A74B-B3AA-9ECAA273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e se forem vários os bens dados em garantia fiduciária, e um deles for leiloado?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60D27-0B7B-B346-85E5-75A7794C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 "Pleito de sustação da consolidação das propriedades fiduciárias sobre dois imóveis. Garantias, relativas a diversos bens móveis e imóveis, outorgadas em favor de um grupo de credores que decorreu de complexo negócio jurídico. Interpretação teleológica do art. 26, §5º, da lei 9.514/97 em consonância com a causa do contrato. Excussão de um dos imóveis que não pode provocar a extinção da totalidade da dívida e nem a liberação das demais garantias, porquanto a excussão conjunta dos três imóveis rurais, situados em Estados variados da Federação, certamente seria difícil. Recurso desprovido". (TJ/SP, </a:t>
            </a:r>
            <a:r>
              <a:rPr lang="pt-BR" dirty="0" err="1"/>
              <a:t>AgIn</a:t>
            </a:r>
            <a:r>
              <a:rPr lang="pt-BR" dirty="0"/>
              <a:t> 2034093-33.2015.8.26.0000, 1ª Câmara Reservada de Direito Empresarial, rel. Des. Francisco Loureiro, j. 8/4/2015).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Invoca Código Civil: "Art. 1.421. O pagamento de uma ou mais prestações da dívida não importa exoneração correspondente da garantia, ainda que esta compreenda vários bens, salvo disposição expressa no título ou na quitação</a:t>
            </a:r>
          </a:p>
        </p:txBody>
      </p:sp>
    </p:spTree>
    <p:extLst>
      <p:ext uri="{BB962C8B-B14F-4D97-AF65-F5344CB8AC3E}">
        <p14:creationId xmlns:p14="http://schemas.microsoft.com/office/powerpoint/2010/main" val="427086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00FBE5-0010-AC4D-8CC0-A1B9E5A93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16" b="9357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90FB3E-19BB-7648-9022-9D87A5426FE5}"/>
              </a:ext>
            </a:extLst>
          </p:cNvPr>
          <p:cNvSpPr txBox="1"/>
          <p:nvPr/>
        </p:nvSpPr>
        <p:spPr>
          <a:xfrm>
            <a:off x="498764" y="4779818"/>
            <a:ext cx="11236036" cy="127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Cessão</a:t>
            </a:r>
            <a:r>
              <a:rPr lang="en-US" sz="1900" dirty="0"/>
              <a:t> </a:t>
            </a:r>
            <a:r>
              <a:rPr lang="en-US" sz="1900" dirty="0" err="1"/>
              <a:t>fiduciária</a:t>
            </a:r>
            <a:r>
              <a:rPr lang="en-US" sz="1900" dirty="0"/>
              <a:t> de </a:t>
            </a:r>
            <a:r>
              <a:rPr lang="en-US" sz="1900" dirty="0" err="1"/>
              <a:t>recebíveis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TRAVA BANCÁRIA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Principal </a:t>
            </a:r>
            <a:r>
              <a:rPr lang="en-US" sz="1900" dirty="0" err="1"/>
              <a:t>garantia</a:t>
            </a:r>
            <a:r>
              <a:rPr lang="en-US" sz="1900" dirty="0"/>
              <a:t> no </a:t>
            </a:r>
            <a:r>
              <a:rPr lang="en-US" sz="1900" dirty="0" err="1"/>
              <a:t>financiamento</a:t>
            </a:r>
            <a:r>
              <a:rPr lang="en-US" sz="1900" dirty="0"/>
              <a:t> do capital de </a:t>
            </a:r>
            <a:r>
              <a:rPr lang="en-US" sz="1900" dirty="0" err="1"/>
              <a:t>giro</a:t>
            </a:r>
            <a:r>
              <a:rPr lang="en-US" sz="1900" dirty="0"/>
              <a:t> do </a:t>
            </a:r>
            <a:r>
              <a:rPr lang="en-US" sz="1900" dirty="0" err="1"/>
              <a:t>comércio</a:t>
            </a:r>
            <a:r>
              <a:rPr lang="en-US" sz="1900" dirty="0"/>
              <a:t>, por </a:t>
            </a:r>
            <a:r>
              <a:rPr lang="en-US" sz="1900" dirty="0" err="1"/>
              <a:t>não</a:t>
            </a:r>
            <a:r>
              <a:rPr lang="en-US" sz="1900" dirty="0"/>
              <a:t> </a:t>
            </a:r>
            <a:r>
              <a:rPr lang="en-US" sz="1900" dirty="0" err="1"/>
              <a:t>participar</a:t>
            </a:r>
            <a:r>
              <a:rPr lang="en-US" sz="1900" dirty="0"/>
              <a:t> da </a:t>
            </a:r>
            <a:r>
              <a:rPr lang="en-US" sz="1900" dirty="0" err="1"/>
              <a:t>recuperação</a:t>
            </a:r>
            <a:r>
              <a:rPr lang="en-US" sz="19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68F56E-8214-1843-952E-ADF589AE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pt-BR" sz="6000"/>
              <a:t>GARANTIAS PESSOAIS X REAIS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521A3D-2543-9240-BCD6-5242975F2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 algn="ctr">
              <a:buNone/>
            </a:pPr>
            <a:r>
              <a:rPr lang="pt-BR" sz="2400" dirty="0"/>
              <a:t>FIANÇA VS HIPOTECA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QUAL É A MELHOR?</a:t>
            </a:r>
          </a:p>
        </p:txBody>
      </p:sp>
    </p:spTree>
    <p:extLst>
      <p:ext uri="{BB962C8B-B14F-4D97-AF65-F5344CB8AC3E}">
        <p14:creationId xmlns:p14="http://schemas.microsoft.com/office/powerpoint/2010/main" val="52110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E14C9F-216F-8C4A-AC0E-7BCEAD24BCF5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CAPÍTULO IX</a:t>
            </a:r>
            <a:br>
              <a:rPr lang="en-US" sz="1100" dirty="0"/>
            </a:br>
            <a:r>
              <a:rPr lang="en-US" sz="1100" dirty="0"/>
              <a:t>Da </a:t>
            </a:r>
            <a:r>
              <a:rPr lang="en-US" sz="1100" dirty="0" err="1"/>
              <a:t>Propriedade</a:t>
            </a:r>
            <a:r>
              <a:rPr lang="en-US" sz="1100" dirty="0"/>
              <a:t> </a:t>
            </a:r>
            <a:r>
              <a:rPr lang="en-US" sz="1100" dirty="0" err="1"/>
              <a:t>Fiduciária</a:t>
            </a: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100" dirty="0"/>
            </a:br>
            <a:r>
              <a:rPr lang="en-US" sz="1100" dirty="0"/>
              <a:t>Art. 1.361. </a:t>
            </a:r>
            <a:r>
              <a:rPr lang="en-US" sz="1100" dirty="0" err="1"/>
              <a:t>Considera</a:t>
            </a:r>
            <a:r>
              <a:rPr lang="en-US" sz="1100" dirty="0"/>
              <a:t>-se </a:t>
            </a:r>
            <a:r>
              <a:rPr lang="en-US" sz="1100" dirty="0" err="1"/>
              <a:t>fiduciária</a:t>
            </a:r>
            <a:r>
              <a:rPr lang="en-US" sz="1100" dirty="0"/>
              <a:t> a </a:t>
            </a:r>
            <a:r>
              <a:rPr lang="en-US" sz="1100" dirty="0" err="1"/>
              <a:t>propriedade</a:t>
            </a:r>
            <a:r>
              <a:rPr lang="en-US" sz="1100" dirty="0"/>
              <a:t> </a:t>
            </a:r>
            <a:r>
              <a:rPr lang="en-US" sz="1100" dirty="0" err="1"/>
              <a:t>resolúvel</a:t>
            </a:r>
            <a:r>
              <a:rPr lang="en-US" sz="1100" dirty="0"/>
              <a:t> de </a:t>
            </a:r>
            <a:r>
              <a:rPr lang="en-US" sz="1100" dirty="0" err="1"/>
              <a:t>coisa</a:t>
            </a:r>
            <a:r>
              <a:rPr lang="en-US" sz="1100" dirty="0"/>
              <a:t> </a:t>
            </a:r>
            <a:r>
              <a:rPr lang="en-US" sz="1100" dirty="0" err="1"/>
              <a:t>móvel</a:t>
            </a:r>
            <a:r>
              <a:rPr lang="en-US" sz="1100" dirty="0"/>
              <a:t> </a:t>
            </a:r>
            <a:r>
              <a:rPr lang="en-US" sz="1100" dirty="0" err="1"/>
              <a:t>infungível</a:t>
            </a:r>
            <a:r>
              <a:rPr lang="en-US" sz="1100" dirty="0"/>
              <a:t> que o </a:t>
            </a:r>
            <a:r>
              <a:rPr lang="en-US" sz="1100" dirty="0" err="1"/>
              <a:t>devedor</a:t>
            </a:r>
            <a:r>
              <a:rPr lang="en-US" sz="1100" dirty="0"/>
              <a:t>, com </a:t>
            </a:r>
            <a:r>
              <a:rPr lang="en-US" sz="1100" dirty="0" err="1"/>
              <a:t>escopo</a:t>
            </a:r>
            <a:r>
              <a:rPr lang="en-US" sz="1100" dirty="0"/>
              <a:t> de </a:t>
            </a:r>
            <a:r>
              <a:rPr lang="en-US" sz="1100" dirty="0" err="1"/>
              <a:t>garantia</a:t>
            </a:r>
            <a:r>
              <a:rPr lang="en-US" sz="1100" dirty="0"/>
              <a:t>, </a:t>
            </a:r>
            <a:r>
              <a:rPr lang="en-US" sz="1100" dirty="0" err="1"/>
              <a:t>transfere</a:t>
            </a:r>
            <a:r>
              <a:rPr lang="en-US" sz="1100" dirty="0"/>
              <a:t> </a:t>
            </a:r>
            <a:r>
              <a:rPr lang="en-US" sz="1100" dirty="0" err="1"/>
              <a:t>ao</a:t>
            </a:r>
            <a:r>
              <a:rPr lang="en-US" sz="1100" dirty="0"/>
              <a:t> </a:t>
            </a:r>
            <a:r>
              <a:rPr lang="en-US" sz="1100" dirty="0" err="1"/>
              <a:t>credor</a:t>
            </a:r>
            <a:r>
              <a:rPr lang="en-US" sz="11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§ 1</a:t>
            </a:r>
            <a:r>
              <a:rPr lang="en-US" sz="1100" u="sng" dirty="0"/>
              <a:t>o</a:t>
            </a:r>
            <a:r>
              <a:rPr lang="en-US" sz="1100" dirty="0"/>
              <a:t> </a:t>
            </a:r>
            <a:r>
              <a:rPr lang="en-US" sz="1100" dirty="0" err="1"/>
              <a:t>Constitui</a:t>
            </a:r>
            <a:r>
              <a:rPr lang="en-US" sz="1100" dirty="0"/>
              <a:t>-se a </a:t>
            </a:r>
            <a:r>
              <a:rPr lang="en-US" sz="1100" dirty="0" err="1"/>
              <a:t>propriedade</a:t>
            </a:r>
            <a:r>
              <a:rPr lang="en-US" sz="1100" dirty="0"/>
              <a:t> </a:t>
            </a:r>
            <a:r>
              <a:rPr lang="en-US" sz="1100" dirty="0" err="1"/>
              <a:t>fiduciária</a:t>
            </a:r>
            <a:r>
              <a:rPr lang="en-US" sz="1100" dirty="0"/>
              <a:t> com o </a:t>
            </a:r>
            <a:r>
              <a:rPr lang="en-US" sz="1100" dirty="0" err="1"/>
              <a:t>registro</a:t>
            </a:r>
            <a:r>
              <a:rPr lang="en-US" sz="1100" dirty="0"/>
              <a:t> do </a:t>
            </a:r>
            <a:r>
              <a:rPr lang="en-US" sz="1100" dirty="0" err="1"/>
              <a:t>contrato</a:t>
            </a:r>
            <a:r>
              <a:rPr lang="en-US" sz="1100" dirty="0"/>
              <a:t>, </a:t>
            </a:r>
            <a:r>
              <a:rPr lang="en-US" sz="1100" dirty="0" err="1"/>
              <a:t>celebrado</a:t>
            </a:r>
            <a:r>
              <a:rPr lang="en-US" sz="1100" dirty="0"/>
              <a:t> por </a:t>
            </a:r>
            <a:r>
              <a:rPr lang="en-US" sz="1100" dirty="0" err="1"/>
              <a:t>instrumento</a:t>
            </a:r>
            <a:r>
              <a:rPr lang="en-US" sz="1100" dirty="0"/>
              <a:t> </a:t>
            </a:r>
            <a:r>
              <a:rPr lang="en-US" sz="1100" dirty="0" err="1"/>
              <a:t>público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particular, que </a:t>
            </a:r>
            <a:r>
              <a:rPr lang="en-US" sz="1100" dirty="0" err="1"/>
              <a:t>lhe</a:t>
            </a:r>
            <a:r>
              <a:rPr lang="en-US" sz="1100" dirty="0"/>
              <a:t> serve de </a:t>
            </a:r>
            <a:r>
              <a:rPr lang="en-US" sz="1100" dirty="0" err="1"/>
              <a:t>título</a:t>
            </a:r>
            <a:r>
              <a:rPr lang="en-US" sz="1100" dirty="0"/>
              <a:t>, no </a:t>
            </a:r>
            <a:r>
              <a:rPr lang="en-US" sz="1100" dirty="0" err="1"/>
              <a:t>Registro</a:t>
            </a:r>
            <a:r>
              <a:rPr lang="en-US" sz="1100" dirty="0"/>
              <a:t> de </a:t>
            </a:r>
            <a:r>
              <a:rPr lang="en-US" sz="1100" dirty="0" err="1"/>
              <a:t>Títulos</a:t>
            </a:r>
            <a:r>
              <a:rPr lang="en-US" sz="1100" dirty="0"/>
              <a:t> e </a:t>
            </a:r>
            <a:r>
              <a:rPr lang="en-US" sz="1100" dirty="0" err="1"/>
              <a:t>Documentos</a:t>
            </a:r>
            <a:r>
              <a:rPr lang="en-US" sz="1100" dirty="0"/>
              <a:t> do </a:t>
            </a:r>
            <a:r>
              <a:rPr lang="en-US" sz="1100" dirty="0" err="1"/>
              <a:t>domicílio</a:t>
            </a:r>
            <a:r>
              <a:rPr lang="en-US" sz="1100" dirty="0"/>
              <a:t> do </a:t>
            </a:r>
            <a:r>
              <a:rPr lang="en-US" sz="1100" dirty="0" err="1"/>
              <a:t>devedor</a:t>
            </a:r>
            <a:r>
              <a:rPr lang="en-US" sz="1100" dirty="0"/>
              <a:t>, </a:t>
            </a:r>
            <a:r>
              <a:rPr lang="en-US" sz="1100" dirty="0" err="1"/>
              <a:t>ou</a:t>
            </a:r>
            <a:r>
              <a:rPr lang="en-US" sz="1100" dirty="0"/>
              <a:t>, </a:t>
            </a:r>
            <a:r>
              <a:rPr lang="en-US" sz="1100" dirty="0" err="1"/>
              <a:t>em</a:t>
            </a:r>
            <a:r>
              <a:rPr lang="en-US" sz="1100" dirty="0"/>
              <a:t> se </a:t>
            </a:r>
            <a:r>
              <a:rPr lang="en-US" sz="1100" dirty="0" err="1"/>
              <a:t>tratando</a:t>
            </a:r>
            <a:r>
              <a:rPr lang="en-US" sz="1100" dirty="0"/>
              <a:t> de </a:t>
            </a:r>
            <a:r>
              <a:rPr lang="en-US" sz="1100" dirty="0" err="1"/>
              <a:t>veículos</a:t>
            </a:r>
            <a:r>
              <a:rPr lang="en-US" sz="1100" dirty="0"/>
              <a:t>, 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repartição</a:t>
            </a:r>
            <a:r>
              <a:rPr lang="en-US" sz="1100" dirty="0"/>
              <a:t> </a:t>
            </a:r>
            <a:r>
              <a:rPr lang="en-US" sz="1100" dirty="0" err="1"/>
              <a:t>competente</a:t>
            </a:r>
            <a:r>
              <a:rPr lang="en-US" sz="1100" dirty="0"/>
              <a:t> para o </a:t>
            </a:r>
            <a:r>
              <a:rPr lang="en-US" sz="1100" dirty="0" err="1"/>
              <a:t>licenciamento</a:t>
            </a:r>
            <a:r>
              <a:rPr lang="en-US" sz="1100" dirty="0"/>
              <a:t>, </a:t>
            </a:r>
            <a:r>
              <a:rPr lang="en-US" sz="1100" dirty="0" err="1"/>
              <a:t>fazendo</a:t>
            </a:r>
            <a:r>
              <a:rPr lang="en-US" sz="1100" dirty="0"/>
              <a:t>-se a </a:t>
            </a:r>
            <a:r>
              <a:rPr lang="en-US" sz="1100" dirty="0" err="1"/>
              <a:t>anotação</a:t>
            </a:r>
            <a:r>
              <a:rPr lang="en-US" sz="1100" dirty="0"/>
              <a:t> no </a:t>
            </a:r>
            <a:r>
              <a:rPr lang="en-US" sz="1100" dirty="0" err="1"/>
              <a:t>certificado</a:t>
            </a:r>
            <a:r>
              <a:rPr lang="en-US" sz="1100" dirty="0"/>
              <a:t> de </a:t>
            </a:r>
            <a:r>
              <a:rPr lang="en-US" sz="1100" dirty="0" err="1"/>
              <a:t>registro</a:t>
            </a:r>
            <a:r>
              <a:rPr lang="en-US" sz="11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b="1" dirty="0"/>
              <a:t> 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Regra</a:t>
            </a:r>
            <a:r>
              <a:rPr lang="en-US" sz="2000" b="1" dirty="0"/>
              <a:t> </a:t>
            </a:r>
            <a:r>
              <a:rPr lang="en-US" sz="2000" b="1" dirty="0" err="1"/>
              <a:t>Essencial</a:t>
            </a:r>
            <a:r>
              <a:rPr lang="en-US" sz="2000" b="1" dirty="0"/>
              <a:t> para </a:t>
            </a:r>
            <a:r>
              <a:rPr lang="en-US" sz="2000" b="1" dirty="0" err="1"/>
              <a:t>todas</a:t>
            </a:r>
            <a:r>
              <a:rPr lang="en-US" sz="2000" b="1" dirty="0"/>
              <a:t> as </a:t>
            </a:r>
            <a:r>
              <a:rPr lang="en-US" sz="2000" b="1" dirty="0" err="1"/>
              <a:t>Garantias</a:t>
            </a:r>
            <a:r>
              <a:rPr lang="en-US" sz="2000" b="1" dirty="0"/>
              <a:t>: CONSTITUIÇÃO PELO REGISTRO</a:t>
            </a:r>
            <a:endParaRPr lang="en-US" sz="1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Registro</a:t>
            </a:r>
            <a:r>
              <a:rPr lang="en-US" sz="1400" dirty="0"/>
              <a:t> de </a:t>
            </a:r>
            <a:r>
              <a:rPr lang="en-US" sz="1400" dirty="0" err="1"/>
              <a:t>Títulos</a:t>
            </a:r>
            <a:r>
              <a:rPr lang="en-US" sz="1400" dirty="0"/>
              <a:t> e </a:t>
            </a:r>
            <a:r>
              <a:rPr lang="en-US" sz="1400" dirty="0" err="1"/>
              <a:t>Documentos</a:t>
            </a:r>
            <a:r>
              <a:rPr lang="en-US" sz="1400" dirty="0"/>
              <a:t>, se </a:t>
            </a:r>
            <a:r>
              <a:rPr lang="en-US" sz="1400" dirty="0" err="1"/>
              <a:t>bem</a:t>
            </a:r>
            <a:r>
              <a:rPr lang="en-US" sz="1400" dirty="0"/>
              <a:t> </a:t>
            </a:r>
            <a:r>
              <a:rPr lang="en-US" sz="1400" dirty="0" err="1"/>
              <a:t>móvel</a:t>
            </a: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Registro</a:t>
            </a:r>
            <a:r>
              <a:rPr lang="en-US" sz="1400" dirty="0"/>
              <a:t> de </a:t>
            </a:r>
            <a:r>
              <a:rPr lang="en-US" sz="1400" dirty="0" err="1"/>
              <a:t>Imóveis</a:t>
            </a: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Repartição</a:t>
            </a:r>
            <a:r>
              <a:rPr lang="en-US" sz="1400" dirty="0"/>
              <a:t> de </a:t>
            </a:r>
            <a:r>
              <a:rPr lang="en-US" sz="1400" dirty="0" err="1"/>
              <a:t>licenciamento</a:t>
            </a:r>
            <a:r>
              <a:rPr lang="en-US" sz="1400" dirty="0"/>
              <a:t> para </a:t>
            </a:r>
            <a:r>
              <a:rPr lang="en-US" sz="1400" dirty="0" err="1"/>
              <a:t>veículos</a:t>
            </a:r>
            <a:r>
              <a:rPr lang="en-US" sz="1400" dirty="0"/>
              <a:t> (</a:t>
            </a:r>
            <a:r>
              <a:rPr lang="en-US" sz="1400" dirty="0" err="1"/>
              <a:t>artigo</a:t>
            </a:r>
            <a:r>
              <a:rPr lang="en-US" sz="1400" dirty="0"/>
              <a:t> 1361, par. 1, CC)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Exemplo</a:t>
            </a:r>
            <a:r>
              <a:rPr lang="en-US" sz="1100" dirty="0"/>
              <a:t>: BANCO NORTE AMERICANO NÃO REGISTROU GARANTIA, E SE SUJEITOU A RECUPERACAO NOS EUA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34BFC2-D575-634C-95EF-463C0D5BCCF4}"/>
              </a:ext>
            </a:extLst>
          </p:cNvPr>
          <p:cNvSpPr txBox="1"/>
          <p:nvPr/>
        </p:nvSpPr>
        <p:spPr>
          <a:xfrm>
            <a:off x="1163782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94CEC8-F349-A74D-ACDE-A7490A73367F}"/>
              </a:ext>
            </a:extLst>
          </p:cNvPr>
          <p:cNvSpPr txBox="1"/>
          <p:nvPr/>
        </p:nvSpPr>
        <p:spPr>
          <a:xfrm>
            <a:off x="581891" y="1399309"/>
            <a:ext cx="1739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Propriedade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Fiduciária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No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Código Civil </a:t>
            </a:r>
          </a:p>
        </p:txBody>
      </p:sp>
    </p:spTree>
    <p:extLst>
      <p:ext uri="{BB962C8B-B14F-4D97-AF65-F5344CB8AC3E}">
        <p14:creationId xmlns:p14="http://schemas.microsoft.com/office/powerpoint/2010/main" val="38865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829F87-52A3-7549-A1FC-989E4F7FB1EE}"/>
              </a:ext>
            </a:extLst>
          </p:cNvPr>
          <p:cNvSpPr txBox="1"/>
          <p:nvPr/>
        </p:nvSpPr>
        <p:spPr>
          <a:xfrm>
            <a:off x="1257300" y="2194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122" name="Picture 2" descr="Resultado de imagem para churchill roosevelt lend lease">
            <a:hlinkClick r:id="rId2"/>
            <a:extLst>
              <a:ext uri="{FF2B5EF4-FFF2-40B4-BE49-F238E27FC236}">
                <a16:creationId xmlns:a16="http://schemas.microsoft.com/office/drawing/2014/main" id="{24982CA6-A41A-E946-A3D4-DFCF9463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60" y="1645920"/>
            <a:ext cx="604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E73818-15A7-F747-843A-5D400B00D8D5}"/>
              </a:ext>
            </a:extLst>
          </p:cNvPr>
          <p:cNvSpPr txBox="1"/>
          <p:nvPr/>
        </p:nvSpPr>
        <p:spPr>
          <a:xfrm>
            <a:off x="1097280" y="411480"/>
            <a:ext cx="160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LEASING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9DBA1F-16BF-FD45-9210-AE1A9BB20B57}"/>
              </a:ext>
            </a:extLst>
          </p:cNvPr>
          <p:cNvSpPr txBox="1"/>
          <p:nvPr/>
        </p:nvSpPr>
        <p:spPr>
          <a:xfrm>
            <a:off x="2560320" y="4869180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Origem:  LEND LEASE ACT DE 1941</a:t>
            </a:r>
          </a:p>
        </p:txBody>
      </p:sp>
    </p:spTree>
    <p:extLst>
      <p:ext uri="{BB962C8B-B14F-4D97-AF65-F5344CB8AC3E}">
        <p14:creationId xmlns:p14="http://schemas.microsoft.com/office/powerpoint/2010/main" val="378348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792E1-B540-674E-943E-ABACB1F0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funciona o leasing?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DBFBE-D273-8C4D-9B79-3AB0890D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Leasing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de </a:t>
            </a:r>
            <a:r>
              <a:rPr lang="en-US" dirty="0" err="1"/>
              <a:t>alienação</a:t>
            </a:r>
            <a:r>
              <a:rPr lang="en-US" dirty="0"/>
              <a:t> </a:t>
            </a:r>
            <a:r>
              <a:rPr lang="en-US" dirty="0" err="1"/>
              <a:t>fiduciária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locação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que </a:t>
            </a:r>
            <a:r>
              <a:rPr lang="en-US" dirty="0" err="1"/>
              <a:t>envolve</a:t>
            </a:r>
            <a:r>
              <a:rPr lang="en-US" dirty="0"/>
              <a:t> </a:t>
            </a:r>
            <a:r>
              <a:rPr lang="en-US" dirty="0" err="1"/>
              <a:t>fruição</a:t>
            </a:r>
            <a:r>
              <a:rPr lang="en-US" dirty="0"/>
              <a:t> e </a:t>
            </a:r>
            <a:r>
              <a:rPr lang="en-US" dirty="0" err="1"/>
              <a:t>possibilidade</a:t>
            </a:r>
            <a:r>
              <a:rPr lang="en-US" dirty="0"/>
              <a:t> de  </a:t>
            </a:r>
            <a:r>
              <a:rPr lang="en-US" dirty="0" err="1"/>
              <a:t>aquisição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Valor </a:t>
            </a:r>
            <a:r>
              <a:rPr lang="en-US" dirty="0" err="1"/>
              <a:t>pago</a:t>
            </a:r>
            <a:r>
              <a:rPr lang="en-US" dirty="0"/>
              <a:t> </a:t>
            </a:r>
            <a:r>
              <a:rPr lang="en-US" dirty="0" err="1"/>
              <a:t>mensalmente</a:t>
            </a:r>
            <a:r>
              <a:rPr lang="en-US" dirty="0"/>
              <a:t> de </a:t>
            </a:r>
            <a:r>
              <a:rPr lang="en-US" dirty="0" err="1"/>
              <a:t>certa</a:t>
            </a:r>
            <a:r>
              <a:rPr lang="en-US" dirty="0"/>
              <a:t> forma “</a:t>
            </a:r>
            <a:r>
              <a:rPr lang="en-US" dirty="0" err="1"/>
              <a:t>amortiza</a:t>
            </a:r>
            <a:r>
              <a:rPr lang="en-US" dirty="0"/>
              <a:t>”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preço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Valor residual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conhecido</a:t>
            </a:r>
            <a:r>
              <a:rPr lang="en-US" dirty="0"/>
              <a:t>, se </a:t>
            </a:r>
            <a:r>
              <a:rPr lang="en-US" dirty="0" err="1"/>
              <a:t>exercida</a:t>
            </a:r>
            <a:r>
              <a:rPr lang="en-US" dirty="0"/>
              <a:t> a </a:t>
            </a:r>
            <a:r>
              <a:rPr lang="en-US" dirty="0" err="1"/>
              <a:t>opção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526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E94358-D782-5640-B68D-A4FF8BE05A35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Vantagens</a:t>
            </a:r>
            <a:r>
              <a:rPr lang="en-US" sz="1900" dirty="0"/>
              <a:t>: a) </a:t>
            </a:r>
            <a:r>
              <a:rPr lang="en-US" sz="1900" dirty="0" err="1"/>
              <a:t>comporta</a:t>
            </a:r>
            <a:r>
              <a:rPr lang="en-US" sz="1900" dirty="0"/>
              <a:t> </a:t>
            </a:r>
            <a:r>
              <a:rPr lang="en-US" sz="1900" dirty="0" err="1"/>
              <a:t>financiamento</a:t>
            </a:r>
            <a:r>
              <a:rPr lang="en-US" sz="1900" dirty="0"/>
              <a:t> integral; b) </a:t>
            </a:r>
            <a:r>
              <a:rPr lang="en-US" sz="1900" dirty="0" err="1"/>
              <a:t>prazos</a:t>
            </a:r>
            <a:r>
              <a:rPr lang="en-US" sz="1900" dirty="0"/>
              <a:t> </a:t>
            </a:r>
            <a:r>
              <a:rPr lang="en-US" sz="1900" dirty="0" err="1"/>
              <a:t>não</a:t>
            </a:r>
            <a:r>
              <a:rPr lang="en-US" sz="1900" dirty="0"/>
              <a:t> </a:t>
            </a:r>
            <a:r>
              <a:rPr lang="en-US" sz="1900" dirty="0" err="1"/>
              <a:t>muito</a:t>
            </a:r>
            <a:r>
              <a:rPr lang="en-US" sz="1900" dirty="0"/>
              <a:t> </a:t>
            </a:r>
            <a:r>
              <a:rPr lang="en-US" sz="1900" dirty="0" err="1"/>
              <a:t>longos</a:t>
            </a:r>
            <a:r>
              <a:rPr lang="en-US" sz="1900" dirty="0"/>
              <a:t>; c) </a:t>
            </a:r>
            <a:r>
              <a:rPr lang="en-US" sz="1900" dirty="0" err="1"/>
              <a:t>vantagem</a:t>
            </a:r>
            <a:r>
              <a:rPr lang="en-US" sz="1900" dirty="0"/>
              <a:t> fiscal (</a:t>
            </a:r>
            <a:r>
              <a:rPr lang="en-US" sz="1900" dirty="0" err="1"/>
              <a:t>lança</a:t>
            </a:r>
            <a:r>
              <a:rPr lang="en-US" sz="1900" dirty="0"/>
              <a:t>-se </a:t>
            </a:r>
            <a:r>
              <a:rPr lang="en-US" sz="1900" dirty="0" err="1"/>
              <a:t>pagamento</a:t>
            </a:r>
            <a:r>
              <a:rPr lang="en-US" sz="1900" dirty="0"/>
              <a:t> mensal </a:t>
            </a:r>
            <a:r>
              <a:rPr lang="en-US" sz="1900" dirty="0" err="1"/>
              <a:t>como</a:t>
            </a:r>
            <a:r>
              <a:rPr lang="en-US" sz="1900" dirty="0"/>
              <a:t> </a:t>
            </a:r>
            <a:r>
              <a:rPr lang="en-US" sz="1900" dirty="0" err="1"/>
              <a:t>despesa</a:t>
            </a:r>
            <a:r>
              <a:rPr lang="en-US" sz="1900" dirty="0"/>
              <a:t>, </a:t>
            </a:r>
            <a:r>
              <a:rPr lang="en-US" sz="1900" dirty="0" err="1"/>
              <a:t>atendidos</a:t>
            </a:r>
            <a:r>
              <a:rPr lang="en-US" sz="1900" dirty="0"/>
              <a:t> </a:t>
            </a:r>
            <a:r>
              <a:rPr lang="en-US" sz="1900" dirty="0" err="1"/>
              <a:t>requisitos</a:t>
            </a:r>
            <a:r>
              <a:rPr lang="en-US" sz="1900" dirty="0"/>
              <a:t> da </a:t>
            </a:r>
            <a:r>
              <a:rPr lang="en-US" sz="1900" dirty="0" err="1"/>
              <a:t>legislação</a:t>
            </a:r>
            <a:r>
              <a:rPr lang="en-US" sz="1900" dirty="0"/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Pode</a:t>
            </a:r>
            <a:r>
              <a:rPr lang="en-US" sz="1900" dirty="0"/>
              <a:t> </a:t>
            </a:r>
            <a:r>
              <a:rPr lang="en-US" sz="1900" dirty="0" err="1"/>
              <a:t>ter</a:t>
            </a:r>
            <a:r>
              <a:rPr lang="en-US" sz="1900" dirty="0"/>
              <a:t> por </a:t>
            </a:r>
            <a:r>
              <a:rPr lang="en-US" sz="1900" dirty="0" err="1"/>
              <a:t>objeto</a:t>
            </a:r>
            <a:r>
              <a:rPr lang="en-US" sz="1900" dirty="0"/>
              <a:t> bens </a:t>
            </a:r>
            <a:r>
              <a:rPr lang="en-US" sz="1900" dirty="0" err="1"/>
              <a:t>móveis</a:t>
            </a:r>
            <a:r>
              <a:rPr lang="en-US" sz="1900" dirty="0"/>
              <a:t>, </a:t>
            </a:r>
            <a:r>
              <a:rPr lang="en-US" sz="1900" dirty="0" err="1"/>
              <a:t>imóveis.Mobiliário</a:t>
            </a:r>
            <a:r>
              <a:rPr lang="en-US" sz="1900" dirty="0"/>
              <a:t> </a:t>
            </a:r>
            <a:r>
              <a:rPr lang="en-US" sz="1900" dirty="0" err="1"/>
              <a:t>tem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geral</a:t>
            </a:r>
            <a:r>
              <a:rPr lang="en-US" sz="1900" dirty="0"/>
              <a:t> por </a:t>
            </a:r>
            <a:r>
              <a:rPr lang="en-US" sz="1900" dirty="0" err="1"/>
              <a:t>objeto</a:t>
            </a:r>
            <a:r>
              <a:rPr lang="en-US" sz="1900" dirty="0"/>
              <a:t> </a:t>
            </a:r>
            <a:r>
              <a:rPr lang="en-US" sz="1900" dirty="0" err="1"/>
              <a:t>equipamentos</a:t>
            </a:r>
            <a:r>
              <a:rPr lang="en-US" sz="1900" dirty="0"/>
              <a:t> e </a:t>
            </a:r>
            <a:r>
              <a:rPr lang="en-US" sz="1900" dirty="0" err="1"/>
              <a:t>veículos</a:t>
            </a:r>
            <a:r>
              <a:rPr lang="en-US" sz="1900" dirty="0"/>
              <a:t>. </a:t>
            </a:r>
            <a:r>
              <a:rPr lang="en-US" sz="1900" dirty="0" err="1"/>
              <a:t>Imobiliário</a:t>
            </a:r>
            <a:r>
              <a:rPr lang="en-US" sz="1900" dirty="0"/>
              <a:t> </a:t>
            </a:r>
            <a:r>
              <a:rPr lang="en-US" sz="1900" dirty="0" err="1"/>
              <a:t>é</a:t>
            </a:r>
            <a:r>
              <a:rPr lang="en-US" sz="1900" dirty="0"/>
              <a:t> </a:t>
            </a:r>
            <a:r>
              <a:rPr lang="en-US" sz="1900" dirty="0" err="1"/>
              <a:t>operado</a:t>
            </a:r>
            <a:r>
              <a:rPr lang="en-US" sz="1900" dirty="0"/>
              <a:t> pela CEF (ex., PAR – </a:t>
            </a:r>
            <a:r>
              <a:rPr lang="en-US" sz="1900" dirty="0" err="1"/>
              <a:t>Programa</a:t>
            </a:r>
            <a:r>
              <a:rPr lang="en-US" sz="1900" dirty="0"/>
              <a:t> de </a:t>
            </a:r>
            <a:r>
              <a:rPr lang="en-US" sz="1900" dirty="0" err="1"/>
              <a:t>Arrendamento</a:t>
            </a:r>
            <a:r>
              <a:rPr lang="en-US" sz="1900" dirty="0"/>
              <a:t> </a:t>
            </a:r>
            <a:r>
              <a:rPr lang="en-US" sz="1900" dirty="0" err="1"/>
              <a:t>Residencial</a:t>
            </a:r>
            <a:r>
              <a:rPr lang="en-US" sz="1900" dirty="0"/>
              <a:t>).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Legislação</a:t>
            </a:r>
            <a:r>
              <a:rPr lang="en-US" sz="1900" dirty="0"/>
              <a:t> </a:t>
            </a:r>
            <a:r>
              <a:rPr lang="en-US" sz="1900" dirty="0" err="1"/>
              <a:t>tributária</a:t>
            </a:r>
            <a:r>
              <a:rPr lang="en-US" sz="1900" dirty="0"/>
              <a:t> chama de </a:t>
            </a:r>
            <a:r>
              <a:rPr lang="en-US" sz="1900" dirty="0" err="1"/>
              <a:t>arrendamento</a:t>
            </a:r>
            <a:r>
              <a:rPr lang="en-US" sz="1900" dirty="0"/>
              <a:t> </a:t>
            </a:r>
            <a:r>
              <a:rPr lang="en-US" sz="1900" dirty="0" err="1"/>
              <a:t>mercantil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Nulidade</a:t>
            </a:r>
            <a:r>
              <a:rPr lang="en-US" sz="1900" dirty="0"/>
              <a:t> da </a:t>
            </a:r>
            <a:r>
              <a:rPr lang="en-US" sz="1900" dirty="0" err="1"/>
              <a:t>cláusula</a:t>
            </a:r>
            <a:r>
              <a:rPr lang="en-US" sz="1900" dirty="0"/>
              <a:t> </a:t>
            </a:r>
            <a:r>
              <a:rPr lang="en-US" sz="1900" dirty="0" err="1"/>
              <a:t>resolutória</a:t>
            </a:r>
            <a:r>
              <a:rPr lang="en-US" sz="1900" dirty="0"/>
              <a:t> unilateral, </a:t>
            </a:r>
            <a:r>
              <a:rPr lang="en-US" sz="1900" dirty="0" err="1"/>
              <a:t>sendo</a:t>
            </a:r>
            <a:r>
              <a:rPr lang="en-US" sz="1900" dirty="0"/>
              <a:t> </a:t>
            </a:r>
            <a:r>
              <a:rPr lang="en-US" sz="1900" dirty="0" err="1"/>
              <a:t>possível</a:t>
            </a:r>
            <a:r>
              <a:rPr lang="en-US" sz="1900" dirty="0"/>
              <a:t> a </a:t>
            </a:r>
            <a:r>
              <a:rPr lang="en-US" sz="1900" dirty="0" err="1"/>
              <a:t>purgação</a:t>
            </a:r>
            <a:r>
              <a:rPr lang="en-US" sz="1900" dirty="0"/>
              <a:t> da mora.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1089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5D8F5F-D413-5145-8F5B-20EFC9F47DD4}"/>
              </a:ext>
            </a:extLst>
          </p:cNvPr>
          <p:cNvSpPr txBox="1"/>
          <p:nvPr/>
        </p:nvSpPr>
        <p:spPr>
          <a:xfrm>
            <a:off x="436418" y="768927"/>
            <a:ext cx="4217879" cy="540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ALGUMAS CONSEQUÊNCIAS: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en-US" sz="2000" dirty="0" err="1"/>
              <a:t>Empresários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tentar</a:t>
            </a:r>
            <a:r>
              <a:rPr lang="en-US" sz="2000" dirty="0"/>
              <a:t> </a:t>
            </a:r>
            <a:r>
              <a:rPr lang="en-US" sz="2000" dirty="0" err="1"/>
              <a:t>benefício</a:t>
            </a:r>
            <a:r>
              <a:rPr lang="en-US" sz="2000" dirty="0"/>
              <a:t> fiscal no leasing de </a:t>
            </a:r>
            <a:r>
              <a:rPr lang="en-US" sz="2000" dirty="0" err="1"/>
              <a:t>carros</a:t>
            </a:r>
            <a:r>
              <a:rPr lang="en-US" sz="2000" dirty="0"/>
              <a:t> de </a:t>
            </a:r>
            <a:r>
              <a:rPr lang="en-US" sz="2000" dirty="0" err="1"/>
              <a:t>luxo</a:t>
            </a:r>
            <a:r>
              <a:rPr lang="en-US" sz="2000" dirty="0"/>
              <a:t>; Mas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glosado</a:t>
            </a:r>
            <a:r>
              <a:rPr lang="en-US" sz="2000" dirty="0"/>
              <a:t>, e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considerado</a:t>
            </a:r>
            <a:r>
              <a:rPr lang="en-US" sz="2000" dirty="0"/>
              <a:t> fringe benefit.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en-US" sz="2000" dirty="0"/>
              <a:t> por </a:t>
            </a:r>
            <a:r>
              <a:rPr lang="en-US" sz="2000" dirty="0" err="1"/>
              <a:t>conta</a:t>
            </a:r>
            <a:r>
              <a:rPr lang="en-US" sz="2000" dirty="0"/>
              <a:t> das </a:t>
            </a:r>
            <a:r>
              <a:rPr lang="en-US" sz="2000" dirty="0" err="1"/>
              <a:t>alienações</a:t>
            </a:r>
            <a:r>
              <a:rPr lang="en-US" sz="2000" dirty="0"/>
              <a:t> </a:t>
            </a:r>
            <a:r>
              <a:rPr lang="en-US" sz="2000" dirty="0" err="1"/>
              <a:t>fiduciárias</a:t>
            </a:r>
            <a:r>
              <a:rPr lang="en-US" sz="2000" dirty="0"/>
              <a:t> e dos </a:t>
            </a:r>
            <a:r>
              <a:rPr lang="en-US" sz="2000" dirty="0" err="1"/>
              <a:t>leasings</a:t>
            </a:r>
            <a:r>
              <a:rPr lang="en-US" sz="2000" dirty="0"/>
              <a:t>, </a:t>
            </a:r>
            <a:r>
              <a:rPr lang="en-US" sz="2000" dirty="0" err="1"/>
              <a:t>empresas</a:t>
            </a:r>
            <a:r>
              <a:rPr lang="en-US" sz="2000" dirty="0"/>
              <a:t> </a:t>
            </a:r>
            <a:r>
              <a:rPr lang="en-US" sz="2000" dirty="0" err="1"/>
              <a:t>raramente</a:t>
            </a:r>
            <a:r>
              <a:rPr lang="en-US" sz="2000" dirty="0"/>
              <a:t> </a:t>
            </a:r>
            <a:r>
              <a:rPr lang="en-US" sz="2000" dirty="0" err="1"/>
              <a:t>têm</a:t>
            </a:r>
            <a:r>
              <a:rPr lang="en-US" sz="2000" dirty="0"/>
              <a:t> bens </a:t>
            </a:r>
            <a:r>
              <a:rPr lang="en-US" sz="2000" dirty="0" err="1"/>
              <a:t>valiosos</a:t>
            </a:r>
            <a:r>
              <a:rPr lang="en-US" sz="2000" dirty="0"/>
              <a:t> </a:t>
            </a:r>
            <a:r>
              <a:rPr lang="en-US" sz="2000" dirty="0" err="1"/>
              <a:t>desonerados</a:t>
            </a:r>
            <a:r>
              <a:rPr lang="en-US" sz="2000" dirty="0"/>
              <a:t>.</a:t>
            </a:r>
          </a:p>
        </p:txBody>
      </p:sp>
      <p:pic>
        <p:nvPicPr>
          <p:cNvPr id="1030" name="Picture 6" descr="Resultado de imagem para FABRICA">
            <a:hlinkClick r:id="rId2"/>
            <a:extLst>
              <a:ext uri="{FF2B5EF4-FFF2-40B4-BE49-F238E27FC236}">
                <a16:creationId xmlns:a16="http://schemas.microsoft.com/office/drawing/2014/main" id="{8C956C9C-A07C-7E40-9BE7-43D7171C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r="-1" b="2810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ERRARI">
            <a:hlinkClick r:id="rId4"/>
            <a:extLst>
              <a:ext uri="{FF2B5EF4-FFF2-40B4-BE49-F238E27FC236}">
                <a16:creationId xmlns:a16="http://schemas.microsoft.com/office/drawing/2014/main" id="{1DAFCFD8-9D8F-9847-9E1A-2147CD350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b="1970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6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ED125B-61C8-9F4A-A5A8-B129AE58B6C1}"/>
              </a:ext>
            </a:extLst>
          </p:cNvPr>
          <p:cNvSpPr txBox="1"/>
          <p:nvPr/>
        </p:nvSpPr>
        <p:spPr>
          <a:xfrm>
            <a:off x="4515809" y="166256"/>
            <a:ext cx="6849798" cy="602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Leasing </a:t>
            </a:r>
            <a:r>
              <a:rPr lang="en-US" sz="2400" b="1" dirty="0" err="1"/>
              <a:t>Financeiro</a:t>
            </a:r>
            <a:r>
              <a:rPr lang="en-US" sz="2400" b="1" dirty="0"/>
              <a:t> </a:t>
            </a:r>
            <a:r>
              <a:rPr lang="en-US" sz="2400" dirty="0"/>
              <a:t>:  PJ </a:t>
            </a:r>
            <a:r>
              <a:rPr lang="en-US" sz="2400" dirty="0" err="1"/>
              <a:t>ou</a:t>
            </a:r>
            <a:r>
              <a:rPr lang="en-US" sz="2400" dirty="0"/>
              <a:t> PF </a:t>
            </a:r>
            <a:r>
              <a:rPr lang="en-US" sz="2400" dirty="0" err="1"/>
              <a:t>conseguem</a:t>
            </a:r>
            <a:r>
              <a:rPr lang="en-US" sz="2400" dirty="0"/>
              <a:t> que </a:t>
            </a:r>
            <a:r>
              <a:rPr lang="en-US" sz="2400" dirty="0" err="1"/>
              <a:t>instituição</a:t>
            </a:r>
            <a:r>
              <a:rPr lang="en-US" sz="2400" dirty="0"/>
              <a:t> </a:t>
            </a:r>
            <a:r>
              <a:rPr lang="en-US" sz="2400" dirty="0" err="1"/>
              <a:t>financeira</a:t>
            </a:r>
            <a:r>
              <a:rPr lang="en-US" sz="2400" dirty="0"/>
              <a:t> </a:t>
            </a:r>
            <a:r>
              <a:rPr lang="en-US" sz="2400" dirty="0" err="1"/>
              <a:t>adquira</a:t>
            </a:r>
            <a:r>
              <a:rPr lang="en-US" sz="2400" dirty="0"/>
              <a:t> um </a:t>
            </a:r>
            <a:r>
              <a:rPr lang="en-US" sz="2400" dirty="0" err="1"/>
              <a:t>bem</a:t>
            </a:r>
            <a:r>
              <a:rPr lang="en-US" sz="2400" dirty="0"/>
              <a:t> para </a:t>
            </a:r>
            <a:r>
              <a:rPr lang="en-US" sz="2400" dirty="0" err="1"/>
              <a:t>arrendar</a:t>
            </a:r>
            <a:r>
              <a:rPr lang="en-US" sz="2400" dirty="0"/>
              <a:t> a </a:t>
            </a:r>
            <a:r>
              <a:rPr lang="en-US" sz="2400" dirty="0" err="1"/>
              <a:t>ela</a:t>
            </a:r>
            <a:r>
              <a:rPr lang="en-US" sz="2400" dirty="0"/>
              <a:t>, com 3 </a:t>
            </a:r>
            <a:r>
              <a:rPr lang="en-US" sz="2400" dirty="0" err="1"/>
              <a:t>opções</a:t>
            </a:r>
            <a:r>
              <a:rPr lang="en-US" sz="2400" dirty="0"/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Aao</a:t>
            </a:r>
            <a:r>
              <a:rPr lang="en-US" sz="2400" dirty="0"/>
              <a:t> final: </a:t>
            </a:r>
            <a:r>
              <a:rPr lang="en-US" sz="2400" dirty="0" err="1"/>
              <a:t>renovação</a:t>
            </a:r>
            <a:r>
              <a:rPr lang="en-US" sz="2400" dirty="0"/>
              <a:t>, </a:t>
            </a:r>
            <a:r>
              <a:rPr lang="en-US" sz="2400" dirty="0" err="1"/>
              <a:t>devolução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aquisição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VR (valor residual) </a:t>
            </a:r>
            <a:r>
              <a:rPr lang="en-US" sz="2400" dirty="0" err="1"/>
              <a:t>indicado</a:t>
            </a:r>
            <a:r>
              <a:rPr lang="en-US" sz="2400" dirty="0"/>
              <a:t> no </a:t>
            </a:r>
            <a:r>
              <a:rPr lang="en-US" sz="2400" dirty="0" err="1"/>
              <a:t>contrato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Leasing </a:t>
            </a:r>
            <a:r>
              <a:rPr lang="en-US" sz="2400" b="1" dirty="0" err="1"/>
              <a:t>operacional</a:t>
            </a:r>
            <a:r>
              <a:rPr lang="en-US" sz="2400" dirty="0"/>
              <a:t>: </a:t>
            </a:r>
            <a:r>
              <a:rPr lang="en-US" sz="2400" dirty="0" err="1"/>
              <a:t>Locador</a:t>
            </a:r>
            <a:r>
              <a:rPr lang="en-US" sz="2400" dirty="0"/>
              <a:t> </a:t>
            </a:r>
            <a:r>
              <a:rPr lang="en-US" sz="2400" dirty="0" err="1"/>
              <a:t>adquire</a:t>
            </a:r>
            <a:r>
              <a:rPr lang="en-US" sz="2400" dirty="0"/>
              <a:t> bens de </a:t>
            </a:r>
            <a:r>
              <a:rPr lang="en-US" sz="2400" dirty="0" err="1"/>
              <a:t>terceiro</a:t>
            </a:r>
            <a:r>
              <a:rPr lang="en-US" sz="2400" dirty="0"/>
              <a:t>,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necessária</a:t>
            </a:r>
            <a:r>
              <a:rPr lang="en-US" sz="2400" dirty="0"/>
              <a:t> </a:t>
            </a:r>
            <a:r>
              <a:rPr lang="en-US" sz="2400" dirty="0" err="1"/>
              <a:t>intervenção</a:t>
            </a:r>
            <a:r>
              <a:rPr lang="en-US" sz="2400" dirty="0"/>
              <a:t> de </a:t>
            </a:r>
            <a:r>
              <a:rPr lang="en-US" sz="2400" dirty="0" err="1"/>
              <a:t>instituição</a:t>
            </a:r>
            <a:r>
              <a:rPr lang="en-US" sz="2400" dirty="0"/>
              <a:t> </a:t>
            </a:r>
            <a:r>
              <a:rPr lang="en-US" sz="2400" dirty="0" err="1"/>
              <a:t>financeira</a:t>
            </a:r>
            <a:r>
              <a:rPr lang="en-US" sz="2400" dirty="0"/>
              <a:t>, e </a:t>
            </a:r>
            <a:r>
              <a:rPr lang="en-US" sz="2400" dirty="0" err="1"/>
              <a:t>arrenda</a:t>
            </a:r>
            <a:r>
              <a:rPr lang="en-US" sz="2400" dirty="0"/>
              <a:t>, com </a:t>
            </a:r>
            <a:r>
              <a:rPr lang="en-US" sz="2400" dirty="0" err="1"/>
              <a:t>opção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. </a:t>
            </a:r>
            <a:r>
              <a:rPr lang="en-US" sz="2400" dirty="0" err="1"/>
              <a:t>Locador</a:t>
            </a:r>
            <a:r>
              <a:rPr lang="en-US" sz="2400" dirty="0"/>
              <a:t> </a:t>
            </a:r>
            <a:r>
              <a:rPr lang="en-US" sz="2400" dirty="0" err="1"/>
              <a:t>presta</a:t>
            </a:r>
            <a:r>
              <a:rPr lang="en-US" sz="2400" dirty="0"/>
              <a:t> </a:t>
            </a:r>
            <a:r>
              <a:rPr lang="en-US" sz="2400" dirty="0" err="1"/>
              <a:t>assistência</a:t>
            </a:r>
            <a:r>
              <a:rPr lang="en-US" sz="2400" dirty="0"/>
              <a:t> </a:t>
            </a:r>
            <a:r>
              <a:rPr lang="en-US" sz="2400" dirty="0" err="1"/>
              <a:t>técnica</a:t>
            </a:r>
            <a:r>
              <a:rPr lang="en-US" sz="2400" dirty="0"/>
              <a:t>. </a:t>
            </a:r>
            <a:r>
              <a:rPr lang="en-US" sz="2400" dirty="0" err="1"/>
              <a:t>Pode</a:t>
            </a:r>
            <a:r>
              <a:rPr lang="en-US" sz="2400" dirty="0"/>
              <a:t> ser </a:t>
            </a:r>
            <a:r>
              <a:rPr lang="en-US" sz="2400" dirty="0" err="1"/>
              <a:t>rescindido</a:t>
            </a:r>
            <a:r>
              <a:rPr lang="en-US" sz="2400" dirty="0"/>
              <a:t> a </a:t>
            </a:r>
            <a:r>
              <a:rPr lang="en-US" sz="2400" dirty="0" err="1"/>
              <a:t>qualquer</a:t>
            </a:r>
            <a:r>
              <a:rPr lang="en-US" sz="2400" dirty="0"/>
              <a:t> tempo 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arrendatário</a:t>
            </a:r>
            <a:r>
              <a:rPr lang="en-US" sz="2400" dirty="0"/>
              <a:t>, e 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bens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locados</a:t>
            </a:r>
            <a:r>
              <a:rPr lang="en-US" sz="2400" dirty="0"/>
              <a:t> </a:t>
            </a:r>
            <a:r>
              <a:rPr lang="en-US" sz="2400" dirty="0" err="1"/>
              <a:t>sucessivamente</a:t>
            </a:r>
            <a:r>
              <a:rPr lang="en-US" sz="2400" dirty="0"/>
              <a:t> a </a:t>
            </a:r>
            <a:r>
              <a:rPr lang="en-US" sz="2400" dirty="0" err="1"/>
              <a:t>várias</a:t>
            </a:r>
            <a:r>
              <a:rPr lang="en-US" sz="2400" dirty="0"/>
              <a:t> </a:t>
            </a:r>
            <a:r>
              <a:rPr lang="en-US" sz="2400" dirty="0" err="1"/>
              <a:t>empresas</a:t>
            </a:r>
            <a:r>
              <a:rPr lang="en-US" sz="2400" dirty="0"/>
              <a:t>.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um </a:t>
            </a:r>
            <a:r>
              <a:rPr lang="en-US" sz="2400" dirty="0" err="1"/>
              <a:t>contrato</a:t>
            </a:r>
            <a:r>
              <a:rPr lang="en-US" sz="2400" dirty="0"/>
              <a:t> de </a:t>
            </a:r>
            <a:r>
              <a:rPr lang="en-US" sz="2400" dirty="0" err="1"/>
              <a:t>intercâmbio</a:t>
            </a:r>
            <a:r>
              <a:rPr lang="en-US" sz="2400" dirty="0"/>
              <a:t> do que de </a:t>
            </a:r>
            <a:r>
              <a:rPr lang="en-US" sz="2400" dirty="0" err="1"/>
              <a:t>financiamento</a:t>
            </a:r>
            <a:r>
              <a:rPr lang="en-US" sz="2400" dirty="0"/>
              <a:t>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Lease-Back: </a:t>
            </a:r>
            <a:r>
              <a:rPr lang="en-US" sz="2400" dirty="0" err="1"/>
              <a:t>Ativo</a:t>
            </a:r>
            <a:r>
              <a:rPr lang="en-US" sz="2400" dirty="0"/>
              <a:t> da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vendido</a:t>
            </a:r>
            <a:r>
              <a:rPr lang="en-US" sz="2400" dirty="0"/>
              <a:t> para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, que </a:t>
            </a:r>
            <a:r>
              <a:rPr lang="en-US" sz="2400" dirty="0" err="1"/>
              <a:t>imediatamente</a:t>
            </a:r>
            <a:r>
              <a:rPr lang="en-US" sz="2400" dirty="0"/>
              <a:t> a </a:t>
            </a:r>
            <a:r>
              <a:rPr lang="en-US" sz="2400" dirty="0" err="1"/>
              <a:t>arrenda</a:t>
            </a:r>
            <a:r>
              <a:rPr lang="en-US" sz="2400" dirty="0"/>
              <a:t> de volta, com </a:t>
            </a:r>
            <a:r>
              <a:rPr lang="en-US" sz="2400" dirty="0" err="1"/>
              <a:t>opcão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. </a:t>
            </a:r>
            <a:r>
              <a:rPr lang="en-US" sz="2400" dirty="0" err="1"/>
              <a:t>Proprietário</a:t>
            </a:r>
            <a:r>
              <a:rPr lang="en-US" sz="2400" dirty="0"/>
              <a:t> </a:t>
            </a:r>
            <a:r>
              <a:rPr lang="en-US" sz="2400" dirty="0" err="1"/>
              <a:t>vira</a:t>
            </a:r>
            <a:r>
              <a:rPr lang="en-US" sz="2400" dirty="0"/>
              <a:t> </a:t>
            </a:r>
            <a:r>
              <a:rPr lang="en-US" sz="2400" dirty="0" err="1"/>
              <a:t>arrendatário</a:t>
            </a:r>
            <a:r>
              <a:rPr lang="en-US" sz="2400" dirty="0"/>
              <a:t>. </a:t>
            </a:r>
            <a:r>
              <a:rPr lang="en-US" sz="2400" dirty="0" err="1"/>
              <a:t>Consegue</a:t>
            </a:r>
            <a:r>
              <a:rPr lang="en-US" sz="2400" dirty="0"/>
              <a:t>-se </a:t>
            </a:r>
            <a:r>
              <a:rPr lang="en-US" sz="2400" dirty="0" err="1"/>
              <a:t>liquidez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24C90E-46AE-4946-8834-DD87BB2F5E9E}"/>
              </a:ext>
            </a:extLst>
          </p:cNvPr>
          <p:cNvSpPr txBox="1"/>
          <p:nvPr/>
        </p:nvSpPr>
        <p:spPr>
          <a:xfrm>
            <a:off x="477982" y="2847109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Modalidades</a:t>
            </a:r>
          </a:p>
        </p:txBody>
      </p:sp>
    </p:spTree>
    <p:extLst>
      <p:ext uri="{BB962C8B-B14F-4D97-AF65-F5344CB8AC3E}">
        <p14:creationId xmlns:p14="http://schemas.microsoft.com/office/powerpoint/2010/main" val="271027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C4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F38D4-3CF1-1C4C-8EF3-3077AEEC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Um exercício de qualificação jurídica...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32B182-4175-DE4C-8537-F8319E5E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2" r="6666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A18FE-2395-FE4D-ACCA-694A32C1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650" y="782947"/>
            <a:ext cx="3640094" cy="529210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FFFF"/>
                </a:solidFill>
              </a:rPr>
              <a:t>Caso o valor residual seja adiantado, pago concomitantemente com o  valor mensal de arrendamento, isso altera a qualificação jurídica para compra e venda?</a:t>
            </a:r>
          </a:p>
          <a:p>
            <a:pPr marL="0" indent="0">
              <a:buNone/>
            </a:pPr>
            <a:endParaRPr lang="pt-B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FFFF"/>
                </a:solidFill>
              </a:rPr>
              <a:t>Isso tem consequências importantes, pois na compra e venda há restituição do preço com a resolução do contrato, mesmo que com dedução de eventual cláusula penal</a:t>
            </a:r>
          </a:p>
        </p:txBody>
      </p:sp>
    </p:spTree>
    <p:extLst>
      <p:ext uri="{BB962C8B-B14F-4D97-AF65-F5344CB8AC3E}">
        <p14:creationId xmlns:p14="http://schemas.microsoft.com/office/powerpoint/2010/main" val="1415141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09EF1F-6622-BF44-A633-FD0B73F0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Súmula 564, do STJ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2CB9D-D691-1042-B15A-EC8556D8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No caso de reintegração de posse em arrendamento mercantil financeiro, quando a soma da importância antecipada a título de valor residual garantido (VRG) com o valor da venda do bem ultrapassar o total do VRG previsto contratualmente, o arrendatário terá direito de receber a respectiva diferença, cabendo, porém, se estipulado no contrato, o prévio desconto de outras despesas ou encargos pactuados”.</a:t>
            </a:r>
          </a:p>
        </p:txBody>
      </p:sp>
    </p:spTree>
    <p:extLst>
      <p:ext uri="{BB962C8B-B14F-4D97-AF65-F5344CB8AC3E}">
        <p14:creationId xmlns:p14="http://schemas.microsoft.com/office/powerpoint/2010/main" val="271163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72DA-26A8-964C-B641-1CB21298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pt-BR" sz="2800"/>
              <a:t>QUAIS OS PROBLEMAS COM AS GARANTIAS REAIS SOBRE BENS ALHEIOS?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2E7635-4B18-9148-AE89-38AC15F1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8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052ED-CE81-2540-9096-A1A3E182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PARA EXPROPRIAR UM BEM DO DEVEDOR, É NECESSÁRIA A INTERVENÇAO DE UMA JUÍZA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ISSO IMPLICA PROCESSO MOROSO DE EXECUCAO: EMBARGOS (COM POSSIBILIDADE DE EFEITO SUSPENSIVO), AVALIACAO JUDICIAL, HASTA, ETC...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7516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72DA-26A8-964C-B641-1CB21298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pt-BR" sz="2800"/>
              <a:t>QUAIS OS PROBLEMAS COM AS GARANTIAS REAIS SOBRE BENS ALHEIOS?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931710-5267-3645-848E-48F443433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0" r="23235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052ED-CE81-2540-9096-A1A3E182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53" y="2279018"/>
            <a:ext cx="5609219" cy="414256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t-BR" sz="1800" dirty="0"/>
              <a:t>Como bem integra ainda o patrimônio do devedor, </a:t>
            </a:r>
          </a:p>
          <a:p>
            <a:pPr marL="0" indent="0" algn="just">
              <a:buNone/>
            </a:pPr>
            <a:r>
              <a:rPr lang="pt-BR" sz="1800" dirty="0"/>
              <a:t>pode ser penhorado por outros credores. </a:t>
            </a:r>
          </a:p>
          <a:p>
            <a:pPr marL="0" indent="0" algn="just">
              <a:buNone/>
            </a:pPr>
            <a:r>
              <a:rPr lang="pt-BR" sz="1800" dirty="0"/>
              <a:t>Nesse caso, pode ser instaurado CONCURSO ESPECIAL (que atrasa ainda mais a resolução da disputa)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Créditos privilegiados  prevalecem sobre os reais.</a:t>
            </a:r>
          </a:p>
          <a:p>
            <a:pPr marL="0" indent="0" algn="just">
              <a:buNone/>
            </a:pPr>
            <a:r>
              <a:rPr lang="pt-BR" sz="1800" b="1" dirty="0"/>
              <a:t>Parágrafo único</a:t>
            </a:r>
            <a:r>
              <a:rPr lang="pt-BR" sz="1800" dirty="0"/>
              <a:t>. Recaindo mais de uma penhora sobre o mesmo bem, cada exequente conservará o seu título de preferência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Créditos de mesma ordem de prioridade,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PRIOR TEMPORE POTIOR IURE</a:t>
            </a:r>
          </a:p>
        </p:txBody>
      </p:sp>
    </p:spTree>
    <p:extLst>
      <p:ext uri="{BB962C8B-B14F-4D97-AF65-F5344CB8AC3E}">
        <p14:creationId xmlns:p14="http://schemas.microsoft.com/office/powerpoint/2010/main" val="124069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7931DD-F6E4-9646-AF3E-0F9EB9E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pt-BR" sz="4100"/>
              <a:t>Titulares de garantias reais participam de RJ e Falência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38B70DA7-B368-4E4C-A87C-887A178C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/>
          </a:bodyPr>
          <a:lstStyle/>
          <a:p>
            <a:r>
              <a:rPr lang="pt-BR" sz="2400"/>
              <a:t>Na RJ, em classe separada (mas com risco de CRAM DOWN)</a:t>
            </a:r>
          </a:p>
          <a:p>
            <a:endParaRPr lang="pt-BR" sz="2400"/>
          </a:p>
          <a:p>
            <a:endParaRPr lang="pt-BR" sz="2400"/>
          </a:p>
          <a:p>
            <a:r>
              <a:rPr lang="pt-BR" sz="2400"/>
              <a:t>Na falência, sua  posição não é tão prioritária como se pretende.... </a:t>
            </a:r>
          </a:p>
        </p:txBody>
      </p:sp>
    </p:spTree>
    <p:extLst>
      <p:ext uri="{BB962C8B-B14F-4D97-AF65-F5344CB8AC3E}">
        <p14:creationId xmlns:p14="http://schemas.microsoft.com/office/powerpoint/2010/main" val="3391898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4" name="CaixaDeTexto 1">
            <a:extLst>
              <a:ext uri="{FF2B5EF4-FFF2-40B4-BE49-F238E27FC236}">
                <a16:creationId xmlns:a16="http://schemas.microsoft.com/office/drawing/2014/main" id="{4802103C-C90B-4948-887D-5FEFC0DE6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41081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00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33CA54-1139-004F-9C32-4073E6A7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001793"/>
            <a:ext cx="6716272" cy="2854415"/>
          </a:xfrm>
          <a:prstGeom prst="rect">
            <a:avLst/>
          </a:prstGeom>
        </p:spPr>
      </p:pic>
      <p:pic>
        <p:nvPicPr>
          <p:cNvPr id="1026" name="Picture 2" descr="Financiamento imobiliário deve crescer em 2021, mas terá últimos meses de  juros baixos; confira taxas | Economia | G1">
            <a:extLst>
              <a:ext uri="{FF2B5EF4-FFF2-40B4-BE49-F238E27FC236}">
                <a16:creationId xmlns:a16="http://schemas.microsoft.com/office/drawing/2014/main" id="{34BF4EF8-0E97-3E4E-897C-21A2C6CC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580733"/>
            <a:ext cx="4172712" cy="56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F6FAE2-163A-8644-8775-68EF146827EE}"/>
              </a:ext>
            </a:extLst>
          </p:cNvPr>
          <p:cNvSpPr txBox="1"/>
          <p:nvPr/>
        </p:nvSpPr>
        <p:spPr>
          <a:xfrm>
            <a:off x="484632" y="580732"/>
            <a:ext cx="773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 POR QUE AS TAXAS SÃO TÃO DIFERENTES?</a:t>
            </a:r>
          </a:p>
        </p:txBody>
      </p:sp>
    </p:spTree>
    <p:extLst>
      <p:ext uri="{BB962C8B-B14F-4D97-AF65-F5344CB8AC3E}">
        <p14:creationId xmlns:p14="http://schemas.microsoft.com/office/powerpoint/2010/main" val="399904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A50024-345A-AF4D-8BC7-56EF1AB17B59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/>
              <a:t>POR QUE SÃO TÃO DIFERENTES?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/>
              <a:t>COMO O DIREITO COMERCIAL INFLUI NA ECONOMIA?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/>
              <a:t> </a:t>
            </a: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4AB4F8-E69A-8746-83FF-0BF708CA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5" y="2714687"/>
            <a:ext cx="4806086" cy="3291840"/>
          </a:xfrm>
          <a:prstGeom prst="rect">
            <a:avLst/>
          </a:prstGeom>
        </p:spPr>
      </p:pic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8E055A6-4821-5B46-8B0F-2E28420E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484" y="2989285"/>
            <a:ext cx="4974336" cy="2798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5A39F90-CB23-7248-B3A3-2B837A625E36}"/>
              </a:ext>
            </a:extLst>
          </p:cNvPr>
          <p:cNvSpPr txBox="1"/>
          <p:nvPr/>
        </p:nvSpPr>
        <p:spPr>
          <a:xfrm>
            <a:off x="1288473" y="823763"/>
            <a:ext cx="985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Como o direito comercial afeta  diretamente a vida das pessoas?</a:t>
            </a:r>
          </a:p>
        </p:txBody>
      </p:sp>
    </p:spTree>
    <p:extLst>
      <p:ext uri="{BB962C8B-B14F-4D97-AF65-F5344CB8AC3E}">
        <p14:creationId xmlns:p14="http://schemas.microsoft.com/office/powerpoint/2010/main" val="390504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E138A48-031B-2F4F-9D53-CBD39B36C6D4}"/>
              </a:ext>
            </a:extLst>
          </p:cNvPr>
          <p:cNvSpPr txBox="1">
            <a:spLocks/>
          </p:cNvSpPr>
          <p:nvPr/>
        </p:nvSpPr>
        <p:spPr>
          <a:xfrm>
            <a:off x="1078092" y="855998"/>
            <a:ext cx="4284418" cy="144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4CA615D-3E9D-1A4F-80A5-2654024DFC6D}"/>
              </a:ext>
            </a:extLst>
          </p:cNvPr>
          <p:cNvSpPr txBox="1">
            <a:spLocks/>
          </p:cNvSpPr>
          <p:nvPr/>
        </p:nvSpPr>
        <p:spPr>
          <a:xfrm>
            <a:off x="7534003" y="671332"/>
            <a:ext cx="3960246" cy="146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rgbClr val="BA0B2F"/>
                </a:solidFill>
                <a:latin typeface="Arial" charset="0"/>
                <a:ea typeface="+mn-ea"/>
                <a:cs typeface="+mn-cs"/>
              </a:defRPr>
            </a:lvl1pPr>
            <a:lvl2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Estrutura-se como uma cisão da propriedade.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BF8587-239E-D040-99F5-DD49A728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091"/>
          <a:stretch/>
        </p:blipFill>
        <p:spPr>
          <a:xfrm>
            <a:off x="1884597" y="2031726"/>
            <a:ext cx="9889790" cy="39494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55E9BB-8ABD-A146-9679-309F05E784D6}"/>
              </a:ext>
            </a:extLst>
          </p:cNvPr>
          <p:cNvSpPr txBox="1"/>
          <p:nvPr/>
        </p:nvSpPr>
        <p:spPr>
          <a:xfrm>
            <a:off x="1713054" y="855998"/>
            <a:ext cx="358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Alienação fiduciária em garantia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580A9D-EC5B-EB43-8295-582ECA123531}"/>
              </a:ext>
            </a:extLst>
          </p:cNvPr>
          <p:cNvSpPr/>
          <p:nvPr/>
        </p:nvSpPr>
        <p:spPr>
          <a:xfrm>
            <a:off x="5612694" y="3244334"/>
            <a:ext cx="966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lienação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F3FEC3-5C21-7F4C-8337-EBCF886B906F}"/>
              </a:ext>
            </a:extLst>
          </p:cNvPr>
          <p:cNvSpPr txBox="1"/>
          <p:nvPr/>
        </p:nvSpPr>
        <p:spPr>
          <a:xfrm>
            <a:off x="665018" y="866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88AB20-7A84-E049-A507-0E5414538A47}"/>
              </a:ext>
            </a:extLst>
          </p:cNvPr>
          <p:cNvSpPr txBox="1"/>
          <p:nvPr/>
        </p:nvSpPr>
        <p:spPr>
          <a:xfrm>
            <a:off x="9351818" y="6213764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 TEMPORÁRIA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7300F5-BF90-CE4C-B7FA-4880C90964B8}"/>
              </a:ext>
            </a:extLst>
          </p:cNvPr>
          <p:cNvSpPr txBox="1"/>
          <p:nvPr/>
        </p:nvSpPr>
        <p:spPr>
          <a:xfrm>
            <a:off x="1330036" y="6338455"/>
            <a:ext cx="453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DEVEDOR TEM POSSE DIRETA E DOMÍNIO UTIL</a:t>
            </a:r>
          </a:p>
        </p:txBody>
      </p:sp>
    </p:spTree>
    <p:extLst>
      <p:ext uri="{BB962C8B-B14F-4D97-AF65-F5344CB8AC3E}">
        <p14:creationId xmlns:p14="http://schemas.microsoft.com/office/powerpoint/2010/main" val="2925846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CADEF-7E3C-455A-A54F-31F939DBE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C24C9-AFD1-480A-807F-C3575EFA244F}">
  <ds:schemaRefs>
    <ds:schemaRef ds:uri="http://www.w3.org/XML/1998/namespace"/>
    <ds:schemaRef ds:uri="http://purl.org/dc/elements/1.1/"/>
    <ds:schemaRef ds:uri="http://schemas.openxmlformats.org/package/2006/metadata/core-properties"/>
    <ds:schemaRef ds:uri="4c414ac8-549e-4ca5-81e3-16b3f3eb5c24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ebba5f7d-3b76-4a58-9735-74f0064eafba"/>
  </ds:schemaRefs>
</ds:datastoreItem>
</file>

<file path=customXml/itemProps3.xml><?xml version="1.0" encoding="utf-8"?>
<ds:datastoreItem xmlns:ds="http://schemas.openxmlformats.org/officeDocument/2006/customXml" ds:itemID="{53D270E3-63A0-4D87-8619-8AA9FEF2C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Macintosh PowerPoint</Application>
  <PresentationFormat>Widescreen</PresentationFormat>
  <Paragraphs>206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do Office</vt:lpstr>
      <vt:lpstr>Garantias dos Negócios Empresariais Fiança, Hipoteca,  Alienação Fiduciária,  leasing  </vt:lpstr>
      <vt:lpstr>GARANTIAS PESSOAIS X REAIS</vt:lpstr>
      <vt:lpstr>QUAIS OS PROBLEMAS COM AS GARANTIAS REAIS SOBRE BENS ALHEIOS?</vt:lpstr>
      <vt:lpstr>QUAIS OS PROBLEMAS COM AS GARANTIAS REAIS SOBRE BENS ALHEIOS?</vt:lpstr>
      <vt:lpstr>Titulares de garantias reais participam de RJ e Falência</vt:lpstr>
      <vt:lpstr>Apresentação do PowerPoint</vt:lpstr>
      <vt:lpstr>Apresentação do PowerPoint</vt:lpstr>
      <vt:lpstr>Apresentação do PowerPoint</vt:lpstr>
      <vt:lpstr>Apresentação do PowerPoint</vt:lpstr>
      <vt:lpstr>Pode ser dada como garantia autônoma para nova dívida, em lugar do financiamento para a aquisição do bem objeto da fidúcia</vt:lpstr>
      <vt:lpstr>Apresentação do PowerPoint</vt:lpstr>
      <vt:lpstr>Apresentação do PowerPoint</vt:lpstr>
      <vt:lpstr>Apresentação do PowerPoint</vt:lpstr>
      <vt:lpstr>Apresentação do PowerPoint</vt:lpstr>
      <vt:lpstr>Regra geral </vt:lpstr>
      <vt:lpstr>EXCEÇÃO:  No caso de  bem imóvel, extinção da dívida remanescente</vt:lpstr>
      <vt:lpstr>Se for adjudicado para credor, e valor de avaliação for menor que o crédito?</vt:lpstr>
      <vt:lpstr>Mas e se forem vários os bens dados em garantia fiduciária, e um deles for leiloado?</vt:lpstr>
      <vt:lpstr>Apresentação do PowerPoint</vt:lpstr>
      <vt:lpstr>Apresentação do PowerPoint</vt:lpstr>
      <vt:lpstr>Apresentação do PowerPoint</vt:lpstr>
      <vt:lpstr>Como funciona o leasing?</vt:lpstr>
      <vt:lpstr>Apresentação do PowerPoint</vt:lpstr>
      <vt:lpstr>Apresentação do PowerPoint</vt:lpstr>
      <vt:lpstr>Apresentação do PowerPoint</vt:lpstr>
      <vt:lpstr>Um exercício de qualificação jurídica...</vt:lpstr>
      <vt:lpstr>Súmula 564, do STJ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Garantias dos Negócios Empresariais Fiança, Hipoteca,  Alienação Fiduciária,  leasing  </dc:title>
  <dc:creator>Ruy Pereira Camilo Junior</dc:creator>
  <cp:lastModifiedBy>Ruy Camilo</cp:lastModifiedBy>
  <cp:revision>2</cp:revision>
  <dcterms:created xsi:type="dcterms:W3CDTF">2022-05-31T02:57:58Z</dcterms:created>
  <dcterms:modified xsi:type="dcterms:W3CDTF">2023-06-19T23:54:40Z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