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01" r:id="rId2"/>
    <p:sldId id="302" r:id="rId3"/>
    <p:sldId id="319" r:id="rId4"/>
    <p:sldId id="322" r:id="rId5"/>
    <p:sldId id="323" r:id="rId6"/>
    <p:sldId id="320" r:id="rId7"/>
    <p:sldId id="303" r:id="rId8"/>
    <p:sldId id="304" r:id="rId9"/>
    <p:sldId id="324" r:id="rId10"/>
    <p:sldId id="305" r:id="rId11"/>
    <p:sldId id="308" r:id="rId12"/>
    <p:sldId id="309" r:id="rId13"/>
    <p:sldId id="325" r:id="rId14"/>
    <p:sldId id="326" r:id="rId15"/>
    <p:sldId id="306" r:id="rId16"/>
    <p:sldId id="310" r:id="rId17"/>
    <p:sldId id="311" r:id="rId18"/>
    <p:sldId id="312" r:id="rId19"/>
    <p:sldId id="313" r:id="rId20"/>
    <p:sldId id="314" r:id="rId21"/>
    <p:sldId id="315" r:id="rId22"/>
    <p:sldId id="317" r:id="rId23"/>
    <p:sldId id="316" r:id="rId24"/>
    <p:sldId id="268" r:id="rId25"/>
    <p:sldId id="271" r:id="rId26"/>
    <p:sldId id="275" r:id="rId27"/>
    <p:sldId id="276" r:id="rId28"/>
    <p:sldId id="277" r:id="rId29"/>
    <p:sldId id="278" r:id="rId30"/>
    <p:sldId id="281" r:id="rId31"/>
    <p:sldId id="280" r:id="rId32"/>
    <p:sldId id="283" r:id="rId33"/>
    <p:sldId id="284" r:id="rId34"/>
    <p:sldId id="285" r:id="rId35"/>
    <p:sldId id="286" r:id="rId36"/>
    <p:sldId id="290" r:id="rId37"/>
    <p:sldId id="291" r:id="rId38"/>
    <p:sldId id="293" r:id="rId39"/>
    <p:sldId id="298" r:id="rId40"/>
    <p:sldId id="300" r:id="rId4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3300"/>
    <a:srgbClr val="A50021"/>
    <a:srgbClr val="FFFFCC"/>
    <a:srgbClr val="0066FF"/>
    <a:srgbClr val="FF3300"/>
    <a:srgbClr val="474A81"/>
    <a:srgbClr val="F09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196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fld id="{253B8E97-D99C-4A85-BA0E-39EE01875D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10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fld id="{79050DCD-2A64-406B-8ADA-862A9E85B0F0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36" tIns="49868" rIns="99736" bIns="49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7773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C9FACB-7D77-478B-A554-BC3F759B615C}" type="slidenum">
              <a:rPr lang="en-US"/>
              <a:pPr/>
              <a:t>1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623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0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50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79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7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14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867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0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30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457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37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1D01C-13E4-4478-9514-CA2C32BB922D}" type="slidenum">
              <a:rPr lang="en-US"/>
              <a:pPr/>
              <a:t>2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0581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11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92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4415AC-1304-485E-844B-C5A3CBEC1FB1}" type="slidenum">
              <a:rPr lang="en-US"/>
              <a:pPr/>
              <a:t>24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088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92742-B7CB-4A18-B592-7A1BCF7B52D8}" type="slidenum">
              <a:rPr lang="en-US"/>
              <a:pPr/>
              <a:t>25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914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63495-DED8-43C9-926A-7A72E8B3FD21}" type="slidenum">
              <a:rPr lang="en-US"/>
              <a:pPr/>
              <a:t>26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7364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2E7413-DD9C-4E0A-8234-DF39E1E503EF}" type="slidenum">
              <a:rPr lang="en-US"/>
              <a:pPr/>
              <a:t>27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735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633DE-16F9-4AAE-AD28-181551126FA8}" type="slidenum">
              <a:rPr lang="en-US"/>
              <a:pPr/>
              <a:t>28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4366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085C8-D8E5-4B02-AAF2-E63476265588}" type="slidenum">
              <a:rPr lang="en-US"/>
              <a:pPr/>
              <a:t>29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686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6CB0C-FBD6-4BA2-8DA2-167A421C4C6C}" type="slidenum">
              <a:rPr lang="en-US"/>
              <a:pPr/>
              <a:t>30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7430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2E9A3-CE47-4814-99BF-E1CA4AD9F3EE}" type="slidenum">
              <a:rPr lang="en-US"/>
              <a:pPr/>
              <a:t>31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11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28F73-81CC-40F0-B979-70B0FE2EF9B0}" type="slidenum">
              <a:rPr lang="en-US"/>
              <a:pPr/>
              <a:t>3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1447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4B8C1-A27F-4868-9B01-26C5314BFA10}" type="slidenum">
              <a:rPr lang="en-US"/>
              <a:pPr/>
              <a:t>32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9979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B23D0-8EA4-4498-991A-70D300039B4D}" type="slidenum">
              <a:rPr lang="en-US"/>
              <a:pPr/>
              <a:t>33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0903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6947B-0BF3-411C-90C6-8F6DC8A84BE1}" type="slidenum">
              <a:rPr lang="en-US"/>
              <a:pPr/>
              <a:t>34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6431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ECA16-9CAA-4073-8F8F-2032A8DE6FE0}" type="slidenum">
              <a:rPr lang="en-US"/>
              <a:pPr/>
              <a:t>35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7980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53AC8-8A0D-4997-97A3-6E5BC597ECDB}" type="slidenum">
              <a:rPr lang="en-US"/>
              <a:pPr/>
              <a:t>36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3708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D29CA-CD0D-47B9-B6A5-F661CF0419DC}" type="slidenum">
              <a:rPr lang="en-US"/>
              <a:pPr/>
              <a:t>37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6794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A28EC-3636-4E84-BED4-E3C6FC4F66CD}" type="slidenum">
              <a:rPr lang="en-US"/>
              <a:pPr/>
              <a:t>38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1510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E7C46-0F0B-4A1E-BDA4-1489E693FE3D}" type="slidenum">
              <a:rPr lang="en-US"/>
              <a:pPr/>
              <a:t>39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1252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63E6F-D3E3-44CD-8503-ABA4C1E5C353}" type="slidenum">
              <a:rPr lang="en-US"/>
              <a:pPr/>
              <a:t>40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118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692A9-7DB9-40C5-8A4B-BA4F8621766B}" type="slidenum">
              <a:rPr lang="en-US"/>
              <a:pPr/>
              <a:t>4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884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E7830-40B3-4C54-A248-CCD6BFB70C4E}" type="slidenum">
              <a:rPr lang="en-US"/>
              <a:pPr/>
              <a:t>5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332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E2D13-3A61-471C-87AD-ED1B950DBBF3}" type="slidenum">
              <a:rPr lang="en-US"/>
              <a:pPr/>
              <a:t>6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211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24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50DCD-2A64-406B-8ADA-862A9E85B0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20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3597C2-BAB2-41EB-8E81-E131D614CD60}" type="slidenum">
              <a:rPr lang="en-US"/>
              <a:pPr/>
              <a:t>9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83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98120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7912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CC">
                <a:gamma/>
                <a:tint val="2000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39825" y="6470650"/>
            <a:ext cx="2357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96963" y="6451600"/>
            <a:ext cx="226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9A0E"/>
        </a:buClr>
        <a:buSzPct val="69000"/>
        <a:buFont typeface="Monotype Sorts" pitchFamily="2" charset="2"/>
        <a:buChar char="u"/>
        <a:tabLst>
          <a:tab pos="333375" algn="l"/>
          <a:tab pos="857250" algn="l"/>
        </a:tabLst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ä"/>
        <a:tabLst>
          <a:tab pos="333375" algn="l"/>
          <a:tab pos="857250" algn="l"/>
        </a:tabLst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tabLst>
          <a:tab pos="333375" algn="l"/>
          <a:tab pos="857250" algn="l"/>
        </a:tabLst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381000"/>
            <a:ext cx="4032250" cy="6143625"/>
          </a:xfrm>
        </p:spPr>
        <p:txBody>
          <a:bodyPr/>
          <a:lstStyle/>
          <a:p>
            <a:r>
              <a:rPr lang="pt-BR" sz="3600" dirty="0"/>
              <a:t>Introdução à Economia</a:t>
            </a:r>
            <a:br>
              <a:rPr lang="pt-BR" sz="3600" dirty="0"/>
            </a:br>
            <a:r>
              <a:rPr lang="pt-BR" sz="3600" dirty="0"/>
              <a:t>Curso de Ciências dos Alimentos</a:t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2400" dirty="0"/>
              <a:t>Introdução ao Estudo da Economia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Prof. Pedro Marques</a:t>
            </a:r>
            <a:r>
              <a:rPr lang="pt-BR" sz="2400" dirty="0"/>
              <a:t/>
            </a:r>
            <a:br>
              <a:rPr lang="pt-BR" sz="2400" dirty="0"/>
            </a:br>
            <a:endParaRPr lang="en-US" sz="2400" dirty="0"/>
          </a:p>
        </p:txBody>
      </p:sp>
      <p:pic>
        <p:nvPicPr>
          <p:cNvPr id="352261" name="Picture 5" descr="chap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48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na investigação em Economia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Comportamento humano é imprevisível</a:t>
            </a:r>
          </a:p>
          <a:p>
            <a:r>
              <a:rPr lang="pt-BR" dirty="0" smtClean="0"/>
              <a:t>Somos parte do problema ...</a:t>
            </a:r>
          </a:p>
          <a:p>
            <a:r>
              <a:rPr lang="pt-BR" dirty="0" smtClean="0"/>
              <a:t>Nossos experimentos aprendem com o tempo ...</a:t>
            </a:r>
          </a:p>
          <a:p>
            <a:r>
              <a:rPr lang="pt-BR" dirty="0" smtClean="0"/>
              <a:t>É </a:t>
            </a:r>
            <a:r>
              <a:rPr lang="pt-BR" dirty="0" err="1" smtClean="0"/>
              <a:t>impossivel</a:t>
            </a:r>
            <a:r>
              <a:rPr lang="pt-BR" dirty="0" smtClean="0"/>
              <a:t> manter tudo o mais constante (</a:t>
            </a:r>
            <a:r>
              <a:rPr lang="pt-BR" dirty="0" err="1" smtClean="0"/>
              <a:t>coeteris</a:t>
            </a:r>
            <a:r>
              <a:rPr lang="pt-BR" dirty="0" smtClean="0"/>
              <a:t> </a:t>
            </a:r>
            <a:r>
              <a:rPr lang="pt-BR" dirty="0" err="1" smtClean="0"/>
              <a:t>paribus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modelagens</a:t>
            </a:r>
          </a:p>
          <a:p>
            <a:r>
              <a:rPr lang="pt-BR" dirty="0" smtClean="0"/>
              <a:t>Positivismo x </a:t>
            </a:r>
            <a:r>
              <a:rPr lang="pt-BR" dirty="0" err="1" smtClean="0"/>
              <a:t>normativismo</a:t>
            </a: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71414"/>
            <a:ext cx="7772400" cy="619108"/>
          </a:xfrm>
        </p:spPr>
        <p:txBody>
          <a:bodyPr/>
          <a:lstStyle/>
          <a:p>
            <a:r>
              <a:rPr lang="pt-BR" dirty="0" smtClean="0"/>
              <a:t>Problema econômico básico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pt-BR" dirty="0" smtClean="0"/>
              <a:t>Recursos físicos existentes na terra são limitados</a:t>
            </a:r>
          </a:p>
          <a:p>
            <a:r>
              <a:rPr lang="pt-BR" dirty="0" smtClean="0"/>
              <a:t>Necessidades humanas são ilimitadas</a:t>
            </a:r>
          </a:p>
          <a:p>
            <a:r>
              <a:rPr lang="pt-BR" dirty="0" smtClean="0"/>
              <a:t>Isto resulta em </a:t>
            </a:r>
            <a:r>
              <a:rPr lang="pt-BR" dirty="0" err="1" smtClean="0"/>
              <a:t>escasse</a:t>
            </a:r>
            <a:endParaRPr lang="pt-BR" dirty="0" smtClean="0"/>
          </a:p>
          <a:p>
            <a:pPr lvl="1"/>
            <a:r>
              <a:rPr lang="pt-BR" dirty="0" smtClean="0"/>
              <a:t>Isto é, não existem bens e serviços suficientes para todos</a:t>
            </a:r>
          </a:p>
          <a:p>
            <a:pPr lvl="1"/>
            <a:r>
              <a:rPr lang="pt-BR" dirty="0" smtClean="0"/>
              <a:t>Como fazer esta divisão ?</a:t>
            </a:r>
          </a:p>
          <a:p>
            <a:r>
              <a:rPr lang="pt-BR" dirty="0" smtClean="0"/>
              <a:t>Economia é a </a:t>
            </a:r>
            <a:r>
              <a:rPr lang="pt-BR" dirty="0" err="1" smtClean="0"/>
              <a:t>ciencia</a:t>
            </a:r>
            <a:r>
              <a:rPr lang="pt-BR" dirty="0" smtClean="0"/>
              <a:t> social que se ocupa da administração dos recursos escassos entre usos alternativos e fins competitivos</a:t>
            </a: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</a:t>
            </a:r>
            <a:r>
              <a:rPr lang="pt-BR" dirty="0" err="1" smtClean="0"/>
              <a:t>economicos</a:t>
            </a:r>
            <a:r>
              <a:rPr lang="pt-BR" dirty="0" smtClean="0"/>
              <a:t> 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e quanto produzir ?</a:t>
            </a:r>
          </a:p>
          <a:p>
            <a:r>
              <a:rPr lang="pt-BR" dirty="0" smtClean="0"/>
              <a:t>Como produzir ?</a:t>
            </a:r>
          </a:p>
          <a:p>
            <a:r>
              <a:rPr lang="pt-BR" dirty="0" smtClean="0"/>
              <a:t>Para quem produzir ?</a:t>
            </a: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669" y="1322765"/>
            <a:ext cx="5784643" cy="433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3921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Fronteira de possibilidades de produção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Mostra as várias combinações de produto que uma economia pode produzir dados os recursos e a tecnologia disponíveis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411989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8" y="-24"/>
            <a:ext cx="8929718" cy="357190"/>
          </a:xfrm>
        </p:spPr>
        <p:txBody>
          <a:bodyPr/>
          <a:lstStyle/>
          <a:p>
            <a:r>
              <a:rPr lang="pt-BR" sz="2800" dirty="0" smtClean="0"/>
              <a:t>Curva de transformação e custo de oportunidade</a:t>
            </a:r>
            <a:endParaRPr lang="pt-BR" sz="2800" dirty="0"/>
          </a:p>
        </p:txBody>
      </p:sp>
      <p:pic>
        <p:nvPicPr>
          <p:cNvPr id="356354" name="Picture 2" descr="C:\Users\Pedro\Pictures\2010-02-24\00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104"/>
            <a:ext cx="9144000" cy="63964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de oportunidade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Numa economia em pleno emprego, precisa-se sempre deixar de produzir um bem para produzir outro bem.</a:t>
            </a:r>
          </a:p>
          <a:p>
            <a:r>
              <a:rPr lang="pt-BR" dirty="0" smtClean="0"/>
              <a:t>Por exemplo, em B(carros = 140, camisas = 10), e se passasse para C(carros = 120, camisas = 20), o custo de oportunidade seria de 20.000 carros</a:t>
            </a:r>
          </a:p>
          <a:p>
            <a:r>
              <a:rPr lang="pt-BR" dirty="0" smtClean="0"/>
              <a:t>Sacrifício do que se deixou de produzir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Extensão do conceito de custo de oportunidade: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Dos alunos: quanto deixam de receber de salário para estar estudando</a:t>
            </a:r>
          </a:p>
          <a:p>
            <a:r>
              <a:rPr lang="pt-BR" dirty="0" smtClean="0"/>
              <a:t>Do capital: quanto ele poderia estar rendendo (taxa de juros da poupança)</a:t>
            </a:r>
          </a:p>
          <a:p>
            <a:r>
              <a:rPr lang="pt-BR" dirty="0" smtClean="0"/>
              <a:t>Por que </a:t>
            </a:r>
            <a:r>
              <a:rPr lang="pt-BR" dirty="0" err="1" smtClean="0"/>
              <a:t>voces</a:t>
            </a:r>
            <a:r>
              <a:rPr lang="pt-BR" dirty="0" smtClean="0"/>
              <a:t> vão ver aposentados lavando os carros em casa e não vêm executivos fazendo isso ?</a:t>
            </a:r>
          </a:p>
          <a:p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pt-BR" sz="2800" dirty="0" smtClean="0"/>
              <a:t>Custos crescentes e rendimentos decrescentes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857916"/>
          </a:xfrm>
        </p:spPr>
        <p:txBody>
          <a:bodyPr/>
          <a:lstStyle/>
          <a:p>
            <a:r>
              <a:rPr lang="pt-BR" dirty="0" smtClean="0"/>
              <a:t>A medida que se está produzindo pouco de um bem, diminuir a produção ainda mais fica </a:t>
            </a:r>
            <a:r>
              <a:rPr lang="pt-BR" dirty="0" err="1" smtClean="0"/>
              <a:t>dificil</a:t>
            </a:r>
            <a:r>
              <a:rPr lang="pt-BR" dirty="0" smtClean="0"/>
              <a:t>, “é caro” e tem-se que abrir mão de muito do outro bem</a:t>
            </a:r>
          </a:p>
          <a:p>
            <a:pPr lvl="1"/>
            <a:r>
              <a:rPr lang="pt-BR" dirty="0" smtClean="0"/>
              <a:t>Custo de oportunidade é alto</a:t>
            </a:r>
          </a:p>
          <a:p>
            <a:r>
              <a:rPr lang="pt-BR" dirty="0" smtClean="0"/>
              <a:t>Ao contrário, quando se está produzindo muito de um bem, pode-se abrir mão de algumas unidades com relativa facilidade porque farão pouca falta</a:t>
            </a:r>
          </a:p>
          <a:p>
            <a:pPr lvl="1"/>
            <a:r>
              <a:rPr lang="pt-BR" dirty="0" smtClean="0"/>
              <a:t>Custo de oportunidade é baixo</a:t>
            </a: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091518" cy="547670"/>
          </a:xfrm>
        </p:spPr>
        <p:txBody>
          <a:bodyPr/>
          <a:lstStyle/>
          <a:p>
            <a:r>
              <a:rPr lang="pt-BR" dirty="0" smtClean="0"/>
              <a:t>Organizações econômicas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929330"/>
          </a:xfrm>
        </p:spPr>
        <p:txBody>
          <a:bodyPr/>
          <a:lstStyle/>
          <a:p>
            <a:r>
              <a:rPr lang="pt-BR" dirty="0" smtClean="0"/>
              <a:t>A teoria da mão invisível de </a:t>
            </a:r>
            <a:r>
              <a:rPr lang="pt-BR" dirty="0" err="1" smtClean="0"/>
              <a:t>Adan</a:t>
            </a:r>
            <a:r>
              <a:rPr lang="pt-BR" dirty="0" smtClean="0"/>
              <a:t> Smith</a:t>
            </a:r>
          </a:p>
          <a:p>
            <a:pPr lvl="1"/>
            <a:r>
              <a:rPr lang="pt-BR" dirty="0" smtClean="0"/>
              <a:t>Todas pessoas são movidas por pensamentos </a:t>
            </a:r>
            <a:r>
              <a:rPr lang="pt-BR" dirty="0" err="1" smtClean="0"/>
              <a:t>egoistas</a:t>
            </a:r>
            <a:r>
              <a:rPr lang="pt-BR" dirty="0" smtClean="0"/>
              <a:t> no sentido de procurarem o melhor para si próprio (e para sua </a:t>
            </a:r>
            <a:r>
              <a:rPr lang="pt-BR" dirty="0" err="1" smtClean="0"/>
              <a:t>familia</a:t>
            </a:r>
            <a:r>
              <a:rPr lang="pt-BR" dirty="0" smtClean="0"/>
              <a:t>, amigos, etc.)</a:t>
            </a:r>
          </a:p>
          <a:p>
            <a:pPr lvl="1"/>
            <a:r>
              <a:rPr lang="pt-BR" dirty="0" smtClean="0"/>
              <a:t>Se cada um for livre para fazer isso, a sociedade e a economia se desenvolvem</a:t>
            </a:r>
          </a:p>
          <a:p>
            <a:pPr lvl="1"/>
            <a:r>
              <a:rPr lang="pt-BR" dirty="0" smtClean="0"/>
              <a:t>Qual o papel do governo ?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Objetivos do Curso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sz="2400"/>
              <a:t>Este curso visa apresentar os princípios da teoria microeconômica e macroeconômica de modo a permitir aos alunos o entendimento do que vem a ser economia e qual o seu objeto de estudo. Ao final do curso os alunos deverão estar dominando os conceitos econômicos básicos e capazes de analisar e entender os fatos econômicos diários relacionados ao seu campo de atuação.</a:t>
            </a:r>
          </a:p>
          <a:p>
            <a:pPr>
              <a:lnSpc>
                <a:spcPct val="80000"/>
              </a:lnSpc>
            </a:pPr>
            <a:r>
              <a:rPr lang="pt-BR" sz="2400"/>
              <a:t>Necessidades curriculares (micro, macro, desenvolvimento econômico)</a:t>
            </a:r>
          </a:p>
          <a:p>
            <a:pPr>
              <a:lnSpc>
                <a:spcPct val="80000"/>
              </a:lnSpc>
            </a:pPr>
            <a:r>
              <a:rPr lang="pt-BR" sz="2400"/>
              <a:t>Acrescentei conhecimentos básicos que acho importantes para sobrevivência como cidadão e profissional, mantendo as exigências  curriculares</a:t>
            </a: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sistema de preços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Economia livre x economia centralizada</a:t>
            </a:r>
          </a:p>
          <a:p>
            <a:pPr lvl="1"/>
            <a:r>
              <a:rPr lang="pt-BR" dirty="0" smtClean="0"/>
              <a:t>Numa economia livre, de mercado, o preço é o grande sinalizador do que deve ser produzido.</a:t>
            </a:r>
          </a:p>
          <a:p>
            <a:r>
              <a:rPr lang="pt-BR" dirty="0" smtClean="0"/>
              <a:t>O conceito de lucro</a:t>
            </a:r>
          </a:p>
          <a:p>
            <a:r>
              <a:rPr lang="pt-BR" dirty="0" smtClean="0"/>
              <a:t>O preço é o grande sinalizador na economia de mercado</a:t>
            </a: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71414"/>
            <a:ext cx="8786874" cy="333356"/>
          </a:xfrm>
        </p:spPr>
        <p:txBody>
          <a:bodyPr/>
          <a:lstStyle/>
          <a:p>
            <a:r>
              <a:rPr lang="pt-BR" sz="3200" dirty="0" smtClean="0"/>
              <a:t>Elementos de uma economia capitalista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57166"/>
            <a:ext cx="8858280" cy="6500834"/>
          </a:xfrm>
        </p:spPr>
        <p:txBody>
          <a:bodyPr/>
          <a:lstStyle/>
          <a:p>
            <a:r>
              <a:rPr lang="pt-BR" dirty="0" smtClean="0"/>
              <a:t>Capital</a:t>
            </a:r>
          </a:p>
          <a:p>
            <a:pPr lvl="1"/>
            <a:r>
              <a:rPr lang="pt-BR" dirty="0" smtClean="0"/>
              <a:t>Normalmente, entendido como certa soma de dinheiro</a:t>
            </a:r>
          </a:p>
          <a:p>
            <a:pPr lvl="1"/>
            <a:r>
              <a:rPr lang="pt-BR" dirty="0" smtClean="0"/>
              <a:t>Usaremos o conceito de conjunto (estoque) de bens econômicos tais como máquinas, fábricas, </a:t>
            </a:r>
            <a:r>
              <a:rPr lang="pt-BR" dirty="0" err="1" smtClean="0"/>
              <a:t>etc</a:t>
            </a:r>
            <a:r>
              <a:rPr lang="pt-BR" dirty="0" smtClean="0"/>
              <a:t>, capazes de produzir bens e serviços</a:t>
            </a:r>
          </a:p>
          <a:p>
            <a:pPr lvl="1"/>
            <a:r>
              <a:rPr lang="pt-BR" dirty="0" smtClean="0"/>
              <a:t>Propriedade privada</a:t>
            </a:r>
          </a:p>
          <a:p>
            <a:pPr lvl="2"/>
            <a:r>
              <a:rPr lang="pt-BR" dirty="0" smtClean="0"/>
              <a:t>Nossa economia recebe nome de capitalismo porque esse capital é propriedade privada de alguém que recebe nome de capitalista </a:t>
            </a:r>
          </a:p>
          <a:p>
            <a:pPr lvl="1"/>
            <a:r>
              <a:rPr lang="pt-BR" dirty="0" smtClean="0"/>
              <a:t>Capital </a:t>
            </a:r>
            <a:r>
              <a:rPr lang="pt-BR" dirty="0" err="1" smtClean="0"/>
              <a:t>tangivel</a:t>
            </a:r>
            <a:r>
              <a:rPr lang="pt-BR" dirty="0" smtClean="0"/>
              <a:t>: capital na sua forma física (equipamentos, preditos,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Capital Intangível:quando é representado por documentos, papéis</a:t>
            </a:r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pt-BR" sz="3200" dirty="0" smtClean="0"/>
              <a:t>Elementos da economia capitalista: o trabalho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5357826"/>
          </a:xfrm>
        </p:spPr>
        <p:txBody>
          <a:bodyPr/>
          <a:lstStyle/>
          <a:p>
            <a:r>
              <a:rPr lang="pt-BR" dirty="0" smtClean="0"/>
              <a:t>Um dos alicerces da nossa economia</a:t>
            </a:r>
          </a:p>
          <a:p>
            <a:r>
              <a:rPr lang="pt-BR" dirty="0" smtClean="0"/>
              <a:t>Original </a:t>
            </a:r>
            <a:r>
              <a:rPr lang="pt-BR" dirty="0" err="1" smtClean="0"/>
              <a:t>endowment</a:t>
            </a:r>
            <a:endParaRPr lang="pt-BR" dirty="0" smtClean="0"/>
          </a:p>
          <a:p>
            <a:r>
              <a:rPr lang="pt-BR" dirty="0" smtClean="0"/>
              <a:t>Como deve ser a repartição dos resultados entre o trabalho ? </a:t>
            </a:r>
          </a:p>
          <a:p>
            <a:pPr lvl="1"/>
            <a:r>
              <a:rPr lang="pt-BR" dirty="0" smtClean="0"/>
              <a:t>Capacidade de trabalho ?</a:t>
            </a:r>
          </a:p>
          <a:p>
            <a:pPr lvl="1"/>
            <a:r>
              <a:rPr lang="pt-BR" dirty="0" smtClean="0"/>
              <a:t>Conhecimento ?</a:t>
            </a:r>
          </a:p>
          <a:p>
            <a:pPr lvl="1"/>
            <a:r>
              <a:rPr lang="pt-BR" dirty="0" smtClean="0"/>
              <a:t>Origem (família) ?</a:t>
            </a:r>
          </a:p>
          <a:p>
            <a:r>
              <a:rPr lang="pt-BR" dirty="0" smtClean="0"/>
              <a:t>Especialização e divisão do trabalho</a:t>
            </a:r>
          </a:p>
          <a:p>
            <a:r>
              <a:rPr lang="pt-BR" dirty="0" smtClean="0"/>
              <a:t>Capital humano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Economia de escambo</a:t>
            </a:r>
          </a:p>
          <a:p>
            <a:r>
              <a:rPr lang="pt-BR" dirty="0" smtClean="0"/>
              <a:t>Troca, reserva de valor, unidade de conta e padrão para pagamento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143000"/>
          </a:xfrm>
        </p:spPr>
        <p:txBody>
          <a:bodyPr/>
          <a:lstStyle/>
          <a:p>
            <a:r>
              <a:rPr lang="pt-BR" sz="3200" dirty="0" smtClean="0"/>
              <a:t>Elementos de uma economia capitalista: a moeda</a:t>
            </a:r>
            <a:endParaRPr lang="pt-BR" sz="3200" dirty="0"/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/>
              <a:t>Economistas estudam. . . </a:t>
            </a:r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/>
              <a:t>Como as pessoas tomam decisões.</a:t>
            </a:r>
          </a:p>
          <a:p>
            <a:r>
              <a:rPr lang="pt-BR"/>
              <a:t>Como as pessoas interagem entre si.</a:t>
            </a:r>
          </a:p>
          <a:p>
            <a:r>
              <a:rPr lang="pt-BR"/>
              <a:t>As forças e tendências que afetam a economia como um todo.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0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0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0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08963" cy="863600"/>
          </a:xfrm>
          <a:noFill/>
          <a:ln/>
        </p:spPr>
        <p:txBody>
          <a:bodyPr lIns="90488" tIns="44450" rIns="90488" bIns="44450"/>
          <a:lstStyle/>
          <a:p>
            <a:r>
              <a:rPr lang="pt-BR" sz="3600"/>
              <a:t>Dez Princípios de Economia</a:t>
            </a:r>
            <a:r>
              <a:rPr lang="pt-BR" sz="3800"/>
              <a:t> </a:t>
            </a:r>
            <a:br>
              <a:rPr lang="pt-BR" sz="3800"/>
            </a:br>
            <a:r>
              <a:rPr lang="pt-BR" sz="3800"/>
              <a:t>1. Pessoas Enfrentam </a:t>
            </a:r>
            <a:r>
              <a:rPr lang="pt-BR" sz="3800" i="1"/>
              <a:t>Tradeoffs</a:t>
            </a:r>
            <a:r>
              <a:rPr lang="pt-BR" sz="3800"/>
              <a:t>.</a:t>
            </a:r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54737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/>
              <a:t>Para conseguir alguma coisa, usualmente temos que abrir mão de outra.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BR" sz="2800"/>
              <a:t>	 </a:t>
            </a:r>
            <a:r>
              <a:rPr lang="pt-BR" sz="2800">
                <a:solidFill>
                  <a:schemeClr val="accent2"/>
                </a:solidFill>
                <a:latin typeface="Monotype Sorts" pitchFamily="2" charset="2"/>
              </a:rPr>
              <a:t></a:t>
            </a:r>
            <a:r>
              <a:rPr lang="pt-BR" sz="2800"/>
              <a:t> Armamento vs. Manteiga; Alimentação vs. Vestuário; Lazer vs. Trabalho; Eficiência vs. Eqüidade</a:t>
            </a:r>
          </a:p>
          <a:p>
            <a:pPr>
              <a:lnSpc>
                <a:spcPct val="90000"/>
              </a:lnSpc>
            </a:pPr>
            <a:r>
              <a:rPr lang="pt-BR" sz="2800">
                <a:solidFill>
                  <a:srgbClr val="9234DB"/>
                </a:solidFill>
              </a:rPr>
              <a:t>Eficiência </a:t>
            </a:r>
            <a:r>
              <a:rPr lang="pt-BR" sz="2800"/>
              <a:t>significa que a sociedade produz tudo que é possivel com o  uso de seus recursos escassos.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Escassez x tecnologia x conhecimento</a:t>
            </a:r>
          </a:p>
          <a:p>
            <a:pPr>
              <a:lnSpc>
                <a:spcPct val="90000"/>
              </a:lnSpc>
            </a:pPr>
            <a:r>
              <a:rPr lang="pt-BR" sz="2800">
                <a:solidFill>
                  <a:srgbClr val="9234DB"/>
                </a:solidFill>
              </a:rPr>
              <a:t>Equidade </a:t>
            </a:r>
            <a:r>
              <a:rPr lang="pt-BR" sz="2800"/>
              <a:t>significa uma justa distribuição da prosperidade econômica entre os membros da sociedade.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3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3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3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3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3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115888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2. O custo de alguma coisa é o que você desiste para obtê-la.</a:t>
            </a:r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989888" cy="5373687"/>
          </a:xfrm>
          <a:noFill/>
          <a:ln/>
        </p:spPr>
        <p:txBody>
          <a:bodyPr lIns="90488" tIns="44450" rIns="90488" bIns="44450"/>
          <a:lstStyle/>
          <a:p>
            <a:r>
              <a:rPr lang="pt-BR" sz="2800">
                <a:solidFill>
                  <a:srgbClr val="9234DB"/>
                </a:solidFill>
              </a:rPr>
              <a:t>Custo de oportunidade </a:t>
            </a:r>
            <a:r>
              <a:rPr lang="pt-BR" sz="2800"/>
              <a:t>é o que se abre mão para obter alguma coisa.</a:t>
            </a:r>
          </a:p>
          <a:p>
            <a:r>
              <a:rPr lang="pt-BR" sz="2800"/>
              <a:t>É o quanto você ganharia numa atividade alternativa mais rentável</a:t>
            </a:r>
          </a:p>
          <a:p>
            <a:pPr lvl="1"/>
            <a:r>
              <a:rPr lang="pt-BR" sz="2400"/>
              <a:t>Por que executivos não lavam seus carros, não dirigem seus próprios carros em viagens de negócios, etc.</a:t>
            </a:r>
          </a:p>
          <a:p>
            <a:pPr lvl="1"/>
            <a:r>
              <a:rPr lang="pt-BR" sz="2400"/>
              <a:t>Custo de oportunidade do estudante, da dona de casa, do lixeiro, do médico.</a:t>
            </a:r>
          </a:p>
          <a:p>
            <a:pPr lvl="1"/>
            <a:r>
              <a:rPr lang="pt-BR" sz="2400"/>
              <a:t>Custo de oportunidade do dinheiro !!!</a:t>
            </a:r>
          </a:p>
          <a:p>
            <a:r>
              <a:rPr lang="pt-BR" sz="2800"/>
              <a:t>Decisões exigem a comparação entre custos e benefícios de alternativas.</a:t>
            </a:r>
          </a:p>
          <a:p>
            <a:pPr lvl="1"/>
            <a:endParaRPr lang="pt-BR" sz="2400"/>
          </a:p>
        </p:txBody>
      </p:sp>
    </p:spTree>
  </p:cSld>
  <p:clrMapOvr>
    <a:masterClrMapping/>
  </p:clrMapOvr>
  <p:transition spd="slow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8534" name="Rectangle 6"/>
          <p:cNvSpPr>
            <a:spLocks noGrp="1" noChangeArrowheads="1"/>
          </p:cNvSpPr>
          <p:nvPr>
            <p:ph type="title"/>
          </p:nvPr>
        </p:nvSpPr>
        <p:spPr>
          <a:xfrm>
            <a:off x="290513" y="115888"/>
            <a:ext cx="8458200" cy="151130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3. Pessoas racionais pensam em contribuições e custos na margem.</a:t>
            </a:r>
          </a:p>
        </p:txBody>
      </p:sp>
      <p:sp>
        <p:nvSpPr>
          <p:cNvPr id="278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484313"/>
            <a:ext cx="8062913" cy="5229225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  <a:tabLst>
                <a:tab pos="742950" algn="l"/>
              </a:tabLst>
            </a:pPr>
            <a:r>
              <a:rPr lang="pt-BR" sz="2400">
                <a:solidFill>
                  <a:srgbClr val="9234DB"/>
                </a:solidFill>
              </a:rPr>
              <a:t>O que é uma pessoa racional </a:t>
            </a:r>
            <a:r>
              <a:rPr lang="en-US" sz="2000"/>
              <a:t>?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2000"/>
              <a:t>Pergunte para esposa, marido, filhos </a:t>
            </a:r>
          </a:p>
          <a:p>
            <a:pPr lvl="2">
              <a:lnSpc>
                <a:spcPct val="80000"/>
              </a:lnSpc>
              <a:tabLst>
                <a:tab pos="742950" algn="l"/>
              </a:tabLst>
            </a:pPr>
            <a:r>
              <a:rPr lang="pt-BR" sz="1800"/>
              <a:t>Costumam chamá-lo de chato, pão-duro, etc.</a:t>
            </a:r>
          </a:p>
          <a:p>
            <a:pPr>
              <a:lnSpc>
                <a:spcPct val="80000"/>
              </a:lnSpc>
              <a:tabLst>
                <a:tab pos="742950" algn="l"/>
              </a:tabLst>
            </a:pPr>
            <a:r>
              <a:rPr lang="pt-BR" sz="2400">
                <a:solidFill>
                  <a:srgbClr val="9234DB"/>
                </a:solidFill>
              </a:rPr>
              <a:t>Alterações marginais </a:t>
            </a:r>
            <a:r>
              <a:rPr lang="pt-BR" sz="2400"/>
              <a:t>são pequenos ajustes incrementais a um plano de ação.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2000"/>
              <a:t>Receita Marginal= acréscimo na receita advinda da venda de uma unidade adicional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2000"/>
              <a:t>Custo Marginal=acréscimo no custo advindo da produção de uma unidade adicional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tabLst>
                <a:tab pos="742950" algn="l"/>
              </a:tabLst>
            </a:pPr>
            <a:r>
              <a:rPr lang="pt-BR" sz="2000">
                <a:latin typeface="Monotype Sorts" pitchFamily="2" charset="2"/>
              </a:rPr>
              <a:t>	</a:t>
            </a:r>
            <a:r>
              <a:rPr lang="pt-BR" sz="2000">
                <a:solidFill>
                  <a:schemeClr val="accent2"/>
                </a:solidFill>
                <a:latin typeface="Monotype Sorts" pitchFamily="2" charset="2"/>
              </a:rPr>
              <a:t></a:t>
            </a:r>
            <a:r>
              <a:rPr lang="pt-BR" sz="2000"/>
              <a:t> As pessoas tomam decisões comparando custos e benefícios na margem.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1800"/>
              <a:t>Suponha custo de uma empresa aérea para um certo vôo seja de US$ 100.000,00 com 200 passageiros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1800"/>
              <a:t>Custo Médio= 100.000/200 = 500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1800"/>
              <a:t>Existem lugares vazios. A empresa deveria vender uma passagem por US$ 300,00 </a:t>
            </a:r>
            <a:r>
              <a:rPr lang="en-US" sz="1800"/>
              <a:t>?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en-US" sz="1800"/>
              <a:t>Sim, porque o custo adicional de um passageiro (CMa) é praticamente zero e a receita advinda deste último passageiro (RMa) é maior, portanto, a venda desta passagem adicional é lucrativa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8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8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8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8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8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8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8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85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85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85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85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115888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4. Pessoas respondem a incentivos.</a:t>
            </a:r>
          </a:p>
        </p:txBody>
      </p:sp>
      <p:sp>
        <p:nvSpPr>
          <p:cNvPr id="279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7847012" cy="6192838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pt-BR" sz="2400"/>
              <a:t>Pessoas tomam decisões baseando-se nos Benefícios e Custos adicionais</a:t>
            </a:r>
          </a:p>
          <a:p>
            <a:pPr lvl="1">
              <a:lnSpc>
                <a:spcPct val="80000"/>
              </a:lnSpc>
            </a:pPr>
            <a:r>
              <a:rPr lang="pt-BR" sz="2000"/>
              <a:t>O ser humano é egoista</a:t>
            </a:r>
          </a:p>
          <a:p>
            <a:pPr lvl="1">
              <a:lnSpc>
                <a:spcPct val="80000"/>
              </a:lnSpc>
            </a:pPr>
            <a:r>
              <a:rPr lang="pt-BR" sz="2000"/>
              <a:t>Ele sempre vai querer tirar vantagem e se aproveitar</a:t>
            </a:r>
          </a:p>
          <a:p>
            <a:pPr lvl="1">
              <a:lnSpc>
                <a:spcPct val="80000"/>
              </a:lnSpc>
            </a:pPr>
            <a:r>
              <a:rPr lang="pt-BR" sz="2000"/>
              <a:t>Assimetria  da informação</a:t>
            </a:r>
          </a:p>
          <a:p>
            <a:pPr>
              <a:lnSpc>
                <a:spcPct val="80000"/>
              </a:lnSpc>
            </a:pPr>
            <a:r>
              <a:rPr lang="pt-BR" sz="2400"/>
              <a:t>Se o preço da gasolina aumenta, a pessoas preferem andar de transporte coletivo, possuírem carros menores, etc.</a:t>
            </a:r>
          </a:p>
          <a:p>
            <a:pPr>
              <a:lnSpc>
                <a:spcPct val="80000"/>
              </a:lnSpc>
            </a:pPr>
            <a:r>
              <a:rPr lang="pt-BR" sz="2400"/>
              <a:t>Muitos carros no centro, congestionam as cidades → prefeituras criam taxas de estacionamento, impostos, para incentivarem as pessoas a andarem de transporte coletivo</a:t>
            </a:r>
          </a:p>
          <a:p>
            <a:pPr>
              <a:lnSpc>
                <a:spcPct val="80000"/>
              </a:lnSpc>
            </a:pPr>
            <a:r>
              <a:rPr lang="pt-BR" sz="2400"/>
              <a:t>A decisão de escolher uma alternativa acontece quando o     </a:t>
            </a:r>
            <a:r>
              <a:rPr lang="pt-BR" sz="2400" i="1">
                <a:solidFill>
                  <a:srgbClr val="9234DB"/>
                </a:solidFill>
              </a:rPr>
              <a:t>BM &gt; CM</a:t>
            </a:r>
            <a:r>
              <a:rPr lang="pt-BR" sz="2400"/>
              <a:t>.</a:t>
            </a:r>
          </a:p>
          <a:p>
            <a:pPr algn="ctr">
              <a:lnSpc>
                <a:spcPct val="80000"/>
              </a:lnSpc>
              <a:spcBef>
                <a:spcPct val="53000"/>
              </a:spcBef>
              <a:buFont typeface="Monotype Sorts" pitchFamily="2" charset="2"/>
              <a:buNone/>
            </a:pPr>
            <a:r>
              <a:rPr lang="pt-BR" sz="1800"/>
              <a:t>		 </a:t>
            </a:r>
            <a:r>
              <a:rPr lang="pt-BR" sz="1800" i="1">
                <a:solidFill>
                  <a:srgbClr val="9234DB"/>
                </a:solidFill>
              </a:rPr>
              <a:t>BM</a:t>
            </a:r>
            <a:r>
              <a:rPr lang="pt-BR" sz="1800"/>
              <a:t> = Benefício Marginal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pt-BR" sz="1800"/>
              <a:t>		 </a:t>
            </a:r>
            <a:r>
              <a:rPr lang="pt-BR" sz="1800" i="1">
                <a:solidFill>
                  <a:srgbClr val="9234DB"/>
                </a:solidFill>
              </a:rPr>
              <a:t>CM</a:t>
            </a:r>
            <a:r>
              <a:rPr lang="pt-BR" sz="1800"/>
              <a:t> = Custo Marginal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pt-BR" sz="180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9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9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9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9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9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95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95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95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95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0582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 sz="3400"/>
              <a:t>5. O comércio pode melhorar a situação de todos.</a:t>
            </a:r>
          </a:p>
        </p:txBody>
      </p:sp>
      <p:sp>
        <p:nvSpPr>
          <p:cNvPr id="2805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/>
              <a:t>Pessoas ganham da sua habilidade de comercializar um com o outro.</a:t>
            </a:r>
          </a:p>
          <a:p>
            <a:r>
              <a:rPr lang="pt-BR"/>
              <a:t>Competição resulta em ganhos com comercialização</a:t>
            </a:r>
          </a:p>
          <a:p>
            <a:r>
              <a:rPr lang="pt-BR"/>
              <a:t>O comércio permite com que as pessoas se especializem naquilo que fazem melhor.</a:t>
            </a:r>
          </a:p>
        </p:txBody>
      </p:sp>
      <p:sp>
        <p:nvSpPr>
          <p:cNvPr id="280584" name="Rectangle 8"/>
          <p:cNvSpPr>
            <a:spLocks noChangeArrowheads="1"/>
          </p:cNvSpPr>
          <p:nvPr/>
        </p:nvSpPr>
        <p:spPr bwMode="auto">
          <a:xfrm>
            <a:off x="2732088" y="2371725"/>
            <a:ext cx="4899025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0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05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05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pensa o economista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t-BR" sz="2000"/>
              <a:t>De economista, médico e louco todos nós temos um pouco ...</a:t>
            </a:r>
          </a:p>
          <a:p>
            <a:pPr lvl="1"/>
            <a:r>
              <a:rPr lang="pt-BR" sz="2000"/>
              <a:t>O que difere o economista da pessoa comum</a:t>
            </a:r>
          </a:p>
          <a:p>
            <a:pPr lvl="2"/>
            <a:r>
              <a:rPr lang="pt-BR" sz="1800"/>
              <a:t>Entender o mundo ao seu redor do ponto de vista do economista</a:t>
            </a:r>
          </a:p>
          <a:p>
            <a:pPr lvl="1"/>
            <a:r>
              <a:rPr lang="pt-BR" sz="2000"/>
              <a:t>Dificuldades de ensinar economia:</a:t>
            </a:r>
          </a:p>
          <a:p>
            <a:pPr lvl="2"/>
            <a:r>
              <a:rPr lang="pt-BR" sz="1800"/>
              <a:t>todo mundo acha que entende, tem sua opinião</a:t>
            </a:r>
          </a:p>
          <a:p>
            <a:pPr lvl="2"/>
            <a:r>
              <a:rPr lang="pt-BR" sz="1800"/>
              <a:t>dificuldade de isolar causa e efeito</a:t>
            </a:r>
          </a:p>
          <a:p>
            <a:pPr lvl="2"/>
            <a:r>
              <a:rPr lang="pt-BR" sz="1800"/>
              <a:t>dificuldade com idéias pré-concebidas (positivismo x normativismo)</a:t>
            </a:r>
          </a:p>
          <a:p>
            <a:pPr lvl="2"/>
            <a:r>
              <a:rPr lang="pt-BR" sz="1800"/>
              <a:t>somos parte e causadores do  processo</a:t>
            </a:r>
          </a:p>
          <a:p>
            <a:pPr lvl="2"/>
            <a:r>
              <a:rPr lang="pt-BR" sz="1800"/>
              <a:t>as pessoas aprendem ...</a:t>
            </a:r>
          </a:p>
          <a:p>
            <a:pPr lvl="2"/>
            <a:r>
              <a:rPr lang="pt-BR" sz="1800"/>
              <a:t>modelos teóricos x realidade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42350" cy="5373687"/>
          </a:xfrm>
        </p:spPr>
        <p:txBody>
          <a:bodyPr/>
          <a:lstStyle/>
          <a:p>
            <a:r>
              <a:rPr lang="pt-BR" sz="2000"/>
              <a:t>“ Cada pessoa ... não está cuidando de promover o interesse público ... Busca apenas seu próprio ganho ... conduzido por uma mão invisível ... Buscando seu próprio interesse, ele muitas vezes promove o interesse da sociedade melhor do que se estivesse buscando fazê-lo.”</a:t>
            </a:r>
          </a:p>
          <a:p>
            <a:pPr lvl="1"/>
            <a:r>
              <a:rPr lang="pt-BR" sz="1800"/>
              <a:t>o pressuposto é que cada um, egoisticamente (próprio do ser humano), busca o melhor para si.</a:t>
            </a:r>
          </a:p>
          <a:p>
            <a:pPr lvl="1"/>
            <a:r>
              <a:rPr lang="pt-BR" sz="1800"/>
              <a:t>se todos agirem assim, a sociedade como um todo se beneficiará</a:t>
            </a:r>
          </a:p>
          <a:p>
            <a:pPr lvl="1"/>
            <a:r>
              <a:rPr lang="pt-BR" sz="1800"/>
              <a:t>papel das instituições para limitar o egoismo individual e garantir o cumprimento dos contratos  </a:t>
            </a:r>
          </a:p>
          <a:p>
            <a:pPr lvl="1"/>
            <a:r>
              <a:rPr lang="pt-BR" sz="1800"/>
              <a:t>quando o governo intervém com impostos, taxas, barreiras, está impedindo a livre movimentação dos preços, indivíduos perdem seu referencial para tomada de decisões e impede que a mão invisível coordene o movimento que permite às pessoas procurarem o melhor individualmente.</a:t>
            </a:r>
          </a:p>
          <a:p>
            <a:pPr lvl="1"/>
            <a:r>
              <a:rPr lang="pt-BR" sz="1800"/>
              <a:t>consequentemente, a sociedade como um todo se prejudica</a:t>
            </a:r>
          </a:p>
          <a:p>
            <a:pPr lvl="1"/>
            <a:r>
              <a:rPr lang="pt-BR" sz="1800"/>
              <a:t>Exemplo: lei do inquilinato, legislação trabalhista na zona rural, leis de proteção ao livre comércio, etc.</a:t>
            </a:r>
          </a:p>
          <a:p>
            <a:endParaRPr lang="pt-BR" sz="2000"/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685800" y="115888"/>
            <a:ext cx="7772400" cy="1312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pt-BR" sz="2600" b="1" i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6. </a:t>
            </a:r>
            <a:r>
              <a:rPr lang="pt-BR" sz="3000" b="1" i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Os mercados são, em geral, uma boa forma de organizar a atividade econômica</a:t>
            </a:r>
            <a:endParaRPr lang="pt-BR" sz="2600" b="1" i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68375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6. Os mercados são ... </a:t>
            </a:r>
            <a:endParaRPr lang="pt-BR" sz="3300"/>
          </a:p>
        </p:txBody>
      </p:sp>
      <p:sp>
        <p:nvSpPr>
          <p:cNvPr id="2826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640762" cy="5256212"/>
          </a:xfrm>
          <a:noFill/>
          <a:ln/>
        </p:spPr>
        <p:txBody>
          <a:bodyPr lIns="90488" tIns="44450" rIns="90488" bIns="44450"/>
          <a:lstStyle/>
          <a:p>
            <a:r>
              <a:rPr lang="pt-BR" sz="2800"/>
              <a:t>As Famílias e as Firmas interagem como se guiadas por uma “mão invisível.” </a:t>
            </a:r>
          </a:p>
          <a:p>
            <a:r>
              <a:rPr lang="pt-BR" sz="2800"/>
              <a:t>Preços são os instrumentos pelos quais a “mão invisível” dirige a atividade econômica</a:t>
            </a:r>
          </a:p>
          <a:p>
            <a:r>
              <a:rPr lang="pt-BR" sz="2800"/>
              <a:t>Numa </a:t>
            </a:r>
            <a:r>
              <a:rPr lang="pt-BR" sz="2800">
                <a:solidFill>
                  <a:srgbClr val="9234DB"/>
                </a:solidFill>
              </a:rPr>
              <a:t>economia de mercado</a:t>
            </a:r>
            <a:r>
              <a:rPr lang="pt-BR" sz="2800"/>
              <a:t>, as Famílias decidem o que comprar e para quem trabalhar.</a:t>
            </a:r>
          </a:p>
          <a:p>
            <a:pPr lvl="1"/>
            <a:r>
              <a:rPr lang="pt-BR" sz="2400"/>
              <a:t>Preço é o fator de decisão e o sinalisador da economia</a:t>
            </a:r>
          </a:p>
          <a:p>
            <a:pPr lvl="1"/>
            <a:r>
              <a:rPr lang="pt-BR" sz="2400"/>
              <a:t>As Firmas decidem quem contratam e o que produzem. </a:t>
            </a:r>
          </a:p>
          <a:p>
            <a:r>
              <a:rPr lang="pt-BR" sz="2800"/>
              <a:t>Economias centralizadas: decisões são tomadas por órgãos de planejamento</a:t>
            </a:r>
          </a:p>
        </p:txBody>
      </p:sp>
    </p:spTree>
  </p:cSld>
  <p:clrMapOvr>
    <a:masterClrMapping/>
  </p:clrMapOvr>
  <p:transition spd="slow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5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570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7640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7. Os governos podem às vezes melhorar os resultados do mercado.</a:t>
            </a:r>
          </a:p>
        </p:txBody>
      </p:sp>
      <p:sp>
        <p:nvSpPr>
          <p:cNvPr id="285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  <a:noFill/>
          <a:ln/>
        </p:spPr>
        <p:txBody>
          <a:bodyPr lIns="90488" tIns="44450" rIns="90488" bIns="44450"/>
          <a:lstStyle/>
          <a:p>
            <a:r>
              <a:rPr lang="pt-BR" sz="2800">
                <a:solidFill>
                  <a:srgbClr val="9234DB"/>
                </a:solidFill>
              </a:rPr>
              <a:t>Falha de mercado </a:t>
            </a:r>
            <a:r>
              <a:rPr lang="pt-BR" sz="2800"/>
              <a:t>acontece quando o mercado, por si mesmo, fracassa em alocar recursos de forma eficiente.</a:t>
            </a:r>
          </a:p>
          <a:p>
            <a:r>
              <a:rPr lang="pt-BR" sz="2800"/>
              <a:t>Preços podem não estar refletindo os reais anseios da sociedade</a:t>
            </a:r>
          </a:p>
          <a:p>
            <a:r>
              <a:rPr lang="pt-BR" sz="2800"/>
              <a:t>Quando o mercado falha o governo pode intervir a fim de promover eficiência e equidade.</a:t>
            </a:r>
          </a:p>
        </p:txBody>
      </p:sp>
      <p:sp>
        <p:nvSpPr>
          <p:cNvPr id="285704" name="Rectangle 8"/>
          <p:cNvSpPr>
            <a:spLocks noChangeArrowheads="1"/>
          </p:cNvSpPr>
          <p:nvPr/>
        </p:nvSpPr>
        <p:spPr bwMode="auto">
          <a:xfrm>
            <a:off x="2732088" y="2371725"/>
            <a:ext cx="198437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slow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6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672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0020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7. Os governos podem às vezes melhorar os resultados do mercado.</a:t>
            </a:r>
          </a:p>
        </p:txBody>
      </p:sp>
      <p:sp>
        <p:nvSpPr>
          <p:cNvPr id="2867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08962" cy="4751387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pt-BR" sz="2400"/>
              <a:t>Falha de mercado pode ser causada por uma </a:t>
            </a:r>
            <a:r>
              <a:rPr lang="pt-BR" sz="2400">
                <a:solidFill>
                  <a:srgbClr val="9234DB"/>
                </a:solidFill>
              </a:rPr>
              <a:t>externalidade</a:t>
            </a:r>
            <a:r>
              <a:rPr lang="pt-BR" sz="2400"/>
              <a:t>, que é o impacto das ações de alguém sobre o bem-estar dos que estão ao redor. </a:t>
            </a:r>
          </a:p>
          <a:p>
            <a:pPr>
              <a:lnSpc>
                <a:spcPct val="80000"/>
              </a:lnSpc>
            </a:pPr>
            <a:r>
              <a:rPr lang="pt-BR" sz="2400"/>
              <a:t>Por exemplo, custos sociais de uma empresa poluente podem não estar se refletindo nos preços porque a empresa não tem que instalar filtros, despoluir, etc.</a:t>
            </a:r>
          </a:p>
          <a:p>
            <a:pPr>
              <a:lnSpc>
                <a:spcPct val="80000"/>
              </a:lnSpc>
            </a:pPr>
            <a:r>
              <a:rPr lang="pt-BR" sz="2400"/>
              <a:t>Empresa então produz mais barato só que a sociedade mais na frente tem que arcar com os custos de reparar os danos causados por aquela empresa.</a:t>
            </a:r>
          </a:p>
          <a:p>
            <a:pPr>
              <a:lnSpc>
                <a:spcPct val="80000"/>
              </a:lnSpc>
            </a:pPr>
            <a:r>
              <a:rPr lang="pt-BR" sz="2400"/>
              <a:t>Se estes custos fossem se refletissem nos preços, o produto seria comprado menos e a sociedade gastaria menos para reparar os danos por ele causados.</a:t>
            </a:r>
          </a:p>
          <a:p>
            <a:pPr lvl="1">
              <a:lnSpc>
                <a:spcPct val="80000"/>
              </a:lnSpc>
            </a:pPr>
            <a:r>
              <a:rPr lang="pt-BR" sz="2000"/>
              <a:t>Ex.: cigarros, usinas termo-elétricas e atômicas, armas, etc.</a:t>
            </a:r>
          </a:p>
        </p:txBody>
      </p:sp>
    </p:spTree>
  </p:cSld>
  <p:clrMapOvr>
    <a:masterClrMapping/>
  </p:clrMapOvr>
  <p:transition spd="slow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7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77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0020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7. Os governos podem às vezes melhorar os resultados do mercado.</a:t>
            </a:r>
          </a:p>
        </p:txBody>
      </p:sp>
      <p:sp>
        <p:nvSpPr>
          <p:cNvPr id="2877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07375" cy="4824412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/>
              <a:t>Falha de mercado também pode ser causada pelo </a:t>
            </a:r>
            <a:r>
              <a:rPr lang="pt-BR">
                <a:solidFill>
                  <a:srgbClr val="9234DB"/>
                </a:solidFill>
              </a:rPr>
              <a:t>poder do mercado</a:t>
            </a:r>
            <a:r>
              <a:rPr lang="pt-BR"/>
              <a:t>, que é a capacidade que um único ator (ou pequeno grupo de atores) tem para influenciar significativamente os preços de mercado. </a:t>
            </a:r>
          </a:p>
          <a:p>
            <a:pPr>
              <a:lnSpc>
                <a:spcPct val="90000"/>
              </a:lnSpc>
            </a:pPr>
            <a:r>
              <a:rPr lang="pt-BR"/>
              <a:t>Isto confunde os sinais de mercado (preços) e pode causar ineficiências, má distribuição de renda, injustiças sociais, etc.</a:t>
            </a:r>
          </a:p>
          <a:p>
            <a:pPr>
              <a:lnSpc>
                <a:spcPct val="90000"/>
              </a:lnSpc>
            </a:pPr>
            <a:r>
              <a:rPr lang="pt-BR"/>
              <a:t>Modelo E-C-D</a:t>
            </a:r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2732088" y="2371725"/>
            <a:ext cx="198437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slow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8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8774" name="Rectangle 6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13787" cy="1639887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8. O padrão de vida de um país depende de sua capacidade de produzir bens e serviços.</a:t>
            </a:r>
            <a:endParaRPr lang="pt-BR" sz="3200"/>
          </a:p>
        </p:txBody>
      </p:sp>
      <p:sp>
        <p:nvSpPr>
          <p:cNvPr id="2887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569325" cy="467995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  <a:tabLst>
                <a:tab pos="742950" algn="l"/>
              </a:tabLst>
            </a:pPr>
            <a:r>
              <a:rPr lang="pt-BR"/>
              <a:t>O Padrão de vida pode ser medido de várias formas: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tabLst>
                <a:tab pos="742950" algn="l"/>
              </a:tabLst>
            </a:pPr>
            <a:r>
              <a:rPr lang="pt-BR" sz="2800">
                <a:solidFill>
                  <a:schemeClr val="accent2"/>
                </a:solidFill>
                <a:latin typeface="Monotype Sorts" pitchFamily="2" charset="2"/>
              </a:rPr>
              <a:t></a:t>
            </a:r>
            <a:r>
              <a:rPr lang="pt-BR" sz="2800"/>
              <a:t>Comparando as rendas pessoais.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ä"/>
              <a:tabLst>
                <a:tab pos="742950" algn="l"/>
              </a:tabLst>
            </a:pPr>
            <a:r>
              <a:rPr lang="pt-BR" sz="2800"/>
              <a:t>Comparando o valor total de mercado da produção da nação. Quase todas as variações no padrão de vida são explicadas pelas diferenças na produtividade do países.</a:t>
            </a:r>
          </a:p>
          <a:p>
            <a:pPr>
              <a:lnSpc>
                <a:spcPct val="80000"/>
              </a:lnSpc>
              <a:tabLst>
                <a:tab pos="742950" algn="l"/>
              </a:tabLst>
            </a:pPr>
            <a:r>
              <a:rPr lang="pt-BR" sz="2800">
                <a:solidFill>
                  <a:srgbClr val="9234DB"/>
                </a:solidFill>
              </a:rPr>
              <a:t>Produtividade </a:t>
            </a:r>
            <a:r>
              <a:rPr lang="pt-BR" sz="2800"/>
              <a:t>é a quantidade de bens e serviços produzida em uma hora de trabalho.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2400" i="1">
                <a:solidFill>
                  <a:srgbClr val="9234DB"/>
                </a:solidFill>
              </a:rPr>
              <a:t>Produtividade Alta =  Altos padrões de vida</a:t>
            </a:r>
          </a:p>
          <a:p>
            <a:pPr lvl="1">
              <a:lnSpc>
                <a:spcPct val="80000"/>
              </a:lnSpc>
              <a:tabLst>
                <a:tab pos="742950" algn="l"/>
              </a:tabLst>
            </a:pPr>
            <a:r>
              <a:rPr lang="pt-BR" sz="2400"/>
              <a:t>Papel da educação</a:t>
            </a:r>
          </a:p>
          <a:p>
            <a:pPr>
              <a:lnSpc>
                <a:spcPct val="80000"/>
              </a:lnSpc>
              <a:tabLst>
                <a:tab pos="742950" algn="l"/>
              </a:tabLst>
            </a:pPr>
            <a:endParaRPr lang="pt-BR" sz="2800"/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2732088" y="2371725"/>
            <a:ext cx="274637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8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8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8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87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87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87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2870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34950"/>
            <a:ext cx="8077200" cy="113665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9. Os preços sobem quando o governo emite moeda demais.</a:t>
            </a:r>
            <a:endParaRPr lang="pt-BR" sz="3300"/>
          </a:p>
        </p:txBody>
      </p:sp>
      <p:sp>
        <p:nvSpPr>
          <p:cNvPr id="292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tabLst>
                <a:tab pos="742950" algn="l"/>
              </a:tabLst>
            </a:pPr>
            <a:r>
              <a:rPr lang="pt-BR">
                <a:solidFill>
                  <a:srgbClr val="9234DB"/>
                </a:solidFill>
              </a:rPr>
              <a:t>Inflação </a:t>
            </a:r>
            <a:r>
              <a:rPr lang="pt-BR"/>
              <a:t>é um aumento no nível geral de preços da economia.</a:t>
            </a:r>
          </a:p>
          <a:p>
            <a:pPr>
              <a:buFont typeface="Monotype Sorts" pitchFamily="2" charset="2"/>
              <a:buNone/>
              <a:tabLst>
                <a:tab pos="742950" algn="l"/>
              </a:tabLst>
            </a:pPr>
            <a:r>
              <a:rPr lang="pt-BR" sz="2800">
                <a:latin typeface="Monotype Sorts" pitchFamily="2" charset="2"/>
              </a:rPr>
              <a:t>	</a:t>
            </a:r>
            <a:r>
              <a:rPr lang="pt-BR" sz="2800">
                <a:solidFill>
                  <a:schemeClr val="accent2"/>
                </a:solidFill>
                <a:latin typeface="Monotype Sorts" pitchFamily="2" charset="2"/>
              </a:rPr>
              <a:t></a:t>
            </a:r>
            <a:r>
              <a:rPr lang="pt-BR" sz="2800">
                <a:solidFill>
                  <a:schemeClr val="accent2"/>
                </a:solidFill>
              </a:rPr>
              <a:t> </a:t>
            </a:r>
            <a:r>
              <a:rPr lang="pt-BR" sz="2800"/>
              <a:t>Uma possível causa da inflação é o crescimento 		na quantidade de dinheiro.</a:t>
            </a:r>
          </a:p>
          <a:p>
            <a:pPr lvl="1">
              <a:tabLst>
                <a:tab pos="742950" algn="l"/>
              </a:tabLst>
            </a:pPr>
            <a:r>
              <a:rPr lang="pt-BR" sz="2400"/>
              <a:t>Outra possível causa: D </a:t>
            </a:r>
            <a:r>
              <a:rPr lang="pt-BR" sz="3200" i="1">
                <a:solidFill>
                  <a:srgbClr val="9234DB"/>
                </a:solidFill>
                <a:latin typeface="Wingdings" pitchFamily="2" charset="2"/>
              </a:rPr>
              <a:t></a:t>
            </a:r>
            <a:r>
              <a:rPr lang="en-US" sz="2400"/>
              <a:t> </a:t>
            </a:r>
            <a:r>
              <a:rPr lang="pt-BR" sz="2400" i="1">
                <a:solidFill>
                  <a:srgbClr val="9234DB"/>
                </a:solidFill>
                <a:latin typeface="Arial" charset="0"/>
              </a:rPr>
              <a:t> </a:t>
            </a:r>
            <a:r>
              <a:rPr lang="en-US" sz="2400"/>
              <a:t> P </a:t>
            </a:r>
            <a:r>
              <a:rPr lang="pt-BR" sz="3200" i="1">
                <a:solidFill>
                  <a:srgbClr val="9234DB"/>
                </a:solidFill>
                <a:latin typeface="Wingdings" pitchFamily="2" charset="2"/>
              </a:rPr>
              <a:t></a:t>
            </a:r>
          </a:p>
          <a:p>
            <a:pPr lvl="1">
              <a:tabLst>
                <a:tab pos="742950" algn="l"/>
              </a:tabLst>
            </a:pPr>
            <a:r>
              <a:rPr lang="pt-BR" i="1"/>
              <a:t>Excesso</a:t>
            </a:r>
            <a:r>
              <a:rPr lang="pt-BR" i="1">
                <a:solidFill>
                  <a:srgbClr val="9234DB"/>
                </a:solidFill>
              </a:rPr>
              <a:t> </a:t>
            </a:r>
            <a:r>
              <a:rPr lang="pt-BR" i="1"/>
              <a:t>de riqueza causa inflação</a:t>
            </a:r>
            <a:r>
              <a:rPr lang="pt-BR" sz="3200" i="1">
                <a:solidFill>
                  <a:srgbClr val="9234DB"/>
                </a:solidFill>
              </a:rPr>
              <a:t> </a:t>
            </a:r>
            <a:r>
              <a:rPr lang="en-US" sz="3200" i="1"/>
              <a:t>?</a:t>
            </a:r>
            <a:r>
              <a:rPr lang="pt-BR" sz="3200" i="1">
                <a:solidFill>
                  <a:srgbClr val="9234DB"/>
                </a:solidFill>
              </a:rPr>
              <a:t> </a:t>
            </a:r>
          </a:p>
          <a:p>
            <a:pPr lvl="1">
              <a:tabLst>
                <a:tab pos="742950" algn="l"/>
              </a:tabLst>
            </a:pPr>
            <a:endParaRPr lang="en-US" sz="3200" i="1">
              <a:solidFill>
                <a:srgbClr val="9234DB"/>
              </a:solidFill>
              <a:latin typeface="Wingdings" pitchFamily="2" charset="2"/>
            </a:endParaRPr>
          </a:p>
        </p:txBody>
      </p:sp>
      <p:sp>
        <p:nvSpPr>
          <p:cNvPr id="292872" name="Rectangle 8"/>
          <p:cNvSpPr>
            <a:spLocks noChangeArrowheads="1"/>
          </p:cNvSpPr>
          <p:nvPr/>
        </p:nvSpPr>
        <p:spPr bwMode="auto">
          <a:xfrm>
            <a:off x="2732088" y="2371725"/>
            <a:ext cx="203200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2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2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2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389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389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34950"/>
            <a:ext cx="8534400" cy="1593850"/>
          </a:xfrm>
          <a:noFill/>
          <a:ln/>
        </p:spPr>
        <p:txBody>
          <a:bodyPr lIns="90488" tIns="44450" rIns="90488" bIns="44450"/>
          <a:lstStyle/>
          <a:p>
            <a:r>
              <a:rPr lang="pt-BR" sz="3400"/>
              <a:t>10. A sociedade enfrenta um </a:t>
            </a:r>
            <a:r>
              <a:rPr lang="pt-BR" sz="3400" i="1"/>
              <a:t>tradeoff</a:t>
            </a:r>
            <a:r>
              <a:rPr lang="pt-BR" sz="3400"/>
              <a:t> de curto prazo entre inflação e desemprego.</a:t>
            </a:r>
            <a:endParaRPr lang="pt-BR" sz="3200"/>
          </a:p>
        </p:txBody>
      </p:sp>
      <p:sp>
        <p:nvSpPr>
          <p:cNvPr id="2938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  <a:noFill/>
          <a:ln/>
        </p:spPr>
        <p:txBody>
          <a:bodyPr lIns="90488" tIns="44450" rIns="90488" bIns="44450"/>
          <a:lstStyle/>
          <a:p>
            <a:r>
              <a:rPr lang="pt-BR"/>
              <a:t> A Curva de Phillips </a:t>
            </a:r>
          </a:p>
          <a:p>
            <a:pPr algn="ctr">
              <a:spcBef>
                <a:spcPct val="42000"/>
              </a:spcBef>
              <a:buFont typeface="Monotype Sorts" pitchFamily="2" charset="2"/>
              <a:buNone/>
            </a:pPr>
            <a:r>
              <a:rPr lang="pt-BR" sz="4000" i="1">
                <a:solidFill>
                  <a:srgbClr val="9234DB"/>
                </a:solidFill>
                <a:latin typeface="Wingdings" pitchFamily="2" charset="2"/>
              </a:rPr>
              <a:t></a:t>
            </a:r>
            <a:r>
              <a:rPr lang="pt-BR" sz="3600" i="1">
                <a:solidFill>
                  <a:srgbClr val="9234DB"/>
                </a:solidFill>
                <a:latin typeface="Arial" charset="0"/>
              </a:rPr>
              <a:t>Inflação </a:t>
            </a:r>
            <a:r>
              <a:rPr lang="pt-BR" i="1">
                <a:solidFill>
                  <a:srgbClr val="9234DB"/>
                </a:solidFill>
                <a:latin typeface="Wingdings" pitchFamily="2" charset="2"/>
              </a:rPr>
              <a:t></a:t>
            </a:r>
            <a:r>
              <a:rPr lang="pt-BR" i="1">
                <a:solidFill>
                  <a:srgbClr val="9234DB"/>
                </a:solidFill>
                <a:latin typeface="Arial" charset="0"/>
              </a:rPr>
              <a:t> </a:t>
            </a:r>
            <a:r>
              <a:rPr lang="pt-BR" sz="4000" i="1">
                <a:solidFill>
                  <a:srgbClr val="9234DB"/>
                </a:solidFill>
                <a:latin typeface="Wingdings" pitchFamily="2" charset="2"/>
              </a:rPr>
              <a:t></a:t>
            </a:r>
            <a:r>
              <a:rPr lang="pt-BR" sz="3600" i="1">
                <a:solidFill>
                  <a:srgbClr val="9234DB"/>
                </a:solidFill>
                <a:latin typeface="Arial" charset="0"/>
              </a:rPr>
              <a:t>Desemprego</a:t>
            </a:r>
          </a:p>
          <a:p>
            <a:pPr algn="ctr">
              <a:spcBef>
                <a:spcPct val="42000"/>
              </a:spcBef>
              <a:buFont typeface="Monotype Sorts" pitchFamily="2" charset="2"/>
              <a:buNone/>
            </a:pPr>
            <a:r>
              <a:rPr lang="pt-BR" b="0"/>
              <a:t>É um </a:t>
            </a:r>
            <a:r>
              <a:rPr lang="pt-BR" b="0" i="1"/>
              <a:t>tradeoff</a:t>
            </a:r>
            <a:r>
              <a:rPr lang="pt-BR" b="0"/>
              <a:t> de curto prazo.  </a:t>
            </a:r>
          </a:p>
        </p:txBody>
      </p:sp>
      <p:sp>
        <p:nvSpPr>
          <p:cNvPr id="293896" name="Rectangle 8"/>
          <p:cNvSpPr>
            <a:spLocks noChangeArrowheads="1"/>
          </p:cNvSpPr>
          <p:nvPr/>
        </p:nvSpPr>
        <p:spPr bwMode="auto">
          <a:xfrm>
            <a:off x="2732088" y="2371725"/>
            <a:ext cx="203200" cy="118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3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3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3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5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49225"/>
            <a:ext cx="7772400" cy="758825"/>
          </a:xfrm>
          <a:noFill/>
          <a:ln/>
        </p:spPr>
        <p:txBody>
          <a:bodyPr lIns="90488" tIns="44450" rIns="90488" bIns="44450"/>
          <a:lstStyle/>
          <a:p>
            <a:r>
              <a:rPr lang="pt-BR"/>
              <a:t>Conclusão</a:t>
            </a:r>
          </a:p>
        </p:txBody>
      </p:sp>
      <p:sp>
        <p:nvSpPr>
          <p:cNvPr id="295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569325" cy="5689600"/>
          </a:xfrm>
          <a:noFill/>
          <a:ln/>
        </p:spPr>
        <p:txBody>
          <a:bodyPr lIns="90488" tIns="44450" rIns="90488" bIns="44450"/>
          <a:lstStyle/>
          <a:p>
            <a:r>
              <a:rPr lang="pt-BR"/>
              <a:t>Economia é o estudo da distribuição de recursos escassos</a:t>
            </a:r>
          </a:p>
          <a:p>
            <a:r>
              <a:rPr lang="pt-BR"/>
              <a:t>Por que estudar economia ? </a:t>
            </a:r>
          </a:p>
          <a:p>
            <a:r>
              <a:rPr lang="pt-BR"/>
              <a:t>A mão invisível de Adan Smith e o papel do governo</a:t>
            </a:r>
          </a:p>
          <a:p>
            <a:r>
              <a:rPr lang="pt-BR"/>
              <a:t>Os mercados </a:t>
            </a:r>
          </a:p>
          <a:p>
            <a:r>
              <a:rPr lang="pt-BR"/>
              <a:t>O papel do governo </a:t>
            </a:r>
          </a:p>
          <a:p>
            <a:r>
              <a:rPr lang="pt-BR"/>
              <a:t>Microeconomia x macroeconomia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5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5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5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5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5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5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1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Para quem gosta de ler mais ... </a:t>
            </a:r>
          </a:p>
        </p:txBody>
      </p:sp>
      <p:pic>
        <p:nvPicPr>
          <p:cNvPr id="301066" name="Picture 10" descr="333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75" y="2060575"/>
            <a:ext cx="3165475" cy="4797425"/>
          </a:xfrm>
          <a:prstGeom prst="rect">
            <a:avLst/>
          </a:prstGeom>
          <a:noFill/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25634" name="Picture 2" descr="Download Baudolino - Umberto Eco em-epub-mobi-e-pd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35242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Por que estudar economia  </a:t>
            </a:r>
            <a:r>
              <a:rPr lang="en-US">
                <a:cs typeface="Arial" charset="0"/>
              </a:rPr>
              <a:t>?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1. Ajudar a entender o mundo em que vive</a:t>
            </a:r>
          </a:p>
          <a:p>
            <a:r>
              <a:rPr lang="pt-BR"/>
              <a:t>2. Tornar-se um participante mais ativo da sociedade </a:t>
            </a:r>
          </a:p>
          <a:p>
            <a:pPr lvl="1"/>
            <a:r>
              <a:rPr lang="pt-BR" sz="1800"/>
              <a:t>Antecipar fatos</a:t>
            </a:r>
          </a:p>
          <a:p>
            <a:pPr lvl="1"/>
            <a:r>
              <a:rPr lang="pt-BR" sz="1800"/>
              <a:t>Lei do que chega primeiro ...</a:t>
            </a:r>
          </a:p>
          <a:p>
            <a:r>
              <a:rPr lang="pt-BR"/>
              <a:t>3. Melhorar compreensão dos potenciais e limites da política econômica</a:t>
            </a:r>
          </a:p>
          <a:p>
            <a:pPr lvl="1"/>
            <a:r>
              <a:rPr lang="pt-BR" sz="1800"/>
              <a:t>Motoristas de táxi, barbeiros, cunhados, etc., todo mundo “entende” de economia</a:t>
            </a:r>
          </a:p>
        </p:txBody>
      </p:sp>
    </p:spTree>
  </p:cSld>
  <p:clrMapOvr>
    <a:masterClrMapping/>
  </p:clrMapOvr>
  <p:transition spd="med"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713788" cy="1143000"/>
          </a:xfrm>
        </p:spPr>
        <p:txBody>
          <a:bodyPr/>
          <a:lstStyle/>
          <a:p>
            <a:r>
              <a:rPr lang="pt-BR" sz="3600" dirty="0"/>
              <a:t>Exercício 1 </a:t>
            </a:r>
            <a:br>
              <a:rPr lang="pt-BR" sz="3600" dirty="0"/>
            </a:br>
            <a:r>
              <a:rPr lang="pt-BR" sz="2800" dirty="0" smtClean="0"/>
              <a:t>(individual – enviar para </a:t>
            </a:r>
            <a:r>
              <a:rPr lang="pt-BR" sz="2800" dirty="0" err="1" smtClean="0"/>
              <a:t>Stoa</a:t>
            </a:r>
            <a:r>
              <a:rPr lang="pt-BR" sz="2800" dirty="0" smtClean="0"/>
              <a:t>)</a:t>
            </a:r>
            <a:endParaRPr lang="en-US" sz="2800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4163"/>
            <a:ext cx="7918450" cy="4970462"/>
          </a:xfrm>
        </p:spPr>
        <p:txBody>
          <a:bodyPr/>
          <a:lstStyle/>
          <a:p>
            <a:r>
              <a:rPr lang="pt-BR" sz="2800" dirty="0"/>
              <a:t>O famoso economista </a:t>
            </a:r>
            <a:r>
              <a:rPr lang="pt-BR" sz="2800" dirty="0" err="1"/>
              <a:t>Mílton</a:t>
            </a:r>
            <a:r>
              <a:rPr lang="pt-BR" sz="2800" dirty="0"/>
              <a:t> Friedman dizia que não existe almoço grátis. Explique</a:t>
            </a:r>
          </a:p>
          <a:p>
            <a:r>
              <a:rPr lang="pt-BR" sz="2800" dirty="0" smtClean="0"/>
              <a:t>Digamos que o seu salário mínimo como cientista de alimentos é R$ 3.000,00 e que haja facilidade de emprego. Seu pai o convida para trabalhar com ele, quanto você deverá ganhar no mínimo e explique a razão. </a:t>
            </a:r>
            <a:endParaRPr lang="pt-BR" sz="2800" dirty="0"/>
          </a:p>
          <a:p>
            <a:r>
              <a:rPr lang="pt-BR" sz="2800" dirty="0"/>
              <a:t>Explique o que </a:t>
            </a:r>
            <a:r>
              <a:rPr lang="pt-BR" sz="2800" dirty="0" smtClean="0"/>
              <a:t>entendeu </a:t>
            </a:r>
            <a:r>
              <a:rPr lang="pt-BR" sz="2800" dirty="0"/>
              <a:t>por “mão invisível” </a:t>
            </a:r>
            <a:r>
              <a:rPr lang="pt-BR" sz="2800" dirty="0" smtClean="0"/>
              <a:t>na economia</a:t>
            </a:r>
            <a:endParaRPr lang="pt-BR" sz="2800" dirty="0"/>
          </a:p>
          <a:p>
            <a:endParaRPr lang="pt-BR" sz="2800" dirty="0"/>
          </a:p>
          <a:p>
            <a:endParaRPr lang="en-US" sz="2800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6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624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6246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 sz="3600"/>
              <a:t>Uma família e a economia </a:t>
            </a:r>
            <a:br>
              <a:rPr lang="pt-BR" sz="3600"/>
            </a:br>
            <a:r>
              <a:rPr lang="pt-BR" sz="3600"/>
              <a:t>enfrentam muitas decisões: </a:t>
            </a:r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876800" cy="4114800"/>
          </a:xfrm>
          <a:noFill/>
          <a:ln/>
        </p:spPr>
        <p:txBody>
          <a:bodyPr lIns="90488" tIns="44450" rIns="90488" bIns="44450"/>
          <a:lstStyle/>
          <a:p>
            <a:r>
              <a:rPr lang="pt-BR"/>
              <a:t>Quem vai trabalhar?</a:t>
            </a:r>
          </a:p>
          <a:p>
            <a:r>
              <a:rPr lang="pt-BR"/>
              <a:t>Que bens e quanto deve ser produzido?</a:t>
            </a:r>
          </a:p>
          <a:p>
            <a:r>
              <a:rPr lang="pt-BR"/>
              <a:t>Quais os recursos que devem ser utilizados no processo produtivo?</a:t>
            </a:r>
          </a:p>
          <a:p>
            <a:r>
              <a:rPr lang="pt-BR"/>
              <a:t>A que preços os bens devem ser vendidos?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708650" y="1689100"/>
            <a:ext cx="3068638" cy="4038600"/>
            <a:chOff x="3596" y="1064"/>
            <a:chExt cx="1933" cy="2544"/>
          </a:xfrm>
        </p:grpSpPr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4314" y="1064"/>
              <a:ext cx="258" cy="74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pt-BR" sz="7200" b="1" i="0">
                  <a:solidFill>
                    <a:schemeClr val="accent2"/>
                  </a:solidFill>
                  <a:latin typeface="Times New Roman" pitchFamily="18" charset="0"/>
                </a:rPr>
                <a:t>?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596" y="1197"/>
              <a:ext cx="1933" cy="2411"/>
              <a:chOff x="3596" y="1197"/>
              <a:chExt cx="1933" cy="2411"/>
            </a:xfrm>
          </p:grpSpPr>
          <p:graphicFrame>
            <p:nvGraphicFramePr>
              <p:cNvPr id="266251" name="Object 11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3656" y="1868"/>
              <a:ext cx="1653" cy="17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4617" name="Microsoft ClipArt Gallery" r:id="rId4" imgW="2622240" imgH="2760480" progId="">
                      <p:embed/>
                    </p:oleObj>
                  </mc:Choice>
                  <mc:Fallback>
                    <p:oleObj name="Microsoft ClipArt Gallery" r:id="rId4" imgW="2622240" imgH="2760480" progId="">
                      <p:embed/>
                      <p:pic>
                        <p:nvPicPr>
                          <p:cNvPr id="0" name="Picture 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56" y="1868"/>
                            <a:ext cx="1653" cy="17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66252" name="Rectangle 12"/>
              <p:cNvSpPr>
                <a:spLocks noChangeArrowheads="1"/>
              </p:cNvSpPr>
              <p:nvPr/>
            </p:nvSpPr>
            <p:spPr bwMode="auto">
              <a:xfrm>
                <a:off x="3837" y="1321"/>
                <a:ext cx="258" cy="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pt-BR" sz="7200" b="1" i="0">
                    <a:solidFill>
                      <a:schemeClr val="accent2"/>
                    </a:solidFill>
                    <a:latin typeface="Times New Roman" pitchFamily="18" charset="0"/>
                  </a:rPr>
                  <a:t>?</a:t>
                </a:r>
              </a:p>
            </p:txBody>
          </p:sp>
          <p:sp>
            <p:nvSpPr>
              <p:cNvPr id="266253" name="Rectangle 13"/>
              <p:cNvSpPr>
                <a:spLocks noChangeArrowheads="1"/>
              </p:cNvSpPr>
              <p:nvPr/>
            </p:nvSpPr>
            <p:spPr bwMode="auto">
              <a:xfrm>
                <a:off x="5003" y="1737"/>
                <a:ext cx="344" cy="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pt-BR" sz="7200" b="1" i="0">
                    <a:solidFill>
                      <a:schemeClr val="accent2"/>
                    </a:solidFill>
                    <a:latin typeface="Times New Roman" pitchFamily="18" charset="0"/>
                  </a:rPr>
                  <a:t>?</a:t>
                </a:r>
              </a:p>
            </p:txBody>
          </p:sp>
          <p:sp>
            <p:nvSpPr>
              <p:cNvPr id="266254" name="Rectangle 14"/>
              <p:cNvSpPr>
                <a:spLocks noChangeArrowheads="1"/>
              </p:cNvSpPr>
              <p:nvPr/>
            </p:nvSpPr>
            <p:spPr bwMode="auto">
              <a:xfrm>
                <a:off x="5185" y="2036"/>
                <a:ext cx="344" cy="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pt-BR" sz="7200" b="1" i="0">
                    <a:solidFill>
                      <a:schemeClr val="accent2"/>
                    </a:solidFill>
                    <a:latin typeface="Times New Roman" pitchFamily="18" charset="0"/>
                  </a:rPr>
                  <a:t>?</a:t>
                </a:r>
              </a:p>
            </p:txBody>
          </p:sp>
          <p:sp>
            <p:nvSpPr>
              <p:cNvPr id="266255" name="Rectangle 15"/>
              <p:cNvSpPr>
                <a:spLocks noChangeArrowheads="1"/>
              </p:cNvSpPr>
              <p:nvPr/>
            </p:nvSpPr>
            <p:spPr bwMode="auto">
              <a:xfrm>
                <a:off x="3596" y="1446"/>
                <a:ext cx="258" cy="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pt-BR" sz="7200" b="1" i="0">
                    <a:solidFill>
                      <a:schemeClr val="accent2"/>
                    </a:solidFill>
                    <a:latin typeface="Times New Roman" pitchFamily="18" charset="0"/>
                  </a:rPr>
                  <a:t>?</a:t>
                </a:r>
              </a:p>
            </p:txBody>
          </p:sp>
          <p:sp>
            <p:nvSpPr>
              <p:cNvPr id="266256" name="Rectangle 16"/>
              <p:cNvSpPr>
                <a:spLocks noChangeArrowheads="1"/>
              </p:cNvSpPr>
              <p:nvPr/>
            </p:nvSpPr>
            <p:spPr bwMode="auto">
              <a:xfrm>
                <a:off x="4520" y="1197"/>
                <a:ext cx="258" cy="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pt-BR" sz="7200" b="1" i="0">
                    <a:solidFill>
                      <a:schemeClr val="accent2"/>
                    </a:solidFill>
                    <a:latin typeface="Times New Roman" pitchFamily="18" charset="0"/>
                  </a:rPr>
                  <a:t>?</a:t>
                </a:r>
              </a:p>
            </p:txBody>
          </p:sp>
          <p:sp>
            <p:nvSpPr>
              <p:cNvPr id="266257" name="Rectangle 17"/>
              <p:cNvSpPr>
                <a:spLocks noChangeArrowheads="1"/>
              </p:cNvSpPr>
              <p:nvPr/>
            </p:nvSpPr>
            <p:spPr bwMode="auto">
              <a:xfrm>
                <a:off x="4761" y="1362"/>
                <a:ext cx="258" cy="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pt-BR" sz="7200" b="1" i="0">
                    <a:solidFill>
                      <a:schemeClr val="accent2"/>
                    </a:solidFill>
                    <a:latin typeface="Times New Roman" pitchFamily="18" charset="0"/>
                  </a:rPr>
                  <a:t>?</a:t>
                </a:r>
              </a:p>
            </p:txBody>
          </p:sp>
        </p:grp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/>
              <a:t>A palavra </a:t>
            </a:r>
            <a:r>
              <a:rPr lang="pt-BR" i="1"/>
              <a:t>Economia</a:t>
            </a:r>
            <a:r>
              <a:rPr lang="pt-BR"/>
              <a:t> . . . </a:t>
            </a:r>
          </a:p>
        </p:txBody>
      </p:sp>
      <p:sp>
        <p:nvSpPr>
          <p:cNvPr id="2641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pt-BR" sz="2800"/>
              <a:t>Os indivíduos constituem os lares</a:t>
            </a:r>
          </a:p>
          <a:p>
            <a:r>
              <a:rPr lang="pt-BR" sz="2800"/>
              <a:t>Economia deriva do grego “aquele que administra o lar”</a:t>
            </a:r>
          </a:p>
          <a:p>
            <a:r>
              <a:rPr lang="pt-BR" sz="2800"/>
              <a:t>Soma dos lares constitui a humanidade</a:t>
            </a:r>
          </a:p>
          <a:p>
            <a:r>
              <a:rPr lang="pt-BR" sz="2800"/>
              <a:t>“Economia é um estudo da humanidade nas atividades comuns da vida” (Alfred Marshall, Princípios de Economia) </a:t>
            </a:r>
          </a:p>
          <a:p>
            <a:r>
              <a:rPr lang="pt-BR" sz="2800"/>
              <a:t>Uma economia é apenas um grupo de pessoas interagindo enquanto levam suas vidas ...</a:t>
            </a:r>
          </a:p>
          <a:p>
            <a:r>
              <a:rPr lang="pt-BR" sz="2800"/>
              <a:t>As empresas são constituídas por pessoas ...</a:t>
            </a:r>
          </a:p>
          <a:p>
            <a:endParaRPr lang="pt-BR" sz="280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4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4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4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4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4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4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-24"/>
            <a:ext cx="7772400" cy="1143000"/>
          </a:xfrm>
        </p:spPr>
        <p:txBody>
          <a:bodyPr/>
          <a:lstStyle/>
          <a:p>
            <a:r>
              <a:rPr lang="pt-BR" dirty="0" smtClean="0"/>
              <a:t>Alguns problemas econômicos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28670"/>
            <a:ext cx="8458200" cy="5929330"/>
          </a:xfrm>
        </p:spPr>
        <p:txBody>
          <a:bodyPr/>
          <a:lstStyle/>
          <a:p>
            <a:r>
              <a:rPr lang="pt-BR" dirty="0" smtClean="0"/>
              <a:t>Por que o nordestino possui uma renda </a:t>
            </a:r>
            <a:r>
              <a:rPr lang="pt-BR" dirty="0" err="1" smtClean="0"/>
              <a:t>per-capita</a:t>
            </a:r>
            <a:r>
              <a:rPr lang="pt-BR" dirty="0" smtClean="0"/>
              <a:t> inferior à do paulista ?</a:t>
            </a:r>
          </a:p>
          <a:p>
            <a:r>
              <a:rPr lang="pt-BR" dirty="0" smtClean="0"/>
              <a:t>Por que a desvalorização cambial conduz a melhora na balança comercial ?</a:t>
            </a:r>
          </a:p>
          <a:p>
            <a:r>
              <a:rPr lang="pt-BR" dirty="0" smtClean="0"/>
              <a:t>Por que juros altos desestimulam o consumo ?</a:t>
            </a:r>
          </a:p>
          <a:p>
            <a:r>
              <a:rPr lang="pt-BR" dirty="0" smtClean="0"/>
              <a:t>Por que a alta no preço do café reduz o consumo de açúcar ?</a:t>
            </a:r>
          </a:p>
          <a:p>
            <a:r>
              <a:rPr lang="pt-BR" dirty="0" smtClean="0"/>
              <a:t>Qual o papel da propaganda ?</a:t>
            </a:r>
          </a:p>
          <a:p>
            <a:r>
              <a:rPr lang="pt-BR" dirty="0" smtClean="0"/>
              <a:t>Por que o aumento na renda dos chineses impacta no consumo de soja brasileira ?</a:t>
            </a:r>
          </a:p>
          <a:p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85818"/>
          </a:xfrm>
        </p:spPr>
        <p:txBody>
          <a:bodyPr/>
          <a:lstStyle/>
          <a:p>
            <a:r>
              <a:rPr lang="pt-BR" sz="3200" dirty="0" smtClean="0"/>
              <a:t>Métodos de investigação na Economia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/>
          <a:lstStyle/>
          <a:p>
            <a:r>
              <a:rPr lang="pt-BR" dirty="0" smtClean="0"/>
              <a:t>Teorias: conjunto de idéias sobre a realidade, tem</a:t>
            </a:r>
            <a:r>
              <a:rPr lang="pt-BR" dirty="0"/>
              <a:t> </a:t>
            </a:r>
            <a:r>
              <a:rPr lang="pt-BR" dirty="0" smtClean="0"/>
              <a:t>caráter ideológico</a:t>
            </a:r>
          </a:p>
          <a:p>
            <a:r>
              <a:rPr lang="pt-BR" dirty="0" smtClean="0"/>
              <a:t>Hipóteses: conjecturas sobre como as coisas se comportam</a:t>
            </a:r>
          </a:p>
          <a:p>
            <a:r>
              <a:rPr lang="pt-BR" dirty="0" smtClean="0"/>
              <a:t>Modelos: simplificações da realidade</a:t>
            </a:r>
          </a:p>
          <a:p>
            <a:r>
              <a:rPr lang="pt-BR" dirty="0" smtClean="0"/>
              <a:t>Método científico:</a:t>
            </a:r>
          </a:p>
          <a:p>
            <a:pPr lvl="1"/>
            <a:r>
              <a:rPr lang="pt-BR" dirty="0" smtClean="0"/>
              <a:t>Indutivo: da observação prática deduz-se um comportamento teórico</a:t>
            </a:r>
          </a:p>
          <a:p>
            <a:pPr lvl="2"/>
            <a:r>
              <a:rPr lang="pt-BR" dirty="0" smtClean="0"/>
              <a:t>Aumento de tributos reduz a renda e o consumo</a:t>
            </a:r>
          </a:p>
          <a:p>
            <a:pPr lvl="1"/>
            <a:r>
              <a:rPr lang="pt-BR" dirty="0" smtClean="0"/>
              <a:t>Dedutivo</a:t>
            </a:r>
          </a:p>
          <a:p>
            <a:pPr lvl="2"/>
            <a:r>
              <a:rPr lang="pt-BR" dirty="0" smtClean="0"/>
              <a:t>Empresa capitalista </a:t>
            </a:r>
            <a:r>
              <a:rPr lang="pt-BR" dirty="0" err="1" smtClean="0"/>
              <a:t>produra</a:t>
            </a:r>
            <a:r>
              <a:rPr lang="pt-BR" dirty="0" smtClean="0"/>
              <a:t> maximizar lucro, logo se a Ford é empresa capitalista, procura maximizar lucro</a:t>
            </a:r>
          </a:p>
          <a:p>
            <a:pPr lvl="2"/>
            <a:r>
              <a:rPr lang="pt-BR" dirty="0" smtClean="0"/>
              <a:t>Se ... Então; então, não significa verdadeiro</a:t>
            </a:r>
          </a:p>
          <a:p>
            <a:pPr lvl="2"/>
            <a:endParaRPr lang="pt-BR" dirty="0"/>
          </a:p>
          <a:p>
            <a:pPr lvl="2"/>
            <a:endParaRPr lang="pt-BR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13787" cy="1112838"/>
          </a:xfrm>
        </p:spPr>
        <p:txBody>
          <a:bodyPr/>
          <a:lstStyle/>
          <a:p>
            <a:r>
              <a:rPr lang="pt-BR" sz="3600"/>
              <a:t>O papel da matemática na Economia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268413"/>
            <a:ext cx="8893175" cy="5373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Ferramenta para facilitar a derivação e exposição da teoria econômica</a:t>
            </a:r>
          </a:p>
          <a:p>
            <a:pPr>
              <a:lnSpc>
                <a:spcPct val="90000"/>
              </a:lnSpc>
            </a:pPr>
            <a:r>
              <a:rPr lang="pt-BR"/>
              <a:t>Estágios de análise</a:t>
            </a:r>
          </a:p>
          <a:p>
            <a:pPr lvl="2">
              <a:lnSpc>
                <a:spcPct val="90000"/>
              </a:lnSpc>
            </a:pPr>
            <a:r>
              <a:rPr lang="pt-BR"/>
              <a:t>Análise verbal: palavras podem ter várias interpretações </a:t>
            </a:r>
          </a:p>
          <a:p>
            <a:pPr lvl="2">
              <a:lnSpc>
                <a:spcPct val="90000"/>
              </a:lnSpc>
            </a:pPr>
            <a:r>
              <a:rPr lang="pt-BR"/>
              <a:t>Análise gráfica: importante, mas limita análise a no máximo três variáveis</a:t>
            </a:r>
          </a:p>
          <a:p>
            <a:pPr lvl="2">
              <a:lnSpc>
                <a:spcPct val="90000"/>
              </a:lnSpc>
            </a:pPr>
            <a:r>
              <a:rPr lang="pt-BR"/>
              <a:t>Análise matemática: permite expressar idéias complexas em formas inequívocas que independem do sentido das palavras</a:t>
            </a:r>
          </a:p>
          <a:p>
            <a:pPr>
              <a:lnSpc>
                <a:spcPct val="90000"/>
              </a:lnSpc>
            </a:pPr>
            <a:r>
              <a:rPr lang="pt-BR"/>
              <a:t>Neste curso, vamos aplicar principalmente análise verbal e gráfica</a:t>
            </a:r>
          </a:p>
          <a:p>
            <a:pPr lvl="2">
              <a:lnSpc>
                <a:spcPct val="90000"/>
              </a:lnSpc>
            </a:pPr>
            <a:endParaRPr lang="pt-BR"/>
          </a:p>
          <a:p>
            <a:pPr lvl="2">
              <a:lnSpc>
                <a:spcPct val="90000"/>
              </a:lnSpc>
            </a:pPr>
            <a:endParaRPr lang="pt-BR"/>
          </a:p>
          <a:p>
            <a:pPr lvl="2"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!mankiw">
  <a:themeElements>
    <a:clrScheme name="">
      <a:dk1>
        <a:srgbClr val="790015"/>
      </a:dk1>
      <a:lt1>
        <a:srgbClr val="F6BF69"/>
      </a:lt1>
      <a:dk2>
        <a:srgbClr val="6E0043"/>
      </a:dk2>
      <a:lt2>
        <a:srgbClr val="EF9100"/>
      </a:lt2>
      <a:accent1>
        <a:srgbClr val="00B7A5"/>
      </a:accent1>
      <a:accent2>
        <a:srgbClr val="618FFD"/>
      </a:accent2>
      <a:accent3>
        <a:srgbClr val="FADCB9"/>
      </a:accent3>
      <a:accent4>
        <a:srgbClr val="660010"/>
      </a:accent4>
      <a:accent5>
        <a:srgbClr val="AAD8CF"/>
      </a:accent5>
      <a:accent6>
        <a:srgbClr val="5781E5"/>
      </a:accent6>
      <a:hlink>
        <a:srgbClr val="F76681"/>
      </a:hlink>
      <a:folHlink>
        <a:srgbClr val="FDE3BA"/>
      </a:folHlink>
    </a:clrScheme>
    <a:fontScheme name="!mankiw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!mankiw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mankiw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c:\office97\templa~1\presen~2\!mankiw.ppt</Template>
  <TotalTime>136</TotalTime>
  <Pages>64</Pages>
  <Words>2313</Words>
  <Application>Microsoft Office PowerPoint</Application>
  <PresentationFormat>Apresentação na tela (4:3)</PresentationFormat>
  <Paragraphs>269</Paragraphs>
  <Slides>40</Slides>
  <Notes>38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7" baseType="lpstr">
      <vt:lpstr>Arial</vt:lpstr>
      <vt:lpstr>Monotype Sorts</vt:lpstr>
      <vt:lpstr>Tahoma</vt:lpstr>
      <vt:lpstr>Times New Roman</vt:lpstr>
      <vt:lpstr>Wingdings</vt:lpstr>
      <vt:lpstr>!mankiw</vt:lpstr>
      <vt:lpstr>Microsoft ClipArt Gallery</vt:lpstr>
      <vt:lpstr>Introdução à Economia Curso de Ciências dos Alimentos  Introdução ao Estudo da Economia  Prof. Pedro Marques </vt:lpstr>
      <vt:lpstr>Objetivos do Curso</vt:lpstr>
      <vt:lpstr>Como pensa o economista</vt:lpstr>
      <vt:lpstr>Por que estudar economia  ?</vt:lpstr>
      <vt:lpstr>Uma família e a economia  enfrentam muitas decisões: </vt:lpstr>
      <vt:lpstr>A palavra Economia . . . </vt:lpstr>
      <vt:lpstr>Alguns problemas econômicos</vt:lpstr>
      <vt:lpstr>Métodos de investigação na Economia </vt:lpstr>
      <vt:lpstr>O papel da matemática na Economia</vt:lpstr>
      <vt:lpstr>Problemas na investigação em Economia</vt:lpstr>
      <vt:lpstr>Problema econômico básico</vt:lpstr>
      <vt:lpstr>Problemas economicos básicos</vt:lpstr>
      <vt:lpstr>Apresentação do PowerPoint</vt:lpstr>
      <vt:lpstr>Fronteira de possibilidades de produção</vt:lpstr>
      <vt:lpstr>Curva de transformação e custo de oportunidade</vt:lpstr>
      <vt:lpstr>Custo de oportunidade</vt:lpstr>
      <vt:lpstr>Extensão do conceito de custo de oportunidade:</vt:lpstr>
      <vt:lpstr>Custos crescentes e rendimentos decrescentes</vt:lpstr>
      <vt:lpstr>Organizações econômicas</vt:lpstr>
      <vt:lpstr>O sistema de preços</vt:lpstr>
      <vt:lpstr>Elementos de uma economia capitalista</vt:lpstr>
      <vt:lpstr>Elementos da economia capitalista: o trabalho</vt:lpstr>
      <vt:lpstr>Elementos de uma economia capitalista: a moeda</vt:lpstr>
      <vt:lpstr>Economistas estudam. . . </vt:lpstr>
      <vt:lpstr>Dez Princípios de Economia  1. Pessoas Enfrentam Tradeoffs.</vt:lpstr>
      <vt:lpstr>2. O custo de alguma coisa é o que você desiste para obtê-la.</vt:lpstr>
      <vt:lpstr>3. Pessoas racionais pensam em contribuições e custos na margem.</vt:lpstr>
      <vt:lpstr>4. Pessoas respondem a incentivos.</vt:lpstr>
      <vt:lpstr>5. O comércio pode melhorar a situação de todos.</vt:lpstr>
      <vt:lpstr>Apresentação do PowerPoint</vt:lpstr>
      <vt:lpstr>6. Os mercados são ... </vt:lpstr>
      <vt:lpstr>7. Os governos podem às vezes melhorar os resultados do mercado.</vt:lpstr>
      <vt:lpstr>7. Os governos podem às vezes melhorar os resultados do mercado.</vt:lpstr>
      <vt:lpstr>7. Os governos podem às vezes melhorar os resultados do mercado.</vt:lpstr>
      <vt:lpstr>8. O padrão de vida de um país depende de sua capacidade de produzir bens e serviços.</vt:lpstr>
      <vt:lpstr>9. Os preços sobem quando o governo emite moeda demais.</vt:lpstr>
      <vt:lpstr>10. A sociedade enfrenta um tradeoff de curto prazo entre inflação e desemprego.</vt:lpstr>
      <vt:lpstr>Conclusão</vt:lpstr>
      <vt:lpstr>Para quem gosta de ler mais ... </vt:lpstr>
      <vt:lpstr>Exercício 1  (individual – enviar para Stoa)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25</dc:title>
  <dc:subject>Saving, Investment &amp; the Financial System</dc:subject>
  <dc:creator>Mark P. Karscig</dc:creator>
  <cp:keywords>price elasticity</cp:keywords>
  <cp:lastModifiedBy>user</cp:lastModifiedBy>
  <cp:revision>498</cp:revision>
  <cp:lastPrinted>1997-07-28T16:10:48Z</cp:lastPrinted>
  <dcterms:created xsi:type="dcterms:W3CDTF">1998-06-22T00:04:04Z</dcterms:created>
  <dcterms:modified xsi:type="dcterms:W3CDTF">2016-02-19T12:06:35Z</dcterms:modified>
</cp:coreProperties>
</file>