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59" r:id="rId10"/>
    <p:sldId id="260" r:id="rId11"/>
    <p:sldId id="269" r:id="rId12"/>
    <p:sldId id="274" r:id="rId13"/>
    <p:sldId id="275" r:id="rId14"/>
    <p:sldId id="270" r:id="rId15"/>
    <p:sldId id="271" r:id="rId16"/>
    <p:sldId id="272" r:id="rId17"/>
    <p:sldId id="273" r:id="rId18"/>
    <p:sldId id="263" r:id="rId19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71D07E-4B57-A442-834F-1A0EDCF5A9F3}" v="26" dt="2019-08-27T18:13:44.2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>
      <p:cViewPr varScale="1">
        <p:scale>
          <a:sx n="103" d="100"/>
          <a:sy n="103" d="100"/>
        </p:scale>
        <p:origin x="17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ia Ferreira" userId="f1a03e40f580af3d" providerId="LiveId" clId="{2771D07E-4B57-A442-834F-1A0EDCF5A9F3}"/>
    <pc:docChg chg="custSel addSld delSld modSld">
      <pc:chgData name="Marilia Ferreira" userId="f1a03e40f580af3d" providerId="LiveId" clId="{2771D07E-4B57-A442-834F-1A0EDCF5A9F3}" dt="2019-08-27T18:13:44.237" v="212" actId="207"/>
      <pc:docMkLst>
        <pc:docMk/>
      </pc:docMkLst>
      <pc:sldChg chg="modSp">
        <pc:chgData name="Marilia Ferreira" userId="f1a03e40f580af3d" providerId="LiveId" clId="{2771D07E-4B57-A442-834F-1A0EDCF5A9F3}" dt="2019-08-27T17:54:34.106" v="9" actId="20577"/>
        <pc:sldMkLst>
          <pc:docMk/>
          <pc:sldMk cId="0" sldId="256"/>
        </pc:sldMkLst>
        <pc:spChg chg="mod">
          <ac:chgData name="Marilia Ferreira" userId="f1a03e40f580af3d" providerId="LiveId" clId="{2771D07E-4B57-A442-834F-1A0EDCF5A9F3}" dt="2019-08-27T17:54:34.106" v="9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">
        <pc:chgData name="Marilia Ferreira" userId="f1a03e40f580af3d" providerId="LiveId" clId="{2771D07E-4B57-A442-834F-1A0EDCF5A9F3}" dt="2019-08-27T17:54:44.008" v="10" actId="20577"/>
        <pc:sldMkLst>
          <pc:docMk/>
          <pc:sldMk cId="0" sldId="257"/>
        </pc:sldMkLst>
        <pc:spChg chg="mod">
          <ac:chgData name="Marilia Ferreira" userId="f1a03e40f580af3d" providerId="LiveId" clId="{2771D07E-4B57-A442-834F-1A0EDCF5A9F3}" dt="2019-08-27T17:54:44.008" v="10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">
        <pc:chgData name="Marilia Ferreira" userId="f1a03e40f580af3d" providerId="LiveId" clId="{2771D07E-4B57-A442-834F-1A0EDCF5A9F3}" dt="2019-08-27T18:13:44.237" v="212" actId="207"/>
        <pc:sldMkLst>
          <pc:docMk/>
          <pc:sldMk cId="0" sldId="258"/>
        </pc:sldMkLst>
        <pc:spChg chg="mod">
          <ac:chgData name="Marilia Ferreira" userId="f1a03e40f580af3d" providerId="LiveId" clId="{2771D07E-4B57-A442-834F-1A0EDCF5A9F3}" dt="2019-08-27T18:13:44.237" v="212" actId="207"/>
          <ac:spMkLst>
            <pc:docMk/>
            <pc:sldMk cId="0" sldId="258"/>
            <ac:spMk id="3" creationId="{00000000-0000-0000-0000-000000000000}"/>
          </ac:spMkLst>
        </pc:spChg>
      </pc:sldChg>
      <pc:sldChg chg="del">
        <pc:chgData name="Marilia Ferreira" userId="f1a03e40f580af3d" providerId="LiveId" clId="{2771D07E-4B57-A442-834F-1A0EDCF5A9F3}" dt="2019-08-27T18:12:51.333" v="208" actId="2696"/>
        <pc:sldMkLst>
          <pc:docMk/>
          <pc:sldMk cId="0" sldId="263"/>
        </pc:sldMkLst>
      </pc:sldChg>
      <pc:sldChg chg="add">
        <pc:chgData name="Marilia Ferreira" userId="f1a03e40f580af3d" providerId="LiveId" clId="{2771D07E-4B57-A442-834F-1A0EDCF5A9F3}" dt="2019-08-27T18:12:56.237" v="209"/>
        <pc:sldMkLst>
          <pc:docMk/>
          <pc:sldMk cId="3006308119" sldId="263"/>
        </pc:sldMkLst>
      </pc:sldChg>
      <pc:sldChg chg="modSp">
        <pc:chgData name="Marilia Ferreira" userId="f1a03e40f580af3d" providerId="LiveId" clId="{2771D07E-4B57-A442-834F-1A0EDCF5A9F3}" dt="2019-08-27T17:56:58.556" v="44" actId="20577"/>
        <pc:sldMkLst>
          <pc:docMk/>
          <pc:sldMk cId="0" sldId="268"/>
        </pc:sldMkLst>
        <pc:spChg chg="mod">
          <ac:chgData name="Marilia Ferreira" userId="f1a03e40f580af3d" providerId="LiveId" clId="{2771D07E-4B57-A442-834F-1A0EDCF5A9F3}" dt="2019-08-27T17:56:58.556" v="44" actId="20577"/>
          <ac:spMkLst>
            <pc:docMk/>
            <pc:sldMk cId="0" sldId="268"/>
            <ac:spMk id="3" creationId="{00000000-0000-0000-0000-000000000000}"/>
          </ac:spMkLst>
        </pc:spChg>
      </pc:sldChg>
      <pc:sldChg chg="modSp add">
        <pc:chgData name="Marilia Ferreira" userId="f1a03e40f580af3d" providerId="LiveId" clId="{2771D07E-4B57-A442-834F-1A0EDCF5A9F3}" dt="2019-08-27T18:00:45.253" v="60" actId="5793"/>
        <pc:sldMkLst>
          <pc:docMk/>
          <pc:sldMk cId="1648546968" sldId="270"/>
        </pc:sldMkLst>
        <pc:spChg chg="mod">
          <ac:chgData name="Marilia Ferreira" userId="f1a03e40f580af3d" providerId="LiveId" clId="{2771D07E-4B57-A442-834F-1A0EDCF5A9F3}" dt="2019-08-27T18:00:45.253" v="60" actId="5793"/>
          <ac:spMkLst>
            <pc:docMk/>
            <pc:sldMk cId="1648546968" sldId="270"/>
            <ac:spMk id="3" creationId="{4E4CA1E3-EB44-144F-934A-71D5385D3134}"/>
          </ac:spMkLst>
        </pc:spChg>
      </pc:sldChg>
      <pc:sldChg chg="modSp add">
        <pc:chgData name="Marilia Ferreira" userId="f1a03e40f580af3d" providerId="LiveId" clId="{2771D07E-4B57-A442-834F-1A0EDCF5A9F3}" dt="2019-08-27T18:07:40.712" v="76" actId="790"/>
        <pc:sldMkLst>
          <pc:docMk/>
          <pc:sldMk cId="2729047548" sldId="271"/>
        </pc:sldMkLst>
        <pc:spChg chg="mod">
          <ac:chgData name="Marilia Ferreira" userId="f1a03e40f580af3d" providerId="LiveId" clId="{2771D07E-4B57-A442-834F-1A0EDCF5A9F3}" dt="2019-08-27T18:03:14.874" v="66" actId="20577"/>
          <ac:spMkLst>
            <pc:docMk/>
            <pc:sldMk cId="2729047548" sldId="271"/>
            <ac:spMk id="2" creationId="{BB97C774-9DBA-D947-8C8A-F322578117E8}"/>
          </ac:spMkLst>
        </pc:spChg>
        <pc:spChg chg="mod">
          <ac:chgData name="Marilia Ferreira" userId="f1a03e40f580af3d" providerId="LiveId" clId="{2771D07E-4B57-A442-834F-1A0EDCF5A9F3}" dt="2019-08-27T18:07:40.712" v="76" actId="790"/>
          <ac:spMkLst>
            <pc:docMk/>
            <pc:sldMk cId="2729047548" sldId="271"/>
            <ac:spMk id="3" creationId="{EA77357E-566C-3C4C-A75B-AAA80188ED30}"/>
          </ac:spMkLst>
        </pc:spChg>
      </pc:sldChg>
      <pc:sldChg chg="modSp add">
        <pc:chgData name="Marilia Ferreira" userId="f1a03e40f580af3d" providerId="LiveId" clId="{2771D07E-4B57-A442-834F-1A0EDCF5A9F3}" dt="2019-08-27T18:13:18.697" v="211" actId="27636"/>
        <pc:sldMkLst>
          <pc:docMk/>
          <pc:sldMk cId="1372721828" sldId="272"/>
        </pc:sldMkLst>
        <pc:spChg chg="mod">
          <ac:chgData name="Marilia Ferreira" userId="f1a03e40f580af3d" providerId="LiveId" clId="{2771D07E-4B57-A442-834F-1A0EDCF5A9F3}" dt="2019-08-27T18:07:56.163" v="80" actId="20578"/>
          <ac:spMkLst>
            <pc:docMk/>
            <pc:sldMk cId="1372721828" sldId="272"/>
            <ac:spMk id="2" creationId="{9A029496-C83E-A549-A7BE-E00439ED71FD}"/>
          </ac:spMkLst>
        </pc:spChg>
        <pc:spChg chg="mod">
          <ac:chgData name="Marilia Ferreira" userId="f1a03e40f580af3d" providerId="LiveId" clId="{2771D07E-4B57-A442-834F-1A0EDCF5A9F3}" dt="2019-08-27T18:13:18.697" v="211" actId="27636"/>
          <ac:spMkLst>
            <pc:docMk/>
            <pc:sldMk cId="1372721828" sldId="272"/>
            <ac:spMk id="3" creationId="{A391DD18-5C23-8E40-AB1B-46B8A9792016}"/>
          </ac:spMkLst>
        </pc:spChg>
      </pc:sldChg>
      <pc:sldChg chg="modSp add">
        <pc:chgData name="Marilia Ferreira" userId="f1a03e40f580af3d" providerId="LiveId" clId="{2771D07E-4B57-A442-834F-1A0EDCF5A9F3}" dt="2019-08-27T18:08:56.159" v="118" actId="27636"/>
        <pc:sldMkLst>
          <pc:docMk/>
          <pc:sldMk cId="314984935" sldId="273"/>
        </pc:sldMkLst>
        <pc:spChg chg="mod">
          <ac:chgData name="Marilia Ferreira" userId="f1a03e40f580af3d" providerId="LiveId" clId="{2771D07E-4B57-A442-834F-1A0EDCF5A9F3}" dt="2019-08-27T18:08:30.063" v="100" actId="27636"/>
          <ac:spMkLst>
            <pc:docMk/>
            <pc:sldMk cId="314984935" sldId="273"/>
            <ac:spMk id="2" creationId="{6BD78CCD-2889-3B45-958B-4965CF48F1D7}"/>
          </ac:spMkLst>
        </pc:spChg>
        <pc:spChg chg="mod">
          <ac:chgData name="Marilia Ferreira" userId="f1a03e40f580af3d" providerId="LiveId" clId="{2771D07E-4B57-A442-834F-1A0EDCF5A9F3}" dt="2019-08-27T18:08:56.159" v="118" actId="27636"/>
          <ac:spMkLst>
            <pc:docMk/>
            <pc:sldMk cId="314984935" sldId="273"/>
            <ac:spMk id="3" creationId="{59D13D0A-5AFD-594E-9AB7-EA36956DCEC1}"/>
          </ac:spMkLst>
        </pc:spChg>
      </pc:sldChg>
      <pc:sldChg chg="addSp delSp modSp add">
        <pc:chgData name="Marilia Ferreira" userId="f1a03e40f580af3d" providerId="LiveId" clId="{2771D07E-4B57-A442-834F-1A0EDCF5A9F3}" dt="2019-08-27T18:11:35.567" v="176" actId="27636"/>
        <pc:sldMkLst>
          <pc:docMk/>
          <pc:sldMk cId="192522671" sldId="274"/>
        </pc:sldMkLst>
        <pc:spChg chg="mod">
          <ac:chgData name="Marilia Ferreira" userId="f1a03e40f580af3d" providerId="LiveId" clId="{2771D07E-4B57-A442-834F-1A0EDCF5A9F3}" dt="2019-08-27T18:11:17.919" v="167" actId="20577"/>
          <ac:spMkLst>
            <pc:docMk/>
            <pc:sldMk cId="192522671" sldId="274"/>
            <ac:spMk id="2" creationId="{9D13825F-3766-AE4A-97FB-EFFE241D33E0}"/>
          </ac:spMkLst>
        </pc:spChg>
        <pc:spChg chg="mod">
          <ac:chgData name="Marilia Ferreira" userId="f1a03e40f580af3d" providerId="LiveId" clId="{2771D07E-4B57-A442-834F-1A0EDCF5A9F3}" dt="2019-08-27T18:11:35.567" v="176" actId="27636"/>
          <ac:spMkLst>
            <pc:docMk/>
            <pc:sldMk cId="192522671" sldId="274"/>
            <ac:spMk id="3" creationId="{D2445458-73CE-F44D-90C2-A9588F00858E}"/>
          </ac:spMkLst>
        </pc:spChg>
        <pc:spChg chg="add del">
          <ac:chgData name="Marilia Ferreira" userId="f1a03e40f580af3d" providerId="LiveId" clId="{2771D07E-4B57-A442-834F-1A0EDCF5A9F3}" dt="2019-08-27T18:11:04.885" v="162"/>
          <ac:spMkLst>
            <pc:docMk/>
            <pc:sldMk cId="192522671" sldId="274"/>
            <ac:spMk id="4" creationId="{A3A28C6C-8A4E-094D-9290-5A5B37E733AA}"/>
          </ac:spMkLst>
        </pc:spChg>
      </pc:sldChg>
      <pc:sldChg chg="modSp add">
        <pc:chgData name="Marilia Ferreira" userId="f1a03e40f580af3d" providerId="LiveId" clId="{2771D07E-4B57-A442-834F-1A0EDCF5A9F3}" dt="2019-08-27T18:12:40.611" v="207" actId="207"/>
        <pc:sldMkLst>
          <pc:docMk/>
          <pc:sldMk cId="4066688179" sldId="275"/>
        </pc:sldMkLst>
        <pc:spChg chg="mod">
          <ac:chgData name="Marilia Ferreira" userId="f1a03e40f580af3d" providerId="LiveId" clId="{2771D07E-4B57-A442-834F-1A0EDCF5A9F3}" dt="2019-08-27T18:11:46.193" v="190" actId="20577"/>
          <ac:spMkLst>
            <pc:docMk/>
            <pc:sldMk cId="4066688179" sldId="275"/>
            <ac:spMk id="2" creationId="{DD24C698-7452-7E45-813C-6914FADDD26A}"/>
          </ac:spMkLst>
        </pc:spChg>
        <pc:spChg chg="mod">
          <ac:chgData name="Marilia Ferreira" userId="f1a03e40f580af3d" providerId="LiveId" clId="{2771D07E-4B57-A442-834F-1A0EDCF5A9F3}" dt="2019-08-27T18:12:40.611" v="207" actId="207"/>
          <ac:spMkLst>
            <pc:docMk/>
            <pc:sldMk cId="4066688179" sldId="275"/>
            <ac:spMk id="3" creationId="{63F0FD29-A0A0-ED46-A52C-D67FA0260D2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4A8B1-EDA4-480E-9132-7DCE1BFB9675}" type="datetimeFigureOut">
              <a:rPr lang="en-US" smtClean="0"/>
              <a:t>8/27/19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98D99-E348-4B11-909D-D4CA4E26F5AD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D7B6-F570-49B2-ACF5-162E365823E3}" type="datetimeFigureOut">
              <a:rPr lang="en-US" smtClean="0"/>
              <a:pPr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059F-C5E9-406B-BD2F-EDCAA46E1C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D7B6-F570-49B2-ACF5-162E365823E3}" type="datetimeFigureOut">
              <a:rPr lang="en-US" smtClean="0"/>
              <a:pPr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059F-C5E9-406B-BD2F-EDCAA46E1C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D7B6-F570-49B2-ACF5-162E365823E3}" type="datetimeFigureOut">
              <a:rPr lang="en-US" smtClean="0"/>
              <a:pPr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059F-C5E9-406B-BD2F-EDCAA46E1C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D7B6-F570-49B2-ACF5-162E365823E3}" type="datetimeFigureOut">
              <a:rPr lang="en-US" smtClean="0"/>
              <a:pPr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059F-C5E9-406B-BD2F-EDCAA46E1C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D7B6-F570-49B2-ACF5-162E365823E3}" type="datetimeFigureOut">
              <a:rPr lang="en-US" smtClean="0"/>
              <a:pPr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059F-C5E9-406B-BD2F-EDCAA46E1C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D7B6-F570-49B2-ACF5-162E365823E3}" type="datetimeFigureOut">
              <a:rPr lang="en-US" smtClean="0"/>
              <a:pPr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059F-C5E9-406B-BD2F-EDCAA46E1C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D7B6-F570-49B2-ACF5-162E365823E3}" type="datetimeFigureOut">
              <a:rPr lang="en-US" smtClean="0"/>
              <a:pPr/>
              <a:t>8/27/19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059F-C5E9-406B-BD2F-EDCAA46E1C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D7B6-F570-49B2-ACF5-162E365823E3}" type="datetimeFigureOut">
              <a:rPr lang="en-US" smtClean="0"/>
              <a:pPr/>
              <a:t>8/27/19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059F-C5E9-406B-BD2F-EDCAA46E1C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D7B6-F570-49B2-ACF5-162E365823E3}" type="datetimeFigureOut">
              <a:rPr lang="en-US" smtClean="0"/>
              <a:pPr/>
              <a:t>8/27/19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059F-C5E9-406B-BD2F-EDCAA46E1C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D7B6-F570-49B2-ACF5-162E365823E3}" type="datetimeFigureOut">
              <a:rPr lang="en-US" smtClean="0"/>
              <a:pPr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059F-C5E9-406B-BD2F-EDCAA46E1C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D7B6-F570-49B2-ACF5-162E365823E3}" type="datetimeFigureOut">
              <a:rPr lang="en-US" smtClean="0"/>
              <a:pPr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059F-C5E9-406B-BD2F-EDCAA46E1C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FD7B6-F570-49B2-ACF5-162E365823E3}" type="datetimeFigureOut">
              <a:rPr lang="en-US" smtClean="0"/>
              <a:pPr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E059F-C5E9-406B-BD2F-EDCAA46E1C9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Materialismo</a:t>
            </a:r>
            <a:r>
              <a:rPr lang="en-US" dirty="0"/>
              <a:t> hist</a:t>
            </a:r>
            <a:r>
              <a:rPr lang="pt-BR" dirty="0" err="1"/>
              <a:t>órico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epistemologia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/>
              <a:t>o conhecimento será produzido, fenômenos compreendidos também pelo movimento, pela contradição, saindo das aparências (empirismo</a:t>
            </a:r>
            <a:r>
              <a:rPr lang="en-US" dirty="0"/>
              <a:t> </a:t>
            </a:r>
            <a:r>
              <a:rPr lang="pt-BR" dirty="0"/>
              <a:t>) </a:t>
            </a:r>
            <a:endParaRPr lang="en-US" dirty="0"/>
          </a:p>
          <a:p>
            <a:pPr>
              <a:buNone/>
            </a:pPr>
            <a:r>
              <a:rPr lang="pt-BR" dirty="0"/>
              <a:t>↓</a:t>
            </a:r>
            <a:endParaRPr lang="en-US" dirty="0"/>
          </a:p>
          <a:p>
            <a:pPr>
              <a:buNone/>
            </a:pPr>
            <a:r>
              <a:rPr lang="pt-BR" dirty="0"/>
              <a:t>ABSTRAÇÃO</a:t>
            </a:r>
            <a:endParaRPr lang="en-US" dirty="0"/>
          </a:p>
          <a:p>
            <a:pPr>
              <a:buNone/>
            </a:pPr>
            <a:r>
              <a:rPr lang="pt-BR" dirty="0"/>
              <a:t>“constituem-se a partir da realidade concreta e orientam a investigação do processo, procurando apreender as múltiplas determinações dos fenômenos e seus nexos, relações contraditórias” (</a:t>
            </a:r>
            <a:r>
              <a:rPr lang="pt-BR" dirty="0" err="1"/>
              <a:t>Kahhale</a:t>
            </a:r>
            <a:r>
              <a:rPr lang="pt-BR" dirty="0"/>
              <a:t> e Rosa, 2009)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  <a:r>
              <a:rPr lang="pt-BR" dirty="0"/>
              <a:t>Chave para o estudo do desenvolvimento psíquico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Matéria (conceito filosófico)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Sujeito		Aristóteles, Platão</a:t>
            </a:r>
          </a:p>
          <a:p>
            <a:r>
              <a:rPr lang="pt-BR" dirty="0"/>
              <a:t>Potência- 	potencialidade de ser ou ñ	</a:t>
            </a:r>
          </a:p>
          <a:p>
            <a:r>
              <a:rPr lang="pt-BR" dirty="0"/>
              <a:t>Extensão (profundidade, largura, comprimento) Descartes,</a:t>
            </a:r>
          </a:p>
          <a:p>
            <a:r>
              <a:rPr lang="pt-BR" dirty="0"/>
              <a:t>Força ou energia– emanação direta de Deus (filósofos de Cambridge, Leibniz</a:t>
            </a:r>
          </a:p>
          <a:p>
            <a:pPr>
              <a:buNone/>
            </a:pPr>
            <a:r>
              <a:rPr lang="pt-BR" b="1" dirty="0"/>
              <a:t>Constitui a realidade objetiva, independe da percepção e consciência do homem para existir</a:t>
            </a:r>
            <a:endParaRPr lang="en-US" b="1" dirty="0"/>
          </a:p>
        </p:txBody>
      </p:sp>
      <p:sp>
        <p:nvSpPr>
          <p:cNvPr id="4" name="Right Brace 3"/>
          <p:cNvSpPr/>
          <p:nvPr/>
        </p:nvSpPr>
        <p:spPr>
          <a:xfrm>
            <a:off x="2971800" y="1752600"/>
            <a:ext cx="762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13825F-3766-AE4A-97FB-EFFE241D3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Bases de Marx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445458-73CE-F44D-90C2-A9588F008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/>
              <a:t>atividade de Marx e Engels: (da filosofia)</a:t>
            </a:r>
          </a:p>
          <a:p>
            <a:pPr marL="0" indent="0">
              <a:buNone/>
            </a:pPr>
            <a:r>
              <a:rPr lang="pt-BR" dirty="0"/>
              <a:t>Mudar o mundo e não interpretá-lo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dirty="0"/>
              <a:t> Hegel : ``a realidade não como um estado de coisas, mas como um processo de mudança contínua`` p.199-198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Foco no processo e não no produto estático. </a:t>
            </a:r>
            <a:r>
              <a:rPr lang="pt-BR" dirty="0" err="1"/>
              <a:t>Vy</a:t>
            </a:r>
            <a:r>
              <a:rPr lang="pt-BR" dirty="0"/>
              <a:t> 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`À mudança era causada segundo Hegel, pelo fato de que toda ideia ou estado de coisas (conhecido como ´tese´) contém dentro de si um conflito interno (a ´ antítese), que finalmente força a ocorrência de uma mudança, levando a uma nova ideia ou estado de coisas (´a síntese´). Esse processo é conhecido como dialética. P.200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522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24C698-7452-7E45-813C-6914FADDD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Hegel </a:t>
            </a:r>
            <a:r>
              <a:rPr lang="pt-BR" dirty="0" err="1"/>
              <a:t>x</a:t>
            </a:r>
            <a:r>
              <a:rPr lang="pt-BR" dirty="0"/>
              <a:t> Marx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F0FD29-A0A0-ED46-A52C-D67FA0260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sz="3400" dirty="0"/>
              <a:t>Hegel – jornada de mudança espiritual</a:t>
            </a:r>
          </a:p>
          <a:p>
            <a:pPr marL="0" indent="0">
              <a:buNone/>
            </a:pPr>
            <a:r>
              <a:rPr lang="pt-BR" sz="3400" dirty="0"/>
              <a:t>         </a:t>
            </a:r>
            <a:r>
              <a:rPr lang="pt-BR" sz="3400" dirty="0" err="1"/>
              <a:t>X</a:t>
            </a:r>
            <a:endParaRPr lang="pt-BR" sz="3400" dirty="0"/>
          </a:p>
          <a:p>
            <a:pPr marL="0" indent="0">
              <a:buNone/>
            </a:pPr>
            <a:r>
              <a:rPr lang="pt-BR" sz="3400" dirty="0"/>
              <a:t>Marx- jornada de mudança material , histórica real </a:t>
            </a:r>
          </a:p>
          <a:p>
            <a:pPr marL="0" indent="0">
              <a:buNone/>
            </a:pPr>
            <a:r>
              <a:rPr lang="pt-BR" sz="3400" dirty="0"/>
              <a:t>Resultado final- sociedade harmoniosa, bem estar , fim do processo dialético – UMA SOCIEDADE UTÓPICA ,haveria administração e não governo </a:t>
            </a:r>
          </a:p>
          <a:p>
            <a:pPr marL="0" indent="0">
              <a:buNone/>
            </a:pPr>
            <a:r>
              <a:rPr lang="pt-BR" sz="3400" dirty="0"/>
              <a:t> </a:t>
            </a:r>
          </a:p>
          <a:p>
            <a:pPr marL="0" indent="0">
              <a:buNone/>
            </a:pPr>
            <a:endParaRPr lang="pt-BR" sz="3400" dirty="0"/>
          </a:p>
          <a:p>
            <a:pPr marL="0" indent="0">
              <a:buNone/>
            </a:pPr>
            <a:r>
              <a:rPr lang="pt-BR" sz="3400" dirty="0"/>
              <a:t>Hegel- </a:t>
            </a:r>
            <a:r>
              <a:rPr lang="pt-BR" sz="3400" dirty="0" err="1"/>
              <a:t>zeitgeist</a:t>
            </a:r>
            <a:r>
              <a:rPr lang="pt-BR" sz="3400" dirty="0"/>
              <a:t> (espírito do tempo) comandando por um espírito absoluto</a:t>
            </a:r>
          </a:p>
          <a:p>
            <a:pPr marL="0" indent="0">
              <a:buNone/>
            </a:pPr>
            <a:r>
              <a:rPr lang="pt-BR" sz="3400" dirty="0"/>
              <a:t>		</a:t>
            </a:r>
          </a:p>
          <a:p>
            <a:pPr marL="0" indent="0">
              <a:buNone/>
            </a:pPr>
            <a:r>
              <a:rPr lang="pt-BR" sz="3400" dirty="0"/>
              <a:t>	</a:t>
            </a:r>
            <a:r>
              <a:rPr lang="pt-BR" sz="3400" dirty="0" err="1"/>
              <a:t>X</a:t>
            </a:r>
            <a:r>
              <a:rPr lang="pt-BR" sz="3400" dirty="0"/>
              <a:t> </a:t>
            </a:r>
          </a:p>
          <a:p>
            <a:pPr marL="0" indent="0">
              <a:buNone/>
            </a:pPr>
            <a:r>
              <a:rPr lang="pt-BR" sz="3400" dirty="0"/>
              <a:t>Marx – </a:t>
            </a:r>
            <a:r>
              <a:rPr lang="pt-BR" sz="3400" dirty="0" err="1"/>
              <a:t>zeitgeist</a:t>
            </a:r>
            <a:r>
              <a:rPr lang="pt-BR" sz="3400" dirty="0"/>
              <a:t> ´comandado pelas relações sociais e econômicas de uma época´ (p.201) </a:t>
            </a:r>
            <a:r>
              <a:rPr lang="pt-BR" sz="3400" dirty="0">
                <a:sym typeface="Symbol" pitchFamily="2" charset="2"/>
              </a:rPr>
              <a:t></a:t>
            </a:r>
            <a:r>
              <a:rPr lang="pt-BR" sz="3400" dirty="0"/>
              <a:t> ´consciência do indivíduo, ideais´p.201</a:t>
            </a:r>
          </a:p>
          <a:p>
            <a:pPr marL="0" indent="0">
              <a:buNone/>
            </a:pPr>
            <a:r>
              <a:rPr lang="pt-BR" sz="3400" dirty="0"/>
              <a:t> </a:t>
            </a:r>
          </a:p>
          <a:p>
            <a:pPr marL="0" indent="0">
              <a:buNone/>
            </a:pPr>
            <a:r>
              <a:rPr lang="pt-BR" sz="3400" dirty="0"/>
              <a:t>´(...) as pessoas não deixam uma marca em sua era, moldando-a de forma particular – a era é que define as pessoas´ p. 201</a:t>
            </a:r>
          </a:p>
          <a:p>
            <a:pPr marL="0" indent="0">
              <a:buNone/>
            </a:pPr>
            <a:r>
              <a:rPr lang="pt-BR" sz="3400" dirty="0"/>
              <a:t>Determinismo social </a:t>
            </a:r>
          </a:p>
          <a:p>
            <a:pPr marL="0" indent="0">
              <a:buNone/>
            </a:pPr>
            <a:endParaRPr lang="pt-BR" sz="3400" dirty="0"/>
          </a:p>
          <a:p>
            <a:pPr marL="0" indent="0">
              <a:buNone/>
            </a:pPr>
            <a:r>
              <a:rPr lang="pt-BR" sz="3400" dirty="0">
                <a:solidFill>
                  <a:srgbClr val="FF0000"/>
                </a:solidFill>
              </a:rPr>
              <a:t>Aí </a:t>
            </a:r>
            <a:r>
              <a:rPr lang="pt-BR" sz="3400" dirty="0" err="1">
                <a:solidFill>
                  <a:srgbClr val="FF0000"/>
                </a:solidFill>
              </a:rPr>
              <a:t>Vy</a:t>
            </a:r>
            <a:r>
              <a:rPr lang="pt-BR" sz="3400" dirty="0">
                <a:solidFill>
                  <a:srgbClr val="FF0000"/>
                </a:solidFill>
              </a:rPr>
              <a:t> foge disso- com o conceito de ZDP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6688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76314C-D84D-5740-A05A-88929E0F5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4CA1E3-EB44-144F-934A-71D5385D3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sz="4400" dirty="0"/>
              <a:t>“Satisfação das necessidades humanas (...) constitui a ‘condição fundamental de toda história’ “(p.149)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Necessidade econômica – o grande motor 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r>
              <a:rPr lang="pt-BR" dirty="0"/>
              <a:t>“ A teoria marxista opõe-se (...) a toda forma idealista de pensamento, ou seja, `</a:t>
            </a:r>
            <a:r>
              <a:rPr lang="pt-BR" dirty="0" err="1"/>
              <a:t>quelas</a:t>
            </a:r>
            <a:r>
              <a:rPr lang="pt-BR" dirty="0"/>
              <a:t> formas que pretendem dar o primado teórico ao ‘Pensamento’, à Razão, ao espírito, vistos como realidade primeira, em detrimento das relações sociais, particularmente das relações sociais de produção”. P.150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8546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97C774-9DBA-D947-8C8A-F32257811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Definição de práxis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77357E-566C-3C4C-A75B-AAA80188E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pt-BR" dirty="0"/>
          </a:p>
          <a:p>
            <a:r>
              <a:rPr lang="pt-BR" dirty="0"/>
              <a:t>“Relação dialética homem-trabalho-natureza” p.152 </a:t>
            </a:r>
          </a:p>
          <a:p>
            <a:endParaRPr lang="pt-BR" dirty="0"/>
          </a:p>
          <a:p>
            <a:r>
              <a:rPr lang="pt-BR" dirty="0"/>
              <a:t> O homem através do trabalho (que pressupõe o uso de ferramentas) modifica  a natureza e a si mesmo.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“Se por um lado a história não obedece a nenhum plano preestabelecido  e se dá segundo circunstâncias que são modificadas pelo trabalho humano, este, ao modificar a natureza, modifica o próprio homem”. P.152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 err="1"/>
              <a:t>Praxis</a:t>
            </a:r>
            <a:r>
              <a:rPr lang="pt-BR" dirty="0"/>
              <a:t> não é prática , ela pressupõe relação dialética , um agir no mundo que afeta a natureza; contexto circunstâncias  e  o próprio agente.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047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29496-C83E-A549-A7BE-E00439ED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Transformar o mundo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91DD18-5C23-8E40-AB1B-46B8A9792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dirty="0"/>
              <a:t>atividade de Marx e Engels: (da filosofia)</a:t>
            </a:r>
          </a:p>
          <a:p>
            <a:pPr marL="0" indent="0">
              <a:buNone/>
            </a:pPr>
            <a:r>
              <a:rPr lang="pt-BR" dirty="0"/>
              <a:t>Mudar o mundo e não interpretá-lo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r>
              <a:rPr lang="pt-BR" dirty="0"/>
              <a:t>Vai estar em </a:t>
            </a:r>
            <a:r>
              <a:rPr lang="pt-BR" dirty="0" err="1"/>
              <a:t>Vy</a:t>
            </a:r>
            <a:r>
              <a:rPr lang="pt-BR" dirty="0"/>
              <a:t>, em teoria da atividade, em </a:t>
            </a:r>
            <a:r>
              <a:rPr lang="pt-BR" dirty="0" err="1"/>
              <a:t>Engstrom</a:t>
            </a:r>
            <a:r>
              <a:rPr lang="pt-BR" dirty="0"/>
              <a:t>, </a:t>
            </a:r>
          </a:p>
          <a:p>
            <a:endParaRPr lang="pt-BR" dirty="0"/>
          </a:p>
          <a:p>
            <a:r>
              <a:rPr lang="pt-BR" dirty="0"/>
              <a:t>Atividade prática para transformar o mundo</a:t>
            </a:r>
          </a:p>
          <a:p>
            <a:endParaRPr lang="pt-BR" dirty="0"/>
          </a:p>
          <a:p>
            <a:r>
              <a:rPr lang="pt-BR" dirty="0"/>
              <a:t>Contra o abstrato, o ideal . foco é atividade prática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VY herda isso </a:t>
            </a:r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	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2721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78CCD-2889-3B45-958B-4965CF48F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Trabalho histórico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D13D0A-5AFD-594E-9AB7-EA36956DC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5211763"/>
          </a:xfrm>
        </p:spPr>
        <p:txBody>
          <a:bodyPr>
            <a:normAutofit fontScale="47500" lnSpcReduction="20000"/>
          </a:bodyPr>
          <a:lstStyle/>
          <a:p>
            <a:endParaRPr lang="pt-BR" dirty="0"/>
          </a:p>
          <a:p>
            <a:r>
              <a:rPr lang="pt-BR" dirty="0"/>
              <a:t>Necessário para tirar o homem da alienação econômica ou religiosa</a:t>
            </a:r>
          </a:p>
          <a:p>
            <a:endParaRPr lang="pt-BR" dirty="0"/>
          </a:p>
          <a:p>
            <a:r>
              <a:rPr lang="pt-BR" dirty="0"/>
              <a:t>Como? Revolução/luta de classes/ consciência do proletariado que altera a superestrutura, que tira o homem da alienação 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Materialismo histórico </a:t>
            </a:r>
          </a:p>
          <a:p>
            <a:endParaRPr lang="pt-BR" dirty="0"/>
          </a:p>
          <a:p>
            <a:r>
              <a:rPr lang="pt-BR" dirty="0"/>
              <a:t>Termo criado por Engels </a:t>
            </a:r>
          </a:p>
          <a:p>
            <a:endParaRPr lang="pt-BR" dirty="0"/>
          </a:p>
          <a:p>
            <a:r>
              <a:rPr lang="pt-BR" dirty="0"/>
              <a:t>``ciência das formações evocadas. Das leis da evolução social concepção segundo a qual a estrutura econômica da sociedade explica superestrutura ideal e intelectual``p.341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b="1" dirty="0"/>
              <a:t>Materialismo dialético</a:t>
            </a:r>
          </a:p>
          <a:p>
            <a:endParaRPr lang="pt-BR" dirty="0"/>
          </a:p>
          <a:p>
            <a:r>
              <a:rPr lang="pt-BR" dirty="0"/>
              <a:t>Criado pelo socialista russo </a:t>
            </a:r>
            <a:r>
              <a:rPr lang="pt-BR" dirty="0" err="1"/>
              <a:t>Plekanov</a:t>
            </a:r>
            <a:r>
              <a:rPr lang="pt-BR" dirty="0"/>
              <a:t> –</a:t>
            </a:r>
          </a:p>
          <a:p>
            <a:endParaRPr lang="pt-BR" dirty="0"/>
          </a:p>
          <a:p>
            <a:r>
              <a:rPr lang="pt-BR" dirty="0"/>
              <a:t>Base do materialismo histórico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984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Marx em </a:t>
            </a:r>
            <a:r>
              <a:rPr lang="pt-BR" dirty="0" err="1"/>
              <a:t>Vygotsky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pt-BR" dirty="0"/>
              <a:t>Método</a:t>
            </a:r>
          </a:p>
          <a:p>
            <a:pPr marL="514350" indent="-514350">
              <a:buNone/>
            </a:pPr>
            <a:r>
              <a:rPr lang="pt-BR" dirty="0"/>
              <a:t>	1.1 genético,</a:t>
            </a:r>
          </a:p>
          <a:p>
            <a:pPr marL="514350" indent="-514350">
              <a:buNone/>
            </a:pPr>
            <a:r>
              <a:rPr lang="pt-BR" dirty="0"/>
              <a:t>2)Natureza da atividade humana</a:t>
            </a:r>
          </a:p>
          <a:p>
            <a:pPr marL="514350" indent="-514350">
              <a:buNone/>
            </a:pPr>
            <a:r>
              <a:rPr lang="pt-BR" dirty="0"/>
              <a:t>	2.1 base de explicação da consciência</a:t>
            </a:r>
          </a:p>
          <a:p>
            <a:pPr marL="514350" indent="-514350">
              <a:buNone/>
            </a:pPr>
            <a:r>
              <a:rPr lang="pt-BR" dirty="0"/>
              <a:t>	2.2 atividade prática, ação no mundo</a:t>
            </a:r>
          </a:p>
          <a:p>
            <a:pPr marL="514350" indent="-514350">
              <a:buNone/>
            </a:pPr>
            <a:r>
              <a:rPr lang="pt-BR" dirty="0"/>
              <a:t>3)Origem social dos processos psicológicos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308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Engels</a:t>
            </a:r>
            <a:r>
              <a:rPr lang="pt-BR" dirty="0"/>
              <a:t> </a:t>
            </a:r>
          </a:p>
          <a:p>
            <a:r>
              <a:rPr lang="pt-BR" dirty="0" err="1"/>
              <a:t>Lenin</a:t>
            </a:r>
            <a:endParaRPr lang="pt-BR" dirty="0"/>
          </a:p>
          <a:p>
            <a:pPr>
              <a:buNone/>
            </a:pPr>
            <a:r>
              <a:rPr lang="pt-BR" dirty="0"/>
              <a:t>Definição: método de interpretação histórica proposto por Marx que consiste em  interpretar acontecimentos históricos como fundados por fatores econômico-sociais</a:t>
            </a:r>
          </a:p>
          <a:p>
            <a:pPr>
              <a:buNone/>
            </a:pPr>
            <a:r>
              <a:rPr lang="pt-BR" dirty="0"/>
              <a:t>Princípios:</a:t>
            </a:r>
          </a:p>
          <a:p>
            <a:pPr>
              <a:buNone/>
            </a:pPr>
            <a:r>
              <a:rPr lang="pt-BR" dirty="0"/>
              <a:t>Consciência humana originada no social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Materialismo ≠ idealismo </a:t>
            </a:r>
            <a:br>
              <a:rPr lang="pt-B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dirty="0"/>
              <a:t>Causa, explicação no conceito filosófico de matéria ≠ causa, explicação no espírito, nas </a:t>
            </a:r>
            <a:r>
              <a:rPr lang="pt-BR" dirty="0" err="1"/>
              <a:t>ideias</a:t>
            </a:r>
            <a:r>
              <a:rPr lang="pt-BR" dirty="0"/>
              <a:t>, no pensamento </a:t>
            </a:r>
          </a:p>
          <a:p>
            <a:pPr>
              <a:buNone/>
            </a:pPr>
            <a:r>
              <a:rPr lang="pt-BR" u="sng" dirty="0"/>
              <a:t>Dialético</a:t>
            </a:r>
          </a:p>
          <a:p>
            <a:pPr>
              <a:buNone/>
            </a:pPr>
            <a:r>
              <a:rPr lang="pt-BR" dirty="0"/>
              <a:t>Método de investigação</a:t>
            </a:r>
          </a:p>
          <a:p>
            <a:pPr>
              <a:buNone/>
            </a:pPr>
            <a:r>
              <a:rPr lang="pt-BR" dirty="0"/>
              <a:t>Leis da dialética:</a:t>
            </a:r>
          </a:p>
          <a:p>
            <a:pPr>
              <a:buFontTx/>
              <a:buChar char="-"/>
            </a:pPr>
            <a:r>
              <a:rPr lang="pt-BR" dirty="0"/>
              <a:t>Unidade dos contrários/ interpenetração dos opostos</a:t>
            </a:r>
          </a:p>
          <a:p>
            <a:pPr>
              <a:buFontTx/>
              <a:buChar char="-"/>
            </a:pPr>
            <a:r>
              <a:rPr lang="pt-BR" dirty="0"/>
              <a:t>Saltos qualitativos /advindos de mudanças quantitativas</a:t>
            </a:r>
          </a:p>
          <a:p>
            <a:pPr>
              <a:buNone/>
            </a:pPr>
            <a:r>
              <a:rPr lang="pt-BR" dirty="0"/>
              <a:t>-tese- antítese – síntese (não é somatório das duas)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dialética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Grego: </a:t>
            </a:r>
            <a:r>
              <a:rPr lang="pt-BR" dirty="0" err="1"/>
              <a:t>dialektiké</a:t>
            </a:r>
            <a:r>
              <a:rPr lang="pt-BR" dirty="0"/>
              <a:t> (conversar, debater)</a:t>
            </a:r>
          </a:p>
          <a:p>
            <a:r>
              <a:rPr lang="pt-BR" dirty="0"/>
              <a:t>“arte de chegar à verdade, descobrindo e superando as contradições contidas no raciocínio do adversário”</a:t>
            </a:r>
          </a:p>
          <a:p>
            <a:pPr>
              <a:buNone/>
            </a:pPr>
            <a:r>
              <a:rPr lang="pt-BR" dirty="0"/>
              <a:t>				↓</a:t>
            </a:r>
          </a:p>
          <a:p>
            <a:pPr>
              <a:buNone/>
            </a:pPr>
            <a:r>
              <a:rPr lang="pt-BR" dirty="0"/>
              <a:t>		MODO DE PENSAR (foi aplicado por Marx  em O Capital e pode ser  também para a compreensão dos fenômenos da natureza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Natureza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Em constante movimento, conflito , embate</a:t>
            </a:r>
          </a:p>
          <a:p>
            <a:r>
              <a:rPr lang="pt-BR" dirty="0"/>
              <a:t>Ação recíproca de forças contrárias</a:t>
            </a:r>
          </a:p>
          <a:p>
            <a:r>
              <a:rPr lang="pt-BR" dirty="0"/>
              <a:t>Fenômenos interligados, dependentes</a:t>
            </a:r>
          </a:p>
          <a:p>
            <a:r>
              <a:rPr lang="pt-BR" dirty="0"/>
              <a:t>Aparecimento e desaparecimento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Vazamento de petróleo no pacífico  e morte de aves num ponto bem distante deste local</a:t>
            </a:r>
          </a:p>
          <a:p>
            <a:r>
              <a:rPr lang="pt-BR" dirty="0"/>
              <a:t>Aumento do preço do etanol e a crise política do mundo árabe</a:t>
            </a:r>
          </a:p>
          <a:p>
            <a:r>
              <a:rPr lang="pt-BR" dirty="0"/>
              <a:t>Biologia : ao nascer já se está morrendo</a:t>
            </a:r>
          </a:p>
          <a:p>
            <a:r>
              <a:rPr lang="pt-BR" dirty="0"/>
              <a:t>Água: a fervura, que leva a uma mudança do estado da matéria (líquido para vapor) ocorre devido a uma  somatória de mudanças quantitativas (aumento da temperatura)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CONTRADIÇÃO INTERNA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Todo objeto ou fenômeno da natureza tem na essência essa CONTRADIÇÃO</a:t>
            </a:r>
          </a:p>
          <a:p>
            <a:r>
              <a:rPr lang="pt-BR" dirty="0"/>
              <a:t>Vida </a:t>
            </a:r>
            <a:r>
              <a:rPr lang="pt-BR" dirty="0">
                <a:latin typeface="Calibri"/>
              </a:rPr>
              <a:t>↔ morte</a:t>
            </a:r>
          </a:p>
          <a:p>
            <a:r>
              <a:rPr lang="pt-BR" dirty="0">
                <a:latin typeface="Calibri"/>
              </a:rPr>
              <a:t>Velho </a:t>
            </a:r>
            <a:r>
              <a:rPr lang="pt-BR" dirty="0"/>
              <a:t> ↔ novo</a:t>
            </a:r>
          </a:p>
          <a:p>
            <a:r>
              <a:rPr lang="pt-BR" dirty="0"/>
              <a:t>Positivo  ↔ negativo</a:t>
            </a:r>
          </a:p>
          <a:p>
            <a:r>
              <a:rPr lang="pt-BR" dirty="0"/>
              <a:t>Passado  ↔  futuro</a:t>
            </a:r>
          </a:p>
          <a:p>
            <a:r>
              <a:rPr lang="pt-BR" dirty="0"/>
              <a:t>Desagregar  ↔  desenvolver</a:t>
            </a:r>
          </a:p>
          <a:p>
            <a:pPr>
              <a:buNone/>
            </a:pPr>
            <a:r>
              <a:rPr lang="pt-BR" dirty="0"/>
              <a:t> luta de tendências contrárias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Definições de dialética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 o estudo das contradições na própria essência das coisas” Lênin</a:t>
            </a:r>
          </a:p>
          <a:p>
            <a:r>
              <a:rPr lang="pt-BR" dirty="0"/>
              <a:t>“ O desenvolvimento é a luta dos contrários” Lênin</a:t>
            </a:r>
          </a:p>
          <a:p>
            <a:pPr>
              <a:buNone/>
            </a:pPr>
            <a:r>
              <a:rPr lang="pt-BR" dirty="0" err="1"/>
              <a:t>Vygotsky</a:t>
            </a:r>
            <a:r>
              <a:rPr lang="pt-BR" dirty="0"/>
              <a:t>- desenvolvimento é dialético</a:t>
            </a:r>
          </a:p>
          <a:p>
            <a:pPr>
              <a:buNone/>
            </a:pPr>
            <a:r>
              <a:rPr lang="pt-BR" dirty="0" err="1"/>
              <a:t>Engstrom</a:t>
            </a:r>
            <a:r>
              <a:rPr lang="pt-BR" dirty="0"/>
              <a:t> – 4 contradições</a:t>
            </a:r>
          </a:p>
          <a:p>
            <a:pPr>
              <a:buNone/>
            </a:pPr>
            <a:r>
              <a:rPr lang="pt-BR" dirty="0" err="1"/>
              <a:t>Davydov</a:t>
            </a:r>
            <a:r>
              <a:rPr lang="pt-BR" dirty="0"/>
              <a:t> – modelo celular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br>
              <a:rPr lang="en-US" dirty="0"/>
            </a:br>
            <a:r>
              <a:rPr lang="pt-BR" dirty="0"/>
              <a:t>Concepção de Homem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  processo histórico humano (desenvolvimento)</a:t>
            </a:r>
            <a:endParaRPr lang="en-US" dirty="0"/>
          </a:p>
          <a:p>
            <a:r>
              <a:rPr lang="pt-BR" dirty="0"/>
              <a:t>Relação social de produção ≠ desenvolvimento de forças produtivas</a:t>
            </a:r>
            <a:endParaRPr lang="en-US" dirty="0"/>
          </a:p>
          <a:p>
            <a:r>
              <a:rPr lang="pt-BR" b="1" dirty="0"/>
              <a:t>Movimento, contradição, dialético</a:t>
            </a:r>
            <a:endParaRPr lang="en-US" dirty="0"/>
          </a:p>
          <a:p>
            <a:r>
              <a:rPr lang="pt-BR" dirty="0"/>
              <a:t>O processo de formação de uma sociedade está baseada nesta relação que constitutivamente é </a:t>
            </a:r>
            <a:r>
              <a:rPr lang="pt-BR" dirty="0" err="1"/>
              <a:t>conflitiva</a:t>
            </a:r>
            <a:r>
              <a:rPr lang="pt-BR" dirty="0"/>
              <a:t>. </a:t>
            </a:r>
          </a:p>
          <a:p>
            <a:r>
              <a:rPr lang="pt-BR" dirty="0"/>
              <a:t>Homem da práxis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718</Words>
  <Application>Microsoft Macintosh PowerPoint</Application>
  <PresentationFormat>Apresentação na tela (4:3)</PresentationFormat>
  <Paragraphs>152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Materialismo histórico</vt:lpstr>
      <vt:lpstr>Apresentação do PowerPoint</vt:lpstr>
      <vt:lpstr>Materialismo ≠ idealismo  </vt:lpstr>
      <vt:lpstr>dialética</vt:lpstr>
      <vt:lpstr>Natureza </vt:lpstr>
      <vt:lpstr>exemplos</vt:lpstr>
      <vt:lpstr>CONTRADIÇÃO INTERNA</vt:lpstr>
      <vt:lpstr>Definições de dialética</vt:lpstr>
      <vt:lpstr> Concepção de Homem </vt:lpstr>
      <vt:lpstr>epistemologia</vt:lpstr>
      <vt:lpstr>Matéria (conceito filosófico)</vt:lpstr>
      <vt:lpstr>Bases de Marx </vt:lpstr>
      <vt:lpstr>Hegel x Marx</vt:lpstr>
      <vt:lpstr>Apresentação do PowerPoint</vt:lpstr>
      <vt:lpstr>Definição de práxis  </vt:lpstr>
      <vt:lpstr>Transformar o mundo </vt:lpstr>
      <vt:lpstr>Trabalho histórico  </vt:lpstr>
      <vt:lpstr>Marx em Vygotsky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Materialismo histórico-dialético</dc:title>
  <dc:creator>anonymous</dc:creator>
  <cp:lastModifiedBy>Marilia Ferreira</cp:lastModifiedBy>
  <cp:revision>25</cp:revision>
  <dcterms:created xsi:type="dcterms:W3CDTF">2011-03-29T13:57:08Z</dcterms:created>
  <dcterms:modified xsi:type="dcterms:W3CDTF">2019-08-27T18:13:54Z</dcterms:modified>
</cp:coreProperties>
</file>