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23/06/15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nCF0HehIOs" TargetMode="External"/><Relationship Id="rId3" Type="http://schemas.openxmlformats.org/officeDocument/2006/relationships/hyperlink" Target="https://www.youtube.com/watch?v=5xo8SHjTxp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nwm1hWZRz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t8pUMm0VE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George Crumb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Música Contemporânea: história, análises, processos CMU 0674 </a:t>
            </a:r>
          </a:p>
          <a:p>
            <a:r>
              <a:rPr lang="pt-BR" dirty="0"/>
              <a:t>ECA/USP, 2015</a:t>
            </a:r>
          </a:p>
          <a:p>
            <a:r>
              <a:rPr lang="pt-BR" dirty="0"/>
              <a:t>Paulo de Tarso Salles</a:t>
            </a:r>
          </a:p>
        </p:txBody>
      </p:sp>
    </p:spTree>
    <p:extLst>
      <p:ext uri="{BB962C8B-B14F-4D97-AF65-F5344CB8AC3E}">
        <p14:creationId xmlns:p14="http://schemas.microsoft.com/office/powerpoint/2010/main" val="311882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Biografia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29" y="1466629"/>
            <a:ext cx="4741386" cy="5298632"/>
          </a:xfrm>
        </p:spPr>
        <p:txBody>
          <a:bodyPr>
            <a:noAutofit/>
          </a:bodyPr>
          <a:lstStyle/>
          <a:p>
            <a:r>
              <a:rPr lang="pt-BR" sz="1400" dirty="0" smtClean="0"/>
              <a:t>Nascido em Charleston, West Virginia, 1929 (86 anos).</a:t>
            </a:r>
          </a:p>
          <a:p>
            <a:r>
              <a:rPr lang="pt-BR" sz="1400" dirty="0" smtClean="0"/>
              <a:t>Graduou-se no Mason </a:t>
            </a:r>
            <a:r>
              <a:rPr lang="pt-BR" sz="1400" dirty="0" err="1" smtClean="0"/>
              <a:t>College</a:t>
            </a:r>
            <a:r>
              <a:rPr lang="pt-BR" sz="1400" dirty="0" smtClean="0"/>
              <a:t> </a:t>
            </a:r>
            <a:r>
              <a:rPr lang="pt-BR" sz="1400" dirty="0" err="1" smtClean="0"/>
              <a:t>of</a:t>
            </a:r>
            <a:r>
              <a:rPr lang="pt-BR" sz="1400" dirty="0" smtClean="0"/>
              <a:t> Music, Charleston, em 1950.</a:t>
            </a:r>
          </a:p>
          <a:p>
            <a:r>
              <a:rPr lang="pt-BR" sz="1400" dirty="0" smtClean="0"/>
              <a:t>Mestrado na </a:t>
            </a:r>
            <a:r>
              <a:rPr lang="pt-BR" sz="1400" dirty="0" err="1" smtClean="0"/>
              <a:t>University</a:t>
            </a:r>
            <a:r>
              <a:rPr lang="pt-BR" sz="1400" dirty="0" smtClean="0"/>
              <a:t> </a:t>
            </a:r>
            <a:r>
              <a:rPr lang="pt-BR" sz="1400" dirty="0" err="1" smtClean="0"/>
              <a:t>of</a:t>
            </a:r>
            <a:r>
              <a:rPr lang="pt-BR" sz="1400" dirty="0" smtClean="0"/>
              <a:t> Illinois em Urbana-</a:t>
            </a:r>
            <a:r>
              <a:rPr lang="pt-BR" sz="1400" dirty="0" err="1" smtClean="0"/>
              <a:t>Champaign</a:t>
            </a:r>
            <a:endParaRPr lang="pt-BR" sz="1400" dirty="0" smtClean="0"/>
          </a:p>
          <a:p>
            <a:r>
              <a:rPr lang="pt-BR" sz="1400" dirty="0" smtClean="0"/>
              <a:t>Doutorado pela </a:t>
            </a:r>
            <a:r>
              <a:rPr lang="pt-BR" sz="1400" dirty="0" err="1" smtClean="0"/>
              <a:t>University</a:t>
            </a:r>
            <a:r>
              <a:rPr lang="pt-BR" sz="1400" dirty="0" smtClean="0"/>
              <a:t> </a:t>
            </a:r>
            <a:r>
              <a:rPr lang="pt-BR" sz="1400" dirty="0" err="1" smtClean="0"/>
              <a:t>of</a:t>
            </a:r>
            <a:r>
              <a:rPr lang="pt-BR" sz="1400" dirty="0" smtClean="0"/>
              <a:t> Michigan, 1959.</a:t>
            </a:r>
          </a:p>
          <a:p>
            <a:r>
              <a:rPr lang="pt-BR" sz="1400" dirty="0" smtClean="0"/>
              <a:t>Lecionou na </a:t>
            </a:r>
            <a:r>
              <a:rPr lang="pt-BR" sz="1400" dirty="0" err="1" smtClean="0"/>
              <a:t>University</a:t>
            </a:r>
            <a:r>
              <a:rPr lang="pt-BR" sz="1400" dirty="0" smtClean="0"/>
              <a:t> </a:t>
            </a:r>
            <a:r>
              <a:rPr lang="pt-BR" sz="1400" dirty="0" err="1" smtClean="0"/>
              <a:t>of</a:t>
            </a:r>
            <a:r>
              <a:rPr lang="pt-BR" sz="1400" dirty="0" smtClean="0"/>
              <a:t> Colorado em 1958.</a:t>
            </a:r>
          </a:p>
          <a:p>
            <a:r>
              <a:rPr lang="pt-BR" sz="1400" dirty="0" smtClean="0"/>
              <a:t>Associou-se </a:t>
            </a:r>
            <a:r>
              <a:rPr lang="pt-BR" sz="1400" dirty="0" smtClean="0"/>
              <a:t>à </a:t>
            </a:r>
            <a:r>
              <a:rPr lang="pt-BR" sz="1400" dirty="0" err="1" smtClean="0"/>
              <a:t>University</a:t>
            </a:r>
            <a:r>
              <a:rPr lang="pt-BR" sz="1400" dirty="0" smtClean="0"/>
              <a:t> </a:t>
            </a:r>
            <a:r>
              <a:rPr lang="pt-BR" sz="1400" dirty="0" err="1" smtClean="0"/>
              <a:t>of</a:t>
            </a:r>
            <a:r>
              <a:rPr lang="pt-BR" sz="1400" dirty="0" smtClean="0"/>
              <a:t> </a:t>
            </a:r>
            <a:r>
              <a:rPr lang="pt-BR" sz="1400" dirty="0" err="1" smtClean="0"/>
              <a:t>Pennsilvanya</a:t>
            </a:r>
            <a:r>
              <a:rPr lang="pt-BR" sz="1400" dirty="0" smtClean="0"/>
              <a:t> em 1965, onde se aposentou em 1997.</a:t>
            </a:r>
          </a:p>
          <a:p>
            <a:r>
              <a:rPr lang="pt-BR" sz="1400" dirty="0" smtClean="0"/>
              <a:t>Compositor residente na </a:t>
            </a:r>
            <a:r>
              <a:rPr lang="pt-BR" sz="1400" dirty="0" err="1" smtClean="0"/>
              <a:t>University</a:t>
            </a:r>
            <a:r>
              <a:rPr lang="pt-BR" sz="1400" dirty="0" smtClean="0"/>
              <a:t> </a:t>
            </a:r>
            <a:r>
              <a:rPr lang="pt-BR" sz="1400" dirty="0" err="1" smtClean="0"/>
              <a:t>of</a:t>
            </a:r>
            <a:r>
              <a:rPr lang="pt-BR" sz="1400" dirty="0" smtClean="0"/>
              <a:t> Arizona desde 2002.</a:t>
            </a:r>
          </a:p>
          <a:p>
            <a:r>
              <a:rPr lang="pt-BR" sz="1400" dirty="0" smtClean="0"/>
              <a:t>Ganhou o Prêmio </a:t>
            </a:r>
            <a:r>
              <a:rPr lang="pt-BR" sz="1400" dirty="0" err="1" smtClean="0"/>
              <a:t>Pullitzer</a:t>
            </a:r>
            <a:r>
              <a:rPr lang="pt-BR" sz="1400" dirty="0" smtClean="0"/>
              <a:t> de Música em 1968 pela obra orquestral </a:t>
            </a:r>
            <a:r>
              <a:rPr lang="pt-BR" sz="1400" i="1" dirty="0" err="1" smtClean="0"/>
              <a:t>Echoes</a:t>
            </a:r>
            <a:r>
              <a:rPr lang="pt-BR" sz="1400" i="1" dirty="0" smtClean="0"/>
              <a:t> </a:t>
            </a:r>
            <a:r>
              <a:rPr lang="pt-BR" sz="1400" i="1" dirty="0" err="1" smtClean="0"/>
              <a:t>of</a:t>
            </a:r>
            <a:r>
              <a:rPr lang="pt-BR" sz="1400" i="1" dirty="0" smtClean="0"/>
              <a:t> Time </a:t>
            </a:r>
            <a:r>
              <a:rPr lang="pt-BR" sz="1400" i="1" dirty="0" err="1" smtClean="0"/>
              <a:t>and</a:t>
            </a:r>
            <a:r>
              <a:rPr lang="pt-BR" sz="1400" i="1" dirty="0" smtClean="0"/>
              <a:t> </a:t>
            </a:r>
            <a:r>
              <a:rPr lang="pt-BR" sz="1400" i="1" dirty="0" err="1" smtClean="0"/>
              <a:t>the</a:t>
            </a:r>
            <a:r>
              <a:rPr lang="pt-BR" sz="1400" i="1" dirty="0" smtClean="0"/>
              <a:t> River</a:t>
            </a:r>
            <a:r>
              <a:rPr lang="pt-BR" sz="1400" dirty="0" smtClean="0"/>
              <a:t>. Também ganhou o Grammy em 2000 pela obra </a:t>
            </a:r>
            <a:r>
              <a:rPr lang="pt-BR" sz="1400" i="1" dirty="0" smtClean="0"/>
              <a:t>Star-</a:t>
            </a:r>
            <a:r>
              <a:rPr lang="pt-BR" sz="1400" i="1" dirty="0" err="1" smtClean="0"/>
              <a:t>Child</a:t>
            </a:r>
            <a:r>
              <a:rPr lang="pt-BR" sz="1400" dirty="0" smtClean="0"/>
              <a:t>. </a:t>
            </a:r>
            <a:endParaRPr lang="pt-BR" sz="1400" dirty="0"/>
          </a:p>
        </p:txBody>
      </p:sp>
      <p:pic>
        <p:nvPicPr>
          <p:cNvPr id="5" name="Content Placeholder 4" descr="George Crumb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55" b="-30455"/>
          <a:stretch>
            <a:fillRect/>
          </a:stretch>
        </p:blipFill>
        <p:spPr>
          <a:xfrm>
            <a:off x="4917415" y="1887998"/>
            <a:ext cx="3566160" cy="4303713"/>
          </a:xfrm>
        </p:spPr>
      </p:pic>
    </p:spTree>
    <p:extLst>
      <p:ext uri="{BB962C8B-B14F-4D97-AF65-F5344CB8AC3E}">
        <p14:creationId xmlns:p14="http://schemas.microsoft.com/office/powerpoint/2010/main" val="401569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Influ</a:t>
            </a:r>
            <a:r>
              <a:rPr lang="pt-BR" dirty="0" smtClean="0"/>
              <a:t>ências e referências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No in</a:t>
            </a:r>
            <a:r>
              <a:rPr lang="pt-BR" dirty="0" smtClean="0"/>
              <a:t>ício da carreira: Webern.</a:t>
            </a:r>
          </a:p>
          <a:p>
            <a:r>
              <a:rPr lang="pt-BR" dirty="0" smtClean="0"/>
              <a:t>Sua obra trava constante diálogo com Debussy, Bartók, Bach, os quais são constantemente citados em suas peças.</a:t>
            </a:r>
          </a:p>
          <a:p>
            <a:r>
              <a:rPr lang="pt-BR" dirty="0" smtClean="0"/>
              <a:t>Hinos religiosos, música folclórica.</a:t>
            </a:r>
          </a:p>
          <a:p>
            <a:r>
              <a:rPr lang="pt-BR" dirty="0" smtClean="0"/>
              <a:t>Tradições não ocidentais.</a:t>
            </a:r>
          </a:p>
          <a:p>
            <a:r>
              <a:rPr lang="pt-BR" dirty="0" smtClean="0"/>
              <a:t>Elementos programáticos de natureza teatral, mística e simbólica.</a:t>
            </a:r>
          </a:p>
          <a:p>
            <a:r>
              <a:rPr lang="pt-BR" dirty="0" smtClean="0"/>
              <a:t>Partituras meticulosamente anotadas.</a:t>
            </a:r>
          </a:p>
          <a:p>
            <a:r>
              <a:rPr lang="pt-BR" dirty="0" smtClean="0"/>
              <a:t>Define “música” como “sistema de proporções a serviço do impulso espiritual”.</a:t>
            </a:r>
          </a:p>
          <a:p>
            <a:r>
              <a:rPr lang="pt-BR" dirty="0" smtClean="0"/>
              <a:t>Poesia: Federico Garcia Lorca; Walt Whitman.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67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</a:t>
            </a:r>
            <a:r>
              <a:rPr lang="pt-BR" dirty="0" smtClean="0"/>
              <a:t>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Combina</a:t>
            </a:r>
            <a:r>
              <a:rPr lang="pt-BR" dirty="0" smtClean="0"/>
              <a:t>ção de notações convencional e simbólica: “geralmente a notação gráfica de Crumb abrange o formato das estruturas musicais e caminhos, e não detalhes de organização de alturas, ritmo, dinâmicas e articulação”.</a:t>
            </a:r>
          </a:p>
          <a:p>
            <a:r>
              <a:rPr lang="pt-BR" dirty="0" smtClean="0"/>
              <a:t>O termo “notação simbólica”</a:t>
            </a:r>
            <a:r>
              <a:rPr lang="pt-BR" dirty="0"/>
              <a:t> </a:t>
            </a:r>
            <a:r>
              <a:rPr lang="pt-BR" dirty="0" smtClean="0"/>
              <a:t>tem sido usado pelo compositor. (</a:t>
            </a:r>
            <a:r>
              <a:rPr lang="pt-BR" dirty="0" err="1" smtClean="0"/>
              <a:t>Szoka</a:t>
            </a:r>
            <a:r>
              <a:rPr lang="pt-BR" dirty="0" smtClean="0"/>
              <a:t>, 2013:700).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9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Bad</a:t>
            </a:r>
            <a:r>
              <a:rPr lang="pt-BR" dirty="0" smtClean="0"/>
              <a:t> </a:t>
            </a:r>
            <a:r>
              <a:rPr lang="pt-BR" dirty="0" err="1" smtClean="0"/>
              <a:t>Dog</a:t>
            </a:r>
            <a:r>
              <a:rPr lang="pt-BR" dirty="0" smtClean="0"/>
              <a:t>!: a </a:t>
            </a:r>
            <a:r>
              <a:rPr lang="pt-BR" dirty="0" err="1" smtClean="0"/>
              <a:t>portrait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George Crumb”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https://www.youtube.com/watch?v=</a:t>
            </a:r>
            <a:r>
              <a:rPr lang="pt-BR" dirty="0" smtClean="0">
                <a:hlinkClick r:id="rId2"/>
              </a:rPr>
              <a:t>BnCF0HehIOs</a:t>
            </a:r>
            <a:r>
              <a:rPr lang="pt-BR" dirty="0" smtClean="0"/>
              <a:t> (Trailer).</a:t>
            </a:r>
          </a:p>
          <a:p>
            <a:r>
              <a:rPr lang="pt-BR" dirty="0" smtClean="0"/>
              <a:t>Dirigido por David Starobin, 2009.</a:t>
            </a:r>
          </a:p>
          <a:p>
            <a:r>
              <a:rPr lang="pt-BR" dirty="0" smtClean="0"/>
              <a:t>DVD Bridge Records (BRIDGE 9312).</a:t>
            </a:r>
          </a:p>
          <a:p>
            <a:r>
              <a:rPr lang="pt-BR" dirty="0" smtClean="0"/>
              <a:t>Entrevista </a:t>
            </a:r>
            <a:r>
              <a:rPr lang="pt-BR" dirty="0"/>
              <a:t>com GC: </a:t>
            </a:r>
            <a:r>
              <a:rPr lang="pt-BR" dirty="0">
                <a:hlinkClick r:id="rId3"/>
              </a:rPr>
              <a:t>https://www.youtube.com/watch?v=</a:t>
            </a:r>
            <a:r>
              <a:rPr lang="pt-BR" dirty="0" smtClean="0">
                <a:hlinkClick r:id="rId3"/>
              </a:rPr>
              <a:t>5xo8SHjTxpc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33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Makrokosmos</a:t>
            </a:r>
            <a:r>
              <a:rPr lang="pt-BR" dirty="0" smtClean="0"/>
              <a:t>, v. I-II (1972-79)</a:t>
            </a:r>
            <a:endParaRPr lang="pt-B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Piano solo, amplificado.</a:t>
            </a:r>
          </a:p>
          <a:p>
            <a:r>
              <a:rPr lang="pt-BR" dirty="0">
                <a:hlinkClick r:id="rId2"/>
              </a:rPr>
              <a:t>https://www.youtube.com/watch?v=</a:t>
            </a:r>
            <a:r>
              <a:rPr lang="pt-BR" dirty="0" smtClean="0">
                <a:hlinkClick r:id="rId2"/>
              </a:rPr>
              <a:t>Wnwm1hWZRzc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8222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i="1" dirty="0" smtClean="0"/>
              <a:t>Music for a Summer </a:t>
            </a:r>
            <a:r>
              <a:rPr lang="pt-BR" sz="4800" i="1" dirty="0" err="1" smtClean="0"/>
              <a:t>Evening</a:t>
            </a:r>
            <a:r>
              <a:rPr lang="pt-BR" sz="4800" i="1" dirty="0" smtClean="0"/>
              <a:t> (</a:t>
            </a:r>
            <a:r>
              <a:rPr lang="pt-BR" sz="4800" i="1" dirty="0" err="1" smtClean="0"/>
              <a:t>Makrokosmos</a:t>
            </a:r>
            <a:r>
              <a:rPr lang="pt-BR" sz="4800" i="1" dirty="0" smtClean="0"/>
              <a:t> III)</a:t>
            </a:r>
            <a:endParaRPr lang="pt-BR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dois pianos amplificados e percuss</a:t>
            </a:r>
            <a:r>
              <a:rPr lang="pt-BR" dirty="0" smtClean="0"/>
              <a:t>ão (dois percussionistas), 1974.</a:t>
            </a:r>
          </a:p>
          <a:p>
            <a:r>
              <a:rPr lang="pt-BR" dirty="0">
                <a:hlinkClick r:id="rId2"/>
              </a:rPr>
              <a:t>https://www.youtube.com/watch?v=</a:t>
            </a:r>
            <a:r>
              <a:rPr lang="pt-BR" dirty="0" smtClean="0">
                <a:hlinkClick r:id="rId2"/>
              </a:rPr>
              <a:t>Et8pUMm0VE8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01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err="1" smtClean="0"/>
              <a:t>Adamenko</a:t>
            </a:r>
            <a:r>
              <a:rPr lang="pt-BR" dirty="0" smtClean="0"/>
              <a:t>, Victoria. </a:t>
            </a:r>
            <a:r>
              <a:rPr lang="pt-BR" dirty="0" smtClean="0"/>
              <a:t>“George </a:t>
            </a:r>
            <a:r>
              <a:rPr lang="pt-BR" dirty="0" err="1" smtClean="0"/>
              <a:t>Crumb’s</a:t>
            </a:r>
            <a:r>
              <a:rPr lang="pt-BR" dirty="0" smtClean="0"/>
              <a:t> </a:t>
            </a:r>
            <a:r>
              <a:rPr lang="pt-BR" dirty="0" err="1" smtClean="0"/>
              <a:t>Channels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Mythification</a:t>
            </a:r>
            <a:r>
              <a:rPr lang="pt-BR" dirty="0" smtClean="0"/>
              <a:t>”. </a:t>
            </a:r>
            <a:r>
              <a:rPr lang="pt-BR" i="1" dirty="0" smtClean="0"/>
              <a:t>American Music</a:t>
            </a:r>
            <a:r>
              <a:rPr lang="pt-BR" dirty="0" smtClean="0"/>
              <a:t>, v. 23, n.3, 2005, pp. 324-354.</a:t>
            </a:r>
          </a:p>
          <a:p>
            <a:r>
              <a:rPr lang="pt-BR" dirty="0" err="1" smtClean="0"/>
              <a:t>Bass</a:t>
            </a:r>
            <a:r>
              <a:rPr lang="pt-BR" dirty="0" smtClean="0"/>
              <a:t>, Richard. “The </a:t>
            </a:r>
            <a:r>
              <a:rPr lang="pt-BR" dirty="0" err="1" smtClean="0"/>
              <a:t>Pitch-Structural</a:t>
            </a:r>
            <a:r>
              <a:rPr lang="pt-BR" dirty="0" smtClean="0"/>
              <a:t> </a:t>
            </a:r>
            <a:r>
              <a:rPr lang="pt-BR" dirty="0" err="1" smtClean="0"/>
              <a:t>Basis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George </a:t>
            </a:r>
            <a:r>
              <a:rPr lang="pt-BR" dirty="0" err="1" smtClean="0"/>
              <a:t>Crumb’s</a:t>
            </a:r>
            <a:r>
              <a:rPr lang="pt-BR" dirty="0" smtClean="0"/>
              <a:t> </a:t>
            </a:r>
            <a:r>
              <a:rPr lang="pt-BR" i="1" dirty="0" err="1" smtClean="0"/>
              <a:t>Makrokosmos</a:t>
            </a:r>
            <a:r>
              <a:rPr lang="pt-BR" dirty="0" smtClean="0"/>
              <a:t> </a:t>
            </a:r>
            <a:r>
              <a:rPr lang="pt-BR" dirty="0" err="1" smtClean="0"/>
              <a:t>I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II”. </a:t>
            </a:r>
            <a:r>
              <a:rPr lang="pt-BR" i="1" dirty="0" smtClean="0"/>
              <a:t>Music </a:t>
            </a:r>
            <a:r>
              <a:rPr lang="pt-BR" i="1" dirty="0" err="1" smtClean="0"/>
              <a:t>Theory</a:t>
            </a:r>
            <a:r>
              <a:rPr lang="pt-BR" i="1" dirty="0" smtClean="0"/>
              <a:t> Spectrum</a:t>
            </a:r>
            <a:r>
              <a:rPr lang="pt-BR" dirty="0" smtClean="0"/>
              <a:t>, v.13, n.1, 1991, pp. 1-20.</a:t>
            </a:r>
          </a:p>
          <a:p>
            <a:r>
              <a:rPr lang="pt-BR" dirty="0" err="1" smtClean="0"/>
              <a:t>Dobay</a:t>
            </a:r>
            <a:r>
              <a:rPr lang="pt-BR" dirty="0" smtClean="0"/>
              <a:t>, Thomas. “The </a:t>
            </a:r>
            <a:r>
              <a:rPr lang="pt-BR" dirty="0" err="1" smtClean="0"/>
              <a:t>Evolution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Harmonic</a:t>
            </a:r>
            <a:r>
              <a:rPr lang="pt-BR" dirty="0" smtClean="0"/>
              <a:t> </a:t>
            </a:r>
            <a:r>
              <a:rPr lang="pt-BR" dirty="0" err="1" smtClean="0"/>
              <a:t>Style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Lorca Works </a:t>
            </a:r>
            <a:r>
              <a:rPr lang="pt-BR" dirty="0" err="1" smtClean="0"/>
              <a:t>of</a:t>
            </a:r>
            <a:r>
              <a:rPr lang="pt-BR" dirty="0" smtClean="0"/>
              <a:t> Crumb”. </a:t>
            </a:r>
            <a:r>
              <a:rPr lang="pt-BR" i="1" dirty="0" err="1" smtClean="0"/>
              <a:t>Journal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Music </a:t>
            </a:r>
            <a:r>
              <a:rPr lang="pt-BR" i="1" dirty="0" err="1" smtClean="0"/>
              <a:t>Theory</a:t>
            </a:r>
            <a:r>
              <a:rPr lang="pt-BR" dirty="0" smtClean="0"/>
              <a:t>, v.28, </a:t>
            </a:r>
            <a:r>
              <a:rPr lang="pt-BR" dirty="0" err="1" smtClean="0"/>
              <a:t>n</a:t>
            </a:r>
            <a:r>
              <a:rPr lang="pt-BR" dirty="0" smtClean="0"/>
              <a:t>. 1, 1984, pp. 89-111.</a:t>
            </a:r>
          </a:p>
          <a:p>
            <a:r>
              <a:rPr lang="pt-BR" dirty="0" err="1" smtClean="0"/>
              <a:t>Pearsall</a:t>
            </a:r>
            <a:r>
              <a:rPr lang="pt-BR" dirty="0" smtClean="0"/>
              <a:t>, Edward. “</a:t>
            </a:r>
            <a:r>
              <a:rPr lang="pt-BR" dirty="0" err="1" smtClean="0"/>
              <a:t>Symmetry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Goal-Directed</a:t>
            </a:r>
            <a:r>
              <a:rPr lang="pt-BR" dirty="0" smtClean="0"/>
              <a:t> Motion in Music </a:t>
            </a:r>
            <a:r>
              <a:rPr lang="pt-BR" dirty="0" err="1" smtClean="0"/>
              <a:t>by</a:t>
            </a:r>
            <a:r>
              <a:rPr lang="pt-BR" dirty="0" smtClean="0"/>
              <a:t> Béla Bartók </a:t>
            </a:r>
            <a:r>
              <a:rPr lang="pt-BR" dirty="0" err="1" smtClean="0"/>
              <a:t>and</a:t>
            </a:r>
            <a:r>
              <a:rPr lang="pt-BR" dirty="0" smtClean="0"/>
              <a:t> George Crumb”. </a:t>
            </a:r>
            <a:r>
              <a:rPr lang="pt-BR" i="1" dirty="0" smtClean="0"/>
              <a:t>Tempo</a:t>
            </a:r>
            <a:r>
              <a:rPr lang="pt-BR" dirty="0" smtClean="0"/>
              <a:t>, v.58, n.228, pp. 32-39.</a:t>
            </a:r>
          </a:p>
          <a:p>
            <a:r>
              <a:rPr lang="pt-BR" dirty="0" err="1" smtClean="0"/>
              <a:t>Szoka</a:t>
            </a:r>
            <a:r>
              <a:rPr lang="pt-BR" dirty="0" smtClean="0"/>
              <a:t>, Marta. “Intertextual Links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Graphic</a:t>
            </a:r>
            <a:r>
              <a:rPr lang="pt-BR" dirty="0" smtClean="0"/>
              <a:t> </a:t>
            </a:r>
            <a:r>
              <a:rPr lang="pt-BR" dirty="0" err="1" smtClean="0"/>
              <a:t>Notation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Works </a:t>
            </a:r>
            <a:r>
              <a:rPr lang="pt-BR" dirty="0" err="1" smtClean="0"/>
              <a:t>of</a:t>
            </a:r>
            <a:r>
              <a:rPr lang="pt-BR" dirty="0" smtClean="0"/>
              <a:t> George Crumb”</a:t>
            </a:r>
            <a:r>
              <a:rPr lang="pt-BR" dirty="0" smtClean="0"/>
              <a:t>. </a:t>
            </a:r>
            <a:r>
              <a:rPr lang="pt-BR" dirty="0"/>
              <a:t>In: </a:t>
            </a:r>
            <a:r>
              <a:rPr lang="pt-BR" dirty="0" err="1"/>
              <a:t>Malecka</a:t>
            </a:r>
            <a:r>
              <a:rPr lang="pt-BR" dirty="0"/>
              <a:t>, T.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Pawlowska</a:t>
            </a:r>
            <a:r>
              <a:rPr lang="pt-BR" dirty="0"/>
              <a:t>, M. (eds.). </a:t>
            </a:r>
            <a:r>
              <a:rPr lang="pt-BR" i="1" dirty="0"/>
              <a:t>Music: </a:t>
            </a:r>
            <a:r>
              <a:rPr lang="pt-BR" i="1" dirty="0" err="1"/>
              <a:t>Function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Value</a:t>
            </a:r>
            <a:r>
              <a:rPr lang="pt-BR" i="1" dirty="0"/>
              <a:t> -  </a:t>
            </a:r>
            <a:r>
              <a:rPr lang="pt-BR" i="1" dirty="0" err="1"/>
              <a:t>Proceedings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 11th </a:t>
            </a:r>
            <a:r>
              <a:rPr lang="pt-BR" i="1" dirty="0" err="1"/>
              <a:t>International</a:t>
            </a:r>
            <a:r>
              <a:rPr lang="pt-BR" i="1" dirty="0"/>
              <a:t> </a:t>
            </a:r>
            <a:r>
              <a:rPr lang="pt-BR" i="1" dirty="0" err="1"/>
              <a:t>Congress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Musical </a:t>
            </a:r>
            <a:r>
              <a:rPr lang="pt-BR" i="1" dirty="0" err="1"/>
              <a:t>Signification</a:t>
            </a:r>
            <a:r>
              <a:rPr lang="pt-BR" i="1" dirty="0"/>
              <a:t>, </a:t>
            </a:r>
            <a:r>
              <a:rPr lang="pt-BR" i="1" dirty="0" err="1"/>
              <a:t>Krakow</a:t>
            </a:r>
            <a:r>
              <a:rPr lang="pt-BR" i="1" dirty="0"/>
              <a:t>, </a:t>
            </a:r>
            <a:r>
              <a:rPr lang="pt-BR" i="1" dirty="0" err="1"/>
              <a:t>Poland</a:t>
            </a:r>
            <a:r>
              <a:rPr lang="pt-BR" dirty="0"/>
              <a:t>, 2010. </a:t>
            </a:r>
            <a:r>
              <a:rPr lang="pt-BR" dirty="0" err="1"/>
              <a:t>Krakow</a:t>
            </a:r>
            <a:r>
              <a:rPr lang="pt-BR" dirty="0"/>
              <a:t>: </a:t>
            </a:r>
            <a:r>
              <a:rPr lang="pt-BR" dirty="0" err="1"/>
              <a:t>Akademia</a:t>
            </a:r>
            <a:r>
              <a:rPr lang="pt-BR" dirty="0"/>
              <a:t> </a:t>
            </a:r>
            <a:r>
              <a:rPr lang="pt-BR" dirty="0" err="1"/>
              <a:t>Muzyczna</a:t>
            </a:r>
            <a:r>
              <a:rPr lang="pt-BR" dirty="0"/>
              <a:t> </a:t>
            </a:r>
            <a:r>
              <a:rPr lang="pt-BR" dirty="0" err="1"/>
              <a:t>w</a:t>
            </a:r>
            <a:r>
              <a:rPr lang="pt-BR" dirty="0"/>
              <a:t> </a:t>
            </a:r>
            <a:r>
              <a:rPr lang="pt-BR" dirty="0" err="1"/>
              <a:t>Krakowie</a:t>
            </a:r>
            <a:r>
              <a:rPr lang="pt-BR" dirty="0"/>
              <a:t>, 2013, pp</a:t>
            </a:r>
            <a:r>
              <a:rPr lang="pt-BR" dirty="0" smtClean="0"/>
              <a:t>. 698-709.</a:t>
            </a:r>
            <a:endParaRPr lang="pt-BR" dirty="0" smtClean="0"/>
          </a:p>
          <a:p>
            <a:r>
              <a:rPr lang="pt-BR" dirty="0" err="1" smtClean="0"/>
              <a:t>Wojtowicz</a:t>
            </a:r>
            <a:r>
              <a:rPr lang="pt-BR" dirty="0" smtClean="0"/>
              <a:t>, </a:t>
            </a:r>
            <a:r>
              <a:rPr lang="pt-BR" dirty="0" err="1" smtClean="0"/>
              <a:t>Ewa</a:t>
            </a:r>
            <a:r>
              <a:rPr lang="pt-BR" dirty="0" smtClean="0"/>
              <a:t>. “Some </a:t>
            </a:r>
            <a:r>
              <a:rPr lang="pt-BR" dirty="0" err="1" smtClean="0"/>
              <a:t>Remarks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Crumb’s</a:t>
            </a:r>
            <a:r>
              <a:rPr lang="pt-BR" dirty="0" smtClean="0"/>
              <a:t> Dialogues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Music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Past</a:t>
            </a:r>
            <a:r>
              <a:rPr lang="pt-BR" dirty="0" smtClean="0"/>
              <a:t> in His Instrumental </a:t>
            </a:r>
            <a:r>
              <a:rPr lang="pt-BR" dirty="0" err="1" smtClean="0"/>
              <a:t>Compositions</a:t>
            </a:r>
            <a:r>
              <a:rPr lang="pt-BR" dirty="0" smtClean="0"/>
              <a:t>”. In: </a:t>
            </a:r>
            <a:r>
              <a:rPr lang="pt-BR" dirty="0" err="1" smtClean="0"/>
              <a:t>Malecka</a:t>
            </a:r>
            <a:r>
              <a:rPr lang="pt-BR" dirty="0" smtClean="0"/>
              <a:t>, T.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Pawlowska</a:t>
            </a:r>
            <a:r>
              <a:rPr lang="pt-BR" dirty="0" smtClean="0"/>
              <a:t>, M. (eds.). </a:t>
            </a:r>
            <a:r>
              <a:rPr lang="pt-BR" i="1" dirty="0" smtClean="0"/>
              <a:t>Music: </a:t>
            </a:r>
            <a:r>
              <a:rPr lang="pt-BR" i="1" dirty="0" err="1" smtClean="0"/>
              <a:t>Function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Value</a:t>
            </a:r>
            <a:r>
              <a:rPr lang="pt-BR" i="1" dirty="0" smtClean="0"/>
              <a:t> -  </a:t>
            </a:r>
            <a:r>
              <a:rPr lang="pt-BR" i="1" dirty="0" err="1" smtClean="0"/>
              <a:t>Proceedings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the</a:t>
            </a:r>
            <a:r>
              <a:rPr lang="pt-BR" i="1" dirty="0" smtClean="0"/>
              <a:t>  11th </a:t>
            </a:r>
            <a:r>
              <a:rPr lang="pt-BR" i="1" dirty="0" err="1" smtClean="0"/>
              <a:t>International</a:t>
            </a:r>
            <a:r>
              <a:rPr lang="pt-BR" i="1" dirty="0" smtClean="0"/>
              <a:t> </a:t>
            </a:r>
            <a:r>
              <a:rPr lang="pt-BR" i="1" dirty="0" err="1" smtClean="0"/>
              <a:t>Congress</a:t>
            </a:r>
            <a:r>
              <a:rPr lang="pt-BR" i="1" dirty="0" smtClean="0"/>
              <a:t> </a:t>
            </a:r>
            <a:r>
              <a:rPr lang="pt-BR" i="1" dirty="0" err="1" smtClean="0"/>
              <a:t>on</a:t>
            </a:r>
            <a:r>
              <a:rPr lang="pt-BR" i="1" dirty="0" smtClean="0"/>
              <a:t> Musical </a:t>
            </a:r>
            <a:r>
              <a:rPr lang="pt-BR" i="1" dirty="0" err="1" smtClean="0"/>
              <a:t>Signification</a:t>
            </a:r>
            <a:r>
              <a:rPr lang="pt-BR" i="1" dirty="0" smtClean="0"/>
              <a:t>, </a:t>
            </a:r>
            <a:r>
              <a:rPr lang="pt-BR" i="1" dirty="0" err="1" smtClean="0"/>
              <a:t>Krakow</a:t>
            </a:r>
            <a:r>
              <a:rPr lang="pt-BR" i="1" dirty="0" smtClean="0"/>
              <a:t>, </a:t>
            </a:r>
            <a:r>
              <a:rPr lang="pt-BR" i="1" dirty="0" err="1" smtClean="0"/>
              <a:t>Poland</a:t>
            </a:r>
            <a:r>
              <a:rPr lang="pt-BR" dirty="0" smtClean="0"/>
              <a:t>, 2010. </a:t>
            </a:r>
            <a:r>
              <a:rPr lang="pt-BR" dirty="0" err="1" smtClean="0"/>
              <a:t>Krakow</a:t>
            </a:r>
            <a:r>
              <a:rPr lang="pt-BR" dirty="0" smtClean="0"/>
              <a:t>: </a:t>
            </a:r>
            <a:r>
              <a:rPr lang="pt-BR" dirty="0" err="1" smtClean="0"/>
              <a:t>Akademia</a:t>
            </a:r>
            <a:r>
              <a:rPr lang="pt-BR" dirty="0" smtClean="0"/>
              <a:t> </a:t>
            </a:r>
            <a:r>
              <a:rPr lang="pt-BR" dirty="0" err="1" smtClean="0"/>
              <a:t>Muzyczna</a:t>
            </a:r>
            <a:r>
              <a:rPr lang="pt-BR" dirty="0" smtClean="0"/>
              <a:t> </a:t>
            </a:r>
            <a:r>
              <a:rPr lang="pt-BR" dirty="0" err="1" smtClean="0"/>
              <a:t>w</a:t>
            </a:r>
            <a:r>
              <a:rPr lang="pt-BR" dirty="0" smtClean="0"/>
              <a:t> </a:t>
            </a:r>
            <a:r>
              <a:rPr lang="pt-BR" dirty="0" err="1" smtClean="0"/>
              <a:t>Krakowie</a:t>
            </a:r>
            <a:r>
              <a:rPr lang="pt-BR" dirty="0" smtClean="0"/>
              <a:t>, 2013, pp. 747-762.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80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66</TotalTime>
  <Words>678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George Crumb</vt:lpstr>
      <vt:lpstr>Biografia </vt:lpstr>
      <vt:lpstr>Influências e referências</vt:lpstr>
      <vt:lpstr>Notação</vt:lpstr>
      <vt:lpstr>“Bad Dog!: a portrait of George Crumb”</vt:lpstr>
      <vt:lpstr>Makrokosmos, v. I-II (1972-79)</vt:lpstr>
      <vt:lpstr>Music for a Summer Evening (Makrokosmos III)</vt:lpstr>
      <vt:lpstr>Bibliografia</vt:lpstr>
    </vt:vector>
  </TitlesOfParts>
  <Company>CMU-ECA/USP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Crumb</dc:title>
  <dc:creator>Paulo de Tarso Salles</dc:creator>
  <cp:lastModifiedBy>Paulo de Tarso Salles</cp:lastModifiedBy>
  <cp:revision>13</cp:revision>
  <dcterms:created xsi:type="dcterms:W3CDTF">2015-06-23T12:26:58Z</dcterms:created>
  <dcterms:modified xsi:type="dcterms:W3CDTF">2015-06-23T13:33:28Z</dcterms:modified>
</cp:coreProperties>
</file>