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9" r:id="rId4"/>
    <p:sldId id="263" r:id="rId5"/>
    <p:sldId id="261" r:id="rId6"/>
    <p:sldId id="265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333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8001-34FE-4B68-B0D3-BB28E9A5241D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412F9-9AF4-46B8-9C68-72DBD357C2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Legenda: CQ- Controle da Qualidade.</a:t>
            </a:r>
          </a:p>
          <a:p>
            <a:r>
              <a:rPr lang="pt-BR" dirty="0" smtClean="0"/>
              <a:t>Antes de iniciarmos o tópico da aula</a:t>
            </a:r>
            <a:r>
              <a:rPr lang="pt-BR" baseline="0" dirty="0" smtClean="0"/>
              <a:t> é importante ter conhecimento como é o fluxo de produção e controle da qualidade do setor de sólidos. Para ser mais didático, o fluxo de produção foi divido em 12 etapas: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1ª ETAPA – A programação mensal é verificada semanalmente pelo Encarregado do setor.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2ª ETAPA – A Gerência/Supervisão de Produção repassa ao Encarregado as Ordens de Produção (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OP’s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dos produtos que deverão ser fabricados.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3ª ETAPA - Recebimento dos materiais – o responsável pela mistura/granulação recebe e confere as matérias-primas da central de pesagem e encaminha para sua respectiva sala para iniciar o processo de mistura/granulação.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4ª ETAPA – Análise do Controle de Qualidade – o analista do Controle de qualidade recebe uma amostra para ser analisada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5ª ETAPA - Liberação do Controle de Qualidade e do Encarregado – após a análise, a OP é repassada para o Encarregado, que libera para a etapa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seguinte caso a análise tenha sido favorável. Do contrário, volta para a etapa de mistura/granulação.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6ª ETAPA – O responsável pela compressão, após ter ciência da programação da sua máquina através da Programação semanal, pega o produto na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área de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Semiacabado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leva para sua sala dando início ao processo de compressão.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7ª ETAPA – Quando o produto a ser produzido for revestido, o responsável pelo revestimento, após ter ciência da sua respectiva programação, pega os núcleos na área de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Semiacabado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leva para sua sala dando início ao processo de revestimento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8ª ETAPA – Análise do Controle de Qualidade – o analista do Controle de qualidade realiza o controle no início, metade e final do processo de compressão.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9ª ETAPA - Liberação do Controle de Qualidade e do Encarregado – após o final da etapa de análise do Controle em processo da compressão, a OP é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repassada para o Encarregado, que libera para a etapa seguinte caso o analista tenha assinado o término.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10ª ETAPA – Seguindo a Programação, os setores de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Envase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Envelopamento, retiram do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Semiacabado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material pronto (comprimido em núcleo ou comprimido revestido) e destinam para sua respectiva sala a fim de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acondiciona-los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sua respectiva embalagem.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11ª ETAPA - Liberação do Encarregado – O Encarregado realiza a conferência e libera o produto, caso esteja de acordo. Após é encaminhado até 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Semiacabado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Externo juntamente com toda documentação pertinente ao lote que, ao final do processo, depois da embalagem finalizar, será enviada para o setor de Garantia da Qualidade.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12ª ETAPA – Terceirização – Quando o produto não é embalado na empresa, deve ser encaminhado via transportadora diretamente para 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terceirizador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Larissa Carniel, Fabricio Luiz Assini. </a:t>
            </a:r>
            <a:r>
              <a:rPr lang="pt-B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AVALIAÇÃO DO FLUXO PRODUTIVO E IMPLANTAÇÃO DE MELHORIAS NA UNIDADE DE PRODUÇÃO DE</a:t>
            </a:r>
          </a:p>
          <a:p>
            <a:r>
              <a:rPr lang="pt-B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SÓLIDOS DE UMA INDÚSTRIA FARMACÊUTICA DE FLORIANÓPOLIS, SC – BRASIL.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REVISTA ELETRÔNICA ESTÁCIO SAÚDE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ISSN1983-1617 (online). http://revistaadmmade.estacio.br/index.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php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saudesantacatarina</a:t>
            </a:r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Controle da Qualidade in Processo. Durante o acompanhamento da compressão: Determinação do peso (Gráficos de controle da média e da amplitude móvel para o peso médio dos comprimidos); medida da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friabilidade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desintegração dos comprimidos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indústria</a:t>
            </a:r>
            <a:r>
              <a:rPr lang="pt-BR" baseline="0" dirty="0" smtClean="0"/>
              <a:t> farmacêutica os medicamentos são produzidos por batelada, e os equipamentos são utilizados para a produção de vários medicamentos. Equipamentos não adequadamente limpos podem levar a diferentes tipos de contaminação na indústria farmacêutica.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Contaminação cruzada com ingredientes ativos - Contaminação de um lote de produto com níveis significativos de ingredientes ativos residuais;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Contaminação com compostos não previstos. Equipamentos fornecem potencial contaminação com lubrificantes e agentes químicos de limpeza (solventes, detergentes) e peças de ferramentas de limpeza (filamentos de escova</a:t>
            </a:r>
            <a:r>
              <a:rPr lang="pt-BR" baseline="0" dirty="0" smtClean="0">
                <a:latin typeface="Calibri"/>
                <a:cs typeface="Calibri"/>
              </a:rPr>
              <a:t>/pincéis, fibras de panos de limpeza);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Contaminação Microbiana - Condições de limpeza e de armazenamento pode permitir a contaminação do produto por micro-organismos.</a:t>
            </a:r>
          </a:p>
          <a:p>
            <a:pPr marL="228600" indent="-228600">
              <a:buNone/>
            </a:pPr>
            <a:endParaRPr lang="pt-BR" baseline="0" dirty="0" smtClean="0"/>
          </a:p>
          <a:p>
            <a:pPr marL="228600" indent="-228600">
              <a:buNone/>
            </a:pPr>
            <a:r>
              <a:rPr lang="pt-BR" baseline="0" dirty="0" smtClean="0"/>
              <a:t>Fonte: </a:t>
            </a:r>
            <a:r>
              <a:rPr lang="pt-BR" baseline="0" dirty="0" err="1" smtClean="0"/>
              <a:t>S.Lakshamana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Prabu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T.N.</a:t>
            </a:r>
            <a:r>
              <a:rPr lang="pt-BR" baseline="0" dirty="0" smtClean="0"/>
              <a:t>K </a:t>
            </a:r>
            <a:r>
              <a:rPr lang="pt-BR" baseline="0" dirty="0" err="1" smtClean="0"/>
              <a:t>Suriyaprakash</a:t>
            </a:r>
            <a:r>
              <a:rPr lang="pt-BR" baseline="0" dirty="0" smtClean="0"/>
              <a:t>. </a:t>
            </a:r>
            <a:r>
              <a:rPr lang="pt-BR" baseline="0" dirty="0" err="1" smtClean="0"/>
              <a:t>Cleaning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Validation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its </a:t>
            </a:r>
            <a:r>
              <a:rPr lang="pt-BR" baseline="0" dirty="0" err="1" smtClean="0"/>
              <a:t>importance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Pharmaceutical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Industry</a:t>
            </a:r>
            <a:r>
              <a:rPr lang="pt-BR" baseline="0" dirty="0" smtClean="0"/>
              <a:t>. </a:t>
            </a:r>
            <a:r>
              <a:rPr lang="pt-BR" baseline="0" dirty="0" err="1" smtClean="0"/>
              <a:t>Pharma</a:t>
            </a:r>
            <a:r>
              <a:rPr lang="pt-BR" baseline="0" dirty="0" smtClean="0"/>
              <a:t> Times, 42 (7), 2010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Limpeza</a:t>
            </a:r>
            <a:r>
              <a:rPr lang="pt-BR" b="0" dirty="0" smtClean="0"/>
              <a:t> é</a:t>
            </a:r>
            <a:r>
              <a:rPr lang="pt-BR" b="0" baseline="0" dirty="0" smtClean="0"/>
              <a:t> a remoção total de resíduos sólidos, presentes nas superfícies, através da utilização de processos físicos e químicos, com a utilização de detergentes e solventes orgânicos;</a:t>
            </a:r>
            <a:endParaRPr lang="pt-BR" b="1" dirty="0" smtClean="0"/>
          </a:p>
          <a:p>
            <a:r>
              <a:rPr lang="pt-BR" b="1" dirty="0" smtClean="0"/>
              <a:t>Limpeza manual </a:t>
            </a:r>
            <a:r>
              <a:rPr lang="pt-BR" dirty="0" smtClean="0"/>
              <a:t>é definida como aquela</a:t>
            </a:r>
            <a:r>
              <a:rPr lang="pt-BR" baseline="0" dirty="0" smtClean="0"/>
              <a:t> que é feita diretamente no equipamento, por um operador treinado, com ferramentas manuais e agentes de limpeza. Ex. Limpeza da máquina de comprimir: Aspiração da máquina (limpeza física), seguida pela limpeza manual da máquina de compressão e suas peças, exceto matrizes e punções, com pano embebido em solução aquosa de lixívia eletrolítica a 2%. As matrizes e punções são lavadas com solução de detergente, passados por água quente e, no fim, por água purificada.</a:t>
            </a:r>
          </a:p>
          <a:p>
            <a:r>
              <a:rPr lang="pt-BR" b="1" baseline="0" dirty="0" smtClean="0"/>
              <a:t>Limpeza </a:t>
            </a:r>
            <a:r>
              <a:rPr lang="pt-BR" b="1" baseline="0" dirty="0" err="1" smtClean="0"/>
              <a:t>Semi-automática</a:t>
            </a:r>
            <a:r>
              <a:rPr lang="pt-BR" b="1" baseline="0" dirty="0" smtClean="0"/>
              <a:t>. </a:t>
            </a:r>
            <a:r>
              <a:rPr lang="pt-BR" b="0" baseline="0" dirty="0" smtClean="0"/>
              <a:t>Utiliza vários níveis de controle automático, uso de spray de alta pressão para limpeza de superfícies </a:t>
            </a:r>
            <a:r>
              <a:rPr lang="pt-BR" b="0" baseline="0" dirty="0" smtClean="0">
                <a:solidFill>
                  <a:srgbClr val="FF0000"/>
                </a:solidFill>
              </a:rPr>
              <a:t>(B), ou uso de válvulas que alimentam spray </a:t>
            </a:r>
            <a:r>
              <a:rPr lang="pt-BR" b="0" baseline="0" dirty="0" err="1" smtClean="0">
                <a:solidFill>
                  <a:srgbClr val="FF0000"/>
                </a:solidFill>
              </a:rPr>
              <a:t>balls</a:t>
            </a:r>
            <a:r>
              <a:rPr lang="pt-BR" b="0" baseline="0" dirty="0" smtClean="0">
                <a:solidFill>
                  <a:srgbClr val="FF0000"/>
                </a:solidFill>
              </a:rPr>
              <a:t> dentro de tanques (C).</a:t>
            </a:r>
          </a:p>
          <a:p>
            <a:r>
              <a:rPr lang="pt-BR" b="1" baseline="0" dirty="0" smtClean="0">
                <a:solidFill>
                  <a:srgbClr val="FF0000"/>
                </a:solidFill>
              </a:rPr>
              <a:t>Fonte</a:t>
            </a:r>
            <a:r>
              <a:rPr lang="pt-BR" b="0" baseline="0" dirty="0" smtClean="0">
                <a:solidFill>
                  <a:srgbClr val="FF0000"/>
                </a:solidFill>
              </a:rPr>
              <a:t>:Bruna Sofia Martins Pereira. Validação de Técnicas de Limpeza de Equipamentos na Indústria Farmacêutica. Dissertação de Mestrado em Engenharia Química e Bioquímica (Faculdade de Ciências e Tecnologia Universidade Nova de Lisboa);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Adriana </a:t>
            </a:r>
            <a:r>
              <a:rPr lang="pt-BR" dirty="0" err="1" smtClean="0"/>
              <a:t>Cogo</a:t>
            </a:r>
            <a:r>
              <a:rPr lang="pt-BR" dirty="0" smtClean="0"/>
              <a:t> </a:t>
            </a:r>
            <a:r>
              <a:rPr lang="pt-BR" dirty="0" err="1" smtClean="0"/>
              <a:t>Malgueiro</a:t>
            </a:r>
            <a:r>
              <a:rPr lang="pt-BR" dirty="0" smtClean="0"/>
              <a:t> Lírio- Dissertação de Mestrado</a:t>
            </a:r>
            <a:r>
              <a:rPr lang="pt-BR" dirty="0" smtClean="0">
                <a:latin typeface="+mn-lt"/>
                <a:cs typeface="Calibri"/>
              </a:rPr>
              <a:t>/FCF-USP- 2019</a:t>
            </a:r>
            <a:endParaRPr lang="pt-BR" dirty="0" smtClean="0"/>
          </a:p>
          <a:p>
            <a:r>
              <a:rPr lang="pt-BR" b="0" baseline="0" dirty="0" smtClean="0">
                <a:solidFill>
                  <a:srgbClr val="FF0000"/>
                </a:solidFill>
              </a:rPr>
              <a:t> </a:t>
            </a:r>
            <a:endParaRPr lang="pt-BR" b="1" baseline="0" dirty="0" smtClean="0">
              <a:solidFill>
                <a:srgbClr val="FF0000"/>
              </a:solidFill>
            </a:endParaRPr>
          </a:p>
          <a:p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O sistema CIP</a:t>
            </a:r>
            <a:r>
              <a:rPr lang="pt-BR" baseline="0" dirty="0" smtClean="0"/>
              <a:t> é um processo automático de limpeza química, montado nos próprios equipamentos produtivos. O grande avanço na automação de sistemas CIP está baseado no Controlador Lógico Programável, que possibilita a automação completa da limpeza dos equipamentos. Inclusive diferentes procedimentos de limpeza podem ser pré-programados, possibilitando maior versatilidade na execução de limpeza em diferentes equipamentos.</a:t>
            </a:r>
          </a:p>
          <a:p>
            <a:r>
              <a:rPr lang="pt-BR" baseline="0" dirty="0" smtClean="0"/>
              <a:t>O Sistema CIP é constituído de: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Um tanque utilizado para armazenamento da solução de limpeza (detergente);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 Um tanque utilizado para armazenamento da água quente;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Um tanque utilizado para recuperação da solução detergente que será utilizada na etapa de </a:t>
            </a:r>
            <a:r>
              <a:rPr lang="pt-BR" baseline="0" dirty="0" err="1" smtClean="0"/>
              <a:t>pré-enxágue</a:t>
            </a:r>
            <a:r>
              <a:rPr lang="pt-BR" baseline="0" dirty="0" smtClean="0"/>
              <a:t> do processo posterior</a:t>
            </a:r>
          </a:p>
          <a:p>
            <a:pPr marL="228600" indent="-228600">
              <a:buAutoNum type="arabicPeriod"/>
            </a:pPr>
            <a:r>
              <a:rPr lang="pt-BR" baseline="0" dirty="0" smtClean="0"/>
              <a:t>Bombas centrífugas para transporte dos fluídos </a:t>
            </a:r>
          </a:p>
          <a:p>
            <a:pPr marL="228600" indent="-228600">
              <a:buNone/>
            </a:pPr>
            <a:r>
              <a:rPr lang="pt-BR" baseline="0" dirty="0" smtClean="0"/>
              <a:t> </a:t>
            </a:r>
          </a:p>
          <a:p>
            <a:pPr marL="228600" indent="-228600">
              <a:buNone/>
            </a:pPr>
            <a:r>
              <a:rPr lang="pt-BR" b="1" baseline="0" dirty="0" smtClean="0"/>
              <a:t>Fonte: </a:t>
            </a:r>
            <a:r>
              <a:rPr lang="pt-BR" baseline="0" dirty="0" smtClean="0"/>
              <a:t>Rodrigo </a:t>
            </a:r>
            <a:r>
              <a:rPr lang="pt-BR" baseline="0" dirty="0" err="1" smtClean="0"/>
              <a:t>Sislian</a:t>
            </a:r>
            <a:r>
              <a:rPr lang="pt-BR" baseline="0" dirty="0" smtClean="0"/>
              <a:t>. Estudo de sistema de limpeza CIP usando Identificação de Sistema. Dissertação de mestrado apresentado à Faculdade de Engenharia Química da UNICAMP.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Vantagens 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Resíduos secos e insolúveis podem ser retirados; Permite o estabelecimento do nível de contaminação por área, estabelecendo onde o procedimento precisa ser melhorado e se realmente os pontos críticos correspondem às expectativas; e Permite a recuperação do contaminante a partir de áreas onde a água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rinsagem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teve contato deficiente.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Desvantagens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área a ser amostrada deve permitir livre acesso ao operador, o que é impraticável em muitos equipamentos; O solvente e o material do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Swab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deve ser fonte de contaminação adicional ou interferir na metodologia analítica; A porcentagem de recuperação do ativo por parte do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 ser estabelecida utilizando um estudo de recuperação que mimetiza exatamente o procedimento utilizado na prática. (mesmo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Swab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placa com o mesmo tipo de aço do equipamento, definição da área); Possível interferência do material de construção do </a:t>
            </a:r>
            <a:r>
              <a:rPr lang="pt-B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Swab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 ser avaliada durante o estudo de validação da metodologia analítica.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Procedimento </a:t>
            </a:r>
          </a:p>
          <a:p>
            <a:r>
              <a:rPr lang="pt-BR" dirty="0" smtClean="0"/>
              <a:t>Passo 1: Umedecer o </a:t>
            </a:r>
            <a:r>
              <a:rPr lang="pt-BR" dirty="0" err="1" smtClean="0"/>
              <a:t>Swab</a:t>
            </a:r>
            <a:r>
              <a:rPr lang="pt-BR" dirty="0" smtClean="0"/>
              <a:t> num solvente apropriado de acordo</a:t>
            </a:r>
            <a:r>
              <a:rPr lang="pt-BR" baseline="0" dirty="0" smtClean="0"/>
              <a:t> com a análise a ser realizada. Análise quantitativa de ingredientes deve-se utilizar o solvente que proporciona a maior solubilização do ingrediente. Para análise microbiológica, o solvente deve ser aquoso (solução salina, tampões);</a:t>
            </a:r>
          </a:p>
          <a:p>
            <a:r>
              <a:rPr lang="pt-BR" baseline="0" dirty="0" smtClean="0"/>
              <a:t>Passo 2: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 umedecido, não encharcado, deve ser aplicado sobre a superfície em movimentos horizontais , de acordo com o esquema - step1, 10 vezes;</a:t>
            </a:r>
          </a:p>
          <a:p>
            <a:r>
              <a:rPr lang="pt-BR" baseline="0" dirty="0" smtClean="0"/>
              <a:t>Passo 3: Com o mesmo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, mas mudando o lado do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 que entrará em contato com a superfície, realizar movimentos verticais (</a:t>
            </a:r>
            <a:r>
              <a:rPr lang="pt-BR" baseline="0" dirty="0" err="1" smtClean="0"/>
              <a:t>step</a:t>
            </a:r>
            <a:r>
              <a:rPr lang="pt-BR" baseline="0" dirty="0" smtClean="0"/>
              <a:t> 2), 10 vezes;</a:t>
            </a:r>
          </a:p>
          <a:p>
            <a:r>
              <a:rPr lang="pt-BR" baseline="0" dirty="0" smtClean="0"/>
              <a:t>Passo 4: O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 é colocado num segundo frasco, devidamente rotulado, e enviado ao laboratório de Controle de Qualidade. Nesse laboratório é realizado o procedimento de extração do ingrediente do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 para um líquido extrator. O procedimento de extração deve ter sua % de recuperação determinada durante o procedimento de validação do ensaio analítico. Para avaliação da limpeza do equipamento quanto a contaminação microbiana, os micro-organismos terão que ser retirados do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 para solvente aquoso, que também terá que ter sua recuperação determinada.</a:t>
            </a:r>
          </a:p>
          <a:p>
            <a:r>
              <a:rPr lang="pt-BR" baseline="0" dirty="0" smtClean="0"/>
              <a:t>Repetir para os passos </a:t>
            </a:r>
            <a:r>
              <a:rPr lang="pt-BR" baseline="0" dirty="0" err="1" smtClean="0"/>
              <a:t>step</a:t>
            </a:r>
            <a:r>
              <a:rPr lang="pt-BR" baseline="0" dirty="0" smtClean="0"/>
              <a:t> 3 e 4 os mesmos procedimentos descritos acima. Portanto, para uma área de 5x5 cm, dois </a:t>
            </a:r>
            <a:r>
              <a:rPr lang="pt-BR" baseline="0" dirty="0" err="1" smtClean="0"/>
              <a:t>swabs</a:t>
            </a:r>
            <a:r>
              <a:rPr lang="pt-BR" baseline="0" dirty="0" smtClean="0"/>
              <a:t> são empregados para avaliar a limpeza da área.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Vantagens: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 a amostragem de grandes áreas; Permite a amostragem de áreas de difícil acesso como bicos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envase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tubulações e pequenas peças; Causa a diluição do contaminante, o que às vezes compromete ou impossibilita o desempenho da metodologia analítica; O contaminante pode não ser solúvel no solvente utilizado;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contaminante pode estar ocluído ou aderido em alguma superfície, de modo que a simples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rinsagem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não é capaz de retirá-lo; A metodologia analítica utilizada deve ser específica para o contaminante, métodos não específicos como a adoção do critério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farmacopéico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a água utilizada na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rinsagem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não são aceitáveis. Em alguns casos, como por exemplo com bicos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envase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primeiras porções extraídas sempre serão as mais contaminadas. Portanto a uniformização com todo o conteúdo deve ser feita.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Desvantagens: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Dilui muito o contaminante e aumenta consideravelmente o número de possíveis interferentes, dificultando o trabalho da metodologia analítica utilizada; A contaminação do placebo ou do produto não é uniforme, podendo estar concentrada nos pontos que passarão primeiro pelas regiões de maior contaminação.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Fonte: </a:t>
            </a:r>
            <a:r>
              <a:rPr lang="pt-BR" dirty="0" smtClean="0"/>
              <a:t>Guias Relacionados à Garantia de Qualidade da </a:t>
            </a:r>
            <a:r>
              <a:rPr lang="pt-BR" dirty="0" err="1" smtClean="0"/>
              <a:t>Anvisa</a:t>
            </a:r>
            <a:r>
              <a:rPr lang="pt-BR" dirty="0" smtClean="0"/>
              <a:t>- 31</a:t>
            </a:r>
            <a:r>
              <a:rPr lang="pt-BR" dirty="0" smtClean="0">
                <a:latin typeface="+mn-lt"/>
                <a:cs typeface="Calibri"/>
              </a:rPr>
              <a:t>/10/2004</a:t>
            </a:r>
            <a:endParaRPr lang="pt-BR" dirty="0" smtClean="0"/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Fórmulas para</a:t>
            </a:r>
            <a:r>
              <a:rPr lang="pt-BR" baseline="0" dirty="0" smtClean="0"/>
              <a:t> o Cálculo para a determinação do limite de contaminação do contaminante do processo de produção anterior, após a limpeza do equipamento, para a produção de um lote de outro medicamento, usando como metodologia de amostragem o </a:t>
            </a:r>
            <a:r>
              <a:rPr lang="pt-BR" baseline="0" dirty="0" err="1" smtClean="0"/>
              <a:t>Swab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Determinação dos limites de aceitação segundo a </a:t>
            </a:r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Anvisa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                                      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Critério de escolha - 10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produto subsequente 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Passo 1.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Cálculo do limite L</a:t>
            </a:r>
            <a:r>
              <a:rPr lang="pt-BR" sz="1200" b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10ppm</a:t>
            </a:r>
            <a:r>
              <a:rPr lang="pt-B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pt-B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10ppm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10 x TLPP (equação 1);  10 = limite de aceitação 10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g/ml ou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g/);  TLPP – tamanho mínimo do lote do próximo produto de fabricação em Kg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Passo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Cálculo do Limite por área de superfície (L2)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L2= L</a:t>
            </a:r>
            <a:r>
              <a:rPr lang="pt-B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10ppm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/ASE X 1000 (equação 2); Onde: L2 – limite por área de superfície compartilhada (em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g/cm</a:t>
            </a:r>
            <a:r>
              <a:rPr lang="pt-B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L</a:t>
            </a:r>
            <a:r>
              <a:rPr lang="pt-BR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10ppm-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limite 10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calculado pela equação 1; ASE= área de superfície do equipamento; 1000- fator de conversão para kg em g (TLPP)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Passo 3. Cálculo do limite na amostra analisada (L3)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L3 = L2 X A/VA; Onde L3 = limite de aceitação do contaminante na amostra analisada (volume do solvente de extração do SWAB); L2 limite por área de superfície compartilhada (calculado na equação 2); A - área em cm</a:t>
            </a:r>
            <a:r>
              <a:rPr lang="pt-B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amostrada pelo uso do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swab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(5x5cm); VA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volume de solvente utilizado para extração do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swab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Esquema da área produtiva</a:t>
            </a:r>
            <a:r>
              <a:rPr lang="pt-BR" baseline="0" dirty="0" smtClean="0"/>
              <a:t> associado ao fluxograma de produção ajuda o aluno ter idéia da produção na indústria. De acordo com o esquema, a área de produção tem sistema de filtração, pois tem corredor limpo, corredor sujo e área não classificada.</a:t>
            </a:r>
          </a:p>
          <a:p>
            <a:r>
              <a:rPr lang="pt-BR" dirty="0" smtClean="0"/>
              <a:t>Legenda: CP1,</a:t>
            </a:r>
            <a:r>
              <a:rPr lang="pt-BR" baseline="0" dirty="0" smtClean="0"/>
              <a:t> CP2 e CP3- Cabines de pesagem;</a:t>
            </a:r>
          </a:p>
          <a:p>
            <a:r>
              <a:rPr lang="pt-BR" baseline="0" dirty="0" smtClean="0"/>
              <a:t>G1, G2 e G3- Salas de Granulação;</a:t>
            </a:r>
          </a:p>
          <a:p>
            <a:r>
              <a:rPr lang="pt-BR" baseline="0" dirty="0" smtClean="0"/>
              <a:t>MC- Sala de Mistura</a:t>
            </a:r>
          </a:p>
          <a:p>
            <a:r>
              <a:rPr lang="pt-BR" baseline="0" dirty="0" smtClean="0"/>
              <a:t>E- Sala de </a:t>
            </a:r>
            <a:r>
              <a:rPr lang="pt-BR" baseline="0" dirty="0" err="1" smtClean="0"/>
              <a:t>Encapsulamento</a:t>
            </a:r>
            <a:r>
              <a:rPr lang="pt-BR" baseline="0" dirty="0" smtClean="0"/>
              <a:t> </a:t>
            </a:r>
          </a:p>
          <a:p>
            <a:r>
              <a:rPr lang="pt-BR" baseline="0" dirty="0" smtClean="0"/>
              <a:t>C1, C2 e C3- Salas de Compressão;</a:t>
            </a:r>
          </a:p>
          <a:p>
            <a:r>
              <a:rPr lang="pt-BR" baseline="0" dirty="0" smtClean="0"/>
              <a:t>D1, D2e D3- Salas de </a:t>
            </a:r>
            <a:r>
              <a:rPr lang="pt-BR" baseline="0" dirty="0" err="1" smtClean="0"/>
              <a:t>Drageamento</a:t>
            </a:r>
            <a:r>
              <a:rPr lang="pt-BR" baseline="0" dirty="0" smtClean="0"/>
              <a:t> (revestimento)</a:t>
            </a:r>
          </a:p>
          <a:p>
            <a:r>
              <a:rPr lang="pt-BR" dirty="0" smtClean="0"/>
              <a:t>Ml- Sala</a:t>
            </a:r>
            <a:r>
              <a:rPr lang="pt-BR" baseline="0" dirty="0" smtClean="0"/>
              <a:t> de armazenamento de matérias limpos</a:t>
            </a:r>
          </a:p>
          <a:p>
            <a:r>
              <a:rPr lang="pt-BR" baseline="0" dirty="0" smtClean="0"/>
              <a:t>AL- Área de lavagem</a:t>
            </a:r>
          </a:p>
          <a:p>
            <a:r>
              <a:rPr lang="pt-BR" baseline="0" dirty="0" smtClean="0"/>
              <a:t>IC- Sala de impressão/Classificação;</a:t>
            </a:r>
          </a:p>
          <a:p>
            <a:r>
              <a:rPr lang="pt-BR" baseline="0" dirty="0" smtClean="0"/>
              <a:t>EMB- Embalagem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entender</a:t>
            </a:r>
            <a:r>
              <a:rPr lang="pt-BR" baseline="0" dirty="0" smtClean="0"/>
              <a:t> melhor a importância do controle da qualidade ambiental no setor produtivo de sólidos orais, é interessante que se tenha uma noção geral das formas farmacêuticas e o seu conteúdo de água. A análise da figura mostra que produtos sólidos não contém água e nenhum óleo. Pastas contém grande quantidade de sólidos dispersos (25%), geralmente em base não aquosa, portanto, com conteúdo de óleo, mas sem água. Pomadas- forma farmacêutica semi-sólida onde pode-se ter uma solução ou dispersão de um ou mais ativos em bases usualmente não aquosas, portanto, ausência de água. Cremes água/óleo ou óleo/água possuem um conteúdo de óleo e água e um emulsificante.  Loções aquosas, suspensões e </a:t>
            </a:r>
            <a:r>
              <a:rPr lang="pt-BR" baseline="0" dirty="0" err="1" smtClean="0"/>
              <a:t>hidrogéis</a:t>
            </a:r>
            <a:r>
              <a:rPr lang="pt-BR" baseline="0" dirty="0" smtClean="0"/>
              <a:t> possuem alto </a:t>
            </a:r>
            <a:r>
              <a:rPr lang="pt-BR" baseline="0" dirty="0" err="1" smtClean="0"/>
              <a:t>contéudo</a:t>
            </a:r>
            <a:r>
              <a:rPr lang="pt-BR" baseline="0" dirty="0" smtClean="0"/>
              <a:t> de água.  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slide anterior foi mostrado que</a:t>
            </a:r>
            <a:r>
              <a:rPr lang="pt-BR" baseline="0" dirty="0" smtClean="0"/>
              <a:t> as formas farmacêuticas possuem diferentes conteúdos de água, por isso algumas formas farmacêuticas são mais suscetíveis à contaminação por micro-organismos que outras. Alguns micro-organismos também possuem maior necessidade de água livre (atividade de água) que outros. Desta forma, produtos farmacêuticos com maior atividade de água poderá ser contaminado e poderá permitir o crescimento de diferentes micro-organismos. Por outro lado, formas farmacêuticas com pequeno conteúdo de água, ou praticamente ausência de água, podem ser contaminadas por uma única espécie de micro-organismo, aquela que sobrevive em ambiente com baixa atividade de água. Estes micro-organismos podem sobreviver no produto, mas não podem multiplicar, pois não existe água suficiente para isto.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efeito ilustrativo foi inserido este slide que mostra as necessidades de água por diferentes micro-organismos.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Diferentes</a:t>
            </a:r>
            <a:r>
              <a:rPr lang="pt-BR" baseline="0" dirty="0" smtClean="0"/>
              <a:t> formas farmacêuticas apresentam diferentes atividade de água, portanto, apresentam diferentes suscetibilidades de contaminação microbiana. Inalantes nasais com uma atividade de água de 0,99, possibilita o crescimento até de </a:t>
            </a:r>
            <a:r>
              <a:rPr lang="pt-BR" i="1" baseline="0" dirty="0" err="1" smtClean="0"/>
              <a:t>Pseudomonas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aeruginosa</a:t>
            </a:r>
            <a:r>
              <a:rPr lang="pt-BR" i="0" baseline="0" dirty="0" smtClean="0"/>
              <a:t>, que tem o maior requerimento de água para sobreviver e multiplicar. Comprimidos tem uma atividade de água de 0,36, que não favorece o crescimento de nenhum micro-organismo, porém, pode permitir a sobrevivência dos mesmos.</a:t>
            </a:r>
          </a:p>
          <a:p>
            <a:endParaRPr lang="pt-BR" i="0" baseline="0" dirty="0" smtClean="0"/>
          </a:p>
          <a:p>
            <a:r>
              <a:rPr lang="pt-BR" i="0" baseline="0" dirty="0" smtClean="0"/>
              <a:t>Atividade de água (</a:t>
            </a:r>
            <a:r>
              <a:rPr lang="pt-BR" i="0" baseline="0" dirty="0" err="1" smtClean="0"/>
              <a:t>Aw</a:t>
            </a:r>
            <a:r>
              <a:rPr lang="pt-BR" i="0" baseline="0" dirty="0" smtClean="0"/>
              <a:t>) - Relação entre a pressão de vapor de água em equilíbrio sobre a formulação (PS) e a pressão de vapor da água pura (PO), à  mesma temperatura, que expressa o teor de água livre no produto.</a:t>
            </a:r>
          </a:p>
          <a:p>
            <a:endParaRPr lang="pt-BR" i="0" baseline="0" dirty="0" smtClean="0"/>
          </a:p>
          <a:p>
            <a:r>
              <a:rPr lang="pt-BR" i="0" baseline="0" dirty="0" err="1" smtClean="0"/>
              <a:t>Aw</a:t>
            </a:r>
            <a:r>
              <a:rPr lang="pt-BR" i="0" baseline="0" dirty="0" smtClean="0"/>
              <a:t>= PS/PO </a:t>
            </a:r>
          </a:p>
          <a:p>
            <a:endParaRPr lang="pt-BR" i="0" baseline="0" dirty="0" smtClean="0"/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Pressão de vapor: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a pressão na qual a água entra em estado de vapor numa dada temperatura. A pressão de vapor de uma substância em mistura com outras é sempre menor do que quando ela está no estado puro. Ao nível do mar a 100°C ela vale 1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760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mmHg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Abaixando-se a Temperatura a 10°C a pressão de vapor diminui muito, ou seja, torna-se &lt; 760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mmHg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BR" i="0" baseline="0" dirty="0" smtClean="0"/>
          </a:p>
          <a:p>
            <a:endParaRPr lang="pt-BR" i="0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presente</a:t>
            </a:r>
            <a:r>
              <a:rPr lang="pt-BR" baseline="0" dirty="0" smtClean="0"/>
              <a:t> slide está mostrando os pontos críticos  do setor produtivo de produtos não estéreis, que podem influenciar a quantidade de micro-organismos no produto final.</a:t>
            </a:r>
          </a:p>
          <a:p>
            <a:r>
              <a:rPr lang="pt-BR" baseline="0" dirty="0" smtClean="0"/>
              <a:t>Pontos Críticos: Ambiente, Planta da fábrica (se fluxo de produção é unidirecional ou não, se os diferentes ambientes do setor produtivos são separados) e os equipamentos. No slide anterior foi mostrado que a atividade de água de comprimidos é de 0,36, que não permite o crescimento de micro-organismos, mas suporta sua sobrevivência, principalmente bolores e bactérias formadoras de esporos. Desta forma, o setor produtivo de sólidos orais não deveria se preocupar com a qualidade microbiológica do ambiente. Além disso, não existe uma exigência das Agências Regulatórias. No entanto, muitos dos excipientes empregados na produção de formas sólidas são contaminados microbiologicamente e alguns princípios ativos, principalmente os higroscópicos e suscetíveis à contaminação, podem sofrem processo de degradação microbiana. Desta forma, algumas indústrias de formas sólidas orais, possuem sistema de filtração de ar.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9EE3D-59B9-4CE8-8B7B-557003FCA9E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</a:t>
            </a:r>
            <a:r>
              <a:rPr lang="pt-BR" baseline="0" dirty="0" smtClean="0"/>
              <a:t> meios de cultura empregados: meio de </a:t>
            </a:r>
            <a:r>
              <a:rPr lang="pt-BR" baseline="0" dirty="0" err="1" smtClean="0"/>
              <a:t>agar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caseina-soja</a:t>
            </a:r>
            <a:r>
              <a:rPr lang="pt-BR" baseline="0" dirty="0" smtClean="0"/>
              <a:t>, meio que permite o crescimento de bactérias, bolores e leveduras. Depois da exposição as placas são tampadas e incubadas a 32,5ºC </a:t>
            </a:r>
            <a:r>
              <a:rPr lang="pt-BR" baseline="0" dirty="0" smtClean="0">
                <a:latin typeface="Segoe UI Semibold"/>
                <a:cs typeface="Segoe UI Semibold"/>
              </a:rPr>
              <a:t>±2,5</a:t>
            </a:r>
            <a:r>
              <a:rPr lang="pt-BR" baseline="0" dirty="0" smtClean="0"/>
              <a:t>ºC, por 3 a 5 dias.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amostragem</a:t>
            </a:r>
            <a:r>
              <a:rPr lang="pt-BR" baseline="0" dirty="0" smtClean="0"/>
              <a:t> ativa, o ar é </a:t>
            </a:r>
            <a:r>
              <a:rPr lang="pt-BR" baseline="0" dirty="0" err="1" smtClean="0"/>
              <a:t>succionado</a:t>
            </a:r>
            <a:r>
              <a:rPr lang="pt-BR" baseline="0" dirty="0" smtClean="0"/>
              <a:t> para dentro do dispositivo de amostragem, incidindo na superfície do meio de cultura. </a:t>
            </a:r>
          </a:p>
          <a:p>
            <a:r>
              <a:rPr lang="pt-BR" baseline="0" dirty="0" smtClean="0"/>
              <a:t>Como os equipamentos permitem que o volume </a:t>
            </a:r>
            <a:r>
              <a:rPr lang="pt-BR" baseline="0" dirty="0" err="1" smtClean="0"/>
              <a:t>succionado</a:t>
            </a:r>
            <a:r>
              <a:rPr lang="pt-BR" baseline="0" dirty="0" smtClean="0"/>
              <a:t> seja medido, os resultados podem ser dados por UFC/m3 de 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412F9-9AF4-46B8-9C68-72DBD357C2C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F7301-2A34-470F-B6DF-A5F5B28FE52A}" type="datetimeFigureOut">
              <a:rPr lang="pt-BR" smtClean="0"/>
              <a:pPr/>
              <a:t>28/04/2020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E8F1-B5A6-4BCF-BE32-B53623FACD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271462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lgerian" pitchFamily="82" charset="0"/>
              </a:rPr>
              <a:t>Controle </a:t>
            </a:r>
            <a:r>
              <a:rPr lang="pt-BR" sz="3200" b="1" dirty="0" smtClean="0">
                <a:latin typeface="Algerian" pitchFamily="82" charset="0"/>
              </a:rPr>
              <a:t>da Qualidade  ambiental, limpeza de equipamentos no setor de produção Farmacêutico</a:t>
            </a:r>
            <a:endParaRPr lang="pt-BR" sz="3200" b="1" dirty="0"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43438" y="564357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Maria José e Márcia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21429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lgerian" pitchFamily="82" charset="0"/>
              </a:rPr>
              <a:t>Farmacotécnica </a:t>
            </a:r>
            <a:r>
              <a:rPr lang="pt-BR" sz="3600" b="1" dirty="0">
                <a:latin typeface="Algerian" pitchFamily="82" charset="0"/>
              </a:rPr>
              <a:t>e tecnologia de medicamentos e cosméticos II</a:t>
            </a:r>
          </a:p>
          <a:p>
            <a:pPr algn="ctr"/>
            <a:endParaRPr lang="pt-BR" sz="36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ia José V Fonseca\Pictures\graduação 2020\amostrador a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14620"/>
            <a:ext cx="5126046" cy="3363355"/>
          </a:xfrm>
          <a:prstGeom prst="rect">
            <a:avLst/>
          </a:prstGeom>
          <a:noFill/>
        </p:spPr>
      </p:pic>
      <p:pic>
        <p:nvPicPr>
          <p:cNvPr id="5" name="Picture 2" descr="C:\Users\Maria José V Fonseca\Pictures\graduação 2020\amostrador de 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3388220" cy="273663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57158" y="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lgerian" pitchFamily="82" charset="0"/>
              </a:rPr>
              <a:t>Avaliação da qualidade do Ar no ambiente Produtivo de Sólidos orais</a:t>
            </a:r>
            <a:endParaRPr lang="pt-BR" sz="2800" b="1" dirty="0">
              <a:latin typeface="Algerian" pitchFamily="82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rot="5400000" flipH="1" flipV="1">
            <a:off x="6737370" y="3001288"/>
            <a:ext cx="128667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516216" y="163054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Placa com meio de cultura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7158" y="100010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Metodologia de amostragem para avaliação da qualidade do ar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aria José V Fonseca\Pictures\graduação 2020\porque limpeza de equipame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059621"/>
            <a:ext cx="5357850" cy="277443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lgerian" pitchFamily="82" charset="0"/>
              </a:rPr>
              <a:t>Controle da limpeza de equipamentos no setor produtivo de produtos sólidos </a:t>
            </a:r>
            <a:endParaRPr lang="pt-BR" sz="2800" dirty="0">
              <a:latin typeface="Algerian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1429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Na Indústria Farmacêutica, a limpeza de equipamento tem importância fundamental: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228599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B050"/>
                </a:solidFill>
              </a:rPr>
              <a:t>1. Contaminação cruzada de compostos químicos entre os medicamentos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57884" y="2500306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2. Contaminação por Micro-organismos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6" name="AutoShape 4" descr="Monitoramento ambiental de partículas viáveis em área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Monitoramento ambiental de partículas viáveis em área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79" name="Picture 7" descr="C:\Users\Maria José V Fonseca\Pictures\graduação 2020\contaminação de equipame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429000"/>
            <a:ext cx="19716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lgerian" pitchFamily="82" charset="0"/>
              </a:rPr>
              <a:t>Tipos de limpeza</a:t>
            </a:r>
            <a:endParaRPr lang="pt-BR" sz="3200" dirty="0">
              <a:latin typeface="Algerian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85723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1. Manual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 descr="Controle de Qualidade em Indústria: Desinfetantes e Sanitizante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429156" cy="221457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214942" y="21429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2. Limpeza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</a:rPr>
              <a:t>Semi-automática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2" name="AutoShape 4" descr="4 processos de limpeza focados para cada indústria - Weinberger -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2" descr="Jateamento com Gelo Seco Kar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940" y="714356"/>
            <a:ext cx="4317060" cy="2996057"/>
          </a:xfrm>
          <a:prstGeom prst="rect">
            <a:avLst/>
          </a:prstGeom>
          <a:noFill/>
        </p:spPr>
      </p:pic>
      <p:pic>
        <p:nvPicPr>
          <p:cNvPr id="13" name="Picture 4" descr="http://i00.i.aliimg.com/photo/v0/256581830/Industrial_high_pressure_cleaning_pump_drain_clea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929066"/>
            <a:ext cx="3289052" cy="2600258"/>
          </a:xfrm>
          <a:prstGeom prst="rect">
            <a:avLst/>
          </a:prstGeom>
          <a:noFill/>
        </p:spPr>
      </p:pic>
      <p:pic>
        <p:nvPicPr>
          <p:cNvPr id="37896" name="Picture 8" descr="CIP - Indústria de cosméticos obtém economia de água e energia com ...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14348" y="4071942"/>
            <a:ext cx="3750475" cy="2100266"/>
          </a:xfrm>
          <a:prstGeom prst="rect">
            <a:avLst/>
          </a:prstGeom>
          <a:noFill/>
        </p:spPr>
      </p:pic>
      <p:cxnSp>
        <p:nvCxnSpPr>
          <p:cNvPr id="16" name="Conector reto 15"/>
          <p:cNvCxnSpPr/>
          <p:nvPr/>
        </p:nvCxnSpPr>
        <p:spPr>
          <a:xfrm rot="16200000" flipH="1">
            <a:off x="3107521" y="2321711"/>
            <a:ext cx="314327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0" y="3929066"/>
            <a:ext cx="4714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57158" y="635795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Spray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balls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para limpezas de tanques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flipH="1">
            <a:off x="3428992" y="78579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714876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07206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B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0" y="4357694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158" y="214290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lgerian" pitchFamily="82" charset="0"/>
              </a:rPr>
              <a:t>Tipos de limpeza</a:t>
            </a:r>
            <a:endParaRPr lang="pt-BR" sz="3200" dirty="0">
              <a:latin typeface="Algerian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100010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3. Limpeza Automática</a:t>
            </a:r>
            <a:endParaRPr lang="pt-BR" sz="2800" b="1" dirty="0"/>
          </a:p>
        </p:txBody>
      </p:sp>
      <p:pic>
        <p:nvPicPr>
          <p:cNvPr id="9" name="Picture 2" descr="Sistema cip de limp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286280" cy="428628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500034" y="171448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7030A0"/>
                </a:solidFill>
              </a:rPr>
              <a:t>Sistema CIP “ </a:t>
            </a:r>
            <a:r>
              <a:rPr lang="pt-BR" sz="2000" b="1" dirty="0" err="1" smtClean="0">
                <a:solidFill>
                  <a:srgbClr val="7030A0"/>
                </a:solidFill>
              </a:rPr>
              <a:t>Clean</a:t>
            </a:r>
            <a:r>
              <a:rPr lang="pt-BR" sz="2000" b="1" dirty="0" smtClean="0">
                <a:solidFill>
                  <a:srgbClr val="7030A0"/>
                </a:solidFill>
              </a:rPr>
              <a:t> in </a:t>
            </a:r>
            <a:r>
              <a:rPr lang="pt-BR" sz="2000" b="1" dirty="0" err="1" smtClean="0">
                <a:solidFill>
                  <a:srgbClr val="7030A0"/>
                </a:solidFill>
              </a:rPr>
              <a:t>Place</a:t>
            </a:r>
            <a:r>
              <a:rPr lang="pt-BR" sz="2000" b="1" dirty="0" smtClean="0">
                <a:solidFill>
                  <a:srgbClr val="7030A0"/>
                </a:solidFill>
              </a:rPr>
              <a:t>”- </a:t>
            </a:r>
            <a:endParaRPr lang="pt-BR" sz="2000" dirty="0"/>
          </a:p>
        </p:txBody>
      </p:sp>
      <p:pic>
        <p:nvPicPr>
          <p:cNvPr id="1026" name="Picture 2" descr="C:\Users\Maria José V Fonseca\Pictures\graduação 2020\esquema do c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57187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572132" y="39290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Esquema do sistema CIP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lgerian" pitchFamily="82" charset="0"/>
              </a:rPr>
              <a:t>Como avaliar a Limpeza de equipamentos</a:t>
            </a:r>
            <a:endParaRPr lang="pt-BR" sz="2800" b="1" dirty="0">
              <a:latin typeface="Algerian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07154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F0"/>
                </a:solidFill>
              </a:rPr>
              <a:t>Amostragem</a:t>
            </a:r>
            <a:endParaRPr lang="pt-BR" sz="2800" b="1" dirty="0">
              <a:solidFill>
                <a:srgbClr val="00B0F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596" y="192880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1. Amostragem direta da superfície</a:t>
            </a:r>
            <a:endParaRPr lang="pt-BR" sz="2800" b="1" dirty="0"/>
          </a:p>
        </p:txBody>
      </p:sp>
      <p:sp>
        <p:nvSpPr>
          <p:cNvPr id="5" name="Seta para a direita 4"/>
          <p:cNvSpPr/>
          <p:nvPr/>
        </p:nvSpPr>
        <p:spPr>
          <a:xfrm>
            <a:off x="6286512" y="2071678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929454" y="192880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chemeClr val="accent4">
                    <a:lumMod val="75000"/>
                  </a:schemeClr>
                </a:solidFill>
              </a:rPr>
              <a:t>Swab</a:t>
            </a:r>
            <a:endParaRPr lang="pt-B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3108" y="514351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Amostragem por </a:t>
            </a:r>
            <a:r>
              <a:rPr lang="pt-BR" sz="2000" b="1" dirty="0" err="1" smtClean="0"/>
              <a:t>Swab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14414" y="600076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: </a:t>
            </a:r>
            <a:endParaRPr lang="pt-BR" dirty="0"/>
          </a:p>
        </p:txBody>
      </p:sp>
      <p:pic>
        <p:nvPicPr>
          <p:cNvPr id="63490" name="Picture 2" descr="C:\Users\Maria José V Fonseca\Pictures\graduação 2020\Swab.png"/>
          <p:cNvPicPr>
            <a:picLocks noChangeAspect="1" noChangeArrowheads="1"/>
          </p:cNvPicPr>
          <p:nvPr/>
        </p:nvPicPr>
        <p:blipFill>
          <a:blip r:embed="rId3" cstate="print"/>
          <a:srcRect l="2270" t="5704" r="49140"/>
          <a:stretch>
            <a:fillRect/>
          </a:stretch>
        </p:blipFill>
        <p:spPr bwMode="auto">
          <a:xfrm>
            <a:off x="893864" y="2586113"/>
            <a:ext cx="2526008" cy="2339898"/>
          </a:xfrm>
          <a:prstGeom prst="rect">
            <a:avLst/>
          </a:prstGeom>
          <a:noFill/>
        </p:spPr>
      </p:pic>
      <p:pic>
        <p:nvPicPr>
          <p:cNvPr id="63495" name="Picture 7" descr="Gabarito usado para a coleta de amostras usando o swab da Texwi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752725" cy="2357454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214282" y="5857892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Blog. </a:t>
            </a:r>
            <a:r>
              <a:rPr lang="pt-BR" b="1" dirty="0" smtClean="0">
                <a:solidFill>
                  <a:srgbClr val="00B0F0"/>
                </a:solidFill>
              </a:rPr>
              <a:t>Validação de limpeza e o uso de </a:t>
            </a:r>
            <a:r>
              <a:rPr lang="pt-BR" b="1" dirty="0" err="1" smtClean="0">
                <a:solidFill>
                  <a:srgbClr val="00B0F0"/>
                </a:solidFill>
              </a:rPr>
              <a:t>swab</a:t>
            </a:r>
            <a:r>
              <a:rPr lang="pt-BR" b="1" dirty="0" smtClean="0">
                <a:solidFill>
                  <a:srgbClr val="00B0F0"/>
                </a:solidFill>
              </a:rPr>
              <a:t> na indústria farmacêutica- 27</a:t>
            </a:r>
            <a:r>
              <a:rPr lang="pt-BR" b="1" dirty="0" smtClean="0">
                <a:solidFill>
                  <a:srgbClr val="00B0F0"/>
                </a:solidFill>
                <a:latin typeface="Calibri"/>
                <a:cs typeface="Calibri"/>
              </a:rPr>
              <a:t>/02/2014</a:t>
            </a:r>
            <a:r>
              <a:rPr lang="pt-BR" b="1" dirty="0" smtClean="0">
                <a:solidFill>
                  <a:srgbClr val="00B0F0"/>
                </a:solidFill>
              </a:rPr>
              <a:t>  </a:t>
            </a:r>
            <a:endParaRPr lang="pt-BR" b="1" dirty="0">
              <a:solidFill>
                <a:srgbClr val="00B0F0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4929190" y="3286124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786578" y="3000372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Gabarito de plástico com uma abertura de  5x5cm delimitando a área do equipamento a ser amostrada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rocedimento de coleta de material para análise usando o swab texw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5349462" cy="36376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7158" y="92867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1. Procedimento aplicado à Amostragem Direta - </a:t>
            </a:r>
            <a:r>
              <a:rPr lang="pt-BR" sz="2800" b="1" dirty="0" err="1" smtClean="0"/>
              <a:t>Swab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119336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Blog. </a:t>
            </a:r>
            <a:r>
              <a:rPr lang="pt-BR" b="1" dirty="0" smtClean="0">
                <a:solidFill>
                  <a:srgbClr val="00B0F0"/>
                </a:solidFill>
              </a:rPr>
              <a:t>Validação de limpeza e o uso de </a:t>
            </a:r>
            <a:r>
              <a:rPr lang="pt-BR" b="1" dirty="0" err="1" smtClean="0">
                <a:solidFill>
                  <a:srgbClr val="00B0F0"/>
                </a:solidFill>
              </a:rPr>
              <a:t>swab</a:t>
            </a:r>
            <a:r>
              <a:rPr lang="pt-BR" b="1" dirty="0" smtClean="0">
                <a:solidFill>
                  <a:srgbClr val="00B0F0"/>
                </a:solidFill>
              </a:rPr>
              <a:t> na indústria farmacêutica- 27</a:t>
            </a:r>
            <a:r>
              <a:rPr lang="pt-BR" b="1" dirty="0" smtClean="0">
                <a:solidFill>
                  <a:srgbClr val="00B0F0"/>
                </a:solidFill>
                <a:latin typeface="Calibri"/>
                <a:cs typeface="Calibri"/>
              </a:rPr>
              <a:t>/02/2014</a:t>
            </a:r>
            <a:r>
              <a:rPr lang="pt-BR" b="1" dirty="0" smtClean="0">
                <a:solidFill>
                  <a:srgbClr val="00B0F0"/>
                </a:solidFill>
              </a:rPr>
              <a:t>  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lgerian" pitchFamily="82" charset="0"/>
              </a:rPr>
              <a:t>Como avaliar a Limpeza de equipamentos</a:t>
            </a:r>
            <a:endParaRPr lang="pt-BR" sz="2800" b="1" dirty="0">
              <a:latin typeface="Algerian" pitchFamily="82" charset="0"/>
            </a:endParaRPr>
          </a:p>
        </p:txBody>
      </p:sp>
      <p:pic>
        <p:nvPicPr>
          <p:cNvPr id="2050" name="Picture 2" descr="FRASCO DE VIDRO TUBULAR INCOLOR 10ML 23X52MM COM TAMPA ROSCA ..."/>
          <p:cNvPicPr>
            <a:picLocks noChangeAspect="1" noChangeArrowheads="1"/>
          </p:cNvPicPr>
          <p:nvPr/>
        </p:nvPicPr>
        <p:blipFill>
          <a:blip r:embed="rId4" cstate="print"/>
          <a:srcRect l="38750" t="15000" r="35000" b="8499"/>
          <a:stretch>
            <a:fillRect/>
          </a:stretch>
        </p:blipFill>
        <p:spPr bwMode="auto">
          <a:xfrm>
            <a:off x="357158" y="1857364"/>
            <a:ext cx="785818" cy="1908415"/>
          </a:xfrm>
          <a:prstGeom prst="rect">
            <a:avLst/>
          </a:prstGeom>
          <a:noFill/>
        </p:spPr>
      </p:pic>
      <p:cxnSp>
        <p:nvCxnSpPr>
          <p:cNvPr id="14" name="Conector reto 13"/>
          <p:cNvCxnSpPr/>
          <p:nvPr/>
        </p:nvCxnSpPr>
        <p:spPr>
          <a:xfrm>
            <a:off x="500034" y="3143248"/>
            <a:ext cx="57150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714348" y="1500174"/>
            <a:ext cx="996523" cy="1439441"/>
            <a:chOff x="360767" y="3929066"/>
            <a:chExt cx="996523" cy="1439441"/>
          </a:xfrm>
        </p:grpSpPr>
        <p:cxnSp>
          <p:nvCxnSpPr>
            <p:cNvPr id="18" name="Conector reto 17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928662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grpSp>
        <p:nvGrpSpPr>
          <p:cNvPr id="24" name="Grupo 23"/>
          <p:cNvGrpSpPr/>
          <p:nvPr/>
        </p:nvGrpSpPr>
        <p:grpSpPr>
          <a:xfrm>
            <a:off x="3143240" y="1643050"/>
            <a:ext cx="996523" cy="1439441"/>
            <a:chOff x="360767" y="3929066"/>
            <a:chExt cx="996523" cy="1439441"/>
          </a:xfrm>
        </p:grpSpPr>
        <p:cxnSp>
          <p:nvCxnSpPr>
            <p:cNvPr id="25" name="Conector reto 24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2786050" y="557214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grpSp>
        <p:nvGrpSpPr>
          <p:cNvPr id="28" name="Grupo 27"/>
          <p:cNvGrpSpPr/>
          <p:nvPr/>
        </p:nvGrpSpPr>
        <p:grpSpPr>
          <a:xfrm>
            <a:off x="6215074" y="1500174"/>
            <a:ext cx="996523" cy="1439441"/>
            <a:chOff x="360767" y="3929066"/>
            <a:chExt cx="996523" cy="1439441"/>
          </a:xfrm>
        </p:grpSpPr>
        <p:cxnSp>
          <p:nvCxnSpPr>
            <p:cNvPr id="29" name="Conector reto 28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6215074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pic>
        <p:nvPicPr>
          <p:cNvPr id="32" name="Picture 2" descr="FRASCO DE VIDRO TUBULAR INCOLOR 10ML 23X52MM COM TAMPA ROSCA ..."/>
          <p:cNvPicPr>
            <a:picLocks noChangeAspect="1" noChangeArrowheads="1"/>
          </p:cNvPicPr>
          <p:nvPr/>
        </p:nvPicPr>
        <p:blipFill>
          <a:blip r:embed="rId4" cstate="print"/>
          <a:srcRect l="38750" t="15000" r="35000" b="8499"/>
          <a:stretch>
            <a:fillRect/>
          </a:stretch>
        </p:blipFill>
        <p:spPr bwMode="auto">
          <a:xfrm>
            <a:off x="7572396" y="1857364"/>
            <a:ext cx="785818" cy="1908415"/>
          </a:xfrm>
          <a:prstGeom prst="rect">
            <a:avLst/>
          </a:prstGeom>
          <a:noFill/>
        </p:spPr>
      </p:pic>
      <p:cxnSp>
        <p:nvCxnSpPr>
          <p:cNvPr id="34" name="Conector reto 33"/>
          <p:cNvCxnSpPr/>
          <p:nvPr/>
        </p:nvCxnSpPr>
        <p:spPr>
          <a:xfrm>
            <a:off x="7715272" y="285749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7858148" y="1285860"/>
            <a:ext cx="996523" cy="1439441"/>
            <a:chOff x="360767" y="3929066"/>
            <a:chExt cx="996523" cy="1439441"/>
          </a:xfrm>
        </p:grpSpPr>
        <p:cxnSp>
          <p:nvCxnSpPr>
            <p:cNvPr id="37" name="Conector reto 36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ipse 37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8501090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pic>
        <p:nvPicPr>
          <p:cNvPr id="40" name="Picture 2" descr="FRASCO DE VIDRO TUBULAR INCOLOR 10ML 23X52MM COM TAMPA ROSCA ..."/>
          <p:cNvPicPr>
            <a:picLocks noChangeAspect="1" noChangeArrowheads="1"/>
          </p:cNvPicPr>
          <p:nvPr/>
        </p:nvPicPr>
        <p:blipFill>
          <a:blip r:embed="rId4" cstate="print"/>
          <a:srcRect l="38750" t="15000" r="35000" b="8499"/>
          <a:stretch>
            <a:fillRect/>
          </a:stretch>
        </p:blipFill>
        <p:spPr bwMode="auto">
          <a:xfrm>
            <a:off x="285720" y="3857628"/>
            <a:ext cx="785818" cy="1908415"/>
          </a:xfrm>
          <a:prstGeom prst="rect">
            <a:avLst/>
          </a:prstGeom>
          <a:noFill/>
        </p:spPr>
      </p:pic>
      <p:grpSp>
        <p:nvGrpSpPr>
          <p:cNvPr id="41" name="Grupo 40"/>
          <p:cNvGrpSpPr/>
          <p:nvPr/>
        </p:nvGrpSpPr>
        <p:grpSpPr>
          <a:xfrm>
            <a:off x="500034" y="3929066"/>
            <a:ext cx="996523" cy="1439441"/>
            <a:chOff x="360767" y="3929066"/>
            <a:chExt cx="996523" cy="1439441"/>
          </a:xfrm>
        </p:grpSpPr>
        <p:cxnSp>
          <p:nvCxnSpPr>
            <p:cNvPr id="42" name="Conector reto 41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ipse 42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357554" y="3071810"/>
            <a:ext cx="996523" cy="1439441"/>
            <a:chOff x="360767" y="3929066"/>
            <a:chExt cx="996523" cy="1439441"/>
          </a:xfrm>
        </p:grpSpPr>
        <p:cxnSp>
          <p:nvCxnSpPr>
            <p:cNvPr id="45" name="Conector reto 44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e 45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357950" y="3143248"/>
            <a:ext cx="996523" cy="1439441"/>
            <a:chOff x="360767" y="3929066"/>
            <a:chExt cx="996523" cy="1439441"/>
          </a:xfrm>
        </p:grpSpPr>
        <p:cxnSp>
          <p:nvCxnSpPr>
            <p:cNvPr id="48" name="Conector reto 47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e 48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0" name="Picture 2" descr="FRASCO DE VIDRO TUBULAR INCOLOR 10ML 23X52MM COM TAMPA ROSCA ..."/>
          <p:cNvPicPr>
            <a:picLocks noChangeAspect="1" noChangeArrowheads="1"/>
          </p:cNvPicPr>
          <p:nvPr/>
        </p:nvPicPr>
        <p:blipFill>
          <a:blip r:embed="rId4" cstate="print"/>
          <a:srcRect l="38750" t="15000" r="35000" b="8499"/>
          <a:stretch>
            <a:fillRect/>
          </a:stretch>
        </p:blipFill>
        <p:spPr bwMode="auto">
          <a:xfrm>
            <a:off x="7429520" y="3714752"/>
            <a:ext cx="785818" cy="1908415"/>
          </a:xfrm>
          <a:prstGeom prst="rect">
            <a:avLst/>
          </a:prstGeom>
          <a:noFill/>
        </p:spPr>
      </p:pic>
      <p:grpSp>
        <p:nvGrpSpPr>
          <p:cNvPr id="51" name="Grupo 50"/>
          <p:cNvGrpSpPr/>
          <p:nvPr/>
        </p:nvGrpSpPr>
        <p:grpSpPr>
          <a:xfrm>
            <a:off x="7715272" y="3357562"/>
            <a:ext cx="996523" cy="1439441"/>
            <a:chOff x="360767" y="3929066"/>
            <a:chExt cx="996523" cy="1439441"/>
          </a:xfrm>
        </p:grpSpPr>
        <p:cxnSp>
          <p:nvCxnSpPr>
            <p:cNvPr id="52" name="Conector reto 51"/>
            <p:cNvCxnSpPr/>
            <p:nvPr/>
          </p:nvCxnSpPr>
          <p:spPr>
            <a:xfrm rot="5400000" flipH="1" flipV="1">
              <a:off x="464315" y="4036223"/>
              <a:ext cx="1000132" cy="7858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ipse 52"/>
            <p:cNvSpPr/>
            <p:nvPr/>
          </p:nvSpPr>
          <p:spPr>
            <a:xfrm rot="1989936">
              <a:off x="360767" y="4763289"/>
              <a:ext cx="357190" cy="60521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1142976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2714612" y="13572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6215074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8215338" y="450057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lgerian" pitchFamily="82" charset="0"/>
              </a:rPr>
              <a:t>Avaliação do Processo de Limpeza</a:t>
            </a:r>
            <a:endParaRPr lang="pt-BR" sz="2800" b="1" dirty="0">
              <a:latin typeface="Algerian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100010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F0"/>
                </a:solidFill>
              </a:rPr>
              <a:t>Amostragem</a:t>
            </a:r>
            <a:endParaRPr lang="pt-BR" sz="2800" b="1" dirty="0">
              <a:solidFill>
                <a:srgbClr val="00B0F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85736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2. Amostragem por solução de lavagem (</a:t>
            </a:r>
            <a:r>
              <a:rPr lang="pt-BR" sz="3200" b="1" dirty="0" err="1" smtClean="0"/>
              <a:t>Rinsagem</a:t>
            </a:r>
            <a:r>
              <a:rPr lang="pt-BR" sz="3200" b="1" dirty="0" smtClean="0"/>
              <a:t>)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3214686"/>
            <a:ext cx="8358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O método baseia-se na determinação analítica adequada de uma amostra do solvente (geralmente a água) utilizado no último ciclo de lavagem, devidamente estabelecido no procedimento de limpeza. O volume de solvente utilizado no último enxágue deve ser conhecido de forma a permitir a determinação quantitativa da contaminação.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28572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21429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lgerian" pitchFamily="82" charset="0"/>
              </a:rPr>
              <a:t>Critérios de aceitabilidade de limpeza</a:t>
            </a:r>
            <a:endParaRPr lang="pt-BR" sz="3200" b="1" dirty="0">
              <a:latin typeface="Algerian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928934"/>
            <a:ext cx="62151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Um dos problemas de avaliação da limpeza química e microbiológica dos equipamentos é a definição do nível ideal  de limpeza</a:t>
            </a:r>
            <a:endParaRPr lang="pt-BR" sz="3200" b="1" dirty="0">
              <a:solidFill>
                <a:schemeClr val="tx2"/>
              </a:solidFill>
            </a:endParaRPr>
          </a:p>
        </p:txBody>
      </p:sp>
      <p:pic>
        <p:nvPicPr>
          <p:cNvPr id="45058" name="Picture 2" descr="Dúvida De Sentimento Do Homem Novo, Expressão Facial Masculina ..."/>
          <p:cNvPicPr>
            <a:picLocks noChangeAspect="1" noChangeArrowheads="1"/>
          </p:cNvPicPr>
          <p:nvPr/>
        </p:nvPicPr>
        <p:blipFill>
          <a:blip r:embed="rId3" cstate="print"/>
          <a:srcRect l="3911" b="8458"/>
          <a:stretch>
            <a:fillRect/>
          </a:stretch>
        </p:blipFill>
        <p:spPr bwMode="auto">
          <a:xfrm>
            <a:off x="6520085" y="2500306"/>
            <a:ext cx="2623915" cy="2889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21429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lgerian" pitchFamily="82" charset="0"/>
              </a:rPr>
              <a:t>Critérios de aceitabilidade de limpeza</a:t>
            </a:r>
            <a:endParaRPr lang="pt-BR" sz="3200" b="1" dirty="0">
              <a:latin typeface="Algerian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785926"/>
            <a:ext cx="86439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C00000"/>
                </a:solidFill>
              </a:rPr>
              <a:t>Anvisa</a:t>
            </a:r>
            <a:r>
              <a:rPr lang="pt-BR" sz="2800" b="1" dirty="0" smtClean="0">
                <a:solidFill>
                  <a:srgbClr val="C00000"/>
                </a:solidFill>
              </a:rPr>
              <a:t> (2013) e a FDA referem-se aos critérios adotados pela empresa Eli </a:t>
            </a:r>
            <a:r>
              <a:rPr lang="pt-BR" sz="2800" b="1" dirty="0" err="1" smtClean="0">
                <a:solidFill>
                  <a:srgbClr val="C00000"/>
                </a:solidFill>
              </a:rPr>
              <a:t>Lilly</a:t>
            </a:r>
            <a:r>
              <a:rPr lang="pt-BR" sz="2800" b="1" dirty="0" smtClean="0">
                <a:solidFill>
                  <a:srgbClr val="C00000"/>
                </a:solidFill>
              </a:rPr>
              <a:t>:</a:t>
            </a:r>
          </a:p>
          <a:p>
            <a:endParaRPr lang="pt-BR" sz="2400" b="1" dirty="0" smtClean="0">
              <a:solidFill>
                <a:srgbClr val="C00000"/>
              </a:solidFill>
            </a:endParaRPr>
          </a:p>
          <a:p>
            <a:pPr marL="457200" indent="-457200">
              <a:buAutoNum type="alphaUcPeriod"/>
            </a:pPr>
            <a:r>
              <a:rPr lang="pt-BR" sz="2400" b="1" dirty="0" smtClean="0"/>
              <a:t>O equipamento deve estar visivelmente limpo;</a:t>
            </a:r>
          </a:p>
          <a:p>
            <a:pPr marL="457200" indent="-457200">
              <a:buAutoNum type="alphaUcPeriod"/>
            </a:pPr>
            <a:r>
              <a:rPr lang="pt-BR" sz="2400" b="1" dirty="0" smtClean="0">
                <a:solidFill>
                  <a:srgbClr val="C00000"/>
                </a:solidFill>
              </a:rPr>
              <a:t>Não mais do que 10 </a:t>
            </a:r>
            <a:r>
              <a:rPr lang="pt-BR" sz="2400" b="1" dirty="0" err="1" smtClean="0">
                <a:solidFill>
                  <a:srgbClr val="C00000"/>
                </a:solidFill>
              </a:rPr>
              <a:t>ppm</a:t>
            </a:r>
            <a:r>
              <a:rPr lang="pt-BR" sz="2400" b="1" dirty="0" smtClean="0">
                <a:solidFill>
                  <a:srgbClr val="C00000"/>
                </a:solidFill>
              </a:rPr>
              <a:t> de qualquer produto pode aparecer no produto a ser fabricado </a:t>
            </a:r>
            <a:r>
              <a:rPr lang="pt-BR" sz="2400" b="1" dirty="0" err="1" smtClean="0">
                <a:solidFill>
                  <a:srgbClr val="C00000"/>
                </a:solidFill>
              </a:rPr>
              <a:t>subsequentemente</a:t>
            </a:r>
            <a:r>
              <a:rPr lang="pt-BR" sz="2400" b="1" dirty="0" smtClean="0">
                <a:solidFill>
                  <a:srgbClr val="C00000"/>
                </a:solidFill>
              </a:rPr>
              <a:t>;</a:t>
            </a:r>
          </a:p>
          <a:p>
            <a:pPr marL="457200" indent="-457200">
              <a:buAutoNum type="alphaUcPeriod"/>
            </a:pPr>
            <a:r>
              <a:rPr lang="pt-BR" sz="2400" b="1" dirty="0" smtClean="0">
                <a:solidFill>
                  <a:srgbClr val="0070C0"/>
                </a:solidFill>
              </a:rPr>
              <a:t>Não mais que  0,1% (1/1000) da dose mínima diária de  qualquer contaminante pode aparecer na dose máxima do produto as ser fabricado. Este limite é usado para produtos sólidos. Para injetáveis o limite é 0,01% (1/10000) e para produtos tópicos é de 1% (1/100).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  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4282" y="0"/>
            <a:ext cx="87154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atin typeface="Algerian" pitchFamily="82" charset="0"/>
              </a:rPr>
              <a:t>Determinação do limite de aceitação de contaminação de um ativo no volume de solvente de extração do </a:t>
            </a:r>
            <a:r>
              <a:rPr lang="pt-BR" sz="2600" dirty="0" err="1" smtClean="0">
                <a:latin typeface="Algerian" pitchFamily="82" charset="0"/>
              </a:rPr>
              <a:t>Swab</a:t>
            </a:r>
            <a:r>
              <a:rPr lang="pt-BR" sz="2600" dirty="0" smtClean="0">
                <a:latin typeface="Algerian" pitchFamily="82" charset="0"/>
              </a:rPr>
              <a:t>, após limpeza de equipamento</a:t>
            </a:r>
            <a:endParaRPr lang="pt-BR" sz="2600" dirty="0">
              <a:latin typeface="Algerian" pitchFamily="82" charset="0"/>
            </a:endParaRPr>
          </a:p>
        </p:txBody>
      </p:sp>
      <p:sp>
        <p:nvSpPr>
          <p:cNvPr id="48130" name="AutoShape 2" descr="Misturador em “V” Fellc - Fel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2" name="AutoShape 4" descr="Misturador em “V” Fellc - Fel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000496" y="5572140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134" name="Picture 6" descr="C:\Users\Maria José V Fonseca\Pictures\graduação 2020\misturad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5019675" cy="454342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14282" y="623731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Misturador limpo e os pontos de amostragem por </a:t>
            </a:r>
            <a:r>
              <a:rPr lang="pt-BR" b="1" dirty="0" err="1" smtClean="0"/>
              <a:t>swab</a:t>
            </a:r>
            <a:endParaRPr lang="pt-BR" b="1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786182" y="2071678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FRASCO DE VIDRO TUBULAR INCOLOR 10ML 23X52MM COM TAMPA ROSCA ..."/>
          <p:cNvPicPr>
            <a:picLocks noChangeAspect="1" noChangeArrowheads="1"/>
          </p:cNvPicPr>
          <p:nvPr/>
        </p:nvPicPr>
        <p:blipFill>
          <a:blip r:embed="rId4" cstate="print"/>
          <a:srcRect l="38750" t="15000" r="35000" b="8499"/>
          <a:stretch>
            <a:fillRect/>
          </a:stretch>
        </p:blipFill>
        <p:spPr bwMode="auto">
          <a:xfrm>
            <a:off x="5715008" y="2000240"/>
            <a:ext cx="785818" cy="1908415"/>
          </a:xfrm>
          <a:prstGeom prst="rect">
            <a:avLst/>
          </a:prstGeom>
          <a:noFill/>
        </p:spPr>
      </p:pic>
      <p:pic>
        <p:nvPicPr>
          <p:cNvPr id="17" name="Picture 2" descr="FRASCO DE VIDRO TUBULAR INCOLOR 10ML 23X52MM COM TAMPA ROSCA ..."/>
          <p:cNvPicPr>
            <a:picLocks noChangeAspect="1" noChangeArrowheads="1"/>
          </p:cNvPicPr>
          <p:nvPr/>
        </p:nvPicPr>
        <p:blipFill>
          <a:blip r:embed="rId4" cstate="print"/>
          <a:srcRect l="38750" t="15000" r="35000" b="8499"/>
          <a:stretch>
            <a:fillRect/>
          </a:stretch>
        </p:blipFill>
        <p:spPr bwMode="auto">
          <a:xfrm>
            <a:off x="6572264" y="2000240"/>
            <a:ext cx="785818" cy="1908415"/>
          </a:xfrm>
          <a:prstGeom prst="rect">
            <a:avLst/>
          </a:prstGeom>
          <a:noFill/>
        </p:spPr>
      </p:pic>
      <p:cxnSp>
        <p:nvCxnSpPr>
          <p:cNvPr id="19" name="Conector reto 18"/>
          <p:cNvCxnSpPr/>
          <p:nvPr/>
        </p:nvCxnSpPr>
        <p:spPr>
          <a:xfrm>
            <a:off x="5857884" y="2928934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0800000" flipH="1">
            <a:off x="6643702" y="2928934"/>
            <a:ext cx="642942" cy="25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have esquerda 27"/>
          <p:cNvSpPr/>
          <p:nvPr/>
        </p:nvSpPr>
        <p:spPr>
          <a:xfrm>
            <a:off x="7429520" y="2786058"/>
            <a:ext cx="71438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7500958" y="2857496"/>
            <a:ext cx="142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Volume de solvente após extração do </a:t>
            </a:r>
            <a:r>
              <a:rPr lang="pt-BR" sz="1200" dirty="0" err="1" smtClean="0"/>
              <a:t>swab</a:t>
            </a:r>
            <a:r>
              <a:rPr lang="pt-BR" sz="1200" dirty="0" smtClean="0"/>
              <a:t>,</a:t>
            </a:r>
            <a:endParaRPr lang="pt-BR" sz="1200" dirty="0"/>
          </a:p>
        </p:txBody>
      </p:sp>
      <p:sp>
        <p:nvSpPr>
          <p:cNvPr id="30" name="Chave esquerda 29"/>
          <p:cNvSpPr/>
          <p:nvPr/>
        </p:nvSpPr>
        <p:spPr>
          <a:xfrm rot="16200000">
            <a:off x="6322231" y="3321843"/>
            <a:ext cx="500066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000760" y="42862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Soma –se os volumes</a:t>
            </a:r>
            <a:endParaRPr lang="pt-BR" dirty="0"/>
          </a:p>
        </p:txBody>
      </p:sp>
      <p:sp>
        <p:nvSpPr>
          <p:cNvPr id="32" name="Seta para baixo 31"/>
          <p:cNvSpPr/>
          <p:nvPr/>
        </p:nvSpPr>
        <p:spPr>
          <a:xfrm>
            <a:off x="6500826" y="485776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5357818" y="538067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Qual o limite de aceitação do contaminante na amostra  de solvente de extração do </a:t>
            </a:r>
            <a:r>
              <a:rPr lang="pt-BR" dirty="0" err="1" smtClean="0"/>
              <a:t>swab</a:t>
            </a:r>
            <a:r>
              <a:rPr lang="pt-BR" smtClean="0"/>
              <a:t>?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ia José V Fonseca\Pictures\graduação 2020\produção e control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2111" y="571481"/>
            <a:ext cx="4298781" cy="592935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Fluxograma do setor produtivo e controle da qualidade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 rot="16200000">
            <a:off x="6500826" y="4572008"/>
            <a:ext cx="928694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Maria José V Fonseca\Pictures\graduação 2020\esquema industria de sólid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8574516" cy="51435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lgerian" pitchFamily="82" charset="0"/>
              </a:rPr>
              <a:t>Esquema do setor produtivo de sólidos orais de uma Indústria Farmacêutica</a:t>
            </a:r>
            <a:endParaRPr lang="pt-BR" sz="2800" b="1" dirty="0">
              <a:latin typeface="Algerian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62865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Adriana </a:t>
            </a:r>
            <a:r>
              <a:rPr lang="pt-BR" sz="1200" dirty="0" err="1" smtClean="0"/>
              <a:t>Cogo</a:t>
            </a:r>
            <a:r>
              <a:rPr lang="pt-BR" sz="1200" dirty="0" smtClean="0"/>
              <a:t> </a:t>
            </a:r>
            <a:r>
              <a:rPr lang="pt-BR" sz="1200" dirty="0" err="1" smtClean="0"/>
              <a:t>Malgueiro</a:t>
            </a:r>
            <a:r>
              <a:rPr lang="pt-BR" sz="1200" dirty="0" smtClean="0"/>
              <a:t> Lírio. Abordagem microbiológica e estatística aplicada ao monitoramento ambiental em áreas produtivas farmacêuticas. Dissertação de Mestrado . Faculdade de Ciências Farmacêuticas de São Paulo -USP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3357554" y="2643182"/>
            <a:ext cx="2000264" cy="2857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28662" y="2571744"/>
            <a:ext cx="278608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Corredor, área não classificada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28728" y="557214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Corredor limpo</a:t>
            </a:r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643174" y="3571876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Corredor limpo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Corredor sujo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6042550" y="43873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Corredor limpo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Graduação 2019-segundo semestre\fig. 2.jpg"/>
          <p:cNvPicPr>
            <a:picLocks noChangeAspect="1" noChangeArrowheads="1"/>
          </p:cNvPicPr>
          <p:nvPr/>
        </p:nvPicPr>
        <p:blipFill>
          <a:blip r:embed="rId3" cstate="print"/>
          <a:srcRect l="4541" t="19375" r="17326" b="15001"/>
          <a:stretch>
            <a:fillRect/>
          </a:stretch>
        </p:blipFill>
        <p:spPr bwMode="auto">
          <a:xfrm>
            <a:off x="785786" y="1597588"/>
            <a:ext cx="8358214" cy="455902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42976" y="639633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Formas Farmacêuticas e Família de Dispersões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58" y="1214422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</a:rPr>
              <a:t>Conteúdo de água em diferentes Formas Farmacêuticas  </a:t>
            </a:r>
            <a:endParaRPr lang="pt-BR" sz="2800" b="1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lgerian" pitchFamily="82" charset="0"/>
              </a:rPr>
              <a:t>Controle da Qualidade ambiental no setor produtivo de produtos sólidos </a:t>
            </a:r>
            <a:endParaRPr lang="pt-BR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lgerian" pitchFamily="82" charset="0"/>
              </a:rPr>
              <a:t>Controle da Qualidade ambiental no setor produtivo de produtos sólidos </a:t>
            </a:r>
            <a:endParaRPr lang="pt-BR" sz="3200" dirty="0">
              <a:latin typeface="Algerian" pitchFamily="82" charset="0"/>
            </a:endParaRPr>
          </a:p>
        </p:txBody>
      </p:sp>
      <p:pic>
        <p:nvPicPr>
          <p:cNvPr id="7170" name="Picture 2" descr="Microbiologia da á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6643702" cy="4982777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357290" y="3429000"/>
            <a:ext cx="657226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57290" y="3786190"/>
            <a:ext cx="650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Micro-organismos são seres aquáticos</a:t>
            </a:r>
            <a:endParaRPr lang="pt-BR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0" y="0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 smtClean="0">
                <a:latin typeface="Algerian" pitchFamily="82" charset="0"/>
              </a:rPr>
              <a:t>Necessidade de água por diferentes micro-organismos</a:t>
            </a:r>
            <a:endParaRPr lang="pt-BR" sz="2400" b="1" dirty="0">
              <a:latin typeface="Algerian" pitchFamily="82" charset="0"/>
            </a:endParaRPr>
          </a:p>
        </p:txBody>
      </p:sp>
      <p:pic>
        <p:nvPicPr>
          <p:cNvPr id="29697" name="Picture 1" descr="C:\Users\Maria José V Fonseca\Pictures\graduação 2020\necessidade de água de microrganism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7168963" cy="571501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648866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</a:t>
            </a:r>
            <a:r>
              <a:rPr lang="pt-BR" dirty="0" smtClean="0"/>
              <a:t>:Adriana </a:t>
            </a:r>
            <a:r>
              <a:rPr lang="pt-BR" dirty="0" err="1" smtClean="0"/>
              <a:t>Cogo</a:t>
            </a:r>
            <a:r>
              <a:rPr lang="pt-BR" dirty="0" smtClean="0"/>
              <a:t> </a:t>
            </a:r>
            <a:r>
              <a:rPr lang="pt-BR" dirty="0" err="1" smtClean="0"/>
              <a:t>Malgueiro</a:t>
            </a:r>
            <a:r>
              <a:rPr lang="pt-BR" dirty="0" smtClean="0"/>
              <a:t> Lírio- Dissertação de Mestrado</a:t>
            </a:r>
            <a:r>
              <a:rPr lang="pt-BR" dirty="0" smtClean="0">
                <a:latin typeface="Calibri"/>
                <a:cs typeface="Calibri"/>
              </a:rPr>
              <a:t>/FCF-USP- 2019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a José V Fonseca\Pictures\graduação 2020\suscetibilidade de contaminação de produtos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8110112" cy="335758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lgerian" pitchFamily="82" charset="0"/>
              </a:rPr>
              <a:t>Controle da Qualidade ambiental no setor produtivo de produtos sólidos </a:t>
            </a:r>
            <a:endParaRPr lang="pt-BR" sz="3200" dirty="0">
              <a:latin typeface="Algerian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50017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Suscetibilidade de contaminação microbiana das diferentes formas farmacêuticas, de acordo com sua atividade de água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4" y="614364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Fonte:Adriana </a:t>
            </a:r>
            <a:r>
              <a:rPr lang="pt-BR" b="1" dirty="0" err="1" smtClean="0"/>
              <a:t>Cogo</a:t>
            </a:r>
            <a:r>
              <a:rPr lang="pt-BR" b="1" dirty="0" smtClean="0"/>
              <a:t> </a:t>
            </a:r>
            <a:r>
              <a:rPr lang="pt-BR" b="1" dirty="0" err="1" smtClean="0"/>
              <a:t>Malgueiro</a:t>
            </a:r>
            <a:r>
              <a:rPr lang="pt-BR" b="1" dirty="0" smtClean="0"/>
              <a:t> Lírio- Dissertação de Mestrado</a:t>
            </a:r>
            <a:r>
              <a:rPr lang="pt-BR" b="1" dirty="0" smtClean="0">
                <a:latin typeface="Calibri"/>
                <a:cs typeface="Calibri"/>
              </a:rPr>
              <a:t>/FCF-USP- 2019</a:t>
            </a: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 explicativo em seta para a direita 39"/>
          <p:cNvSpPr/>
          <p:nvPr/>
        </p:nvSpPr>
        <p:spPr>
          <a:xfrm rot="16200000">
            <a:off x="178579" y="3679049"/>
            <a:ext cx="1285884" cy="1643042"/>
          </a:xfrm>
          <a:prstGeom prst="rightArrowCallout">
            <a:avLst>
              <a:gd name="adj1" fmla="val 1333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exto explicativo em seta para a direita 58"/>
          <p:cNvSpPr/>
          <p:nvPr/>
        </p:nvSpPr>
        <p:spPr>
          <a:xfrm rot="16200000">
            <a:off x="7000888" y="4714888"/>
            <a:ext cx="1714488" cy="2571736"/>
          </a:xfrm>
          <a:prstGeom prst="rightArrowCallout">
            <a:avLst>
              <a:gd name="adj1" fmla="val 8337"/>
              <a:gd name="adj2" fmla="val 11872"/>
              <a:gd name="adj3" fmla="val 25000"/>
              <a:gd name="adj4" fmla="val 7372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6715140" y="5572140"/>
            <a:ext cx="2428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Monitoramento Microbiano</a:t>
            </a:r>
            <a:r>
              <a:rPr lang="pt-BR" b="1" dirty="0" smtClean="0"/>
              <a:t>;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Quantificação do conservante</a:t>
            </a:r>
          </a:p>
          <a:p>
            <a:pPr algn="ctr"/>
            <a:r>
              <a:rPr lang="pt-BR" dirty="0" smtClean="0">
                <a:solidFill>
                  <a:srgbClr val="0070C0"/>
                </a:solidFill>
              </a:rPr>
              <a:t> 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2" name="Grupo 54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4" name="CaixaDeTexto 3"/>
            <p:cNvSpPr txBox="1"/>
            <p:nvPr/>
          </p:nvSpPr>
          <p:spPr>
            <a:xfrm>
              <a:off x="0" y="3212976"/>
              <a:ext cx="142872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b="1" dirty="0" smtClean="0"/>
                <a:t>ambiente</a:t>
              </a:r>
              <a:endParaRPr lang="pt-BR" sz="2400" b="1" dirty="0"/>
            </a:p>
          </p:txBody>
        </p:sp>
        <p:sp>
          <p:nvSpPr>
            <p:cNvPr id="7" name="Seta para a direita 6"/>
            <p:cNvSpPr/>
            <p:nvPr/>
          </p:nvSpPr>
          <p:spPr>
            <a:xfrm>
              <a:off x="1571604" y="3357562"/>
              <a:ext cx="285752" cy="214884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928794" y="3214686"/>
              <a:ext cx="1428760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b="1" dirty="0" smtClean="0"/>
                <a:t>    Planta</a:t>
              </a:r>
              <a:endParaRPr lang="pt-BR" sz="2400" b="1" dirty="0"/>
            </a:p>
          </p:txBody>
        </p:sp>
        <p:sp>
          <p:nvSpPr>
            <p:cNvPr id="17" name="Seta para a direita 16"/>
            <p:cNvSpPr/>
            <p:nvPr/>
          </p:nvSpPr>
          <p:spPr>
            <a:xfrm>
              <a:off x="3571868" y="3357562"/>
              <a:ext cx="571504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00562" y="3214686"/>
              <a:ext cx="2000264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tx1"/>
                  </a:solidFill>
                </a:rPr>
                <a:t>equipamento</a:t>
              </a:r>
              <a:endParaRPr lang="pt-B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Seta para a direita 33"/>
            <p:cNvSpPr/>
            <p:nvPr/>
          </p:nvSpPr>
          <p:spPr>
            <a:xfrm>
              <a:off x="6858016" y="3429000"/>
              <a:ext cx="428628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572396" y="3071810"/>
              <a:ext cx="1224136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Produto Final</a:t>
              </a:r>
              <a:endParaRPr lang="pt-BR" sz="2400" b="1" dirty="0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0" y="4357694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Sistema de filtração de ar</a:t>
              </a:r>
              <a:endParaRPr lang="pt-BR" b="1" dirty="0"/>
            </a:p>
          </p:txBody>
        </p:sp>
        <p:sp>
          <p:nvSpPr>
            <p:cNvPr id="47" name="Texto explicativo em seta para a direita 46"/>
            <p:cNvSpPr/>
            <p:nvPr/>
          </p:nvSpPr>
          <p:spPr>
            <a:xfrm rot="16200000">
              <a:off x="1500166" y="4071942"/>
              <a:ext cx="2571768" cy="1857388"/>
            </a:xfrm>
            <a:prstGeom prst="rightArrowCallout">
              <a:avLst>
                <a:gd name="adj1" fmla="val 8337"/>
                <a:gd name="adj2" fmla="val 11872"/>
                <a:gd name="adj3" fmla="val 25000"/>
                <a:gd name="adj4" fmla="val 7372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1857356" y="4429132"/>
              <a:ext cx="17859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Design</a:t>
              </a:r>
            </a:p>
            <a:p>
              <a:endParaRPr lang="pt-BR" b="1" dirty="0" smtClean="0"/>
            </a:p>
            <a:p>
              <a:pPr algn="ctr"/>
              <a:r>
                <a:rPr lang="pt-BR" b="1" dirty="0" smtClean="0"/>
                <a:t>Limpeza</a:t>
              </a:r>
            </a:p>
            <a:p>
              <a:endParaRPr lang="pt-BR" b="1" dirty="0" smtClean="0"/>
            </a:p>
            <a:p>
              <a:pPr algn="ctr"/>
              <a:r>
                <a:rPr lang="pt-BR" b="1" dirty="0" smtClean="0"/>
                <a:t>Monitoramento</a:t>
              </a:r>
            </a:p>
            <a:p>
              <a:pPr algn="ctr"/>
              <a:r>
                <a:rPr lang="pt-BR" b="1" dirty="0" smtClean="0"/>
                <a:t>Microbiano </a:t>
              </a:r>
              <a:endParaRPr lang="pt-BR" b="1" dirty="0"/>
            </a:p>
          </p:txBody>
        </p:sp>
        <p:sp>
          <p:nvSpPr>
            <p:cNvPr id="51" name="Texto explicativo em seta para a direita 50"/>
            <p:cNvSpPr/>
            <p:nvPr/>
          </p:nvSpPr>
          <p:spPr>
            <a:xfrm rot="16200000">
              <a:off x="4143372" y="4143380"/>
              <a:ext cx="2571768" cy="1857388"/>
            </a:xfrm>
            <a:prstGeom prst="rightArrowCallout">
              <a:avLst>
                <a:gd name="adj1" fmla="val 8337"/>
                <a:gd name="adj2" fmla="val 11872"/>
                <a:gd name="adj3" fmla="val 25000"/>
                <a:gd name="adj4" fmla="val 7372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4500562" y="4572008"/>
              <a:ext cx="17859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Design</a:t>
              </a:r>
            </a:p>
            <a:p>
              <a:endParaRPr lang="pt-BR" b="1" dirty="0" smtClean="0"/>
            </a:p>
            <a:p>
              <a:pPr algn="ctr"/>
              <a:r>
                <a:rPr lang="pt-BR" b="1" dirty="0" smtClean="0"/>
                <a:t>Limpeza</a:t>
              </a:r>
            </a:p>
            <a:p>
              <a:endParaRPr lang="pt-BR" b="1" dirty="0" smtClean="0"/>
            </a:p>
            <a:p>
              <a:pPr algn="ctr"/>
              <a:r>
                <a:rPr lang="pt-BR" b="1" dirty="0" smtClean="0"/>
                <a:t>Monitoramento</a:t>
              </a:r>
            </a:p>
            <a:p>
              <a:pPr algn="ctr"/>
              <a:r>
                <a:rPr lang="pt-BR" b="1" dirty="0" smtClean="0"/>
                <a:t>Microbiano </a:t>
              </a:r>
              <a:endParaRPr lang="pt-BR" b="1" dirty="0"/>
            </a:p>
          </p:txBody>
        </p:sp>
        <p:sp>
          <p:nvSpPr>
            <p:cNvPr id="53" name="Texto explicativo retangular com cantos arredondados 52"/>
            <p:cNvSpPr/>
            <p:nvPr/>
          </p:nvSpPr>
          <p:spPr>
            <a:xfrm rot="10800000">
              <a:off x="6715140" y="4357694"/>
              <a:ext cx="2428860" cy="785818"/>
            </a:xfrm>
            <a:prstGeom prst="wedgeRoundRectCallout">
              <a:avLst>
                <a:gd name="adj1" fmla="val -7070"/>
                <a:gd name="adj2" fmla="val 11792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Texto Explicativo 3 30"/>
            <p:cNvSpPr/>
            <p:nvPr/>
          </p:nvSpPr>
          <p:spPr>
            <a:xfrm rot="16200000">
              <a:off x="1893075" y="178571"/>
              <a:ext cx="1000132" cy="3643338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219145"/>
                <a:gd name="adj8" fmla="val -194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71472" y="1571612"/>
              <a:ext cx="364333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Pessoal envolvido na Produção</a:t>
              </a:r>
              <a:endParaRPr lang="pt-BR" sz="2400" dirty="0"/>
            </a:p>
          </p:txBody>
        </p:sp>
        <p:sp>
          <p:nvSpPr>
            <p:cNvPr id="35" name="Texto explicativo em elipse 34"/>
            <p:cNvSpPr/>
            <p:nvPr/>
          </p:nvSpPr>
          <p:spPr>
            <a:xfrm>
              <a:off x="1357290" y="0"/>
              <a:ext cx="2214578" cy="1214422"/>
            </a:xfrm>
            <a:prstGeom prst="wedgeEllipseCallout">
              <a:avLst>
                <a:gd name="adj1" fmla="val 1097"/>
                <a:gd name="adj2" fmla="val 7310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1643042" y="142852"/>
              <a:ext cx="17145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Saúde;</a:t>
              </a:r>
            </a:p>
            <a:p>
              <a:pPr algn="ctr"/>
              <a:r>
                <a:rPr lang="pt-BR" sz="2000" b="1" dirty="0" smtClean="0"/>
                <a:t>Higiene;</a:t>
              </a:r>
            </a:p>
            <a:p>
              <a:pPr algn="ctr"/>
              <a:r>
                <a:rPr lang="pt-BR" sz="2000" b="1" dirty="0" smtClean="0"/>
                <a:t>Treinamento</a:t>
              </a:r>
              <a:endParaRPr lang="pt-BR" sz="2000" b="1" dirty="0"/>
            </a:p>
          </p:txBody>
        </p:sp>
        <p:sp>
          <p:nvSpPr>
            <p:cNvPr id="44" name="Texto explicativo retangular 43"/>
            <p:cNvSpPr/>
            <p:nvPr/>
          </p:nvSpPr>
          <p:spPr>
            <a:xfrm>
              <a:off x="4857752" y="1500174"/>
              <a:ext cx="2214578" cy="785818"/>
            </a:xfrm>
            <a:prstGeom prst="wedgeRectCallout">
              <a:avLst>
                <a:gd name="adj1" fmla="val -37957"/>
                <a:gd name="adj2" fmla="val 13823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5000628" y="1500174"/>
              <a:ext cx="1928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Água Purificada para limpeza </a:t>
              </a:r>
              <a:endParaRPr lang="pt-BR" sz="2000" b="1" dirty="0"/>
            </a:p>
          </p:txBody>
        </p:sp>
        <p:sp>
          <p:nvSpPr>
            <p:cNvPr id="48" name="Texto explicativo em forma de nuvem 47"/>
            <p:cNvSpPr/>
            <p:nvPr/>
          </p:nvSpPr>
          <p:spPr>
            <a:xfrm>
              <a:off x="5429256" y="0"/>
              <a:ext cx="3357586" cy="1357298"/>
            </a:xfrm>
            <a:prstGeom prst="cloud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5929322" y="214290"/>
              <a:ext cx="2500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Monitoramento Microbiano e Físico-Químico</a:t>
              </a:r>
              <a:endParaRPr lang="pt-BR" sz="2000" b="1" dirty="0"/>
            </a:p>
          </p:txBody>
        </p:sp>
      </p:grpSp>
      <p:sp>
        <p:nvSpPr>
          <p:cNvPr id="57" name="CaixaDeTexto 56"/>
          <p:cNvSpPr txBox="1"/>
          <p:nvPr/>
        </p:nvSpPr>
        <p:spPr>
          <a:xfrm>
            <a:off x="6786578" y="4429132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Qualidade Microbiológica</a:t>
            </a:r>
            <a:endParaRPr lang="pt-B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lgerian" pitchFamily="82" charset="0"/>
              </a:rPr>
              <a:t>Avaliação da qualidade do Ar no ambiente Produtivo de Sólidos orais</a:t>
            </a:r>
            <a:endParaRPr lang="pt-BR" sz="2800" b="1" dirty="0">
              <a:latin typeface="Algerian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21442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Metodologia de amostragem para avaliação da qualidade do ar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235743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Ar Passivo- </a:t>
            </a:r>
            <a:r>
              <a:rPr lang="pt-BR" sz="2000" b="1" dirty="0" smtClean="0"/>
              <a:t>Exposição de placas </a:t>
            </a:r>
            <a:endParaRPr lang="pt-BR" sz="2000" b="1" dirty="0"/>
          </a:p>
        </p:txBody>
      </p:sp>
      <p:pic>
        <p:nvPicPr>
          <p:cNvPr id="8" name="Picture 2" descr="Settle Plate St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652821" cy="200905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214810" y="2928935"/>
            <a:ext cx="4500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Exposição de Placas abertas com meio de cultura;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Ar entra em contato com a superfície do Agar;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Tempo de exposição no máximo 4 horas para evitar ressecamento do meio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 </a:t>
            </a:r>
          </a:p>
          <a:p>
            <a:endParaRPr lang="pt-BR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3384</Words>
  <Application>Microsoft Office PowerPoint</Application>
  <PresentationFormat>Apresentação na tela (4:3)</PresentationFormat>
  <Paragraphs>230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José V Fonseca</dc:creator>
  <cp:lastModifiedBy>Maria José V Fonseca</cp:lastModifiedBy>
  <cp:revision>215</cp:revision>
  <dcterms:created xsi:type="dcterms:W3CDTF">2020-04-26T12:37:30Z</dcterms:created>
  <dcterms:modified xsi:type="dcterms:W3CDTF">2020-04-28T20:42:13Z</dcterms:modified>
</cp:coreProperties>
</file>