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335" r:id="rId3"/>
    <p:sldId id="336" r:id="rId4"/>
    <p:sldId id="337" r:id="rId5"/>
    <p:sldId id="338" r:id="rId6"/>
    <p:sldId id="340" r:id="rId7"/>
    <p:sldId id="405" r:id="rId8"/>
    <p:sldId id="379" r:id="rId9"/>
    <p:sldId id="341" r:id="rId10"/>
    <p:sldId id="406" r:id="rId11"/>
    <p:sldId id="368" r:id="rId12"/>
    <p:sldId id="369" r:id="rId13"/>
    <p:sldId id="370" r:id="rId14"/>
    <p:sldId id="371" r:id="rId15"/>
    <p:sldId id="373" r:id="rId16"/>
    <p:sldId id="374" r:id="rId17"/>
    <p:sldId id="375" r:id="rId18"/>
    <p:sldId id="376" r:id="rId19"/>
    <p:sldId id="378" r:id="rId20"/>
    <p:sldId id="352" r:id="rId21"/>
    <p:sldId id="380" r:id="rId22"/>
    <p:sldId id="381" r:id="rId23"/>
    <p:sldId id="382" r:id="rId24"/>
    <p:sldId id="353" r:id="rId25"/>
    <p:sldId id="383" r:id="rId26"/>
    <p:sldId id="385" r:id="rId27"/>
    <p:sldId id="386" r:id="rId28"/>
    <p:sldId id="387" r:id="rId29"/>
    <p:sldId id="388" r:id="rId30"/>
    <p:sldId id="390" r:id="rId31"/>
    <p:sldId id="391" r:id="rId32"/>
    <p:sldId id="409" r:id="rId33"/>
    <p:sldId id="392" r:id="rId34"/>
    <p:sldId id="393" r:id="rId35"/>
    <p:sldId id="410" r:id="rId36"/>
    <p:sldId id="394" r:id="rId37"/>
    <p:sldId id="396" r:id="rId38"/>
    <p:sldId id="397" r:id="rId39"/>
    <p:sldId id="355" r:id="rId40"/>
    <p:sldId id="398" r:id="rId41"/>
    <p:sldId id="344" r:id="rId42"/>
    <p:sldId id="399" r:id="rId43"/>
    <p:sldId id="411" r:id="rId44"/>
    <p:sldId id="401" r:id="rId45"/>
    <p:sldId id="402" r:id="rId46"/>
    <p:sldId id="403" r:id="rId47"/>
    <p:sldId id="345" r:id="rId48"/>
    <p:sldId id="404" r:id="rId49"/>
    <p:sldId id="412" r:id="rId50"/>
    <p:sldId id="413" r:id="rId51"/>
    <p:sldId id="414" r:id="rId52"/>
    <p:sldId id="416" r:id="rId53"/>
    <p:sldId id="417" r:id="rId54"/>
    <p:sldId id="418" r:id="rId55"/>
    <p:sldId id="346" r:id="rId56"/>
    <p:sldId id="435" r:id="rId57"/>
    <p:sldId id="419" r:id="rId58"/>
    <p:sldId id="420" r:id="rId59"/>
    <p:sldId id="421" r:id="rId60"/>
    <p:sldId id="422" r:id="rId61"/>
    <p:sldId id="423" r:id="rId62"/>
    <p:sldId id="425" r:id="rId63"/>
    <p:sldId id="424" r:id="rId64"/>
    <p:sldId id="426" r:id="rId65"/>
    <p:sldId id="427" r:id="rId66"/>
    <p:sldId id="436" r:id="rId67"/>
    <p:sldId id="428" r:id="rId68"/>
    <p:sldId id="437" r:id="rId69"/>
    <p:sldId id="429" r:id="rId70"/>
    <p:sldId id="347" r:id="rId71"/>
    <p:sldId id="430" r:id="rId72"/>
    <p:sldId id="431" r:id="rId73"/>
    <p:sldId id="434" r:id="rId74"/>
    <p:sldId id="432" r:id="rId75"/>
    <p:sldId id="433" r:id="rId76"/>
    <p:sldId id="357" r:id="rId77"/>
    <p:sldId id="367" r:id="rId7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23"/>
    <p:restoredTop sz="95878"/>
  </p:normalViewPr>
  <p:slideViewPr>
    <p:cSldViewPr snapToGrid="0" snapToObjects="1">
      <p:cViewPr varScale="1">
        <p:scale>
          <a:sx n="106" d="100"/>
          <a:sy n="106" d="100"/>
        </p:scale>
        <p:origin x="20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60869C-A717-AE49-84E9-0F0042BB3D3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226A82D2-5A2A-B344-B9A5-AA7DCC6CC7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C4E1DCC9-CBDA-0042-A4CB-8669EB95686C}"/>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5" name="Espaço Reservado para Rodapé 4">
            <a:extLst>
              <a:ext uri="{FF2B5EF4-FFF2-40B4-BE49-F238E27FC236}">
                <a16:creationId xmlns:a16="http://schemas.microsoft.com/office/drawing/2014/main" id="{A7AE12BE-43DB-ED4E-B6CE-8D89D8E2440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6F366AE-5477-5541-9AE1-757BB33FF04E}"/>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256263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95887E-C363-3943-92D3-E0FCA732BF3B}"/>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EFFDC75-2C7C-3C43-BFBF-DD77BB37786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16941EB-1026-924E-9A95-9851B387DE5C}"/>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5" name="Espaço Reservado para Rodapé 4">
            <a:extLst>
              <a:ext uri="{FF2B5EF4-FFF2-40B4-BE49-F238E27FC236}">
                <a16:creationId xmlns:a16="http://schemas.microsoft.com/office/drawing/2014/main" id="{8C83DA0C-178D-874B-AE2B-D527A368CEF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F511093-A6F9-F04D-9CBA-C3E84BF0AFA6}"/>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173421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57D7288-2052-9E48-A5EF-D58731AFBAEA}"/>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C70876E3-D4D8-C04C-9350-B12DBF5DD334}"/>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3547D84-36DE-E647-B3D0-96755C8544D0}"/>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5" name="Espaço Reservado para Rodapé 4">
            <a:extLst>
              <a:ext uri="{FF2B5EF4-FFF2-40B4-BE49-F238E27FC236}">
                <a16:creationId xmlns:a16="http://schemas.microsoft.com/office/drawing/2014/main" id="{AA8731CB-911D-A74F-852D-53421ACD3DB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898CB2-01AB-B046-AC88-587A03D3B05A}"/>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209763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C6686-02AE-0A46-94ED-3F8BC6F8DB0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D71DDAF-3FCD-DB4F-A30B-7D782501900D}"/>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C4D1654-D44C-1A47-9FC8-1308E60CFD53}"/>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5" name="Espaço Reservado para Rodapé 4">
            <a:extLst>
              <a:ext uri="{FF2B5EF4-FFF2-40B4-BE49-F238E27FC236}">
                <a16:creationId xmlns:a16="http://schemas.microsoft.com/office/drawing/2014/main" id="{C5D714AD-04AA-614B-943F-054EFFE0942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906F819-F1FB-2746-82AB-C05DCF5A60FB}"/>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142036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A84D4E-56CC-3D4D-86A6-9143A7339E2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6B17418-6992-6F4F-9DB3-F359118E45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D11F3B8-3F33-E54B-8BC0-B07BFCAF61EE}"/>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5" name="Espaço Reservado para Rodapé 4">
            <a:extLst>
              <a:ext uri="{FF2B5EF4-FFF2-40B4-BE49-F238E27FC236}">
                <a16:creationId xmlns:a16="http://schemas.microsoft.com/office/drawing/2014/main" id="{AFB8D109-1AF6-D447-91A8-A0A32CD949B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71F6EFC-237F-0A42-AA37-269EA09DB2C2}"/>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10354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2F6839-019A-AD4C-9117-209BD460E0A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1D2E458-7761-EC43-953D-BA81582B4D2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AC7E2AA-6E9E-CA48-A6C7-FFBF489C8E1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0E5CF5C-0B06-2544-BEDE-CA188724BD1D}"/>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6" name="Espaço Reservado para Rodapé 5">
            <a:extLst>
              <a:ext uri="{FF2B5EF4-FFF2-40B4-BE49-F238E27FC236}">
                <a16:creationId xmlns:a16="http://schemas.microsoft.com/office/drawing/2014/main" id="{584107C1-3BF1-404E-AA1C-E3E95872D9B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D762D1C-2081-8A4A-B61A-640FA78DDA51}"/>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212473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DE2D9-704A-4A4C-833C-722C3B887A4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6F04C41-5DC7-2247-B97F-9AD63B3AA1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D409A41-420D-BC49-8576-15B926B31804}"/>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D606927-A0CF-2140-8F2D-BAADCB6646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4E5D40-08A0-C046-8965-87E4D0858E1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601B2C4-A255-DE43-8C00-2DC69AF23A20}"/>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8" name="Espaço Reservado para Rodapé 7">
            <a:extLst>
              <a:ext uri="{FF2B5EF4-FFF2-40B4-BE49-F238E27FC236}">
                <a16:creationId xmlns:a16="http://schemas.microsoft.com/office/drawing/2014/main" id="{3708B7B4-6A7C-D544-913E-D919390B9DE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D041CA65-D3EF-EE4D-9B64-4AF46FCAC43E}"/>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84909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C8404-0D8A-E44E-91B8-083353E9A56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D36AD68-7BED-8240-B0A4-7DB4B9612C3F}"/>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4" name="Espaço Reservado para Rodapé 3">
            <a:extLst>
              <a:ext uri="{FF2B5EF4-FFF2-40B4-BE49-F238E27FC236}">
                <a16:creationId xmlns:a16="http://schemas.microsoft.com/office/drawing/2014/main" id="{7514F18E-FF82-134F-9310-D553B529A60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FE5CB52-397F-E94D-A0EA-4AE2DC233F1C}"/>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3265437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503B47A-50C7-CC44-9580-2E86F4FCCF0C}"/>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3" name="Espaço Reservado para Rodapé 2">
            <a:extLst>
              <a:ext uri="{FF2B5EF4-FFF2-40B4-BE49-F238E27FC236}">
                <a16:creationId xmlns:a16="http://schemas.microsoft.com/office/drawing/2014/main" id="{BF08C21B-B222-724C-AA1F-39C8A776F10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6F7CDAEE-470E-B74F-A45F-26257E044FB4}"/>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2304976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C7475-2424-B04D-B382-018F2ED4E9C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0C15F73-41AF-CD46-9F8D-CD9AB288D5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5BCAED7-B181-B74C-A762-9036B24A8C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16CC139-50BD-EB46-8D74-9302AB3BF8D7}"/>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6" name="Espaço Reservado para Rodapé 5">
            <a:extLst>
              <a:ext uri="{FF2B5EF4-FFF2-40B4-BE49-F238E27FC236}">
                <a16:creationId xmlns:a16="http://schemas.microsoft.com/office/drawing/2014/main" id="{FF889A10-8E4F-5445-82F0-F25A2A3542E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7B5FDF1-877F-894A-AB89-E7ABD1331C2D}"/>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69417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C28464-9109-424A-8F2C-DC176AA8933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492FD9D-093F-1543-BAE1-3881F8CCF5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79550DCB-FF45-7F46-B17E-207635ED8C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0D49A4C-FD3A-1F42-A037-C283D6088A9E}"/>
              </a:ext>
            </a:extLst>
          </p:cNvPr>
          <p:cNvSpPr>
            <a:spLocks noGrp="1"/>
          </p:cNvSpPr>
          <p:nvPr>
            <p:ph type="dt" sz="half" idx="10"/>
          </p:nvPr>
        </p:nvSpPr>
        <p:spPr/>
        <p:txBody>
          <a:bodyPr/>
          <a:lstStyle/>
          <a:p>
            <a:fld id="{3E06A621-D09F-E942-8541-6CF6A7B1B399}" type="datetimeFigureOut">
              <a:rPr lang="pt-BR" smtClean="0"/>
              <a:t>30/04/2024</a:t>
            </a:fld>
            <a:endParaRPr lang="pt-BR"/>
          </a:p>
        </p:txBody>
      </p:sp>
      <p:sp>
        <p:nvSpPr>
          <p:cNvPr id="6" name="Espaço Reservado para Rodapé 5">
            <a:extLst>
              <a:ext uri="{FF2B5EF4-FFF2-40B4-BE49-F238E27FC236}">
                <a16:creationId xmlns:a16="http://schemas.microsoft.com/office/drawing/2014/main" id="{6F305C42-8E17-5F4E-990E-A81111F436C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9199934-6AF4-9144-B465-81B58D4F99FC}"/>
              </a:ext>
            </a:extLst>
          </p:cNvPr>
          <p:cNvSpPr>
            <a:spLocks noGrp="1"/>
          </p:cNvSpPr>
          <p:nvPr>
            <p:ph type="sldNum" sz="quarter" idx="12"/>
          </p:nvPr>
        </p:nvSpPr>
        <p:spPr/>
        <p:txBody>
          <a:bodyPr/>
          <a:lstStyle/>
          <a:p>
            <a:fld id="{76A798F8-DBC8-354B-B7B8-FC8D3A07CDD1}" type="slidenum">
              <a:rPr lang="pt-BR" smtClean="0"/>
              <a:t>‹nº›</a:t>
            </a:fld>
            <a:endParaRPr lang="pt-BR"/>
          </a:p>
        </p:txBody>
      </p:sp>
    </p:spTree>
    <p:extLst>
      <p:ext uri="{BB962C8B-B14F-4D97-AF65-F5344CB8AC3E}">
        <p14:creationId xmlns:p14="http://schemas.microsoft.com/office/powerpoint/2010/main" val="90529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C4422F9-C6C5-D241-A749-112601E28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9E8F2A2-05BC-C54D-894C-A5C2D3E55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BB4B153-3F4A-C44B-A7F6-7FBF46A41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6A621-D09F-E942-8541-6CF6A7B1B399}" type="datetimeFigureOut">
              <a:rPr lang="pt-BR" smtClean="0"/>
              <a:t>30/04/2024</a:t>
            </a:fld>
            <a:endParaRPr lang="pt-BR"/>
          </a:p>
        </p:txBody>
      </p:sp>
      <p:sp>
        <p:nvSpPr>
          <p:cNvPr id="5" name="Espaço Reservado para Rodapé 4">
            <a:extLst>
              <a:ext uri="{FF2B5EF4-FFF2-40B4-BE49-F238E27FC236}">
                <a16:creationId xmlns:a16="http://schemas.microsoft.com/office/drawing/2014/main" id="{208A61A8-1B0F-224A-A427-E61B0D51C5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CC271F42-ECC1-7547-A97A-B03E156BC9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798F8-DBC8-354B-B7B8-FC8D3A07CDD1}" type="slidenum">
              <a:rPr lang="pt-BR" smtClean="0"/>
              <a:t>‹nº›</a:t>
            </a:fld>
            <a:endParaRPr lang="pt-BR"/>
          </a:p>
        </p:txBody>
      </p:sp>
    </p:spTree>
    <p:extLst>
      <p:ext uri="{BB962C8B-B14F-4D97-AF65-F5344CB8AC3E}">
        <p14:creationId xmlns:p14="http://schemas.microsoft.com/office/powerpoint/2010/main" val="4200477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9B5FB5-2E7C-9E41-B822-A1D6150B3E96}"/>
              </a:ext>
            </a:extLst>
          </p:cNvPr>
          <p:cNvSpPr>
            <a:spLocks noGrp="1"/>
          </p:cNvSpPr>
          <p:nvPr>
            <p:ph type="ctrTitle"/>
          </p:nvPr>
        </p:nvSpPr>
        <p:spPr/>
        <p:txBody>
          <a:bodyPr>
            <a:normAutofit/>
          </a:bodyPr>
          <a:lstStyle/>
          <a:p>
            <a:r>
              <a:rPr lang="pt-BR" sz="2800" dirty="0">
                <a:effectLst/>
                <a:latin typeface="Helvetica Neue" panose="02000503000000020004" pitchFamily="2" charset="0"/>
              </a:rPr>
              <a:t>PSICANÁLISE &amp; DESENVOLVIMENTO 5</a:t>
            </a:r>
            <a:br>
              <a:rPr lang="pt-BR" sz="2800" dirty="0">
                <a:effectLst/>
                <a:latin typeface="Helvetica Neue" panose="02000503000000020004" pitchFamily="2" charset="0"/>
              </a:rPr>
            </a:br>
            <a:br>
              <a:rPr lang="pt-BR" sz="2800" dirty="0">
                <a:effectLst/>
                <a:latin typeface="Helvetica Neue" panose="02000503000000020004" pitchFamily="2" charset="0"/>
              </a:rPr>
            </a:br>
            <a:r>
              <a:rPr lang="pt-BR" sz="2800" dirty="0">
                <a:effectLst/>
                <a:latin typeface="Helvetica Neue" panose="02000503000000020004" pitchFamily="2" charset="0"/>
              </a:rPr>
              <a:t>O mundo das mães e o desenvolvimento do bebê</a:t>
            </a:r>
            <a:br>
              <a:rPr lang="pt-BR" sz="2800" dirty="0">
                <a:effectLst/>
                <a:latin typeface="Helvetica Neue" panose="02000503000000020004" pitchFamily="2" charset="0"/>
              </a:rPr>
            </a:br>
            <a:endParaRPr lang="pt-BR" sz="2800" dirty="0"/>
          </a:p>
        </p:txBody>
      </p:sp>
      <p:sp>
        <p:nvSpPr>
          <p:cNvPr id="3" name="Subtítulo 2">
            <a:extLst>
              <a:ext uri="{FF2B5EF4-FFF2-40B4-BE49-F238E27FC236}">
                <a16:creationId xmlns:a16="http://schemas.microsoft.com/office/drawing/2014/main" id="{479A6C5A-D9A4-CA46-BF39-6E0929262198}"/>
              </a:ext>
            </a:extLst>
          </p:cNvPr>
          <p:cNvSpPr>
            <a:spLocks noGrp="1"/>
          </p:cNvSpPr>
          <p:nvPr>
            <p:ph type="subTitle" idx="1"/>
          </p:nvPr>
        </p:nvSpPr>
        <p:spPr/>
        <p:txBody>
          <a:bodyPr>
            <a:normAutofit fontScale="92500"/>
          </a:bodyPr>
          <a:lstStyle/>
          <a:p>
            <a:pPr>
              <a:lnSpc>
                <a:spcPct val="160000"/>
              </a:lnSpc>
            </a:pPr>
            <a:r>
              <a:rPr lang="pt-BR" dirty="0">
                <a:latin typeface="Times New Roman" panose="02020603050405020304" pitchFamily="18" charset="0"/>
                <a:cs typeface="Times New Roman" panose="02020603050405020304" pitchFamily="18" charset="0"/>
              </a:rPr>
              <a:t>Aula 7. A CONSTELAÇÃO DA MATERNIDADE</a:t>
            </a:r>
          </a:p>
          <a:p>
            <a:pPr marL="742950" lvl="1" indent="-285750" algn="just">
              <a:lnSpc>
                <a:spcPct val="150000"/>
              </a:lnSpc>
              <a:spcBef>
                <a:spcPts val="600"/>
              </a:spcBef>
              <a:spcAft>
                <a:spcPts val="0"/>
              </a:spcAft>
              <a:buFont typeface="Courier New" panose="02070309020205020404" pitchFamily="49" charset="0"/>
              <a:buChar char="o"/>
            </a:pP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Stern, D. (1995). </a:t>
            </a:r>
            <a:r>
              <a:rPr lang="en-US" sz="1700" i="1" dirty="0">
                <a:effectLst/>
                <a:latin typeface="Times New Roman" panose="02020603050405020304" pitchFamily="18" charset="0"/>
                <a:ea typeface="Calibri" panose="020F0502020204030204" pitchFamily="34" charset="0"/>
                <a:cs typeface="Times New Roman" panose="02020603050405020304" pitchFamily="18" charset="0"/>
              </a:rPr>
              <a:t>The Motherhood Constellation: A Unified View Of Parent-infant Psychotherapy</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700" dirty="0">
                <a:effectLst/>
                <a:latin typeface="Times New Roman" panose="02020603050405020304" pitchFamily="18" charset="0"/>
                <a:ea typeface="Calibri" panose="020F0502020204030204" pitchFamily="34" charset="0"/>
                <a:cs typeface="Times New Roman" panose="02020603050405020304" pitchFamily="18" charset="0"/>
              </a:rPr>
              <a:t>Basic Books.  [Stern, D. (1997). </a:t>
            </a:r>
            <a:r>
              <a:rPr lang="pt-BR" sz="1700" i="1" dirty="0">
                <a:effectLst/>
                <a:latin typeface="Times New Roman" panose="02020603050405020304" pitchFamily="18" charset="0"/>
                <a:ea typeface="Calibri" panose="020F0502020204030204" pitchFamily="34" charset="0"/>
                <a:cs typeface="Times New Roman" panose="02020603050405020304" pitchFamily="18" charset="0"/>
              </a:rPr>
              <a:t>A Constelação da Maternidade</a:t>
            </a:r>
            <a:r>
              <a:rPr lang="pt-BR" sz="1700" dirty="0">
                <a:effectLst/>
                <a:latin typeface="Times New Roman" panose="02020603050405020304" pitchFamily="18" charset="0"/>
                <a:ea typeface="Calibri" panose="020F0502020204030204" pitchFamily="34" charset="0"/>
                <a:cs typeface="Times New Roman" panose="02020603050405020304" pitchFamily="18" charset="0"/>
              </a:rPr>
              <a:t>. Artes Médicas]  </a:t>
            </a:r>
            <a:endParaRPr lang="pt-BR" sz="1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60000"/>
              </a:lnSpc>
            </a:pP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64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r>
              <a:rPr lang="pt-BR" sz="2800" b="1" dirty="0">
                <a:latin typeface="Times New Roman" panose="02020603050405020304" pitchFamily="18" charset="0"/>
                <a:cs typeface="Times New Roman" panose="02020603050405020304" pitchFamily="18" charset="0"/>
              </a:rPr>
              <a:t>Realinhamento das relações</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Com o nascimento de seu bebê, a mãe experiência um profundo realinhamento.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Seus interesses e preocupações passam a se relacionar </a:t>
            </a:r>
          </a:p>
          <a:p>
            <a:pPr lvl="1"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mais à sua mãe e menos ao seu pai; </a:t>
            </a:r>
          </a:p>
          <a:p>
            <a:pPr lvl="1"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mais à sua mãe-como-mãe e menos a sua mãe-como-mulher-ou-esposa; </a:t>
            </a:r>
          </a:p>
          <a:p>
            <a:pPr lvl="1"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mais as mulheres em geral e menos aos homens; </a:t>
            </a:r>
          </a:p>
          <a:p>
            <a:pPr lvl="1"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mais ao crescimento e desenvolvimento e menos a carreira; </a:t>
            </a:r>
          </a:p>
          <a:p>
            <a:pPr lvl="1"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mais ao seu marido-como-pai-e-contexto-para-ela-e-o-bebê e menos ao marido-como-homem-e-parceiro-sexual; </a:t>
            </a:r>
          </a:p>
          <a:p>
            <a:pPr lvl="1"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mais ao bebê e menos a quase tudo o mais. </a:t>
            </a:r>
          </a:p>
        </p:txBody>
      </p:sp>
    </p:spTree>
    <p:extLst>
      <p:ext uri="{BB962C8B-B14F-4D97-AF65-F5344CB8AC3E}">
        <p14:creationId xmlns:p14="http://schemas.microsoft.com/office/powerpoint/2010/main" val="242804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3CE25E-AC29-9941-835E-D83DA4D1D75E}"/>
              </a:ext>
            </a:extLst>
          </p:cNvPr>
          <p:cNvSpPr>
            <a:spLocks noGrp="1"/>
          </p:cNvSpPr>
          <p:nvPr>
            <p:ph type="title"/>
          </p:nvPr>
        </p:nvSpPr>
        <p:spPr/>
        <p:txBody>
          <a:bodyPr>
            <a:normAutofit/>
          </a:bodyPr>
          <a:lstStyle/>
          <a:p>
            <a:pPr algn="ctr"/>
            <a:r>
              <a:rPr lang="pt-BR" sz="3200" b="1" dirty="0">
                <a:solidFill>
                  <a:srgbClr val="FF0000"/>
                </a:solidFill>
                <a:latin typeface="Times New Roman" panose="02020603050405020304" pitchFamily="18" charset="0"/>
                <a:cs typeface="Times New Roman" panose="02020603050405020304" pitchFamily="18" charset="0"/>
              </a:rPr>
              <a:t>2. Novas triangulações têm lugar</a:t>
            </a:r>
            <a:br>
              <a:rPr lang="pt-BR" sz="3200" b="1" dirty="0">
                <a:solidFill>
                  <a:srgbClr val="FF0000"/>
                </a:solidFill>
                <a:latin typeface="Times New Roman" panose="02020603050405020304" pitchFamily="18" charset="0"/>
                <a:cs typeface="Times New Roman" panose="02020603050405020304" pitchFamily="18" charset="0"/>
              </a:rPr>
            </a:br>
            <a:r>
              <a:rPr lang="pt-BR" sz="3200" b="1" dirty="0">
                <a:solidFill>
                  <a:srgbClr val="FF0000"/>
                </a:solidFill>
                <a:latin typeface="Times New Roman" panose="02020603050405020304" pitchFamily="18" charset="0"/>
                <a:cs typeface="Times New Roman" panose="02020603050405020304" pitchFamily="18" charset="0"/>
              </a:rPr>
              <a:t>O complexo de édipo deixa de ser o lugar central</a:t>
            </a:r>
          </a:p>
        </p:txBody>
      </p:sp>
      <p:sp>
        <p:nvSpPr>
          <p:cNvPr id="3" name="Espaço Reservado para Conteúdo 2">
            <a:extLst>
              <a:ext uri="{FF2B5EF4-FFF2-40B4-BE49-F238E27FC236}">
                <a16:creationId xmlns:a16="http://schemas.microsoft.com/office/drawing/2014/main" id="{ED7EE56A-BDC3-FD45-8165-B284E0FB9DD1}"/>
              </a:ext>
            </a:extLst>
          </p:cNvPr>
          <p:cNvSpPr>
            <a:spLocks noGrp="1"/>
          </p:cNvSpPr>
          <p:nvPr>
            <p:ph idx="1"/>
          </p:nvPr>
        </p:nvSpPr>
        <p:spPr/>
        <p:txBody>
          <a:bodyPr>
            <a:normAutofit fontScale="70000" lnSpcReduction="20000"/>
          </a:bodyPr>
          <a:lstStyle/>
          <a:p>
            <a:pPr algn="just">
              <a:lnSpc>
                <a:spcPct val="150000"/>
              </a:lnSpc>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Uma nova tríade psíquica, mãe da </a:t>
            </a:r>
            <a:r>
              <a:rPr lang="pt-BR" sz="2800" dirty="0" err="1">
                <a:effectLst/>
                <a:latin typeface="Times New Roman" panose="02020603050405020304" pitchFamily="18" charset="0"/>
                <a:ea typeface="Calibri" panose="020F0502020204030204" pitchFamily="34" charset="0"/>
                <a:cs typeface="Times New Roman" panose="02020603050405020304" pitchFamily="18" charset="0"/>
              </a:rPr>
              <a:t>mãe-mãe</a:t>
            </a: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/bebê, passou a existir e se tomou o eixo organizador central. </a:t>
            </a:r>
          </a:p>
          <a:p>
            <a:pPr algn="just">
              <a:lnSpc>
                <a:spcPct val="150000"/>
              </a:lnSpc>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As tríades edípicas de </a:t>
            </a:r>
            <a:r>
              <a:rPr lang="pt-BR" sz="2800" dirty="0" err="1">
                <a:effectLst/>
                <a:latin typeface="Times New Roman" panose="02020603050405020304" pitchFamily="18" charset="0"/>
                <a:ea typeface="Calibri" panose="020F0502020204030204" pitchFamily="34" charset="0"/>
                <a:cs typeface="Times New Roman" panose="02020603050405020304" pitchFamily="18" charset="0"/>
              </a:rPr>
              <a:t>mãe-mãe</a:t>
            </a: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da mãe- pai da mãe e sua nova edição de Mãe/Pai/Bebê saem do centre do palco e continuam questões importantes, mas em segundo plano, durante esse período em que a constelação da maternidade se toma predominante. </a:t>
            </a:r>
          </a:p>
          <a:p>
            <a:pPr algn="just">
              <a:lnSpc>
                <a:spcPct val="150000"/>
              </a:lnSpc>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(Poderíamos argumentar que as questões do "complexo edípico positivo" da mãe se identificando com sua mãe e sua mãe lhe dando permissão para tomar-se mãe permanecem essenciais. E elas realmente são importantes, mas passam a sofrer a influência da constelação da maternidade, não mais do complexo edípico. As tentativas de </a:t>
            </a:r>
            <a:r>
              <a:rPr lang="pt-BR" sz="2800" dirty="0" err="1">
                <a:effectLst/>
                <a:latin typeface="Times New Roman" panose="02020603050405020304" pitchFamily="18" charset="0"/>
                <a:ea typeface="Calibri" panose="020F0502020204030204" pitchFamily="34" charset="0"/>
                <a:cs typeface="Times New Roman" panose="02020603050405020304" pitchFamily="18" charset="0"/>
              </a:rPr>
              <a:t>edipianizar</a:t>
            </a: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essa fase da vida da mulher, em sua maioria, foram mal orientadas, tanto clinicamente quanta politicamente.) </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78049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59D154-F81D-6340-97A7-4B16BAC638B9}"/>
              </a:ext>
            </a:extLst>
          </p:cNvPr>
          <p:cNvSpPr>
            <a:spLocks noGrp="1"/>
          </p:cNvSpPr>
          <p:nvPr>
            <p:ph type="title"/>
          </p:nvPr>
        </p:nvSpPr>
        <p:spPr/>
        <p:txBody>
          <a:bodyPr>
            <a:normAutofit/>
          </a:bodyPr>
          <a:lstStyle/>
          <a:p>
            <a:pPr algn="ctr"/>
            <a:r>
              <a:rPr lang="pt-BR" sz="3600" b="1" dirty="0">
                <a:latin typeface="Times New Roman" panose="02020603050405020304" pitchFamily="18" charset="0"/>
                <a:cs typeface="Times New Roman" panose="02020603050405020304" pitchFamily="18" charset="0"/>
              </a:rPr>
              <a:t>As mulheres-mães sabem que estão noutro lugar</a:t>
            </a:r>
          </a:p>
        </p:txBody>
      </p:sp>
      <p:sp>
        <p:nvSpPr>
          <p:cNvPr id="3" name="Espaço Reservado para Conteúdo 2">
            <a:extLst>
              <a:ext uri="{FF2B5EF4-FFF2-40B4-BE49-F238E27FC236}">
                <a16:creationId xmlns:a16="http://schemas.microsoft.com/office/drawing/2014/main" id="{F4A162B5-63FA-4640-BF55-518A676BCC96}"/>
              </a:ext>
            </a:extLst>
          </p:cNvPr>
          <p:cNvSpPr>
            <a:spLocks noGrp="1"/>
          </p:cNvSpPr>
          <p:nvPr>
            <p:ph idx="1"/>
          </p:nvPr>
        </p:nvSpPr>
        <p:spPr/>
        <p:txBody>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Ao explorar esse fenômeno, percebi que a maioria das mães em terapia sempre soube disso.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Elas sentem que saíram temporariamente da influencia principal e exclusiva do complexo de Édipo e de outras organizações psíquicas semelhantes que são usadas para explicar a patologia.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Elas sabem muito bem que entraram numa zona psíquica diferente, que escapou amplamente da teorização sistemática oficial da psiquiatria, mas que isto está perfeitamente evidente para elas.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 geralmente, quando em terapias psicodinâmicas, elas toleram as tradicionais explicações psicodinâmicas (por exemplo, o bebê e simbolicamente o equivalente de um pênis perdido ou um presente fantasiado de seu próprio pai ou do terapeuta do sexo masculino) sem lhes dar muita importância, a fim de beneficiar-se de outros aspectos do relacionamento terapêutico.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764543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F1C6A7-48AB-D04E-B5E8-5EEA6A11F9C7}"/>
              </a:ext>
            </a:extLst>
          </p:cNvPr>
          <p:cNvSpPr>
            <a:spLocks noGrp="1"/>
          </p:cNvSpPr>
          <p:nvPr>
            <p:ph type="title"/>
          </p:nvPr>
        </p:nvSpPr>
        <p:spPr/>
        <p:txBody>
          <a:bodyPr>
            <a:normAutofit/>
          </a:bodyPr>
          <a:lstStyle/>
          <a:p>
            <a:pPr algn="ctr"/>
            <a:r>
              <a:rPr lang="pt-BR" sz="3200" b="1" dirty="0">
                <a:solidFill>
                  <a:srgbClr val="FF0000"/>
                </a:solidFill>
                <a:latin typeface="Times New Roman" panose="02020603050405020304" pitchFamily="18" charset="0"/>
                <a:cs typeface="Times New Roman" panose="02020603050405020304" pitchFamily="18" charset="0"/>
              </a:rPr>
              <a:t>3. Temas, Problemas, Fenômenos </a:t>
            </a:r>
            <a:br>
              <a:rPr lang="pt-BR" sz="3200" b="1" dirty="0">
                <a:solidFill>
                  <a:srgbClr val="FF0000"/>
                </a:solidFill>
                <a:latin typeface="Times New Roman" panose="02020603050405020304" pitchFamily="18" charset="0"/>
                <a:cs typeface="Times New Roman" panose="02020603050405020304" pitchFamily="18" charset="0"/>
              </a:rPr>
            </a:br>
            <a:r>
              <a:rPr lang="pt-BR" sz="3200" b="1" dirty="0">
                <a:solidFill>
                  <a:srgbClr val="FF0000"/>
                </a:solidFill>
                <a:latin typeface="Times New Roman" panose="02020603050405020304" pitchFamily="18" charset="0"/>
                <a:cs typeface="Times New Roman" panose="02020603050405020304" pitchFamily="18" charset="0"/>
              </a:rPr>
              <a:t>da Constelação Materna</a:t>
            </a:r>
          </a:p>
        </p:txBody>
      </p:sp>
      <p:sp>
        <p:nvSpPr>
          <p:cNvPr id="3" name="Espaço Reservado para Conteúdo 2">
            <a:extLst>
              <a:ext uri="{FF2B5EF4-FFF2-40B4-BE49-F238E27FC236}">
                <a16:creationId xmlns:a16="http://schemas.microsoft.com/office/drawing/2014/main" id="{158756E6-D423-A147-9611-B518768C2BCC}"/>
              </a:ext>
            </a:extLst>
          </p:cNvPr>
          <p:cNvSpPr>
            <a:spLocks noGrp="1"/>
          </p:cNvSpPr>
          <p:nvPr>
            <p:ph idx="1"/>
          </p:nvPr>
        </p:nvSpPr>
        <p:spPr/>
        <p:txBody>
          <a:bodyPr>
            <a:normAutofit fontScale="92500"/>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Tendo dito isso, vamos começar a descrever a constelação da maternidade.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Quando uma mulher se toma mãe, na nossa cultura pelo menos, surgem vários temas relacionados: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mj-lt"/>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Ela será capaz de manter a vida e o crescimento do bebê? Chamemos esse tema de </a:t>
            </a:r>
            <a:r>
              <a:rPr lang="pt-BR" sz="1800" b="1" i="1" dirty="0">
                <a:effectLst/>
                <a:latin typeface="Times New Roman" panose="02020603050405020304" pitchFamily="18" charset="0"/>
                <a:ea typeface="Calibri" panose="020F0502020204030204" pitchFamily="34" charset="0"/>
                <a:cs typeface="Times New Roman" panose="02020603050405020304" pitchFamily="18" charset="0"/>
              </a:rPr>
              <a:t>tema da</a:t>
            </a: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b="1" i="1" dirty="0">
                <a:effectLst/>
                <a:latin typeface="Times New Roman" panose="02020603050405020304" pitchFamily="18" charset="0"/>
                <a:ea typeface="Calibri" panose="020F0502020204030204" pitchFamily="34" charset="0"/>
                <a:cs typeface="Times New Roman" panose="02020603050405020304" pitchFamily="18" charset="0"/>
              </a:rPr>
              <a:t>vida-crescimento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mj-lt"/>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Ela será capaz de envolver-se emocionalmente com o bebê de uma maneira pessoalmente autêntica, e será que esse envolvimento assegurara o desenvolvimento psíquico que ela quer para o bebê? Esse é o </a:t>
            </a:r>
            <a:r>
              <a:rPr lang="pt-BR" sz="1800" b="1" i="1" dirty="0">
                <a:effectLst/>
                <a:latin typeface="Times New Roman" panose="02020603050405020304" pitchFamily="18" charset="0"/>
                <a:ea typeface="Calibri" panose="020F0502020204030204" pitchFamily="34" charset="0"/>
                <a:cs typeface="Times New Roman" panose="02020603050405020304" pitchFamily="18" charset="0"/>
              </a:rPr>
              <a:t>tema do</a:t>
            </a: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b="1" i="1" dirty="0">
                <a:effectLst/>
                <a:latin typeface="Times New Roman" panose="02020603050405020304" pitchFamily="18" charset="0"/>
                <a:ea typeface="Calibri" panose="020F0502020204030204" pitchFamily="34" charset="0"/>
                <a:cs typeface="Times New Roman" panose="02020603050405020304" pitchFamily="18" charset="0"/>
              </a:rPr>
              <a:t>relacionar-se-primário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mj-lt"/>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Saberá ela como criar e permitir os sistemas de apoio necessários para cumprir essas funções? Esse é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o </a:t>
            </a:r>
            <a:r>
              <a:rPr lang="pt-BR" sz="1800" b="1" i="1" dirty="0">
                <a:effectLst/>
                <a:latin typeface="Times New Roman" panose="02020603050405020304" pitchFamily="18" charset="0"/>
                <a:ea typeface="Calibri" panose="020F0502020204030204" pitchFamily="34" charset="0"/>
                <a:cs typeface="Times New Roman" panose="02020603050405020304" pitchFamily="18" charset="0"/>
              </a:rPr>
              <a:t>tema da matriz de apoio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mj-lt"/>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Ela será capaz de transformar sua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auto-identidade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para permitir e facilitar essas funções? Esse é o </a:t>
            </a:r>
            <a:r>
              <a:rPr lang="pt-BR" sz="1800" b="1" i="1" dirty="0">
                <a:effectLst/>
                <a:latin typeface="Times New Roman" panose="02020603050405020304" pitchFamily="18" charset="0"/>
                <a:ea typeface="Calibri" panose="020F0502020204030204" pitchFamily="34" charset="0"/>
                <a:cs typeface="Times New Roman" panose="02020603050405020304" pitchFamily="18" charset="0"/>
              </a:rPr>
              <a:t>tema da reorganização da identidade</a:t>
            </a:r>
            <a:r>
              <a:rPr lang="pt-BR" sz="1400"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r>
              <a:rPr lang="pt-BR" sz="14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449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2E60D5-22EC-9448-A5F8-C530EC07A2E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0B2C1F2-3436-074E-8F3D-40E145D4D9EC}"/>
              </a:ext>
            </a:extLst>
          </p:cNvPr>
          <p:cNvSpPr>
            <a:spLocks noGrp="1"/>
          </p:cNvSpPr>
          <p:nvPr>
            <p:ph idx="1"/>
          </p:nvPr>
        </p:nvSpPr>
        <p:spPr/>
        <p:txBody>
          <a:bodyPr>
            <a:noAutofit/>
          </a:bodyPr>
          <a:lstStyle/>
          <a:p>
            <a:pPr algn="just">
              <a:lnSpc>
                <a:spcPct val="150000"/>
              </a:lnSpc>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Cada tema envolve um grupo organizado de ideias, desejos, medos, memórias e motivos que determinarão ou influenciarão os sentimentos, ações, relações interpessoais e outros comportamentos adaptativos da mãe. Essa organização também pode estruturar aspectos da vida psíquica muito além da fase em que ela prevalece. </a:t>
            </a:r>
          </a:p>
          <a:p>
            <a:pPr algn="just">
              <a:lnSpc>
                <a:spcPct val="150000"/>
              </a:lnSpc>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Eu chamarei esses quatro temas e suas tarefas relacionadas de constelação da maternidade, e os três discursos que ela precisa reunir de </a:t>
            </a:r>
            <a:r>
              <a:rPr lang="pt-BR" sz="1600" i="1" dirty="0">
                <a:effectLst/>
                <a:latin typeface="Times New Roman" panose="02020603050405020304" pitchFamily="18" charset="0"/>
                <a:ea typeface="Calibri" panose="020F0502020204030204" pitchFamily="34" charset="0"/>
                <a:cs typeface="Times New Roman" panose="02020603050405020304" pitchFamily="18" charset="0"/>
              </a:rPr>
              <a:t>trilogia da maternidade</a:t>
            </a: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 para que eles tenham nomes, que são necessários clinicamente. </a:t>
            </a:r>
          </a:p>
          <a:p>
            <a:pPr lvl="1" algn="just">
              <a:lnSpc>
                <a:spcPct val="150000"/>
              </a:lnSpc>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Que tipo de coisa é uma constelação da maternidade ou, por falar no assunto, quais seus temas e tarefas componentes? </a:t>
            </a:r>
          </a:p>
          <a:p>
            <a:pPr lvl="1" algn="just">
              <a:lnSpc>
                <a:spcPct val="150000"/>
              </a:lnSpc>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É semelhante a um complexo? </a:t>
            </a:r>
          </a:p>
          <a:p>
            <a:pPr lvl="1" algn="just">
              <a:lnSpc>
                <a:spcPct val="150000"/>
              </a:lnSpc>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Uma organização psíquica? </a:t>
            </a:r>
          </a:p>
          <a:p>
            <a:pPr lvl="1" algn="just">
              <a:lnSpc>
                <a:spcPct val="150000"/>
              </a:lnSpc>
            </a:pPr>
            <a:r>
              <a:rPr lang="pt-BR" sz="1600" dirty="0">
                <a:effectLst/>
                <a:latin typeface="Times New Roman" panose="02020603050405020304" pitchFamily="18" charset="0"/>
                <a:ea typeface="Calibri" panose="020F0502020204030204" pitchFamily="34" charset="0"/>
                <a:cs typeface="Times New Roman" panose="02020603050405020304" pitchFamily="18" charset="0"/>
              </a:rPr>
              <a:t>Uma fase especifica da vida? </a:t>
            </a:r>
            <a:endParaRPr lang="pt-B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411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0BC44-AA9A-AA4B-9E4D-5BBA684EA321}"/>
              </a:ext>
            </a:extLst>
          </p:cNvPr>
          <p:cNvSpPr>
            <a:spLocks noGrp="1"/>
          </p:cNvSpPr>
          <p:nvPr>
            <p:ph type="title"/>
          </p:nvPr>
        </p:nvSpPr>
        <p:spPr/>
        <p:txBody>
          <a:bodyPr>
            <a:noAutofit/>
          </a:bodyPr>
          <a:lstStyle/>
          <a:p>
            <a:pPr algn="ctr"/>
            <a:r>
              <a:rPr lang="pt-BR" sz="3200" b="1" dirty="0">
                <a:solidFill>
                  <a:srgbClr val="FF0000"/>
                </a:solidFill>
                <a:effectLst/>
                <a:latin typeface="Times New Roman" panose="02020603050405020304" pitchFamily="18" charset="0"/>
                <a:cs typeface="Times New Roman" panose="02020603050405020304" pitchFamily="18" charset="0"/>
              </a:rPr>
              <a:t>4. Um sistema subjetivo também determinado socialmente</a:t>
            </a:r>
            <a:endParaRPr lang="pt-BR" sz="3200" b="1"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B8970CE8-B687-ED42-B6A4-581DDF903191}"/>
              </a:ext>
            </a:extLst>
          </p:cNvPr>
          <p:cNvSpPr>
            <a:spLocks noGrp="1"/>
          </p:cNvSpPr>
          <p:nvPr>
            <p:ph idx="1"/>
          </p:nvPr>
        </p:nvSpPr>
        <p:spPr/>
        <p:txBody>
          <a:bodyPr>
            <a:normAutofit fontScale="85000" lnSpcReduction="10000"/>
          </a:bodyPr>
          <a:lstStyle/>
          <a:p>
            <a:pPr marL="514350" indent="-285750"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constelação da maternidade não é universal, e não é inata. </a:t>
            </a:r>
          </a:p>
          <a:p>
            <a:pPr marL="514350" indent="-285750"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Nós sabemos que em outras épocas históricas e culturas tal coleção de temas e tarefas seria ou e muito diferente ou quase inexistente. </a:t>
            </a:r>
          </a:p>
          <a:p>
            <a:pPr marL="514350" indent="-285750"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Da mesma forma, os homens poderiam (mas raramente o fazem, como veremos mais tarde) elaborar uma constelação da maternidade quando as condições fossem propicias. </a:t>
            </a:r>
          </a:p>
          <a:p>
            <a:pPr marL="514350" indent="-285750"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Eu estou descrevendo um fenômeno observado em sociedades ocidentais, pós-industriais, e quase exclusivamente nas mães dessas sociedades. Não fago nenhuma afirmação além disso, nem além da atual estrutura temporal cultural-política.</a:t>
            </a:r>
          </a:p>
          <a:p>
            <a:pPr marL="514350" indent="-285750"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Inquestionavelmente, existem influências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psicobiológicas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especialmente hormonais, que preparam a nova mãe para desenvolver alguma forma da constelação da maternidade. </a:t>
            </a:r>
          </a:p>
          <a:p>
            <a:pPr marL="514350" indent="-285750"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As condições sociais-culturais, todavia, parecem desempenhar o papel dominante em como e se essas influências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psicobiológicas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vão agir. </a:t>
            </a:r>
          </a:p>
          <a:p>
            <a:endParaRPr lang="pt-BR" dirty="0"/>
          </a:p>
        </p:txBody>
      </p:sp>
    </p:spTree>
    <p:extLst>
      <p:ext uri="{BB962C8B-B14F-4D97-AF65-F5344CB8AC3E}">
        <p14:creationId xmlns:p14="http://schemas.microsoft.com/office/powerpoint/2010/main" val="407743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D42FD6-5D95-A841-9038-13A452205ADD}"/>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As condições culturais determinando </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a Constelação da Maternidade</a:t>
            </a:r>
          </a:p>
        </p:txBody>
      </p:sp>
      <p:sp>
        <p:nvSpPr>
          <p:cNvPr id="3" name="Espaço Reservado para Conteúdo 2">
            <a:extLst>
              <a:ext uri="{FF2B5EF4-FFF2-40B4-BE49-F238E27FC236}">
                <a16:creationId xmlns:a16="http://schemas.microsoft.com/office/drawing/2014/main" id="{3523F854-85DB-474F-9CC2-8BE10360326F}"/>
              </a:ext>
            </a:extLst>
          </p:cNvPr>
          <p:cNvSpPr>
            <a:spLocks noGrp="1"/>
          </p:cNvSpPr>
          <p:nvPr>
            <p:ph idx="1"/>
          </p:nvPr>
        </p:nvSpPr>
        <p:spPr/>
        <p:txBody>
          <a:bodyPr>
            <a:noAutofit/>
          </a:bodyPr>
          <a:lstStyle/>
          <a:p>
            <a:pPr marL="0" indent="0" algn="just">
              <a:lnSpc>
                <a:spcPct val="150000"/>
              </a:lnSpc>
              <a:buNone/>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Na nossa sociedade, as condições culturais que parecem desempenhar um papel importante na moldagem da forma final da constelação da maternidade conforme nos a conhecemos incluem os seguintes fatores: </a:t>
            </a:r>
          </a:p>
          <a:p>
            <a:pPr marL="800100" lvl="1" indent="-342900" algn="just">
              <a:lnSpc>
                <a:spcPct val="150000"/>
              </a:lnSpc>
              <a:buFont typeface="+mj-lt"/>
              <a:buAutoNum type="arabicPeriod"/>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A sociedade atribui um grande valor aos bebês — a sua sobrevivência, bem estar e desenvolvimento ótimo.</a:t>
            </a:r>
          </a:p>
          <a:p>
            <a:pPr marL="800100" lvl="1" indent="-342900" algn="just">
              <a:lnSpc>
                <a:spcPct val="150000"/>
              </a:lnSpc>
              <a:buFont typeface="+mj-lt"/>
              <a:buAutoNum type="arabicPeriod"/>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Supõe-se que o bebê seja desejado. </a:t>
            </a:r>
          </a:p>
          <a:p>
            <a:pPr marL="800100" lvl="1" indent="-342900" algn="just">
              <a:lnSpc>
                <a:spcPct val="150000"/>
              </a:lnSpc>
              <a:buFont typeface="+mj-lt"/>
              <a:buAutoNum type="arabicPeriod"/>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A cultura atribui um grande valor ao papel maternal, e a mãe é, em parte, avaliada como pessoa por sua participação e sucesso no papel maternal. </a:t>
            </a:r>
          </a:p>
          <a:p>
            <a:pPr marL="800100" lvl="1" indent="-342900" algn="just">
              <a:lnSpc>
                <a:spcPct val="150000"/>
              </a:lnSpc>
              <a:buFont typeface="+mj-lt"/>
              <a:buAutoNum type="arabicPeriod"/>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A responsabilidade básica pelos cuidados ao bebê e colocada na mãe, mesmo que ela delegue grande parte da tarefa a outras pessoas.</a:t>
            </a:r>
          </a:p>
          <a:p>
            <a:pPr marL="800100" lvl="1" indent="-342900" algn="just">
              <a:lnSpc>
                <a:spcPct val="150000"/>
              </a:lnSpc>
              <a:buFont typeface="+mj-lt"/>
              <a:buAutoNum type="arabicPeriod"/>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É esperado que a mãe ame o bebê. </a:t>
            </a:r>
          </a:p>
          <a:p>
            <a:pPr marL="800100" lvl="1" indent="-342900" algn="just">
              <a:lnSpc>
                <a:spcPct val="150000"/>
              </a:lnSpc>
              <a:buFont typeface="+mj-lt"/>
              <a:buAutoNum type="arabicPeriod"/>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É esperado que o pai e outros proporcionem um contexto apoiador em que a mãe possa desempenhar seu papel maternal, por um período inicial.</a:t>
            </a:r>
          </a:p>
          <a:p>
            <a:pPr marL="800100" lvl="1" indent="-342900" algn="just">
              <a:lnSpc>
                <a:spcPct val="150000"/>
              </a:lnSpc>
              <a:buFont typeface="+mj-lt"/>
              <a:buAutoNum type="arabicPeriod"/>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A família, a sociedade e a cultura não proporcionam a nova mãe a experiência, o treinamento ou o apoio adequado para ela executar facilmente ou bem o seu papel maternal sozinha.</a:t>
            </a:r>
          </a:p>
        </p:txBody>
      </p:sp>
    </p:spTree>
    <p:extLst>
      <p:ext uri="{BB962C8B-B14F-4D97-AF65-F5344CB8AC3E}">
        <p14:creationId xmlns:p14="http://schemas.microsoft.com/office/powerpoint/2010/main" val="486686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07F65B-8FB2-C34F-8310-9E258B63E85E}"/>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6831D526-853A-A24B-88CB-44476322395C}"/>
              </a:ext>
            </a:extLst>
          </p:cNvPr>
          <p:cNvSpPr>
            <a:spLocks noGrp="1"/>
          </p:cNvSpPr>
          <p:nvPr>
            <p:ph idx="1"/>
          </p:nvPr>
        </p:nvSpPr>
        <p:spPr/>
        <p:txBody>
          <a:bodyPr>
            <a:normAutofit lnSpcReduction="10000"/>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Fica claro como esses fatores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sócio-culturais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se refletem nos quatro temas e tarefas que constituem 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constelacão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da maternidade prevalente na nossa sociedade.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Mesmo sob as mesmas condições socioculturais a emergência da constelação da maternidade não é obrigatória.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Somente a maioria das mulheres, não todas elas, desenvolverá uma constelação da maternidade totalmente desabrochada ou mesmo reconhecível, dependendo de quantos filhos elas já têm e de outras diferenças individuais.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sociedade tem um intervalo de tolerância aqui para a força e qualidade da constelação da maternidade que cada mãe elabora, mas essa tolerância não e muito grande antes que o comportamento entre nas zonas do questionável, bizarro, patológico </a:t>
            </a:r>
          </a:p>
          <a:p>
            <a:endParaRPr lang="pt-BR" dirty="0"/>
          </a:p>
        </p:txBody>
      </p:sp>
    </p:spTree>
    <p:extLst>
      <p:ext uri="{BB962C8B-B14F-4D97-AF65-F5344CB8AC3E}">
        <p14:creationId xmlns:p14="http://schemas.microsoft.com/office/powerpoint/2010/main" val="2637992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1414A-2C81-3542-8C78-8327140A3511}"/>
              </a:ext>
            </a:extLst>
          </p:cNvPr>
          <p:cNvSpPr>
            <a:spLocks noGrp="1"/>
          </p:cNvSpPr>
          <p:nvPr>
            <p:ph type="title"/>
          </p:nvPr>
        </p:nvSpPr>
        <p:spPr/>
        <p:txBody>
          <a:bodyPr>
            <a:normAutofit fontScale="90000"/>
          </a:bodyPr>
          <a:lstStyle/>
          <a:p>
            <a:pPr algn="ctr"/>
            <a:r>
              <a:rPr lang="pt-BR" sz="3200" b="1" dirty="0">
                <a:latin typeface="Times New Roman" panose="02020603050405020304" pitchFamily="18" charset="0"/>
                <a:cs typeface="Times New Roman" panose="02020603050405020304" pitchFamily="18" charset="0"/>
              </a:rPr>
              <a:t>A constelação da maternidade pode gerar efeitos permanentes</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na subjetividade da mulher</a:t>
            </a:r>
          </a:p>
        </p:txBody>
      </p:sp>
      <p:sp>
        <p:nvSpPr>
          <p:cNvPr id="3" name="Espaço Reservado para Conteúdo 2">
            <a:extLst>
              <a:ext uri="{FF2B5EF4-FFF2-40B4-BE49-F238E27FC236}">
                <a16:creationId xmlns:a16="http://schemas.microsoft.com/office/drawing/2014/main" id="{B4FC11A3-701D-3B48-A3E5-21B17373D2FD}"/>
              </a:ext>
            </a:extLst>
          </p:cNvPr>
          <p:cNvSpPr>
            <a:spLocks noGrp="1"/>
          </p:cNvSpPr>
          <p:nvPr>
            <p:ph idx="1"/>
          </p:nvPr>
        </p:nvSpPr>
        <p:spPr/>
        <p:txBody>
          <a:bodyPr/>
          <a:lstStyle/>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A fase da constelação da maternidade não e um período critico ou sensível, também, tanto quanta sabemos.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A organização psíquica que emerge durante essa fase pode ser permanente, temporária ou, mais amiúde, permanentemente evocável. </a:t>
            </a:r>
          </a:p>
          <a:p>
            <a:endParaRPr lang="pt-BR" dirty="0"/>
          </a:p>
        </p:txBody>
      </p:sp>
    </p:spTree>
    <p:extLst>
      <p:ext uri="{BB962C8B-B14F-4D97-AF65-F5344CB8AC3E}">
        <p14:creationId xmlns:p14="http://schemas.microsoft.com/office/powerpoint/2010/main" val="465358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EF84F-5789-6247-9982-243CD614956B}"/>
              </a:ext>
            </a:extLst>
          </p:cNvPr>
          <p:cNvSpPr>
            <a:spLocks noGrp="1"/>
          </p:cNvSpPr>
          <p:nvPr>
            <p:ph type="title"/>
          </p:nvPr>
        </p:nvSpPr>
        <p:spPr/>
        <p:txBody>
          <a:bodyPr>
            <a:normAutofit/>
          </a:bodyPr>
          <a:lstStyle/>
          <a:p>
            <a:pPr algn="ctr"/>
            <a:r>
              <a:rPr lang="pt-BR" sz="2800" b="1" dirty="0">
                <a:solidFill>
                  <a:srgbClr val="FF0000"/>
                </a:solidFill>
                <a:latin typeface="Times New Roman" panose="02020603050405020304" pitchFamily="18" charset="0"/>
                <a:cs typeface="Times New Roman" panose="02020603050405020304" pitchFamily="18" charset="0"/>
              </a:rPr>
              <a:t>5. A Constelação da Maternidade, depois do nascimento do bebê</a:t>
            </a:r>
            <a:br>
              <a:rPr lang="pt-BR" sz="2800" b="1" dirty="0">
                <a:solidFill>
                  <a:srgbClr val="FF0000"/>
                </a:solidFill>
                <a:latin typeface="Times New Roman" panose="02020603050405020304" pitchFamily="18" charset="0"/>
                <a:cs typeface="Times New Roman" panose="02020603050405020304" pitchFamily="18" charset="0"/>
              </a:rPr>
            </a:br>
            <a:br>
              <a:rPr lang="pt-BR" sz="2800" b="1" dirty="0">
                <a:solidFill>
                  <a:srgbClr val="FF0000"/>
                </a:solidFill>
                <a:latin typeface="Times New Roman" panose="02020603050405020304" pitchFamily="18" charset="0"/>
                <a:cs typeface="Times New Roman" panose="02020603050405020304" pitchFamily="18" charset="0"/>
              </a:rPr>
            </a:br>
            <a:r>
              <a:rPr lang="pt-BR" sz="2800" b="1" dirty="0">
                <a:solidFill>
                  <a:srgbClr val="FF0000"/>
                </a:solidFill>
                <a:latin typeface="Times New Roman" panose="02020603050405020304" pitchFamily="18" charset="0"/>
                <a:cs typeface="Times New Roman" panose="02020603050405020304" pitchFamily="18" charset="0"/>
              </a:rPr>
              <a:t>ANÁLISE</a:t>
            </a:r>
          </a:p>
        </p:txBody>
      </p:sp>
      <p:sp>
        <p:nvSpPr>
          <p:cNvPr id="3" name="Espaço Reservado para Conteúdo 2">
            <a:extLst>
              <a:ext uri="{FF2B5EF4-FFF2-40B4-BE49-F238E27FC236}">
                <a16:creationId xmlns:a16="http://schemas.microsoft.com/office/drawing/2014/main" id="{BBEE3B3F-ACB2-4948-95E0-AAA706BEBFC3}"/>
              </a:ext>
            </a:extLst>
          </p:cNvPr>
          <p:cNvSpPr>
            <a:spLocks noGrp="1"/>
          </p:cNvSpPr>
          <p:nvPr>
            <p:ph idx="1"/>
          </p:nvPr>
        </p:nvSpPr>
        <p:spPr/>
        <p:txBody>
          <a:bodyPr>
            <a:normAutofit fontScale="47500" lnSpcReduction="20000"/>
          </a:bodyPr>
          <a:lstStyle/>
          <a:p>
            <a:pPr algn="just">
              <a:lnSpc>
                <a:spcPct val="150000"/>
              </a:lnSpc>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Passemos, então, a uma descrição da constelação da maternidade consoante ela e observada mais comumente naquelas culturas e grupos onde a psicoterapia pais/bebês e praticada conforme nos a conhecemos. </a:t>
            </a:r>
          </a:p>
          <a:p>
            <a:pPr algn="just">
              <a:lnSpc>
                <a:spcPct val="150000"/>
              </a:lnSpc>
            </a:pPr>
            <a:r>
              <a:rPr lang="pt-BR" sz="3600" dirty="0">
                <a:latin typeface="Times New Roman" panose="02020603050405020304" pitchFamily="18" charset="0"/>
                <a:ea typeface="Calibri" panose="020F0502020204030204" pitchFamily="34" charset="0"/>
                <a:cs typeface="Times New Roman" panose="02020603050405020304" pitchFamily="18" charset="0"/>
              </a:rPr>
              <a:t>V</a:t>
            </a: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amos começar depois do nascimento do bebê, mesmo que as formas anteriores da constelação comecem durante a gravidez e, as vezes, até antes. </a:t>
            </a:r>
          </a:p>
          <a:p>
            <a:pPr algn="just">
              <a:lnSpc>
                <a:spcPct val="150000"/>
              </a:lnSpc>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Vejamos cada um dos temas-problemas-fenômenos: </a:t>
            </a:r>
          </a:p>
          <a:p>
            <a:pPr marL="1257300" lvl="2" indent="-342900" algn="just">
              <a:lnSpc>
                <a:spcPct val="150000"/>
              </a:lnSpc>
              <a:buFont typeface="+mj-lt"/>
              <a:buAutoNum type="arabicPeriod"/>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O </a:t>
            </a:r>
            <a:r>
              <a:rPr lang="pt-BR" sz="3600" i="1" dirty="0">
                <a:effectLst/>
                <a:latin typeface="Times New Roman" panose="02020603050405020304" pitchFamily="18" charset="0"/>
                <a:ea typeface="Calibri" panose="020F0502020204030204" pitchFamily="34" charset="0"/>
                <a:cs typeface="Times New Roman" panose="02020603050405020304" pitchFamily="18" charset="0"/>
              </a:rPr>
              <a:t>vida em crescimento</a:t>
            </a: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257300" lvl="2" indent="-342900" algn="just">
              <a:lnSpc>
                <a:spcPct val="150000"/>
              </a:lnSpc>
              <a:buFont typeface="+mj-lt"/>
              <a:buAutoNum type="arabicPeriod"/>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O </a:t>
            </a:r>
            <a:r>
              <a:rPr lang="pt-BR" sz="3600" i="1" dirty="0">
                <a:effectLst/>
                <a:latin typeface="Times New Roman" panose="02020603050405020304" pitchFamily="18" charset="0"/>
                <a:ea typeface="Calibri" panose="020F0502020204030204" pitchFamily="34" charset="0"/>
                <a:cs typeface="Times New Roman" panose="02020603050405020304" pitchFamily="18" charset="0"/>
              </a:rPr>
              <a:t>relacionar-se-primário</a:t>
            </a: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257300" lvl="2" indent="-342900" algn="just">
              <a:lnSpc>
                <a:spcPct val="150000"/>
              </a:lnSpc>
              <a:buFont typeface="+mj-lt"/>
              <a:buAutoNum type="arabicPeriod"/>
            </a:pPr>
            <a:r>
              <a:rPr lang="pt-BR" sz="3600" i="1" dirty="0">
                <a:latin typeface="Times New Roman" panose="02020603050405020304" pitchFamily="18" charset="0"/>
                <a:ea typeface="Calibri" panose="020F0502020204030204" pitchFamily="34" charset="0"/>
                <a:cs typeface="Times New Roman" panose="02020603050405020304" pitchFamily="18" charset="0"/>
              </a:rPr>
              <a:t>O</a:t>
            </a:r>
            <a:r>
              <a:rPr lang="pt-BR" sz="3600" i="1" dirty="0">
                <a:effectLst/>
                <a:latin typeface="Times New Roman" panose="02020603050405020304" pitchFamily="18" charset="0"/>
                <a:ea typeface="Calibri" panose="020F0502020204030204" pitchFamily="34" charset="0"/>
                <a:cs typeface="Times New Roman" panose="02020603050405020304" pitchFamily="18" charset="0"/>
              </a:rPr>
              <a:t> da matriz de apoio</a:t>
            </a: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257300" lvl="2" indent="-342900" algn="just">
              <a:lnSpc>
                <a:spcPct val="150000"/>
              </a:lnSpc>
              <a:buFont typeface="+mj-lt"/>
              <a:buAutoNum type="arabicPeriod"/>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O </a:t>
            </a:r>
            <a:r>
              <a:rPr lang="pt-BR" sz="3600" i="1" dirty="0">
                <a:effectLst/>
                <a:latin typeface="Times New Roman" panose="02020603050405020304" pitchFamily="18" charset="0"/>
                <a:ea typeface="Calibri" panose="020F0502020204030204" pitchFamily="34" charset="0"/>
                <a:cs typeface="Times New Roman" panose="02020603050405020304" pitchFamily="18" charset="0"/>
              </a:rPr>
              <a:t>da reorganização da identidade</a:t>
            </a:r>
            <a:r>
              <a:rPr lang="pt-BR" sz="3600"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r>
              <a:rPr lang="pt-BR" sz="36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36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50000"/>
              </a:lnSpc>
            </a:pPr>
            <a:endParaRPr lang="pt-BR"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96998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80B28-6AF8-6849-9044-B90440CBD359}"/>
              </a:ext>
            </a:extLst>
          </p:cNvPr>
          <p:cNvSpPr>
            <a:spLocks noGrp="1"/>
          </p:cNvSpPr>
          <p:nvPr>
            <p:ph type="title"/>
          </p:nvPr>
        </p:nvSpPr>
        <p:spPr/>
        <p:txBody>
          <a:bodyPr>
            <a:normAutofit fontScale="90000"/>
          </a:bodyPr>
          <a:lstStyle/>
          <a:p>
            <a:pPr algn="ctr"/>
            <a:r>
              <a:rPr lang="pt-BR" sz="2700" b="1"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Proposta do livro</a:t>
            </a:r>
            <a:br>
              <a:rPr lang="pt-BR" sz="2700" b="1" i="1"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pt-BR" sz="2700" b="1" i="1"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pt-BR" sz="2700" b="1" i="1" dirty="0" err="1">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Motherhood</a:t>
            </a:r>
            <a:r>
              <a:rPr lang="pt-BR" sz="2700" b="1" i="1"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700" b="1" i="1" dirty="0" err="1">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Constellation</a:t>
            </a:r>
            <a:r>
              <a:rPr lang="pt-BR" sz="2700" i="1"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7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de Daniel N. Stern </a:t>
            </a:r>
            <a:br>
              <a:rPr lang="pt-BR" sz="27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289422BB-DCB4-5540-8084-BFFF26B172C7}"/>
              </a:ext>
            </a:extLst>
          </p:cNvPr>
          <p:cNvSpPr>
            <a:spLocks noGrp="1"/>
          </p:cNvSpPr>
          <p:nvPr>
            <p:ph idx="1"/>
          </p:nvPr>
        </p:nvSpPr>
        <p:spPr/>
        <p:txBody>
          <a:bodyPr>
            <a:normAutofit fontScale="85000" lnSpcReduction="10000"/>
          </a:bodyPr>
          <a:lstStyle/>
          <a:p>
            <a:pPr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O livro é uma exploração abrangente da psicoterapia </a:t>
            </a:r>
            <a:r>
              <a:rPr lang="pt-BR" sz="2000" dirty="0">
                <a:solidFill>
                  <a:srgbClr val="0F0F0F"/>
                </a:solidFill>
                <a:latin typeface="Times New Roman" panose="02020603050405020304" pitchFamily="18" charset="0"/>
                <a:ea typeface="Times New Roman" panose="02020603050405020304" pitchFamily="18" charset="0"/>
                <a:cs typeface="Times New Roman" panose="02020603050405020304" pitchFamily="18" charset="0"/>
              </a:rPr>
              <a:t>mãe</a:t>
            </a: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-bebê, pais-bebê.</a:t>
            </a:r>
          </a:p>
          <a:p>
            <a:pPr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O livro investiga a complexidade da relação entre pais e bebês e seu impacto nas abordagens psicoterapêuticas. </a:t>
            </a:r>
          </a:p>
          <a:p>
            <a:pPr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Estruturado em três partes, </a:t>
            </a:r>
          </a:p>
          <a:p>
            <a:pPr lvl="1"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aborda o sistema clínico na psicoterapia pai-bebê, </a:t>
            </a:r>
          </a:p>
          <a:p>
            <a:pPr lvl="1"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métodos terapêuticos e suas semelhanças, </a:t>
            </a:r>
          </a:p>
          <a:p>
            <a:pPr lvl="1"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e uma síntese focada no conceito da constelação da maternidade. </a:t>
            </a:r>
          </a:p>
          <a:p>
            <a:pPr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Stern examina a condição psicológica única das mães (a constelação materna) e os diferentes métodos terapêuticos para modificar comportamentos e representações dos pais.</a:t>
            </a:r>
          </a:p>
          <a:p>
            <a:pPr algn="just">
              <a:lnSpc>
                <a:spcPct val="150000"/>
              </a:lnSpc>
              <a:spcBef>
                <a:spcPts val="600"/>
              </a:spcBef>
            </a:pPr>
            <a:r>
              <a:rPr lang="pt-BR" sz="2000" dirty="0">
                <a:solidFill>
                  <a:srgbClr val="0F0F0F"/>
                </a:solidFill>
                <a:effectLst/>
                <a:latin typeface="Times New Roman" panose="02020603050405020304" pitchFamily="18" charset="0"/>
                <a:ea typeface="Times New Roman" panose="02020603050405020304" pitchFamily="18" charset="0"/>
                <a:cs typeface="Times New Roman" panose="02020603050405020304" pitchFamily="18" charset="0"/>
              </a:rPr>
              <a:t>A obra oferece perspectivas sobre a evolução das psicoterapias no contexto das relações pai-bebê, propondo uma visão unificada do campo.</a:t>
            </a:r>
            <a:endParaRPr lang="pt-BR"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772614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a:bodyPr>
          <a:lstStyle/>
          <a:p>
            <a:pPr algn="ctr"/>
            <a:br>
              <a:rPr lang="pt-BR" sz="2800" b="1" dirty="0">
                <a:solidFill>
                  <a:srgbClr val="FF0000"/>
                </a:solidFill>
                <a:latin typeface="Times New Roman" panose="02020603050405020304" pitchFamily="18" charset="0"/>
                <a:cs typeface="Times New Roman" panose="02020603050405020304" pitchFamily="18" charset="0"/>
              </a:rPr>
            </a:br>
            <a:r>
              <a:rPr lang="pt-BR" sz="2800" b="1" dirty="0">
                <a:solidFill>
                  <a:srgbClr val="FF0000"/>
                </a:solidFill>
                <a:latin typeface="Times New Roman" panose="02020603050405020304" pitchFamily="18" charset="0"/>
                <a:cs typeface="Times New Roman" panose="02020603050405020304" pitchFamily="18" charset="0"/>
              </a:rPr>
              <a:t>5.1 O </a:t>
            </a:r>
            <a:r>
              <a:rPr lang="pt-BR"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tema-problema-fenômeno </a:t>
            </a:r>
            <a:r>
              <a:rPr lang="pt-BR" sz="2800" b="1" dirty="0">
                <a:solidFill>
                  <a:srgbClr val="FF0000"/>
                </a:solidFill>
                <a:latin typeface="Times New Roman" panose="02020603050405020304" pitchFamily="18" charset="0"/>
                <a:cs typeface="Times New Roman" panose="02020603050405020304" pitchFamily="18" charset="0"/>
              </a:rPr>
              <a:t>da </a:t>
            </a:r>
            <a:r>
              <a:rPr lang="pt-BR" sz="2800" b="1" i="1" dirty="0">
                <a:solidFill>
                  <a:srgbClr val="FF0000"/>
                </a:solidFill>
                <a:latin typeface="Times New Roman" panose="02020603050405020304" pitchFamily="18" charset="0"/>
                <a:cs typeface="Times New Roman" panose="02020603050405020304" pitchFamily="18" charset="0"/>
              </a:rPr>
              <a:t>vida em crescimento</a:t>
            </a: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No que diz respeito ao primeiro tema, o tema do crescimento da vida, a questão central é: </a:t>
            </a:r>
          </a:p>
          <a:p>
            <a:pPr lvl="1" algn="just">
              <a:lnSpc>
                <a:spcPct val="150000"/>
              </a:lnSpc>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A mãe consegue manter o bebê vivo? </a:t>
            </a:r>
          </a:p>
          <a:p>
            <a:pPr lvl="1" algn="just">
              <a:lnSpc>
                <a:spcPct val="150000"/>
              </a:lnSpc>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Ela pode fazê-lo crescer e prosperar fisicamente? </a:t>
            </a:r>
          </a:p>
          <a:p>
            <a:pPr algn="just">
              <a:lnSpc>
                <a:spcPct val="150000"/>
              </a:lnSpc>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É esse tema </a:t>
            </a:r>
          </a:p>
          <a:p>
            <a:pPr lvl="1" algn="just">
              <a:lnSpc>
                <a:spcPct val="150000"/>
              </a:lnSpc>
            </a:pPr>
            <a:r>
              <a:rPr lang="pt-BR" sz="1600" dirty="0">
                <a:latin typeface="Times New Roman" panose="02020603050405020304" pitchFamily="18" charset="0"/>
                <a:ea typeface="Times New Roman" panose="02020603050405020304" pitchFamily="18" charset="0"/>
                <a:cs typeface="Times New Roman" panose="02020603050405020304" pitchFamily="18" charset="0"/>
              </a:rPr>
              <a:t>q</a:t>
            </a: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ue nas primeiras noites em casa e por algum tempo depois, leva a mãe repetidamente ao lado do bebê dormindo para ver se ele ainda está respirando (mesmo que ela possa brincar sobre isso na manhã seguinte); </a:t>
            </a:r>
          </a:p>
          <a:p>
            <a:pPr lvl="1" algn="just">
              <a:lnSpc>
                <a:spcPct val="150000"/>
              </a:lnSpc>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que torna decisões sobre amamentação no peito ou com mamadeira tão momentosas e o sucesso na alimentação tão vital; </a:t>
            </a:r>
          </a:p>
          <a:p>
            <a:pPr lvl="1" algn="just">
              <a:lnSpc>
                <a:spcPct val="150000"/>
              </a:lnSpc>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que transforma comentários superficialmente irritantes da nova avó de que "as bochechas dele não são muito cheias" em recriminações profundas; e assim por diante.</a:t>
            </a:r>
            <a:endParaRPr lang="pt-B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3080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C71C74-BC1C-4645-B3BD-99BB6953E86E}"/>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mãe numa perspectiva darwinista</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(certamente associada, aqui, à teoria do apego)</a:t>
            </a:r>
          </a:p>
        </p:txBody>
      </p:sp>
      <p:sp>
        <p:nvSpPr>
          <p:cNvPr id="3" name="Espaço Reservado para Conteúdo 2">
            <a:extLst>
              <a:ext uri="{FF2B5EF4-FFF2-40B4-BE49-F238E27FC236}">
                <a16:creationId xmlns:a16="http://schemas.microsoft.com/office/drawing/2014/main" id="{6A674326-414F-0348-91CD-D9EC3E9FB2AE}"/>
              </a:ext>
            </a:extLst>
          </p:cNvPr>
          <p:cNvSpPr>
            <a:spLocks noGrp="1"/>
          </p:cNvSpPr>
          <p:nvPr>
            <p:ph idx="1"/>
          </p:nvPr>
        </p:nvSpPr>
        <p:spPr/>
        <p:txBody>
          <a:bodyPr/>
          <a:lstStyle/>
          <a:p>
            <a:pPr>
              <a:lnSpc>
                <a:spcPct val="150000"/>
              </a:lnSpc>
            </a:pPr>
            <a:r>
              <a:rPr lang="pt-BR"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O que está em jogo aqui é se a mãe terá sucesso como um animal humano. Ela é um animal adequadamente dotado pela natureza? </a:t>
            </a:r>
          </a:p>
          <a:p>
            <a:pPr>
              <a:lnSpc>
                <a:spcPct val="150000"/>
              </a:lnSpc>
            </a:pPr>
            <a:r>
              <a:rPr lang="pt-BR"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Se ela for, conforme medido em termos da vida e crescimento do bebê, ela pode assumir seu lugar natural na evolução da espécie, da cultura e de sua família. </a:t>
            </a:r>
          </a:p>
          <a:p>
            <a:pPr>
              <a:lnSpc>
                <a:spcPct val="150000"/>
              </a:lnSpc>
            </a:pPr>
            <a:r>
              <a:rPr lang="pt-BR"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Caso contrário, ela cairá irreversivelmente dessas correntes naturais da evolução humana, talvez para sempre. Estou dramatizando a situação para enfatizar, mas o poder deste tema é enorme e duradouro.</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40631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00E6EA-E988-3C4A-BDDC-D1B8EEAD2979}"/>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Medos próprios da Constelação Materna</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(referentes à sobrevivência do bebê)</a:t>
            </a:r>
          </a:p>
        </p:txBody>
      </p:sp>
      <p:sp>
        <p:nvSpPr>
          <p:cNvPr id="3" name="Espaço Reservado para Conteúdo 2">
            <a:extLst>
              <a:ext uri="{FF2B5EF4-FFF2-40B4-BE49-F238E27FC236}">
                <a16:creationId xmlns:a16="http://schemas.microsoft.com/office/drawing/2014/main" id="{574D9264-6079-4D43-878F-7DA2F866D096}"/>
              </a:ext>
            </a:extLst>
          </p:cNvPr>
          <p:cNvSpPr>
            <a:spLocks noGrp="1"/>
          </p:cNvSpPr>
          <p:nvPr>
            <p:ph idx="1"/>
          </p:nvPr>
        </p:nvSpPr>
        <p:spPr>
          <a:xfrm>
            <a:off x="838200" y="1825624"/>
            <a:ext cx="10515600" cy="4563143"/>
          </a:xfrm>
        </p:spPr>
        <p:txBody>
          <a:bodyPr>
            <a:noAutofit/>
          </a:bodyPr>
          <a:lstStyle/>
          <a:p>
            <a:pPr>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É esse tema do crescimento da vida que gera uma família de medos que normalmente fazem parte da constelação da maternidade: </a:t>
            </a:r>
            <a:endParaRPr lang="pt-BR" sz="15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endParaRPr>
          </a:p>
          <a:p>
            <a:pPr lvl="3">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que o bebê morra ou, mais especificamente, que ele pare de respirar; </a:t>
            </a:r>
          </a:p>
          <a:p>
            <a:pPr lvl="3">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que ela o sufoque sem querer; </a:t>
            </a:r>
          </a:p>
          <a:p>
            <a:pPr lvl="3">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que ele não coma e definhe, ou não beba e fique desidratado; </a:t>
            </a:r>
          </a:p>
          <a:p>
            <a:pPr lvl="3">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que ele caia porque ela não é suficientemente protetora, </a:t>
            </a:r>
          </a:p>
          <a:p>
            <a:pPr lvl="1">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e assim por diante - em resumo, assassinato por profunda inadequação. </a:t>
            </a:r>
            <a:endParaRPr lang="pt-BR" sz="15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Ou, ela teme, o bebê ficará vivo, mas não prosperará, de modo que ele tenha que voltar para o hospital ou ela terá que ser substituída em casa por uma "mãe melhor". </a:t>
            </a:r>
            <a:endParaRPr lang="pt-BR" sz="15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O medo é do fracasso da vitalidade e criatividade animal. </a:t>
            </a:r>
          </a:p>
          <a:p>
            <a:pPr>
              <a:lnSpc>
                <a:spcPct val="150000"/>
              </a:lnSpc>
            </a:pPr>
            <a:r>
              <a:rPr lang="pt-BR" sz="15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Estas são as variações pós-parto da família relacionada de medos bem conhecidos durante a gravidez de natimorto, malformações e monstros.</a:t>
            </a:r>
            <a:endParaRPr lang="pt-BR" sz="15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5790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FBD31F-750F-DA4B-AD8E-C9EA16B5D48C}"/>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A sobrevivência da vida (do bebê) é um tema novo para a mulher</a:t>
            </a:r>
            <a:br>
              <a:rPr lang="pt-BR" sz="2800" b="1" dirty="0">
                <a:latin typeface="Times New Roman" panose="02020603050405020304" pitchFamily="18" charset="0"/>
                <a:cs typeface="Times New Roman" panose="02020603050405020304" pitchFamily="18" charset="0"/>
              </a:rPr>
            </a:br>
            <a:r>
              <a:rPr lang="pt-BR" sz="2800" b="1" dirty="0">
                <a:latin typeface="Times New Roman" panose="02020603050405020304" pitchFamily="18" charset="0"/>
                <a:cs typeface="Times New Roman" panose="02020603050405020304" pitchFamily="18" charset="0"/>
              </a:rPr>
              <a:t>(e faz sentido dentro desta perspectiva darwinista-apego)</a:t>
            </a:r>
          </a:p>
        </p:txBody>
      </p:sp>
      <p:sp>
        <p:nvSpPr>
          <p:cNvPr id="3" name="Espaço Reservado para Conteúdo 2">
            <a:extLst>
              <a:ext uri="{FF2B5EF4-FFF2-40B4-BE49-F238E27FC236}">
                <a16:creationId xmlns:a16="http://schemas.microsoft.com/office/drawing/2014/main" id="{69AD1A46-AD90-0341-99A0-7079CE807F47}"/>
              </a:ext>
            </a:extLst>
          </p:cNvPr>
          <p:cNvSpPr>
            <a:spLocks noGrp="1"/>
          </p:cNvSpPr>
          <p:nvPr>
            <p:ph idx="1"/>
          </p:nvPr>
        </p:nvSpPr>
        <p:spPr/>
        <p:txBody>
          <a:bodyPr>
            <a:normAutofit fontScale="85000" lnSpcReduction="10000"/>
          </a:bodyPr>
          <a:lstStyle/>
          <a:p>
            <a:pPr>
              <a:lnSpc>
                <a:spcPct val="150000"/>
              </a:lnSpc>
            </a:pPr>
            <a:r>
              <a:rPr lang="pt-BR" sz="1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Vale ressaltar aqui que esse tema da vida é único no ciclo da vida; a mãe nunca antes o confrontou em sua forma bruta, e talvez nunca mais o confronte. </a:t>
            </a:r>
          </a:p>
          <a:p>
            <a:pPr>
              <a:lnSpc>
                <a:spcPct val="150000"/>
              </a:lnSpc>
            </a:pPr>
            <a:r>
              <a:rPr lang="pt-BR" sz="1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Não é um tema derivado. Não é apenas mais uma versão de castração, isolamento, fragmentação ou da própria morte. Esses outros temas não envolvem a vida de outro da mesma maneira. </a:t>
            </a:r>
          </a:p>
          <a:p>
            <a:pPr>
              <a:lnSpc>
                <a:spcPct val="150000"/>
              </a:lnSpc>
            </a:pPr>
            <a:r>
              <a:rPr lang="pt-BR" sz="1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É um tema cardinal, único, independente da vida. </a:t>
            </a:r>
          </a:p>
          <a:p>
            <a:pPr>
              <a:lnSpc>
                <a:spcPct val="150000"/>
              </a:lnSpc>
            </a:pPr>
            <a:r>
              <a:rPr lang="pt-BR" sz="1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Os temas tradicionais abordam a sobrevivência individual e a reprodução sexual. </a:t>
            </a:r>
          </a:p>
          <a:p>
            <a:pPr>
              <a:lnSpc>
                <a:spcPct val="150000"/>
              </a:lnSpc>
            </a:pPr>
            <a:r>
              <a:rPr lang="pt-BR" sz="1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Os temas da constelação da maternidade retomam a história desse ponto em diante e são direcionados para a sobrevivência da espécie, uma vez que a sobrevivência individual e a reprodução produziram a próxima geração. (A teoria do apego também é abordada nessa fase de transmissão do pool genético.) </a:t>
            </a:r>
          </a:p>
          <a:p>
            <a:pPr>
              <a:lnSpc>
                <a:spcPct val="150000"/>
              </a:lnSpc>
            </a:pPr>
            <a:r>
              <a:rPr lang="pt-BR" sz="1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Esse ponto é crucial, pois, ao propor uma nova organização psíquica, é importante considerar sua magnitude que se pode ver como diretamente necessária para a sobrevivência da espécie.</a:t>
            </a: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639711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a:xfrm>
            <a:off x="838200" y="365126"/>
            <a:ext cx="10515600" cy="753812"/>
          </a:xfrm>
        </p:spPr>
        <p:txBody>
          <a:bodyPr>
            <a:normAutofit fontScale="90000"/>
          </a:bodyPr>
          <a:lstStyle/>
          <a:p>
            <a:pPr algn="ct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r>
              <a:rPr lang="pt-BR" sz="3600" b="1" dirty="0">
                <a:solidFill>
                  <a:srgbClr val="FF0000"/>
                </a:solidFill>
                <a:latin typeface="Times New Roman" panose="02020603050405020304" pitchFamily="18" charset="0"/>
                <a:cs typeface="Times New Roman" panose="02020603050405020304" pitchFamily="18" charset="0"/>
              </a:rPr>
              <a:t>5.2 O </a:t>
            </a:r>
            <a:r>
              <a:rPr lang="pt-BR"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tema-problema-fenômeno</a:t>
            </a:r>
            <a:r>
              <a:rPr lang="pt-BR" sz="3600" b="1" dirty="0">
                <a:solidFill>
                  <a:srgbClr val="FF0000"/>
                </a:solidFill>
                <a:latin typeface="Times New Roman" panose="02020603050405020304" pitchFamily="18" charset="0"/>
                <a:cs typeface="Times New Roman" panose="02020603050405020304" pitchFamily="18" charset="0"/>
              </a:rPr>
              <a:t> do relacionar-se primário</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a:xfrm>
            <a:off x="838200" y="1540041"/>
            <a:ext cx="10515600" cy="4636921"/>
          </a:xfrm>
        </p:spPr>
        <p:txBody>
          <a:bodyPr>
            <a:noAutofit/>
          </a:bodyPr>
          <a:lstStyle/>
          <a:p>
            <a:pPr lvl="1"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0 segundo tema se refere ao envolvimento social-emocional da mãe com o bebê, o tema do relacionar-se primário. </a:t>
            </a:r>
          </a:p>
          <a:p>
            <a:pPr lvl="1"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As questões centrais são: </a:t>
            </a:r>
          </a:p>
          <a:p>
            <a:pPr lvl="2"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a mãe vai ser capaz de amar o bebê? </a:t>
            </a:r>
          </a:p>
          <a:p>
            <a:pPr lvl="2"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Poderá sentir que o bebê a ama? </a:t>
            </a:r>
          </a:p>
          <a:p>
            <a:pPr lvl="2"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Poderá reconhecer e acreditar que ele e realmente o seu bebê? </a:t>
            </a:r>
          </a:p>
          <a:p>
            <a:pPr lvl="2"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Conseguira entrar naquele estado de "preocupação materna primaria" descrito por Donald </a:t>
            </a:r>
            <a:r>
              <a:rPr lang="pt-BR" sz="1400" dirty="0" err="1">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(1957), em que ela desenvolve uma sensibilidade aumentada e se identifica intensamente com o bebê, a fim de responder melhor às suas necessidades? </a:t>
            </a:r>
          </a:p>
          <a:p>
            <a:pPr lvl="2"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Será capaz de "ler" seu bebê? </a:t>
            </a:r>
          </a:p>
          <a:p>
            <a:pPr lvl="2"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Conseguirá relacionar-se com ele de uma maneira não-verbal, pré-simbó1ica e espontânea? </a:t>
            </a:r>
          </a:p>
          <a:p>
            <a:pPr lvl="2"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Conseguira brincar livremente com ele? </a:t>
            </a:r>
          </a:p>
          <a:p>
            <a:pPr lvl="2" algn="just">
              <a:lnSpc>
                <a:spcPct val="150000"/>
              </a:lnSpc>
            </a:pPr>
            <a:r>
              <a:rPr lang="pt-BR" sz="1400" dirty="0">
                <a:latin typeface="Times New Roman" panose="02020603050405020304" pitchFamily="18" charset="0"/>
                <a:ea typeface="Calibri" panose="020F0502020204030204" pitchFamily="34" charset="0"/>
                <a:cs typeface="Times New Roman" panose="02020603050405020304" pitchFamily="18" charset="0"/>
              </a:rPr>
              <a:t>S</a:t>
            </a: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erá que ela é uma mãe "natural” ou “inata”? </a:t>
            </a:r>
          </a:p>
          <a:p>
            <a:pPr lvl="1">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711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8BEF93-18A7-8C40-B128-F85F57A9B445}"/>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Os medos e o “relacionar-se primário”</a:t>
            </a:r>
          </a:p>
        </p:txBody>
      </p:sp>
      <p:sp>
        <p:nvSpPr>
          <p:cNvPr id="3" name="Espaço Reservado para Conteúdo 2">
            <a:extLst>
              <a:ext uri="{FF2B5EF4-FFF2-40B4-BE49-F238E27FC236}">
                <a16:creationId xmlns:a16="http://schemas.microsoft.com/office/drawing/2014/main" id="{72202CB8-0F01-A048-B1E8-7E8FA3A7662C}"/>
              </a:ext>
            </a:extLst>
          </p:cNvPr>
          <p:cNvSpPr>
            <a:spLocks noGrp="1"/>
          </p:cNvSpPr>
          <p:nvPr>
            <p:ph idx="1"/>
          </p:nvPr>
        </p:nvSpPr>
        <p:spPr/>
        <p:txBody>
          <a:bodyPr>
            <a:normAutofit fontScale="92500" lnSpcReduction="20000"/>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As mães em geral estão extremamente conscientes, mas também temerosas dos fracassos nessa tarefa do relacionar-se primário, que tende a ser altamente definida pela cultura e pode ser definida de maneiras que não são congruentes com as inclinações privadas da mãe.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Os medos envolvem questões como a mãe se sentir não-natural, inadequada, em desvantagem, deficiente, vazia, não-generosa ou deixando a desejar em alguns dos aspectos do repertorio humano de sentimentos e comportamentos, tais como ser incapaz de amar, não-espontânea ou egoísta.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preocupação em relação ao desenvolvimento psíquico do bebê resulta inevitavelmente de qualquer sentimento de fracasso nessa tarefa.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(Observem que aquilo que estou chamando de relacionar-se primário dura aproximadamente um ano e inclui a "preocupação materna primaria" de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que dura apenas semanas e meses após o nascimento, conforme formulado inicialmente.) </a:t>
            </a:r>
          </a:p>
          <a:p>
            <a:endParaRPr lang="pt-BR" dirty="0"/>
          </a:p>
        </p:txBody>
      </p:sp>
    </p:spTree>
    <p:extLst>
      <p:ext uri="{BB962C8B-B14F-4D97-AF65-F5344CB8AC3E}">
        <p14:creationId xmlns:p14="http://schemas.microsoft.com/office/powerpoint/2010/main" val="2613296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FD01BA-8F3B-0B49-BCD9-81859A151CA1}"/>
              </a:ext>
            </a:extLst>
          </p:cNvPr>
          <p:cNvSpPr>
            <a:spLocks noGrp="1"/>
          </p:cNvSpPr>
          <p:nvPr>
            <p:ph type="title"/>
          </p:nvPr>
        </p:nvSpPr>
        <p:spPr/>
        <p:txBody>
          <a:bodyPr>
            <a:normAutofit/>
          </a:bodyPr>
          <a:lstStyle/>
          <a:p>
            <a:pPr algn="ctr"/>
            <a:r>
              <a:rPr lang="pt-BR" sz="3200" b="1" dirty="0">
                <a:solidFill>
                  <a:srgbClr val="FF0000"/>
                </a:solidFill>
                <a:latin typeface="Times New Roman" panose="02020603050405020304" pitchFamily="18" charset="0"/>
                <a:cs typeface="Times New Roman" panose="02020603050405020304" pitchFamily="18" charset="0"/>
              </a:rPr>
              <a:t>5.3 O </a:t>
            </a:r>
            <a:r>
              <a:rPr lang="pt-BR"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tema-problema-fenômeno</a:t>
            </a:r>
            <a:r>
              <a:rPr lang="pt-BR" sz="3200" b="1" dirty="0">
                <a:solidFill>
                  <a:srgbClr val="FF0000"/>
                </a:solidFill>
                <a:latin typeface="Times New Roman" panose="02020603050405020304" pitchFamily="18" charset="0"/>
                <a:cs typeface="Times New Roman" panose="02020603050405020304" pitchFamily="18" charset="0"/>
              </a:rPr>
              <a:t> da matriz de apoio</a:t>
            </a:r>
            <a:endParaRPr lang="pt-BR" sz="3200" b="1" dirty="0">
              <a:solidFill>
                <a:srgbClr val="FF0000"/>
              </a:solidFill>
            </a:endParaRPr>
          </a:p>
        </p:txBody>
      </p:sp>
      <p:sp>
        <p:nvSpPr>
          <p:cNvPr id="3" name="Espaço Reservado para Conteúdo 2">
            <a:extLst>
              <a:ext uri="{FF2B5EF4-FFF2-40B4-BE49-F238E27FC236}">
                <a16:creationId xmlns:a16="http://schemas.microsoft.com/office/drawing/2014/main" id="{C0C79D10-619C-F042-9F8C-AAB56520325F}"/>
              </a:ext>
            </a:extLst>
          </p:cNvPr>
          <p:cNvSpPr>
            <a:spLocks noGrp="1"/>
          </p:cNvSpPr>
          <p:nvPr>
            <p:ph idx="1"/>
          </p:nvPr>
        </p:nvSpPr>
        <p:spPr/>
        <p:txBody>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0 terceiro tema se refere a necessidade da mãe de criar, permitir, aceitar e regular uma rede de apoio protetora, benigna, para que ela possa realizar plenamente as duas primeiras tarefas de manter o bebê vivo e promover seu desenvolvimento psíquico-afetivo.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Esse tema, o da matriz de apoio, e inevitável, dadas as imensas demandas que tanto o bebê quanta a sociedade fazem a mãe, sem proporcionar-lhe a necessária preparação e os meios para satisfazê-las.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0 relativo desaparecimento da família ampliada para ajudar a mãe não foi adequadamente substituído par nenhuma outra unidade social, e certamente também não por nenhuma estrutura médica ou de saúde.</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Portanto, existe uma pressão maior sobre o marido e o casal sozinho para proporcionar a necessária matriz de apoio, uma tarefa quase impossível. </a:t>
            </a:r>
          </a:p>
          <a:p>
            <a:endParaRPr lang="pt-BR" dirty="0"/>
          </a:p>
        </p:txBody>
      </p:sp>
    </p:spTree>
    <p:extLst>
      <p:ext uri="{BB962C8B-B14F-4D97-AF65-F5344CB8AC3E}">
        <p14:creationId xmlns:p14="http://schemas.microsoft.com/office/powerpoint/2010/main" val="2302249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A1172F-6E6B-6143-9524-05D6E43AB461}"/>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As redes de apoio no passado... isto era </a:t>
            </a:r>
            <a:r>
              <a:rPr lang="pt-BR" sz="3200" b="1" i="1" dirty="0">
                <a:latin typeface="Times New Roman" panose="02020603050405020304" pitchFamily="18" charset="0"/>
                <a:cs typeface="Times New Roman" panose="02020603050405020304" pitchFamily="18" charset="0"/>
              </a:rPr>
              <a:t>assunto de mulher</a:t>
            </a:r>
          </a:p>
        </p:txBody>
      </p:sp>
      <p:sp>
        <p:nvSpPr>
          <p:cNvPr id="3" name="Espaço Reservado para Conteúdo 2">
            <a:extLst>
              <a:ext uri="{FF2B5EF4-FFF2-40B4-BE49-F238E27FC236}">
                <a16:creationId xmlns:a16="http://schemas.microsoft.com/office/drawing/2014/main" id="{B9776DC9-B45D-7547-9B67-22D567B921C1}"/>
              </a:ext>
            </a:extLst>
          </p:cNvPr>
          <p:cNvSpPr>
            <a:spLocks noGrp="1"/>
          </p:cNvSpPr>
          <p:nvPr>
            <p:ph idx="1"/>
          </p:nvPr>
        </p:nvSpPr>
        <p:spPr/>
        <p:txBody>
          <a:bodyPr>
            <a:normAutofit lnSpcReduction="10000"/>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Tradicionalmente, a matriz de apoio, como a raiz do nome que escolhi sugere, era uma mulher e uma rede maternal.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Algumas das figuras que desempenharam ou ainda desempenham papeis centrais ou de apoio nessa matriz são as deusas da fecundidade, do nascimento ou das crianças, as parteiras (em francos,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sage-femme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isto e, mulher sabia), os anjos da guarda, as enfermeiras, as avos benevolentes, as tias e irmãs experientes, as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doulas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 de forma importante, a mãe da mãe (e só mais recentemente o marido).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0 nascimento era, tradicionalmente, "assunto de mulher", o mesmo acontecendo com os cuidados iniciais a criança, tanto entre os humanos como na maioria dos primatas.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Os homens eram mantidos a uma distância segura (para o bebê) e só gradualmente tinham tinham acesso a ele, na maioria das espécies. </a:t>
            </a:r>
          </a:p>
          <a:p>
            <a:endParaRPr lang="pt-BR" dirty="0"/>
          </a:p>
        </p:txBody>
      </p:sp>
    </p:spTree>
    <p:extLst>
      <p:ext uri="{BB962C8B-B14F-4D97-AF65-F5344CB8AC3E}">
        <p14:creationId xmlns:p14="http://schemas.microsoft.com/office/powerpoint/2010/main" val="3802937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303483-B979-F24A-BF0D-A61EFC34E503}"/>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Atualmente, o marido como parte da rede de apoio</a:t>
            </a:r>
          </a:p>
        </p:txBody>
      </p:sp>
      <p:sp>
        <p:nvSpPr>
          <p:cNvPr id="3" name="Espaço Reservado para Conteúdo 2">
            <a:extLst>
              <a:ext uri="{FF2B5EF4-FFF2-40B4-BE49-F238E27FC236}">
                <a16:creationId xmlns:a16="http://schemas.microsoft.com/office/drawing/2014/main" id="{2FA883DD-EA72-F743-855D-2E6E06B2B76B}"/>
              </a:ext>
            </a:extLst>
          </p:cNvPr>
          <p:cNvSpPr>
            <a:spLocks noGrp="1"/>
          </p:cNvSpPr>
          <p:nvPr>
            <p:ph idx="1"/>
          </p:nvPr>
        </p:nvSpPr>
        <p:spPr/>
        <p:txBody>
          <a:bodyPr>
            <a:noAutofit/>
          </a:bodyPr>
          <a:lstStyle/>
          <a:p>
            <a:pPr algn="just">
              <a:lnSpc>
                <a:spcPct val="150000"/>
              </a:lnSpc>
            </a:pPr>
            <a:r>
              <a:rPr lang="pt-BR" sz="2100" dirty="0">
                <a:effectLst/>
                <a:latin typeface="Times New Roman" panose="02020603050405020304" pitchFamily="18" charset="0"/>
                <a:ea typeface="Calibri" panose="020F0502020204030204" pitchFamily="34" charset="0"/>
                <a:cs typeface="Times New Roman" panose="02020603050405020304" pitchFamily="18" charset="0"/>
              </a:rPr>
              <a:t>Apesar da enorme importância do marido nessa matriz atualmente, é esclarecedor avaliar seu papel comparado ao das mulheres tradicionalmente incluídas nas funções da matriz de apoio. </a:t>
            </a:r>
          </a:p>
          <a:p>
            <a:pPr algn="just">
              <a:lnSpc>
                <a:spcPct val="150000"/>
              </a:lnSpc>
            </a:pPr>
            <a:r>
              <a:rPr lang="pt-BR" sz="2100" dirty="0">
                <a:effectLst/>
                <a:latin typeface="Times New Roman" panose="02020603050405020304" pitchFamily="18" charset="0"/>
                <a:ea typeface="Calibri" panose="020F0502020204030204" pitchFamily="34" charset="0"/>
                <a:cs typeface="Times New Roman" panose="02020603050405020304" pitchFamily="18" charset="0"/>
              </a:rPr>
              <a:t>A primeira função principal da matriz de apoio é proteger a mãe fisicamente, prover suas necessidades vitais e por algum tempo afastá-las das exigências da realidade externa para que ela possa dedicar-se (usando uma palavra tão apreciada por </a:t>
            </a:r>
            <a:r>
              <a:rPr lang="pt-BR" sz="2100" dirty="0" err="1">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2100" dirty="0">
                <a:effectLst/>
                <a:latin typeface="Times New Roman" panose="02020603050405020304" pitchFamily="18" charset="0"/>
                <a:ea typeface="Calibri" panose="020F0502020204030204" pitchFamily="34" charset="0"/>
                <a:cs typeface="Times New Roman" panose="02020603050405020304" pitchFamily="18" charset="0"/>
              </a:rPr>
              <a:t>) às duas primeiras tarefas. </a:t>
            </a:r>
          </a:p>
          <a:p>
            <a:pPr algn="just">
              <a:lnSpc>
                <a:spcPct val="150000"/>
              </a:lnSpc>
            </a:pPr>
            <a:r>
              <a:rPr lang="pt-BR" sz="2100" dirty="0">
                <a:effectLst/>
                <a:latin typeface="Times New Roman" panose="02020603050405020304" pitchFamily="18" charset="0"/>
                <a:ea typeface="Calibri" panose="020F0502020204030204" pitchFamily="34" charset="0"/>
                <a:cs typeface="Times New Roman" panose="02020603050405020304" pitchFamily="18" charset="0"/>
              </a:rPr>
              <a:t>0 marido sempre desempenhou um papel importante nessa função e desempenha um papel maior ainda agora em que a pequena família nuclear carrega a maior parte do peso. </a:t>
            </a:r>
            <a:endParaRPr lang="pt-BR"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3762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92D5AA-B0D1-E045-AFBA-6F14F8F51FF4}"/>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rede de apoio valoriza e educa a mãe</a:t>
            </a:r>
          </a:p>
        </p:txBody>
      </p:sp>
      <p:sp>
        <p:nvSpPr>
          <p:cNvPr id="3" name="Espaço Reservado para Conteúdo 2">
            <a:extLst>
              <a:ext uri="{FF2B5EF4-FFF2-40B4-BE49-F238E27FC236}">
                <a16:creationId xmlns:a16="http://schemas.microsoft.com/office/drawing/2014/main" id="{02B32148-0684-BF4B-BF95-D46344DBEA68}"/>
              </a:ext>
            </a:extLst>
          </p:cNvPr>
          <p:cNvSpPr>
            <a:spLocks noGrp="1"/>
          </p:cNvSpPr>
          <p:nvPr>
            <p:ph idx="1"/>
          </p:nvPr>
        </p:nvSpPr>
        <p:spPr/>
        <p:txBody>
          <a:bodyPr/>
          <a:lstStyle/>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 segunda função principal da matriz de apoio e mais psicológica e educativa.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 mãe precisa sentir-se cercada e apoiada, acompanhada, valorizada, apreciada, instruída e ajudada — cada um num grau diferente, de acordo com cada mãe.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0 aspecto de instrução é muito amplo.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Afinal de contas, aprender a ser mãe/pai é no melhor dos casos como um estágio.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Essas necessidades surgem em grande parte das condições culturais prevalentes nessa fase da vida na nossa sociedade. </a:t>
            </a:r>
          </a:p>
          <a:p>
            <a:endParaRPr lang="pt-BR" dirty="0"/>
          </a:p>
        </p:txBody>
      </p:sp>
    </p:spTree>
    <p:extLst>
      <p:ext uri="{BB962C8B-B14F-4D97-AF65-F5344CB8AC3E}">
        <p14:creationId xmlns:p14="http://schemas.microsoft.com/office/powerpoint/2010/main" val="402331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CFBE6-5310-0247-8C17-2816ED257DD4}"/>
              </a:ext>
            </a:extLst>
          </p:cNvPr>
          <p:cNvSpPr>
            <a:spLocks noGrp="1"/>
          </p:cNvSpPr>
          <p:nvPr>
            <p:ph type="title"/>
          </p:nvPr>
        </p:nvSpPr>
        <p:spPr/>
        <p:txBody>
          <a:bodyPr>
            <a:normAutofit/>
          </a:bodyPr>
          <a:lstStyle/>
          <a:p>
            <a:pPr algn="ct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Apresentação do Sumário</a:t>
            </a:r>
            <a:br>
              <a:rPr lang="pt-BR" sz="44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1D901ADB-660C-FC49-83B3-A5DFB783E7EC}"/>
              </a:ext>
            </a:extLst>
          </p:cNvPr>
          <p:cNvSpPr>
            <a:spLocks noGrp="1"/>
          </p:cNvSpPr>
          <p:nvPr>
            <p:ph idx="1"/>
          </p:nvPr>
        </p:nvSpPr>
        <p:spPr/>
        <p:txBody>
          <a:bodyPr>
            <a:normAutofit fontScale="92500" lnSpcReduction="10000"/>
          </a:bodyPr>
          <a:lstStyle/>
          <a:p>
            <a:pPr algn="just">
              <a:lnSpc>
                <a:spcPct val="150000"/>
              </a:lnSpc>
              <a:spcBef>
                <a:spcPts val="600"/>
              </a:spcBef>
            </a:pPr>
            <a:r>
              <a:rPr lang="pt-BR" sz="15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Introdução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Parte I. O SISTEMA CLÍNICO EM PSICOTERAPIA PARENTAL-INFANTIL</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1. Uma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visão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geral da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situação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clínica</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2. O mundo representacional dos pais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3. As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representações</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dos pais promulgadas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4. A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interação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pai-bebê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5. A natureza e a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formação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das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representações</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do bebê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6. As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representações</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do bebê Visto Clinicamente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7. O Terapeuta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Parte II. ABORDAGENS TERAPÊUTICAS EM PSICOTERAPIA PARENTAL-INFANTIL E SUAS COMUNIDADES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8. Abordagens que visam mudar a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situação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dos pais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Representações</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9. Abordagens que Visam Mudar os Comportamentos Interativos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10. Pontos em comum entre as diferentes abordagens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Parte III. SÍNTESE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b="1"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b="1" dirty="0">
                <a:effectLst/>
                <a:latin typeface="Times New Roman" panose="02020603050405020304" pitchFamily="18" charset="0"/>
                <a:ea typeface="Times New Roman" panose="02020603050405020304" pitchFamily="18" charset="0"/>
                <a:cs typeface="Times New Roman" panose="02020603050405020304" pitchFamily="18" charset="0"/>
              </a:rPr>
              <a:t> 11. A </a:t>
            </a:r>
            <a:r>
              <a:rPr lang="pt-BR" sz="1500" b="1" dirty="0" err="1">
                <a:effectLst/>
                <a:latin typeface="Times New Roman" panose="02020603050405020304" pitchFamily="18" charset="0"/>
                <a:ea typeface="Times New Roman" panose="02020603050405020304" pitchFamily="18" charset="0"/>
                <a:cs typeface="Times New Roman" panose="02020603050405020304" pitchFamily="18" charset="0"/>
              </a:rPr>
              <a:t>Constelação</a:t>
            </a:r>
            <a:r>
              <a:rPr lang="pt-BR" sz="1500" b="1" dirty="0">
                <a:effectLst/>
                <a:latin typeface="Times New Roman" panose="02020603050405020304" pitchFamily="18" charset="0"/>
                <a:ea typeface="Times New Roman" panose="02020603050405020304" pitchFamily="18" charset="0"/>
                <a:cs typeface="Times New Roman" panose="02020603050405020304" pitchFamily="18" charset="0"/>
              </a:rPr>
              <a:t> da Maternidade </a:t>
            </a:r>
            <a:endParaRPr lang="pt-BR" sz="1500" b="1"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Capítulo</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12. Algumas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implicações</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mais amplas para outras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situações</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500" dirty="0" err="1">
                <a:effectLst/>
                <a:latin typeface="Times New Roman" panose="02020603050405020304" pitchFamily="18" charset="0"/>
                <a:ea typeface="Times New Roman" panose="02020603050405020304" pitchFamily="18" charset="0"/>
                <a:cs typeface="Times New Roman" panose="02020603050405020304" pitchFamily="18" charset="0"/>
              </a:rPr>
              <a:t>clínicas</a:t>
            </a:r>
            <a:r>
              <a:rPr lang="pt-BR"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557229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5D0578-6AF4-9948-BB3B-E360C7B87FF7}"/>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Em que medida, atualmente, </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o marido cumpre a função de rede de apoio? </a:t>
            </a:r>
          </a:p>
        </p:txBody>
      </p:sp>
      <p:sp>
        <p:nvSpPr>
          <p:cNvPr id="3" name="Espaço Reservado para Conteúdo 2">
            <a:extLst>
              <a:ext uri="{FF2B5EF4-FFF2-40B4-BE49-F238E27FC236}">
                <a16:creationId xmlns:a16="http://schemas.microsoft.com/office/drawing/2014/main" id="{DC440FA9-C143-0B41-A246-9A89AD2B1E4D}"/>
              </a:ext>
            </a:extLst>
          </p:cNvPr>
          <p:cNvSpPr>
            <a:spLocks noGrp="1"/>
          </p:cNvSpPr>
          <p:nvPr>
            <p:ph idx="1"/>
          </p:nvPr>
        </p:nvSpPr>
        <p:spPr/>
        <p:txBody>
          <a:bodyPr/>
          <a:lstStyle/>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Sem essa forma de apoio, a função materna provavelmente ficara comprometida.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E essa função que uma sociedade feminina cumpriu tradicionalmente sob o nome "negócio de mulher".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0 marido moderno tenta assumir o vazio criado pela mudança na nossa história social, mas não se sabe em que extensão ele e capaz de fazer isso.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Nos retomaremos a este ponto mais tarde, ainda neste capítulo. </a:t>
            </a:r>
          </a:p>
          <a:p>
            <a:endParaRPr lang="pt-BR" dirty="0"/>
          </a:p>
        </p:txBody>
      </p:sp>
    </p:spTree>
    <p:extLst>
      <p:ext uri="{BB962C8B-B14F-4D97-AF65-F5344CB8AC3E}">
        <p14:creationId xmlns:p14="http://schemas.microsoft.com/office/powerpoint/2010/main" val="3346820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B92D8-B515-D146-84C3-0FDDAB9ED430}"/>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O marido (é) era empurrado para um segundo plano</a:t>
            </a:r>
          </a:p>
        </p:txBody>
      </p:sp>
      <p:sp>
        <p:nvSpPr>
          <p:cNvPr id="3" name="Espaço Reservado para Conteúdo 2">
            <a:extLst>
              <a:ext uri="{FF2B5EF4-FFF2-40B4-BE49-F238E27FC236}">
                <a16:creationId xmlns:a16="http://schemas.microsoft.com/office/drawing/2014/main" id="{08339E8C-B583-4D46-A777-268C21D250D5}"/>
              </a:ext>
            </a:extLst>
          </p:cNvPr>
          <p:cNvSpPr>
            <a:spLocks noGrp="1"/>
          </p:cNvSpPr>
          <p:nvPr>
            <p:ph idx="1"/>
          </p:nvPr>
        </p:nvSpPr>
        <p:spPr/>
        <p:txBody>
          <a:bodyPr/>
          <a:lstStyle/>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Após o nascimento de um bebê, o principal envolvimento psicológico ativo da mãe (além do envolvimento com o bebê) é geralmente com as figuras maternas da sua vida — aquelas figuras que em realidade ou na fantasia (para o bem ou para o mal) vão proporcionar os aspectos psicológicos e educativos da matriz de apoio.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Concomitantemente, existe menos envolvimento com as figuras masculinas tradicionais na vida da mãe e com os temas tradicionais associados a elas (por exemplo, temas sexuais e edípicos).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0 marido, embora mais necessário para certas coisas, como proteção e apoio, é empurrado para o segundo plano em troca de outras coisas, tais como experiência maternal. </a:t>
            </a:r>
          </a:p>
          <a:p>
            <a:endParaRPr lang="pt-BR" dirty="0"/>
          </a:p>
        </p:txBody>
      </p:sp>
    </p:spTree>
    <p:extLst>
      <p:ext uri="{BB962C8B-B14F-4D97-AF65-F5344CB8AC3E}">
        <p14:creationId xmlns:p14="http://schemas.microsoft.com/office/powerpoint/2010/main" val="4213848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B92D8-B515-D146-84C3-0FDDAB9ED430}"/>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Mas, atualmente, o marido pode ter outro lugar</a:t>
            </a:r>
            <a:br>
              <a:rPr lang="pt-BR" sz="3200" b="1" dirty="0">
                <a:latin typeface="Times New Roman" panose="02020603050405020304" pitchFamily="18" charset="0"/>
                <a:cs typeface="Times New Roman" panose="02020603050405020304" pitchFamily="18" charset="0"/>
              </a:rPr>
            </a:br>
            <a:endParaRPr lang="pt-BR" sz="3200" b="1"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08339E8C-B583-4D46-A777-268C21D250D5}"/>
              </a:ext>
            </a:extLst>
          </p:cNvPr>
          <p:cNvSpPr>
            <a:spLocks noGrp="1"/>
          </p:cNvSpPr>
          <p:nvPr>
            <p:ph idx="1"/>
          </p:nvPr>
        </p:nvSpPr>
        <p:spPr/>
        <p:txBody>
          <a:bodyPr/>
          <a:lstStyle/>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Para algumas de suas novas funções, ela precisa de uma mãe ou avó benevolente, mais do que precisa de um marido.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Se o marido e necessário para cumprir também esse papel (algo que ele só pode fazer muito inadequadamente), ele pode ser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maternalizado</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durante essa fase. As consequências desse desenvolvimento para o ajustamento posterior do casal não estão claras. Muitos casais "novos" (no sentido de compartilhar papéis) se sentem mais próximos e mais iguais quando o marido desempenhou um papel prático e psicológico importante e foi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maternalizado</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Isso pode ser uma experiência positiva. </a:t>
            </a:r>
          </a:p>
          <a:p>
            <a:endParaRPr lang="pt-BR" dirty="0"/>
          </a:p>
        </p:txBody>
      </p:sp>
    </p:spTree>
    <p:extLst>
      <p:ext uri="{BB962C8B-B14F-4D97-AF65-F5344CB8AC3E}">
        <p14:creationId xmlns:p14="http://schemas.microsoft.com/office/powerpoint/2010/main" val="362869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B84FCE-7287-5941-AEEC-850C874B73E0}"/>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O relacionamento da mãe com sua própria mãe</a:t>
            </a:r>
          </a:p>
        </p:txBody>
      </p:sp>
      <p:sp>
        <p:nvSpPr>
          <p:cNvPr id="3" name="Espaço Reservado para Conteúdo 2">
            <a:extLst>
              <a:ext uri="{FF2B5EF4-FFF2-40B4-BE49-F238E27FC236}">
                <a16:creationId xmlns:a16="http://schemas.microsoft.com/office/drawing/2014/main" id="{0E155665-DF64-0A46-BFC1-64DAE288F296}"/>
              </a:ext>
            </a:extLst>
          </p:cNvPr>
          <p:cNvSpPr>
            <a:spLocks noGrp="1"/>
          </p:cNvSpPr>
          <p:nvPr>
            <p:ph idx="1"/>
          </p:nvPr>
        </p:nvSpPr>
        <p:spPr/>
        <p:txBody>
          <a:bodyPr>
            <a:normAutofit lnSpcReduction="10000"/>
          </a:bodyPr>
          <a:lstStyle/>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Clinicamente, há muito tempo se percebeu que o relacionamento da nova mãe com sua própria mãe sofre uma reativação e reorganização durante essa época, com a necessária formação de modelos positivos e negativos de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maternagem</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Muitos autores comentaram e aprofundaram nosso entendimento desse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reenvolvimento</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com a mãe. Apesar de suas perspectivas diversas e diferentes explicações e avalia</a:t>
            </a:r>
            <a:r>
              <a:rPr lang="pt-BR" sz="2000" dirty="0">
                <a:latin typeface="Times New Roman" panose="02020603050405020304" pitchFamily="18" charset="0"/>
                <a:ea typeface="Calibri" panose="020F0502020204030204" pitchFamily="34" charset="0"/>
                <a:cs typeface="Times New Roman" panose="02020603050405020304" pitchFamily="18" charset="0"/>
              </a:rPr>
              <a:t>çõ</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es, eles concordam que existe um novo engajamento com as figuras maternas durante a fase da constelação da maternidade (por exemplo,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Benedek</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1959;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Block</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1991;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Chodorow</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1978; de Beauvoir, 1953;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Deutsch</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1945;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Gilligan</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1982;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1971).</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Ainda existem muitos assuntos de mulher para serem tratados, ainda que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intrapsíquicamente</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pt-BR" dirty="0"/>
          </a:p>
        </p:txBody>
      </p:sp>
    </p:spTree>
    <p:extLst>
      <p:ext uri="{BB962C8B-B14F-4D97-AF65-F5344CB8AC3E}">
        <p14:creationId xmlns:p14="http://schemas.microsoft.com/office/powerpoint/2010/main" val="3849660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3BD85A-CB90-7B4E-8C0E-BA6CFE461A9C}"/>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Ser mãe e teoria do apego</a:t>
            </a:r>
          </a:p>
        </p:txBody>
      </p:sp>
      <p:sp>
        <p:nvSpPr>
          <p:cNvPr id="3" name="Espaço Reservado para Conteúdo 2">
            <a:extLst>
              <a:ext uri="{FF2B5EF4-FFF2-40B4-BE49-F238E27FC236}">
                <a16:creationId xmlns:a16="http://schemas.microsoft.com/office/drawing/2014/main" id="{906F4F9B-750A-D84B-B553-64747124ED41}"/>
              </a:ext>
            </a:extLst>
          </p:cNvPr>
          <p:cNvSpPr>
            <a:spLocks noGrp="1"/>
          </p:cNvSpPr>
          <p:nvPr>
            <p:ph idx="1"/>
          </p:nvPr>
        </p:nvSpPr>
        <p:spPr/>
        <p:txBody>
          <a:bodyPr>
            <a:normAutofit/>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essa luz, o recente trabalho sobre os padrões de apego das novas mães às suas mães é corroborativo e não surpreende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Fonagy</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 colaboradores, 1991; Grossmann e Grossmann, 1991;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Main</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Goldwyn</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1985;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Zeanah</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Mammen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Lieberman, 1993).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Como vimos no capítulo 2, um dos melhores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preditores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do padrão de apego que vai emergir entre a mãe e seu bebê de 12 meses 6 a maneira pela qual a mãe fala atualmente sobre a pr6pria mãe e sobre sua experiência de ter sido cuidada por essa mãe quando criança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Adult</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Attachment</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Interview</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Main</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Goldwyn</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1985).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atual distância emocional e a atmosfera estabelecida pela mãe em relação a sua mãe, mais sua capacidade de refletir sobre esse relacionamento e suas memórias, tornam-se fatores importantes.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Seu relacionamento com a mãe é emaranhado, autônomo ou rejeitador? </a:t>
            </a:r>
          </a:p>
          <a:p>
            <a:endParaRPr lang="pt-BR" dirty="0"/>
          </a:p>
        </p:txBody>
      </p:sp>
    </p:spTree>
    <p:extLst>
      <p:ext uri="{BB962C8B-B14F-4D97-AF65-F5344CB8AC3E}">
        <p14:creationId xmlns:p14="http://schemas.microsoft.com/office/powerpoint/2010/main" val="3049590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3BD85A-CB90-7B4E-8C0E-BA6CFE461A9C}"/>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mãe da mãe para a mãe</a:t>
            </a:r>
          </a:p>
        </p:txBody>
      </p:sp>
      <p:sp>
        <p:nvSpPr>
          <p:cNvPr id="3" name="Espaço Reservado para Conteúdo 2">
            <a:extLst>
              <a:ext uri="{FF2B5EF4-FFF2-40B4-BE49-F238E27FC236}">
                <a16:creationId xmlns:a16="http://schemas.microsoft.com/office/drawing/2014/main" id="{906F4F9B-750A-D84B-B553-64747124ED41}"/>
              </a:ext>
            </a:extLst>
          </p:cNvPr>
          <p:cNvSpPr>
            <a:spLocks noGrp="1"/>
          </p:cNvSpPr>
          <p:nvPr>
            <p:ph idx="1"/>
          </p:nvPr>
        </p:nvSpPr>
        <p:spPr/>
        <p:txBody>
          <a:bodyPr>
            <a:normAutofit/>
          </a:bodyPr>
          <a:lstStyle/>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Com efeito, o atual relacionamento da nova mãe com a totalidade da experiência de ter sido cuidada por sua mãe torna-se a maior influencia sobre seu comportamento materno em relação ao seu bebê.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De maneira semelhante, pesquisadores como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Massimo</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Ammaniti</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(1991, 1994), Charles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Zeanah</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e colaboradores (1986, 1993), Graziella Fava-</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Vizziello</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e colaboradores (1992, 1993) e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Dieter</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Burgin</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(comunicação pessoal, 1994), ao traçar as representações da mãe sobre sua mãe durante a gravidez e após o nascimento do bebê, observam que as percepções da nova mãe da própria mãe sofrem grandes alterações, sugerindo que esses relacionamentos são o objeto de reelaboração ativa e intensa durante esse período da vida. </a:t>
            </a:r>
          </a:p>
          <a:p>
            <a:endParaRPr lang="pt-BR" dirty="0"/>
          </a:p>
        </p:txBody>
      </p:sp>
    </p:spTree>
    <p:extLst>
      <p:ext uri="{BB962C8B-B14F-4D97-AF65-F5344CB8AC3E}">
        <p14:creationId xmlns:p14="http://schemas.microsoft.com/office/powerpoint/2010/main" val="3058990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01850B-C215-CD42-B1CA-04833C53FD1E}"/>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O julgamento da matriz de apoio.</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Surgem novos medos e novas perturbações na mãe.</a:t>
            </a:r>
          </a:p>
        </p:txBody>
      </p:sp>
      <p:sp>
        <p:nvSpPr>
          <p:cNvPr id="3" name="Espaço Reservado para Conteúdo 2">
            <a:extLst>
              <a:ext uri="{FF2B5EF4-FFF2-40B4-BE49-F238E27FC236}">
                <a16:creationId xmlns:a16="http://schemas.microsoft.com/office/drawing/2014/main" id="{37683907-4F8E-7347-A0D0-B0D75CA3B0B0}"/>
              </a:ext>
            </a:extLst>
          </p:cNvPr>
          <p:cNvSpPr>
            <a:spLocks noGrp="1"/>
          </p:cNvSpPr>
          <p:nvPr>
            <p:ph idx="1"/>
          </p:nvPr>
        </p:nvSpPr>
        <p:spPr/>
        <p:txBody>
          <a:bodyPr>
            <a:normAutofit fontScale="92500" lnSpcReduction="20000"/>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 nesse contexto que surge uma serie de medos, desejos, motivos, sentimentos e ideias específicos.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principal fonte de medo é a incapacidade de criar ou manter uma matriz de apoio.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mãe pode ser criticada ou considerada como deixando a desejar como mãe, ou pode ser julgada destrutiva assim como inadequada, pela matriz de apoio.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matriz pode criticar, desvalorizar, ou inclusive abandoná-la.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Um ou mais membros da matriz de apoio podem solapar, sabotar ou superar a mãe em seu papel de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maternagem</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com o resultado de que a mãe sente a perda do bebê ou do amor do bebê.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mãe pode ter de pagar um preço emocional alto demais para manter o apoio da matriz. Por exemplo, ela talvez tenha de ficar dependente, ou subserviente, ou fundida com a sua mãe para recrutar e manter seu apoio. 0 preço normalmente é pago em termos de autoestima, autonomia, independência ou dignidade. </a:t>
            </a:r>
          </a:p>
          <a:p>
            <a:endParaRPr lang="pt-BR" dirty="0"/>
          </a:p>
        </p:txBody>
      </p:sp>
    </p:spTree>
    <p:extLst>
      <p:ext uri="{BB962C8B-B14F-4D97-AF65-F5344CB8AC3E}">
        <p14:creationId xmlns:p14="http://schemas.microsoft.com/office/powerpoint/2010/main" val="3324010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F4345-21E7-0A42-B39C-8804D14F4D87}"/>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Possíveis medos em relação ao marido.</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O casal corre riscos como casal</a:t>
            </a:r>
          </a:p>
        </p:txBody>
      </p:sp>
      <p:sp>
        <p:nvSpPr>
          <p:cNvPr id="3" name="Espaço Reservado para Conteúdo 2">
            <a:extLst>
              <a:ext uri="{FF2B5EF4-FFF2-40B4-BE49-F238E27FC236}">
                <a16:creationId xmlns:a16="http://schemas.microsoft.com/office/drawing/2014/main" id="{1207459F-204D-9343-9110-867718B14FDF}"/>
              </a:ext>
            </a:extLst>
          </p:cNvPr>
          <p:cNvSpPr>
            <a:spLocks noGrp="1"/>
          </p:cNvSpPr>
          <p:nvPr>
            <p:ph idx="1"/>
          </p:nvPr>
        </p:nvSpPr>
        <p:spPr/>
        <p:txBody>
          <a:bodyPr>
            <a:noAutofit/>
          </a:bodyPr>
          <a:lstStyle/>
          <a:p>
            <a:pPr>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Ela pode temer que o marido passe a competir com ela como pai ou competir com o bebê pela sua atenção ("a </a:t>
            </a:r>
            <a:r>
              <a:rPr lang="pt-BR" sz="1400" dirty="0" err="1">
                <a:effectLst/>
                <a:latin typeface="Times New Roman" panose="02020603050405020304" pitchFamily="18" charset="0"/>
                <a:ea typeface="Calibri" panose="020F0502020204030204" pitchFamily="34" charset="0"/>
                <a:cs typeface="Times New Roman" panose="02020603050405020304" pitchFamily="18" charset="0"/>
              </a:rPr>
              <a:t>sindrome</a:t>
            </a: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-do-marido-como-o-segundo-bebê"); </a:t>
            </a:r>
          </a:p>
          <a:p>
            <a:pPr>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ela pode ter medo de </a:t>
            </a:r>
            <a:r>
              <a:rPr lang="pt-BR" sz="1400" dirty="0" err="1">
                <a:effectLst/>
                <a:latin typeface="Times New Roman" panose="02020603050405020304" pitchFamily="18" charset="0"/>
                <a:ea typeface="Calibri" panose="020F0502020204030204" pitchFamily="34" charset="0"/>
                <a:cs typeface="Times New Roman" panose="02020603050405020304" pitchFamily="18" charset="0"/>
              </a:rPr>
              <a:t>superparentaliza-lo</a:t>
            </a: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400" dirty="0" err="1">
                <a:effectLst/>
                <a:latin typeface="Times New Roman" panose="02020603050405020304" pitchFamily="18" charset="0"/>
                <a:ea typeface="Calibri" panose="020F0502020204030204" pitchFamily="34" charset="0"/>
                <a:cs typeface="Times New Roman" panose="02020603050405020304" pitchFamily="18" charset="0"/>
              </a:rPr>
              <a:t>supermaternaliza-lo</a:t>
            </a: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ou ela pode temer que ele fuja, decida cair fora ou buscar satisfação de suas necessidades em outro lugar.</a:t>
            </a:r>
          </a:p>
          <a:p>
            <a:pPr>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0 casal tem uma equação difícil para equilibrar. </a:t>
            </a:r>
          </a:p>
          <a:p>
            <a:pPr lvl="1">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0 marido é necessário como uma proteção e um para-choque físico e prático, como um apoio psicológico e como um marido homem. </a:t>
            </a:r>
          </a:p>
          <a:p>
            <a:pPr lvl="1">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A esposa desempenha os papéis complementares. </a:t>
            </a:r>
          </a:p>
          <a:p>
            <a:pPr lvl="1">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Esses diferentes papéis não são necessariamente compatíveis e muitas vezes estão fora de sincronia para os dois parceiros. </a:t>
            </a:r>
          </a:p>
          <a:p>
            <a:pPr lvl="1">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A capacidade do casal de negociar as frequentes mudanças nos papéis apropriados será instrumental no estabelecimento de seus estilos de adaptabilidade e manejo em seu futuro como casal.</a:t>
            </a:r>
            <a:r>
              <a:rPr lang="pt-BR" sz="1400" dirty="0">
                <a:effectLst/>
                <a:latin typeface="Times New Roman" panose="02020603050405020304" pitchFamily="18" charset="0"/>
                <a:cs typeface="Times New Roman" panose="02020603050405020304" pitchFamily="18" charset="0"/>
              </a:rPr>
              <a:t> </a:t>
            </a:r>
            <a:endParaRPr lang="pt-B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710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90DE0B-6A25-CF4C-9510-2F5C69DE8CC5}"/>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Mas, porque o marido não pode, simplesmente, cumprir seu papel? </a:t>
            </a:r>
          </a:p>
        </p:txBody>
      </p:sp>
      <p:sp>
        <p:nvSpPr>
          <p:cNvPr id="3" name="Espaço Reservado para Conteúdo 2">
            <a:extLst>
              <a:ext uri="{FF2B5EF4-FFF2-40B4-BE49-F238E27FC236}">
                <a16:creationId xmlns:a16="http://schemas.microsoft.com/office/drawing/2014/main" id="{B3B96A32-9CC1-2849-B442-4D0BF11CEECE}"/>
              </a:ext>
            </a:extLst>
          </p:cNvPr>
          <p:cNvSpPr>
            <a:spLocks noGrp="1"/>
          </p:cNvSpPr>
          <p:nvPr>
            <p:ph idx="1"/>
          </p:nvPr>
        </p:nvSpPr>
        <p:spPr/>
        <p:txBody>
          <a:bodyPr>
            <a:normAutofit/>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Poderíamos perguntar: por que o marido não pode simplesmente cumprir o papel de apoio psicológico como marido e como homem?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Por que esse papel é necessariamente parental e, ainda mais, maternal?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Teoricamente ele poderia.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Mas na extensão em que a nova mãe foi cuidada principalmente por</a:t>
            </a:r>
            <a:r>
              <a:rPr lang="pt-BR" sz="1800" dirty="0">
                <a:latin typeface="Times New Roman" panose="02020603050405020304" pitchFamily="18"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uma mulher (sua mãe), ela vai precisar de e buscar uma figura materna como uma parte crucial da matriz de apoio quando tiver seu bebê.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Algumas das razões para isso são explicadas posteriormente a este capítulo, na discussão sobre o contexto evocativo presente da constelação da maternidade. </a:t>
            </a:r>
          </a:p>
          <a:p>
            <a:endParaRPr lang="pt-BR" dirty="0"/>
          </a:p>
        </p:txBody>
      </p:sp>
    </p:spTree>
    <p:extLst>
      <p:ext uri="{BB962C8B-B14F-4D97-AF65-F5344CB8AC3E}">
        <p14:creationId xmlns:p14="http://schemas.microsoft.com/office/powerpoint/2010/main" val="1569206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r>
              <a:rPr lang="pt-BR" sz="2800" b="1" dirty="0">
                <a:solidFill>
                  <a:srgbClr val="FF0000"/>
                </a:solidFill>
                <a:latin typeface="Times New Roman" panose="02020603050405020304" pitchFamily="18" charset="0"/>
                <a:cs typeface="Times New Roman" panose="02020603050405020304" pitchFamily="18" charset="0"/>
              </a:rPr>
              <a:t>5.4 O </a:t>
            </a:r>
            <a:r>
              <a:rPr lang="pt-BR"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tema-problema-fenômeno</a:t>
            </a:r>
            <a:r>
              <a:rPr lang="pt-BR" sz="2800" b="1" dirty="0">
                <a:solidFill>
                  <a:srgbClr val="FF0000"/>
                </a:solidFill>
                <a:latin typeface="Times New Roman" panose="02020603050405020304" pitchFamily="18" charset="0"/>
                <a:cs typeface="Times New Roman" panose="02020603050405020304" pitchFamily="18" charset="0"/>
              </a:rPr>
              <a:t> da reorganização da identidade</a:t>
            </a: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lvl="1"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0 quarto tema se refere a necessidade da mãe de transformar e reorganizar sua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auto-identidade</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lvl="1"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Em essência, a nova mãe deve mudar seu centro de identidade de filha para mãe, de esposa para progenitora, de profissional para mãe de família, de uma geração para a precedente. </a:t>
            </a:r>
          </a:p>
          <a:p>
            <a:pPr lvl="1"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 menos que ela consiga realizar essas transformações, as outras três tarefas da constelação da maternidade ficarão comprometidas. </a:t>
            </a:r>
          </a:p>
          <a:p>
            <a:pPr lvl="1"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Esse tema de reorganização da identidade e tanto uma causa quanto um produto do desenvolvimento com as figuras maternas da matriz de apoio recém-discutida. </a:t>
            </a:r>
          </a:p>
          <a:p>
            <a:pPr lvl="1">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60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990C6-9453-4344-987E-3E16700064F6}"/>
              </a:ext>
            </a:extLst>
          </p:cNvPr>
          <p:cNvSpPr>
            <a:spLocks noGrp="1"/>
          </p:cNvSpPr>
          <p:nvPr>
            <p:ph type="title"/>
          </p:nvPr>
        </p:nvSpPr>
        <p:spPr/>
        <p:txBody>
          <a:bodyPr>
            <a:normAutofit/>
          </a:bodyPr>
          <a:lstStyle/>
          <a:p>
            <a:pPr algn="ct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Delimitação de foco de trabalho, </a:t>
            </a:r>
            <a:br>
              <a:rPr lang="pt-BR" sz="2400" dirty="0">
                <a:effectLst/>
                <a:latin typeface="Times New Roman" panose="02020603050405020304" pitchFamily="18" charset="0"/>
                <a:ea typeface="Calibri" panose="020F0502020204030204" pitchFamily="34" charset="0"/>
                <a:cs typeface="Times New Roman" panose="02020603050405020304" pitchFamily="18" charset="0"/>
              </a:rPr>
            </a:b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Stern, D. (1997). </a:t>
            </a: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“Capítulo 11. </a:t>
            </a:r>
            <a:r>
              <a:rPr lang="pt-BR" sz="2400" b="1" dirty="0">
                <a:latin typeface="Times New Roman" panose="02020603050405020304" pitchFamily="18" charset="0"/>
                <a:ea typeface="Calibri" panose="020F0502020204030204" pitchFamily="34" charset="0"/>
                <a:cs typeface="Times New Roman" panose="02020603050405020304" pitchFamily="18" charset="0"/>
              </a:rPr>
              <a:t>A</a:t>
            </a: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400" b="1" dirty="0">
                <a:latin typeface="Times New Roman" panose="02020603050405020304" pitchFamily="18" charset="0"/>
                <a:ea typeface="Calibri" panose="020F0502020204030204" pitchFamily="34" charset="0"/>
                <a:cs typeface="Times New Roman" panose="02020603050405020304" pitchFamily="18" charset="0"/>
              </a:rPr>
              <a:t>C</a:t>
            </a: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onstelação da Maternidade”.</a:t>
            </a:r>
            <a:br>
              <a:rPr lang="pt-BR" sz="2400" dirty="0">
                <a:effectLst/>
                <a:latin typeface="Times New Roman" panose="02020603050405020304" pitchFamily="18" charset="0"/>
                <a:ea typeface="Calibri" panose="020F0502020204030204" pitchFamily="34" charset="0"/>
                <a:cs typeface="Times New Roman" panose="02020603050405020304" pitchFamily="18" charset="0"/>
              </a:rPr>
            </a:b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In</a:t>
            </a:r>
            <a:r>
              <a:rPr lang="pt-BR" sz="2400" dirty="0">
                <a:latin typeface="Times New Roman" panose="02020603050405020304" pitchFamily="18" charset="0"/>
                <a:ea typeface="Calibri" panose="020F0502020204030204" pitchFamily="34" charset="0"/>
                <a:cs typeface="Times New Roman" panose="02020603050405020304" pitchFamily="18" charset="0"/>
              </a:rPr>
              <a:t>:</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400" i="1" dirty="0">
                <a:effectLst/>
                <a:latin typeface="Times New Roman" panose="02020603050405020304" pitchFamily="18" charset="0"/>
                <a:ea typeface="Calibri" panose="020F0502020204030204" pitchFamily="34" charset="0"/>
                <a:cs typeface="Times New Roman" panose="02020603050405020304" pitchFamily="18" charset="0"/>
              </a:rPr>
              <a:t>A Constelação da Maternidade</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Artes Médicas.  </a:t>
            </a:r>
            <a:endParaRPr lang="pt-BR" sz="2400" dirty="0"/>
          </a:p>
        </p:txBody>
      </p:sp>
      <p:sp>
        <p:nvSpPr>
          <p:cNvPr id="3" name="Espaço Reservado para Conteúdo 2">
            <a:extLst>
              <a:ext uri="{FF2B5EF4-FFF2-40B4-BE49-F238E27FC236}">
                <a16:creationId xmlns:a16="http://schemas.microsoft.com/office/drawing/2014/main" id="{43FA8AB7-4F20-EB45-9EFF-92500F453C25}"/>
              </a:ext>
            </a:extLst>
          </p:cNvPr>
          <p:cNvSpPr>
            <a:spLocks noGrp="1"/>
          </p:cNvSpPr>
          <p:nvPr>
            <p:ph idx="1"/>
          </p:nvPr>
        </p:nvSpPr>
        <p:spPr/>
        <p:txBody>
          <a:bodyPr>
            <a:normAutofit fontScale="47500" lnSpcReduction="20000"/>
          </a:bodyPr>
          <a:lstStyle/>
          <a:p>
            <a:pPr algn="just">
              <a:lnSpc>
                <a:spcPct val="150000"/>
              </a:lnSpc>
              <a:spcBef>
                <a:spcPts val="600"/>
              </a:spcBef>
            </a:pPr>
            <a:r>
              <a:rPr lang="pt-BR" sz="3200" dirty="0">
                <a:latin typeface="Times New Roman" panose="02020603050405020304" pitchFamily="18" charset="0"/>
                <a:ea typeface="Times New Roman" panose="02020603050405020304" pitchFamily="18" charset="0"/>
                <a:cs typeface="Times New Roman" panose="02020603050405020304" pitchFamily="18" charset="0"/>
              </a:rPr>
              <a:t>O </a:t>
            </a: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Capítulo 11 do livro discute a "Constelação da Maternidade", descrevendo uma reorganização psíquica única que ocorre nas mães após o nascimento de um filho, especialmente o primeiro. </a:t>
            </a:r>
          </a:p>
          <a:p>
            <a:pPr algn="just">
              <a:lnSpc>
                <a:spcPct val="150000"/>
              </a:lnSpc>
              <a:spcBef>
                <a:spcPts val="600"/>
              </a:spcBef>
            </a:pP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Esse estado temporário é dominante e influencia tendências de ação, sensibilidades, fantasias, medos e desejos da mãe, </a:t>
            </a:r>
          </a:p>
          <a:p>
            <a:pPr lvl="2" algn="just">
              <a:lnSpc>
                <a:spcPct val="150000"/>
              </a:lnSpc>
              <a:spcBef>
                <a:spcPts val="600"/>
              </a:spcBef>
            </a:pP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exigindo uma abordagem terapêutica diferenciada. </a:t>
            </a:r>
          </a:p>
          <a:p>
            <a:pPr algn="just">
              <a:lnSpc>
                <a:spcPct val="150000"/>
              </a:lnSpc>
              <a:spcBef>
                <a:spcPts val="600"/>
              </a:spcBef>
            </a:pP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A constelação envolve três preocupações principais: </a:t>
            </a:r>
          </a:p>
          <a:p>
            <a:pPr lvl="1" algn="just">
              <a:lnSpc>
                <a:spcPct val="150000"/>
              </a:lnSpc>
              <a:spcBef>
                <a:spcPts val="600"/>
              </a:spcBef>
            </a:pP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o diálogo da mãe com sua própria mãe, </a:t>
            </a:r>
          </a:p>
          <a:p>
            <a:pPr lvl="1" algn="just">
              <a:lnSpc>
                <a:spcPct val="150000"/>
              </a:lnSpc>
              <a:spcBef>
                <a:spcPts val="600"/>
              </a:spcBef>
            </a:pP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consigo mesma como mãe </a:t>
            </a:r>
          </a:p>
          <a:p>
            <a:pPr lvl="1" algn="just">
              <a:lnSpc>
                <a:spcPct val="150000"/>
              </a:lnSpc>
              <a:spcBef>
                <a:spcPts val="600"/>
              </a:spcBef>
            </a:pP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e com seu bebê.</a:t>
            </a:r>
          </a:p>
          <a:p>
            <a:pPr algn="just">
              <a:lnSpc>
                <a:spcPct val="150000"/>
              </a:lnSpc>
              <a:spcBef>
                <a:spcPts val="600"/>
              </a:spcBef>
            </a:pP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Essas mudanças profundas realinham interesses e identidades da mãe, focando mais em sua função materna e no bem-estar do filho. </a:t>
            </a:r>
          </a:p>
          <a:p>
            <a:pPr algn="just">
              <a:lnSpc>
                <a:spcPct val="150000"/>
              </a:lnSpc>
              <a:spcBef>
                <a:spcPts val="600"/>
              </a:spcBef>
            </a:pPr>
            <a:r>
              <a:rPr lang="pt-BR" sz="3200" dirty="0">
                <a:latin typeface="Times New Roman" panose="02020603050405020304" pitchFamily="18" charset="0"/>
                <a:ea typeface="Times New Roman" panose="02020603050405020304" pitchFamily="18" charset="0"/>
                <a:cs typeface="Times New Roman" panose="02020603050405020304" pitchFamily="18" charset="0"/>
              </a:rPr>
              <a:t>Este </a:t>
            </a:r>
            <a:r>
              <a:rPr lang="pt-BR" sz="3200" dirty="0">
                <a:effectLst/>
                <a:latin typeface="Times New Roman" panose="02020603050405020304" pitchFamily="18" charset="0"/>
                <a:ea typeface="Times New Roman" panose="02020603050405020304" pitchFamily="18" charset="0"/>
                <a:cs typeface="Times New Roman" panose="02020603050405020304" pitchFamily="18" charset="0"/>
              </a:rPr>
              <a:t>capítulo aborda também a importância de compreender essa constelação para a prática clínica, ressaltando o papel do apoio social e cultural na formação da experiência materna.</a:t>
            </a:r>
            <a:endParaRPr lang="pt-BR"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6371962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F4271-683F-1749-AA17-5EBE16DD5F10}"/>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A mulher-mãe se reorganiza em função da sua história</a:t>
            </a:r>
            <a:br>
              <a:rPr lang="pt-BR" sz="2800" b="1" dirty="0">
                <a:latin typeface="Times New Roman" panose="02020603050405020304" pitchFamily="18" charset="0"/>
                <a:cs typeface="Times New Roman" panose="02020603050405020304" pitchFamily="18" charset="0"/>
              </a:rPr>
            </a:br>
            <a:r>
              <a:rPr lang="pt-BR" sz="2800" b="1" dirty="0">
                <a:latin typeface="Times New Roman" panose="02020603050405020304" pitchFamily="18" charset="0"/>
                <a:cs typeface="Times New Roman" panose="02020603050405020304" pitchFamily="18" charset="0"/>
              </a:rPr>
              <a:t>Aqui fica mais evidente uma “transmissão </a:t>
            </a:r>
            <a:r>
              <a:rPr lang="pt-BR" sz="2800" b="1" dirty="0" err="1">
                <a:latin typeface="Times New Roman" panose="02020603050405020304" pitchFamily="18" charset="0"/>
                <a:cs typeface="Times New Roman" panose="02020603050405020304" pitchFamily="18" charset="0"/>
              </a:rPr>
              <a:t>transgeracional</a:t>
            </a:r>
            <a:r>
              <a:rPr lang="pt-BR" sz="2800" b="1" dirty="0">
                <a:latin typeface="Times New Roman" panose="02020603050405020304" pitchFamily="18" charset="0"/>
                <a:cs typeface="Times New Roman" panose="02020603050405020304" pitchFamily="18" charset="0"/>
              </a:rPr>
              <a:t>”</a:t>
            </a:r>
          </a:p>
        </p:txBody>
      </p:sp>
      <p:sp>
        <p:nvSpPr>
          <p:cNvPr id="3" name="Espaço Reservado para Conteúdo 2">
            <a:extLst>
              <a:ext uri="{FF2B5EF4-FFF2-40B4-BE49-F238E27FC236}">
                <a16:creationId xmlns:a16="http://schemas.microsoft.com/office/drawing/2014/main" id="{6CF69B84-FE8A-1F4B-9459-7DF2A478B387}"/>
              </a:ext>
            </a:extLst>
          </p:cNvPr>
          <p:cNvSpPr>
            <a:spLocks noGrp="1"/>
          </p:cNvSpPr>
          <p:nvPr>
            <p:ph idx="1"/>
          </p:nvPr>
        </p:nvSpPr>
        <p:spPr/>
        <p:txBody>
          <a:bodyPr>
            <a:normAutofit fontScale="92500"/>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Essa reorganização é uma necessidade obvia para que a mãe, na verdade, altera seus investimentos emocionais, sua distribuição de tempo e energia, e suas atividades.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nova identidade como mãe, progenitora, mãe de família e assim por diante, exige um novo trabalho mental.</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necessidade de modelos é evidente, e ela vai reviver a longa história de suas identificações com a própria mãe e com outras figuras parentais/maternais em busca dos modelos necessários. Alguns poderão se tomar modelos negativos, mas serão, não obstante, ainda  modelos.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 novamente, o “foco em” e a preocupação com outras figuras maternas em sua vida provavelmente serão intensos.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0 processo de transmissão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intergeracional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assume o controle e não é tão misterioso, quando pensamos no bebê e nas interações da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maternagem</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em termos de um contexto evocativo. </a:t>
            </a:r>
          </a:p>
          <a:p>
            <a:endParaRPr lang="pt-BR" dirty="0"/>
          </a:p>
        </p:txBody>
      </p:sp>
    </p:spTree>
    <p:extLst>
      <p:ext uri="{BB962C8B-B14F-4D97-AF65-F5344CB8AC3E}">
        <p14:creationId xmlns:p14="http://schemas.microsoft.com/office/powerpoint/2010/main" val="3226576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r>
              <a:rPr lang="pt-BR" sz="2800" b="1" dirty="0">
                <a:latin typeface="Times New Roman" panose="02020603050405020304" pitchFamily="18" charset="0"/>
                <a:cs typeface="Times New Roman" panose="02020603050405020304" pitchFamily="18" charset="0"/>
              </a:rPr>
              <a:t>O </a:t>
            </a:r>
            <a:r>
              <a:rPr lang="pt-BR" sz="2800" b="1" i="1" dirty="0">
                <a:latin typeface="Times New Roman" panose="02020603050405020304" pitchFamily="18" charset="0"/>
                <a:cs typeface="Times New Roman" panose="02020603050405020304" pitchFamily="18" charset="0"/>
              </a:rPr>
              <a:t>contexto evocativo </a:t>
            </a:r>
            <a:r>
              <a:rPr lang="pt-BR" sz="2800" b="1" dirty="0">
                <a:latin typeface="Times New Roman" panose="02020603050405020304" pitchFamily="18" charset="0"/>
                <a:cs typeface="Times New Roman" panose="02020603050405020304" pitchFamily="18" charset="0"/>
              </a:rPr>
              <a:t>presente e seu papel na transformação da identidade</a:t>
            </a: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As reflexões que vêm, a seguir, são provocadas pela pergunta: </a:t>
            </a:r>
          </a:p>
          <a:p>
            <a:pPr lvl="1"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por que a mãe da mãe é o modelo parental central a ser seguido ou rejeitado? </a:t>
            </a:r>
          </a:p>
          <a:p>
            <a:pPr lvl="1" algn="just">
              <a:lnSpc>
                <a:spcPct val="150000"/>
              </a:lnSpc>
            </a:pPr>
            <a:endParaRPr lang="pt-B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Grande parte do recente trabalho sobre a memória nas neurociências cognitivas enfatiza a importância do contexto evocativo presente. Pesquisadores como G. Edelman (1989) e EC.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Bartlett</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(1964) salientaram que a experiência de evocar acontece no presente, e não no passado. 0 contexto presente é considerado como a chave para aquilo que é evocado da memória e para a maneira pela qual isso é integrado. </a:t>
            </a: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1405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37B783-3195-3746-9A70-6DB9AF7A6FBF}"/>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O momento presente dispara a rede de memórias</a:t>
            </a:r>
          </a:p>
        </p:txBody>
      </p:sp>
      <p:sp>
        <p:nvSpPr>
          <p:cNvPr id="3" name="Espaço Reservado para Conteúdo 2">
            <a:extLst>
              <a:ext uri="{FF2B5EF4-FFF2-40B4-BE49-F238E27FC236}">
                <a16:creationId xmlns:a16="http://schemas.microsoft.com/office/drawing/2014/main" id="{9855EC0A-A851-5A4C-BA67-F9868B27AD13}"/>
              </a:ext>
            </a:extLst>
          </p:cNvPr>
          <p:cNvSpPr>
            <a:spLocks noGrp="1"/>
          </p:cNvSpPr>
          <p:nvPr>
            <p:ph idx="1"/>
          </p:nvPr>
        </p:nvSpPr>
        <p:spPr/>
        <p:txBody>
          <a:bodyPr>
            <a:normAutofit fontScale="92500" lnSpcReduction="20000"/>
          </a:bodyPr>
          <a:lstStyle/>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Dessa perspectiva, o </a:t>
            </a:r>
            <a:r>
              <a:rPr lang="pt-BR" sz="2400" i="1" dirty="0">
                <a:effectLst/>
                <a:latin typeface="Times New Roman" panose="02020603050405020304" pitchFamily="18" charset="0"/>
                <a:ea typeface="Calibri" panose="020F0502020204030204" pitchFamily="34" charset="0"/>
                <a:cs typeface="Times New Roman" panose="02020603050405020304" pitchFamily="18" charset="0"/>
              </a:rPr>
              <a:t>momento presente</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com todos os seus sentimentos, sensações, percepções, pensamentos e sugestões contextuais age como o gatilho — ou como vários gatilhos — para ativar muitas redes diferentes de memória e para determinar quais fragmentos vão combinar-se e emergir como uma recordação.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Imagina-se que nenhuma memória ou fragmento de memória seja perdido no armazenamento; o passo crucial é a recuperação, isto e, achar ou criar um contexto evocativo que facilite a recuperação.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Para uma mãe, as interações cotidianas momento-a-momento com o bebê constituem o contexto evocativo presente. </a:t>
            </a:r>
          </a:p>
          <a:p>
            <a:endParaRPr lang="pt-BR" dirty="0"/>
          </a:p>
        </p:txBody>
      </p:sp>
    </p:spTree>
    <p:extLst>
      <p:ext uri="{BB962C8B-B14F-4D97-AF65-F5344CB8AC3E}">
        <p14:creationId xmlns:p14="http://schemas.microsoft.com/office/powerpoint/2010/main" val="589022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37B783-3195-3746-9A70-6DB9AF7A6FBF}"/>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experiência presente no contexto evocativo</a:t>
            </a:r>
          </a:p>
        </p:txBody>
      </p:sp>
      <p:sp>
        <p:nvSpPr>
          <p:cNvPr id="3" name="Espaço Reservado para Conteúdo 2">
            <a:extLst>
              <a:ext uri="{FF2B5EF4-FFF2-40B4-BE49-F238E27FC236}">
                <a16:creationId xmlns:a16="http://schemas.microsoft.com/office/drawing/2014/main" id="{9855EC0A-A851-5A4C-BA67-F9868B27AD13}"/>
              </a:ext>
            </a:extLst>
          </p:cNvPr>
          <p:cNvSpPr>
            <a:spLocks noGrp="1"/>
          </p:cNvSpPr>
          <p:nvPr>
            <p:ph idx="1"/>
          </p:nvPr>
        </p:nvSpPr>
        <p:spPr/>
        <p:txBody>
          <a:bodyPr>
            <a:normAutofit fontScale="70000" lnSpcReduction="20000"/>
          </a:bodyPr>
          <a:lstStyle/>
          <a:p>
            <a:pPr algn="just">
              <a:lnSpc>
                <a:spcPct val="150000"/>
              </a:lnSpc>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Concretamente, elas incluem experiências-que-pertencem a mãe conforme ela as vive diretamente, tais como segurar o bebê em seus braços, sentir seu pescoço, sentir o seio ser sugado ao amamentar, ser incapaz de consolar o bebê que chora, reagir quando ele a rejeita, e as vezes expressar desgosto. </a:t>
            </a:r>
          </a:p>
          <a:p>
            <a:pPr algn="just">
              <a:lnSpc>
                <a:spcPct val="150000"/>
              </a:lnSpc>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Elas também incluem experiências que pertencem ao bebê, mas que a mãe vive empaticamente, tais como o ávido sugar do bebê, ele adormecer, chorar furiosamente, demonstrar ansiedade e medo quando suas expectativas são violadas, e ver o rosto furioso ou de desgostoso da mãe (ela mesma). </a:t>
            </a:r>
          </a:p>
          <a:p>
            <a:pPr algn="just">
              <a:lnSpc>
                <a:spcPct val="150000"/>
              </a:lnSpc>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Selma </a:t>
            </a:r>
            <a:r>
              <a:rPr lang="pt-BR" sz="2800" dirty="0" err="1">
                <a:effectLst/>
                <a:latin typeface="Times New Roman" panose="02020603050405020304" pitchFamily="18" charset="0"/>
                <a:ea typeface="Calibri" panose="020F0502020204030204" pitchFamily="34" charset="0"/>
                <a:cs typeface="Times New Roman" panose="02020603050405020304" pitchFamily="18" charset="0"/>
              </a:rPr>
              <a:t>Fraiberg</a:t>
            </a: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(1980) observou, há um certo tempo, que a presença do bebê "no quarto" elicia sentimentos e memórias na mãe que não teriam sido evocados de outra forma. </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120979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2656F-FB73-334B-ABE7-5A4B9A3C1F3C}"/>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O contexto evocativo é uma experiência de mutualidade</a:t>
            </a:r>
          </a:p>
        </p:txBody>
      </p:sp>
      <p:sp>
        <p:nvSpPr>
          <p:cNvPr id="3" name="Espaço Reservado para Conteúdo 2">
            <a:extLst>
              <a:ext uri="{FF2B5EF4-FFF2-40B4-BE49-F238E27FC236}">
                <a16:creationId xmlns:a16="http://schemas.microsoft.com/office/drawing/2014/main" id="{F2F4078C-8FE5-404A-864D-E7F808B31ED7}"/>
              </a:ext>
            </a:extLst>
          </p:cNvPr>
          <p:cNvSpPr>
            <a:spLocks noGrp="1"/>
          </p:cNvSpPr>
          <p:nvPr>
            <p:ph idx="1"/>
          </p:nvPr>
        </p:nvSpPr>
        <p:spPr/>
        <p:txBody>
          <a:bodyPr/>
          <a:lstStyle/>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0 contexto evocativo é constituído pela experiência da pessoa de ambos os lados da interação ou relacionamento conforme eles ocorrem quase simultaneamente: o que e diretamente sentido por um dos parceiros e o que é empaticamente percebido da experiência do outro parceiro. </a:t>
            </a:r>
          </a:p>
          <a:p>
            <a:pPr algn="just">
              <a:lnSpc>
                <a:spcPct val="150000"/>
              </a:lnSpc>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Da mesma forma, as memórias ou fragmentos memoriais armazenados da mãe também incluem ambos os lados de sua interação com a própria mãe quando ela era pequena: as partes que ela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experienciou</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diretamente como bebê, enquanto interagia com a mãe, e as partes da experiência da mãe de interagir com ela que ela </a:t>
            </a:r>
            <a:r>
              <a:rPr lang="pt-BR" sz="2000" dirty="0" err="1">
                <a:effectLst/>
                <a:latin typeface="Times New Roman" panose="02020603050405020304" pitchFamily="18" charset="0"/>
                <a:ea typeface="Calibri" panose="020F0502020204030204" pitchFamily="34" charset="0"/>
                <a:cs typeface="Times New Roman" panose="02020603050405020304" pitchFamily="18" charset="0"/>
              </a:rPr>
              <a:t>experienciou</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empaticamente (através da imitação e identificação primária). </a:t>
            </a:r>
          </a:p>
          <a:p>
            <a:endParaRPr lang="pt-BR" dirty="0"/>
          </a:p>
        </p:txBody>
      </p:sp>
    </p:spTree>
    <p:extLst>
      <p:ext uri="{BB962C8B-B14F-4D97-AF65-F5344CB8AC3E}">
        <p14:creationId xmlns:p14="http://schemas.microsoft.com/office/powerpoint/2010/main" val="39001158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32EB8E-100D-7F48-ACAA-EE8740CF7757}"/>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O dia-a-dia do bebê evoca o passado</a:t>
            </a:r>
          </a:p>
        </p:txBody>
      </p:sp>
      <p:sp>
        <p:nvSpPr>
          <p:cNvPr id="3" name="Espaço Reservado para Conteúdo 2">
            <a:extLst>
              <a:ext uri="{FF2B5EF4-FFF2-40B4-BE49-F238E27FC236}">
                <a16:creationId xmlns:a16="http://schemas.microsoft.com/office/drawing/2014/main" id="{906B1A02-A7B4-A544-8245-2D1043AAB174}"/>
              </a:ext>
            </a:extLst>
          </p:cNvPr>
          <p:cNvSpPr>
            <a:spLocks noGrp="1"/>
          </p:cNvSpPr>
          <p:nvPr>
            <p:ph idx="1"/>
          </p:nvPr>
        </p:nvSpPr>
        <p:spPr/>
        <p:txBody>
          <a:bodyPr>
            <a:normAutofit fontScale="92500" lnSpcReduction="20000"/>
          </a:bodyPr>
          <a:lstStyle/>
          <a:p>
            <a:pPr algn="just">
              <a:lnSpc>
                <a:spcPct val="150000"/>
              </a:lnSpc>
            </a:pPr>
            <a:r>
              <a:rPr lang="pt-BR" sz="1800" dirty="0">
                <a:latin typeface="Times New Roman" panose="02020603050405020304" pitchFamily="18" charset="0"/>
                <a:ea typeface="Calibri" panose="020F0502020204030204" pitchFamily="34" charset="0"/>
                <a:cs typeface="Times New Roman" panose="02020603050405020304" pitchFamily="18" charset="0"/>
              </a:rPr>
              <a:t>É</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provavelmente dessa maneira que os atos diários de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maternagem</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evocam constantemente memorias do período de bebê da mãe e, ao mesmo tempo, da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maternagem</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que ela recebeu da própria mãe.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interação com um bebê e um contexto evocativo muito específico que a mãe talvez nunca tenha tido antes.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Mesmo que tenha cuidado de bebês ou tido irmãos menores, sobrinhas e sobrinhos, ela nunca esteve antes numa situação em que a imersão empática e a identificação primaria eram totalmente necessárias utilizadas.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Afinal de contas, o que transforma o contexto presente no gatilho dessas recordações é que ambos consistem nas experiências de ambos os lados da interação – da mãe e do bebê – através de uma geração. (Os conceitos de imitação, contágio, empatia e identificação primária e secundária desempenham, um papel importante nessa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conceitualização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(veja Sandler, 1987).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Às vezes, recordações do papel de um/a irmão/</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ã</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mais velho/a tomando conta dos menores, de um irmão mais jovem sendo cuidado pelo mais velho, são evocados como eventos “maternos” importantes.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1513500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39CD80-6384-5747-8843-88AA03176C0E}"/>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As memórias são pré-conscientes</a:t>
            </a:r>
          </a:p>
        </p:txBody>
      </p:sp>
      <p:sp>
        <p:nvSpPr>
          <p:cNvPr id="3" name="Espaço Reservado para Conteúdo 2">
            <a:extLst>
              <a:ext uri="{FF2B5EF4-FFF2-40B4-BE49-F238E27FC236}">
                <a16:creationId xmlns:a16="http://schemas.microsoft.com/office/drawing/2014/main" id="{60722096-6602-D14F-909A-51A30730906A}"/>
              </a:ext>
            </a:extLst>
          </p:cNvPr>
          <p:cNvSpPr>
            <a:spLocks noGrp="1"/>
          </p:cNvSpPr>
          <p:nvPr>
            <p:ph idx="1"/>
          </p:nvPr>
        </p:nvSpPr>
        <p:spPr/>
        <p:txBody>
          <a:bodyPr>
            <a:normAutofit lnSpcReduction="10000"/>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Essas memórias evocadas parecem agir principalmente num nível pré-consciente e geralmente são acessíveis quando abordadas com técnicas como a entrevista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microanalítica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mencionada no capítulo 3.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Às vezes, elas surgem subitamente na consciência da mãe durante as atividades rotineiras de cuidados. </a:t>
            </a:r>
          </a:p>
          <a:p>
            <a:pPr algn="just">
              <a:lnSpc>
                <a:spcPct val="150000"/>
              </a:lnSpc>
            </a:pPr>
            <a:r>
              <a:rPr lang="pt-BR" sz="1800" dirty="0">
                <a:latin typeface="Times New Roman" panose="02020603050405020304" pitchFamily="18" charset="0"/>
                <a:ea typeface="Calibri" panose="020F0502020204030204" pitchFamily="34" charset="0"/>
                <a:cs typeface="Times New Roman" panose="02020603050405020304" pitchFamily="18" charset="0"/>
              </a:rPr>
              <a:t>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or exemplo, a mãe está brincando face-a-face com sua filha de 26 semanas na companhia de observadores.</a:t>
            </a:r>
          </a:p>
          <a:p>
            <a:pPr lvl="1"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Ela esgota seu repertório, e de repente começa fazer o "jogo do rosto". Ele consiste em cantar uma música enquanto aponta para cada um dos aspectos faciais que são nomeados na música. Essa é uma brincadeira que ela esqueceu por mais de 20 anos (é na linguagem da sua mãe, que é diferente da linguagem que ela fala no cotidiano). E ela nunca a executou — isto é, realizou-a com mais alguém — antes; ela apenas a recebeu, por assim dizer. Ela não sabe por que a ideia ou memória surgiu naquele momento. Essa memória foi recuperada espontaneamente naquele contexto. </a:t>
            </a:r>
          </a:p>
          <a:p>
            <a:endParaRPr lang="pt-BR" dirty="0"/>
          </a:p>
        </p:txBody>
      </p:sp>
    </p:spTree>
    <p:extLst>
      <p:ext uri="{BB962C8B-B14F-4D97-AF65-F5344CB8AC3E}">
        <p14:creationId xmlns:p14="http://schemas.microsoft.com/office/powerpoint/2010/main" val="34909673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a:bodyPr>
          <a:lstStyle/>
          <a:p>
            <a:pPr algn="ctr"/>
            <a:br>
              <a:rPr lang="pt-BR" sz="2800" dirty="0">
                <a:solidFill>
                  <a:srgbClr val="FF0000"/>
                </a:solidFill>
                <a:latin typeface="Times New Roman" panose="02020603050405020304" pitchFamily="18" charset="0"/>
                <a:cs typeface="Times New Roman" panose="02020603050405020304" pitchFamily="18" charset="0"/>
              </a:rPr>
            </a:br>
            <a:r>
              <a:rPr lang="pt-BR" sz="2800" b="1" dirty="0">
                <a:solidFill>
                  <a:srgbClr val="FF0000"/>
                </a:solidFill>
                <a:latin typeface="Times New Roman" panose="02020603050405020304" pitchFamily="18" charset="0"/>
                <a:cs typeface="Times New Roman" panose="02020603050405020304" pitchFamily="18" charset="0"/>
              </a:rPr>
              <a:t>6. A natureza da constelação da maternidade</a:t>
            </a: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Depois dessa descrição geral da constelação da maternidade e seus temas importantes, podemos voltar a questão protelada no início do capítulo e perguntar: </a:t>
            </a:r>
          </a:p>
          <a:p>
            <a:pPr lvl="1" algn="just">
              <a:lnSpc>
                <a:spcPct val="150000"/>
              </a:lnSpc>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qual e a natureza dessa constelação?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Primeiro, a constelação da maternidade é um construto que ocupa as mentes dos terapeutas que tem dificuldade em trabalhar sem algum construto que os ajude a compreender uma grande variedade de fenômenos clínicos.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Mas será que ela existe na mente das mães, e, se existe, de que forma?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Esses conceitos geralmente são muito convincentes e clinicamente úteis, mas muito problemáticos cientificamente. </a:t>
            </a: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375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C4932-D01E-2B4B-A042-2D63609C188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7FB8C6C-5F1C-DA4E-9BE2-CAC65EC75A5B}"/>
              </a:ext>
            </a:extLst>
          </p:cNvPr>
          <p:cNvSpPr>
            <a:spLocks noGrp="1"/>
          </p:cNvSpPr>
          <p:nvPr>
            <p:ph idx="1"/>
          </p:nvPr>
        </p:nvSpPr>
        <p:spPr/>
        <p:txBody>
          <a:bodyPr/>
          <a:lstStyle/>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Agora já existe uma longa história de construtos clínicos postulando um agrupamento organizado de ideias, interesses, desejos, sentimentos, motivos, tendências de ação, e suscetibilidades sensoriais e perceptuais.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Uma breve revisão pode ajudar a situar a constelação da maternidade. </a:t>
            </a:r>
          </a:p>
          <a:p>
            <a:endParaRPr lang="pt-BR" dirty="0"/>
          </a:p>
        </p:txBody>
      </p:sp>
    </p:spTree>
    <p:extLst>
      <p:ext uri="{BB962C8B-B14F-4D97-AF65-F5344CB8AC3E}">
        <p14:creationId xmlns:p14="http://schemas.microsoft.com/office/powerpoint/2010/main" val="2731417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9C77B-20F0-AD4A-A927-1D29C3151181}"/>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Não podemos falar num </a:t>
            </a:r>
            <a:r>
              <a:rPr lang="pt-BR" sz="3200" b="1" i="1" dirty="0">
                <a:latin typeface="Times New Roman" panose="02020603050405020304" pitchFamily="18" charset="0"/>
                <a:cs typeface="Times New Roman" panose="02020603050405020304" pitchFamily="18" charset="0"/>
              </a:rPr>
              <a:t>complexo</a:t>
            </a:r>
            <a:r>
              <a:rPr lang="pt-BR" sz="3200" b="1" dirty="0">
                <a:latin typeface="Times New Roman" panose="02020603050405020304" pitchFamily="18" charset="0"/>
                <a:cs typeface="Times New Roman" panose="02020603050405020304" pitchFamily="18" charset="0"/>
              </a:rPr>
              <a:t> da maternidade, </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como se fala no Complexo de Édipo</a:t>
            </a:r>
          </a:p>
        </p:txBody>
      </p:sp>
      <p:sp>
        <p:nvSpPr>
          <p:cNvPr id="3" name="Espaço Reservado para Conteúdo 2">
            <a:extLst>
              <a:ext uri="{FF2B5EF4-FFF2-40B4-BE49-F238E27FC236}">
                <a16:creationId xmlns:a16="http://schemas.microsoft.com/office/drawing/2014/main" id="{8DD15B89-0D28-B74C-AFCC-2467C5728AC3}"/>
              </a:ext>
            </a:extLst>
          </p:cNvPr>
          <p:cNvSpPr>
            <a:spLocks noGrp="1"/>
          </p:cNvSpPr>
          <p:nvPr>
            <p:ph idx="1"/>
          </p:nvPr>
        </p:nvSpPr>
        <p:spPr/>
        <p:txBody>
          <a:bodyPr>
            <a:normAutofit fontScale="40000" lnSpcReduction="20000"/>
          </a:bodyPr>
          <a:lstStyle/>
          <a:p>
            <a:pPr algn="just">
              <a:lnSpc>
                <a:spcPct val="170000"/>
              </a:lnSpc>
            </a:pPr>
            <a:r>
              <a:rPr lang="pt-BR" sz="3500" dirty="0">
                <a:effectLst/>
                <a:latin typeface="Times New Roman" panose="02020603050405020304" pitchFamily="18" charset="0"/>
                <a:cs typeface="Times New Roman" panose="02020603050405020304" pitchFamily="18" charset="0"/>
              </a:rPr>
              <a:t>O complexo, como surgiu na psicanálise, é um agrupamento organizado de fenômenos mentais, por excelência. No entanto, não tem sido muito útil teoricamente. Seu uso estendido, além do complexo de Édipo, tem sido amplamente desencorajado, mesmo por Freud, apesar de — e em parte por causa de — sua grande popularidade para denotar patologia (ver Laplanche &amp; </a:t>
            </a:r>
            <a:r>
              <a:rPr lang="pt-BR" sz="3500" dirty="0" err="1">
                <a:effectLst/>
                <a:latin typeface="Times New Roman" panose="02020603050405020304" pitchFamily="18" charset="0"/>
                <a:cs typeface="Times New Roman" panose="02020603050405020304" pitchFamily="18" charset="0"/>
              </a:rPr>
              <a:t>Pontalis</a:t>
            </a:r>
            <a:r>
              <a:rPr lang="pt-BR" sz="3500" dirty="0">
                <a:effectLst/>
                <a:latin typeface="Times New Roman" panose="02020603050405020304" pitchFamily="18" charset="0"/>
                <a:cs typeface="Times New Roman" panose="02020603050405020304" pitchFamily="18" charset="0"/>
              </a:rPr>
              <a:t>, 1967/1988). </a:t>
            </a:r>
          </a:p>
          <a:p>
            <a:pPr algn="just">
              <a:lnSpc>
                <a:spcPct val="170000"/>
              </a:lnSpc>
            </a:pPr>
            <a:r>
              <a:rPr lang="pt-BR" sz="3500" dirty="0">
                <a:effectLst/>
                <a:latin typeface="Times New Roman" panose="02020603050405020304" pitchFamily="18" charset="0"/>
                <a:cs typeface="Times New Roman" panose="02020603050405020304" pitchFamily="18" charset="0"/>
              </a:rPr>
              <a:t>É apenas para o complexo de Édipo que a psicanálise preserva o termo complexo inalterado, em grande parte porque a organização da vida psíquica implicada pelo complexo de Édipo é considerada como desempenhando um papel central e universal único na estruturação da personalidade e sexualidade e em fornecer o eixo de referência para a maioria das psicopatologias, certamente todas as psiconeuroses. </a:t>
            </a:r>
          </a:p>
          <a:p>
            <a:pPr algn="just">
              <a:lnSpc>
                <a:spcPct val="170000"/>
              </a:lnSpc>
            </a:pPr>
            <a:r>
              <a:rPr lang="pt-BR" sz="3500" dirty="0">
                <a:effectLst/>
                <a:latin typeface="Times New Roman" panose="02020603050405020304" pitchFamily="18" charset="0"/>
                <a:cs typeface="Times New Roman" panose="02020603050405020304" pitchFamily="18" charset="0"/>
              </a:rPr>
              <a:t>De uma perspectiva psicanalítica tradicional, então, não pode haver outros complexos principais. O complexo de Édipo é a constelação para visualizar e entender as psiconeuroses. </a:t>
            </a:r>
          </a:p>
          <a:p>
            <a:pPr algn="just">
              <a:lnSpc>
                <a:spcPct val="170000"/>
              </a:lnSpc>
            </a:pPr>
            <a:r>
              <a:rPr lang="pt-BR" sz="3500" dirty="0">
                <a:effectLst/>
                <a:latin typeface="Times New Roman" panose="02020603050405020304" pitchFamily="18" charset="0"/>
                <a:cs typeface="Times New Roman" panose="02020603050405020304" pitchFamily="18" charset="0"/>
              </a:rPr>
              <a:t>Assim, não podemos falar propriamente de um "complexo de maternidade", nem gostaríamos de fazê-lo, por causa de suas conotações de patologia.</a:t>
            </a:r>
          </a:p>
          <a:p>
            <a:pPr marL="0" indent="0">
              <a:buNone/>
            </a:pPr>
            <a:endParaRPr lang="pt-BR" dirty="0"/>
          </a:p>
        </p:txBody>
      </p:sp>
    </p:spTree>
    <p:extLst>
      <p:ext uri="{BB962C8B-B14F-4D97-AF65-F5344CB8AC3E}">
        <p14:creationId xmlns:p14="http://schemas.microsoft.com/office/powerpoint/2010/main" val="315084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a:bodyPr>
          <a:lstStyle/>
          <a:p>
            <a:pPr marL="0" indent="0" algn="ctr">
              <a:buNone/>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A estrutura conceitual do</a:t>
            </a:r>
            <a:br>
              <a:rPr lang="pt-BR" sz="2800" dirty="0">
                <a:effectLst/>
                <a:latin typeface="Times New Roman" panose="02020603050405020304" pitchFamily="18" charset="0"/>
                <a:ea typeface="Calibri" panose="020F0502020204030204" pitchFamily="34" charset="0"/>
                <a:cs typeface="Times New Roman" panose="02020603050405020304" pitchFamily="18" charset="0"/>
              </a:rPr>
            </a:b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Capítulo 11. </a:t>
            </a:r>
            <a:br>
              <a:rPr lang="pt-BR" sz="2800" dirty="0">
                <a:effectLst/>
                <a:latin typeface="Times New Roman" panose="02020603050405020304" pitchFamily="18" charset="0"/>
                <a:ea typeface="Calibri" panose="020F0502020204030204" pitchFamily="34"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A Constelação da Maternidade</a:t>
            </a: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marL="342900" lvl="0" indent="-342900">
              <a:buAutoNum type="arabicPeriod"/>
              <a:tabLst>
                <a:tab pos="457200" algn="l"/>
              </a:tabLst>
            </a:pPr>
            <a:r>
              <a:rPr lang="pt-BR" sz="1600" b="1" dirty="0">
                <a:effectLst/>
                <a:latin typeface="Times New Roman" panose="02020603050405020304" pitchFamily="18" charset="0"/>
                <a:ea typeface="Calibri" panose="020F0502020204030204" pitchFamily="34" charset="0"/>
                <a:cs typeface="AppleSystemUIFont"/>
              </a:rPr>
              <a:t>Definição e Características</a:t>
            </a:r>
          </a:p>
          <a:p>
            <a:pPr marL="342900" lvl="0" indent="-342900">
              <a:buAutoNum type="arabicPeriod"/>
              <a:tabLst>
                <a:tab pos="457200" algn="l"/>
              </a:tabLst>
            </a:pPr>
            <a:r>
              <a:rPr lang="pt-BR" sz="1600" b="1" dirty="0">
                <a:effectLst/>
                <a:latin typeface="Times New Roman" panose="02020603050405020304" pitchFamily="18" charset="0"/>
                <a:ea typeface="Calibri" panose="020F0502020204030204" pitchFamily="34" charset="0"/>
                <a:cs typeface="AppleSystemUIFont"/>
              </a:rPr>
              <a:t>Novas triangulações têm lugar</a:t>
            </a:r>
            <a:endParaRPr lang="pt-BR" sz="1600" dirty="0">
              <a:effectLst/>
              <a:latin typeface="AppleSystemUIFont"/>
              <a:ea typeface="Calibri" panose="020F0502020204030204" pitchFamily="34" charset="0"/>
              <a:cs typeface="AppleSystemUIFont"/>
            </a:endParaRPr>
          </a:p>
          <a:p>
            <a:pPr marL="342900" lvl="0" indent="-342900">
              <a:buFont typeface="+mj-lt"/>
              <a:buAutoNum type="arabicPeriod"/>
              <a:tabLst>
                <a:tab pos="457200" algn="l"/>
              </a:tabLst>
            </a:pPr>
            <a:r>
              <a:rPr lang="pt-BR" sz="1600" b="1" dirty="0">
                <a:effectLst/>
                <a:latin typeface="Times New Roman" panose="02020603050405020304" pitchFamily="18" charset="0"/>
                <a:ea typeface="Calibri" panose="020F0502020204030204" pitchFamily="34" charset="0"/>
                <a:cs typeface="AppleSystemUIFont"/>
              </a:rPr>
              <a:t>Temas, Problemas, Fenômenos da Constelação Materna </a:t>
            </a:r>
            <a:endParaRPr lang="pt-BR" sz="1600" dirty="0">
              <a:effectLst/>
              <a:latin typeface="AppleSystemUIFont"/>
              <a:ea typeface="Calibri" panose="020F0502020204030204" pitchFamily="34" charset="0"/>
              <a:cs typeface="AppleSystemUIFont"/>
            </a:endParaRPr>
          </a:p>
          <a:p>
            <a:pPr marL="342900" lvl="0" indent="-342900">
              <a:buFont typeface="+mj-lt"/>
              <a:buAutoNum type="arabicPeriod"/>
              <a:tabLst>
                <a:tab pos="457200" algn="l"/>
              </a:tabLst>
            </a:pPr>
            <a:r>
              <a:rPr lang="pt-BR" sz="1600" b="1" dirty="0">
                <a:effectLst/>
                <a:latin typeface="Times New Roman" panose="02020603050405020304" pitchFamily="18" charset="0"/>
                <a:ea typeface="Calibri" panose="020F0502020204030204" pitchFamily="34" charset="0"/>
                <a:cs typeface="AppleSystemUIFont"/>
              </a:rPr>
              <a:t>Um sistema subjetivo também determinado socialmente </a:t>
            </a:r>
            <a:endParaRPr lang="pt-BR" sz="1600" dirty="0">
              <a:effectLst/>
              <a:latin typeface="AppleSystemUIFont"/>
              <a:ea typeface="Calibri" panose="020F0502020204030204" pitchFamily="34" charset="0"/>
              <a:cs typeface="AppleSystemUIFont"/>
            </a:endParaRPr>
          </a:p>
          <a:p>
            <a:pPr marL="342900" lvl="0" indent="-342900">
              <a:buFont typeface="+mj-lt"/>
              <a:buAutoNum type="arabicPeriod"/>
              <a:tabLst>
                <a:tab pos="457200" algn="l"/>
              </a:tabLst>
            </a:pPr>
            <a:r>
              <a:rPr lang="pt-BR" sz="1600" b="1" dirty="0">
                <a:effectLst/>
                <a:latin typeface="Times New Roman" panose="02020603050405020304" pitchFamily="18" charset="0"/>
                <a:ea typeface="Calibri" panose="020F0502020204030204" pitchFamily="34" charset="0"/>
                <a:cs typeface="AppleSystemUIFont"/>
              </a:rPr>
              <a:t>A Constelação da Maternidade, depois do nascimento do bebê. Análise</a:t>
            </a:r>
          </a:p>
          <a:p>
            <a:pPr marL="457200"/>
            <a:r>
              <a:rPr lang="pt-BR" sz="1600" b="1" dirty="0">
                <a:effectLst/>
                <a:latin typeface="Times New Roman" panose="02020603050405020304" pitchFamily="18" charset="0"/>
                <a:ea typeface="Calibri" panose="020F0502020204030204" pitchFamily="34" charset="0"/>
                <a:cs typeface="Times New Roman" panose="02020603050405020304" pitchFamily="18" charset="0"/>
              </a:rPr>
              <a:t>5.1 O tema-problema-fenômeno da </a:t>
            </a:r>
            <a:r>
              <a:rPr lang="pt-BR" sz="1600" b="1" i="1" dirty="0">
                <a:effectLst/>
                <a:latin typeface="Times New Roman" panose="02020603050405020304" pitchFamily="18" charset="0"/>
                <a:ea typeface="Calibri" panose="020F0502020204030204" pitchFamily="34" charset="0"/>
                <a:cs typeface="Times New Roman" panose="02020603050405020304" pitchFamily="18" charset="0"/>
              </a:rPr>
              <a:t>vida em crescimento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pt-BR" sz="1600" b="1" dirty="0">
                <a:effectLst/>
                <a:latin typeface="Times New Roman" panose="02020603050405020304" pitchFamily="18" charset="0"/>
                <a:ea typeface="Calibri" panose="020F0502020204030204" pitchFamily="34" charset="0"/>
                <a:cs typeface="Times New Roman" panose="02020603050405020304" pitchFamily="18" charset="0"/>
              </a:rPr>
              <a:t>5.2 O tema-problema-fenômeno do relacionar-se primário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pt-BR" sz="1600" b="1" dirty="0">
                <a:effectLst/>
                <a:latin typeface="Times New Roman" panose="02020603050405020304" pitchFamily="18" charset="0"/>
                <a:ea typeface="Calibri" panose="020F0502020204030204" pitchFamily="34" charset="0"/>
                <a:cs typeface="Times New Roman" panose="02020603050405020304" pitchFamily="18" charset="0"/>
              </a:rPr>
              <a:t>5.3 O tema-problema-fenômeno da matriz de apoio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pt-BR" sz="1600" b="1" dirty="0">
                <a:effectLst/>
                <a:latin typeface="Times New Roman" panose="02020603050405020304" pitchFamily="18" charset="0"/>
                <a:ea typeface="Calibri" panose="020F0502020204030204" pitchFamily="34" charset="0"/>
                <a:cs typeface="Times New Roman" panose="02020603050405020304" pitchFamily="18" charset="0"/>
              </a:rPr>
              <a:t>5.4 O tema-problema-fenômeno da reorganização da identidade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AutoNum type="arabicPeriod" startAt="6"/>
              <a:tabLst>
                <a:tab pos="457200" algn="l"/>
              </a:tabLst>
            </a:pPr>
            <a:r>
              <a:rPr lang="pt-BR" sz="1600" b="1" dirty="0">
                <a:effectLst/>
                <a:latin typeface="Times New Roman" panose="02020603050405020304" pitchFamily="18" charset="0"/>
                <a:ea typeface="Calibri" panose="020F0502020204030204" pitchFamily="34" charset="0"/>
                <a:cs typeface="AppleSystemUIFont"/>
              </a:rPr>
              <a:t>A natureza da constelação da maternidade</a:t>
            </a:r>
          </a:p>
          <a:p>
            <a:pPr marL="342900" lvl="0" indent="-342900">
              <a:buAutoNum type="arabicPeriod" startAt="6"/>
              <a:tabLst>
                <a:tab pos="457200" algn="l"/>
              </a:tabLst>
            </a:pPr>
            <a:r>
              <a:rPr lang="pt-BR" sz="1600" b="1" dirty="0">
                <a:effectLst/>
                <a:latin typeface="Times New Roman" panose="02020603050405020304" pitchFamily="18" charset="0"/>
                <a:ea typeface="Calibri" panose="020F0502020204030204" pitchFamily="34" charset="0"/>
                <a:cs typeface="AppleSystemUIFont"/>
              </a:rPr>
              <a:t>Implicações clínicas da constelação da maternidade</a:t>
            </a:r>
            <a:endParaRPr lang="pt-BR" sz="1600" dirty="0">
              <a:latin typeface="AppleSystemUIFont"/>
              <a:ea typeface="Calibri" panose="020F0502020204030204" pitchFamily="34" charset="0"/>
              <a:cs typeface="AppleSystemUIFont"/>
            </a:endParaRPr>
          </a:p>
          <a:p>
            <a:pPr marL="342900" lvl="0" indent="-342900">
              <a:buAutoNum type="arabicPeriod" startAt="6"/>
              <a:tabLst>
                <a:tab pos="457200" algn="l"/>
              </a:tabLst>
            </a:pPr>
            <a:r>
              <a:rPr lang="pt-BR" sz="1600" b="1" dirty="0">
                <a:effectLst/>
                <a:latin typeface="Times New Roman" panose="02020603050405020304" pitchFamily="18" charset="0"/>
                <a:ea typeface="Calibri" panose="020F0502020204030204" pitchFamily="34" charset="0"/>
                <a:cs typeface="AppleSystemUIFont"/>
              </a:rPr>
              <a:t>Algumas implicações para o pai e a família nuclear</a:t>
            </a:r>
            <a:endParaRPr lang="pt-BR" sz="1600" dirty="0">
              <a:effectLst/>
              <a:latin typeface="AppleSystemUIFont"/>
              <a:ea typeface="Calibri" panose="020F0502020204030204" pitchFamily="34" charset="0"/>
              <a:cs typeface="AppleSystemUIFont"/>
            </a:endParaRPr>
          </a:p>
          <a:p>
            <a:pPr marL="0" indent="0">
              <a:buNone/>
            </a:pPr>
            <a:endParaRPr lang="pt-BR" sz="1100" dirty="0">
              <a:effectLst/>
              <a:latin typeface="Helvetica Neue" panose="02000503000000020004" pitchFamily="2" charset="0"/>
            </a:endParaRPr>
          </a:p>
        </p:txBody>
      </p:sp>
    </p:spTree>
    <p:extLst>
      <p:ext uri="{BB962C8B-B14F-4D97-AF65-F5344CB8AC3E}">
        <p14:creationId xmlns:p14="http://schemas.microsoft.com/office/powerpoint/2010/main" val="39658224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293A85-F283-5F43-8F07-F7FD31C4F220}"/>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O Complexo de Édipo é uma compreensão sobre o infante</a:t>
            </a:r>
          </a:p>
        </p:txBody>
      </p:sp>
      <p:sp>
        <p:nvSpPr>
          <p:cNvPr id="3" name="Espaço Reservado para Conteúdo 2">
            <a:extLst>
              <a:ext uri="{FF2B5EF4-FFF2-40B4-BE49-F238E27FC236}">
                <a16:creationId xmlns:a16="http://schemas.microsoft.com/office/drawing/2014/main" id="{E80B66AC-52C5-4E44-AF91-4E4E1AA8987E}"/>
              </a:ext>
            </a:extLst>
          </p:cNvPr>
          <p:cNvSpPr>
            <a:spLocks noGrp="1"/>
          </p:cNvSpPr>
          <p:nvPr>
            <p:ph idx="1"/>
          </p:nvPr>
        </p:nvSpPr>
        <p:spPr/>
        <p:txBody>
          <a:bodyPr>
            <a:normAutofit fontScale="62500" lnSpcReduction="20000"/>
          </a:bodyPr>
          <a:lstStyle/>
          <a:p>
            <a:pPr>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Desde Freud, a psicanálise tem se concentrado mais nas constelações pré-edipianas e seu valor na observação de transtornos de personalidade e psicoses; geralmente se fala em organização pré-edipiana. </a:t>
            </a:r>
          </a:p>
          <a:p>
            <a:pPr>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De maneira semelhante, a organização dada à vida psíquica pelas fases iniciais de desenvolvimento (por exemplo, estágios psicossexuais ou separação-individuação) também pode ser vista como diferentes formas de constelações. </a:t>
            </a:r>
          </a:p>
          <a:p>
            <a:pPr>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No entanto, essas são organizações para o infante. </a:t>
            </a:r>
          </a:p>
          <a:p>
            <a:pPr>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A constelação da maternidade é uma organização para a mãe. </a:t>
            </a:r>
          </a:p>
          <a:p>
            <a:pPr>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Nesse sentido, é mais como uma fase, etapa, tarefa ou questão do ciclo de vida. Por que não, então, deixá-la assim — como uma fase do ciclo de vida?</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8874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56C276-EBAA-B24C-B7C2-B25FA7134C2F}"/>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constelação materna não é um ciclo da vida</a:t>
            </a:r>
          </a:p>
        </p:txBody>
      </p:sp>
      <p:sp>
        <p:nvSpPr>
          <p:cNvPr id="3" name="Espaço Reservado para Conteúdo 2">
            <a:extLst>
              <a:ext uri="{FF2B5EF4-FFF2-40B4-BE49-F238E27FC236}">
                <a16:creationId xmlns:a16="http://schemas.microsoft.com/office/drawing/2014/main" id="{065A7332-22A7-1C44-947A-28BB96985DE2}"/>
              </a:ext>
            </a:extLst>
          </p:cNvPr>
          <p:cNvSpPr>
            <a:spLocks noGrp="1"/>
          </p:cNvSpPr>
          <p:nvPr>
            <p:ph idx="1"/>
          </p:nvPr>
        </p:nvSpPr>
        <p:spPr/>
        <p:txBody>
          <a:bodyPr>
            <a:normAutofit fontScale="62500" lnSpcReduction="20000"/>
          </a:bodyPr>
          <a:lstStyle/>
          <a:p>
            <a:pPr>
              <a:lnSpc>
                <a:spcPct val="160000"/>
              </a:lnSpc>
            </a:pPr>
            <a:r>
              <a:rPr lang="pt-BR" b="0" i="0" u="none" strike="noStrike" dirty="0">
                <a:solidFill>
                  <a:srgbClr val="0D0D0D"/>
                </a:solidFill>
                <a:effectLst/>
                <a:latin typeface="Söhne"/>
              </a:rPr>
              <a:t>Fases ou questões do ciclo de vida tendem a ser bastante gerais e obrigatórias dentro de uma cultura. </a:t>
            </a:r>
          </a:p>
          <a:p>
            <a:pPr>
              <a:lnSpc>
                <a:spcPct val="160000"/>
              </a:lnSpc>
            </a:pPr>
            <a:r>
              <a:rPr lang="pt-BR" b="0" i="0" u="none" strike="noStrike" dirty="0">
                <a:solidFill>
                  <a:srgbClr val="0D0D0D"/>
                </a:solidFill>
                <a:effectLst/>
                <a:latin typeface="Söhne"/>
              </a:rPr>
              <a:t>Os exemplos de Erikson são o referencial clássico (1950). </a:t>
            </a:r>
          </a:p>
          <a:p>
            <a:pPr>
              <a:lnSpc>
                <a:spcPct val="160000"/>
              </a:lnSpc>
            </a:pPr>
            <a:r>
              <a:rPr lang="pt-BR" b="0" i="0" u="none" strike="noStrike" dirty="0">
                <a:solidFill>
                  <a:srgbClr val="0D0D0D"/>
                </a:solidFill>
                <a:effectLst/>
                <a:latin typeface="Söhne"/>
              </a:rPr>
              <a:t>A constelação da maternidade é mais estreita e específica, e não é obrigatória; as mulheres não precisam se tornar mães. </a:t>
            </a:r>
          </a:p>
          <a:p>
            <a:pPr>
              <a:lnSpc>
                <a:spcPct val="160000"/>
              </a:lnSpc>
            </a:pPr>
            <a:r>
              <a:rPr lang="pt-BR" b="0" i="0" u="none" strike="noStrike" dirty="0">
                <a:solidFill>
                  <a:srgbClr val="0D0D0D"/>
                </a:solidFill>
                <a:effectLst/>
                <a:latin typeface="Söhne"/>
              </a:rPr>
              <a:t>Além disso, a constelação da maternidade não é provocada por mudanças internas de desenvolvimento gerais que ocorrem em uma determinada cultura. </a:t>
            </a:r>
          </a:p>
          <a:p>
            <a:pPr>
              <a:lnSpc>
                <a:spcPct val="160000"/>
              </a:lnSpc>
            </a:pPr>
            <a:r>
              <a:rPr lang="pt-BR" b="0" i="0" u="none" strike="noStrike" dirty="0">
                <a:solidFill>
                  <a:srgbClr val="0D0D0D"/>
                </a:solidFill>
                <a:effectLst/>
                <a:latin typeface="Söhne"/>
              </a:rPr>
              <a:t>É uma resposta a engravidar e ter um bebê em um determinado contexto cultural. </a:t>
            </a:r>
          </a:p>
          <a:p>
            <a:pPr>
              <a:lnSpc>
                <a:spcPct val="160000"/>
              </a:lnSpc>
            </a:pPr>
            <a:r>
              <a:rPr lang="pt-BR" b="0" i="0" u="none" strike="noStrike" dirty="0">
                <a:solidFill>
                  <a:srgbClr val="0D0D0D"/>
                </a:solidFill>
                <a:effectLst/>
                <a:latin typeface="Söhne"/>
              </a:rPr>
              <a:t>Os gatilhos principais são muito concretos e específicos.</a:t>
            </a:r>
            <a:endParaRPr lang="pt-BR" dirty="0"/>
          </a:p>
        </p:txBody>
      </p:sp>
    </p:spTree>
    <p:extLst>
      <p:ext uri="{BB962C8B-B14F-4D97-AF65-F5344CB8AC3E}">
        <p14:creationId xmlns:p14="http://schemas.microsoft.com/office/powerpoint/2010/main" val="30413816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2C19C5-8ECA-9649-A394-0ED29C45C98E}"/>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constelação materna </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é uma  organização psíquica básica</a:t>
            </a:r>
          </a:p>
        </p:txBody>
      </p:sp>
      <p:sp>
        <p:nvSpPr>
          <p:cNvPr id="3" name="Espaço Reservado para Conteúdo 2">
            <a:extLst>
              <a:ext uri="{FF2B5EF4-FFF2-40B4-BE49-F238E27FC236}">
                <a16:creationId xmlns:a16="http://schemas.microsoft.com/office/drawing/2014/main" id="{21907E5A-F1F8-1249-AA09-08ECCC3C27DF}"/>
              </a:ext>
            </a:extLst>
          </p:cNvPr>
          <p:cNvSpPr>
            <a:spLocks noGrp="1"/>
          </p:cNvSpPr>
          <p:nvPr>
            <p:ph idx="1"/>
          </p:nvPr>
        </p:nvSpPr>
        <p:spPr/>
        <p:txBody>
          <a:bodyPr>
            <a:normAutofit/>
          </a:bodyPr>
          <a:lstStyle/>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Mas a razão mais notável para considerar a constelação da maternidade um tipo de organização psíquica básica, em vez de simplesmente uma fase da vida, e a seguinte: as fases da vida, na literatura psicanalítica, geralmente descrevem </a:t>
            </a:r>
            <a:r>
              <a:rPr lang="pt-BR"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desenvolvimentalmente</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novos conjuntos de tarefas e preocupações, e novos conjuntos de capacidades para lidar com essas tarefas.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Isso tudo age, então, para alterar a organização psíquica central já existente, que é edípica.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Esses novos conjuntos de tarefas e capacidades não a substituem por uma nova organização; eles reorientam, elaboram e ampliam a organização existente.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constelação da maternidade, por outro lado, envolve a criação de uma nova organização psíquica central que, por um período, substitui ou empurra para o segundo piano a organização precedente.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2952250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2CDC8-0E9B-F740-9249-73AD2061F281}"/>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constelação materna não é um sistema motivacional</a:t>
            </a:r>
          </a:p>
        </p:txBody>
      </p:sp>
      <p:sp>
        <p:nvSpPr>
          <p:cNvPr id="3" name="Espaço Reservado para Conteúdo 2">
            <a:extLst>
              <a:ext uri="{FF2B5EF4-FFF2-40B4-BE49-F238E27FC236}">
                <a16:creationId xmlns:a16="http://schemas.microsoft.com/office/drawing/2014/main" id="{18ADB93C-459E-C64A-BF56-9A9775F6000E}"/>
              </a:ext>
            </a:extLst>
          </p:cNvPr>
          <p:cNvSpPr>
            <a:spLocks noGrp="1"/>
          </p:cNvSpPr>
          <p:nvPr>
            <p:ph idx="1"/>
          </p:nvPr>
        </p:nvSpPr>
        <p:spPr/>
        <p:txBody>
          <a:bodyPr/>
          <a:lstStyle/>
          <a:p>
            <a:pPr algn="just">
              <a:lnSpc>
                <a:spcPct val="150000"/>
              </a:lnSpc>
            </a:pPr>
            <a:r>
              <a:rPr lang="pt-B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Afastando-nos dos conceitos mais clínicos, também não podemos falar sobre essa constelação como o resultado de um sistema motivacional ativado que organiza a vida mental. </a:t>
            </a:r>
          </a:p>
          <a:p>
            <a:pPr algn="just">
              <a:lnSpc>
                <a:spcPct val="150000"/>
              </a:lnSpc>
            </a:pPr>
            <a:r>
              <a:rPr lang="pt-B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Isso já </a:t>
            </a:r>
            <a:r>
              <a:rPr lang="pt-B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é</a:t>
            </a:r>
            <a:r>
              <a:rPr lang="pt-B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difícil de fazer com um sistema motivacional mais delimitado como o apego, e seria complicado demais com algo tão diverso como a </a:t>
            </a:r>
            <a:r>
              <a:rPr lang="pt-BR"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maternagem</a:t>
            </a:r>
            <a:r>
              <a:rPr lang="pt-B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no sentido amplo. </a:t>
            </a:r>
            <a:endParaRPr lang="pt-BR"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5280456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8D952-B07F-DD4E-8E81-368C14737D11}"/>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constelação materna como um complexo</a:t>
            </a:r>
          </a:p>
        </p:txBody>
      </p:sp>
      <p:sp>
        <p:nvSpPr>
          <p:cNvPr id="3" name="Espaço Reservado para Conteúdo 2">
            <a:extLst>
              <a:ext uri="{FF2B5EF4-FFF2-40B4-BE49-F238E27FC236}">
                <a16:creationId xmlns:a16="http://schemas.microsoft.com/office/drawing/2014/main" id="{04A83475-2584-4A41-BCAA-AB3C8DC06FDE}"/>
              </a:ext>
            </a:extLst>
          </p:cNvPr>
          <p:cNvSpPr>
            <a:spLocks noGrp="1"/>
          </p:cNvSpPr>
          <p:nvPr>
            <p:ph idx="1"/>
          </p:nvPr>
        </p:nvSpPr>
        <p:spPr/>
        <p:txBody>
          <a:bodyPr>
            <a:normAutofit fontScale="92500"/>
          </a:bodyPr>
          <a:lstStyle/>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constelação da maternidade tem alguns aspectos de um complexo, de uma organização psíquica, de uma fase ou questão de um período de vida específico, e da organização mental criada por um sistema motivacional ativado.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Nós não sabemos a exata natureza desse tipo de organização mental, ou como ela influencia a vida mental e o comportamento. (Um maior esclarecimento num nível fundamental provavelmente aguarda avanços nas neurociências cognitivas em colaboração com as ciências clínicas.)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Não obstante, um conceito desse tipo e necessário clínica e teoricamente, em especial porque a constelação da maternidade, com seus temas componentes, proporciona o eixo de referência mais convincente para o lado da mãe na maioria dos problemas pais/bebê.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Ela ocupa a mesma posição para essas perturbações que o complexo de Édipo ocupa para as psiconeuroses clássicas.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2187734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b="1" dirty="0">
                <a:latin typeface="Times New Roman" panose="02020603050405020304" pitchFamily="18" charset="0"/>
                <a:cs typeface="Times New Roman" panose="02020603050405020304" pitchFamily="18" charset="0"/>
              </a:rPr>
            </a:br>
            <a:r>
              <a:rPr lang="pt-BR" sz="2800" b="1" dirty="0">
                <a:latin typeface="Times New Roman" panose="02020603050405020304" pitchFamily="18" charset="0"/>
                <a:cs typeface="Times New Roman" panose="02020603050405020304" pitchFamily="18" charset="0"/>
              </a:rPr>
              <a:t>7. </a:t>
            </a:r>
            <a:r>
              <a:rPr lang="pt-BR" sz="2800" b="1" dirty="0">
                <a:solidFill>
                  <a:srgbClr val="FF0000"/>
                </a:solidFill>
                <a:latin typeface="Times New Roman" panose="02020603050405020304" pitchFamily="18" charset="0"/>
                <a:cs typeface="Times New Roman" panose="02020603050405020304" pitchFamily="18" charset="0"/>
              </a:rPr>
              <a:t>Implicações clínicas da constelação da maternidade</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1800" dirty="0">
                <a:solidFill>
                  <a:srgbClr val="000000"/>
                </a:solidFill>
                <a:effectLst/>
                <a:latin typeface="Times New Roman" panose="02020603050405020304" pitchFamily="18" charset="0"/>
                <a:ea typeface="Calibri" panose="020F0502020204030204" pitchFamily="34" charset="0"/>
              </a:rPr>
            </a:br>
            <a:br>
              <a:rPr lang="pt-BR" sz="1800" dirty="0">
                <a:solidFill>
                  <a:srgbClr val="000000"/>
                </a:solidFill>
                <a:effectLst/>
                <a:latin typeface="Times New Roman" panose="02020603050405020304" pitchFamily="18" charset="0"/>
                <a:ea typeface="Calibri" panose="020F0502020204030204" pitchFamily="34" charset="0"/>
              </a:rPr>
            </a:b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marL="0" indent="0" algn="just">
              <a:lnSpc>
                <a:spcPct val="150000"/>
              </a:lnSpc>
              <a:buNone/>
            </a:pPr>
            <a:r>
              <a:rPr lang="pt-BR" sz="2000" b="1" dirty="0">
                <a:effectLst/>
                <a:latin typeface="Times New Roman" panose="02020603050405020304" pitchFamily="18" charset="0"/>
                <a:ea typeface="Calibri" panose="020F0502020204030204" pitchFamily="34" charset="0"/>
              </a:rPr>
              <a:t>A ALIANÇA TERAPÊUTICA E A TRANSFERÊNCIA/CONTRATRANSFERÊNCIA</a:t>
            </a:r>
            <a:endParaRPr lang="pt-B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Talvez a implicação clínica mais importante se refira a melhor forma de aliança terapêutica e considerações de transferência/contratransferência a serem aplicadas a alguém que está na constelação da maternidade. </a:t>
            </a:r>
          </a:p>
          <a:p>
            <a:pPr algn="just">
              <a:lnSpc>
                <a:spcPct val="15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 modo geral, nas terapias psicodinâmicas, essas questões dependem do tipo de psicopatologia presente e da concepção da organização psíquica que melhor explica aquela psicopatologia. </a:t>
            </a:r>
            <a:endParaRPr lang="pt-BR" sz="2400" dirty="0">
              <a:solidFill>
                <a:srgbClr val="FF0000"/>
              </a:solidFill>
              <a:latin typeface="Times New Roman" panose="02020603050405020304" pitchFamily="18" charset="0"/>
              <a:cs typeface="Times New Roman" panose="02020603050405020304" pitchFamily="18" charset="0"/>
            </a:endParaRP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922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pt-BR" sz="3600" b="1" dirty="0">
                <a:solidFill>
                  <a:srgbClr val="000000"/>
                </a:solidFill>
                <a:effectLst/>
                <a:latin typeface="Times New Roman" panose="02020603050405020304" pitchFamily="18" charset="0"/>
                <a:ea typeface="Calibri" panose="020F0502020204030204" pitchFamily="34" charset="0"/>
              </a:rPr>
            </a:br>
            <a:r>
              <a:rPr lang="pt-BR" sz="3600" b="1" dirty="0">
                <a:solidFill>
                  <a:srgbClr val="000000"/>
                </a:solidFill>
                <a:effectLst/>
                <a:latin typeface="Times New Roman" panose="02020603050405020304" pitchFamily="18" charset="0"/>
                <a:ea typeface="Calibri" panose="020F0502020204030204" pitchFamily="34" charset="0"/>
              </a:rPr>
              <a:t>História do desenvolvimento da psicanálise</a:t>
            </a:r>
            <a:br>
              <a:rPr lang="pt-BR" sz="3600" b="1" dirty="0">
                <a:solidFill>
                  <a:srgbClr val="000000"/>
                </a:solidFill>
                <a:effectLst/>
                <a:latin typeface="Times New Roman" panose="02020603050405020304" pitchFamily="18" charset="0"/>
                <a:ea typeface="Calibri" panose="020F0502020204030204" pitchFamily="34" charset="0"/>
              </a:rPr>
            </a:br>
            <a:r>
              <a:rPr lang="pt-BR" sz="3600" b="1" dirty="0">
                <a:solidFill>
                  <a:srgbClr val="000000"/>
                </a:solidFill>
                <a:effectLst/>
                <a:latin typeface="Times New Roman" panose="02020603050405020304" pitchFamily="18" charset="0"/>
                <a:ea typeface="Calibri" panose="020F0502020204030204" pitchFamily="34" charset="0"/>
              </a:rPr>
              <a:t>em função dos seus casos </a:t>
            </a: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Correspondentemente, nas psiconeuroses clássicas, na visão psicanalítica, o complexo edípico e visto como o organizador psíquico essencial.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Classicamente, a histeria foi o protótipo, envolvendo uma paciente do sexo feminino e um terapeuta do sexo masculino.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Nesse contexto, como vimos, a "neurose de transferência" envolvia a elaboração de um "amor" pelo terapeuta (como pai), e o perigo </a:t>
            </a:r>
            <a:r>
              <a:rPr lang="pt-BR"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transferêncial</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pt-BR"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contratransferêncial</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da estrutura de tratamento era a atuação desse "amor".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Muitas das técnicas psicanalíticas clássicas por parte do terapeuta eram adaptadas ao manejo dessa situação — par exemplo, as estruturas contra a atividade sexual entre terapeuta e paciente.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3601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C05D10-DA30-E94E-9A0C-118A13EE863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239B3DE-33B7-B24D-A0EC-3538C2983F8B}"/>
              </a:ext>
            </a:extLst>
          </p:cNvPr>
          <p:cNvSpPr>
            <a:spLocks noGrp="1"/>
          </p:cNvSpPr>
          <p:nvPr>
            <p:ph idx="1"/>
          </p:nvPr>
        </p:nvSpPr>
        <p:spPr/>
        <p:txBody>
          <a:bodyPr>
            <a:normAutofit/>
          </a:bodyPr>
          <a:lstStyle/>
          <a:p>
            <a:pPr algn="just">
              <a:lnSpc>
                <a:spcPct val="16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contraste, no caso dos pacientes </a:t>
            </a:r>
            <a:r>
              <a:rPr lang="pt-BR"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borderline</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 daqueles com um transformo narcísico de personalidade, a organização psíquica determinante seria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pré-edipica</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6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situação transferência-</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contratransferêncial</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 portanto, considerada diferentemente, em termos de "transferências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idealizante</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 de espelho" por parte do paciente e de uma postura empática par parte do terapeuta.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2036451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D578BB-A22F-0241-BFD1-80393FEC99EA}"/>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Novas necessidades, novas transferências</a:t>
            </a:r>
          </a:p>
        </p:txBody>
      </p:sp>
      <p:sp>
        <p:nvSpPr>
          <p:cNvPr id="3" name="Espaço Reservado para Conteúdo 2">
            <a:extLst>
              <a:ext uri="{FF2B5EF4-FFF2-40B4-BE49-F238E27FC236}">
                <a16:creationId xmlns:a16="http://schemas.microsoft.com/office/drawing/2014/main" id="{9448AE4A-A1F0-5443-AAB1-B99A92D141AE}"/>
              </a:ext>
            </a:extLst>
          </p:cNvPr>
          <p:cNvSpPr>
            <a:spLocks noGrp="1"/>
          </p:cNvSpPr>
          <p:nvPr>
            <p:ph idx="1"/>
          </p:nvPr>
        </p:nvSpPr>
        <p:spPr/>
        <p:txBody>
          <a:bodyPr>
            <a:normAutofit fontScale="47500" lnSpcReduction="20000"/>
          </a:bodyPr>
          <a:lstStyle/>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Para uma mãe que enfrenta uma perturbação na relação com seu bebê, a organização psíquica determinante é a constelação da maternidade.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A transferência que evolui nessa situação envolve a elaboração de um desejo de ser valorizada, apoiada, auxiliada, ensinada e apreciada por uma figura materna.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Esse desejo por tal figura materna é evidenciado em muitas situações fora da terapêutica.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Começando no hospital com o nascimento do bebê, as mães frequentemente encontram alguém para preencher esse papel ou parte dele.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Muitas vezes é uma enfermeira, uma auxiliar de enfermagem, a faxineira ou alguém que toma um momento para compartilhar experiências pessoais e dar encorajamento sincero.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É impressionante o quão importantes esses breves encontros podem ser. Eles ocorrem predominantemente com outras mulheres mais experientes em maternidade. Emocionalmente, eles frequentemente ofuscam os encontros mais médicos (contanto que tudo esteja indo bem).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Mais tarde, outras mães encontradas no parque podem preencher parcialmente esse papel, sem falar da mãe real da pessoa, avó, irmãs mais velhas e amigas experientes.</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3255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BDD37E-CA90-934B-AB94-C060BD0D885B}"/>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Transferência da Boa Avó</a:t>
            </a:r>
          </a:p>
        </p:txBody>
      </p:sp>
      <p:sp>
        <p:nvSpPr>
          <p:cNvPr id="3" name="Espaço Reservado para Conteúdo 2">
            <a:extLst>
              <a:ext uri="{FF2B5EF4-FFF2-40B4-BE49-F238E27FC236}">
                <a16:creationId xmlns:a16="http://schemas.microsoft.com/office/drawing/2014/main" id="{33FEF01A-F67E-6941-A74E-30E4D0924D2E}"/>
              </a:ext>
            </a:extLst>
          </p:cNvPr>
          <p:cNvSpPr>
            <a:spLocks noGrp="1"/>
          </p:cNvSpPr>
          <p:nvPr>
            <p:ph idx="1"/>
          </p:nvPr>
        </p:nvSpPr>
        <p:spPr/>
        <p:txBody>
          <a:bodyPr>
            <a:normAutofit fontScale="70000" lnSpcReduction="20000"/>
          </a:bodyPr>
          <a:lstStyle/>
          <a:p>
            <a:pPr algn="just">
              <a:lnSpc>
                <a:spcPct val="15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Na situação de transferência, essa busca e encontro são intensificados e focalizados no terapeuta. Foi sugerido que eu chame essa forma de transferência de "transferência da boa avó". </a:t>
            </a:r>
          </a:p>
          <a:p>
            <a:pPr algn="just">
              <a:lnSpc>
                <a:spcPct val="15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O perigo para o quadro do tratamento e para a aliança terapêutica nesta situação é que o terapeuta seja incapaz de responder a esses desejos e necessidades, seja por motivos pessoais ou porque o terapeuta está aderindo a uma abordagem terapêutica apropriada para psiconeurose, mas não para a constelação da maternidade. </a:t>
            </a:r>
          </a:p>
          <a:p>
            <a:pPr algn="just">
              <a:lnSpc>
                <a:spcPct val="15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A maioria das mães </a:t>
            </a:r>
            <a:r>
              <a:rPr lang="pt-BR" b="0" i="0" u="none" strike="noStrike" dirty="0" err="1">
                <a:solidFill>
                  <a:srgbClr val="0D0D0D"/>
                </a:solidFill>
                <a:effectLst/>
                <a:latin typeface="Times New Roman" panose="02020603050405020304" pitchFamily="18" charset="0"/>
                <a:cs typeface="Times New Roman" panose="02020603050405020304" pitchFamily="18" charset="0"/>
              </a:rPr>
              <a:t>experiencia</a:t>
            </a:r>
            <a:r>
              <a:rPr lang="pt-BR" b="0" i="0" u="none" strike="noStrike" dirty="0">
                <a:solidFill>
                  <a:srgbClr val="0D0D0D"/>
                </a:solidFill>
                <a:effectLst/>
                <a:latin typeface="Times New Roman" panose="02020603050405020304" pitchFamily="18" charset="0"/>
                <a:cs typeface="Times New Roman" panose="02020603050405020304" pitchFamily="18" charset="0"/>
              </a:rPr>
              <a:t> tal falta de resposta às suas necessidades como uma recusa em serem apoiadas, como crítica ou como retirada de encorajamento, crença ou apreciação de sua função materna. Isso exige um alto preço da aliança terapêutica.</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47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a:bodyPr>
          <a:lstStyle/>
          <a:p>
            <a:pPr algn="ctr"/>
            <a:r>
              <a:rPr lang="pt-BR" sz="2800" b="1" dirty="0">
                <a:solidFill>
                  <a:srgbClr val="FF0000"/>
                </a:solidFill>
                <a:latin typeface="Times New Roman" panose="02020603050405020304" pitchFamily="18" charset="0"/>
                <a:cs typeface="Times New Roman" panose="02020603050405020304" pitchFamily="18" charset="0"/>
              </a:rPr>
              <a:t>1. Definição do que é a Constelação da Maternidade</a:t>
            </a: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Eu estou sugerindo que, com o nascimento de um bebê, especialmente o primeiro, a mãe entra em uma nova e única organização psíquica que eu chamo de constelação da maternidade.</a:t>
            </a:r>
          </a:p>
          <a:p>
            <a:pPr algn="just">
              <a:lnSpc>
                <a:spcPct val="150000"/>
              </a:lnSpc>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Como um organizador psíquico, essa "constelação" determina uma nova serie de tendências de ação, sensibilidades, fantasias, medos e desejos. </a:t>
            </a:r>
          </a:p>
          <a:p>
            <a:pPr algn="just">
              <a:lnSpc>
                <a:spcPct val="150000"/>
              </a:lnSpc>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Ela também exige que os terapeutas adotem uma estrutura de tratamento diferente, com um tipo diferente de aliança terapêutica para o tratamento. </a:t>
            </a: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784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4624DF-0916-2A45-A88B-B53869E3DAB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8C6C7DD-6DA2-5B41-875B-6FB543351AC4}"/>
              </a:ext>
            </a:extLst>
          </p:cNvPr>
          <p:cNvSpPr>
            <a:spLocks noGrp="1"/>
          </p:cNvSpPr>
          <p:nvPr>
            <p:ph idx="1"/>
          </p:nvPr>
        </p:nvSpPr>
        <p:spPr/>
        <p:txBody>
          <a:bodyPr>
            <a:normAutofit fontScale="70000" lnSpcReduction="20000"/>
          </a:bodyPr>
          <a:lstStyle/>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Uma vez que essa forma de transferência da boa avó é aceita pelo terapeuta como apropriada para a constelação da maternidade, ela não precisa ser combatida. </a:t>
            </a:r>
          </a:p>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O terapeuta pode ser mais ativo, menos abstêmio emocionalmente, mais livre para "agir" no sentido de fazer visitas domiciliares, dar conselhos, tocar o paciente, e assim por diante, e mais focado em ativos, capacidades e forças do que em patologia e conflitos. </a:t>
            </a:r>
          </a:p>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Esta forma de transferência é idealmente adequada para utilizar os aspectos positivos da transferência mencionados no capítulo 10. </a:t>
            </a:r>
          </a:p>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O resultado é uma melhor aliança terapêutica e, com ela, maior facilidade em agir terapeuticamente, incluindo a promoção de certas explorações guiadas psicodinamicamente</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7017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2EBCB6-05C7-514A-AB82-064D3BC11FD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E63E9BF-B12B-E04B-9B12-CC348A6C5E09}"/>
              </a:ext>
            </a:extLst>
          </p:cNvPr>
          <p:cNvSpPr>
            <a:spLocks noGrp="1"/>
          </p:cNvSpPr>
          <p:nvPr>
            <p:ph idx="1"/>
          </p:nvPr>
        </p:nvSpPr>
        <p:spPr>
          <a:xfrm>
            <a:off x="838200" y="1825625"/>
            <a:ext cx="10515600" cy="4551112"/>
          </a:xfrm>
        </p:spPr>
        <p:txBody>
          <a:bodyPr>
            <a:noAutofit/>
          </a:bodyPr>
          <a:lstStyle/>
          <a:p>
            <a:pPr algn="just">
              <a:lnSpc>
                <a:spcPct val="160000"/>
              </a:lnSpc>
            </a:pPr>
            <a:r>
              <a:rPr lang="pt-BR" sz="1400" b="0" i="0" u="none" strike="noStrike" dirty="0">
                <a:solidFill>
                  <a:srgbClr val="0D0D0D"/>
                </a:solidFill>
                <a:effectLst/>
                <a:latin typeface="Times New Roman" panose="02020603050405020304" pitchFamily="18" charset="0"/>
                <a:cs typeface="Times New Roman" panose="02020603050405020304" pitchFamily="18" charset="0"/>
              </a:rPr>
              <a:t>Essa mudança de perspectiva sobre a situação psíquica real em mães já começou, de fato, mesmo que ainda não seja oficialmente reconhecida. </a:t>
            </a:r>
          </a:p>
          <a:p>
            <a:pPr algn="just">
              <a:lnSpc>
                <a:spcPct val="160000"/>
              </a:lnSpc>
            </a:pPr>
            <a:r>
              <a:rPr lang="pt-BR" sz="1400" b="0" i="0" u="none" strike="noStrike" dirty="0">
                <a:solidFill>
                  <a:srgbClr val="0D0D0D"/>
                </a:solidFill>
                <a:effectLst/>
                <a:latin typeface="Times New Roman" panose="02020603050405020304" pitchFamily="18" charset="0"/>
                <a:cs typeface="Times New Roman" panose="02020603050405020304" pitchFamily="18" charset="0"/>
              </a:rPr>
              <a:t>A terapia conduzida em São Francisco por Lieberman e </a:t>
            </a:r>
            <a:r>
              <a:rPr lang="pt-BR" sz="1400" b="0" i="0" u="none" strike="noStrike" dirty="0" err="1">
                <a:solidFill>
                  <a:srgbClr val="0D0D0D"/>
                </a:solidFill>
                <a:effectLst/>
                <a:latin typeface="Times New Roman" panose="02020603050405020304" pitchFamily="18" charset="0"/>
                <a:cs typeface="Times New Roman" panose="02020603050405020304" pitchFamily="18" charset="0"/>
              </a:rPr>
              <a:t>Pawl</a:t>
            </a:r>
            <a:r>
              <a:rPr lang="pt-BR" sz="1400" b="0" i="0" u="none" strike="noStrike" dirty="0">
                <a:solidFill>
                  <a:srgbClr val="0D0D0D"/>
                </a:solidFill>
                <a:effectLst/>
                <a:latin typeface="Times New Roman" panose="02020603050405020304" pitchFamily="18" charset="0"/>
                <a:cs typeface="Times New Roman" panose="02020603050405020304" pitchFamily="18" charset="0"/>
              </a:rPr>
              <a:t> (ver capítulo 8) efetivamente mudou de uma moldura de transferência apropriada para psiconeuroses para uma adequada para a constelação da maternidade, embora esses terapeutas expliquem essa mudança como sendo largamente necessária pelas necessidades da população desfavorecida específica que eles atendem. </a:t>
            </a:r>
          </a:p>
          <a:p>
            <a:pPr algn="just">
              <a:lnSpc>
                <a:spcPct val="160000"/>
              </a:lnSpc>
            </a:pPr>
            <a:r>
              <a:rPr lang="pt-BR" sz="1400" b="0" i="0" u="none" strike="noStrike" dirty="0">
                <a:solidFill>
                  <a:srgbClr val="0D0D0D"/>
                </a:solidFill>
                <a:effectLst/>
                <a:latin typeface="Times New Roman" panose="02020603050405020304" pitchFamily="18" charset="0"/>
                <a:cs typeface="Times New Roman" panose="02020603050405020304" pitchFamily="18" charset="0"/>
              </a:rPr>
              <a:t>Acredito que eles subestimam o escopo completo de seu quadro de trabalho. </a:t>
            </a:r>
          </a:p>
          <a:p>
            <a:pPr algn="just">
              <a:lnSpc>
                <a:spcPct val="160000"/>
              </a:lnSpc>
            </a:pPr>
            <a:r>
              <a:rPr lang="pt-BR" sz="1400" b="0" i="0" u="none" strike="noStrike" dirty="0">
                <a:solidFill>
                  <a:srgbClr val="0D0D0D"/>
                </a:solidFill>
                <a:effectLst/>
                <a:latin typeface="Times New Roman" panose="02020603050405020304" pitchFamily="18" charset="0"/>
                <a:cs typeface="Times New Roman" panose="02020603050405020304" pitchFamily="18" charset="0"/>
              </a:rPr>
              <a:t>De maneira semelhante, </a:t>
            </a:r>
            <a:r>
              <a:rPr lang="pt-BR" sz="1400" b="0" i="0" u="none" strike="noStrike" dirty="0" err="1">
                <a:solidFill>
                  <a:srgbClr val="0D0D0D"/>
                </a:solidFill>
                <a:effectLst/>
                <a:latin typeface="Times New Roman" panose="02020603050405020304" pitchFamily="18" charset="0"/>
                <a:cs typeface="Times New Roman" panose="02020603050405020304" pitchFamily="18" charset="0"/>
              </a:rPr>
              <a:t>McDonough</a:t>
            </a:r>
            <a:r>
              <a:rPr lang="pt-BR" sz="1400" b="0" i="0" u="none" strike="noStrike" dirty="0">
                <a:solidFill>
                  <a:srgbClr val="0D0D0D"/>
                </a:solidFill>
                <a:effectLst/>
                <a:latin typeface="Times New Roman" panose="02020603050405020304" pitchFamily="18" charset="0"/>
                <a:cs typeface="Times New Roman" panose="02020603050405020304" pitchFamily="18" charset="0"/>
              </a:rPr>
              <a:t> atribuiu grande parte de seu manejo da aliança terapêutica e orientação de interação à sua história inicial com mães desfavorecidas. No entanto, ela está plenamente ciente de que isso também funciona bem com mães favorecidas. </a:t>
            </a:r>
          </a:p>
          <a:p>
            <a:pPr algn="just">
              <a:lnSpc>
                <a:spcPct val="160000"/>
              </a:lnSpc>
            </a:pPr>
            <a:r>
              <a:rPr lang="pt-BR" sz="1400" b="0" i="0" u="none" strike="noStrike" dirty="0">
                <a:solidFill>
                  <a:srgbClr val="0D0D0D"/>
                </a:solidFill>
                <a:effectLst/>
                <a:latin typeface="Times New Roman" panose="02020603050405020304" pitchFamily="18" charset="0"/>
                <a:cs typeface="Times New Roman" panose="02020603050405020304" pitchFamily="18" charset="0"/>
              </a:rPr>
              <a:t>A maioria das outras abordagens de atuação mencionadas na parte II apresenta algumas modificações na direção de se ajustar à realidade da constelação da maternidade. </a:t>
            </a:r>
          </a:p>
          <a:p>
            <a:pPr algn="just">
              <a:lnSpc>
                <a:spcPct val="160000"/>
              </a:lnSpc>
            </a:pPr>
            <a:r>
              <a:rPr lang="pt-BR" sz="1400" b="0" i="0" u="none" strike="noStrike" dirty="0">
                <a:solidFill>
                  <a:srgbClr val="0D0D0D"/>
                </a:solidFill>
                <a:effectLst/>
                <a:latin typeface="Times New Roman" panose="02020603050405020304" pitchFamily="18" charset="0"/>
                <a:cs typeface="Times New Roman" panose="02020603050405020304" pitchFamily="18" charset="0"/>
              </a:rPr>
              <a:t>Em certo sentido, nossas teorias ainda não alcançaram nossas práticas.</a:t>
            </a:r>
            <a:endParaRPr lang="pt-B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96291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6E4E52-1436-C84E-A65F-705BB3722569}"/>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crítica a certas abordagens </a:t>
            </a:r>
            <a:br>
              <a:rPr lang="pt-BR" sz="3200" b="1" dirty="0">
                <a:latin typeface="Times New Roman" panose="02020603050405020304" pitchFamily="18" charset="0"/>
                <a:cs typeface="Times New Roman" panose="02020603050405020304" pitchFamily="18" charset="0"/>
              </a:rPr>
            </a:br>
            <a:r>
              <a:rPr lang="pt-BR" sz="3200" b="1" dirty="0">
                <a:latin typeface="Times New Roman" panose="02020603050405020304" pitchFamily="18" charset="0"/>
                <a:cs typeface="Times New Roman" panose="02020603050405020304" pitchFamily="18" charset="0"/>
              </a:rPr>
              <a:t>que não reconhecem a “constelação materna” </a:t>
            </a:r>
          </a:p>
        </p:txBody>
      </p:sp>
      <p:sp>
        <p:nvSpPr>
          <p:cNvPr id="3" name="Espaço Reservado para Conteúdo 2">
            <a:extLst>
              <a:ext uri="{FF2B5EF4-FFF2-40B4-BE49-F238E27FC236}">
                <a16:creationId xmlns:a16="http://schemas.microsoft.com/office/drawing/2014/main" id="{0B3B9204-7E20-DB4F-85CE-1A5702ADAE5F}"/>
              </a:ext>
            </a:extLst>
          </p:cNvPr>
          <p:cNvSpPr>
            <a:spLocks noGrp="1"/>
          </p:cNvSpPr>
          <p:nvPr>
            <p:ph idx="1"/>
          </p:nvPr>
        </p:nvSpPr>
        <p:spPr/>
        <p:txBody>
          <a:bodyPr>
            <a:normAutofit fontScale="55000" lnSpcReduction="20000"/>
          </a:bodyPr>
          <a:lstStyle/>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Ao contrário, muitas das terapias orientadas psicanaliticamente mantiveram o quadro psicanalítico apropriado para psiconeuroses mesmo quando lidam com a constelação da maternidade.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Muitas vezes, essa abordagem resulta em mudanças terapêuticas comportamentais positivas, mas deixa uma ferida profunda na mãe, que sente que a interação com seu bebê foi "</a:t>
            </a:r>
            <a:r>
              <a:rPr lang="pt-BR" b="0" i="0" u="none" strike="noStrike" dirty="0" err="1">
                <a:solidFill>
                  <a:srgbClr val="0D0D0D"/>
                </a:solidFill>
                <a:effectLst/>
                <a:latin typeface="Times New Roman" panose="02020603050405020304" pitchFamily="18" charset="0"/>
                <a:cs typeface="Times New Roman" panose="02020603050405020304" pitchFamily="18" charset="0"/>
              </a:rPr>
              <a:t>descontaminada</a:t>
            </a:r>
            <a:r>
              <a:rPr lang="pt-BR" b="0" i="0" u="none" strike="noStrike" dirty="0">
                <a:solidFill>
                  <a:srgbClr val="0D0D0D"/>
                </a:solidFill>
                <a:effectLst/>
                <a:latin typeface="Times New Roman" panose="02020603050405020304" pitchFamily="18" charset="0"/>
                <a:cs typeface="Times New Roman" panose="02020603050405020304" pitchFamily="18" charset="0"/>
              </a:rPr>
              <a:t>" de seus conflitos individuais.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A mãe necessariamente percebe que essa suposição está subjacente à visão básica do terapeuta, e isso agrava seus piores medos de ser destrutiva, inadequada, carente, criticada, culpada e desvalorizada.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Para evitar essas consequências negativas, a mãe age melhor, e os sintomas desaparecem.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O que se obtém, na verdade, é uma cura comportamental baseada na </a:t>
            </a:r>
            <a:r>
              <a:rPr lang="pt-BR" b="0" i="0" u="none" strike="noStrike" dirty="0" err="1">
                <a:solidFill>
                  <a:srgbClr val="0D0D0D"/>
                </a:solidFill>
                <a:effectLst/>
                <a:latin typeface="Times New Roman" panose="02020603050405020304" pitchFamily="18" charset="0"/>
                <a:cs typeface="Times New Roman" panose="02020603050405020304" pitchFamily="18" charset="0"/>
              </a:rPr>
              <a:t>evitação</a:t>
            </a:r>
            <a:r>
              <a:rPr lang="pt-BR" b="0" i="0" u="none" strike="noStrike" dirty="0">
                <a:solidFill>
                  <a:srgbClr val="0D0D0D"/>
                </a:solidFill>
                <a:effectLst/>
                <a:latin typeface="Times New Roman" panose="02020603050405020304" pitchFamily="18" charset="0"/>
                <a:cs typeface="Times New Roman" panose="02020603050405020304" pitchFamily="18" charset="0"/>
              </a:rPr>
              <a:t> da mãe de reforço negativo na terapia, tudo isso ocorrendo paradoxalmente em um ambiente que pretende ser psicanalítico.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Esse problema está na base de uma das críticas mais persistentes a essas abordagens.</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85716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45CF15-E747-044B-9F95-930E4BFBAE3B}"/>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A constelação materna determina a subjetividade da mulher</a:t>
            </a:r>
          </a:p>
        </p:txBody>
      </p:sp>
      <p:sp>
        <p:nvSpPr>
          <p:cNvPr id="3" name="Espaço Reservado para Conteúdo 2">
            <a:extLst>
              <a:ext uri="{FF2B5EF4-FFF2-40B4-BE49-F238E27FC236}">
                <a16:creationId xmlns:a16="http://schemas.microsoft.com/office/drawing/2014/main" id="{2E8F08A9-A5ED-7049-A0D0-B2EDD0661228}"/>
              </a:ext>
            </a:extLst>
          </p:cNvPr>
          <p:cNvSpPr>
            <a:spLocks noGrp="1"/>
          </p:cNvSpPr>
          <p:nvPr>
            <p:ph idx="1"/>
          </p:nvPr>
        </p:nvSpPr>
        <p:spPr/>
        <p:txBody>
          <a:bodyPr>
            <a:normAutofit fontScale="77500" lnSpcReduction="20000"/>
          </a:bodyPr>
          <a:lstStyle/>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Para resumir essa implicação clínica, acredito que agora há razões suficientes para adotar a suposição de que a organização psíquica da mãe é principalmente determinada pela constelação da maternidade e permitir que essa visão forneça o quadro de transferência paradigmático para relacionamentos perturbados mãe-infante3. </a:t>
            </a:r>
          </a:p>
          <a:p>
            <a:pPr algn="just">
              <a:lnSpc>
                <a:spcPct val="160000"/>
              </a:lnSpc>
            </a:pPr>
            <a:endParaRPr lang="pt-BR" b="0" i="0" u="none" strike="noStrike" dirty="0">
              <a:solidFill>
                <a:srgbClr val="0D0D0D"/>
              </a:solidFill>
              <a:effectLst/>
              <a:latin typeface="Times New Roman" panose="02020603050405020304" pitchFamily="18" charset="0"/>
              <a:cs typeface="Times New Roman" panose="02020603050405020304" pitchFamily="18" charset="0"/>
            </a:endParaRPr>
          </a:p>
          <a:p>
            <a:pPr algn="just">
              <a:lnSpc>
                <a:spcPct val="160000"/>
              </a:lnSpc>
            </a:pPr>
            <a:r>
              <a:rPr lang="pt-BR" sz="1900" b="0" i="0" u="none" strike="noStrike" dirty="0">
                <a:solidFill>
                  <a:srgbClr val="0D0D0D"/>
                </a:solidFill>
                <a:effectLst/>
                <a:latin typeface="Times New Roman" panose="02020603050405020304" pitchFamily="18" charset="0"/>
                <a:cs typeface="Times New Roman" panose="02020603050405020304" pitchFamily="18" charset="0"/>
              </a:rPr>
              <a:t>3. Claro que haverá uma minoria de casos em que problemas psiconeuróticos mais tradicionais permanecem em primeiro plano. Nestes casos, o antigo quadro é aplicável. Também haverá casos em que, após o tratamento principal ter sido realizado com o quadro de transferência apropriado à constelação da maternidade, um problema individual de um ou ambos os pais ressurge como a característica dominante. Nestes casos, a psicoterapia individual ou a terapia de casal, com seu próprio quadro de transferência apropriado, é então indicada como acompanhamento.</a:t>
            </a:r>
            <a:endParaRPr lang="pt-BR" sz="1900" dirty="0">
              <a:latin typeface="Times New Roman" panose="02020603050405020304" pitchFamily="18" charset="0"/>
              <a:cs typeface="Times New Roman" panose="02020603050405020304" pitchFamily="18" charset="0"/>
            </a:endParaRPr>
          </a:p>
          <a:p>
            <a:endParaRPr lang="pt-BR" dirty="0">
              <a:solidFill>
                <a:srgbClr val="0D0D0D"/>
              </a:solidFill>
              <a:latin typeface="Söhne"/>
            </a:endParaRPr>
          </a:p>
          <a:p>
            <a:endParaRPr lang="pt-BR" dirty="0"/>
          </a:p>
        </p:txBody>
      </p:sp>
    </p:spTree>
    <p:extLst>
      <p:ext uri="{BB962C8B-B14F-4D97-AF65-F5344CB8AC3E}">
        <p14:creationId xmlns:p14="http://schemas.microsoft.com/office/powerpoint/2010/main" val="16338964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552CC-9838-6848-93E8-D48A4A68A1A6}"/>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Uma nova abordagem, novos problemas</a:t>
            </a:r>
          </a:p>
        </p:txBody>
      </p:sp>
      <p:sp>
        <p:nvSpPr>
          <p:cNvPr id="3" name="Espaço Reservado para Conteúdo 2">
            <a:extLst>
              <a:ext uri="{FF2B5EF4-FFF2-40B4-BE49-F238E27FC236}">
                <a16:creationId xmlns:a16="http://schemas.microsoft.com/office/drawing/2014/main" id="{9087E63E-F398-1341-BF83-AE061A4BD8B6}"/>
              </a:ext>
            </a:extLst>
          </p:cNvPr>
          <p:cNvSpPr>
            <a:spLocks noGrp="1"/>
          </p:cNvSpPr>
          <p:nvPr>
            <p:ph idx="1"/>
          </p:nvPr>
        </p:nvSpPr>
        <p:spPr/>
        <p:txBody>
          <a:bodyPr>
            <a:normAutofit fontScale="85000" lnSpcReduction="10000"/>
          </a:bodyPr>
          <a:lstStyle/>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Uma vez que essa mudança conceitual tenha sido feita, podemos prosseguir livre e sistematicamente avaliando suas vantagens sem a necessidade de defendê-la. </a:t>
            </a:r>
          </a:p>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Essa mudança oferece uma nova abordagem para um conjunto único de problemas. </a:t>
            </a:r>
          </a:p>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Ela marca o ponto em que a crescente experiência com terapias pai-infante deixa de ser uma aplicação de um velho quadro ajustado a um novo problema e se torna, por direito próprio, uma nova abordagem.</a:t>
            </a:r>
          </a:p>
          <a:p>
            <a:pPr algn="just"/>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7045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6B0BB9-93FF-AE43-BD89-AB83907B59D5}"/>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A transferência e o cuidado </a:t>
            </a:r>
            <a:br>
              <a:rPr lang="pt-BR" sz="2800" b="1" dirty="0">
                <a:latin typeface="Times New Roman" panose="02020603050405020304" pitchFamily="18" charset="0"/>
                <a:cs typeface="Times New Roman" panose="02020603050405020304" pitchFamily="18" charset="0"/>
              </a:rPr>
            </a:br>
            <a:r>
              <a:rPr lang="pt-BR" sz="2800" b="1" dirty="0">
                <a:latin typeface="Times New Roman" panose="02020603050405020304" pitchFamily="18" charset="0"/>
                <a:cs typeface="Times New Roman" panose="02020603050405020304" pitchFamily="18" charset="0"/>
              </a:rPr>
              <a:t>considerando-se a constelação materna</a:t>
            </a:r>
          </a:p>
        </p:txBody>
      </p:sp>
      <p:sp>
        <p:nvSpPr>
          <p:cNvPr id="3" name="Espaço Reservado para Conteúdo 2">
            <a:extLst>
              <a:ext uri="{FF2B5EF4-FFF2-40B4-BE49-F238E27FC236}">
                <a16:creationId xmlns:a16="http://schemas.microsoft.com/office/drawing/2014/main" id="{3DDAEA61-7F7D-E445-ADE9-2633CF3C4CF6}"/>
              </a:ext>
            </a:extLst>
          </p:cNvPr>
          <p:cNvSpPr>
            <a:spLocks noGrp="1"/>
          </p:cNvSpPr>
          <p:nvPr>
            <p:ph idx="1"/>
          </p:nvPr>
        </p:nvSpPr>
        <p:spPr/>
        <p:txBody>
          <a:bodyPr>
            <a:normAutofit fontScale="77500" lnSpcReduction="20000"/>
          </a:bodyPr>
          <a:lstStyle/>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Assumindo, então, que a constelação da maternidade fornece o quadro apropriado para a maioria das terapias pai-infante, quais são as implicações completas?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Fornecer uma aliança terapêutica e um quadro de transferência no contexto da constelação da maternidade promoverá a maioria das características comuns que descobrimos no capítulo 10.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Isso permitirá que o terapeuta se torne uma forma especial de matriz de apoio que pode validar, apoiar e valorizar a mãe e, assim, "sustentá-la" para que suas funções maternais sejam liberadas ou descobertas e facilitadas. </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2472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6B0BB9-93FF-AE43-BD89-AB83907B59D5}"/>
              </a:ext>
            </a:extLst>
          </p:cNvPr>
          <p:cNvSpPr>
            <a:spLocks noGrp="1"/>
          </p:cNvSpPr>
          <p:nvPr>
            <p:ph type="title"/>
          </p:nvPr>
        </p:nvSpPr>
        <p:spPr/>
        <p:txBody>
          <a:bodyPr/>
          <a:lstStyle/>
          <a:p>
            <a:pPr algn="ctr"/>
            <a:r>
              <a:rPr lang="pt-BR" dirty="0">
                <a:latin typeface="Times New Roman" panose="02020603050405020304" pitchFamily="18" charset="0"/>
                <a:cs typeface="Times New Roman" panose="02020603050405020304" pitchFamily="18" charset="0"/>
              </a:rPr>
              <a:t>Efeitos</a:t>
            </a:r>
          </a:p>
        </p:txBody>
      </p:sp>
      <p:sp>
        <p:nvSpPr>
          <p:cNvPr id="3" name="Espaço Reservado para Conteúdo 2">
            <a:extLst>
              <a:ext uri="{FF2B5EF4-FFF2-40B4-BE49-F238E27FC236}">
                <a16:creationId xmlns:a16="http://schemas.microsoft.com/office/drawing/2014/main" id="{3DDAEA61-7F7D-E445-ADE9-2633CF3C4CF6}"/>
              </a:ext>
            </a:extLst>
          </p:cNvPr>
          <p:cNvSpPr>
            <a:spLocks noGrp="1"/>
          </p:cNvSpPr>
          <p:nvPr>
            <p:ph idx="1"/>
          </p:nvPr>
        </p:nvSpPr>
        <p:spPr/>
        <p:txBody>
          <a:bodyPr>
            <a:normAutofit fontScale="62500" lnSpcReduction="20000"/>
          </a:bodyPr>
          <a:lstStyle/>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Além disso, isso pode ser feito sem exigir um preço de seu funcionamento, autoestima ou independência.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Pode ajudá-la a mudar ou reconectar sua representação principalmente através de experiências emocionais corretivas, bem como interpretações e modelagem.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É idealmente adequado para a exploração e descoberta dos ativos anteriormente desconhecidos ou não utilizados para a maternidade e para a busca de quaisquer figuras maternas alternativas que tenham desempenhado um papel materno positivo em seu passado e que agora possam ser utilizadas. </a:t>
            </a:r>
          </a:p>
          <a:p>
            <a:pPr algn="just">
              <a:lnSpc>
                <a:spcPct val="17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Pode fornecer-lhe conselhos realistas e ajuda prática. Apoia sua capacidade de criar as "distorções positivas" necessárias sobre seu bebê — aquelas que se tornarão profecias </a:t>
            </a:r>
            <a:r>
              <a:rPr lang="pt-BR" b="0" i="0" u="none" strike="noStrike" dirty="0" err="1">
                <a:solidFill>
                  <a:srgbClr val="0D0D0D"/>
                </a:solidFill>
                <a:effectLst/>
                <a:latin typeface="Times New Roman" panose="02020603050405020304" pitchFamily="18" charset="0"/>
                <a:cs typeface="Times New Roman" panose="02020603050405020304" pitchFamily="18" charset="0"/>
              </a:rPr>
              <a:t>auto-realizáveis</a:t>
            </a:r>
            <a:r>
              <a:rPr lang="pt-BR" b="0" i="0" u="none" strike="noStrike" dirty="0">
                <a:solidFill>
                  <a:srgbClr val="0D0D0D"/>
                </a:solidFill>
                <a:effectLst/>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14127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1E8E-8094-4442-A078-B73E64EF714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5FA2709-0288-4B4B-8BE0-C9EC06374D7D}"/>
              </a:ext>
            </a:extLst>
          </p:cNvPr>
          <p:cNvSpPr>
            <a:spLocks noGrp="1"/>
          </p:cNvSpPr>
          <p:nvPr>
            <p:ph idx="1"/>
          </p:nvPr>
        </p:nvSpPr>
        <p:spPr/>
        <p:txBody>
          <a:bodyPr>
            <a:noAutofit/>
          </a:bodyPr>
          <a:lstStyle/>
          <a:p>
            <a:pPr algn="just">
              <a:lnSpc>
                <a:spcPct val="160000"/>
              </a:lnSpc>
            </a:pPr>
            <a:r>
              <a:rPr lang="pt-BR" sz="2200" b="0" i="0" u="none" strike="noStrike" dirty="0">
                <a:solidFill>
                  <a:srgbClr val="0D0D0D"/>
                </a:solidFill>
                <a:effectLst/>
                <a:latin typeface="Times New Roman" panose="02020603050405020304" pitchFamily="18" charset="0"/>
                <a:cs typeface="Times New Roman" panose="02020603050405020304" pitchFamily="18" charset="0"/>
              </a:rPr>
              <a:t>Finalmente, a manutenção de uma transferência positiva durante os intervalos nas terapias breves em série não apresenta problemas práticos ou teóricos para uma estrutura de aliança terapêutica-transferência apropriada à constelação da maternidade. </a:t>
            </a:r>
          </a:p>
          <a:p>
            <a:pPr algn="just">
              <a:lnSpc>
                <a:spcPct val="160000"/>
              </a:lnSpc>
            </a:pPr>
            <a:r>
              <a:rPr lang="pt-BR" sz="2200" b="0" i="0" u="none" strike="noStrike" dirty="0">
                <a:solidFill>
                  <a:srgbClr val="0D0D0D"/>
                </a:solidFill>
                <a:effectLst/>
                <a:latin typeface="Times New Roman" panose="02020603050405020304" pitchFamily="18" charset="0"/>
                <a:cs typeface="Times New Roman" panose="02020603050405020304" pitchFamily="18" charset="0"/>
              </a:rPr>
              <a:t>Ao contrário, a manutenção de tal transferência positiva é desejável durante o reinado da constelação da maternidade, e sua terminação não apresenta problemas </a:t>
            </a: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porque a transferência desaparece naturalmente quando a mãe sai da constelação da maternidade.</a:t>
            </a:r>
            <a:r>
              <a:rPr lang="pt-BR" sz="2200" dirty="0">
                <a:effectLst/>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95113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1E8E-8094-4442-A078-B73E64EF714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5FA2709-0288-4B4B-8BE0-C9EC06374D7D}"/>
              </a:ext>
            </a:extLst>
          </p:cNvPr>
          <p:cNvSpPr>
            <a:spLocks noGrp="1"/>
          </p:cNvSpPr>
          <p:nvPr>
            <p:ph idx="1"/>
          </p:nvPr>
        </p:nvSpPr>
        <p:spPr/>
        <p:txBody>
          <a:bodyPr>
            <a:normAutofit fontScale="92500" lnSpcReduction="20000"/>
          </a:bodyPr>
          <a:lstStyle/>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Em resumo, o argumento é que as terapias pai-infante podem fazer bem ao reavaliar o que imaginam ser a organização psíquica básica da mãe no momento do tratamento. </a:t>
            </a:r>
          </a:p>
          <a:p>
            <a:pPr algn="just">
              <a:lnSpc>
                <a:spcPct val="160000"/>
              </a:lnSpc>
            </a:pPr>
            <a:r>
              <a:rPr lang="pt-BR" b="0" i="0" u="none" strike="noStrike" dirty="0">
                <a:solidFill>
                  <a:srgbClr val="0D0D0D"/>
                </a:solidFill>
                <a:effectLst/>
                <a:latin typeface="Times New Roman" panose="02020603050405020304" pitchFamily="18" charset="0"/>
                <a:cs typeface="Times New Roman" panose="02020603050405020304" pitchFamily="18" charset="0"/>
              </a:rPr>
              <a:t>Se a organização psíquica dominante da mãe for encontrada como sendo a constelação da maternidade, então devem ser feitas alterações na técnica e no quadro terapêutico para facilitar as características comuns no capítulo 10.</a:t>
            </a:r>
          </a:p>
          <a:p>
            <a:endParaRPr lang="pt-BR" dirty="0"/>
          </a:p>
        </p:txBody>
      </p:sp>
    </p:spTree>
    <p:extLst>
      <p:ext uri="{BB962C8B-B14F-4D97-AF65-F5344CB8AC3E}">
        <p14:creationId xmlns:p14="http://schemas.microsoft.com/office/powerpoint/2010/main" val="33329489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b="1" dirty="0">
                <a:latin typeface="Times New Roman" panose="02020603050405020304" pitchFamily="18" charset="0"/>
                <a:cs typeface="Times New Roman" panose="02020603050405020304" pitchFamily="18" charset="0"/>
              </a:rPr>
            </a:br>
            <a:r>
              <a:rPr lang="pt-BR" sz="2800" b="1" dirty="0">
                <a:solidFill>
                  <a:srgbClr val="FF0000"/>
                </a:solidFill>
                <a:latin typeface="Times New Roman" panose="02020603050405020304" pitchFamily="18" charset="0"/>
                <a:cs typeface="Times New Roman" panose="02020603050405020304" pitchFamily="18" charset="0"/>
              </a:rPr>
              <a:t>8. Algumas implicações para o pai e a família nuclear</a:t>
            </a:r>
            <a:br>
              <a:rPr lang="pt-BR" sz="2800" b="1" dirty="0">
                <a:solidFill>
                  <a:srgbClr val="FF0000"/>
                </a:solidFill>
                <a:latin typeface="Times New Roman" panose="02020603050405020304" pitchFamily="18" charset="0"/>
                <a:cs typeface="Times New Roman" panose="02020603050405020304" pitchFamily="18" charset="0"/>
              </a:rPr>
            </a:br>
            <a:br>
              <a:rPr lang="pt-BR" sz="2800" b="1" dirty="0">
                <a:solidFill>
                  <a:srgbClr val="FF0000"/>
                </a:solidFill>
                <a:latin typeface="Times New Roman" panose="02020603050405020304" pitchFamily="18" charset="0"/>
                <a:cs typeface="Times New Roman" panose="02020603050405020304" pitchFamily="18" charset="0"/>
              </a:rPr>
            </a:br>
            <a:br>
              <a:rPr lang="pt-BR" sz="2800" b="1" dirty="0">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marL="0" indent="0" algn="just">
              <a:lnSpc>
                <a:spcPct val="150000"/>
              </a:lnSpc>
              <a:buNone/>
            </a:pPr>
            <a:r>
              <a:rPr lang="pt-BR" sz="2000" b="1" dirty="0">
                <a:latin typeface="Times New Roman" panose="02020603050405020304" pitchFamily="18" charset="0"/>
                <a:cs typeface="Times New Roman" panose="02020603050405020304" pitchFamily="18" charset="0"/>
              </a:rPr>
              <a:t>O pai presente</a:t>
            </a:r>
            <a:endParaRPr lang="pt-B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Convém distinguir os "novos pais" </a:t>
            </a:r>
            <a:r>
              <a:rPr lang="pt-B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Estou tomando emprestados, em essência, a definição e os termos de </a:t>
            </a:r>
            <a:r>
              <a:rPr lang="pt-BR" sz="1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Frascarolo-Moutinot</a:t>
            </a:r>
            <a:r>
              <a:rPr lang="pt-B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(1994) — </a:t>
            </a: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os pais que acreditam (na), procuram e as vezes obtém a igualdade entre mãe e pai nos cuidados aos filhos — dos "pais tradicionais" que valorizam menos a igualdade e, portanto, não a vivem.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Ambos os tipos de pais podem dar o apoio prático que estrutura e protege a mãe em seu relacionamento inicial com o bebê.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 "novo pai" também pode participar de praticamente todas as tarefas de cuidados.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Ele pode fazer ambas as coisas igualmente bem. </a:t>
            </a:r>
            <a:endParaRPr lang="pt-BR"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58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a:bodyPr>
          <a:lstStyle/>
          <a:p>
            <a:pPr algn="ct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Essa nova organização e temporária. Sua duração é muito variável, persistindo por alguns meses ou anos.</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Mas, durante essa época, ela se torna o eixo organizador dominante para a vida psíquica da mãe e coloca de lado as organizações ou complexos nucleares anteriores que desempenhavam esse importante papel. </a:t>
            </a:r>
          </a:p>
          <a:p>
            <a:pPr lvl="1" algn="just">
              <a:lnSpc>
                <a:spcPct val="150000"/>
              </a:lnSpc>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Em certo sentido, a mãe deixa o complexo edípico (ou o que quer que seja concebido como o eixo organizador nuclear) e entra na constelação da maternidade por um período importante, mas temporário.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constelação da maternidade não é considerada simplesmente uma variante ou um derivado de construtos psíquicos já existentes. Ao invés disso, ela é vista como um construto único e independente em si mesmo, de grande magnitude na vida da maioria das mães, e é inteiramente normal. </a:t>
            </a:r>
          </a:p>
          <a:p>
            <a:pPr algn="just">
              <a:lnSpc>
                <a:spcPct val="150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situação para os pais é um pouco diferente e será descrita mais tarde neste capítulo.)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1950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r>
              <a:rPr lang="pt-BR" sz="2800" b="1" dirty="0">
                <a:latin typeface="Times New Roman" panose="02020603050405020304" pitchFamily="18" charset="0"/>
                <a:ea typeface="Calibri" panose="020F0502020204030204" pitchFamily="34" charset="0"/>
                <a:cs typeface="Times New Roman" panose="02020603050405020304" pitchFamily="18" charset="0"/>
              </a:rPr>
              <a:t>C</a:t>
            </a:r>
            <a:r>
              <a:rPr lang="pt-BR" sz="2800" b="1" dirty="0">
                <a:effectLst/>
                <a:latin typeface="Times New Roman" panose="02020603050405020304" pitchFamily="18" charset="0"/>
                <a:ea typeface="Calibri" panose="020F0502020204030204" pitchFamily="34" charset="0"/>
                <a:cs typeface="Times New Roman" panose="02020603050405020304" pitchFamily="18" charset="0"/>
              </a:rPr>
              <a:t>oisas que o pai não pode fazer muito bem</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Mas há duas coisas que ele não pode fazer bem, e que o pai tradicional não tenta fazer.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Primeiro, ele não pode aconselhar, ensinar e modelar para a mãe, valiosa e experientemente, uma ampla serie de informações, atitudes e técnicas de cuidados, pois ele é tão inexperiente como pai quanto ela (ou ainda mais). Portanto, ele será inadequado para esse aspecto da matriz de apoio. </a:t>
            </a:r>
          </a:p>
          <a:p>
            <a:pPr algn="just">
              <a:lnSpc>
                <a:spcPct val="150000"/>
              </a:lnSpc>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Segundo, embora ele possa validar e apreciar a mãe em seu papel de cuidadora, ele não pode fazer isso tão bem quanta uma figura materna "legitima", pessoalmente selecionada. Ele simplesmente não esta habilitado, por sua historia e experiência, para fazer isso. Sua apreciação como marido, pai e homem e de grande importância, mas e de uma ordem diferente e pode satisfazer somente uma parte da necessidade da mãe de "holding" psicológico.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pt-BR"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622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E05A75-DB14-4146-8086-32C0B11C6B47}"/>
              </a:ext>
            </a:extLst>
          </p:cNvPr>
          <p:cNvSpPr>
            <a:spLocks noGrp="1"/>
          </p:cNvSpPr>
          <p:nvPr>
            <p:ph type="title"/>
          </p:nvPr>
        </p:nvSpPr>
        <p:spPr/>
        <p:txBody>
          <a:bodyPr/>
          <a:lstStyle/>
          <a:p>
            <a:pPr algn="ctr"/>
            <a:r>
              <a:rPr lang="pt-BR" dirty="0">
                <a:latin typeface="Times New Roman" panose="02020603050405020304" pitchFamily="18" charset="0"/>
                <a:cs typeface="Times New Roman" panose="02020603050405020304" pitchFamily="18" charset="0"/>
              </a:rPr>
              <a:t>Mães, Pais, Carreiras</a:t>
            </a:r>
          </a:p>
        </p:txBody>
      </p:sp>
      <p:sp>
        <p:nvSpPr>
          <p:cNvPr id="3" name="Espaço Reservado para Conteúdo 2">
            <a:extLst>
              <a:ext uri="{FF2B5EF4-FFF2-40B4-BE49-F238E27FC236}">
                <a16:creationId xmlns:a16="http://schemas.microsoft.com/office/drawing/2014/main" id="{C966F8EB-A3F8-8A40-A2A9-C90BB6530C69}"/>
              </a:ext>
            </a:extLst>
          </p:cNvPr>
          <p:cNvSpPr>
            <a:spLocks noGrp="1"/>
          </p:cNvSpPr>
          <p:nvPr>
            <p:ph idx="1"/>
          </p:nvPr>
        </p:nvSpPr>
        <p:spPr/>
        <p:txBody>
          <a:bodyPr>
            <a:normAutofit fontScale="92500" lnSpcReduction="10000"/>
          </a:bodyPr>
          <a:lstStyle/>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Essas considerações trazem certos problemas que são agravados nas "novas" famílias.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Por exemplo, uma mulher que valoriza sua carreira e quer manter essa porta parcialmente ou totalmente aberta aprecia imensamente o fato de o marido participar dos cuidados.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Geralmente, sua ajuda e mais </a:t>
            </a:r>
            <a:r>
              <a:rPr lang="pt-BR"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reasseguradora</a:t>
            </a: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porque promete facilitar para ela a volta ao trabalho, e não tanto por ela precisar de um </a:t>
            </a:r>
            <a:r>
              <a:rPr lang="pt-BR"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co-progenitor</a:t>
            </a: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ou inclusive de um apoio extra, agora.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 verdade, muitas mães, as "novas" incluídas, talvez não queiram perder o relacionamento mãe-bebê especial inicial, pelo menos por um tempo.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 "novo" marido e, então, deixado com metade do trabalho e menos da metade da gratificação, a menos que se sinta gratificado ao apoiar a mãe em seu papel parental — uma forma mais tradicional. </a:t>
            </a:r>
            <a:endParaRPr lang="pt-BR"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4155809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A30ADC-BA0C-CA4F-BC91-55EC8D4E28FE}"/>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a:t>
            </a:r>
            <a:r>
              <a:rPr lang="pt-BR" sz="3200" b="1" dirty="0" err="1">
                <a:latin typeface="Times New Roman" panose="02020603050405020304" pitchFamily="18" charset="0"/>
                <a:cs typeface="Times New Roman" panose="02020603050405020304" pitchFamily="18" charset="0"/>
              </a:rPr>
              <a:t>maternalização</a:t>
            </a:r>
            <a:r>
              <a:rPr lang="pt-BR" sz="3200" b="1" dirty="0">
                <a:latin typeface="Times New Roman" panose="02020603050405020304" pitchFamily="18" charset="0"/>
                <a:cs typeface="Times New Roman" panose="02020603050405020304" pitchFamily="18" charset="0"/>
              </a:rPr>
              <a:t> do marido</a:t>
            </a:r>
          </a:p>
        </p:txBody>
      </p:sp>
      <p:sp>
        <p:nvSpPr>
          <p:cNvPr id="3" name="Espaço Reservado para Conteúdo 2">
            <a:extLst>
              <a:ext uri="{FF2B5EF4-FFF2-40B4-BE49-F238E27FC236}">
                <a16:creationId xmlns:a16="http://schemas.microsoft.com/office/drawing/2014/main" id="{1D41BE8B-D28E-EE4A-B839-3F5C6F6D8F25}"/>
              </a:ext>
            </a:extLst>
          </p:cNvPr>
          <p:cNvSpPr>
            <a:spLocks noGrp="1"/>
          </p:cNvSpPr>
          <p:nvPr>
            <p:ph idx="1"/>
          </p:nvPr>
        </p:nvSpPr>
        <p:spPr/>
        <p:txBody>
          <a:bodyPr/>
          <a:lstStyle/>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 um outro problema potencial.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 a família ampliada é funcionalmente inexistente, grande parte da necessidade da mãe de apoio, encorajamento, instrução e validação, reais ou fantasiados, recai sobre o marido.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Ele e parcialmente </a:t>
            </a:r>
            <a:r>
              <a:rPr lang="pt-BR"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maternalizado</a:t>
            </a: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além disso, mesmo quando está disposto, ele e incapaz de satisfazer essa necessidade. Ele se torna um substituto materno falho ou inadequado. </a:t>
            </a: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consequências a longo prazo de ser </a:t>
            </a:r>
            <a:r>
              <a:rPr lang="pt-BR"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maternalizado</a:t>
            </a: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é fracassar parcialmente, na evolução da família nuclear, ainda precisam ser estudadas. </a:t>
            </a:r>
            <a:endParaRPr lang="pt-BR"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14739460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400BA5-5A02-0544-8DC9-A0F236B64EF9}"/>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E se mãe e pai dividissem igualmente o papel de cuidadores?</a:t>
            </a:r>
          </a:p>
        </p:txBody>
      </p:sp>
      <p:sp>
        <p:nvSpPr>
          <p:cNvPr id="3" name="Espaço Reservado para Conteúdo 2">
            <a:extLst>
              <a:ext uri="{FF2B5EF4-FFF2-40B4-BE49-F238E27FC236}">
                <a16:creationId xmlns:a16="http://schemas.microsoft.com/office/drawing/2014/main" id="{592D5C42-9705-E348-BE5A-9C07354D6BBC}"/>
              </a:ext>
            </a:extLst>
          </p:cNvPr>
          <p:cNvSpPr>
            <a:spLocks noGrp="1"/>
          </p:cNvSpPr>
          <p:nvPr>
            <p:ph idx="1"/>
          </p:nvPr>
        </p:nvSpPr>
        <p:spPr/>
        <p:txBody>
          <a:bodyPr/>
          <a:lstStyle/>
          <a:p>
            <a:pPr algn="just">
              <a:lnSpc>
                <a:spcPct val="15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Será que esses problemas desapareceriam se a figura parental e cuidadora principal da mãe tivesse sido ambos os pais — isto é, uma nova família? </a:t>
            </a:r>
          </a:p>
          <a:p>
            <a:pPr algn="just">
              <a:lnSpc>
                <a:spcPct val="15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Isso também precisa ser estudado. </a:t>
            </a:r>
          </a:p>
          <a:p>
            <a:pPr algn="just">
              <a:lnSpc>
                <a:spcPct val="15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Os movimentos sociais nessa direção são lentos, apesar das preferencias de muitos pais modernos. </a:t>
            </a:r>
          </a:p>
          <a:p>
            <a:pPr algn="just">
              <a:lnSpc>
                <a:spcPct val="150000"/>
              </a:lnSpc>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influência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intergeracional</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é uma força conservadora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Frascarolo-Moutinot</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1994).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7878003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BABC20-A9B4-344F-84B1-0ADCAE83FD1E}"/>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O pai pode desenvolver uma “constelação materna”? </a:t>
            </a:r>
          </a:p>
        </p:txBody>
      </p:sp>
      <p:sp>
        <p:nvSpPr>
          <p:cNvPr id="3" name="Espaço Reservado para Conteúdo 2">
            <a:extLst>
              <a:ext uri="{FF2B5EF4-FFF2-40B4-BE49-F238E27FC236}">
                <a16:creationId xmlns:a16="http://schemas.microsoft.com/office/drawing/2014/main" id="{D6758D7E-46F6-8649-AB6D-6F7CB945ED8C}"/>
              </a:ext>
            </a:extLst>
          </p:cNvPr>
          <p:cNvSpPr>
            <a:spLocks noGrp="1"/>
          </p:cNvSpPr>
          <p:nvPr>
            <p:ph idx="1"/>
          </p:nvPr>
        </p:nvSpPr>
        <p:spPr/>
        <p:txBody>
          <a:bodyPr>
            <a:normAutofit/>
          </a:bodyPr>
          <a:lstStyle/>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Finalmente, se o pai é o cuidador primário, será que ele também vai desenvolver uma constelação da maternidade? </a:t>
            </a:r>
          </a:p>
          <a:p>
            <a:pPr lvl="1"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Afinal de contas, seu cuidador primário foi (com toda a probabilidade) sua mãe. </a:t>
            </a:r>
          </a:p>
          <a:p>
            <a:pPr lvl="1"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Ou sua necessidade de identificar-se com seu pai vai alterar muito essa situação? </a:t>
            </a:r>
          </a:p>
          <a:p>
            <a:pPr lvl="1"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respostas para essas perguntas ficarão claras com o tempo. </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t-B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constelação da maternidade permanece, incomparavelmente, a organização psíquica prevalente para as mães, num future imediato. Portanto, independentemente de ela ser desejável ou não de um ponto de vista sodo cultural, precisamos levá-la em conta terapeuticamente agora.</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3515299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B7F02-85C1-054B-BB6C-C0A1B6A92E4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F1F6EB5-0EE2-094E-8832-4EB0AC0654F7}"/>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6897177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A1E559-1D49-4C41-B9DC-7981E34E9B73}"/>
              </a:ext>
            </a:extLst>
          </p:cNvPr>
          <p:cNvSpPr>
            <a:spLocks noGrp="1"/>
          </p:cNvSpPr>
          <p:nvPr>
            <p:ph type="title"/>
          </p:nvPr>
        </p:nvSpPr>
        <p:spPr/>
        <p:txBody>
          <a:bodyPr>
            <a:normAutofit fontScale="90000"/>
          </a:bodyPr>
          <a:lstStyle/>
          <a:p>
            <a:pPr algn="ctr"/>
            <a:br>
              <a:rPr lang="pt-BR" sz="3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pt-BR" sz="27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Deste livro vamos para análise de </a:t>
            </a:r>
            <a:br>
              <a:rPr lang="pt-BR"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pt-BR"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pt-BR"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Birth</a:t>
            </a:r>
            <a:r>
              <a:rPr lang="pt-BR"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lang="pt-BR"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pt-BR"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Mother</a:t>
            </a:r>
            <a:r>
              <a:rPr lang="pt-BR"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the Motherhood Experience Can Change You Forever</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(Stern &amp;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Bruschweiler</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-Stern, 1998)</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pt-BR" sz="44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6AB6F63E-67B9-B247-AC5E-A1F1F692EBB2}"/>
              </a:ext>
            </a:extLst>
          </p:cNvPr>
          <p:cNvSpPr>
            <a:spLocks noGrp="1"/>
          </p:cNvSpPr>
          <p:nvPr>
            <p:ph idx="1"/>
          </p:nvPr>
        </p:nvSpPr>
        <p:spPr/>
        <p:txBody>
          <a:bodyPr>
            <a:normAutofit/>
          </a:bodyPr>
          <a:lstStyle/>
          <a:p>
            <a:pPr marL="514350" indent="-285750" algn="just">
              <a:lnSpc>
                <a:spcPct val="150000"/>
              </a:lnSpc>
            </a:pPr>
            <a:r>
              <a:rPr lang="pt-B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Ainda nesta direção, Stern publica, junto com sua mulher </a:t>
            </a:r>
            <a:r>
              <a:rPr lang="pt-BR"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Nadia</a:t>
            </a:r>
            <a:r>
              <a:rPr lang="pt-B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Bruschweiler</a:t>
            </a:r>
            <a:r>
              <a:rPr lang="pt-B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-Stern, um livro dedicado à compreensão das transformações estruturais pelas quais passa uma mulher quando se torna mãe, </a:t>
            </a:r>
            <a:r>
              <a:rPr lang="pt-BR"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pt-BR"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Birth</a:t>
            </a:r>
            <a:r>
              <a:rPr lang="pt-BR"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lang="pt-BR"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pt-BR"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Mother</a:t>
            </a:r>
            <a:r>
              <a:rPr lang="pt-BR"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the Motherhood Experience Can Change You Forever</a:t>
            </a: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(Stern &amp; </a:t>
            </a:r>
            <a:r>
              <a:rPr lang="en-US"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Bruschweiler</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-Stern, 1998)</a:t>
            </a: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indent="0" algn="just">
              <a:lnSpc>
                <a:spcPct val="150000"/>
              </a:lnSpc>
              <a:buNone/>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5331209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BAD5E5-0E39-B648-9D5F-C3F96C0E0FC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C234F3-6376-6C40-85E2-E24AB9E28B14}"/>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80339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946A2B-69ED-254A-B115-BE683F053776}"/>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compreensão da constelação materna explicita também novas necessidades de setting e de cuidado psicoterapêutico</a:t>
            </a:r>
          </a:p>
        </p:txBody>
      </p:sp>
      <p:sp>
        <p:nvSpPr>
          <p:cNvPr id="3" name="Espaço Reservado para Conteúdo 2">
            <a:extLst>
              <a:ext uri="{FF2B5EF4-FFF2-40B4-BE49-F238E27FC236}">
                <a16:creationId xmlns:a16="http://schemas.microsoft.com/office/drawing/2014/main" id="{5E05D4CB-D0AE-9848-A9B5-304C86C8EB75}"/>
              </a:ext>
            </a:extLst>
          </p:cNvPr>
          <p:cNvSpPr>
            <a:spLocks noGrp="1"/>
          </p:cNvSpPr>
          <p:nvPr>
            <p:ph idx="1"/>
          </p:nvPr>
        </p:nvSpPr>
        <p:spPr/>
        <p:txBody>
          <a:bodyPr/>
          <a:lstStyle/>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Eu também sugiro que, sem uma apreciação da natureza e predominância da constelação da maternidade, e difícil compreender os principais temas subjetivos que as mães </a:t>
            </a:r>
            <a:r>
              <a:rPr lang="pt-BR" sz="2400" dirty="0" err="1">
                <a:effectLst/>
                <a:latin typeface="Times New Roman" panose="02020603050405020304" pitchFamily="18" charset="0"/>
                <a:ea typeface="Calibri" panose="020F0502020204030204" pitchFamily="34" charset="0"/>
                <a:cs typeface="Times New Roman" panose="02020603050405020304" pitchFamily="18" charset="0"/>
              </a:rPr>
              <a:t>experiênciam</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a forma dos problemas para os quais elas buscam ajuda, e a forma da aliança terapêutica mais necessária para elas. </a:t>
            </a:r>
          </a:p>
          <a:p>
            <a:pPr algn="just">
              <a:lnSpc>
                <a:spcPct val="150000"/>
              </a:lnSpc>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Esse último ponto e crucial, pois eu argumentarei que a existência da constelação da maternidade requer que o terapeuta estabeleça uma aliança terapêutica diferente da tradicionalmente buscada, e com ela trabalhe. </a:t>
            </a:r>
          </a:p>
          <a:p>
            <a:endParaRPr lang="pt-BR" dirty="0"/>
          </a:p>
        </p:txBody>
      </p:sp>
    </p:spTree>
    <p:extLst>
      <p:ext uri="{BB962C8B-B14F-4D97-AF65-F5344CB8AC3E}">
        <p14:creationId xmlns:p14="http://schemas.microsoft.com/office/powerpoint/2010/main" val="390373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1D950-BD0F-774B-996B-359B59DC830E}"/>
              </a:ext>
            </a:extLst>
          </p:cNvPr>
          <p:cNvSpPr>
            <a:spLocks noGrp="1"/>
          </p:cNvSpPr>
          <p:nvPr>
            <p:ph type="title"/>
          </p:nvPr>
        </p:nvSpPr>
        <p:spPr/>
        <p:txBody>
          <a:bodyPr>
            <a:normAutofit fontScale="90000"/>
          </a:bodyPr>
          <a:lstStyle/>
          <a:p>
            <a:pPr algn="ctr"/>
            <a:br>
              <a:rPr lang="pt-BR"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r>
              <a:rPr lang="pt-BR" sz="3600" b="1" dirty="0">
                <a:latin typeface="Times New Roman" panose="02020603050405020304" pitchFamily="18" charset="0"/>
                <a:cs typeface="Times New Roman" panose="02020603050405020304" pitchFamily="18" charset="0"/>
              </a:rPr>
              <a:t>Uma organização estrutural para a subjetividade</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endParaRPr lang="pt-BR" sz="2800"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FA757E9-8A06-ED4F-9799-176C7F1554B3}"/>
              </a:ext>
            </a:extLst>
          </p:cNvPr>
          <p:cNvSpPr>
            <a:spLocks noGrp="1"/>
          </p:cNvSpPr>
          <p:nvPr>
            <p:ph idx="1"/>
          </p:nvPr>
        </p:nvSpPr>
        <p:spPr/>
        <p:txBody>
          <a:bodyPr>
            <a:noAutofit/>
          </a:bodyPr>
          <a:lstStyle/>
          <a:p>
            <a:pPr algn="just">
              <a:lnSpc>
                <a:spcPct val="150000"/>
              </a:lnSpc>
            </a:pPr>
            <a:r>
              <a:rPr lang="pt-BR" sz="1900" dirty="0">
                <a:effectLst/>
                <a:latin typeface="Times New Roman" panose="02020603050405020304" pitchFamily="18" charset="0"/>
                <a:ea typeface="Calibri" panose="020F0502020204030204" pitchFamily="34" charset="0"/>
                <a:cs typeface="Times New Roman" panose="02020603050405020304" pitchFamily="18" charset="0"/>
              </a:rPr>
              <a:t>A constelação da maternidade se refere a três preocupações e discursos diferentes, mas relacionados, que acontecem interna e externamente: </a:t>
            </a:r>
          </a:p>
          <a:p>
            <a:pPr lvl="1" algn="just">
              <a:lnSpc>
                <a:spcPct val="150000"/>
              </a:lnSpc>
            </a:pPr>
            <a:r>
              <a:rPr lang="pt-BR" sz="1900" dirty="0">
                <a:effectLst/>
                <a:latin typeface="Times New Roman" panose="02020603050405020304" pitchFamily="18" charset="0"/>
                <a:ea typeface="Calibri" panose="020F0502020204030204" pitchFamily="34" charset="0"/>
                <a:cs typeface="Times New Roman" panose="02020603050405020304" pitchFamily="18" charset="0"/>
              </a:rPr>
              <a:t>o discurso da mãe com sua própria mãe ("Mãe", nesse contexto, refere-se às principais figuras maternas na experiência da mulher), especialmente com sua mãe-como-mãe-para-ela-quando-criança, </a:t>
            </a:r>
            <a:endParaRPr lang="pt-BR" sz="1900" dirty="0">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50000"/>
              </a:lnSpc>
            </a:pPr>
            <a:r>
              <a:rPr lang="pt-BR" sz="1900" dirty="0">
                <a:effectLst/>
                <a:latin typeface="Times New Roman" panose="02020603050405020304" pitchFamily="18" charset="0"/>
                <a:ea typeface="Calibri" panose="020F0502020204030204" pitchFamily="34" charset="0"/>
                <a:cs typeface="Times New Roman" panose="02020603050405020304" pitchFamily="18" charset="0"/>
              </a:rPr>
              <a:t>seu discurso consigo mesma, especialmente com ela-mesma-como-mãe, </a:t>
            </a:r>
          </a:p>
          <a:p>
            <a:pPr lvl="1" algn="just">
              <a:lnSpc>
                <a:spcPct val="150000"/>
              </a:lnSpc>
            </a:pPr>
            <a:r>
              <a:rPr lang="pt-BR" sz="1900" dirty="0">
                <a:effectLst/>
                <a:latin typeface="Times New Roman" panose="02020603050405020304" pitchFamily="18" charset="0"/>
                <a:ea typeface="Calibri" panose="020F0502020204030204" pitchFamily="34" charset="0"/>
                <a:cs typeface="Times New Roman" panose="02020603050405020304" pitchFamily="18" charset="0"/>
              </a:rPr>
              <a:t>e seu discurso com o bebê..</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t-BR" sz="1900" dirty="0">
                <a:effectLst/>
                <a:latin typeface="Times New Roman" panose="02020603050405020304" pitchFamily="18" charset="0"/>
                <a:ea typeface="Calibri" panose="020F0502020204030204" pitchFamily="34" charset="0"/>
                <a:cs typeface="Times New Roman" panose="02020603050405020304" pitchFamily="18" charset="0"/>
              </a:rPr>
              <a:t>Essa trilogia da maternidade passa a ser sua principal preocupação, no sentido de que requer a maior quantidade de trabalho mental e reelaboração mental </a:t>
            </a:r>
          </a:p>
        </p:txBody>
      </p:sp>
    </p:spTree>
    <p:extLst>
      <p:ext uri="{BB962C8B-B14F-4D97-AF65-F5344CB8AC3E}">
        <p14:creationId xmlns:p14="http://schemas.microsoft.com/office/powerpoint/2010/main" val="64219201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9688</Words>
  <Application>Microsoft Macintosh PowerPoint</Application>
  <PresentationFormat>Widescreen</PresentationFormat>
  <Paragraphs>417</Paragraphs>
  <Slides>77</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77</vt:i4>
      </vt:variant>
    </vt:vector>
  </HeadingPairs>
  <TitlesOfParts>
    <vt:vector size="86" baseType="lpstr">
      <vt:lpstr>AppleSystemUIFont</vt:lpstr>
      <vt:lpstr>Arial</vt:lpstr>
      <vt:lpstr>Calibri</vt:lpstr>
      <vt:lpstr>Calibri Light</vt:lpstr>
      <vt:lpstr>Courier New</vt:lpstr>
      <vt:lpstr>Helvetica Neue</vt:lpstr>
      <vt:lpstr>Söhne</vt:lpstr>
      <vt:lpstr>Times New Roman</vt:lpstr>
      <vt:lpstr>Tema do Office</vt:lpstr>
      <vt:lpstr>PSICANÁLISE &amp; DESENVOLVIMENTO 5  O mundo das mães e o desenvolvimento do bebê </vt:lpstr>
      <vt:lpstr>Proposta do livro The Motherhood Constellation de Daniel N. Stern  </vt:lpstr>
      <vt:lpstr>Apresentação do Sumário </vt:lpstr>
      <vt:lpstr>Delimitação de foco de trabalho,  Stern, D. (1997). “Capítulo 11. A Constelação da Maternidade”. In: A Constelação da Maternidade. Artes Médicas.  </vt:lpstr>
      <vt:lpstr>A estrutura conceitual do Capítulo 11.  A Constelação da Maternidade</vt:lpstr>
      <vt:lpstr>1. Definição do que é a Constelação da Maternidade </vt:lpstr>
      <vt:lpstr> </vt:lpstr>
      <vt:lpstr>A compreensão da constelação materna explicita também novas necessidades de setting e de cuidado psicoterapêutico</vt:lpstr>
      <vt:lpstr>  Uma organização estrutural para a subjetividade  </vt:lpstr>
      <vt:lpstr>  Realinhamento das relações  </vt:lpstr>
      <vt:lpstr>2. Novas triangulações têm lugar O complexo de édipo deixa de ser o lugar central</vt:lpstr>
      <vt:lpstr>As mulheres-mães sabem que estão noutro lugar</vt:lpstr>
      <vt:lpstr>3. Temas, Problemas, Fenômenos  da Constelação Materna</vt:lpstr>
      <vt:lpstr>Apresentação do PowerPoint</vt:lpstr>
      <vt:lpstr>4. Um sistema subjetivo também determinado socialmente</vt:lpstr>
      <vt:lpstr>As condições culturais determinando  a Constelação da Maternidade</vt:lpstr>
      <vt:lpstr>Apresentação do PowerPoint</vt:lpstr>
      <vt:lpstr>A constelação da maternidade pode gerar efeitos permanentes na subjetividade da mulher</vt:lpstr>
      <vt:lpstr>5. A Constelação da Maternidade, depois do nascimento do bebê  ANÁLISE</vt:lpstr>
      <vt:lpstr> 5.1 O tema-problema-fenômeno da vida em crescimento </vt:lpstr>
      <vt:lpstr>A mãe numa perspectiva darwinista (certamente associada, aqui, à teoria do apego)</vt:lpstr>
      <vt:lpstr>Medos próprios da Constelação Materna (referentes à sobrevivência do bebê)</vt:lpstr>
      <vt:lpstr>A sobrevivência da vida (do bebê) é um tema novo para a mulher (e faz sentido dentro desta perspectiva darwinista-apego)</vt:lpstr>
      <vt:lpstr>     5.2 O tema-problema-fenômeno do relacionar-se primário      </vt:lpstr>
      <vt:lpstr>Os medos e o “relacionar-se primário”</vt:lpstr>
      <vt:lpstr>5.3 O tema-problema-fenômeno da matriz de apoio</vt:lpstr>
      <vt:lpstr>As redes de apoio no passado... isto era assunto de mulher</vt:lpstr>
      <vt:lpstr>Atualmente, o marido como parte da rede de apoio</vt:lpstr>
      <vt:lpstr>A rede de apoio valoriza e educa a mãe</vt:lpstr>
      <vt:lpstr>Em que medida, atualmente,  o marido cumpre a função de rede de apoio? </vt:lpstr>
      <vt:lpstr>O marido (é) era empurrado para um segundo plano</vt:lpstr>
      <vt:lpstr>Mas, atualmente, o marido pode ter outro lugar </vt:lpstr>
      <vt:lpstr>O relacionamento da mãe com sua própria mãe</vt:lpstr>
      <vt:lpstr>Ser mãe e teoria do apego</vt:lpstr>
      <vt:lpstr>A mãe da mãe para a mãe</vt:lpstr>
      <vt:lpstr>O julgamento da matriz de apoio. Surgem novos medos e novas perturbações na mãe.</vt:lpstr>
      <vt:lpstr>Possíveis medos em relação ao marido. O casal corre riscos como casal</vt:lpstr>
      <vt:lpstr>Mas, porque o marido não pode, simplesmente, cumprir seu papel? </vt:lpstr>
      <vt:lpstr>  5.4 O tema-problema-fenômeno da reorganização da identidade </vt:lpstr>
      <vt:lpstr>A mulher-mãe se reorganiza em função da sua história Aqui fica mais evidente uma “transmissão transgeracional”</vt:lpstr>
      <vt:lpstr>  O contexto evocativo presente e seu papel na transformação da identidade </vt:lpstr>
      <vt:lpstr>O momento presente dispara a rede de memórias</vt:lpstr>
      <vt:lpstr>A experiência presente no contexto evocativo</vt:lpstr>
      <vt:lpstr>O contexto evocativo é uma experiência de mutualidade</vt:lpstr>
      <vt:lpstr>O dia-a-dia do bebê evoca o passado</vt:lpstr>
      <vt:lpstr>As memórias são pré-conscientes</vt:lpstr>
      <vt:lpstr> 6. A natureza da constelação da maternidade </vt:lpstr>
      <vt:lpstr>Apresentação do PowerPoint</vt:lpstr>
      <vt:lpstr>Não podemos falar num complexo da maternidade,  como se fala no Complexo de Édipo</vt:lpstr>
      <vt:lpstr>O Complexo de Édipo é uma compreensão sobre o infante</vt:lpstr>
      <vt:lpstr>A constelação materna não é um ciclo da vida</vt:lpstr>
      <vt:lpstr>A constelação materna  é uma  organização psíquica básica</vt:lpstr>
      <vt:lpstr>A constelação materna não é um sistema motivacional</vt:lpstr>
      <vt:lpstr>A constelação materna como um complexo</vt:lpstr>
      <vt:lpstr>   7. Implicações clínicas da constelação da maternidade     </vt:lpstr>
      <vt:lpstr>  História do desenvolvimento da psicanálise em função dos seus casos  </vt:lpstr>
      <vt:lpstr>Apresentação do PowerPoint</vt:lpstr>
      <vt:lpstr>Novas necessidades, novas transferências</vt:lpstr>
      <vt:lpstr>Transferência da Boa Avó</vt:lpstr>
      <vt:lpstr>Apresentação do PowerPoint</vt:lpstr>
      <vt:lpstr>Apresentação do PowerPoint</vt:lpstr>
      <vt:lpstr>A crítica a certas abordagens  que não reconhecem a “constelação materna” </vt:lpstr>
      <vt:lpstr>A constelação materna determina a subjetividade da mulher</vt:lpstr>
      <vt:lpstr>Uma nova abordagem, novos problemas</vt:lpstr>
      <vt:lpstr>A transferência e o cuidado  considerando-se a constelação materna</vt:lpstr>
      <vt:lpstr>Efeitos</vt:lpstr>
      <vt:lpstr>Apresentação do PowerPoint</vt:lpstr>
      <vt:lpstr>Apresentação do PowerPoint</vt:lpstr>
      <vt:lpstr>   8. Algumas implicações para o pai e a família nuclear     </vt:lpstr>
      <vt:lpstr> Coisas que o pai não pode fazer muito bem  </vt:lpstr>
      <vt:lpstr>Mães, Pais, Carreiras</vt:lpstr>
      <vt:lpstr>A maternalização do marido</vt:lpstr>
      <vt:lpstr>E se mãe e pai dividissem igualmente o papel de cuidadores?</vt:lpstr>
      <vt:lpstr>O pai pode desenvolver uma “constelação materna”? </vt:lpstr>
      <vt:lpstr>Apresentação do PowerPoint</vt:lpstr>
      <vt:lpstr> Deste livro vamos para análise de  The Birth of a Mother. How the Motherhood Experience Can Change You Forever (Stern &amp; Bruschweiler-Stern, 1998). </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PSICANÁLISE &amp; DESENVOLVIMENTO 5  O mundo das mães e o desenvolvimento do bebê </dc:title>
  <dc:creator>Leopoldo Fulgencio</dc:creator>
  <cp:lastModifiedBy>Leopoldo Fulgencio</cp:lastModifiedBy>
  <cp:revision>23</cp:revision>
  <dcterms:created xsi:type="dcterms:W3CDTF">2024-03-20T13:37:02Z</dcterms:created>
  <dcterms:modified xsi:type="dcterms:W3CDTF">2024-04-30T14:06:43Z</dcterms:modified>
</cp:coreProperties>
</file>