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  <p:sldMasterId id="2147483752" r:id="rId5"/>
    <p:sldMasterId id="2147483673" r:id="rId6"/>
  </p:sldMasterIdLst>
  <p:notesMasterIdLst>
    <p:notesMasterId r:id="rId17"/>
  </p:notesMasterIdLst>
  <p:handoutMasterIdLst>
    <p:handoutMasterId r:id="rId18"/>
  </p:handoutMasterIdLst>
  <p:sldIdLst>
    <p:sldId id="401" r:id="rId7"/>
    <p:sldId id="402" r:id="rId8"/>
    <p:sldId id="410" r:id="rId9"/>
    <p:sldId id="407" r:id="rId10"/>
    <p:sldId id="412" r:id="rId11"/>
    <p:sldId id="413" r:id="rId12"/>
    <p:sldId id="414" r:id="rId13"/>
    <p:sldId id="415" r:id="rId14"/>
    <p:sldId id="408" r:id="rId15"/>
    <p:sldId id="409" r:id="rId1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2" autoAdjust="0"/>
    <p:restoredTop sz="96208" autoAdjust="0"/>
  </p:normalViewPr>
  <p:slideViewPr>
    <p:cSldViewPr snapToGrid="0">
      <p:cViewPr>
        <p:scale>
          <a:sx n="71" d="100"/>
          <a:sy n="71" d="100"/>
        </p:scale>
        <p:origin x="-414" y="330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536CEE-F695-4A88-AED8-701E0D1489BA}" type="datetime1">
              <a:rPr lang="pt-BR" smtClean="0"/>
              <a:t>07/12/2023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91711-F873-477A-B6CB-7DD9B5C94F1E}" type="datetime1">
              <a:rPr lang="pt-BR" smtClean="0"/>
              <a:pPr/>
              <a:t>07/12/2023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89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710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100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86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na de comparaç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1" name="Espaço reservado para texto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conteúdo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emento gráfico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: Forma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emento gráfico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654A9-659B-CCF5-3D89-61A0D51ED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D0E3E4-B303-EE3E-5E13-C43300122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238037-3D38-19DD-4859-973009A0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0A51-6120-45A4-A29C-15E4433C7D95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BE26A0-A3F6-4819-C311-238082A3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00F71-C067-3D0B-D8BA-B13481FD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60FE-F5A9-4094-A519-B4F7014FBEB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169D7A34-88C8-C5FE-683A-B4C1E9B4905C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9935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A5528-EE17-2230-6FAC-538BA175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DD94D5-CDE7-4AC9-5518-BDC7FF3DF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45878B-6609-44AA-4307-EC317748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BBE81A-9D29-95A6-46C1-CA5DA5F2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3202D-D18B-75A0-0BBB-E79AB06B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5473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D6058-FEFA-6F86-F6DF-E8E05C64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134332-C109-BCD9-B42F-A1A182304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3EE405-6696-EAA1-A378-7B4F3C47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7B7720-4A9B-25E9-EE4E-C69DA09D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0BFA8F-E65F-CB9E-D7B4-C4037E52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748286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4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3" name="Espaço Reservado para Imagem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pt-BR" noProof="0"/>
              <a:t>Título da Apresentação</a:t>
            </a:r>
          </a:p>
        </p:txBody>
      </p:sp>
      <p:sp>
        <p:nvSpPr>
          <p:cNvPr id="19" name="Espaço Reservado para Imagem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0" name="Espaço Reservado para Imagem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1D42E-0DB0-EECE-4023-7E6E529A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F23AC-CE50-C2D6-A309-5100E3447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115B95-3F09-476E-804A-DBCF991B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D423FF-D959-00C0-36A4-31DB9D4F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B58129-07BF-232E-2B24-A20E2B3D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5D6258-14F4-19C2-0BDB-A6F82A09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9613651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04FFF-09DC-7CBD-51D2-802498E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3461C-5A42-7DE6-CA53-CC485BB76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C3D1E5-865A-1DC1-4FA6-8362D6767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003BC4-D034-D60D-1A85-5B7656DE2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21EE2EC-B28F-82FD-3DFC-F2C37E10F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0FDFF5-6E38-5FA7-044B-9ACB7EDE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0C08DB-11E8-4FAC-BF89-CC8E862F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B563C97-D568-FF49-352F-E1FBDE26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4577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16866-D93F-D862-A9F4-73F59740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3609B2-DFBA-675D-9334-5C3A81E3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DBC0902-DC1C-08C9-FCF0-77715627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127708-5FE4-DE2D-2569-92A87DC5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2546474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1A2B59-0D78-2156-AFC8-B91466C7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56912A7-9E2D-75EF-B76D-BA7B34C1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7C9BB2-3F19-25FE-884C-FC89A8EE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82982822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E5998-E02C-BDF3-2DAF-36C63476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A5FFC1-EE77-4B68-A13C-695B57CBD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7946C9-8AE4-AA58-8E5B-156EBAF5D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DBCEBC-0C23-71B6-5E48-A45FE5F0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177DAB-8935-6019-C568-FEE5B5F6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693EE9-B8E7-465C-66F9-43ACAFC6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29931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78FB3-26DF-81EA-E4CB-7E0EDC1C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C0BD32-B898-9F90-EEA2-9B2E38331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D3B3A8-D433-BD21-9D3F-EDF15D816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747B82-10DE-D19E-DC74-B6D60E87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19F5C0-2921-AABE-FA69-216824BE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AC620E-820F-A9F6-C9F2-FB4A00C2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0858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E54AA-3AC7-4301-D1D6-155948BF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EBBC8A-E778-F9F9-B620-E33DBE7A2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305882-85EB-6131-AA89-13666561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2304E4-F739-5A31-9E28-BD466557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9762E-B63A-9369-15EC-D072B6D3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52690380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FA0360-B2FC-F648-7879-91CEA4067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25EB9F-9890-6C06-55B7-74F17093A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44E707-1CD4-D39D-5930-0538A15D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08118A-16A4-534F-3BC6-E067C3BC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55014E-4449-89AE-06C8-4C237ED0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65138604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5" name="Espaço Reservado para Conteúd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08844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luna de comparaç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1" name="Espaço reservado para texto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12" name="Espaço reservado para conteúdo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5" name="Espaço Reservado para Conteúd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 com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49113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Texto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Texto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25276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12/7/2023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2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pt-BR" noProof="0"/>
              <a:t>Insira o título aqui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: Forma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emento gráfico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Imagem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2" name="Espaço Reservado para Imagem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3" name="Espaço Reservado para Imagem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4" name="Espaço Reservado para Imagem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35" name="Espaço Reservado para Imagem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61" name="Espaço Reservado para Texto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62" name="Espaço Reservado para Texto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63" name="Espaço Reservado para Texto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64" name="Espaço Reservado para Texto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65" name="Espaço Reservado para Texto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66" name="Espaço Reservado para Texto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67" name="Espaço Reservado para Texto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68" name="Espaço Reservado para Texto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  <p:sp>
        <p:nvSpPr>
          <p:cNvPr id="69" name="Espaço Reservado para Texto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BR" noProof="0"/>
              <a:t>Nome</a:t>
            </a:r>
          </a:p>
        </p:txBody>
      </p:sp>
      <p:sp>
        <p:nvSpPr>
          <p:cNvPr id="70" name="Espaço Reservado para Texto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BR" noProof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: Forma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BR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 noProof="0"/>
              <a:t>3/9/20XX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6BE3AC-05E8-5BCA-1E23-621693E4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347443-6967-A55F-5A1A-5FFC78D6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6A56BC-2AF8-0141-1037-F59B678FD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3/9/20XX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36C200-B4BA-4905-A796-D7B011738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Título da Apresentação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648BEE-6800-0289-175A-42AC02F27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600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  <p:sldLayoutId id="2147483769" r:id="rId13"/>
    <p:sldLayoutId id="2147483770" r:id="rId14"/>
    <p:sldLayoutId id="214748377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12/7/2023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aneta colocada na parte superior de uma linha de assinatura">
            <a:extLst>
              <a:ext uri="{FF2B5EF4-FFF2-40B4-BE49-F238E27FC236}">
                <a16:creationId xmlns:a16="http://schemas.microsoft.com/office/drawing/2014/main" id="{454D6891-FBCE-DC13-730D-AD92A78641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75" r="15474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795509"/>
            <a:ext cx="4092525" cy="27986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100" b="1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Resolução</a:t>
            </a:r>
            <a:r>
              <a:rPr lang="en-US" sz="51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en-US" sz="5100" b="1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Seduc</a:t>
            </a:r>
            <a:r>
              <a:rPr lang="en-US" sz="51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n° 52 de 16-11- 2023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3467" y="3686187"/>
            <a:ext cx="4092525" cy="229258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Disciplina</a:t>
            </a:r>
            <a:r>
              <a:rPr lang="en-US" sz="3200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: </a:t>
            </a:r>
            <a:r>
              <a:rPr lang="en-US" sz="3200" b="1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Teorias</a:t>
            </a:r>
            <a:r>
              <a:rPr lang="en-US" sz="3200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do </a:t>
            </a:r>
            <a:r>
              <a:rPr lang="en-US" sz="3200" b="1" dirty="0" err="1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Currículo</a:t>
            </a:r>
            <a:endParaRPr lang="en-US" sz="3200" b="1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DEDIC/FFCLRP/USP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FF4F17-FE46-10AE-B160-19A97E45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466" y="6356347"/>
            <a:ext cx="40925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Título da Apresentação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45389E1-7241-7F88-C0E8-DE575B5ED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0526" y="6356348"/>
            <a:ext cx="181287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  <a:latin typeface="Calibri" panose="020F0502020204030204"/>
              </a:rPr>
              <a:t>3/9/20XX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5C3BBFC-3209-0A17-703A-68A5CAC4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9713C8C-8E70-45D5-AE59-23E60168254E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CA6E381-7CDD-4999-B9C7-CD31E74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Obrigada</a:t>
            </a:r>
          </a:p>
        </p:txBody>
      </p:sp>
      <p:pic>
        <p:nvPicPr>
          <p:cNvPr id="9" name="Espaço Reservado para Imagem 8">
            <a:extLst>
              <a:ext uri="{FF2B5EF4-FFF2-40B4-BE49-F238E27FC236}">
                <a16:creationId xmlns:a16="http://schemas.microsoft.com/office/drawing/2014/main" id="{B4E52066-AE8B-6D91-E5D2-501442CF2DC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/>
          <a:srcRect t="22325" b="22325"/>
          <a:stretch>
            <a:fillRect/>
          </a:stretch>
        </p:blipFill>
        <p:spPr>
          <a:xfrm>
            <a:off x="331322" y="3576917"/>
            <a:ext cx="10950760" cy="2534101"/>
          </a:xfrm>
          <a:prstGeom prst="rect">
            <a:avLst/>
          </a:prstGeom>
        </p:spPr>
      </p:pic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4C4B9B99-0B1F-DA9D-5B28-AA16D718EBF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t="7146" b="7146"/>
          <a:stretch>
            <a:fillRect/>
          </a:stretch>
        </p:blipFill>
        <p:spPr>
          <a:xfrm>
            <a:off x="3908936" y="-26894"/>
            <a:ext cx="7444864" cy="360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6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BR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Estabelece as diretrizes para a organização curricular do Ensino Médio da Rede</a:t>
            </a:r>
            <a:br>
              <a:rPr lang="pt-BR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pt-BR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Estadual de Ensino de São Paulo e dá providências correlatas.</a:t>
            </a:r>
            <a:br>
              <a:rPr lang="pt-BR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endParaRPr lang="pt-BR" b="1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2" name="Espaço Reservado para Data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3/9/20XX</a:t>
            </a:r>
          </a:p>
        </p:txBody>
      </p:sp>
      <p:sp>
        <p:nvSpPr>
          <p:cNvPr id="13" name="Espaço Reservado para Rodapé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Título da Apresentação</a:t>
            </a:r>
          </a:p>
        </p:txBody>
      </p:sp>
      <p:sp>
        <p:nvSpPr>
          <p:cNvPr id="14" name="Espaço Reservado para o Número do Slide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smtClean="0"/>
              <a:t>2</a:t>
            </a:fld>
            <a:endParaRPr lang="pt-BR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3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Resolução SEDUC nº 52 de 16/11/2023</a:t>
            </a:r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b="1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Itinerários Formativos</a:t>
            </a:r>
          </a:p>
        </p:txBody>
      </p:sp>
      <p:sp>
        <p:nvSpPr>
          <p:cNvPr id="12" name="Espaço Reservado para Data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3/9/20XX</a:t>
            </a:r>
          </a:p>
        </p:txBody>
      </p:sp>
      <p:sp>
        <p:nvSpPr>
          <p:cNvPr id="13" name="Espaço Reservado para Rodapé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Título da Apresentação</a:t>
            </a:r>
          </a:p>
        </p:txBody>
      </p:sp>
      <p:sp>
        <p:nvSpPr>
          <p:cNvPr id="14" name="Espaço Reservado para o Número do Slide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smtClean="0"/>
              <a:t>3</a:t>
            </a:fld>
            <a:endParaRPr lang="pt-BR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3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Itinerários Formativos ofertados a partir de 2024 no Ensino Médio das escolas públicas de São Paulo estão organizados em áreas de conhecimento integradas, além de formação técnica profissional</a:t>
            </a:r>
          </a:p>
        </p:txBody>
      </p:sp>
    </p:spTree>
    <p:extLst>
      <p:ext uri="{BB962C8B-B14F-4D97-AF65-F5344CB8AC3E}">
        <p14:creationId xmlns:p14="http://schemas.microsoft.com/office/powerpoint/2010/main" val="131241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C02B0-6114-45FA-BF40-69F0FB5E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Organização Curricular do Ensino Médio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C0EF52-4912-4B03-AC36-1F323C91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56550"/>
            <a:ext cx="3108960" cy="956988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Matriz Curricular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2D0151-A8F0-46E3-8A2B-11A93ECEEC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Autofit/>
          </a:bodyPr>
          <a:lstStyle/>
          <a:p>
            <a:pPr rtl="0"/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Etapa do Ensino Médio: componentes curriculares da Formação Geral Básica (FGB) Itinerários Formativos (IF).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F16C4-EADF-47AC-B546-9BB6B594D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1845159"/>
            <a:ext cx="3108960" cy="950976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Formação Geral Básica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218CF3-AC6F-43C5-8862-AA88D1210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365626"/>
          </a:xfrm>
        </p:spPr>
        <p:txBody>
          <a:bodyPr rtlCol="0">
            <a:normAutofit/>
          </a:bodyPr>
          <a:lstStyle/>
          <a:p>
            <a:pPr rtl="0"/>
            <a:r>
              <a:rPr lang="pt-BR" sz="2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Contempla as Competências e Habilidades previstas no Currículo Paulista, etapa do Ensino Médio, considerando cada uma das Áreas do Conhecimento e seus respectivos componentes curriculares. </a:t>
            </a:r>
          </a:p>
          <a:p>
            <a:pPr rtl="0"/>
            <a:endParaRPr lang="pt-BR" dirty="0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B08B8075-F79F-470A-9ADE-E8B26A79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3/9/20XX</a:t>
            </a:r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810980BC-2DD0-4160-99B1-C2A0F7AF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Título da Apresentação</a:t>
            </a:r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id="{A2A5F5C6-0A35-4E6A-BF43-EDAF5AD5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smtClean="0"/>
              <a:t>4</a:t>
            </a:fld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BC351E8A-820B-4A5A-8704-9D121A96F3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1690688"/>
            <a:ext cx="3108960" cy="1271968"/>
          </a:xfrm>
        </p:spPr>
        <p:txBody>
          <a:bodyPr rtlCol="0"/>
          <a:lstStyle/>
          <a:p>
            <a:pPr rtl="0"/>
            <a:r>
              <a:rPr lang="pt-BR" dirty="0"/>
              <a:t>Itinerários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7E8C2F85-AB4A-4E27-8962-15AB4A9225E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 Formativo Global</a:t>
            </a:r>
          </a:p>
          <a:p>
            <a:pPr rtl="0"/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 Formativo de Aprofundamento</a:t>
            </a:r>
          </a:p>
        </p:txBody>
      </p:sp>
    </p:spTree>
    <p:extLst>
      <p:ext uri="{BB962C8B-B14F-4D97-AF65-F5344CB8AC3E}">
        <p14:creationId xmlns:p14="http://schemas.microsoft.com/office/powerpoint/2010/main" val="124150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C83A468-6AC8-1E0F-F4A1-5A8CDC2D7EB4}"/>
              </a:ext>
            </a:extLst>
          </p:cNvPr>
          <p:cNvSpPr txBox="1"/>
          <p:nvPr/>
        </p:nvSpPr>
        <p:spPr>
          <a:xfrm>
            <a:off x="376518" y="363071"/>
            <a:ext cx="104349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Itinerários Formativos</a:t>
            </a:r>
          </a:p>
          <a:p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a) Linguagens e suas Tecnologias e Ciências Humanas e Sociais Aplicadas (LGGCHS);</a:t>
            </a:r>
          </a:p>
          <a:p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b) Ciências da Natureza e Suas Tecnologias e Matemática (CNT-MAT);</a:t>
            </a:r>
          </a:p>
          <a:p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c) Formação Técnica Profissional, cujas orientações serão publicadas em resolução</a:t>
            </a:r>
          </a:p>
          <a:p>
            <a:r>
              <a:rPr lang="pt-BR" sz="3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própria. </a:t>
            </a:r>
          </a:p>
        </p:txBody>
      </p:sp>
    </p:spTree>
    <p:extLst>
      <p:ext uri="{BB962C8B-B14F-4D97-AF65-F5344CB8AC3E}">
        <p14:creationId xmlns:p14="http://schemas.microsoft.com/office/powerpoint/2010/main" val="6529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15F6495-0D78-8B69-D8F8-839640EC1620}"/>
              </a:ext>
            </a:extLst>
          </p:cNvPr>
          <p:cNvSpPr txBox="1"/>
          <p:nvPr/>
        </p:nvSpPr>
        <p:spPr>
          <a:xfrm>
            <a:off x="739587" y="94130"/>
            <a:ext cx="10246659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CAPÍTULO II- ENSINO MÉDIO – TEMPO PARCIAL</a:t>
            </a:r>
          </a:p>
          <a:p>
            <a:pPr algn="just"/>
            <a:r>
              <a:rPr lang="pt-BR" b="1" dirty="0"/>
              <a:t>Artigo 8°- Em unidades escolares com um ou dois turnos diurnos, serão ofertadas</a:t>
            </a:r>
          </a:p>
          <a:p>
            <a:pPr algn="just"/>
            <a:r>
              <a:rPr lang="pt-BR" b="1" dirty="0"/>
              <a:t>35 (trinta e cinco) aulas semanais, sendo 7 (sete) aulas diárias, totalizando 1.400</a:t>
            </a:r>
          </a:p>
          <a:p>
            <a:pPr algn="just"/>
            <a:r>
              <a:rPr lang="pt-BR" b="1" dirty="0"/>
              <a:t>(mil e quatrocentas) aulas anuais, correspondente a 1.050 (mil e cinquenta) horas</a:t>
            </a:r>
          </a:p>
          <a:p>
            <a:pPr algn="just"/>
            <a:r>
              <a:rPr lang="pt-BR" b="1" dirty="0"/>
              <a:t>anuais, conforme o disposto nos Anexo I e Anexo II desta resolução.</a:t>
            </a:r>
          </a:p>
          <a:p>
            <a:pPr algn="just"/>
            <a:r>
              <a:rPr lang="pt-BR" b="1" dirty="0"/>
              <a:t>Artigo 9°- São asseguradas ao Ensino Médio as seguintes cargas horárias em</a:t>
            </a:r>
          </a:p>
          <a:p>
            <a:pPr algn="just"/>
            <a:r>
              <a:rPr lang="pt-BR" b="1" dirty="0"/>
              <a:t>escolas com um ou dois turnos diurnos:</a:t>
            </a:r>
          </a:p>
          <a:p>
            <a:pPr algn="just"/>
            <a:r>
              <a:rPr lang="pt-BR" b="1" dirty="0"/>
              <a:t>I- A </a:t>
            </a:r>
            <a:r>
              <a:rPr lang="pt-BR" b="1" dirty="0">
                <a:solidFill>
                  <a:srgbClr val="FF0000"/>
                </a:solidFill>
              </a:rPr>
              <a:t>primeira série do Ensino Médio é constituída de 810 </a:t>
            </a:r>
            <a:r>
              <a:rPr lang="pt-BR" b="1" dirty="0"/>
              <a:t>(oitocentos e dez) horas</a:t>
            </a:r>
          </a:p>
          <a:p>
            <a:pPr algn="just"/>
            <a:r>
              <a:rPr lang="pt-BR" b="1" dirty="0"/>
              <a:t>de Formação Geral Básica e </a:t>
            </a:r>
            <a:r>
              <a:rPr lang="pt-BR" b="1" dirty="0">
                <a:solidFill>
                  <a:srgbClr val="FF0000"/>
                </a:solidFill>
              </a:rPr>
              <a:t>240 (duzentos e quarenta) horas de Itinerários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Formativos;</a:t>
            </a:r>
          </a:p>
          <a:p>
            <a:pPr algn="just"/>
            <a:r>
              <a:rPr lang="pt-BR" b="1" dirty="0"/>
              <a:t>II- </a:t>
            </a:r>
            <a:r>
              <a:rPr lang="pt-BR" b="1" dirty="0">
                <a:solidFill>
                  <a:srgbClr val="FF0000"/>
                </a:solidFill>
              </a:rPr>
              <a:t>A segunda série do Ensino Médio é constituída de 570 </a:t>
            </a:r>
            <a:r>
              <a:rPr lang="pt-BR" b="1" dirty="0"/>
              <a:t>(quinhentos e setenta)</a:t>
            </a:r>
          </a:p>
          <a:p>
            <a:pPr algn="just"/>
            <a:r>
              <a:rPr lang="pt-BR" b="1" dirty="0"/>
              <a:t>horas de Formação Geral Básica e </a:t>
            </a:r>
            <a:r>
              <a:rPr lang="pt-BR" b="1" dirty="0">
                <a:solidFill>
                  <a:srgbClr val="FF0000"/>
                </a:solidFill>
              </a:rPr>
              <a:t>480 (quatrocentos e oitenta) horas de Itinerários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Formativos;</a:t>
            </a:r>
          </a:p>
          <a:p>
            <a:pPr algn="just"/>
            <a:r>
              <a:rPr lang="pt-BR" b="1" dirty="0"/>
              <a:t>III- </a:t>
            </a:r>
            <a:r>
              <a:rPr lang="pt-BR" b="1" dirty="0">
                <a:solidFill>
                  <a:srgbClr val="FF0000"/>
                </a:solidFill>
              </a:rPr>
              <a:t>A terceira série do Ensino Médio é constituída de 420 (</a:t>
            </a:r>
            <a:r>
              <a:rPr lang="pt-BR" b="1" dirty="0"/>
              <a:t>quatrocentos e vinte)</a:t>
            </a:r>
          </a:p>
          <a:p>
            <a:pPr algn="just"/>
            <a:r>
              <a:rPr lang="pt-BR" b="1" dirty="0"/>
              <a:t>horas de Formação Geral Básica e </a:t>
            </a:r>
            <a:r>
              <a:rPr lang="pt-BR" b="1" dirty="0">
                <a:solidFill>
                  <a:srgbClr val="FF0000"/>
                </a:solidFill>
              </a:rPr>
              <a:t>630 (seiscentos e trinta) horas de Itinerários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Formativos.</a:t>
            </a:r>
          </a:p>
          <a:p>
            <a:pPr algn="just"/>
            <a:r>
              <a:rPr lang="pt-BR" sz="2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Artigo 10 - A matriz curricular da etapa do Ensino Médio para o </a:t>
            </a:r>
            <a:r>
              <a:rPr lang="pt-BR" sz="2000" b="1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período noturno</a:t>
            </a:r>
          </a:p>
          <a:p>
            <a:pPr algn="just"/>
            <a:r>
              <a:rPr lang="pt-BR" sz="2000" b="1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possui aulas no contraturno</a:t>
            </a:r>
            <a:r>
              <a:rPr lang="pt-BR" sz="2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como expansão da carga horária para 3.000 (três mil)</a:t>
            </a:r>
          </a:p>
          <a:p>
            <a:pPr algn="just"/>
            <a:r>
              <a:rPr lang="pt-BR" sz="20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horas, de acordo com a Deliberação CEE n° 186 de 2020. </a:t>
            </a:r>
          </a:p>
        </p:txBody>
      </p:sp>
    </p:spTree>
    <p:extLst>
      <p:ext uri="{BB962C8B-B14F-4D97-AF65-F5344CB8AC3E}">
        <p14:creationId xmlns:p14="http://schemas.microsoft.com/office/powerpoint/2010/main" val="346428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15F6495-0D78-8B69-D8F8-839640EC1620}"/>
              </a:ext>
            </a:extLst>
          </p:cNvPr>
          <p:cNvSpPr txBox="1"/>
          <p:nvPr/>
        </p:nvSpPr>
        <p:spPr>
          <a:xfrm>
            <a:off x="779928" y="94130"/>
            <a:ext cx="1024665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/>
              <a:t>CAPÍTULO II- ENSINO MÉDIO – TEMPO  INTEGRAL</a:t>
            </a:r>
          </a:p>
          <a:p>
            <a:pPr algn="just"/>
            <a:r>
              <a:rPr lang="pt-BR" sz="2000" b="1" dirty="0"/>
              <a:t>Artigo 13 - A matriz curricular do Ensino Médio do Programa Ensino Integral – PEI é composta pelos </a:t>
            </a:r>
            <a:r>
              <a:rPr lang="pt-BR" sz="2000" b="1" dirty="0">
                <a:solidFill>
                  <a:srgbClr val="FF0000"/>
                </a:solidFill>
              </a:rPr>
              <a:t>componentes curriculares da Formação Geral Básica e de</a:t>
            </a:r>
          </a:p>
          <a:p>
            <a:pPr algn="just"/>
            <a:r>
              <a:rPr lang="pt-BR" sz="2000" b="1" dirty="0">
                <a:solidFill>
                  <a:srgbClr val="FF0000"/>
                </a:solidFill>
              </a:rPr>
              <a:t>Itinerários Formativos,</a:t>
            </a:r>
            <a:r>
              <a:rPr lang="pt-BR" sz="2000" b="1" dirty="0"/>
              <a:t> organizada em aulas de 45 (quarenta e cinco) minutos,</a:t>
            </a:r>
          </a:p>
          <a:p>
            <a:pPr algn="just"/>
            <a:r>
              <a:rPr lang="pt-BR" sz="2000" b="1" dirty="0"/>
              <a:t>assegurando as seguintes cargas horárias:</a:t>
            </a:r>
          </a:p>
          <a:p>
            <a:pPr algn="just"/>
            <a:r>
              <a:rPr lang="pt-BR" sz="2000" b="1" dirty="0"/>
              <a:t>I- No Ensino Médio de 1(um) ou 2 (dois) turnos de 07 (sete) horas, a carga horária</a:t>
            </a:r>
          </a:p>
          <a:p>
            <a:pPr algn="just"/>
            <a:r>
              <a:rPr lang="pt-BR" sz="2000" b="1" dirty="0"/>
              <a:t>é de 38 (trinta e oito) aulas para cada uma das séries, totalizando 1.520 (mil</a:t>
            </a:r>
          </a:p>
          <a:p>
            <a:pPr algn="just"/>
            <a:r>
              <a:rPr lang="pt-BR" sz="2000" b="1" dirty="0"/>
              <a:t>quinhentas e vinte) aulas anuais, que correspondem a 1140 (mil cento e quarenta) horas anuais para cada série, conforme o disposto nos Anexo V e Anexo VI desta resolução;</a:t>
            </a:r>
          </a:p>
          <a:p>
            <a:pPr algn="just"/>
            <a:r>
              <a:rPr lang="pt-BR" sz="2000" b="1" dirty="0"/>
              <a:t>II- No Ensino Médio turno único de 09 (nove) horas, com carga horária de 43</a:t>
            </a:r>
          </a:p>
          <a:p>
            <a:pPr algn="just"/>
            <a:r>
              <a:rPr lang="pt-BR" sz="2000" b="1" dirty="0"/>
              <a:t>(quarenta e três) aulas para cada uma das séries, totalizando 1720 (mil setecentas</a:t>
            </a:r>
          </a:p>
          <a:p>
            <a:pPr algn="just"/>
            <a:r>
              <a:rPr lang="pt-BR" sz="2000" b="1" dirty="0"/>
              <a:t>e vinte) aulas anuais, que correspondem a 1290 (mil duzentas e noventa) horas</a:t>
            </a:r>
          </a:p>
          <a:p>
            <a:pPr algn="just"/>
            <a:r>
              <a:rPr lang="pt-BR" sz="2000" b="1" dirty="0"/>
              <a:t>anuais para cada série, conforme disposto nos Anexo VII e Anexo VIII desta</a:t>
            </a:r>
          </a:p>
          <a:p>
            <a:pPr algn="just"/>
            <a:r>
              <a:rPr lang="pt-BR" sz="2000" b="1" dirty="0"/>
              <a:t>resolução.</a:t>
            </a:r>
          </a:p>
          <a:p>
            <a:pPr algn="just"/>
            <a:r>
              <a:rPr lang="pt-BR" sz="2000" b="1" dirty="0"/>
              <a:t>Artigo 14 - A atribuição das aulas dos componentes curriculares da Formação Geral Básica e do Itinerário Formativo deverá seguir o disposto em resolução específica.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3793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15F6495-0D78-8B69-D8F8-839640EC1620}"/>
              </a:ext>
            </a:extLst>
          </p:cNvPr>
          <p:cNvSpPr txBox="1"/>
          <p:nvPr/>
        </p:nvSpPr>
        <p:spPr>
          <a:xfrm>
            <a:off x="779928" y="94130"/>
            <a:ext cx="1024665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FORMAÇÃO GERAL BÁSICA – Tempo Parcial diurno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  Formativo de Aprofundamento- Área da Matemática e Ciências da Natureza (MAT/CNT)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Linguagens: Língua Portuguesa, Língua Inglesa,  Arte e Educação Física. 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Matemática 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Ciências da Natureza: Física, Química e Biologia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Ciências Humanas: Geografia, História, Sociologia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 Formativo Global: Educação Financeira, Inglês, Tecnologia e robótica, Projeto de Vida, Aceleração para Vestibular, Redação e Leitura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Itinerário Formativo de Aproveitamento: Tecnologia e Robótica, Empreendedorismo, Biotecnologia,  Química Aplicada</a:t>
            </a:r>
          </a:p>
          <a:p>
            <a:pPr algn="just"/>
            <a:r>
              <a:rPr lang="pt-BR" sz="24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Aulas Semanais: 35; Aulas Anuais:1400/1400/1400: 4200 Horas</a:t>
            </a:r>
          </a:p>
        </p:txBody>
      </p:sp>
    </p:spTree>
    <p:extLst>
      <p:ext uri="{BB962C8B-B14F-4D97-AF65-F5344CB8AC3E}">
        <p14:creationId xmlns:p14="http://schemas.microsoft.com/office/powerpoint/2010/main" val="376008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D2FA59-42D1-4596-BADF-65EE2EEC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257" y="136525"/>
            <a:ext cx="4617720" cy="1288864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Aulas para Docentes no Itinerário Formativo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08C1B7C-03BA-4C6C-B759-6DAB6A63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330" y="1586753"/>
            <a:ext cx="5783670" cy="459459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a) Licenciatura prioritária do componente curricular pleiteado;</a:t>
            </a:r>
          </a:p>
          <a:p>
            <a:pPr marL="0" indent="0" rtl="0">
              <a:buNone/>
            </a:pPr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b) Licenciatura alternativa do componente curricular pleiteado;</a:t>
            </a:r>
          </a:p>
          <a:p>
            <a:pPr marL="0" indent="0" rtl="0">
              <a:buNone/>
            </a:pPr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c) Qualificação prioritária do componente curricular pleiteado;</a:t>
            </a:r>
          </a:p>
          <a:p>
            <a:pPr marL="0" indent="0" rtl="0">
              <a:buNone/>
            </a:pPr>
            <a:r>
              <a:rPr lang="pt-BR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d) Qualificação alternativa do componente curricular pleiteado. </a:t>
            </a:r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8751E420-B483-4040-8E33-A32E82D7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r>
              <a:rPr lang="pt-BR"/>
              <a:t>Título da Apresentação</a:t>
            </a:r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id="{A720F25F-904B-4AA2-9CB6-69411308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BR" smtClean="0"/>
              <a:t>9</a:t>
            </a:fld>
            <a:endParaRPr lang="pt-BR"/>
          </a:p>
        </p:txBody>
      </p:sp>
      <p:pic>
        <p:nvPicPr>
          <p:cNvPr id="12" name="Espaço Reservado para Imagem 11">
            <a:extLst>
              <a:ext uri="{FF2B5EF4-FFF2-40B4-BE49-F238E27FC236}">
                <a16:creationId xmlns:a16="http://schemas.microsoft.com/office/drawing/2014/main" id="{37EF6C14-F14E-F561-00B8-8B60B045219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9774" r="9774"/>
          <a:stretch>
            <a:fillRect/>
          </a:stretch>
        </p:blipFill>
        <p:spPr>
          <a:xfrm>
            <a:off x="0" y="0"/>
            <a:ext cx="4948518" cy="3939988"/>
          </a:xfrm>
          <a:prstGeom prst="rect">
            <a:avLst/>
          </a:prstGeom>
        </p:spPr>
      </p:pic>
      <p:pic>
        <p:nvPicPr>
          <p:cNvPr id="13" name="Espaço Reservado para Imagem 12">
            <a:extLst>
              <a:ext uri="{FF2B5EF4-FFF2-40B4-BE49-F238E27FC236}">
                <a16:creationId xmlns:a16="http://schemas.microsoft.com/office/drawing/2014/main" id="{F4C01BC6-2EF7-3D6C-2B84-BC0FD338A2E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t="6972" b="697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27157"/>
      </p:ext>
    </p:extLst>
  </p:cSld>
  <p:clrMapOvr>
    <a:masterClrMapping/>
  </p:clrMapOvr>
</p:sld>
</file>

<file path=ppt/theme/theme1.xml><?xml version="1.0" encoding="utf-8"?>
<a:theme xmlns:a="http://schemas.openxmlformats.org/drawingml/2006/main" name="Pincel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52_TF89080264_Win32" id="{516D3546-49CC-409E-A06D-719C813F07DB}" vid="{85BE7A76-CD1A-4F4F-B0DF-084B1C0A011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eadlinesVTI">
  <a:themeElements>
    <a:clrScheme name="AnalogousFromDarkSeedLeftStep">
      <a:dk1>
        <a:srgbClr val="000000"/>
      </a:dk1>
      <a:lt1>
        <a:srgbClr val="FFFFFF"/>
      </a:lt1>
      <a:dk2>
        <a:srgbClr val="1E2734"/>
      </a:dk2>
      <a:lt2>
        <a:srgbClr val="E2E5E8"/>
      </a:lt2>
      <a:accent1>
        <a:srgbClr val="C5864B"/>
      </a:accent1>
      <a:accent2>
        <a:srgbClr val="B34239"/>
      </a:accent2>
      <a:accent3>
        <a:srgbClr val="C54B75"/>
      </a:accent3>
      <a:accent4>
        <a:srgbClr val="B33996"/>
      </a:accent4>
      <a:accent5>
        <a:srgbClr val="AF4BC5"/>
      </a:accent5>
      <a:accent6>
        <a:srgbClr val="6A39B3"/>
      </a:accent6>
      <a:hlink>
        <a:srgbClr val="BD3FBF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830</Words>
  <Application>Microsoft Office PowerPoint</Application>
  <PresentationFormat>Widescreen</PresentationFormat>
  <Paragraphs>87</Paragraphs>
  <Slides>10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ADLaM Display</vt:lpstr>
      <vt:lpstr>Arial</vt:lpstr>
      <vt:lpstr>Avenir Next LT Pro</vt:lpstr>
      <vt:lpstr>Calibri</vt:lpstr>
      <vt:lpstr>Calibri Light</vt:lpstr>
      <vt:lpstr>Century Gothic</vt:lpstr>
      <vt:lpstr>Elephant</vt:lpstr>
      <vt:lpstr>Sitka Banner</vt:lpstr>
      <vt:lpstr>Pincel</vt:lpstr>
      <vt:lpstr>Tema do Office</vt:lpstr>
      <vt:lpstr>HeadlinesVTI</vt:lpstr>
      <vt:lpstr>Resolução Seduc n° 52 de 16-11- 2023</vt:lpstr>
      <vt:lpstr>Estabelece as diretrizes para a organização curricular do Ensino Médio da Rede Estadual de Ensino de São Paulo e dá providências correlatas. </vt:lpstr>
      <vt:lpstr>Itinerários Formativos</vt:lpstr>
      <vt:lpstr>Organização Curricular do Ensino Médio</vt:lpstr>
      <vt:lpstr>Apresentação do PowerPoint</vt:lpstr>
      <vt:lpstr>Apresentação do PowerPoint</vt:lpstr>
      <vt:lpstr>Apresentação do PowerPoint</vt:lpstr>
      <vt:lpstr>Apresentação do PowerPoint</vt:lpstr>
      <vt:lpstr>Aulas para Docentes no Itinerário Formativo</vt:lpstr>
      <vt:lpstr>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Seduc n° 52 de 16-11- 2023</dc:title>
  <dc:creator>Noeli Rivas</dc:creator>
  <cp:lastModifiedBy>Noeli Rivas</cp:lastModifiedBy>
  <cp:revision>1</cp:revision>
  <dcterms:created xsi:type="dcterms:W3CDTF">2023-12-08T00:30:44Z</dcterms:created>
  <dcterms:modified xsi:type="dcterms:W3CDTF">2023-12-08T02:28:47Z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