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8" r:id="rId6"/>
    <p:sldId id="267" r:id="rId7"/>
    <p:sldId id="266" r:id="rId8"/>
    <p:sldId id="265" r:id="rId9"/>
    <p:sldId id="264" r:id="rId10"/>
    <p:sldId id="290" r:id="rId11"/>
    <p:sldId id="263" r:id="rId12"/>
    <p:sldId id="262" r:id="rId13"/>
    <p:sldId id="269" r:id="rId14"/>
    <p:sldId id="271" r:id="rId15"/>
    <p:sldId id="270" r:id="rId16"/>
    <p:sldId id="275" r:id="rId17"/>
    <p:sldId id="272" r:id="rId18"/>
    <p:sldId id="277" r:id="rId19"/>
    <p:sldId id="274" r:id="rId20"/>
    <p:sldId id="273" r:id="rId21"/>
    <p:sldId id="278" r:id="rId22"/>
    <p:sldId id="279" r:id="rId23"/>
    <p:sldId id="280" r:id="rId24"/>
    <p:sldId id="291" r:id="rId25"/>
    <p:sldId id="281" r:id="rId26"/>
    <p:sldId id="282" r:id="rId27"/>
    <p:sldId id="285" r:id="rId28"/>
    <p:sldId id="284" r:id="rId29"/>
    <p:sldId id="283" r:id="rId30"/>
    <p:sldId id="287" r:id="rId31"/>
    <p:sldId id="288" r:id="rId32"/>
    <p:sldId id="286" r:id="rId33"/>
    <p:sldId id="289" r:id="rId3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57" autoAdjust="0"/>
    <p:restoredTop sz="94660"/>
  </p:normalViewPr>
  <p:slideViewPr>
    <p:cSldViewPr snapToGrid="0" showGuides="1">
      <p:cViewPr varScale="1">
        <p:scale>
          <a:sx n="46" d="100"/>
          <a:sy n="46" d="100"/>
        </p:scale>
        <p:origin x="22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0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A4FC-F781-4B68-B423-249FDAFD0330}" type="datetimeFigureOut">
              <a:rPr lang="pt-BR" smtClean="0"/>
              <a:t>11/10/2016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0AA2B-6A27-4DEE-8291-25AD51FF58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9734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A4FC-F781-4B68-B423-249FDAFD0330}" type="datetimeFigureOut">
              <a:rPr lang="pt-BR" smtClean="0"/>
              <a:t>11/10/2016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0AA2B-6A27-4DEE-8291-25AD51FF58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1691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A4FC-F781-4B68-B423-249FDAFD0330}" type="datetimeFigureOut">
              <a:rPr lang="pt-BR" smtClean="0"/>
              <a:t>11/10/2016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0AA2B-6A27-4DEE-8291-25AD51FF58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88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A4FC-F781-4B68-B423-249FDAFD0330}" type="datetimeFigureOut">
              <a:rPr lang="pt-BR" smtClean="0"/>
              <a:t>11/10/2016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0AA2B-6A27-4DEE-8291-25AD51FF58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1512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A4FC-F781-4B68-B423-249FDAFD0330}" type="datetimeFigureOut">
              <a:rPr lang="pt-BR" smtClean="0"/>
              <a:t>11/10/2016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0AA2B-6A27-4DEE-8291-25AD51FF58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4391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A4FC-F781-4B68-B423-249FDAFD0330}" type="datetimeFigureOut">
              <a:rPr lang="pt-BR" smtClean="0"/>
              <a:t>11/10/2016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0AA2B-6A27-4DEE-8291-25AD51FF58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5639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A4FC-F781-4B68-B423-249FDAFD0330}" type="datetimeFigureOut">
              <a:rPr lang="pt-BR" smtClean="0"/>
              <a:t>11/10/2016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0AA2B-6A27-4DEE-8291-25AD51FF58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035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A4FC-F781-4B68-B423-249FDAFD0330}" type="datetimeFigureOut">
              <a:rPr lang="pt-BR" smtClean="0"/>
              <a:t>11/10/2016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0AA2B-6A27-4DEE-8291-25AD51FF58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430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A4FC-F781-4B68-B423-249FDAFD0330}" type="datetimeFigureOut">
              <a:rPr lang="pt-BR" smtClean="0"/>
              <a:t>11/10/2016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0AA2B-6A27-4DEE-8291-25AD51FF58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0452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A4FC-F781-4B68-B423-249FDAFD0330}" type="datetimeFigureOut">
              <a:rPr lang="pt-BR" smtClean="0"/>
              <a:t>11/10/2016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0AA2B-6A27-4DEE-8291-25AD51FF58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3594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A4FC-F781-4B68-B423-249FDAFD0330}" type="datetimeFigureOut">
              <a:rPr lang="pt-BR" smtClean="0"/>
              <a:t>11/10/2016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0AA2B-6A27-4DEE-8291-25AD51FF58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8546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9A4FC-F781-4B68-B423-249FDAFD0330}" type="datetimeFigureOut">
              <a:rPr lang="pt-BR" smtClean="0"/>
              <a:t>11/10/2016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0AA2B-6A27-4DEE-8291-25AD51FF58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279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/>
              <a:t>LES0160 - Matemática Aplicada a Finanças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099188"/>
            <a:ext cx="9144000" cy="1655762"/>
          </a:xfrm>
        </p:spPr>
        <p:txBody>
          <a:bodyPr>
            <a:normAutofit/>
          </a:bodyPr>
          <a:lstStyle/>
          <a:p>
            <a:r>
              <a:rPr lang="pt-BR" sz="4400" dirty="0" smtClean="0">
                <a:solidFill>
                  <a:srgbClr val="FF0000"/>
                </a:solidFill>
              </a:rPr>
              <a:t>Aula dia 11 de outubro de 2016</a:t>
            </a:r>
            <a:endParaRPr lang="pt-BR" sz="4400" dirty="0">
              <a:solidFill>
                <a:srgbClr val="FF0000"/>
              </a:solidFill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741987" y="5924550"/>
            <a:ext cx="8712968" cy="922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chemeClr val="tx1"/>
                </a:solidFill>
              </a:rPr>
              <a:t>Baseado em Dal </a:t>
            </a:r>
            <a:r>
              <a:rPr lang="pt-BR" sz="2000" dirty="0" err="1" smtClean="0">
                <a:solidFill>
                  <a:schemeClr val="tx1"/>
                </a:solidFill>
              </a:rPr>
              <a:t>Zot</a:t>
            </a:r>
            <a:r>
              <a:rPr lang="pt-BR" sz="2000" dirty="0" smtClean="0">
                <a:solidFill>
                  <a:schemeClr val="tx1"/>
                </a:solidFill>
              </a:rPr>
              <a:t>, W.; Castro, M.L. Matemática financeira: fundamentos e aplicações. Porto Alegre: </a:t>
            </a:r>
            <a:r>
              <a:rPr lang="pt-BR" sz="2000" dirty="0" err="1" smtClean="0">
                <a:solidFill>
                  <a:schemeClr val="tx1"/>
                </a:solidFill>
              </a:rPr>
              <a:t>Bookman</a:t>
            </a:r>
            <a:r>
              <a:rPr lang="pt-BR" sz="2000" dirty="0" smtClean="0">
                <a:solidFill>
                  <a:schemeClr val="tx1"/>
                </a:solidFill>
              </a:rPr>
              <a:t>, 2015. </a:t>
            </a:r>
            <a:endParaRPr lang="pt-B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4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</a:t>
            </a:r>
            <a:r>
              <a:rPr lang="pt-BR" sz="3200" dirty="0"/>
              <a:t>Americano com pagamento de juros no final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1649389"/>
              </p:ext>
            </p:extLst>
          </p:nvPr>
        </p:nvGraphicFramePr>
        <p:xfrm>
          <a:off x="687725" y="1675154"/>
          <a:ext cx="1082908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Período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inicial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</a:t>
                      </a:r>
                      <a:r>
                        <a:rPr lang="pt-BR" sz="2400" dirty="0" err="1" smtClean="0"/>
                        <a:t>calc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após juros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Pgto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Amort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pagos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final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</a:t>
                      </a:r>
                      <a:endParaRPr lang="pt-BR" sz="2400" baseline="-25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 i</a:t>
                      </a: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R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r>
                        <a:rPr lang="pt-BR" sz="2400" baseline="-25000" dirty="0" smtClean="0"/>
                        <a:t>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 </a:t>
                      </a:r>
                      <a:r>
                        <a:rPr lang="pt-B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968,00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968,00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3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968,00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96,80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1.064,80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1.064,80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9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</a:t>
            </a:r>
            <a:r>
              <a:rPr lang="pt-BR" sz="3200" dirty="0"/>
              <a:t>Americano com pagamento de juros no final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9990308"/>
              </p:ext>
            </p:extLst>
          </p:nvPr>
        </p:nvGraphicFramePr>
        <p:xfrm>
          <a:off x="687725" y="1675154"/>
          <a:ext cx="1082908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Período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inicial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</a:t>
                      </a:r>
                      <a:r>
                        <a:rPr lang="pt-BR" sz="2400" dirty="0" err="1" smtClean="0"/>
                        <a:t>calc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após juros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Pgto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Amort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pagos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final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</a:t>
                      </a:r>
                      <a:endParaRPr lang="pt-BR" sz="2400" baseline="-25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 i</a:t>
                      </a: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R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r>
                        <a:rPr lang="pt-BR" sz="2400" baseline="-25000" dirty="0" smtClean="0"/>
                        <a:t>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 </a:t>
                      </a:r>
                      <a:r>
                        <a:rPr lang="pt-B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968,00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968,00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3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968,00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96,80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1.064,80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1.064,80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4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1.064,80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106,48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1.171,28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1.171,28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371,28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0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003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</a:t>
            </a:r>
            <a:r>
              <a:rPr lang="pt-BR" sz="3200" dirty="0"/>
              <a:t>Americano com pagamento de juros no final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3038513"/>
              </p:ext>
            </p:extLst>
          </p:nvPr>
        </p:nvGraphicFramePr>
        <p:xfrm>
          <a:off x="687725" y="1675154"/>
          <a:ext cx="1082908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Período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inicial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</a:t>
                      </a:r>
                      <a:r>
                        <a:rPr lang="pt-BR" sz="2400" dirty="0" err="1" smtClean="0"/>
                        <a:t>calc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após juros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Pgto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Amort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pagos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final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</a:t>
                      </a:r>
                      <a:endParaRPr lang="pt-BR" sz="2400" baseline="-25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 i</a:t>
                      </a: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R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r>
                        <a:rPr lang="pt-BR" sz="2400" baseline="-25000" dirty="0" smtClean="0"/>
                        <a:t>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 </a:t>
                      </a:r>
                      <a:r>
                        <a:rPr lang="pt-B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968,00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968,00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3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968,00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96,80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1.064,80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1.064,80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4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1.064,80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106,48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1.171,28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1.171,28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371,28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0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Totais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371,28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1.171,28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371,28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361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Americano com pagamento periódico de juros</a:t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522208"/>
              </p:ext>
            </p:extLst>
          </p:nvPr>
        </p:nvGraphicFramePr>
        <p:xfrm>
          <a:off x="687725" y="1675154"/>
          <a:ext cx="1082908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Período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inicial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</a:t>
                      </a:r>
                      <a:r>
                        <a:rPr lang="pt-BR" sz="2400" dirty="0" err="1" smtClean="0"/>
                        <a:t>calc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após juros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Pgto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Amort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pagos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final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</a:t>
                      </a:r>
                      <a:endParaRPr lang="pt-BR" sz="2400" baseline="-25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 i</a:t>
                      </a: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R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r>
                        <a:rPr lang="pt-BR" sz="2400" baseline="-25000" dirty="0" smtClean="0"/>
                        <a:t>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 </a:t>
                      </a:r>
                      <a:r>
                        <a:rPr lang="pt-B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966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Americano com pagamento periódico de juros</a:t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4917866"/>
              </p:ext>
            </p:extLst>
          </p:nvPr>
        </p:nvGraphicFramePr>
        <p:xfrm>
          <a:off x="687725" y="1675154"/>
          <a:ext cx="1082908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Período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inicial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</a:t>
                      </a:r>
                      <a:r>
                        <a:rPr lang="pt-BR" sz="2400" dirty="0" err="1" smtClean="0"/>
                        <a:t>calc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após juros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Pgto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Amort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pagos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final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</a:t>
                      </a:r>
                      <a:endParaRPr lang="pt-BR" sz="2400" baseline="-25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 i</a:t>
                      </a: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R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r>
                        <a:rPr lang="pt-BR" sz="2400" baseline="-25000" dirty="0" smtClean="0"/>
                        <a:t>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 </a:t>
                      </a:r>
                      <a:r>
                        <a:rPr lang="pt-B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3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909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Americano com pagamento periódico de juros</a:t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249189"/>
              </p:ext>
            </p:extLst>
          </p:nvPr>
        </p:nvGraphicFramePr>
        <p:xfrm>
          <a:off x="687725" y="1675154"/>
          <a:ext cx="1082908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Período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inicial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</a:t>
                      </a:r>
                      <a:r>
                        <a:rPr lang="pt-BR" sz="2400" dirty="0" err="1" smtClean="0"/>
                        <a:t>calc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após juros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Pgto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Amort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pagos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final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</a:t>
                      </a:r>
                      <a:endParaRPr lang="pt-BR" sz="2400" baseline="-25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 i</a:t>
                      </a: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R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r>
                        <a:rPr lang="pt-BR" sz="2400" baseline="-25000" dirty="0" smtClean="0"/>
                        <a:t>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 </a:t>
                      </a:r>
                      <a:r>
                        <a:rPr lang="pt-B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3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4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880,00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880,00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0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Totais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320,00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1.120,00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320,00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993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</a:t>
            </a:r>
            <a:r>
              <a:rPr lang="pt-BR" sz="3200" dirty="0" err="1" smtClean="0"/>
              <a:t>Price</a:t>
            </a:r>
            <a:r>
              <a:rPr lang="pt-BR" sz="3200" dirty="0" smtClean="0"/>
              <a:t> ou Francês</a:t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857250" y="1815307"/>
            <a:ext cx="97104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O valor de cada prestação é calculado pela fórmula abaixo: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4084900" y="2957182"/>
            <a:ext cx="5943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800" b="1">
                <a:solidFill>
                  <a:schemeClr val="tx1"/>
                </a:solidFill>
                <a:latin typeface="+mn-lt"/>
              </a:rPr>
              <a:t>PMT =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4123000" y="2785732"/>
            <a:ext cx="44005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              </a:t>
            </a:r>
            <a:r>
              <a:rPr lang="pt-BR" altLang="pt-BR" sz="2800" b="1" dirty="0">
                <a:solidFill>
                  <a:schemeClr val="tx1"/>
                </a:solidFill>
                <a:latin typeface="+mn-lt"/>
              </a:rPr>
              <a:t>P . i . (1 + i)</a:t>
            </a:r>
            <a:r>
              <a:rPr lang="pt-BR" altLang="pt-BR" sz="2800" b="1" baseline="30000" dirty="0">
                <a:solidFill>
                  <a:schemeClr val="tx1"/>
                </a:solidFill>
                <a:latin typeface="+mn-lt"/>
              </a:rPr>
              <a:t>n</a:t>
            </a:r>
            <a:endParaRPr lang="pt-BR" altLang="pt-BR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 flipV="1">
            <a:off x="5222964" y="3224551"/>
            <a:ext cx="187220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2400"/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3646750" y="3166732"/>
            <a:ext cx="51625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              </a:t>
            </a:r>
            <a:r>
              <a:rPr lang="pt-BR" altLang="pt-BR" sz="2800" b="1" dirty="0">
                <a:solidFill>
                  <a:schemeClr val="tx1"/>
                </a:solidFill>
                <a:latin typeface="+mn-lt"/>
              </a:rPr>
              <a:t>       (1 + i)</a:t>
            </a:r>
            <a:r>
              <a:rPr lang="pt-BR" altLang="pt-BR" sz="2800" b="1" baseline="30000" dirty="0">
                <a:solidFill>
                  <a:schemeClr val="tx1"/>
                </a:solidFill>
                <a:latin typeface="+mn-lt"/>
              </a:rPr>
              <a:t>n</a:t>
            </a:r>
            <a:r>
              <a:rPr lang="pt-BR" altLang="pt-BR" sz="2800" b="1" dirty="0">
                <a:solidFill>
                  <a:schemeClr val="tx1"/>
                </a:solidFill>
                <a:latin typeface="+mn-lt"/>
              </a:rPr>
              <a:t> – 1</a:t>
            </a:r>
            <a:endParaRPr lang="pt-BR" altLang="pt-BR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4075254" y="4301774"/>
            <a:ext cx="5943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800" b="1">
                <a:solidFill>
                  <a:schemeClr val="tx1"/>
                </a:solidFill>
                <a:latin typeface="+mn-lt"/>
              </a:rPr>
              <a:t>PMT =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113354" y="4130324"/>
            <a:ext cx="59055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              </a:t>
            </a:r>
            <a:r>
              <a:rPr lang="pt-BR" altLang="pt-BR" sz="2800" b="1" dirty="0" smtClean="0">
                <a:solidFill>
                  <a:schemeClr val="tx1"/>
                </a:solidFill>
                <a:latin typeface="+mn-lt"/>
              </a:rPr>
              <a:t>800 </a:t>
            </a:r>
            <a:r>
              <a:rPr lang="pt-BR" altLang="pt-BR" sz="2800" b="1" dirty="0">
                <a:solidFill>
                  <a:schemeClr val="tx1"/>
                </a:solidFill>
                <a:latin typeface="+mn-lt"/>
              </a:rPr>
              <a:t>. </a:t>
            </a:r>
            <a:r>
              <a:rPr lang="pt-BR" altLang="pt-BR" sz="2800" b="1" dirty="0" smtClean="0">
                <a:solidFill>
                  <a:schemeClr val="tx1"/>
                </a:solidFill>
                <a:latin typeface="+mn-lt"/>
              </a:rPr>
              <a:t>0,10 </a:t>
            </a:r>
            <a:r>
              <a:rPr lang="pt-BR" altLang="pt-BR" sz="2800" b="1" dirty="0">
                <a:solidFill>
                  <a:schemeClr val="tx1"/>
                </a:solidFill>
                <a:latin typeface="+mn-lt"/>
              </a:rPr>
              <a:t>. (1 + </a:t>
            </a:r>
            <a:r>
              <a:rPr lang="pt-BR" altLang="pt-BR" sz="2800" b="1" dirty="0" smtClean="0">
                <a:solidFill>
                  <a:schemeClr val="tx1"/>
                </a:solidFill>
                <a:latin typeface="+mn-lt"/>
              </a:rPr>
              <a:t>0,10)</a:t>
            </a:r>
            <a:r>
              <a:rPr lang="pt-BR" altLang="pt-BR" sz="2800" b="1" baseline="30000" dirty="0">
                <a:solidFill>
                  <a:schemeClr val="tx1"/>
                </a:solidFill>
                <a:latin typeface="+mn-lt"/>
              </a:rPr>
              <a:t>4</a:t>
            </a:r>
            <a:endParaRPr lang="pt-BR" altLang="pt-BR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5222964" y="4607845"/>
            <a:ext cx="330058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240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637104" y="4511324"/>
            <a:ext cx="51625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              </a:t>
            </a:r>
            <a:r>
              <a:rPr lang="pt-BR" altLang="pt-BR" sz="2800" b="1" dirty="0">
                <a:solidFill>
                  <a:schemeClr val="tx1"/>
                </a:solidFill>
                <a:latin typeface="+mn-lt"/>
              </a:rPr>
              <a:t>      </a:t>
            </a:r>
            <a:r>
              <a:rPr lang="pt-BR" altLang="pt-BR" sz="2800" b="1" dirty="0" smtClean="0">
                <a:solidFill>
                  <a:schemeClr val="tx1"/>
                </a:solidFill>
                <a:latin typeface="+mn-lt"/>
              </a:rPr>
              <a:t>      </a:t>
            </a:r>
            <a:r>
              <a:rPr lang="pt-BR" altLang="pt-BR" sz="2800" b="1" dirty="0">
                <a:solidFill>
                  <a:schemeClr val="tx1"/>
                </a:solidFill>
                <a:latin typeface="+mn-lt"/>
              </a:rPr>
              <a:t>(1 + </a:t>
            </a:r>
            <a:r>
              <a:rPr lang="pt-BR" altLang="pt-BR" sz="2800" b="1" dirty="0" smtClean="0">
                <a:solidFill>
                  <a:schemeClr val="tx1"/>
                </a:solidFill>
                <a:latin typeface="+mn-lt"/>
              </a:rPr>
              <a:t>0,10)</a:t>
            </a:r>
            <a:r>
              <a:rPr lang="pt-BR" altLang="pt-BR" sz="2800" b="1" baseline="30000" dirty="0">
                <a:solidFill>
                  <a:schemeClr val="tx1"/>
                </a:solidFill>
                <a:latin typeface="+mn-lt"/>
              </a:rPr>
              <a:t>4</a:t>
            </a:r>
            <a:r>
              <a:rPr lang="pt-BR" altLang="pt-BR" sz="2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pt-BR" altLang="pt-BR" sz="2800" b="1" dirty="0">
                <a:solidFill>
                  <a:schemeClr val="tx1"/>
                </a:solidFill>
                <a:latin typeface="+mn-lt"/>
              </a:rPr>
              <a:t>– 1</a:t>
            </a:r>
            <a:endParaRPr lang="pt-BR" altLang="pt-BR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4077179" y="5669512"/>
            <a:ext cx="5943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800" b="1" dirty="0">
                <a:solidFill>
                  <a:schemeClr val="tx1"/>
                </a:solidFill>
                <a:latin typeface="+mn-lt"/>
              </a:rPr>
              <a:t>PMT = </a:t>
            </a:r>
            <a:r>
              <a:rPr lang="pt-BR" sz="2800" b="1" dirty="0">
                <a:solidFill>
                  <a:schemeClr val="tx1"/>
                </a:solidFill>
                <a:latin typeface="+mn-lt"/>
              </a:rPr>
              <a:t>252,38</a:t>
            </a:r>
            <a:endParaRPr lang="pt-BR" altLang="pt-BR" sz="28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595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0" grpId="0"/>
      <p:bldP spid="11" grpId="0"/>
      <p:bldP spid="12" grpId="0"/>
      <p:bldP spid="13" grpId="0" animBg="1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</a:t>
            </a:r>
            <a:r>
              <a:rPr lang="pt-BR" sz="3200" dirty="0" err="1" smtClean="0"/>
              <a:t>Price</a:t>
            </a:r>
            <a:r>
              <a:rPr lang="pt-BR" sz="3200" dirty="0" smtClean="0"/>
              <a:t> ou Francês</a:t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4295398"/>
              </p:ext>
            </p:extLst>
          </p:nvPr>
        </p:nvGraphicFramePr>
        <p:xfrm>
          <a:off x="687725" y="1675154"/>
          <a:ext cx="1082908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Período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inicial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</a:t>
                      </a:r>
                      <a:r>
                        <a:rPr lang="pt-BR" sz="2400" dirty="0" err="1" smtClean="0"/>
                        <a:t>calc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após juros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Pgto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Amort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pagos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final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</a:t>
                      </a:r>
                      <a:endParaRPr lang="pt-BR" sz="2400" baseline="-25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 i</a:t>
                      </a: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R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r>
                        <a:rPr lang="pt-BR" sz="2400" baseline="-25000" dirty="0" smtClean="0"/>
                        <a:t>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 </a:t>
                      </a:r>
                      <a:r>
                        <a:rPr lang="pt-B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800,00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252,38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172,38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627,62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17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</a:t>
            </a:r>
            <a:r>
              <a:rPr lang="pt-BR" sz="3200" dirty="0" err="1" smtClean="0"/>
              <a:t>Price</a:t>
            </a:r>
            <a:r>
              <a:rPr lang="pt-BR" sz="3200" dirty="0" smtClean="0"/>
              <a:t> ou Francês</a:t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7561665"/>
              </p:ext>
            </p:extLst>
          </p:nvPr>
        </p:nvGraphicFramePr>
        <p:xfrm>
          <a:off x="687725" y="1675154"/>
          <a:ext cx="1082908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Período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inicial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</a:t>
                      </a:r>
                      <a:r>
                        <a:rPr lang="pt-BR" sz="2400" dirty="0" err="1" smtClean="0"/>
                        <a:t>calc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após juros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Pgto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Amort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pagos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final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</a:t>
                      </a:r>
                      <a:endParaRPr lang="pt-BR" sz="2400" baseline="-25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 i</a:t>
                      </a: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R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r>
                        <a:rPr lang="pt-BR" sz="2400" baseline="-25000" dirty="0" smtClean="0"/>
                        <a:t>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 </a:t>
                      </a:r>
                      <a:r>
                        <a:rPr lang="pt-B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800,00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252,38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172,38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627,62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627,62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62,76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690,39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252,38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189,61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62,76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438,01 </a:t>
                      </a:r>
                    </a:p>
                  </a:txBody>
                  <a:tcPr marL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659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</a:t>
            </a:r>
            <a:r>
              <a:rPr lang="pt-BR" sz="3200" dirty="0" err="1" smtClean="0"/>
              <a:t>Price</a:t>
            </a:r>
            <a:r>
              <a:rPr lang="pt-BR" sz="3200" dirty="0" smtClean="0"/>
              <a:t> ou Francês</a:t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9639068"/>
              </p:ext>
            </p:extLst>
          </p:nvPr>
        </p:nvGraphicFramePr>
        <p:xfrm>
          <a:off x="687725" y="1675154"/>
          <a:ext cx="1082908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Período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inicial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</a:t>
                      </a:r>
                      <a:r>
                        <a:rPr lang="pt-BR" sz="2400" dirty="0" err="1" smtClean="0"/>
                        <a:t>calc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após juros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Pgto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Amort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pagos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final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</a:t>
                      </a:r>
                      <a:endParaRPr lang="pt-BR" sz="2400" baseline="-25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 i</a:t>
                      </a: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R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r>
                        <a:rPr lang="pt-BR" sz="2400" baseline="-25000" dirty="0" smtClean="0"/>
                        <a:t>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 </a:t>
                      </a:r>
                      <a:r>
                        <a:rPr lang="pt-B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800,00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252,38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172,38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627,62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627,62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62,76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690,39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252,38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189,61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62,76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438,01 </a:t>
                      </a:r>
                    </a:p>
                  </a:txBody>
                  <a:tcPr marL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3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438,01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43,80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481,81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252,38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208,58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43,80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229,43 </a:t>
                      </a:r>
                    </a:p>
                  </a:txBody>
                  <a:tcPr marL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443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Sistemas de Amortização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Amortizar = eliminar uma dívida</a:t>
            </a:r>
          </a:p>
          <a:p>
            <a:r>
              <a:rPr lang="pt-BR" dirty="0" smtClean="0"/>
              <a:t>Sistema de amortização = formas de pagar a dívida</a:t>
            </a:r>
          </a:p>
          <a:p>
            <a:pPr lvl="1"/>
            <a:r>
              <a:rPr lang="pt-BR" sz="2800" dirty="0" smtClean="0"/>
              <a:t>Sistema Americano com pagamento de juros no final</a:t>
            </a:r>
          </a:p>
          <a:p>
            <a:pPr lvl="1"/>
            <a:r>
              <a:rPr lang="pt-BR" sz="2800" dirty="0" smtClean="0"/>
              <a:t>Sistema Americano com pagamento periódico de juros</a:t>
            </a:r>
          </a:p>
          <a:p>
            <a:pPr lvl="1"/>
            <a:r>
              <a:rPr lang="pt-BR" sz="2800" dirty="0" smtClean="0"/>
              <a:t>Sistema </a:t>
            </a:r>
            <a:r>
              <a:rPr lang="pt-BR" sz="2800" dirty="0" err="1" smtClean="0"/>
              <a:t>Price</a:t>
            </a:r>
            <a:r>
              <a:rPr lang="pt-BR" sz="2800" dirty="0" smtClean="0"/>
              <a:t> ou Francês</a:t>
            </a:r>
          </a:p>
          <a:p>
            <a:pPr lvl="1"/>
            <a:r>
              <a:rPr lang="pt-BR" sz="2800" dirty="0" smtClean="0"/>
              <a:t>Sistema de Amortizações Constantes (SAC)</a:t>
            </a:r>
          </a:p>
          <a:p>
            <a:pPr lvl="1"/>
            <a:r>
              <a:rPr lang="pt-BR" sz="2800" dirty="0" smtClean="0"/>
              <a:t>Sistema Misto (SAM)</a:t>
            </a:r>
          </a:p>
          <a:p>
            <a:pPr lvl="1"/>
            <a:r>
              <a:rPr lang="pt-BR" sz="2800" dirty="0" smtClean="0"/>
              <a:t>Sistema de Amortizações Crescentes (SACRE)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65147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</a:t>
            </a:r>
            <a:r>
              <a:rPr lang="pt-BR" sz="3200" dirty="0" err="1" smtClean="0"/>
              <a:t>Price</a:t>
            </a:r>
            <a:r>
              <a:rPr lang="pt-BR" sz="3200" dirty="0" smtClean="0"/>
              <a:t> ou Francês</a:t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6593093"/>
              </p:ext>
            </p:extLst>
          </p:nvPr>
        </p:nvGraphicFramePr>
        <p:xfrm>
          <a:off x="687725" y="1675154"/>
          <a:ext cx="1082908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Período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inicial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</a:t>
                      </a:r>
                      <a:r>
                        <a:rPr lang="pt-BR" sz="2400" dirty="0" err="1" smtClean="0"/>
                        <a:t>calc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após juros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Pgto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Amort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pagos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final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</a:t>
                      </a:r>
                      <a:endParaRPr lang="pt-BR" sz="2400" baseline="-25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 i</a:t>
                      </a: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R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r>
                        <a:rPr lang="pt-BR" sz="2400" baseline="-25000" dirty="0" smtClean="0"/>
                        <a:t>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 </a:t>
                      </a:r>
                      <a:r>
                        <a:rPr lang="pt-B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800,00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252,38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172,38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627,62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627,62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62,76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690,39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252,38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189,61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62,76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438,01 </a:t>
                      </a:r>
                    </a:p>
                  </a:txBody>
                  <a:tcPr marL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3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438,01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43,80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481,81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252,38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208,58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43,80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229,43 </a:t>
                      </a:r>
                    </a:p>
                  </a:txBody>
                  <a:tcPr marL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4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229,43 </a:t>
                      </a: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22,94 </a:t>
                      </a: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252,38 </a:t>
                      </a: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252,38 </a:t>
                      </a: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229,43 </a:t>
                      </a: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22,94 </a:t>
                      </a: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Totais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209,50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1.009,52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800,00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209,50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591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de Amortizações Constantes (SAC)</a:t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857249" y="1815307"/>
            <a:ext cx="1046279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O valor de cada prestação é calculado pela fórmula abaixo: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4084857" y="2978350"/>
            <a:ext cx="5943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800" b="1" dirty="0" err="1" smtClean="0">
                <a:solidFill>
                  <a:schemeClr val="tx1"/>
                </a:solidFill>
                <a:latin typeface="+mn-lt"/>
              </a:rPr>
              <a:t>PMT</a:t>
            </a:r>
            <a:r>
              <a:rPr lang="pt-BR" altLang="pt-BR" sz="2800" b="1" baseline="-25000" dirty="0" err="1">
                <a:solidFill>
                  <a:schemeClr val="tx1"/>
                </a:solidFill>
              </a:rPr>
              <a:t>i</a:t>
            </a:r>
            <a:r>
              <a:rPr lang="pt-BR" altLang="pt-BR" sz="2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pt-BR" altLang="pt-BR" sz="2800" b="1" dirty="0">
                <a:solidFill>
                  <a:schemeClr val="tx1"/>
                </a:solidFill>
                <a:latin typeface="+mn-lt"/>
              </a:rPr>
              <a:t>=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4123000" y="2785732"/>
            <a:ext cx="1973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              </a:t>
            </a:r>
            <a:r>
              <a:rPr lang="pt-BR" altLang="pt-BR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pt-BR" altLang="pt-BR" sz="2800" b="1" dirty="0" smtClean="0">
                <a:solidFill>
                  <a:schemeClr val="tx1"/>
                </a:solidFill>
                <a:latin typeface="+mn-lt"/>
              </a:rPr>
              <a:t>P </a:t>
            </a:r>
            <a:endParaRPr lang="pt-BR" altLang="pt-BR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 flipV="1">
            <a:off x="5222964" y="3262655"/>
            <a:ext cx="518079" cy="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2400"/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3646750" y="3166732"/>
            <a:ext cx="24492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              </a:t>
            </a:r>
            <a:r>
              <a:rPr lang="pt-BR" altLang="pt-BR" sz="2800" b="1" dirty="0">
                <a:solidFill>
                  <a:schemeClr val="tx1"/>
                </a:solidFill>
                <a:latin typeface="+mn-lt"/>
              </a:rPr>
              <a:t>       </a:t>
            </a:r>
            <a:r>
              <a:rPr lang="pt-BR" altLang="pt-BR" sz="2800" b="1" dirty="0" smtClean="0">
                <a:solidFill>
                  <a:schemeClr val="tx1"/>
                </a:solidFill>
                <a:latin typeface="+mn-lt"/>
              </a:rPr>
              <a:t>n</a:t>
            </a:r>
            <a:endParaRPr lang="pt-BR" altLang="pt-BR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4075212" y="4055687"/>
            <a:ext cx="5943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800" b="1" dirty="0" smtClean="0">
                <a:solidFill>
                  <a:schemeClr val="tx1"/>
                </a:solidFill>
                <a:latin typeface="+mn-lt"/>
              </a:rPr>
              <a:t>PMT</a:t>
            </a:r>
            <a:r>
              <a:rPr lang="pt-BR" altLang="pt-BR" sz="2800" b="1" baseline="-25000" dirty="0" smtClean="0">
                <a:solidFill>
                  <a:schemeClr val="tx1"/>
                </a:solidFill>
                <a:latin typeface="+mn-lt"/>
              </a:rPr>
              <a:t>1</a:t>
            </a:r>
            <a:r>
              <a:rPr lang="pt-BR" altLang="pt-BR" sz="2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pt-BR" altLang="pt-BR" sz="2800" b="1" dirty="0">
                <a:solidFill>
                  <a:schemeClr val="tx1"/>
                </a:solidFill>
                <a:latin typeface="+mn-lt"/>
              </a:rPr>
              <a:t>=</a:t>
            </a: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4124926" y="3829381"/>
            <a:ext cx="1973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              </a:t>
            </a:r>
            <a:r>
              <a:rPr lang="pt-BR" altLang="pt-BR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pt-BR" altLang="pt-BR" sz="2800" b="1" dirty="0" smtClean="0">
                <a:solidFill>
                  <a:schemeClr val="tx1"/>
                </a:solidFill>
                <a:latin typeface="+mn-lt"/>
              </a:rPr>
              <a:t>800 </a:t>
            </a:r>
            <a:endParaRPr lang="pt-BR" altLang="pt-BR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Line 12"/>
          <p:cNvSpPr>
            <a:spLocks noChangeShapeType="1"/>
          </p:cNvSpPr>
          <p:nvPr/>
        </p:nvSpPr>
        <p:spPr bwMode="auto">
          <a:xfrm>
            <a:off x="5271190" y="4306304"/>
            <a:ext cx="871110" cy="230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2400"/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3648676" y="4210381"/>
            <a:ext cx="24492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              </a:t>
            </a:r>
            <a:r>
              <a:rPr lang="pt-BR" altLang="pt-BR" sz="2800" b="1" dirty="0">
                <a:solidFill>
                  <a:schemeClr val="tx1"/>
                </a:solidFill>
                <a:latin typeface="+mn-lt"/>
              </a:rPr>
              <a:t>        </a:t>
            </a:r>
            <a:r>
              <a:rPr lang="pt-BR" altLang="pt-BR" sz="2800" b="1" dirty="0" smtClean="0">
                <a:solidFill>
                  <a:schemeClr val="tx1"/>
                </a:solidFill>
                <a:latin typeface="+mn-lt"/>
              </a:rPr>
              <a:t> 4</a:t>
            </a:r>
            <a:endParaRPr lang="pt-BR" altLang="pt-BR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4075255" y="5331918"/>
            <a:ext cx="5943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800" b="1" dirty="0" smtClean="0">
                <a:solidFill>
                  <a:schemeClr val="tx1"/>
                </a:solidFill>
                <a:latin typeface="+mn-lt"/>
              </a:rPr>
              <a:t>PMT</a:t>
            </a:r>
            <a:r>
              <a:rPr lang="pt-BR" altLang="pt-BR" sz="2800" b="1" baseline="-25000" dirty="0">
                <a:solidFill>
                  <a:schemeClr val="tx1"/>
                </a:solidFill>
              </a:rPr>
              <a:t>1</a:t>
            </a:r>
            <a:r>
              <a:rPr lang="pt-BR" altLang="pt-BR" sz="2800" b="1" dirty="0" smtClean="0">
                <a:solidFill>
                  <a:schemeClr val="tx1"/>
                </a:solidFill>
                <a:latin typeface="+mn-lt"/>
              </a:rPr>
              <a:t> =  280,00</a:t>
            </a:r>
            <a:endParaRPr lang="pt-BR" altLang="pt-BR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5848350" y="2938437"/>
            <a:ext cx="13507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800" b="1" dirty="0" smtClean="0">
                <a:solidFill>
                  <a:schemeClr val="tx1"/>
                </a:solidFill>
                <a:latin typeface="+mn-lt"/>
              </a:rPr>
              <a:t>+ j</a:t>
            </a:r>
            <a:r>
              <a:rPr lang="pt-BR" altLang="pt-BR" sz="2800" b="1" baseline="-25000" dirty="0" smtClean="0">
                <a:solidFill>
                  <a:schemeClr val="tx1"/>
                </a:solidFill>
                <a:latin typeface="+mn-lt"/>
              </a:rPr>
              <a:t>i</a:t>
            </a:r>
            <a:endParaRPr lang="pt-BR" altLang="pt-BR" sz="2800" b="1" baseline="-25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6218460" y="4019733"/>
            <a:ext cx="243205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800" b="1" dirty="0" smtClean="0">
                <a:solidFill>
                  <a:schemeClr val="tx1"/>
                </a:solidFill>
                <a:latin typeface="+mn-lt"/>
              </a:rPr>
              <a:t>+ 800 </a:t>
            </a:r>
            <a:r>
              <a:rPr lang="pt-BR" altLang="pt-BR" sz="2800" b="1" dirty="0" smtClean="0">
                <a:solidFill>
                  <a:schemeClr val="tx1"/>
                </a:solidFill>
                <a:latin typeface="+mn-lt"/>
                <a:sym typeface="Symbol"/>
              </a:rPr>
              <a:t> 0,10</a:t>
            </a:r>
            <a:endParaRPr lang="pt-BR" altLang="pt-BR" sz="2800" b="1" baseline="-25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380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0" grpId="0"/>
      <p:bldP spid="19" grpId="0"/>
      <p:bldP spid="20" grpId="0"/>
      <p:bldP spid="21" grpId="0" animBg="1"/>
      <p:bldP spid="22" grpId="0"/>
      <p:bldP spid="23" grpId="0"/>
      <p:bldP spid="13" grpId="0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de Amortizações Constantes (SAC)</a:t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7185814"/>
              </p:ext>
            </p:extLst>
          </p:nvPr>
        </p:nvGraphicFramePr>
        <p:xfrm>
          <a:off x="687725" y="1675154"/>
          <a:ext cx="1082908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Período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inicial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</a:t>
                      </a:r>
                      <a:r>
                        <a:rPr lang="pt-BR" sz="2400" dirty="0" err="1" smtClean="0"/>
                        <a:t>calc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após juros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Pgto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Amort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pagos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final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</a:t>
                      </a:r>
                      <a:endParaRPr lang="pt-BR" sz="2400" baseline="-25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 i</a:t>
                      </a: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R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r>
                        <a:rPr lang="pt-BR" sz="2400" baseline="-25000" dirty="0" smtClean="0"/>
                        <a:t>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 </a:t>
                      </a:r>
                      <a:r>
                        <a:rPr lang="pt-B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800,00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6237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de Amortizações Constantes (SAC)</a:t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21200"/>
              </p:ext>
            </p:extLst>
          </p:nvPr>
        </p:nvGraphicFramePr>
        <p:xfrm>
          <a:off x="687725" y="1675154"/>
          <a:ext cx="1082908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Período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inicial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</a:t>
                      </a:r>
                      <a:r>
                        <a:rPr lang="pt-BR" sz="2400" dirty="0" err="1" smtClean="0"/>
                        <a:t>calc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após juros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Pgto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Amort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pagos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final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</a:t>
                      </a:r>
                      <a:endParaRPr lang="pt-BR" sz="2400" baseline="-25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 i</a:t>
                      </a: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R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r>
                        <a:rPr lang="pt-BR" sz="2400" baseline="-25000" dirty="0" smtClean="0"/>
                        <a:t>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 </a:t>
                      </a:r>
                      <a:r>
                        <a:rPr lang="pt-B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800,00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124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de Amortizações Constantes (SAC)</a:t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4600789"/>
              </p:ext>
            </p:extLst>
          </p:nvPr>
        </p:nvGraphicFramePr>
        <p:xfrm>
          <a:off x="687725" y="1675154"/>
          <a:ext cx="1082908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Período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inicial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</a:t>
                      </a:r>
                      <a:r>
                        <a:rPr lang="pt-BR" sz="2400" dirty="0" err="1" smtClean="0"/>
                        <a:t>calc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após juros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Pgto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Amort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pagos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final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</a:t>
                      </a:r>
                      <a:endParaRPr lang="pt-BR" sz="2400" baseline="-25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 i</a:t>
                      </a: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R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r>
                        <a:rPr lang="pt-BR" sz="2400" baseline="-25000" dirty="0" smtClean="0"/>
                        <a:t>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 </a:t>
                      </a:r>
                      <a:r>
                        <a:rPr lang="pt-B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800,00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3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4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Totais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1.000,00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800,00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814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Misto (SAM)</a:t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 smtClean="0"/>
              <a:t>Amortizar uma dívida de R$ 800,00, em 4 anos, a uma taxa de juros compostos de 10% ao ano.</a:t>
            </a:r>
            <a:br>
              <a:rPr lang="pt-BR" sz="2100" dirty="0" smtClean="0"/>
            </a:br>
            <a:endParaRPr lang="pt-BR" sz="2100" dirty="0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857249" y="1815307"/>
            <a:ext cx="1046279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O valor de cada prestação é calculado pela fórmula abaixo: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3960949" y="2785732"/>
            <a:ext cx="67224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 </a:t>
            </a:r>
            <a:r>
              <a:rPr lang="pt-BR" altLang="pt-BR" sz="2800" b="1" dirty="0" err="1" smtClean="0">
                <a:solidFill>
                  <a:schemeClr val="tx1"/>
                </a:solidFill>
                <a:latin typeface="+mn-lt"/>
              </a:rPr>
              <a:t>PGTO</a:t>
            </a:r>
            <a:r>
              <a:rPr lang="pt-BR" altLang="pt-BR" sz="2800" b="1" baseline="-25000" dirty="0" err="1" smtClean="0">
                <a:solidFill>
                  <a:schemeClr val="tx1"/>
                </a:solidFill>
                <a:latin typeface="+mn-lt"/>
              </a:rPr>
              <a:t>i</a:t>
            </a:r>
            <a:r>
              <a:rPr lang="pt-BR" altLang="pt-BR" sz="2800" dirty="0" smtClean="0">
                <a:solidFill>
                  <a:schemeClr val="tx1"/>
                </a:solidFill>
                <a:latin typeface="+mn-lt"/>
              </a:rPr>
              <a:t> = </a:t>
            </a:r>
            <a:r>
              <a:rPr lang="pt-BR" altLang="pt-BR" sz="2800" dirty="0" err="1" smtClean="0">
                <a:solidFill>
                  <a:schemeClr val="tx1"/>
                </a:solidFill>
                <a:latin typeface="+mn-lt"/>
              </a:rPr>
              <a:t>p</a:t>
            </a:r>
            <a:r>
              <a:rPr lang="pt-BR" altLang="pt-BR" sz="2800" dirty="0" err="1">
                <a:solidFill>
                  <a:schemeClr val="tx1"/>
                </a:solidFill>
                <a:latin typeface="+mn-lt"/>
              </a:rPr>
              <a:t>×</a:t>
            </a:r>
            <a:r>
              <a:rPr lang="pt-BR" altLang="pt-BR" sz="2800" b="1" dirty="0" err="1" smtClean="0">
                <a:solidFill>
                  <a:schemeClr val="tx1"/>
                </a:solidFill>
                <a:latin typeface="+mn-lt"/>
              </a:rPr>
              <a:t>PMT</a:t>
            </a:r>
            <a:r>
              <a:rPr lang="pt-BR" altLang="pt-BR" sz="2800" b="1" baseline="30000" dirty="0" err="1" smtClean="0">
                <a:solidFill>
                  <a:schemeClr val="tx1"/>
                </a:solidFill>
                <a:latin typeface="+mn-lt"/>
              </a:rPr>
              <a:t>price</a:t>
            </a:r>
            <a:r>
              <a:rPr lang="pt-BR" altLang="pt-BR" sz="2800" b="1" dirty="0" smtClean="0">
                <a:solidFill>
                  <a:schemeClr val="tx1"/>
                </a:solidFill>
                <a:latin typeface="+mn-lt"/>
              </a:rPr>
              <a:t> + </a:t>
            </a:r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(1-p)×</a:t>
            </a:r>
            <a:r>
              <a:rPr lang="pt-BR" altLang="pt-BR" sz="2800" b="1" dirty="0" err="1" smtClean="0">
                <a:solidFill>
                  <a:schemeClr val="tx1"/>
                </a:solidFill>
                <a:latin typeface="+mn-lt"/>
              </a:rPr>
              <a:t>PGTO</a:t>
            </a:r>
            <a:r>
              <a:rPr lang="pt-BR" altLang="pt-BR" sz="2800" b="1" baseline="-25000" dirty="0" err="1" smtClean="0">
                <a:solidFill>
                  <a:schemeClr val="tx1"/>
                </a:solidFill>
                <a:latin typeface="+mn-lt"/>
              </a:rPr>
              <a:t>i</a:t>
            </a:r>
            <a:r>
              <a:rPr lang="pt-BR" altLang="pt-BR" sz="2800" b="1" baseline="30000" dirty="0" err="1" smtClean="0">
                <a:solidFill>
                  <a:schemeClr val="tx1"/>
                </a:solidFill>
                <a:latin typeface="+mn-lt"/>
              </a:rPr>
              <a:t>SAC</a:t>
            </a:r>
            <a:endParaRPr lang="pt-BR" altLang="pt-BR" sz="2800" baseline="-25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859174" y="3750207"/>
            <a:ext cx="1046279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pt-BR" altLang="pt-BR" sz="2800" dirty="0" smtClean="0">
                <a:solidFill>
                  <a:schemeClr val="tx1"/>
                </a:solidFill>
                <a:latin typeface="+mn-lt"/>
              </a:rPr>
              <a:t>Por exemplo, se p = 50%:</a:t>
            </a:r>
            <a:endParaRPr lang="pt-BR" altLang="pt-BR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962874" y="4570162"/>
            <a:ext cx="67224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 </a:t>
            </a:r>
            <a:r>
              <a:rPr lang="pt-BR" altLang="pt-BR" sz="2800" b="1" dirty="0" smtClean="0">
                <a:solidFill>
                  <a:schemeClr val="tx1"/>
                </a:solidFill>
                <a:latin typeface="+mn-lt"/>
              </a:rPr>
              <a:t>PGTO</a:t>
            </a:r>
            <a:r>
              <a:rPr lang="pt-BR" altLang="pt-BR" sz="2800" b="1" baseline="-25000" dirty="0">
                <a:solidFill>
                  <a:schemeClr val="tx1"/>
                </a:solidFill>
                <a:latin typeface="+mn-lt"/>
              </a:rPr>
              <a:t>1</a:t>
            </a:r>
            <a:r>
              <a:rPr lang="pt-BR" altLang="pt-BR" sz="2800" dirty="0" smtClean="0">
                <a:solidFill>
                  <a:schemeClr val="tx1"/>
                </a:solidFill>
                <a:latin typeface="+mn-lt"/>
              </a:rPr>
              <a:t> = 0,5×</a:t>
            </a:r>
            <a:r>
              <a:rPr lang="pt-BR" sz="2800" b="1" dirty="0" smtClean="0">
                <a:solidFill>
                  <a:schemeClr val="tx1"/>
                </a:solidFill>
                <a:latin typeface="+mn-lt"/>
              </a:rPr>
              <a:t>252,38</a:t>
            </a:r>
            <a:r>
              <a:rPr lang="pt-BR" altLang="pt-BR" sz="2800" b="1" dirty="0" smtClean="0">
                <a:solidFill>
                  <a:schemeClr val="tx1"/>
                </a:solidFill>
                <a:latin typeface="+mn-lt"/>
              </a:rPr>
              <a:t> + </a:t>
            </a:r>
            <a:r>
              <a:rPr lang="pt-BR" altLang="pt-BR" sz="2800" dirty="0" smtClean="0">
                <a:solidFill>
                  <a:schemeClr val="tx1"/>
                </a:solidFill>
                <a:latin typeface="+mn-lt"/>
              </a:rPr>
              <a:t>0,5 ×</a:t>
            </a:r>
            <a:r>
              <a:rPr lang="pt-BR" altLang="pt-BR" sz="2800" b="1" dirty="0" smtClean="0">
                <a:solidFill>
                  <a:schemeClr val="tx1"/>
                </a:solidFill>
                <a:latin typeface="+mn-lt"/>
              </a:rPr>
              <a:t>280,00</a:t>
            </a:r>
            <a:endParaRPr lang="pt-BR" altLang="pt-BR" sz="2800" baseline="-25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3962874" y="5646607"/>
            <a:ext cx="67224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 </a:t>
            </a:r>
            <a:r>
              <a:rPr lang="pt-BR" altLang="pt-BR" sz="2800" b="1" dirty="0" smtClean="0">
                <a:solidFill>
                  <a:schemeClr val="tx1"/>
                </a:solidFill>
                <a:latin typeface="+mn-lt"/>
              </a:rPr>
              <a:t>PGTO</a:t>
            </a:r>
            <a:r>
              <a:rPr lang="pt-BR" altLang="pt-BR" sz="2800" b="1" baseline="-25000" dirty="0">
                <a:solidFill>
                  <a:schemeClr val="tx1"/>
                </a:solidFill>
                <a:latin typeface="+mn-lt"/>
              </a:rPr>
              <a:t>1</a:t>
            </a:r>
            <a:r>
              <a:rPr lang="pt-BR" altLang="pt-BR" sz="2800" dirty="0" smtClean="0">
                <a:solidFill>
                  <a:schemeClr val="tx1"/>
                </a:solidFill>
                <a:latin typeface="+mn-lt"/>
              </a:rPr>
              <a:t> = </a:t>
            </a:r>
            <a:r>
              <a:rPr lang="pt-BR" sz="2800" b="1" dirty="0" smtClean="0">
                <a:solidFill>
                  <a:schemeClr val="tx1"/>
                </a:solidFill>
                <a:latin typeface="+mn-lt"/>
              </a:rPr>
              <a:t>266,19</a:t>
            </a:r>
            <a:endParaRPr lang="pt-BR" altLang="pt-BR" sz="28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70745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3" grpId="0"/>
      <p:bldP spid="14" grpId="0"/>
      <p:bldP spid="1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Misto (SAM)</a:t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5499941"/>
              </p:ext>
            </p:extLst>
          </p:nvPr>
        </p:nvGraphicFramePr>
        <p:xfrm>
          <a:off x="687725" y="1675154"/>
          <a:ext cx="1082908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Período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inicial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</a:t>
                      </a:r>
                      <a:r>
                        <a:rPr lang="pt-BR" sz="2400" dirty="0" err="1" smtClean="0"/>
                        <a:t>calc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após juros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Pgto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Amort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pagos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final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</a:t>
                      </a:r>
                      <a:endParaRPr lang="pt-BR" sz="2400" baseline="-25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 i</a:t>
                      </a: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R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r>
                        <a:rPr lang="pt-BR" sz="2400" baseline="-25000" dirty="0" smtClean="0"/>
                        <a:t>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 </a:t>
                      </a:r>
                      <a:r>
                        <a:rPr lang="pt-B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800,00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266,19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186,19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613,81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609609" y="6212115"/>
            <a:ext cx="6865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* Considerando 50% </a:t>
            </a:r>
            <a:r>
              <a:rPr lang="pt-BR" dirty="0" err="1" smtClean="0"/>
              <a:t>Price</a:t>
            </a:r>
            <a:r>
              <a:rPr lang="pt-BR" dirty="0" smtClean="0"/>
              <a:t> e 50% SAC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000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Misto (SAM)</a:t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6523443"/>
              </p:ext>
            </p:extLst>
          </p:nvPr>
        </p:nvGraphicFramePr>
        <p:xfrm>
          <a:off x="687725" y="1675154"/>
          <a:ext cx="1082908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Período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inicial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</a:t>
                      </a:r>
                      <a:r>
                        <a:rPr lang="pt-BR" sz="2400" dirty="0" err="1" smtClean="0"/>
                        <a:t>calc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após juros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Pgto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Amort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pagos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final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</a:t>
                      </a:r>
                      <a:endParaRPr lang="pt-BR" sz="2400" baseline="-25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 i</a:t>
                      </a: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R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r>
                        <a:rPr lang="pt-BR" sz="2400" baseline="-25000" dirty="0" smtClean="0"/>
                        <a:t>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 </a:t>
                      </a:r>
                      <a:r>
                        <a:rPr lang="pt-B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800,00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266,19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186,19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613,81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613,81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61,38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675,19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256,19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194,81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61,38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419,00 </a:t>
                      </a:r>
                    </a:p>
                  </a:txBody>
                  <a:tcPr marL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609609" y="6212115"/>
            <a:ext cx="6865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* Considerando 50% </a:t>
            </a:r>
            <a:r>
              <a:rPr lang="pt-BR" dirty="0" err="1" smtClean="0"/>
              <a:t>Price</a:t>
            </a:r>
            <a:r>
              <a:rPr lang="pt-BR" dirty="0" smtClean="0"/>
              <a:t> e 50% SAC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387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Misto (SAM)</a:t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6376354"/>
              </p:ext>
            </p:extLst>
          </p:nvPr>
        </p:nvGraphicFramePr>
        <p:xfrm>
          <a:off x="687725" y="1675154"/>
          <a:ext cx="1082908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Período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inicial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</a:t>
                      </a:r>
                      <a:r>
                        <a:rPr lang="pt-BR" sz="2400" dirty="0" err="1" smtClean="0"/>
                        <a:t>calc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após juros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Pgto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Amort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pagos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final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</a:t>
                      </a:r>
                      <a:endParaRPr lang="pt-BR" sz="2400" baseline="-25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 i</a:t>
                      </a: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R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r>
                        <a:rPr lang="pt-BR" sz="2400" baseline="-25000" dirty="0" smtClean="0"/>
                        <a:t>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 </a:t>
                      </a:r>
                      <a:r>
                        <a:rPr lang="pt-B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800,00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266,19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186,19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613,81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613,81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61,38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675,19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256,19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194,81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61,38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419,00 </a:t>
                      </a:r>
                    </a:p>
                  </a:txBody>
                  <a:tcPr marL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3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419,00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41,90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460,90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246,19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204,29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41,90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214,72 </a:t>
                      </a:r>
                    </a:p>
                  </a:txBody>
                  <a:tcPr marL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609609" y="6212115"/>
            <a:ext cx="6865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* Considerando 50% </a:t>
            </a:r>
            <a:r>
              <a:rPr lang="pt-BR" dirty="0" err="1" smtClean="0"/>
              <a:t>Price</a:t>
            </a:r>
            <a:r>
              <a:rPr lang="pt-BR" dirty="0" smtClean="0"/>
              <a:t> e 50% SAC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125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Misto (SAM)</a:t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9112614"/>
              </p:ext>
            </p:extLst>
          </p:nvPr>
        </p:nvGraphicFramePr>
        <p:xfrm>
          <a:off x="687725" y="1675154"/>
          <a:ext cx="1082908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Período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inicial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</a:t>
                      </a:r>
                      <a:r>
                        <a:rPr lang="pt-BR" sz="2400" dirty="0" err="1" smtClean="0"/>
                        <a:t>calc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após juros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Pgto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Amort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pagos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final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</a:t>
                      </a:r>
                      <a:endParaRPr lang="pt-BR" sz="2400" baseline="-25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 i</a:t>
                      </a: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R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r>
                        <a:rPr lang="pt-BR" sz="2400" baseline="-25000" dirty="0" smtClean="0"/>
                        <a:t>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 </a:t>
                      </a:r>
                      <a:r>
                        <a:rPr lang="pt-B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800,00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266,19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186,19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613,81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613,81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61,38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675,19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256,19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194,81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61,38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419,00 </a:t>
                      </a:r>
                    </a:p>
                  </a:txBody>
                  <a:tcPr marL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3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419,00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41,90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460,90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246,19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204,29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41,90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214,72 </a:t>
                      </a:r>
                    </a:p>
                  </a:txBody>
                  <a:tcPr marL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4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214,72 </a:t>
                      </a: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21,47 </a:t>
                      </a: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236,19 </a:t>
                      </a: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236,19 </a:t>
                      </a: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214,72 </a:t>
                      </a: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21,47 </a:t>
                      </a: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  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Totais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204,75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1.004,75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800,00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204,75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609609" y="6212115"/>
            <a:ext cx="6865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* Considerando 50% </a:t>
            </a:r>
            <a:r>
              <a:rPr lang="pt-BR" dirty="0" err="1" smtClean="0"/>
              <a:t>Price</a:t>
            </a:r>
            <a:r>
              <a:rPr lang="pt-BR" dirty="0" smtClean="0"/>
              <a:t> e 50% SAC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158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Sistemas de Amortização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Amortizar uma dívida de R$ 800,00, em 4 anos, a uma taxa de juros compostos de 10% ao ano.</a:t>
            </a:r>
          </a:p>
        </p:txBody>
      </p:sp>
    </p:spTree>
    <p:extLst>
      <p:ext uri="{BB962C8B-B14F-4D97-AF65-F5344CB8AC3E}">
        <p14:creationId xmlns:p14="http://schemas.microsoft.com/office/powerpoint/2010/main" val="392524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Misto (SAM)</a:t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5529122"/>
              </p:ext>
            </p:extLst>
          </p:nvPr>
        </p:nvGraphicFramePr>
        <p:xfrm>
          <a:off x="687725" y="1355846"/>
          <a:ext cx="1082908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Período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inicial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</a:t>
                      </a:r>
                      <a:r>
                        <a:rPr lang="pt-BR" sz="2400" dirty="0" err="1" smtClean="0"/>
                        <a:t>calc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após juros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Pgto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Amort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pagos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final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</a:t>
                      </a:r>
                      <a:endParaRPr lang="pt-BR" sz="2400" baseline="-25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 i</a:t>
                      </a: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R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r>
                        <a:rPr lang="pt-BR" sz="2400" baseline="-25000" dirty="0" smtClean="0"/>
                        <a:t>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 </a:t>
                      </a:r>
                      <a:r>
                        <a:rPr lang="pt-B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800,00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266,19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186,19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80,00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613,81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613,81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61,38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675,19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256,19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194,81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61,38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419,00 </a:t>
                      </a:r>
                    </a:p>
                  </a:txBody>
                  <a:tcPr marL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3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419,00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41,90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460,90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246,19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204,29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41,90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214,72 </a:t>
                      </a:r>
                    </a:p>
                  </a:txBody>
                  <a:tcPr marL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4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214,72 </a:t>
                      </a: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21,47 </a:t>
                      </a: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236,19 </a:t>
                      </a: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236,19 </a:t>
                      </a: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214,72 </a:t>
                      </a: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21,47 </a:t>
                      </a: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  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Totais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204,75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1.004,75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800,00 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204,75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609609" y="5660583"/>
            <a:ext cx="6865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* Considerando 50% </a:t>
            </a:r>
            <a:r>
              <a:rPr lang="pt-BR" dirty="0" err="1" smtClean="0"/>
              <a:t>Price</a:t>
            </a:r>
            <a:r>
              <a:rPr lang="pt-BR" dirty="0" smtClean="0"/>
              <a:t> e 50% SAC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30631" y="6095999"/>
            <a:ext cx="11945257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Exercício: Atribua pesos diferentes para </a:t>
            </a:r>
            <a:r>
              <a:rPr lang="pt-BR" sz="2000" dirty="0" err="1" smtClean="0"/>
              <a:t>Price</a:t>
            </a:r>
            <a:r>
              <a:rPr lang="pt-BR" sz="2000" dirty="0" smtClean="0"/>
              <a:t> e SAC e refaça a Tabela acima considerando os novos dados obtidos.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84501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de Amortizações Crescentes (SACRE)</a:t>
            </a:r>
            <a:endParaRPr lang="pt-BR" sz="2100" dirty="0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857249" y="1815307"/>
            <a:ext cx="10462791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pt-BR" altLang="pt-BR" sz="2800" dirty="0" smtClean="0">
                <a:solidFill>
                  <a:schemeClr val="tx1"/>
                </a:solidFill>
                <a:latin typeface="+mn-lt"/>
              </a:rPr>
              <a:t>É uma adaptação do Sistema </a:t>
            </a:r>
            <a:r>
              <a:rPr lang="pt-BR" altLang="pt-BR" sz="2800" dirty="0" err="1" smtClean="0">
                <a:solidFill>
                  <a:schemeClr val="tx1"/>
                </a:solidFill>
                <a:latin typeface="+mn-lt"/>
              </a:rPr>
              <a:t>Price</a:t>
            </a:r>
            <a:r>
              <a:rPr lang="pt-BR" altLang="pt-BR" sz="2800" dirty="0" smtClean="0">
                <a:solidFill>
                  <a:schemeClr val="tx1"/>
                </a:solidFill>
                <a:latin typeface="+mn-lt"/>
              </a:rPr>
              <a:t> e do SAC</a:t>
            </a:r>
          </a:p>
          <a:p>
            <a:pPr algn="just">
              <a:spcBef>
                <a:spcPct val="50000"/>
              </a:spcBef>
            </a:pPr>
            <a:r>
              <a:rPr lang="pt-BR" altLang="pt-BR" sz="2800" dirty="0" smtClean="0">
                <a:solidFill>
                  <a:schemeClr val="tx1"/>
                </a:solidFill>
                <a:latin typeface="+mn-lt"/>
              </a:rPr>
              <a:t>Ocorre correção monetária das parcelas</a:t>
            </a:r>
          </a:p>
          <a:p>
            <a:pPr algn="just">
              <a:spcBef>
                <a:spcPct val="50000"/>
              </a:spcBef>
            </a:pPr>
            <a:r>
              <a:rPr lang="pt-BR" altLang="pt-BR" sz="2800" dirty="0" smtClean="0">
                <a:solidFill>
                  <a:schemeClr val="tx1"/>
                </a:solidFill>
                <a:latin typeface="+mn-lt"/>
              </a:rPr>
              <a:t>Primeira prestação é calculada pelo SAC e repete-se nos 11 meses seguintes.</a:t>
            </a:r>
          </a:p>
          <a:p>
            <a:pPr algn="just">
              <a:spcBef>
                <a:spcPct val="50000"/>
              </a:spcBef>
            </a:pPr>
            <a:r>
              <a:rPr lang="pt-BR" altLang="pt-BR" sz="2800" dirty="0" smtClean="0">
                <a:solidFill>
                  <a:schemeClr val="tx1"/>
                </a:solidFill>
                <a:latin typeface="+mn-lt"/>
              </a:rPr>
              <a:t>A cada 12 meses a prestação é recalculada</a:t>
            </a:r>
          </a:p>
          <a:p>
            <a:pPr algn="just">
              <a:spcBef>
                <a:spcPct val="50000"/>
              </a:spcBef>
            </a:pPr>
            <a:endParaRPr lang="pt-BR" altLang="pt-BR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0531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Comparativo entre os Sistemas de Amortização</a:t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3662031"/>
              </p:ext>
            </p:extLst>
          </p:nvPr>
        </p:nvGraphicFramePr>
        <p:xfrm>
          <a:off x="1358277" y="1554480"/>
          <a:ext cx="9475445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Período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Sistema Amer. </a:t>
                      </a:r>
                      <a:r>
                        <a:rPr lang="pt-BR" sz="2400" dirty="0" err="1" smtClean="0"/>
                        <a:t>pagto</a:t>
                      </a:r>
                      <a:r>
                        <a:rPr lang="pt-BR" sz="2400" dirty="0" smtClean="0"/>
                        <a:t> de juros no final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Sistema Amer. </a:t>
                      </a:r>
                      <a:r>
                        <a:rPr lang="pt-BR" sz="2400" dirty="0" err="1" smtClean="0"/>
                        <a:t>pagto</a:t>
                      </a:r>
                      <a:r>
                        <a:rPr lang="pt-BR" sz="2400" dirty="0" smtClean="0"/>
                        <a:t> </a:t>
                      </a:r>
                      <a:r>
                        <a:rPr lang="pt-BR" sz="2400" dirty="0" err="1" smtClean="0"/>
                        <a:t>period</a:t>
                      </a:r>
                      <a:r>
                        <a:rPr lang="pt-BR" sz="2400" dirty="0" smtClean="0"/>
                        <a:t>. de juros 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Sistema </a:t>
                      </a:r>
                      <a:r>
                        <a:rPr lang="pt-BR" sz="2400" dirty="0" err="1" smtClean="0"/>
                        <a:t>Price</a:t>
                      </a:r>
                      <a:r>
                        <a:rPr lang="pt-BR" sz="2400" dirty="0" smtClean="0"/>
                        <a:t> ou Francês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Sistema </a:t>
                      </a:r>
                      <a:r>
                        <a:rPr lang="pt-BR" sz="2400" dirty="0" err="1" smtClean="0"/>
                        <a:t>Amortiz</a:t>
                      </a:r>
                      <a:r>
                        <a:rPr lang="pt-BR" sz="2400" dirty="0" smtClean="0"/>
                        <a:t>. Const.</a:t>
                      </a:r>
                    </a:p>
                    <a:p>
                      <a:pPr algn="ctr"/>
                      <a:r>
                        <a:rPr lang="pt-BR" sz="2400" dirty="0" smtClean="0"/>
                        <a:t>(SAC)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Sistema Misto (SAM) 50%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Sistema Misto (SAM) </a:t>
                      </a:r>
                    </a:p>
                    <a:p>
                      <a:pPr algn="ctr"/>
                      <a:r>
                        <a:rPr lang="pt-BR" sz="2400" dirty="0" err="1" smtClean="0"/>
                        <a:t>Exerc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252,38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266,19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252,38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256,19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3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252,38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246,19 </a:t>
                      </a: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4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1.171,28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880,00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252,38 </a:t>
                      </a: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236,19 </a:t>
                      </a:r>
                    </a:p>
                  </a:txBody>
                  <a:tcPr marL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30631" y="5834747"/>
            <a:ext cx="11945257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Exercício: Calcule o VPL de cada fluxo referente aos diferentes sistemas de amortização.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90608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pt-BR" dirty="0" smtClean="0"/>
              <a:t>Construa um quadro de amortização de uma dívida de $ 50.000 resgatada pelo Sistema </a:t>
            </a:r>
            <a:r>
              <a:rPr lang="pt-BR" dirty="0" err="1" smtClean="0"/>
              <a:t>Price</a:t>
            </a:r>
            <a:r>
              <a:rPr lang="pt-BR" dirty="0" smtClean="0"/>
              <a:t> em cinco prestações a juros de 10% ao período.</a:t>
            </a:r>
          </a:p>
          <a:p>
            <a:pPr marL="0" indent="0">
              <a:buNone/>
            </a:pPr>
            <a:endParaRPr lang="pt-BR" dirty="0" smtClean="0"/>
          </a:p>
          <a:p>
            <a:pPr marL="514350" indent="-514350">
              <a:buFont typeface="+mj-lt"/>
              <a:buAutoNum type="alphaLcParenR" startAt="2"/>
            </a:pPr>
            <a:r>
              <a:rPr lang="pt-BR" dirty="0" smtClean="0"/>
              <a:t>Construa um quadro de amortização com os dados do item a, no sistema SAC.</a:t>
            </a:r>
          </a:p>
          <a:p>
            <a:pPr marL="514350" indent="-514350">
              <a:buAutoNum type="alphaLcParenR" startAt="2"/>
            </a:pPr>
            <a:endParaRPr lang="pt-BR" dirty="0" smtClean="0"/>
          </a:p>
          <a:p>
            <a:pPr marL="514350" indent="-514350">
              <a:buAutoNum type="alphaLcParenR" startAt="2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6424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</a:t>
            </a:r>
            <a:r>
              <a:rPr lang="pt-BR" sz="3200" dirty="0"/>
              <a:t>Americano com pagamento de juros no final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7506483"/>
              </p:ext>
            </p:extLst>
          </p:nvPr>
        </p:nvGraphicFramePr>
        <p:xfrm>
          <a:off x="687725" y="1675154"/>
          <a:ext cx="1082908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Período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inicial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 smtClean="0"/>
                    </a:p>
                    <a:p>
                      <a:pPr algn="ctr"/>
                      <a:endParaRPr lang="pt-BR" sz="2400" dirty="0" smtClean="0"/>
                    </a:p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</a:t>
                      </a:r>
                      <a:endParaRPr lang="pt-BR" sz="2400" baseline="-25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 smtClean="0"/>
                    </a:p>
                    <a:p>
                      <a:pPr algn="ctr"/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016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</a:t>
            </a:r>
            <a:r>
              <a:rPr lang="pt-BR" sz="3200" dirty="0"/>
              <a:t>Americano com pagamento de juros no final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9546633"/>
              </p:ext>
            </p:extLst>
          </p:nvPr>
        </p:nvGraphicFramePr>
        <p:xfrm>
          <a:off x="687725" y="1675154"/>
          <a:ext cx="1082908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Período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inicial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</a:t>
                      </a:r>
                      <a:r>
                        <a:rPr lang="pt-BR" sz="2400" dirty="0" err="1" smtClean="0"/>
                        <a:t>calc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 smtClean="0"/>
                    </a:p>
                    <a:p>
                      <a:pPr algn="ctr"/>
                      <a:endParaRPr lang="pt-BR" sz="2400" dirty="0" smtClean="0"/>
                    </a:p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</a:t>
                      </a:r>
                      <a:endParaRPr lang="pt-BR" sz="2400" baseline="-25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 i</a:t>
                      </a: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662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</a:t>
            </a:r>
            <a:r>
              <a:rPr lang="pt-BR" sz="3200" dirty="0"/>
              <a:t>Americano com pagamento de juros no final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7435410"/>
              </p:ext>
            </p:extLst>
          </p:nvPr>
        </p:nvGraphicFramePr>
        <p:xfrm>
          <a:off x="687725" y="1675154"/>
          <a:ext cx="1082908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Período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inicial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</a:t>
                      </a:r>
                      <a:r>
                        <a:rPr lang="pt-BR" sz="2400" dirty="0" err="1" smtClean="0"/>
                        <a:t>calc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após juros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</a:t>
                      </a:r>
                      <a:endParaRPr lang="pt-BR" sz="2400" baseline="-25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 i</a:t>
                      </a: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046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</a:t>
            </a:r>
            <a:r>
              <a:rPr lang="pt-BR" sz="3200" dirty="0"/>
              <a:t>Americano com pagamento de juros no final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811039"/>
              </p:ext>
            </p:extLst>
          </p:nvPr>
        </p:nvGraphicFramePr>
        <p:xfrm>
          <a:off x="687725" y="1675154"/>
          <a:ext cx="1082908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Período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inicial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</a:t>
                      </a:r>
                      <a:r>
                        <a:rPr lang="pt-BR" sz="2400" dirty="0" err="1" smtClean="0"/>
                        <a:t>calc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após juros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Pgto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Amort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pagos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</a:t>
                      </a:r>
                      <a:endParaRPr lang="pt-BR" sz="2400" baseline="-25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 i</a:t>
                      </a: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R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r>
                        <a:rPr lang="pt-BR" sz="2400" baseline="-25000" dirty="0" smtClean="0"/>
                        <a:t>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34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</a:t>
            </a:r>
            <a:r>
              <a:rPr lang="pt-BR" sz="3200" dirty="0"/>
              <a:t>Americano com pagamento de juros no final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8166818"/>
              </p:ext>
            </p:extLst>
          </p:nvPr>
        </p:nvGraphicFramePr>
        <p:xfrm>
          <a:off x="687725" y="1675154"/>
          <a:ext cx="1082908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Período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inicial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</a:t>
                      </a:r>
                      <a:r>
                        <a:rPr lang="pt-BR" sz="2400" dirty="0" err="1" smtClean="0"/>
                        <a:t>calc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após juros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Pgto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Amort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pagos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final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</a:t>
                      </a:r>
                      <a:endParaRPr lang="pt-BR" sz="2400" baseline="-25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 i</a:t>
                      </a: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R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r>
                        <a:rPr lang="pt-BR" sz="2400" baseline="-25000" dirty="0" smtClean="0"/>
                        <a:t>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 </a:t>
                      </a:r>
                      <a:r>
                        <a:rPr lang="pt-B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133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3" y="265451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 smtClean="0"/>
              <a:t>Sistema </a:t>
            </a:r>
            <a:r>
              <a:rPr lang="pt-BR" sz="3200" dirty="0"/>
              <a:t>Americano com pagamento de juros no final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2100" dirty="0" smtClean="0"/>
              <a:t/>
            </a:r>
            <a:br>
              <a:rPr lang="pt-BR" sz="2100" dirty="0" smtClean="0"/>
            </a:br>
            <a:r>
              <a:rPr lang="pt-BR" sz="2100" dirty="0"/>
              <a:t>Amortizar uma dívida de R$ 800,00, em 4 anos, a uma taxa de juros compostos de 10% ao ano.</a:t>
            </a:r>
            <a:br>
              <a:rPr lang="pt-BR" sz="2100" dirty="0"/>
            </a:br>
            <a:endParaRPr lang="pt-BR" sz="21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6227218"/>
              </p:ext>
            </p:extLst>
          </p:nvPr>
        </p:nvGraphicFramePr>
        <p:xfrm>
          <a:off x="687725" y="1675154"/>
          <a:ext cx="1082908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  <a:gridCol w="13536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Período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inicial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</a:t>
                      </a:r>
                      <a:r>
                        <a:rPr lang="pt-BR" sz="2400" dirty="0" err="1" smtClean="0"/>
                        <a:t>calc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após juros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Pgto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Amort</a:t>
                      </a:r>
                      <a:r>
                        <a:rPr lang="pt-BR" sz="2400" dirty="0" smtClean="0"/>
                        <a:t>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Juros pagos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Saldo final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</a:t>
                      </a:r>
                      <a:endParaRPr lang="pt-BR" sz="2400" baseline="-25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 i</a:t>
                      </a: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S</a:t>
                      </a:r>
                      <a:r>
                        <a:rPr lang="pt-BR" sz="2400" baseline="-25000" dirty="0" smtClean="0"/>
                        <a:t>n-1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R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r>
                        <a:rPr lang="pt-BR" sz="2400" baseline="-25000" dirty="0" smtClean="0"/>
                        <a:t> 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baseline="-250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A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err="1" smtClean="0"/>
                        <a:t>J</a:t>
                      </a:r>
                      <a:r>
                        <a:rPr lang="pt-BR" sz="2400" baseline="-25000" dirty="0" err="1" smtClean="0"/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smtClean="0"/>
                        <a:t>S</a:t>
                      </a:r>
                      <a:r>
                        <a:rPr lang="pt-BR" sz="2400" baseline="-25000" dirty="0" smtClean="0"/>
                        <a:t>n </a:t>
                      </a:r>
                      <a:r>
                        <a:rPr lang="pt-B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BR" sz="2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880,00</a:t>
                      </a:r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880,00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88,00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968,00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/>
                        <a:t>968,00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40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855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8445</TotalTime>
  <Words>2099</Words>
  <Application>Microsoft Office PowerPoint</Application>
  <PresentationFormat>Widescreen</PresentationFormat>
  <Paragraphs>983</Paragraphs>
  <Slides>33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Symbol</vt:lpstr>
      <vt:lpstr>Times New Roman</vt:lpstr>
      <vt:lpstr>Tema do Office</vt:lpstr>
      <vt:lpstr>LES0160 - Matemática Aplicada a Finanças</vt:lpstr>
      <vt:lpstr>Sistemas de Amortização</vt:lpstr>
      <vt:lpstr>Sistemas de Amortização</vt:lpstr>
      <vt:lpstr>Sistema Americano com pagamento de juros no final  Amortizar uma dívida de R$ 800,00, em 4 anos, a uma taxa de juros compostos de 10% ao ano. </vt:lpstr>
      <vt:lpstr>Sistema Americano com pagamento de juros no final  Amortizar uma dívida de R$ 800,00, em 4 anos, a uma taxa de juros compostos de 10% ao ano. </vt:lpstr>
      <vt:lpstr>Sistema Americano com pagamento de juros no final  Amortizar uma dívida de R$ 800,00, em 4 anos, a uma taxa de juros compostos de 10% ao ano. </vt:lpstr>
      <vt:lpstr>Sistema Americano com pagamento de juros no final  Amortizar uma dívida de R$ 800,00, em 4 anos, a uma taxa de juros compostos de 10% ao ano. </vt:lpstr>
      <vt:lpstr>Sistema Americano com pagamento de juros no final  Amortizar uma dívida de R$ 800,00, em 4 anos, a uma taxa de juros compostos de 10% ao ano. </vt:lpstr>
      <vt:lpstr>Sistema Americano com pagamento de juros no final  Amortizar uma dívida de R$ 800,00, em 4 anos, a uma taxa de juros compostos de 10% ao ano. </vt:lpstr>
      <vt:lpstr>Sistema Americano com pagamento de juros no final  Amortizar uma dívida de R$ 800,00, em 4 anos, a uma taxa de juros compostos de 10% ao ano. </vt:lpstr>
      <vt:lpstr>Sistema Americano com pagamento de juros no final  Amortizar uma dívida de R$ 800,00, em 4 anos, a uma taxa de juros compostos de 10% ao ano. </vt:lpstr>
      <vt:lpstr>Sistema Americano com pagamento de juros no final  Amortizar uma dívida de R$ 800,00, em 4 anos, a uma taxa de juros compostos de 10% ao ano. </vt:lpstr>
      <vt:lpstr>Sistema Americano com pagamento periódico de juros  Amortizar uma dívida de R$ 800,00, em 4 anos, a uma taxa de juros compostos de 10% ao ano. </vt:lpstr>
      <vt:lpstr>Sistema Americano com pagamento periódico de juros  Amortizar uma dívida de R$ 800,00, em 4 anos, a uma taxa de juros compostos de 10% ao ano. </vt:lpstr>
      <vt:lpstr>Sistema Americano com pagamento periódico de juros  Amortizar uma dívida de R$ 800,00, em 4 anos, a uma taxa de juros compostos de 10% ao ano. </vt:lpstr>
      <vt:lpstr>Sistema Price ou Francês  Amortizar uma dívida de R$ 800,00, em 4 anos, a uma taxa de juros compostos de 10% ao ano. </vt:lpstr>
      <vt:lpstr>Sistema Price ou Francês  Amortizar uma dívida de R$ 800,00, em 4 anos, a uma taxa de juros compostos de 10% ao ano. </vt:lpstr>
      <vt:lpstr>Sistema Price ou Francês  Amortizar uma dívida de R$ 800,00, em 4 anos, a uma taxa de juros compostos de 10% ao ano. </vt:lpstr>
      <vt:lpstr>Sistema Price ou Francês  Amortizar uma dívida de R$ 800,00, em 4 anos, a uma taxa de juros compostos de 10% ao ano. </vt:lpstr>
      <vt:lpstr>Sistema Price ou Francês  Amortizar uma dívida de R$ 800,00, em 4 anos, a uma taxa de juros compostos de 10% ao ano. </vt:lpstr>
      <vt:lpstr>Sistema de Amortizações Constantes (SAC)  Amortizar uma dívida de R$ 800,00, em 4 anos, a uma taxa de juros compostos de 10% ao ano. </vt:lpstr>
      <vt:lpstr>Sistema de Amortizações Constantes (SAC)  Amortizar uma dívida de R$ 800,00, em 4 anos, a uma taxa de juros compostos de 10% ao ano. </vt:lpstr>
      <vt:lpstr>Sistema de Amortizações Constantes (SAC)  Amortizar uma dívida de R$ 800,00, em 4 anos, a uma taxa de juros compostos de 10% ao ano. </vt:lpstr>
      <vt:lpstr>Sistema de Amortizações Constantes (SAC)  Amortizar uma dívida de R$ 800,00, em 4 anos, a uma taxa de juros compostos de 10% ao ano. </vt:lpstr>
      <vt:lpstr>Sistema Misto (SAM)  Amortizar uma dívida de R$ 800,00, em 4 anos, a uma taxa de juros compostos de 10% ao ano. </vt:lpstr>
      <vt:lpstr>Sistema Misto (SAM)  Amortizar uma dívida de R$ 800,00, em 4 anos, a uma taxa de juros compostos de 10% ao ano. </vt:lpstr>
      <vt:lpstr>Sistema Misto (SAM)  Amortizar uma dívida de R$ 800,00, em 4 anos, a uma taxa de juros compostos de 10% ao ano. </vt:lpstr>
      <vt:lpstr>Sistema Misto (SAM)  Amortizar uma dívida de R$ 800,00, em 4 anos, a uma taxa de juros compostos de 10% ao ano. </vt:lpstr>
      <vt:lpstr>Sistema Misto (SAM)  Amortizar uma dívida de R$ 800,00, em 4 anos, a uma taxa de juros compostos de 10% ao ano. </vt:lpstr>
      <vt:lpstr>Sistema Misto (SAM)  Amortizar uma dívida de R$ 800,00, em 4 anos, a uma taxa de juros compostos de 10% ao ano. </vt:lpstr>
      <vt:lpstr>Sistema de Amortizações Crescentes (SACRE)</vt:lpstr>
      <vt:lpstr>Comparativo entre os Sistemas de Amortização  Amortizar uma dívida de R$ 800,00, em 4 anos, a uma taxa de juros compostos de 10% ao ano. </vt:lpstr>
      <vt:lpstr>Exercícios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USP</dc:creator>
  <cp:lastModifiedBy>USP</cp:lastModifiedBy>
  <cp:revision>51</cp:revision>
  <dcterms:created xsi:type="dcterms:W3CDTF">2015-05-19T01:10:30Z</dcterms:created>
  <dcterms:modified xsi:type="dcterms:W3CDTF">2016-10-11T14:28:08Z</dcterms:modified>
</cp:coreProperties>
</file>