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1" r:id="rId1"/>
  </p:sldMasterIdLst>
  <p:notesMasterIdLst>
    <p:notesMasterId r:id="rId47"/>
  </p:notesMasterIdLst>
  <p:handoutMasterIdLst>
    <p:handoutMasterId r:id="rId48"/>
  </p:handoutMasterIdLst>
  <p:sldIdLst>
    <p:sldId id="256" r:id="rId2"/>
    <p:sldId id="415" r:id="rId3"/>
    <p:sldId id="417" r:id="rId4"/>
    <p:sldId id="419" r:id="rId5"/>
    <p:sldId id="418" r:id="rId6"/>
    <p:sldId id="416" r:id="rId7"/>
    <p:sldId id="420" r:id="rId8"/>
    <p:sldId id="422" r:id="rId9"/>
    <p:sldId id="427" r:id="rId10"/>
    <p:sldId id="438" r:id="rId11"/>
    <p:sldId id="439" r:id="rId12"/>
    <p:sldId id="440" r:id="rId13"/>
    <p:sldId id="425" r:id="rId14"/>
    <p:sldId id="434" r:id="rId15"/>
    <p:sldId id="426" r:id="rId16"/>
    <p:sldId id="436" r:id="rId17"/>
    <p:sldId id="441" r:id="rId18"/>
    <p:sldId id="424" r:id="rId19"/>
    <p:sldId id="445" r:id="rId20"/>
    <p:sldId id="444" r:id="rId21"/>
    <p:sldId id="443" r:id="rId22"/>
    <p:sldId id="447" r:id="rId23"/>
    <p:sldId id="448" r:id="rId24"/>
    <p:sldId id="449" r:id="rId25"/>
    <p:sldId id="450" r:id="rId26"/>
    <p:sldId id="451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469" r:id="rId38"/>
    <p:sldId id="471" r:id="rId39"/>
    <p:sldId id="472" r:id="rId40"/>
    <p:sldId id="470" r:id="rId41"/>
    <p:sldId id="473" r:id="rId42"/>
    <p:sldId id="477" r:id="rId43"/>
    <p:sldId id="478" r:id="rId44"/>
    <p:sldId id="479" r:id="rId45"/>
    <p:sldId id="32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202"/>
    <a:srgbClr val="FFDE8F"/>
    <a:srgbClr val="410041"/>
    <a:srgbClr val="0C3A0E"/>
    <a:srgbClr val="800101"/>
    <a:srgbClr val="9C0101"/>
    <a:srgbClr val="FF0000"/>
    <a:srgbClr val="7C564C"/>
    <a:srgbClr val="D0DF19"/>
    <a:srgbClr val="AF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58" autoAdjust="0"/>
  </p:normalViewPr>
  <p:slideViewPr>
    <p:cSldViewPr snapToGrid="0" snapToObjects="1">
      <p:cViewPr varScale="1">
        <p:scale>
          <a:sx n="56" d="100"/>
          <a:sy n="56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7.wmf"/><Relationship Id="rId7" Type="http://schemas.openxmlformats.org/officeDocument/2006/relationships/image" Target="../media/image56.wmf"/><Relationship Id="rId2" Type="http://schemas.openxmlformats.org/officeDocument/2006/relationships/image" Target="../media/image18.wmf"/><Relationship Id="rId1" Type="http://schemas.openxmlformats.org/officeDocument/2006/relationships/image" Target="../media/image52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18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7.wmf"/><Relationship Id="rId5" Type="http://schemas.openxmlformats.org/officeDocument/2006/relationships/image" Target="../media/image54.wmf"/><Relationship Id="rId10" Type="http://schemas.openxmlformats.org/officeDocument/2006/relationships/image" Target="../media/image57.wmf"/><Relationship Id="rId4" Type="http://schemas.openxmlformats.org/officeDocument/2006/relationships/image" Target="../media/image53.wmf"/><Relationship Id="rId9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02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92.wmf"/><Relationship Id="rId1" Type="http://schemas.openxmlformats.org/officeDocument/2006/relationships/image" Target="../media/image113.wmf"/><Relationship Id="rId4" Type="http://schemas.openxmlformats.org/officeDocument/2006/relationships/image" Target="../media/image11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6.wmf"/><Relationship Id="rId1" Type="http://schemas.openxmlformats.org/officeDocument/2006/relationships/image" Target="../media/image12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76AB8-BDDD-D34F-B038-9D7307F6AA0F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35227-14E9-564A-9667-AA5F49FA8C4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27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2DEC7-C88E-D042-ACD0-777C2DC29398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F8128-7FAA-F748-BE62-211E1A3ED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8128-7FAA-F748-BE62-211E1A3ED1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8128-7FAA-F748-BE62-211E1A3ED1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1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8128-7FAA-F748-BE62-211E1A3ED1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8128-7FAA-F748-BE62-211E1A3ED19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974AE1-4BF9-EE44-97C5-050FC8D3DDC6}" type="datetime1">
              <a:rPr lang="pt-BR" smtClean="0"/>
              <a:pPr/>
              <a:t>08/06/2015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78681A-3EFD-1E48-A899-BF465D5FE2F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5.wmf"/><Relationship Id="rId3" Type="http://schemas.openxmlformats.org/officeDocument/2006/relationships/image" Target="../media/image37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58.png"/><Relationship Id="rId21" Type="http://schemas.openxmlformats.org/officeDocument/2006/relationships/image" Target="../media/image57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3.wmf"/><Relationship Id="rId5" Type="http://schemas.openxmlformats.org/officeDocument/2006/relationships/image" Target="../media/image52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7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3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png"/><Relationship Id="rId18" Type="http://schemas.openxmlformats.org/officeDocument/2006/relationships/oleObject" Target="../embeddings/oleObject70.bin"/><Relationship Id="rId3" Type="http://schemas.openxmlformats.org/officeDocument/2006/relationships/oleObject" Target="../embeddings/oleObject63.bin"/><Relationship Id="rId21" Type="http://schemas.openxmlformats.org/officeDocument/2006/relationships/image" Target="../media/image80.wmf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4.wmf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77.wmf"/><Relationship Id="rId23" Type="http://schemas.openxmlformats.org/officeDocument/2006/relationships/image" Target="../media/image57.wmf"/><Relationship Id="rId10" Type="http://schemas.openxmlformats.org/officeDocument/2006/relationships/image" Target="../media/image53.wmf"/><Relationship Id="rId19" Type="http://schemas.openxmlformats.org/officeDocument/2006/relationships/image" Target="../media/image79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3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101.wmf"/><Relationship Id="rId3" Type="http://schemas.openxmlformats.org/officeDocument/2006/relationships/oleObject" Target="../embeddings/oleObject86.bin"/><Relationship Id="rId21" Type="http://schemas.openxmlformats.org/officeDocument/2006/relationships/image" Target="../media/image103.png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20" Type="http://schemas.openxmlformats.org/officeDocument/2006/relationships/image" Target="../media/image102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94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0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4.png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123.png"/><Relationship Id="rId10" Type="http://schemas.openxmlformats.org/officeDocument/2006/relationships/image" Target="../media/image121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1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2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2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20.wmf"/><Relationship Id="rId9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33.png"/><Relationship Id="rId4" Type="http://schemas.openxmlformats.org/officeDocument/2006/relationships/image" Target="../media/image12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4955" y="5158375"/>
            <a:ext cx="5288693" cy="90426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Prof. Dr. Cassius O. F. T.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Ruchert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Monitora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Msc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 Carla Isabel dos Santos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Maciel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EES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89685" cy="88802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63423" y="193347"/>
            <a:ext cx="5190225" cy="123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São Paulo</a:t>
            </a: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Escola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Engenharia de São Carlos</a:t>
            </a: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Departamento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Engenharia de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Materiais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Fadiga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Fratura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Materiais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9686" y="2334178"/>
            <a:ext cx="8255000" cy="95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Tenacidade</a:t>
            </a:r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Fratura</a:t>
            </a:r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Kic</a:t>
            </a:r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"/>
            <a:ext cx="1728114" cy="113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939479" y="6434519"/>
            <a:ext cx="3250432" cy="423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06/2015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-42544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5738" y="912687"/>
            <a:ext cx="8567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partir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da tabela 8.1, tira-se o valor de K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= 66 MPam</a:t>
            </a:r>
            <a:r>
              <a:rPr lang="pt-BR" sz="2400" baseline="30000" dirty="0">
                <a:latin typeface="Times New Roman" pitchFamily="18" charset="0"/>
                <a:cs typeface="Times New Roman" pitchFamily="18" charset="0"/>
              </a:rPr>
              <a:t>1/2</a:t>
            </a:r>
          </a:p>
          <a:p>
            <a:pPr algn="just">
              <a:defRPr/>
            </a:pPr>
            <a:endParaRPr lang="pt-BR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67475"/>
              </p:ext>
            </p:extLst>
          </p:nvPr>
        </p:nvGraphicFramePr>
        <p:xfrm>
          <a:off x="6040437" y="2886377"/>
          <a:ext cx="18843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97" name="Equação" r:id="rId3" imgW="749160" imgH="266400" progId="Equation.3">
                  <p:embed/>
                </p:oleObj>
              </mc:Choice>
              <mc:Fallback>
                <p:oleObj name="Equação" r:id="rId3" imgW="7491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0437" y="2886377"/>
                        <a:ext cx="1884363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80081"/>
              </p:ext>
            </p:extLst>
          </p:nvPr>
        </p:nvGraphicFramePr>
        <p:xfrm>
          <a:off x="800097" y="2733212"/>
          <a:ext cx="14684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98" name="Equação" r:id="rId5" imgW="583920" imgH="393480" progId="Equation.3">
                  <p:embed/>
                </p:oleObj>
              </mc:Choice>
              <mc:Fallback>
                <p:oleObj name="Equação" r:id="rId5" imgW="583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097" y="2733212"/>
                        <a:ext cx="1468437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219"/>
              </p:ext>
            </p:extLst>
          </p:nvPr>
        </p:nvGraphicFramePr>
        <p:xfrm>
          <a:off x="3450430" y="2766183"/>
          <a:ext cx="18859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99" name="Equação" r:id="rId7" imgW="749160" imgH="393480" progId="Equation.3">
                  <p:embed/>
                </p:oleObj>
              </mc:Choice>
              <mc:Fallback>
                <p:oleObj name="Equação" r:id="rId7" imgW="749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0430" y="2766183"/>
                        <a:ext cx="18859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45412"/>
              </p:ext>
            </p:extLst>
          </p:nvPr>
        </p:nvGraphicFramePr>
        <p:xfrm>
          <a:off x="1384299" y="5265480"/>
          <a:ext cx="61706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00" name="Equação" r:id="rId9" imgW="2450880" imgH="393480" progId="Equation.3">
                  <p:embed/>
                </p:oleObj>
              </mc:Choice>
              <mc:Fallback>
                <p:oleObj name="Equação" r:id="rId9" imgW="2450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4299" y="5265480"/>
                        <a:ext cx="6170613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185736" y="1464218"/>
            <a:ext cx="8415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400" baseline="30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Na figura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8.12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são retiradas as seguintes equações em função da geometria do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cdp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5738" y="3939854"/>
            <a:ext cx="84153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valor de K é determinado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partir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do fator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segurança</a:t>
            </a:r>
          </a:p>
          <a:p>
            <a:pPr algn="just"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676403"/>
            <a:ext cx="8558212" cy="5756401"/>
          </a:xfrm>
        </p:spPr>
        <p:txBody>
          <a:bodyPr/>
          <a:lstStyle/>
          <a:p>
            <a:pPr algn="just">
              <a:buNone/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-42544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pt-BR" dirty="0" smtClean="0"/>
              <a:t>Resolução (a)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955630"/>
              </p:ext>
            </p:extLst>
          </p:nvPr>
        </p:nvGraphicFramePr>
        <p:xfrm>
          <a:off x="4043362" y="1539049"/>
          <a:ext cx="2908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8" name="Equação" r:id="rId3" imgW="1155600" imgH="393480" progId="Equation.3">
                  <p:embed/>
                </p:oleObj>
              </mc:Choice>
              <mc:Fallback>
                <p:oleObj name="Equação" r:id="rId3" imgW="1155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3362" y="1539049"/>
                        <a:ext cx="2908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38164"/>
              </p:ext>
            </p:extLst>
          </p:nvPr>
        </p:nvGraphicFramePr>
        <p:xfrm>
          <a:off x="760413" y="4402243"/>
          <a:ext cx="7486650" cy="693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9" name="Equação" r:id="rId5" imgW="4520880" imgH="419040" progId="Equation.3">
                  <p:embed/>
                </p:oleObj>
              </mc:Choice>
              <mc:Fallback>
                <p:oleObj name="Equação" r:id="rId5" imgW="4520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413" y="4402243"/>
                        <a:ext cx="7486650" cy="693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31095"/>
              </p:ext>
            </p:extLst>
          </p:nvPr>
        </p:nvGraphicFramePr>
        <p:xfrm>
          <a:off x="1085057" y="1346961"/>
          <a:ext cx="1630362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0" name="Equação" r:id="rId7" imgW="647640" imgH="634680" progId="Equation.3">
                  <p:embed/>
                </p:oleObj>
              </mc:Choice>
              <mc:Fallback>
                <p:oleObj name="Equação" r:id="rId7" imgW="64764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5057" y="1346961"/>
                        <a:ext cx="1630362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21646"/>
              </p:ext>
            </p:extLst>
          </p:nvPr>
        </p:nvGraphicFramePr>
        <p:xfrm>
          <a:off x="4950617" y="3303794"/>
          <a:ext cx="8937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1" name="Equação" r:id="rId9" imgW="355320" imgH="164880" progId="Equation.3">
                  <p:embed/>
                </p:oleObj>
              </mc:Choice>
              <mc:Fallback>
                <p:oleObj name="Equação" r:id="rId9" imgW="3553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0617" y="3303794"/>
                        <a:ext cx="89376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62935"/>
              </p:ext>
            </p:extLst>
          </p:nvPr>
        </p:nvGraphicFramePr>
        <p:xfrm>
          <a:off x="3798888" y="5918574"/>
          <a:ext cx="14097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2" name="Equação" r:id="rId11" imgW="850680" imgH="203040" progId="Equation.3">
                  <p:embed/>
                </p:oleObj>
              </mc:Choice>
              <mc:Fallback>
                <p:oleObj name="Equação" r:id="rId11" imgW="850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98888" y="5918574"/>
                        <a:ext cx="14097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8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68653"/>
            <a:ext cx="8101012" cy="3733928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Como a/b &gt; 0,4, deve-se utilizar a equação para se determinar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função 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F.</a:t>
            </a:r>
          </a:p>
          <a:p>
            <a:pPr algn="just">
              <a:buNone/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-42544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pt-BR" dirty="0" smtClean="0"/>
              <a:t>Resolução (b)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26813"/>
              </p:ext>
            </p:extLst>
          </p:nvPr>
        </p:nvGraphicFramePr>
        <p:xfrm>
          <a:off x="3860799" y="258765"/>
          <a:ext cx="271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5" name="Equação" r:id="rId3" imgW="1079280" imgH="393480" progId="Equation.3">
                  <p:embed/>
                </p:oleObj>
              </mc:Choice>
              <mc:Fallback>
                <p:oleObj name="Equação" r:id="rId3" imgW="1079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0799" y="258765"/>
                        <a:ext cx="2717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140180"/>
              </p:ext>
            </p:extLst>
          </p:nvPr>
        </p:nvGraphicFramePr>
        <p:xfrm>
          <a:off x="495300" y="1106479"/>
          <a:ext cx="16637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6" name="Equação" r:id="rId5" imgW="660240" imgH="634680" progId="Equation.3">
                  <p:embed/>
                </p:oleObj>
              </mc:Choice>
              <mc:Fallback>
                <p:oleObj name="Equação" r:id="rId5" imgW="66024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" y="1106479"/>
                        <a:ext cx="1663700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380549"/>
              </p:ext>
            </p:extLst>
          </p:nvPr>
        </p:nvGraphicFramePr>
        <p:xfrm>
          <a:off x="2800349" y="1912933"/>
          <a:ext cx="48387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7" name="Equação" r:id="rId7" imgW="1917360" imgH="444240" progId="Equation.3">
                  <p:embed/>
                </p:oleObj>
              </mc:Choice>
              <mc:Fallback>
                <p:oleObj name="Equação" r:id="rId7" imgW="19173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0349" y="1912933"/>
                        <a:ext cx="4838700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199113"/>
              </p:ext>
            </p:extLst>
          </p:nvPr>
        </p:nvGraphicFramePr>
        <p:xfrm>
          <a:off x="319088" y="4816475"/>
          <a:ext cx="8377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8" name="Equação" r:id="rId9" imgW="4749480" imgH="419040" progId="Equation.3">
                  <p:embed/>
                </p:oleObj>
              </mc:Choice>
              <mc:Fallback>
                <p:oleObj name="Equação" r:id="rId9" imgW="4749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9088" y="4816475"/>
                        <a:ext cx="8377237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96445"/>
              </p:ext>
            </p:extLst>
          </p:nvPr>
        </p:nvGraphicFramePr>
        <p:xfrm>
          <a:off x="3802063" y="6010262"/>
          <a:ext cx="16525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9" name="Equação" r:id="rId11" imgW="799920" imgH="203040" progId="Equation.3">
                  <p:embed/>
                </p:oleObj>
              </mc:Choice>
              <mc:Fallback>
                <p:oleObj name="Equação" r:id="rId11" imgW="7999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02063" y="6010262"/>
                        <a:ext cx="16525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2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4298" y="1028700"/>
            <a:ext cx="87153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Um teste de tenacidade à fratura  foi conduzido para um aço AISI 4340 tendo um limite de escoamento de 1380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 Um corpo de prova do tipo C(T)  - Compacto em tração foi usado tendo dimensões, como definido na figura 8.16, com b = 50,8 mm, t = 12,95 mm, e uma pré-trinca com a = 25,4 mm. A fratura ocorre repentinamente quando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2400" baseline="-25000" dirty="0" err="1">
                <a:latin typeface="Times New Roman" pitchFamily="18" charset="0"/>
                <a:cs typeface="Times New Roman" pitchFamily="18" charset="0"/>
              </a:rPr>
              <a:t>máx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= 15,03 kN, com a curva P –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do tipo III como da figura 8.28. 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Calcule K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na fratura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Este valor qualifica K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como K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(em deformação plana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Estime o tamanho da zona plástica na fratura.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1486" y="-14287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Exercício 8.42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601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425449"/>
            <a:ext cx="7467600" cy="1143000"/>
          </a:xfrm>
        </p:spPr>
        <p:txBody>
          <a:bodyPr/>
          <a:lstStyle/>
          <a:p>
            <a:r>
              <a:rPr lang="pt-BR" dirty="0" smtClean="0"/>
              <a:t>Resolução (a)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28601" y="871538"/>
            <a:ext cx="8443912" cy="5986462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  <a:defRPr/>
            </a:pP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39" y="32918"/>
            <a:ext cx="4698999" cy="3217550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82349"/>
              </p:ext>
            </p:extLst>
          </p:nvPr>
        </p:nvGraphicFramePr>
        <p:xfrm>
          <a:off x="1034654" y="658174"/>
          <a:ext cx="2139950" cy="105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94" name="Equação" r:id="rId4" imgW="850680" imgH="419040" progId="Equation.3">
                  <p:embed/>
                </p:oleObj>
              </mc:Choice>
              <mc:Fallback>
                <p:oleObj name="Equação" r:id="rId4" imgW="850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4654" y="658174"/>
                        <a:ext cx="2139950" cy="105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35145"/>
              </p:ext>
            </p:extLst>
          </p:nvPr>
        </p:nvGraphicFramePr>
        <p:xfrm>
          <a:off x="1219200" y="4262565"/>
          <a:ext cx="2971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95" name="Equação" r:id="rId6" imgW="1180800" imgH="419040" progId="Equation.3">
                  <p:embed/>
                </p:oleObj>
              </mc:Choice>
              <mc:Fallback>
                <p:oleObj name="Equação" r:id="rId6" imgW="1180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4262565"/>
                        <a:ext cx="2971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73498"/>
              </p:ext>
            </p:extLst>
          </p:nvPr>
        </p:nvGraphicFramePr>
        <p:xfrm>
          <a:off x="438945" y="3102942"/>
          <a:ext cx="8186738" cy="105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96" name="Equação" r:id="rId8" imgW="3555720" imgH="457200" progId="Equation.3">
                  <p:embed/>
                </p:oleObj>
              </mc:Choice>
              <mc:Fallback>
                <p:oleObj name="Equação" r:id="rId8" imgW="35557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8945" y="3102942"/>
                        <a:ext cx="8186738" cy="1052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87564"/>
              </p:ext>
            </p:extLst>
          </p:nvPr>
        </p:nvGraphicFramePr>
        <p:xfrm>
          <a:off x="1034654" y="1801174"/>
          <a:ext cx="18859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97" name="Equação" r:id="rId10" imgW="749160" imgH="393480" progId="Equation.3">
                  <p:embed/>
                </p:oleObj>
              </mc:Choice>
              <mc:Fallback>
                <p:oleObj name="Equação" r:id="rId10" imgW="749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4654" y="1801174"/>
                        <a:ext cx="18859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30284"/>
              </p:ext>
            </p:extLst>
          </p:nvPr>
        </p:nvGraphicFramePr>
        <p:xfrm>
          <a:off x="5657850" y="4447808"/>
          <a:ext cx="17589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98" name="Equação" r:id="rId12" imgW="698400" imgH="241200" progId="Equation.3">
                  <p:embed/>
                </p:oleObj>
              </mc:Choice>
              <mc:Fallback>
                <p:oleObj name="Equação" r:id="rId12" imgW="698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57850" y="4447808"/>
                        <a:ext cx="1758950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5157788" y="1368621"/>
            <a:ext cx="500062" cy="266042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435329" y="1072104"/>
            <a:ext cx="536575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w</a:t>
            </a:r>
            <a:endParaRPr lang="pt-BR" dirty="0"/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5657850" y="1243013"/>
            <a:ext cx="742950" cy="258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34941"/>
              </p:ext>
            </p:extLst>
          </p:nvPr>
        </p:nvGraphicFramePr>
        <p:xfrm>
          <a:off x="438945" y="5673375"/>
          <a:ext cx="7575551" cy="94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99" name="Equação" r:id="rId14" imgW="3543120" imgH="444240" progId="Equation.3">
                  <p:embed/>
                </p:oleObj>
              </mc:Choice>
              <mc:Fallback>
                <p:oleObj name="Equação" r:id="rId14" imgW="35431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8945" y="5673375"/>
                        <a:ext cx="7575551" cy="94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1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28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= K</a:t>
            </a:r>
            <a:r>
              <a:rPr lang="pt-BR" sz="2800" baseline="-25000" dirty="0" smtClean="0">
                <a:latin typeface="Times New Roman" pitchFamily="18" charset="0"/>
                <a:cs typeface="Times New Roman" pitchFamily="18" charset="0"/>
              </a:rPr>
              <a:t>IC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Item 1 -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Item 2 -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Portanto K</a:t>
            </a:r>
            <a:r>
              <a:rPr lang="pt-BR" sz="32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= K</a:t>
            </a:r>
            <a:r>
              <a:rPr lang="pt-BR" sz="3200" baseline="-25000" dirty="0">
                <a:latin typeface="Times New Roman" pitchFamily="18" charset="0"/>
                <a:cs typeface="Times New Roman" pitchFamily="18" charset="0"/>
              </a:rPr>
              <a:t>IC</a:t>
            </a:r>
            <a:endParaRPr lang="pt-B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9404" y="-46342"/>
            <a:ext cx="8372475" cy="1143000"/>
          </a:xfrm>
        </p:spPr>
        <p:txBody>
          <a:bodyPr/>
          <a:lstStyle/>
          <a:p>
            <a:r>
              <a:rPr lang="pt-BR" dirty="0" smtClean="0"/>
              <a:t>Resolução (b)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Este valor qualifica K</a:t>
            </a:r>
            <a:r>
              <a:rPr lang="pt-BR" sz="32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como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3200" baseline="-25000" dirty="0" smtClean="0">
                <a:latin typeface="Times New Roman" pitchFamily="18" charset="0"/>
                <a:cs typeface="Times New Roman" pitchFamily="18" charset="0"/>
              </a:rPr>
              <a:t>IC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52661"/>
              </p:ext>
            </p:extLst>
          </p:nvPr>
        </p:nvGraphicFramePr>
        <p:xfrm>
          <a:off x="1135062" y="2030413"/>
          <a:ext cx="294163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6" name="Equação" r:id="rId3" imgW="1054080" imgH="304560" progId="Equation.3">
                  <p:embed/>
                </p:oleObj>
              </mc:Choice>
              <mc:Fallback>
                <p:oleObj name="Equação" r:id="rId3" imgW="10540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2" y="2030413"/>
                        <a:ext cx="2941638" cy="684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28776"/>
              </p:ext>
            </p:extLst>
          </p:nvPr>
        </p:nvGraphicFramePr>
        <p:xfrm>
          <a:off x="1481138" y="3662363"/>
          <a:ext cx="44370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7" name="Equação" r:id="rId5" imgW="1638000" imgH="253800" progId="Equation.3">
                  <p:embed/>
                </p:oleObj>
              </mc:Choice>
              <mc:Fallback>
                <p:oleObj name="Equação" r:id="rId5" imgW="1638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662363"/>
                        <a:ext cx="4437062" cy="673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99444"/>
              </p:ext>
            </p:extLst>
          </p:nvPr>
        </p:nvGraphicFramePr>
        <p:xfrm>
          <a:off x="4515642" y="1932752"/>
          <a:ext cx="1043843" cy="85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8" name="Equação" r:id="rId7" imgW="482400" imgH="393480" progId="Equation.3">
                  <p:embed/>
                </p:oleObj>
              </mc:Choice>
              <mc:Fallback>
                <p:oleObj name="Equação" r:id="rId7" imgW="482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5642" y="1932752"/>
                        <a:ext cx="1043843" cy="851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001461" y="2125447"/>
            <a:ext cx="67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OK</a:t>
            </a:r>
            <a:endParaRPr lang="pt-BR" b="1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664816"/>
              </p:ext>
            </p:extLst>
          </p:nvPr>
        </p:nvGraphicFramePr>
        <p:xfrm>
          <a:off x="1626393" y="4912243"/>
          <a:ext cx="40608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9" name="Equação" r:id="rId9" imgW="1498320" imgH="203040" progId="Equation.3">
                  <p:embed/>
                </p:oleObj>
              </mc:Choice>
              <mc:Fallback>
                <p:oleObj name="Equação" r:id="rId9" imgW="1498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393" y="4912243"/>
                        <a:ext cx="4060825" cy="538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2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985838"/>
            <a:ext cx="8143875" cy="5488114"/>
          </a:xfrm>
        </p:spPr>
        <p:txBody>
          <a:bodyPr/>
          <a:lstStyle/>
          <a:p>
            <a:pPr marL="0" indent="0">
              <a:buNone/>
              <a:defRPr/>
            </a:pPr>
            <a:endParaRPr lang="pt-B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95335" y="717551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pt-BR" dirty="0" smtClean="0"/>
              <a:t>Resolução (c)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Estime o tamanho da zona plástica na fratura.</a:t>
            </a:r>
          </a:p>
          <a:p>
            <a:pPr defTabSz="914400"/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46894"/>
              </p:ext>
            </p:extLst>
          </p:nvPr>
        </p:nvGraphicFramePr>
        <p:xfrm>
          <a:off x="2691606" y="2235994"/>
          <a:ext cx="278130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9" name="Equação" r:id="rId3" imgW="1104840" imgH="507960" progId="Equation.3">
                  <p:embed/>
                </p:oleObj>
              </mc:Choice>
              <mc:Fallback>
                <p:oleObj name="Equação" r:id="rId3" imgW="110484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1606" y="2235994"/>
                        <a:ext cx="2781300" cy="127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60334"/>
              </p:ext>
            </p:extLst>
          </p:nvPr>
        </p:nvGraphicFramePr>
        <p:xfrm>
          <a:off x="1604963" y="4268453"/>
          <a:ext cx="495458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0" name="Equação" r:id="rId5" imgW="1968480" imgH="469800" progId="Equation.3">
                  <p:embed/>
                </p:oleObj>
              </mc:Choice>
              <mc:Fallback>
                <p:oleObj name="Equação" r:id="rId5" imgW="19684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4963" y="4268453"/>
                        <a:ext cx="4954587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3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4955" y="5158375"/>
            <a:ext cx="5288693" cy="90426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Prof. Dr. Cassius O. F. T.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Ruchert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Monitora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Msc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 Carla Isabel dos Santos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Maciel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EES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89685" cy="88802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63423" y="193347"/>
            <a:ext cx="5190225" cy="123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São Paulo</a:t>
            </a: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Escola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Engenharia de São Carlos</a:t>
            </a: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Departamento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Engenharia de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Materiais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Fadiga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Fratura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Materiais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721" y="1135566"/>
            <a:ext cx="8255000" cy="2753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Propagação</a:t>
            </a:r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Trinca</a:t>
            </a:r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800" b="1" i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adiga</a:t>
            </a:r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(da/</a:t>
            </a:r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dN</a:t>
            </a:r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 </a:t>
            </a:r>
          </a:p>
          <a:p>
            <a:pPr algn="ctr"/>
            <a:endParaRPr lang="en-US" sz="3800" b="1" i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"/>
            <a:ext cx="1728114" cy="113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939479" y="6434519"/>
            <a:ext cx="3250432" cy="423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04/2015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7467600" cy="1143000"/>
          </a:xfrm>
        </p:spPr>
        <p:txBody>
          <a:bodyPr/>
          <a:lstStyle/>
          <a:p>
            <a:r>
              <a:rPr lang="pt-BR" dirty="0" smtClean="0"/>
              <a:t>Propagação de trinca por fadiga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4301" y="1000125"/>
            <a:ext cx="8543924" cy="572928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Mecânica da fratura aplicada a fadiga aceita a preexistência e o crescimento de trincas em componentes estruturais.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Efeito da razão de carga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Efeito do ambiente </a:t>
            </a:r>
            <a:endParaRPr lang="pt-BR" dirty="0"/>
          </a:p>
          <a:p>
            <a:pPr lvl="1" algn="just"/>
            <a:r>
              <a:rPr lang="pt-BR" dirty="0" smtClean="0"/>
              <a:t>ar</a:t>
            </a:r>
          </a:p>
          <a:p>
            <a:pPr lvl="1" algn="just"/>
            <a:r>
              <a:rPr lang="pt-BR" dirty="0" smtClean="0"/>
              <a:t>alta temperatura</a:t>
            </a:r>
          </a:p>
          <a:p>
            <a:pPr lvl="1" algn="just"/>
            <a:r>
              <a:rPr lang="pt-BR" dirty="0" smtClean="0"/>
              <a:t>baixa temperatura</a:t>
            </a:r>
          </a:p>
          <a:p>
            <a:pPr lvl="1" algn="just"/>
            <a:r>
              <a:rPr lang="pt-BR" dirty="0" smtClean="0"/>
              <a:t>meios </a:t>
            </a:r>
            <a:r>
              <a:rPr lang="pt-BR" dirty="0"/>
              <a:t>agressivos.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11" name="Imagem 10" descr="C:\Users\Samsung\Desktop\foto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1743075"/>
            <a:ext cx="4362449" cy="4986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8243888" cy="5688139"/>
          </a:xfrm>
        </p:spPr>
        <p:txBody>
          <a:bodyPr/>
          <a:lstStyle/>
          <a:p>
            <a:r>
              <a:rPr lang="pt-BR" dirty="0"/>
              <a:t>Fechamento de trinca</a:t>
            </a:r>
          </a:p>
          <a:p>
            <a:endParaRPr lang="pt-BR" dirty="0"/>
          </a:p>
        </p:txBody>
      </p:sp>
      <p:pic>
        <p:nvPicPr>
          <p:cNvPr id="4" name="Imagem 3" descr="C:\Users\Samsung\Desktop\foto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102959"/>
            <a:ext cx="4167188" cy="1882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-5715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pt-BR" smtClean="0"/>
              <a:t>Propagação de trinca por fadiga </a:t>
            </a:r>
            <a:endParaRPr lang="pt-BR" dirty="0"/>
          </a:p>
        </p:txBody>
      </p:sp>
      <p:pic>
        <p:nvPicPr>
          <p:cNvPr id="6" name="Imagem 5" descr="C:\Users\Samsung\Desktop\Nova Imagem (2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163" y="908113"/>
            <a:ext cx="397192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78553"/>
              </p:ext>
            </p:extLst>
          </p:nvPr>
        </p:nvGraphicFramePr>
        <p:xfrm>
          <a:off x="775494" y="5419725"/>
          <a:ext cx="3139281" cy="61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2" name="Equação" r:id="rId5" imgW="1218960" imgH="241200" progId="Equation.3">
                  <p:embed/>
                </p:oleObj>
              </mc:Choice>
              <mc:Fallback>
                <p:oleObj name="Equação" r:id="rId5" imgW="12189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4" y="5419725"/>
                        <a:ext cx="3139281" cy="619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9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4871" y="0"/>
            <a:ext cx="7467600" cy="585171"/>
          </a:xfrm>
        </p:spPr>
        <p:txBody>
          <a:bodyPr/>
          <a:lstStyle/>
          <a:p>
            <a:pPr algn="ctr"/>
            <a:r>
              <a:rPr lang="pt-BR" dirty="0" smtClean="0"/>
              <a:t>Tenacidade a Fratura (</a:t>
            </a:r>
            <a:r>
              <a:rPr lang="pt-BR" dirty="0" err="1" smtClean="0"/>
              <a:t>Kic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85172"/>
            <a:ext cx="8209128" cy="603399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Tenacidade é a medida de energia que o material absorve antes e durante o processo de fratura, até o seu rompimento total, portanto trata-se de um parâmetro importante para a caracterização do material, pois está associado diretamente ao fator intensidade de </a:t>
            </a:r>
            <a:r>
              <a:rPr lang="pt-BR" dirty="0" smtClean="0"/>
              <a:t>tensão</a:t>
            </a:r>
            <a:r>
              <a:rPr lang="pt-BR" dirty="0"/>
              <a:t> </a:t>
            </a:r>
            <a:r>
              <a:rPr lang="pt-BR" dirty="0" smtClean="0"/>
              <a:t>K.</a:t>
            </a:r>
            <a:endParaRPr lang="pt-BR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572000" y="34801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22063"/>
              </p:ext>
            </p:extLst>
          </p:nvPr>
        </p:nvGraphicFramePr>
        <p:xfrm>
          <a:off x="5404969" y="3030569"/>
          <a:ext cx="1116374" cy="61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6" name="Equação" r:id="rId3" imgW="368300" imgH="228600" progId="Equation.3">
                  <p:embed/>
                </p:oleObj>
              </mc:Choice>
              <mc:Fallback>
                <p:oleObj name="Equação" r:id="rId3" imgW="3683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969" y="3030569"/>
                        <a:ext cx="1116374" cy="614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99973"/>
              </p:ext>
            </p:extLst>
          </p:nvPr>
        </p:nvGraphicFramePr>
        <p:xfrm>
          <a:off x="2003151" y="2938858"/>
          <a:ext cx="1022898" cy="62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7" name="Equação" r:id="rId5" imgW="330200" imgH="228600" progId="Equation.3">
                  <p:embed/>
                </p:oleObj>
              </mc:Choice>
              <mc:Fallback>
                <p:oleObj name="Equação" r:id="rId5" imgW="3302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151" y="2938858"/>
                        <a:ext cx="1022898" cy="625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de seta reta 24"/>
          <p:cNvCxnSpPr/>
          <p:nvPr/>
        </p:nvCxnSpPr>
        <p:spPr>
          <a:xfrm>
            <a:off x="3164543" y="3245139"/>
            <a:ext cx="19037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51" y="3754126"/>
            <a:ext cx="5013572" cy="235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26"/>
          <p:cNvSpPr/>
          <p:nvPr/>
        </p:nvSpPr>
        <p:spPr>
          <a:xfrm>
            <a:off x="798395" y="6166107"/>
            <a:ext cx="75267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Tensão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trativa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(devido ser modo I) é perpendicular ao plano da trinca.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-538073"/>
            <a:ext cx="7467600" cy="1143000"/>
          </a:xfrm>
        </p:spPr>
        <p:txBody>
          <a:bodyPr/>
          <a:lstStyle/>
          <a:p>
            <a:r>
              <a:rPr lang="pt-BR" dirty="0" smtClean="0"/>
              <a:t>Norma ASTM E647-13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0013" y="604927"/>
            <a:ext cx="8586787" cy="5869025"/>
          </a:xfrm>
        </p:spPr>
        <p:txBody>
          <a:bodyPr/>
          <a:lstStyle/>
          <a:p>
            <a:pPr algn="just"/>
            <a:r>
              <a:rPr lang="pt-BR" dirty="0"/>
              <a:t>V</a:t>
            </a:r>
            <a:r>
              <a:rPr lang="pt-BR" dirty="0" smtClean="0"/>
              <a:t>isa </a:t>
            </a:r>
            <a:r>
              <a:rPr lang="pt-BR" dirty="0"/>
              <a:t>determinar a taxa de propagação de trinca por fadiga a partir da região limite denominada região limiar</a:t>
            </a:r>
            <a:r>
              <a:rPr lang="pt-BR" i="1" dirty="0"/>
              <a:t>,</a:t>
            </a:r>
            <a:r>
              <a:rPr lang="pt-BR" dirty="0"/>
              <a:t> até a região de instabilidade sob ação de </a:t>
            </a:r>
            <a:r>
              <a:rPr lang="pt-BR" dirty="0" err="1"/>
              <a:t>Kmax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8" y="1743163"/>
            <a:ext cx="6691629" cy="508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5564" y="1735905"/>
            <a:ext cx="8395523" cy="4615500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97609"/>
              </p:ext>
            </p:extLst>
          </p:nvPr>
        </p:nvGraphicFramePr>
        <p:xfrm>
          <a:off x="1143002" y="290023"/>
          <a:ext cx="3814762" cy="105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2" name="Equação" r:id="rId4" imgW="901440" imgH="393480" progId="Equation.3">
                  <p:embed/>
                </p:oleObj>
              </mc:Choice>
              <mc:Fallback>
                <p:oleObj name="Equação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2" y="290023"/>
                        <a:ext cx="3814762" cy="1050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25671"/>
              </p:ext>
            </p:extLst>
          </p:nvPr>
        </p:nvGraphicFramePr>
        <p:xfrm>
          <a:off x="5487353" y="435495"/>
          <a:ext cx="2776998" cy="50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3" name="Equação" r:id="rId6" imgW="1231560" imgH="228600" progId="Equation.3">
                  <p:embed/>
                </p:oleObj>
              </mc:Choice>
              <mc:Fallback>
                <p:oleObj name="Equação" r:id="rId6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353" y="435495"/>
                        <a:ext cx="2776998" cy="509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7175" y="622936"/>
            <a:ext cx="8543925" cy="585101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Material: liga de Al 2024-T3. 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pt-BR" sz="3600" dirty="0" smtClean="0"/>
              <a:t>Exercício 1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1" y="2856678"/>
            <a:ext cx="3993681" cy="3768474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683256"/>
              </p:ext>
            </p:extLst>
          </p:nvPr>
        </p:nvGraphicFramePr>
        <p:xfrm>
          <a:off x="257175" y="1266995"/>
          <a:ext cx="1137189" cy="113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3" name="Equação" r:id="rId4" imgW="647640" imgH="647640" progId="Equation.3">
                  <p:embed/>
                </p:oleObj>
              </mc:Choice>
              <mc:Fallback>
                <p:oleObj name="Equação" r:id="rId4" imgW="64764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1266995"/>
                        <a:ext cx="1137189" cy="1136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1683381" y="2900835"/>
            <a:ext cx="675861" cy="9360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02384"/>
              </p:ext>
            </p:extLst>
          </p:nvPr>
        </p:nvGraphicFramePr>
        <p:xfrm>
          <a:off x="4328323" y="3686299"/>
          <a:ext cx="979226" cy="65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4" name="Equação" r:id="rId6" imgW="583920" imgH="393480" progId="Equation.3">
                  <p:embed/>
                </p:oleObj>
              </mc:Choice>
              <mc:Fallback>
                <p:oleObj name="Equação" r:id="rId6" imgW="583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28323" y="3686299"/>
                        <a:ext cx="979226" cy="65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9967"/>
              </p:ext>
            </p:extLst>
          </p:nvPr>
        </p:nvGraphicFramePr>
        <p:xfrm>
          <a:off x="5555034" y="4530938"/>
          <a:ext cx="1181246" cy="41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5" name="Equação" r:id="rId8" imgW="749160" imgH="266400" progId="Equation.3">
                  <p:embed/>
                </p:oleObj>
              </mc:Choice>
              <mc:Fallback>
                <p:oleObj name="Equação" r:id="rId8" imgW="7491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55034" y="4530938"/>
                        <a:ext cx="1181246" cy="419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28353"/>
              </p:ext>
            </p:extLst>
          </p:nvPr>
        </p:nvGraphicFramePr>
        <p:xfrm>
          <a:off x="4529137" y="5414370"/>
          <a:ext cx="32734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6" name="Equação" r:id="rId10" imgW="1701720" imgH="609480" progId="Equation.3">
                  <p:embed/>
                </p:oleObj>
              </mc:Choice>
              <mc:Fallback>
                <p:oleObj name="Equação" r:id="rId10" imgW="170172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29137" y="5414370"/>
                        <a:ext cx="327342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19880"/>
              </p:ext>
            </p:extLst>
          </p:nvPr>
        </p:nvGraphicFramePr>
        <p:xfrm>
          <a:off x="6114473" y="2803102"/>
          <a:ext cx="9731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7" name="Equação" r:id="rId12" imgW="457200" imgH="241200" progId="Equation.3">
                  <p:embed/>
                </p:oleObj>
              </mc:Choice>
              <mc:Fallback>
                <p:oleObj name="Equação" r:id="rId12" imgW="457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14473" y="2803102"/>
                        <a:ext cx="973138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725396"/>
              </p:ext>
            </p:extLst>
          </p:nvPr>
        </p:nvGraphicFramePr>
        <p:xfrm>
          <a:off x="3051968" y="1128442"/>
          <a:ext cx="2120551" cy="134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8" name="Equação" r:id="rId14" imgW="1117440" imgH="711000" progId="Equation.3">
                  <p:embed/>
                </p:oleObj>
              </mc:Choice>
              <mc:Fallback>
                <p:oleObj name="Equação" r:id="rId14" imgW="11174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51968" y="1128442"/>
                        <a:ext cx="2120551" cy="1349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625800"/>
              </p:ext>
            </p:extLst>
          </p:nvPr>
        </p:nvGraphicFramePr>
        <p:xfrm>
          <a:off x="5996732" y="622936"/>
          <a:ext cx="1997510" cy="189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9" name="Equação" r:id="rId16" imgW="990360" imgH="939600" progId="Equation.3">
                  <p:embed/>
                </p:oleObj>
              </mc:Choice>
              <mc:Fallback>
                <p:oleObj name="Equação" r:id="rId16" imgW="9903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96732" y="622936"/>
                        <a:ext cx="1997510" cy="189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58255"/>
              </p:ext>
            </p:extLst>
          </p:nvPr>
        </p:nvGraphicFramePr>
        <p:xfrm>
          <a:off x="6558789" y="3547604"/>
          <a:ext cx="1435453" cy="75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70" name="Equação" r:id="rId18" imgW="749160" imgH="393480" progId="Equation.3">
                  <p:embed/>
                </p:oleObj>
              </mc:Choice>
              <mc:Fallback>
                <p:oleObj name="Equação" r:id="rId18" imgW="749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58789" y="3547604"/>
                        <a:ext cx="1435453" cy="753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99940"/>
              </p:ext>
            </p:extLst>
          </p:nvPr>
        </p:nvGraphicFramePr>
        <p:xfrm>
          <a:off x="4609692" y="2839010"/>
          <a:ext cx="838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71" name="Equação" r:id="rId20" imgW="393480" imgH="228600" progId="Equation.3">
                  <p:embed/>
                </p:oleObj>
              </mc:Choice>
              <mc:Fallback>
                <p:oleObj name="Equação" r:id="rId20" imgW="393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09692" y="2839010"/>
                        <a:ext cx="8382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8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622936"/>
            <a:ext cx="7971183" cy="585101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Passo: Calcular 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Calcular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figura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 Passo: Calcular 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acrítico =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1</a:t>
            </a:r>
            <a:endParaRPr lang="pt-BR" sz="36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32963"/>
              </p:ext>
            </p:extLst>
          </p:nvPr>
        </p:nvGraphicFramePr>
        <p:xfrm>
          <a:off x="3861593" y="1287304"/>
          <a:ext cx="2730501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9" name="Equação" r:id="rId3" imgW="1231560" imgH="431640" progId="Equation.3">
                  <p:embed/>
                </p:oleObj>
              </mc:Choice>
              <mc:Fallback>
                <p:oleObj name="Equação" r:id="rId3" imgW="1231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1593" y="1287304"/>
                        <a:ext cx="2730501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53703"/>
              </p:ext>
            </p:extLst>
          </p:nvPr>
        </p:nvGraphicFramePr>
        <p:xfrm>
          <a:off x="695290" y="3150217"/>
          <a:ext cx="3044066" cy="79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0" name="Equação" r:id="rId5" imgW="1600200" imgH="419040" progId="Equation.3">
                  <p:embed/>
                </p:oleObj>
              </mc:Choice>
              <mc:Fallback>
                <p:oleObj name="Equação" r:id="rId5" imgW="16002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290" y="3150217"/>
                        <a:ext cx="3044066" cy="79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800611"/>
              </p:ext>
            </p:extLst>
          </p:nvPr>
        </p:nvGraphicFramePr>
        <p:xfrm>
          <a:off x="4442790" y="3150217"/>
          <a:ext cx="31908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1" name="Equação" r:id="rId7" imgW="1676160" imgH="419040" progId="Equation.3">
                  <p:embed/>
                </p:oleObj>
              </mc:Choice>
              <mc:Fallback>
                <p:oleObj name="Equação" r:id="rId7" imgW="16761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2790" y="3150217"/>
                        <a:ext cx="319087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922"/>
              </p:ext>
            </p:extLst>
          </p:nvPr>
        </p:nvGraphicFramePr>
        <p:xfrm>
          <a:off x="3056107" y="5195127"/>
          <a:ext cx="4589464" cy="89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2" name="Equação" r:id="rId9" imgW="2793960" imgH="545760" progId="Equation.3">
                  <p:embed/>
                </p:oleObj>
              </mc:Choice>
              <mc:Fallback>
                <p:oleObj name="Equação" r:id="rId9" imgW="279396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6107" y="5195127"/>
                        <a:ext cx="4589464" cy="89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64325"/>
              </p:ext>
            </p:extLst>
          </p:nvPr>
        </p:nvGraphicFramePr>
        <p:xfrm>
          <a:off x="1363248" y="5195221"/>
          <a:ext cx="14398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3" name="Equação" r:id="rId11" imgW="876240" imgH="545760" progId="Equation.3">
                  <p:embed/>
                </p:oleObj>
              </mc:Choice>
              <mc:Fallback>
                <p:oleObj name="Equação" r:id="rId11" imgW="87624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3248" y="5195221"/>
                        <a:ext cx="1439862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75434"/>
              </p:ext>
            </p:extLst>
          </p:nvPr>
        </p:nvGraphicFramePr>
        <p:xfrm>
          <a:off x="7411055" y="2438663"/>
          <a:ext cx="979226" cy="65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4" name="Equação" r:id="rId13" imgW="583920" imgH="393480" progId="Equation.3">
                  <p:embed/>
                </p:oleObj>
              </mc:Choice>
              <mc:Fallback>
                <p:oleObj name="Equação" r:id="rId13" imgW="583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11055" y="2438663"/>
                        <a:ext cx="979226" cy="65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92341"/>
              </p:ext>
            </p:extLst>
          </p:nvPr>
        </p:nvGraphicFramePr>
        <p:xfrm>
          <a:off x="1071335" y="1287304"/>
          <a:ext cx="12652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5" name="Equação" r:id="rId15" imgW="571320" imgH="431640" progId="Equation.3">
                  <p:embed/>
                </p:oleObj>
              </mc:Choice>
              <mc:Fallback>
                <p:oleObj name="Equação" r:id="rId15" imgW="571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71335" y="1287304"/>
                        <a:ext cx="126523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5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89154" y="1113183"/>
            <a:ext cx="7735646" cy="5360769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4° Passo: Utilizar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1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tentativa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Como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0,4, F ≈ 1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Utilizando Walker, calcular o valor de C corrigido pelo parâmetro R.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17380"/>
              </p:ext>
            </p:extLst>
          </p:nvPr>
        </p:nvGraphicFramePr>
        <p:xfrm>
          <a:off x="832365" y="1835015"/>
          <a:ext cx="10572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6" name="Equação" r:id="rId3" imgW="533160" imgH="393480" progId="Equation.3">
                  <p:embed/>
                </p:oleObj>
              </mc:Choice>
              <mc:Fallback>
                <p:oleObj name="Equação" r:id="rId3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2365" y="1835015"/>
                        <a:ext cx="1057275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54070"/>
              </p:ext>
            </p:extLst>
          </p:nvPr>
        </p:nvGraphicFramePr>
        <p:xfrm>
          <a:off x="4345245" y="1898889"/>
          <a:ext cx="11239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7" name="Equação" r:id="rId5" imgW="583920" imgH="393480" progId="Equation.3">
                  <p:embed/>
                </p:oleObj>
              </mc:Choice>
              <mc:Fallback>
                <p:oleObj name="Equação" r:id="rId5" imgW="583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5245" y="1898889"/>
                        <a:ext cx="1123950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89154" y="-145563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1</a:t>
            </a:r>
            <a:endParaRPr lang="pt-BR" sz="36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34212"/>
              </p:ext>
            </p:extLst>
          </p:nvPr>
        </p:nvGraphicFramePr>
        <p:xfrm>
          <a:off x="287058" y="4700461"/>
          <a:ext cx="21478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8" name="Equação" r:id="rId7" imgW="1117440" imgH="431640" progId="Equation.3">
                  <p:embed/>
                </p:oleObj>
              </mc:Choice>
              <mc:Fallback>
                <p:oleObj name="Equação" r:id="rId7" imgW="11174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058" y="4700461"/>
                        <a:ext cx="2147888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412679"/>
              </p:ext>
            </p:extLst>
          </p:nvPr>
        </p:nvGraphicFramePr>
        <p:xfrm>
          <a:off x="2207109" y="1886189"/>
          <a:ext cx="126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9" name="Equação" r:id="rId9" imgW="634680" imgH="393480" progId="Equation.3">
                  <p:embed/>
                </p:oleObj>
              </mc:Choice>
              <mc:Fallback>
                <p:oleObj name="Equação" r:id="rId9" imgW="634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7109" y="1886189"/>
                        <a:ext cx="12604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10633"/>
              </p:ext>
            </p:extLst>
          </p:nvPr>
        </p:nvGraphicFramePr>
        <p:xfrm>
          <a:off x="5485539" y="1879227"/>
          <a:ext cx="16843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0" name="Equação" r:id="rId11" imgW="876240" imgH="393480" progId="Equation.3">
                  <p:embed/>
                </p:oleObj>
              </mc:Choice>
              <mc:Fallback>
                <p:oleObj name="Equação" r:id="rId11" imgW="876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5539" y="1879227"/>
                        <a:ext cx="1684338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48296"/>
              </p:ext>
            </p:extLst>
          </p:nvPr>
        </p:nvGraphicFramePr>
        <p:xfrm>
          <a:off x="2532850" y="4579017"/>
          <a:ext cx="612775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1" name="Equação" r:id="rId13" imgW="3187440" imgH="558720" progId="Equation.3">
                  <p:embed/>
                </p:oleObj>
              </mc:Choice>
              <mc:Fallback>
                <p:oleObj name="Equação" r:id="rId13" imgW="318744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32850" y="4579017"/>
                        <a:ext cx="6127750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2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4799" y="715617"/>
            <a:ext cx="8176591" cy="5758335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6° Passo: Calcular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 (1-m/2).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7°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Calcular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-5715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1</a:t>
            </a:r>
            <a:endParaRPr lang="pt-BR" sz="36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386907"/>
              </p:ext>
            </p:extLst>
          </p:nvPr>
        </p:nvGraphicFramePr>
        <p:xfrm>
          <a:off x="1094063" y="1508067"/>
          <a:ext cx="44942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0" name="Equação" r:id="rId3" imgW="2336760" imgH="228600" progId="Equation.3">
                  <p:embed/>
                </p:oleObj>
              </mc:Choice>
              <mc:Fallback>
                <p:oleObj name="Equação" r:id="rId3" imgW="2336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063" y="1508067"/>
                        <a:ext cx="44942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23078"/>
              </p:ext>
            </p:extLst>
          </p:nvPr>
        </p:nvGraphicFramePr>
        <p:xfrm>
          <a:off x="650875" y="2386879"/>
          <a:ext cx="29797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1" name="Equação" r:id="rId5" imgW="1549080" imgH="393480" progId="Equation.3">
                  <p:embed/>
                </p:oleObj>
              </mc:Choice>
              <mc:Fallback>
                <p:oleObj name="Equação" r:id="rId5" imgW="1549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875" y="2386879"/>
                        <a:ext cx="297973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7488"/>
              </p:ext>
            </p:extLst>
          </p:nvPr>
        </p:nvGraphicFramePr>
        <p:xfrm>
          <a:off x="4194175" y="3500723"/>
          <a:ext cx="32734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2" name="Equação" r:id="rId7" imgW="1701720" imgH="609480" progId="Equation.3">
                  <p:embed/>
                </p:oleObj>
              </mc:Choice>
              <mc:Fallback>
                <p:oleObj name="Equação" r:id="rId7" imgW="170172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4175" y="3500723"/>
                        <a:ext cx="327342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24875"/>
              </p:ext>
            </p:extLst>
          </p:nvPr>
        </p:nvGraphicFramePr>
        <p:xfrm>
          <a:off x="650875" y="5097669"/>
          <a:ext cx="65468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3" name="Equação" r:id="rId9" imgW="3403440" imgH="495000" progId="Equation.3">
                  <p:embed/>
                </p:oleObj>
              </mc:Choice>
              <mc:Fallback>
                <p:oleObj name="Equação" r:id="rId9" imgW="340344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875" y="5097669"/>
                        <a:ext cx="65468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9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7175" y="622936"/>
            <a:ext cx="8543925" cy="585101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Material: liga de 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7075-T6. Trinca superficial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semi-circular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pt-BR" sz="3600" dirty="0" smtClean="0"/>
              <a:t>Exercício 2</a:t>
            </a:r>
            <a:endParaRPr lang="pt-BR" sz="36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895986"/>
              </p:ext>
            </p:extLst>
          </p:nvPr>
        </p:nvGraphicFramePr>
        <p:xfrm>
          <a:off x="507206" y="1477963"/>
          <a:ext cx="1158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6" name="Equação" r:id="rId3" imgW="660240" imgH="406080" progId="Equation.3">
                  <p:embed/>
                </p:oleObj>
              </mc:Choice>
              <mc:Fallback>
                <p:oleObj name="Equação" r:id="rId3" imgW="66024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206" y="1477963"/>
                        <a:ext cx="115887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56334"/>
              </p:ext>
            </p:extLst>
          </p:nvPr>
        </p:nvGraphicFramePr>
        <p:xfrm>
          <a:off x="4498975" y="3568308"/>
          <a:ext cx="1340715" cy="84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7" name="Equação" r:id="rId5" imgW="622080" imgH="393480" progId="Equation.3">
                  <p:embed/>
                </p:oleObj>
              </mc:Choice>
              <mc:Fallback>
                <p:oleObj name="Equação" r:id="rId5" imgW="622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8975" y="3568308"/>
                        <a:ext cx="1340715" cy="848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71612"/>
              </p:ext>
            </p:extLst>
          </p:nvPr>
        </p:nvGraphicFramePr>
        <p:xfrm>
          <a:off x="5170742" y="4561036"/>
          <a:ext cx="2094761" cy="65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8" name="Equação" r:id="rId7" imgW="850680" imgH="266400" progId="Equation.3">
                  <p:embed/>
                </p:oleObj>
              </mc:Choice>
              <mc:Fallback>
                <p:oleObj name="Equação" r:id="rId7" imgW="85068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0742" y="4561036"/>
                        <a:ext cx="2094761" cy="654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517622"/>
              </p:ext>
            </p:extLst>
          </p:nvPr>
        </p:nvGraphicFramePr>
        <p:xfrm>
          <a:off x="4129674" y="5467514"/>
          <a:ext cx="32734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9" name="Equação" r:id="rId9" imgW="1701720" imgH="609480" progId="Equation.3">
                  <p:embed/>
                </p:oleObj>
              </mc:Choice>
              <mc:Fallback>
                <p:oleObj name="Equação" r:id="rId9" imgW="170172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9674" y="5467514"/>
                        <a:ext cx="327342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12224"/>
              </p:ext>
            </p:extLst>
          </p:nvPr>
        </p:nvGraphicFramePr>
        <p:xfrm>
          <a:off x="6446835" y="2768559"/>
          <a:ext cx="9731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0" name="Equação" r:id="rId11" imgW="457200" imgH="241200" progId="Equation.3">
                  <p:embed/>
                </p:oleObj>
              </mc:Choice>
              <mc:Fallback>
                <p:oleObj name="Equação" r:id="rId11" imgW="457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46835" y="2768559"/>
                        <a:ext cx="973138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327" y="2797180"/>
            <a:ext cx="3562350" cy="338137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626807" y="4652535"/>
            <a:ext cx="1119601" cy="15712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86507"/>
              </p:ext>
            </p:extLst>
          </p:nvPr>
        </p:nvGraphicFramePr>
        <p:xfrm>
          <a:off x="2186607" y="1294316"/>
          <a:ext cx="1969012" cy="125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1" name="Equação" r:id="rId14" imgW="1117440" imgH="711000" progId="Equation.3">
                  <p:embed/>
                </p:oleObj>
              </mc:Choice>
              <mc:Fallback>
                <p:oleObj name="Equação" r:id="rId14" imgW="11174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86607" y="1294316"/>
                        <a:ext cx="1969012" cy="1252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77545"/>
              </p:ext>
            </p:extLst>
          </p:nvPr>
        </p:nvGraphicFramePr>
        <p:xfrm>
          <a:off x="4649248" y="1177673"/>
          <a:ext cx="19161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2" name="Equação" r:id="rId16" imgW="1002960" imgH="698400" progId="Equation.3">
                  <p:embed/>
                </p:oleObj>
              </mc:Choice>
              <mc:Fallback>
                <p:oleObj name="Equação" r:id="rId16" imgW="1002960" imgH="69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9248" y="1177673"/>
                        <a:ext cx="1916113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59163"/>
              </p:ext>
            </p:extLst>
          </p:nvPr>
        </p:nvGraphicFramePr>
        <p:xfrm>
          <a:off x="6296807" y="3486302"/>
          <a:ext cx="214710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3" name="Equação" r:id="rId18" imgW="850680" imgH="393480" progId="Equation.3">
                  <p:embed/>
                </p:oleObj>
              </mc:Choice>
              <mc:Fallback>
                <p:oleObj name="Equação" r:id="rId18" imgW="850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96807" y="3486302"/>
                        <a:ext cx="2147105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89242"/>
              </p:ext>
            </p:extLst>
          </p:nvPr>
        </p:nvGraphicFramePr>
        <p:xfrm>
          <a:off x="6933404" y="1182839"/>
          <a:ext cx="173831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4" name="Equação" r:id="rId20" imgW="990360" imgH="660240" progId="Equation.3">
                  <p:embed/>
                </p:oleObj>
              </mc:Choice>
              <mc:Fallback>
                <p:oleObj name="Equação" r:id="rId20" imgW="9903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33404" y="1182839"/>
                        <a:ext cx="1738313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702536"/>
              </p:ext>
            </p:extLst>
          </p:nvPr>
        </p:nvGraphicFramePr>
        <p:xfrm>
          <a:off x="4498975" y="2830513"/>
          <a:ext cx="838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5" name="Equação" r:id="rId22" imgW="393480" imgH="228600" progId="Equation.3">
                  <p:embed/>
                </p:oleObj>
              </mc:Choice>
              <mc:Fallback>
                <p:oleObj name="Equação" r:id="rId22" imgW="393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98975" y="2830513"/>
                        <a:ext cx="8382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6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622936"/>
            <a:ext cx="7971183" cy="585101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Passo: Calcular 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Calcular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figura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 Passo: Calcular 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acrítico =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2</a:t>
            </a:r>
            <a:endParaRPr lang="pt-BR" sz="36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20729"/>
              </p:ext>
            </p:extLst>
          </p:nvPr>
        </p:nvGraphicFramePr>
        <p:xfrm>
          <a:off x="695290" y="1166011"/>
          <a:ext cx="3092795" cy="84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8" name="Equação" r:id="rId3" imgW="1587240" imgH="431640" progId="Equation.3">
                  <p:embed/>
                </p:oleObj>
              </mc:Choice>
              <mc:Fallback>
                <p:oleObj name="Equação" r:id="rId3" imgW="15872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290" y="1166011"/>
                        <a:ext cx="3092795" cy="841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91342"/>
              </p:ext>
            </p:extLst>
          </p:nvPr>
        </p:nvGraphicFramePr>
        <p:xfrm>
          <a:off x="507206" y="3140075"/>
          <a:ext cx="35972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9" name="Equação" r:id="rId5" imgW="1892160" imgH="431640" progId="Equation.3">
                  <p:embed/>
                </p:oleObj>
              </mc:Choice>
              <mc:Fallback>
                <p:oleObj name="Equação" r:id="rId5" imgW="1892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206" y="3140075"/>
                        <a:ext cx="359727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878121"/>
              </p:ext>
            </p:extLst>
          </p:nvPr>
        </p:nvGraphicFramePr>
        <p:xfrm>
          <a:off x="1807817" y="5077560"/>
          <a:ext cx="16478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0" name="Equação" r:id="rId7" imgW="1002960" imgH="545760" progId="Equation.3">
                  <p:embed/>
                </p:oleObj>
              </mc:Choice>
              <mc:Fallback>
                <p:oleObj name="Equação" r:id="rId7" imgW="100296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7817" y="5077560"/>
                        <a:ext cx="164782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731530"/>
              </p:ext>
            </p:extLst>
          </p:nvPr>
        </p:nvGraphicFramePr>
        <p:xfrm>
          <a:off x="4527619" y="3138869"/>
          <a:ext cx="35972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1" name="Equação" r:id="rId9" imgW="1892160" imgH="431640" progId="Equation.3">
                  <p:embed/>
                </p:oleObj>
              </mc:Choice>
              <mc:Fallback>
                <p:oleObj name="Equação" r:id="rId9" imgW="1892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7619" y="3138869"/>
                        <a:ext cx="359727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341730"/>
              </p:ext>
            </p:extLst>
          </p:nvPr>
        </p:nvGraphicFramePr>
        <p:xfrm>
          <a:off x="3788085" y="5090877"/>
          <a:ext cx="29622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2" name="Equação" r:id="rId11" imgW="1803240" imgH="533160" progId="Equation.3">
                  <p:embed/>
                </p:oleObj>
              </mc:Choice>
              <mc:Fallback>
                <p:oleObj name="Equação" r:id="rId11" imgW="180324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8085" y="5090877"/>
                        <a:ext cx="29622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5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89154" y="1113183"/>
            <a:ext cx="7735646" cy="5360769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4° Passo: Utilizar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1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tentativa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Como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0,35,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=0,728.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5° Passo: Utilizando Walker, calcular o valor de C corrigido pelo parâmetro R.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752184"/>
              </p:ext>
            </p:extLst>
          </p:nvPr>
        </p:nvGraphicFramePr>
        <p:xfrm>
          <a:off x="1139894" y="2091156"/>
          <a:ext cx="22923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4" name="Equação" r:id="rId3" imgW="1155600" imgH="393480" progId="Equation.3">
                  <p:embed/>
                </p:oleObj>
              </mc:Choice>
              <mc:Fallback>
                <p:oleObj name="Equação" r:id="rId3" imgW="1155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894" y="2091156"/>
                        <a:ext cx="2292350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25944"/>
              </p:ext>
            </p:extLst>
          </p:nvPr>
        </p:nvGraphicFramePr>
        <p:xfrm>
          <a:off x="4444931" y="2091156"/>
          <a:ext cx="29543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5" name="Equação" r:id="rId5" imgW="1536480" imgH="393480" progId="Equation.3">
                  <p:embed/>
                </p:oleObj>
              </mc:Choice>
              <mc:Fallback>
                <p:oleObj name="Equação" r:id="rId5" imgW="1536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4931" y="2091156"/>
                        <a:ext cx="295433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89154" y="-145563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2</a:t>
            </a:r>
            <a:endParaRPr lang="pt-BR" sz="36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262741"/>
              </p:ext>
            </p:extLst>
          </p:nvPr>
        </p:nvGraphicFramePr>
        <p:xfrm>
          <a:off x="189154" y="4776581"/>
          <a:ext cx="21478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6" name="Equação" r:id="rId7" imgW="1117440" imgH="431640" progId="Equation.3">
                  <p:embed/>
                </p:oleObj>
              </mc:Choice>
              <mc:Fallback>
                <p:oleObj name="Equação" r:id="rId7" imgW="11174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154" y="4776581"/>
                        <a:ext cx="2147888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80670"/>
              </p:ext>
            </p:extLst>
          </p:nvPr>
        </p:nvGraphicFramePr>
        <p:xfrm>
          <a:off x="2337042" y="4654345"/>
          <a:ext cx="64928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7" name="Equação" r:id="rId9" imgW="3377880" imgH="558720" progId="Equation.3">
                  <p:embed/>
                </p:oleObj>
              </mc:Choice>
              <mc:Fallback>
                <p:oleObj name="Equação" r:id="rId9" imgW="337788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7042" y="4654345"/>
                        <a:ext cx="6492875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2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4799" y="715617"/>
            <a:ext cx="8176591" cy="5758335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6° Passo: Calcular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 (1-m/2).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7°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Calcular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-5715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2</a:t>
            </a:r>
            <a:endParaRPr lang="pt-BR" sz="36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35061"/>
              </p:ext>
            </p:extLst>
          </p:nvPr>
        </p:nvGraphicFramePr>
        <p:xfrm>
          <a:off x="608288" y="1448563"/>
          <a:ext cx="55451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2" name="Equação" r:id="rId3" imgW="2882880" imgH="228600" progId="Equation.3">
                  <p:embed/>
                </p:oleObj>
              </mc:Choice>
              <mc:Fallback>
                <p:oleObj name="Equação" r:id="rId3" imgW="2882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288" y="1448563"/>
                        <a:ext cx="55451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479541"/>
              </p:ext>
            </p:extLst>
          </p:nvPr>
        </p:nvGraphicFramePr>
        <p:xfrm>
          <a:off x="800308" y="2242628"/>
          <a:ext cx="283368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3" name="Equação" r:id="rId5" imgW="1473120" imgH="393480" progId="Equation.3">
                  <p:embed/>
                </p:oleObj>
              </mc:Choice>
              <mc:Fallback>
                <p:oleObj name="Equação" r:id="rId5" imgW="1473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308" y="2242628"/>
                        <a:ext cx="2833687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4194175" y="3500723"/>
          <a:ext cx="32734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4" name="Equação" r:id="rId7" imgW="1701720" imgH="609480" progId="Equation.3">
                  <p:embed/>
                </p:oleObj>
              </mc:Choice>
              <mc:Fallback>
                <p:oleObj name="Equação" r:id="rId7" imgW="170172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4175" y="3500723"/>
                        <a:ext cx="327342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850573"/>
              </p:ext>
            </p:extLst>
          </p:nvPr>
        </p:nvGraphicFramePr>
        <p:xfrm>
          <a:off x="563425" y="5097669"/>
          <a:ext cx="6986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5" name="Equação" r:id="rId9" imgW="3632040" imgH="495000" progId="Equation.3">
                  <p:embed/>
                </p:oleObj>
              </mc:Choice>
              <mc:Fallback>
                <p:oleObj name="Equação" r:id="rId9" imgW="363204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425" y="5097669"/>
                        <a:ext cx="6986587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9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73206"/>
            <a:ext cx="8004412" cy="573206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zona plástica diminui gradualmente o estado de tensão plana da superfície até o estado de deformação plana no interior da geometria onde a deformação plástica só vai ocorrer quando o nível de tensões principais excederem a tensão de escoamento (MANDAI, 2010).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06" y="3099748"/>
            <a:ext cx="4191000" cy="2412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363906" y="5696466"/>
            <a:ext cx="482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13 – Esquema tridimensional da região da zona plástica</a:t>
            </a:r>
          </a:p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Mandai (2010)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7175" y="622936"/>
            <a:ext cx="8543925" cy="585101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Material: liga de 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7075-T6.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pt-BR" sz="3600" dirty="0" smtClean="0"/>
              <a:t>Exercício 3</a:t>
            </a:r>
            <a:endParaRPr lang="pt-BR" sz="36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44391"/>
              </p:ext>
            </p:extLst>
          </p:nvPr>
        </p:nvGraphicFramePr>
        <p:xfrm>
          <a:off x="361950" y="1275304"/>
          <a:ext cx="14478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2" name="Equação" r:id="rId3" imgW="825480" imgH="647640" progId="Equation.3">
                  <p:embed/>
                </p:oleObj>
              </mc:Choice>
              <mc:Fallback>
                <p:oleObj name="Equação" r:id="rId3" imgW="82548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0" y="1275304"/>
                        <a:ext cx="1447800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93828"/>
              </p:ext>
            </p:extLst>
          </p:nvPr>
        </p:nvGraphicFramePr>
        <p:xfrm>
          <a:off x="4155619" y="4316147"/>
          <a:ext cx="9159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3" name="Equação" r:id="rId5" imgW="545760" imgH="393480" progId="Equation.3">
                  <p:embed/>
                </p:oleObj>
              </mc:Choice>
              <mc:Fallback>
                <p:oleObj name="Equação" r:id="rId5" imgW="545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5619" y="4316147"/>
                        <a:ext cx="9159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35093"/>
              </p:ext>
            </p:extLst>
          </p:nvPr>
        </p:nvGraphicFramePr>
        <p:xfrm>
          <a:off x="5794630" y="4737057"/>
          <a:ext cx="15414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4" name="Equação" r:id="rId7" imgW="977760" imgH="266400" progId="Equation.3">
                  <p:embed/>
                </p:oleObj>
              </mc:Choice>
              <mc:Fallback>
                <p:oleObj name="Equação" r:id="rId7" imgW="9777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4630" y="4737057"/>
                        <a:ext cx="154146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802522"/>
              </p:ext>
            </p:extLst>
          </p:nvPr>
        </p:nvGraphicFramePr>
        <p:xfrm>
          <a:off x="6139167" y="2791168"/>
          <a:ext cx="852388" cy="12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5" name="Equação" r:id="rId9" imgW="482400" imgH="698400" progId="Equation.3">
                  <p:embed/>
                </p:oleObj>
              </mc:Choice>
              <mc:Fallback>
                <p:oleObj name="Equação" r:id="rId9" imgW="482400" imgH="69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9167" y="2791168"/>
                        <a:ext cx="852388" cy="12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81244"/>
              </p:ext>
            </p:extLst>
          </p:nvPr>
        </p:nvGraphicFramePr>
        <p:xfrm>
          <a:off x="2186607" y="1294316"/>
          <a:ext cx="1969012" cy="125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6" name="Equação" r:id="rId11" imgW="1117440" imgH="711000" progId="Equation.3">
                  <p:embed/>
                </p:oleObj>
              </mc:Choice>
              <mc:Fallback>
                <p:oleObj name="Equação" r:id="rId11" imgW="11174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86607" y="1294316"/>
                        <a:ext cx="1969012" cy="1252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773478"/>
              </p:ext>
            </p:extLst>
          </p:nvPr>
        </p:nvGraphicFramePr>
        <p:xfrm>
          <a:off x="4649248" y="1177673"/>
          <a:ext cx="19161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7" name="Equação" r:id="rId13" imgW="1002960" imgH="698400" progId="Equation.3">
                  <p:embed/>
                </p:oleObj>
              </mc:Choice>
              <mc:Fallback>
                <p:oleObj name="Equação" r:id="rId13" imgW="1002960" imgH="69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49248" y="1177673"/>
                        <a:ext cx="1916113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78279"/>
              </p:ext>
            </p:extLst>
          </p:nvPr>
        </p:nvGraphicFramePr>
        <p:xfrm>
          <a:off x="6731000" y="1518837"/>
          <a:ext cx="10699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8" name="Equação" r:id="rId15" imgW="609480" imgH="203040" progId="Equation.3">
                  <p:embed/>
                </p:oleObj>
              </mc:Choice>
              <mc:Fallback>
                <p:oleObj name="Equação" r:id="rId15" imgW="609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31000" y="1518837"/>
                        <a:ext cx="1069975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571937"/>
              </p:ext>
            </p:extLst>
          </p:nvPr>
        </p:nvGraphicFramePr>
        <p:xfrm>
          <a:off x="3876750" y="2804410"/>
          <a:ext cx="1713902" cy="101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99" name="Equação" r:id="rId17" imgW="1091880" imgH="647640" progId="Equation.3">
                  <p:embed/>
                </p:oleObj>
              </mc:Choice>
              <mc:Fallback>
                <p:oleObj name="Equação" r:id="rId17" imgW="109188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76750" y="2804410"/>
                        <a:ext cx="1713902" cy="101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867671"/>
              </p:ext>
            </p:extLst>
          </p:nvPr>
        </p:nvGraphicFramePr>
        <p:xfrm>
          <a:off x="7581106" y="3523309"/>
          <a:ext cx="998090" cy="79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00" name="Equação" r:id="rId19" imgW="495000" imgH="393480" progId="Equation.3">
                  <p:embed/>
                </p:oleObj>
              </mc:Choice>
              <mc:Fallback>
                <p:oleObj name="Equação" r:id="rId19" imgW="495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81106" y="3523309"/>
                        <a:ext cx="998090" cy="79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2462" y="2964384"/>
            <a:ext cx="3724275" cy="32289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38564" y="2963871"/>
            <a:ext cx="1294572" cy="10907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777033" y="2745265"/>
            <a:ext cx="1929539" cy="12902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895367" y="2651399"/>
            <a:ext cx="1253145" cy="14032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1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622936"/>
            <a:ext cx="7971183" cy="585101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Passo: Calcular 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Calcular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figura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 Passo: Calcular 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acrítico =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3</a:t>
            </a:r>
            <a:endParaRPr lang="pt-BR" sz="36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807842"/>
              </p:ext>
            </p:extLst>
          </p:nvPr>
        </p:nvGraphicFramePr>
        <p:xfrm>
          <a:off x="1003300" y="1165225"/>
          <a:ext cx="24749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0" name="Equação" r:id="rId3" imgW="1269720" imgH="431640" progId="Equation.3">
                  <p:embed/>
                </p:oleObj>
              </mc:Choice>
              <mc:Fallback>
                <p:oleObj name="Equação" r:id="rId3" imgW="12697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300" y="1165225"/>
                        <a:ext cx="2474913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099371"/>
              </p:ext>
            </p:extLst>
          </p:nvPr>
        </p:nvGraphicFramePr>
        <p:xfrm>
          <a:off x="1366078" y="3296432"/>
          <a:ext cx="1568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1" name="Equação" r:id="rId5" imgW="825480" imgH="215640" progId="Equation.3">
                  <p:embed/>
                </p:oleObj>
              </mc:Choice>
              <mc:Fallback>
                <p:oleObj name="Equação" r:id="rId5" imgW="825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6078" y="3296432"/>
                        <a:ext cx="15684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22020"/>
              </p:ext>
            </p:extLst>
          </p:nvPr>
        </p:nvGraphicFramePr>
        <p:xfrm>
          <a:off x="2879725" y="5106988"/>
          <a:ext cx="17938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2" name="Equação" r:id="rId7" imgW="888840" imgH="228600" progId="Equation.3">
                  <p:embed/>
                </p:oleObj>
              </mc:Choice>
              <mc:Fallback>
                <p:oleObj name="Equação" r:id="rId7" imgW="888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9725" y="5106988"/>
                        <a:ext cx="1793875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42938"/>
              </p:ext>
            </p:extLst>
          </p:nvPr>
        </p:nvGraphicFramePr>
        <p:xfrm>
          <a:off x="3968819" y="3091644"/>
          <a:ext cx="36703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3" name="Equação" r:id="rId9" imgW="1930320" imgH="431640" progId="Equation.3">
                  <p:embed/>
                </p:oleObj>
              </mc:Choice>
              <mc:Fallback>
                <p:oleObj name="Equação" r:id="rId9" imgW="1930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68819" y="3091644"/>
                        <a:ext cx="36703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2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60604" y="1143472"/>
            <a:ext cx="7735646" cy="5360769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4° Passo: Utilizar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1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tentativa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Utilizando Walker, calcular o valor de C corrigido pelo parâmetro R.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55468"/>
              </p:ext>
            </p:extLst>
          </p:nvPr>
        </p:nvGraphicFramePr>
        <p:xfrm>
          <a:off x="660503" y="1800804"/>
          <a:ext cx="2082382" cy="65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5" name="Equação" r:id="rId3" imgW="1257120" imgH="393480" progId="Equation.3">
                  <p:embed/>
                </p:oleObj>
              </mc:Choice>
              <mc:Fallback>
                <p:oleObj name="Equação" r:id="rId3" imgW="1257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503" y="1800804"/>
                        <a:ext cx="2082382" cy="650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427301"/>
              </p:ext>
            </p:extLst>
          </p:nvPr>
        </p:nvGraphicFramePr>
        <p:xfrm>
          <a:off x="4089470" y="1790700"/>
          <a:ext cx="26320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6" name="Equação" r:id="rId5" imgW="1587240" imgH="393480" progId="Equation.3">
                  <p:embed/>
                </p:oleObj>
              </mc:Choice>
              <mc:Fallback>
                <p:oleObj name="Equação" r:id="rId5" imgW="1587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9470" y="1790700"/>
                        <a:ext cx="26320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89154" y="-145563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3</a:t>
            </a:r>
            <a:endParaRPr lang="pt-BR" sz="36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07860"/>
              </p:ext>
            </p:extLst>
          </p:nvPr>
        </p:nvGraphicFramePr>
        <p:xfrm>
          <a:off x="1505768" y="5264149"/>
          <a:ext cx="619179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7" name="Equação" r:id="rId7" imgW="3124080" imgH="558720" progId="Equation.3">
                  <p:embed/>
                </p:oleObj>
              </mc:Choice>
              <mc:Fallback>
                <p:oleObj name="Equação" r:id="rId7" imgW="312408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5768" y="5264149"/>
                        <a:ext cx="619179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962266"/>
              </p:ext>
            </p:extLst>
          </p:nvPr>
        </p:nvGraphicFramePr>
        <p:xfrm>
          <a:off x="990721" y="2632567"/>
          <a:ext cx="467995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8" name="Equação" r:id="rId9" imgW="3225600" imgH="939600" progId="Equation.3">
                  <p:embed/>
                </p:oleObj>
              </mc:Choice>
              <mc:Fallback>
                <p:oleObj name="Equação" r:id="rId9" imgW="32256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721" y="2632567"/>
                        <a:ext cx="4679950" cy="136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58388"/>
              </p:ext>
            </p:extLst>
          </p:nvPr>
        </p:nvGraphicFramePr>
        <p:xfrm>
          <a:off x="6472237" y="3124693"/>
          <a:ext cx="14525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9" name="Equação" r:id="rId11" imgW="876240" imgH="228600" progId="Equation.3">
                  <p:embed/>
                </p:oleObj>
              </mc:Choice>
              <mc:Fallback>
                <p:oleObj name="Equação" r:id="rId11" imgW="876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2237" y="3124693"/>
                        <a:ext cx="1452563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05686"/>
              </p:ext>
            </p:extLst>
          </p:nvPr>
        </p:nvGraphicFramePr>
        <p:xfrm>
          <a:off x="7198518" y="1324887"/>
          <a:ext cx="998090" cy="79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90" name="Equação" r:id="rId13" imgW="495000" imgH="393480" progId="Equation.3">
                  <p:embed/>
                </p:oleObj>
              </mc:Choice>
              <mc:Fallback>
                <p:oleObj name="Equação" r:id="rId13" imgW="495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98518" y="1324887"/>
                        <a:ext cx="998090" cy="79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9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4799" y="715617"/>
            <a:ext cx="8176591" cy="5758335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6° Passo: Calcular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 (1-m/2).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7°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Calcular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-5715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3</a:t>
            </a:r>
            <a:endParaRPr lang="pt-BR" sz="36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08940"/>
              </p:ext>
            </p:extLst>
          </p:nvPr>
        </p:nvGraphicFramePr>
        <p:xfrm>
          <a:off x="1947863" y="1483642"/>
          <a:ext cx="32496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8" name="Equação" r:id="rId3" imgW="1688760" imgH="228600" progId="Equation.3">
                  <p:embed/>
                </p:oleObj>
              </mc:Choice>
              <mc:Fallback>
                <p:oleObj name="Equação" r:id="rId3" imgW="1688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863" y="1483642"/>
                        <a:ext cx="324961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800308" y="2242628"/>
          <a:ext cx="283368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9" name="Equação" r:id="rId5" imgW="1473120" imgH="393480" progId="Equation.3">
                  <p:embed/>
                </p:oleObj>
              </mc:Choice>
              <mc:Fallback>
                <p:oleObj name="Equação" r:id="rId5" imgW="1473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308" y="2242628"/>
                        <a:ext cx="2833687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644133"/>
              </p:ext>
            </p:extLst>
          </p:nvPr>
        </p:nvGraphicFramePr>
        <p:xfrm>
          <a:off x="4042877" y="3594784"/>
          <a:ext cx="32734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40" name="Equação" r:id="rId7" imgW="1701720" imgH="609480" progId="Equation.3">
                  <p:embed/>
                </p:oleObj>
              </mc:Choice>
              <mc:Fallback>
                <p:oleObj name="Equação" r:id="rId7" imgW="170172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42877" y="3594784"/>
                        <a:ext cx="327342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746372"/>
              </p:ext>
            </p:extLst>
          </p:nvPr>
        </p:nvGraphicFramePr>
        <p:xfrm>
          <a:off x="1491765" y="5211374"/>
          <a:ext cx="58245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41" name="Equação" r:id="rId9" imgW="3517560" imgH="495000" progId="Equation.3">
                  <p:embed/>
                </p:oleObj>
              </mc:Choice>
              <mc:Fallback>
                <p:oleObj name="Equação" r:id="rId9" imgW="35175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1765" y="5211374"/>
                        <a:ext cx="5824537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8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539" y="-199866"/>
            <a:ext cx="7467600" cy="1143000"/>
          </a:xfrm>
        </p:spPr>
        <p:txBody>
          <a:bodyPr/>
          <a:lstStyle/>
          <a:p>
            <a:r>
              <a:rPr lang="pt-BR" sz="3200" dirty="0"/>
              <a:t>Exercício </a:t>
            </a:r>
            <a:r>
              <a:rPr lang="pt-BR" sz="3200" dirty="0" smtClean="0"/>
              <a:t>3 (a)</a:t>
            </a:r>
            <a:r>
              <a:rPr lang="pt-BR" sz="3200" dirty="0"/>
              <a:t/>
            </a:r>
            <a:br>
              <a:rPr lang="pt-BR" sz="3200" dirty="0"/>
            </a:br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748217"/>
              </p:ext>
            </p:extLst>
          </p:nvPr>
        </p:nvGraphicFramePr>
        <p:xfrm>
          <a:off x="1590675" y="1065213"/>
          <a:ext cx="14652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6" name="Equação" r:id="rId3" imgW="761760" imgH="419040" progId="Equation.3">
                  <p:embed/>
                </p:oleObj>
              </mc:Choice>
              <mc:Fallback>
                <p:oleObj name="Equação" r:id="rId3" imgW="761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675" y="1065213"/>
                        <a:ext cx="1465263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18052" y="24174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pt-BR" sz="3200" dirty="0" smtClean="0"/>
              <a:t>Exercício 3 (b)</a:t>
            </a:r>
            <a:br>
              <a:rPr lang="pt-BR" sz="3200" dirty="0" smtClean="0"/>
            </a:br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92200"/>
              </p:ext>
            </p:extLst>
          </p:nvPr>
        </p:nvGraphicFramePr>
        <p:xfrm>
          <a:off x="1590675" y="4106213"/>
          <a:ext cx="1766888" cy="107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7" name="Equação" r:id="rId5" imgW="749160" imgH="457200" progId="Equation.3">
                  <p:embed/>
                </p:oleObj>
              </mc:Choice>
              <mc:Fallback>
                <p:oleObj name="Equação" r:id="rId5" imgW="7491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675" y="4106213"/>
                        <a:ext cx="1766888" cy="1078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46015"/>
              </p:ext>
            </p:extLst>
          </p:nvPr>
        </p:nvGraphicFramePr>
        <p:xfrm>
          <a:off x="3648076" y="1125539"/>
          <a:ext cx="185578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8" name="Equação" r:id="rId7" imgW="965160" imgH="393480" progId="Equation.3">
                  <p:embed/>
                </p:oleObj>
              </mc:Choice>
              <mc:Fallback>
                <p:oleObj name="Equação" r:id="rId7" imgW="965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8076" y="1125539"/>
                        <a:ext cx="1855787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08772"/>
              </p:ext>
            </p:extLst>
          </p:nvPr>
        </p:nvGraphicFramePr>
        <p:xfrm>
          <a:off x="3635375" y="4227513"/>
          <a:ext cx="37369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9" name="Equação" r:id="rId9" imgW="1396800" imgH="393480" progId="Equation.3">
                  <p:embed/>
                </p:oleObj>
              </mc:Choice>
              <mc:Fallback>
                <p:oleObj name="Equação" r:id="rId9" imgW="1396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375" y="4227513"/>
                        <a:ext cx="3736975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4955" y="5158375"/>
            <a:ext cx="5288693" cy="90426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Prof. Dr. Cassius O. F. T.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Ruchert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Monitora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Msc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 Carla Isabel dos Santos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Maciel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EES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89685" cy="88802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63423" y="193347"/>
            <a:ext cx="5190225" cy="123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São Paulo</a:t>
            </a: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Escola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Engenharia de São Carlos</a:t>
            </a: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Departamento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Engenharia de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Materiais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Fadiga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Fratura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Materiais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9198" y="1935954"/>
            <a:ext cx="8255000" cy="1355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Amplitude </a:t>
            </a:r>
            <a:r>
              <a:rPr lang="en-US" sz="3800" b="1" i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Variável</a:t>
            </a:r>
            <a:endParaRPr lang="en-US" sz="3800" b="1" i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"/>
            <a:ext cx="1728114" cy="113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939479" y="6434519"/>
            <a:ext cx="3250432" cy="423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04/2015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15" y="-571500"/>
            <a:ext cx="7467600" cy="1143000"/>
          </a:xfrm>
        </p:spPr>
        <p:txBody>
          <a:bodyPr/>
          <a:lstStyle/>
          <a:p>
            <a:r>
              <a:rPr lang="pt-BR" dirty="0" smtClean="0"/>
              <a:t>Amplitude Variável (S/N) – </a:t>
            </a:r>
            <a:r>
              <a:rPr lang="pt-BR" dirty="0" err="1" smtClean="0"/>
              <a:t>Cap</a:t>
            </a:r>
            <a:r>
              <a:rPr lang="pt-BR" dirty="0" smtClean="0"/>
              <a:t> 9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90573"/>
              </p:ext>
            </p:extLst>
          </p:nvPr>
        </p:nvGraphicFramePr>
        <p:xfrm>
          <a:off x="1240971" y="3143593"/>
          <a:ext cx="39576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59" name="Equação" r:id="rId3" imgW="2057400" imgH="444240" progId="Equation.3">
                  <p:embed/>
                </p:oleObj>
              </mc:Choice>
              <mc:Fallback>
                <p:oleObj name="Equação" r:id="rId3" imgW="20574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0971" y="3143593"/>
                        <a:ext cx="3957638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88" y="819379"/>
            <a:ext cx="6381750" cy="2200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88" y="4123196"/>
            <a:ext cx="5132614" cy="2545777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75678"/>
              </p:ext>
            </p:extLst>
          </p:nvPr>
        </p:nvGraphicFramePr>
        <p:xfrm>
          <a:off x="6721476" y="1162279"/>
          <a:ext cx="20272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0" name="Equação" r:id="rId7" imgW="1054080" imgH="393480" progId="Equation.3">
                  <p:embed/>
                </p:oleObj>
              </mc:Choice>
              <mc:Fallback>
                <p:oleObj name="Equação" r:id="rId7" imgW="105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1476" y="1162279"/>
                        <a:ext cx="2027238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06779"/>
              </p:ext>
            </p:extLst>
          </p:nvPr>
        </p:nvGraphicFramePr>
        <p:xfrm>
          <a:off x="6490948" y="2946253"/>
          <a:ext cx="20526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1" name="Equação" r:id="rId9" imgW="1066680" imgH="393480" progId="Equation.3">
                  <p:embed/>
                </p:oleObj>
              </mc:Choice>
              <mc:Fallback>
                <p:oleObj name="Equação" r:id="rId9" imgW="1066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90948" y="2946253"/>
                        <a:ext cx="20526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5301"/>
              </p:ext>
            </p:extLst>
          </p:nvPr>
        </p:nvGraphicFramePr>
        <p:xfrm>
          <a:off x="5944055" y="4598046"/>
          <a:ext cx="246856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2" name="Equação" r:id="rId11" imgW="1282680" imgH="571320" progId="Equation.3">
                  <p:embed/>
                </p:oleObj>
              </mc:Choice>
              <mc:Fallback>
                <p:oleObj name="Equação" r:id="rId11" imgW="1282680" imgH="571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4055" y="4598046"/>
                        <a:ext cx="2468562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5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794657"/>
            <a:ext cx="8229600" cy="5679295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Material: liga de 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2024-T4. Determine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número de repetições necessárias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causar a falha por fadiga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´f = 900 MPa, b = -0,102.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pt-BR" sz="3600" dirty="0" smtClean="0"/>
              <a:t>Exercício 4</a:t>
            </a:r>
            <a:endParaRPr lang="pt-B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53" y="2469533"/>
            <a:ext cx="4767603" cy="38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7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3029" y="729343"/>
            <a:ext cx="8371113" cy="5744609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Passo: Construir a tabela retirando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de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e o n° de vezes que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se repete no histórico.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Determinar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 Passo: Determinar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Determinar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Nfj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4</a:t>
            </a:r>
            <a:endParaRPr lang="pt-BR" sz="3600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059233"/>
              </p:ext>
            </p:extLst>
          </p:nvPr>
        </p:nvGraphicFramePr>
        <p:xfrm>
          <a:off x="3006725" y="2597705"/>
          <a:ext cx="20272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3" name="Equação" r:id="rId3" imgW="1054080" imgH="393480" progId="Equation.3">
                  <p:embed/>
                </p:oleObj>
              </mc:Choice>
              <mc:Fallback>
                <p:oleObj name="Equação" r:id="rId3" imgW="105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6725" y="2597705"/>
                        <a:ext cx="2027238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733949"/>
              </p:ext>
            </p:extLst>
          </p:nvPr>
        </p:nvGraphicFramePr>
        <p:xfrm>
          <a:off x="2950368" y="4222297"/>
          <a:ext cx="20526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4" name="Equação" r:id="rId5" imgW="1066680" imgH="393480" progId="Equation.3">
                  <p:embed/>
                </p:oleObj>
              </mc:Choice>
              <mc:Fallback>
                <p:oleObj name="Equação" r:id="rId5" imgW="1066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0368" y="4222297"/>
                        <a:ext cx="20526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537538"/>
              </p:ext>
            </p:extLst>
          </p:nvPr>
        </p:nvGraphicFramePr>
        <p:xfrm>
          <a:off x="3006725" y="5576510"/>
          <a:ext cx="246856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5" name="Equação" r:id="rId7" imgW="1282680" imgH="571320" progId="Equation.3">
                  <p:embed/>
                </p:oleObj>
              </mc:Choice>
              <mc:Fallback>
                <p:oleObj name="Equação" r:id="rId7" imgW="1282680" imgH="571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6725" y="5576510"/>
                        <a:ext cx="2468562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5686" y="1143000"/>
            <a:ext cx="7467600" cy="4873752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5° Passo: Determinar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Nfj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6° Passo: Determinar o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Nfj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7° Passo: Determinar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3458"/>
              </p:ext>
            </p:extLst>
          </p:nvPr>
        </p:nvGraphicFramePr>
        <p:xfrm>
          <a:off x="3459162" y="4567840"/>
          <a:ext cx="15636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0" name="Equação" r:id="rId3" imgW="812520" imgH="660240" progId="Equation.3">
                  <p:embed/>
                </p:oleObj>
              </mc:Choice>
              <mc:Fallback>
                <p:oleObj name="Equação" r:id="rId3" imgW="81252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9162" y="4567840"/>
                        <a:ext cx="1563688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4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1351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ASTM </a:t>
            </a:r>
            <a:r>
              <a:rPr lang="pt-BR" dirty="0" smtClean="0"/>
              <a:t>E399 - </a:t>
            </a:r>
            <a:r>
              <a:rPr lang="en-US" dirty="0"/>
              <a:t>Standard Test Method for Linear-Elastic Plane-Strain Fracture Toughness </a:t>
            </a:r>
            <a:r>
              <a:rPr lang="en-US" dirty="0" err="1"/>
              <a:t>KIc</a:t>
            </a:r>
            <a:r>
              <a:rPr lang="en-US" dirty="0"/>
              <a:t> of Metallic Materials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ASTM E1820 Standard Test </a:t>
            </a:r>
            <a:r>
              <a:rPr lang="pt-BR" dirty="0" err="1" smtClean="0"/>
              <a:t>Method</a:t>
            </a:r>
            <a:r>
              <a:rPr lang="pt-BR" dirty="0" smtClean="0"/>
              <a:t> for </a:t>
            </a:r>
            <a:r>
              <a:rPr lang="pt-BR" dirty="0" err="1" smtClean="0"/>
              <a:t>Measurement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Fracture</a:t>
            </a:r>
            <a:r>
              <a:rPr lang="pt-BR" dirty="0" smtClean="0"/>
              <a:t> </a:t>
            </a:r>
            <a:r>
              <a:rPr lang="pt-BR" dirty="0" err="1" smtClean="0"/>
              <a:t>Toughness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ASTM </a:t>
            </a:r>
            <a:r>
              <a:rPr lang="pt-BR" dirty="0"/>
              <a:t>E1290 Standard Test </a:t>
            </a:r>
            <a:r>
              <a:rPr lang="pt-BR" dirty="0" err="1"/>
              <a:t>Method</a:t>
            </a:r>
            <a:r>
              <a:rPr lang="pt-BR" dirty="0"/>
              <a:t> </a:t>
            </a:r>
            <a:r>
              <a:rPr lang="pt-BR" dirty="0" smtClean="0"/>
              <a:t>for Crack-</a:t>
            </a:r>
            <a:r>
              <a:rPr lang="pt-BR" dirty="0" err="1" smtClean="0"/>
              <a:t>Tip</a:t>
            </a:r>
            <a:r>
              <a:rPr lang="pt-BR" dirty="0" smtClean="0"/>
              <a:t> </a:t>
            </a:r>
            <a:r>
              <a:rPr lang="pt-BR" dirty="0" err="1" smtClean="0"/>
              <a:t>Opening</a:t>
            </a:r>
            <a:r>
              <a:rPr lang="pt-BR" dirty="0" smtClean="0"/>
              <a:t> </a:t>
            </a:r>
            <a:r>
              <a:rPr lang="pt-BR" dirty="0" err="1" smtClean="0"/>
              <a:t>Displacement</a:t>
            </a:r>
            <a:r>
              <a:rPr lang="pt-BR" dirty="0" smtClean="0"/>
              <a:t> (CTOD) </a:t>
            </a:r>
            <a:r>
              <a:rPr lang="pt-BR" dirty="0" err="1"/>
              <a:t>Fracture</a:t>
            </a:r>
            <a:r>
              <a:rPr lang="pt-BR" dirty="0"/>
              <a:t> </a:t>
            </a:r>
            <a:r>
              <a:rPr lang="pt-BR" dirty="0" err="1" smtClean="0"/>
              <a:t>Toughness</a:t>
            </a:r>
            <a:r>
              <a:rPr lang="pt-BR" dirty="0" smtClean="0"/>
              <a:t> </a:t>
            </a:r>
            <a:r>
              <a:rPr lang="pt-BR" dirty="0" err="1"/>
              <a:t>Measurement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8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4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45984"/>
              </p:ext>
            </p:extLst>
          </p:nvPr>
        </p:nvGraphicFramePr>
        <p:xfrm>
          <a:off x="927328" y="3637323"/>
          <a:ext cx="6929438" cy="2786062"/>
        </p:xfrm>
        <a:graphic>
          <a:graphicData uri="http://schemas.openxmlformats.org/drawingml/2006/table">
            <a:tbl>
              <a:tblPr/>
              <a:tblGrid>
                <a:gridCol w="784003"/>
                <a:gridCol w="784003"/>
                <a:gridCol w="784003"/>
                <a:gridCol w="784003"/>
                <a:gridCol w="784003"/>
                <a:gridCol w="996335"/>
                <a:gridCol w="996335"/>
                <a:gridCol w="1016753"/>
              </a:tblGrid>
              <a:tr h="3891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σ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σ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σ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σ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Nj/Nfj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2,71E+08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7,38E-08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5,42E+07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9,23E-07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1,53E+06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6,54E-07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Σ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1,65E-06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46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6,06E+05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65" y="622936"/>
            <a:ext cx="6569801" cy="28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7206" y="622937"/>
            <a:ext cx="8229600" cy="585101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componente de engenharia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aço AISI 4142 é sujeito a uma historia de carregamento uniaxial mostrada na figura. Estimar o numero de repetições para causar a falha por fadiga.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´f =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1937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MPa, b = -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0,0762.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pt-BR" sz="3600" dirty="0" smtClean="0"/>
              <a:t>Exercício 5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41" y="2694214"/>
            <a:ext cx="6121008" cy="20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3029" y="729343"/>
            <a:ext cx="8371113" cy="5744609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Passo: Construir a tabela retirando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de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e o n° de vezes que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se repete no histórico.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5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" y="1709100"/>
            <a:ext cx="7511143" cy="33045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758" y="4867275"/>
            <a:ext cx="41243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3029" y="729343"/>
            <a:ext cx="8371113" cy="5744609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Determinar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Passo: Determinar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Passo: Determinar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Nfj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5</a:t>
            </a:r>
            <a:endParaRPr lang="pt-BR" sz="3600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930514"/>
              </p:ext>
            </p:extLst>
          </p:nvPr>
        </p:nvGraphicFramePr>
        <p:xfrm>
          <a:off x="4468585" y="729343"/>
          <a:ext cx="20272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3" name="Equação" r:id="rId3" imgW="1054080" imgH="393480" progId="Equation.3">
                  <p:embed/>
                </p:oleObj>
              </mc:Choice>
              <mc:Fallback>
                <p:oleObj name="Equação" r:id="rId3" imgW="105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8585" y="729343"/>
                        <a:ext cx="2027238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77558"/>
              </p:ext>
            </p:extLst>
          </p:nvPr>
        </p:nvGraphicFramePr>
        <p:xfrm>
          <a:off x="4443185" y="2135867"/>
          <a:ext cx="20526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4" name="Equação" r:id="rId5" imgW="1066680" imgH="393480" progId="Equation.3">
                  <p:embed/>
                </p:oleObj>
              </mc:Choice>
              <mc:Fallback>
                <p:oleObj name="Equação" r:id="rId5" imgW="1066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3185" y="2135867"/>
                        <a:ext cx="20526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427543"/>
              </p:ext>
            </p:extLst>
          </p:nvPr>
        </p:nvGraphicFramePr>
        <p:xfrm>
          <a:off x="4443185" y="3201078"/>
          <a:ext cx="246856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5" name="Equação" r:id="rId7" imgW="1282680" imgH="571320" progId="Equation.3">
                  <p:embed/>
                </p:oleObj>
              </mc:Choice>
              <mc:Fallback>
                <p:oleObj name="Equação" r:id="rId7" imgW="1282680" imgH="571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3185" y="3201078"/>
                        <a:ext cx="2468562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8533" y="4272864"/>
            <a:ext cx="33718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5686" y="1143000"/>
            <a:ext cx="7467600" cy="4873752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5° Passo: Determinar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Nfj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6° Passo: Determinar o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Nfj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7° Passo: Determinar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07217"/>
              </p:ext>
            </p:extLst>
          </p:nvPr>
        </p:nvGraphicFramePr>
        <p:xfrm>
          <a:off x="5570990" y="1356555"/>
          <a:ext cx="15636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3" name="Equação" r:id="rId3" imgW="812520" imgH="660240" progId="Equation.3">
                  <p:embed/>
                </p:oleObj>
              </mc:Choice>
              <mc:Fallback>
                <p:oleObj name="Equação" r:id="rId3" imgW="81252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0990" y="1356555"/>
                        <a:ext cx="1563688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07206" y="-520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/>
            <a:r>
              <a:rPr lang="pt-BR" sz="3600" dirty="0" smtClean="0"/>
              <a:t>Exercício 5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71" y="3775819"/>
            <a:ext cx="7371670" cy="23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1424" y="2378021"/>
            <a:ext cx="8010364" cy="1426632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/>
                <a:cs typeface="Arial"/>
              </a:rPr>
              <a:t>OBRIGADA!!</a:t>
            </a:r>
            <a:endParaRPr lang="en-US" sz="4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FF78681A-3EFD-1E48-A899-BF465D5FE2F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88" y="0"/>
            <a:ext cx="7467600" cy="1143000"/>
          </a:xfrm>
        </p:spPr>
        <p:txBody>
          <a:bodyPr/>
          <a:lstStyle/>
          <a:p>
            <a:r>
              <a:rPr lang="pt-BR" dirty="0" smtClean="0"/>
              <a:t>Requisitos da norma ASTM E399-12e3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1143000"/>
            <a:ext cx="8043863" cy="5330952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Corpo de prova entalhado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err="1" smtClean="0"/>
              <a:t>Pré</a:t>
            </a:r>
            <a:r>
              <a:rPr lang="pt-BR" dirty="0" smtClean="0"/>
              <a:t>-trincado </a:t>
            </a:r>
            <a:r>
              <a:rPr lang="pt-BR" dirty="0"/>
              <a:t>por fadiga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Carregado </a:t>
            </a:r>
            <a:r>
              <a:rPr lang="pt-BR" dirty="0"/>
              <a:t>no modo </a:t>
            </a:r>
            <a:r>
              <a:rPr lang="pt-BR" dirty="0" err="1" smtClean="0"/>
              <a:t>trativo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b="1" i="1" dirty="0" smtClean="0"/>
              <a:t>a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err="1"/>
              <a:t>entalhe+pré</a:t>
            </a:r>
            <a:r>
              <a:rPr lang="pt-BR" dirty="0"/>
              <a:t>- trinca) </a:t>
            </a:r>
            <a:r>
              <a:rPr lang="pt-BR" dirty="0" smtClean="0"/>
              <a:t>0,45 </a:t>
            </a:r>
            <a:r>
              <a:rPr lang="pt-BR" dirty="0"/>
              <a:t>e 0,55 de </a:t>
            </a:r>
            <a:r>
              <a:rPr lang="pt-BR" i="1" dirty="0" smtClean="0"/>
              <a:t>W</a:t>
            </a:r>
          </a:p>
          <a:p>
            <a:pPr algn="just"/>
            <a:endParaRPr lang="pt-BR" dirty="0" smtClean="0"/>
          </a:p>
          <a:p>
            <a:pPr algn="just"/>
            <a:r>
              <a:rPr lang="pt-BR" i="1" dirty="0" smtClean="0"/>
              <a:t>B</a:t>
            </a:r>
            <a:r>
              <a:rPr lang="pt-BR" dirty="0" smtClean="0"/>
              <a:t> </a:t>
            </a:r>
            <a:r>
              <a:rPr lang="pt-BR" dirty="0"/>
              <a:t>deve ser a metade do valor de </a:t>
            </a:r>
            <a:r>
              <a:rPr lang="pt-BR" i="1" dirty="0"/>
              <a:t>W</a:t>
            </a:r>
            <a:r>
              <a:rPr lang="pt-BR" dirty="0"/>
              <a:t>, ou seja, </a:t>
            </a:r>
            <a:r>
              <a:rPr lang="pt-BR" i="1" dirty="0"/>
              <a:t>W\B</a:t>
            </a:r>
            <a:r>
              <a:rPr lang="pt-BR" dirty="0"/>
              <a:t>=2. 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17" name="Imagem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357312"/>
            <a:ext cx="4067175" cy="3000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828675"/>
            <a:ext cx="8158163" cy="6029325"/>
          </a:xfrm>
        </p:spPr>
        <p:txBody>
          <a:bodyPr/>
          <a:lstStyle/>
          <a:p>
            <a:pPr algn="just"/>
            <a:r>
              <a:rPr lang="pt-BR" dirty="0"/>
              <a:t>Este método utiliza duas letras como código, a primeira se refere ao plano da trinca e a segunda a direção esperada para sua propagação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 descr="C:\Users\Samsung\Desktop\Nova Imagem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6" y="2586035"/>
            <a:ext cx="5029416" cy="39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42975" y="-518236"/>
            <a:ext cx="7467600" cy="1143000"/>
          </a:xfrm>
        </p:spPr>
        <p:txBody>
          <a:bodyPr/>
          <a:lstStyle/>
          <a:p>
            <a:r>
              <a:rPr lang="pt-BR" dirty="0" smtClean="0"/>
              <a:t>Requisitos da norma ASTM E399-12e3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243013" y="3686173"/>
            <a:ext cx="1400175" cy="1171577"/>
          </a:xfrm>
          <a:prstGeom prst="rect">
            <a:avLst/>
          </a:prstGeom>
          <a:noFill/>
          <a:ln>
            <a:solidFill>
              <a:srgbClr val="C4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629274" y="3686173"/>
            <a:ext cx="2986087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T – direção de extração</a:t>
            </a:r>
          </a:p>
          <a:p>
            <a:r>
              <a:rPr lang="pt-BR" dirty="0" smtClean="0"/>
              <a:t>L – direção de propagação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2700392" y="3986213"/>
            <a:ext cx="2928883" cy="285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47064"/>
              </p:ext>
            </p:extLst>
          </p:nvPr>
        </p:nvGraphicFramePr>
        <p:xfrm>
          <a:off x="403859" y="777068"/>
          <a:ext cx="2364107" cy="82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3" name="Equação" r:id="rId3" imgW="1244520" imgH="444240" progId="Equation.3">
                  <p:embed/>
                </p:oleObj>
              </mc:Choice>
              <mc:Fallback>
                <p:oleObj name="Equação" r:id="rId3" imgW="124452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9" y="777068"/>
                        <a:ext cx="2364107" cy="827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43214"/>
              </p:ext>
            </p:extLst>
          </p:nvPr>
        </p:nvGraphicFramePr>
        <p:xfrm>
          <a:off x="463732" y="5543551"/>
          <a:ext cx="744484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4" name="Equação" r:id="rId5" imgW="4470120" imgH="977760" progId="Equation.3">
                  <p:embed/>
                </p:oleObj>
              </mc:Choice>
              <mc:Fallback>
                <p:oleObj name="Equação" r:id="rId5" imgW="4470120" imgH="977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32" y="5543551"/>
                        <a:ext cx="7444849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71525" y="-571500"/>
            <a:ext cx="7467600" cy="1143000"/>
          </a:xfrm>
        </p:spPr>
        <p:txBody>
          <a:bodyPr/>
          <a:lstStyle/>
          <a:p>
            <a:r>
              <a:rPr lang="pt-BR" dirty="0" smtClean="0"/>
              <a:t>Requisitos da norma ASTM E399-12e3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66" y="1345797"/>
            <a:ext cx="5882351" cy="3912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86044"/>
              </p:ext>
            </p:extLst>
          </p:nvPr>
        </p:nvGraphicFramePr>
        <p:xfrm>
          <a:off x="403859" y="3455122"/>
          <a:ext cx="1752107" cy="502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5" name="Equação" r:id="rId8" imgW="850680" imgH="241200" progId="Equation.3">
                  <p:embed/>
                </p:oleObj>
              </mc:Choice>
              <mc:Fallback>
                <p:oleObj name="Equação" r:id="rId8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9" y="3455122"/>
                        <a:ext cx="1752107" cy="5025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9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14388"/>
            <a:ext cx="8358188" cy="5659564"/>
          </a:xfrm>
        </p:spPr>
        <p:txBody>
          <a:bodyPr/>
          <a:lstStyle/>
          <a:p>
            <a:pPr lvl="0"/>
            <a:r>
              <a:rPr lang="pt-BR" dirty="0"/>
              <a:t>Relação entre o comprimento da trinca </a:t>
            </a:r>
            <a:r>
              <a:rPr lang="pt-BR" b="1" i="1" dirty="0"/>
              <a:t>a </a:t>
            </a:r>
            <a:r>
              <a:rPr lang="pt-BR" dirty="0"/>
              <a:t>e a largura do corpo de prova W.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Relação </a:t>
            </a:r>
            <a:r>
              <a:rPr lang="pt-BR" dirty="0"/>
              <a:t>que envolve espessura </a:t>
            </a:r>
            <a:r>
              <a:rPr lang="pt-BR" b="1" dirty="0"/>
              <a:t>B</a:t>
            </a:r>
            <a:r>
              <a:rPr lang="pt-BR" dirty="0"/>
              <a:t>, comprimento de trinca </a:t>
            </a:r>
            <a:r>
              <a:rPr lang="pt-BR" b="1" i="1" dirty="0"/>
              <a:t>a</a:t>
            </a:r>
            <a:r>
              <a:rPr lang="pt-BR" dirty="0"/>
              <a:t>, largura do corpo </a:t>
            </a:r>
            <a:r>
              <a:rPr lang="pt-BR" i="1" dirty="0"/>
              <a:t>W </a:t>
            </a:r>
            <a:r>
              <a:rPr lang="pt-BR" dirty="0"/>
              <a:t>e limite de </a:t>
            </a:r>
            <a:r>
              <a:rPr lang="pt-BR" dirty="0" smtClean="0"/>
              <a:t>escoamento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882997"/>
              </p:ext>
            </p:extLst>
          </p:nvPr>
        </p:nvGraphicFramePr>
        <p:xfrm>
          <a:off x="2765820" y="2152552"/>
          <a:ext cx="3083720" cy="68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4" name="Equação" r:id="rId4" imgW="1104840" imgH="304560" progId="Equation.3">
                  <p:embed/>
                </p:oleObj>
              </mc:Choice>
              <mc:Fallback>
                <p:oleObj name="Equação" r:id="rId4" imgW="1104840" imgH="304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820" y="2152552"/>
                        <a:ext cx="3083720" cy="6844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67434"/>
              </p:ext>
            </p:extLst>
          </p:nvPr>
        </p:nvGraphicFramePr>
        <p:xfrm>
          <a:off x="1899484" y="4859626"/>
          <a:ext cx="4816393" cy="672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5" name="Equação" r:id="rId6" imgW="1777680" imgH="253800" progId="Equation.3">
                  <p:embed/>
                </p:oleObj>
              </mc:Choice>
              <mc:Fallback>
                <p:oleObj name="Equação" r:id="rId6" imgW="17776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484" y="4859626"/>
                        <a:ext cx="4816393" cy="6724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71525" y="-571500"/>
            <a:ext cx="7467600" cy="1143000"/>
          </a:xfrm>
        </p:spPr>
        <p:txBody>
          <a:bodyPr/>
          <a:lstStyle/>
          <a:p>
            <a:r>
              <a:rPr lang="pt-BR" dirty="0" smtClean="0"/>
              <a:t>Requisitos da norma ASTM E399-12e3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4"/>
          <p:cNvSpPr>
            <a:spLocks noGrp="1"/>
          </p:cNvSpPr>
          <p:nvPr>
            <p:ph idx="1"/>
          </p:nvPr>
        </p:nvSpPr>
        <p:spPr>
          <a:xfrm>
            <a:off x="142875" y="622936"/>
            <a:ext cx="8615363" cy="476345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chapa com uma trinca central passante, fabricado de um aço AISI 1144 tem dimensões conforme figura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8.12(a),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 mm e t = 15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um fator 3 de segurança contra fratura frágil, qual a máxima força permitida P na chapa, se metade do tamanho da trinca, é (a) 10 mm e (b) 24 mm?</a:t>
            </a:r>
          </a:p>
          <a:p>
            <a:pPr marL="0" indent="0" eaLnBrk="1" hangingPunct="1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CaixaDeTexto 8"/>
          <p:cNvSpPr txBox="1">
            <a:spLocks noChangeArrowheads="1"/>
          </p:cNvSpPr>
          <p:nvPr/>
        </p:nvSpPr>
        <p:spPr bwMode="auto">
          <a:xfrm>
            <a:off x="3929063" y="641667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dirty="0">
                <a:latin typeface="Calibri" panose="020F0502020204030204" pitchFamily="34" charset="0"/>
              </a:rPr>
              <a:t>Figura 8.12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07206" y="-5200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Exercício 8.6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3" y="3214687"/>
            <a:ext cx="6115050" cy="35718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43213" y="3114676"/>
            <a:ext cx="1607343" cy="1271588"/>
          </a:xfrm>
          <a:prstGeom prst="rect">
            <a:avLst/>
          </a:prstGeom>
          <a:noFill/>
          <a:ln>
            <a:solidFill>
              <a:srgbClr val="C4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114425" y="4572000"/>
            <a:ext cx="1571625" cy="428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972175" y="4614863"/>
            <a:ext cx="885825" cy="571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686050" y="4900613"/>
            <a:ext cx="1764506" cy="28575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0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9503</TotalTime>
  <Words>1396</Words>
  <Application>Microsoft Office PowerPoint</Application>
  <PresentationFormat>Apresentação na tela (4:3)</PresentationFormat>
  <Paragraphs>310</Paragraphs>
  <Slides>45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Century Schoolbook</vt:lpstr>
      <vt:lpstr>Times New Roman</vt:lpstr>
      <vt:lpstr>Wingdings</vt:lpstr>
      <vt:lpstr>Wingdings 2</vt:lpstr>
      <vt:lpstr>Balcão Envidraçado</vt:lpstr>
      <vt:lpstr>Equação</vt:lpstr>
      <vt:lpstr>Microsoft Equation 3.0</vt:lpstr>
      <vt:lpstr>Apresentação do PowerPoint</vt:lpstr>
      <vt:lpstr>Tenacidade a Fratura (Kic)</vt:lpstr>
      <vt:lpstr>Apresentação do PowerPoint</vt:lpstr>
      <vt:lpstr>Normas</vt:lpstr>
      <vt:lpstr>Requisitos da norma ASTM E399-12e3</vt:lpstr>
      <vt:lpstr>Requisitos da norma ASTM E399-12e3</vt:lpstr>
      <vt:lpstr>Requisitos da norma ASTM E399-12e3</vt:lpstr>
      <vt:lpstr>Requisitos da norma ASTM E399-12e3</vt:lpstr>
      <vt:lpstr>Exercício 8.6</vt:lpstr>
      <vt:lpstr>Apresentação do PowerPoint</vt:lpstr>
      <vt:lpstr>Apresentação do PowerPoint</vt:lpstr>
      <vt:lpstr>Apresentação do PowerPoint</vt:lpstr>
      <vt:lpstr>Exercício 8.42</vt:lpstr>
      <vt:lpstr>Resolução (a)</vt:lpstr>
      <vt:lpstr>Resolução (b) Este valor qualifica KQ como KIC</vt:lpstr>
      <vt:lpstr>Apresentação do PowerPoint</vt:lpstr>
      <vt:lpstr>Apresentação do PowerPoint</vt:lpstr>
      <vt:lpstr>Propagação de trinca por fadiga </vt:lpstr>
      <vt:lpstr>Apresentação do PowerPoint</vt:lpstr>
      <vt:lpstr>Norma ASTM E647-13</vt:lpstr>
      <vt:lpstr>Apresentação do PowerPoint</vt:lpstr>
      <vt:lpstr>Apresentação do PowerPoint</vt:lpstr>
      <vt:lpstr>Apresentação do PowerPoint</vt:lpstr>
      <vt:lpstr>Apresentação do PowerPoint</vt:lpstr>
      <vt:lpstr>Exercício 1</vt:lpstr>
      <vt:lpstr>Apresentação do PowerPoint</vt:lpstr>
      <vt:lpstr>Apresentação do PowerPoint</vt:lpstr>
      <vt:lpstr>Apresentação do PowerPoint</vt:lpstr>
      <vt:lpstr>Exercício 2</vt:lpstr>
      <vt:lpstr>Apresentação do PowerPoint</vt:lpstr>
      <vt:lpstr>Apresentação do PowerPoint</vt:lpstr>
      <vt:lpstr>Apresentação do PowerPoint</vt:lpstr>
      <vt:lpstr>Exercício 3</vt:lpstr>
      <vt:lpstr>Exercício 3 (a) </vt:lpstr>
      <vt:lpstr>Apresentação do PowerPoint</vt:lpstr>
      <vt:lpstr>Amplitude Variável (S/N) – Cap 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OBRIGADA!!</vt:lpstr>
    </vt:vector>
  </TitlesOfParts>
  <Company>Chemin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Equações de crescimento de trinca e Modelos de retardo</dc:title>
  <dc:creator>Aline Chemin</dc:creator>
  <cp:lastModifiedBy>Acer</cp:lastModifiedBy>
  <cp:revision>666</cp:revision>
  <dcterms:created xsi:type="dcterms:W3CDTF">2014-03-26T12:57:46Z</dcterms:created>
  <dcterms:modified xsi:type="dcterms:W3CDTF">2015-06-08T20:28:40Z</dcterms:modified>
</cp:coreProperties>
</file>