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5" r:id="rId2"/>
    <p:sldId id="402" r:id="rId3"/>
    <p:sldId id="428" r:id="rId4"/>
    <p:sldId id="403" r:id="rId5"/>
    <p:sldId id="404" r:id="rId6"/>
    <p:sldId id="406" r:id="rId7"/>
    <p:sldId id="407" r:id="rId8"/>
    <p:sldId id="429" r:id="rId9"/>
    <p:sldId id="409" r:id="rId10"/>
    <p:sldId id="405" r:id="rId11"/>
    <p:sldId id="434" r:id="rId12"/>
    <p:sldId id="435" r:id="rId13"/>
    <p:sldId id="419" r:id="rId14"/>
    <p:sldId id="432" r:id="rId15"/>
    <p:sldId id="415" r:id="rId16"/>
    <p:sldId id="411" r:id="rId17"/>
    <p:sldId id="412" r:id="rId18"/>
    <p:sldId id="414" r:id="rId19"/>
    <p:sldId id="416" r:id="rId20"/>
    <p:sldId id="417" r:id="rId21"/>
    <p:sldId id="427" r:id="rId22"/>
    <p:sldId id="433" r:id="rId23"/>
    <p:sldId id="431" r:id="rId24"/>
    <p:sldId id="430" r:id="rId25"/>
    <p:sldId id="420" r:id="rId26"/>
    <p:sldId id="421" r:id="rId27"/>
    <p:sldId id="422" r:id="rId28"/>
    <p:sldId id="423" r:id="rId29"/>
    <p:sldId id="424" r:id="rId30"/>
    <p:sldId id="425" r:id="rId31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009"/>
  </p:normalViewPr>
  <p:slideViewPr>
    <p:cSldViewPr>
      <p:cViewPr varScale="1">
        <p:scale>
          <a:sx n="104" d="100"/>
          <a:sy n="104" d="100"/>
        </p:scale>
        <p:origin x="18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04DB377-7E64-42DE-A9A8-B27AABE73080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0C8F932-E6C1-4DE1-8DDE-7411FA8237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0613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643A3F-B56C-41AC-87F6-01992E08E6FE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7D6D88-793A-47C9-A01D-BD3CE3CDB2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4869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4" name="Subtítulo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>
                <a:latin typeface="+mn-lt"/>
                <a:cs typeface="+mn-cs"/>
              </a:rPr>
              <a:t>Clique para editar o estilo do subtítulo mestre</a:t>
            </a:r>
          </a:p>
        </p:txBody>
      </p:sp>
      <p:sp>
        <p:nvSpPr>
          <p:cNvPr id="5" name="Espaço Reservado para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FF5128C-7C20-8240-B13D-05523349CED6}" type="datetime1">
              <a:rPr lang="pt-BR" altLang="pt-BR" smtClean="0"/>
              <a:pPr eaLnBrk="1" hangingPunct="1">
                <a:defRPr/>
              </a:pPr>
              <a:t>19/04/2023</a:t>
            </a:fld>
            <a:endParaRPr lang="pt-BR" altLang="pt-BR"/>
          </a:p>
        </p:txBody>
      </p:sp>
      <p:sp>
        <p:nvSpPr>
          <p:cNvPr id="6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9780F3B-7A0F-4782-950E-191FC392182A}" type="slidenum">
              <a:rPr lang="pt-BR" altLang="pt-BR" smtClean="0"/>
              <a:pPr eaLnBrk="1" hangingPunct="1"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9" name="Rectangle 11"/>
          <p:cNvSpPr txBox="1"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7DF98C2-10F7-4094-8FC5-842D1A413D6B}" type="slidenum">
              <a:rPr lang="pt-BR" altLang="pt-BR" sz="14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‹nº›</a:t>
            </a:fld>
            <a:endParaRPr lang="pt-BR" altLang="pt-BR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Clique para editar os estilos do texto mestre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Segundo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Terceiro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Quarto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Quinto nível</a:t>
            </a: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 sz="1400"/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/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B95B04C-8987-4E88-9777-6836C633BA94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15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8243888" y="0"/>
            <a:ext cx="900112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17" name="Picture 19" descr="PR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3975"/>
            <a:ext cx="7048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 txBox="1"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19" name="Rectangle 11"/>
          <p:cNvSpPr txBox="1"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C8F993D-09DE-4092-AC80-4E1A31AC7AEA}" type="slidenum">
              <a:rPr lang="pt-BR" altLang="pt-BR" sz="14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‹nº›</a:t>
            </a:fld>
            <a:endParaRPr lang="pt-BR" altLang="pt-BR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21" name="Rectangle 13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Clique para editar os estilos do texto mestre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Segundo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Terceiro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Quarto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Quinto nível</a:t>
            </a:r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 sz="1400"/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/>
          </a:p>
        </p:txBody>
      </p:sp>
      <p:sp>
        <p:nvSpPr>
          <p:cNvPr id="24" name="Rectangle 16"/>
          <p:cNvSpPr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606DC85-9324-4B69-8C65-36DFF41944D9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25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8"/>
          <p:cNvSpPr>
            <a:spLocks noChangeArrowheads="1"/>
          </p:cNvSpPr>
          <p:nvPr userDrawn="1"/>
        </p:nvSpPr>
        <p:spPr bwMode="auto">
          <a:xfrm>
            <a:off x="8243888" y="0"/>
            <a:ext cx="900112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27" name="Picture 19" descr="PR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3975"/>
            <a:ext cx="7048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F5A9-D678-4A95-B396-F6E3BF65C7C0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2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CA87-38E3-473D-9010-15A5B7ADDA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809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DD87-A134-4F4D-B29A-ABF15C36FFD1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511F-B97A-4153-AD7F-7A743D620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172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52F7-E02C-41F2-9DB6-F2302BDAE67B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37D0-9C85-4A04-A223-61F1DC4626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151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>
                <a:latin typeface="+mn-lt"/>
                <a:cs typeface="+mn-cs"/>
              </a:rPr>
              <a:t>Clique para editar o estilo do subtítulo mestre</a:t>
            </a:r>
          </a:p>
        </p:txBody>
      </p:sp>
      <p:sp>
        <p:nvSpPr>
          <p:cNvPr id="7" name="Espaço Reservado para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8543563-F6B1-2740-94BA-ED71F597F558}" type="datetime1">
              <a:rPr lang="pt-BR" altLang="pt-BR" smtClean="0"/>
              <a:pPr eaLnBrk="1" hangingPunct="1">
                <a:defRPr/>
              </a:pPr>
              <a:t>19/04/2023</a:t>
            </a:fld>
            <a:endParaRPr lang="pt-BR" altLang="pt-BR"/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FDCCC0C-4F07-4098-8001-C8D074F8248B}" type="slidenum">
              <a:rPr lang="pt-BR" altLang="pt-BR" smtClean="0"/>
              <a:pPr eaLnBrk="1" hangingPunct="1">
                <a:defRPr/>
              </a:pPr>
              <a:t>‹nº›</a:t>
            </a:fld>
            <a:endParaRPr lang="pt-BR" altLang="pt-BR"/>
          </a:p>
        </p:txBody>
      </p:sp>
      <p:sp>
        <p:nvSpPr>
          <p:cNvPr id="10" name="Rectangle 7"/>
          <p:cNvSpPr txBox="1"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11" name="Rectangle 8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 ____ ______ __ _______ __ _____ ______</a:t>
            </a:r>
          </a:p>
          <a:p>
            <a:pPr marL="0" lvl="1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______ _____</a:t>
            </a:r>
          </a:p>
          <a:p>
            <a:pPr marL="0" lvl="2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_______ _____</a:t>
            </a:r>
          </a:p>
          <a:p>
            <a:pPr marL="0" lvl="3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 _____</a:t>
            </a:r>
          </a:p>
          <a:p>
            <a:pPr marL="0" lvl="4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 _____</a:t>
            </a:r>
          </a:p>
        </p:txBody>
      </p:sp>
      <p:sp>
        <p:nvSpPr>
          <p:cNvPr id="12" name="Rectangle 8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Clique para editar os estilos do texto mestre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Segundo nível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Terceiro nível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Quarto nível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Quinto nível</a:t>
            </a:r>
          </a:p>
        </p:txBody>
      </p:sp>
      <p:sp>
        <p:nvSpPr>
          <p:cNvPr id="13" name="Rectangle 11"/>
          <p:cNvSpPr txBox="1"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E877DF3-C41B-4DD6-A530-E30A129CA689}" type="slidenum">
              <a:rPr lang="pt-BR" altLang="pt-BR" sz="14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‹nº›</a:t>
            </a:fld>
            <a:endParaRPr lang="pt-BR" altLang="pt-BR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Clique para editar os estilos do texto mestre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Segundo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Terceiro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Quarto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Quinto nível</a:t>
            </a:r>
          </a:p>
        </p:txBody>
      </p:sp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 sz="1400"/>
          </a:p>
        </p:txBody>
      </p:sp>
      <p:sp>
        <p:nvSpPr>
          <p:cNvPr id="17" name="Rectangle 1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/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63F6575-9054-4638-A3CF-5627667BD700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19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8243888" y="0"/>
            <a:ext cx="900112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21" name="Picture 19" descr="PR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3975"/>
            <a:ext cx="7048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7"/>
          <p:cNvSpPr txBox="1"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23" name="Rectangle 11"/>
          <p:cNvSpPr txBox="1"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8ADE7D9-255B-40F3-BC66-8C65098B9CF2}" type="slidenum">
              <a:rPr lang="pt-BR" altLang="pt-BR" sz="14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‹nº›</a:t>
            </a:fld>
            <a:endParaRPr lang="pt-BR" altLang="pt-BR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25" name="Rectangle 13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Clique para editar os estilos do texto mestre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Segundo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Terceiro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Quarto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Quinto nível</a:t>
            </a:r>
          </a:p>
        </p:txBody>
      </p:sp>
      <p:sp>
        <p:nvSpPr>
          <p:cNvPr id="26" name="Rectangle 1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 sz="1400"/>
          </a:p>
        </p:txBody>
      </p:sp>
      <p:sp>
        <p:nvSpPr>
          <p:cNvPr id="27" name="Rectangle 1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/>
          </a:p>
        </p:txBody>
      </p:sp>
      <p:sp>
        <p:nvSpPr>
          <p:cNvPr id="28" name="Rectangle 16"/>
          <p:cNvSpPr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A33CE80-2CC0-442D-BD55-1DED1986A7C7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29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8243888" y="0"/>
            <a:ext cx="900112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31" name="Picture 19" descr="PR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3975"/>
            <a:ext cx="7048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idx="13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2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5899-3E12-4BFD-B2AF-991FCBC4DADE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33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3A9E-35A4-40ED-B3FB-4EE5592302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17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F377-5970-4FFD-995A-6FD1C38CFA40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442B-D7B9-4383-ACB8-875CD46775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99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43FB-71DC-409D-B247-461B36052EBB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0BCA-BE93-43F3-B0A1-D0FD77341D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9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3647-80B5-4960-9214-043B807BDD07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0354-42B7-495C-A97C-1559CE87DB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84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7162-F6C8-4622-B233-79150BA5FB79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24EC-994F-4CAA-AB2A-3475ACC32A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4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F186-27E7-442A-B54D-2AE89C958639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8601-86B8-44AB-9FC5-95D6FC8DAF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966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BC31-DD36-4547-B69D-63AA11129C52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C5BD-645A-4986-B891-7A3E5F6CE9C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244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FDB5-8318-42CF-B6C9-620A928A223B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F6DB-8223-4846-80F7-9F40B77AE2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08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645B-77C3-47C2-BA03-3A9F83167A50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8BB6-12D4-4063-892B-D11BC369CF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268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CC72D5-0FCC-44D2-8D49-AA46770977FA}" type="datetimeFigureOut">
              <a:rPr lang="pt-BR" altLang="pt-BR"/>
              <a:pPr>
                <a:defRPr/>
              </a:pPr>
              <a:t>19/04/2023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5CEEF1-B5C9-47C4-B82C-42213D10FB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1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>
                <a:latin typeface="+mn-lt"/>
                <a:cs typeface="+mn-cs"/>
              </a:rPr>
              <a:t>Clique para editar o estilo do subtítulo mestre</a:t>
            </a:r>
          </a:p>
        </p:txBody>
      </p:sp>
      <p:sp>
        <p:nvSpPr>
          <p:cNvPr id="9" name="Espaço Reservado para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B78F546-3525-B14F-8DA1-F686C628A19C}" type="datetime1">
              <a:rPr lang="pt-BR" altLang="pt-BR" smtClean="0"/>
              <a:pPr eaLnBrk="1" hangingPunct="1">
                <a:defRPr/>
              </a:pPr>
              <a:t>19/04/2023</a:t>
            </a:fld>
            <a:endParaRPr lang="pt-BR" altLang="pt-BR"/>
          </a:p>
        </p:txBody>
      </p:sp>
      <p:sp>
        <p:nvSpPr>
          <p:cNvPr id="10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845C3FF-A1E1-4E1C-BAF7-1C3662768506}" type="slidenum">
              <a:rPr lang="pt-BR" altLang="pt-BR" smtClean="0"/>
              <a:pPr eaLnBrk="1" hangingPunct="1">
                <a:defRPr/>
              </a:pPr>
              <a:t>‹nº›</a:t>
            </a:fld>
            <a:endParaRPr lang="pt-BR" altLang="pt-BR"/>
          </a:p>
        </p:txBody>
      </p:sp>
      <p:sp>
        <p:nvSpPr>
          <p:cNvPr id="1035" name="Rectangle 7"/>
          <p:cNvSpPr txBox="1"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>
                <a:latin typeface="Calibri" pitchFamily="34" charset="0"/>
              </a:rPr>
              <a:t>Clique para editar o estilo do título mestre</a:t>
            </a:r>
          </a:p>
        </p:txBody>
      </p:sp>
      <p:sp>
        <p:nvSpPr>
          <p:cNvPr id="1036" name="Rectangle 8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 ____ ______ __ _______ __ _____ ______</a:t>
            </a:r>
          </a:p>
          <a:p>
            <a:pPr marL="0" lvl="1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______ _____</a:t>
            </a:r>
          </a:p>
          <a:p>
            <a:pPr marL="0" lvl="2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_______ _____</a:t>
            </a:r>
          </a:p>
          <a:p>
            <a:pPr marL="0" lvl="3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 _____</a:t>
            </a:r>
          </a:p>
          <a:p>
            <a:pPr marL="0" lvl="4"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 _____ _____</a:t>
            </a:r>
          </a:p>
        </p:txBody>
      </p:sp>
      <p:sp>
        <p:nvSpPr>
          <p:cNvPr id="1037" name="Rectangle 8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latin typeface="Calibri" panose="020F0502020204030204" pitchFamily="34" charset="0"/>
              </a:rPr>
              <a:t>Clique para editar os estilos do texto mestre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Segundo nível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Terceiro nível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Quarto nível</a:t>
            </a:r>
            <a:br>
              <a:rPr lang="pt-BR" altLang="pt-BR" sz="4400">
                <a:latin typeface="Calibri" panose="020F0502020204030204" pitchFamily="34" charset="0"/>
              </a:rPr>
            </a:br>
            <a:r>
              <a:rPr lang="pt-BR" altLang="pt-BR" sz="4400">
                <a:latin typeface="Calibri" panose="020F0502020204030204" pitchFamily="34" charset="0"/>
              </a:rPr>
              <a:t>Quinto nível</a:t>
            </a:r>
          </a:p>
        </p:txBody>
      </p:sp>
      <p:sp>
        <p:nvSpPr>
          <p:cNvPr id="13" name="Rectangle 11"/>
          <p:cNvSpPr txBox="1"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B7B7CF7-6457-444B-8293-106CC03FC1F1}" type="slidenum">
              <a:rPr lang="pt-BR" altLang="pt-BR" sz="14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‹nº›</a:t>
            </a:fld>
            <a:endParaRPr lang="pt-BR" altLang="pt-BR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39" name="Rectangle 12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>
                <a:solidFill>
                  <a:schemeClr val="tx2"/>
                </a:solidFill>
              </a:rPr>
              <a:t>Clique para editar o estilo do título mestre</a:t>
            </a:r>
          </a:p>
        </p:txBody>
      </p:sp>
      <p:sp>
        <p:nvSpPr>
          <p:cNvPr id="1040" name="Rectangle 13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Clique para editar os estilos do texto mestre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Segundo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Terceiro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Quarto nível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altLang="pt-BR" sz="3200"/>
              <a:t>Quinto nível</a:t>
            </a:r>
          </a:p>
        </p:txBody>
      </p:sp>
      <p:sp>
        <p:nvSpPr>
          <p:cNvPr id="1041" name="Rectangle 1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 sz="1400"/>
          </a:p>
        </p:txBody>
      </p:sp>
      <p:sp>
        <p:nvSpPr>
          <p:cNvPr id="1042" name="Rectangle 1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/>
          </a:p>
        </p:txBody>
      </p:sp>
      <p:sp>
        <p:nvSpPr>
          <p:cNvPr id="1043" name="Rectangle 16"/>
          <p:cNvSpPr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32C61526-5630-455F-93AD-5E605BD0C0A3}" type="slidenum">
              <a:rPr lang="pt-BR" altLang="pt-BR" sz="1400" smtClean="0"/>
              <a:pPr algn="r" eaLnBrk="1" hangingPunct="1">
                <a:defRPr/>
              </a:pPr>
              <a:t>‹nº›</a:t>
            </a:fld>
            <a:endParaRPr lang="pt-BR" altLang="pt-BR" sz="1400"/>
          </a:p>
        </p:txBody>
      </p:sp>
      <p:pic>
        <p:nvPicPr>
          <p:cNvPr id="1044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18"/>
          <p:cNvSpPr>
            <a:spLocks noChangeArrowheads="1"/>
          </p:cNvSpPr>
          <p:nvPr userDrawn="1"/>
        </p:nvSpPr>
        <p:spPr bwMode="auto">
          <a:xfrm>
            <a:off x="8243888" y="0"/>
            <a:ext cx="900112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solidFill>
                <a:schemeClr val="bg1"/>
              </a:solidFill>
            </a:endParaRPr>
          </a:p>
        </p:txBody>
      </p:sp>
      <p:pic>
        <p:nvPicPr>
          <p:cNvPr id="1046" name="Picture 19" descr="PR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3975"/>
            <a:ext cx="7048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ourceforge.net/projects/projectlibr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BCBlFwBCYWrFqO29pjgoXLtVvBTOqHt2" TargetMode="External"/><Relationship Id="rId2" Type="http://schemas.openxmlformats.org/officeDocument/2006/relationships/hyperlink" Target="https://youtu.be/9xwR4JCBaI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pvll2xkdgLkj9cWQ2hm4P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4513" y="1916113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 3475 – Gestão de Projetos</a:t>
            </a:r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>
          <a:xfrm>
            <a:off x="1476375" y="4462463"/>
            <a:ext cx="6840538" cy="1919287"/>
          </a:xfrm>
        </p:spPr>
        <p:txBody>
          <a:bodyPr/>
          <a:lstStyle/>
          <a:p>
            <a:pPr algn="r" eaLnBrk="1" hangingPunct="1"/>
            <a:endParaRPr lang="pt-BR" altLang="pt-BR" sz="24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pt-BR" altLang="pt-BR" sz="24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pt-BR" altLang="pt-B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Espaço Reservado para Texto 2"/>
          <p:cNvSpPr txBox="1">
            <a:spLocks/>
          </p:cNvSpPr>
          <p:nvPr/>
        </p:nvSpPr>
        <p:spPr bwMode="auto">
          <a:xfrm>
            <a:off x="544513" y="407193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Aula Laboratório: </a:t>
            </a:r>
            <a:r>
              <a:rPr lang="pt-BR" altLang="pt-BR" sz="2000" b="1" dirty="0">
                <a:latin typeface="Arial" panose="020B0604020202020204" pitchFamily="34" charset="0"/>
              </a:rPr>
              <a:t>Project Libre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27951"/>
          <a:stretch/>
        </p:blipFill>
        <p:spPr>
          <a:xfrm>
            <a:off x="117462" y="1268760"/>
            <a:ext cx="9026538" cy="4941168"/>
          </a:xfrm>
          <a:prstGeom prst="rect">
            <a:avLst/>
          </a:prstGeom>
        </p:spPr>
      </p:pic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7848600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Diagrama de </a:t>
            </a:r>
            <a:r>
              <a:rPr lang="pt-BR" altLang="pt-BR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			em andamento</a:t>
            </a:r>
          </a:p>
        </p:txBody>
      </p:sp>
      <p:sp>
        <p:nvSpPr>
          <p:cNvPr id="3" name="Elipse 2"/>
          <p:cNvSpPr/>
          <p:nvPr/>
        </p:nvSpPr>
        <p:spPr>
          <a:xfrm>
            <a:off x="4087784" y="2181424"/>
            <a:ext cx="91626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630731" y="2492896"/>
            <a:ext cx="116540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1619673" y="2492896"/>
            <a:ext cx="2628477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156176" y="4365104"/>
            <a:ext cx="230346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Atenção: </a:t>
            </a:r>
            <a:r>
              <a:rPr lang="pt-BR" altLang="pt-BR" sz="1500" dirty="0">
                <a:latin typeface="Arial" panose="020B0604020202020204" pitchFamily="34" charset="0"/>
              </a:rPr>
              <a:t>Ferramenta para auxiliar na elaboração da WBS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109413" y="-137436"/>
            <a:ext cx="9144694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EAP (nível de pacote de trabalho)</a:t>
            </a:r>
          </a:p>
        </p:txBody>
      </p:sp>
      <p:sp>
        <p:nvSpPr>
          <p:cNvPr id="3" name="Elipse 2"/>
          <p:cNvSpPr/>
          <p:nvPr/>
        </p:nvSpPr>
        <p:spPr>
          <a:xfrm>
            <a:off x="4087784" y="2181424"/>
            <a:ext cx="91626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630731" y="2492896"/>
            <a:ext cx="116540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1619673" y="2492896"/>
            <a:ext cx="2628477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26236"/>
          <a:stretch/>
        </p:blipFill>
        <p:spPr>
          <a:xfrm>
            <a:off x="98003" y="1161301"/>
            <a:ext cx="7979562" cy="38465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627700"/>
            <a:ext cx="5317405" cy="2196175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>
            <a:off x="1691680" y="1914359"/>
            <a:ext cx="1872208" cy="3314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3171521" y="5061630"/>
            <a:ext cx="91626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212976"/>
            <a:ext cx="6896964" cy="23497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02765"/>
            <a:ext cx="5317405" cy="2196175"/>
          </a:xfrm>
          <a:prstGeom prst="rect">
            <a:avLst/>
          </a:prstGeom>
        </p:spPr>
      </p:pic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109413" y="-137436"/>
            <a:ext cx="9144694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EAP (nível de pacote de trabalho)</a:t>
            </a:r>
          </a:p>
        </p:txBody>
      </p:sp>
      <p:sp>
        <p:nvSpPr>
          <p:cNvPr id="3" name="Elipse 2"/>
          <p:cNvSpPr/>
          <p:nvPr/>
        </p:nvSpPr>
        <p:spPr>
          <a:xfrm>
            <a:off x="559393" y="1515825"/>
            <a:ext cx="91626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017524" y="1900852"/>
            <a:ext cx="1178212" cy="2608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1279473" y="4387834"/>
            <a:ext cx="4804695" cy="1388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Duração das tarefas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sz="1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Exercício: </a:t>
            </a: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inserir duração das tarefas em dias.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2642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5597456" y="3501008"/>
            <a:ext cx="91626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de seta reta 6"/>
          <p:cNvCxnSpPr/>
          <p:nvPr/>
        </p:nvCxnSpPr>
        <p:spPr>
          <a:xfrm>
            <a:off x="6297006" y="3827140"/>
            <a:ext cx="723266" cy="75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671165" y="4663335"/>
            <a:ext cx="230346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7F7F7F"/>
              </a:buClr>
              <a:buSzPct val="80000"/>
              <a:buNone/>
            </a:pPr>
            <a:r>
              <a:rPr lang="pt-BR" altLang="pt-BR" sz="1200" b="1" u="sng" dirty="0">
                <a:latin typeface="Arial" panose="020B0604020202020204" pitchFamily="34" charset="0"/>
              </a:rPr>
              <a:t>Marco de Projeto</a:t>
            </a: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endParaRPr lang="pt-BR" altLang="pt-BR" sz="1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200" dirty="0">
                <a:latin typeface="Arial" panose="020B0604020202020204" pitchFamily="34" charset="0"/>
              </a:rPr>
              <a:t>D=0 dias </a:t>
            </a: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200" dirty="0">
                <a:latin typeface="Arial" panose="020B0604020202020204" pitchFamily="34" charset="0"/>
              </a:rPr>
              <a:t>ou ajustar como marco (informação sobre tarefa)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Duração das tarefas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53" y="1302485"/>
            <a:ext cx="8106021" cy="42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26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7704138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Vinculando tarefas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908050"/>
            <a:ext cx="7848600" cy="51498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sz="1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Exercício: </a:t>
            </a: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inserir dependências do projeto</a:t>
            </a:r>
          </a:p>
          <a:p>
            <a:pPr algn="just">
              <a:lnSpc>
                <a:spcPct val="150000"/>
              </a:lnSpc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557338"/>
            <a:ext cx="6275387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-28422" y="-17462"/>
            <a:ext cx="8964488" cy="1143000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Relacionamento tarefas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25538"/>
            <a:ext cx="7848600" cy="5000625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Um projeto é mais do que apenas uma lista de tarefas isoladas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Muitas tarefas (ou todas elas) são relacionadas com outras tarefas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pt-BR" sz="1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Tipos de tarefas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Predecessora:</a:t>
            </a:r>
            <a:r>
              <a:rPr lang="pt-BR" sz="1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uma tarefa cuja data de início ou término determina a data de início ou término da respectiva tarefa sucessora.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Sucessora: </a:t>
            </a: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uma tarefa cuja data de início ou término é condicionada pela tarefa predecessora correspondente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311840" y="17042"/>
            <a:ext cx="9145016" cy="1143000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Vínculo entre Tarefas do Projeto</a:t>
            </a:r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484313"/>
            <a:ext cx="7848600" cy="5000625"/>
          </a:xfrm>
        </p:spPr>
        <p:txBody>
          <a:bodyPr/>
          <a:lstStyle/>
          <a:p>
            <a:pPr algn="just">
              <a:defRPr/>
            </a:pPr>
            <a:r>
              <a:rPr lang="pt-BR" altLang="pt-BR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Término-a-Início (TI)</a:t>
            </a:r>
            <a:r>
              <a:rPr lang="pt-BR" alt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(Padrão) - FS</a:t>
            </a: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tarefa 2 não pode iniciar até a tarefa 1 terminar</a:t>
            </a: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Início-a-Início (II) - SS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A tarefa 2 não pode iniciar até a tarefa 1 iniciar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Término-a-Término (TT) - FF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A tarefa 2 não pode terminar até a 1 terminar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Início-a-Término (IT) - SF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A tarefa 2 não pode terminar até a tarefa 1 iniciar</a:t>
            </a:r>
          </a:p>
          <a:p>
            <a:pPr algn="just">
              <a:defRPr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7" t="22215"/>
          <a:stretch/>
        </p:blipFill>
        <p:spPr bwMode="auto">
          <a:xfrm>
            <a:off x="5854821" y="2132856"/>
            <a:ext cx="328917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629"/>
            <a:ext cx="9144000" cy="3888188"/>
          </a:xfrm>
          <a:prstGeom prst="rect">
            <a:avLst/>
          </a:prstGeom>
        </p:spPr>
      </p:pic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346075" y="4763"/>
            <a:ext cx="8229600" cy="1143000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Vinculando tarefas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908050"/>
            <a:ext cx="7848600" cy="500221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Selecionar 2 tarefas -&gt;clicar em “Conectar” no Menu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Graficamente - Selecionar barras e arrastar até a barra a ser </a:t>
            </a:r>
            <a:r>
              <a:rPr lang="pt-BR" sz="18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conectadaconectar</a:t>
            </a: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-&gt;</a:t>
            </a:r>
          </a:p>
          <a:p>
            <a:pPr algn="just">
              <a:lnSpc>
                <a:spcPct val="150000"/>
              </a:lnSpc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CaixaDeTexto 9"/>
          <p:cNvSpPr txBox="1">
            <a:spLocks noChangeArrowheads="1"/>
          </p:cNvSpPr>
          <p:nvPr/>
        </p:nvSpPr>
        <p:spPr bwMode="auto">
          <a:xfrm>
            <a:off x="4460875" y="5613400"/>
            <a:ext cx="2916238" cy="923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Lembre-se: </a:t>
            </a:r>
            <a:r>
              <a:rPr lang="pt-BR" altLang="pt-BR" sz="1800">
                <a:latin typeface="Arial" panose="020B0604020202020204" pitchFamily="34" charset="0"/>
              </a:rPr>
              <a:t>Criar a linha do projeto casa e recuar tarefas</a:t>
            </a:r>
          </a:p>
        </p:txBody>
      </p:sp>
      <p:sp>
        <p:nvSpPr>
          <p:cNvPr id="20487" name="CaixaDeTexto 10"/>
          <p:cNvSpPr txBox="1">
            <a:spLocks noChangeArrowheads="1"/>
          </p:cNvSpPr>
          <p:nvPr/>
        </p:nvSpPr>
        <p:spPr bwMode="auto">
          <a:xfrm>
            <a:off x="160338" y="5613400"/>
            <a:ext cx="4103687" cy="9286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Lembre-se: </a:t>
            </a:r>
            <a:r>
              <a:rPr lang="pt-BR" altLang="pt-BR" sz="1800">
                <a:latin typeface="Arial" panose="020B0604020202020204" pitchFamily="34" charset="0"/>
              </a:rPr>
              <a:t>Vincular um projeto consiste em estabelecer uma dependência entre as tarefas</a:t>
            </a:r>
          </a:p>
        </p:txBody>
      </p:sp>
      <p:sp>
        <p:nvSpPr>
          <p:cNvPr id="2" name="Elipse 1"/>
          <p:cNvSpPr/>
          <p:nvPr/>
        </p:nvSpPr>
        <p:spPr>
          <a:xfrm>
            <a:off x="4225772" y="2988866"/>
            <a:ext cx="850283" cy="362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650913" y="1392237"/>
            <a:ext cx="65103" cy="1585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5918994" y="4178197"/>
            <a:ext cx="9366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7164288" y="4321865"/>
            <a:ext cx="1582837" cy="1000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816"/>
            <a:ext cx="9144000" cy="4836367"/>
          </a:xfrm>
          <a:prstGeom prst="rect">
            <a:avLst/>
          </a:prstGeom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9864774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Dependências entre tarefas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055688"/>
            <a:ext cx="7848600" cy="5002212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903914" y="4706046"/>
            <a:ext cx="230346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200" dirty="0">
                <a:latin typeface="Arial" panose="020B0604020202020204" pitchFamily="34" charset="0"/>
              </a:rPr>
              <a:t>Clicar sobre a Tarefa / Botão esquerdo na planilha/ </a:t>
            </a: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200" dirty="0">
                <a:latin typeface="Arial" panose="020B0604020202020204" pitchFamily="34" charset="0"/>
              </a:rPr>
              <a:t>Predecessoras..</a:t>
            </a:r>
            <a:r>
              <a:rPr lang="pt-BR" altLang="pt-BR" sz="1200" dirty="0" err="1">
                <a:latin typeface="Arial" panose="020B0604020202020204" pitchFamily="34" charset="0"/>
              </a:rPr>
              <a:t>etc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843808" y="3429001"/>
            <a:ext cx="1008062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79389" y="2851944"/>
            <a:ext cx="2664419" cy="720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323850" y="-26988"/>
            <a:ext cx="7848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Libre – Instalação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7935"/>
            <a:ext cx="7848600" cy="93610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Atenção: Atividade inicial -&gt; Instalar .</a:t>
            </a:r>
            <a:r>
              <a:rPr lang="pt-BR" altLang="pt-B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r>
              <a:rPr lang="pt-BR" alt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ctr">
              <a:buNone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https://sourceforge.net/projects/projectlibre/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-6300" b="24401"/>
          <a:stretch/>
        </p:blipFill>
        <p:spPr>
          <a:xfrm>
            <a:off x="3576312" y="3116858"/>
            <a:ext cx="4517572" cy="2808312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V="1">
            <a:off x="1775757" y="5173680"/>
            <a:ext cx="1728192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3528070" y="4921652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Duração das tarefas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Unidade padrão: </a:t>
            </a:r>
            <a:r>
              <a:rPr lang="pt-BR" sz="1800" b="1" u="sng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Dias D ou d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Minutos – M ou m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Horas – H ou h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Semanas – S ou 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Meses – Me ou me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Duração corrida: </a:t>
            </a: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é o tempo que a tarefa levará para ser concluída, considerando </a:t>
            </a:r>
            <a:r>
              <a:rPr lang="pt-BR" sz="1800" b="1" u="sng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24 horas de trabalho por dia</a:t>
            </a: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sete dias da semana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Minutos – md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Horas – hd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Semanas – sd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Meses – med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370" t="23217" r="11413" b="24435"/>
          <a:stretch/>
        </p:blipFill>
        <p:spPr>
          <a:xfrm>
            <a:off x="4084199" y="4149080"/>
            <a:ext cx="4278751" cy="253221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084199" y="6165304"/>
            <a:ext cx="243201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de seta reta 5"/>
          <p:cNvCxnSpPr>
            <a:endCxn id="4" idx="1"/>
          </p:cNvCxnSpPr>
          <p:nvPr/>
        </p:nvCxnSpPr>
        <p:spPr>
          <a:xfrm>
            <a:off x="2843808" y="4149080"/>
            <a:ext cx="1596552" cy="2068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" y="1840076"/>
            <a:ext cx="9144000" cy="4895193"/>
          </a:xfrm>
          <a:prstGeom prst="rect">
            <a:avLst/>
          </a:prstGeom>
        </p:spPr>
      </p:pic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Marcos do Projeto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Definição de Marcos do Projeto:</a:t>
            </a:r>
          </a:p>
          <a:p>
            <a:pPr algn="r"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Botão esquerdo / Informações sobre a tarefa / Avançadas / Marcar tarefa como </a:t>
            </a:r>
            <a:r>
              <a:rPr lang="pt-BR" altLang="pt-BR" sz="18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3796" name="Grupo 16"/>
          <p:cNvGrpSpPr>
            <a:grpSpLocks/>
          </p:cNvGrpSpPr>
          <p:nvPr/>
        </p:nvGrpSpPr>
        <p:grpSpPr bwMode="auto">
          <a:xfrm>
            <a:off x="4474369" y="1944471"/>
            <a:ext cx="3260811" cy="3101945"/>
            <a:chOff x="6300787" y="3081452"/>
            <a:chExt cx="3260811" cy="3101945"/>
          </a:xfrm>
        </p:grpSpPr>
        <p:cxnSp>
          <p:nvCxnSpPr>
            <p:cNvPr id="19" name="Conector de seta reta 18"/>
            <p:cNvCxnSpPr/>
            <p:nvPr/>
          </p:nvCxnSpPr>
          <p:spPr>
            <a:xfrm>
              <a:off x="9561598" y="3081452"/>
              <a:ext cx="0" cy="31019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/>
            <p:cNvSpPr/>
            <p:nvPr/>
          </p:nvSpPr>
          <p:spPr>
            <a:xfrm>
              <a:off x="6300787" y="4868863"/>
              <a:ext cx="2016125" cy="5762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pt-BR" altLang="pt-BR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Conector de seta reta 9"/>
          <p:cNvCxnSpPr/>
          <p:nvPr/>
        </p:nvCxnSpPr>
        <p:spPr bwMode="auto">
          <a:xfrm flipH="1">
            <a:off x="6490494" y="1937234"/>
            <a:ext cx="1033834" cy="1923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212938" y="4646693"/>
            <a:ext cx="2823557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000" b="1" dirty="0">
                <a:latin typeface="Arial" panose="020B0604020202020204" pitchFamily="34" charset="0"/>
              </a:rPr>
              <a:t>Marco: representação das entregas – associado a WBS</a:t>
            </a: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endParaRPr lang="pt-BR" altLang="pt-BR" sz="10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000" dirty="0">
                <a:latin typeface="Arial" panose="020B0604020202020204" pitchFamily="34" charset="0"/>
              </a:rPr>
              <a:t>Tb pode ser feito com Duração = 0 dias</a:t>
            </a: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endParaRPr lang="pt-BR" altLang="pt-BR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41" y="1602772"/>
            <a:ext cx="8076656" cy="4258220"/>
          </a:xfrm>
          <a:prstGeom prst="rect">
            <a:avLst/>
          </a:prstGeom>
        </p:spPr>
      </p:pic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Folga Livre e Folga Total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Inserir Coluna: Botão esquerdo / Livre Slack/ Start Slack</a:t>
            </a:r>
            <a:endParaRPr lang="pt-BR" altLang="pt-BR" sz="1800" b="1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3746600" y="2736736"/>
            <a:ext cx="2016125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pt-BR" altLang="pt-B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H="1">
            <a:off x="4572000" y="3286333"/>
            <a:ext cx="208434" cy="445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227763" y="3716338"/>
            <a:ext cx="2303462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000" b="1" dirty="0">
                <a:latin typeface="Arial" panose="020B0604020202020204" pitchFamily="34" charset="0"/>
              </a:rPr>
              <a:t>Folga Livre: </a:t>
            </a:r>
            <a:r>
              <a:rPr lang="pt-BR" altLang="pt-BR" sz="1000" dirty="0">
                <a:latin typeface="Arial" panose="020B0604020202020204" pitchFamily="34" charset="0"/>
              </a:rPr>
              <a:t>É a quantidade de tempo que uma atividade pode atrasar sem atrasar as atividades sucessoras.</a:t>
            </a: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endParaRPr lang="pt-BR" altLang="pt-BR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r>
              <a:rPr lang="pt-BR" altLang="pt-BR" sz="1000" b="1" dirty="0">
                <a:latin typeface="Arial" panose="020B0604020202020204" pitchFamily="34" charset="0"/>
              </a:rPr>
              <a:t>Folga Total: </a:t>
            </a:r>
            <a:r>
              <a:rPr lang="pt-BR" altLang="pt-BR" sz="1000" dirty="0">
                <a:latin typeface="Arial" panose="020B0604020202020204" pitchFamily="34" charset="0"/>
              </a:rPr>
              <a:t>É a quantidade de tempo que uma atividade pode atrasar sem atrasar a data do projeto. </a:t>
            </a:r>
          </a:p>
          <a:p>
            <a:pPr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Wingdings 3" panose="05040102010807070707" pitchFamily="18" charset="2"/>
              <a:buChar char="_"/>
            </a:pPr>
            <a:endParaRPr lang="pt-BR" altLang="pt-BR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2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323850" y="794"/>
            <a:ext cx="7848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Libre – Tutorial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7848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Panorama geral:</a:t>
            </a:r>
            <a:endParaRPr lang="pt-BR" altLang="pt-BR" sz="25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ctr">
              <a:buNone/>
            </a:pPr>
            <a:r>
              <a:rPr lang="pt-BR" altLang="pt-BR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https://youtu.be/9xwR4JCBaIU</a:t>
            </a:r>
            <a:endParaRPr lang="pt-BR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alt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Playlist</a:t>
            </a:r>
            <a:r>
              <a:rPr lang="pt-BR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(em português): </a:t>
            </a:r>
            <a:r>
              <a:rPr lang="pt-BR" altLang="pt-BR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https://www.youtube.com/playlist?list=PLBCBlFwBCYWrFqO29pjgoXLtVvBTOqHt2</a:t>
            </a:r>
            <a:endParaRPr lang="pt-BR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alt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Playlist</a:t>
            </a:r>
            <a:r>
              <a:rPr lang="pt-BR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(em inglês): </a:t>
            </a:r>
            <a:r>
              <a:rPr lang="pt-BR" altLang="pt-BR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https://www.youtube.com/channel/UCpvll2xkdgLkj9cWQ2hm4PA</a:t>
            </a:r>
            <a:endParaRPr lang="pt-BR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000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Duração das tarefas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908050"/>
            <a:ext cx="7370763" cy="11430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		Duração =          Trabalho</a:t>
            </a: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		     Unidade de Recurso</a:t>
            </a: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upo 7"/>
          <p:cNvGrpSpPr>
            <a:grpSpLocks/>
          </p:cNvGrpSpPr>
          <p:nvPr/>
        </p:nvGrpSpPr>
        <p:grpSpPr bwMode="auto">
          <a:xfrm>
            <a:off x="2124075" y="877888"/>
            <a:ext cx="4176713" cy="966787"/>
            <a:chOff x="2123728" y="908720"/>
            <a:chExt cx="4176464" cy="967507"/>
          </a:xfrm>
        </p:grpSpPr>
        <p:cxnSp>
          <p:nvCxnSpPr>
            <p:cNvPr id="5" name="Conector reto 4"/>
            <p:cNvCxnSpPr/>
            <p:nvPr/>
          </p:nvCxnSpPr>
          <p:spPr>
            <a:xfrm>
              <a:off x="3563505" y="1269350"/>
              <a:ext cx="23049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ângulo 6"/>
            <p:cNvSpPr/>
            <p:nvPr/>
          </p:nvSpPr>
          <p:spPr>
            <a:xfrm>
              <a:off x="2123728" y="908720"/>
              <a:ext cx="4176464" cy="96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514350" y="2492375"/>
            <a:ext cx="780256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Duração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=</a:t>
            </a:r>
            <a:r>
              <a:rPr lang="en-US" sz="2000" dirty="0"/>
              <a:t> </a:t>
            </a:r>
            <a:r>
              <a:rPr lang="en-US" sz="2000" dirty="0" err="1"/>
              <a:t>intervalo</a:t>
            </a:r>
            <a:r>
              <a:rPr lang="en-US" sz="2000" dirty="0"/>
              <a:t> de tempo entre o </a:t>
            </a:r>
            <a:r>
              <a:rPr lang="en-US" sz="2000" dirty="0" err="1"/>
              <a:t>início</a:t>
            </a:r>
            <a:r>
              <a:rPr lang="en-US" sz="2000" dirty="0"/>
              <a:t> e o </a:t>
            </a:r>
            <a:r>
              <a:rPr lang="en-US" sz="2000" dirty="0" err="1"/>
              <a:t>término</a:t>
            </a:r>
            <a:r>
              <a:rPr lang="en-US" sz="2000" dirty="0"/>
              <a:t> de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tarefa</a:t>
            </a: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Trabalho</a:t>
            </a:r>
            <a:r>
              <a:rPr lang="en-US" sz="2000" b="1" dirty="0">
                <a:solidFill>
                  <a:srgbClr val="002060"/>
                </a:solidFill>
              </a:rPr>
              <a:t> = </a:t>
            </a:r>
            <a:r>
              <a:rPr lang="en-US" sz="2000" dirty="0" err="1"/>
              <a:t>quantidade</a:t>
            </a:r>
            <a:r>
              <a:rPr lang="en-US" sz="2000" dirty="0"/>
              <a:t> de </a:t>
            </a:r>
            <a:r>
              <a:rPr lang="en-US" sz="2000" dirty="0" err="1"/>
              <a:t>empenho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unidade</a:t>
            </a:r>
            <a:r>
              <a:rPr lang="en-US" sz="2000" dirty="0"/>
              <a:t> de tempo (horas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dias</a:t>
            </a:r>
            <a:r>
              <a:rPr lang="en-US" sz="2000" dirty="0"/>
              <a:t>) para que um </a:t>
            </a:r>
            <a:r>
              <a:rPr lang="en-US" sz="2000" dirty="0" err="1"/>
              <a:t>recurso</a:t>
            </a:r>
            <a:r>
              <a:rPr lang="en-US" sz="2000" dirty="0"/>
              <a:t> </a:t>
            </a:r>
            <a:r>
              <a:rPr lang="en-US" sz="2000" dirty="0" err="1"/>
              <a:t>conclua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tarefa</a:t>
            </a: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Unidade</a:t>
            </a:r>
            <a:r>
              <a:rPr lang="en-US" sz="2000" b="1" dirty="0">
                <a:solidFill>
                  <a:srgbClr val="002060"/>
                </a:solidFill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</a:rPr>
              <a:t>Recurso</a:t>
            </a:r>
            <a:r>
              <a:rPr lang="en-US" sz="2000" b="1" dirty="0">
                <a:solidFill>
                  <a:srgbClr val="002060"/>
                </a:solidFill>
              </a:rPr>
              <a:t> = </a:t>
            </a:r>
            <a:r>
              <a:rPr lang="en-US" sz="2000" dirty="0" err="1"/>
              <a:t>quantidade</a:t>
            </a:r>
            <a:r>
              <a:rPr lang="en-US" sz="2000" dirty="0"/>
              <a:t> de tempo </a:t>
            </a:r>
            <a:r>
              <a:rPr lang="en-US" sz="2000" dirty="0" err="1"/>
              <a:t>disponível</a:t>
            </a:r>
            <a:r>
              <a:rPr lang="en-US" sz="2000" dirty="0"/>
              <a:t> de um </a:t>
            </a:r>
            <a:r>
              <a:rPr lang="en-US" sz="2000" dirty="0" err="1"/>
              <a:t>recurso</a:t>
            </a:r>
            <a:r>
              <a:rPr lang="en-US" sz="2000" dirty="0"/>
              <a:t>, </a:t>
            </a:r>
            <a:r>
              <a:rPr lang="en-US" sz="2000" dirty="0" err="1"/>
              <a:t>conforme</a:t>
            </a:r>
            <a:r>
              <a:rPr lang="en-US" sz="2000" dirty="0"/>
              <a:t> </a:t>
            </a:r>
            <a:r>
              <a:rPr lang="en-US" sz="2000" dirty="0" err="1"/>
              <a:t>calendário</a:t>
            </a:r>
            <a:r>
              <a:rPr lang="en-US" sz="2000" dirty="0"/>
              <a:t> de </a:t>
            </a:r>
            <a:r>
              <a:rPr lang="en-US" sz="2000" dirty="0" err="1"/>
              <a:t>recursos</a:t>
            </a: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Recursos são pessoas, equipamentos e materiais necessários para realizar uma tarefa em um projeto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 b="1" u="sng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Pessoas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Indivíduo identificado pelo nome: José, Pedro, João, etc.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Indivíduo identificado pela função: pintor, programador, etc.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Grupo de pessoas com conhecimento comum (não importa quem irá desempenhar a tarefa contanto que tenha o conhecimento requerido): eletricistas, pedreiros, etc.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 b="1" u="sng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Equipamentos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Exemplos: computadores, impressoras, copiadoras, veículos de frota, caminhões de mudança</a:t>
            </a:r>
          </a:p>
          <a:p>
            <a:pPr marL="0" indent="0" algn="just"/>
            <a:endParaRPr lang="pt-BR" altLang="pt-BR" sz="2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 b="1" u="sng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Recurso material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Materiais de consumo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Exemplos: madeira, pregos, concreto, etc.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Recurso custo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Exemplo: pagamento de uma mensalidade de aluguel de um equipamento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altLang="pt-BR" sz="1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 b="1" u="sng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Project foca em dois aspectos do recurso: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Disponibilidade: </a:t>
            </a: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 quanto e quando um recurso pode trabalhar em uma tarefa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Custo: </a:t>
            </a:r>
            <a:r>
              <a:rPr lang="pt-BR" altLang="pt-BR"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quanto de dinheiro será necessário pagar por esse recurso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altLang="pt-BR" sz="1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pt-BR" altLang="pt-BR" sz="2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recursos do Projeto</a:t>
            </a:r>
          </a:p>
        </p:txBody>
      </p:sp>
      <p:pic>
        <p:nvPicPr>
          <p:cNvPr id="2867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35025"/>
            <a:ext cx="8396288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recursos do Projeto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marL="0" indent="0" algn="just" eaLnBrk="1" hangingPunct="1">
              <a:lnSpc>
                <a:spcPts val="3600"/>
              </a:lnSpc>
              <a:spcBef>
                <a:spcPct val="0"/>
              </a:spcBef>
              <a:buClr>
                <a:srgbClr val="7F7F7F"/>
              </a:buClr>
              <a:buSzPct val="80000"/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</a:rPr>
              <a:t>Para trabalho em Percentual ou decimal :</a:t>
            </a:r>
          </a:p>
          <a:p>
            <a:pPr marL="0" indent="0" algn="just" eaLnBrk="1" hangingPunct="1">
              <a:lnSpc>
                <a:spcPts val="3600"/>
              </a:lnSpc>
              <a:spcBef>
                <a:spcPct val="0"/>
              </a:spcBef>
              <a:buClr>
                <a:srgbClr val="7F7F7F"/>
              </a:buClr>
              <a:buSzPct val="80000"/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</a:rPr>
              <a:t>Ferramentas / Opções / Cronograma / Mostrar unidades em Decimal ou Porcentagem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altLang="pt-BR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93950"/>
            <a:ext cx="487997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5003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4284663" y="3500438"/>
            <a:ext cx="1150937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4500563" y="3716338"/>
            <a:ext cx="431800" cy="2592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276600" y="2781300"/>
            <a:ext cx="863600" cy="3527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recursos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Arial" panose="020B0604020202020204" pitchFamily="34" charset="0"/>
              <a:buNone/>
            </a:pPr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Exercício: 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inserir recursos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altLang="pt-BR" sz="18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412875"/>
            <a:ext cx="86629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3"/>
          <p:cNvSpPr>
            <a:spLocks noGrp="1"/>
          </p:cNvSpPr>
          <p:nvPr>
            <p:ph type="subTitle" idx="1"/>
          </p:nvPr>
        </p:nvSpPr>
        <p:spPr>
          <a:xfrm>
            <a:off x="1258888" y="2420938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 E DEFINIÇÕES INICIAIS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do Projeto e Tarefas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49325"/>
            <a:ext cx="7848600" cy="500062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>
                <a:srgbClr val="7F7F7F"/>
              </a:buClr>
              <a:buSzPct val="80000"/>
              <a:buFont typeface="Arial" panose="020B0604020202020204" pitchFamily="34" charset="0"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Exercício: </a:t>
            </a:r>
            <a:r>
              <a:rPr lang="pt-BR" altLang="pt-BR" sz="1800">
                <a:latin typeface="Arial" panose="020B0604020202020204" pitchFamily="34" charset="0"/>
              </a:rPr>
              <a:t>atribuir recursos na planilha de tarefas (GANTT)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altLang="pt-BR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756126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334963" y="-100013"/>
            <a:ext cx="7837487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Libre -&gt; MS Project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25538"/>
            <a:ext cx="7848600" cy="5000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Project Libre é similar ao MS Project, de uso fácil, auxilia no controle de tarefas complexas, possibilitando: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Organizar o </a:t>
            </a:r>
            <a:r>
              <a:rPr 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trabalho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ajudando na organização dos detalhes que precisam ser feitos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Agendar </a:t>
            </a:r>
            <a:r>
              <a:rPr 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que devem ser alcançadas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Agendar as </a:t>
            </a:r>
            <a:r>
              <a:rPr 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tarefas nas sequências corretas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Alocar </a:t>
            </a:r>
            <a:r>
              <a:rPr 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e custos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agendá-los de forma correta evitando superalocação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de execução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de forma a cumprir o orçamento estipulado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Preparar </a:t>
            </a:r>
            <a:r>
              <a:rPr 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relatórios explicativos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os clientes, gerentes, trabalhadores e fornecedores</a:t>
            </a: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395288" y="-36513"/>
            <a:ext cx="7848600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Diagrama de </a:t>
            </a:r>
            <a:r>
              <a:rPr lang="pt-BR" altLang="pt-BR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endParaRPr lang="pt-BR" alt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25538"/>
            <a:ext cx="7848600" cy="5000625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diagrama de </a:t>
            </a:r>
            <a:r>
              <a:rPr lang="pt-BR" altLang="pt-BR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Gantt</a:t>
            </a: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(ou mapa de </a:t>
            </a:r>
            <a:r>
              <a:rPr lang="pt-BR" altLang="pt-BR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Gantt</a:t>
            </a: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é um gráfico usado para ilustrar o </a:t>
            </a:r>
            <a:r>
              <a:rPr lang="pt-BR" alt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avanço das diferentes etapas de um projeto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intervalos de tempo representando o início e fim de cada fase aparecem como </a:t>
            </a:r>
            <a:r>
              <a:rPr lang="pt-BR" alt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barras coloridas sobre o eixo horizontal do gráfico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Desenvolvido em 1917 pelo engenheiro mecânico Henry </a:t>
            </a:r>
            <a:r>
              <a:rPr lang="pt-BR" altLang="pt-BR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Gantt</a:t>
            </a: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esse gráfico é utilizado como uma ferramenta de controle de produção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Nele podem ser </a:t>
            </a:r>
            <a:r>
              <a:rPr lang="pt-BR" alt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visualizadas as tarefas, bem como o tempo para cumpri-las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 permite, ainda, avaliar </a:t>
            </a:r>
            <a:r>
              <a:rPr lang="pt-BR" altLang="pt-BR" sz="18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custos do projeto, resultante do consumo de recursos</a:t>
            </a: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necessários à conclusão de cada uma das tarefas</a:t>
            </a:r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t-BR" alt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19" y="1446816"/>
            <a:ext cx="5688632" cy="5141372"/>
          </a:xfrm>
          <a:prstGeom prst="rect">
            <a:avLst/>
          </a:prstGeom>
        </p:spPr>
      </p:pic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68516" y="132214"/>
            <a:ext cx="9116119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Cronograma e Definições Iniciais</a:t>
            </a:r>
            <a:b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836613"/>
            <a:ext cx="7848600" cy="52895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 início -  </a:t>
            </a:r>
            <a:r>
              <a:rPr lang="pt-BR" alt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Projeto /Novo Projeto/ Projetos Informação</a:t>
            </a:r>
          </a:p>
          <a:p>
            <a:pPr marL="0" indent="0" algn="just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CaixaDeTexto 6"/>
          <p:cNvSpPr txBox="1">
            <a:spLocks noChangeArrowheads="1"/>
          </p:cNvSpPr>
          <p:nvPr/>
        </p:nvSpPr>
        <p:spPr bwMode="auto">
          <a:xfrm>
            <a:off x="6840351" y="4813198"/>
            <a:ext cx="2447925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Digite data de Início: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???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4626576" y="4119240"/>
            <a:ext cx="2735858" cy="643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1475656" y="2132856"/>
            <a:ext cx="823044" cy="412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3821037" y="2339231"/>
            <a:ext cx="619727" cy="801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1628800"/>
            <a:ext cx="6306715" cy="4800634"/>
          </a:xfrm>
          <a:prstGeom prst="rect">
            <a:avLst/>
          </a:prstGeom>
        </p:spPr>
      </p:pic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336101" y="-211027"/>
            <a:ext cx="7848600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Definindo - Tipo de calendário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765175"/>
            <a:ext cx="7848600" cy="53609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Menu / Projetos / Calendário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calendário pode ser: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 b="1" u="sng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Padrão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 horas</a:t>
            </a:r>
          </a:p>
          <a:p>
            <a:pPr marL="0" indent="0" algn="just">
              <a:lnSpc>
                <a:spcPct val="150000"/>
              </a:lnSpc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Período noturno</a:t>
            </a:r>
          </a:p>
          <a:p>
            <a:pPr marL="0" indent="0" algn="just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260401" y="6249253"/>
            <a:ext cx="1008063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>
            <a:off x="1469654" y="2132856"/>
            <a:ext cx="2310258" cy="16659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>
            <a:off x="4764432" y="2540025"/>
            <a:ext cx="651645" cy="3524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5268464" y="3798788"/>
            <a:ext cx="1991310" cy="2517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ubtítulo 3"/>
          <p:cNvSpPr>
            <a:spLocks noGrp="1"/>
          </p:cNvSpPr>
          <p:nvPr>
            <p:ph type="subTitle" idx="1"/>
          </p:nvPr>
        </p:nvSpPr>
        <p:spPr>
          <a:xfrm>
            <a:off x="1116013" y="2060575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TAREFAS: DEPENDÊNCIAS E RECURSOS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7848600" cy="1143001"/>
          </a:xfrm>
        </p:spPr>
        <p:txBody>
          <a:bodyPr/>
          <a:lstStyle/>
          <a:p>
            <a:pPr algn="l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Tarefas do Projeto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65100" y="908050"/>
            <a:ext cx="7848600" cy="50006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Exercício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Inserir as tarefas,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Podem levar em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consideração os pacotes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trabalho para WBS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Utilizar </a:t>
            </a:r>
            <a:r>
              <a:rPr lang="pt-BR" altLang="pt-BR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Identação</a:t>
            </a:r>
            <a:endParaRPr lang="pt-BR" altLang="pt-B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184775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1081</Words>
  <Application>Microsoft Office PowerPoint</Application>
  <PresentationFormat>Apresentação na tela (4:3)</PresentationFormat>
  <Paragraphs>178</Paragraphs>
  <Slides>30</Slides>
  <Notes>0</Notes>
  <HiddenSlides>7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Verdana</vt:lpstr>
      <vt:lpstr>Wingdings 3</vt:lpstr>
      <vt:lpstr>Tema do Office</vt:lpstr>
      <vt:lpstr>PRO 3475 – Gestão de Projetos</vt:lpstr>
      <vt:lpstr>Project Libre – Instalação</vt:lpstr>
      <vt:lpstr>Apresentação do PowerPoint</vt:lpstr>
      <vt:lpstr>Project Libre -&gt; MS Project</vt:lpstr>
      <vt:lpstr>Diagrama de Gantt</vt:lpstr>
      <vt:lpstr>Cronograma e Definições Iniciais </vt:lpstr>
      <vt:lpstr>Definindo - Tipo de calendário</vt:lpstr>
      <vt:lpstr>Apresentação do PowerPoint</vt:lpstr>
      <vt:lpstr>Tarefas do Projeto</vt:lpstr>
      <vt:lpstr>Diagrama de Gantt –       em andamento</vt:lpstr>
      <vt:lpstr>EAP (nível de pacote de trabalho)</vt:lpstr>
      <vt:lpstr>EAP (nível de pacote de trabalho)</vt:lpstr>
      <vt:lpstr>Duração das tarefas do Projeto</vt:lpstr>
      <vt:lpstr>Duração das tarefas do Projeto</vt:lpstr>
      <vt:lpstr>Vinculando tarefas do Projeto</vt:lpstr>
      <vt:lpstr>Relacionamento tarefas do Projeto</vt:lpstr>
      <vt:lpstr>Vínculo entre Tarefas do Projeto</vt:lpstr>
      <vt:lpstr>Vinculando tarefas do Projeto</vt:lpstr>
      <vt:lpstr>Dependências entre tarefas</vt:lpstr>
      <vt:lpstr>Duração das tarefas do Projeto</vt:lpstr>
      <vt:lpstr>Marcos do Projeto</vt:lpstr>
      <vt:lpstr>Folga Livre e Folga Total</vt:lpstr>
      <vt:lpstr>Project Libre – Tutorial</vt:lpstr>
      <vt:lpstr>Duração das tarefas do Projeto</vt:lpstr>
      <vt:lpstr>Recursos</vt:lpstr>
      <vt:lpstr>Recursos</vt:lpstr>
      <vt:lpstr>Planilha de recursos do Projeto</vt:lpstr>
      <vt:lpstr>Planilha de recursos do Projeto</vt:lpstr>
      <vt:lpstr>Planilha de recursos</vt:lpstr>
      <vt:lpstr>Recursos do Projeto e Tarefas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Projetos</dc:title>
  <dc:subject>Project - Aula 1</dc:subject>
  <dc:creator>Aline Sacchi Homrich</dc:creator>
  <cp:lastModifiedBy>Margareth</cp:lastModifiedBy>
  <cp:revision>293</cp:revision>
  <dcterms:created xsi:type="dcterms:W3CDTF">2010-08-03T13:32:52Z</dcterms:created>
  <dcterms:modified xsi:type="dcterms:W3CDTF">2023-04-19T12:55:10Z</dcterms:modified>
</cp:coreProperties>
</file>