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694" r:id="rId3"/>
    <p:sldId id="543" r:id="rId4"/>
    <p:sldId id="695" r:id="rId5"/>
    <p:sldId id="275" r:id="rId6"/>
    <p:sldId id="698" r:id="rId7"/>
    <p:sldId id="699" r:id="rId8"/>
    <p:sldId id="670" r:id="rId9"/>
    <p:sldId id="671" r:id="rId10"/>
    <p:sldId id="774" r:id="rId11"/>
    <p:sldId id="773" r:id="rId12"/>
    <p:sldId id="719" r:id="rId13"/>
    <p:sldId id="777" r:id="rId14"/>
    <p:sldId id="720" r:id="rId15"/>
    <p:sldId id="702" r:id="rId16"/>
    <p:sldId id="772" r:id="rId17"/>
    <p:sldId id="704" r:id="rId18"/>
    <p:sldId id="778" r:id="rId19"/>
    <p:sldId id="707" r:id="rId20"/>
    <p:sldId id="711" r:id="rId21"/>
    <p:sldId id="715" r:id="rId22"/>
    <p:sldId id="712" r:id="rId23"/>
    <p:sldId id="713" r:id="rId24"/>
    <p:sldId id="714" r:id="rId25"/>
    <p:sldId id="716" r:id="rId26"/>
    <p:sldId id="717" r:id="rId27"/>
    <p:sldId id="718" r:id="rId28"/>
    <p:sldId id="779" r:id="rId29"/>
    <p:sldId id="780" r:id="rId30"/>
    <p:sldId id="781" r:id="rId31"/>
    <p:sldId id="783" r:id="rId32"/>
    <p:sldId id="785" r:id="rId33"/>
    <p:sldId id="721" r:id="rId34"/>
    <p:sldId id="658" r:id="rId35"/>
    <p:sldId id="722" r:id="rId36"/>
  </p:sldIdLst>
  <p:sldSz cx="9144000" cy="6858000" type="screen4x3"/>
  <p:notesSz cx="6881813" cy="100155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39F"/>
    <a:srgbClr val="993366"/>
    <a:srgbClr val="003399"/>
    <a:srgbClr val="006666"/>
    <a:srgbClr val="00FFCC"/>
    <a:srgbClr val="0033CC"/>
    <a:srgbClr val="0033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6576" autoAdjust="0"/>
  </p:normalViewPr>
  <p:slideViewPr>
    <p:cSldViewPr>
      <p:cViewPr varScale="1">
        <p:scale>
          <a:sx n="101" d="100"/>
          <a:sy n="101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252"/>
    </p:cViewPr>
  </p:sorterViewPr>
  <p:notesViewPr>
    <p:cSldViewPr>
      <p:cViewPr varScale="1">
        <p:scale>
          <a:sx n="82" d="100"/>
          <a:sy n="82" d="100"/>
        </p:scale>
        <p:origin x="3948" y="96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r">
              <a:defRPr sz="1200"/>
            </a:lvl1pPr>
          </a:lstStyle>
          <a:p>
            <a:fld id="{6B471612-3674-4C3D-8DF0-581BEC452E6C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r">
              <a:defRPr sz="1200"/>
            </a:lvl1pPr>
          </a:lstStyle>
          <a:p>
            <a:fld id="{36881A51-1086-48B2-8BFC-711D50E3BF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1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7381"/>
            <a:ext cx="5505450" cy="45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3023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13023"/>
            <a:ext cx="2982119" cy="5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1333A2-A549-406C-9C00-D030AC265D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832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69A3C-D5A8-4BE5-A668-ED8D45FEFCB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7381"/>
            <a:ext cx="5046663" cy="45069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54B074-CD88-4322-8F51-4DD68E39F872}" type="slidenum">
              <a:rPr lang="pt-BR" altLang="pt-BR"/>
              <a:pPr>
                <a:spcBef>
                  <a:spcPct val="0"/>
                </a:spcBef>
              </a:pPr>
              <a:t>31</a:t>
            </a:fld>
            <a:endParaRPr lang="pt-BR" altLang="pt-BR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0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4996D-AFC2-4D89-B1F4-ED9F9DCD7EAE}" type="slidenum">
              <a:rPr lang="pt-BR" altLang="pt-BR"/>
              <a:pPr>
                <a:spcBef>
                  <a:spcPct val="0"/>
                </a:spcBef>
              </a:pPr>
              <a:t>32</a:t>
            </a:fld>
            <a:endParaRPr lang="pt-BR" altLang="pt-BR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3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57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43FD1F-A807-4722-992A-160CCD25664C}" type="slidenum">
              <a:rPr lang="pt-BR" altLang="pt-BR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UY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10585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333A2-A549-406C-9C00-D030AC265DD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8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07CC3-76FA-45CA-9BBD-72794D006242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7381"/>
            <a:ext cx="5046663" cy="45069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F2AEE-CDC9-42B5-B503-50051516498C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7381"/>
            <a:ext cx="5046663" cy="45069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351C5-40E1-4C28-B7FD-56FC82CF5472}" type="slidenum">
              <a:rPr lang="pt-BR" altLang="pt-BR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8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FCA65-4CEB-4CE2-AB98-D975F04BB11A}" type="slidenum">
              <a:rPr lang="pt-BR" altLang="pt-BR"/>
              <a:pPr>
                <a:spcBef>
                  <a:spcPct val="0"/>
                </a:spcBef>
              </a:pPr>
              <a:t>29</a:t>
            </a:fld>
            <a:endParaRPr lang="pt-BR" altLang="pt-BR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8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039E02-7A9A-46BD-9F70-A0481A4C1B81}" type="slidenum">
              <a:rPr lang="pt-BR" altLang="pt-BR"/>
              <a:pPr>
                <a:spcBef>
                  <a:spcPct val="0"/>
                </a:spcBef>
              </a:pPr>
              <a:t>30</a:t>
            </a:fld>
            <a:endParaRPr lang="pt-BR" altLang="pt-BR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2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CDBCD9-8698-474B-9675-15AA95E7549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8813-8E1B-4E73-BF19-8E7D5D67B34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09E38-2FE8-4516-AF9C-BC7DA56E0EC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5F75-CE1B-4C68-9808-89CA56810BF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637A74C-846F-48F3-9DA1-25E73F1EB8C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77CCA-EB38-48CE-9E4E-2FCC8BD827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1FE6F-C129-4A76-9C16-270ADB1168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0FA7-0E30-4BD6-90BC-D3D3C35A842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33567-590A-4E2F-9B36-BF4429C046E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20E8-AACE-4C0C-82EC-E0782D5A9F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B8FEF4D-8443-48FB-9D67-8D616F95FD2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FEB5F8-0949-462E-99AD-C2CDFDD7CB3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017943/figure/fig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560" y="5034326"/>
            <a:ext cx="6400800" cy="141901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Profa. Gerusa Figueiredo</a:t>
            </a:r>
          </a:p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Instituto de Medicina Tropical</a:t>
            </a:r>
          </a:p>
          <a:p>
            <a:pPr algn="ctr" eaLnBrk="1" hangingPunct="1">
              <a:buNone/>
            </a:pPr>
            <a:r>
              <a:rPr lang="pt-BR" sz="1600" b="1" dirty="0">
                <a:solidFill>
                  <a:schemeClr val="tx1"/>
                </a:solidFill>
              </a:rPr>
              <a:t>Universidade de São Paulo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sz="4000" b="1" dirty="0">
                <a:solidFill>
                  <a:schemeClr val="bg1"/>
                </a:solidFill>
                <a:latin typeface="+mn-lt"/>
              </a:rPr>
              <a:t>Epidemiologia e Controle da Tuberculose</a:t>
            </a:r>
          </a:p>
        </p:txBody>
      </p:sp>
      <p:sp>
        <p:nvSpPr>
          <p:cNvPr id="17412" name="CaixaDeTexto 3"/>
          <p:cNvSpPr txBox="1">
            <a:spLocks noChangeArrowheads="1"/>
          </p:cNvSpPr>
          <p:nvPr/>
        </p:nvSpPr>
        <p:spPr bwMode="auto">
          <a:xfrm>
            <a:off x="1403648" y="3258850"/>
            <a:ext cx="64807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+mn-lt"/>
              </a:rPr>
              <a:t>Disciplina: IMT 2005</a:t>
            </a:r>
          </a:p>
          <a:p>
            <a:pPr algn="ctr"/>
            <a:r>
              <a:rPr lang="pt-BR" sz="2000" b="1" dirty="0">
                <a:latin typeface="+mn-lt"/>
              </a:rPr>
              <a:t>2005:Mecanismos de transmissão, modos de controle e prevenção de patógenos aplicados à saúde pública</a:t>
            </a:r>
          </a:p>
          <a:p>
            <a:pPr algn="ctr"/>
            <a:r>
              <a:rPr lang="pt-BR" sz="2000" b="1" dirty="0">
                <a:latin typeface="+mn-lt"/>
              </a:rPr>
              <a:t>Curso Bacharelado em Saúde Pública</a:t>
            </a:r>
          </a:p>
          <a:p>
            <a:pPr algn="ctr"/>
            <a:r>
              <a:rPr lang="pt-BR" sz="2000" b="1" dirty="0">
                <a:latin typeface="+mn-lt"/>
              </a:rPr>
              <a:t>2º ano,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333807" y="1145203"/>
            <a:ext cx="2706710" cy="175432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Ressecamento: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núcleos de gotículas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flutuam no 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429000" y="3196133"/>
            <a:ext cx="2530475" cy="138499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e podem ser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inalados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5638800" y="2038770"/>
            <a:ext cx="3657600" cy="4819229"/>
            <a:chOff x="3552" y="1536"/>
            <a:chExt cx="1247" cy="1870"/>
          </a:xfrm>
        </p:grpSpPr>
        <p:sp>
          <p:nvSpPr>
            <p:cNvPr id="46226" name="Freeform 5"/>
            <p:cNvSpPr>
              <a:spLocks/>
            </p:cNvSpPr>
            <p:nvPr/>
          </p:nvSpPr>
          <p:spPr bwMode="auto">
            <a:xfrm>
              <a:off x="3552" y="2247"/>
              <a:ext cx="1247" cy="1073"/>
            </a:xfrm>
            <a:custGeom>
              <a:avLst/>
              <a:gdLst>
                <a:gd name="T0" fmla="*/ 964 w 1247"/>
                <a:gd name="T1" fmla="*/ 611 h 1073"/>
                <a:gd name="T2" fmla="*/ 967 w 1247"/>
                <a:gd name="T3" fmla="*/ 609 h 1073"/>
                <a:gd name="T4" fmla="*/ 976 w 1247"/>
                <a:gd name="T5" fmla="*/ 606 h 1073"/>
                <a:gd name="T6" fmla="*/ 989 w 1247"/>
                <a:gd name="T7" fmla="*/ 599 h 1073"/>
                <a:gd name="T8" fmla="*/ 1006 w 1247"/>
                <a:gd name="T9" fmla="*/ 589 h 1073"/>
                <a:gd name="T10" fmla="*/ 1027 w 1247"/>
                <a:gd name="T11" fmla="*/ 579 h 1073"/>
                <a:gd name="T12" fmla="*/ 1049 w 1247"/>
                <a:gd name="T13" fmla="*/ 567 h 1073"/>
                <a:gd name="T14" fmla="*/ 1075 w 1247"/>
                <a:gd name="T15" fmla="*/ 553 h 1073"/>
                <a:gd name="T16" fmla="*/ 1101 w 1247"/>
                <a:gd name="T17" fmla="*/ 537 h 1073"/>
                <a:gd name="T18" fmla="*/ 1127 w 1247"/>
                <a:gd name="T19" fmla="*/ 522 h 1073"/>
                <a:gd name="T20" fmla="*/ 1153 w 1247"/>
                <a:gd name="T21" fmla="*/ 505 h 1073"/>
                <a:gd name="T22" fmla="*/ 1177 w 1247"/>
                <a:gd name="T23" fmla="*/ 489 h 1073"/>
                <a:gd name="T24" fmla="*/ 1197 w 1247"/>
                <a:gd name="T25" fmla="*/ 472 h 1073"/>
                <a:gd name="T26" fmla="*/ 1216 w 1247"/>
                <a:gd name="T27" fmla="*/ 457 h 1073"/>
                <a:gd name="T28" fmla="*/ 1232 w 1247"/>
                <a:gd name="T29" fmla="*/ 439 h 1073"/>
                <a:gd name="T30" fmla="*/ 1242 w 1247"/>
                <a:gd name="T31" fmla="*/ 426 h 1073"/>
                <a:gd name="T32" fmla="*/ 1247 w 1247"/>
                <a:gd name="T33" fmla="*/ 412 h 1073"/>
                <a:gd name="T34" fmla="*/ 1245 w 1247"/>
                <a:gd name="T35" fmla="*/ 397 h 1073"/>
                <a:gd name="T36" fmla="*/ 1237 w 1247"/>
                <a:gd name="T37" fmla="*/ 378 h 1073"/>
                <a:gd name="T38" fmla="*/ 1221 w 1247"/>
                <a:gd name="T39" fmla="*/ 354 h 1073"/>
                <a:gd name="T40" fmla="*/ 1202 w 1247"/>
                <a:gd name="T41" fmla="*/ 328 h 1073"/>
                <a:gd name="T42" fmla="*/ 1177 w 1247"/>
                <a:gd name="T43" fmla="*/ 300 h 1073"/>
                <a:gd name="T44" fmla="*/ 1151 w 1247"/>
                <a:gd name="T45" fmla="*/ 271 h 1073"/>
                <a:gd name="T46" fmla="*/ 1120 w 1247"/>
                <a:gd name="T47" fmla="*/ 240 h 1073"/>
                <a:gd name="T48" fmla="*/ 1091 w 1247"/>
                <a:gd name="T49" fmla="*/ 211 h 1073"/>
                <a:gd name="T50" fmla="*/ 1060 w 1247"/>
                <a:gd name="T51" fmla="*/ 182 h 1073"/>
                <a:gd name="T52" fmla="*/ 1029 w 1247"/>
                <a:gd name="T53" fmla="*/ 154 h 1073"/>
                <a:gd name="T54" fmla="*/ 1001 w 1247"/>
                <a:gd name="T55" fmla="*/ 130 h 1073"/>
                <a:gd name="T56" fmla="*/ 976 w 1247"/>
                <a:gd name="T57" fmla="*/ 108 h 1073"/>
                <a:gd name="T58" fmla="*/ 955 w 1247"/>
                <a:gd name="T59" fmla="*/ 89 h 1073"/>
                <a:gd name="T60" fmla="*/ 938 w 1247"/>
                <a:gd name="T61" fmla="*/ 75 h 1073"/>
                <a:gd name="T62" fmla="*/ 927 w 1247"/>
                <a:gd name="T63" fmla="*/ 67 h 1073"/>
                <a:gd name="T64" fmla="*/ 924 w 1247"/>
                <a:gd name="T65" fmla="*/ 63 h 1073"/>
                <a:gd name="T66" fmla="*/ 658 w 1247"/>
                <a:gd name="T67" fmla="*/ 0 h 1073"/>
                <a:gd name="T68" fmla="*/ 381 w 1247"/>
                <a:gd name="T69" fmla="*/ 34 h 1073"/>
                <a:gd name="T70" fmla="*/ 144 w 1247"/>
                <a:gd name="T71" fmla="*/ 111 h 1073"/>
                <a:gd name="T72" fmla="*/ 170 w 1247"/>
                <a:gd name="T73" fmla="*/ 518 h 1073"/>
                <a:gd name="T74" fmla="*/ 0 w 1247"/>
                <a:gd name="T75" fmla="*/ 1073 h 1073"/>
                <a:gd name="T76" fmla="*/ 821 w 1247"/>
                <a:gd name="T77" fmla="*/ 1073 h 1073"/>
                <a:gd name="T78" fmla="*/ 768 w 1247"/>
                <a:gd name="T79" fmla="*/ 711 h 1073"/>
                <a:gd name="T80" fmla="*/ 890 w 1247"/>
                <a:gd name="T81" fmla="*/ 366 h 1073"/>
                <a:gd name="T82" fmla="*/ 1041 w 1247"/>
                <a:gd name="T83" fmla="*/ 438 h 1073"/>
                <a:gd name="T84" fmla="*/ 922 w 1247"/>
                <a:gd name="T85" fmla="*/ 536 h 1073"/>
                <a:gd name="T86" fmla="*/ 964 w 1247"/>
                <a:gd name="T87" fmla="*/ 611 h 1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7"/>
                <a:gd name="T133" fmla="*/ 0 h 1073"/>
                <a:gd name="T134" fmla="*/ 1247 w 1247"/>
                <a:gd name="T135" fmla="*/ 1073 h 10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7" h="1073">
                  <a:moveTo>
                    <a:pt x="964" y="611"/>
                  </a:moveTo>
                  <a:lnTo>
                    <a:pt x="967" y="609"/>
                  </a:lnTo>
                  <a:lnTo>
                    <a:pt x="976" y="606"/>
                  </a:lnTo>
                  <a:lnTo>
                    <a:pt x="989" y="599"/>
                  </a:lnTo>
                  <a:lnTo>
                    <a:pt x="1006" y="589"/>
                  </a:lnTo>
                  <a:lnTo>
                    <a:pt x="1027" y="579"/>
                  </a:lnTo>
                  <a:lnTo>
                    <a:pt x="1049" y="567"/>
                  </a:lnTo>
                  <a:lnTo>
                    <a:pt x="1075" y="553"/>
                  </a:lnTo>
                  <a:lnTo>
                    <a:pt x="1101" y="537"/>
                  </a:lnTo>
                  <a:lnTo>
                    <a:pt x="1127" y="522"/>
                  </a:lnTo>
                  <a:lnTo>
                    <a:pt x="1153" y="505"/>
                  </a:lnTo>
                  <a:lnTo>
                    <a:pt x="1177" y="489"/>
                  </a:lnTo>
                  <a:lnTo>
                    <a:pt x="1197" y="472"/>
                  </a:lnTo>
                  <a:lnTo>
                    <a:pt x="1216" y="457"/>
                  </a:lnTo>
                  <a:lnTo>
                    <a:pt x="1232" y="439"/>
                  </a:lnTo>
                  <a:lnTo>
                    <a:pt x="1242" y="426"/>
                  </a:lnTo>
                  <a:lnTo>
                    <a:pt x="1247" y="412"/>
                  </a:lnTo>
                  <a:lnTo>
                    <a:pt x="1245" y="397"/>
                  </a:lnTo>
                  <a:lnTo>
                    <a:pt x="1237" y="378"/>
                  </a:lnTo>
                  <a:lnTo>
                    <a:pt x="1221" y="354"/>
                  </a:lnTo>
                  <a:lnTo>
                    <a:pt x="1202" y="328"/>
                  </a:lnTo>
                  <a:lnTo>
                    <a:pt x="1177" y="300"/>
                  </a:lnTo>
                  <a:lnTo>
                    <a:pt x="1151" y="271"/>
                  </a:lnTo>
                  <a:lnTo>
                    <a:pt x="1120" y="240"/>
                  </a:lnTo>
                  <a:lnTo>
                    <a:pt x="1091" y="211"/>
                  </a:lnTo>
                  <a:lnTo>
                    <a:pt x="1060" y="182"/>
                  </a:lnTo>
                  <a:lnTo>
                    <a:pt x="1029" y="154"/>
                  </a:lnTo>
                  <a:lnTo>
                    <a:pt x="1001" y="130"/>
                  </a:lnTo>
                  <a:lnTo>
                    <a:pt x="976" y="108"/>
                  </a:lnTo>
                  <a:lnTo>
                    <a:pt x="955" y="89"/>
                  </a:lnTo>
                  <a:lnTo>
                    <a:pt x="938" y="75"/>
                  </a:lnTo>
                  <a:lnTo>
                    <a:pt x="927" y="67"/>
                  </a:lnTo>
                  <a:lnTo>
                    <a:pt x="924" y="63"/>
                  </a:lnTo>
                  <a:lnTo>
                    <a:pt x="658" y="0"/>
                  </a:lnTo>
                  <a:lnTo>
                    <a:pt x="381" y="34"/>
                  </a:lnTo>
                  <a:lnTo>
                    <a:pt x="144" y="111"/>
                  </a:lnTo>
                  <a:lnTo>
                    <a:pt x="170" y="518"/>
                  </a:lnTo>
                  <a:lnTo>
                    <a:pt x="0" y="1073"/>
                  </a:lnTo>
                  <a:lnTo>
                    <a:pt x="821" y="1073"/>
                  </a:lnTo>
                  <a:lnTo>
                    <a:pt x="768" y="711"/>
                  </a:lnTo>
                  <a:lnTo>
                    <a:pt x="890" y="366"/>
                  </a:lnTo>
                  <a:lnTo>
                    <a:pt x="1041" y="438"/>
                  </a:lnTo>
                  <a:lnTo>
                    <a:pt x="922" y="536"/>
                  </a:lnTo>
                  <a:lnTo>
                    <a:pt x="964" y="611"/>
                  </a:lnTo>
                  <a:close/>
                </a:path>
              </a:pathLst>
            </a:custGeom>
            <a:solidFill>
              <a:srgbClr val="7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7" name="Freeform 6"/>
            <p:cNvSpPr>
              <a:spLocks/>
            </p:cNvSpPr>
            <p:nvPr/>
          </p:nvSpPr>
          <p:spPr bwMode="auto">
            <a:xfrm>
              <a:off x="3650" y="1630"/>
              <a:ext cx="653" cy="775"/>
            </a:xfrm>
            <a:custGeom>
              <a:avLst/>
              <a:gdLst>
                <a:gd name="T0" fmla="*/ 56 w 653"/>
                <a:gd name="T1" fmla="*/ 198 h 775"/>
                <a:gd name="T2" fmla="*/ 53 w 653"/>
                <a:gd name="T3" fmla="*/ 145 h 775"/>
                <a:gd name="T4" fmla="*/ 56 w 653"/>
                <a:gd name="T5" fmla="*/ 110 h 775"/>
                <a:gd name="T6" fmla="*/ 72 w 653"/>
                <a:gd name="T7" fmla="*/ 76 h 775"/>
                <a:gd name="T8" fmla="*/ 96 w 653"/>
                <a:gd name="T9" fmla="*/ 48 h 775"/>
                <a:gd name="T10" fmla="*/ 123 w 653"/>
                <a:gd name="T11" fmla="*/ 21 h 775"/>
                <a:gd name="T12" fmla="*/ 185 w 653"/>
                <a:gd name="T13" fmla="*/ 0 h 775"/>
                <a:gd name="T14" fmla="*/ 268 w 653"/>
                <a:gd name="T15" fmla="*/ 6 h 775"/>
                <a:gd name="T16" fmla="*/ 335 w 653"/>
                <a:gd name="T17" fmla="*/ 26 h 775"/>
                <a:gd name="T18" fmla="*/ 390 w 653"/>
                <a:gd name="T19" fmla="*/ 59 h 775"/>
                <a:gd name="T20" fmla="*/ 431 w 653"/>
                <a:gd name="T21" fmla="*/ 95 h 775"/>
                <a:gd name="T22" fmla="*/ 460 w 653"/>
                <a:gd name="T23" fmla="*/ 131 h 775"/>
                <a:gd name="T24" fmla="*/ 479 w 653"/>
                <a:gd name="T25" fmla="*/ 160 h 775"/>
                <a:gd name="T26" fmla="*/ 488 w 653"/>
                <a:gd name="T27" fmla="*/ 179 h 775"/>
                <a:gd name="T28" fmla="*/ 527 w 653"/>
                <a:gd name="T29" fmla="*/ 143 h 775"/>
                <a:gd name="T30" fmla="*/ 582 w 653"/>
                <a:gd name="T31" fmla="*/ 133 h 775"/>
                <a:gd name="T32" fmla="*/ 620 w 653"/>
                <a:gd name="T33" fmla="*/ 176 h 775"/>
                <a:gd name="T34" fmla="*/ 644 w 653"/>
                <a:gd name="T35" fmla="*/ 232 h 775"/>
                <a:gd name="T36" fmla="*/ 549 w 653"/>
                <a:gd name="T37" fmla="*/ 450 h 775"/>
                <a:gd name="T38" fmla="*/ 343 w 653"/>
                <a:gd name="T39" fmla="*/ 775 h 775"/>
                <a:gd name="T40" fmla="*/ 257 w 653"/>
                <a:gd name="T41" fmla="*/ 541 h 775"/>
                <a:gd name="T42" fmla="*/ 252 w 653"/>
                <a:gd name="T43" fmla="*/ 543 h 775"/>
                <a:gd name="T44" fmla="*/ 239 w 653"/>
                <a:gd name="T45" fmla="*/ 550 h 775"/>
                <a:gd name="T46" fmla="*/ 220 w 653"/>
                <a:gd name="T47" fmla="*/ 557 h 775"/>
                <a:gd name="T48" fmla="*/ 194 w 653"/>
                <a:gd name="T49" fmla="*/ 564 h 775"/>
                <a:gd name="T50" fmla="*/ 161 w 653"/>
                <a:gd name="T51" fmla="*/ 569 h 775"/>
                <a:gd name="T52" fmla="*/ 123 w 653"/>
                <a:gd name="T53" fmla="*/ 572 h 775"/>
                <a:gd name="T54" fmla="*/ 91 w 653"/>
                <a:gd name="T55" fmla="*/ 564 h 775"/>
                <a:gd name="T56" fmla="*/ 69 w 653"/>
                <a:gd name="T57" fmla="*/ 538 h 775"/>
                <a:gd name="T58" fmla="*/ 67 w 653"/>
                <a:gd name="T59" fmla="*/ 514 h 775"/>
                <a:gd name="T60" fmla="*/ 70 w 653"/>
                <a:gd name="T61" fmla="*/ 481 h 775"/>
                <a:gd name="T62" fmla="*/ 62 w 653"/>
                <a:gd name="T63" fmla="*/ 464 h 775"/>
                <a:gd name="T64" fmla="*/ 51 w 653"/>
                <a:gd name="T65" fmla="*/ 447 h 775"/>
                <a:gd name="T66" fmla="*/ 87 w 653"/>
                <a:gd name="T67" fmla="*/ 447 h 775"/>
                <a:gd name="T68" fmla="*/ 117 w 653"/>
                <a:gd name="T69" fmla="*/ 445 h 775"/>
                <a:gd name="T70" fmla="*/ 136 w 653"/>
                <a:gd name="T71" fmla="*/ 440 h 775"/>
                <a:gd name="T72" fmla="*/ 142 w 653"/>
                <a:gd name="T73" fmla="*/ 431 h 775"/>
                <a:gd name="T74" fmla="*/ 156 w 653"/>
                <a:gd name="T75" fmla="*/ 423 h 775"/>
                <a:gd name="T76" fmla="*/ 149 w 653"/>
                <a:gd name="T77" fmla="*/ 406 h 775"/>
                <a:gd name="T78" fmla="*/ 132 w 653"/>
                <a:gd name="T79" fmla="*/ 400 h 775"/>
                <a:gd name="T80" fmla="*/ 98 w 653"/>
                <a:gd name="T81" fmla="*/ 395 h 775"/>
                <a:gd name="T82" fmla="*/ 62 w 653"/>
                <a:gd name="T83" fmla="*/ 390 h 775"/>
                <a:gd name="T84" fmla="*/ 44 w 653"/>
                <a:gd name="T85" fmla="*/ 385 h 775"/>
                <a:gd name="T86" fmla="*/ 51 w 653"/>
                <a:gd name="T87" fmla="*/ 366 h 775"/>
                <a:gd name="T88" fmla="*/ 51 w 653"/>
                <a:gd name="T89" fmla="*/ 342 h 775"/>
                <a:gd name="T90" fmla="*/ 56 w 653"/>
                <a:gd name="T91" fmla="*/ 212 h 7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3"/>
                <a:gd name="T139" fmla="*/ 0 h 775"/>
                <a:gd name="T140" fmla="*/ 653 w 653"/>
                <a:gd name="T141" fmla="*/ 775 h 7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3" h="775">
                  <a:moveTo>
                    <a:pt x="56" y="212"/>
                  </a:moveTo>
                  <a:lnTo>
                    <a:pt x="56" y="198"/>
                  </a:lnTo>
                  <a:lnTo>
                    <a:pt x="55" y="170"/>
                  </a:lnTo>
                  <a:lnTo>
                    <a:pt x="53" y="145"/>
                  </a:lnTo>
                  <a:lnTo>
                    <a:pt x="53" y="131"/>
                  </a:lnTo>
                  <a:lnTo>
                    <a:pt x="56" y="110"/>
                  </a:lnTo>
                  <a:lnTo>
                    <a:pt x="63" y="91"/>
                  </a:lnTo>
                  <a:lnTo>
                    <a:pt x="72" y="76"/>
                  </a:lnTo>
                  <a:lnTo>
                    <a:pt x="82" y="62"/>
                  </a:lnTo>
                  <a:lnTo>
                    <a:pt x="96" y="48"/>
                  </a:lnTo>
                  <a:lnTo>
                    <a:pt x="108" y="35"/>
                  </a:lnTo>
                  <a:lnTo>
                    <a:pt x="123" y="21"/>
                  </a:lnTo>
                  <a:lnTo>
                    <a:pt x="137" y="6"/>
                  </a:lnTo>
                  <a:lnTo>
                    <a:pt x="185" y="0"/>
                  </a:lnTo>
                  <a:lnTo>
                    <a:pt x="228" y="0"/>
                  </a:lnTo>
                  <a:lnTo>
                    <a:pt x="268" y="6"/>
                  </a:lnTo>
                  <a:lnTo>
                    <a:pt x="304" y="14"/>
                  </a:lnTo>
                  <a:lnTo>
                    <a:pt x="335" y="26"/>
                  </a:lnTo>
                  <a:lnTo>
                    <a:pt x="364" y="42"/>
                  </a:lnTo>
                  <a:lnTo>
                    <a:pt x="390" y="59"/>
                  </a:lnTo>
                  <a:lnTo>
                    <a:pt x="412" y="76"/>
                  </a:lnTo>
                  <a:lnTo>
                    <a:pt x="431" y="95"/>
                  </a:lnTo>
                  <a:lnTo>
                    <a:pt x="446" y="114"/>
                  </a:lnTo>
                  <a:lnTo>
                    <a:pt x="460" y="131"/>
                  </a:lnTo>
                  <a:lnTo>
                    <a:pt x="470" y="146"/>
                  </a:lnTo>
                  <a:lnTo>
                    <a:pt x="479" y="160"/>
                  </a:lnTo>
                  <a:lnTo>
                    <a:pt x="484" y="172"/>
                  </a:lnTo>
                  <a:lnTo>
                    <a:pt x="488" y="179"/>
                  </a:lnTo>
                  <a:lnTo>
                    <a:pt x="489" y="181"/>
                  </a:lnTo>
                  <a:lnTo>
                    <a:pt x="527" y="143"/>
                  </a:lnTo>
                  <a:lnTo>
                    <a:pt x="558" y="129"/>
                  </a:lnTo>
                  <a:lnTo>
                    <a:pt x="582" y="133"/>
                  </a:lnTo>
                  <a:lnTo>
                    <a:pt x="603" y="150"/>
                  </a:lnTo>
                  <a:lnTo>
                    <a:pt x="620" y="176"/>
                  </a:lnTo>
                  <a:lnTo>
                    <a:pt x="634" y="203"/>
                  </a:lnTo>
                  <a:lnTo>
                    <a:pt x="644" y="232"/>
                  </a:lnTo>
                  <a:lnTo>
                    <a:pt x="653" y="253"/>
                  </a:lnTo>
                  <a:lnTo>
                    <a:pt x="549" y="450"/>
                  </a:lnTo>
                  <a:lnTo>
                    <a:pt x="537" y="625"/>
                  </a:lnTo>
                  <a:lnTo>
                    <a:pt x="343" y="775"/>
                  </a:lnTo>
                  <a:lnTo>
                    <a:pt x="283" y="651"/>
                  </a:lnTo>
                  <a:lnTo>
                    <a:pt x="257" y="541"/>
                  </a:lnTo>
                  <a:lnTo>
                    <a:pt x="256" y="541"/>
                  </a:lnTo>
                  <a:lnTo>
                    <a:pt x="252" y="543"/>
                  </a:lnTo>
                  <a:lnTo>
                    <a:pt x="247" y="546"/>
                  </a:lnTo>
                  <a:lnTo>
                    <a:pt x="239" y="550"/>
                  </a:lnTo>
                  <a:lnTo>
                    <a:pt x="230" y="553"/>
                  </a:lnTo>
                  <a:lnTo>
                    <a:pt x="220" y="557"/>
                  </a:lnTo>
                  <a:lnTo>
                    <a:pt x="208" y="560"/>
                  </a:lnTo>
                  <a:lnTo>
                    <a:pt x="194" y="564"/>
                  </a:lnTo>
                  <a:lnTo>
                    <a:pt x="178" y="565"/>
                  </a:lnTo>
                  <a:lnTo>
                    <a:pt x="161" y="569"/>
                  </a:lnTo>
                  <a:lnTo>
                    <a:pt x="142" y="570"/>
                  </a:lnTo>
                  <a:lnTo>
                    <a:pt x="123" y="572"/>
                  </a:lnTo>
                  <a:lnTo>
                    <a:pt x="106" y="570"/>
                  </a:lnTo>
                  <a:lnTo>
                    <a:pt x="91" y="564"/>
                  </a:lnTo>
                  <a:lnTo>
                    <a:pt x="77" y="553"/>
                  </a:lnTo>
                  <a:lnTo>
                    <a:pt x="69" y="538"/>
                  </a:lnTo>
                  <a:lnTo>
                    <a:pt x="65" y="528"/>
                  </a:lnTo>
                  <a:lnTo>
                    <a:pt x="67" y="514"/>
                  </a:lnTo>
                  <a:lnTo>
                    <a:pt x="69" y="498"/>
                  </a:lnTo>
                  <a:lnTo>
                    <a:pt x="70" y="481"/>
                  </a:lnTo>
                  <a:lnTo>
                    <a:pt x="67" y="474"/>
                  </a:lnTo>
                  <a:lnTo>
                    <a:pt x="62" y="464"/>
                  </a:lnTo>
                  <a:lnTo>
                    <a:pt x="55" y="455"/>
                  </a:lnTo>
                  <a:lnTo>
                    <a:pt x="51" y="447"/>
                  </a:lnTo>
                  <a:lnTo>
                    <a:pt x="70" y="447"/>
                  </a:lnTo>
                  <a:lnTo>
                    <a:pt x="87" y="447"/>
                  </a:lnTo>
                  <a:lnTo>
                    <a:pt x="103" y="447"/>
                  </a:lnTo>
                  <a:lnTo>
                    <a:pt x="117" y="445"/>
                  </a:lnTo>
                  <a:lnTo>
                    <a:pt x="127" y="442"/>
                  </a:lnTo>
                  <a:lnTo>
                    <a:pt x="136" y="440"/>
                  </a:lnTo>
                  <a:lnTo>
                    <a:pt x="141" y="435"/>
                  </a:lnTo>
                  <a:lnTo>
                    <a:pt x="142" y="431"/>
                  </a:lnTo>
                  <a:lnTo>
                    <a:pt x="156" y="428"/>
                  </a:lnTo>
                  <a:lnTo>
                    <a:pt x="156" y="423"/>
                  </a:lnTo>
                  <a:lnTo>
                    <a:pt x="153" y="416"/>
                  </a:lnTo>
                  <a:lnTo>
                    <a:pt x="149" y="406"/>
                  </a:lnTo>
                  <a:lnTo>
                    <a:pt x="144" y="402"/>
                  </a:lnTo>
                  <a:lnTo>
                    <a:pt x="132" y="400"/>
                  </a:lnTo>
                  <a:lnTo>
                    <a:pt x="117" y="397"/>
                  </a:lnTo>
                  <a:lnTo>
                    <a:pt x="98" y="395"/>
                  </a:lnTo>
                  <a:lnTo>
                    <a:pt x="77" y="392"/>
                  </a:lnTo>
                  <a:lnTo>
                    <a:pt x="62" y="390"/>
                  </a:lnTo>
                  <a:lnTo>
                    <a:pt x="50" y="387"/>
                  </a:lnTo>
                  <a:lnTo>
                    <a:pt x="44" y="385"/>
                  </a:lnTo>
                  <a:lnTo>
                    <a:pt x="48" y="380"/>
                  </a:lnTo>
                  <a:lnTo>
                    <a:pt x="51" y="366"/>
                  </a:lnTo>
                  <a:lnTo>
                    <a:pt x="51" y="349"/>
                  </a:lnTo>
                  <a:lnTo>
                    <a:pt x="51" y="342"/>
                  </a:lnTo>
                  <a:lnTo>
                    <a:pt x="0" y="323"/>
                  </a:lnTo>
                  <a:lnTo>
                    <a:pt x="56" y="212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8" name="Freeform 7"/>
            <p:cNvSpPr>
              <a:spLocks/>
            </p:cNvSpPr>
            <p:nvPr/>
          </p:nvSpPr>
          <p:spPr bwMode="auto">
            <a:xfrm>
              <a:off x="3761" y="1835"/>
              <a:ext cx="152" cy="72"/>
            </a:xfrm>
            <a:custGeom>
              <a:avLst/>
              <a:gdLst>
                <a:gd name="T0" fmla="*/ 83 w 152"/>
                <a:gd name="T1" fmla="*/ 1 h 72"/>
                <a:gd name="T2" fmla="*/ 95 w 152"/>
                <a:gd name="T3" fmla="*/ 5 h 72"/>
                <a:gd name="T4" fmla="*/ 107 w 152"/>
                <a:gd name="T5" fmla="*/ 8 h 72"/>
                <a:gd name="T6" fmla="*/ 117 w 152"/>
                <a:gd name="T7" fmla="*/ 13 h 72"/>
                <a:gd name="T8" fmla="*/ 128 w 152"/>
                <a:gd name="T9" fmla="*/ 20 h 72"/>
                <a:gd name="T10" fmla="*/ 134 w 152"/>
                <a:gd name="T11" fmla="*/ 27 h 72"/>
                <a:gd name="T12" fmla="*/ 141 w 152"/>
                <a:gd name="T13" fmla="*/ 34 h 72"/>
                <a:gd name="T14" fmla="*/ 148 w 152"/>
                <a:gd name="T15" fmla="*/ 43 h 72"/>
                <a:gd name="T16" fmla="*/ 152 w 152"/>
                <a:gd name="T17" fmla="*/ 51 h 72"/>
                <a:gd name="T18" fmla="*/ 145 w 152"/>
                <a:gd name="T19" fmla="*/ 58 h 72"/>
                <a:gd name="T20" fmla="*/ 136 w 152"/>
                <a:gd name="T21" fmla="*/ 62 h 72"/>
                <a:gd name="T22" fmla="*/ 128 w 152"/>
                <a:gd name="T23" fmla="*/ 67 h 72"/>
                <a:gd name="T24" fmla="*/ 117 w 152"/>
                <a:gd name="T25" fmla="*/ 70 h 72"/>
                <a:gd name="T26" fmla="*/ 105 w 152"/>
                <a:gd name="T27" fmla="*/ 72 h 72"/>
                <a:gd name="T28" fmla="*/ 95 w 152"/>
                <a:gd name="T29" fmla="*/ 72 h 72"/>
                <a:gd name="T30" fmla="*/ 81 w 152"/>
                <a:gd name="T31" fmla="*/ 72 h 72"/>
                <a:gd name="T32" fmla="*/ 69 w 152"/>
                <a:gd name="T33" fmla="*/ 70 h 72"/>
                <a:gd name="T34" fmla="*/ 57 w 152"/>
                <a:gd name="T35" fmla="*/ 67 h 72"/>
                <a:gd name="T36" fmla="*/ 47 w 152"/>
                <a:gd name="T37" fmla="*/ 63 h 72"/>
                <a:gd name="T38" fmla="*/ 37 w 152"/>
                <a:gd name="T39" fmla="*/ 58 h 72"/>
                <a:gd name="T40" fmla="*/ 26 w 152"/>
                <a:gd name="T41" fmla="*/ 51 h 72"/>
                <a:gd name="T42" fmla="*/ 18 w 152"/>
                <a:gd name="T43" fmla="*/ 46 h 72"/>
                <a:gd name="T44" fmla="*/ 11 w 152"/>
                <a:gd name="T45" fmla="*/ 37 h 72"/>
                <a:gd name="T46" fmla="*/ 6 w 152"/>
                <a:gd name="T47" fmla="*/ 31 h 72"/>
                <a:gd name="T48" fmla="*/ 0 w 152"/>
                <a:gd name="T49" fmla="*/ 22 h 72"/>
                <a:gd name="T50" fmla="*/ 7 w 152"/>
                <a:gd name="T51" fmla="*/ 15 h 72"/>
                <a:gd name="T52" fmla="*/ 16 w 152"/>
                <a:gd name="T53" fmla="*/ 10 h 72"/>
                <a:gd name="T54" fmla="*/ 26 w 152"/>
                <a:gd name="T55" fmla="*/ 5 h 72"/>
                <a:gd name="T56" fmla="*/ 37 w 152"/>
                <a:gd name="T57" fmla="*/ 1 h 72"/>
                <a:gd name="T58" fmla="*/ 47 w 152"/>
                <a:gd name="T59" fmla="*/ 0 h 72"/>
                <a:gd name="T60" fmla="*/ 59 w 152"/>
                <a:gd name="T61" fmla="*/ 0 h 72"/>
                <a:gd name="T62" fmla="*/ 71 w 152"/>
                <a:gd name="T63" fmla="*/ 0 h 72"/>
                <a:gd name="T64" fmla="*/ 83 w 152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72"/>
                <a:gd name="T101" fmla="*/ 152 w 15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72">
                  <a:moveTo>
                    <a:pt x="83" y="1"/>
                  </a:moveTo>
                  <a:lnTo>
                    <a:pt x="95" y="5"/>
                  </a:lnTo>
                  <a:lnTo>
                    <a:pt x="107" y="8"/>
                  </a:lnTo>
                  <a:lnTo>
                    <a:pt x="117" y="13"/>
                  </a:lnTo>
                  <a:lnTo>
                    <a:pt x="128" y="20"/>
                  </a:lnTo>
                  <a:lnTo>
                    <a:pt x="134" y="27"/>
                  </a:lnTo>
                  <a:lnTo>
                    <a:pt x="141" y="34"/>
                  </a:lnTo>
                  <a:lnTo>
                    <a:pt x="148" y="43"/>
                  </a:lnTo>
                  <a:lnTo>
                    <a:pt x="152" y="51"/>
                  </a:lnTo>
                  <a:lnTo>
                    <a:pt x="145" y="58"/>
                  </a:lnTo>
                  <a:lnTo>
                    <a:pt x="136" y="62"/>
                  </a:lnTo>
                  <a:lnTo>
                    <a:pt x="128" y="67"/>
                  </a:lnTo>
                  <a:lnTo>
                    <a:pt x="117" y="70"/>
                  </a:lnTo>
                  <a:lnTo>
                    <a:pt x="105" y="72"/>
                  </a:lnTo>
                  <a:lnTo>
                    <a:pt x="95" y="72"/>
                  </a:lnTo>
                  <a:lnTo>
                    <a:pt x="81" y="72"/>
                  </a:lnTo>
                  <a:lnTo>
                    <a:pt x="69" y="70"/>
                  </a:lnTo>
                  <a:lnTo>
                    <a:pt x="57" y="67"/>
                  </a:lnTo>
                  <a:lnTo>
                    <a:pt x="47" y="63"/>
                  </a:lnTo>
                  <a:lnTo>
                    <a:pt x="37" y="58"/>
                  </a:lnTo>
                  <a:lnTo>
                    <a:pt x="26" y="51"/>
                  </a:lnTo>
                  <a:lnTo>
                    <a:pt x="18" y="46"/>
                  </a:lnTo>
                  <a:lnTo>
                    <a:pt x="11" y="37"/>
                  </a:lnTo>
                  <a:lnTo>
                    <a:pt x="6" y="31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6" y="10"/>
                  </a:lnTo>
                  <a:lnTo>
                    <a:pt x="26" y="5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9" name="Freeform 8"/>
            <p:cNvSpPr>
              <a:spLocks/>
            </p:cNvSpPr>
            <p:nvPr/>
          </p:nvSpPr>
          <p:spPr bwMode="auto">
            <a:xfrm>
              <a:off x="3768" y="1769"/>
              <a:ext cx="164" cy="83"/>
            </a:xfrm>
            <a:custGeom>
              <a:avLst/>
              <a:gdLst>
                <a:gd name="T0" fmla="*/ 150 w 164"/>
                <a:gd name="T1" fmla="*/ 79 h 83"/>
                <a:gd name="T2" fmla="*/ 150 w 164"/>
                <a:gd name="T3" fmla="*/ 79 h 83"/>
                <a:gd name="T4" fmla="*/ 150 w 164"/>
                <a:gd name="T5" fmla="*/ 78 h 83"/>
                <a:gd name="T6" fmla="*/ 146 w 164"/>
                <a:gd name="T7" fmla="*/ 73 h 83"/>
                <a:gd name="T8" fmla="*/ 143 w 164"/>
                <a:gd name="T9" fmla="*/ 66 h 83"/>
                <a:gd name="T10" fmla="*/ 136 w 164"/>
                <a:gd name="T11" fmla="*/ 57 h 83"/>
                <a:gd name="T12" fmla="*/ 129 w 164"/>
                <a:gd name="T13" fmla="*/ 47 h 83"/>
                <a:gd name="T14" fmla="*/ 119 w 164"/>
                <a:gd name="T15" fmla="*/ 38 h 83"/>
                <a:gd name="T16" fmla="*/ 109 w 164"/>
                <a:gd name="T17" fmla="*/ 30 h 83"/>
                <a:gd name="T18" fmla="*/ 95 w 164"/>
                <a:gd name="T19" fmla="*/ 23 h 83"/>
                <a:gd name="T20" fmla="*/ 86 w 164"/>
                <a:gd name="T21" fmla="*/ 19 h 83"/>
                <a:gd name="T22" fmla="*/ 76 w 164"/>
                <a:gd name="T23" fmla="*/ 18 h 83"/>
                <a:gd name="T24" fmla="*/ 66 w 164"/>
                <a:gd name="T25" fmla="*/ 16 h 83"/>
                <a:gd name="T26" fmla="*/ 55 w 164"/>
                <a:gd name="T27" fmla="*/ 16 h 83"/>
                <a:gd name="T28" fmla="*/ 45 w 164"/>
                <a:gd name="T29" fmla="*/ 18 h 83"/>
                <a:gd name="T30" fmla="*/ 33 w 164"/>
                <a:gd name="T31" fmla="*/ 21 h 83"/>
                <a:gd name="T32" fmla="*/ 23 w 164"/>
                <a:gd name="T33" fmla="*/ 24 h 83"/>
                <a:gd name="T34" fmla="*/ 11 w 164"/>
                <a:gd name="T35" fmla="*/ 30 h 83"/>
                <a:gd name="T36" fmla="*/ 11 w 164"/>
                <a:gd name="T37" fmla="*/ 30 h 83"/>
                <a:gd name="T38" fmla="*/ 7 w 164"/>
                <a:gd name="T39" fmla="*/ 30 h 83"/>
                <a:gd name="T40" fmla="*/ 5 w 164"/>
                <a:gd name="T41" fmla="*/ 30 h 83"/>
                <a:gd name="T42" fmla="*/ 2 w 164"/>
                <a:gd name="T43" fmla="*/ 28 h 83"/>
                <a:gd name="T44" fmla="*/ 0 w 164"/>
                <a:gd name="T45" fmla="*/ 26 h 83"/>
                <a:gd name="T46" fmla="*/ 0 w 164"/>
                <a:gd name="T47" fmla="*/ 23 h 83"/>
                <a:gd name="T48" fmla="*/ 0 w 164"/>
                <a:gd name="T49" fmla="*/ 19 h 83"/>
                <a:gd name="T50" fmla="*/ 2 w 164"/>
                <a:gd name="T51" fmla="*/ 18 h 83"/>
                <a:gd name="T52" fmla="*/ 4 w 164"/>
                <a:gd name="T53" fmla="*/ 16 h 83"/>
                <a:gd name="T54" fmla="*/ 4 w 164"/>
                <a:gd name="T55" fmla="*/ 16 h 83"/>
                <a:gd name="T56" fmla="*/ 18 w 164"/>
                <a:gd name="T57" fmla="*/ 11 h 83"/>
                <a:gd name="T58" fmla="*/ 30 w 164"/>
                <a:gd name="T59" fmla="*/ 6 h 83"/>
                <a:gd name="T60" fmla="*/ 43 w 164"/>
                <a:gd name="T61" fmla="*/ 2 h 83"/>
                <a:gd name="T62" fmla="*/ 55 w 164"/>
                <a:gd name="T63" fmla="*/ 0 h 83"/>
                <a:gd name="T64" fmla="*/ 67 w 164"/>
                <a:gd name="T65" fmla="*/ 0 h 83"/>
                <a:gd name="T66" fmla="*/ 78 w 164"/>
                <a:gd name="T67" fmla="*/ 2 h 83"/>
                <a:gd name="T68" fmla="*/ 90 w 164"/>
                <a:gd name="T69" fmla="*/ 4 h 83"/>
                <a:gd name="T70" fmla="*/ 100 w 164"/>
                <a:gd name="T71" fmla="*/ 7 h 83"/>
                <a:gd name="T72" fmla="*/ 115 w 164"/>
                <a:gd name="T73" fmla="*/ 16 h 83"/>
                <a:gd name="T74" fmla="*/ 129 w 164"/>
                <a:gd name="T75" fmla="*/ 26 h 83"/>
                <a:gd name="T76" fmla="*/ 139 w 164"/>
                <a:gd name="T77" fmla="*/ 37 h 83"/>
                <a:gd name="T78" fmla="*/ 148 w 164"/>
                <a:gd name="T79" fmla="*/ 47 h 83"/>
                <a:gd name="T80" fmla="*/ 155 w 164"/>
                <a:gd name="T81" fmla="*/ 57 h 83"/>
                <a:gd name="T82" fmla="*/ 160 w 164"/>
                <a:gd name="T83" fmla="*/ 66 h 83"/>
                <a:gd name="T84" fmla="*/ 162 w 164"/>
                <a:gd name="T85" fmla="*/ 71 h 83"/>
                <a:gd name="T86" fmla="*/ 164 w 164"/>
                <a:gd name="T87" fmla="*/ 74 h 83"/>
                <a:gd name="T88" fmla="*/ 164 w 164"/>
                <a:gd name="T89" fmla="*/ 74 h 83"/>
                <a:gd name="T90" fmla="*/ 164 w 164"/>
                <a:gd name="T91" fmla="*/ 78 h 83"/>
                <a:gd name="T92" fmla="*/ 164 w 164"/>
                <a:gd name="T93" fmla="*/ 79 h 83"/>
                <a:gd name="T94" fmla="*/ 162 w 164"/>
                <a:gd name="T95" fmla="*/ 81 h 83"/>
                <a:gd name="T96" fmla="*/ 160 w 164"/>
                <a:gd name="T97" fmla="*/ 83 h 83"/>
                <a:gd name="T98" fmla="*/ 157 w 164"/>
                <a:gd name="T99" fmla="*/ 83 h 83"/>
                <a:gd name="T100" fmla="*/ 155 w 164"/>
                <a:gd name="T101" fmla="*/ 83 h 83"/>
                <a:gd name="T102" fmla="*/ 151 w 164"/>
                <a:gd name="T103" fmla="*/ 81 h 83"/>
                <a:gd name="T104" fmla="*/ 150 w 164"/>
                <a:gd name="T105" fmla="*/ 79 h 83"/>
                <a:gd name="T106" fmla="*/ 150 w 164"/>
                <a:gd name="T107" fmla="*/ 79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83"/>
                <a:gd name="T164" fmla="*/ 164 w 164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83">
                  <a:moveTo>
                    <a:pt x="150" y="79"/>
                  </a:moveTo>
                  <a:lnTo>
                    <a:pt x="150" y="79"/>
                  </a:lnTo>
                  <a:lnTo>
                    <a:pt x="150" y="78"/>
                  </a:lnTo>
                  <a:lnTo>
                    <a:pt x="146" y="73"/>
                  </a:lnTo>
                  <a:lnTo>
                    <a:pt x="143" y="66"/>
                  </a:lnTo>
                  <a:lnTo>
                    <a:pt x="136" y="57"/>
                  </a:lnTo>
                  <a:lnTo>
                    <a:pt x="129" y="47"/>
                  </a:lnTo>
                  <a:lnTo>
                    <a:pt x="119" y="38"/>
                  </a:lnTo>
                  <a:lnTo>
                    <a:pt x="109" y="30"/>
                  </a:lnTo>
                  <a:lnTo>
                    <a:pt x="95" y="23"/>
                  </a:lnTo>
                  <a:lnTo>
                    <a:pt x="86" y="19"/>
                  </a:lnTo>
                  <a:lnTo>
                    <a:pt x="76" y="18"/>
                  </a:lnTo>
                  <a:lnTo>
                    <a:pt x="66" y="16"/>
                  </a:lnTo>
                  <a:lnTo>
                    <a:pt x="55" y="16"/>
                  </a:lnTo>
                  <a:lnTo>
                    <a:pt x="45" y="18"/>
                  </a:lnTo>
                  <a:lnTo>
                    <a:pt x="33" y="21"/>
                  </a:lnTo>
                  <a:lnTo>
                    <a:pt x="23" y="24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7"/>
                  </a:lnTo>
                  <a:lnTo>
                    <a:pt x="115" y="16"/>
                  </a:lnTo>
                  <a:lnTo>
                    <a:pt x="129" y="26"/>
                  </a:lnTo>
                  <a:lnTo>
                    <a:pt x="139" y="37"/>
                  </a:lnTo>
                  <a:lnTo>
                    <a:pt x="148" y="47"/>
                  </a:lnTo>
                  <a:lnTo>
                    <a:pt x="155" y="57"/>
                  </a:lnTo>
                  <a:lnTo>
                    <a:pt x="160" y="66"/>
                  </a:lnTo>
                  <a:lnTo>
                    <a:pt x="162" y="71"/>
                  </a:lnTo>
                  <a:lnTo>
                    <a:pt x="164" y="74"/>
                  </a:lnTo>
                  <a:lnTo>
                    <a:pt x="164" y="78"/>
                  </a:lnTo>
                  <a:lnTo>
                    <a:pt x="164" y="79"/>
                  </a:lnTo>
                  <a:lnTo>
                    <a:pt x="162" y="81"/>
                  </a:lnTo>
                  <a:lnTo>
                    <a:pt x="160" y="83"/>
                  </a:lnTo>
                  <a:lnTo>
                    <a:pt x="157" y="83"/>
                  </a:lnTo>
                  <a:lnTo>
                    <a:pt x="155" y="83"/>
                  </a:lnTo>
                  <a:lnTo>
                    <a:pt x="151" y="81"/>
                  </a:lnTo>
                  <a:lnTo>
                    <a:pt x="15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0" name="Freeform 9"/>
            <p:cNvSpPr>
              <a:spLocks/>
            </p:cNvSpPr>
            <p:nvPr/>
          </p:nvSpPr>
          <p:spPr bwMode="auto">
            <a:xfrm>
              <a:off x="3779" y="1838"/>
              <a:ext cx="53" cy="53"/>
            </a:xfrm>
            <a:custGeom>
              <a:avLst/>
              <a:gdLst>
                <a:gd name="T0" fmla="*/ 20 w 53"/>
                <a:gd name="T1" fmla="*/ 53 h 53"/>
                <a:gd name="T2" fmla="*/ 10 w 53"/>
                <a:gd name="T3" fmla="*/ 48 h 53"/>
                <a:gd name="T4" fmla="*/ 3 w 53"/>
                <a:gd name="T5" fmla="*/ 41 h 53"/>
                <a:gd name="T6" fmla="*/ 0 w 53"/>
                <a:gd name="T7" fmla="*/ 31 h 53"/>
                <a:gd name="T8" fmla="*/ 0 w 53"/>
                <a:gd name="T9" fmla="*/ 21 h 53"/>
                <a:gd name="T10" fmla="*/ 5 w 53"/>
                <a:gd name="T11" fmla="*/ 10 h 53"/>
                <a:gd name="T12" fmla="*/ 12 w 53"/>
                <a:gd name="T13" fmla="*/ 4 h 53"/>
                <a:gd name="T14" fmla="*/ 20 w 53"/>
                <a:gd name="T15" fmla="*/ 0 h 53"/>
                <a:gd name="T16" fmla="*/ 31 w 53"/>
                <a:gd name="T17" fmla="*/ 0 h 53"/>
                <a:gd name="T18" fmla="*/ 41 w 53"/>
                <a:gd name="T19" fmla="*/ 5 h 53"/>
                <a:gd name="T20" fmla="*/ 48 w 53"/>
                <a:gd name="T21" fmla="*/ 12 h 53"/>
                <a:gd name="T22" fmla="*/ 53 w 53"/>
                <a:gd name="T23" fmla="*/ 21 h 53"/>
                <a:gd name="T24" fmla="*/ 53 w 53"/>
                <a:gd name="T25" fmla="*/ 31 h 53"/>
                <a:gd name="T26" fmla="*/ 48 w 53"/>
                <a:gd name="T27" fmla="*/ 41 h 53"/>
                <a:gd name="T28" fmla="*/ 41 w 53"/>
                <a:gd name="T29" fmla="*/ 48 h 53"/>
                <a:gd name="T30" fmla="*/ 31 w 53"/>
                <a:gd name="T31" fmla="*/ 53 h 53"/>
                <a:gd name="T32" fmla="*/ 20 w 5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3"/>
                <a:gd name="T53" fmla="*/ 53 w 5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3">
                  <a:moveTo>
                    <a:pt x="20" y="53"/>
                  </a:moveTo>
                  <a:lnTo>
                    <a:pt x="10" y="48"/>
                  </a:lnTo>
                  <a:lnTo>
                    <a:pt x="3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1" y="5"/>
                  </a:lnTo>
                  <a:lnTo>
                    <a:pt x="48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48" y="41"/>
                  </a:lnTo>
                  <a:lnTo>
                    <a:pt x="41" y="48"/>
                  </a:lnTo>
                  <a:lnTo>
                    <a:pt x="31" y="53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9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1" name="Freeform 10"/>
            <p:cNvSpPr>
              <a:spLocks/>
            </p:cNvSpPr>
            <p:nvPr/>
          </p:nvSpPr>
          <p:spPr bwMode="auto">
            <a:xfrm>
              <a:off x="3791" y="1852"/>
              <a:ext cx="24" cy="24"/>
            </a:xfrm>
            <a:custGeom>
              <a:avLst/>
              <a:gdLst>
                <a:gd name="T0" fmla="*/ 8 w 24"/>
                <a:gd name="T1" fmla="*/ 24 h 24"/>
                <a:gd name="T2" fmla="*/ 3 w 24"/>
                <a:gd name="T3" fmla="*/ 22 h 24"/>
                <a:gd name="T4" fmla="*/ 1 w 24"/>
                <a:gd name="T5" fmla="*/ 19 h 24"/>
                <a:gd name="T6" fmla="*/ 0 w 24"/>
                <a:gd name="T7" fmla="*/ 14 h 24"/>
                <a:gd name="T8" fmla="*/ 0 w 24"/>
                <a:gd name="T9" fmla="*/ 8 h 24"/>
                <a:gd name="T10" fmla="*/ 1 w 24"/>
                <a:gd name="T11" fmla="*/ 3 h 24"/>
                <a:gd name="T12" fmla="*/ 5 w 24"/>
                <a:gd name="T13" fmla="*/ 2 h 24"/>
                <a:gd name="T14" fmla="*/ 8 w 24"/>
                <a:gd name="T15" fmla="*/ 0 h 24"/>
                <a:gd name="T16" fmla="*/ 13 w 24"/>
                <a:gd name="T17" fmla="*/ 0 h 24"/>
                <a:gd name="T18" fmla="*/ 19 w 24"/>
                <a:gd name="T19" fmla="*/ 2 h 24"/>
                <a:gd name="T20" fmla="*/ 22 w 24"/>
                <a:gd name="T21" fmla="*/ 3 h 24"/>
                <a:gd name="T22" fmla="*/ 24 w 24"/>
                <a:gd name="T23" fmla="*/ 8 h 24"/>
                <a:gd name="T24" fmla="*/ 24 w 24"/>
                <a:gd name="T25" fmla="*/ 14 h 24"/>
                <a:gd name="T26" fmla="*/ 22 w 24"/>
                <a:gd name="T27" fmla="*/ 19 h 24"/>
                <a:gd name="T28" fmla="*/ 19 w 24"/>
                <a:gd name="T29" fmla="*/ 22 h 24"/>
                <a:gd name="T30" fmla="*/ 13 w 24"/>
                <a:gd name="T31" fmla="*/ 24 h 24"/>
                <a:gd name="T32" fmla="*/ 8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8" y="24"/>
                  </a:move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3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2" name="Freeform 11"/>
            <p:cNvSpPr>
              <a:spLocks/>
            </p:cNvSpPr>
            <p:nvPr/>
          </p:nvSpPr>
          <p:spPr bwMode="auto">
            <a:xfrm>
              <a:off x="3810" y="1855"/>
              <a:ext cx="12" cy="11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1 w 12"/>
                <a:gd name="T5" fmla="*/ 9 h 11"/>
                <a:gd name="T6" fmla="*/ 0 w 12"/>
                <a:gd name="T7" fmla="*/ 7 h 11"/>
                <a:gd name="T8" fmla="*/ 0 w 12"/>
                <a:gd name="T9" fmla="*/ 5 h 11"/>
                <a:gd name="T10" fmla="*/ 1 w 12"/>
                <a:gd name="T11" fmla="*/ 4 h 11"/>
                <a:gd name="T12" fmla="*/ 3 w 12"/>
                <a:gd name="T13" fmla="*/ 2 h 11"/>
                <a:gd name="T14" fmla="*/ 5 w 12"/>
                <a:gd name="T15" fmla="*/ 0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4 h 11"/>
                <a:gd name="T22" fmla="*/ 12 w 12"/>
                <a:gd name="T23" fmla="*/ 5 h 11"/>
                <a:gd name="T24" fmla="*/ 12 w 12"/>
                <a:gd name="T25" fmla="*/ 7 h 11"/>
                <a:gd name="T26" fmla="*/ 12 w 12"/>
                <a:gd name="T27" fmla="*/ 9 h 11"/>
                <a:gd name="T28" fmla="*/ 10 w 12"/>
                <a:gd name="T29" fmla="*/ 9 h 11"/>
                <a:gd name="T30" fmla="*/ 6 w 12"/>
                <a:gd name="T31" fmla="*/ 11 h 11"/>
                <a:gd name="T32" fmla="*/ 5 w 12"/>
                <a:gd name="T33" fmla="*/ 1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1"/>
                <a:gd name="T53" fmla="*/ 12 w 12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1">
                  <a:moveTo>
                    <a:pt x="5" y="11"/>
                  </a:move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3" name="Freeform 12"/>
            <p:cNvSpPr>
              <a:spLocks/>
            </p:cNvSpPr>
            <p:nvPr/>
          </p:nvSpPr>
          <p:spPr bwMode="auto">
            <a:xfrm>
              <a:off x="3657" y="1536"/>
              <a:ext cx="771" cy="651"/>
            </a:xfrm>
            <a:custGeom>
              <a:avLst/>
              <a:gdLst>
                <a:gd name="T0" fmla="*/ 311 w 771"/>
                <a:gd name="T1" fmla="*/ 161 h 651"/>
                <a:gd name="T2" fmla="*/ 299 w 771"/>
                <a:gd name="T3" fmla="*/ 211 h 651"/>
                <a:gd name="T4" fmla="*/ 0 w 771"/>
                <a:gd name="T5" fmla="*/ 189 h 651"/>
                <a:gd name="T6" fmla="*/ 1 w 771"/>
                <a:gd name="T7" fmla="*/ 182 h 651"/>
                <a:gd name="T8" fmla="*/ 7 w 771"/>
                <a:gd name="T9" fmla="*/ 163 h 651"/>
                <a:gd name="T10" fmla="*/ 20 w 771"/>
                <a:gd name="T11" fmla="*/ 137 h 651"/>
                <a:gd name="T12" fmla="*/ 41 w 771"/>
                <a:gd name="T13" fmla="*/ 106 h 651"/>
                <a:gd name="T14" fmla="*/ 72 w 771"/>
                <a:gd name="T15" fmla="*/ 74 h 651"/>
                <a:gd name="T16" fmla="*/ 116 w 771"/>
                <a:gd name="T17" fmla="*/ 43 h 651"/>
                <a:gd name="T18" fmla="*/ 175 w 771"/>
                <a:gd name="T19" fmla="*/ 19 h 651"/>
                <a:gd name="T20" fmla="*/ 250 w 771"/>
                <a:gd name="T21" fmla="*/ 3 h 651"/>
                <a:gd name="T22" fmla="*/ 280 w 771"/>
                <a:gd name="T23" fmla="*/ 2 h 651"/>
                <a:gd name="T24" fmla="*/ 309 w 771"/>
                <a:gd name="T25" fmla="*/ 0 h 651"/>
                <a:gd name="T26" fmla="*/ 340 w 771"/>
                <a:gd name="T27" fmla="*/ 2 h 651"/>
                <a:gd name="T28" fmla="*/ 371 w 771"/>
                <a:gd name="T29" fmla="*/ 3 h 651"/>
                <a:gd name="T30" fmla="*/ 398 w 771"/>
                <a:gd name="T31" fmla="*/ 7 h 651"/>
                <a:gd name="T32" fmla="*/ 426 w 771"/>
                <a:gd name="T33" fmla="*/ 10 h 651"/>
                <a:gd name="T34" fmla="*/ 450 w 771"/>
                <a:gd name="T35" fmla="*/ 15 h 651"/>
                <a:gd name="T36" fmla="*/ 469 w 771"/>
                <a:gd name="T37" fmla="*/ 21 h 651"/>
                <a:gd name="T38" fmla="*/ 486 w 771"/>
                <a:gd name="T39" fmla="*/ 26 h 651"/>
                <a:gd name="T40" fmla="*/ 501 w 771"/>
                <a:gd name="T41" fmla="*/ 33 h 651"/>
                <a:gd name="T42" fmla="*/ 517 w 771"/>
                <a:gd name="T43" fmla="*/ 38 h 651"/>
                <a:gd name="T44" fmla="*/ 530 w 771"/>
                <a:gd name="T45" fmla="*/ 45 h 651"/>
                <a:gd name="T46" fmla="*/ 541 w 771"/>
                <a:gd name="T47" fmla="*/ 50 h 651"/>
                <a:gd name="T48" fmla="*/ 551 w 771"/>
                <a:gd name="T49" fmla="*/ 57 h 651"/>
                <a:gd name="T50" fmla="*/ 560 w 771"/>
                <a:gd name="T51" fmla="*/ 62 h 651"/>
                <a:gd name="T52" fmla="*/ 567 w 771"/>
                <a:gd name="T53" fmla="*/ 67 h 651"/>
                <a:gd name="T54" fmla="*/ 615 w 771"/>
                <a:gd name="T55" fmla="*/ 100 h 651"/>
                <a:gd name="T56" fmla="*/ 656 w 771"/>
                <a:gd name="T57" fmla="*/ 134 h 651"/>
                <a:gd name="T58" fmla="*/ 690 w 771"/>
                <a:gd name="T59" fmla="*/ 168 h 651"/>
                <a:gd name="T60" fmla="*/ 718 w 771"/>
                <a:gd name="T61" fmla="*/ 204 h 651"/>
                <a:gd name="T62" fmla="*/ 738 w 771"/>
                <a:gd name="T63" fmla="*/ 239 h 651"/>
                <a:gd name="T64" fmla="*/ 754 w 771"/>
                <a:gd name="T65" fmla="*/ 275 h 651"/>
                <a:gd name="T66" fmla="*/ 766 w 771"/>
                <a:gd name="T67" fmla="*/ 311 h 651"/>
                <a:gd name="T68" fmla="*/ 771 w 771"/>
                <a:gd name="T69" fmla="*/ 347 h 651"/>
                <a:gd name="T70" fmla="*/ 769 w 771"/>
                <a:gd name="T71" fmla="*/ 407 h 651"/>
                <a:gd name="T72" fmla="*/ 752 w 771"/>
                <a:gd name="T73" fmla="*/ 464 h 651"/>
                <a:gd name="T74" fmla="*/ 726 w 771"/>
                <a:gd name="T75" fmla="*/ 515 h 651"/>
                <a:gd name="T76" fmla="*/ 695 w 771"/>
                <a:gd name="T77" fmla="*/ 560 h 651"/>
                <a:gd name="T78" fmla="*/ 663 w 771"/>
                <a:gd name="T79" fmla="*/ 598 h 651"/>
                <a:gd name="T80" fmla="*/ 634 w 771"/>
                <a:gd name="T81" fmla="*/ 627 h 651"/>
                <a:gd name="T82" fmla="*/ 615 w 771"/>
                <a:gd name="T83" fmla="*/ 644 h 651"/>
                <a:gd name="T84" fmla="*/ 606 w 771"/>
                <a:gd name="T85" fmla="*/ 651 h 651"/>
                <a:gd name="T86" fmla="*/ 383 w 771"/>
                <a:gd name="T87" fmla="*/ 567 h 651"/>
                <a:gd name="T88" fmla="*/ 415 w 771"/>
                <a:gd name="T89" fmla="*/ 522 h 651"/>
                <a:gd name="T90" fmla="*/ 438 w 771"/>
                <a:gd name="T91" fmla="*/ 477 h 651"/>
                <a:gd name="T92" fmla="*/ 451 w 771"/>
                <a:gd name="T93" fmla="*/ 434 h 651"/>
                <a:gd name="T94" fmla="*/ 458 w 771"/>
                <a:gd name="T95" fmla="*/ 395 h 651"/>
                <a:gd name="T96" fmla="*/ 460 w 771"/>
                <a:gd name="T97" fmla="*/ 359 h 651"/>
                <a:gd name="T98" fmla="*/ 458 w 771"/>
                <a:gd name="T99" fmla="*/ 331 h 651"/>
                <a:gd name="T100" fmla="*/ 455 w 771"/>
                <a:gd name="T101" fmla="*/ 312 h 651"/>
                <a:gd name="T102" fmla="*/ 453 w 771"/>
                <a:gd name="T103" fmla="*/ 302 h 651"/>
                <a:gd name="T104" fmla="*/ 443 w 771"/>
                <a:gd name="T105" fmla="*/ 283 h 651"/>
                <a:gd name="T106" fmla="*/ 433 w 771"/>
                <a:gd name="T107" fmla="*/ 263 h 651"/>
                <a:gd name="T108" fmla="*/ 419 w 771"/>
                <a:gd name="T109" fmla="*/ 244 h 651"/>
                <a:gd name="T110" fmla="*/ 403 w 771"/>
                <a:gd name="T111" fmla="*/ 223 h 651"/>
                <a:gd name="T112" fmla="*/ 386 w 771"/>
                <a:gd name="T113" fmla="*/ 204 h 651"/>
                <a:gd name="T114" fmla="*/ 366 w 771"/>
                <a:gd name="T115" fmla="*/ 187 h 651"/>
                <a:gd name="T116" fmla="*/ 340 w 771"/>
                <a:gd name="T117" fmla="*/ 173 h 651"/>
                <a:gd name="T118" fmla="*/ 311 w 771"/>
                <a:gd name="T119" fmla="*/ 161 h 6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1"/>
                <a:gd name="T181" fmla="*/ 0 h 651"/>
                <a:gd name="T182" fmla="*/ 771 w 771"/>
                <a:gd name="T183" fmla="*/ 651 h 6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1" h="651">
                  <a:moveTo>
                    <a:pt x="311" y="161"/>
                  </a:moveTo>
                  <a:lnTo>
                    <a:pt x="299" y="211"/>
                  </a:lnTo>
                  <a:lnTo>
                    <a:pt x="0" y="189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20" y="137"/>
                  </a:lnTo>
                  <a:lnTo>
                    <a:pt x="41" y="106"/>
                  </a:lnTo>
                  <a:lnTo>
                    <a:pt x="72" y="74"/>
                  </a:lnTo>
                  <a:lnTo>
                    <a:pt x="116" y="43"/>
                  </a:lnTo>
                  <a:lnTo>
                    <a:pt x="175" y="19"/>
                  </a:lnTo>
                  <a:lnTo>
                    <a:pt x="250" y="3"/>
                  </a:lnTo>
                  <a:lnTo>
                    <a:pt x="280" y="2"/>
                  </a:lnTo>
                  <a:lnTo>
                    <a:pt x="309" y="0"/>
                  </a:lnTo>
                  <a:lnTo>
                    <a:pt x="340" y="2"/>
                  </a:lnTo>
                  <a:lnTo>
                    <a:pt x="371" y="3"/>
                  </a:lnTo>
                  <a:lnTo>
                    <a:pt x="398" y="7"/>
                  </a:lnTo>
                  <a:lnTo>
                    <a:pt x="426" y="10"/>
                  </a:lnTo>
                  <a:lnTo>
                    <a:pt x="450" y="15"/>
                  </a:lnTo>
                  <a:lnTo>
                    <a:pt x="469" y="21"/>
                  </a:lnTo>
                  <a:lnTo>
                    <a:pt x="486" y="26"/>
                  </a:lnTo>
                  <a:lnTo>
                    <a:pt x="501" y="33"/>
                  </a:lnTo>
                  <a:lnTo>
                    <a:pt x="517" y="38"/>
                  </a:lnTo>
                  <a:lnTo>
                    <a:pt x="530" y="45"/>
                  </a:lnTo>
                  <a:lnTo>
                    <a:pt x="541" y="50"/>
                  </a:lnTo>
                  <a:lnTo>
                    <a:pt x="551" y="57"/>
                  </a:lnTo>
                  <a:lnTo>
                    <a:pt x="560" y="62"/>
                  </a:lnTo>
                  <a:lnTo>
                    <a:pt x="567" y="67"/>
                  </a:lnTo>
                  <a:lnTo>
                    <a:pt x="615" y="100"/>
                  </a:lnTo>
                  <a:lnTo>
                    <a:pt x="656" y="134"/>
                  </a:lnTo>
                  <a:lnTo>
                    <a:pt x="690" y="168"/>
                  </a:lnTo>
                  <a:lnTo>
                    <a:pt x="718" y="204"/>
                  </a:lnTo>
                  <a:lnTo>
                    <a:pt x="738" y="239"/>
                  </a:lnTo>
                  <a:lnTo>
                    <a:pt x="754" y="275"/>
                  </a:lnTo>
                  <a:lnTo>
                    <a:pt x="766" y="311"/>
                  </a:lnTo>
                  <a:lnTo>
                    <a:pt x="771" y="347"/>
                  </a:lnTo>
                  <a:lnTo>
                    <a:pt x="769" y="407"/>
                  </a:lnTo>
                  <a:lnTo>
                    <a:pt x="752" y="464"/>
                  </a:lnTo>
                  <a:lnTo>
                    <a:pt x="726" y="515"/>
                  </a:lnTo>
                  <a:lnTo>
                    <a:pt x="695" y="560"/>
                  </a:lnTo>
                  <a:lnTo>
                    <a:pt x="663" y="598"/>
                  </a:lnTo>
                  <a:lnTo>
                    <a:pt x="634" y="627"/>
                  </a:lnTo>
                  <a:lnTo>
                    <a:pt x="615" y="644"/>
                  </a:lnTo>
                  <a:lnTo>
                    <a:pt x="606" y="651"/>
                  </a:lnTo>
                  <a:lnTo>
                    <a:pt x="383" y="567"/>
                  </a:lnTo>
                  <a:lnTo>
                    <a:pt x="415" y="522"/>
                  </a:lnTo>
                  <a:lnTo>
                    <a:pt x="438" y="477"/>
                  </a:lnTo>
                  <a:lnTo>
                    <a:pt x="451" y="434"/>
                  </a:lnTo>
                  <a:lnTo>
                    <a:pt x="458" y="395"/>
                  </a:lnTo>
                  <a:lnTo>
                    <a:pt x="460" y="359"/>
                  </a:lnTo>
                  <a:lnTo>
                    <a:pt x="458" y="331"/>
                  </a:lnTo>
                  <a:lnTo>
                    <a:pt x="455" y="312"/>
                  </a:lnTo>
                  <a:lnTo>
                    <a:pt x="453" y="302"/>
                  </a:lnTo>
                  <a:lnTo>
                    <a:pt x="443" y="283"/>
                  </a:lnTo>
                  <a:lnTo>
                    <a:pt x="433" y="263"/>
                  </a:lnTo>
                  <a:lnTo>
                    <a:pt x="419" y="244"/>
                  </a:lnTo>
                  <a:lnTo>
                    <a:pt x="403" y="223"/>
                  </a:lnTo>
                  <a:lnTo>
                    <a:pt x="386" y="204"/>
                  </a:lnTo>
                  <a:lnTo>
                    <a:pt x="366" y="187"/>
                  </a:lnTo>
                  <a:lnTo>
                    <a:pt x="340" y="173"/>
                  </a:lnTo>
                  <a:lnTo>
                    <a:pt x="3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4" name="Freeform 13"/>
            <p:cNvSpPr>
              <a:spLocks/>
            </p:cNvSpPr>
            <p:nvPr/>
          </p:nvSpPr>
          <p:spPr bwMode="auto">
            <a:xfrm>
              <a:off x="4084" y="1838"/>
              <a:ext cx="100" cy="107"/>
            </a:xfrm>
            <a:custGeom>
              <a:avLst/>
              <a:gdLst>
                <a:gd name="T0" fmla="*/ 45 w 100"/>
                <a:gd name="T1" fmla="*/ 107 h 107"/>
                <a:gd name="T2" fmla="*/ 55 w 100"/>
                <a:gd name="T3" fmla="*/ 107 h 107"/>
                <a:gd name="T4" fmla="*/ 64 w 100"/>
                <a:gd name="T5" fmla="*/ 103 h 107"/>
                <a:gd name="T6" fmla="*/ 74 w 100"/>
                <a:gd name="T7" fmla="*/ 100 h 107"/>
                <a:gd name="T8" fmla="*/ 81 w 100"/>
                <a:gd name="T9" fmla="*/ 95 h 107"/>
                <a:gd name="T10" fmla="*/ 88 w 100"/>
                <a:gd name="T11" fmla="*/ 86 h 107"/>
                <a:gd name="T12" fmla="*/ 93 w 100"/>
                <a:gd name="T13" fmla="*/ 77 h 107"/>
                <a:gd name="T14" fmla="*/ 98 w 100"/>
                <a:gd name="T15" fmla="*/ 67 h 107"/>
                <a:gd name="T16" fmla="*/ 100 w 100"/>
                <a:gd name="T17" fmla="*/ 57 h 107"/>
                <a:gd name="T18" fmla="*/ 98 w 100"/>
                <a:gd name="T19" fmla="*/ 36 h 107"/>
                <a:gd name="T20" fmla="*/ 88 w 100"/>
                <a:gd name="T21" fmla="*/ 17 h 107"/>
                <a:gd name="T22" fmla="*/ 74 w 100"/>
                <a:gd name="T23" fmla="*/ 5 h 107"/>
                <a:gd name="T24" fmla="*/ 55 w 100"/>
                <a:gd name="T25" fmla="*/ 0 h 107"/>
                <a:gd name="T26" fmla="*/ 45 w 100"/>
                <a:gd name="T27" fmla="*/ 0 h 107"/>
                <a:gd name="T28" fmla="*/ 36 w 100"/>
                <a:gd name="T29" fmla="*/ 4 h 107"/>
                <a:gd name="T30" fmla="*/ 26 w 100"/>
                <a:gd name="T31" fmla="*/ 7 h 107"/>
                <a:gd name="T32" fmla="*/ 19 w 100"/>
                <a:gd name="T33" fmla="*/ 14 h 107"/>
                <a:gd name="T34" fmla="*/ 12 w 100"/>
                <a:gd name="T35" fmla="*/ 21 h 107"/>
                <a:gd name="T36" fmla="*/ 7 w 100"/>
                <a:gd name="T37" fmla="*/ 29 h 107"/>
                <a:gd name="T38" fmla="*/ 2 w 100"/>
                <a:gd name="T39" fmla="*/ 40 h 107"/>
                <a:gd name="T40" fmla="*/ 0 w 100"/>
                <a:gd name="T41" fmla="*/ 50 h 107"/>
                <a:gd name="T42" fmla="*/ 4 w 100"/>
                <a:gd name="T43" fmla="*/ 71 h 107"/>
                <a:gd name="T44" fmla="*/ 12 w 100"/>
                <a:gd name="T45" fmla="*/ 88 h 107"/>
                <a:gd name="T46" fmla="*/ 26 w 100"/>
                <a:gd name="T47" fmla="*/ 101 h 107"/>
                <a:gd name="T48" fmla="*/ 45 w 100"/>
                <a:gd name="T49" fmla="*/ 107 h 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0"/>
                <a:gd name="T76" fmla="*/ 0 h 107"/>
                <a:gd name="T77" fmla="*/ 100 w 100"/>
                <a:gd name="T78" fmla="*/ 107 h 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0" h="107">
                  <a:moveTo>
                    <a:pt x="45" y="107"/>
                  </a:moveTo>
                  <a:lnTo>
                    <a:pt x="55" y="107"/>
                  </a:lnTo>
                  <a:lnTo>
                    <a:pt x="64" y="103"/>
                  </a:lnTo>
                  <a:lnTo>
                    <a:pt x="74" y="100"/>
                  </a:lnTo>
                  <a:lnTo>
                    <a:pt x="81" y="95"/>
                  </a:lnTo>
                  <a:lnTo>
                    <a:pt x="88" y="86"/>
                  </a:lnTo>
                  <a:lnTo>
                    <a:pt x="93" y="77"/>
                  </a:lnTo>
                  <a:lnTo>
                    <a:pt x="98" y="67"/>
                  </a:lnTo>
                  <a:lnTo>
                    <a:pt x="100" y="57"/>
                  </a:lnTo>
                  <a:lnTo>
                    <a:pt x="98" y="36"/>
                  </a:lnTo>
                  <a:lnTo>
                    <a:pt x="88" y="17"/>
                  </a:lnTo>
                  <a:lnTo>
                    <a:pt x="74" y="5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4"/>
                  </a:lnTo>
                  <a:lnTo>
                    <a:pt x="26" y="7"/>
                  </a:lnTo>
                  <a:lnTo>
                    <a:pt x="19" y="14"/>
                  </a:lnTo>
                  <a:lnTo>
                    <a:pt x="12" y="21"/>
                  </a:lnTo>
                  <a:lnTo>
                    <a:pt x="7" y="29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4" y="71"/>
                  </a:lnTo>
                  <a:lnTo>
                    <a:pt x="12" y="88"/>
                  </a:lnTo>
                  <a:lnTo>
                    <a:pt x="26" y="101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9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5" name="Freeform 14"/>
            <p:cNvSpPr>
              <a:spLocks/>
            </p:cNvSpPr>
            <p:nvPr/>
          </p:nvSpPr>
          <p:spPr bwMode="auto">
            <a:xfrm>
              <a:off x="4112" y="1907"/>
              <a:ext cx="26" cy="26"/>
            </a:xfrm>
            <a:custGeom>
              <a:avLst/>
              <a:gdLst>
                <a:gd name="T0" fmla="*/ 12 w 26"/>
                <a:gd name="T1" fmla="*/ 26 h 26"/>
                <a:gd name="T2" fmla="*/ 17 w 26"/>
                <a:gd name="T3" fmla="*/ 26 h 26"/>
                <a:gd name="T4" fmla="*/ 22 w 26"/>
                <a:gd name="T5" fmla="*/ 24 h 26"/>
                <a:gd name="T6" fmla="*/ 24 w 26"/>
                <a:gd name="T7" fmla="*/ 19 h 26"/>
                <a:gd name="T8" fmla="*/ 26 w 26"/>
                <a:gd name="T9" fmla="*/ 14 h 26"/>
                <a:gd name="T10" fmla="*/ 26 w 26"/>
                <a:gd name="T11" fmla="*/ 8 h 26"/>
                <a:gd name="T12" fmla="*/ 22 w 26"/>
                <a:gd name="T13" fmla="*/ 3 h 26"/>
                <a:gd name="T14" fmla="*/ 19 w 26"/>
                <a:gd name="T15" fmla="*/ 2 h 26"/>
                <a:gd name="T16" fmla="*/ 14 w 26"/>
                <a:gd name="T17" fmla="*/ 0 h 26"/>
                <a:gd name="T18" fmla="*/ 8 w 26"/>
                <a:gd name="T19" fmla="*/ 2 h 26"/>
                <a:gd name="T20" fmla="*/ 5 w 26"/>
                <a:gd name="T21" fmla="*/ 3 h 26"/>
                <a:gd name="T22" fmla="*/ 2 w 26"/>
                <a:gd name="T23" fmla="*/ 7 h 26"/>
                <a:gd name="T24" fmla="*/ 0 w 26"/>
                <a:gd name="T25" fmla="*/ 12 h 26"/>
                <a:gd name="T26" fmla="*/ 2 w 26"/>
                <a:gd name="T27" fmla="*/ 17 h 26"/>
                <a:gd name="T28" fmla="*/ 3 w 26"/>
                <a:gd name="T29" fmla="*/ 20 h 26"/>
                <a:gd name="T30" fmla="*/ 7 w 26"/>
                <a:gd name="T31" fmla="*/ 24 h 26"/>
                <a:gd name="T32" fmla="*/ 12 w 26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2" y="26"/>
                  </a:moveTo>
                  <a:lnTo>
                    <a:pt x="17" y="26"/>
                  </a:lnTo>
                  <a:lnTo>
                    <a:pt x="22" y="24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14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6" name="Freeform 15"/>
            <p:cNvSpPr>
              <a:spLocks/>
            </p:cNvSpPr>
            <p:nvPr/>
          </p:nvSpPr>
          <p:spPr bwMode="auto">
            <a:xfrm>
              <a:off x="3739" y="1577"/>
              <a:ext cx="182" cy="127"/>
            </a:xfrm>
            <a:custGeom>
              <a:avLst/>
              <a:gdLst>
                <a:gd name="T0" fmla="*/ 182 w 182"/>
                <a:gd name="T1" fmla="*/ 0 h 127"/>
                <a:gd name="T2" fmla="*/ 175 w 182"/>
                <a:gd name="T3" fmla="*/ 2 h 127"/>
                <a:gd name="T4" fmla="*/ 160 w 182"/>
                <a:gd name="T5" fmla="*/ 4 h 127"/>
                <a:gd name="T6" fmla="*/ 136 w 182"/>
                <a:gd name="T7" fmla="*/ 10 h 127"/>
                <a:gd name="T8" fmla="*/ 107 w 182"/>
                <a:gd name="T9" fmla="*/ 22 h 127"/>
                <a:gd name="T10" fmla="*/ 76 w 182"/>
                <a:gd name="T11" fmla="*/ 38 h 127"/>
                <a:gd name="T12" fmla="*/ 47 w 182"/>
                <a:gd name="T13" fmla="*/ 60 h 127"/>
                <a:gd name="T14" fmla="*/ 19 w 182"/>
                <a:gd name="T15" fmla="*/ 89 h 127"/>
                <a:gd name="T16" fmla="*/ 0 w 182"/>
                <a:gd name="T17" fmla="*/ 127 h 127"/>
                <a:gd name="T18" fmla="*/ 4 w 182"/>
                <a:gd name="T19" fmla="*/ 122 h 127"/>
                <a:gd name="T20" fmla="*/ 16 w 182"/>
                <a:gd name="T21" fmla="*/ 112 h 127"/>
                <a:gd name="T22" fmla="*/ 33 w 182"/>
                <a:gd name="T23" fmla="*/ 95 h 127"/>
                <a:gd name="T24" fmla="*/ 55 w 182"/>
                <a:gd name="T25" fmla="*/ 74 h 127"/>
                <a:gd name="T26" fmla="*/ 81 w 182"/>
                <a:gd name="T27" fmla="*/ 52 h 127"/>
                <a:gd name="T28" fmla="*/ 112 w 182"/>
                <a:gd name="T29" fmla="*/ 31 h 127"/>
                <a:gd name="T30" fmla="*/ 146 w 182"/>
                <a:gd name="T31" fmla="*/ 12 h 127"/>
                <a:gd name="T32" fmla="*/ 182 w 182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127"/>
                <a:gd name="T53" fmla="*/ 182 w 182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127">
                  <a:moveTo>
                    <a:pt x="182" y="0"/>
                  </a:moveTo>
                  <a:lnTo>
                    <a:pt x="175" y="2"/>
                  </a:lnTo>
                  <a:lnTo>
                    <a:pt x="160" y="4"/>
                  </a:lnTo>
                  <a:lnTo>
                    <a:pt x="136" y="10"/>
                  </a:lnTo>
                  <a:lnTo>
                    <a:pt x="107" y="22"/>
                  </a:lnTo>
                  <a:lnTo>
                    <a:pt x="76" y="38"/>
                  </a:lnTo>
                  <a:lnTo>
                    <a:pt x="47" y="60"/>
                  </a:lnTo>
                  <a:lnTo>
                    <a:pt x="19" y="89"/>
                  </a:lnTo>
                  <a:lnTo>
                    <a:pt x="0" y="127"/>
                  </a:lnTo>
                  <a:lnTo>
                    <a:pt x="4" y="122"/>
                  </a:lnTo>
                  <a:lnTo>
                    <a:pt x="16" y="112"/>
                  </a:lnTo>
                  <a:lnTo>
                    <a:pt x="33" y="95"/>
                  </a:lnTo>
                  <a:lnTo>
                    <a:pt x="55" y="74"/>
                  </a:lnTo>
                  <a:lnTo>
                    <a:pt x="81" y="52"/>
                  </a:lnTo>
                  <a:lnTo>
                    <a:pt x="112" y="31"/>
                  </a:lnTo>
                  <a:lnTo>
                    <a:pt x="146" y="1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7" name="Freeform 16"/>
            <p:cNvSpPr>
              <a:spLocks/>
            </p:cNvSpPr>
            <p:nvPr/>
          </p:nvSpPr>
          <p:spPr bwMode="auto">
            <a:xfrm>
              <a:off x="3786" y="1591"/>
              <a:ext cx="154" cy="122"/>
            </a:xfrm>
            <a:custGeom>
              <a:avLst/>
              <a:gdLst>
                <a:gd name="T0" fmla="*/ 154 w 154"/>
                <a:gd name="T1" fmla="*/ 0 h 122"/>
                <a:gd name="T2" fmla="*/ 149 w 154"/>
                <a:gd name="T3" fmla="*/ 2 h 122"/>
                <a:gd name="T4" fmla="*/ 135 w 154"/>
                <a:gd name="T5" fmla="*/ 5 h 122"/>
                <a:gd name="T6" fmla="*/ 116 w 154"/>
                <a:gd name="T7" fmla="*/ 12 h 122"/>
                <a:gd name="T8" fmla="*/ 92 w 154"/>
                <a:gd name="T9" fmla="*/ 24 h 122"/>
                <a:gd name="T10" fmla="*/ 67 w 154"/>
                <a:gd name="T11" fmla="*/ 39 h 122"/>
                <a:gd name="T12" fmla="*/ 41 w 154"/>
                <a:gd name="T13" fmla="*/ 60 h 122"/>
                <a:gd name="T14" fmla="*/ 18 w 154"/>
                <a:gd name="T15" fmla="*/ 87 h 122"/>
                <a:gd name="T16" fmla="*/ 0 w 154"/>
                <a:gd name="T17" fmla="*/ 122 h 122"/>
                <a:gd name="T18" fmla="*/ 3 w 154"/>
                <a:gd name="T19" fmla="*/ 117 h 122"/>
                <a:gd name="T20" fmla="*/ 15 w 154"/>
                <a:gd name="T21" fmla="*/ 106 h 122"/>
                <a:gd name="T22" fmla="*/ 30 w 154"/>
                <a:gd name="T23" fmla="*/ 89 h 122"/>
                <a:gd name="T24" fmla="*/ 53 w 154"/>
                <a:gd name="T25" fmla="*/ 69 h 122"/>
                <a:gd name="T26" fmla="*/ 77 w 154"/>
                <a:gd name="T27" fmla="*/ 48 h 122"/>
                <a:gd name="T28" fmla="*/ 103 w 154"/>
                <a:gd name="T29" fmla="*/ 29 h 122"/>
                <a:gd name="T30" fmla="*/ 128 w 154"/>
                <a:gd name="T31" fmla="*/ 12 h 122"/>
                <a:gd name="T32" fmla="*/ 154 w 154"/>
                <a:gd name="T33" fmla="*/ 0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122"/>
                <a:gd name="T53" fmla="*/ 154 w 15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122">
                  <a:moveTo>
                    <a:pt x="154" y="0"/>
                  </a:moveTo>
                  <a:lnTo>
                    <a:pt x="149" y="2"/>
                  </a:lnTo>
                  <a:lnTo>
                    <a:pt x="135" y="5"/>
                  </a:lnTo>
                  <a:lnTo>
                    <a:pt x="116" y="12"/>
                  </a:lnTo>
                  <a:lnTo>
                    <a:pt x="92" y="24"/>
                  </a:lnTo>
                  <a:lnTo>
                    <a:pt x="67" y="39"/>
                  </a:lnTo>
                  <a:lnTo>
                    <a:pt x="41" y="60"/>
                  </a:lnTo>
                  <a:lnTo>
                    <a:pt x="18" y="87"/>
                  </a:lnTo>
                  <a:lnTo>
                    <a:pt x="0" y="122"/>
                  </a:lnTo>
                  <a:lnTo>
                    <a:pt x="3" y="117"/>
                  </a:lnTo>
                  <a:lnTo>
                    <a:pt x="15" y="106"/>
                  </a:lnTo>
                  <a:lnTo>
                    <a:pt x="30" y="89"/>
                  </a:lnTo>
                  <a:lnTo>
                    <a:pt x="53" y="69"/>
                  </a:lnTo>
                  <a:lnTo>
                    <a:pt x="77" y="48"/>
                  </a:lnTo>
                  <a:lnTo>
                    <a:pt x="103" y="29"/>
                  </a:lnTo>
                  <a:lnTo>
                    <a:pt x="128" y="1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8" name="Freeform 17"/>
            <p:cNvSpPr>
              <a:spLocks/>
            </p:cNvSpPr>
            <p:nvPr/>
          </p:nvSpPr>
          <p:spPr bwMode="auto">
            <a:xfrm>
              <a:off x="3846" y="1611"/>
              <a:ext cx="113" cy="102"/>
            </a:xfrm>
            <a:custGeom>
              <a:avLst/>
              <a:gdLst>
                <a:gd name="T0" fmla="*/ 113 w 113"/>
                <a:gd name="T1" fmla="*/ 0 h 102"/>
                <a:gd name="T2" fmla="*/ 110 w 113"/>
                <a:gd name="T3" fmla="*/ 2 h 102"/>
                <a:gd name="T4" fmla="*/ 99 w 113"/>
                <a:gd name="T5" fmla="*/ 7 h 102"/>
                <a:gd name="T6" fmla="*/ 84 w 113"/>
                <a:gd name="T7" fmla="*/ 16 h 102"/>
                <a:gd name="T8" fmla="*/ 65 w 113"/>
                <a:gd name="T9" fmla="*/ 26 h 102"/>
                <a:gd name="T10" fmla="*/ 46 w 113"/>
                <a:gd name="T11" fmla="*/ 42 h 102"/>
                <a:gd name="T12" fmla="*/ 27 w 113"/>
                <a:gd name="T13" fmla="*/ 59 h 102"/>
                <a:gd name="T14" fmla="*/ 12 w 113"/>
                <a:gd name="T15" fmla="*/ 79 h 102"/>
                <a:gd name="T16" fmla="*/ 0 w 113"/>
                <a:gd name="T17" fmla="*/ 102 h 102"/>
                <a:gd name="T18" fmla="*/ 3 w 113"/>
                <a:gd name="T19" fmla="*/ 98 h 102"/>
                <a:gd name="T20" fmla="*/ 13 w 113"/>
                <a:gd name="T21" fmla="*/ 88 h 102"/>
                <a:gd name="T22" fmla="*/ 27 w 113"/>
                <a:gd name="T23" fmla="*/ 74 h 102"/>
                <a:gd name="T24" fmla="*/ 44 w 113"/>
                <a:gd name="T25" fmla="*/ 57 h 102"/>
                <a:gd name="T26" fmla="*/ 61 w 113"/>
                <a:gd name="T27" fmla="*/ 40 h 102"/>
                <a:gd name="T28" fmla="*/ 80 w 113"/>
                <a:gd name="T29" fmla="*/ 23 h 102"/>
                <a:gd name="T30" fmla="*/ 98 w 113"/>
                <a:gd name="T31" fmla="*/ 9 h 102"/>
                <a:gd name="T32" fmla="*/ 113 w 113"/>
                <a:gd name="T33" fmla="*/ 0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02"/>
                <a:gd name="T53" fmla="*/ 113 w 113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02">
                  <a:moveTo>
                    <a:pt x="113" y="0"/>
                  </a:moveTo>
                  <a:lnTo>
                    <a:pt x="110" y="2"/>
                  </a:lnTo>
                  <a:lnTo>
                    <a:pt x="99" y="7"/>
                  </a:lnTo>
                  <a:lnTo>
                    <a:pt x="84" y="16"/>
                  </a:lnTo>
                  <a:lnTo>
                    <a:pt x="65" y="26"/>
                  </a:lnTo>
                  <a:lnTo>
                    <a:pt x="46" y="42"/>
                  </a:lnTo>
                  <a:lnTo>
                    <a:pt x="27" y="59"/>
                  </a:lnTo>
                  <a:lnTo>
                    <a:pt x="12" y="79"/>
                  </a:lnTo>
                  <a:lnTo>
                    <a:pt x="0" y="102"/>
                  </a:lnTo>
                  <a:lnTo>
                    <a:pt x="3" y="98"/>
                  </a:lnTo>
                  <a:lnTo>
                    <a:pt x="13" y="88"/>
                  </a:lnTo>
                  <a:lnTo>
                    <a:pt x="27" y="74"/>
                  </a:lnTo>
                  <a:lnTo>
                    <a:pt x="44" y="57"/>
                  </a:lnTo>
                  <a:lnTo>
                    <a:pt x="61" y="40"/>
                  </a:lnTo>
                  <a:lnTo>
                    <a:pt x="80" y="23"/>
                  </a:lnTo>
                  <a:lnTo>
                    <a:pt x="98" y="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39" name="Freeform 18"/>
            <p:cNvSpPr>
              <a:spLocks/>
            </p:cNvSpPr>
            <p:nvPr/>
          </p:nvSpPr>
          <p:spPr bwMode="auto">
            <a:xfrm>
              <a:off x="4297" y="1747"/>
              <a:ext cx="64" cy="361"/>
            </a:xfrm>
            <a:custGeom>
              <a:avLst/>
              <a:gdLst>
                <a:gd name="T0" fmla="*/ 16 w 64"/>
                <a:gd name="T1" fmla="*/ 0 h 361"/>
                <a:gd name="T2" fmla="*/ 21 w 64"/>
                <a:gd name="T3" fmla="*/ 7 h 361"/>
                <a:gd name="T4" fmla="*/ 33 w 64"/>
                <a:gd name="T5" fmla="*/ 29 h 361"/>
                <a:gd name="T6" fmla="*/ 47 w 64"/>
                <a:gd name="T7" fmla="*/ 62 h 361"/>
                <a:gd name="T8" fmla="*/ 59 w 64"/>
                <a:gd name="T9" fmla="*/ 107 h 361"/>
                <a:gd name="T10" fmla="*/ 64 w 64"/>
                <a:gd name="T11" fmla="*/ 160 h 361"/>
                <a:gd name="T12" fmla="*/ 59 w 64"/>
                <a:gd name="T13" fmla="*/ 222 h 361"/>
                <a:gd name="T14" fmla="*/ 40 w 64"/>
                <a:gd name="T15" fmla="*/ 289 h 361"/>
                <a:gd name="T16" fmla="*/ 0 w 64"/>
                <a:gd name="T17" fmla="*/ 361 h 361"/>
                <a:gd name="T18" fmla="*/ 4 w 64"/>
                <a:gd name="T19" fmla="*/ 352 h 361"/>
                <a:gd name="T20" fmla="*/ 14 w 64"/>
                <a:gd name="T21" fmla="*/ 328 h 361"/>
                <a:gd name="T22" fmla="*/ 26 w 64"/>
                <a:gd name="T23" fmla="*/ 290 h 361"/>
                <a:gd name="T24" fmla="*/ 38 w 64"/>
                <a:gd name="T25" fmla="*/ 244 h 361"/>
                <a:gd name="T26" fmla="*/ 45 w 64"/>
                <a:gd name="T27" fmla="*/ 189 h 361"/>
                <a:gd name="T28" fmla="*/ 47 w 64"/>
                <a:gd name="T29" fmla="*/ 127 h 361"/>
                <a:gd name="T30" fmla="*/ 38 w 64"/>
                <a:gd name="T31" fmla="*/ 64 h 361"/>
                <a:gd name="T32" fmla="*/ 16 w 64"/>
                <a:gd name="T33" fmla="*/ 0 h 3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361"/>
                <a:gd name="T53" fmla="*/ 64 w 64"/>
                <a:gd name="T54" fmla="*/ 361 h 3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361">
                  <a:moveTo>
                    <a:pt x="16" y="0"/>
                  </a:moveTo>
                  <a:lnTo>
                    <a:pt x="21" y="7"/>
                  </a:lnTo>
                  <a:lnTo>
                    <a:pt x="33" y="29"/>
                  </a:lnTo>
                  <a:lnTo>
                    <a:pt x="47" y="62"/>
                  </a:lnTo>
                  <a:lnTo>
                    <a:pt x="59" y="107"/>
                  </a:lnTo>
                  <a:lnTo>
                    <a:pt x="64" y="160"/>
                  </a:lnTo>
                  <a:lnTo>
                    <a:pt x="59" y="222"/>
                  </a:lnTo>
                  <a:lnTo>
                    <a:pt x="40" y="289"/>
                  </a:lnTo>
                  <a:lnTo>
                    <a:pt x="0" y="361"/>
                  </a:lnTo>
                  <a:lnTo>
                    <a:pt x="4" y="352"/>
                  </a:lnTo>
                  <a:lnTo>
                    <a:pt x="14" y="328"/>
                  </a:lnTo>
                  <a:lnTo>
                    <a:pt x="26" y="290"/>
                  </a:lnTo>
                  <a:lnTo>
                    <a:pt x="38" y="244"/>
                  </a:lnTo>
                  <a:lnTo>
                    <a:pt x="45" y="189"/>
                  </a:lnTo>
                  <a:lnTo>
                    <a:pt x="47" y="127"/>
                  </a:lnTo>
                  <a:lnTo>
                    <a:pt x="38" y="6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0" name="Freeform 19"/>
            <p:cNvSpPr>
              <a:spLocks/>
            </p:cNvSpPr>
            <p:nvPr/>
          </p:nvSpPr>
          <p:spPr bwMode="auto">
            <a:xfrm>
              <a:off x="4222" y="1799"/>
              <a:ext cx="82" cy="298"/>
            </a:xfrm>
            <a:custGeom>
              <a:avLst/>
              <a:gdLst>
                <a:gd name="T0" fmla="*/ 69 w 82"/>
                <a:gd name="T1" fmla="*/ 0 h 298"/>
                <a:gd name="T2" fmla="*/ 70 w 82"/>
                <a:gd name="T3" fmla="*/ 7 h 298"/>
                <a:gd name="T4" fmla="*/ 75 w 82"/>
                <a:gd name="T5" fmla="*/ 27 h 298"/>
                <a:gd name="T6" fmla="*/ 81 w 82"/>
                <a:gd name="T7" fmla="*/ 56 h 298"/>
                <a:gd name="T8" fmla="*/ 82 w 82"/>
                <a:gd name="T9" fmla="*/ 96 h 298"/>
                <a:gd name="T10" fmla="*/ 77 w 82"/>
                <a:gd name="T11" fmla="*/ 140 h 298"/>
                <a:gd name="T12" fmla="*/ 63 w 82"/>
                <a:gd name="T13" fmla="*/ 192 h 298"/>
                <a:gd name="T14" fmla="*/ 39 w 82"/>
                <a:gd name="T15" fmla="*/ 245 h 298"/>
                <a:gd name="T16" fmla="*/ 0 w 82"/>
                <a:gd name="T17" fmla="*/ 298 h 298"/>
                <a:gd name="T18" fmla="*/ 3 w 82"/>
                <a:gd name="T19" fmla="*/ 292 h 298"/>
                <a:gd name="T20" fmla="*/ 15 w 82"/>
                <a:gd name="T21" fmla="*/ 273 h 298"/>
                <a:gd name="T22" fmla="*/ 29 w 82"/>
                <a:gd name="T23" fmla="*/ 243 h 298"/>
                <a:gd name="T24" fmla="*/ 44 w 82"/>
                <a:gd name="T25" fmla="*/ 206 h 298"/>
                <a:gd name="T26" fmla="*/ 58 w 82"/>
                <a:gd name="T27" fmla="*/ 161 h 298"/>
                <a:gd name="T28" fmla="*/ 70 w 82"/>
                <a:gd name="T29" fmla="*/ 111 h 298"/>
                <a:gd name="T30" fmla="*/ 74 w 82"/>
                <a:gd name="T31" fmla="*/ 56 h 298"/>
                <a:gd name="T32" fmla="*/ 69 w 82"/>
                <a:gd name="T33" fmla="*/ 0 h 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298"/>
                <a:gd name="T53" fmla="*/ 82 w 82"/>
                <a:gd name="T54" fmla="*/ 298 h 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298">
                  <a:moveTo>
                    <a:pt x="69" y="0"/>
                  </a:moveTo>
                  <a:lnTo>
                    <a:pt x="70" y="7"/>
                  </a:lnTo>
                  <a:lnTo>
                    <a:pt x="75" y="27"/>
                  </a:lnTo>
                  <a:lnTo>
                    <a:pt x="81" y="56"/>
                  </a:lnTo>
                  <a:lnTo>
                    <a:pt x="82" y="96"/>
                  </a:lnTo>
                  <a:lnTo>
                    <a:pt x="77" y="140"/>
                  </a:lnTo>
                  <a:lnTo>
                    <a:pt x="63" y="192"/>
                  </a:lnTo>
                  <a:lnTo>
                    <a:pt x="39" y="245"/>
                  </a:lnTo>
                  <a:lnTo>
                    <a:pt x="0" y="298"/>
                  </a:lnTo>
                  <a:lnTo>
                    <a:pt x="3" y="292"/>
                  </a:lnTo>
                  <a:lnTo>
                    <a:pt x="15" y="273"/>
                  </a:lnTo>
                  <a:lnTo>
                    <a:pt x="29" y="243"/>
                  </a:lnTo>
                  <a:lnTo>
                    <a:pt x="44" y="206"/>
                  </a:lnTo>
                  <a:lnTo>
                    <a:pt x="58" y="161"/>
                  </a:lnTo>
                  <a:lnTo>
                    <a:pt x="70" y="111"/>
                  </a:lnTo>
                  <a:lnTo>
                    <a:pt x="74" y="5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1" name="Freeform 20"/>
            <p:cNvSpPr>
              <a:spLocks/>
            </p:cNvSpPr>
            <p:nvPr/>
          </p:nvSpPr>
          <p:spPr bwMode="auto">
            <a:xfrm>
              <a:off x="4162" y="1869"/>
              <a:ext cx="91" cy="215"/>
            </a:xfrm>
            <a:custGeom>
              <a:avLst/>
              <a:gdLst>
                <a:gd name="T0" fmla="*/ 82 w 91"/>
                <a:gd name="T1" fmla="*/ 0 h 215"/>
                <a:gd name="T2" fmla="*/ 84 w 91"/>
                <a:gd name="T3" fmla="*/ 5 h 215"/>
                <a:gd name="T4" fmla="*/ 87 w 91"/>
                <a:gd name="T5" fmla="*/ 17 h 215"/>
                <a:gd name="T6" fmla="*/ 91 w 91"/>
                <a:gd name="T7" fmla="*/ 38 h 215"/>
                <a:gd name="T8" fmla="*/ 89 w 91"/>
                <a:gd name="T9" fmla="*/ 65 h 215"/>
                <a:gd name="T10" fmla="*/ 82 w 91"/>
                <a:gd name="T11" fmla="*/ 96 h 215"/>
                <a:gd name="T12" fmla="*/ 67 w 91"/>
                <a:gd name="T13" fmla="*/ 134 h 215"/>
                <a:gd name="T14" fmla="*/ 41 w 91"/>
                <a:gd name="T15" fmla="*/ 173 h 215"/>
                <a:gd name="T16" fmla="*/ 0 w 91"/>
                <a:gd name="T17" fmla="*/ 215 h 215"/>
                <a:gd name="T18" fmla="*/ 3 w 91"/>
                <a:gd name="T19" fmla="*/ 210 h 215"/>
                <a:gd name="T20" fmla="*/ 15 w 91"/>
                <a:gd name="T21" fmla="*/ 194 h 215"/>
                <a:gd name="T22" fmla="*/ 31 w 91"/>
                <a:gd name="T23" fmla="*/ 172 h 215"/>
                <a:gd name="T24" fmla="*/ 48 w 91"/>
                <a:gd name="T25" fmla="*/ 143 h 215"/>
                <a:gd name="T26" fmla="*/ 63 w 91"/>
                <a:gd name="T27" fmla="*/ 110 h 215"/>
                <a:gd name="T28" fmla="*/ 77 w 91"/>
                <a:gd name="T29" fmla="*/ 74 h 215"/>
                <a:gd name="T30" fmla="*/ 84 w 91"/>
                <a:gd name="T31" fmla="*/ 36 h 215"/>
                <a:gd name="T32" fmla="*/ 82 w 91"/>
                <a:gd name="T33" fmla="*/ 0 h 2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215"/>
                <a:gd name="T53" fmla="*/ 91 w 91"/>
                <a:gd name="T54" fmla="*/ 215 h 2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215">
                  <a:moveTo>
                    <a:pt x="82" y="0"/>
                  </a:moveTo>
                  <a:lnTo>
                    <a:pt x="84" y="5"/>
                  </a:lnTo>
                  <a:lnTo>
                    <a:pt x="87" y="17"/>
                  </a:lnTo>
                  <a:lnTo>
                    <a:pt x="91" y="38"/>
                  </a:lnTo>
                  <a:lnTo>
                    <a:pt x="89" y="65"/>
                  </a:lnTo>
                  <a:lnTo>
                    <a:pt x="82" y="96"/>
                  </a:lnTo>
                  <a:lnTo>
                    <a:pt x="67" y="134"/>
                  </a:lnTo>
                  <a:lnTo>
                    <a:pt x="41" y="173"/>
                  </a:lnTo>
                  <a:lnTo>
                    <a:pt x="0" y="215"/>
                  </a:lnTo>
                  <a:lnTo>
                    <a:pt x="3" y="210"/>
                  </a:lnTo>
                  <a:lnTo>
                    <a:pt x="15" y="194"/>
                  </a:lnTo>
                  <a:lnTo>
                    <a:pt x="31" y="172"/>
                  </a:lnTo>
                  <a:lnTo>
                    <a:pt x="48" y="143"/>
                  </a:lnTo>
                  <a:lnTo>
                    <a:pt x="63" y="110"/>
                  </a:lnTo>
                  <a:lnTo>
                    <a:pt x="77" y="74"/>
                  </a:lnTo>
                  <a:lnTo>
                    <a:pt x="84" y="3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2" name="Freeform 21"/>
            <p:cNvSpPr>
              <a:spLocks/>
            </p:cNvSpPr>
            <p:nvPr/>
          </p:nvSpPr>
          <p:spPr bwMode="auto">
            <a:xfrm>
              <a:off x="4122" y="1963"/>
              <a:ext cx="59" cy="112"/>
            </a:xfrm>
            <a:custGeom>
              <a:avLst/>
              <a:gdLst>
                <a:gd name="T0" fmla="*/ 57 w 59"/>
                <a:gd name="T1" fmla="*/ 0 h 112"/>
                <a:gd name="T2" fmla="*/ 57 w 59"/>
                <a:gd name="T3" fmla="*/ 2 h 112"/>
                <a:gd name="T4" fmla="*/ 59 w 59"/>
                <a:gd name="T5" fmla="*/ 9 h 112"/>
                <a:gd name="T6" fmla="*/ 59 w 59"/>
                <a:gd name="T7" fmla="*/ 19 h 112"/>
                <a:gd name="T8" fmla="*/ 57 w 59"/>
                <a:gd name="T9" fmla="*/ 31 h 112"/>
                <a:gd name="T10" fmla="*/ 52 w 59"/>
                <a:gd name="T11" fmla="*/ 49 h 112"/>
                <a:gd name="T12" fmla="*/ 41 w 59"/>
                <a:gd name="T13" fmla="*/ 67 h 112"/>
                <a:gd name="T14" fmla="*/ 24 w 59"/>
                <a:gd name="T15" fmla="*/ 88 h 112"/>
                <a:gd name="T16" fmla="*/ 0 w 59"/>
                <a:gd name="T17" fmla="*/ 112 h 112"/>
                <a:gd name="T18" fmla="*/ 2 w 59"/>
                <a:gd name="T19" fmla="*/ 110 h 112"/>
                <a:gd name="T20" fmla="*/ 7 w 59"/>
                <a:gd name="T21" fmla="*/ 104 h 112"/>
                <a:gd name="T22" fmla="*/ 16 w 59"/>
                <a:gd name="T23" fmla="*/ 93 h 112"/>
                <a:gd name="T24" fmla="*/ 26 w 59"/>
                <a:gd name="T25" fmla="*/ 79 h 112"/>
                <a:gd name="T26" fmla="*/ 35 w 59"/>
                <a:gd name="T27" fmla="*/ 62 h 112"/>
                <a:gd name="T28" fmla="*/ 45 w 59"/>
                <a:gd name="T29" fmla="*/ 43 h 112"/>
                <a:gd name="T30" fmla="*/ 52 w 59"/>
                <a:gd name="T31" fmla="*/ 23 h 112"/>
                <a:gd name="T32" fmla="*/ 57 w 59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12"/>
                <a:gd name="T53" fmla="*/ 59 w 59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12">
                  <a:moveTo>
                    <a:pt x="57" y="0"/>
                  </a:moveTo>
                  <a:lnTo>
                    <a:pt x="57" y="2"/>
                  </a:lnTo>
                  <a:lnTo>
                    <a:pt x="59" y="9"/>
                  </a:lnTo>
                  <a:lnTo>
                    <a:pt x="59" y="19"/>
                  </a:lnTo>
                  <a:lnTo>
                    <a:pt x="57" y="31"/>
                  </a:lnTo>
                  <a:lnTo>
                    <a:pt x="52" y="49"/>
                  </a:lnTo>
                  <a:lnTo>
                    <a:pt x="41" y="67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2" y="110"/>
                  </a:lnTo>
                  <a:lnTo>
                    <a:pt x="7" y="104"/>
                  </a:lnTo>
                  <a:lnTo>
                    <a:pt x="16" y="93"/>
                  </a:lnTo>
                  <a:lnTo>
                    <a:pt x="26" y="79"/>
                  </a:lnTo>
                  <a:lnTo>
                    <a:pt x="35" y="62"/>
                  </a:lnTo>
                  <a:lnTo>
                    <a:pt x="45" y="43"/>
                  </a:lnTo>
                  <a:lnTo>
                    <a:pt x="52" y="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3" name="Freeform 22"/>
            <p:cNvSpPr>
              <a:spLocks/>
            </p:cNvSpPr>
            <p:nvPr/>
          </p:nvSpPr>
          <p:spPr bwMode="auto">
            <a:xfrm>
              <a:off x="3696" y="2041"/>
              <a:ext cx="119" cy="67"/>
            </a:xfrm>
            <a:custGeom>
              <a:avLst/>
              <a:gdLst>
                <a:gd name="T0" fmla="*/ 69 w 119"/>
                <a:gd name="T1" fmla="*/ 60 h 67"/>
                <a:gd name="T2" fmla="*/ 52 w 119"/>
                <a:gd name="T3" fmla="*/ 65 h 67"/>
                <a:gd name="T4" fmla="*/ 36 w 119"/>
                <a:gd name="T5" fmla="*/ 67 h 67"/>
                <a:gd name="T6" fmla="*/ 24 w 119"/>
                <a:gd name="T7" fmla="*/ 65 h 67"/>
                <a:gd name="T8" fmla="*/ 14 w 119"/>
                <a:gd name="T9" fmla="*/ 62 h 67"/>
                <a:gd name="T10" fmla="*/ 5 w 119"/>
                <a:gd name="T11" fmla="*/ 55 h 67"/>
                <a:gd name="T12" fmla="*/ 2 w 119"/>
                <a:gd name="T13" fmla="*/ 46 h 67"/>
                <a:gd name="T14" fmla="*/ 0 w 119"/>
                <a:gd name="T15" fmla="*/ 36 h 67"/>
                <a:gd name="T16" fmla="*/ 4 w 119"/>
                <a:gd name="T17" fmla="*/ 24 h 67"/>
                <a:gd name="T18" fmla="*/ 4 w 119"/>
                <a:gd name="T19" fmla="*/ 24 h 67"/>
                <a:gd name="T20" fmla="*/ 4 w 119"/>
                <a:gd name="T21" fmla="*/ 22 h 67"/>
                <a:gd name="T22" fmla="*/ 2 w 119"/>
                <a:gd name="T23" fmla="*/ 22 h 67"/>
                <a:gd name="T24" fmla="*/ 2 w 119"/>
                <a:gd name="T25" fmla="*/ 22 h 67"/>
                <a:gd name="T26" fmla="*/ 14 w 119"/>
                <a:gd name="T27" fmla="*/ 26 h 67"/>
                <a:gd name="T28" fmla="*/ 28 w 119"/>
                <a:gd name="T29" fmla="*/ 29 h 67"/>
                <a:gd name="T30" fmla="*/ 40 w 119"/>
                <a:gd name="T31" fmla="*/ 29 h 67"/>
                <a:gd name="T32" fmla="*/ 55 w 119"/>
                <a:gd name="T33" fmla="*/ 29 h 67"/>
                <a:gd name="T34" fmla="*/ 69 w 119"/>
                <a:gd name="T35" fmla="*/ 26 h 67"/>
                <a:gd name="T36" fmla="*/ 84 w 119"/>
                <a:gd name="T37" fmla="*/ 20 h 67"/>
                <a:gd name="T38" fmla="*/ 102 w 119"/>
                <a:gd name="T39" fmla="*/ 12 h 67"/>
                <a:gd name="T40" fmla="*/ 119 w 119"/>
                <a:gd name="T41" fmla="*/ 0 h 67"/>
                <a:gd name="T42" fmla="*/ 117 w 119"/>
                <a:gd name="T43" fmla="*/ 1 h 67"/>
                <a:gd name="T44" fmla="*/ 114 w 119"/>
                <a:gd name="T45" fmla="*/ 8 h 67"/>
                <a:gd name="T46" fmla="*/ 108 w 119"/>
                <a:gd name="T47" fmla="*/ 17 h 67"/>
                <a:gd name="T48" fmla="*/ 102 w 119"/>
                <a:gd name="T49" fmla="*/ 27 h 67"/>
                <a:gd name="T50" fmla="*/ 93 w 119"/>
                <a:gd name="T51" fmla="*/ 38 h 67"/>
                <a:gd name="T52" fmla="*/ 84 w 119"/>
                <a:gd name="T53" fmla="*/ 48 h 67"/>
                <a:gd name="T54" fmla="*/ 76 w 119"/>
                <a:gd name="T55" fmla="*/ 55 h 67"/>
                <a:gd name="T56" fmla="*/ 69 w 119"/>
                <a:gd name="T57" fmla="*/ 60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"/>
                <a:gd name="T88" fmla="*/ 0 h 67"/>
                <a:gd name="T89" fmla="*/ 119 w 119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" h="67">
                  <a:moveTo>
                    <a:pt x="69" y="60"/>
                  </a:moveTo>
                  <a:lnTo>
                    <a:pt x="52" y="65"/>
                  </a:lnTo>
                  <a:lnTo>
                    <a:pt x="36" y="67"/>
                  </a:lnTo>
                  <a:lnTo>
                    <a:pt x="24" y="65"/>
                  </a:lnTo>
                  <a:lnTo>
                    <a:pt x="14" y="62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14" y="26"/>
                  </a:lnTo>
                  <a:lnTo>
                    <a:pt x="28" y="29"/>
                  </a:lnTo>
                  <a:lnTo>
                    <a:pt x="40" y="29"/>
                  </a:lnTo>
                  <a:lnTo>
                    <a:pt x="55" y="29"/>
                  </a:lnTo>
                  <a:lnTo>
                    <a:pt x="69" y="26"/>
                  </a:lnTo>
                  <a:lnTo>
                    <a:pt x="84" y="20"/>
                  </a:lnTo>
                  <a:lnTo>
                    <a:pt x="102" y="12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4" y="8"/>
                  </a:lnTo>
                  <a:lnTo>
                    <a:pt x="108" y="17"/>
                  </a:lnTo>
                  <a:lnTo>
                    <a:pt x="102" y="27"/>
                  </a:lnTo>
                  <a:lnTo>
                    <a:pt x="93" y="38"/>
                  </a:lnTo>
                  <a:lnTo>
                    <a:pt x="84" y="48"/>
                  </a:lnTo>
                  <a:lnTo>
                    <a:pt x="76" y="55"/>
                  </a:lnTo>
                  <a:lnTo>
                    <a:pt x="69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4" name="Freeform 23"/>
            <p:cNvSpPr>
              <a:spLocks/>
            </p:cNvSpPr>
            <p:nvPr/>
          </p:nvSpPr>
          <p:spPr bwMode="auto">
            <a:xfrm>
              <a:off x="3691" y="2005"/>
              <a:ext cx="124" cy="36"/>
            </a:xfrm>
            <a:custGeom>
              <a:avLst/>
              <a:gdLst>
                <a:gd name="T0" fmla="*/ 124 w 124"/>
                <a:gd name="T1" fmla="*/ 36 h 36"/>
                <a:gd name="T2" fmla="*/ 113 w 124"/>
                <a:gd name="T3" fmla="*/ 36 h 36"/>
                <a:gd name="T4" fmla="*/ 100 w 124"/>
                <a:gd name="T5" fmla="*/ 36 h 36"/>
                <a:gd name="T6" fmla="*/ 84 w 124"/>
                <a:gd name="T7" fmla="*/ 36 h 36"/>
                <a:gd name="T8" fmla="*/ 69 w 124"/>
                <a:gd name="T9" fmla="*/ 34 h 36"/>
                <a:gd name="T10" fmla="*/ 52 w 124"/>
                <a:gd name="T11" fmla="*/ 34 h 36"/>
                <a:gd name="T12" fmla="*/ 34 w 124"/>
                <a:gd name="T13" fmla="*/ 31 h 36"/>
                <a:gd name="T14" fmla="*/ 19 w 124"/>
                <a:gd name="T15" fmla="*/ 29 h 36"/>
                <a:gd name="T16" fmla="*/ 5 w 124"/>
                <a:gd name="T17" fmla="*/ 25 h 36"/>
                <a:gd name="T18" fmla="*/ 2 w 124"/>
                <a:gd name="T19" fmla="*/ 19 h 36"/>
                <a:gd name="T20" fmla="*/ 0 w 124"/>
                <a:gd name="T21" fmla="*/ 12 h 36"/>
                <a:gd name="T22" fmla="*/ 0 w 124"/>
                <a:gd name="T23" fmla="*/ 5 h 36"/>
                <a:gd name="T24" fmla="*/ 5 w 124"/>
                <a:gd name="T25" fmla="*/ 0 h 36"/>
                <a:gd name="T26" fmla="*/ 17 w 124"/>
                <a:gd name="T27" fmla="*/ 0 h 36"/>
                <a:gd name="T28" fmla="*/ 40 w 124"/>
                <a:gd name="T29" fmla="*/ 3 h 36"/>
                <a:gd name="T30" fmla="*/ 74 w 124"/>
                <a:gd name="T31" fmla="*/ 15 h 36"/>
                <a:gd name="T32" fmla="*/ 124 w 1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36"/>
                <a:gd name="T53" fmla="*/ 124 w 1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36">
                  <a:moveTo>
                    <a:pt x="124" y="36"/>
                  </a:moveTo>
                  <a:lnTo>
                    <a:pt x="113" y="36"/>
                  </a:lnTo>
                  <a:lnTo>
                    <a:pt x="100" y="36"/>
                  </a:lnTo>
                  <a:lnTo>
                    <a:pt x="84" y="36"/>
                  </a:lnTo>
                  <a:lnTo>
                    <a:pt x="69" y="34"/>
                  </a:lnTo>
                  <a:lnTo>
                    <a:pt x="52" y="34"/>
                  </a:lnTo>
                  <a:lnTo>
                    <a:pt x="34" y="31"/>
                  </a:lnTo>
                  <a:lnTo>
                    <a:pt x="19" y="29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40" y="3"/>
                  </a:lnTo>
                  <a:lnTo>
                    <a:pt x="74" y="15"/>
                  </a:lnTo>
                  <a:lnTo>
                    <a:pt x="124" y="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5" name="Freeform 24"/>
            <p:cNvSpPr>
              <a:spLocks/>
            </p:cNvSpPr>
            <p:nvPr/>
          </p:nvSpPr>
          <p:spPr bwMode="auto">
            <a:xfrm>
              <a:off x="3602" y="2374"/>
              <a:ext cx="105" cy="316"/>
            </a:xfrm>
            <a:custGeom>
              <a:avLst/>
              <a:gdLst>
                <a:gd name="T0" fmla="*/ 105 w 105"/>
                <a:gd name="T1" fmla="*/ 0 h 316"/>
                <a:gd name="T2" fmla="*/ 100 w 105"/>
                <a:gd name="T3" fmla="*/ 8 h 316"/>
                <a:gd name="T4" fmla="*/ 88 w 105"/>
                <a:gd name="T5" fmla="*/ 31 h 316"/>
                <a:gd name="T6" fmla="*/ 69 w 105"/>
                <a:gd name="T7" fmla="*/ 67 h 316"/>
                <a:gd name="T8" fmla="*/ 50 w 105"/>
                <a:gd name="T9" fmla="*/ 111 h 316"/>
                <a:gd name="T10" fmla="*/ 31 w 105"/>
                <a:gd name="T11" fmla="*/ 161 h 316"/>
                <a:gd name="T12" fmla="*/ 19 w 105"/>
                <a:gd name="T13" fmla="*/ 213 h 316"/>
                <a:gd name="T14" fmla="*/ 14 w 105"/>
                <a:gd name="T15" fmla="*/ 266 h 316"/>
                <a:gd name="T16" fmla="*/ 19 w 105"/>
                <a:gd name="T17" fmla="*/ 316 h 316"/>
                <a:gd name="T18" fmla="*/ 15 w 105"/>
                <a:gd name="T19" fmla="*/ 307 h 316"/>
                <a:gd name="T20" fmla="*/ 9 w 105"/>
                <a:gd name="T21" fmla="*/ 283 h 316"/>
                <a:gd name="T22" fmla="*/ 3 w 105"/>
                <a:gd name="T23" fmla="*/ 247 h 316"/>
                <a:gd name="T24" fmla="*/ 0 w 105"/>
                <a:gd name="T25" fmla="*/ 201 h 316"/>
                <a:gd name="T26" fmla="*/ 5 w 105"/>
                <a:gd name="T27" fmla="*/ 151 h 316"/>
                <a:gd name="T28" fmla="*/ 22 w 105"/>
                <a:gd name="T29" fmla="*/ 98 h 316"/>
                <a:gd name="T30" fmla="*/ 55 w 105"/>
                <a:gd name="T31" fmla="*/ 46 h 316"/>
                <a:gd name="T32" fmla="*/ 105 w 105"/>
                <a:gd name="T33" fmla="*/ 0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16"/>
                <a:gd name="T53" fmla="*/ 105 w 105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16">
                  <a:moveTo>
                    <a:pt x="105" y="0"/>
                  </a:moveTo>
                  <a:lnTo>
                    <a:pt x="100" y="8"/>
                  </a:lnTo>
                  <a:lnTo>
                    <a:pt x="88" y="31"/>
                  </a:lnTo>
                  <a:lnTo>
                    <a:pt x="69" y="67"/>
                  </a:lnTo>
                  <a:lnTo>
                    <a:pt x="50" y="111"/>
                  </a:lnTo>
                  <a:lnTo>
                    <a:pt x="31" y="161"/>
                  </a:lnTo>
                  <a:lnTo>
                    <a:pt x="19" y="213"/>
                  </a:lnTo>
                  <a:lnTo>
                    <a:pt x="14" y="266"/>
                  </a:lnTo>
                  <a:lnTo>
                    <a:pt x="19" y="316"/>
                  </a:lnTo>
                  <a:lnTo>
                    <a:pt x="15" y="307"/>
                  </a:lnTo>
                  <a:lnTo>
                    <a:pt x="9" y="283"/>
                  </a:lnTo>
                  <a:lnTo>
                    <a:pt x="3" y="247"/>
                  </a:lnTo>
                  <a:lnTo>
                    <a:pt x="0" y="201"/>
                  </a:lnTo>
                  <a:lnTo>
                    <a:pt x="5" y="151"/>
                  </a:lnTo>
                  <a:lnTo>
                    <a:pt x="22" y="98"/>
                  </a:lnTo>
                  <a:lnTo>
                    <a:pt x="55" y="4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6" name="Freeform 25"/>
            <p:cNvSpPr>
              <a:spLocks/>
            </p:cNvSpPr>
            <p:nvPr/>
          </p:nvSpPr>
          <p:spPr bwMode="auto">
            <a:xfrm>
              <a:off x="3933" y="2786"/>
              <a:ext cx="629" cy="620"/>
            </a:xfrm>
            <a:custGeom>
              <a:avLst/>
              <a:gdLst>
                <a:gd name="T0" fmla="*/ 383 w 629"/>
                <a:gd name="T1" fmla="*/ 620 h 620"/>
                <a:gd name="T2" fmla="*/ 629 w 629"/>
                <a:gd name="T3" fmla="*/ 359 h 620"/>
                <a:gd name="T4" fmla="*/ 246 w 629"/>
                <a:gd name="T5" fmla="*/ 0 h 620"/>
                <a:gd name="T6" fmla="*/ 0 w 629"/>
                <a:gd name="T7" fmla="*/ 261 h 620"/>
                <a:gd name="T8" fmla="*/ 383 w 629"/>
                <a:gd name="T9" fmla="*/ 62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620"/>
                <a:gd name="T17" fmla="*/ 629 w 629"/>
                <a:gd name="T18" fmla="*/ 620 h 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620">
                  <a:moveTo>
                    <a:pt x="383" y="620"/>
                  </a:moveTo>
                  <a:lnTo>
                    <a:pt x="629" y="359"/>
                  </a:lnTo>
                  <a:lnTo>
                    <a:pt x="246" y="0"/>
                  </a:lnTo>
                  <a:lnTo>
                    <a:pt x="0" y="261"/>
                  </a:lnTo>
                  <a:lnTo>
                    <a:pt x="383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7" name="Freeform 26"/>
            <p:cNvSpPr>
              <a:spLocks/>
            </p:cNvSpPr>
            <p:nvPr/>
          </p:nvSpPr>
          <p:spPr bwMode="auto">
            <a:xfrm>
              <a:off x="4292" y="2875"/>
              <a:ext cx="167" cy="165"/>
            </a:xfrm>
            <a:custGeom>
              <a:avLst/>
              <a:gdLst>
                <a:gd name="T0" fmla="*/ 167 w 167"/>
                <a:gd name="T1" fmla="*/ 90 h 165"/>
                <a:gd name="T2" fmla="*/ 151 w 167"/>
                <a:gd name="T3" fmla="*/ 76 h 165"/>
                <a:gd name="T4" fmla="*/ 86 w 167"/>
                <a:gd name="T5" fmla="*/ 14 h 165"/>
                <a:gd name="T6" fmla="*/ 71 w 167"/>
                <a:gd name="T7" fmla="*/ 0 h 165"/>
                <a:gd name="T8" fmla="*/ 57 w 167"/>
                <a:gd name="T9" fmla="*/ 16 h 165"/>
                <a:gd name="T10" fmla="*/ 0 w 167"/>
                <a:gd name="T11" fmla="*/ 76 h 165"/>
                <a:gd name="T12" fmla="*/ 19 w 167"/>
                <a:gd name="T13" fmla="*/ 93 h 165"/>
                <a:gd name="T14" fmla="*/ 72 w 167"/>
                <a:gd name="T15" fmla="*/ 36 h 165"/>
                <a:gd name="T16" fmla="*/ 133 w 167"/>
                <a:gd name="T17" fmla="*/ 93 h 165"/>
                <a:gd name="T18" fmla="*/ 79 w 167"/>
                <a:gd name="T19" fmla="*/ 150 h 165"/>
                <a:gd name="T20" fmla="*/ 96 w 167"/>
                <a:gd name="T21" fmla="*/ 165 h 165"/>
                <a:gd name="T22" fmla="*/ 153 w 167"/>
                <a:gd name="T23" fmla="*/ 105 h 165"/>
                <a:gd name="T24" fmla="*/ 167 w 167"/>
                <a:gd name="T25" fmla="*/ 90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65"/>
                <a:gd name="T41" fmla="*/ 167 w 167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65">
                  <a:moveTo>
                    <a:pt x="167" y="90"/>
                  </a:moveTo>
                  <a:lnTo>
                    <a:pt x="151" y="76"/>
                  </a:lnTo>
                  <a:lnTo>
                    <a:pt x="86" y="14"/>
                  </a:lnTo>
                  <a:lnTo>
                    <a:pt x="71" y="0"/>
                  </a:lnTo>
                  <a:lnTo>
                    <a:pt x="57" y="16"/>
                  </a:lnTo>
                  <a:lnTo>
                    <a:pt x="0" y="76"/>
                  </a:lnTo>
                  <a:lnTo>
                    <a:pt x="19" y="93"/>
                  </a:lnTo>
                  <a:lnTo>
                    <a:pt x="72" y="36"/>
                  </a:lnTo>
                  <a:lnTo>
                    <a:pt x="133" y="93"/>
                  </a:lnTo>
                  <a:lnTo>
                    <a:pt x="79" y="150"/>
                  </a:lnTo>
                  <a:lnTo>
                    <a:pt x="96" y="165"/>
                  </a:lnTo>
                  <a:lnTo>
                    <a:pt x="153" y="105"/>
                  </a:lnTo>
                  <a:lnTo>
                    <a:pt x="16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8" name="Freeform 27"/>
            <p:cNvSpPr>
              <a:spLocks/>
            </p:cNvSpPr>
            <p:nvPr/>
          </p:nvSpPr>
          <p:spPr bwMode="auto">
            <a:xfrm>
              <a:off x="4179" y="2832"/>
              <a:ext cx="337" cy="507"/>
            </a:xfrm>
            <a:custGeom>
              <a:avLst/>
              <a:gdLst>
                <a:gd name="T0" fmla="*/ 0 w 337"/>
                <a:gd name="T1" fmla="*/ 0 h 507"/>
                <a:gd name="T2" fmla="*/ 295 w 337"/>
                <a:gd name="T3" fmla="*/ 294 h 507"/>
                <a:gd name="T4" fmla="*/ 127 w 337"/>
                <a:gd name="T5" fmla="*/ 507 h 507"/>
                <a:gd name="T6" fmla="*/ 337 w 337"/>
                <a:gd name="T7" fmla="*/ 304 h 507"/>
                <a:gd name="T8" fmla="*/ 0 w 337"/>
                <a:gd name="T9" fmla="*/ 0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507"/>
                <a:gd name="T17" fmla="*/ 337 w 337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507">
                  <a:moveTo>
                    <a:pt x="0" y="0"/>
                  </a:moveTo>
                  <a:lnTo>
                    <a:pt x="295" y="294"/>
                  </a:lnTo>
                  <a:lnTo>
                    <a:pt x="127" y="507"/>
                  </a:lnTo>
                  <a:lnTo>
                    <a:pt x="33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49" name="Freeform 28"/>
            <p:cNvSpPr>
              <a:spLocks/>
            </p:cNvSpPr>
            <p:nvPr/>
          </p:nvSpPr>
          <p:spPr bwMode="auto">
            <a:xfrm>
              <a:off x="4364" y="2783"/>
              <a:ext cx="126" cy="190"/>
            </a:xfrm>
            <a:custGeom>
              <a:avLst/>
              <a:gdLst>
                <a:gd name="T0" fmla="*/ 110 w 126"/>
                <a:gd name="T1" fmla="*/ 0 h 190"/>
                <a:gd name="T2" fmla="*/ 4 w 126"/>
                <a:gd name="T3" fmla="*/ 67 h 190"/>
                <a:gd name="T4" fmla="*/ 0 w 126"/>
                <a:gd name="T5" fmla="*/ 154 h 190"/>
                <a:gd name="T6" fmla="*/ 18 w 126"/>
                <a:gd name="T7" fmla="*/ 125 h 190"/>
                <a:gd name="T8" fmla="*/ 21 w 126"/>
                <a:gd name="T9" fmla="*/ 178 h 190"/>
                <a:gd name="T10" fmla="*/ 33 w 126"/>
                <a:gd name="T11" fmla="*/ 135 h 190"/>
                <a:gd name="T12" fmla="*/ 52 w 126"/>
                <a:gd name="T13" fmla="*/ 190 h 190"/>
                <a:gd name="T14" fmla="*/ 55 w 126"/>
                <a:gd name="T15" fmla="*/ 120 h 190"/>
                <a:gd name="T16" fmla="*/ 57 w 126"/>
                <a:gd name="T17" fmla="*/ 118 h 190"/>
                <a:gd name="T18" fmla="*/ 64 w 126"/>
                <a:gd name="T19" fmla="*/ 115 h 190"/>
                <a:gd name="T20" fmla="*/ 71 w 126"/>
                <a:gd name="T21" fmla="*/ 110 h 190"/>
                <a:gd name="T22" fmla="*/ 81 w 126"/>
                <a:gd name="T23" fmla="*/ 101 h 190"/>
                <a:gd name="T24" fmla="*/ 91 w 126"/>
                <a:gd name="T25" fmla="*/ 92 h 190"/>
                <a:gd name="T26" fmla="*/ 102 w 126"/>
                <a:gd name="T27" fmla="*/ 80 h 190"/>
                <a:gd name="T28" fmla="*/ 109 w 126"/>
                <a:gd name="T29" fmla="*/ 67 h 190"/>
                <a:gd name="T30" fmla="*/ 114 w 126"/>
                <a:gd name="T31" fmla="*/ 51 h 190"/>
                <a:gd name="T32" fmla="*/ 126 w 126"/>
                <a:gd name="T33" fmla="*/ 37 h 190"/>
                <a:gd name="T34" fmla="*/ 110 w 126"/>
                <a:gd name="T35" fmla="*/ 0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90"/>
                <a:gd name="T56" fmla="*/ 126 w 126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90">
                  <a:moveTo>
                    <a:pt x="110" y="0"/>
                  </a:moveTo>
                  <a:lnTo>
                    <a:pt x="4" y="67"/>
                  </a:lnTo>
                  <a:lnTo>
                    <a:pt x="0" y="154"/>
                  </a:lnTo>
                  <a:lnTo>
                    <a:pt x="18" y="125"/>
                  </a:lnTo>
                  <a:lnTo>
                    <a:pt x="21" y="178"/>
                  </a:lnTo>
                  <a:lnTo>
                    <a:pt x="33" y="135"/>
                  </a:lnTo>
                  <a:lnTo>
                    <a:pt x="52" y="190"/>
                  </a:lnTo>
                  <a:lnTo>
                    <a:pt x="55" y="120"/>
                  </a:lnTo>
                  <a:lnTo>
                    <a:pt x="57" y="118"/>
                  </a:lnTo>
                  <a:lnTo>
                    <a:pt x="64" y="115"/>
                  </a:lnTo>
                  <a:lnTo>
                    <a:pt x="71" y="110"/>
                  </a:lnTo>
                  <a:lnTo>
                    <a:pt x="81" y="101"/>
                  </a:lnTo>
                  <a:lnTo>
                    <a:pt x="91" y="92"/>
                  </a:lnTo>
                  <a:lnTo>
                    <a:pt x="102" y="80"/>
                  </a:lnTo>
                  <a:lnTo>
                    <a:pt x="109" y="67"/>
                  </a:lnTo>
                  <a:lnTo>
                    <a:pt x="114" y="51"/>
                  </a:lnTo>
                  <a:lnTo>
                    <a:pt x="126" y="3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0" name="Freeform 29"/>
            <p:cNvSpPr>
              <a:spLocks/>
            </p:cNvSpPr>
            <p:nvPr/>
          </p:nvSpPr>
          <p:spPr bwMode="auto">
            <a:xfrm>
              <a:off x="4066" y="2195"/>
              <a:ext cx="161" cy="352"/>
            </a:xfrm>
            <a:custGeom>
              <a:avLst/>
              <a:gdLst>
                <a:gd name="T0" fmla="*/ 125 w 161"/>
                <a:gd name="T1" fmla="*/ 0 h 352"/>
                <a:gd name="T2" fmla="*/ 161 w 161"/>
                <a:gd name="T3" fmla="*/ 57 h 352"/>
                <a:gd name="T4" fmla="*/ 84 w 161"/>
                <a:gd name="T5" fmla="*/ 352 h 352"/>
                <a:gd name="T6" fmla="*/ 0 w 161"/>
                <a:gd name="T7" fmla="*/ 153 h 352"/>
                <a:gd name="T8" fmla="*/ 125 w 161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352"/>
                <a:gd name="T17" fmla="*/ 161 w 161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352">
                  <a:moveTo>
                    <a:pt x="125" y="0"/>
                  </a:moveTo>
                  <a:lnTo>
                    <a:pt x="161" y="57"/>
                  </a:lnTo>
                  <a:lnTo>
                    <a:pt x="84" y="352"/>
                  </a:lnTo>
                  <a:lnTo>
                    <a:pt x="0" y="15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1" name="Freeform 30"/>
            <p:cNvSpPr>
              <a:spLocks/>
            </p:cNvSpPr>
            <p:nvPr/>
          </p:nvSpPr>
          <p:spPr bwMode="auto">
            <a:xfrm>
              <a:off x="3889" y="2228"/>
              <a:ext cx="82" cy="280"/>
            </a:xfrm>
            <a:custGeom>
              <a:avLst/>
              <a:gdLst>
                <a:gd name="T0" fmla="*/ 30 w 82"/>
                <a:gd name="T1" fmla="*/ 0 h 280"/>
                <a:gd name="T2" fmla="*/ 6 w 82"/>
                <a:gd name="T3" fmla="*/ 62 h 280"/>
                <a:gd name="T4" fmla="*/ 0 w 82"/>
                <a:gd name="T5" fmla="*/ 280 h 280"/>
                <a:gd name="T6" fmla="*/ 82 w 82"/>
                <a:gd name="T7" fmla="*/ 129 h 280"/>
                <a:gd name="T8" fmla="*/ 30 w 82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80"/>
                <a:gd name="T17" fmla="*/ 82 w 82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80">
                  <a:moveTo>
                    <a:pt x="30" y="0"/>
                  </a:moveTo>
                  <a:lnTo>
                    <a:pt x="6" y="62"/>
                  </a:lnTo>
                  <a:lnTo>
                    <a:pt x="0" y="280"/>
                  </a:lnTo>
                  <a:lnTo>
                    <a:pt x="82" y="1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2" name="Freeform 31"/>
            <p:cNvSpPr>
              <a:spLocks/>
            </p:cNvSpPr>
            <p:nvPr/>
          </p:nvSpPr>
          <p:spPr bwMode="auto">
            <a:xfrm>
              <a:off x="3980" y="2462"/>
              <a:ext cx="46" cy="65"/>
            </a:xfrm>
            <a:custGeom>
              <a:avLst/>
              <a:gdLst>
                <a:gd name="T0" fmla="*/ 24 w 46"/>
                <a:gd name="T1" fmla="*/ 65 h 65"/>
                <a:gd name="T2" fmla="*/ 32 w 46"/>
                <a:gd name="T3" fmla="*/ 61 h 65"/>
                <a:gd name="T4" fmla="*/ 39 w 46"/>
                <a:gd name="T5" fmla="*/ 54 h 65"/>
                <a:gd name="T6" fmla="*/ 44 w 46"/>
                <a:gd name="T7" fmla="*/ 44 h 65"/>
                <a:gd name="T8" fmla="*/ 46 w 46"/>
                <a:gd name="T9" fmla="*/ 32 h 65"/>
                <a:gd name="T10" fmla="*/ 44 w 46"/>
                <a:gd name="T11" fmla="*/ 20 h 65"/>
                <a:gd name="T12" fmla="*/ 39 w 46"/>
                <a:gd name="T13" fmla="*/ 10 h 65"/>
                <a:gd name="T14" fmla="*/ 32 w 46"/>
                <a:gd name="T15" fmla="*/ 3 h 65"/>
                <a:gd name="T16" fmla="*/ 24 w 46"/>
                <a:gd name="T17" fmla="*/ 0 h 65"/>
                <a:gd name="T18" fmla="*/ 13 w 46"/>
                <a:gd name="T19" fmla="*/ 3 h 65"/>
                <a:gd name="T20" fmla="*/ 6 w 46"/>
                <a:gd name="T21" fmla="*/ 10 h 65"/>
                <a:gd name="T22" fmla="*/ 1 w 46"/>
                <a:gd name="T23" fmla="*/ 20 h 65"/>
                <a:gd name="T24" fmla="*/ 0 w 46"/>
                <a:gd name="T25" fmla="*/ 32 h 65"/>
                <a:gd name="T26" fmla="*/ 1 w 46"/>
                <a:gd name="T27" fmla="*/ 44 h 65"/>
                <a:gd name="T28" fmla="*/ 6 w 46"/>
                <a:gd name="T29" fmla="*/ 54 h 65"/>
                <a:gd name="T30" fmla="*/ 13 w 46"/>
                <a:gd name="T31" fmla="*/ 61 h 65"/>
                <a:gd name="T32" fmla="*/ 24 w 46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5"/>
                <a:gd name="T53" fmla="*/ 46 w 46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5">
                  <a:moveTo>
                    <a:pt x="24" y="65"/>
                  </a:moveTo>
                  <a:lnTo>
                    <a:pt x="32" y="61"/>
                  </a:lnTo>
                  <a:lnTo>
                    <a:pt x="39" y="54"/>
                  </a:lnTo>
                  <a:lnTo>
                    <a:pt x="44" y="44"/>
                  </a:lnTo>
                  <a:lnTo>
                    <a:pt x="46" y="32"/>
                  </a:lnTo>
                  <a:lnTo>
                    <a:pt x="44" y="20"/>
                  </a:lnTo>
                  <a:lnTo>
                    <a:pt x="39" y="10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3" y="3"/>
                  </a:lnTo>
                  <a:lnTo>
                    <a:pt x="6" y="10"/>
                  </a:lnTo>
                  <a:lnTo>
                    <a:pt x="1" y="20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6" y="54"/>
                  </a:lnTo>
                  <a:lnTo>
                    <a:pt x="13" y="61"/>
                  </a:lnTo>
                  <a:lnTo>
                    <a:pt x="2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53" name="Freeform 32"/>
            <p:cNvSpPr>
              <a:spLocks/>
            </p:cNvSpPr>
            <p:nvPr/>
          </p:nvSpPr>
          <p:spPr bwMode="auto">
            <a:xfrm>
              <a:off x="3978" y="2640"/>
              <a:ext cx="46" cy="64"/>
            </a:xfrm>
            <a:custGeom>
              <a:avLst/>
              <a:gdLst>
                <a:gd name="T0" fmla="*/ 24 w 46"/>
                <a:gd name="T1" fmla="*/ 64 h 64"/>
                <a:gd name="T2" fmla="*/ 33 w 46"/>
                <a:gd name="T3" fmla="*/ 60 h 64"/>
                <a:gd name="T4" fmla="*/ 39 w 46"/>
                <a:gd name="T5" fmla="*/ 53 h 64"/>
                <a:gd name="T6" fmla="*/ 45 w 46"/>
                <a:gd name="T7" fmla="*/ 43 h 64"/>
                <a:gd name="T8" fmla="*/ 46 w 46"/>
                <a:gd name="T9" fmla="*/ 31 h 64"/>
                <a:gd name="T10" fmla="*/ 45 w 46"/>
                <a:gd name="T11" fmla="*/ 19 h 64"/>
                <a:gd name="T12" fmla="*/ 39 w 46"/>
                <a:gd name="T13" fmla="*/ 9 h 64"/>
                <a:gd name="T14" fmla="*/ 33 w 46"/>
                <a:gd name="T15" fmla="*/ 2 h 64"/>
                <a:gd name="T16" fmla="*/ 24 w 46"/>
                <a:gd name="T17" fmla="*/ 0 h 64"/>
                <a:gd name="T18" fmla="*/ 14 w 46"/>
                <a:gd name="T19" fmla="*/ 2 h 64"/>
                <a:gd name="T20" fmla="*/ 7 w 46"/>
                <a:gd name="T21" fmla="*/ 9 h 64"/>
                <a:gd name="T22" fmla="*/ 2 w 46"/>
                <a:gd name="T23" fmla="*/ 19 h 64"/>
                <a:gd name="T24" fmla="*/ 0 w 46"/>
                <a:gd name="T25" fmla="*/ 31 h 64"/>
                <a:gd name="T26" fmla="*/ 2 w 46"/>
                <a:gd name="T27" fmla="*/ 43 h 64"/>
                <a:gd name="T28" fmla="*/ 7 w 46"/>
                <a:gd name="T29" fmla="*/ 53 h 64"/>
                <a:gd name="T30" fmla="*/ 14 w 46"/>
                <a:gd name="T31" fmla="*/ 60 h 64"/>
                <a:gd name="T32" fmla="*/ 24 w 46"/>
                <a:gd name="T33" fmla="*/ 64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4"/>
                <a:gd name="T53" fmla="*/ 46 w 4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4">
                  <a:moveTo>
                    <a:pt x="24" y="64"/>
                  </a:moveTo>
                  <a:lnTo>
                    <a:pt x="33" y="60"/>
                  </a:lnTo>
                  <a:lnTo>
                    <a:pt x="39" y="53"/>
                  </a:lnTo>
                  <a:lnTo>
                    <a:pt x="45" y="43"/>
                  </a:lnTo>
                  <a:lnTo>
                    <a:pt x="46" y="31"/>
                  </a:lnTo>
                  <a:lnTo>
                    <a:pt x="45" y="19"/>
                  </a:lnTo>
                  <a:lnTo>
                    <a:pt x="39" y="9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3"/>
                  </a:lnTo>
                  <a:lnTo>
                    <a:pt x="14" y="60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5" name="Rectangle 33"/>
          <p:cNvSpPr>
            <a:spLocks noChangeArrowheads="1"/>
          </p:cNvSpPr>
          <p:nvPr/>
        </p:nvSpPr>
        <p:spPr bwMode="auto">
          <a:xfrm>
            <a:off x="7149229" y="764704"/>
            <a:ext cx="1743251" cy="1200971"/>
          </a:xfrm>
          <a:prstGeom prst="rect">
            <a:avLst/>
          </a:prstGeom>
          <a:solidFill>
            <a:schemeClr val="tx2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i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+mn-lt"/>
              </a:rPr>
              <a:t>CONTATO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i="1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46086" name="Group 34"/>
          <p:cNvGrpSpPr>
            <a:grpSpLocks/>
          </p:cNvGrpSpPr>
          <p:nvPr/>
        </p:nvGrpSpPr>
        <p:grpSpPr bwMode="auto">
          <a:xfrm>
            <a:off x="228600" y="3618000"/>
            <a:ext cx="3649663" cy="3063788"/>
            <a:chOff x="144" y="2271"/>
            <a:chExt cx="2299" cy="1953"/>
          </a:xfrm>
        </p:grpSpPr>
        <p:sp>
          <p:nvSpPr>
            <p:cNvPr id="46223" name="Freeform 35"/>
            <p:cNvSpPr>
              <a:spLocks/>
            </p:cNvSpPr>
            <p:nvPr/>
          </p:nvSpPr>
          <p:spPr bwMode="auto">
            <a:xfrm flipH="1">
              <a:off x="144" y="2271"/>
              <a:ext cx="2299" cy="1953"/>
            </a:xfrm>
            <a:custGeom>
              <a:avLst/>
              <a:gdLst>
                <a:gd name="T0" fmla="*/ 900710 w 1324"/>
                <a:gd name="T1" fmla="*/ 96077 h 1121"/>
                <a:gd name="T2" fmla="*/ 728575 w 1324"/>
                <a:gd name="T3" fmla="*/ 68311 h 1121"/>
                <a:gd name="T4" fmla="*/ 501785 w 1324"/>
                <a:gd name="T5" fmla="*/ 128773 h 1121"/>
                <a:gd name="T6" fmla="*/ 428368 w 1324"/>
                <a:gd name="T7" fmla="*/ 80474 h 1121"/>
                <a:gd name="T8" fmla="*/ 269662 w 1324"/>
                <a:gd name="T9" fmla="*/ 125689 h 1121"/>
                <a:gd name="T10" fmla="*/ 122417 w 1324"/>
                <a:gd name="T11" fmla="*/ 151644 h 1121"/>
                <a:gd name="T12" fmla="*/ 91719 w 1324"/>
                <a:gd name="T13" fmla="*/ 0 h 1121"/>
                <a:gd name="T14" fmla="*/ 0 w 1324"/>
                <a:gd name="T15" fmla="*/ 10772 h 1121"/>
                <a:gd name="T16" fmla="*/ 21655 w 1324"/>
                <a:gd name="T17" fmla="*/ 244257 h 1121"/>
                <a:gd name="T18" fmla="*/ 246698 w 1324"/>
                <a:gd name="T19" fmla="*/ 425543 h 1121"/>
                <a:gd name="T20" fmla="*/ 251982 w 1324"/>
                <a:gd name="T21" fmla="*/ 445671 h 1121"/>
                <a:gd name="T22" fmla="*/ 260917 w 1324"/>
                <a:gd name="T23" fmla="*/ 496414 h 1121"/>
                <a:gd name="T24" fmla="*/ 273388 w 1324"/>
                <a:gd name="T25" fmla="*/ 567776 h 1121"/>
                <a:gd name="T26" fmla="*/ 287861 w 1324"/>
                <a:gd name="T27" fmla="*/ 650021 h 1121"/>
                <a:gd name="T28" fmla="*/ 300856 w 1324"/>
                <a:gd name="T29" fmla="*/ 732115 h 1121"/>
                <a:gd name="T30" fmla="*/ 311978 w 1324"/>
                <a:gd name="T31" fmla="*/ 802906 h 1121"/>
                <a:gd name="T32" fmla="*/ 320743 w 1324"/>
                <a:gd name="T33" fmla="*/ 853764 h 1121"/>
                <a:gd name="T34" fmla="*/ 323680 w 1324"/>
                <a:gd name="T35" fmla="*/ 872608 h 1121"/>
                <a:gd name="T36" fmla="*/ 821958 w 1324"/>
                <a:gd name="T37" fmla="*/ 876669 h 1121"/>
                <a:gd name="T38" fmla="*/ 851241 w 1324"/>
                <a:gd name="T39" fmla="*/ 841757 h 1121"/>
                <a:gd name="T40" fmla="*/ 876119 w 1324"/>
                <a:gd name="T41" fmla="*/ 793496 h 1121"/>
                <a:gd name="T42" fmla="*/ 897773 w 1324"/>
                <a:gd name="T43" fmla="*/ 739567 h 1121"/>
                <a:gd name="T44" fmla="*/ 915945 w 1324"/>
                <a:gd name="T45" fmla="*/ 680341 h 1121"/>
                <a:gd name="T46" fmla="*/ 933201 w 1324"/>
                <a:gd name="T47" fmla="*/ 624024 h 1121"/>
                <a:gd name="T48" fmla="*/ 951123 w 1324"/>
                <a:gd name="T49" fmla="*/ 571992 h 1121"/>
                <a:gd name="T50" fmla="*/ 969318 w 1324"/>
                <a:gd name="T51" fmla="*/ 530148 h 1121"/>
                <a:gd name="T52" fmla="*/ 990718 w 1324"/>
                <a:gd name="T53" fmla="*/ 500517 h 1121"/>
                <a:gd name="T54" fmla="*/ 994776 w 1324"/>
                <a:gd name="T55" fmla="*/ 485539 h 1121"/>
                <a:gd name="T56" fmla="*/ 993441 w 1324"/>
                <a:gd name="T57" fmla="*/ 459150 h 1121"/>
                <a:gd name="T58" fmla="*/ 987775 w 1324"/>
                <a:gd name="T59" fmla="*/ 423775 h 1121"/>
                <a:gd name="T60" fmla="*/ 980529 w 1324"/>
                <a:gd name="T61" fmla="*/ 386335 h 1121"/>
                <a:gd name="T62" fmla="*/ 973137 w 1324"/>
                <a:gd name="T63" fmla="*/ 347827 h 1121"/>
                <a:gd name="T64" fmla="*/ 966038 w 1324"/>
                <a:gd name="T65" fmla="*/ 312752 h 1121"/>
                <a:gd name="T66" fmla="*/ 964028 w 1324"/>
                <a:gd name="T67" fmla="*/ 286452 h 1121"/>
                <a:gd name="T68" fmla="*/ 967520 w 1324"/>
                <a:gd name="T69" fmla="*/ 269758 h 1121"/>
                <a:gd name="T70" fmla="*/ 900710 w 1324"/>
                <a:gd name="T71" fmla="*/ 96077 h 1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4"/>
                <a:gd name="T109" fmla="*/ 0 h 1121"/>
                <a:gd name="T110" fmla="*/ 1324 w 1324"/>
                <a:gd name="T111" fmla="*/ 1121 h 1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4" h="1121">
                  <a:moveTo>
                    <a:pt x="1199" y="123"/>
                  </a:moveTo>
                  <a:lnTo>
                    <a:pt x="970" y="87"/>
                  </a:lnTo>
                  <a:lnTo>
                    <a:pt x="668" y="165"/>
                  </a:lnTo>
                  <a:lnTo>
                    <a:pt x="570" y="103"/>
                  </a:lnTo>
                  <a:lnTo>
                    <a:pt x="359" y="161"/>
                  </a:lnTo>
                  <a:lnTo>
                    <a:pt x="163" y="194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29" y="312"/>
                  </a:lnTo>
                  <a:lnTo>
                    <a:pt x="328" y="544"/>
                  </a:lnTo>
                  <a:lnTo>
                    <a:pt x="335" y="570"/>
                  </a:lnTo>
                  <a:lnTo>
                    <a:pt x="347" y="635"/>
                  </a:lnTo>
                  <a:lnTo>
                    <a:pt x="364" y="726"/>
                  </a:lnTo>
                  <a:lnTo>
                    <a:pt x="383" y="831"/>
                  </a:lnTo>
                  <a:lnTo>
                    <a:pt x="400" y="936"/>
                  </a:lnTo>
                  <a:lnTo>
                    <a:pt x="415" y="1027"/>
                  </a:lnTo>
                  <a:lnTo>
                    <a:pt x="427" y="1092"/>
                  </a:lnTo>
                  <a:lnTo>
                    <a:pt x="431" y="1116"/>
                  </a:lnTo>
                  <a:lnTo>
                    <a:pt x="1094" y="1121"/>
                  </a:lnTo>
                  <a:lnTo>
                    <a:pt x="1133" y="1077"/>
                  </a:lnTo>
                  <a:lnTo>
                    <a:pt x="1166" y="1015"/>
                  </a:lnTo>
                  <a:lnTo>
                    <a:pt x="1195" y="946"/>
                  </a:lnTo>
                  <a:lnTo>
                    <a:pt x="1219" y="870"/>
                  </a:lnTo>
                  <a:lnTo>
                    <a:pt x="1242" y="798"/>
                  </a:lnTo>
                  <a:lnTo>
                    <a:pt x="1266" y="731"/>
                  </a:lnTo>
                  <a:lnTo>
                    <a:pt x="1290" y="678"/>
                  </a:lnTo>
                  <a:lnTo>
                    <a:pt x="1319" y="640"/>
                  </a:lnTo>
                  <a:lnTo>
                    <a:pt x="1324" y="621"/>
                  </a:lnTo>
                  <a:lnTo>
                    <a:pt x="1322" y="587"/>
                  </a:lnTo>
                  <a:lnTo>
                    <a:pt x="1315" y="542"/>
                  </a:lnTo>
                  <a:lnTo>
                    <a:pt x="1305" y="494"/>
                  </a:lnTo>
                  <a:lnTo>
                    <a:pt x="1295" y="445"/>
                  </a:lnTo>
                  <a:lnTo>
                    <a:pt x="1286" y="400"/>
                  </a:lnTo>
                  <a:lnTo>
                    <a:pt x="1283" y="366"/>
                  </a:lnTo>
                  <a:lnTo>
                    <a:pt x="1288" y="345"/>
                  </a:lnTo>
                  <a:lnTo>
                    <a:pt x="1199" y="123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4" name="Freeform 36"/>
            <p:cNvSpPr>
              <a:spLocks/>
            </p:cNvSpPr>
            <p:nvPr/>
          </p:nvSpPr>
          <p:spPr bwMode="auto">
            <a:xfrm flipH="1">
              <a:off x="726" y="2369"/>
              <a:ext cx="807" cy="1021"/>
            </a:xfrm>
            <a:custGeom>
              <a:avLst/>
              <a:gdLst>
                <a:gd name="T0" fmla="*/ 41718 w 465"/>
                <a:gd name="T1" fmla="*/ 9499 h 586"/>
                <a:gd name="T2" fmla="*/ 8882 w 465"/>
                <a:gd name="T3" fmla="*/ 95619 h 586"/>
                <a:gd name="T4" fmla="*/ 0 w 465"/>
                <a:gd name="T5" fmla="*/ 458643 h 586"/>
                <a:gd name="T6" fmla="*/ 181370 w 465"/>
                <a:gd name="T7" fmla="*/ 171629 h 586"/>
                <a:gd name="T8" fmla="*/ 347194 w 465"/>
                <a:gd name="T9" fmla="*/ 61797 h 586"/>
                <a:gd name="T10" fmla="*/ 321786 w 465"/>
                <a:gd name="T11" fmla="*/ 0 h 586"/>
                <a:gd name="T12" fmla="*/ 86007 w 465"/>
                <a:gd name="T13" fmla="*/ 47609 h 586"/>
                <a:gd name="T14" fmla="*/ 41718 w 465"/>
                <a:gd name="T15" fmla="*/ 9499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5"/>
                <a:gd name="T25" fmla="*/ 0 h 586"/>
                <a:gd name="T26" fmla="*/ 465 w 465"/>
                <a:gd name="T27" fmla="*/ 586 h 5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5" h="586">
                  <a:moveTo>
                    <a:pt x="56" y="12"/>
                  </a:moveTo>
                  <a:lnTo>
                    <a:pt x="12" y="122"/>
                  </a:lnTo>
                  <a:lnTo>
                    <a:pt x="0" y="586"/>
                  </a:lnTo>
                  <a:lnTo>
                    <a:pt x="243" y="219"/>
                  </a:lnTo>
                  <a:lnTo>
                    <a:pt x="465" y="79"/>
                  </a:lnTo>
                  <a:lnTo>
                    <a:pt x="431" y="0"/>
                  </a:lnTo>
                  <a:lnTo>
                    <a:pt x="115" y="61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25" name="Freeform 37"/>
            <p:cNvSpPr>
              <a:spLocks/>
            </p:cNvSpPr>
            <p:nvPr/>
          </p:nvSpPr>
          <p:spPr bwMode="auto">
            <a:xfrm flipH="1">
              <a:off x="1283" y="2475"/>
              <a:ext cx="278" cy="935"/>
            </a:xfrm>
            <a:custGeom>
              <a:avLst/>
              <a:gdLst>
                <a:gd name="T0" fmla="*/ 99244 w 160"/>
                <a:gd name="T1" fmla="*/ 0 h 537"/>
                <a:gd name="T2" fmla="*/ 69031 w 160"/>
                <a:gd name="T3" fmla="*/ 49142 h 537"/>
                <a:gd name="T4" fmla="*/ 74012 w 160"/>
                <a:gd name="T5" fmla="*/ 103954 h 537"/>
                <a:gd name="T6" fmla="*/ 0 w 160"/>
                <a:gd name="T7" fmla="*/ 298268 h 537"/>
                <a:gd name="T8" fmla="*/ 12305 w 160"/>
                <a:gd name="T9" fmla="*/ 416909 h 537"/>
                <a:gd name="T10" fmla="*/ 114096 w 160"/>
                <a:gd name="T11" fmla="*/ 275444 h 537"/>
                <a:gd name="T12" fmla="*/ 99244 w 160"/>
                <a:gd name="T13" fmla="*/ 111925 h 537"/>
                <a:gd name="T14" fmla="*/ 121095 w 160"/>
                <a:gd name="T15" fmla="*/ 75260 h 537"/>
                <a:gd name="T16" fmla="*/ 99244 w 160"/>
                <a:gd name="T17" fmla="*/ 0 h 5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537"/>
                <a:gd name="T29" fmla="*/ 160 w 160"/>
                <a:gd name="T30" fmla="*/ 537 h 5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537">
                  <a:moveTo>
                    <a:pt x="131" y="0"/>
                  </a:moveTo>
                  <a:lnTo>
                    <a:pt x="91" y="63"/>
                  </a:lnTo>
                  <a:lnTo>
                    <a:pt x="98" y="134"/>
                  </a:lnTo>
                  <a:lnTo>
                    <a:pt x="0" y="384"/>
                  </a:lnTo>
                  <a:lnTo>
                    <a:pt x="16" y="537"/>
                  </a:lnTo>
                  <a:lnTo>
                    <a:pt x="151" y="355"/>
                  </a:lnTo>
                  <a:lnTo>
                    <a:pt x="131" y="144"/>
                  </a:lnTo>
                  <a:lnTo>
                    <a:pt x="160" y="9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7" name="Rectangle 38"/>
          <p:cNvSpPr>
            <a:spLocks noChangeArrowheads="1"/>
          </p:cNvSpPr>
          <p:nvPr/>
        </p:nvSpPr>
        <p:spPr bwMode="auto">
          <a:xfrm>
            <a:off x="-36512" y="5837510"/>
            <a:ext cx="3505200" cy="831850"/>
          </a:xfrm>
          <a:prstGeom prst="rect">
            <a:avLst/>
          </a:prstGeom>
          <a:solidFill>
            <a:schemeClr val="tx2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+mn-lt"/>
              </a:rPr>
              <a:t>FONTE de INFECÇÃO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+mn-lt"/>
              </a:rPr>
              <a:t>(Doente </a:t>
            </a:r>
            <a:r>
              <a:rPr lang="pt-BR" altLang="pt-BR" sz="2400" i="1" dirty="0" err="1">
                <a:solidFill>
                  <a:schemeClr val="bg1"/>
                </a:solidFill>
                <a:latin typeface="+mn-lt"/>
              </a:rPr>
              <a:t>bacilífero</a:t>
            </a:r>
            <a:r>
              <a:rPr lang="pt-BR" altLang="pt-BR" sz="2400" i="1" dirty="0">
                <a:latin typeface="+mn-lt"/>
              </a:rPr>
              <a:t>)</a:t>
            </a:r>
          </a:p>
        </p:txBody>
      </p:sp>
      <p:sp>
        <p:nvSpPr>
          <p:cNvPr id="46089" name="Freeform 40"/>
          <p:cNvSpPr>
            <a:spLocks/>
          </p:cNvSpPr>
          <p:nvPr/>
        </p:nvSpPr>
        <p:spPr bwMode="auto">
          <a:xfrm flipH="1">
            <a:off x="2425700" y="2888005"/>
            <a:ext cx="317500" cy="161583"/>
          </a:xfrm>
          <a:custGeom>
            <a:avLst/>
            <a:gdLst>
              <a:gd name="T0" fmla="*/ 0 w 115"/>
              <a:gd name="T1" fmla="*/ 0 h 59"/>
              <a:gd name="T2" fmla="*/ 2147483646 w 115"/>
              <a:gd name="T3" fmla="*/ 2147483646 h 59"/>
              <a:gd name="T4" fmla="*/ 2147483646 w 115"/>
              <a:gd name="T5" fmla="*/ 2147483646 h 59"/>
              <a:gd name="T6" fmla="*/ 2147483646 w 115"/>
              <a:gd name="T7" fmla="*/ 2147483646 h 59"/>
              <a:gd name="T8" fmla="*/ 0 w 115"/>
              <a:gd name="T9" fmla="*/ 0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59"/>
              <a:gd name="T17" fmla="*/ 115 w 11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59">
                <a:moveTo>
                  <a:pt x="0" y="0"/>
                </a:moveTo>
                <a:lnTo>
                  <a:pt x="3" y="43"/>
                </a:lnTo>
                <a:lnTo>
                  <a:pt x="103" y="59"/>
                </a:lnTo>
                <a:lnTo>
                  <a:pt x="115" y="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0" name="Freeform 41"/>
          <p:cNvSpPr>
            <a:spLocks/>
          </p:cNvSpPr>
          <p:nvPr/>
        </p:nvSpPr>
        <p:spPr bwMode="auto">
          <a:xfrm flipH="1">
            <a:off x="909638" y="1864337"/>
            <a:ext cx="2051050" cy="2177438"/>
          </a:xfrm>
          <a:custGeom>
            <a:avLst/>
            <a:gdLst>
              <a:gd name="T0" fmla="*/ 2147483646 w 744"/>
              <a:gd name="T1" fmla="*/ 2147483646 h 797"/>
              <a:gd name="T2" fmla="*/ 2147483646 w 744"/>
              <a:gd name="T3" fmla="*/ 2147483646 h 797"/>
              <a:gd name="T4" fmla="*/ 2147483646 w 744"/>
              <a:gd name="T5" fmla="*/ 2147483646 h 797"/>
              <a:gd name="T6" fmla="*/ 2147483646 w 744"/>
              <a:gd name="T7" fmla="*/ 2147483646 h 797"/>
              <a:gd name="T8" fmla="*/ 2147483646 w 744"/>
              <a:gd name="T9" fmla="*/ 2147483646 h 797"/>
              <a:gd name="T10" fmla="*/ 2147483646 w 744"/>
              <a:gd name="T11" fmla="*/ 2147483646 h 797"/>
              <a:gd name="T12" fmla="*/ 2147483646 w 744"/>
              <a:gd name="T13" fmla="*/ 2147483646 h 797"/>
              <a:gd name="T14" fmla="*/ 2147483646 w 744"/>
              <a:gd name="T15" fmla="*/ 2147483646 h 797"/>
              <a:gd name="T16" fmla="*/ 2147483646 w 744"/>
              <a:gd name="T17" fmla="*/ 2147483646 h 797"/>
              <a:gd name="T18" fmla="*/ 2147483646 w 744"/>
              <a:gd name="T19" fmla="*/ 2147483646 h 797"/>
              <a:gd name="T20" fmla="*/ 2147483646 w 744"/>
              <a:gd name="T21" fmla="*/ 2147483646 h 797"/>
              <a:gd name="T22" fmla="*/ 2147483646 w 744"/>
              <a:gd name="T23" fmla="*/ 2147483646 h 797"/>
              <a:gd name="T24" fmla="*/ 2147483646 w 744"/>
              <a:gd name="T25" fmla="*/ 2147483646 h 797"/>
              <a:gd name="T26" fmla="*/ 2147483646 w 744"/>
              <a:gd name="T27" fmla="*/ 2147483646 h 797"/>
              <a:gd name="T28" fmla="*/ 2147483646 w 744"/>
              <a:gd name="T29" fmla="*/ 2147483646 h 797"/>
              <a:gd name="T30" fmla="*/ 2147483646 w 744"/>
              <a:gd name="T31" fmla="*/ 2147483646 h 797"/>
              <a:gd name="T32" fmla="*/ 2147483646 w 744"/>
              <a:gd name="T33" fmla="*/ 0 h 797"/>
              <a:gd name="T34" fmla="*/ 2147483646 w 744"/>
              <a:gd name="T35" fmla="*/ 2147483646 h 797"/>
              <a:gd name="T36" fmla="*/ 2147483646 w 744"/>
              <a:gd name="T37" fmla="*/ 2147483646 h 797"/>
              <a:gd name="T38" fmla="*/ 2147483646 w 744"/>
              <a:gd name="T39" fmla="*/ 2147483646 h 797"/>
              <a:gd name="T40" fmla="*/ 2147483646 w 744"/>
              <a:gd name="T41" fmla="*/ 2147483646 h 797"/>
              <a:gd name="T42" fmla="*/ 2147483646 w 744"/>
              <a:gd name="T43" fmla="*/ 2147483646 h 797"/>
              <a:gd name="T44" fmla="*/ 2147483646 w 744"/>
              <a:gd name="T45" fmla="*/ 2147483646 h 797"/>
              <a:gd name="T46" fmla="*/ 2147483646 w 744"/>
              <a:gd name="T47" fmla="*/ 2147483646 h 797"/>
              <a:gd name="T48" fmla="*/ 2147483646 w 744"/>
              <a:gd name="T49" fmla="*/ 2147483646 h 797"/>
              <a:gd name="T50" fmla="*/ 2147483646 w 744"/>
              <a:gd name="T51" fmla="*/ 2147483646 h 797"/>
              <a:gd name="T52" fmla="*/ 2147483646 w 744"/>
              <a:gd name="T53" fmla="*/ 2147483646 h 797"/>
              <a:gd name="T54" fmla="*/ 2147483646 w 744"/>
              <a:gd name="T55" fmla="*/ 2147483646 h 797"/>
              <a:gd name="T56" fmla="*/ 2147483646 w 744"/>
              <a:gd name="T57" fmla="*/ 2147483646 h 797"/>
              <a:gd name="T58" fmla="*/ 2147483646 w 744"/>
              <a:gd name="T59" fmla="*/ 2147483646 h 797"/>
              <a:gd name="T60" fmla="*/ 2147483646 w 744"/>
              <a:gd name="T61" fmla="*/ 2147483646 h 797"/>
              <a:gd name="T62" fmla="*/ 2147483646 w 744"/>
              <a:gd name="T63" fmla="*/ 2147483646 h 797"/>
              <a:gd name="T64" fmla="*/ 0 w 744"/>
              <a:gd name="T65" fmla="*/ 2147483646 h 797"/>
              <a:gd name="T66" fmla="*/ 2147483646 w 744"/>
              <a:gd name="T67" fmla="*/ 2147483646 h 797"/>
              <a:gd name="T68" fmla="*/ 2147483646 w 744"/>
              <a:gd name="T69" fmla="*/ 2147483646 h 797"/>
              <a:gd name="T70" fmla="*/ 2147483646 w 744"/>
              <a:gd name="T71" fmla="*/ 2147483646 h 797"/>
              <a:gd name="T72" fmla="*/ 2147483646 w 744"/>
              <a:gd name="T73" fmla="*/ 2147483646 h 797"/>
              <a:gd name="T74" fmla="*/ 2147483646 w 744"/>
              <a:gd name="T75" fmla="*/ 2147483646 h 797"/>
              <a:gd name="T76" fmla="*/ 2147483646 w 744"/>
              <a:gd name="T77" fmla="*/ 2147483646 h 797"/>
              <a:gd name="T78" fmla="*/ 2147483646 w 744"/>
              <a:gd name="T79" fmla="*/ 2147483646 h 797"/>
              <a:gd name="T80" fmla="*/ 2147483646 w 744"/>
              <a:gd name="T81" fmla="*/ 2147483646 h 797"/>
              <a:gd name="T82" fmla="*/ 2147483646 w 744"/>
              <a:gd name="T83" fmla="*/ 2147483646 h 797"/>
              <a:gd name="T84" fmla="*/ 2147483646 w 744"/>
              <a:gd name="T85" fmla="*/ 2147483646 h 797"/>
              <a:gd name="T86" fmla="*/ 2147483646 w 744"/>
              <a:gd name="T87" fmla="*/ 2147483646 h 797"/>
              <a:gd name="T88" fmla="*/ 2147483646 w 744"/>
              <a:gd name="T89" fmla="*/ 2147483646 h 797"/>
              <a:gd name="T90" fmla="*/ 2147483646 w 744"/>
              <a:gd name="T91" fmla="*/ 2147483646 h 797"/>
              <a:gd name="T92" fmla="*/ 2147483646 w 744"/>
              <a:gd name="T93" fmla="*/ 2147483646 h 7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44"/>
              <a:gd name="T142" fmla="*/ 0 h 797"/>
              <a:gd name="T143" fmla="*/ 744 w 744"/>
              <a:gd name="T144" fmla="*/ 797 h 7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44" h="797">
                <a:moveTo>
                  <a:pt x="601" y="112"/>
                </a:moveTo>
                <a:lnTo>
                  <a:pt x="601" y="110"/>
                </a:lnTo>
                <a:lnTo>
                  <a:pt x="599" y="106"/>
                </a:lnTo>
                <a:lnTo>
                  <a:pt x="596" y="101"/>
                </a:lnTo>
                <a:lnTo>
                  <a:pt x="591" y="94"/>
                </a:lnTo>
                <a:lnTo>
                  <a:pt x="582" y="88"/>
                </a:lnTo>
                <a:lnTo>
                  <a:pt x="572" y="77"/>
                </a:lnTo>
                <a:lnTo>
                  <a:pt x="560" y="69"/>
                </a:lnTo>
                <a:lnTo>
                  <a:pt x="544" y="58"/>
                </a:lnTo>
                <a:lnTo>
                  <a:pt x="526" y="48"/>
                </a:lnTo>
                <a:lnTo>
                  <a:pt x="503" y="38"/>
                </a:lnTo>
                <a:lnTo>
                  <a:pt x="477" y="27"/>
                </a:lnTo>
                <a:lnTo>
                  <a:pt x="447" y="19"/>
                </a:lnTo>
                <a:lnTo>
                  <a:pt x="412" y="12"/>
                </a:lnTo>
                <a:lnTo>
                  <a:pt x="373" y="7"/>
                </a:lnTo>
                <a:lnTo>
                  <a:pt x="328" y="2"/>
                </a:lnTo>
                <a:lnTo>
                  <a:pt x="278" y="0"/>
                </a:lnTo>
                <a:lnTo>
                  <a:pt x="148" y="125"/>
                </a:lnTo>
                <a:lnTo>
                  <a:pt x="148" y="134"/>
                </a:lnTo>
                <a:lnTo>
                  <a:pt x="148" y="156"/>
                </a:lnTo>
                <a:lnTo>
                  <a:pt x="148" y="177"/>
                </a:lnTo>
                <a:lnTo>
                  <a:pt x="148" y="187"/>
                </a:lnTo>
                <a:lnTo>
                  <a:pt x="31" y="300"/>
                </a:lnTo>
                <a:lnTo>
                  <a:pt x="75" y="326"/>
                </a:lnTo>
                <a:lnTo>
                  <a:pt x="74" y="331"/>
                </a:lnTo>
                <a:lnTo>
                  <a:pt x="69" y="345"/>
                </a:lnTo>
                <a:lnTo>
                  <a:pt x="62" y="364"/>
                </a:lnTo>
                <a:lnTo>
                  <a:pt x="53" y="385"/>
                </a:lnTo>
                <a:lnTo>
                  <a:pt x="194" y="386"/>
                </a:lnTo>
                <a:lnTo>
                  <a:pt x="153" y="500"/>
                </a:lnTo>
                <a:lnTo>
                  <a:pt x="34" y="452"/>
                </a:lnTo>
                <a:lnTo>
                  <a:pt x="45" y="517"/>
                </a:lnTo>
                <a:lnTo>
                  <a:pt x="0" y="567"/>
                </a:lnTo>
                <a:lnTo>
                  <a:pt x="91" y="651"/>
                </a:lnTo>
                <a:lnTo>
                  <a:pt x="209" y="608"/>
                </a:lnTo>
                <a:lnTo>
                  <a:pt x="354" y="781"/>
                </a:lnTo>
                <a:lnTo>
                  <a:pt x="618" y="797"/>
                </a:lnTo>
                <a:lnTo>
                  <a:pt x="611" y="567"/>
                </a:lnTo>
                <a:lnTo>
                  <a:pt x="714" y="395"/>
                </a:lnTo>
                <a:lnTo>
                  <a:pt x="720" y="390"/>
                </a:lnTo>
                <a:lnTo>
                  <a:pt x="728" y="376"/>
                </a:lnTo>
                <a:lnTo>
                  <a:pt x="739" y="352"/>
                </a:lnTo>
                <a:lnTo>
                  <a:pt x="744" y="321"/>
                </a:lnTo>
                <a:lnTo>
                  <a:pt x="737" y="280"/>
                </a:lnTo>
                <a:lnTo>
                  <a:pt x="714" y="232"/>
                </a:lnTo>
                <a:lnTo>
                  <a:pt x="672" y="175"/>
                </a:lnTo>
                <a:lnTo>
                  <a:pt x="601" y="112"/>
                </a:lnTo>
                <a:close/>
              </a:path>
            </a:pathLst>
          </a:custGeom>
          <a:solidFill>
            <a:srgbClr val="F2BF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1" name="Freeform 42"/>
          <p:cNvSpPr>
            <a:spLocks/>
          </p:cNvSpPr>
          <p:nvPr/>
        </p:nvSpPr>
        <p:spPr bwMode="auto">
          <a:xfrm flipH="1">
            <a:off x="1625599" y="3238119"/>
            <a:ext cx="758825" cy="765555"/>
          </a:xfrm>
          <a:custGeom>
            <a:avLst/>
            <a:gdLst>
              <a:gd name="T0" fmla="*/ 2147483646 w 275"/>
              <a:gd name="T1" fmla="*/ 2147483646 h 280"/>
              <a:gd name="T2" fmla="*/ 0 w 275"/>
              <a:gd name="T3" fmla="*/ 2147483646 h 280"/>
              <a:gd name="T4" fmla="*/ 2147483646 w 275"/>
              <a:gd name="T5" fmla="*/ 2147483646 h 280"/>
              <a:gd name="T6" fmla="*/ 2147483646 w 275"/>
              <a:gd name="T7" fmla="*/ 2147483646 h 280"/>
              <a:gd name="T8" fmla="*/ 2147483646 w 275"/>
              <a:gd name="T9" fmla="*/ 2147483646 h 280"/>
              <a:gd name="T10" fmla="*/ 2147483646 w 275"/>
              <a:gd name="T11" fmla="*/ 0 h 280"/>
              <a:gd name="T12" fmla="*/ 2147483646 w 275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"/>
              <a:gd name="T22" fmla="*/ 0 h 280"/>
              <a:gd name="T23" fmla="*/ 275 w 275"/>
              <a:gd name="T24" fmla="*/ 280 h 2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" h="280">
                <a:moveTo>
                  <a:pt x="112" y="136"/>
                </a:moveTo>
                <a:lnTo>
                  <a:pt x="0" y="105"/>
                </a:lnTo>
                <a:lnTo>
                  <a:pt x="49" y="218"/>
                </a:lnTo>
                <a:lnTo>
                  <a:pt x="128" y="280"/>
                </a:lnTo>
                <a:lnTo>
                  <a:pt x="189" y="177"/>
                </a:lnTo>
                <a:lnTo>
                  <a:pt x="275" y="0"/>
                </a:lnTo>
                <a:lnTo>
                  <a:pt x="112" y="136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2" name="Freeform 43"/>
          <p:cNvSpPr>
            <a:spLocks/>
          </p:cNvSpPr>
          <p:nvPr/>
        </p:nvSpPr>
        <p:spPr bwMode="auto">
          <a:xfrm flipH="1">
            <a:off x="1292225" y="2933730"/>
            <a:ext cx="242888" cy="268258"/>
          </a:xfrm>
          <a:custGeom>
            <a:avLst/>
            <a:gdLst>
              <a:gd name="T0" fmla="*/ 2147483646 w 88"/>
              <a:gd name="T1" fmla="*/ 2147483646 h 98"/>
              <a:gd name="T2" fmla="*/ 2147483646 w 88"/>
              <a:gd name="T3" fmla="*/ 2147483646 h 98"/>
              <a:gd name="T4" fmla="*/ 2147483646 w 88"/>
              <a:gd name="T5" fmla="*/ 2147483646 h 98"/>
              <a:gd name="T6" fmla="*/ 2147483646 w 88"/>
              <a:gd name="T7" fmla="*/ 2147483646 h 98"/>
              <a:gd name="T8" fmla="*/ 2147483646 w 88"/>
              <a:gd name="T9" fmla="*/ 2147483646 h 98"/>
              <a:gd name="T10" fmla="*/ 2147483646 w 88"/>
              <a:gd name="T11" fmla="*/ 2147483646 h 98"/>
              <a:gd name="T12" fmla="*/ 2147483646 w 88"/>
              <a:gd name="T13" fmla="*/ 2147483646 h 98"/>
              <a:gd name="T14" fmla="*/ 2147483646 w 88"/>
              <a:gd name="T15" fmla="*/ 2147483646 h 98"/>
              <a:gd name="T16" fmla="*/ 2147483646 w 88"/>
              <a:gd name="T17" fmla="*/ 2147483646 h 98"/>
              <a:gd name="T18" fmla="*/ 2147483646 w 88"/>
              <a:gd name="T19" fmla="*/ 2147483646 h 98"/>
              <a:gd name="T20" fmla="*/ 2147483646 w 88"/>
              <a:gd name="T21" fmla="*/ 2147483646 h 98"/>
              <a:gd name="T22" fmla="*/ 2147483646 w 88"/>
              <a:gd name="T23" fmla="*/ 2147483646 h 98"/>
              <a:gd name="T24" fmla="*/ 2147483646 w 88"/>
              <a:gd name="T25" fmla="*/ 2147483646 h 98"/>
              <a:gd name="T26" fmla="*/ 2147483646 w 88"/>
              <a:gd name="T27" fmla="*/ 2147483646 h 98"/>
              <a:gd name="T28" fmla="*/ 2147483646 w 88"/>
              <a:gd name="T29" fmla="*/ 2147483646 h 98"/>
              <a:gd name="T30" fmla="*/ 2147483646 w 88"/>
              <a:gd name="T31" fmla="*/ 2147483646 h 98"/>
              <a:gd name="T32" fmla="*/ 0 w 88"/>
              <a:gd name="T33" fmla="*/ 2147483646 h 98"/>
              <a:gd name="T34" fmla="*/ 0 w 88"/>
              <a:gd name="T35" fmla="*/ 2147483646 h 98"/>
              <a:gd name="T36" fmla="*/ 0 w 88"/>
              <a:gd name="T37" fmla="*/ 2147483646 h 98"/>
              <a:gd name="T38" fmla="*/ 2147483646 w 88"/>
              <a:gd name="T39" fmla="*/ 2147483646 h 98"/>
              <a:gd name="T40" fmla="*/ 2147483646 w 88"/>
              <a:gd name="T41" fmla="*/ 2147483646 h 98"/>
              <a:gd name="T42" fmla="*/ 2147483646 w 88"/>
              <a:gd name="T43" fmla="*/ 2147483646 h 98"/>
              <a:gd name="T44" fmla="*/ 2147483646 w 88"/>
              <a:gd name="T45" fmla="*/ 2147483646 h 98"/>
              <a:gd name="T46" fmla="*/ 2147483646 w 88"/>
              <a:gd name="T47" fmla="*/ 2147483646 h 98"/>
              <a:gd name="T48" fmla="*/ 2147483646 w 88"/>
              <a:gd name="T49" fmla="*/ 2147483646 h 98"/>
              <a:gd name="T50" fmla="*/ 2147483646 w 88"/>
              <a:gd name="T51" fmla="*/ 2147483646 h 98"/>
              <a:gd name="T52" fmla="*/ 2147483646 w 88"/>
              <a:gd name="T53" fmla="*/ 2147483646 h 98"/>
              <a:gd name="T54" fmla="*/ 2147483646 w 88"/>
              <a:gd name="T55" fmla="*/ 2147483646 h 98"/>
              <a:gd name="T56" fmla="*/ 2147483646 w 88"/>
              <a:gd name="T57" fmla="*/ 2147483646 h 98"/>
              <a:gd name="T58" fmla="*/ 2147483646 w 88"/>
              <a:gd name="T59" fmla="*/ 2147483646 h 98"/>
              <a:gd name="T60" fmla="*/ 2147483646 w 88"/>
              <a:gd name="T61" fmla="*/ 2147483646 h 98"/>
              <a:gd name="T62" fmla="*/ 2147483646 w 88"/>
              <a:gd name="T63" fmla="*/ 2147483646 h 98"/>
              <a:gd name="T64" fmla="*/ 2147483646 w 88"/>
              <a:gd name="T65" fmla="*/ 2147483646 h 98"/>
              <a:gd name="T66" fmla="*/ 2147483646 w 88"/>
              <a:gd name="T67" fmla="*/ 2147483646 h 98"/>
              <a:gd name="T68" fmla="*/ 2147483646 w 88"/>
              <a:gd name="T69" fmla="*/ 2147483646 h 98"/>
              <a:gd name="T70" fmla="*/ 2147483646 w 88"/>
              <a:gd name="T71" fmla="*/ 2147483646 h 98"/>
              <a:gd name="T72" fmla="*/ 2147483646 w 88"/>
              <a:gd name="T73" fmla="*/ 2147483646 h 98"/>
              <a:gd name="T74" fmla="*/ 2147483646 w 88"/>
              <a:gd name="T75" fmla="*/ 2147483646 h 98"/>
              <a:gd name="T76" fmla="*/ 2147483646 w 88"/>
              <a:gd name="T77" fmla="*/ 2147483646 h 98"/>
              <a:gd name="T78" fmla="*/ 2147483646 w 88"/>
              <a:gd name="T79" fmla="*/ 2147483646 h 98"/>
              <a:gd name="T80" fmla="*/ 2147483646 w 88"/>
              <a:gd name="T81" fmla="*/ 0 h 98"/>
              <a:gd name="T82" fmla="*/ 2147483646 w 88"/>
              <a:gd name="T83" fmla="*/ 0 h 98"/>
              <a:gd name="T84" fmla="*/ 2147483646 w 88"/>
              <a:gd name="T85" fmla="*/ 2147483646 h 98"/>
              <a:gd name="T86" fmla="*/ 2147483646 w 88"/>
              <a:gd name="T87" fmla="*/ 2147483646 h 98"/>
              <a:gd name="T88" fmla="*/ 2147483646 w 88"/>
              <a:gd name="T89" fmla="*/ 2147483646 h 9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"/>
              <a:gd name="T136" fmla="*/ 0 h 98"/>
              <a:gd name="T137" fmla="*/ 88 w 88"/>
              <a:gd name="T138" fmla="*/ 98 h 9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" h="98">
                <a:moveTo>
                  <a:pt x="67" y="3"/>
                </a:moveTo>
                <a:lnTo>
                  <a:pt x="74" y="12"/>
                </a:lnTo>
                <a:lnTo>
                  <a:pt x="82" y="27"/>
                </a:lnTo>
                <a:lnTo>
                  <a:pt x="88" y="48"/>
                </a:lnTo>
                <a:lnTo>
                  <a:pt x="82" y="70"/>
                </a:lnTo>
                <a:lnTo>
                  <a:pt x="79" y="77"/>
                </a:lnTo>
                <a:lnTo>
                  <a:pt x="72" y="82"/>
                </a:lnTo>
                <a:lnTo>
                  <a:pt x="65" y="88"/>
                </a:lnTo>
                <a:lnTo>
                  <a:pt x="57" y="91"/>
                </a:lnTo>
                <a:lnTo>
                  <a:pt x="46" y="94"/>
                </a:lnTo>
                <a:lnTo>
                  <a:pt x="36" y="96"/>
                </a:lnTo>
                <a:lnTo>
                  <a:pt x="22" y="98"/>
                </a:lnTo>
                <a:lnTo>
                  <a:pt x="9" y="98"/>
                </a:lnTo>
                <a:lnTo>
                  <a:pt x="5" y="96"/>
                </a:lnTo>
                <a:lnTo>
                  <a:pt x="2" y="94"/>
                </a:lnTo>
                <a:lnTo>
                  <a:pt x="0" y="91"/>
                </a:lnTo>
                <a:lnTo>
                  <a:pt x="0" y="88"/>
                </a:lnTo>
                <a:lnTo>
                  <a:pt x="0" y="84"/>
                </a:lnTo>
                <a:lnTo>
                  <a:pt x="2" y="81"/>
                </a:lnTo>
                <a:lnTo>
                  <a:pt x="5" y="79"/>
                </a:lnTo>
                <a:lnTo>
                  <a:pt x="9" y="79"/>
                </a:lnTo>
                <a:lnTo>
                  <a:pt x="21" y="79"/>
                </a:lnTo>
                <a:lnTo>
                  <a:pt x="31" y="79"/>
                </a:lnTo>
                <a:lnTo>
                  <a:pt x="39" y="77"/>
                </a:lnTo>
                <a:lnTo>
                  <a:pt x="48" y="75"/>
                </a:lnTo>
                <a:lnTo>
                  <a:pt x="55" y="74"/>
                </a:lnTo>
                <a:lnTo>
                  <a:pt x="60" y="70"/>
                </a:lnTo>
                <a:lnTo>
                  <a:pt x="64" y="67"/>
                </a:lnTo>
                <a:lnTo>
                  <a:pt x="67" y="63"/>
                </a:lnTo>
                <a:lnTo>
                  <a:pt x="69" y="50"/>
                </a:lnTo>
                <a:lnTo>
                  <a:pt x="65" y="36"/>
                </a:lnTo>
                <a:lnTo>
                  <a:pt x="60" y="22"/>
                </a:lnTo>
                <a:lnTo>
                  <a:pt x="53" y="14"/>
                </a:lnTo>
                <a:lnTo>
                  <a:pt x="51" y="10"/>
                </a:lnTo>
                <a:lnTo>
                  <a:pt x="51" y="7"/>
                </a:lnTo>
                <a:lnTo>
                  <a:pt x="51" y="5"/>
                </a:lnTo>
                <a:lnTo>
                  <a:pt x="55" y="2"/>
                </a:lnTo>
                <a:lnTo>
                  <a:pt x="58" y="0"/>
                </a:lnTo>
                <a:lnTo>
                  <a:pt x="62" y="0"/>
                </a:lnTo>
                <a:lnTo>
                  <a:pt x="64" y="2"/>
                </a:lnTo>
                <a:lnTo>
                  <a:pt x="67" y="3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3" name="Freeform 44"/>
          <p:cNvSpPr>
            <a:spLocks/>
          </p:cNvSpPr>
          <p:nvPr/>
        </p:nvSpPr>
        <p:spPr bwMode="auto">
          <a:xfrm flipH="1">
            <a:off x="1962150" y="2166480"/>
            <a:ext cx="388938" cy="227470"/>
          </a:xfrm>
          <a:custGeom>
            <a:avLst/>
            <a:gdLst>
              <a:gd name="T0" fmla="*/ 2147483646 w 141"/>
              <a:gd name="T1" fmla="*/ 2147483646 h 83"/>
              <a:gd name="T2" fmla="*/ 2147483646 w 141"/>
              <a:gd name="T3" fmla="*/ 2147483646 h 83"/>
              <a:gd name="T4" fmla="*/ 2147483646 w 141"/>
              <a:gd name="T5" fmla="*/ 2147483646 h 83"/>
              <a:gd name="T6" fmla="*/ 2147483646 w 141"/>
              <a:gd name="T7" fmla="*/ 2147483646 h 83"/>
              <a:gd name="T8" fmla="*/ 2147483646 w 141"/>
              <a:gd name="T9" fmla="*/ 2147483646 h 83"/>
              <a:gd name="T10" fmla="*/ 2147483646 w 141"/>
              <a:gd name="T11" fmla="*/ 2147483646 h 83"/>
              <a:gd name="T12" fmla="*/ 2147483646 w 141"/>
              <a:gd name="T13" fmla="*/ 2147483646 h 83"/>
              <a:gd name="T14" fmla="*/ 2147483646 w 141"/>
              <a:gd name="T15" fmla="*/ 2147483646 h 83"/>
              <a:gd name="T16" fmla="*/ 2147483646 w 141"/>
              <a:gd name="T17" fmla="*/ 2147483646 h 83"/>
              <a:gd name="T18" fmla="*/ 2147483646 w 141"/>
              <a:gd name="T19" fmla="*/ 2147483646 h 83"/>
              <a:gd name="T20" fmla="*/ 2147483646 w 141"/>
              <a:gd name="T21" fmla="*/ 2147483646 h 83"/>
              <a:gd name="T22" fmla="*/ 2147483646 w 141"/>
              <a:gd name="T23" fmla="*/ 2147483646 h 83"/>
              <a:gd name="T24" fmla="*/ 2147483646 w 141"/>
              <a:gd name="T25" fmla="*/ 2147483646 h 83"/>
              <a:gd name="T26" fmla="*/ 2147483646 w 141"/>
              <a:gd name="T27" fmla="*/ 2147483646 h 83"/>
              <a:gd name="T28" fmla="*/ 2147483646 w 141"/>
              <a:gd name="T29" fmla="*/ 2147483646 h 83"/>
              <a:gd name="T30" fmla="*/ 2147483646 w 141"/>
              <a:gd name="T31" fmla="*/ 2147483646 h 83"/>
              <a:gd name="T32" fmla="*/ 2147483646 w 141"/>
              <a:gd name="T33" fmla="*/ 2147483646 h 83"/>
              <a:gd name="T34" fmla="*/ 2147483646 w 141"/>
              <a:gd name="T35" fmla="*/ 2147483646 h 83"/>
              <a:gd name="T36" fmla="*/ 0 w 141"/>
              <a:gd name="T37" fmla="*/ 2147483646 h 83"/>
              <a:gd name="T38" fmla="*/ 0 w 141"/>
              <a:gd name="T39" fmla="*/ 2147483646 h 83"/>
              <a:gd name="T40" fmla="*/ 0 w 141"/>
              <a:gd name="T41" fmla="*/ 2147483646 h 83"/>
              <a:gd name="T42" fmla="*/ 2147483646 w 141"/>
              <a:gd name="T43" fmla="*/ 2147483646 h 83"/>
              <a:gd name="T44" fmla="*/ 2147483646 w 141"/>
              <a:gd name="T45" fmla="*/ 2147483646 h 83"/>
              <a:gd name="T46" fmla="*/ 2147483646 w 141"/>
              <a:gd name="T47" fmla="*/ 2147483646 h 83"/>
              <a:gd name="T48" fmla="*/ 2147483646 w 141"/>
              <a:gd name="T49" fmla="*/ 2147483646 h 83"/>
              <a:gd name="T50" fmla="*/ 2147483646 w 141"/>
              <a:gd name="T51" fmla="*/ 2147483646 h 83"/>
              <a:gd name="T52" fmla="*/ 2147483646 w 141"/>
              <a:gd name="T53" fmla="*/ 0 h 83"/>
              <a:gd name="T54" fmla="*/ 2147483646 w 141"/>
              <a:gd name="T55" fmla="*/ 0 h 83"/>
              <a:gd name="T56" fmla="*/ 2147483646 w 141"/>
              <a:gd name="T57" fmla="*/ 0 h 83"/>
              <a:gd name="T58" fmla="*/ 2147483646 w 141"/>
              <a:gd name="T59" fmla="*/ 2147483646 h 83"/>
              <a:gd name="T60" fmla="*/ 2147483646 w 141"/>
              <a:gd name="T61" fmla="*/ 2147483646 h 83"/>
              <a:gd name="T62" fmla="*/ 2147483646 w 141"/>
              <a:gd name="T63" fmla="*/ 2147483646 h 83"/>
              <a:gd name="T64" fmla="*/ 2147483646 w 141"/>
              <a:gd name="T65" fmla="*/ 2147483646 h 83"/>
              <a:gd name="T66" fmla="*/ 2147483646 w 141"/>
              <a:gd name="T67" fmla="*/ 2147483646 h 83"/>
              <a:gd name="T68" fmla="*/ 2147483646 w 141"/>
              <a:gd name="T69" fmla="*/ 2147483646 h 83"/>
              <a:gd name="T70" fmla="*/ 2147483646 w 141"/>
              <a:gd name="T71" fmla="*/ 2147483646 h 83"/>
              <a:gd name="T72" fmla="*/ 2147483646 w 141"/>
              <a:gd name="T73" fmla="*/ 2147483646 h 83"/>
              <a:gd name="T74" fmla="*/ 2147483646 w 141"/>
              <a:gd name="T75" fmla="*/ 2147483646 h 83"/>
              <a:gd name="T76" fmla="*/ 2147483646 w 141"/>
              <a:gd name="T77" fmla="*/ 2147483646 h 83"/>
              <a:gd name="T78" fmla="*/ 2147483646 w 141"/>
              <a:gd name="T79" fmla="*/ 2147483646 h 83"/>
              <a:gd name="T80" fmla="*/ 2147483646 w 141"/>
              <a:gd name="T81" fmla="*/ 2147483646 h 83"/>
              <a:gd name="T82" fmla="*/ 2147483646 w 141"/>
              <a:gd name="T83" fmla="*/ 2147483646 h 83"/>
              <a:gd name="T84" fmla="*/ 2147483646 w 141"/>
              <a:gd name="T85" fmla="*/ 2147483646 h 83"/>
              <a:gd name="T86" fmla="*/ 2147483646 w 141"/>
              <a:gd name="T87" fmla="*/ 2147483646 h 83"/>
              <a:gd name="T88" fmla="*/ 2147483646 w 141"/>
              <a:gd name="T89" fmla="*/ 2147483646 h 83"/>
              <a:gd name="T90" fmla="*/ 2147483646 w 141"/>
              <a:gd name="T91" fmla="*/ 2147483646 h 83"/>
              <a:gd name="T92" fmla="*/ 2147483646 w 141"/>
              <a:gd name="T93" fmla="*/ 2147483646 h 83"/>
              <a:gd name="T94" fmla="*/ 2147483646 w 141"/>
              <a:gd name="T95" fmla="*/ 2147483646 h 83"/>
              <a:gd name="T96" fmla="*/ 2147483646 w 141"/>
              <a:gd name="T97" fmla="*/ 2147483646 h 83"/>
              <a:gd name="T98" fmla="*/ 2147483646 w 141"/>
              <a:gd name="T99" fmla="*/ 2147483646 h 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1"/>
              <a:gd name="T151" fmla="*/ 0 h 83"/>
              <a:gd name="T152" fmla="*/ 141 w 141"/>
              <a:gd name="T153" fmla="*/ 83 h 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1" h="83">
                <a:moveTo>
                  <a:pt x="128" y="78"/>
                </a:moveTo>
                <a:lnTo>
                  <a:pt x="128" y="78"/>
                </a:lnTo>
                <a:lnTo>
                  <a:pt x="126" y="71"/>
                </a:lnTo>
                <a:lnTo>
                  <a:pt x="119" y="55"/>
                </a:lnTo>
                <a:lnTo>
                  <a:pt x="105" y="38"/>
                </a:lnTo>
                <a:lnTo>
                  <a:pt x="83" y="23"/>
                </a:lnTo>
                <a:lnTo>
                  <a:pt x="74" y="19"/>
                </a:lnTo>
                <a:lnTo>
                  <a:pt x="67" y="16"/>
                </a:lnTo>
                <a:lnTo>
                  <a:pt x="59" y="14"/>
                </a:lnTo>
                <a:lnTo>
                  <a:pt x="49" y="14"/>
                </a:lnTo>
                <a:lnTo>
                  <a:pt x="40" y="14"/>
                </a:lnTo>
                <a:lnTo>
                  <a:pt x="30" y="16"/>
                </a:lnTo>
                <a:lnTo>
                  <a:pt x="19" y="18"/>
                </a:lnTo>
                <a:lnTo>
                  <a:pt x="9" y="21"/>
                </a:lnTo>
                <a:lnTo>
                  <a:pt x="7" y="21"/>
                </a:lnTo>
                <a:lnTo>
                  <a:pt x="4" y="21"/>
                </a:lnTo>
                <a:lnTo>
                  <a:pt x="2" y="19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9"/>
                </a:lnTo>
                <a:lnTo>
                  <a:pt x="4" y="9"/>
                </a:lnTo>
                <a:lnTo>
                  <a:pt x="16" y="6"/>
                </a:lnTo>
                <a:lnTo>
                  <a:pt x="28" y="2"/>
                </a:lnTo>
                <a:lnTo>
                  <a:pt x="38" y="0"/>
                </a:lnTo>
                <a:lnTo>
                  <a:pt x="50" y="0"/>
                </a:lnTo>
                <a:lnTo>
                  <a:pt x="61" y="0"/>
                </a:lnTo>
                <a:lnTo>
                  <a:pt x="71" y="2"/>
                </a:lnTo>
                <a:lnTo>
                  <a:pt x="81" y="6"/>
                </a:lnTo>
                <a:lnTo>
                  <a:pt x="90" y="11"/>
                </a:lnTo>
                <a:lnTo>
                  <a:pt x="104" y="19"/>
                </a:lnTo>
                <a:lnTo>
                  <a:pt x="114" y="28"/>
                </a:lnTo>
                <a:lnTo>
                  <a:pt x="122" y="38"/>
                </a:lnTo>
                <a:lnTo>
                  <a:pt x="129" y="49"/>
                </a:lnTo>
                <a:lnTo>
                  <a:pt x="134" y="59"/>
                </a:lnTo>
                <a:lnTo>
                  <a:pt x="138" y="66"/>
                </a:lnTo>
                <a:lnTo>
                  <a:pt x="140" y="73"/>
                </a:lnTo>
                <a:lnTo>
                  <a:pt x="141" y="74"/>
                </a:lnTo>
                <a:lnTo>
                  <a:pt x="141" y="76"/>
                </a:lnTo>
                <a:lnTo>
                  <a:pt x="140" y="79"/>
                </a:lnTo>
                <a:lnTo>
                  <a:pt x="138" y="81"/>
                </a:lnTo>
                <a:lnTo>
                  <a:pt x="136" y="83"/>
                </a:lnTo>
                <a:lnTo>
                  <a:pt x="134" y="83"/>
                </a:lnTo>
                <a:lnTo>
                  <a:pt x="131" y="81"/>
                </a:lnTo>
                <a:lnTo>
                  <a:pt x="129" y="79"/>
                </a:lnTo>
                <a:lnTo>
                  <a:pt x="128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4" name="Freeform 45"/>
          <p:cNvSpPr>
            <a:spLocks/>
          </p:cNvSpPr>
          <p:nvPr/>
        </p:nvSpPr>
        <p:spPr bwMode="auto">
          <a:xfrm flipH="1">
            <a:off x="2108200" y="2371266"/>
            <a:ext cx="355600" cy="227471"/>
          </a:xfrm>
          <a:custGeom>
            <a:avLst/>
            <a:gdLst>
              <a:gd name="T0" fmla="*/ 2147483646 w 129"/>
              <a:gd name="T1" fmla="*/ 2147483646 h 83"/>
              <a:gd name="T2" fmla="*/ 2147483646 w 129"/>
              <a:gd name="T3" fmla="*/ 2147483646 h 83"/>
              <a:gd name="T4" fmla="*/ 2147483646 w 129"/>
              <a:gd name="T5" fmla="*/ 2147483646 h 83"/>
              <a:gd name="T6" fmla="*/ 2147483646 w 129"/>
              <a:gd name="T7" fmla="*/ 2147483646 h 83"/>
              <a:gd name="T8" fmla="*/ 2147483646 w 129"/>
              <a:gd name="T9" fmla="*/ 2147483646 h 83"/>
              <a:gd name="T10" fmla="*/ 2147483646 w 129"/>
              <a:gd name="T11" fmla="*/ 2147483646 h 83"/>
              <a:gd name="T12" fmla="*/ 2147483646 w 129"/>
              <a:gd name="T13" fmla="*/ 2147483646 h 83"/>
              <a:gd name="T14" fmla="*/ 2147483646 w 129"/>
              <a:gd name="T15" fmla="*/ 2147483646 h 83"/>
              <a:gd name="T16" fmla="*/ 2147483646 w 129"/>
              <a:gd name="T17" fmla="*/ 2147483646 h 83"/>
              <a:gd name="T18" fmla="*/ 2147483646 w 129"/>
              <a:gd name="T19" fmla="*/ 2147483646 h 83"/>
              <a:gd name="T20" fmla="*/ 2147483646 w 129"/>
              <a:gd name="T21" fmla="*/ 2147483646 h 83"/>
              <a:gd name="T22" fmla="*/ 2147483646 w 129"/>
              <a:gd name="T23" fmla="*/ 2147483646 h 83"/>
              <a:gd name="T24" fmla="*/ 2147483646 w 129"/>
              <a:gd name="T25" fmla="*/ 2147483646 h 83"/>
              <a:gd name="T26" fmla="*/ 2147483646 w 129"/>
              <a:gd name="T27" fmla="*/ 2147483646 h 83"/>
              <a:gd name="T28" fmla="*/ 2147483646 w 129"/>
              <a:gd name="T29" fmla="*/ 2147483646 h 83"/>
              <a:gd name="T30" fmla="*/ 2147483646 w 129"/>
              <a:gd name="T31" fmla="*/ 2147483646 h 83"/>
              <a:gd name="T32" fmla="*/ 2147483646 w 129"/>
              <a:gd name="T33" fmla="*/ 2147483646 h 83"/>
              <a:gd name="T34" fmla="*/ 2147483646 w 129"/>
              <a:gd name="T35" fmla="*/ 2147483646 h 83"/>
              <a:gd name="T36" fmla="*/ 2147483646 w 129"/>
              <a:gd name="T37" fmla="*/ 2147483646 h 83"/>
              <a:gd name="T38" fmla="*/ 2147483646 w 129"/>
              <a:gd name="T39" fmla="*/ 2147483646 h 83"/>
              <a:gd name="T40" fmla="*/ 0 w 129"/>
              <a:gd name="T41" fmla="*/ 2147483646 h 83"/>
              <a:gd name="T42" fmla="*/ 2147483646 w 129"/>
              <a:gd name="T43" fmla="*/ 2147483646 h 83"/>
              <a:gd name="T44" fmla="*/ 2147483646 w 129"/>
              <a:gd name="T45" fmla="*/ 2147483646 h 83"/>
              <a:gd name="T46" fmla="*/ 2147483646 w 129"/>
              <a:gd name="T47" fmla="*/ 2147483646 h 83"/>
              <a:gd name="T48" fmla="*/ 2147483646 w 129"/>
              <a:gd name="T49" fmla="*/ 0 h 83"/>
              <a:gd name="T50" fmla="*/ 2147483646 w 129"/>
              <a:gd name="T51" fmla="*/ 0 h 83"/>
              <a:gd name="T52" fmla="*/ 2147483646 w 129"/>
              <a:gd name="T53" fmla="*/ 0 h 83"/>
              <a:gd name="T54" fmla="*/ 2147483646 w 129"/>
              <a:gd name="T55" fmla="*/ 2147483646 h 83"/>
              <a:gd name="T56" fmla="*/ 2147483646 w 129"/>
              <a:gd name="T57" fmla="*/ 2147483646 h 8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9"/>
              <a:gd name="T88" fmla="*/ 0 h 83"/>
              <a:gd name="T89" fmla="*/ 129 w 129"/>
              <a:gd name="T90" fmla="*/ 83 h 8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9" h="83">
                <a:moveTo>
                  <a:pt x="84" y="5"/>
                </a:moveTo>
                <a:lnTo>
                  <a:pt x="103" y="19"/>
                </a:lnTo>
                <a:lnTo>
                  <a:pt x="117" y="36"/>
                </a:lnTo>
                <a:lnTo>
                  <a:pt x="124" y="55"/>
                </a:lnTo>
                <a:lnTo>
                  <a:pt x="129" y="74"/>
                </a:lnTo>
                <a:lnTo>
                  <a:pt x="122" y="78"/>
                </a:lnTo>
                <a:lnTo>
                  <a:pt x="114" y="81"/>
                </a:lnTo>
                <a:lnTo>
                  <a:pt x="103" y="83"/>
                </a:lnTo>
                <a:lnTo>
                  <a:pt x="93" y="83"/>
                </a:lnTo>
                <a:lnTo>
                  <a:pt x="83" y="83"/>
                </a:lnTo>
                <a:lnTo>
                  <a:pt x="72" y="81"/>
                </a:lnTo>
                <a:lnTo>
                  <a:pt x="62" y="78"/>
                </a:lnTo>
                <a:lnTo>
                  <a:pt x="52" y="74"/>
                </a:lnTo>
                <a:lnTo>
                  <a:pt x="41" y="69"/>
                </a:lnTo>
                <a:lnTo>
                  <a:pt x="31" y="62"/>
                </a:lnTo>
                <a:lnTo>
                  <a:pt x="24" y="55"/>
                </a:lnTo>
                <a:lnTo>
                  <a:pt x="16" y="47"/>
                </a:lnTo>
                <a:lnTo>
                  <a:pt x="11" y="40"/>
                </a:lnTo>
                <a:lnTo>
                  <a:pt x="5" y="31"/>
                </a:lnTo>
                <a:lnTo>
                  <a:pt x="2" y="23"/>
                </a:lnTo>
                <a:lnTo>
                  <a:pt x="0" y="14"/>
                </a:lnTo>
                <a:lnTo>
                  <a:pt x="9" y="9"/>
                </a:lnTo>
                <a:lnTo>
                  <a:pt x="17" y="5"/>
                </a:lnTo>
                <a:lnTo>
                  <a:pt x="29" y="2"/>
                </a:lnTo>
                <a:lnTo>
                  <a:pt x="40" y="0"/>
                </a:lnTo>
                <a:lnTo>
                  <a:pt x="52" y="0"/>
                </a:lnTo>
                <a:lnTo>
                  <a:pt x="62" y="0"/>
                </a:lnTo>
                <a:lnTo>
                  <a:pt x="74" y="2"/>
                </a:lnTo>
                <a:lnTo>
                  <a:pt x="8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5" name="Freeform 46"/>
          <p:cNvSpPr>
            <a:spLocks/>
          </p:cNvSpPr>
          <p:nvPr/>
        </p:nvSpPr>
        <p:spPr bwMode="auto">
          <a:xfrm flipH="1">
            <a:off x="2312988" y="2414348"/>
            <a:ext cx="112712" cy="112951"/>
          </a:xfrm>
          <a:custGeom>
            <a:avLst/>
            <a:gdLst>
              <a:gd name="T0" fmla="*/ 2147483646 w 41"/>
              <a:gd name="T1" fmla="*/ 2147483646 h 41"/>
              <a:gd name="T2" fmla="*/ 2147483646 w 41"/>
              <a:gd name="T3" fmla="*/ 2147483646 h 41"/>
              <a:gd name="T4" fmla="*/ 2147483646 w 41"/>
              <a:gd name="T5" fmla="*/ 2147483646 h 41"/>
              <a:gd name="T6" fmla="*/ 0 w 41"/>
              <a:gd name="T7" fmla="*/ 2147483646 h 41"/>
              <a:gd name="T8" fmla="*/ 2147483646 w 41"/>
              <a:gd name="T9" fmla="*/ 2147483646 h 41"/>
              <a:gd name="T10" fmla="*/ 2147483646 w 41"/>
              <a:gd name="T11" fmla="*/ 2147483646 h 41"/>
              <a:gd name="T12" fmla="*/ 2147483646 w 41"/>
              <a:gd name="T13" fmla="*/ 0 h 41"/>
              <a:gd name="T14" fmla="*/ 2147483646 w 41"/>
              <a:gd name="T15" fmla="*/ 0 h 41"/>
              <a:gd name="T16" fmla="*/ 2147483646 w 41"/>
              <a:gd name="T17" fmla="*/ 2147483646 h 41"/>
              <a:gd name="T18" fmla="*/ 2147483646 w 41"/>
              <a:gd name="T19" fmla="*/ 2147483646 h 41"/>
              <a:gd name="T20" fmla="*/ 2147483646 w 41"/>
              <a:gd name="T21" fmla="*/ 2147483646 h 41"/>
              <a:gd name="T22" fmla="*/ 2147483646 w 41"/>
              <a:gd name="T23" fmla="*/ 2147483646 h 41"/>
              <a:gd name="T24" fmla="*/ 2147483646 w 41"/>
              <a:gd name="T25" fmla="*/ 2147483646 h 41"/>
              <a:gd name="T26" fmla="*/ 2147483646 w 41"/>
              <a:gd name="T27" fmla="*/ 2147483646 h 41"/>
              <a:gd name="T28" fmla="*/ 2147483646 w 41"/>
              <a:gd name="T29" fmla="*/ 2147483646 h 41"/>
              <a:gd name="T30" fmla="*/ 2147483646 w 41"/>
              <a:gd name="T31" fmla="*/ 2147483646 h 41"/>
              <a:gd name="T32" fmla="*/ 2147483646 w 41"/>
              <a:gd name="T33" fmla="*/ 2147483646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1"/>
              <a:gd name="T53" fmla="*/ 41 w 41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1">
                <a:moveTo>
                  <a:pt x="12" y="39"/>
                </a:moveTo>
                <a:lnTo>
                  <a:pt x="5" y="34"/>
                </a:lnTo>
                <a:lnTo>
                  <a:pt x="2" y="27"/>
                </a:lnTo>
                <a:lnTo>
                  <a:pt x="0" y="20"/>
                </a:lnTo>
                <a:lnTo>
                  <a:pt x="2" y="12"/>
                </a:lnTo>
                <a:lnTo>
                  <a:pt x="7" y="5"/>
                </a:lnTo>
                <a:lnTo>
                  <a:pt x="14" y="0"/>
                </a:lnTo>
                <a:lnTo>
                  <a:pt x="21" y="0"/>
                </a:lnTo>
                <a:lnTo>
                  <a:pt x="29" y="1"/>
                </a:lnTo>
                <a:lnTo>
                  <a:pt x="36" y="7"/>
                </a:lnTo>
                <a:lnTo>
                  <a:pt x="40" y="13"/>
                </a:lnTo>
                <a:lnTo>
                  <a:pt x="41" y="20"/>
                </a:lnTo>
                <a:lnTo>
                  <a:pt x="40" y="29"/>
                </a:lnTo>
                <a:lnTo>
                  <a:pt x="34" y="36"/>
                </a:lnTo>
                <a:lnTo>
                  <a:pt x="27" y="39"/>
                </a:lnTo>
                <a:lnTo>
                  <a:pt x="21" y="41"/>
                </a:lnTo>
                <a:lnTo>
                  <a:pt x="12" y="39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6" name="Freeform 47"/>
          <p:cNvSpPr>
            <a:spLocks/>
          </p:cNvSpPr>
          <p:nvPr/>
        </p:nvSpPr>
        <p:spPr bwMode="auto">
          <a:xfrm flipH="1">
            <a:off x="2351088" y="2442193"/>
            <a:ext cx="49212" cy="51770"/>
          </a:xfrm>
          <a:custGeom>
            <a:avLst/>
            <a:gdLst>
              <a:gd name="T0" fmla="*/ 2147483646 w 18"/>
              <a:gd name="T1" fmla="*/ 2147483646 h 19"/>
              <a:gd name="T2" fmla="*/ 2147483646 w 18"/>
              <a:gd name="T3" fmla="*/ 2147483646 h 19"/>
              <a:gd name="T4" fmla="*/ 0 w 18"/>
              <a:gd name="T5" fmla="*/ 2147483646 h 19"/>
              <a:gd name="T6" fmla="*/ 0 w 18"/>
              <a:gd name="T7" fmla="*/ 2147483646 h 19"/>
              <a:gd name="T8" fmla="*/ 2147483646 w 18"/>
              <a:gd name="T9" fmla="*/ 2147483646 h 19"/>
              <a:gd name="T10" fmla="*/ 2147483646 w 18"/>
              <a:gd name="T11" fmla="*/ 2147483646 h 19"/>
              <a:gd name="T12" fmla="*/ 2147483646 w 18"/>
              <a:gd name="T13" fmla="*/ 0 h 19"/>
              <a:gd name="T14" fmla="*/ 2147483646 w 18"/>
              <a:gd name="T15" fmla="*/ 0 h 19"/>
              <a:gd name="T16" fmla="*/ 2147483646 w 18"/>
              <a:gd name="T17" fmla="*/ 0 h 19"/>
              <a:gd name="T18" fmla="*/ 2147483646 w 18"/>
              <a:gd name="T19" fmla="*/ 2147483646 h 19"/>
              <a:gd name="T20" fmla="*/ 2147483646 w 18"/>
              <a:gd name="T21" fmla="*/ 2147483646 h 19"/>
              <a:gd name="T22" fmla="*/ 2147483646 w 18"/>
              <a:gd name="T23" fmla="*/ 2147483646 h 19"/>
              <a:gd name="T24" fmla="*/ 2147483646 w 18"/>
              <a:gd name="T25" fmla="*/ 2147483646 h 19"/>
              <a:gd name="T26" fmla="*/ 2147483646 w 18"/>
              <a:gd name="T27" fmla="*/ 2147483646 h 19"/>
              <a:gd name="T28" fmla="*/ 2147483646 w 18"/>
              <a:gd name="T29" fmla="*/ 2147483646 h 19"/>
              <a:gd name="T30" fmla="*/ 2147483646 w 18"/>
              <a:gd name="T31" fmla="*/ 2147483646 h 19"/>
              <a:gd name="T32" fmla="*/ 2147483646 w 18"/>
              <a:gd name="T33" fmla="*/ 2147483646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9"/>
              <a:gd name="T53" fmla="*/ 18 w 18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9">
                <a:moveTo>
                  <a:pt x="5" y="19"/>
                </a:moveTo>
                <a:lnTo>
                  <a:pt x="1" y="16"/>
                </a:lnTo>
                <a:lnTo>
                  <a:pt x="0" y="12"/>
                </a:lnTo>
                <a:lnTo>
                  <a:pt x="0" y="9"/>
                </a:lnTo>
                <a:lnTo>
                  <a:pt x="1" y="5"/>
                </a:lnTo>
                <a:lnTo>
                  <a:pt x="3" y="2"/>
                </a:lnTo>
                <a:lnTo>
                  <a:pt x="6" y="0"/>
                </a:lnTo>
                <a:lnTo>
                  <a:pt x="10" y="0"/>
                </a:lnTo>
                <a:lnTo>
                  <a:pt x="13" y="0"/>
                </a:lnTo>
                <a:lnTo>
                  <a:pt x="17" y="2"/>
                </a:lnTo>
                <a:lnTo>
                  <a:pt x="18" y="5"/>
                </a:lnTo>
                <a:lnTo>
                  <a:pt x="18" y="10"/>
                </a:lnTo>
                <a:lnTo>
                  <a:pt x="18" y="14"/>
                </a:lnTo>
                <a:lnTo>
                  <a:pt x="17" y="17"/>
                </a:lnTo>
                <a:lnTo>
                  <a:pt x="13" y="19"/>
                </a:lnTo>
                <a:lnTo>
                  <a:pt x="8" y="19"/>
                </a:lnTo>
                <a:lnTo>
                  <a:pt x="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7" name="Freeform 48"/>
          <p:cNvSpPr>
            <a:spLocks/>
          </p:cNvSpPr>
          <p:nvPr/>
        </p:nvSpPr>
        <p:spPr bwMode="auto">
          <a:xfrm flipH="1">
            <a:off x="2332037" y="2433956"/>
            <a:ext cx="22225" cy="45719"/>
          </a:xfrm>
          <a:custGeom>
            <a:avLst/>
            <a:gdLst>
              <a:gd name="T0" fmla="*/ 2147483646 w 8"/>
              <a:gd name="T1" fmla="*/ 2147483646 h 9"/>
              <a:gd name="T2" fmla="*/ 0 w 8"/>
              <a:gd name="T3" fmla="*/ 2147483646 h 9"/>
              <a:gd name="T4" fmla="*/ 0 w 8"/>
              <a:gd name="T5" fmla="*/ 2147483646 h 9"/>
              <a:gd name="T6" fmla="*/ 0 w 8"/>
              <a:gd name="T7" fmla="*/ 2147483646 h 9"/>
              <a:gd name="T8" fmla="*/ 0 w 8"/>
              <a:gd name="T9" fmla="*/ 2147483646 h 9"/>
              <a:gd name="T10" fmla="*/ 0 w 8"/>
              <a:gd name="T11" fmla="*/ 0 h 9"/>
              <a:gd name="T12" fmla="*/ 2147483646 w 8"/>
              <a:gd name="T13" fmla="*/ 0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2147483646 h 9"/>
              <a:gd name="T20" fmla="*/ 2147483646 w 8"/>
              <a:gd name="T21" fmla="*/ 2147483646 h 9"/>
              <a:gd name="T22" fmla="*/ 2147483646 w 8"/>
              <a:gd name="T23" fmla="*/ 2147483646 h 9"/>
              <a:gd name="T24" fmla="*/ 2147483646 w 8"/>
              <a:gd name="T25" fmla="*/ 2147483646 h 9"/>
              <a:gd name="T26" fmla="*/ 2147483646 w 8"/>
              <a:gd name="T27" fmla="*/ 2147483646 h 9"/>
              <a:gd name="T28" fmla="*/ 2147483646 w 8"/>
              <a:gd name="T29" fmla="*/ 2147483646 h 9"/>
              <a:gd name="T30" fmla="*/ 2147483646 w 8"/>
              <a:gd name="T31" fmla="*/ 2147483646 h 9"/>
              <a:gd name="T32" fmla="*/ 2147483646 w 8"/>
              <a:gd name="T33" fmla="*/ 2147483646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9"/>
              <a:gd name="T53" fmla="*/ 8 w 8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9">
                <a:moveTo>
                  <a:pt x="1" y="9"/>
                </a:move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5" y="0"/>
                </a:lnTo>
                <a:lnTo>
                  <a:pt x="7" y="2"/>
                </a:lnTo>
                <a:lnTo>
                  <a:pt x="8" y="4"/>
                </a:lnTo>
                <a:lnTo>
                  <a:pt x="8" y="5"/>
                </a:lnTo>
                <a:lnTo>
                  <a:pt x="8" y="7"/>
                </a:lnTo>
                <a:lnTo>
                  <a:pt x="7" y="9"/>
                </a:lnTo>
                <a:lnTo>
                  <a:pt x="5" y="9"/>
                </a:lnTo>
                <a:lnTo>
                  <a:pt x="3" y="9"/>
                </a:lnTo>
                <a:lnTo>
                  <a:pt x="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8" name="Freeform 49"/>
          <p:cNvSpPr>
            <a:spLocks/>
          </p:cNvSpPr>
          <p:nvPr/>
        </p:nvSpPr>
        <p:spPr bwMode="auto">
          <a:xfrm flipH="1">
            <a:off x="830263" y="1622408"/>
            <a:ext cx="1484312" cy="1858980"/>
          </a:xfrm>
          <a:custGeom>
            <a:avLst/>
            <a:gdLst>
              <a:gd name="T0" fmla="*/ 2147483646 w 539"/>
              <a:gd name="T1" fmla="*/ 2147483646 h 680"/>
              <a:gd name="T2" fmla="*/ 2147483646 w 539"/>
              <a:gd name="T3" fmla="*/ 2147483646 h 680"/>
              <a:gd name="T4" fmla="*/ 2147483646 w 539"/>
              <a:gd name="T5" fmla="*/ 2147483646 h 680"/>
              <a:gd name="T6" fmla="*/ 2147483646 w 539"/>
              <a:gd name="T7" fmla="*/ 2147483646 h 680"/>
              <a:gd name="T8" fmla="*/ 2147483646 w 539"/>
              <a:gd name="T9" fmla="*/ 2147483646 h 680"/>
              <a:gd name="T10" fmla="*/ 2147483646 w 539"/>
              <a:gd name="T11" fmla="*/ 2147483646 h 680"/>
              <a:gd name="T12" fmla="*/ 2147483646 w 539"/>
              <a:gd name="T13" fmla="*/ 2147483646 h 680"/>
              <a:gd name="T14" fmla="*/ 2147483646 w 539"/>
              <a:gd name="T15" fmla="*/ 2147483646 h 680"/>
              <a:gd name="T16" fmla="*/ 2147483646 w 539"/>
              <a:gd name="T17" fmla="*/ 2147483646 h 680"/>
              <a:gd name="T18" fmla="*/ 2147483646 w 539"/>
              <a:gd name="T19" fmla="*/ 2147483646 h 680"/>
              <a:gd name="T20" fmla="*/ 2147483646 w 539"/>
              <a:gd name="T21" fmla="*/ 2147483646 h 680"/>
              <a:gd name="T22" fmla="*/ 2147483646 w 539"/>
              <a:gd name="T23" fmla="*/ 2147483646 h 680"/>
              <a:gd name="T24" fmla="*/ 2147483646 w 539"/>
              <a:gd name="T25" fmla="*/ 2147483646 h 680"/>
              <a:gd name="T26" fmla="*/ 2147483646 w 539"/>
              <a:gd name="T27" fmla="*/ 2147483646 h 680"/>
              <a:gd name="T28" fmla="*/ 2147483646 w 539"/>
              <a:gd name="T29" fmla="*/ 2147483646 h 680"/>
              <a:gd name="T30" fmla="*/ 2147483646 w 539"/>
              <a:gd name="T31" fmla="*/ 2147483646 h 680"/>
              <a:gd name="T32" fmla="*/ 2147483646 w 539"/>
              <a:gd name="T33" fmla="*/ 2147483646 h 680"/>
              <a:gd name="T34" fmla="*/ 2147483646 w 539"/>
              <a:gd name="T35" fmla="*/ 2147483646 h 680"/>
              <a:gd name="T36" fmla="*/ 2147483646 w 539"/>
              <a:gd name="T37" fmla="*/ 2147483646 h 680"/>
              <a:gd name="T38" fmla="*/ 2147483646 w 539"/>
              <a:gd name="T39" fmla="*/ 2147483646 h 680"/>
              <a:gd name="T40" fmla="*/ 2147483646 w 539"/>
              <a:gd name="T41" fmla="*/ 2147483646 h 680"/>
              <a:gd name="T42" fmla="*/ 2147483646 w 539"/>
              <a:gd name="T43" fmla="*/ 2147483646 h 680"/>
              <a:gd name="T44" fmla="*/ 2147483646 w 539"/>
              <a:gd name="T45" fmla="*/ 2147483646 h 680"/>
              <a:gd name="T46" fmla="*/ 2147483646 w 539"/>
              <a:gd name="T47" fmla="*/ 2147483646 h 680"/>
              <a:gd name="T48" fmla="*/ 2147483646 w 539"/>
              <a:gd name="T49" fmla="*/ 2147483646 h 680"/>
              <a:gd name="T50" fmla="*/ 2147483646 w 539"/>
              <a:gd name="T51" fmla="*/ 2147483646 h 680"/>
              <a:gd name="T52" fmla="*/ 2147483646 w 539"/>
              <a:gd name="T53" fmla="*/ 2147483646 h 680"/>
              <a:gd name="T54" fmla="*/ 2147483646 w 539"/>
              <a:gd name="T55" fmla="*/ 2147483646 h 680"/>
              <a:gd name="T56" fmla="*/ 2147483646 w 539"/>
              <a:gd name="T57" fmla="*/ 2147483646 h 680"/>
              <a:gd name="T58" fmla="*/ 2147483646 w 539"/>
              <a:gd name="T59" fmla="*/ 2147483646 h 680"/>
              <a:gd name="T60" fmla="*/ 2147483646 w 539"/>
              <a:gd name="T61" fmla="*/ 2147483646 h 680"/>
              <a:gd name="T62" fmla="*/ 2147483646 w 539"/>
              <a:gd name="T63" fmla="*/ 2147483646 h 680"/>
              <a:gd name="T64" fmla="*/ 2147483646 w 539"/>
              <a:gd name="T65" fmla="*/ 2147483646 h 680"/>
              <a:gd name="T66" fmla="*/ 2147483646 w 539"/>
              <a:gd name="T67" fmla="*/ 2147483646 h 680"/>
              <a:gd name="T68" fmla="*/ 2147483646 w 539"/>
              <a:gd name="T69" fmla="*/ 2147483646 h 680"/>
              <a:gd name="T70" fmla="*/ 2147483646 w 539"/>
              <a:gd name="T71" fmla="*/ 2147483646 h 680"/>
              <a:gd name="T72" fmla="*/ 2147483646 w 539"/>
              <a:gd name="T73" fmla="*/ 2147483646 h 680"/>
              <a:gd name="T74" fmla="*/ 2147483646 w 539"/>
              <a:gd name="T75" fmla="*/ 2147483646 h 680"/>
              <a:gd name="T76" fmla="*/ 2147483646 w 539"/>
              <a:gd name="T77" fmla="*/ 2147483646 h 680"/>
              <a:gd name="T78" fmla="*/ 2147483646 w 539"/>
              <a:gd name="T79" fmla="*/ 2147483646 h 680"/>
              <a:gd name="T80" fmla="*/ 2147483646 w 539"/>
              <a:gd name="T81" fmla="*/ 2147483646 h 680"/>
              <a:gd name="T82" fmla="*/ 2147483646 w 539"/>
              <a:gd name="T83" fmla="*/ 2147483646 h 680"/>
              <a:gd name="T84" fmla="*/ 2147483646 w 539"/>
              <a:gd name="T85" fmla="*/ 2147483646 h 680"/>
              <a:gd name="T86" fmla="*/ 2147483646 w 539"/>
              <a:gd name="T87" fmla="*/ 2147483646 h 680"/>
              <a:gd name="T88" fmla="*/ 2147483646 w 539"/>
              <a:gd name="T89" fmla="*/ 2147483646 h 680"/>
              <a:gd name="T90" fmla="*/ 2147483646 w 539"/>
              <a:gd name="T91" fmla="*/ 2147483646 h 680"/>
              <a:gd name="T92" fmla="*/ 2147483646 w 539"/>
              <a:gd name="T93" fmla="*/ 2147483646 h 680"/>
              <a:gd name="T94" fmla="*/ 2147483646 w 539"/>
              <a:gd name="T95" fmla="*/ 2147483646 h 680"/>
              <a:gd name="T96" fmla="*/ 2147483646 w 539"/>
              <a:gd name="T97" fmla="*/ 2147483646 h 680"/>
              <a:gd name="T98" fmla="*/ 2147483646 w 539"/>
              <a:gd name="T99" fmla="*/ 2147483646 h 680"/>
              <a:gd name="T100" fmla="*/ 2147483646 w 539"/>
              <a:gd name="T101" fmla="*/ 2147483646 h 680"/>
              <a:gd name="T102" fmla="*/ 2147483646 w 539"/>
              <a:gd name="T103" fmla="*/ 2147483646 h 680"/>
              <a:gd name="T104" fmla="*/ 2147483646 w 539"/>
              <a:gd name="T105" fmla="*/ 2147483646 h 680"/>
              <a:gd name="T106" fmla="*/ 2147483646 w 539"/>
              <a:gd name="T107" fmla="*/ 0 h 680"/>
              <a:gd name="T108" fmla="*/ 2147483646 w 539"/>
              <a:gd name="T109" fmla="*/ 2147483646 h 680"/>
              <a:gd name="T110" fmla="*/ 0 w 539"/>
              <a:gd name="T111" fmla="*/ 2147483646 h 680"/>
              <a:gd name="T112" fmla="*/ 2147483646 w 539"/>
              <a:gd name="T113" fmla="*/ 2147483646 h 680"/>
              <a:gd name="T114" fmla="*/ 2147483646 w 539"/>
              <a:gd name="T115" fmla="*/ 2147483646 h 6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9"/>
              <a:gd name="T175" fmla="*/ 0 h 680"/>
              <a:gd name="T176" fmla="*/ 539 w 539"/>
              <a:gd name="T177" fmla="*/ 680 h 6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9" h="680">
                <a:moveTo>
                  <a:pt x="44" y="86"/>
                </a:moveTo>
                <a:lnTo>
                  <a:pt x="75" y="132"/>
                </a:lnTo>
                <a:lnTo>
                  <a:pt x="116" y="168"/>
                </a:lnTo>
                <a:lnTo>
                  <a:pt x="161" y="196"/>
                </a:lnTo>
                <a:lnTo>
                  <a:pt x="207" y="216"/>
                </a:lnTo>
                <a:lnTo>
                  <a:pt x="249" y="230"/>
                </a:lnTo>
                <a:lnTo>
                  <a:pt x="285" y="241"/>
                </a:lnTo>
                <a:lnTo>
                  <a:pt x="309" y="244"/>
                </a:lnTo>
                <a:lnTo>
                  <a:pt x="317" y="246"/>
                </a:lnTo>
                <a:lnTo>
                  <a:pt x="262" y="311"/>
                </a:lnTo>
                <a:lnTo>
                  <a:pt x="259" y="510"/>
                </a:lnTo>
                <a:lnTo>
                  <a:pt x="262" y="507"/>
                </a:lnTo>
                <a:lnTo>
                  <a:pt x="271" y="495"/>
                </a:lnTo>
                <a:lnTo>
                  <a:pt x="283" y="481"/>
                </a:lnTo>
                <a:lnTo>
                  <a:pt x="298" y="465"/>
                </a:lnTo>
                <a:lnTo>
                  <a:pt x="317" y="453"/>
                </a:lnTo>
                <a:lnTo>
                  <a:pt x="338" y="445"/>
                </a:lnTo>
                <a:lnTo>
                  <a:pt x="357" y="447"/>
                </a:lnTo>
                <a:lnTo>
                  <a:pt x="377" y="457"/>
                </a:lnTo>
                <a:lnTo>
                  <a:pt x="398" y="496"/>
                </a:lnTo>
                <a:lnTo>
                  <a:pt x="396" y="536"/>
                </a:lnTo>
                <a:lnTo>
                  <a:pt x="384" y="569"/>
                </a:lnTo>
                <a:lnTo>
                  <a:pt x="377" y="581"/>
                </a:lnTo>
                <a:lnTo>
                  <a:pt x="376" y="680"/>
                </a:lnTo>
                <a:lnTo>
                  <a:pt x="386" y="677"/>
                </a:lnTo>
                <a:lnTo>
                  <a:pt x="413" y="663"/>
                </a:lnTo>
                <a:lnTo>
                  <a:pt x="450" y="642"/>
                </a:lnTo>
                <a:lnTo>
                  <a:pt x="487" y="610"/>
                </a:lnTo>
                <a:lnTo>
                  <a:pt x="520" y="565"/>
                </a:lnTo>
                <a:lnTo>
                  <a:pt x="539" y="510"/>
                </a:lnTo>
                <a:lnTo>
                  <a:pt x="537" y="443"/>
                </a:lnTo>
                <a:lnTo>
                  <a:pt x="506" y="361"/>
                </a:lnTo>
                <a:lnTo>
                  <a:pt x="506" y="354"/>
                </a:lnTo>
                <a:lnTo>
                  <a:pt x="505" y="338"/>
                </a:lnTo>
                <a:lnTo>
                  <a:pt x="501" y="316"/>
                </a:lnTo>
                <a:lnTo>
                  <a:pt x="494" y="289"/>
                </a:lnTo>
                <a:lnTo>
                  <a:pt x="479" y="261"/>
                </a:lnTo>
                <a:lnTo>
                  <a:pt x="458" y="237"/>
                </a:lnTo>
                <a:lnTo>
                  <a:pt x="427" y="220"/>
                </a:lnTo>
                <a:lnTo>
                  <a:pt x="384" y="211"/>
                </a:lnTo>
                <a:lnTo>
                  <a:pt x="384" y="208"/>
                </a:lnTo>
                <a:lnTo>
                  <a:pt x="383" y="199"/>
                </a:lnTo>
                <a:lnTo>
                  <a:pt x="381" y="187"/>
                </a:lnTo>
                <a:lnTo>
                  <a:pt x="377" y="170"/>
                </a:lnTo>
                <a:lnTo>
                  <a:pt x="371" y="151"/>
                </a:lnTo>
                <a:lnTo>
                  <a:pt x="362" y="131"/>
                </a:lnTo>
                <a:lnTo>
                  <a:pt x="350" y="108"/>
                </a:lnTo>
                <a:lnTo>
                  <a:pt x="334" y="86"/>
                </a:lnTo>
                <a:lnTo>
                  <a:pt x="312" y="65"/>
                </a:lnTo>
                <a:lnTo>
                  <a:pt x="288" y="45"/>
                </a:lnTo>
                <a:lnTo>
                  <a:pt x="255" y="28"/>
                </a:lnTo>
                <a:lnTo>
                  <a:pt x="219" y="14"/>
                </a:lnTo>
                <a:lnTo>
                  <a:pt x="175" y="5"/>
                </a:lnTo>
                <a:lnTo>
                  <a:pt x="125" y="0"/>
                </a:lnTo>
                <a:lnTo>
                  <a:pt x="67" y="4"/>
                </a:lnTo>
                <a:lnTo>
                  <a:pt x="0" y="12"/>
                </a:lnTo>
                <a:lnTo>
                  <a:pt x="1" y="122"/>
                </a:lnTo>
                <a:lnTo>
                  <a:pt x="44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099" name="Freeform 50"/>
          <p:cNvSpPr>
            <a:spLocks/>
          </p:cNvSpPr>
          <p:nvPr/>
        </p:nvSpPr>
        <p:spPr bwMode="auto">
          <a:xfrm flipH="1">
            <a:off x="1579563" y="1715691"/>
            <a:ext cx="482600" cy="365521"/>
          </a:xfrm>
          <a:custGeom>
            <a:avLst/>
            <a:gdLst>
              <a:gd name="T0" fmla="*/ 0 w 175"/>
              <a:gd name="T1" fmla="*/ 2147483646 h 134"/>
              <a:gd name="T2" fmla="*/ 2147483646 w 175"/>
              <a:gd name="T3" fmla="*/ 2147483646 h 134"/>
              <a:gd name="T4" fmla="*/ 2147483646 w 175"/>
              <a:gd name="T5" fmla="*/ 2147483646 h 134"/>
              <a:gd name="T6" fmla="*/ 2147483646 w 175"/>
              <a:gd name="T7" fmla="*/ 2147483646 h 134"/>
              <a:gd name="T8" fmla="*/ 2147483646 w 175"/>
              <a:gd name="T9" fmla="*/ 2147483646 h 134"/>
              <a:gd name="T10" fmla="*/ 2147483646 w 175"/>
              <a:gd name="T11" fmla="*/ 2147483646 h 134"/>
              <a:gd name="T12" fmla="*/ 2147483646 w 175"/>
              <a:gd name="T13" fmla="*/ 2147483646 h 134"/>
              <a:gd name="T14" fmla="*/ 2147483646 w 175"/>
              <a:gd name="T15" fmla="*/ 2147483646 h 134"/>
              <a:gd name="T16" fmla="*/ 2147483646 w 175"/>
              <a:gd name="T17" fmla="*/ 2147483646 h 134"/>
              <a:gd name="T18" fmla="*/ 2147483646 w 175"/>
              <a:gd name="T19" fmla="*/ 2147483646 h 134"/>
              <a:gd name="T20" fmla="*/ 2147483646 w 175"/>
              <a:gd name="T21" fmla="*/ 2147483646 h 134"/>
              <a:gd name="T22" fmla="*/ 2147483646 w 175"/>
              <a:gd name="T23" fmla="*/ 2147483646 h 134"/>
              <a:gd name="T24" fmla="*/ 2147483646 w 175"/>
              <a:gd name="T25" fmla="*/ 2147483646 h 134"/>
              <a:gd name="T26" fmla="*/ 2147483646 w 175"/>
              <a:gd name="T27" fmla="*/ 2147483646 h 134"/>
              <a:gd name="T28" fmla="*/ 2147483646 w 175"/>
              <a:gd name="T29" fmla="*/ 2147483646 h 134"/>
              <a:gd name="T30" fmla="*/ 2147483646 w 175"/>
              <a:gd name="T31" fmla="*/ 0 h 134"/>
              <a:gd name="T32" fmla="*/ 0 w 175"/>
              <a:gd name="T33" fmla="*/ 2147483646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5"/>
              <a:gd name="T52" fmla="*/ 0 h 134"/>
              <a:gd name="T53" fmla="*/ 175 w 175"/>
              <a:gd name="T54" fmla="*/ 134 h 1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5" h="134">
                <a:moveTo>
                  <a:pt x="0" y="6"/>
                </a:moveTo>
                <a:lnTo>
                  <a:pt x="4" y="8"/>
                </a:lnTo>
                <a:lnTo>
                  <a:pt x="17" y="10"/>
                </a:lnTo>
                <a:lnTo>
                  <a:pt x="42" y="13"/>
                </a:lnTo>
                <a:lnTo>
                  <a:pt x="71" y="22"/>
                </a:lnTo>
                <a:lnTo>
                  <a:pt x="103" y="36"/>
                </a:lnTo>
                <a:lnTo>
                  <a:pt x="133" y="58"/>
                </a:lnTo>
                <a:lnTo>
                  <a:pt x="158" y="91"/>
                </a:lnTo>
                <a:lnTo>
                  <a:pt x="175" y="134"/>
                </a:lnTo>
                <a:lnTo>
                  <a:pt x="175" y="127"/>
                </a:lnTo>
                <a:lnTo>
                  <a:pt x="172" y="108"/>
                </a:lnTo>
                <a:lnTo>
                  <a:pt x="163" y="82"/>
                </a:lnTo>
                <a:lnTo>
                  <a:pt x="150" y="53"/>
                </a:lnTo>
                <a:lnTo>
                  <a:pt x="127" y="27"/>
                </a:lnTo>
                <a:lnTo>
                  <a:pt x="96" y="8"/>
                </a:lnTo>
                <a:lnTo>
                  <a:pt x="55" y="0"/>
                </a:lnTo>
                <a:lnTo>
                  <a:pt x="0" y="6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0" name="Freeform 51"/>
          <p:cNvSpPr>
            <a:spLocks/>
          </p:cNvSpPr>
          <p:nvPr/>
        </p:nvSpPr>
        <p:spPr bwMode="auto">
          <a:xfrm flipH="1">
            <a:off x="1384300" y="1761617"/>
            <a:ext cx="382588" cy="356108"/>
          </a:xfrm>
          <a:custGeom>
            <a:avLst/>
            <a:gdLst>
              <a:gd name="T0" fmla="*/ 0 w 139"/>
              <a:gd name="T1" fmla="*/ 0 h 130"/>
              <a:gd name="T2" fmla="*/ 2147483646 w 139"/>
              <a:gd name="T3" fmla="*/ 0 h 130"/>
              <a:gd name="T4" fmla="*/ 2147483646 w 139"/>
              <a:gd name="T5" fmla="*/ 0 h 130"/>
              <a:gd name="T6" fmla="*/ 2147483646 w 139"/>
              <a:gd name="T7" fmla="*/ 2147483646 h 130"/>
              <a:gd name="T8" fmla="*/ 2147483646 w 139"/>
              <a:gd name="T9" fmla="*/ 2147483646 h 130"/>
              <a:gd name="T10" fmla="*/ 2147483646 w 139"/>
              <a:gd name="T11" fmla="*/ 2147483646 h 130"/>
              <a:gd name="T12" fmla="*/ 2147483646 w 139"/>
              <a:gd name="T13" fmla="*/ 2147483646 h 130"/>
              <a:gd name="T14" fmla="*/ 2147483646 w 139"/>
              <a:gd name="T15" fmla="*/ 2147483646 h 130"/>
              <a:gd name="T16" fmla="*/ 2147483646 w 139"/>
              <a:gd name="T17" fmla="*/ 2147483646 h 130"/>
              <a:gd name="T18" fmla="*/ 2147483646 w 139"/>
              <a:gd name="T19" fmla="*/ 2147483646 h 130"/>
              <a:gd name="T20" fmla="*/ 2147483646 w 139"/>
              <a:gd name="T21" fmla="*/ 2147483646 h 130"/>
              <a:gd name="T22" fmla="*/ 2147483646 w 139"/>
              <a:gd name="T23" fmla="*/ 2147483646 h 130"/>
              <a:gd name="T24" fmla="*/ 2147483646 w 139"/>
              <a:gd name="T25" fmla="*/ 2147483646 h 130"/>
              <a:gd name="T26" fmla="*/ 2147483646 w 139"/>
              <a:gd name="T27" fmla="*/ 2147483646 h 130"/>
              <a:gd name="T28" fmla="*/ 2147483646 w 139"/>
              <a:gd name="T29" fmla="*/ 2147483646 h 130"/>
              <a:gd name="T30" fmla="*/ 2147483646 w 139"/>
              <a:gd name="T31" fmla="*/ 2147483646 h 130"/>
              <a:gd name="T32" fmla="*/ 0 w 139"/>
              <a:gd name="T33" fmla="*/ 0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130"/>
              <a:gd name="T53" fmla="*/ 139 w 139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130">
                <a:moveTo>
                  <a:pt x="0" y="0"/>
                </a:moveTo>
                <a:lnTo>
                  <a:pt x="5" y="0"/>
                </a:lnTo>
                <a:lnTo>
                  <a:pt x="19" y="0"/>
                </a:lnTo>
                <a:lnTo>
                  <a:pt x="39" y="1"/>
                </a:lnTo>
                <a:lnTo>
                  <a:pt x="63" y="8"/>
                </a:lnTo>
                <a:lnTo>
                  <a:pt x="87" y="24"/>
                </a:lnTo>
                <a:lnTo>
                  <a:pt x="110" y="46"/>
                </a:lnTo>
                <a:lnTo>
                  <a:pt x="129" y="82"/>
                </a:lnTo>
                <a:lnTo>
                  <a:pt x="139" y="130"/>
                </a:lnTo>
                <a:lnTo>
                  <a:pt x="137" y="125"/>
                </a:lnTo>
                <a:lnTo>
                  <a:pt x="134" y="115"/>
                </a:lnTo>
                <a:lnTo>
                  <a:pt x="125" y="98"/>
                </a:lnTo>
                <a:lnTo>
                  <a:pt x="113" y="77"/>
                </a:lnTo>
                <a:lnTo>
                  <a:pt x="94" y="55"/>
                </a:lnTo>
                <a:lnTo>
                  <a:pt x="70" y="32"/>
                </a:lnTo>
                <a:lnTo>
                  <a:pt x="39" y="14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1" name="Freeform 52"/>
          <p:cNvSpPr>
            <a:spLocks/>
          </p:cNvSpPr>
          <p:nvPr/>
        </p:nvSpPr>
        <p:spPr bwMode="auto">
          <a:xfrm flipH="1">
            <a:off x="1041400" y="2703116"/>
            <a:ext cx="215900" cy="365521"/>
          </a:xfrm>
          <a:custGeom>
            <a:avLst/>
            <a:gdLst>
              <a:gd name="T0" fmla="*/ 0 w 78"/>
              <a:gd name="T1" fmla="*/ 0 h 134"/>
              <a:gd name="T2" fmla="*/ 2147483646 w 78"/>
              <a:gd name="T3" fmla="*/ 2147483646 h 134"/>
              <a:gd name="T4" fmla="*/ 2147483646 w 78"/>
              <a:gd name="T5" fmla="*/ 2147483646 h 134"/>
              <a:gd name="T6" fmla="*/ 2147483646 w 78"/>
              <a:gd name="T7" fmla="*/ 2147483646 h 134"/>
              <a:gd name="T8" fmla="*/ 2147483646 w 78"/>
              <a:gd name="T9" fmla="*/ 2147483646 h 134"/>
              <a:gd name="T10" fmla="*/ 2147483646 w 78"/>
              <a:gd name="T11" fmla="*/ 2147483646 h 134"/>
              <a:gd name="T12" fmla="*/ 2147483646 w 78"/>
              <a:gd name="T13" fmla="*/ 2147483646 h 134"/>
              <a:gd name="T14" fmla="*/ 2147483646 w 78"/>
              <a:gd name="T15" fmla="*/ 2147483646 h 134"/>
              <a:gd name="T16" fmla="*/ 2147483646 w 78"/>
              <a:gd name="T17" fmla="*/ 2147483646 h 134"/>
              <a:gd name="T18" fmla="*/ 2147483646 w 78"/>
              <a:gd name="T19" fmla="*/ 2147483646 h 134"/>
              <a:gd name="T20" fmla="*/ 2147483646 w 78"/>
              <a:gd name="T21" fmla="*/ 2147483646 h 134"/>
              <a:gd name="T22" fmla="*/ 2147483646 w 78"/>
              <a:gd name="T23" fmla="*/ 2147483646 h 134"/>
              <a:gd name="T24" fmla="*/ 2147483646 w 78"/>
              <a:gd name="T25" fmla="*/ 2147483646 h 134"/>
              <a:gd name="T26" fmla="*/ 2147483646 w 78"/>
              <a:gd name="T27" fmla="*/ 2147483646 h 134"/>
              <a:gd name="T28" fmla="*/ 2147483646 w 78"/>
              <a:gd name="T29" fmla="*/ 2147483646 h 134"/>
              <a:gd name="T30" fmla="*/ 2147483646 w 78"/>
              <a:gd name="T31" fmla="*/ 2147483646 h 134"/>
              <a:gd name="T32" fmla="*/ 0 w 78"/>
              <a:gd name="T33" fmla="*/ 0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34"/>
              <a:gd name="T53" fmla="*/ 78 w 78"/>
              <a:gd name="T54" fmla="*/ 134 h 1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34">
                <a:moveTo>
                  <a:pt x="0" y="0"/>
                </a:moveTo>
                <a:lnTo>
                  <a:pt x="4" y="2"/>
                </a:lnTo>
                <a:lnTo>
                  <a:pt x="12" y="7"/>
                </a:lnTo>
                <a:lnTo>
                  <a:pt x="24" y="15"/>
                </a:lnTo>
                <a:lnTo>
                  <a:pt x="38" y="29"/>
                </a:lnTo>
                <a:lnTo>
                  <a:pt x="52" y="46"/>
                </a:lnTo>
                <a:lnTo>
                  <a:pt x="64" y="70"/>
                </a:lnTo>
                <a:lnTo>
                  <a:pt x="72" y="99"/>
                </a:lnTo>
                <a:lnTo>
                  <a:pt x="76" y="134"/>
                </a:lnTo>
                <a:lnTo>
                  <a:pt x="76" y="127"/>
                </a:lnTo>
                <a:lnTo>
                  <a:pt x="78" y="111"/>
                </a:lnTo>
                <a:lnTo>
                  <a:pt x="78" y="89"/>
                </a:lnTo>
                <a:lnTo>
                  <a:pt x="76" y="63"/>
                </a:lnTo>
                <a:lnTo>
                  <a:pt x="67" y="39"/>
                </a:lnTo>
                <a:lnTo>
                  <a:pt x="54" y="17"/>
                </a:lnTo>
                <a:lnTo>
                  <a:pt x="33" y="3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2" name="Freeform 53"/>
          <p:cNvSpPr>
            <a:spLocks/>
          </p:cNvSpPr>
          <p:nvPr/>
        </p:nvSpPr>
        <p:spPr bwMode="auto">
          <a:xfrm flipH="1">
            <a:off x="2478087" y="2595199"/>
            <a:ext cx="288925" cy="235314"/>
          </a:xfrm>
          <a:custGeom>
            <a:avLst/>
            <a:gdLst>
              <a:gd name="T0" fmla="*/ 2147483646 w 105"/>
              <a:gd name="T1" fmla="*/ 2147483646 h 86"/>
              <a:gd name="T2" fmla="*/ 2147483646 w 105"/>
              <a:gd name="T3" fmla="*/ 2147483646 h 86"/>
              <a:gd name="T4" fmla="*/ 2147483646 w 105"/>
              <a:gd name="T5" fmla="*/ 0 h 86"/>
              <a:gd name="T6" fmla="*/ 2147483646 w 105"/>
              <a:gd name="T7" fmla="*/ 2147483646 h 86"/>
              <a:gd name="T8" fmla="*/ 2147483646 w 105"/>
              <a:gd name="T9" fmla="*/ 2147483646 h 86"/>
              <a:gd name="T10" fmla="*/ 0 w 105"/>
              <a:gd name="T11" fmla="*/ 2147483646 h 86"/>
              <a:gd name="T12" fmla="*/ 2147483646 w 105"/>
              <a:gd name="T13" fmla="*/ 2147483646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"/>
              <a:gd name="T22" fmla="*/ 0 h 86"/>
              <a:gd name="T23" fmla="*/ 105 w 105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" h="86">
                <a:moveTo>
                  <a:pt x="11" y="53"/>
                </a:moveTo>
                <a:lnTo>
                  <a:pt x="72" y="76"/>
                </a:lnTo>
                <a:lnTo>
                  <a:pt x="91" y="0"/>
                </a:lnTo>
                <a:lnTo>
                  <a:pt x="105" y="53"/>
                </a:lnTo>
                <a:lnTo>
                  <a:pt x="100" y="86"/>
                </a:lnTo>
                <a:lnTo>
                  <a:pt x="0" y="82"/>
                </a:lnTo>
                <a:lnTo>
                  <a:pt x="11" y="53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3" name="Freeform 54"/>
          <p:cNvSpPr>
            <a:spLocks/>
          </p:cNvSpPr>
          <p:nvPr/>
        </p:nvSpPr>
        <p:spPr bwMode="auto">
          <a:xfrm flipH="1">
            <a:off x="2235200" y="2530036"/>
            <a:ext cx="247650" cy="229039"/>
          </a:xfrm>
          <a:custGeom>
            <a:avLst/>
            <a:gdLst>
              <a:gd name="T0" fmla="*/ 0 w 90"/>
              <a:gd name="T1" fmla="*/ 0 h 84"/>
              <a:gd name="T2" fmla="*/ 2147483646 w 90"/>
              <a:gd name="T3" fmla="*/ 2147483646 h 84"/>
              <a:gd name="T4" fmla="*/ 2147483646 w 90"/>
              <a:gd name="T5" fmla="*/ 2147483646 h 84"/>
              <a:gd name="T6" fmla="*/ 2147483646 w 90"/>
              <a:gd name="T7" fmla="*/ 2147483646 h 84"/>
              <a:gd name="T8" fmla="*/ 2147483646 w 90"/>
              <a:gd name="T9" fmla="*/ 2147483646 h 84"/>
              <a:gd name="T10" fmla="*/ 2147483646 w 90"/>
              <a:gd name="T11" fmla="*/ 2147483646 h 84"/>
              <a:gd name="T12" fmla="*/ 2147483646 w 90"/>
              <a:gd name="T13" fmla="*/ 2147483646 h 84"/>
              <a:gd name="T14" fmla="*/ 2147483646 w 90"/>
              <a:gd name="T15" fmla="*/ 2147483646 h 84"/>
              <a:gd name="T16" fmla="*/ 2147483646 w 90"/>
              <a:gd name="T17" fmla="*/ 2147483646 h 84"/>
              <a:gd name="T18" fmla="*/ 2147483646 w 90"/>
              <a:gd name="T19" fmla="*/ 2147483646 h 84"/>
              <a:gd name="T20" fmla="*/ 2147483646 w 90"/>
              <a:gd name="T21" fmla="*/ 2147483646 h 84"/>
              <a:gd name="T22" fmla="*/ 2147483646 w 90"/>
              <a:gd name="T23" fmla="*/ 2147483646 h 84"/>
              <a:gd name="T24" fmla="*/ 2147483646 w 90"/>
              <a:gd name="T25" fmla="*/ 2147483646 h 84"/>
              <a:gd name="T26" fmla="*/ 2147483646 w 90"/>
              <a:gd name="T27" fmla="*/ 2147483646 h 84"/>
              <a:gd name="T28" fmla="*/ 2147483646 w 90"/>
              <a:gd name="T29" fmla="*/ 2147483646 h 84"/>
              <a:gd name="T30" fmla="*/ 2147483646 w 90"/>
              <a:gd name="T31" fmla="*/ 2147483646 h 84"/>
              <a:gd name="T32" fmla="*/ 0 w 90"/>
              <a:gd name="T33" fmla="*/ 0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84"/>
              <a:gd name="T53" fmla="*/ 90 w 90"/>
              <a:gd name="T54" fmla="*/ 84 h 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84">
                <a:moveTo>
                  <a:pt x="0" y="0"/>
                </a:moveTo>
                <a:lnTo>
                  <a:pt x="4" y="2"/>
                </a:lnTo>
                <a:lnTo>
                  <a:pt x="14" y="9"/>
                </a:lnTo>
                <a:lnTo>
                  <a:pt x="28" y="17"/>
                </a:lnTo>
                <a:lnTo>
                  <a:pt x="43" y="29"/>
                </a:lnTo>
                <a:lnTo>
                  <a:pt x="59" y="43"/>
                </a:lnTo>
                <a:lnTo>
                  <a:pt x="73" y="57"/>
                </a:lnTo>
                <a:lnTo>
                  <a:pt x="83" y="70"/>
                </a:lnTo>
                <a:lnTo>
                  <a:pt x="88" y="84"/>
                </a:lnTo>
                <a:lnTo>
                  <a:pt x="88" y="81"/>
                </a:lnTo>
                <a:lnTo>
                  <a:pt x="90" y="70"/>
                </a:lnTo>
                <a:lnTo>
                  <a:pt x="88" y="57"/>
                </a:lnTo>
                <a:lnTo>
                  <a:pt x="83" y="41"/>
                </a:lnTo>
                <a:lnTo>
                  <a:pt x="74" y="26"/>
                </a:lnTo>
                <a:lnTo>
                  <a:pt x="59" y="12"/>
                </a:lnTo>
                <a:lnTo>
                  <a:pt x="35" y="3"/>
                </a:lnTo>
                <a:lnTo>
                  <a:pt x="0" y="0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4" name="Freeform 55"/>
          <p:cNvSpPr>
            <a:spLocks/>
          </p:cNvSpPr>
          <p:nvPr/>
        </p:nvSpPr>
        <p:spPr bwMode="auto">
          <a:xfrm flipH="1">
            <a:off x="1081088" y="2377466"/>
            <a:ext cx="184150" cy="214921"/>
          </a:xfrm>
          <a:custGeom>
            <a:avLst/>
            <a:gdLst>
              <a:gd name="T0" fmla="*/ 0 w 67"/>
              <a:gd name="T1" fmla="*/ 0 h 79"/>
              <a:gd name="T2" fmla="*/ 2147483646 w 67"/>
              <a:gd name="T3" fmla="*/ 2147483646 h 79"/>
              <a:gd name="T4" fmla="*/ 2147483646 w 67"/>
              <a:gd name="T5" fmla="*/ 2147483646 h 79"/>
              <a:gd name="T6" fmla="*/ 2147483646 w 67"/>
              <a:gd name="T7" fmla="*/ 2147483646 h 79"/>
              <a:gd name="T8" fmla="*/ 2147483646 w 67"/>
              <a:gd name="T9" fmla="*/ 2147483646 h 79"/>
              <a:gd name="T10" fmla="*/ 2147483646 w 67"/>
              <a:gd name="T11" fmla="*/ 2147483646 h 79"/>
              <a:gd name="T12" fmla="*/ 2147483646 w 67"/>
              <a:gd name="T13" fmla="*/ 2147483646 h 79"/>
              <a:gd name="T14" fmla="*/ 2147483646 w 67"/>
              <a:gd name="T15" fmla="*/ 2147483646 h 79"/>
              <a:gd name="T16" fmla="*/ 2147483646 w 67"/>
              <a:gd name="T17" fmla="*/ 2147483646 h 79"/>
              <a:gd name="T18" fmla="*/ 2147483646 w 67"/>
              <a:gd name="T19" fmla="*/ 2147483646 h 79"/>
              <a:gd name="T20" fmla="*/ 2147483646 w 67"/>
              <a:gd name="T21" fmla="*/ 2147483646 h 79"/>
              <a:gd name="T22" fmla="*/ 2147483646 w 67"/>
              <a:gd name="T23" fmla="*/ 2147483646 h 79"/>
              <a:gd name="T24" fmla="*/ 2147483646 w 67"/>
              <a:gd name="T25" fmla="*/ 2147483646 h 79"/>
              <a:gd name="T26" fmla="*/ 2147483646 w 67"/>
              <a:gd name="T27" fmla="*/ 2147483646 h 79"/>
              <a:gd name="T28" fmla="*/ 2147483646 w 67"/>
              <a:gd name="T29" fmla="*/ 2147483646 h 79"/>
              <a:gd name="T30" fmla="*/ 2147483646 w 67"/>
              <a:gd name="T31" fmla="*/ 2147483646 h 79"/>
              <a:gd name="T32" fmla="*/ 0 w 67"/>
              <a:gd name="T33" fmla="*/ 0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9"/>
              <a:gd name="T53" fmla="*/ 67 w 6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9">
                <a:moveTo>
                  <a:pt x="0" y="0"/>
                </a:moveTo>
                <a:lnTo>
                  <a:pt x="3" y="2"/>
                </a:lnTo>
                <a:lnTo>
                  <a:pt x="10" y="3"/>
                </a:lnTo>
                <a:lnTo>
                  <a:pt x="22" y="9"/>
                </a:lnTo>
                <a:lnTo>
                  <a:pt x="34" y="17"/>
                </a:lnTo>
                <a:lnTo>
                  <a:pt x="46" y="27"/>
                </a:lnTo>
                <a:lnTo>
                  <a:pt x="57" y="41"/>
                </a:lnTo>
                <a:lnTo>
                  <a:pt x="63" y="58"/>
                </a:lnTo>
                <a:lnTo>
                  <a:pt x="65" y="79"/>
                </a:lnTo>
                <a:lnTo>
                  <a:pt x="65" y="76"/>
                </a:lnTo>
                <a:lnTo>
                  <a:pt x="67" y="67"/>
                </a:lnTo>
                <a:lnTo>
                  <a:pt x="67" y="55"/>
                </a:lnTo>
                <a:lnTo>
                  <a:pt x="65" y="41"/>
                </a:lnTo>
                <a:lnTo>
                  <a:pt x="58" y="26"/>
                </a:lnTo>
                <a:lnTo>
                  <a:pt x="46" y="14"/>
                </a:lnTo>
                <a:lnTo>
                  <a:pt x="27" y="5"/>
                </a:lnTo>
                <a:lnTo>
                  <a:pt x="0" y="0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5" name="Freeform 56"/>
          <p:cNvSpPr>
            <a:spLocks/>
          </p:cNvSpPr>
          <p:nvPr/>
        </p:nvSpPr>
        <p:spPr bwMode="auto">
          <a:xfrm flipH="1">
            <a:off x="2670175" y="3258692"/>
            <a:ext cx="204788" cy="95695"/>
          </a:xfrm>
          <a:custGeom>
            <a:avLst/>
            <a:gdLst>
              <a:gd name="T0" fmla="*/ 2147483646 w 74"/>
              <a:gd name="T1" fmla="*/ 0 h 35"/>
              <a:gd name="T2" fmla="*/ 0 w 74"/>
              <a:gd name="T3" fmla="*/ 2147483646 h 35"/>
              <a:gd name="T4" fmla="*/ 2147483646 w 74"/>
              <a:gd name="T5" fmla="*/ 2147483646 h 35"/>
              <a:gd name="T6" fmla="*/ 2147483646 w 74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5"/>
              <a:gd name="T14" fmla="*/ 74 w 7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5">
                <a:moveTo>
                  <a:pt x="19" y="0"/>
                </a:moveTo>
                <a:lnTo>
                  <a:pt x="0" y="16"/>
                </a:lnTo>
                <a:lnTo>
                  <a:pt x="74" y="35"/>
                </a:lnTo>
                <a:lnTo>
                  <a:pt x="19" y="0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6" name="Freeform 57"/>
          <p:cNvSpPr>
            <a:spLocks/>
          </p:cNvSpPr>
          <p:nvPr/>
        </p:nvSpPr>
        <p:spPr bwMode="auto">
          <a:xfrm flipH="1">
            <a:off x="1752600" y="2875540"/>
            <a:ext cx="388938" cy="447097"/>
          </a:xfrm>
          <a:custGeom>
            <a:avLst/>
            <a:gdLst>
              <a:gd name="T0" fmla="*/ 2147483646 w 141"/>
              <a:gd name="T1" fmla="*/ 0 h 164"/>
              <a:gd name="T2" fmla="*/ 2147483646 w 141"/>
              <a:gd name="T3" fmla="*/ 2147483646 h 164"/>
              <a:gd name="T4" fmla="*/ 0 w 141"/>
              <a:gd name="T5" fmla="*/ 2147483646 h 164"/>
              <a:gd name="T6" fmla="*/ 2147483646 w 141"/>
              <a:gd name="T7" fmla="*/ 2147483646 h 164"/>
              <a:gd name="T8" fmla="*/ 2147483646 w 141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64"/>
              <a:gd name="T17" fmla="*/ 141 w 141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64">
                <a:moveTo>
                  <a:pt x="141" y="0"/>
                </a:moveTo>
                <a:lnTo>
                  <a:pt x="50" y="41"/>
                </a:lnTo>
                <a:lnTo>
                  <a:pt x="0" y="164"/>
                </a:lnTo>
                <a:lnTo>
                  <a:pt x="65" y="60"/>
                </a:lnTo>
                <a:lnTo>
                  <a:pt x="141" y="0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107" name="Freeform 58"/>
          <p:cNvSpPr>
            <a:spLocks/>
          </p:cNvSpPr>
          <p:nvPr/>
        </p:nvSpPr>
        <p:spPr bwMode="auto">
          <a:xfrm flipH="1">
            <a:off x="2108200" y="2325474"/>
            <a:ext cx="355600" cy="247864"/>
          </a:xfrm>
          <a:custGeom>
            <a:avLst/>
            <a:gdLst>
              <a:gd name="T0" fmla="*/ 0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0 h 91"/>
              <a:gd name="T10" fmla="*/ 2147483646 w 129"/>
              <a:gd name="T11" fmla="*/ 0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2147483646 w 129"/>
              <a:gd name="T31" fmla="*/ 2147483646 h 91"/>
              <a:gd name="T32" fmla="*/ 0 w 129"/>
              <a:gd name="T33" fmla="*/ 2147483646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9"/>
              <a:gd name="T52" fmla="*/ 0 h 91"/>
              <a:gd name="T53" fmla="*/ 129 w 12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9" h="91">
                <a:moveTo>
                  <a:pt x="0" y="31"/>
                </a:moveTo>
                <a:lnTo>
                  <a:pt x="5" y="28"/>
                </a:lnTo>
                <a:lnTo>
                  <a:pt x="19" y="17"/>
                </a:lnTo>
                <a:lnTo>
                  <a:pt x="38" y="7"/>
                </a:lnTo>
                <a:lnTo>
                  <a:pt x="60" y="0"/>
                </a:lnTo>
                <a:lnTo>
                  <a:pt x="83" y="0"/>
                </a:lnTo>
                <a:lnTo>
                  <a:pt x="103" y="12"/>
                </a:lnTo>
                <a:lnTo>
                  <a:pt x="119" y="41"/>
                </a:lnTo>
                <a:lnTo>
                  <a:pt x="129" y="91"/>
                </a:lnTo>
                <a:lnTo>
                  <a:pt x="127" y="88"/>
                </a:lnTo>
                <a:lnTo>
                  <a:pt x="119" y="77"/>
                </a:lnTo>
                <a:lnTo>
                  <a:pt x="108" y="64"/>
                </a:lnTo>
                <a:lnTo>
                  <a:pt x="93" y="50"/>
                </a:lnTo>
                <a:lnTo>
                  <a:pt x="74" y="36"/>
                </a:lnTo>
                <a:lnTo>
                  <a:pt x="52" y="28"/>
                </a:lnTo>
                <a:lnTo>
                  <a:pt x="28" y="24"/>
                </a:lnTo>
                <a:lnTo>
                  <a:pt x="0" y="31"/>
                </a:lnTo>
                <a:close/>
              </a:path>
            </a:pathLst>
          </a:custGeom>
          <a:solidFill>
            <a:srgbClr val="EDA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341938" y="2804790"/>
            <a:ext cx="876300" cy="770260"/>
            <a:chOff x="3786" y="1761"/>
            <a:chExt cx="621" cy="491"/>
          </a:xfrm>
        </p:grpSpPr>
        <p:sp>
          <p:nvSpPr>
            <p:cNvPr id="46213" name="AutoShape 61"/>
            <p:cNvSpPr>
              <a:spLocks noChangeArrowheads="1"/>
            </p:cNvSpPr>
            <p:nvPr/>
          </p:nvSpPr>
          <p:spPr bwMode="auto">
            <a:xfrm>
              <a:off x="3816" y="1761"/>
              <a:ext cx="83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14" name="Line 62"/>
            <p:cNvSpPr>
              <a:spLocks noChangeShapeType="1"/>
            </p:cNvSpPr>
            <p:nvPr/>
          </p:nvSpPr>
          <p:spPr bwMode="auto">
            <a:xfrm flipH="1" flipV="1">
              <a:off x="3944" y="1797"/>
              <a:ext cx="456" cy="13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15" name="Line 63"/>
            <p:cNvSpPr>
              <a:spLocks noChangeShapeType="1"/>
            </p:cNvSpPr>
            <p:nvPr/>
          </p:nvSpPr>
          <p:spPr bwMode="auto">
            <a:xfrm flipH="1">
              <a:off x="3963" y="2020"/>
              <a:ext cx="436" cy="1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16" name="AutoShape 64"/>
            <p:cNvSpPr>
              <a:spLocks noChangeArrowheads="1"/>
            </p:cNvSpPr>
            <p:nvPr/>
          </p:nvSpPr>
          <p:spPr bwMode="auto">
            <a:xfrm>
              <a:off x="3887" y="2217"/>
              <a:ext cx="82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17" name="Line 65"/>
            <p:cNvSpPr>
              <a:spLocks noChangeShapeType="1"/>
            </p:cNvSpPr>
            <p:nvPr/>
          </p:nvSpPr>
          <p:spPr bwMode="auto">
            <a:xfrm flipH="1">
              <a:off x="3983" y="2051"/>
              <a:ext cx="424" cy="166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18" name="AutoShape 66"/>
            <p:cNvSpPr>
              <a:spLocks noChangeArrowheads="1"/>
            </p:cNvSpPr>
            <p:nvPr/>
          </p:nvSpPr>
          <p:spPr bwMode="auto">
            <a:xfrm>
              <a:off x="3786" y="1845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19" name="Line 67"/>
            <p:cNvSpPr>
              <a:spLocks noChangeShapeType="1"/>
            </p:cNvSpPr>
            <p:nvPr/>
          </p:nvSpPr>
          <p:spPr bwMode="auto">
            <a:xfrm flipH="1" flipV="1">
              <a:off x="3911" y="1875"/>
              <a:ext cx="487" cy="9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20" name="AutoShape 68"/>
            <p:cNvSpPr>
              <a:spLocks noChangeArrowheads="1"/>
            </p:cNvSpPr>
            <p:nvPr/>
          </p:nvSpPr>
          <p:spPr bwMode="auto">
            <a:xfrm>
              <a:off x="3826" y="1962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221" name="Line 69"/>
            <p:cNvSpPr>
              <a:spLocks noChangeShapeType="1"/>
            </p:cNvSpPr>
            <p:nvPr/>
          </p:nvSpPr>
          <p:spPr bwMode="auto">
            <a:xfrm>
              <a:off x="3946" y="1986"/>
              <a:ext cx="39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22" name="AutoShape 70"/>
            <p:cNvSpPr>
              <a:spLocks noChangeArrowheads="1"/>
            </p:cNvSpPr>
            <p:nvPr/>
          </p:nvSpPr>
          <p:spPr bwMode="auto">
            <a:xfrm>
              <a:off x="3840" y="2107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192583" name="AutoShape 71"/>
          <p:cNvSpPr>
            <a:spLocks noChangeArrowheads="1"/>
          </p:cNvSpPr>
          <p:nvPr/>
        </p:nvSpPr>
        <p:spPr bwMode="auto">
          <a:xfrm>
            <a:off x="4419600" y="1982081"/>
            <a:ext cx="155575" cy="73732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>
              <a:latin typeface="Garamond" panose="02020404030301010803" pitchFamily="18" charset="0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876800" y="2145275"/>
            <a:ext cx="384175" cy="977338"/>
            <a:chOff x="3072" y="1344"/>
            <a:chExt cx="242" cy="623"/>
          </a:xfrm>
        </p:grpSpPr>
        <p:sp>
          <p:nvSpPr>
            <p:cNvPr id="46209" name="AutoShape 73"/>
            <p:cNvSpPr>
              <a:spLocks noChangeArrowheads="1"/>
            </p:cNvSpPr>
            <p:nvPr/>
          </p:nvSpPr>
          <p:spPr bwMode="auto">
            <a:xfrm>
              <a:off x="3072" y="1392"/>
              <a:ext cx="98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grpSp>
          <p:nvGrpSpPr>
            <p:cNvPr id="46210" name="Group 74"/>
            <p:cNvGrpSpPr>
              <a:grpSpLocks/>
            </p:cNvGrpSpPr>
            <p:nvPr/>
          </p:nvGrpSpPr>
          <p:grpSpPr bwMode="auto">
            <a:xfrm>
              <a:off x="3216" y="1344"/>
              <a:ext cx="98" cy="623"/>
              <a:chOff x="3216" y="1344"/>
              <a:chExt cx="98" cy="623"/>
            </a:xfrm>
          </p:grpSpPr>
          <p:sp>
            <p:nvSpPr>
              <p:cNvPr id="46211" name="AutoShape 7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8" cy="47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212" name="AutoShape 76"/>
              <p:cNvSpPr>
                <a:spLocks noChangeArrowheads="1"/>
              </p:cNvSpPr>
              <p:nvPr/>
            </p:nvSpPr>
            <p:spPr bwMode="auto">
              <a:xfrm>
                <a:off x="3216" y="1344"/>
                <a:ext cx="98" cy="47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46112" name="Group 77"/>
          <p:cNvGrpSpPr>
            <a:grpSpLocks/>
          </p:cNvGrpSpPr>
          <p:nvPr/>
        </p:nvGrpSpPr>
        <p:grpSpPr bwMode="auto">
          <a:xfrm>
            <a:off x="6172200" y="2999686"/>
            <a:ext cx="1700213" cy="2334314"/>
            <a:chOff x="3873" y="1674"/>
            <a:chExt cx="1245" cy="1693"/>
          </a:xfrm>
        </p:grpSpPr>
        <p:sp>
          <p:nvSpPr>
            <p:cNvPr id="46193" name="Line 78"/>
            <p:cNvSpPr>
              <a:spLocks noChangeShapeType="1"/>
            </p:cNvSpPr>
            <p:nvPr/>
          </p:nvSpPr>
          <p:spPr bwMode="auto">
            <a:xfrm flipH="1">
              <a:off x="4837" y="2982"/>
              <a:ext cx="203" cy="17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4" name="Arc 79"/>
            <p:cNvSpPr>
              <a:spLocks/>
            </p:cNvSpPr>
            <p:nvPr/>
          </p:nvSpPr>
          <p:spPr bwMode="auto">
            <a:xfrm>
              <a:off x="4033" y="2097"/>
              <a:ext cx="337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5" name="Freeform 80"/>
            <p:cNvSpPr>
              <a:spLocks/>
            </p:cNvSpPr>
            <p:nvPr/>
          </p:nvSpPr>
          <p:spPr bwMode="auto">
            <a:xfrm>
              <a:off x="4765" y="2865"/>
              <a:ext cx="200" cy="192"/>
            </a:xfrm>
            <a:custGeom>
              <a:avLst/>
              <a:gdLst>
                <a:gd name="T0" fmla="*/ 87 w 225"/>
                <a:gd name="T1" fmla="*/ 0 h 194"/>
                <a:gd name="T2" fmla="*/ 0 w 225"/>
                <a:gd name="T3" fmla="*/ 177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5" h="194">
                  <a:moveTo>
                    <a:pt x="224" y="0"/>
                  </a:moveTo>
                  <a:lnTo>
                    <a:pt x="0" y="193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96" name="Arc 81"/>
            <p:cNvSpPr>
              <a:spLocks/>
            </p:cNvSpPr>
            <p:nvPr/>
          </p:nvSpPr>
          <p:spPr bwMode="auto">
            <a:xfrm>
              <a:off x="3956" y="1674"/>
              <a:ext cx="572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7" name="Line 82"/>
            <p:cNvSpPr>
              <a:spLocks noChangeShapeType="1"/>
            </p:cNvSpPr>
            <p:nvPr/>
          </p:nvSpPr>
          <p:spPr bwMode="auto">
            <a:xfrm>
              <a:off x="4534" y="2096"/>
              <a:ext cx="0" cy="64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198" name="Freeform 83"/>
            <p:cNvSpPr>
              <a:spLocks/>
            </p:cNvSpPr>
            <p:nvPr/>
          </p:nvSpPr>
          <p:spPr bwMode="auto">
            <a:xfrm>
              <a:off x="4378" y="2342"/>
              <a:ext cx="7" cy="377"/>
            </a:xfrm>
            <a:custGeom>
              <a:avLst/>
              <a:gdLst>
                <a:gd name="T0" fmla="*/ 0 w 8"/>
                <a:gd name="T1" fmla="*/ 0 h 377"/>
                <a:gd name="T2" fmla="*/ 4 w 8"/>
                <a:gd name="T3" fmla="*/ 376 h 3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77">
                  <a:moveTo>
                    <a:pt x="0" y="0"/>
                  </a:moveTo>
                  <a:lnTo>
                    <a:pt x="7" y="376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99" name="Line 84"/>
            <p:cNvSpPr>
              <a:spLocks noChangeShapeType="1"/>
            </p:cNvSpPr>
            <p:nvPr/>
          </p:nvSpPr>
          <p:spPr bwMode="auto">
            <a:xfrm flipH="1">
              <a:off x="4143" y="2712"/>
              <a:ext cx="244" cy="2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0" name="Line 85"/>
            <p:cNvSpPr>
              <a:spLocks noChangeShapeType="1"/>
            </p:cNvSpPr>
            <p:nvPr/>
          </p:nvSpPr>
          <p:spPr bwMode="auto">
            <a:xfrm flipH="1">
              <a:off x="4067" y="2866"/>
              <a:ext cx="396" cy="48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1" name="Freeform 86"/>
            <p:cNvSpPr>
              <a:spLocks/>
            </p:cNvSpPr>
            <p:nvPr/>
          </p:nvSpPr>
          <p:spPr bwMode="auto">
            <a:xfrm>
              <a:off x="4460" y="2872"/>
              <a:ext cx="351" cy="495"/>
            </a:xfrm>
            <a:custGeom>
              <a:avLst/>
              <a:gdLst>
                <a:gd name="T0" fmla="*/ 153 w 395"/>
                <a:gd name="T1" fmla="*/ 494 h 495"/>
                <a:gd name="T2" fmla="*/ 0 w 395"/>
                <a:gd name="T3" fmla="*/ 0 h 4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5" h="495">
                  <a:moveTo>
                    <a:pt x="394" y="494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02" name="Line 87"/>
            <p:cNvSpPr>
              <a:spLocks noChangeShapeType="1"/>
            </p:cNvSpPr>
            <p:nvPr/>
          </p:nvSpPr>
          <p:spPr bwMode="auto">
            <a:xfrm flipH="1" flipV="1">
              <a:off x="4527" y="2737"/>
              <a:ext cx="243" cy="32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3" name="Line 88"/>
            <p:cNvSpPr>
              <a:spLocks noChangeShapeType="1"/>
            </p:cNvSpPr>
            <p:nvPr/>
          </p:nvSpPr>
          <p:spPr bwMode="auto">
            <a:xfrm>
              <a:off x="3963" y="2828"/>
              <a:ext cx="179" cy="1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4" name="Line 89"/>
            <p:cNvSpPr>
              <a:spLocks noChangeShapeType="1"/>
            </p:cNvSpPr>
            <p:nvPr/>
          </p:nvSpPr>
          <p:spPr bwMode="auto">
            <a:xfrm>
              <a:off x="3887" y="2943"/>
              <a:ext cx="179" cy="18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5" name="Freeform 90"/>
            <p:cNvSpPr>
              <a:spLocks/>
            </p:cNvSpPr>
            <p:nvPr/>
          </p:nvSpPr>
          <p:spPr bwMode="auto">
            <a:xfrm>
              <a:off x="3873" y="3125"/>
              <a:ext cx="196" cy="230"/>
            </a:xfrm>
            <a:custGeom>
              <a:avLst/>
              <a:gdLst>
                <a:gd name="T0" fmla="*/ 81 w 222"/>
                <a:gd name="T1" fmla="*/ 0 h 229"/>
                <a:gd name="T2" fmla="*/ 0 w 222"/>
                <a:gd name="T3" fmla="*/ 236 h 2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229">
                  <a:moveTo>
                    <a:pt x="221" y="0"/>
                  </a:moveTo>
                  <a:lnTo>
                    <a:pt x="0" y="228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06" name="Line 91"/>
            <p:cNvSpPr>
              <a:spLocks noChangeShapeType="1"/>
            </p:cNvSpPr>
            <p:nvPr/>
          </p:nvSpPr>
          <p:spPr bwMode="auto">
            <a:xfrm flipH="1" flipV="1">
              <a:off x="4836" y="3161"/>
              <a:ext cx="165" cy="2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207" name="Freeform 92"/>
            <p:cNvSpPr>
              <a:spLocks/>
            </p:cNvSpPr>
            <p:nvPr/>
          </p:nvSpPr>
          <p:spPr bwMode="auto">
            <a:xfrm>
              <a:off x="5024" y="2910"/>
              <a:ext cx="94" cy="91"/>
            </a:xfrm>
            <a:custGeom>
              <a:avLst/>
              <a:gdLst>
                <a:gd name="T0" fmla="*/ 40 w 106"/>
                <a:gd name="T1" fmla="*/ 0 h 91"/>
                <a:gd name="T2" fmla="*/ 0 w 106"/>
                <a:gd name="T3" fmla="*/ 90 h 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91">
                  <a:moveTo>
                    <a:pt x="105" y="0"/>
                  </a:moveTo>
                  <a:lnTo>
                    <a:pt x="0" y="9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208" name="Freeform 93"/>
            <p:cNvSpPr>
              <a:spLocks/>
            </p:cNvSpPr>
            <p:nvPr/>
          </p:nvSpPr>
          <p:spPr bwMode="auto">
            <a:xfrm>
              <a:off x="4956" y="2788"/>
              <a:ext cx="100" cy="91"/>
            </a:xfrm>
            <a:custGeom>
              <a:avLst/>
              <a:gdLst>
                <a:gd name="T0" fmla="*/ 42 w 113"/>
                <a:gd name="T1" fmla="*/ 0 h 91"/>
                <a:gd name="T2" fmla="*/ 0 w 113"/>
                <a:gd name="T3" fmla="*/ 90 h 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" h="91">
                  <a:moveTo>
                    <a:pt x="112" y="0"/>
                  </a:moveTo>
                  <a:lnTo>
                    <a:pt x="0" y="9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113" name="Group 94"/>
          <p:cNvGrpSpPr>
            <a:grpSpLocks/>
          </p:cNvGrpSpPr>
          <p:nvPr/>
        </p:nvGrpSpPr>
        <p:grpSpPr bwMode="auto">
          <a:xfrm>
            <a:off x="914400" y="2601891"/>
            <a:ext cx="1976438" cy="2655909"/>
            <a:chOff x="576" y="1619"/>
            <a:chExt cx="1245" cy="1693"/>
          </a:xfrm>
        </p:grpSpPr>
        <p:grpSp>
          <p:nvGrpSpPr>
            <p:cNvPr id="46175" name="Group 95"/>
            <p:cNvGrpSpPr>
              <a:grpSpLocks/>
            </p:cNvGrpSpPr>
            <p:nvPr/>
          </p:nvGrpSpPr>
          <p:grpSpPr bwMode="auto">
            <a:xfrm>
              <a:off x="576" y="1619"/>
              <a:ext cx="1245" cy="1693"/>
              <a:chOff x="576" y="1619"/>
              <a:chExt cx="1245" cy="1693"/>
            </a:xfrm>
          </p:grpSpPr>
          <p:sp>
            <p:nvSpPr>
              <p:cNvPr id="46177" name="Line 96"/>
              <p:cNvSpPr>
                <a:spLocks noChangeShapeType="1"/>
              </p:cNvSpPr>
              <p:nvPr/>
            </p:nvSpPr>
            <p:spPr bwMode="auto">
              <a:xfrm>
                <a:off x="654" y="2927"/>
                <a:ext cx="204" cy="17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78" name="Arc 97"/>
              <p:cNvSpPr>
                <a:spLocks/>
              </p:cNvSpPr>
              <p:nvPr/>
            </p:nvSpPr>
            <p:spPr bwMode="auto">
              <a:xfrm>
                <a:off x="1321" y="2042"/>
                <a:ext cx="339" cy="2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92"/>
                      <a:pt x="9635" y="31"/>
                      <a:pt x="2154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92"/>
                      <a:pt x="9635" y="31"/>
                      <a:pt x="21543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79" name="Freeform 98"/>
              <p:cNvSpPr>
                <a:spLocks/>
              </p:cNvSpPr>
              <p:nvPr/>
            </p:nvSpPr>
            <p:spPr bwMode="auto">
              <a:xfrm>
                <a:off x="730" y="2810"/>
                <a:ext cx="200" cy="194"/>
              </a:xfrm>
              <a:custGeom>
                <a:avLst/>
                <a:gdLst>
                  <a:gd name="T0" fmla="*/ 0 w 225"/>
                  <a:gd name="T1" fmla="*/ 0 h 194"/>
                  <a:gd name="T2" fmla="*/ 53 w 225"/>
                  <a:gd name="T3" fmla="*/ 193 h 194"/>
                  <a:gd name="T4" fmla="*/ 0 60000 65536"/>
                  <a:gd name="T5" fmla="*/ 0 60000 65536"/>
                  <a:gd name="T6" fmla="*/ 0 w 225"/>
                  <a:gd name="T7" fmla="*/ 0 h 194"/>
                  <a:gd name="T8" fmla="*/ 225 w 225"/>
                  <a:gd name="T9" fmla="*/ 194 h 1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5" h="194">
                    <a:moveTo>
                      <a:pt x="0" y="0"/>
                    </a:moveTo>
                    <a:lnTo>
                      <a:pt x="224" y="193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0" name="Arc 99"/>
              <p:cNvSpPr>
                <a:spLocks/>
              </p:cNvSpPr>
              <p:nvPr/>
            </p:nvSpPr>
            <p:spPr bwMode="auto">
              <a:xfrm>
                <a:off x="1167" y="1619"/>
                <a:ext cx="571" cy="4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3"/>
                      <a:pt x="9649" y="18"/>
                      <a:pt x="21566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3"/>
                      <a:pt x="9649" y="18"/>
                      <a:pt x="21566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1" name="Line 100"/>
              <p:cNvSpPr>
                <a:spLocks noChangeShapeType="1"/>
              </p:cNvSpPr>
              <p:nvPr/>
            </p:nvSpPr>
            <p:spPr bwMode="auto">
              <a:xfrm>
                <a:off x="1159" y="2041"/>
                <a:ext cx="0" cy="64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2" name="Freeform 101"/>
              <p:cNvSpPr>
                <a:spLocks/>
              </p:cNvSpPr>
              <p:nvPr/>
            </p:nvSpPr>
            <p:spPr bwMode="auto">
              <a:xfrm>
                <a:off x="1310" y="2287"/>
                <a:ext cx="7" cy="377"/>
              </a:xfrm>
              <a:custGeom>
                <a:avLst/>
                <a:gdLst>
                  <a:gd name="T0" fmla="*/ 4 w 8"/>
                  <a:gd name="T1" fmla="*/ 0 h 377"/>
                  <a:gd name="T2" fmla="*/ 0 w 8"/>
                  <a:gd name="T3" fmla="*/ 376 h 377"/>
                  <a:gd name="T4" fmla="*/ 0 60000 65536"/>
                  <a:gd name="T5" fmla="*/ 0 60000 65536"/>
                  <a:gd name="T6" fmla="*/ 0 w 8"/>
                  <a:gd name="T7" fmla="*/ 0 h 377"/>
                  <a:gd name="T8" fmla="*/ 8 w 8"/>
                  <a:gd name="T9" fmla="*/ 377 h 3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77">
                    <a:moveTo>
                      <a:pt x="7" y="0"/>
                    </a:moveTo>
                    <a:lnTo>
                      <a:pt x="0" y="376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3" name="Line 102"/>
              <p:cNvSpPr>
                <a:spLocks noChangeShapeType="1"/>
              </p:cNvSpPr>
              <p:nvPr/>
            </p:nvSpPr>
            <p:spPr bwMode="auto">
              <a:xfrm>
                <a:off x="1308" y="2657"/>
                <a:ext cx="243" cy="295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4" name="Line 103"/>
              <p:cNvSpPr>
                <a:spLocks noChangeShapeType="1"/>
              </p:cNvSpPr>
              <p:nvPr/>
            </p:nvSpPr>
            <p:spPr bwMode="auto">
              <a:xfrm>
                <a:off x="1231" y="2811"/>
                <a:ext cx="397" cy="487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5" name="Freeform 104"/>
              <p:cNvSpPr>
                <a:spLocks/>
              </p:cNvSpPr>
              <p:nvPr/>
            </p:nvSpPr>
            <p:spPr bwMode="auto">
              <a:xfrm>
                <a:off x="884" y="2817"/>
                <a:ext cx="351" cy="495"/>
              </a:xfrm>
              <a:custGeom>
                <a:avLst/>
                <a:gdLst>
                  <a:gd name="T0" fmla="*/ 0 w 395"/>
                  <a:gd name="T1" fmla="*/ 494 h 495"/>
                  <a:gd name="T2" fmla="*/ 96 w 395"/>
                  <a:gd name="T3" fmla="*/ 0 h 495"/>
                  <a:gd name="T4" fmla="*/ 0 60000 65536"/>
                  <a:gd name="T5" fmla="*/ 0 60000 65536"/>
                  <a:gd name="T6" fmla="*/ 0 w 395"/>
                  <a:gd name="T7" fmla="*/ 0 h 495"/>
                  <a:gd name="T8" fmla="*/ 395 w 395"/>
                  <a:gd name="T9" fmla="*/ 495 h 4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5" h="495">
                    <a:moveTo>
                      <a:pt x="0" y="494"/>
                    </a:moveTo>
                    <a:lnTo>
                      <a:pt x="394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86" name="Line 105"/>
              <p:cNvSpPr>
                <a:spLocks noChangeShapeType="1"/>
              </p:cNvSpPr>
              <p:nvPr/>
            </p:nvSpPr>
            <p:spPr bwMode="auto">
              <a:xfrm flipV="1">
                <a:off x="924" y="2682"/>
                <a:ext cx="242" cy="32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7" name="Line 106"/>
              <p:cNvSpPr>
                <a:spLocks noChangeShapeType="1"/>
              </p:cNvSpPr>
              <p:nvPr/>
            </p:nvSpPr>
            <p:spPr bwMode="auto">
              <a:xfrm flipH="1">
                <a:off x="1552" y="2773"/>
                <a:ext cx="179" cy="17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8" name="Line 107"/>
              <p:cNvSpPr>
                <a:spLocks noChangeShapeType="1"/>
              </p:cNvSpPr>
              <p:nvPr/>
            </p:nvSpPr>
            <p:spPr bwMode="auto">
              <a:xfrm flipH="1">
                <a:off x="1628" y="2888"/>
                <a:ext cx="179" cy="17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89" name="Freeform 108"/>
              <p:cNvSpPr>
                <a:spLocks/>
              </p:cNvSpPr>
              <p:nvPr/>
            </p:nvSpPr>
            <p:spPr bwMode="auto">
              <a:xfrm>
                <a:off x="1624" y="3070"/>
                <a:ext cx="197" cy="229"/>
              </a:xfrm>
              <a:custGeom>
                <a:avLst/>
                <a:gdLst>
                  <a:gd name="T0" fmla="*/ 0 w 222"/>
                  <a:gd name="T1" fmla="*/ 0 h 229"/>
                  <a:gd name="T2" fmla="*/ 52 w 222"/>
                  <a:gd name="T3" fmla="*/ 228 h 229"/>
                  <a:gd name="T4" fmla="*/ 0 60000 65536"/>
                  <a:gd name="T5" fmla="*/ 0 60000 65536"/>
                  <a:gd name="T6" fmla="*/ 0 w 222"/>
                  <a:gd name="T7" fmla="*/ 0 h 229"/>
                  <a:gd name="T8" fmla="*/ 222 w 222"/>
                  <a:gd name="T9" fmla="*/ 229 h 2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229">
                    <a:moveTo>
                      <a:pt x="0" y="0"/>
                    </a:moveTo>
                    <a:lnTo>
                      <a:pt x="221" y="228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0" name="Line 109"/>
              <p:cNvSpPr>
                <a:spLocks noChangeShapeType="1"/>
              </p:cNvSpPr>
              <p:nvPr/>
            </p:nvSpPr>
            <p:spPr bwMode="auto">
              <a:xfrm flipV="1">
                <a:off x="692" y="3106"/>
                <a:ext cx="165" cy="2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91" name="Freeform 110"/>
              <p:cNvSpPr>
                <a:spLocks/>
              </p:cNvSpPr>
              <p:nvPr/>
            </p:nvSpPr>
            <p:spPr bwMode="auto">
              <a:xfrm>
                <a:off x="576" y="2855"/>
                <a:ext cx="94" cy="91"/>
              </a:xfrm>
              <a:custGeom>
                <a:avLst/>
                <a:gdLst>
                  <a:gd name="T0" fmla="*/ 0 w 106"/>
                  <a:gd name="T1" fmla="*/ 0 h 91"/>
                  <a:gd name="T2" fmla="*/ 24 w 106"/>
                  <a:gd name="T3" fmla="*/ 90 h 91"/>
                  <a:gd name="T4" fmla="*/ 0 60000 65536"/>
                  <a:gd name="T5" fmla="*/ 0 60000 65536"/>
                  <a:gd name="T6" fmla="*/ 0 w 106"/>
                  <a:gd name="T7" fmla="*/ 0 h 91"/>
                  <a:gd name="T8" fmla="*/ 106 w 106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6" h="91">
                    <a:moveTo>
                      <a:pt x="0" y="0"/>
                    </a:moveTo>
                    <a:lnTo>
                      <a:pt x="105" y="9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92" name="Freeform 111"/>
              <p:cNvSpPr>
                <a:spLocks/>
              </p:cNvSpPr>
              <p:nvPr/>
            </p:nvSpPr>
            <p:spPr bwMode="auto">
              <a:xfrm>
                <a:off x="638" y="2733"/>
                <a:ext cx="101" cy="91"/>
              </a:xfrm>
              <a:custGeom>
                <a:avLst/>
                <a:gdLst>
                  <a:gd name="T0" fmla="*/ 0 w 113"/>
                  <a:gd name="T1" fmla="*/ 0 h 91"/>
                  <a:gd name="T2" fmla="*/ 29 w 113"/>
                  <a:gd name="T3" fmla="*/ 90 h 91"/>
                  <a:gd name="T4" fmla="*/ 0 60000 65536"/>
                  <a:gd name="T5" fmla="*/ 0 60000 65536"/>
                  <a:gd name="T6" fmla="*/ 0 w 113"/>
                  <a:gd name="T7" fmla="*/ 0 h 91"/>
                  <a:gd name="T8" fmla="*/ 113 w 113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3" h="91">
                    <a:moveTo>
                      <a:pt x="0" y="0"/>
                    </a:moveTo>
                    <a:lnTo>
                      <a:pt x="112" y="9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6176" name="Line 112"/>
            <p:cNvSpPr>
              <a:spLocks noChangeShapeType="1"/>
            </p:cNvSpPr>
            <p:nvPr/>
          </p:nvSpPr>
          <p:spPr bwMode="auto">
            <a:xfrm>
              <a:off x="1152" y="2016"/>
              <a:ext cx="0" cy="67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685800" y="4199096"/>
            <a:ext cx="533400" cy="677704"/>
            <a:chOff x="2016" y="3456"/>
            <a:chExt cx="336" cy="432"/>
          </a:xfrm>
        </p:grpSpPr>
        <p:sp>
          <p:nvSpPr>
            <p:cNvPr id="46173" name="Oval 114"/>
            <p:cNvSpPr>
              <a:spLocks noChangeArrowheads="1"/>
            </p:cNvSpPr>
            <p:nvPr/>
          </p:nvSpPr>
          <p:spPr bwMode="auto">
            <a:xfrm>
              <a:off x="2016" y="3456"/>
              <a:ext cx="336" cy="432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CC"/>
                </a:gs>
              </a:gsLst>
              <a:lin ang="18900000" scaled="1"/>
            </a:gradFill>
            <a:ln w="76200" cap="rnd">
              <a:solidFill>
                <a:srgbClr val="FF0066"/>
              </a:solidFill>
              <a:prstDash val="sysDot"/>
              <a:round/>
              <a:headEnd/>
              <a:tailEnd/>
            </a:ln>
            <a:effectLst>
              <a:outerShdw dist="120483" dir="4293903" sx="125000" sy="125000" algn="br" rotWithShape="0">
                <a:srgbClr val="FFCCFF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74" name="Oval 115"/>
            <p:cNvSpPr>
              <a:spLocks noChangeArrowheads="1"/>
            </p:cNvSpPr>
            <p:nvPr/>
          </p:nvSpPr>
          <p:spPr bwMode="auto">
            <a:xfrm>
              <a:off x="2016" y="3456"/>
              <a:ext cx="336" cy="43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FFCC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2751509" y="2154444"/>
            <a:ext cx="2468563" cy="1807211"/>
            <a:chOff x="1680" y="1104"/>
            <a:chExt cx="1555" cy="1152"/>
          </a:xfrm>
        </p:grpSpPr>
        <p:grpSp>
          <p:nvGrpSpPr>
            <p:cNvPr id="46124" name="Group 117"/>
            <p:cNvGrpSpPr>
              <a:grpSpLocks/>
            </p:cNvGrpSpPr>
            <p:nvPr/>
          </p:nvGrpSpPr>
          <p:grpSpPr bwMode="auto">
            <a:xfrm>
              <a:off x="1680" y="1344"/>
              <a:ext cx="864" cy="775"/>
              <a:chOff x="1632" y="2345"/>
              <a:chExt cx="609" cy="583"/>
            </a:xfrm>
          </p:grpSpPr>
          <p:sp>
            <p:nvSpPr>
              <p:cNvPr id="46154" name="AutoShape 118"/>
              <p:cNvSpPr>
                <a:spLocks noChangeArrowheads="1"/>
              </p:cNvSpPr>
              <p:nvPr/>
            </p:nvSpPr>
            <p:spPr bwMode="auto">
              <a:xfrm>
                <a:off x="2010" y="2572"/>
                <a:ext cx="86" cy="71"/>
              </a:xfrm>
              <a:prstGeom prst="star16">
                <a:avLst>
                  <a:gd name="adj" fmla="val 37500"/>
                </a:avLst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grpSp>
            <p:nvGrpSpPr>
              <p:cNvPr id="46155" name="Group 119"/>
              <p:cNvGrpSpPr>
                <a:grpSpLocks/>
              </p:cNvGrpSpPr>
              <p:nvPr/>
            </p:nvGrpSpPr>
            <p:grpSpPr bwMode="auto">
              <a:xfrm>
                <a:off x="1632" y="2345"/>
                <a:ext cx="609" cy="583"/>
                <a:chOff x="2010" y="2261"/>
                <a:chExt cx="787" cy="386"/>
              </a:xfrm>
            </p:grpSpPr>
            <p:grpSp>
              <p:nvGrpSpPr>
                <p:cNvPr id="46161" name="Group 120"/>
                <p:cNvGrpSpPr>
                  <a:grpSpLocks/>
                </p:cNvGrpSpPr>
                <p:nvPr/>
              </p:nvGrpSpPr>
              <p:grpSpPr bwMode="auto">
                <a:xfrm>
                  <a:off x="2057" y="2261"/>
                  <a:ext cx="740" cy="386"/>
                  <a:chOff x="2057" y="2261"/>
                  <a:chExt cx="740" cy="386"/>
                </a:xfrm>
              </p:grpSpPr>
              <p:pic>
                <p:nvPicPr>
                  <p:cNvPr id="46171" name="Picture 121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7" y="2261"/>
                    <a:ext cx="74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17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492" y="2352"/>
                    <a:ext cx="16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s-UY" altLang="pt-BR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6162" name="Group 123"/>
                <p:cNvGrpSpPr>
                  <a:grpSpLocks/>
                </p:cNvGrpSpPr>
                <p:nvPr/>
              </p:nvGrpSpPr>
              <p:grpSpPr bwMode="auto">
                <a:xfrm>
                  <a:off x="2416" y="2325"/>
                  <a:ext cx="309" cy="274"/>
                  <a:chOff x="2416" y="2325"/>
                  <a:chExt cx="309" cy="274"/>
                </a:xfrm>
              </p:grpSpPr>
              <p:pic>
                <p:nvPicPr>
                  <p:cNvPr id="46169" name="Picture 124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6" y="2325"/>
                    <a:ext cx="309" cy="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17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533" y="2399"/>
                    <a:ext cx="79" cy="1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s-UY" altLang="pt-BR" sz="2400" b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163" name="Line 126"/>
                <p:cNvSpPr>
                  <a:spLocks noChangeShapeType="1"/>
                </p:cNvSpPr>
                <p:nvPr/>
              </p:nvSpPr>
              <p:spPr bwMode="auto">
                <a:xfrm>
                  <a:off x="2010" y="2544"/>
                  <a:ext cx="423" cy="3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4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014" y="2392"/>
                  <a:ext cx="395" cy="123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10" y="2516"/>
                  <a:ext cx="399" cy="35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6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010" y="2472"/>
                  <a:ext cx="395" cy="59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7" name="Line 130"/>
                <p:cNvSpPr>
                  <a:spLocks noChangeShapeType="1"/>
                </p:cNvSpPr>
                <p:nvPr/>
              </p:nvSpPr>
              <p:spPr bwMode="auto">
                <a:xfrm>
                  <a:off x="2018" y="2536"/>
                  <a:ext cx="399" cy="7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168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10" y="2440"/>
                  <a:ext cx="399" cy="87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6156" name="AutoShape 132"/>
              <p:cNvSpPr>
                <a:spLocks noChangeArrowheads="1"/>
              </p:cNvSpPr>
              <p:nvPr/>
            </p:nvSpPr>
            <p:spPr bwMode="auto">
              <a:xfrm>
                <a:off x="2064" y="2401"/>
                <a:ext cx="85" cy="71"/>
              </a:xfrm>
              <a:prstGeom prst="star16">
                <a:avLst>
                  <a:gd name="adj" fmla="val 37500"/>
                </a:avLst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57" name="AutoShape 133"/>
              <p:cNvSpPr>
                <a:spLocks noChangeArrowheads="1"/>
              </p:cNvSpPr>
              <p:nvPr/>
            </p:nvSpPr>
            <p:spPr bwMode="auto">
              <a:xfrm>
                <a:off x="2085" y="2537"/>
                <a:ext cx="85" cy="71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58" name="AutoShape 134"/>
              <p:cNvSpPr>
                <a:spLocks noChangeArrowheads="1"/>
              </p:cNvSpPr>
              <p:nvPr/>
            </p:nvSpPr>
            <p:spPr bwMode="auto">
              <a:xfrm>
                <a:off x="2085" y="2659"/>
                <a:ext cx="85" cy="71"/>
              </a:xfrm>
              <a:prstGeom prst="star16">
                <a:avLst>
                  <a:gd name="adj" fmla="val 37500"/>
                </a:avLst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59" name="AutoShape 135"/>
              <p:cNvSpPr>
                <a:spLocks noChangeArrowheads="1"/>
              </p:cNvSpPr>
              <p:nvPr/>
            </p:nvSpPr>
            <p:spPr bwMode="auto">
              <a:xfrm>
                <a:off x="1981" y="2605"/>
                <a:ext cx="84" cy="71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6160" name="AutoShape 136"/>
              <p:cNvSpPr>
                <a:spLocks noChangeArrowheads="1"/>
              </p:cNvSpPr>
              <p:nvPr/>
            </p:nvSpPr>
            <p:spPr bwMode="auto">
              <a:xfrm>
                <a:off x="2050" y="2730"/>
                <a:ext cx="126" cy="91"/>
              </a:xfrm>
              <a:prstGeom prst="star16">
                <a:avLst>
                  <a:gd name="adj" fmla="val 37500"/>
                </a:avLst>
              </a:prstGeom>
              <a:solidFill>
                <a:srgbClr val="FFFFCC"/>
              </a:solidFill>
              <a:ln w="1270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46125" name="Group 137"/>
            <p:cNvGrpSpPr>
              <a:grpSpLocks/>
            </p:cNvGrpSpPr>
            <p:nvPr/>
          </p:nvGrpSpPr>
          <p:grpSpPr bwMode="auto">
            <a:xfrm>
              <a:off x="2448" y="1104"/>
              <a:ext cx="787" cy="1152"/>
              <a:chOff x="2448" y="1104"/>
              <a:chExt cx="768" cy="1152"/>
            </a:xfrm>
          </p:grpSpPr>
          <p:grpSp>
            <p:nvGrpSpPr>
              <p:cNvPr id="46126" name="Group 138"/>
              <p:cNvGrpSpPr>
                <a:grpSpLocks/>
              </p:cNvGrpSpPr>
              <p:nvPr/>
            </p:nvGrpSpPr>
            <p:grpSpPr bwMode="auto">
              <a:xfrm>
                <a:off x="2448" y="1104"/>
                <a:ext cx="768" cy="1056"/>
                <a:chOff x="2448" y="1440"/>
                <a:chExt cx="595" cy="720"/>
              </a:xfrm>
            </p:grpSpPr>
            <p:sp>
              <p:nvSpPr>
                <p:cNvPr id="46141" name="AutoShape 139"/>
                <p:cNvSpPr>
                  <a:spLocks noChangeArrowheads="1"/>
                </p:cNvSpPr>
                <p:nvPr/>
              </p:nvSpPr>
              <p:spPr bwMode="auto">
                <a:xfrm>
                  <a:off x="2448" y="155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2" name="AutoShape 140"/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3" name="AutoShape 141"/>
                <p:cNvSpPr>
                  <a:spLocks noChangeArrowheads="1"/>
                </p:cNvSpPr>
                <p:nvPr/>
              </p:nvSpPr>
              <p:spPr bwMode="auto">
                <a:xfrm>
                  <a:off x="2933" y="165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4" name="AutoShape 142"/>
                <p:cNvSpPr>
                  <a:spLocks noChangeArrowheads="1"/>
                </p:cNvSpPr>
                <p:nvPr/>
              </p:nvSpPr>
              <p:spPr bwMode="auto">
                <a:xfrm>
                  <a:off x="2463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5" name="AutoShape 143"/>
                <p:cNvSpPr>
                  <a:spLocks noChangeArrowheads="1"/>
                </p:cNvSpPr>
                <p:nvPr/>
              </p:nvSpPr>
              <p:spPr bwMode="auto">
                <a:xfrm>
                  <a:off x="2706" y="167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6" name="AutoShape 144"/>
                <p:cNvSpPr>
                  <a:spLocks noChangeArrowheads="1"/>
                </p:cNvSpPr>
                <p:nvPr/>
              </p:nvSpPr>
              <p:spPr bwMode="auto">
                <a:xfrm>
                  <a:off x="2771" y="1440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7" name="AutoShape 145"/>
                <p:cNvSpPr>
                  <a:spLocks noChangeArrowheads="1"/>
                </p:cNvSpPr>
                <p:nvPr/>
              </p:nvSpPr>
              <p:spPr bwMode="auto">
                <a:xfrm>
                  <a:off x="2856" y="1536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8" name="AutoShape 146"/>
                <p:cNvSpPr>
                  <a:spLocks noChangeArrowheads="1"/>
                </p:cNvSpPr>
                <p:nvPr/>
              </p:nvSpPr>
              <p:spPr bwMode="auto">
                <a:xfrm>
                  <a:off x="2945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9" name="AutoShape 147"/>
                <p:cNvSpPr>
                  <a:spLocks noChangeArrowheads="1"/>
                </p:cNvSpPr>
                <p:nvPr/>
              </p:nvSpPr>
              <p:spPr bwMode="auto">
                <a:xfrm>
                  <a:off x="2872" y="1877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s-UY" altLang="pt-BR" sz="2400" i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6150" name="AutoShape 14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512" y="198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51" name="AutoShape 149"/>
                <p:cNvSpPr>
                  <a:spLocks noChangeArrowheads="1"/>
                </p:cNvSpPr>
                <p:nvPr/>
              </p:nvSpPr>
              <p:spPr bwMode="auto">
                <a:xfrm>
                  <a:off x="2751" y="177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52" name="AutoShape 150"/>
                <p:cNvSpPr>
                  <a:spLocks noChangeArrowheads="1"/>
                </p:cNvSpPr>
                <p:nvPr/>
              </p:nvSpPr>
              <p:spPr bwMode="auto">
                <a:xfrm>
                  <a:off x="2673" y="211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53" name="AutoShape 151"/>
                <p:cNvSpPr>
                  <a:spLocks noChangeArrowheads="1"/>
                </p:cNvSpPr>
                <p:nvPr/>
              </p:nvSpPr>
              <p:spPr bwMode="auto">
                <a:xfrm>
                  <a:off x="2903" y="209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46127" name="Group 152"/>
              <p:cNvGrpSpPr>
                <a:grpSpLocks/>
              </p:cNvGrpSpPr>
              <p:nvPr/>
            </p:nvGrpSpPr>
            <p:grpSpPr bwMode="auto">
              <a:xfrm>
                <a:off x="2544" y="1536"/>
                <a:ext cx="595" cy="720"/>
                <a:chOff x="2448" y="1440"/>
                <a:chExt cx="595" cy="720"/>
              </a:xfrm>
            </p:grpSpPr>
            <p:sp>
              <p:nvSpPr>
                <p:cNvPr id="46128" name="AutoShape 153"/>
                <p:cNvSpPr>
                  <a:spLocks noChangeArrowheads="1"/>
                </p:cNvSpPr>
                <p:nvPr/>
              </p:nvSpPr>
              <p:spPr bwMode="auto">
                <a:xfrm>
                  <a:off x="2448" y="155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29" name="AutoShape 154"/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0" name="AutoShape 155"/>
                <p:cNvSpPr>
                  <a:spLocks noChangeArrowheads="1"/>
                </p:cNvSpPr>
                <p:nvPr/>
              </p:nvSpPr>
              <p:spPr bwMode="auto">
                <a:xfrm>
                  <a:off x="2933" y="165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1" name="AutoShape 156"/>
                <p:cNvSpPr>
                  <a:spLocks noChangeArrowheads="1"/>
                </p:cNvSpPr>
                <p:nvPr/>
              </p:nvSpPr>
              <p:spPr bwMode="auto">
                <a:xfrm>
                  <a:off x="2463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2" name="AutoShape 157"/>
                <p:cNvSpPr>
                  <a:spLocks noChangeArrowheads="1"/>
                </p:cNvSpPr>
                <p:nvPr/>
              </p:nvSpPr>
              <p:spPr bwMode="auto">
                <a:xfrm>
                  <a:off x="2706" y="1675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3" name="AutoShape 158"/>
                <p:cNvSpPr>
                  <a:spLocks noChangeArrowheads="1"/>
                </p:cNvSpPr>
                <p:nvPr/>
              </p:nvSpPr>
              <p:spPr bwMode="auto">
                <a:xfrm>
                  <a:off x="2771" y="1440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4" name="AutoShape 159"/>
                <p:cNvSpPr>
                  <a:spLocks noChangeArrowheads="1"/>
                </p:cNvSpPr>
                <p:nvPr/>
              </p:nvSpPr>
              <p:spPr bwMode="auto">
                <a:xfrm>
                  <a:off x="2856" y="1536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5" name="AutoShape 160"/>
                <p:cNvSpPr>
                  <a:spLocks noChangeArrowheads="1"/>
                </p:cNvSpPr>
                <p:nvPr/>
              </p:nvSpPr>
              <p:spPr bwMode="auto">
                <a:xfrm>
                  <a:off x="2945" y="1744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6" name="AutoShape 161"/>
                <p:cNvSpPr>
                  <a:spLocks noChangeArrowheads="1"/>
                </p:cNvSpPr>
                <p:nvPr/>
              </p:nvSpPr>
              <p:spPr bwMode="auto">
                <a:xfrm>
                  <a:off x="2872" y="1877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s-UY" altLang="pt-BR" sz="2400" i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6137" name="AutoShape 16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512" y="198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8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51" y="177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39" name="AutoShape 164"/>
                <p:cNvSpPr>
                  <a:spLocks noChangeArrowheads="1"/>
                </p:cNvSpPr>
                <p:nvPr/>
              </p:nvSpPr>
              <p:spPr bwMode="auto">
                <a:xfrm>
                  <a:off x="2673" y="2113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6140" name="AutoShape 165"/>
                <p:cNvSpPr>
                  <a:spLocks noChangeArrowheads="1"/>
                </p:cNvSpPr>
                <p:nvPr/>
              </p:nvSpPr>
              <p:spPr bwMode="auto">
                <a:xfrm>
                  <a:off x="2903" y="2091"/>
                  <a:ext cx="98" cy="4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66"/>
                </a:solidFill>
                <a:ln w="2857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latin typeface="Garamond" panose="02020404030301010803" pitchFamily="18" charset="0"/>
                  </a:endParaRPr>
                </a:p>
              </p:txBody>
            </p:sp>
          </p:grpSp>
        </p:grpSp>
      </p:grpSp>
      <p:grpSp>
        <p:nvGrpSpPr>
          <p:cNvPr id="19" name="Group 166"/>
          <p:cNvGrpSpPr>
            <a:grpSpLocks/>
          </p:cNvGrpSpPr>
          <p:nvPr/>
        </p:nvGrpSpPr>
        <p:grpSpPr bwMode="auto">
          <a:xfrm>
            <a:off x="3657600" y="6608568"/>
            <a:ext cx="1844675" cy="249432"/>
            <a:chOff x="1286" y="3386"/>
            <a:chExt cx="853" cy="181"/>
          </a:xfrm>
        </p:grpSpPr>
        <p:sp>
          <p:nvSpPr>
            <p:cNvPr id="46117" name="AutoShape 167"/>
            <p:cNvSpPr>
              <a:spLocks noChangeArrowheads="1"/>
            </p:cNvSpPr>
            <p:nvPr/>
          </p:nvSpPr>
          <p:spPr bwMode="auto">
            <a:xfrm>
              <a:off x="1669" y="3386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18" name="AutoShape 168"/>
            <p:cNvSpPr>
              <a:spLocks noChangeArrowheads="1"/>
            </p:cNvSpPr>
            <p:nvPr/>
          </p:nvSpPr>
          <p:spPr bwMode="auto">
            <a:xfrm>
              <a:off x="1824" y="3456"/>
              <a:ext cx="154" cy="64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19" name="AutoShape 169"/>
            <p:cNvSpPr>
              <a:spLocks noChangeArrowheads="1"/>
            </p:cNvSpPr>
            <p:nvPr/>
          </p:nvSpPr>
          <p:spPr bwMode="auto">
            <a:xfrm>
              <a:off x="1680" y="3504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0" name="AutoShape 170"/>
            <p:cNvSpPr>
              <a:spLocks noChangeArrowheads="1"/>
            </p:cNvSpPr>
            <p:nvPr/>
          </p:nvSpPr>
          <p:spPr bwMode="auto">
            <a:xfrm>
              <a:off x="1392" y="3456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1" name="AutoShape 171"/>
            <p:cNvSpPr>
              <a:spLocks noChangeArrowheads="1"/>
            </p:cNvSpPr>
            <p:nvPr/>
          </p:nvSpPr>
          <p:spPr bwMode="auto">
            <a:xfrm>
              <a:off x="1985" y="3451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2" name="AutoShape 172"/>
            <p:cNvSpPr>
              <a:spLocks noChangeArrowheads="1"/>
            </p:cNvSpPr>
            <p:nvPr/>
          </p:nvSpPr>
          <p:spPr bwMode="auto">
            <a:xfrm>
              <a:off x="1286" y="3386"/>
              <a:ext cx="154" cy="63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6123" name="AutoShape 173"/>
            <p:cNvSpPr>
              <a:spLocks noChangeArrowheads="1"/>
            </p:cNvSpPr>
            <p:nvPr/>
          </p:nvSpPr>
          <p:spPr bwMode="auto">
            <a:xfrm>
              <a:off x="1488" y="3456"/>
              <a:ext cx="154" cy="64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2857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174" name="Retângulo 173"/>
          <p:cNvSpPr/>
          <p:nvPr/>
        </p:nvSpPr>
        <p:spPr>
          <a:xfrm>
            <a:off x="1043608" y="200834"/>
            <a:ext cx="6516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Perpetua" pitchFamily="18" charset="0"/>
              </a:rPr>
              <a:t>Transmissão e patogenia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175" name="Rectangle 39"/>
          <p:cNvSpPr>
            <a:spLocks noChangeArrowheads="1"/>
          </p:cNvSpPr>
          <p:nvPr/>
        </p:nvSpPr>
        <p:spPr bwMode="auto">
          <a:xfrm>
            <a:off x="3346510" y="4825620"/>
            <a:ext cx="2593642" cy="110799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solidFill>
                  <a:srgbClr val="C00000"/>
                </a:solidFill>
                <a:latin typeface="+mn-lt"/>
              </a:rPr>
              <a:t>Grumos maiores: pesados, depositam-se no solo</a:t>
            </a:r>
          </a:p>
        </p:txBody>
      </p:sp>
    </p:spTree>
    <p:extLst>
      <p:ext uri="{BB962C8B-B14F-4D97-AF65-F5344CB8AC3E}">
        <p14:creationId xmlns:p14="http://schemas.microsoft.com/office/powerpoint/2010/main" val="16903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rc 2"/>
          <p:cNvSpPr>
            <a:spLocks/>
          </p:cNvSpPr>
          <p:nvPr/>
        </p:nvSpPr>
        <p:spPr bwMode="auto">
          <a:xfrm>
            <a:off x="1752600" y="2670175"/>
            <a:ext cx="1130300" cy="825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1" name="Arc 3"/>
          <p:cNvSpPr>
            <a:spLocks/>
          </p:cNvSpPr>
          <p:nvPr/>
        </p:nvSpPr>
        <p:spPr bwMode="auto">
          <a:xfrm>
            <a:off x="1905000" y="3508375"/>
            <a:ext cx="673100" cy="5207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895600" y="3506788"/>
            <a:ext cx="0" cy="12684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590800" y="3963988"/>
            <a:ext cx="0" cy="7350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2120900" y="4692650"/>
            <a:ext cx="471488" cy="617538"/>
          </a:xfrm>
          <a:custGeom>
            <a:avLst/>
            <a:gdLst>
              <a:gd name="T0" fmla="*/ 2147483646 w 334"/>
              <a:gd name="T1" fmla="*/ 0 h 389"/>
              <a:gd name="T2" fmla="*/ 0 w 334"/>
              <a:gd name="T3" fmla="*/ 2147483646 h 389"/>
              <a:gd name="T4" fmla="*/ 0 60000 65536"/>
              <a:gd name="T5" fmla="*/ 0 60000 65536"/>
              <a:gd name="T6" fmla="*/ 0 w 334"/>
              <a:gd name="T7" fmla="*/ 0 h 389"/>
              <a:gd name="T8" fmla="*/ 334 w 334"/>
              <a:gd name="T9" fmla="*/ 389 h 3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4" h="389">
                <a:moveTo>
                  <a:pt x="333" y="0"/>
                </a:moveTo>
                <a:lnTo>
                  <a:pt x="0" y="388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1970088" y="5030788"/>
            <a:ext cx="785812" cy="9636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2751138" y="5040313"/>
            <a:ext cx="692150" cy="981075"/>
          </a:xfrm>
          <a:custGeom>
            <a:avLst/>
            <a:gdLst>
              <a:gd name="T0" fmla="*/ 2147483646 w 490"/>
              <a:gd name="T1" fmla="*/ 2147483646 h 618"/>
              <a:gd name="T2" fmla="*/ 0 w 490"/>
              <a:gd name="T3" fmla="*/ 0 h 618"/>
              <a:gd name="T4" fmla="*/ 0 60000 65536"/>
              <a:gd name="T5" fmla="*/ 0 60000 65536"/>
              <a:gd name="T6" fmla="*/ 0 w 490"/>
              <a:gd name="T7" fmla="*/ 0 h 618"/>
              <a:gd name="T8" fmla="*/ 490 w 490"/>
              <a:gd name="T9" fmla="*/ 618 h 6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0" h="618">
                <a:moveTo>
                  <a:pt x="489" y="617"/>
                </a:move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2900363" y="4764088"/>
            <a:ext cx="454025" cy="625475"/>
          </a:xfrm>
          <a:custGeom>
            <a:avLst/>
            <a:gdLst>
              <a:gd name="T0" fmla="*/ 2147483646 w 322"/>
              <a:gd name="T1" fmla="*/ 2147483646 h 394"/>
              <a:gd name="T2" fmla="*/ 0 w 322"/>
              <a:gd name="T3" fmla="*/ 0 h 394"/>
              <a:gd name="T4" fmla="*/ 0 60000 65536"/>
              <a:gd name="T5" fmla="*/ 0 60000 65536"/>
              <a:gd name="T6" fmla="*/ 0 w 322"/>
              <a:gd name="T7" fmla="*/ 0 h 394"/>
              <a:gd name="T8" fmla="*/ 322 w 322"/>
              <a:gd name="T9" fmla="*/ 394 h 3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394">
                <a:moveTo>
                  <a:pt x="321" y="393"/>
                </a:moveTo>
                <a:lnTo>
                  <a:pt x="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766888" y="4954588"/>
            <a:ext cx="354012" cy="3540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1612900" y="5181600"/>
            <a:ext cx="377825" cy="388938"/>
          </a:xfrm>
          <a:custGeom>
            <a:avLst/>
            <a:gdLst>
              <a:gd name="T0" fmla="*/ 0 w 268"/>
              <a:gd name="T1" fmla="*/ 0 h 245"/>
              <a:gd name="T2" fmla="*/ 2147483646 w 268"/>
              <a:gd name="T3" fmla="*/ 2147483646 h 245"/>
              <a:gd name="T4" fmla="*/ 0 60000 65536"/>
              <a:gd name="T5" fmla="*/ 0 60000 65536"/>
              <a:gd name="T6" fmla="*/ 0 w 268"/>
              <a:gd name="T7" fmla="*/ 0 h 245"/>
              <a:gd name="T8" fmla="*/ 268 w 268"/>
              <a:gd name="T9" fmla="*/ 245 h 2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8" h="245">
                <a:moveTo>
                  <a:pt x="0" y="0"/>
                </a:moveTo>
                <a:lnTo>
                  <a:pt x="267" y="244"/>
                </a:lnTo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1589088" y="5564188"/>
            <a:ext cx="404812" cy="4302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1" name="Freeform 13"/>
          <p:cNvSpPr>
            <a:spLocks/>
          </p:cNvSpPr>
          <p:nvPr/>
        </p:nvSpPr>
        <p:spPr bwMode="auto">
          <a:xfrm>
            <a:off x="1533525" y="2006600"/>
            <a:ext cx="754063" cy="1906588"/>
          </a:xfrm>
          <a:custGeom>
            <a:avLst/>
            <a:gdLst>
              <a:gd name="T0" fmla="*/ 2147483646 w 534"/>
              <a:gd name="T1" fmla="*/ 0 h 1201"/>
              <a:gd name="T2" fmla="*/ 2147483646 w 534"/>
              <a:gd name="T3" fmla="*/ 2147483646 h 1201"/>
              <a:gd name="T4" fmla="*/ 2147483646 w 534"/>
              <a:gd name="T5" fmla="*/ 2147483646 h 1201"/>
              <a:gd name="T6" fmla="*/ 2147483646 w 534"/>
              <a:gd name="T7" fmla="*/ 2147483646 h 1201"/>
              <a:gd name="T8" fmla="*/ 2147483646 w 534"/>
              <a:gd name="T9" fmla="*/ 2147483646 h 1201"/>
              <a:gd name="T10" fmla="*/ 2147483646 w 534"/>
              <a:gd name="T11" fmla="*/ 2147483646 h 1201"/>
              <a:gd name="T12" fmla="*/ 2147483646 w 534"/>
              <a:gd name="T13" fmla="*/ 2147483646 h 1201"/>
              <a:gd name="T14" fmla="*/ 2147483646 w 534"/>
              <a:gd name="T15" fmla="*/ 2147483646 h 1201"/>
              <a:gd name="T16" fmla="*/ 2147483646 w 534"/>
              <a:gd name="T17" fmla="*/ 2147483646 h 1201"/>
              <a:gd name="T18" fmla="*/ 2147483646 w 534"/>
              <a:gd name="T19" fmla="*/ 2147483646 h 1201"/>
              <a:gd name="T20" fmla="*/ 2147483646 w 534"/>
              <a:gd name="T21" fmla="*/ 2147483646 h 1201"/>
              <a:gd name="T22" fmla="*/ 2147483646 w 534"/>
              <a:gd name="T23" fmla="*/ 2147483646 h 1201"/>
              <a:gd name="T24" fmla="*/ 2147483646 w 534"/>
              <a:gd name="T25" fmla="*/ 2147483646 h 1201"/>
              <a:gd name="T26" fmla="*/ 0 w 534"/>
              <a:gd name="T27" fmla="*/ 2147483646 h 1201"/>
              <a:gd name="T28" fmla="*/ 2147483646 w 534"/>
              <a:gd name="T29" fmla="*/ 2147483646 h 1201"/>
              <a:gd name="T30" fmla="*/ 2147483646 w 534"/>
              <a:gd name="T31" fmla="*/ 2147483646 h 1201"/>
              <a:gd name="T32" fmla="*/ 2147483646 w 534"/>
              <a:gd name="T33" fmla="*/ 2147483646 h 1201"/>
              <a:gd name="T34" fmla="*/ 2147483646 w 534"/>
              <a:gd name="T35" fmla="*/ 2147483646 h 1201"/>
              <a:gd name="T36" fmla="*/ 2147483646 w 534"/>
              <a:gd name="T37" fmla="*/ 2147483646 h 1201"/>
              <a:gd name="T38" fmla="*/ 2147483646 w 534"/>
              <a:gd name="T39" fmla="*/ 2147483646 h 1201"/>
              <a:gd name="T40" fmla="*/ 2147483646 w 534"/>
              <a:gd name="T41" fmla="*/ 2147483646 h 1201"/>
              <a:gd name="T42" fmla="*/ 2147483646 w 534"/>
              <a:gd name="T43" fmla="*/ 2147483646 h 1201"/>
              <a:gd name="T44" fmla="*/ 2147483646 w 534"/>
              <a:gd name="T45" fmla="*/ 2147483646 h 1201"/>
              <a:gd name="T46" fmla="*/ 2147483646 w 534"/>
              <a:gd name="T47" fmla="*/ 2147483646 h 1201"/>
              <a:gd name="T48" fmla="*/ 2147483646 w 534"/>
              <a:gd name="T49" fmla="*/ 2147483646 h 1201"/>
              <a:gd name="T50" fmla="*/ 2147483646 w 534"/>
              <a:gd name="T51" fmla="*/ 2147483646 h 1201"/>
              <a:gd name="T52" fmla="*/ 2147483646 w 534"/>
              <a:gd name="T53" fmla="*/ 2147483646 h 1201"/>
              <a:gd name="T54" fmla="*/ 2147483646 w 534"/>
              <a:gd name="T55" fmla="*/ 2147483646 h 1201"/>
              <a:gd name="T56" fmla="*/ 2147483646 w 534"/>
              <a:gd name="T57" fmla="*/ 2147483646 h 1201"/>
              <a:gd name="T58" fmla="*/ 2147483646 w 534"/>
              <a:gd name="T59" fmla="*/ 2147483646 h 1201"/>
              <a:gd name="T60" fmla="*/ 2147483646 w 534"/>
              <a:gd name="T61" fmla="*/ 2147483646 h 1201"/>
              <a:gd name="T62" fmla="*/ 2147483646 w 534"/>
              <a:gd name="T63" fmla="*/ 2147483646 h 1201"/>
              <a:gd name="T64" fmla="*/ 2147483646 w 534"/>
              <a:gd name="T65" fmla="*/ 2147483646 h 1201"/>
              <a:gd name="T66" fmla="*/ 2147483646 w 534"/>
              <a:gd name="T67" fmla="*/ 2147483646 h 1201"/>
              <a:gd name="T68" fmla="*/ 2147483646 w 534"/>
              <a:gd name="T69" fmla="*/ 2147483646 h 1201"/>
              <a:gd name="T70" fmla="*/ 2147483646 w 534"/>
              <a:gd name="T71" fmla="*/ 2147483646 h 1201"/>
              <a:gd name="T72" fmla="*/ 2147483646 w 534"/>
              <a:gd name="T73" fmla="*/ 2147483646 h 1201"/>
              <a:gd name="T74" fmla="*/ 2147483646 w 534"/>
              <a:gd name="T75" fmla="*/ 2147483646 h 1201"/>
              <a:gd name="T76" fmla="*/ 2147483646 w 534"/>
              <a:gd name="T77" fmla="*/ 2147483646 h 1201"/>
              <a:gd name="T78" fmla="*/ 2147483646 w 534"/>
              <a:gd name="T79" fmla="*/ 2147483646 h 1201"/>
              <a:gd name="T80" fmla="*/ 2147483646 w 534"/>
              <a:gd name="T81" fmla="*/ 2147483646 h 1201"/>
              <a:gd name="T82" fmla="*/ 2147483646 w 534"/>
              <a:gd name="T83" fmla="*/ 2147483646 h 1201"/>
              <a:gd name="T84" fmla="*/ 2147483646 w 534"/>
              <a:gd name="T85" fmla="*/ 2147483646 h 1201"/>
              <a:gd name="T86" fmla="*/ 2147483646 w 534"/>
              <a:gd name="T87" fmla="*/ 2147483646 h 1201"/>
              <a:gd name="T88" fmla="*/ 2147483646 w 534"/>
              <a:gd name="T89" fmla="*/ 2147483646 h 1201"/>
              <a:gd name="T90" fmla="*/ 2147483646 w 534"/>
              <a:gd name="T91" fmla="*/ 2147483646 h 1201"/>
              <a:gd name="T92" fmla="*/ 2147483646 w 534"/>
              <a:gd name="T93" fmla="*/ 2147483646 h 12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4"/>
              <a:gd name="T142" fmla="*/ 0 h 1201"/>
              <a:gd name="T143" fmla="*/ 534 w 534"/>
              <a:gd name="T144" fmla="*/ 1201 h 12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4" h="1201">
                <a:moveTo>
                  <a:pt x="319" y="0"/>
                </a:moveTo>
                <a:lnTo>
                  <a:pt x="328" y="59"/>
                </a:lnTo>
                <a:lnTo>
                  <a:pt x="300" y="101"/>
                </a:lnTo>
                <a:lnTo>
                  <a:pt x="260" y="144"/>
                </a:lnTo>
                <a:lnTo>
                  <a:pt x="246" y="186"/>
                </a:lnTo>
                <a:lnTo>
                  <a:pt x="218" y="228"/>
                </a:lnTo>
                <a:lnTo>
                  <a:pt x="205" y="285"/>
                </a:lnTo>
                <a:lnTo>
                  <a:pt x="178" y="327"/>
                </a:lnTo>
                <a:lnTo>
                  <a:pt x="151" y="369"/>
                </a:lnTo>
                <a:lnTo>
                  <a:pt x="123" y="411"/>
                </a:lnTo>
                <a:lnTo>
                  <a:pt x="82" y="454"/>
                </a:lnTo>
                <a:lnTo>
                  <a:pt x="55" y="496"/>
                </a:lnTo>
                <a:lnTo>
                  <a:pt x="13" y="538"/>
                </a:lnTo>
                <a:lnTo>
                  <a:pt x="0" y="594"/>
                </a:lnTo>
                <a:lnTo>
                  <a:pt x="40" y="594"/>
                </a:lnTo>
                <a:lnTo>
                  <a:pt x="82" y="608"/>
                </a:lnTo>
                <a:lnTo>
                  <a:pt x="123" y="623"/>
                </a:lnTo>
                <a:lnTo>
                  <a:pt x="164" y="623"/>
                </a:lnTo>
                <a:lnTo>
                  <a:pt x="205" y="623"/>
                </a:lnTo>
                <a:lnTo>
                  <a:pt x="233" y="679"/>
                </a:lnTo>
                <a:lnTo>
                  <a:pt x="233" y="721"/>
                </a:lnTo>
                <a:lnTo>
                  <a:pt x="233" y="763"/>
                </a:lnTo>
                <a:lnTo>
                  <a:pt x="273" y="792"/>
                </a:lnTo>
                <a:lnTo>
                  <a:pt x="315" y="792"/>
                </a:lnTo>
                <a:lnTo>
                  <a:pt x="355" y="792"/>
                </a:lnTo>
                <a:lnTo>
                  <a:pt x="396" y="792"/>
                </a:lnTo>
                <a:lnTo>
                  <a:pt x="437" y="792"/>
                </a:lnTo>
                <a:lnTo>
                  <a:pt x="451" y="834"/>
                </a:lnTo>
                <a:lnTo>
                  <a:pt x="410" y="848"/>
                </a:lnTo>
                <a:lnTo>
                  <a:pt x="369" y="862"/>
                </a:lnTo>
                <a:lnTo>
                  <a:pt x="328" y="862"/>
                </a:lnTo>
                <a:lnTo>
                  <a:pt x="287" y="862"/>
                </a:lnTo>
                <a:lnTo>
                  <a:pt x="246" y="876"/>
                </a:lnTo>
                <a:lnTo>
                  <a:pt x="233" y="918"/>
                </a:lnTo>
                <a:lnTo>
                  <a:pt x="233" y="961"/>
                </a:lnTo>
                <a:lnTo>
                  <a:pt x="273" y="989"/>
                </a:lnTo>
                <a:lnTo>
                  <a:pt x="246" y="1031"/>
                </a:lnTo>
                <a:lnTo>
                  <a:pt x="218" y="1073"/>
                </a:lnTo>
                <a:lnTo>
                  <a:pt x="205" y="1115"/>
                </a:lnTo>
                <a:lnTo>
                  <a:pt x="233" y="1158"/>
                </a:lnTo>
                <a:lnTo>
                  <a:pt x="273" y="1158"/>
                </a:lnTo>
                <a:lnTo>
                  <a:pt x="315" y="1172"/>
                </a:lnTo>
                <a:lnTo>
                  <a:pt x="355" y="1172"/>
                </a:lnTo>
                <a:lnTo>
                  <a:pt x="396" y="1186"/>
                </a:lnTo>
                <a:lnTo>
                  <a:pt x="437" y="1186"/>
                </a:lnTo>
                <a:lnTo>
                  <a:pt x="492" y="1200"/>
                </a:lnTo>
                <a:lnTo>
                  <a:pt x="533" y="120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2" name="Arc 14"/>
          <p:cNvSpPr>
            <a:spLocks/>
          </p:cNvSpPr>
          <p:nvPr/>
        </p:nvSpPr>
        <p:spPr bwMode="auto">
          <a:xfrm>
            <a:off x="1944688" y="3113088"/>
            <a:ext cx="1206500" cy="749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43" name="Arc 15"/>
          <p:cNvSpPr>
            <a:spLocks/>
          </p:cNvSpPr>
          <p:nvPr/>
        </p:nvSpPr>
        <p:spPr bwMode="auto">
          <a:xfrm>
            <a:off x="1905000" y="3508375"/>
            <a:ext cx="977900" cy="825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913063" y="5259388"/>
            <a:ext cx="0" cy="811212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20975" y="3435350"/>
            <a:ext cx="415925" cy="2419350"/>
            <a:chOff x="1869" y="2256"/>
            <a:chExt cx="294" cy="1524"/>
          </a:xfrm>
        </p:grpSpPr>
        <p:sp>
          <p:nvSpPr>
            <p:cNvPr id="48223" name="AutoShape 18"/>
            <p:cNvSpPr>
              <a:spLocks noChangeArrowheads="1"/>
            </p:cNvSpPr>
            <p:nvPr/>
          </p:nvSpPr>
          <p:spPr bwMode="auto">
            <a:xfrm rot="-2040000">
              <a:off x="2064" y="2632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4" name="AutoShape 19"/>
            <p:cNvSpPr>
              <a:spLocks noChangeArrowheads="1"/>
            </p:cNvSpPr>
            <p:nvPr/>
          </p:nvSpPr>
          <p:spPr bwMode="auto">
            <a:xfrm rot="-2040000">
              <a:off x="2057" y="2876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5" name="AutoShape 20"/>
            <p:cNvSpPr>
              <a:spLocks noChangeArrowheads="1"/>
            </p:cNvSpPr>
            <p:nvPr/>
          </p:nvSpPr>
          <p:spPr bwMode="auto">
            <a:xfrm rot="-2040000">
              <a:off x="2057" y="3544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6" name="AutoShape 21"/>
            <p:cNvSpPr>
              <a:spLocks noChangeArrowheads="1"/>
            </p:cNvSpPr>
            <p:nvPr/>
          </p:nvSpPr>
          <p:spPr bwMode="auto">
            <a:xfrm rot="-2040000">
              <a:off x="1869" y="2256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7" name="AutoShape 22"/>
            <p:cNvSpPr>
              <a:spLocks noChangeArrowheads="1"/>
            </p:cNvSpPr>
            <p:nvPr/>
          </p:nvSpPr>
          <p:spPr bwMode="auto">
            <a:xfrm rot="-2040000">
              <a:off x="2064" y="2392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228" name="AutoShape 23"/>
            <p:cNvSpPr>
              <a:spLocks noChangeArrowheads="1"/>
            </p:cNvSpPr>
            <p:nvPr/>
          </p:nvSpPr>
          <p:spPr bwMode="auto">
            <a:xfrm rot="-2040000">
              <a:off x="2064" y="3740"/>
              <a:ext cx="99" cy="40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48146" name="Freeform 24"/>
          <p:cNvSpPr>
            <a:spLocks/>
          </p:cNvSpPr>
          <p:nvPr/>
        </p:nvSpPr>
        <p:spPr bwMode="auto">
          <a:xfrm>
            <a:off x="2732088" y="3321050"/>
            <a:ext cx="522287" cy="438150"/>
          </a:xfrm>
          <a:custGeom>
            <a:avLst/>
            <a:gdLst>
              <a:gd name="T0" fmla="*/ 0 w 370"/>
              <a:gd name="T1" fmla="*/ 2147483646 h 276"/>
              <a:gd name="T2" fmla="*/ 2147483646 w 370"/>
              <a:gd name="T3" fmla="*/ 2147483646 h 276"/>
              <a:gd name="T4" fmla="*/ 2147483646 w 370"/>
              <a:gd name="T5" fmla="*/ 2147483646 h 276"/>
              <a:gd name="T6" fmla="*/ 2147483646 w 370"/>
              <a:gd name="T7" fmla="*/ 2147483646 h 276"/>
              <a:gd name="T8" fmla="*/ 2147483646 w 370"/>
              <a:gd name="T9" fmla="*/ 2147483646 h 276"/>
              <a:gd name="T10" fmla="*/ 2147483646 w 370"/>
              <a:gd name="T11" fmla="*/ 2147483646 h 276"/>
              <a:gd name="T12" fmla="*/ 2147483646 w 370"/>
              <a:gd name="T13" fmla="*/ 2147483646 h 276"/>
              <a:gd name="T14" fmla="*/ 2147483646 w 370"/>
              <a:gd name="T15" fmla="*/ 2147483646 h 276"/>
              <a:gd name="T16" fmla="*/ 2147483646 w 370"/>
              <a:gd name="T17" fmla="*/ 2147483646 h 276"/>
              <a:gd name="T18" fmla="*/ 2147483646 w 370"/>
              <a:gd name="T19" fmla="*/ 2147483646 h 276"/>
              <a:gd name="T20" fmla="*/ 2147483646 w 370"/>
              <a:gd name="T21" fmla="*/ 2147483646 h 276"/>
              <a:gd name="T22" fmla="*/ 2147483646 w 370"/>
              <a:gd name="T23" fmla="*/ 0 h 276"/>
              <a:gd name="T24" fmla="*/ 2147483646 w 370"/>
              <a:gd name="T25" fmla="*/ 0 h 276"/>
              <a:gd name="T26" fmla="*/ 2147483646 w 370"/>
              <a:gd name="T27" fmla="*/ 2147483646 h 276"/>
              <a:gd name="T28" fmla="*/ 2147483646 w 370"/>
              <a:gd name="T29" fmla="*/ 2147483646 h 276"/>
              <a:gd name="T30" fmla="*/ 2147483646 w 370"/>
              <a:gd name="T31" fmla="*/ 2147483646 h 276"/>
              <a:gd name="T32" fmla="*/ 2147483646 w 370"/>
              <a:gd name="T33" fmla="*/ 2147483646 h 276"/>
              <a:gd name="T34" fmla="*/ 2147483646 w 370"/>
              <a:gd name="T35" fmla="*/ 2147483646 h 276"/>
              <a:gd name="T36" fmla="*/ 2147483646 w 370"/>
              <a:gd name="T37" fmla="*/ 2147483646 h 276"/>
              <a:gd name="T38" fmla="*/ 2147483646 w 370"/>
              <a:gd name="T39" fmla="*/ 2147483646 h 276"/>
              <a:gd name="T40" fmla="*/ 2147483646 w 370"/>
              <a:gd name="T41" fmla="*/ 2147483646 h 276"/>
              <a:gd name="T42" fmla="*/ 2147483646 w 370"/>
              <a:gd name="T43" fmla="*/ 2147483646 h 2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0"/>
              <a:gd name="T67" fmla="*/ 0 h 276"/>
              <a:gd name="T68" fmla="*/ 370 w 370"/>
              <a:gd name="T69" fmla="*/ 276 h 2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0" h="276">
                <a:moveTo>
                  <a:pt x="0" y="275"/>
                </a:moveTo>
                <a:lnTo>
                  <a:pt x="4" y="254"/>
                </a:lnTo>
                <a:lnTo>
                  <a:pt x="4" y="226"/>
                </a:lnTo>
                <a:lnTo>
                  <a:pt x="4" y="189"/>
                </a:lnTo>
                <a:lnTo>
                  <a:pt x="4" y="152"/>
                </a:lnTo>
                <a:lnTo>
                  <a:pt x="8" y="115"/>
                </a:lnTo>
                <a:lnTo>
                  <a:pt x="15" y="78"/>
                </a:lnTo>
                <a:lnTo>
                  <a:pt x="26" y="49"/>
                </a:lnTo>
                <a:lnTo>
                  <a:pt x="41" y="29"/>
                </a:lnTo>
                <a:lnTo>
                  <a:pt x="63" y="16"/>
                </a:lnTo>
                <a:lnTo>
                  <a:pt x="92" y="8"/>
                </a:lnTo>
                <a:lnTo>
                  <a:pt x="122" y="0"/>
                </a:lnTo>
                <a:lnTo>
                  <a:pt x="159" y="0"/>
                </a:lnTo>
                <a:lnTo>
                  <a:pt x="225" y="4"/>
                </a:lnTo>
                <a:lnTo>
                  <a:pt x="255" y="12"/>
                </a:lnTo>
                <a:lnTo>
                  <a:pt x="280" y="20"/>
                </a:lnTo>
                <a:lnTo>
                  <a:pt x="299" y="33"/>
                </a:lnTo>
                <a:lnTo>
                  <a:pt x="314" y="49"/>
                </a:lnTo>
                <a:lnTo>
                  <a:pt x="339" y="90"/>
                </a:lnTo>
                <a:lnTo>
                  <a:pt x="354" y="131"/>
                </a:lnTo>
                <a:lnTo>
                  <a:pt x="362" y="152"/>
                </a:lnTo>
                <a:lnTo>
                  <a:pt x="369" y="164"/>
                </a:lnTo>
              </a:path>
            </a:pathLst>
          </a:custGeom>
          <a:noFill/>
          <a:ln w="381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065338" y="3028950"/>
            <a:ext cx="1814512" cy="2590800"/>
            <a:chOff x="1464" y="2108"/>
            <a:chExt cx="1286" cy="1632"/>
          </a:xfrm>
          <a:solidFill>
            <a:srgbClr val="FFFF66"/>
          </a:solidFill>
        </p:grpSpPr>
        <p:grpSp>
          <p:nvGrpSpPr>
            <p:cNvPr id="42080" name="Group 27"/>
            <p:cNvGrpSpPr>
              <a:grpSpLocks/>
            </p:cNvGrpSpPr>
            <p:nvPr/>
          </p:nvGrpSpPr>
          <p:grpSpPr bwMode="auto">
            <a:xfrm>
              <a:off x="2543" y="3460"/>
              <a:ext cx="207" cy="136"/>
              <a:chOff x="2543" y="3460"/>
              <a:chExt cx="207" cy="136"/>
            </a:xfrm>
            <a:grpFill/>
          </p:grpSpPr>
          <p:sp>
            <p:nvSpPr>
              <p:cNvPr id="42093" name="AutoShape 28"/>
              <p:cNvSpPr>
                <a:spLocks noChangeArrowheads="1"/>
              </p:cNvSpPr>
              <p:nvPr/>
            </p:nvSpPr>
            <p:spPr bwMode="auto">
              <a:xfrm rot="-2040000">
                <a:off x="2651" y="3460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  <p:sp>
            <p:nvSpPr>
              <p:cNvPr id="42094" name="AutoShape 29"/>
              <p:cNvSpPr>
                <a:spLocks noChangeArrowheads="1"/>
              </p:cNvSpPr>
              <p:nvPr/>
            </p:nvSpPr>
            <p:spPr bwMode="auto">
              <a:xfrm rot="-2040000">
                <a:off x="2543" y="3556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</p:grpSp>
        <p:grpSp>
          <p:nvGrpSpPr>
            <p:cNvPr id="42081" name="Group 30"/>
            <p:cNvGrpSpPr>
              <a:grpSpLocks/>
            </p:cNvGrpSpPr>
            <p:nvPr/>
          </p:nvGrpSpPr>
          <p:grpSpPr bwMode="auto">
            <a:xfrm>
              <a:off x="1829" y="2744"/>
              <a:ext cx="142" cy="424"/>
              <a:chOff x="1829" y="2744"/>
              <a:chExt cx="142" cy="424"/>
            </a:xfrm>
            <a:grpFill/>
          </p:grpSpPr>
          <p:sp>
            <p:nvSpPr>
              <p:cNvPr id="42090" name="AutoShape 31"/>
              <p:cNvSpPr>
                <a:spLocks noChangeArrowheads="1"/>
              </p:cNvSpPr>
              <p:nvPr/>
            </p:nvSpPr>
            <p:spPr bwMode="auto">
              <a:xfrm>
                <a:off x="1869" y="2936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  <p:sp>
            <p:nvSpPr>
              <p:cNvPr id="42091" name="AutoShape 32"/>
              <p:cNvSpPr>
                <a:spLocks noChangeArrowheads="1"/>
              </p:cNvSpPr>
              <p:nvPr/>
            </p:nvSpPr>
            <p:spPr bwMode="auto">
              <a:xfrm>
                <a:off x="1829" y="2744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  <p:sp>
            <p:nvSpPr>
              <p:cNvPr id="42092" name="AutoShape 33"/>
              <p:cNvSpPr>
                <a:spLocks noChangeArrowheads="1"/>
              </p:cNvSpPr>
              <p:nvPr/>
            </p:nvSpPr>
            <p:spPr bwMode="auto">
              <a:xfrm>
                <a:off x="1872" y="3128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</p:grpSp>
        <p:grpSp>
          <p:nvGrpSpPr>
            <p:cNvPr id="42082" name="Group 34"/>
            <p:cNvGrpSpPr>
              <a:grpSpLocks/>
            </p:cNvGrpSpPr>
            <p:nvPr/>
          </p:nvGrpSpPr>
          <p:grpSpPr bwMode="auto">
            <a:xfrm>
              <a:off x="1949" y="3316"/>
              <a:ext cx="499" cy="424"/>
              <a:chOff x="1949" y="3316"/>
              <a:chExt cx="499" cy="424"/>
            </a:xfrm>
            <a:grpFill/>
          </p:grpSpPr>
          <p:sp>
            <p:nvSpPr>
              <p:cNvPr id="42086" name="AutoShape 35"/>
              <p:cNvSpPr>
                <a:spLocks noChangeArrowheads="1"/>
              </p:cNvSpPr>
              <p:nvPr/>
            </p:nvSpPr>
            <p:spPr bwMode="auto">
              <a:xfrm>
                <a:off x="2165" y="3604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  <p:sp>
            <p:nvSpPr>
              <p:cNvPr id="42087" name="AutoShape 36"/>
              <p:cNvSpPr>
                <a:spLocks noChangeArrowheads="1"/>
              </p:cNvSpPr>
              <p:nvPr/>
            </p:nvSpPr>
            <p:spPr bwMode="auto">
              <a:xfrm>
                <a:off x="1949" y="3316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  <p:sp>
            <p:nvSpPr>
              <p:cNvPr id="42088" name="AutoShape 37"/>
              <p:cNvSpPr>
                <a:spLocks noChangeArrowheads="1"/>
              </p:cNvSpPr>
              <p:nvPr/>
            </p:nvSpPr>
            <p:spPr bwMode="auto">
              <a:xfrm>
                <a:off x="2061" y="3464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  <p:sp>
            <p:nvSpPr>
              <p:cNvPr id="42089" name="AutoShape 38"/>
              <p:cNvSpPr>
                <a:spLocks noChangeArrowheads="1"/>
              </p:cNvSpPr>
              <p:nvPr/>
            </p:nvSpPr>
            <p:spPr bwMode="auto">
              <a:xfrm>
                <a:off x="2349" y="3700"/>
                <a:ext cx="99" cy="40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pt-BR" altLang="pt-BR" sz="1800" smtClean="0">
                  <a:latin typeface="Garamond" pitchFamily="18" charset="0"/>
                </a:endParaRPr>
              </a:p>
            </p:txBody>
          </p:sp>
        </p:grpSp>
        <p:sp>
          <p:nvSpPr>
            <p:cNvPr id="42083" name="AutoShape 39"/>
            <p:cNvSpPr>
              <a:spLocks noChangeArrowheads="1"/>
            </p:cNvSpPr>
            <p:nvPr/>
          </p:nvSpPr>
          <p:spPr bwMode="auto">
            <a:xfrm>
              <a:off x="1685" y="2291"/>
              <a:ext cx="99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pt-BR" altLang="pt-BR" sz="1800" smtClean="0">
                <a:latin typeface="Garamond" pitchFamily="18" charset="0"/>
              </a:endParaRPr>
            </a:p>
          </p:txBody>
        </p:sp>
        <p:sp>
          <p:nvSpPr>
            <p:cNvPr id="42084" name="AutoShape 40"/>
            <p:cNvSpPr>
              <a:spLocks noChangeArrowheads="1"/>
            </p:cNvSpPr>
            <p:nvPr/>
          </p:nvSpPr>
          <p:spPr bwMode="auto">
            <a:xfrm>
              <a:off x="1464" y="2108"/>
              <a:ext cx="99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pt-BR" altLang="pt-BR" sz="1800" smtClean="0">
                <a:latin typeface="Garamond" pitchFamily="18" charset="0"/>
              </a:endParaRPr>
            </a:p>
          </p:txBody>
        </p:sp>
        <p:sp>
          <p:nvSpPr>
            <p:cNvPr id="42085" name="AutoShape 41"/>
            <p:cNvSpPr>
              <a:spLocks noChangeArrowheads="1"/>
            </p:cNvSpPr>
            <p:nvPr/>
          </p:nvSpPr>
          <p:spPr bwMode="auto">
            <a:xfrm>
              <a:off x="1843" y="2555"/>
              <a:ext cx="99" cy="40"/>
            </a:xfrm>
            <a:prstGeom prst="star16">
              <a:avLst>
                <a:gd name="adj" fmla="val 37500"/>
              </a:avLst>
            </a:prstGeom>
            <a:grpFill/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pt-BR" altLang="pt-BR" sz="1800" smtClean="0">
                <a:latin typeface="Garamond" pitchFamily="18" charset="0"/>
              </a:endParaRPr>
            </a:p>
          </p:txBody>
        </p:sp>
      </p:grpSp>
      <p:sp>
        <p:nvSpPr>
          <p:cNvPr id="48148" name="Rectangle 42"/>
          <p:cNvSpPr>
            <a:spLocks noChangeArrowheads="1"/>
          </p:cNvSpPr>
          <p:nvPr/>
        </p:nvSpPr>
        <p:spPr bwMode="auto">
          <a:xfrm>
            <a:off x="381000" y="1219200"/>
            <a:ext cx="3080973" cy="90229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latin typeface="+mn-lt"/>
              </a:rPr>
              <a:t>Aspiração dos núcleos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latin typeface="+mn-lt"/>
              </a:rPr>
              <a:t>secos de gotículas</a:t>
            </a:r>
          </a:p>
        </p:txBody>
      </p:sp>
      <p:sp>
        <p:nvSpPr>
          <p:cNvPr id="48150" name="Freeform 44"/>
          <p:cNvSpPr>
            <a:spLocks/>
          </p:cNvSpPr>
          <p:nvPr/>
        </p:nvSpPr>
        <p:spPr bwMode="auto">
          <a:xfrm>
            <a:off x="3352800" y="5029200"/>
            <a:ext cx="395288" cy="369888"/>
          </a:xfrm>
          <a:custGeom>
            <a:avLst/>
            <a:gdLst>
              <a:gd name="T0" fmla="*/ 2147483646 w 280"/>
              <a:gd name="T1" fmla="*/ 0 h 233"/>
              <a:gd name="T2" fmla="*/ 0 w 280"/>
              <a:gd name="T3" fmla="*/ 2147483646 h 233"/>
              <a:gd name="T4" fmla="*/ 0 60000 65536"/>
              <a:gd name="T5" fmla="*/ 0 60000 65536"/>
              <a:gd name="T6" fmla="*/ 0 w 280"/>
              <a:gd name="T7" fmla="*/ 0 h 233"/>
              <a:gd name="T8" fmla="*/ 280 w 280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0" h="233">
                <a:moveTo>
                  <a:pt x="279" y="0"/>
                </a:moveTo>
                <a:lnTo>
                  <a:pt x="0" y="232"/>
                </a:lnTo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51" name="Line 45"/>
          <p:cNvSpPr>
            <a:spLocks noChangeShapeType="1"/>
          </p:cNvSpPr>
          <p:nvPr/>
        </p:nvSpPr>
        <p:spPr bwMode="auto">
          <a:xfrm flipH="1">
            <a:off x="3494088" y="5259388"/>
            <a:ext cx="404812" cy="3540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52" name="Freeform 46"/>
          <p:cNvSpPr>
            <a:spLocks/>
          </p:cNvSpPr>
          <p:nvPr/>
        </p:nvSpPr>
        <p:spPr bwMode="auto">
          <a:xfrm>
            <a:off x="3784600" y="5118100"/>
            <a:ext cx="268288" cy="238125"/>
          </a:xfrm>
          <a:custGeom>
            <a:avLst/>
            <a:gdLst>
              <a:gd name="T0" fmla="*/ 2147483646 w 190"/>
              <a:gd name="T1" fmla="*/ 0 h 150"/>
              <a:gd name="T2" fmla="*/ 2147483646 w 190"/>
              <a:gd name="T3" fmla="*/ 2147483646 h 150"/>
              <a:gd name="T4" fmla="*/ 0 w 190"/>
              <a:gd name="T5" fmla="*/ 2147483646 h 150"/>
              <a:gd name="T6" fmla="*/ 0 60000 65536"/>
              <a:gd name="T7" fmla="*/ 0 60000 65536"/>
              <a:gd name="T8" fmla="*/ 0 60000 65536"/>
              <a:gd name="T9" fmla="*/ 0 w 190"/>
              <a:gd name="T10" fmla="*/ 0 h 150"/>
              <a:gd name="T11" fmla="*/ 190 w 19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50">
                <a:moveTo>
                  <a:pt x="189" y="0"/>
                </a:moveTo>
                <a:lnTo>
                  <a:pt x="189" y="2"/>
                </a:lnTo>
                <a:lnTo>
                  <a:pt x="0" y="149"/>
                </a:lnTo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116263" y="1268760"/>
            <a:ext cx="5422575" cy="5129213"/>
            <a:chOff x="1963" y="752"/>
            <a:chExt cx="3479" cy="3231"/>
          </a:xfrm>
        </p:grpSpPr>
        <p:sp>
          <p:nvSpPr>
            <p:cNvPr id="48165" name="Line 48"/>
            <p:cNvSpPr>
              <a:spLocks noChangeShapeType="1"/>
            </p:cNvSpPr>
            <p:nvPr/>
          </p:nvSpPr>
          <p:spPr bwMode="auto">
            <a:xfrm flipH="1">
              <a:off x="2110" y="3784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6" name="Line 49"/>
            <p:cNvSpPr>
              <a:spLocks noChangeShapeType="1"/>
            </p:cNvSpPr>
            <p:nvPr/>
          </p:nvSpPr>
          <p:spPr bwMode="auto">
            <a:xfrm flipH="1" flipV="1">
              <a:off x="2201" y="3537"/>
              <a:ext cx="207" cy="25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7" name="Freeform 50"/>
            <p:cNvSpPr>
              <a:spLocks/>
            </p:cNvSpPr>
            <p:nvPr/>
          </p:nvSpPr>
          <p:spPr bwMode="auto">
            <a:xfrm>
              <a:off x="2342" y="3072"/>
              <a:ext cx="134" cy="113"/>
            </a:xfrm>
            <a:custGeom>
              <a:avLst/>
              <a:gdLst>
                <a:gd name="T0" fmla="*/ 36 w 151"/>
                <a:gd name="T1" fmla="*/ 0 h 113"/>
                <a:gd name="T2" fmla="*/ 0 w 151"/>
                <a:gd name="T3" fmla="*/ 112 h 113"/>
                <a:gd name="T4" fmla="*/ 0 60000 65536"/>
                <a:gd name="T5" fmla="*/ 0 60000 65536"/>
                <a:gd name="T6" fmla="*/ 0 w 151"/>
                <a:gd name="T7" fmla="*/ 0 h 113"/>
                <a:gd name="T8" fmla="*/ 151 w 151"/>
                <a:gd name="T9" fmla="*/ 113 h 1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1" h="113">
                  <a:moveTo>
                    <a:pt x="150" y="0"/>
                  </a:moveTo>
                  <a:lnTo>
                    <a:pt x="0" y="112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68" name="Rectangle 51"/>
            <p:cNvSpPr>
              <a:spLocks noChangeArrowheads="1"/>
            </p:cNvSpPr>
            <p:nvPr/>
          </p:nvSpPr>
          <p:spPr bwMode="auto">
            <a:xfrm>
              <a:off x="2361" y="3413"/>
              <a:ext cx="3081" cy="5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pt-BR" sz="2400" dirty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pt-BR" altLang="pt-BR" sz="2400" dirty="0">
                  <a:latin typeface="+mn-lt"/>
                </a:rPr>
                <a:t>Eliminação de grumos com muitos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pt-BR" sz="2400" dirty="0">
                  <a:latin typeface="+mn-lt"/>
                </a:rPr>
                <a:t>   bacilos pelo sistema muco-ciliar</a:t>
              </a:r>
              <a:r>
                <a:rPr lang="pt-BR" altLang="pt-BR" sz="2400" dirty="0">
                  <a:solidFill>
                    <a:schemeClr val="bg1"/>
                  </a:solidFill>
                  <a:latin typeface="+mn-lt"/>
                </a:rPr>
                <a:t>.</a:t>
              </a:r>
              <a:endParaRPr lang="pt-BR" altLang="pt-BR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169" name="Freeform 52"/>
            <p:cNvSpPr>
              <a:spLocks/>
            </p:cNvSpPr>
            <p:nvPr/>
          </p:nvSpPr>
          <p:spPr bwMode="auto">
            <a:xfrm rot="-2739576">
              <a:off x="2951" y="1561"/>
              <a:ext cx="2034" cy="448"/>
            </a:xfrm>
            <a:custGeom>
              <a:avLst/>
              <a:gdLst>
                <a:gd name="T0" fmla="*/ 88 w 2034"/>
                <a:gd name="T1" fmla="*/ 80 h 504"/>
                <a:gd name="T2" fmla="*/ 88 w 2034"/>
                <a:gd name="T3" fmla="*/ 67 h 504"/>
                <a:gd name="T4" fmla="*/ 184 w 2034"/>
                <a:gd name="T5" fmla="*/ 67 h 504"/>
                <a:gd name="T6" fmla="*/ 200 w 2034"/>
                <a:gd name="T7" fmla="*/ 60 h 504"/>
                <a:gd name="T8" fmla="*/ 200 w 2034"/>
                <a:gd name="T9" fmla="*/ 104 h 504"/>
                <a:gd name="T10" fmla="*/ 280 w 2034"/>
                <a:gd name="T11" fmla="*/ 67 h 504"/>
                <a:gd name="T12" fmla="*/ 344 w 2034"/>
                <a:gd name="T13" fmla="*/ 82 h 504"/>
                <a:gd name="T14" fmla="*/ 376 w 2034"/>
                <a:gd name="T15" fmla="*/ 37 h 504"/>
                <a:gd name="T16" fmla="*/ 409 w 2034"/>
                <a:gd name="T17" fmla="*/ 29 h 504"/>
                <a:gd name="T18" fmla="*/ 442 w 2034"/>
                <a:gd name="T19" fmla="*/ 68 h 504"/>
                <a:gd name="T20" fmla="*/ 392 w 2034"/>
                <a:gd name="T21" fmla="*/ 101 h 504"/>
                <a:gd name="T22" fmla="*/ 512 w 2034"/>
                <a:gd name="T23" fmla="*/ 62 h 504"/>
                <a:gd name="T24" fmla="*/ 424 w 2034"/>
                <a:gd name="T25" fmla="*/ 8 h 504"/>
                <a:gd name="T26" fmla="*/ 520 w 2034"/>
                <a:gd name="T27" fmla="*/ 89 h 504"/>
                <a:gd name="T28" fmla="*/ 553 w 2034"/>
                <a:gd name="T29" fmla="*/ 98 h 504"/>
                <a:gd name="T30" fmla="*/ 656 w 2034"/>
                <a:gd name="T31" fmla="*/ 60 h 504"/>
                <a:gd name="T32" fmla="*/ 640 w 2034"/>
                <a:gd name="T33" fmla="*/ 18 h 504"/>
                <a:gd name="T34" fmla="*/ 696 w 2034"/>
                <a:gd name="T35" fmla="*/ 47 h 504"/>
                <a:gd name="T36" fmla="*/ 658 w 2034"/>
                <a:gd name="T37" fmla="*/ 100 h 504"/>
                <a:gd name="T38" fmla="*/ 790 w 2034"/>
                <a:gd name="T39" fmla="*/ 68 h 504"/>
                <a:gd name="T40" fmla="*/ 754 w 2034"/>
                <a:gd name="T41" fmla="*/ 14 h 504"/>
                <a:gd name="T42" fmla="*/ 823 w 2034"/>
                <a:gd name="T43" fmla="*/ 23 h 504"/>
                <a:gd name="T44" fmla="*/ 835 w 2034"/>
                <a:gd name="T45" fmla="*/ 77 h 504"/>
                <a:gd name="T46" fmla="*/ 832 w 2034"/>
                <a:gd name="T47" fmla="*/ 103 h 504"/>
                <a:gd name="T48" fmla="*/ 901 w 2034"/>
                <a:gd name="T49" fmla="*/ 86 h 504"/>
                <a:gd name="T50" fmla="*/ 883 w 2034"/>
                <a:gd name="T51" fmla="*/ 10 h 504"/>
                <a:gd name="T52" fmla="*/ 979 w 2034"/>
                <a:gd name="T53" fmla="*/ 101 h 504"/>
                <a:gd name="T54" fmla="*/ 1000 w 2034"/>
                <a:gd name="T55" fmla="*/ 100 h 504"/>
                <a:gd name="T56" fmla="*/ 1021 w 2034"/>
                <a:gd name="T57" fmla="*/ 58 h 504"/>
                <a:gd name="T58" fmla="*/ 1066 w 2034"/>
                <a:gd name="T59" fmla="*/ 98 h 504"/>
                <a:gd name="T60" fmla="*/ 1144 w 2034"/>
                <a:gd name="T61" fmla="*/ 72 h 504"/>
                <a:gd name="T62" fmla="*/ 1204 w 2034"/>
                <a:gd name="T63" fmla="*/ 79 h 504"/>
                <a:gd name="T64" fmla="*/ 1243 w 2034"/>
                <a:gd name="T65" fmla="*/ 91 h 504"/>
                <a:gd name="T66" fmla="*/ 1280 w 2034"/>
                <a:gd name="T67" fmla="*/ 70 h 504"/>
                <a:gd name="T68" fmla="*/ 1352 w 2034"/>
                <a:gd name="T69" fmla="*/ 104 h 504"/>
                <a:gd name="T70" fmla="*/ 1368 w 2034"/>
                <a:gd name="T71" fmla="*/ 10 h 504"/>
                <a:gd name="T72" fmla="*/ 1408 w 2034"/>
                <a:gd name="T73" fmla="*/ 14 h 504"/>
                <a:gd name="T74" fmla="*/ 1432 w 2034"/>
                <a:gd name="T75" fmla="*/ 80 h 504"/>
                <a:gd name="T76" fmla="*/ 1424 w 2034"/>
                <a:gd name="T77" fmla="*/ 104 h 504"/>
                <a:gd name="T78" fmla="*/ 1464 w 2034"/>
                <a:gd name="T79" fmla="*/ 6 h 504"/>
                <a:gd name="T80" fmla="*/ 1560 w 2034"/>
                <a:gd name="T81" fmla="*/ 53 h 504"/>
                <a:gd name="T82" fmla="*/ 1512 w 2034"/>
                <a:gd name="T83" fmla="*/ 104 h 504"/>
                <a:gd name="T84" fmla="*/ 1648 w 2034"/>
                <a:gd name="T85" fmla="*/ 76 h 504"/>
                <a:gd name="T86" fmla="*/ 1696 w 2034"/>
                <a:gd name="T87" fmla="*/ 46 h 504"/>
                <a:gd name="T88" fmla="*/ 1648 w 2034"/>
                <a:gd name="T89" fmla="*/ 108 h 504"/>
                <a:gd name="T90" fmla="*/ 1752 w 2034"/>
                <a:gd name="T91" fmla="*/ 28 h 504"/>
                <a:gd name="T92" fmla="*/ 1752 w 2034"/>
                <a:gd name="T93" fmla="*/ 16 h 504"/>
                <a:gd name="T94" fmla="*/ 1744 w 2034"/>
                <a:gd name="T95" fmla="*/ 104 h 504"/>
                <a:gd name="T96" fmla="*/ 1840 w 2034"/>
                <a:gd name="T97" fmla="*/ 62 h 504"/>
                <a:gd name="T98" fmla="*/ 1894 w 2034"/>
                <a:gd name="T99" fmla="*/ 110 h 504"/>
                <a:gd name="T100" fmla="*/ 1904 w 2034"/>
                <a:gd name="T101" fmla="*/ 67 h 504"/>
                <a:gd name="T102" fmla="*/ 1952 w 2034"/>
                <a:gd name="T103" fmla="*/ 104 h 504"/>
                <a:gd name="T104" fmla="*/ 2016 w 2034"/>
                <a:gd name="T105" fmla="*/ 76 h 504"/>
                <a:gd name="T106" fmla="*/ 1912 w 2034"/>
                <a:gd name="T107" fmla="*/ 118 h 504"/>
                <a:gd name="T108" fmla="*/ 16 w 2034"/>
                <a:gd name="T109" fmla="*/ 104 h 5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34"/>
                <a:gd name="T166" fmla="*/ 0 h 504"/>
                <a:gd name="T167" fmla="*/ 2034 w 2034"/>
                <a:gd name="T168" fmla="*/ 504 h 5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34" h="504">
                  <a:moveTo>
                    <a:pt x="16" y="424"/>
                  </a:moveTo>
                  <a:cubicBezTo>
                    <a:pt x="32" y="377"/>
                    <a:pt x="12" y="420"/>
                    <a:pt x="48" y="384"/>
                  </a:cubicBezTo>
                  <a:cubicBezTo>
                    <a:pt x="58" y="374"/>
                    <a:pt x="79" y="342"/>
                    <a:pt x="88" y="328"/>
                  </a:cubicBezTo>
                  <a:cubicBezTo>
                    <a:pt x="74" y="286"/>
                    <a:pt x="89" y="320"/>
                    <a:pt x="56" y="280"/>
                  </a:cubicBezTo>
                  <a:cubicBezTo>
                    <a:pt x="50" y="273"/>
                    <a:pt x="31" y="258"/>
                    <a:pt x="40" y="256"/>
                  </a:cubicBezTo>
                  <a:cubicBezTo>
                    <a:pt x="56" y="252"/>
                    <a:pt x="88" y="272"/>
                    <a:pt x="88" y="272"/>
                  </a:cubicBezTo>
                  <a:cubicBezTo>
                    <a:pt x="137" y="321"/>
                    <a:pt x="127" y="369"/>
                    <a:pt x="80" y="416"/>
                  </a:cubicBezTo>
                  <a:cubicBezTo>
                    <a:pt x="115" y="428"/>
                    <a:pt x="131" y="412"/>
                    <a:pt x="160" y="392"/>
                  </a:cubicBezTo>
                  <a:cubicBezTo>
                    <a:pt x="195" y="340"/>
                    <a:pt x="208" y="343"/>
                    <a:pt x="184" y="272"/>
                  </a:cubicBezTo>
                  <a:cubicBezTo>
                    <a:pt x="180" y="261"/>
                    <a:pt x="169" y="254"/>
                    <a:pt x="160" y="248"/>
                  </a:cubicBezTo>
                  <a:cubicBezTo>
                    <a:pt x="153" y="243"/>
                    <a:pt x="128" y="240"/>
                    <a:pt x="136" y="240"/>
                  </a:cubicBezTo>
                  <a:cubicBezTo>
                    <a:pt x="157" y="240"/>
                    <a:pt x="179" y="245"/>
                    <a:pt x="200" y="248"/>
                  </a:cubicBezTo>
                  <a:cubicBezTo>
                    <a:pt x="261" y="268"/>
                    <a:pt x="240" y="327"/>
                    <a:pt x="232" y="384"/>
                  </a:cubicBezTo>
                  <a:cubicBezTo>
                    <a:pt x="231" y="392"/>
                    <a:pt x="229" y="401"/>
                    <a:pt x="224" y="408"/>
                  </a:cubicBezTo>
                  <a:cubicBezTo>
                    <a:pt x="218" y="416"/>
                    <a:pt x="193" y="417"/>
                    <a:pt x="200" y="424"/>
                  </a:cubicBezTo>
                  <a:cubicBezTo>
                    <a:pt x="208" y="432"/>
                    <a:pt x="221" y="419"/>
                    <a:pt x="232" y="416"/>
                  </a:cubicBezTo>
                  <a:cubicBezTo>
                    <a:pt x="276" y="387"/>
                    <a:pt x="288" y="384"/>
                    <a:pt x="304" y="336"/>
                  </a:cubicBezTo>
                  <a:cubicBezTo>
                    <a:pt x="298" y="307"/>
                    <a:pt x="301" y="293"/>
                    <a:pt x="280" y="272"/>
                  </a:cubicBezTo>
                  <a:cubicBezTo>
                    <a:pt x="273" y="265"/>
                    <a:pt x="249" y="263"/>
                    <a:pt x="256" y="256"/>
                  </a:cubicBezTo>
                  <a:cubicBezTo>
                    <a:pt x="259" y="253"/>
                    <a:pt x="306" y="270"/>
                    <a:pt x="312" y="272"/>
                  </a:cubicBezTo>
                  <a:cubicBezTo>
                    <a:pt x="323" y="293"/>
                    <a:pt x="333" y="315"/>
                    <a:pt x="344" y="336"/>
                  </a:cubicBezTo>
                  <a:cubicBezTo>
                    <a:pt x="364" y="375"/>
                    <a:pt x="288" y="434"/>
                    <a:pt x="352" y="392"/>
                  </a:cubicBezTo>
                  <a:cubicBezTo>
                    <a:pt x="391" y="334"/>
                    <a:pt x="369" y="349"/>
                    <a:pt x="394" y="300"/>
                  </a:cubicBezTo>
                  <a:cubicBezTo>
                    <a:pt x="405" y="215"/>
                    <a:pt x="403" y="219"/>
                    <a:pt x="376" y="156"/>
                  </a:cubicBezTo>
                  <a:cubicBezTo>
                    <a:pt x="355" y="108"/>
                    <a:pt x="316" y="78"/>
                    <a:pt x="313" y="42"/>
                  </a:cubicBezTo>
                  <a:cubicBezTo>
                    <a:pt x="324" y="58"/>
                    <a:pt x="373" y="66"/>
                    <a:pt x="379" y="84"/>
                  </a:cubicBezTo>
                  <a:cubicBezTo>
                    <a:pt x="384" y="100"/>
                    <a:pt x="400" y="109"/>
                    <a:pt x="409" y="123"/>
                  </a:cubicBezTo>
                  <a:cubicBezTo>
                    <a:pt x="427" y="149"/>
                    <a:pt x="422" y="151"/>
                    <a:pt x="430" y="180"/>
                  </a:cubicBezTo>
                  <a:cubicBezTo>
                    <a:pt x="433" y="191"/>
                    <a:pt x="442" y="220"/>
                    <a:pt x="445" y="231"/>
                  </a:cubicBezTo>
                  <a:cubicBezTo>
                    <a:pt x="450" y="247"/>
                    <a:pt x="442" y="282"/>
                    <a:pt x="442" y="282"/>
                  </a:cubicBezTo>
                  <a:cubicBezTo>
                    <a:pt x="439" y="314"/>
                    <a:pt x="420" y="336"/>
                    <a:pt x="416" y="368"/>
                  </a:cubicBezTo>
                  <a:cubicBezTo>
                    <a:pt x="415" y="376"/>
                    <a:pt x="412" y="384"/>
                    <a:pt x="408" y="392"/>
                  </a:cubicBezTo>
                  <a:cubicBezTo>
                    <a:pt x="404" y="401"/>
                    <a:pt x="383" y="412"/>
                    <a:pt x="392" y="416"/>
                  </a:cubicBezTo>
                  <a:cubicBezTo>
                    <a:pt x="403" y="421"/>
                    <a:pt x="415" y="407"/>
                    <a:pt x="424" y="400"/>
                  </a:cubicBezTo>
                  <a:cubicBezTo>
                    <a:pt x="472" y="362"/>
                    <a:pt x="485" y="336"/>
                    <a:pt x="504" y="280"/>
                  </a:cubicBezTo>
                  <a:cubicBezTo>
                    <a:pt x="507" y="272"/>
                    <a:pt x="512" y="256"/>
                    <a:pt x="512" y="256"/>
                  </a:cubicBezTo>
                  <a:cubicBezTo>
                    <a:pt x="507" y="218"/>
                    <a:pt x="503" y="162"/>
                    <a:pt x="480" y="128"/>
                  </a:cubicBezTo>
                  <a:cubicBezTo>
                    <a:pt x="469" y="112"/>
                    <a:pt x="459" y="96"/>
                    <a:pt x="448" y="80"/>
                  </a:cubicBezTo>
                  <a:cubicBezTo>
                    <a:pt x="447" y="79"/>
                    <a:pt x="417" y="39"/>
                    <a:pt x="424" y="32"/>
                  </a:cubicBezTo>
                  <a:cubicBezTo>
                    <a:pt x="430" y="26"/>
                    <a:pt x="440" y="37"/>
                    <a:pt x="448" y="40"/>
                  </a:cubicBezTo>
                  <a:cubicBezTo>
                    <a:pt x="490" y="97"/>
                    <a:pt x="527" y="140"/>
                    <a:pt x="544" y="208"/>
                  </a:cubicBezTo>
                  <a:cubicBezTo>
                    <a:pt x="535" y="337"/>
                    <a:pt x="548" y="284"/>
                    <a:pt x="520" y="368"/>
                  </a:cubicBezTo>
                  <a:cubicBezTo>
                    <a:pt x="517" y="377"/>
                    <a:pt x="510" y="385"/>
                    <a:pt x="504" y="392"/>
                  </a:cubicBezTo>
                  <a:cubicBezTo>
                    <a:pt x="497" y="401"/>
                    <a:pt x="469" y="412"/>
                    <a:pt x="480" y="416"/>
                  </a:cubicBezTo>
                  <a:cubicBezTo>
                    <a:pt x="496" y="421"/>
                    <a:pt x="537" y="407"/>
                    <a:pt x="553" y="402"/>
                  </a:cubicBezTo>
                  <a:cubicBezTo>
                    <a:pt x="586" y="391"/>
                    <a:pt x="586" y="380"/>
                    <a:pt x="616" y="360"/>
                  </a:cubicBezTo>
                  <a:cubicBezTo>
                    <a:pt x="643" y="306"/>
                    <a:pt x="624" y="350"/>
                    <a:pt x="640" y="296"/>
                  </a:cubicBezTo>
                  <a:cubicBezTo>
                    <a:pt x="645" y="280"/>
                    <a:pt x="656" y="248"/>
                    <a:pt x="656" y="248"/>
                  </a:cubicBezTo>
                  <a:cubicBezTo>
                    <a:pt x="645" y="139"/>
                    <a:pt x="634" y="135"/>
                    <a:pt x="576" y="48"/>
                  </a:cubicBezTo>
                  <a:cubicBezTo>
                    <a:pt x="568" y="37"/>
                    <a:pt x="603" y="53"/>
                    <a:pt x="616" y="56"/>
                  </a:cubicBezTo>
                  <a:cubicBezTo>
                    <a:pt x="624" y="61"/>
                    <a:pt x="634" y="65"/>
                    <a:pt x="640" y="72"/>
                  </a:cubicBezTo>
                  <a:cubicBezTo>
                    <a:pt x="653" y="86"/>
                    <a:pt x="672" y="120"/>
                    <a:pt x="672" y="120"/>
                  </a:cubicBezTo>
                  <a:cubicBezTo>
                    <a:pt x="675" y="131"/>
                    <a:pt x="677" y="141"/>
                    <a:pt x="680" y="152"/>
                  </a:cubicBezTo>
                  <a:cubicBezTo>
                    <a:pt x="685" y="168"/>
                    <a:pt x="696" y="200"/>
                    <a:pt x="696" y="200"/>
                  </a:cubicBezTo>
                  <a:cubicBezTo>
                    <a:pt x="691" y="270"/>
                    <a:pt x="703" y="249"/>
                    <a:pt x="667" y="348"/>
                  </a:cubicBezTo>
                  <a:cubicBezTo>
                    <a:pt x="656" y="368"/>
                    <a:pt x="649" y="378"/>
                    <a:pt x="631" y="393"/>
                  </a:cubicBezTo>
                  <a:cubicBezTo>
                    <a:pt x="624" y="399"/>
                    <a:pt x="622" y="402"/>
                    <a:pt x="658" y="411"/>
                  </a:cubicBezTo>
                  <a:cubicBezTo>
                    <a:pt x="697" y="426"/>
                    <a:pt x="700" y="427"/>
                    <a:pt x="709" y="426"/>
                  </a:cubicBezTo>
                  <a:cubicBezTo>
                    <a:pt x="735" y="417"/>
                    <a:pt x="775" y="381"/>
                    <a:pt x="775" y="381"/>
                  </a:cubicBezTo>
                  <a:cubicBezTo>
                    <a:pt x="760" y="372"/>
                    <a:pt x="778" y="354"/>
                    <a:pt x="790" y="279"/>
                  </a:cubicBezTo>
                  <a:cubicBezTo>
                    <a:pt x="787" y="144"/>
                    <a:pt x="811" y="240"/>
                    <a:pt x="799" y="189"/>
                  </a:cubicBezTo>
                  <a:cubicBezTo>
                    <a:pt x="789" y="151"/>
                    <a:pt x="791" y="139"/>
                    <a:pt x="784" y="117"/>
                  </a:cubicBezTo>
                  <a:cubicBezTo>
                    <a:pt x="777" y="95"/>
                    <a:pt x="765" y="71"/>
                    <a:pt x="754" y="57"/>
                  </a:cubicBezTo>
                  <a:cubicBezTo>
                    <a:pt x="743" y="43"/>
                    <a:pt x="709" y="32"/>
                    <a:pt x="715" y="30"/>
                  </a:cubicBezTo>
                  <a:cubicBezTo>
                    <a:pt x="721" y="28"/>
                    <a:pt x="772" y="31"/>
                    <a:pt x="790" y="42"/>
                  </a:cubicBezTo>
                  <a:cubicBezTo>
                    <a:pt x="808" y="53"/>
                    <a:pt x="814" y="74"/>
                    <a:pt x="823" y="96"/>
                  </a:cubicBezTo>
                  <a:cubicBezTo>
                    <a:pt x="848" y="134"/>
                    <a:pt x="844" y="144"/>
                    <a:pt x="844" y="174"/>
                  </a:cubicBezTo>
                  <a:cubicBezTo>
                    <a:pt x="847" y="182"/>
                    <a:pt x="847" y="228"/>
                    <a:pt x="847" y="228"/>
                  </a:cubicBezTo>
                  <a:cubicBezTo>
                    <a:pt x="844" y="268"/>
                    <a:pt x="839" y="281"/>
                    <a:pt x="835" y="321"/>
                  </a:cubicBezTo>
                  <a:cubicBezTo>
                    <a:pt x="808" y="369"/>
                    <a:pt x="829" y="357"/>
                    <a:pt x="799" y="402"/>
                  </a:cubicBezTo>
                  <a:cubicBezTo>
                    <a:pt x="800" y="420"/>
                    <a:pt x="800" y="417"/>
                    <a:pt x="805" y="420"/>
                  </a:cubicBezTo>
                  <a:cubicBezTo>
                    <a:pt x="810" y="423"/>
                    <a:pt x="822" y="420"/>
                    <a:pt x="832" y="423"/>
                  </a:cubicBezTo>
                  <a:cubicBezTo>
                    <a:pt x="843" y="424"/>
                    <a:pt x="858" y="443"/>
                    <a:pt x="865" y="435"/>
                  </a:cubicBezTo>
                  <a:cubicBezTo>
                    <a:pt x="879" y="418"/>
                    <a:pt x="866" y="429"/>
                    <a:pt x="874" y="408"/>
                  </a:cubicBezTo>
                  <a:cubicBezTo>
                    <a:pt x="877" y="399"/>
                    <a:pt x="904" y="360"/>
                    <a:pt x="901" y="354"/>
                  </a:cubicBezTo>
                  <a:cubicBezTo>
                    <a:pt x="883" y="357"/>
                    <a:pt x="898" y="329"/>
                    <a:pt x="901" y="321"/>
                  </a:cubicBezTo>
                  <a:cubicBezTo>
                    <a:pt x="898" y="302"/>
                    <a:pt x="902" y="285"/>
                    <a:pt x="898" y="267"/>
                  </a:cubicBezTo>
                  <a:cubicBezTo>
                    <a:pt x="892" y="238"/>
                    <a:pt x="880" y="132"/>
                    <a:pt x="883" y="42"/>
                  </a:cubicBezTo>
                  <a:cubicBezTo>
                    <a:pt x="946" y="87"/>
                    <a:pt x="974" y="344"/>
                    <a:pt x="940" y="378"/>
                  </a:cubicBezTo>
                  <a:cubicBezTo>
                    <a:pt x="931" y="387"/>
                    <a:pt x="958" y="384"/>
                    <a:pt x="949" y="393"/>
                  </a:cubicBezTo>
                  <a:cubicBezTo>
                    <a:pt x="937" y="401"/>
                    <a:pt x="982" y="412"/>
                    <a:pt x="979" y="417"/>
                  </a:cubicBezTo>
                  <a:cubicBezTo>
                    <a:pt x="982" y="423"/>
                    <a:pt x="966" y="429"/>
                    <a:pt x="967" y="429"/>
                  </a:cubicBezTo>
                  <a:cubicBezTo>
                    <a:pt x="993" y="435"/>
                    <a:pt x="952" y="408"/>
                    <a:pt x="988" y="420"/>
                  </a:cubicBezTo>
                  <a:cubicBezTo>
                    <a:pt x="1006" y="414"/>
                    <a:pt x="984" y="419"/>
                    <a:pt x="1000" y="408"/>
                  </a:cubicBezTo>
                  <a:cubicBezTo>
                    <a:pt x="1012" y="400"/>
                    <a:pt x="1023" y="377"/>
                    <a:pt x="1033" y="363"/>
                  </a:cubicBezTo>
                  <a:cubicBezTo>
                    <a:pt x="1030" y="339"/>
                    <a:pt x="1037" y="318"/>
                    <a:pt x="1033" y="294"/>
                  </a:cubicBezTo>
                  <a:cubicBezTo>
                    <a:pt x="1032" y="286"/>
                    <a:pt x="1013" y="237"/>
                    <a:pt x="1021" y="237"/>
                  </a:cubicBezTo>
                  <a:cubicBezTo>
                    <a:pt x="1031" y="237"/>
                    <a:pt x="1062" y="270"/>
                    <a:pt x="1066" y="279"/>
                  </a:cubicBezTo>
                  <a:cubicBezTo>
                    <a:pt x="1077" y="304"/>
                    <a:pt x="1065" y="333"/>
                    <a:pt x="1072" y="360"/>
                  </a:cubicBezTo>
                  <a:cubicBezTo>
                    <a:pt x="1067" y="373"/>
                    <a:pt x="1074" y="387"/>
                    <a:pt x="1066" y="399"/>
                  </a:cubicBezTo>
                  <a:cubicBezTo>
                    <a:pt x="1036" y="417"/>
                    <a:pt x="1054" y="420"/>
                    <a:pt x="1088" y="432"/>
                  </a:cubicBezTo>
                  <a:cubicBezTo>
                    <a:pt x="1161" y="396"/>
                    <a:pt x="1142" y="424"/>
                    <a:pt x="1165" y="354"/>
                  </a:cubicBezTo>
                  <a:cubicBezTo>
                    <a:pt x="1162" y="335"/>
                    <a:pt x="1148" y="312"/>
                    <a:pt x="1144" y="294"/>
                  </a:cubicBezTo>
                  <a:cubicBezTo>
                    <a:pt x="1140" y="278"/>
                    <a:pt x="1115" y="234"/>
                    <a:pt x="1129" y="243"/>
                  </a:cubicBezTo>
                  <a:cubicBezTo>
                    <a:pt x="1154" y="260"/>
                    <a:pt x="1167" y="244"/>
                    <a:pt x="1180" y="273"/>
                  </a:cubicBezTo>
                  <a:cubicBezTo>
                    <a:pt x="1187" y="288"/>
                    <a:pt x="1204" y="324"/>
                    <a:pt x="1204" y="324"/>
                  </a:cubicBezTo>
                  <a:cubicBezTo>
                    <a:pt x="1200" y="339"/>
                    <a:pt x="1224" y="398"/>
                    <a:pt x="1208" y="408"/>
                  </a:cubicBezTo>
                  <a:cubicBezTo>
                    <a:pt x="1189" y="420"/>
                    <a:pt x="1110" y="434"/>
                    <a:pt x="1200" y="416"/>
                  </a:cubicBezTo>
                  <a:cubicBezTo>
                    <a:pt x="1215" y="401"/>
                    <a:pt x="1234" y="392"/>
                    <a:pt x="1243" y="372"/>
                  </a:cubicBezTo>
                  <a:cubicBezTo>
                    <a:pt x="1250" y="357"/>
                    <a:pt x="1256" y="320"/>
                    <a:pt x="1256" y="320"/>
                  </a:cubicBezTo>
                  <a:cubicBezTo>
                    <a:pt x="1259" y="301"/>
                    <a:pt x="1253" y="279"/>
                    <a:pt x="1264" y="264"/>
                  </a:cubicBezTo>
                  <a:cubicBezTo>
                    <a:pt x="1270" y="256"/>
                    <a:pt x="1276" y="279"/>
                    <a:pt x="1280" y="288"/>
                  </a:cubicBezTo>
                  <a:cubicBezTo>
                    <a:pt x="1287" y="303"/>
                    <a:pt x="1296" y="336"/>
                    <a:pt x="1296" y="336"/>
                  </a:cubicBezTo>
                  <a:cubicBezTo>
                    <a:pt x="1288" y="381"/>
                    <a:pt x="1293" y="399"/>
                    <a:pt x="1256" y="424"/>
                  </a:cubicBezTo>
                  <a:cubicBezTo>
                    <a:pt x="1290" y="447"/>
                    <a:pt x="1314" y="437"/>
                    <a:pt x="1352" y="424"/>
                  </a:cubicBezTo>
                  <a:cubicBezTo>
                    <a:pt x="1380" y="387"/>
                    <a:pt x="1395" y="353"/>
                    <a:pt x="1416" y="312"/>
                  </a:cubicBezTo>
                  <a:cubicBezTo>
                    <a:pt x="1410" y="226"/>
                    <a:pt x="1406" y="174"/>
                    <a:pt x="1384" y="96"/>
                  </a:cubicBezTo>
                  <a:cubicBezTo>
                    <a:pt x="1379" y="77"/>
                    <a:pt x="1375" y="58"/>
                    <a:pt x="1368" y="40"/>
                  </a:cubicBezTo>
                  <a:cubicBezTo>
                    <a:pt x="1364" y="31"/>
                    <a:pt x="1343" y="18"/>
                    <a:pt x="1352" y="16"/>
                  </a:cubicBezTo>
                  <a:cubicBezTo>
                    <a:pt x="1368" y="12"/>
                    <a:pt x="1384" y="27"/>
                    <a:pt x="1400" y="32"/>
                  </a:cubicBezTo>
                  <a:cubicBezTo>
                    <a:pt x="1403" y="40"/>
                    <a:pt x="1404" y="48"/>
                    <a:pt x="1408" y="56"/>
                  </a:cubicBezTo>
                  <a:cubicBezTo>
                    <a:pt x="1412" y="65"/>
                    <a:pt x="1420" y="71"/>
                    <a:pt x="1424" y="80"/>
                  </a:cubicBezTo>
                  <a:cubicBezTo>
                    <a:pt x="1431" y="95"/>
                    <a:pt x="1440" y="128"/>
                    <a:pt x="1440" y="128"/>
                  </a:cubicBezTo>
                  <a:cubicBezTo>
                    <a:pt x="1437" y="195"/>
                    <a:pt x="1437" y="261"/>
                    <a:pt x="1432" y="328"/>
                  </a:cubicBezTo>
                  <a:cubicBezTo>
                    <a:pt x="1431" y="348"/>
                    <a:pt x="1419" y="391"/>
                    <a:pt x="1408" y="408"/>
                  </a:cubicBezTo>
                  <a:cubicBezTo>
                    <a:pt x="1402" y="417"/>
                    <a:pt x="1376" y="424"/>
                    <a:pt x="1384" y="432"/>
                  </a:cubicBezTo>
                  <a:cubicBezTo>
                    <a:pt x="1394" y="442"/>
                    <a:pt x="1411" y="426"/>
                    <a:pt x="1424" y="424"/>
                  </a:cubicBezTo>
                  <a:cubicBezTo>
                    <a:pt x="1440" y="421"/>
                    <a:pt x="1456" y="419"/>
                    <a:pt x="1472" y="416"/>
                  </a:cubicBezTo>
                  <a:cubicBezTo>
                    <a:pt x="1545" y="343"/>
                    <a:pt x="1502" y="156"/>
                    <a:pt x="1456" y="64"/>
                  </a:cubicBezTo>
                  <a:cubicBezTo>
                    <a:pt x="1459" y="51"/>
                    <a:pt x="1453" y="32"/>
                    <a:pt x="1464" y="24"/>
                  </a:cubicBezTo>
                  <a:cubicBezTo>
                    <a:pt x="1472" y="19"/>
                    <a:pt x="1474" y="40"/>
                    <a:pt x="1480" y="48"/>
                  </a:cubicBezTo>
                  <a:cubicBezTo>
                    <a:pt x="1496" y="70"/>
                    <a:pt x="1528" y="112"/>
                    <a:pt x="1528" y="112"/>
                  </a:cubicBezTo>
                  <a:cubicBezTo>
                    <a:pt x="1540" y="147"/>
                    <a:pt x="1551" y="180"/>
                    <a:pt x="1560" y="216"/>
                  </a:cubicBezTo>
                  <a:cubicBezTo>
                    <a:pt x="1557" y="255"/>
                    <a:pt x="1552" y="339"/>
                    <a:pt x="1544" y="384"/>
                  </a:cubicBezTo>
                  <a:cubicBezTo>
                    <a:pt x="1542" y="392"/>
                    <a:pt x="1541" y="401"/>
                    <a:pt x="1536" y="408"/>
                  </a:cubicBezTo>
                  <a:cubicBezTo>
                    <a:pt x="1530" y="417"/>
                    <a:pt x="1501" y="428"/>
                    <a:pt x="1512" y="432"/>
                  </a:cubicBezTo>
                  <a:cubicBezTo>
                    <a:pt x="1535" y="440"/>
                    <a:pt x="1560" y="427"/>
                    <a:pt x="1584" y="424"/>
                  </a:cubicBezTo>
                  <a:cubicBezTo>
                    <a:pt x="1600" y="408"/>
                    <a:pt x="1616" y="392"/>
                    <a:pt x="1632" y="376"/>
                  </a:cubicBezTo>
                  <a:cubicBezTo>
                    <a:pt x="1648" y="360"/>
                    <a:pt x="1648" y="312"/>
                    <a:pt x="1648" y="312"/>
                  </a:cubicBezTo>
                  <a:cubicBezTo>
                    <a:pt x="1640" y="181"/>
                    <a:pt x="1638" y="129"/>
                    <a:pt x="1568" y="24"/>
                  </a:cubicBezTo>
                  <a:cubicBezTo>
                    <a:pt x="1552" y="0"/>
                    <a:pt x="1640" y="72"/>
                    <a:pt x="1640" y="72"/>
                  </a:cubicBezTo>
                  <a:cubicBezTo>
                    <a:pt x="1666" y="112"/>
                    <a:pt x="1684" y="138"/>
                    <a:pt x="1696" y="184"/>
                  </a:cubicBezTo>
                  <a:cubicBezTo>
                    <a:pt x="1695" y="200"/>
                    <a:pt x="1686" y="371"/>
                    <a:pt x="1672" y="392"/>
                  </a:cubicBezTo>
                  <a:cubicBezTo>
                    <a:pt x="1667" y="400"/>
                    <a:pt x="1660" y="407"/>
                    <a:pt x="1656" y="416"/>
                  </a:cubicBezTo>
                  <a:cubicBezTo>
                    <a:pt x="1652" y="424"/>
                    <a:pt x="1640" y="440"/>
                    <a:pt x="1648" y="440"/>
                  </a:cubicBezTo>
                  <a:cubicBezTo>
                    <a:pt x="1661" y="440"/>
                    <a:pt x="1671" y="425"/>
                    <a:pt x="1680" y="416"/>
                  </a:cubicBezTo>
                  <a:cubicBezTo>
                    <a:pt x="1709" y="387"/>
                    <a:pt x="1733" y="349"/>
                    <a:pt x="1752" y="312"/>
                  </a:cubicBezTo>
                  <a:cubicBezTo>
                    <a:pt x="1764" y="242"/>
                    <a:pt x="1773" y="184"/>
                    <a:pt x="1752" y="112"/>
                  </a:cubicBezTo>
                  <a:cubicBezTo>
                    <a:pt x="1745" y="87"/>
                    <a:pt x="1731" y="63"/>
                    <a:pt x="1720" y="40"/>
                  </a:cubicBezTo>
                  <a:cubicBezTo>
                    <a:pt x="1716" y="31"/>
                    <a:pt x="1696" y="10"/>
                    <a:pt x="1704" y="16"/>
                  </a:cubicBezTo>
                  <a:cubicBezTo>
                    <a:pt x="1722" y="30"/>
                    <a:pt x="1752" y="64"/>
                    <a:pt x="1752" y="64"/>
                  </a:cubicBezTo>
                  <a:cubicBezTo>
                    <a:pt x="1772" y="124"/>
                    <a:pt x="1745" y="50"/>
                    <a:pt x="1776" y="112"/>
                  </a:cubicBezTo>
                  <a:cubicBezTo>
                    <a:pt x="1788" y="136"/>
                    <a:pt x="1791" y="166"/>
                    <a:pt x="1800" y="192"/>
                  </a:cubicBezTo>
                  <a:cubicBezTo>
                    <a:pt x="1794" y="279"/>
                    <a:pt x="1783" y="347"/>
                    <a:pt x="1744" y="424"/>
                  </a:cubicBezTo>
                  <a:cubicBezTo>
                    <a:pt x="1795" y="439"/>
                    <a:pt x="1818" y="454"/>
                    <a:pt x="1848" y="408"/>
                  </a:cubicBezTo>
                  <a:cubicBezTo>
                    <a:pt x="1857" y="338"/>
                    <a:pt x="1861" y="350"/>
                    <a:pt x="1848" y="280"/>
                  </a:cubicBezTo>
                  <a:cubicBezTo>
                    <a:pt x="1846" y="272"/>
                    <a:pt x="1834" y="250"/>
                    <a:pt x="1840" y="256"/>
                  </a:cubicBezTo>
                  <a:cubicBezTo>
                    <a:pt x="1862" y="278"/>
                    <a:pt x="1879" y="333"/>
                    <a:pt x="1888" y="360"/>
                  </a:cubicBezTo>
                  <a:cubicBezTo>
                    <a:pt x="1891" y="368"/>
                    <a:pt x="1896" y="384"/>
                    <a:pt x="1896" y="384"/>
                  </a:cubicBezTo>
                  <a:cubicBezTo>
                    <a:pt x="1893" y="416"/>
                    <a:pt x="1889" y="418"/>
                    <a:pt x="1894" y="450"/>
                  </a:cubicBezTo>
                  <a:cubicBezTo>
                    <a:pt x="1897" y="467"/>
                    <a:pt x="1899" y="448"/>
                    <a:pt x="1904" y="432"/>
                  </a:cubicBezTo>
                  <a:cubicBezTo>
                    <a:pt x="1909" y="417"/>
                    <a:pt x="1909" y="400"/>
                    <a:pt x="1912" y="384"/>
                  </a:cubicBezTo>
                  <a:cubicBezTo>
                    <a:pt x="1909" y="347"/>
                    <a:pt x="1892" y="308"/>
                    <a:pt x="1904" y="272"/>
                  </a:cubicBezTo>
                  <a:cubicBezTo>
                    <a:pt x="1909" y="258"/>
                    <a:pt x="1933" y="279"/>
                    <a:pt x="1944" y="288"/>
                  </a:cubicBezTo>
                  <a:cubicBezTo>
                    <a:pt x="1953" y="296"/>
                    <a:pt x="1964" y="331"/>
                    <a:pt x="1968" y="344"/>
                  </a:cubicBezTo>
                  <a:cubicBezTo>
                    <a:pt x="1965" y="365"/>
                    <a:pt x="1963" y="402"/>
                    <a:pt x="1952" y="424"/>
                  </a:cubicBezTo>
                  <a:cubicBezTo>
                    <a:pt x="1948" y="433"/>
                    <a:pt x="1926" y="448"/>
                    <a:pt x="1936" y="448"/>
                  </a:cubicBezTo>
                  <a:cubicBezTo>
                    <a:pt x="1949" y="448"/>
                    <a:pt x="1959" y="433"/>
                    <a:pt x="1968" y="424"/>
                  </a:cubicBezTo>
                  <a:cubicBezTo>
                    <a:pt x="1996" y="396"/>
                    <a:pt x="2007" y="349"/>
                    <a:pt x="2016" y="312"/>
                  </a:cubicBezTo>
                  <a:cubicBezTo>
                    <a:pt x="1998" y="221"/>
                    <a:pt x="2027" y="307"/>
                    <a:pt x="2032" y="328"/>
                  </a:cubicBezTo>
                  <a:cubicBezTo>
                    <a:pt x="2028" y="366"/>
                    <a:pt x="2034" y="440"/>
                    <a:pt x="1992" y="464"/>
                  </a:cubicBezTo>
                  <a:cubicBezTo>
                    <a:pt x="1968" y="478"/>
                    <a:pt x="1938" y="479"/>
                    <a:pt x="1912" y="488"/>
                  </a:cubicBezTo>
                  <a:cubicBezTo>
                    <a:pt x="1896" y="493"/>
                    <a:pt x="1864" y="504"/>
                    <a:pt x="1864" y="504"/>
                  </a:cubicBezTo>
                  <a:cubicBezTo>
                    <a:pt x="1201" y="430"/>
                    <a:pt x="902" y="461"/>
                    <a:pt x="0" y="456"/>
                  </a:cubicBezTo>
                  <a:cubicBezTo>
                    <a:pt x="9" y="428"/>
                    <a:pt x="2" y="438"/>
                    <a:pt x="16" y="424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0" name="Freeform 53"/>
            <p:cNvSpPr>
              <a:spLocks/>
            </p:cNvSpPr>
            <p:nvPr/>
          </p:nvSpPr>
          <p:spPr bwMode="auto">
            <a:xfrm rot="-2526991">
              <a:off x="3133" y="2395"/>
              <a:ext cx="229" cy="465"/>
            </a:xfrm>
            <a:custGeom>
              <a:avLst/>
              <a:gdLst>
                <a:gd name="T0" fmla="*/ 1 w 361"/>
                <a:gd name="T1" fmla="*/ 283 h 475"/>
                <a:gd name="T2" fmla="*/ 1 w 361"/>
                <a:gd name="T3" fmla="*/ 240 h 475"/>
                <a:gd name="T4" fmla="*/ 1 w 361"/>
                <a:gd name="T5" fmla="*/ 221 h 475"/>
                <a:gd name="T6" fmla="*/ 1 w 361"/>
                <a:gd name="T7" fmla="*/ 184 h 475"/>
                <a:gd name="T8" fmla="*/ 1 w 361"/>
                <a:gd name="T9" fmla="*/ 141 h 475"/>
                <a:gd name="T10" fmla="*/ 1 w 361"/>
                <a:gd name="T11" fmla="*/ 62 h 475"/>
                <a:gd name="T12" fmla="*/ 1 w 361"/>
                <a:gd name="T13" fmla="*/ 41 h 475"/>
                <a:gd name="T14" fmla="*/ 1 w 361"/>
                <a:gd name="T15" fmla="*/ 23 h 475"/>
                <a:gd name="T16" fmla="*/ 1 w 361"/>
                <a:gd name="T17" fmla="*/ 33 h 475"/>
                <a:gd name="T18" fmla="*/ 1 w 361"/>
                <a:gd name="T19" fmla="*/ 62 h 475"/>
                <a:gd name="T20" fmla="*/ 1 w 361"/>
                <a:gd name="T21" fmla="*/ 153 h 475"/>
                <a:gd name="T22" fmla="*/ 1 w 361"/>
                <a:gd name="T23" fmla="*/ 271 h 475"/>
                <a:gd name="T24" fmla="*/ 1 w 361"/>
                <a:gd name="T25" fmla="*/ 277 h 475"/>
                <a:gd name="T26" fmla="*/ 1 w 361"/>
                <a:gd name="T27" fmla="*/ 221 h 475"/>
                <a:gd name="T28" fmla="*/ 1 w 361"/>
                <a:gd name="T29" fmla="*/ 109 h 475"/>
                <a:gd name="T30" fmla="*/ 1 w 361"/>
                <a:gd name="T31" fmla="*/ 41 h 475"/>
                <a:gd name="T32" fmla="*/ 1 w 361"/>
                <a:gd name="T33" fmla="*/ 23 h 475"/>
                <a:gd name="T34" fmla="*/ 1 w 361"/>
                <a:gd name="T35" fmla="*/ 5 h 475"/>
                <a:gd name="T36" fmla="*/ 1 w 361"/>
                <a:gd name="T37" fmla="*/ 21 h 475"/>
                <a:gd name="T38" fmla="*/ 1 w 361"/>
                <a:gd name="T39" fmla="*/ 23 h 475"/>
                <a:gd name="T40" fmla="*/ 1 w 361"/>
                <a:gd name="T41" fmla="*/ 62 h 475"/>
                <a:gd name="T42" fmla="*/ 1 w 361"/>
                <a:gd name="T43" fmla="*/ 77 h 475"/>
                <a:gd name="T44" fmla="*/ 2 w 361"/>
                <a:gd name="T45" fmla="*/ 221 h 475"/>
                <a:gd name="T46" fmla="*/ 1 w 361"/>
                <a:gd name="T47" fmla="*/ 283 h 4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475"/>
                <a:gd name="T74" fmla="*/ 361 w 361"/>
                <a:gd name="T75" fmla="*/ 475 h 4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475">
                  <a:moveTo>
                    <a:pt x="33" y="365"/>
                  </a:moveTo>
                  <a:cubicBezTo>
                    <a:pt x="59" y="348"/>
                    <a:pt x="79" y="326"/>
                    <a:pt x="105" y="309"/>
                  </a:cubicBezTo>
                  <a:cubicBezTo>
                    <a:pt x="110" y="301"/>
                    <a:pt x="117" y="294"/>
                    <a:pt x="121" y="285"/>
                  </a:cubicBezTo>
                  <a:cubicBezTo>
                    <a:pt x="128" y="270"/>
                    <a:pt x="137" y="237"/>
                    <a:pt x="137" y="237"/>
                  </a:cubicBezTo>
                  <a:cubicBezTo>
                    <a:pt x="134" y="218"/>
                    <a:pt x="134" y="199"/>
                    <a:pt x="129" y="181"/>
                  </a:cubicBezTo>
                  <a:cubicBezTo>
                    <a:pt x="123" y="162"/>
                    <a:pt x="64" y="94"/>
                    <a:pt x="49" y="77"/>
                  </a:cubicBezTo>
                  <a:cubicBezTo>
                    <a:pt x="42" y="68"/>
                    <a:pt x="32" y="62"/>
                    <a:pt x="25" y="53"/>
                  </a:cubicBezTo>
                  <a:cubicBezTo>
                    <a:pt x="19" y="46"/>
                    <a:pt x="0" y="31"/>
                    <a:pt x="9" y="29"/>
                  </a:cubicBezTo>
                  <a:cubicBezTo>
                    <a:pt x="31" y="25"/>
                    <a:pt x="52" y="40"/>
                    <a:pt x="73" y="45"/>
                  </a:cubicBezTo>
                  <a:cubicBezTo>
                    <a:pt x="89" y="56"/>
                    <a:pt x="110" y="61"/>
                    <a:pt x="121" y="77"/>
                  </a:cubicBezTo>
                  <a:cubicBezTo>
                    <a:pt x="148" y="117"/>
                    <a:pt x="167" y="158"/>
                    <a:pt x="193" y="197"/>
                  </a:cubicBezTo>
                  <a:cubicBezTo>
                    <a:pt x="186" y="278"/>
                    <a:pt x="186" y="305"/>
                    <a:pt x="121" y="349"/>
                  </a:cubicBezTo>
                  <a:cubicBezTo>
                    <a:pt x="70" y="425"/>
                    <a:pt x="208" y="373"/>
                    <a:pt x="257" y="357"/>
                  </a:cubicBezTo>
                  <a:cubicBezTo>
                    <a:pt x="294" y="302"/>
                    <a:pt x="283" y="327"/>
                    <a:pt x="297" y="285"/>
                  </a:cubicBezTo>
                  <a:cubicBezTo>
                    <a:pt x="292" y="218"/>
                    <a:pt x="309" y="175"/>
                    <a:pt x="257" y="141"/>
                  </a:cubicBezTo>
                  <a:cubicBezTo>
                    <a:pt x="234" y="107"/>
                    <a:pt x="199" y="96"/>
                    <a:pt x="185" y="53"/>
                  </a:cubicBezTo>
                  <a:cubicBezTo>
                    <a:pt x="182" y="45"/>
                    <a:pt x="182" y="36"/>
                    <a:pt x="177" y="29"/>
                  </a:cubicBezTo>
                  <a:cubicBezTo>
                    <a:pt x="171" y="20"/>
                    <a:pt x="142" y="9"/>
                    <a:pt x="153" y="5"/>
                  </a:cubicBezTo>
                  <a:cubicBezTo>
                    <a:pt x="169" y="0"/>
                    <a:pt x="185" y="16"/>
                    <a:pt x="201" y="21"/>
                  </a:cubicBezTo>
                  <a:cubicBezTo>
                    <a:pt x="216" y="26"/>
                    <a:pt x="233" y="26"/>
                    <a:pt x="249" y="29"/>
                  </a:cubicBezTo>
                  <a:cubicBezTo>
                    <a:pt x="265" y="45"/>
                    <a:pt x="281" y="61"/>
                    <a:pt x="297" y="77"/>
                  </a:cubicBezTo>
                  <a:cubicBezTo>
                    <a:pt x="305" y="85"/>
                    <a:pt x="321" y="101"/>
                    <a:pt x="321" y="101"/>
                  </a:cubicBezTo>
                  <a:cubicBezTo>
                    <a:pt x="341" y="160"/>
                    <a:pt x="351" y="223"/>
                    <a:pt x="361" y="285"/>
                  </a:cubicBezTo>
                  <a:cubicBezTo>
                    <a:pt x="340" y="475"/>
                    <a:pt x="350" y="381"/>
                    <a:pt x="33" y="365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1" name="Freeform 54"/>
            <p:cNvSpPr>
              <a:spLocks/>
            </p:cNvSpPr>
            <p:nvPr/>
          </p:nvSpPr>
          <p:spPr bwMode="auto">
            <a:xfrm rot="-3013799">
              <a:off x="4498" y="853"/>
              <a:ext cx="258" cy="413"/>
            </a:xfrm>
            <a:custGeom>
              <a:avLst/>
              <a:gdLst>
                <a:gd name="T0" fmla="*/ 1 w 361"/>
                <a:gd name="T1" fmla="*/ 68 h 475"/>
                <a:gd name="T2" fmla="*/ 2 w 361"/>
                <a:gd name="T3" fmla="*/ 58 h 475"/>
                <a:gd name="T4" fmla="*/ 2 w 361"/>
                <a:gd name="T5" fmla="*/ 53 h 475"/>
                <a:gd name="T6" fmla="*/ 3 w 361"/>
                <a:gd name="T7" fmla="*/ 44 h 475"/>
                <a:gd name="T8" fmla="*/ 2 w 361"/>
                <a:gd name="T9" fmla="*/ 33 h 475"/>
                <a:gd name="T10" fmla="*/ 1 w 361"/>
                <a:gd name="T11" fmla="*/ 14 h 475"/>
                <a:gd name="T12" fmla="*/ 1 w 361"/>
                <a:gd name="T13" fmla="*/ 10 h 475"/>
                <a:gd name="T14" fmla="*/ 1 w 361"/>
                <a:gd name="T15" fmla="*/ 6 h 475"/>
                <a:gd name="T16" fmla="*/ 1 w 361"/>
                <a:gd name="T17" fmla="*/ 9 h 475"/>
                <a:gd name="T18" fmla="*/ 2 w 361"/>
                <a:gd name="T19" fmla="*/ 14 h 475"/>
                <a:gd name="T20" fmla="*/ 4 w 361"/>
                <a:gd name="T21" fmla="*/ 37 h 475"/>
                <a:gd name="T22" fmla="*/ 2 w 361"/>
                <a:gd name="T23" fmla="*/ 64 h 475"/>
                <a:gd name="T24" fmla="*/ 4 w 361"/>
                <a:gd name="T25" fmla="*/ 67 h 475"/>
                <a:gd name="T26" fmla="*/ 6 w 361"/>
                <a:gd name="T27" fmla="*/ 53 h 475"/>
                <a:gd name="T28" fmla="*/ 4 w 361"/>
                <a:gd name="T29" fmla="*/ 26 h 475"/>
                <a:gd name="T30" fmla="*/ 3 w 361"/>
                <a:gd name="T31" fmla="*/ 10 h 475"/>
                <a:gd name="T32" fmla="*/ 3 w 361"/>
                <a:gd name="T33" fmla="*/ 6 h 475"/>
                <a:gd name="T34" fmla="*/ 3 w 361"/>
                <a:gd name="T35" fmla="*/ 3 h 475"/>
                <a:gd name="T36" fmla="*/ 4 w 361"/>
                <a:gd name="T37" fmla="*/ 3 h 475"/>
                <a:gd name="T38" fmla="*/ 4 w 361"/>
                <a:gd name="T39" fmla="*/ 6 h 475"/>
                <a:gd name="T40" fmla="*/ 6 w 361"/>
                <a:gd name="T41" fmla="*/ 14 h 475"/>
                <a:gd name="T42" fmla="*/ 6 w 361"/>
                <a:gd name="T43" fmla="*/ 18 h 475"/>
                <a:gd name="T44" fmla="*/ 6 w 361"/>
                <a:gd name="T45" fmla="*/ 53 h 475"/>
                <a:gd name="T46" fmla="*/ 1 w 361"/>
                <a:gd name="T47" fmla="*/ 68 h 4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1"/>
                <a:gd name="T73" fmla="*/ 0 h 475"/>
                <a:gd name="T74" fmla="*/ 361 w 361"/>
                <a:gd name="T75" fmla="*/ 475 h 4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1" h="475">
                  <a:moveTo>
                    <a:pt x="33" y="365"/>
                  </a:moveTo>
                  <a:cubicBezTo>
                    <a:pt x="59" y="348"/>
                    <a:pt x="79" y="326"/>
                    <a:pt x="105" y="309"/>
                  </a:cubicBezTo>
                  <a:cubicBezTo>
                    <a:pt x="110" y="301"/>
                    <a:pt x="117" y="294"/>
                    <a:pt x="121" y="285"/>
                  </a:cubicBezTo>
                  <a:cubicBezTo>
                    <a:pt x="128" y="270"/>
                    <a:pt x="137" y="237"/>
                    <a:pt x="137" y="237"/>
                  </a:cubicBezTo>
                  <a:cubicBezTo>
                    <a:pt x="134" y="218"/>
                    <a:pt x="134" y="199"/>
                    <a:pt x="129" y="181"/>
                  </a:cubicBezTo>
                  <a:cubicBezTo>
                    <a:pt x="123" y="162"/>
                    <a:pt x="64" y="94"/>
                    <a:pt x="49" y="77"/>
                  </a:cubicBezTo>
                  <a:cubicBezTo>
                    <a:pt x="42" y="68"/>
                    <a:pt x="32" y="62"/>
                    <a:pt x="25" y="53"/>
                  </a:cubicBezTo>
                  <a:cubicBezTo>
                    <a:pt x="19" y="46"/>
                    <a:pt x="0" y="31"/>
                    <a:pt x="9" y="29"/>
                  </a:cubicBezTo>
                  <a:cubicBezTo>
                    <a:pt x="31" y="25"/>
                    <a:pt x="52" y="40"/>
                    <a:pt x="73" y="45"/>
                  </a:cubicBezTo>
                  <a:cubicBezTo>
                    <a:pt x="89" y="56"/>
                    <a:pt x="110" y="61"/>
                    <a:pt x="121" y="77"/>
                  </a:cubicBezTo>
                  <a:cubicBezTo>
                    <a:pt x="148" y="117"/>
                    <a:pt x="167" y="158"/>
                    <a:pt x="193" y="197"/>
                  </a:cubicBezTo>
                  <a:cubicBezTo>
                    <a:pt x="186" y="278"/>
                    <a:pt x="186" y="305"/>
                    <a:pt x="121" y="349"/>
                  </a:cubicBezTo>
                  <a:cubicBezTo>
                    <a:pt x="70" y="425"/>
                    <a:pt x="208" y="373"/>
                    <a:pt x="257" y="357"/>
                  </a:cubicBezTo>
                  <a:cubicBezTo>
                    <a:pt x="294" y="302"/>
                    <a:pt x="283" y="327"/>
                    <a:pt x="297" y="285"/>
                  </a:cubicBezTo>
                  <a:cubicBezTo>
                    <a:pt x="292" y="218"/>
                    <a:pt x="309" y="175"/>
                    <a:pt x="257" y="141"/>
                  </a:cubicBezTo>
                  <a:cubicBezTo>
                    <a:pt x="234" y="107"/>
                    <a:pt x="199" y="96"/>
                    <a:pt x="185" y="53"/>
                  </a:cubicBezTo>
                  <a:cubicBezTo>
                    <a:pt x="182" y="45"/>
                    <a:pt x="182" y="36"/>
                    <a:pt x="177" y="29"/>
                  </a:cubicBezTo>
                  <a:cubicBezTo>
                    <a:pt x="171" y="20"/>
                    <a:pt x="142" y="9"/>
                    <a:pt x="153" y="5"/>
                  </a:cubicBezTo>
                  <a:cubicBezTo>
                    <a:pt x="169" y="0"/>
                    <a:pt x="185" y="16"/>
                    <a:pt x="201" y="21"/>
                  </a:cubicBezTo>
                  <a:cubicBezTo>
                    <a:pt x="216" y="26"/>
                    <a:pt x="233" y="26"/>
                    <a:pt x="249" y="29"/>
                  </a:cubicBezTo>
                  <a:cubicBezTo>
                    <a:pt x="265" y="45"/>
                    <a:pt x="281" y="61"/>
                    <a:pt x="297" y="77"/>
                  </a:cubicBezTo>
                  <a:cubicBezTo>
                    <a:pt x="305" y="85"/>
                    <a:pt x="321" y="101"/>
                    <a:pt x="321" y="101"/>
                  </a:cubicBezTo>
                  <a:cubicBezTo>
                    <a:pt x="341" y="160"/>
                    <a:pt x="351" y="223"/>
                    <a:pt x="361" y="285"/>
                  </a:cubicBezTo>
                  <a:cubicBezTo>
                    <a:pt x="340" y="475"/>
                    <a:pt x="350" y="381"/>
                    <a:pt x="33" y="365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8172" name="Group 55"/>
            <p:cNvGrpSpPr>
              <a:grpSpLocks/>
            </p:cNvGrpSpPr>
            <p:nvPr/>
          </p:nvGrpSpPr>
          <p:grpSpPr bwMode="auto">
            <a:xfrm>
              <a:off x="3936" y="1200"/>
              <a:ext cx="378" cy="160"/>
              <a:chOff x="3777" y="833"/>
              <a:chExt cx="639" cy="367"/>
            </a:xfrm>
          </p:grpSpPr>
          <p:sp>
            <p:nvSpPr>
              <p:cNvPr id="48210" name="AutoShape 56"/>
              <p:cNvSpPr>
                <a:spLocks noChangeArrowheads="1"/>
              </p:cNvSpPr>
              <p:nvPr/>
            </p:nvSpPr>
            <p:spPr bwMode="auto">
              <a:xfrm rot="-2520000">
                <a:off x="3777" y="876"/>
                <a:ext cx="639" cy="28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8211" name="Line 57"/>
              <p:cNvSpPr>
                <a:spLocks noChangeShapeType="1"/>
              </p:cNvSpPr>
              <p:nvPr/>
            </p:nvSpPr>
            <p:spPr bwMode="auto">
              <a:xfrm flipV="1">
                <a:off x="4227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2" name="Line 58"/>
              <p:cNvSpPr>
                <a:spLocks noChangeShapeType="1"/>
              </p:cNvSpPr>
              <p:nvPr/>
            </p:nvSpPr>
            <p:spPr bwMode="auto">
              <a:xfrm flipV="1">
                <a:off x="4011" y="112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3" name="Line 59"/>
              <p:cNvSpPr>
                <a:spLocks noChangeShapeType="1"/>
              </p:cNvSpPr>
              <p:nvPr/>
            </p:nvSpPr>
            <p:spPr bwMode="auto">
              <a:xfrm flipV="1">
                <a:off x="4011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4" name="Line 60"/>
              <p:cNvSpPr>
                <a:spLocks noChangeShapeType="1"/>
              </p:cNvSpPr>
              <p:nvPr/>
            </p:nvSpPr>
            <p:spPr bwMode="auto">
              <a:xfrm flipV="1">
                <a:off x="3957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5" name="Line 61"/>
              <p:cNvSpPr>
                <a:spLocks noChangeShapeType="1"/>
              </p:cNvSpPr>
              <p:nvPr/>
            </p:nvSpPr>
            <p:spPr bwMode="auto">
              <a:xfrm flipV="1">
                <a:off x="3957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6" name="Line 62"/>
              <p:cNvSpPr>
                <a:spLocks noChangeShapeType="1"/>
              </p:cNvSpPr>
              <p:nvPr/>
            </p:nvSpPr>
            <p:spPr bwMode="auto">
              <a:xfrm flipV="1">
                <a:off x="4065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7" name="Line 63"/>
              <p:cNvSpPr>
                <a:spLocks noChangeShapeType="1"/>
              </p:cNvSpPr>
              <p:nvPr/>
            </p:nvSpPr>
            <p:spPr bwMode="auto">
              <a:xfrm flipV="1">
                <a:off x="4119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8" name="Line 64"/>
              <p:cNvSpPr>
                <a:spLocks noChangeShapeType="1"/>
              </p:cNvSpPr>
              <p:nvPr/>
            </p:nvSpPr>
            <p:spPr bwMode="auto">
              <a:xfrm flipV="1">
                <a:off x="4119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19" name="Line 65"/>
              <p:cNvSpPr>
                <a:spLocks noChangeShapeType="1"/>
              </p:cNvSpPr>
              <p:nvPr/>
            </p:nvSpPr>
            <p:spPr bwMode="auto">
              <a:xfrm flipV="1">
                <a:off x="4227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20" name="Line 66"/>
              <p:cNvSpPr>
                <a:spLocks noChangeShapeType="1"/>
              </p:cNvSpPr>
              <p:nvPr/>
            </p:nvSpPr>
            <p:spPr bwMode="auto">
              <a:xfrm flipV="1">
                <a:off x="3957" y="107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21" name="Line 67"/>
              <p:cNvSpPr>
                <a:spLocks noChangeShapeType="1"/>
              </p:cNvSpPr>
              <p:nvPr/>
            </p:nvSpPr>
            <p:spPr bwMode="auto">
              <a:xfrm flipV="1">
                <a:off x="4173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22" name="Line 68"/>
              <p:cNvSpPr>
                <a:spLocks noChangeShapeType="1"/>
              </p:cNvSpPr>
              <p:nvPr/>
            </p:nvSpPr>
            <p:spPr bwMode="auto">
              <a:xfrm flipV="1">
                <a:off x="4173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8173" name="Group 69"/>
            <p:cNvGrpSpPr>
              <a:grpSpLocks/>
            </p:cNvGrpSpPr>
            <p:nvPr/>
          </p:nvGrpSpPr>
          <p:grpSpPr bwMode="auto">
            <a:xfrm>
              <a:off x="3408" y="1968"/>
              <a:ext cx="365" cy="112"/>
              <a:chOff x="3777" y="833"/>
              <a:chExt cx="639" cy="367"/>
            </a:xfrm>
          </p:grpSpPr>
          <p:sp>
            <p:nvSpPr>
              <p:cNvPr id="48197" name="AutoShape 70"/>
              <p:cNvSpPr>
                <a:spLocks noChangeArrowheads="1"/>
              </p:cNvSpPr>
              <p:nvPr/>
            </p:nvSpPr>
            <p:spPr bwMode="auto">
              <a:xfrm rot="-2520000">
                <a:off x="3777" y="876"/>
                <a:ext cx="639" cy="28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pt-BR" altLang="pt-BR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8198" name="Line 71"/>
              <p:cNvSpPr>
                <a:spLocks noChangeShapeType="1"/>
              </p:cNvSpPr>
              <p:nvPr/>
            </p:nvSpPr>
            <p:spPr bwMode="auto">
              <a:xfrm flipV="1">
                <a:off x="4227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199" name="Line 72"/>
              <p:cNvSpPr>
                <a:spLocks noChangeShapeType="1"/>
              </p:cNvSpPr>
              <p:nvPr/>
            </p:nvSpPr>
            <p:spPr bwMode="auto">
              <a:xfrm flipV="1">
                <a:off x="4011" y="112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0" name="Line 73"/>
              <p:cNvSpPr>
                <a:spLocks noChangeShapeType="1"/>
              </p:cNvSpPr>
              <p:nvPr/>
            </p:nvSpPr>
            <p:spPr bwMode="auto">
              <a:xfrm flipV="1">
                <a:off x="4011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1" name="Line 74"/>
              <p:cNvSpPr>
                <a:spLocks noChangeShapeType="1"/>
              </p:cNvSpPr>
              <p:nvPr/>
            </p:nvSpPr>
            <p:spPr bwMode="auto">
              <a:xfrm flipV="1">
                <a:off x="3957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2" name="Line 75"/>
              <p:cNvSpPr>
                <a:spLocks noChangeShapeType="1"/>
              </p:cNvSpPr>
              <p:nvPr/>
            </p:nvSpPr>
            <p:spPr bwMode="auto">
              <a:xfrm flipV="1">
                <a:off x="3957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3" name="Line 76"/>
              <p:cNvSpPr>
                <a:spLocks noChangeShapeType="1"/>
              </p:cNvSpPr>
              <p:nvPr/>
            </p:nvSpPr>
            <p:spPr bwMode="auto">
              <a:xfrm flipV="1">
                <a:off x="4065" y="929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4" name="Line 77"/>
              <p:cNvSpPr>
                <a:spLocks noChangeShapeType="1"/>
              </p:cNvSpPr>
              <p:nvPr/>
            </p:nvSpPr>
            <p:spPr bwMode="auto">
              <a:xfrm flipV="1">
                <a:off x="4119" y="977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5" name="Line 78"/>
              <p:cNvSpPr>
                <a:spLocks noChangeShapeType="1"/>
              </p:cNvSpPr>
              <p:nvPr/>
            </p:nvSpPr>
            <p:spPr bwMode="auto">
              <a:xfrm flipV="1">
                <a:off x="4119" y="1025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6" name="Line 79"/>
              <p:cNvSpPr>
                <a:spLocks noChangeShapeType="1"/>
              </p:cNvSpPr>
              <p:nvPr/>
            </p:nvSpPr>
            <p:spPr bwMode="auto">
              <a:xfrm flipV="1">
                <a:off x="4227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7" name="Line 80"/>
              <p:cNvSpPr>
                <a:spLocks noChangeShapeType="1"/>
              </p:cNvSpPr>
              <p:nvPr/>
            </p:nvSpPr>
            <p:spPr bwMode="auto">
              <a:xfrm flipV="1">
                <a:off x="3957" y="107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8" name="Line 81"/>
              <p:cNvSpPr>
                <a:spLocks noChangeShapeType="1"/>
              </p:cNvSpPr>
              <p:nvPr/>
            </p:nvSpPr>
            <p:spPr bwMode="auto">
              <a:xfrm flipV="1">
                <a:off x="4173" y="833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209" name="Line 82"/>
              <p:cNvSpPr>
                <a:spLocks noChangeShapeType="1"/>
              </p:cNvSpPr>
              <p:nvPr/>
            </p:nvSpPr>
            <p:spPr bwMode="auto">
              <a:xfrm flipV="1">
                <a:off x="4173" y="881"/>
                <a:ext cx="62" cy="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8174" name="Group 83"/>
            <p:cNvGrpSpPr>
              <a:grpSpLocks/>
            </p:cNvGrpSpPr>
            <p:nvPr/>
          </p:nvGrpSpPr>
          <p:grpSpPr bwMode="auto">
            <a:xfrm>
              <a:off x="3388" y="1377"/>
              <a:ext cx="1702" cy="1525"/>
              <a:chOff x="3388" y="1377"/>
              <a:chExt cx="1702" cy="1525"/>
            </a:xfrm>
          </p:grpSpPr>
          <p:grpSp>
            <p:nvGrpSpPr>
              <p:cNvPr id="48183" name="Group 84"/>
              <p:cNvGrpSpPr>
                <a:grpSpLocks/>
              </p:cNvGrpSpPr>
              <p:nvPr/>
            </p:nvGrpSpPr>
            <p:grpSpPr bwMode="auto">
              <a:xfrm>
                <a:off x="3388" y="2113"/>
                <a:ext cx="1048" cy="789"/>
                <a:chOff x="3388" y="2113"/>
                <a:chExt cx="1048" cy="789"/>
              </a:xfrm>
            </p:grpSpPr>
            <p:grpSp>
              <p:nvGrpSpPr>
                <p:cNvPr id="48191" name="Group 85"/>
                <p:cNvGrpSpPr>
                  <a:grpSpLocks/>
                </p:cNvGrpSpPr>
                <p:nvPr/>
              </p:nvGrpSpPr>
              <p:grpSpPr bwMode="auto">
                <a:xfrm>
                  <a:off x="3388" y="2481"/>
                  <a:ext cx="721" cy="421"/>
                  <a:chOff x="3388" y="2481"/>
                  <a:chExt cx="721" cy="421"/>
                </a:xfrm>
              </p:grpSpPr>
              <p:sp>
                <p:nvSpPr>
                  <p:cNvPr id="48195" name="Rectangle 86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388" y="2665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96" name="Rectangle 87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552" y="2481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  <p:grpSp>
              <p:nvGrpSpPr>
                <p:cNvPr id="48192" name="Group 88"/>
                <p:cNvGrpSpPr>
                  <a:grpSpLocks/>
                </p:cNvGrpSpPr>
                <p:nvPr/>
              </p:nvGrpSpPr>
              <p:grpSpPr bwMode="auto">
                <a:xfrm>
                  <a:off x="3715" y="2113"/>
                  <a:ext cx="721" cy="421"/>
                  <a:chOff x="3715" y="2113"/>
                  <a:chExt cx="721" cy="421"/>
                </a:xfrm>
              </p:grpSpPr>
              <p:sp>
                <p:nvSpPr>
                  <p:cNvPr id="48193" name="Rectangle 89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715" y="2297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94" name="Rectangle 90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3879" y="2113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</p:grpSp>
          <p:grpSp>
            <p:nvGrpSpPr>
              <p:cNvPr id="48184" name="Group 91"/>
              <p:cNvGrpSpPr>
                <a:grpSpLocks/>
              </p:cNvGrpSpPr>
              <p:nvPr/>
            </p:nvGrpSpPr>
            <p:grpSpPr bwMode="auto">
              <a:xfrm>
                <a:off x="4042" y="1377"/>
                <a:ext cx="1048" cy="789"/>
                <a:chOff x="4042" y="1377"/>
                <a:chExt cx="1048" cy="789"/>
              </a:xfrm>
            </p:grpSpPr>
            <p:grpSp>
              <p:nvGrpSpPr>
                <p:cNvPr id="48185" name="Group 92"/>
                <p:cNvGrpSpPr>
                  <a:grpSpLocks/>
                </p:cNvGrpSpPr>
                <p:nvPr/>
              </p:nvGrpSpPr>
              <p:grpSpPr bwMode="auto">
                <a:xfrm>
                  <a:off x="4042" y="1745"/>
                  <a:ext cx="721" cy="421"/>
                  <a:chOff x="4042" y="1745"/>
                  <a:chExt cx="721" cy="421"/>
                </a:xfrm>
              </p:grpSpPr>
              <p:sp>
                <p:nvSpPr>
                  <p:cNvPr id="48189" name="Rectangle 93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042" y="1929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90" name="Rectangle 94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206" y="1745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  <p:grpSp>
              <p:nvGrpSpPr>
                <p:cNvPr id="48186" name="Group 95"/>
                <p:cNvGrpSpPr>
                  <a:grpSpLocks/>
                </p:cNvGrpSpPr>
                <p:nvPr/>
              </p:nvGrpSpPr>
              <p:grpSpPr bwMode="auto">
                <a:xfrm>
                  <a:off x="4369" y="1377"/>
                  <a:ext cx="721" cy="421"/>
                  <a:chOff x="4369" y="1377"/>
                  <a:chExt cx="721" cy="421"/>
                </a:xfrm>
              </p:grpSpPr>
              <p:sp>
                <p:nvSpPr>
                  <p:cNvPr id="48187" name="Rectangle 96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369" y="1561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8188" name="Rectangle 97"/>
                  <p:cNvSpPr>
                    <a:spLocks noChangeArrowheads="1"/>
                  </p:cNvSpPr>
                  <p:nvPr/>
                </p:nvSpPr>
                <p:spPr bwMode="auto">
                  <a:xfrm rot="2661535">
                    <a:off x="4533" y="1377"/>
                    <a:ext cx="557" cy="23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pt-BR" altLang="pt-BR" sz="1800">
                      <a:latin typeface="Garamond" panose="02020404030301010803" pitchFamily="18" charset="0"/>
                    </a:endParaRPr>
                  </a:p>
                </p:txBody>
              </p:sp>
            </p:grpSp>
          </p:grpSp>
        </p:grpSp>
        <p:sp>
          <p:nvSpPr>
            <p:cNvPr id="48175" name="Freeform 98"/>
            <p:cNvSpPr>
              <a:spLocks/>
            </p:cNvSpPr>
            <p:nvPr/>
          </p:nvSpPr>
          <p:spPr bwMode="auto">
            <a:xfrm rot="-1222372">
              <a:off x="4764" y="1008"/>
              <a:ext cx="242" cy="664"/>
            </a:xfrm>
            <a:custGeom>
              <a:avLst/>
              <a:gdLst>
                <a:gd name="T0" fmla="*/ 0 w 848"/>
                <a:gd name="T1" fmla="*/ 0 h 1344"/>
                <a:gd name="T2" fmla="*/ 0 w 848"/>
                <a:gd name="T3" fmla="*/ 0 h 1344"/>
                <a:gd name="T4" fmla="*/ 0 w 848"/>
                <a:gd name="T5" fmla="*/ 0 h 1344"/>
                <a:gd name="T6" fmla="*/ 0 w 848"/>
                <a:gd name="T7" fmla="*/ 0 h 1344"/>
                <a:gd name="T8" fmla="*/ 0 w 848"/>
                <a:gd name="T9" fmla="*/ 0 h 1344"/>
                <a:gd name="T10" fmla="*/ 0 w 848"/>
                <a:gd name="T11" fmla="*/ 0 h 1344"/>
                <a:gd name="T12" fmla="*/ 0 w 848"/>
                <a:gd name="T13" fmla="*/ 0 h 1344"/>
                <a:gd name="T14" fmla="*/ 0 w 848"/>
                <a:gd name="T15" fmla="*/ 0 h 1344"/>
                <a:gd name="T16" fmla="*/ 0 w 848"/>
                <a:gd name="T17" fmla="*/ 0 h 1344"/>
                <a:gd name="T18" fmla="*/ 0 w 848"/>
                <a:gd name="T19" fmla="*/ 0 h 1344"/>
                <a:gd name="T20" fmla="*/ 0 w 848"/>
                <a:gd name="T21" fmla="*/ 0 h 1344"/>
                <a:gd name="T22" fmla="*/ 0 w 848"/>
                <a:gd name="T23" fmla="*/ 0 h 1344"/>
                <a:gd name="T24" fmla="*/ 0 w 848"/>
                <a:gd name="T25" fmla="*/ 0 h 1344"/>
                <a:gd name="T26" fmla="*/ 0 w 848"/>
                <a:gd name="T27" fmla="*/ 0 h 1344"/>
                <a:gd name="T28" fmla="*/ 0 w 848"/>
                <a:gd name="T29" fmla="*/ 0 h 1344"/>
                <a:gd name="T30" fmla="*/ 0 w 848"/>
                <a:gd name="T31" fmla="*/ 0 h 13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8"/>
                <a:gd name="T49" fmla="*/ 0 h 1344"/>
                <a:gd name="T50" fmla="*/ 848 w 848"/>
                <a:gd name="T51" fmla="*/ 1344 h 13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8" h="1344">
                  <a:moveTo>
                    <a:pt x="128" y="424"/>
                  </a:moveTo>
                  <a:cubicBezTo>
                    <a:pt x="48" y="328"/>
                    <a:pt x="104" y="376"/>
                    <a:pt x="0" y="256"/>
                  </a:cubicBezTo>
                  <a:cubicBezTo>
                    <a:pt x="88" y="200"/>
                    <a:pt x="137" y="179"/>
                    <a:pt x="176" y="152"/>
                  </a:cubicBezTo>
                  <a:cubicBezTo>
                    <a:pt x="215" y="125"/>
                    <a:pt x="216" y="108"/>
                    <a:pt x="232" y="96"/>
                  </a:cubicBezTo>
                  <a:cubicBezTo>
                    <a:pt x="216" y="88"/>
                    <a:pt x="265" y="83"/>
                    <a:pt x="272" y="80"/>
                  </a:cubicBezTo>
                  <a:cubicBezTo>
                    <a:pt x="279" y="77"/>
                    <a:pt x="263" y="88"/>
                    <a:pt x="272" y="80"/>
                  </a:cubicBezTo>
                  <a:cubicBezTo>
                    <a:pt x="281" y="72"/>
                    <a:pt x="307" y="45"/>
                    <a:pt x="328" y="32"/>
                  </a:cubicBezTo>
                  <a:cubicBezTo>
                    <a:pt x="406" y="3"/>
                    <a:pt x="317" y="24"/>
                    <a:pt x="400" y="0"/>
                  </a:cubicBezTo>
                  <a:cubicBezTo>
                    <a:pt x="648" y="416"/>
                    <a:pt x="632" y="448"/>
                    <a:pt x="744" y="776"/>
                  </a:cubicBezTo>
                  <a:cubicBezTo>
                    <a:pt x="760" y="960"/>
                    <a:pt x="824" y="1080"/>
                    <a:pt x="848" y="1344"/>
                  </a:cubicBezTo>
                  <a:cubicBezTo>
                    <a:pt x="800" y="1272"/>
                    <a:pt x="696" y="1159"/>
                    <a:pt x="673" y="1116"/>
                  </a:cubicBezTo>
                  <a:cubicBezTo>
                    <a:pt x="623" y="1026"/>
                    <a:pt x="563" y="946"/>
                    <a:pt x="489" y="860"/>
                  </a:cubicBezTo>
                  <a:cubicBezTo>
                    <a:pt x="397" y="757"/>
                    <a:pt x="265" y="592"/>
                    <a:pt x="200" y="480"/>
                  </a:cubicBezTo>
                  <a:cubicBezTo>
                    <a:pt x="56" y="336"/>
                    <a:pt x="289" y="599"/>
                    <a:pt x="296" y="608"/>
                  </a:cubicBezTo>
                  <a:cubicBezTo>
                    <a:pt x="303" y="617"/>
                    <a:pt x="268" y="567"/>
                    <a:pt x="240" y="536"/>
                  </a:cubicBezTo>
                  <a:cubicBezTo>
                    <a:pt x="181" y="467"/>
                    <a:pt x="296" y="552"/>
                    <a:pt x="128" y="424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6" name="AutoShape 99"/>
            <p:cNvSpPr>
              <a:spLocks noChangeArrowheads="1"/>
            </p:cNvSpPr>
            <p:nvPr/>
          </p:nvSpPr>
          <p:spPr bwMode="auto">
            <a:xfrm rot="18880957" flipV="1">
              <a:off x="3392" y="2681"/>
              <a:ext cx="211" cy="53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77" name="Oval 100"/>
            <p:cNvSpPr>
              <a:spLocks noChangeArrowheads="1"/>
            </p:cNvSpPr>
            <p:nvPr/>
          </p:nvSpPr>
          <p:spPr bwMode="auto">
            <a:xfrm>
              <a:off x="2240" y="3221"/>
              <a:ext cx="330" cy="33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78" name="Line 101"/>
            <p:cNvSpPr>
              <a:spLocks noChangeShapeType="1"/>
            </p:cNvSpPr>
            <p:nvPr/>
          </p:nvSpPr>
          <p:spPr bwMode="auto">
            <a:xfrm flipV="1">
              <a:off x="2529" y="3171"/>
              <a:ext cx="1595" cy="33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9" name="Line 102"/>
            <p:cNvSpPr>
              <a:spLocks noChangeShapeType="1"/>
            </p:cNvSpPr>
            <p:nvPr/>
          </p:nvSpPr>
          <p:spPr bwMode="auto">
            <a:xfrm flipV="1">
              <a:off x="2289" y="1679"/>
              <a:ext cx="615" cy="159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80" name="Oval 103"/>
            <p:cNvSpPr>
              <a:spLocks noChangeArrowheads="1"/>
            </p:cNvSpPr>
            <p:nvPr/>
          </p:nvSpPr>
          <p:spPr bwMode="auto">
            <a:xfrm>
              <a:off x="2867" y="752"/>
              <a:ext cx="2326" cy="242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81" name="Line 104"/>
            <p:cNvSpPr>
              <a:spLocks noChangeShapeType="1"/>
            </p:cNvSpPr>
            <p:nvPr/>
          </p:nvSpPr>
          <p:spPr bwMode="auto">
            <a:xfrm>
              <a:off x="1963" y="2448"/>
              <a:ext cx="0" cy="7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82" name="Line 105"/>
            <p:cNvSpPr>
              <a:spLocks noChangeShapeType="1"/>
            </p:cNvSpPr>
            <p:nvPr/>
          </p:nvSpPr>
          <p:spPr bwMode="auto">
            <a:xfrm>
              <a:off x="1963" y="3505"/>
              <a:ext cx="0" cy="3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762000" y="2819400"/>
            <a:ext cx="876300" cy="779463"/>
            <a:chOff x="3786" y="1761"/>
            <a:chExt cx="621" cy="491"/>
          </a:xfrm>
        </p:grpSpPr>
        <p:sp>
          <p:nvSpPr>
            <p:cNvPr id="48155" name="AutoShape 107"/>
            <p:cNvSpPr>
              <a:spLocks noChangeArrowheads="1"/>
            </p:cNvSpPr>
            <p:nvPr/>
          </p:nvSpPr>
          <p:spPr bwMode="auto">
            <a:xfrm>
              <a:off x="3816" y="1761"/>
              <a:ext cx="83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56" name="Line 108"/>
            <p:cNvSpPr>
              <a:spLocks noChangeShapeType="1"/>
            </p:cNvSpPr>
            <p:nvPr/>
          </p:nvSpPr>
          <p:spPr bwMode="auto">
            <a:xfrm flipH="1" flipV="1">
              <a:off x="3944" y="1797"/>
              <a:ext cx="456" cy="131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7" name="Line 109"/>
            <p:cNvSpPr>
              <a:spLocks noChangeShapeType="1"/>
            </p:cNvSpPr>
            <p:nvPr/>
          </p:nvSpPr>
          <p:spPr bwMode="auto">
            <a:xfrm flipH="1">
              <a:off x="3963" y="2020"/>
              <a:ext cx="436" cy="1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8" name="AutoShape 110"/>
            <p:cNvSpPr>
              <a:spLocks noChangeArrowheads="1"/>
            </p:cNvSpPr>
            <p:nvPr/>
          </p:nvSpPr>
          <p:spPr bwMode="auto">
            <a:xfrm>
              <a:off x="3887" y="2217"/>
              <a:ext cx="82" cy="35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59" name="Line 111"/>
            <p:cNvSpPr>
              <a:spLocks noChangeShapeType="1"/>
            </p:cNvSpPr>
            <p:nvPr/>
          </p:nvSpPr>
          <p:spPr bwMode="auto">
            <a:xfrm flipH="1">
              <a:off x="3983" y="2051"/>
              <a:ext cx="424" cy="166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0" name="AutoShape 112"/>
            <p:cNvSpPr>
              <a:spLocks noChangeArrowheads="1"/>
            </p:cNvSpPr>
            <p:nvPr/>
          </p:nvSpPr>
          <p:spPr bwMode="auto">
            <a:xfrm>
              <a:off x="3786" y="1845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61" name="Line 113"/>
            <p:cNvSpPr>
              <a:spLocks noChangeShapeType="1"/>
            </p:cNvSpPr>
            <p:nvPr/>
          </p:nvSpPr>
          <p:spPr bwMode="auto">
            <a:xfrm flipH="1" flipV="1">
              <a:off x="3911" y="1875"/>
              <a:ext cx="487" cy="9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2" name="AutoShape 114"/>
            <p:cNvSpPr>
              <a:spLocks noChangeArrowheads="1"/>
            </p:cNvSpPr>
            <p:nvPr/>
          </p:nvSpPr>
          <p:spPr bwMode="auto">
            <a:xfrm>
              <a:off x="3826" y="1962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  <p:sp>
          <p:nvSpPr>
            <p:cNvPr id="48163" name="Line 115"/>
            <p:cNvSpPr>
              <a:spLocks noChangeShapeType="1"/>
            </p:cNvSpPr>
            <p:nvPr/>
          </p:nvSpPr>
          <p:spPr bwMode="auto">
            <a:xfrm>
              <a:off x="3946" y="1986"/>
              <a:ext cx="390" cy="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4" name="AutoShape 116"/>
            <p:cNvSpPr>
              <a:spLocks noChangeArrowheads="1"/>
            </p:cNvSpPr>
            <p:nvPr/>
          </p:nvSpPr>
          <p:spPr bwMode="auto">
            <a:xfrm>
              <a:off x="3840" y="2107"/>
              <a:ext cx="110" cy="47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latin typeface="Garamond" panose="02020404030301010803" pitchFamily="18" charset="0"/>
              </a:endParaRPr>
            </a:p>
          </p:txBody>
        </p:sp>
      </p:grpSp>
      <p:sp>
        <p:nvSpPr>
          <p:cNvPr id="117" name="Retângulo 116"/>
          <p:cNvSpPr/>
          <p:nvPr/>
        </p:nvSpPr>
        <p:spPr>
          <a:xfrm>
            <a:off x="1296213" y="200834"/>
            <a:ext cx="6516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Perpetua" pitchFamily="18" charset="0"/>
              </a:rPr>
              <a:t>Transmissão e patogenia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3B148-4075-46C9-A4EC-10F2F95C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243408"/>
            <a:ext cx="7715200" cy="11569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B49FB6-5277-4D9C-8979-51F0949283A6}"/>
              </a:ext>
            </a:extLst>
          </p:cNvPr>
          <p:cNvSpPr/>
          <p:nvPr/>
        </p:nvSpPr>
        <p:spPr>
          <a:xfrm>
            <a:off x="467544" y="76470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Chegando aos alvéolos os bacilos são fagocitados por </a:t>
            </a:r>
            <a:r>
              <a:rPr lang="pt-BR" sz="2400" b="1" dirty="0" smtClean="0">
                <a:latin typeface="+mn-lt"/>
              </a:rPr>
              <a:t>macrófagos</a:t>
            </a:r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pt-BR" sz="2400" b="1" dirty="0" smtClean="0">
                <a:latin typeface="+mn-lt"/>
              </a:rPr>
              <a:t>, dentro </a:t>
            </a:r>
            <a:r>
              <a:rPr lang="pt-BR" sz="2400" b="1" dirty="0">
                <a:latin typeface="+mn-lt"/>
              </a:rPr>
              <a:t>dos quais se </a:t>
            </a:r>
            <a:r>
              <a:rPr lang="pt-BR" sz="2400" b="1" dirty="0" smtClean="0">
                <a:latin typeface="+mn-lt"/>
              </a:rPr>
              <a:t>multiplicam:</a:t>
            </a:r>
            <a:endParaRPr lang="pt-BR" sz="2400" b="1" dirty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pt-BR" sz="24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609329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* Imunidade inata 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439738" y="2335684"/>
            <a:ext cx="3763962" cy="3757612"/>
          </a:xfrm>
          <a:custGeom>
            <a:avLst/>
            <a:gdLst/>
            <a:ahLst/>
            <a:cxnLst>
              <a:cxn ang="0">
                <a:pos x="1666" y="1922"/>
              </a:cxn>
              <a:cxn ang="0">
                <a:pos x="1252" y="2097"/>
              </a:cxn>
              <a:cxn ang="0">
                <a:pos x="965" y="2365"/>
              </a:cxn>
              <a:cxn ang="0">
                <a:pos x="827" y="2110"/>
              </a:cxn>
              <a:cxn ang="0">
                <a:pos x="788" y="1896"/>
              </a:cxn>
              <a:cxn ang="0">
                <a:pos x="557" y="1859"/>
              </a:cxn>
              <a:cxn ang="0">
                <a:pos x="328" y="1776"/>
              </a:cxn>
              <a:cxn ang="0">
                <a:pos x="220" y="1521"/>
              </a:cxn>
              <a:cxn ang="0">
                <a:pos x="16" y="1470"/>
              </a:cxn>
              <a:cxn ang="0">
                <a:pos x="121" y="1249"/>
              </a:cxn>
              <a:cxn ang="0">
                <a:pos x="167" y="1104"/>
              </a:cxn>
              <a:cxn ang="0">
                <a:pos x="30" y="752"/>
              </a:cxn>
              <a:cxn ang="0">
                <a:pos x="62" y="535"/>
              </a:cxn>
              <a:cxn ang="0">
                <a:pos x="321" y="557"/>
              </a:cxn>
              <a:cxn ang="0">
                <a:pos x="495" y="513"/>
              </a:cxn>
              <a:cxn ang="0">
                <a:pos x="540" y="368"/>
              </a:cxn>
              <a:cxn ang="0">
                <a:pos x="733" y="34"/>
              </a:cxn>
              <a:cxn ang="0">
                <a:pos x="1049" y="161"/>
              </a:cxn>
              <a:cxn ang="0">
                <a:pos x="1193" y="150"/>
              </a:cxn>
              <a:cxn ang="0">
                <a:pos x="1436" y="286"/>
              </a:cxn>
              <a:cxn ang="0">
                <a:pos x="1829" y="61"/>
              </a:cxn>
              <a:cxn ang="0">
                <a:pos x="2207" y="187"/>
              </a:cxn>
              <a:cxn ang="0">
                <a:pos x="2036" y="577"/>
              </a:cxn>
              <a:cxn ang="0">
                <a:pos x="2045" y="745"/>
              </a:cxn>
              <a:cxn ang="0">
                <a:pos x="2102" y="932"/>
              </a:cxn>
              <a:cxn ang="0">
                <a:pos x="2285" y="1143"/>
              </a:cxn>
              <a:cxn ang="0">
                <a:pos x="2345" y="1441"/>
              </a:cxn>
              <a:cxn ang="0">
                <a:pos x="2126" y="1561"/>
              </a:cxn>
              <a:cxn ang="0">
                <a:pos x="2106" y="1680"/>
              </a:cxn>
              <a:cxn ang="0">
                <a:pos x="2166" y="1958"/>
              </a:cxn>
              <a:cxn ang="0">
                <a:pos x="1666" y="1922"/>
              </a:cxn>
            </a:cxnLst>
            <a:rect l="0" t="0" r="r" b="b"/>
            <a:pathLst>
              <a:path w="2371" h="2367">
                <a:moveTo>
                  <a:pt x="1666" y="1922"/>
                </a:moveTo>
                <a:cubicBezTo>
                  <a:pt x="1504" y="1959"/>
                  <a:pt x="1369" y="2023"/>
                  <a:pt x="1252" y="2097"/>
                </a:cubicBezTo>
                <a:cubicBezTo>
                  <a:pt x="1135" y="2171"/>
                  <a:pt x="1036" y="2363"/>
                  <a:pt x="965" y="2365"/>
                </a:cubicBezTo>
                <a:cubicBezTo>
                  <a:pt x="894" y="2367"/>
                  <a:pt x="856" y="2188"/>
                  <a:pt x="827" y="2110"/>
                </a:cubicBezTo>
                <a:cubicBezTo>
                  <a:pt x="798" y="2032"/>
                  <a:pt x="833" y="1938"/>
                  <a:pt x="788" y="1896"/>
                </a:cubicBezTo>
                <a:cubicBezTo>
                  <a:pt x="743" y="1854"/>
                  <a:pt x="634" y="1879"/>
                  <a:pt x="557" y="1859"/>
                </a:cubicBezTo>
                <a:cubicBezTo>
                  <a:pt x="480" y="1839"/>
                  <a:pt x="384" y="1832"/>
                  <a:pt x="328" y="1776"/>
                </a:cubicBezTo>
                <a:cubicBezTo>
                  <a:pt x="272" y="1720"/>
                  <a:pt x="272" y="1572"/>
                  <a:pt x="220" y="1521"/>
                </a:cubicBezTo>
                <a:cubicBezTo>
                  <a:pt x="168" y="1470"/>
                  <a:pt x="32" y="1515"/>
                  <a:pt x="16" y="1470"/>
                </a:cubicBezTo>
                <a:cubicBezTo>
                  <a:pt x="0" y="1425"/>
                  <a:pt x="96" y="1310"/>
                  <a:pt x="121" y="1249"/>
                </a:cubicBezTo>
                <a:cubicBezTo>
                  <a:pt x="147" y="1188"/>
                  <a:pt x="183" y="1186"/>
                  <a:pt x="167" y="1104"/>
                </a:cubicBezTo>
                <a:cubicBezTo>
                  <a:pt x="152" y="1020"/>
                  <a:pt x="46" y="847"/>
                  <a:pt x="30" y="752"/>
                </a:cubicBezTo>
                <a:cubicBezTo>
                  <a:pt x="11" y="657"/>
                  <a:pt x="13" y="568"/>
                  <a:pt x="62" y="535"/>
                </a:cubicBezTo>
                <a:cubicBezTo>
                  <a:pt x="111" y="502"/>
                  <a:pt x="249" y="561"/>
                  <a:pt x="321" y="557"/>
                </a:cubicBezTo>
                <a:cubicBezTo>
                  <a:pt x="393" y="554"/>
                  <a:pt x="458" y="545"/>
                  <a:pt x="495" y="513"/>
                </a:cubicBezTo>
                <a:cubicBezTo>
                  <a:pt x="531" y="481"/>
                  <a:pt x="501" y="447"/>
                  <a:pt x="540" y="368"/>
                </a:cubicBezTo>
                <a:cubicBezTo>
                  <a:pt x="581" y="287"/>
                  <a:pt x="649" y="69"/>
                  <a:pt x="733" y="34"/>
                </a:cubicBezTo>
                <a:cubicBezTo>
                  <a:pt x="819" y="0"/>
                  <a:pt x="972" y="142"/>
                  <a:pt x="1049" y="161"/>
                </a:cubicBezTo>
                <a:cubicBezTo>
                  <a:pt x="1126" y="180"/>
                  <a:pt x="1129" y="129"/>
                  <a:pt x="1193" y="150"/>
                </a:cubicBezTo>
                <a:cubicBezTo>
                  <a:pt x="1257" y="171"/>
                  <a:pt x="1330" y="301"/>
                  <a:pt x="1436" y="286"/>
                </a:cubicBezTo>
                <a:cubicBezTo>
                  <a:pt x="1542" y="271"/>
                  <a:pt x="1701" y="77"/>
                  <a:pt x="1829" y="61"/>
                </a:cubicBezTo>
                <a:cubicBezTo>
                  <a:pt x="1957" y="45"/>
                  <a:pt x="2173" y="101"/>
                  <a:pt x="2207" y="187"/>
                </a:cubicBezTo>
                <a:cubicBezTo>
                  <a:pt x="2241" y="273"/>
                  <a:pt x="2063" y="484"/>
                  <a:pt x="2036" y="577"/>
                </a:cubicBezTo>
                <a:cubicBezTo>
                  <a:pt x="2009" y="670"/>
                  <a:pt x="2034" y="686"/>
                  <a:pt x="2045" y="745"/>
                </a:cubicBezTo>
                <a:cubicBezTo>
                  <a:pt x="2056" y="804"/>
                  <a:pt x="2062" y="866"/>
                  <a:pt x="2102" y="932"/>
                </a:cubicBezTo>
                <a:cubicBezTo>
                  <a:pt x="2142" y="998"/>
                  <a:pt x="2245" y="1058"/>
                  <a:pt x="2285" y="1143"/>
                </a:cubicBezTo>
                <a:cubicBezTo>
                  <a:pt x="2325" y="1228"/>
                  <a:pt x="2371" y="1371"/>
                  <a:pt x="2345" y="1441"/>
                </a:cubicBezTo>
                <a:cubicBezTo>
                  <a:pt x="2319" y="1511"/>
                  <a:pt x="2166" y="1521"/>
                  <a:pt x="2126" y="1561"/>
                </a:cubicBezTo>
                <a:cubicBezTo>
                  <a:pt x="2086" y="1601"/>
                  <a:pt x="2099" y="1614"/>
                  <a:pt x="2106" y="1680"/>
                </a:cubicBezTo>
                <a:cubicBezTo>
                  <a:pt x="2113" y="1746"/>
                  <a:pt x="2239" y="1918"/>
                  <a:pt x="2166" y="1958"/>
                </a:cubicBezTo>
                <a:cubicBezTo>
                  <a:pt x="2093" y="1998"/>
                  <a:pt x="1770" y="1929"/>
                  <a:pt x="1666" y="1922"/>
                </a:cubicBezTo>
                <a:close/>
              </a:path>
            </a:pathLst>
          </a:custGeom>
          <a:gradFill rotWithShape="0">
            <a:gsLst>
              <a:gs pos="0">
                <a:srgbClr val="006666"/>
              </a:gs>
              <a:gs pos="50000">
                <a:schemeClr val="accent1"/>
              </a:gs>
              <a:gs pos="100000">
                <a:srgbClr val="0066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71600" y="3433936"/>
            <a:ext cx="1600200" cy="1219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275856" y="3806874"/>
            <a:ext cx="881063" cy="630238"/>
          </a:xfrm>
          <a:custGeom>
            <a:avLst/>
            <a:gdLst>
              <a:gd name="T0" fmla="*/ 2147483646 w 555"/>
              <a:gd name="T1" fmla="*/ 2147483646 h 397"/>
              <a:gd name="T2" fmla="*/ 2147483646 w 555"/>
              <a:gd name="T3" fmla="*/ 2147483646 h 397"/>
              <a:gd name="T4" fmla="*/ 2147483646 w 555"/>
              <a:gd name="T5" fmla="*/ 2147483646 h 397"/>
              <a:gd name="T6" fmla="*/ 2147483646 w 555"/>
              <a:gd name="T7" fmla="*/ 2147483646 h 397"/>
              <a:gd name="T8" fmla="*/ 2147483646 w 555"/>
              <a:gd name="T9" fmla="*/ 2147483646 h 397"/>
              <a:gd name="T10" fmla="*/ 2147483646 w 555"/>
              <a:gd name="T11" fmla="*/ 2147483646 h 397"/>
              <a:gd name="T12" fmla="*/ 2147483646 w 555"/>
              <a:gd name="T13" fmla="*/ 2147483646 h 397"/>
              <a:gd name="T14" fmla="*/ 2147483646 w 555"/>
              <a:gd name="T15" fmla="*/ 2147483646 h 397"/>
              <a:gd name="T16" fmla="*/ 2147483646 w 555"/>
              <a:gd name="T17" fmla="*/ 2147483646 h 397"/>
              <a:gd name="T18" fmla="*/ 2147483646 w 555"/>
              <a:gd name="T19" fmla="*/ 2147483646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55"/>
              <a:gd name="T31" fmla="*/ 0 h 397"/>
              <a:gd name="T32" fmla="*/ 555 w 555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55" h="397">
                <a:moveTo>
                  <a:pt x="348" y="293"/>
                </a:moveTo>
                <a:cubicBezTo>
                  <a:pt x="309" y="275"/>
                  <a:pt x="396" y="169"/>
                  <a:pt x="366" y="136"/>
                </a:cubicBezTo>
                <a:cubicBezTo>
                  <a:pt x="336" y="103"/>
                  <a:pt x="216" y="117"/>
                  <a:pt x="168" y="95"/>
                </a:cubicBezTo>
                <a:cubicBezTo>
                  <a:pt x="120" y="73"/>
                  <a:pt x="102" y="0"/>
                  <a:pt x="80" y="3"/>
                </a:cubicBezTo>
                <a:cubicBezTo>
                  <a:pt x="58" y="6"/>
                  <a:pt x="0" y="73"/>
                  <a:pt x="37" y="115"/>
                </a:cubicBezTo>
                <a:cubicBezTo>
                  <a:pt x="75" y="157"/>
                  <a:pt x="245" y="218"/>
                  <a:pt x="302" y="253"/>
                </a:cubicBezTo>
                <a:cubicBezTo>
                  <a:pt x="358" y="288"/>
                  <a:pt x="342" y="303"/>
                  <a:pt x="377" y="325"/>
                </a:cubicBezTo>
                <a:cubicBezTo>
                  <a:pt x="412" y="347"/>
                  <a:pt x="485" y="397"/>
                  <a:pt x="510" y="383"/>
                </a:cubicBezTo>
                <a:cubicBezTo>
                  <a:pt x="535" y="369"/>
                  <a:pt x="555" y="255"/>
                  <a:pt x="528" y="240"/>
                </a:cubicBezTo>
                <a:cubicBezTo>
                  <a:pt x="501" y="225"/>
                  <a:pt x="385" y="282"/>
                  <a:pt x="348" y="293"/>
                </a:cubicBez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21047114">
            <a:off x="2743200" y="4588637"/>
            <a:ext cx="1066800" cy="914400"/>
          </a:xfrm>
          <a:custGeom>
            <a:avLst/>
            <a:gdLst>
              <a:gd name="T0" fmla="*/ 2147483646 w 816"/>
              <a:gd name="T1" fmla="*/ 2147483646 h 792"/>
              <a:gd name="T2" fmla="*/ 2147483646 w 816"/>
              <a:gd name="T3" fmla="*/ 2147483646 h 792"/>
              <a:gd name="T4" fmla="*/ 2147483646 w 816"/>
              <a:gd name="T5" fmla="*/ 2147483646 h 792"/>
              <a:gd name="T6" fmla="*/ 2147483646 w 816"/>
              <a:gd name="T7" fmla="*/ 2147483646 h 792"/>
              <a:gd name="T8" fmla="*/ 2147483646 w 816"/>
              <a:gd name="T9" fmla="*/ 2147483646 h 792"/>
              <a:gd name="T10" fmla="*/ 2147483646 w 816"/>
              <a:gd name="T11" fmla="*/ 2147483646 h 792"/>
              <a:gd name="T12" fmla="*/ 2147483646 w 816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792"/>
              <a:gd name="T23" fmla="*/ 816 w 816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792">
                <a:moveTo>
                  <a:pt x="96" y="264"/>
                </a:moveTo>
                <a:cubicBezTo>
                  <a:pt x="192" y="384"/>
                  <a:pt x="560" y="696"/>
                  <a:pt x="672" y="744"/>
                </a:cubicBezTo>
                <a:cubicBezTo>
                  <a:pt x="784" y="792"/>
                  <a:pt x="816" y="632"/>
                  <a:pt x="768" y="552"/>
                </a:cubicBezTo>
                <a:cubicBezTo>
                  <a:pt x="720" y="472"/>
                  <a:pt x="464" y="344"/>
                  <a:pt x="384" y="264"/>
                </a:cubicBezTo>
                <a:cubicBezTo>
                  <a:pt x="304" y="184"/>
                  <a:pt x="336" y="112"/>
                  <a:pt x="288" y="72"/>
                </a:cubicBezTo>
                <a:cubicBezTo>
                  <a:pt x="240" y="32"/>
                  <a:pt x="136" y="0"/>
                  <a:pt x="96" y="24"/>
                </a:cubicBezTo>
                <a:cubicBezTo>
                  <a:pt x="56" y="48"/>
                  <a:pt x="0" y="144"/>
                  <a:pt x="96" y="264"/>
                </a:cubicBez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4191000" y="4091731"/>
            <a:ext cx="904875" cy="633413"/>
          </a:xfrm>
          <a:custGeom>
            <a:avLst/>
            <a:gdLst>
              <a:gd name="T0" fmla="*/ 2147483646 w 570"/>
              <a:gd name="T1" fmla="*/ 2147483646 h 399"/>
              <a:gd name="T2" fmla="*/ 2147483646 w 570"/>
              <a:gd name="T3" fmla="*/ 2147483646 h 399"/>
              <a:gd name="T4" fmla="*/ 2147483646 w 570"/>
              <a:gd name="T5" fmla="*/ 2147483646 h 399"/>
              <a:gd name="T6" fmla="*/ 2147483646 w 570"/>
              <a:gd name="T7" fmla="*/ 2147483646 h 399"/>
              <a:gd name="T8" fmla="*/ 2147483646 w 570"/>
              <a:gd name="T9" fmla="*/ 2147483646 h 399"/>
              <a:gd name="T10" fmla="*/ 2147483646 w 570"/>
              <a:gd name="T11" fmla="*/ 2147483646 h 399"/>
              <a:gd name="T12" fmla="*/ 2147483646 w 570"/>
              <a:gd name="T13" fmla="*/ 2147483646 h 399"/>
              <a:gd name="T14" fmla="*/ 2147483646 w 570"/>
              <a:gd name="T15" fmla="*/ 2147483646 h 399"/>
              <a:gd name="T16" fmla="*/ 2147483646 w 570"/>
              <a:gd name="T17" fmla="*/ 2147483646 h 399"/>
              <a:gd name="T18" fmla="*/ 2147483646 w 570"/>
              <a:gd name="T19" fmla="*/ 2147483646 h 3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0"/>
              <a:gd name="T31" fmla="*/ 0 h 399"/>
              <a:gd name="T32" fmla="*/ 570 w 570"/>
              <a:gd name="T33" fmla="*/ 399 h 3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0" h="399">
                <a:moveTo>
                  <a:pt x="21" y="258"/>
                </a:moveTo>
                <a:cubicBezTo>
                  <a:pt x="0" y="210"/>
                  <a:pt x="37" y="130"/>
                  <a:pt x="69" y="90"/>
                </a:cubicBezTo>
                <a:cubicBezTo>
                  <a:pt x="101" y="50"/>
                  <a:pt x="149" y="30"/>
                  <a:pt x="213" y="18"/>
                </a:cubicBezTo>
                <a:cubicBezTo>
                  <a:pt x="277" y="6"/>
                  <a:pt x="399" y="0"/>
                  <a:pt x="453" y="18"/>
                </a:cubicBezTo>
                <a:cubicBezTo>
                  <a:pt x="507" y="36"/>
                  <a:pt x="520" y="87"/>
                  <a:pt x="537" y="126"/>
                </a:cubicBezTo>
                <a:cubicBezTo>
                  <a:pt x="554" y="165"/>
                  <a:pt x="570" y="210"/>
                  <a:pt x="555" y="252"/>
                </a:cubicBezTo>
                <a:cubicBezTo>
                  <a:pt x="540" y="294"/>
                  <a:pt x="477" y="357"/>
                  <a:pt x="447" y="378"/>
                </a:cubicBezTo>
                <a:cubicBezTo>
                  <a:pt x="417" y="399"/>
                  <a:pt x="417" y="378"/>
                  <a:pt x="375" y="378"/>
                </a:cubicBezTo>
                <a:cubicBezTo>
                  <a:pt x="333" y="378"/>
                  <a:pt x="254" y="398"/>
                  <a:pt x="195" y="378"/>
                </a:cubicBezTo>
                <a:cubicBezTo>
                  <a:pt x="136" y="358"/>
                  <a:pt x="57" y="283"/>
                  <a:pt x="21" y="258"/>
                </a:cubicBez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48064" y="2204864"/>
            <a:ext cx="3770006" cy="34470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200" dirty="0">
                <a:latin typeface="+mn-lt"/>
              </a:rPr>
              <a:t>2 a 3 semanas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200" dirty="0">
                <a:latin typeface="+mn-lt"/>
              </a:rPr>
              <a:t>Multiplicação </a:t>
            </a:r>
            <a:r>
              <a:rPr lang="pt-BR" altLang="pt-BR" sz="3200" dirty="0" smtClean="0">
                <a:latin typeface="+mn-lt"/>
              </a:rPr>
              <a:t>livre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Macrófago apresenta material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>
                <a:latin typeface="+mn-lt"/>
              </a:rPr>
              <a:t>antigênico ao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200" dirty="0" smtClean="0">
                <a:latin typeface="+mn-lt"/>
              </a:rPr>
              <a:t>Linfócito</a:t>
            </a:r>
            <a:r>
              <a:rPr lang="pt-BR" altLang="pt-BR" sz="2200" dirty="0" smtClean="0">
                <a:solidFill>
                  <a:srgbClr val="FF0000"/>
                </a:solidFill>
                <a:latin typeface="+mn-lt"/>
              </a:rPr>
              <a:t>**</a:t>
            </a:r>
            <a:endParaRPr lang="pt-BR" altLang="pt-BR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643185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** Imunidade adaptativa</a:t>
            </a:r>
            <a:endParaRPr lang="pt-BR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4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3B148-4075-46C9-A4EC-10F2F95C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243408"/>
            <a:ext cx="7715200" cy="11569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B49FB6-5277-4D9C-8979-51F0949283A6}"/>
              </a:ext>
            </a:extLst>
          </p:cNvPr>
          <p:cNvSpPr/>
          <p:nvPr/>
        </p:nvSpPr>
        <p:spPr>
          <a:xfrm>
            <a:off x="107504" y="870967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Liberação </a:t>
            </a:r>
            <a:r>
              <a:rPr lang="pt-BR" sz="2400" b="1" dirty="0">
                <a:latin typeface="+mn-lt"/>
              </a:rPr>
              <a:t>de novos bacilos que vão infectar outros </a:t>
            </a:r>
            <a:r>
              <a:rPr lang="pt-BR" sz="2400" b="1" dirty="0" smtClean="0">
                <a:latin typeface="+mn-lt"/>
              </a:rPr>
              <a:t>macrófagos,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Liberação de </a:t>
            </a:r>
            <a:r>
              <a:rPr lang="pt-BR" sz="2400" b="1" dirty="0" err="1">
                <a:latin typeface="+mn-lt"/>
              </a:rPr>
              <a:t>citocinas</a:t>
            </a:r>
            <a:r>
              <a:rPr lang="pt-BR" sz="2400" b="1" dirty="0">
                <a:latin typeface="+mn-lt"/>
              </a:rPr>
              <a:t> que atraem linfócitos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**</a:t>
            </a:r>
            <a:r>
              <a:rPr lang="pt-BR" sz="2400" b="1" dirty="0">
                <a:latin typeface="+mn-lt"/>
              </a:rPr>
              <a:t> e monócitos ao </a:t>
            </a:r>
            <a:r>
              <a:rPr lang="pt-BR" sz="2400" b="1" dirty="0" smtClean="0">
                <a:latin typeface="+mn-lt"/>
              </a:rPr>
              <a:t>local,</a:t>
            </a:r>
            <a:endParaRPr lang="pt-BR" sz="2400" b="1" dirty="0"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Liberação </a:t>
            </a:r>
            <a:r>
              <a:rPr lang="pt-BR" sz="2400" b="1" dirty="0">
                <a:latin typeface="+mn-lt"/>
              </a:rPr>
              <a:t>de </a:t>
            </a:r>
            <a:r>
              <a:rPr lang="pt-BR" sz="2400" b="1" dirty="0" smtClean="0">
                <a:latin typeface="+mn-lt"/>
              </a:rPr>
              <a:t>INF pelos macrófagos e pelas células CD4 e CD8.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 Imunidade CELULAR.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Imunidade humoral, anticorpos, não destroem o bacilo</a:t>
            </a:r>
            <a:endParaRPr lang="pt-BR" sz="2400" b="1" dirty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pt-BR" sz="24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643185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** Imunidade adaptativa</a:t>
            </a:r>
            <a:endParaRPr lang="pt-BR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390AE96-BFDE-4DAA-AB52-5A65C11BB0EC}"/>
              </a:ext>
            </a:extLst>
          </p:cNvPr>
          <p:cNvSpPr txBox="1">
            <a:spLocks/>
          </p:cNvSpPr>
          <p:nvPr/>
        </p:nvSpPr>
        <p:spPr>
          <a:xfrm>
            <a:off x="755576" y="-171400"/>
            <a:ext cx="7715200" cy="11569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5B7DB5-B2BA-4284-8551-C9A03491548C}"/>
              </a:ext>
            </a:extLst>
          </p:cNvPr>
          <p:cNvSpPr txBox="1"/>
          <p:nvPr/>
        </p:nvSpPr>
        <p:spPr>
          <a:xfrm>
            <a:off x="251520" y="933683"/>
            <a:ext cx="8568952" cy="563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De acordo com a  resposta do hospedeiro: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Falha na imunidade com consequente progressão da doença nos pulmões.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Isso explica a patogenia da doença que leva esse período para o aparecimento da tosse ( 3 a 8 semanas após o início da infecção).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Controle da multiplicação e/ou morte dos bacilos com involução da lesão primária (3 a 8 semanas).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Entretanto esta imunidade protetora não elimina os bacilos que permanecem viáveis no interior das célula, caracterizando a </a:t>
            </a:r>
            <a:r>
              <a:rPr lang="pt-BR" sz="2200" b="1" dirty="0">
                <a:solidFill>
                  <a:srgbClr val="C00000"/>
                </a:solidFill>
                <a:latin typeface="+mn-lt"/>
              </a:rPr>
              <a:t>tuberculose latente.</a:t>
            </a:r>
          </a:p>
        </p:txBody>
      </p:sp>
    </p:spTree>
    <p:extLst>
      <p:ext uri="{BB962C8B-B14F-4D97-AF65-F5344CB8AC3E}">
        <p14:creationId xmlns:p14="http://schemas.microsoft.com/office/powerpoint/2010/main" val="21568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704766"/>
            <a:ext cx="4248472" cy="36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179388" y="274638"/>
            <a:ext cx="8750300" cy="22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n-lt"/>
              </a:rPr>
              <a:t>Formação granuloma</a:t>
            </a:r>
            <a:endParaRPr lang="pt-BR" sz="20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O granuloma isola o bacilo, limita disseminação bacteriana e cria microambiente para interação entre M0, outras células do sistema imune e as </a:t>
            </a:r>
            <a:r>
              <a:rPr lang="pt-BR" sz="2000" b="1" dirty="0" err="1">
                <a:latin typeface="+mn-lt"/>
              </a:rPr>
              <a:t>citocinas</a:t>
            </a:r>
            <a:r>
              <a:rPr lang="pt-BR" sz="2000" b="1" dirty="0">
                <a:latin typeface="+mn-lt"/>
              </a:rPr>
              <a:t>: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Interrupção da replicação, dormência alguns bacilos e </a:t>
            </a:r>
            <a:r>
              <a:rPr lang="pt-BR" sz="2000" b="1" dirty="0" smtClean="0">
                <a:latin typeface="+mn-lt"/>
              </a:rPr>
              <a:t>formação de granulomas</a:t>
            </a:r>
            <a:endParaRPr lang="pt-BR" sz="2000" b="1" dirty="0">
              <a:latin typeface="+mn-lt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453188"/>
            <a:ext cx="813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H="1">
            <a:off x="4644008" y="2490600"/>
            <a:ext cx="449470" cy="43434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cxnSpLocks/>
          </p:cNvCxnSpPr>
          <p:nvPr/>
        </p:nvCxnSpPr>
        <p:spPr>
          <a:xfrm>
            <a:off x="6012160" y="2490600"/>
            <a:ext cx="144016" cy="151382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3B148-4075-46C9-A4EC-10F2F95C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243408"/>
            <a:ext cx="7715200" cy="11569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Tuberculose/</a:t>
            </a:r>
            <a:r>
              <a:rPr lang="pt-BR" sz="3600" b="1" dirty="0">
                <a:solidFill>
                  <a:srgbClr val="C00000"/>
                </a:solidFill>
                <a:latin typeface="+mn-lt"/>
              </a:rPr>
              <a:t>Patogenia</a:t>
            </a:r>
            <a:endParaRPr lang="pt-B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B49FB6-5277-4D9C-8979-51F0949283A6}"/>
              </a:ext>
            </a:extLst>
          </p:cNvPr>
          <p:cNvSpPr/>
          <p:nvPr/>
        </p:nvSpPr>
        <p:spPr>
          <a:xfrm>
            <a:off x="467544" y="764704"/>
            <a:ext cx="8136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Muita compactação e daí se forma caseína, granuloma, que é o complexo primário </a:t>
            </a:r>
            <a:r>
              <a:rPr lang="pt-BR" sz="2400" b="1" dirty="0">
                <a:latin typeface="+mn-lt"/>
              </a:rPr>
              <a:t>d</a:t>
            </a:r>
            <a:r>
              <a:rPr lang="pt-BR" sz="2400" b="1" dirty="0" smtClean="0">
                <a:latin typeface="+mn-lt"/>
              </a:rPr>
              <a:t>a TBC</a:t>
            </a:r>
            <a:endParaRPr lang="pt-BR" sz="2400" dirty="0"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329004" cy="38164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07904" y="2636912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0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168275"/>
            <a:ext cx="60039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tângulo 2"/>
          <p:cNvSpPr>
            <a:spLocks noChangeArrowheads="1"/>
          </p:cNvSpPr>
          <p:nvPr/>
        </p:nvSpPr>
        <p:spPr bwMode="auto">
          <a:xfrm>
            <a:off x="4572000" y="6584950"/>
            <a:ext cx="4572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rgbClr val="002060"/>
                </a:solidFill>
                <a:latin typeface="Calibri" pitchFamily="34" charset="0"/>
              </a:rPr>
              <a:t>Pathogenesis, immunology, and diagnosis of latent Mycobacterium tuberculosis infection</a:t>
            </a:r>
            <a:endParaRPr lang="pt-BR" sz="9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6072188" y="184467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10%</a:t>
            </a:r>
          </a:p>
        </p:txBody>
      </p:sp>
      <p:sp>
        <p:nvSpPr>
          <p:cNvPr id="19461" name="Retângulo 4"/>
          <p:cNvSpPr>
            <a:spLocks noChangeArrowheads="1"/>
          </p:cNvSpPr>
          <p:nvPr/>
        </p:nvSpPr>
        <p:spPr bwMode="auto">
          <a:xfrm>
            <a:off x="1928813" y="1785938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90%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43063" y="1714500"/>
            <a:ext cx="2286000" cy="642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57750" y="1714500"/>
            <a:ext cx="2000250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3071810"/>
            <a:ext cx="3889375" cy="641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19465" name="CaixaDeTexto 9"/>
          <p:cNvSpPr txBox="1">
            <a:spLocks noChangeArrowheads="1"/>
          </p:cNvSpPr>
          <p:nvPr/>
        </p:nvSpPr>
        <p:spPr bwMode="auto">
          <a:xfrm>
            <a:off x="30163" y="3286125"/>
            <a:ext cx="1935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TB 1ª Progressiva</a:t>
            </a:r>
          </a:p>
        </p:txBody>
      </p:sp>
      <p:sp>
        <p:nvSpPr>
          <p:cNvPr id="19466" name="Retângulo 10"/>
          <p:cNvSpPr>
            <a:spLocks noChangeArrowheads="1"/>
          </p:cNvSpPr>
          <p:nvPr/>
        </p:nvSpPr>
        <p:spPr bwMode="auto">
          <a:xfrm>
            <a:off x="1395413" y="4437063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TB Latente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14438" y="4398963"/>
            <a:ext cx="3357562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19468" name="Retângulo 12"/>
          <p:cNvSpPr>
            <a:spLocks noChangeArrowheads="1"/>
          </p:cNvSpPr>
          <p:nvPr/>
        </p:nvSpPr>
        <p:spPr bwMode="auto">
          <a:xfrm>
            <a:off x="215900" y="6130925"/>
            <a:ext cx="1889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TB Ativa (adulto)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15900" y="6018213"/>
            <a:ext cx="3286125" cy="682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19470" name="Retângulo 14"/>
          <p:cNvSpPr>
            <a:spLocks noChangeArrowheads="1"/>
          </p:cNvSpPr>
          <p:nvPr/>
        </p:nvSpPr>
        <p:spPr bwMode="auto">
          <a:xfrm>
            <a:off x="1382713" y="4835525"/>
            <a:ext cx="1495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+mn-lt"/>
              </a:rPr>
              <a:t>1/3 pop. mundial</a:t>
            </a:r>
          </a:p>
        </p:txBody>
      </p:sp>
      <p:sp>
        <p:nvSpPr>
          <p:cNvPr id="19471" name="Retângulo 15"/>
          <p:cNvSpPr>
            <a:spLocks noChangeArrowheads="1"/>
          </p:cNvSpPr>
          <p:nvPr/>
        </p:nvSpPr>
        <p:spPr bwMode="auto">
          <a:xfrm>
            <a:off x="2678113" y="177800"/>
            <a:ext cx="3179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</a:rPr>
              <a:t>Sintomático Respiratório </a:t>
            </a:r>
            <a:r>
              <a:rPr lang="pt-BR" sz="1400" b="1" dirty="0" err="1">
                <a:solidFill>
                  <a:srgbClr val="002060"/>
                </a:solidFill>
              </a:rPr>
              <a:t>Bacilífero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405063" y="211138"/>
            <a:ext cx="3714750" cy="633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19473" name="CaixaDeTexto 18"/>
          <p:cNvSpPr txBox="1">
            <a:spLocks noChangeArrowheads="1"/>
          </p:cNvSpPr>
          <p:nvPr/>
        </p:nvSpPr>
        <p:spPr bwMode="auto">
          <a:xfrm>
            <a:off x="6654800" y="3068638"/>
            <a:ext cx="2016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Limita crescimento  </a:t>
            </a:r>
            <a:r>
              <a:rPr lang="pt-BR" sz="1600" b="1" dirty="0" err="1">
                <a:solidFill>
                  <a:srgbClr val="002060"/>
                </a:solidFill>
              </a:rPr>
              <a:t>MTb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543425" y="3097213"/>
            <a:ext cx="4178300" cy="504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pic>
        <p:nvPicPr>
          <p:cNvPr id="1947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4850" y="130175"/>
            <a:ext cx="1866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7900" y="6154738"/>
            <a:ext cx="290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642910" y="2557343"/>
            <a:ext cx="1571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+mn-lt"/>
              </a:rPr>
              <a:t>5% crianças e </a:t>
            </a:r>
            <a:r>
              <a:rPr lang="pt-BR" sz="1400" b="1" dirty="0" err="1">
                <a:solidFill>
                  <a:srgbClr val="002060"/>
                </a:solidFill>
                <a:latin typeface="+mn-lt"/>
              </a:rPr>
              <a:t>imunodeprimidos</a:t>
            </a:r>
            <a:endParaRPr lang="pt-BR" sz="1400" b="1" dirty="0">
              <a:solidFill>
                <a:srgbClr val="002060"/>
              </a:solidFill>
              <a:latin typeface="+mn-lt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1857356" y="2713032"/>
            <a:ext cx="428628" cy="15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714876" y="271462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+mn-lt"/>
              </a:rPr>
              <a:t>95%</a:t>
            </a:r>
          </a:p>
        </p:txBody>
      </p:sp>
      <p:sp>
        <p:nvSpPr>
          <p:cNvPr id="26" name="Seta para cima 25"/>
          <p:cNvSpPr/>
          <p:nvPr/>
        </p:nvSpPr>
        <p:spPr>
          <a:xfrm>
            <a:off x="857224" y="3143248"/>
            <a:ext cx="45719" cy="214314"/>
          </a:xfrm>
          <a:prstGeom prst="upArrow">
            <a:avLst/>
          </a:prstGeom>
          <a:solidFill>
            <a:schemeClr val="accent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113288" y="1136703"/>
            <a:ext cx="4175491" cy="2925499"/>
          </a:xfrm>
          <a:custGeom>
            <a:avLst/>
            <a:gdLst>
              <a:gd name="connsiteX0" fmla="*/ 3811349 w 4175491"/>
              <a:gd name="connsiteY0" fmla="*/ 4274 h 2925499"/>
              <a:gd name="connsiteX1" fmla="*/ 3665693 w 4175491"/>
              <a:gd name="connsiteY1" fmla="*/ 20458 h 2925499"/>
              <a:gd name="connsiteX2" fmla="*/ 3641416 w 4175491"/>
              <a:gd name="connsiteY2" fmla="*/ 28550 h 2925499"/>
              <a:gd name="connsiteX3" fmla="*/ 3463392 w 4175491"/>
              <a:gd name="connsiteY3" fmla="*/ 36642 h 2925499"/>
              <a:gd name="connsiteX4" fmla="*/ 3431024 w 4175491"/>
              <a:gd name="connsiteY4" fmla="*/ 44734 h 2925499"/>
              <a:gd name="connsiteX5" fmla="*/ 3382471 w 4175491"/>
              <a:gd name="connsiteY5" fmla="*/ 52826 h 2925499"/>
              <a:gd name="connsiteX6" fmla="*/ 3333919 w 4175491"/>
              <a:gd name="connsiteY6" fmla="*/ 69010 h 2925499"/>
              <a:gd name="connsiteX7" fmla="*/ 3309643 w 4175491"/>
              <a:gd name="connsiteY7" fmla="*/ 77102 h 2925499"/>
              <a:gd name="connsiteX8" fmla="*/ 3236815 w 4175491"/>
              <a:gd name="connsiteY8" fmla="*/ 101378 h 2925499"/>
              <a:gd name="connsiteX9" fmla="*/ 3139710 w 4175491"/>
              <a:gd name="connsiteY9" fmla="*/ 125655 h 2925499"/>
              <a:gd name="connsiteX10" fmla="*/ 2791753 w 4175491"/>
              <a:gd name="connsiteY10" fmla="*/ 133747 h 2925499"/>
              <a:gd name="connsiteX11" fmla="*/ 2702740 w 4175491"/>
              <a:gd name="connsiteY11" fmla="*/ 149931 h 2925499"/>
              <a:gd name="connsiteX12" fmla="*/ 2662280 w 4175491"/>
              <a:gd name="connsiteY12" fmla="*/ 158023 h 2925499"/>
              <a:gd name="connsiteX13" fmla="*/ 2621820 w 4175491"/>
              <a:gd name="connsiteY13" fmla="*/ 174207 h 2925499"/>
              <a:gd name="connsiteX14" fmla="*/ 2557084 w 4175491"/>
              <a:gd name="connsiteY14" fmla="*/ 182299 h 2925499"/>
              <a:gd name="connsiteX15" fmla="*/ 2459979 w 4175491"/>
              <a:gd name="connsiteY15" fmla="*/ 198483 h 2925499"/>
              <a:gd name="connsiteX16" fmla="*/ 2419519 w 4175491"/>
              <a:gd name="connsiteY16" fmla="*/ 206575 h 2925499"/>
              <a:gd name="connsiteX17" fmla="*/ 2354783 w 4175491"/>
              <a:gd name="connsiteY17" fmla="*/ 214667 h 2925499"/>
              <a:gd name="connsiteX18" fmla="*/ 2306231 w 4175491"/>
              <a:gd name="connsiteY18" fmla="*/ 230851 h 2925499"/>
              <a:gd name="connsiteX19" fmla="*/ 2281954 w 4175491"/>
              <a:gd name="connsiteY19" fmla="*/ 238943 h 2925499"/>
              <a:gd name="connsiteX20" fmla="*/ 2176758 w 4175491"/>
              <a:gd name="connsiteY20" fmla="*/ 263219 h 2925499"/>
              <a:gd name="connsiteX21" fmla="*/ 2128206 w 4175491"/>
              <a:gd name="connsiteY21" fmla="*/ 279403 h 2925499"/>
              <a:gd name="connsiteX22" fmla="*/ 2047285 w 4175491"/>
              <a:gd name="connsiteY22" fmla="*/ 287495 h 2925499"/>
              <a:gd name="connsiteX23" fmla="*/ 1885445 w 4175491"/>
              <a:gd name="connsiteY23" fmla="*/ 303679 h 2925499"/>
              <a:gd name="connsiteX24" fmla="*/ 1844985 w 4175491"/>
              <a:gd name="connsiteY24" fmla="*/ 319863 h 2925499"/>
              <a:gd name="connsiteX25" fmla="*/ 1820708 w 4175491"/>
              <a:gd name="connsiteY25" fmla="*/ 327955 h 2925499"/>
              <a:gd name="connsiteX26" fmla="*/ 1755972 w 4175491"/>
              <a:gd name="connsiteY26" fmla="*/ 352232 h 2925499"/>
              <a:gd name="connsiteX27" fmla="*/ 1715512 w 4175491"/>
              <a:gd name="connsiteY27" fmla="*/ 360324 h 2925499"/>
              <a:gd name="connsiteX28" fmla="*/ 1683144 w 4175491"/>
              <a:gd name="connsiteY28" fmla="*/ 368416 h 2925499"/>
              <a:gd name="connsiteX29" fmla="*/ 1537487 w 4175491"/>
              <a:gd name="connsiteY29" fmla="*/ 376508 h 2925499"/>
              <a:gd name="connsiteX30" fmla="*/ 1497027 w 4175491"/>
              <a:gd name="connsiteY30" fmla="*/ 400784 h 2925499"/>
              <a:gd name="connsiteX31" fmla="*/ 1448475 w 4175491"/>
              <a:gd name="connsiteY31" fmla="*/ 416968 h 2925499"/>
              <a:gd name="connsiteX32" fmla="*/ 1424199 w 4175491"/>
              <a:gd name="connsiteY32" fmla="*/ 425060 h 2925499"/>
              <a:gd name="connsiteX33" fmla="*/ 1391831 w 4175491"/>
              <a:gd name="connsiteY33" fmla="*/ 441244 h 2925499"/>
              <a:gd name="connsiteX34" fmla="*/ 1343278 w 4175491"/>
              <a:gd name="connsiteY34" fmla="*/ 473612 h 2925499"/>
              <a:gd name="connsiteX35" fmla="*/ 1310910 w 4175491"/>
              <a:gd name="connsiteY35" fmla="*/ 522164 h 2925499"/>
              <a:gd name="connsiteX36" fmla="*/ 1302818 w 4175491"/>
              <a:gd name="connsiteY36" fmla="*/ 546440 h 2925499"/>
              <a:gd name="connsiteX37" fmla="*/ 1278542 w 4175491"/>
              <a:gd name="connsiteY37" fmla="*/ 562624 h 2925499"/>
              <a:gd name="connsiteX38" fmla="*/ 1238082 w 4175491"/>
              <a:gd name="connsiteY38" fmla="*/ 627361 h 2925499"/>
              <a:gd name="connsiteX39" fmla="*/ 1189530 w 4175491"/>
              <a:gd name="connsiteY39" fmla="*/ 675913 h 2925499"/>
              <a:gd name="connsiteX40" fmla="*/ 1149070 w 4175491"/>
              <a:gd name="connsiteY40" fmla="*/ 708281 h 2925499"/>
              <a:gd name="connsiteX41" fmla="*/ 1092425 w 4175491"/>
              <a:gd name="connsiteY41" fmla="*/ 740649 h 2925499"/>
              <a:gd name="connsiteX42" fmla="*/ 1035781 w 4175491"/>
              <a:gd name="connsiteY42" fmla="*/ 773017 h 2925499"/>
              <a:gd name="connsiteX43" fmla="*/ 979137 w 4175491"/>
              <a:gd name="connsiteY43" fmla="*/ 789201 h 2925499"/>
              <a:gd name="connsiteX44" fmla="*/ 922493 w 4175491"/>
              <a:gd name="connsiteY44" fmla="*/ 813478 h 2925499"/>
              <a:gd name="connsiteX45" fmla="*/ 906308 w 4175491"/>
              <a:gd name="connsiteY45" fmla="*/ 829662 h 2925499"/>
              <a:gd name="connsiteX46" fmla="*/ 841572 w 4175491"/>
              <a:gd name="connsiteY46" fmla="*/ 878214 h 2925499"/>
              <a:gd name="connsiteX47" fmla="*/ 784928 w 4175491"/>
              <a:gd name="connsiteY47" fmla="*/ 918674 h 2925499"/>
              <a:gd name="connsiteX48" fmla="*/ 728284 w 4175491"/>
              <a:gd name="connsiteY48" fmla="*/ 983410 h 2925499"/>
              <a:gd name="connsiteX49" fmla="*/ 704008 w 4175491"/>
              <a:gd name="connsiteY49" fmla="*/ 991502 h 2925499"/>
              <a:gd name="connsiteX50" fmla="*/ 679731 w 4175491"/>
              <a:gd name="connsiteY50" fmla="*/ 1015778 h 2925499"/>
              <a:gd name="connsiteX51" fmla="*/ 655455 w 4175491"/>
              <a:gd name="connsiteY51" fmla="*/ 1023870 h 2925499"/>
              <a:gd name="connsiteX52" fmla="*/ 639271 w 4175491"/>
              <a:gd name="connsiteY52" fmla="*/ 1040055 h 2925499"/>
              <a:gd name="connsiteX53" fmla="*/ 590719 w 4175491"/>
              <a:gd name="connsiteY53" fmla="*/ 1072423 h 2925499"/>
              <a:gd name="connsiteX54" fmla="*/ 534075 w 4175491"/>
              <a:gd name="connsiteY54" fmla="*/ 1112883 h 2925499"/>
              <a:gd name="connsiteX55" fmla="*/ 509799 w 4175491"/>
              <a:gd name="connsiteY55" fmla="*/ 1145251 h 2925499"/>
              <a:gd name="connsiteX56" fmla="*/ 493615 w 4175491"/>
              <a:gd name="connsiteY56" fmla="*/ 1169527 h 2925499"/>
              <a:gd name="connsiteX57" fmla="*/ 453154 w 4175491"/>
              <a:gd name="connsiteY57" fmla="*/ 1209987 h 2925499"/>
              <a:gd name="connsiteX58" fmla="*/ 420786 w 4175491"/>
              <a:gd name="connsiteY58" fmla="*/ 1250447 h 2925499"/>
              <a:gd name="connsiteX59" fmla="*/ 404602 w 4175491"/>
              <a:gd name="connsiteY59" fmla="*/ 1282816 h 2925499"/>
              <a:gd name="connsiteX60" fmla="*/ 356050 w 4175491"/>
              <a:gd name="connsiteY60" fmla="*/ 1331368 h 2925499"/>
              <a:gd name="connsiteX61" fmla="*/ 291314 w 4175491"/>
              <a:gd name="connsiteY61" fmla="*/ 1404196 h 2925499"/>
              <a:gd name="connsiteX62" fmla="*/ 267038 w 4175491"/>
              <a:gd name="connsiteY62" fmla="*/ 1428472 h 2925499"/>
              <a:gd name="connsiteX63" fmla="*/ 242762 w 4175491"/>
              <a:gd name="connsiteY63" fmla="*/ 1444656 h 2925499"/>
              <a:gd name="connsiteX64" fmla="*/ 202301 w 4175491"/>
              <a:gd name="connsiteY64" fmla="*/ 1493209 h 2925499"/>
              <a:gd name="connsiteX65" fmla="*/ 178025 w 4175491"/>
              <a:gd name="connsiteY65" fmla="*/ 1509393 h 2925499"/>
              <a:gd name="connsiteX66" fmla="*/ 169933 w 4175491"/>
              <a:gd name="connsiteY66" fmla="*/ 1533669 h 2925499"/>
              <a:gd name="connsiteX67" fmla="*/ 137565 w 4175491"/>
              <a:gd name="connsiteY67" fmla="*/ 1582221 h 2925499"/>
              <a:gd name="connsiteX68" fmla="*/ 121381 w 4175491"/>
              <a:gd name="connsiteY68" fmla="*/ 1630773 h 2925499"/>
              <a:gd name="connsiteX69" fmla="*/ 89013 w 4175491"/>
              <a:gd name="connsiteY69" fmla="*/ 1727878 h 2925499"/>
              <a:gd name="connsiteX70" fmla="*/ 80921 w 4175491"/>
              <a:gd name="connsiteY70" fmla="*/ 1752154 h 2925499"/>
              <a:gd name="connsiteX71" fmla="*/ 48553 w 4175491"/>
              <a:gd name="connsiteY71" fmla="*/ 1792614 h 2925499"/>
              <a:gd name="connsiteX72" fmla="*/ 32369 w 4175491"/>
              <a:gd name="connsiteY72" fmla="*/ 1889718 h 2925499"/>
              <a:gd name="connsiteX73" fmla="*/ 24277 w 4175491"/>
              <a:gd name="connsiteY73" fmla="*/ 1986823 h 2925499"/>
              <a:gd name="connsiteX74" fmla="*/ 16185 w 4175491"/>
              <a:gd name="connsiteY74" fmla="*/ 2011099 h 2925499"/>
              <a:gd name="connsiteX75" fmla="*/ 8093 w 4175491"/>
              <a:gd name="connsiteY75" fmla="*/ 2043467 h 2925499"/>
              <a:gd name="connsiteX76" fmla="*/ 0 w 4175491"/>
              <a:gd name="connsiteY76" fmla="*/ 2108203 h 2925499"/>
              <a:gd name="connsiteX77" fmla="*/ 16185 w 4175491"/>
              <a:gd name="connsiteY77" fmla="*/ 2286228 h 2925499"/>
              <a:gd name="connsiteX78" fmla="*/ 24277 w 4175491"/>
              <a:gd name="connsiteY78" fmla="*/ 2310504 h 2925499"/>
              <a:gd name="connsiteX79" fmla="*/ 24277 w 4175491"/>
              <a:gd name="connsiteY79" fmla="*/ 2537081 h 2925499"/>
              <a:gd name="connsiteX80" fmla="*/ 8093 w 4175491"/>
              <a:gd name="connsiteY80" fmla="*/ 2585633 h 2925499"/>
              <a:gd name="connsiteX81" fmla="*/ 0 w 4175491"/>
              <a:gd name="connsiteY81" fmla="*/ 2609909 h 2925499"/>
              <a:gd name="connsiteX82" fmla="*/ 8093 w 4175491"/>
              <a:gd name="connsiteY82" fmla="*/ 2690830 h 2925499"/>
              <a:gd name="connsiteX83" fmla="*/ 32369 w 4175491"/>
              <a:gd name="connsiteY83" fmla="*/ 2707014 h 2925499"/>
              <a:gd name="connsiteX84" fmla="*/ 48553 w 4175491"/>
              <a:gd name="connsiteY84" fmla="*/ 2731290 h 2925499"/>
              <a:gd name="connsiteX85" fmla="*/ 129473 w 4175491"/>
              <a:gd name="connsiteY85" fmla="*/ 2755566 h 2925499"/>
              <a:gd name="connsiteX86" fmla="*/ 153749 w 4175491"/>
              <a:gd name="connsiteY86" fmla="*/ 2771750 h 2925499"/>
              <a:gd name="connsiteX87" fmla="*/ 283222 w 4175491"/>
              <a:gd name="connsiteY87" fmla="*/ 2796026 h 2925499"/>
              <a:gd name="connsiteX88" fmla="*/ 380326 w 4175491"/>
              <a:gd name="connsiteY88" fmla="*/ 2812210 h 2925499"/>
              <a:gd name="connsiteX89" fmla="*/ 404602 w 4175491"/>
              <a:gd name="connsiteY89" fmla="*/ 2820302 h 2925499"/>
              <a:gd name="connsiteX90" fmla="*/ 631179 w 4175491"/>
              <a:gd name="connsiteY90" fmla="*/ 2836486 h 2925499"/>
              <a:gd name="connsiteX91" fmla="*/ 1262358 w 4175491"/>
              <a:gd name="connsiteY91" fmla="*/ 2836486 h 2925499"/>
              <a:gd name="connsiteX92" fmla="*/ 1286634 w 4175491"/>
              <a:gd name="connsiteY92" fmla="*/ 2828394 h 2925499"/>
              <a:gd name="connsiteX93" fmla="*/ 1683144 w 4175491"/>
              <a:gd name="connsiteY93" fmla="*/ 2844578 h 2925499"/>
              <a:gd name="connsiteX94" fmla="*/ 1755972 w 4175491"/>
              <a:gd name="connsiteY94" fmla="*/ 2860762 h 2925499"/>
              <a:gd name="connsiteX95" fmla="*/ 1990641 w 4175491"/>
              <a:gd name="connsiteY95" fmla="*/ 2876947 h 2925499"/>
              <a:gd name="connsiteX96" fmla="*/ 2014917 w 4175491"/>
              <a:gd name="connsiteY96" fmla="*/ 2885039 h 2925499"/>
              <a:gd name="connsiteX97" fmla="*/ 2354783 w 4175491"/>
              <a:gd name="connsiteY97" fmla="*/ 2901223 h 2925499"/>
              <a:gd name="connsiteX98" fmla="*/ 2395243 w 4175491"/>
              <a:gd name="connsiteY98" fmla="*/ 2909315 h 2925499"/>
              <a:gd name="connsiteX99" fmla="*/ 2419519 w 4175491"/>
              <a:gd name="connsiteY99" fmla="*/ 2917407 h 2925499"/>
              <a:gd name="connsiteX100" fmla="*/ 2500439 w 4175491"/>
              <a:gd name="connsiteY100" fmla="*/ 2925499 h 2925499"/>
              <a:gd name="connsiteX101" fmla="*/ 2791753 w 4175491"/>
              <a:gd name="connsiteY101" fmla="*/ 2917407 h 2925499"/>
              <a:gd name="connsiteX102" fmla="*/ 2816029 w 4175491"/>
              <a:gd name="connsiteY102" fmla="*/ 2901223 h 2925499"/>
              <a:gd name="connsiteX103" fmla="*/ 2921225 w 4175491"/>
              <a:gd name="connsiteY103" fmla="*/ 2893131 h 2925499"/>
              <a:gd name="connsiteX104" fmla="*/ 3091158 w 4175491"/>
              <a:gd name="connsiteY104" fmla="*/ 2868855 h 2925499"/>
              <a:gd name="connsiteX105" fmla="*/ 3212539 w 4175491"/>
              <a:gd name="connsiteY105" fmla="*/ 2852670 h 2925499"/>
              <a:gd name="connsiteX106" fmla="*/ 3317735 w 4175491"/>
              <a:gd name="connsiteY106" fmla="*/ 2836486 h 2925499"/>
              <a:gd name="connsiteX107" fmla="*/ 3350103 w 4175491"/>
              <a:gd name="connsiteY107" fmla="*/ 2828394 h 2925499"/>
              <a:gd name="connsiteX108" fmla="*/ 3447208 w 4175491"/>
              <a:gd name="connsiteY108" fmla="*/ 2812210 h 2925499"/>
              <a:gd name="connsiteX109" fmla="*/ 3528128 w 4175491"/>
              <a:gd name="connsiteY109" fmla="*/ 2779842 h 2925499"/>
              <a:gd name="connsiteX110" fmla="*/ 3568588 w 4175491"/>
              <a:gd name="connsiteY110" fmla="*/ 2771750 h 2925499"/>
              <a:gd name="connsiteX111" fmla="*/ 3625232 w 4175491"/>
              <a:gd name="connsiteY111" fmla="*/ 2755566 h 2925499"/>
              <a:gd name="connsiteX112" fmla="*/ 3738521 w 4175491"/>
              <a:gd name="connsiteY112" fmla="*/ 2747474 h 2925499"/>
              <a:gd name="connsiteX113" fmla="*/ 3770889 w 4175491"/>
              <a:gd name="connsiteY113" fmla="*/ 2739382 h 2925499"/>
              <a:gd name="connsiteX114" fmla="*/ 3811349 w 4175491"/>
              <a:gd name="connsiteY114" fmla="*/ 2731290 h 2925499"/>
              <a:gd name="connsiteX115" fmla="*/ 3835625 w 4175491"/>
              <a:gd name="connsiteY115" fmla="*/ 2715106 h 2925499"/>
              <a:gd name="connsiteX116" fmla="*/ 3867993 w 4175491"/>
              <a:gd name="connsiteY116" fmla="*/ 2698922 h 2925499"/>
              <a:gd name="connsiteX117" fmla="*/ 3884177 w 4175491"/>
              <a:gd name="connsiteY117" fmla="*/ 2674646 h 2925499"/>
              <a:gd name="connsiteX118" fmla="*/ 3924638 w 4175491"/>
              <a:gd name="connsiteY118" fmla="*/ 2642278 h 2925499"/>
              <a:gd name="connsiteX119" fmla="*/ 3957006 w 4175491"/>
              <a:gd name="connsiteY119" fmla="*/ 2601817 h 2925499"/>
              <a:gd name="connsiteX120" fmla="*/ 3981282 w 4175491"/>
              <a:gd name="connsiteY120" fmla="*/ 2569449 h 2925499"/>
              <a:gd name="connsiteX121" fmla="*/ 4005558 w 4175491"/>
              <a:gd name="connsiteY121" fmla="*/ 2545173 h 2925499"/>
              <a:gd name="connsiteX122" fmla="*/ 4037926 w 4175491"/>
              <a:gd name="connsiteY122" fmla="*/ 2496621 h 2925499"/>
              <a:gd name="connsiteX123" fmla="*/ 4070294 w 4175491"/>
              <a:gd name="connsiteY123" fmla="*/ 2448069 h 2925499"/>
              <a:gd name="connsiteX124" fmla="*/ 4086478 w 4175491"/>
              <a:gd name="connsiteY124" fmla="*/ 2423793 h 2925499"/>
              <a:gd name="connsiteX125" fmla="*/ 4118847 w 4175491"/>
              <a:gd name="connsiteY125" fmla="*/ 2350964 h 2925499"/>
              <a:gd name="connsiteX126" fmla="*/ 4135031 w 4175491"/>
              <a:gd name="connsiteY126" fmla="*/ 2302412 h 2925499"/>
              <a:gd name="connsiteX127" fmla="*/ 4151215 w 4175491"/>
              <a:gd name="connsiteY127" fmla="*/ 2229584 h 2925499"/>
              <a:gd name="connsiteX128" fmla="*/ 4159307 w 4175491"/>
              <a:gd name="connsiteY128" fmla="*/ 1533669 h 2925499"/>
              <a:gd name="connsiteX129" fmla="*/ 4167399 w 4175491"/>
              <a:gd name="connsiteY129" fmla="*/ 1485116 h 2925499"/>
              <a:gd name="connsiteX130" fmla="*/ 4175491 w 4175491"/>
              <a:gd name="connsiteY130" fmla="*/ 1396104 h 2925499"/>
              <a:gd name="connsiteX131" fmla="*/ 4167399 w 4175491"/>
              <a:gd name="connsiteY131" fmla="*/ 999594 h 2925499"/>
              <a:gd name="connsiteX132" fmla="*/ 4159307 w 4175491"/>
              <a:gd name="connsiteY132" fmla="*/ 967226 h 2925499"/>
              <a:gd name="connsiteX133" fmla="*/ 4126939 w 4175491"/>
              <a:gd name="connsiteY133" fmla="*/ 886306 h 2925499"/>
              <a:gd name="connsiteX134" fmla="*/ 4110754 w 4175491"/>
              <a:gd name="connsiteY134" fmla="*/ 829662 h 2925499"/>
              <a:gd name="connsiteX135" fmla="*/ 4094570 w 4175491"/>
              <a:gd name="connsiteY135" fmla="*/ 797293 h 2925499"/>
              <a:gd name="connsiteX136" fmla="*/ 4086478 w 4175491"/>
              <a:gd name="connsiteY136" fmla="*/ 773017 h 2925499"/>
              <a:gd name="connsiteX137" fmla="*/ 4070294 w 4175491"/>
              <a:gd name="connsiteY137" fmla="*/ 748741 h 2925499"/>
              <a:gd name="connsiteX138" fmla="*/ 4054110 w 4175491"/>
              <a:gd name="connsiteY138" fmla="*/ 684005 h 2925499"/>
              <a:gd name="connsiteX139" fmla="*/ 4046018 w 4175491"/>
              <a:gd name="connsiteY139" fmla="*/ 659729 h 2925499"/>
              <a:gd name="connsiteX140" fmla="*/ 4029834 w 4175491"/>
              <a:gd name="connsiteY140" fmla="*/ 586901 h 2925499"/>
              <a:gd name="connsiteX141" fmla="*/ 4021742 w 4175491"/>
              <a:gd name="connsiteY141" fmla="*/ 489796 h 2925499"/>
              <a:gd name="connsiteX142" fmla="*/ 4013650 w 4175491"/>
              <a:gd name="connsiteY142" fmla="*/ 457428 h 2925499"/>
              <a:gd name="connsiteX143" fmla="*/ 4005558 w 4175491"/>
              <a:gd name="connsiteY143" fmla="*/ 384600 h 2925499"/>
              <a:gd name="connsiteX144" fmla="*/ 3989374 w 4175491"/>
              <a:gd name="connsiteY144" fmla="*/ 336047 h 2925499"/>
              <a:gd name="connsiteX145" fmla="*/ 3981282 w 4175491"/>
              <a:gd name="connsiteY145" fmla="*/ 311771 h 2925499"/>
              <a:gd name="connsiteX146" fmla="*/ 3973190 w 4175491"/>
              <a:gd name="connsiteY146" fmla="*/ 263219 h 2925499"/>
              <a:gd name="connsiteX147" fmla="*/ 3948914 w 4175491"/>
              <a:gd name="connsiteY147" fmla="*/ 206575 h 2925499"/>
              <a:gd name="connsiteX148" fmla="*/ 3932730 w 4175491"/>
              <a:gd name="connsiteY148" fmla="*/ 141839 h 2925499"/>
              <a:gd name="connsiteX149" fmla="*/ 3916546 w 4175491"/>
              <a:gd name="connsiteY149" fmla="*/ 117562 h 2925499"/>
              <a:gd name="connsiteX150" fmla="*/ 3867993 w 4175491"/>
              <a:gd name="connsiteY150" fmla="*/ 60918 h 2925499"/>
              <a:gd name="connsiteX151" fmla="*/ 3811349 w 4175491"/>
              <a:gd name="connsiteY151" fmla="*/ 4274 h 292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175491" h="2925499">
                <a:moveTo>
                  <a:pt x="3811349" y="4274"/>
                </a:moveTo>
                <a:cubicBezTo>
                  <a:pt x="3777632" y="-2469"/>
                  <a:pt x="3860824" y="-3933"/>
                  <a:pt x="3665693" y="20458"/>
                </a:cubicBezTo>
                <a:cubicBezTo>
                  <a:pt x="3657229" y="21516"/>
                  <a:pt x="3649919" y="27870"/>
                  <a:pt x="3641416" y="28550"/>
                </a:cubicBezTo>
                <a:cubicBezTo>
                  <a:pt x="3582203" y="33287"/>
                  <a:pt x="3522733" y="33945"/>
                  <a:pt x="3463392" y="36642"/>
                </a:cubicBezTo>
                <a:cubicBezTo>
                  <a:pt x="3452603" y="39339"/>
                  <a:pt x="3441929" y="42553"/>
                  <a:pt x="3431024" y="44734"/>
                </a:cubicBezTo>
                <a:cubicBezTo>
                  <a:pt x="3414935" y="47952"/>
                  <a:pt x="3398389" y="48847"/>
                  <a:pt x="3382471" y="52826"/>
                </a:cubicBezTo>
                <a:cubicBezTo>
                  <a:pt x="3365921" y="56963"/>
                  <a:pt x="3350103" y="63615"/>
                  <a:pt x="3333919" y="69010"/>
                </a:cubicBezTo>
                <a:cubicBezTo>
                  <a:pt x="3325827" y="71707"/>
                  <a:pt x="3317272" y="73287"/>
                  <a:pt x="3309643" y="77102"/>
                </a:cubicBezTo>
                <a:cubicBezTo>
                  <a:pt x="3250299" y="106774"/>
                  <a:pt x="3305835" y="82555"/>
                  <a:pt x="3236815" y="101378"/>
                </a:cubicBezTo>
                <a:cubicBezTo>
                  <a:pt x="3192837" y="113372"/>
                  <a:pt x="3185719" y="123777"/>
                  <a:pt x="3139710" y="125655"/>
                </a:cubicBezTo>
                <a:cubicBezTo>
                  <a:pt x="3023790" y="130387"/>
                  <a:pt x="2907739" y="131050"/>
                  <a:pt x="2791753" y="133747"/>
                </a:cubicBezTo>
                <a:cubicBezTo>
                  <a:pt x="2642225" y="152438"/>
                  <a:pt x="2777584" y="131220"/>
                  <a:pt x="2702740" y="149931"/>
                </a:cubicBezTo>
                <a:cubicBezTo>
                  <a:pt x="2689397" y="153267"/>
                  <a:pt x="2675454" y="154071"/>
                  <a:pt x="2662280" y="158023"/>
                </a:cubicBezTo>
                <a:cubicBezTo>
                  <a:pt x="2648367" y="162197"/>
                  <a:pt x="2635974" y="170941"/>
                  <a:pt x="2621820" y="174207"/>
                </a:cubicBezTo>
                <a:cubicBezTo>
                  <a:pt x="2600630" y="179097"/>
                  <a:pt x="2578663" y="179602"/>
                  <a:pt x="2557084" y="182299"/>
                </a:cubicBezTo>
                <a:cubicBezTo>
                  <a:pt x="2504904" y="199692"/>
                  <a:pt x="2554837" y="184932"/>
                  <a:pt x="2459979" y="198483"/>
                </a:cubicBezTo>
                <a:cubicBezTo>
                  <a:pt x="2446363" y="200428"/>
                  <a:pt x="2433113" y="204484"/>
                  <a:pt x="2419519" y="206575"/>
                </a:cubicBezTo>
                <a:cubicBezTo>
                  <a:pt x="2398025" y="209882"/>
                  <a:pt x="2376362" y="211970"/>
                  <a:pt x="2354783" y="214667"/>
                </a:cubicBezTo>
                <a:lnTo>
                  <a:pt x="2306231" y="230851"/>
                </a:lnTo>
                <a:cubicBezTo>
                  <a:pt x="2298139" y="233548"/>
                  <a:pt x="2290318" y="237270"/>
                  <a:pt x="2281954" y="238943"/>
                </a:cubicBezTo>
                <a:cubicBezTo>
                  <a:pt x="2249858" y="245362"/>
                  <a:pt x="2206038" y="253459"/>
                  <a:pt x="2176758" y="263219"/>
                </a:cubicBezTo>
                <a:cubicBezTo>
                  <a:pt x="2160574" y="268614"/>
                  <a:pt x="2145181" y="277706"/>
                  <a:pt x="2128206" y="279403"/>
                </a:cubicBezTo>
                <a:lnTo>
                  <a:pt x="2047285" y="287495"/>
                </a:lnTo>
                <a:cubicBezTo>
                  <a:pt x="1945851" y="312853"/>
                  <a:pt x="2131446" y="268536"/>
                  <a:pt x="1885445" y="303679"/>
                </a:cubicBezTo>
                <a:cubicBezTo>
                  <a:pt x="1871065" y="305733"/>
                  <a:pt x="1858586" y="314763"/>
                  <a:pt x="1844985" y="319863"/>
                </a:cubicBezTo>
                <a:cubicBezTo>
                  <a:pt x="1836998" y="322858"/>
                  <a:pt x="1828695" y="324960"/>
                  <a:pt x="1820708" y="327955"/>
                </a:cubicBezTo>
                <a:cubicBezTo>
                  <a:pt x="1805873" y="333518"/>
                  <a:pt x="1774329" y="347642"/>
                  <a:pt x="1755972" y="352232"/>
                </a:cubicBezTo>
                <a:cubicBezTo>
                  <a:pt x="1742629" y="355568"/>
                  <a:pt x="1728938" y="357340"/>
                  <a:pt x="1715512" y="360324"/>
                </a:cubicBezTo>
                <a:cubicBezTo>
                  <a:pt x="1704655" y="362737"/>
                  <a:pt x="1694220" y="367409"/>
                  <a:pt x="1683144" y="368416"/>
                </a:cubicBezTo>
                <a:cubicBezTo>
                  <a:pt x="1634716" y="372818"/>
                  <a:pt x="1586039" y="373811"/>
                  <a:pt x="1537487" y="376508"/>
                </a:cubicBezTo>
                <a:cubicBezTo>
                  <a:pt x="1524000" y="384600"/>
                  <a:pt x="1511345" y="394276"/>
                  <a:pt x="1497027" y="400784"/>
                </a:cubicBezTo>
                <a:cubicBezTo>
                  <a:pt x="1481497" y="407843"/>
                  <a:pt x="1464659" y="411573"/>
                  <a:pt x="1448475" y="416968"/>
                </a:cubicBezTo>
                <a:cubicBezTo>
                  <a:pt x="1440383" y="419665"/>
                  <a:pt x="1431828" y="421245"/>
                  <a:pt x="1424199" y="425060"/>
                </a:cubicBezTo>
                <a:cubicBezTo>
                  <a:pt x="1413410" y="430455"/>
                  <a:pt x="1401647" y="434233"/>
                  <a:pt x="1391831" y="441244"/>
                </a:cubicBezTo>
                <a:cubicBezTo>
                  <a:pt x="1338793" y="479128"/>
                  <a:pt x="1395352" y="456254"/>
                  <a:pt x="1343278" y="473612"/>
                </a:cubicBezTo>
                <a:cubicBezTo>
                  <a:pt x="1332489" y="489796"/>
                  <a:pt x="1317061" y="503711"/>
                  <a:pt x="1310910" y="522164"/>
                </a:cubicBezTo>
                <a:cubicBezTo>
                  <a:pt x="1308213" y="530256"/>
                  <a:pt x="1308146" y="539779"/>
                  <a:pt x="1302818" y="546440"/>
                </a:cubicBezTo>
                <a:cubicBezTo>
                  <a:pt x="1296743" y="554034"/>
                  <a:pt x="1286634" y="557229"/>
                  <a:pt x="1278542" y="562624"/>
                </a:cubicBezTo>
                <a:cubicBezTo>
                  <a:pt x="1263373" y="592963"/>
                  <a:pt x="1261718" y="601099"/>
                  <a:pt x="1238082" y="627361"/>
                </a:cubicBezTo>
                <a:cubicBezTo>
                  <a:pt x="1222771" y="644373"/>
                  <a:pt x="1202226" y="656869"/>
                  <a:pt x="1189530" y="675913"/>
                </a:cubicBezTo>
                <a:cubicBezTo>
                  <a:pt x="1168615" y="707286"/>
                  <a:pt x="1182572" y="697114"/>
                  <a:pt x="1149070" y="708281"/>
                </a:cubicBezTo>
                <a:cubicBezTo>
                  <a:pt x="1070797" y="766984"/>
                  <a:pt x="1154212" y="709755"/>
                  <a:pt x="1092425" y="740649"/>
                </a:cubicBezTo>
                <a:cubicBezTo>
                  <a:pt x="1011158" y="781283"/>
                  <a:pt x="1135087" y="730457"/>
                  <a:pt x="1035781" y="773017"/>
                </a:cubicBezTo>
                <a:cubicBezTo>
                  <a:pt x="1016379" y="781332"/>
                  <a:pt x="999669" y="783335"/>
                  <a:pt x="979137" y="789201"/>
                </a:cubicBezTo>
                <a:cubicBezTo>
                  <a:pt x="960253" y="794596"/>
                  <a:pt x="938680" y="802687"/>
                  <a:pt x="922493" y="813478"/>
                </a:cubicBezTo>
                <a:cubicBezTo>
                  <a:pt x="916145" y="817710"/>
                  <a:pt x="912266" y="824896"/>
                  <a:pt x="906308" y="829662"/>
                </a:cubicBezTo>
                <a:cubicBezTo>
                  <a:pt x="885245" y="846512"/>
                  <a:pt x="864015" y="863252"/>
                  <a:pt x="841572" y="878214"/>
                </a:cubicBezTo>
                <a:cubicBezTo>
                  <a:pt x="829762" y="886087"/>
                  <a:pt x="792228" y="910462"/>
                  <a:pt x="784928" y="918674"/>
                </a:cubicBezTo>
                <a:cubicBezTo>
                  <a:pt x="746086" y="962371"/>
                  <a:pt x="769283" y="962910"/>
                  <a:pt x="728284" y="983410"/>
                </a:cubicBezTo>
                <a:cubicBezTo>
                  <a:pt x="720655" y="987225"/>
                  <a:pt x="712100" y="988805"/>
                  <a:pt x="704008" y="991502"/>
                </a:cubicBezTo>
                <a:cubicBezTo>
                  <a:pt x="695916" y="999594"/>
                  <a:pt x="689253" y="1009430"/>
                  <a:pt x="679731" y="1015778"/>
                </a:cubicBezTo>
                <a:cubicBezTo>
                  <a:pt x="672634" y="1020509"/>
                  <a:pt x="662769" y="1019481"/>
                  <a:pt x="655455" y="1023870"/>
                </a:cubicBezTo>
                <a:cubicBezTo>
                  <a:pt x="648913" y="1027795"/>
                  <a:pt x="645375" y="1035477"/>
                  <a:pt x="639271" y="1040055"/>
                </a:cubicBezTo>
                <a:cubicBezTo>
                  <a:pt x="623711" y="1051726"/>
                  <a:pt x="604473" y="1058669"/>
                  <a:pt x="590719" y="1072423"/>
                </a:cubicBezTo>
                <a:cubicBezTo>
                  <a:pt x="552320" y="1110822"/>
                  <a:pt x="572826" y="1099966"/>
                  <a:pt x="534075" y="1112883"/>
                </a:cubicBezTo>
                <a:cubicBezTo>
                  <a:pt x="525983" y="1123672"/>
                  <a:pt x="517638" y="1134276"/>
                  <a:pt x="509799" y="1145251"/>
                </a:cubicBezTo>
                <a:cubicBezTo>
                  <a:pt x="504146" y="1153165"/>
                  <a:pt x="500019" y="1162208"/>
                  <a:pt x="493615" y="1169527"/>
                </a:cubicBezTo>
                <a:cubicBezTo>
                  <a:pt x="481055" y="1183881"/>
                  <a:pt x="453154" y="1209987"/>
                  <a:pt x="453154" y="1209987"/>
                </a:cubicBezTo>
                <a:cubicBezTo>
                  <a:pt x="433833" y="1267950"/>
                  <a:pt x="461455" y="1201643"/>
                  <a:pt x="420786" y="1250447"/>
                </a:cubicBezTo>
                <a:cubicBezTo>
                  <a:pt x="413063" y="1259714"/>
                  <a:pt x="412138" y="1273396"/>
                  <a:pt x="404602" y="1282816"/>
                </a:cubicBezTo>
                <a:cubicBezTo>
                  <a:pt x="390304" y="1300688"/>
                  <a:pt x="368746" y="1312324"/>
                  <a:pt x="356050" y="1331368"/>
                </a:cubicBezTo>
                <a:cubicBezTo>
                  <a:pt x="327170" y="1374688"/>
                  <a:pt x="346743" y="1348767"/>
                  <a:pt x="291314" y="1404196"/>
                </a:cubicBezTo>
                <a:cubicBezTo>
                  <a:pt x="283222" y="1412288"/>
                  <a:pt x="276560" y="1422124"/>
                  <a:pt x="267038" y="1428472"/>
                </a:cubicBezTo>
                <a:cubicBezTo>
                  <a:pt x="258946" y="1433867"/>
                  <a:pt x="250356" y="1438581"/>
                  <a:pt x="242762" y="1444656"/>
                </a:cubicBezTo>
                <a:cubicBezTo>
                  <a:pt x="215551" y="1466424"/>
                  <a:pt x="233786" y="1461723"/>
                  <a:pt x="202301" y="1493209"/>
                </a:cubicBezTo>
                <a:cubicBezTo>
                  <a:pt x="195424" y="1500086"/>
                  <a:pt x="186117" y="1503998"/>
                  <a:pt x="178025" y="1509393"/>
                </a:cubicBezTo>
                <a:cubicBezTo>
                  <a:pt x="175328" y="1517485"/>
                  <a:pt x="174075" y="1526213"/>
                  <a:pt x="169933" y="1533669"/>
                </a:cubicBezTo>
                <a:cubicBezTo>
                  <a:pt x="160487" y="1550672"/>
                  <a:pt x="143716" y="1563768"/>
                  <a:pt x="137565" y="1582221"/>
                </a:cubicBezTo>
                <a:cubicBezTo>
                  <a:pt x="132170" y="1598405"/>
                  <a:pt x="124727" y="1614045"/>
                  <a:pt x="121381" y="1630773"/>
                </a:cubicBezTo>
                <a:cubicBezTo>
                  <a:pt x="103701" y="1719174"/>
                  <a:pt x="124647" y="1692242"/>
                  <a:pt x="89013" y="1727878"/>
                </a:cubicBezTo>
                <a:cubicBezTo>
                  <a:pt x="86316" y="1735970"/>
                  <a:pt x="86249" y="1745493"/>
                  <a:pt x="80921" y="1752154"/>
                </a:cubicBezTo>
                <a:cubicBezTo>
                  <a:pt x="47523" y="1793901"/>
                  <a:pt x="61496" y="1740841"/>
                  <a:pt x="48553" y="1792614"/>
                </a:cubicBezTo>
                <a:cubicBezTo>
                  <a:pt x="42162" y="1818179"/>
                  <a:pt x="34860" y="1866050"/>
                  <a:pt x="32369" y="1889718"/>
                </a:cubicBezTo>
                <a:cubicBezTo>
                  <a:pt x="28969" y="1922020"/>
                  <a:pt x="28570" y="1954627"/>
                  <a:pt x="24277" y="1986823"/>
                </a:cubicBezTo>
                <a:cubicBezTo>
                  <a:pt x="23150" y="1995278"/>
                  <a:pt x="18528" y="2002897"/>
                  <a:pt x="16185" y="2011099"/>
                </a:cubicBezTo>
                <a:cubicBezTo>
                  <a:pt x="13130" y="2021792"/>
                  <a:pt x="9921" y="2032497"/>
                  <a:pt x="8093" y="2043467"/>
                </a:cubicBezTo>
                <a:cubicBezTo>
                  <a:pt x="4518" y="2064918"/>
                  <a:pt x="2698" y="2086624"/>
                  <a:pt x="0" y="2108203"/>
                </a:cubicBezTo>
                <a:cubicBezTo>
                  <a:pt x="3093" y="2151506"/>
                  <a:pt x="7159" y="2236585"/>
                  <a:pt x="16185" y="2286228"/>
                </a:cubicBezTo>
                <a:cubicBezTo>
                  <a:pt x="17711" y="2294620"/>
                  <a:pt x="21580" y="2302412"/>
                  <a:pt x="24277" y="2310504"/>
                </a:cubicBezTo>
                <a:cubicBezTo>
                  <a:pt x="33336" y="2410154"/>
                  <a:pt x="39039" y="2423903"/>
                  <a:pt x="24277" y="2537081"/>
                </a:cubicBezTo>
                <a:cubicBezTo>
                  <a:pt x="22071" y="2553997"/>
                  <a:pt x="13488" y="2569449"/>
                  <a:pt x="8093" y="2585633"/>
                </a:cubicBezTo>
                <a:lnTo>
                  <a:pt x="0" y="2609909"/>
                </a:lnTo>
                <a:cubicBezTo>
                  <a:pt x="2698" y="2636883"/>
                  <a:pt x="-480" y="2665113"/>
                  <a:pt x="8093" y="2690830"/>
                </a:cubicBezTo>
                <a:cubicBezTo>
                  <a:pt x="11168" y="2700056"/>
                  <a:pt x="25492" y="2700137"/>
                  <a:pt x="32369" y="2707014"/>
                </a:cubicBezTo>
                <a:cubicBezTo>
                  <a:pt x="39246" y="2713891"/>
                  <a:pt x="40639" y="2725637"/>
                  <a:pt x="48553" y="2731290"/>
                </a:cubicBezTo>
                <a:cubicBezTo>
                  <a:pt x="69254" y="2746076"/>
                  <a:pt x="105570" y="2750785"/>
                  <a:pt x="129473" y="2755566"/>
                </a:cubicBezTo>
                <a:cubicBezTo>
                  <a:pt x="137565" y="2760961"/>
                  <a:pt x="144609" y="2768426"/>
                  <a:pt x="153749" y="2771750"/>
                </a:cubicBezTo>
                <a:cubicBezTo>
                  <a:pt x="198710" y="2788099"/>
                  <a:pt x="236376" y="2790170"/>
                  <a:pt x="283222" y="2796026"/>
                </a:cubicBezTo>
                <a:cubicBezTo>
                  <a:pt x="340134" y="2814997"/>
                  <a:pt x="271919" y="2794142"/>
                  <a:pt x="380326" y="2812210"/>
                </a:cubicBezTo>
                <a:cubicBezTo>
                  <a:pt x="388740" y="2813612"/>
                  <a:pt x="396112" y="2819480"/>
                  <a:pt x="404602" y="2820302"/>
                </a:cubicBezTo>
                <a:cubicBezTo>
                  <a:pt x="479968" y="2827595"/>
                  <a:pt x="631179" y="2836486"/>
                  <a:pt x="631179" y="2836486"/>
                </a:cubicBezTo>
                <a:cubicBezTo>
                  <a:pt x="862386" y="2882727"/>
                  <a:pt x="691586" y="2851506"/>
                  <a:pt x="1262358" y="2836486"/>
                </a:cubicBezTo>
                <a:cubicBezTo>
                  <a:pt x="1270885" y="2836262"/>
                  <a:pt x="1278542" y="2831091"/>
                  <a:pt x="1286634" y="2828394"/>
                </a:cubicBezTo>
                <a:cubicBezTo>
                  <a:pt x="1418804" y="2833789"/>
                  <a:pt x="1551177" y="2835477"/>
                  <a:pt x="1683144" y="2844578"/>
                </a:cubicBezTo>
                <a:cubicBezTo>
                  <a:pt x="1707953" y="2846289"/>
                  <a:pt x="1731379" y="2857073"/>
                  <a:pt x="1755972" y="2860762"/>
                </a:cubicBezTo>
                <a:cubicBezTo>
                  <a:pt x="1807432" y="2868481"/>
                  <a:pt x="1955569" y="2874999"/>
                  <a:pt x="1990641" y="2876947"/>
                </a:cubicBezTo>
                <a:cubicBezTo>
                  <a:pt x="1998733" y="2879644"/>
                  <a:pt x="2006715" y="2882696"/>
                  <a:pt x="2014917" y="2885039"/>
                </a:cubicBezTo>
                <a:cubicBezTo>
                  <a:pt x="2128606" y="2917522"/>
                  <a:pt x="2203522" y="2897242"/>
                  <a:pt x="2354783" y="2901223"/>
                </a:cubicBezTo>
                <a:cubicBezTo>
                  <a:pt x="2368270" y="2903920"/>
                  <a:pt x="2381900" y="2905979"/>
                  <a:pt x="2395243" y="2909315"/>
                </a:cubicBezTo>
                <a:cubicBezTo>
                  <a:pt x="2403518" y="2911384"/>
                  <a:pt x="2411088" y="2916110"/>
                  <a:pt x="2419519" y="2917407"/>
                </a:cubicBezTo>
                <a:cubicBezTo>
                  <a:pt x="2446312" y="2921529"/>
                  <a:pt x="2473466" y="2922802"/>
                  <a:pt x="2500439" y="2925499"/>
                </a:cubicBezTo>
                <a:cubicBezTo>
                  <a:pt x="2597544" y="2922802"/>
                  <a:pt x="2694897" y="2924857"/>
                  <a:pt x="2791753" y="2917407"/>
                </a:cubicBezTo>
                <a:cubicBezTo>
                  <a:pt x="2801450" y="2916661"/>
                  <a:pt x="2806470" y="2903015"/>
                  <a:pt x="2816029" y="2901223"/>
                </a:cubicBezTo>
                <a:cubicBezTo>
                  <a:pt x="2850596" y="2894742"/>
                  <a:pt x="2886201" y="2896315"/>
                  <a:pt x="2921225" y="2893131"/>
                </a:cubicBezTo>
                <a:cubicBezTo>
                  <a:pt x="3169158" y="2870592"/>
                  <a:pt x="2778534" y="2903595"/>
                  <a:pt x="3091158" y="2868855"/>
                </a:cubicBezTo>
                <a:cubicBezTo>
                  <a:pt x="3180293" y="2858950"/>
                  <a:pt x="3139893" y="2864777"/>
                  <a:pt x="3212539" y="2852670"/>
                </a:cubicBezTo>
                <a:cubicBezTo>
                  <a:pt x="3268862" y="2833896"/>
                  <a:pt x="3208211" y="2852132"/>
                  <a:pt x="3317735" y="2836486"/>
                </a:cubicBezTo>
                <a:cubicBezTo>
                  <a:pt x="3328745" y="2834913"/>
                  <a:pt x="3339172" y="2830444"/>
                  <a:pt x="3350103" y="2828394"/>
                </a:cubicBezTo>
                <a:cubicBezTo>
                  <a:pt x="3382356" y="2822347"/>
                  <a:pt x="3447208" y="2812210"/>
                  <a:pt x="3447208" y="2812210"/>
                </a:cubicBezTo>
                <a:cubicBezTo>
                  <a:pt x="3475980" y="2797824"/>
                  <a:pt x="3494797" y="2786508"/>
                  <a:pt x="3528128" y="2779842"/>
                </a:cubicBezTo>
                <a:cubicBezTo>
                  <a:pt x="3541615" y="2777145"/>
                  <a:pt x="3555245" y="2775086"/>
                  <a:pt x="3568588" y="2771750"/>
                </a:cubicBezTo>
                <a:cubicBezTo>
                  <a:pt x="3593139" y="2765612"/>
                  <a:pt x="3597987" y="2758593"/>
                  <a:pt x="3625232" y="2755566"/>
                </a:cubicBezTo>
                <a:cubicBezTo>
                  <a:pt x="3662860" y="2751385"/>
                  <a:pt x="3700758" y="2750171"/>
                  <a:pt x="3738521" y="2747474"/>
                </a:cubicBezTo>
                <a:cubicBezTo>
                  <a:pt x="3749310" y="2744777"/>
                  <a:pt x="3760032" y="2741795"/>
                  <a:pt x="3770889" y="2739382"/>
                </a:cubicBezTo>
                <a:cubicBezTo>
                  <a:pt x="3784315" y="2736398"/>
                  <a:pt x="3798471" y="2736119"/>
                  <a:pt x="3811349" y="2731290"/>
                </a:cubicBezTo>
                <a:cubicBezTo>
                  <a:pt x="3820455" y="2727875"/>
                  <a:pt x="3827181" y="2719931"/>
                  <a:pt x="3835625" y="2715106"/>
                </a:cubicBezTo>
                <a:cubicBezTo>
                  <a:pt x="3846098" y="2709121"/>
                  <a:pt x="3857204" y="2704317"/>
                  <a:pt x="3867993" y="2698922"/>
                </a:cubicBezTo>
                <a:cubicBezTo>
                  <a:pt x="3873388" y="2690830"/>
                  <a:pt x="3878101" y="2682240"/>
                  <a:pt x="3884177" y="2674646"/>
                </a:cubicBezTo>
                <a:cubicBezTo>
                  <a:pt x="3897354" y="2658176"/>
                  <a:pt x="3906615" y="2654293"/>
                  <a:pt x="3924638" y="2642278"/>
                </a:cubicBezTo>
                <a:cubicBezTo>
                  <a:pt x="3940391" y="2595016"/>
                  <a:pt x="3920404" y="2638419"/>
                  <a:pt x="3957006" y="2601817"/>
                </a:cubicBezTo>
                <a:cubicBezTo>
                  <a:pt x="3966543" y="2592280"/>
                  <a:pt x="3972505" y="2579689"/>
                  <a:pt x="3981282" y="2569449"/>
                </a:cubicBezTo>
                <a:cubicBezTo>
                  <a:pt x="3988730" y="2560760"/>
                  <a:pt x="3997466" y="2553265"/>
                  <a:pt x="4005558" y="2545173"/>
                </a:cubicBezTo>
                <a:cubicBezTo>
                  <a:pt x="4021034" y="2498746"/>
                  <a:pt x="4002567" y="2542082"/>
                  <a:pt x="4037926" y="2496621"/>
                </a:cubicBezTo>
                <a:cubicBezTo>
                  <a:pt x="4049868" y="2481268"/>
                  <a:pt x="4059505" y="2464253"/>
                  <a:pt x="4070294" y="2448069"/>
                </a:cubicBezTo>
                <a:lnTo>
                  <a:pt x="4086478" y="2423793"/>
                </a:lnTo>
                <a:cubicBezTo>
                  <a:pt x="4105737" y="2366014"/>
                  <a:pt x="4093199" y="2389434"/>
                  <a:pt x="4118847" y="2350964"/>
                </a:cubicBezTo>
                <a:cubicBezTo>
                  <a:pt x="4124242" y="2334780"/>
                  <a:pt x="4131685" y="2319140"/>
                  <a:pt x="4135031" y="2302412"/>
                </a:cubicBezTo>
                <a:cubicBezTo>
                  <a:pt x="4145304" y="2251047"/>
                  <a:pt x="4139787" y="2275295"/>
                  <a:pt x="4151215" y="2229584"/>
                </a:cubicBezTo>
                <a:cubicBezTo>
                  <a:pt x="4153912" y="1997612"/>
                  <a:pt x="4154265" y="1765602"/>
                  <a:pt x="4159307" y="1533669"/>
                </a:cubicBezTo>
                <a:cubicBezTo>
                  <a:pt x="4159664" y="1517265"/>
                  <a:pt x="4165482" y="1501411"/>
                  <a:pt x="4167399" y="1485116"/>
                </a:cubicBezTo>
                <a:cubicBezTo>
                  <a:pt x="4170880" y="1455527"/>
                  <a:pt x="4172794" y="1425775"/>
                  <a:pt x="4175491" y="1396104"/>
                </a:cubicBezTo>
                <a:cubicBezTo>
                  <a:pt x="4172794" y="1263934"/>
                  <a:pt x="4172384" y="1131697"/>
                  <a:pt x="4167399" y="999594"/>
                </a:cubicBezTo>
                <a:cubicBezTo>
                  <a:pt x="4166980" y="988481"/>
                  <a:pt x="4162503" y="977878"/>
                  <a:pt x="4159307" y="967226"/>
                </a:cubicBezTo>
                <a:cubicBezTo>
                  <a:pt x="4134749" y="885366"/>
                  <a:pt x="4153976" y="949393"/>
                  <a:pt x="4126939" y="886306"/>
                </a:cubicBezTo>
                <a:cubicBezTo>
                  <a:pt x="4107381" y="840670"/>
                  <a:pt x="4131281" y="884398"/>
                  <a:pt x="4110754" y="829662"/>
                </a:cubicBezTo>
                <a:cubicBezTo>
                  <a:pt x="4106518" y="818367"/>
                  <a:pt x="4099322" y="808381"/>
                  <a:pt x="4094570" y="797293"/>
                </a:cubicBezTo>
                <a:cubicBezTo>
                  <a:pt x="4091210" y="789453"/>
                  <a:pt x="4090293" y="780646"/>
                  <a:pt x="4086478" y="773017"/>
                </a:cubicBezTo>
                <a:cubicBezTo>
                  <a:pt x="4082129" y="764318"/>
                  <a:pt x="4074643" y="757440"/>
                  <a:pt x="4070294" y="748741"/>
                </a:cubicBezTo>
                <a:cubicBezTo>
                  <a:pt x="4061045" y="730244"/>
                  <a:pt x="4058727" y="702472"/>
                  <a:pt x="4054110" y="684005"/>
                </a:cubicBezTo>
                <a:cubicBezTo>
                  <a:pt x="4052041" y="675730"/>
                  <a:pt x="4047868" y="668056"/>
                  <a:pt x="4046018" y="659729"/>
                </a:cubicBezTo>
                <a:cubicBezTo>
                  <a:pt x="4027029" y="574281"/>
                  <a:pt x="4048050" y="641550"/>
                  <a:pt x="4029834" y="586901"/>
                </a:cubicBezTo>
                <a:cubicBezTo>
                  <a:pt x="4027137" y="554533"/>
                  <a:pt x="4025771" y="522026"/>
                  <a:pt x="4021742" y="489796"/>
                </a:cubicBezTo>
                <a:cubicBezTo>
                  <a:pt x="4020363" y="478760"/>
                  <a:pt x="4015341" y="468420"/>
                  <a:pt x="4013650" y="457428"/>
                </a:cubicBezTo>
                <a:cubicBezTo>
                  <a:pt x="4009936" y="433287"/>
                  <a:pt x="4010348" y="408551"/>
                  <a:pt x="4005558" y="384600"/>
                </a:cubicBezTo>
                <a:cubicBezTo>
                  <a:pt x="4002212" y="367872"/>
                  <a:pt x="3994769" y="352231"/>
                  <a:pt x="3989374" y="336047"/>
                </a:cubicBezTo>
                <a:cubicBezTo>
                  <a:pt x="3986677" y="327955"/>
                  <a:pt x="3982684" y="320185"/>
                  <a:pt x="3981282" y="311771"/>
                </a:cubicBezTo>
                <a:cubicBezTo>
                  <a:pt x="3978585" y="295587"/>
                  <a:pt x="3976749" y="279236"/>
                  <a:pt x="3973190" y="263219"/>
                </a:cubicBezTo>
                <a:cubicBezTo>
                  <a:pt x="3968427" y="241787"/>
                  <a:pt x="3958810" y="226366"/>
                  <a:pt x="3948914" y="206575"/>
                </a:cubicBezTo>
                <a:cubicBezTo>
                  <a:pt x="3945836" y="191185"/>
                  <a:pt x="3941024" y="158428"/>
                  <a:pt x="3932730" y="141839"/>
                </a:cubicBezTo>
                <a:cubicBezTo>
                  <a:pt x="3928381" y="133140"/>
                  <a:pt x="3922199" y="125476"/>
                  <a:pt x="3916546" y="117562"/>
                </a:cubicBezTo>
                <a:cubicBezTo>
                  <a:pt x="3902970" y="98556"/>
                  <a:pt x="3886901" y="75624"/>
                  <a:pt x="3867993" y="60918"/>
                </a:cubicBezTo>
                <a:cubicBezTo>
                  <a:pt x="3835849" y="35918"/>
                  <a:pt x="3845066" y="11017"/>
                  <a:pt x="3811349" y="4274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1974327" y="1229586"/>
            <a:ext cx="6573976" cy="3852212"/>
          </a:xfrm>
          <a:custGeom>
            <a:avLst/>
            <a:gdLst>
              <a:gd name="connsiteX0" fmla="*/ 3560625 w 6573976"/>
              <a:gd name="connsiteY0" fmla="*/ 3617543 h 3852212"/>
              <a:gd name="connsiteX1" fmla="*/ 3601085 w 6573976"/>
              <a:gd name="connsiteY1" fmla="*/ 3641819 h 3852212"/>
              <a:gd name="connsiteX2" fmla="*/ 3617269 w 6573976"/>
              <a:gd name="connsiteY2" fmla="*/ 3666095 h 3852212"/>
              <a:gd name="connsiteX3" fmla="*/ 3657730 w 6573976"/>
              <a:gd name="connsiteY3" fmla="*/ 3682279 h 3852212"/>
              <a:gd name="connsiteX4" fmla="*/ 3690098 w 6573976"/>
              <a:gd name="connsiteY4" fmla="*/ 3698464 h 3852212"/>
              <a:gd name="connsiteX5" fmla="*/ 3722466 w 6573976"/>
              <a:gd name="connsiteY5" fmla="*/ 3722740 h 3852212"/>
              <a:gd name="connsiteX6" fmla="*/ 3754834 w 6573976"/>
              <a:gd name="connsiteY6" fmla="*/ 3730832 h 3852212"/>
              <a:gd name="connsiteX7" fmla="*/ 3803386 w 6573976"/>
              <a:gd name="connsiteY7" fmla="*/ 3763200 h 3852212"/>
              <a:gd name="connsiteX8" fmla="*/ 3827662 w 6573976"/>
              <a:gd name="connsiteY8" fmla="*/ 3779384 h 3852212"/>
              <a:gd name="connsiteX9" fmla="*/ 3876215 w 6573976"/>
              <a:gd name="connsiteY9" fmla="*/ 3795568 h 3852212"/>
              <a:gd name="connsiteX10" fmla="*/ 3957135 w 6573976"/>
              <a:gd name="connsiteY10" fmla="*/ 3827936 h 3852212"/>
              <a:gd name="connsiteX11" fmla="*/ 4038055 w 6573976"/>
              <a:gd name="connsiteY11" fmla="*/ 3844120 h 3852212"/>
              <a:gd name="connsiteX12" fmla="*/ 4062331 w 6573976"/>
              <a:gd name="connsiteY12" fmla="*/ 3852212 h 3852212"/>
              <a:gd name="connsiteX13" fmla="*/ 4936271 w 6573976"/>
              <a:gd name="connsiteY13" fmla="*/ 3844120 h 3852212"/>
              <a:gd name="connsiteX14" fmla="*/ 4984823 w 6573976"/>
              <a:gd name="connsiteY14" fmla="*/ 3819844 h 3852212"/>
              <a:gd name="connsiteX15" fmla="*/ 5041468 w 6573976"/>
              <a:gd name="connsiteY15" fmla="*/ 3811752 h 3852212"/>
              <a:gd name="connsiteX16" fmla="*/ 5090020 w 6573976"/>
              <a:gd name="connsiteY16" fmla="*/ 3795568 h 3852212"/>
              <a:gd name="connsiteX17" fmla="*/ 5138572 w 6573976"/>
              <a:gd name="connsiteY17" fmla="*/ 3771292 h 3852212"/>
              <a:gd name="connsiteX18" fmla="*/ 5187124 w 6573976"/>
              <a:gd name="connsiteY18" fmla="*/ 3747016 h 3852212"/>
              <a:gd name="connsiteX19" fmla="*/ 5203308 w 6573976"/>
              <a:gd name="connsiteY19" fmla="*/ 3722740 h 3852212"/>
              <a:gd name="connsiteX20" fmla="*/ 5227585 w 6573976"/>
              <a:gd name="connsiteY20" fmla="*/ 3714648 h 3852212"/>
              <a:gd name="connsiteX21" fmla="*/ 5251861 w 6573976"/>
              <a:gd name="connsiteY21" fmla="*/ 3698464 h 3852212"/>
              <a:gd name="connsiteX22" fmla="*/ 5316597 w 6573976"/>
              <a:gd name="connsiteY22" fmla="*/ 3658003 h 3852212"/>
              <a:gd name="connsiteX23" fmla="*/ 5365149 w 6573976"/>
              <a:gd name="connsiteY23" fmla="*/ 3617543 h 3852212"/>
              <a:gd name="connsiteX24" fmla="*/ 5381333 w 6573976"/>
              <a:gd name="connsiteY24" fmla="*/ 3593267 h 3852212"/>
              <a:gd name="connsiteX25" fmla="*/ 5429885 w 6573976"/>
              <a:gd name="connsiteY25" fmla="*/ 3552807 h 3852212"/>
              <a:gd name="connsiteX26" fmla="*/ 5437977 w 6573976"/>
              <a:gd name="connsiteY26" fmla="*/ 3520439 h 3852212"/>
              <a:gd name="connsiteX27" fmla="*/ 5454161 w 6573976"/>
              <a:gd name="connsiteY27" fmla="*/ 3496163 h 3852212"/>
              <a:gd name="connsiteX28" fmla="*/ 5462254 w 6573976"/>
              <a:gd name="connsiteY28" fmla="*/ 3455702 h 3852212"/>
              <a:gd name="connsiteX29" fmla="*/ 5470346 w 6573976"/>
              <a:gd name="connsiteY29" fmla="*/ 3431426 h 3852212"/>
              <a:gd name="connsiteX30" fmla="*/ 5486530 w 6573976"/>
              <a:gd name="connsiteY30" fmla="*/ 3334322 h 3852212"/>
              <a:gd name="connsiteX31" fmla="*/ 5494622 w 6573976"/>
              <a:gd name="connsiteY31" fmla="*/ 3310046 h 3852212"/>
              <a:gd name="connsiteX32" fmla="*/ 5502714 w 6573976"/>
              <a:gd name="connsiteY32" fmla="*/ 3269586 h 3852212"/>
              <a:gd name="connsiteX33" fmla="*/ 5518898 w 6573976"/>
              <a:gd name="connsiteY33" fmla="*/ 3221033 h 3852212"/>
              <a:gd name="connsiteX34" fmla="*/ 5535082 w 6573976"/>
              <a:gd name="connsiteY34" fmla="*/ 3196757 h 3852212"/>
              <a:gd name="connsiteX35" fmla="*/ 5543174 w 6573976"/>
              <a:gd name="connsiteY35" fmla="*/ 3172481 h 3852212"/>
              <a:gd name="connsiteX36" fmla="*/ 5599818 w 6573976"/>
              <a:gd name="connsiteY36" fmla="*/ 3091561 h 3852212"/>
              <a:gd name="connsiteX37" fmla="*/ 5624094 w 6573976"/>
              <a:gd name="connsiteY37" fmla="*/ 3075377 h 3852212"/>
              <a:gd name="connsiteX38" fmla="*/ 5672646 w 6573976"/>
              <a:gd name="connsiteY38" fmla="*/ 3034917 h 3852212"/>
              <a:gd name="connsiteX39" fmla="*/ 5705015 w 6573976"/>
              <a:gd name="connsiteY39" fmla="*/ 3010641 h 3852212"/>
              <a:gd name="connsiteX40" fmla="*/ 5745475 w 6573976"/>
              <a:gd name="connsiteY40" fmla="*/ 2978272 h 3852212"/>
              <a:gd name="connsiteX41" fmla="*/ 5769751 w 6573976"/>
              <a:gd name="connsiteY41" fmla="*/ 2970180 h 3852212"/>
              <a:gd name="connsiteX42" fmla="*/ 5802119 w 6573976"/>
              <a:gd name="connsiteY42" fmla="*/ 2945904 h 3852212"/>
              <a:gd name="connsiteX43" fmla="*/ 5874947 w 6573976"/>
              <a:gd name="connsiteY43" fmla="*/ 2913536 h 3852212"/>
              <a:gd name="connsiteX44" fmla="*/ 5899223 w 6573976"/>
              <a:gd name="connsiteY44" fmla="*/ 2897352 h 3852212"/>
              <a:gd name="connsiteX45" fmla="*/ 5980144 w 6573976"/>
              <a:gd name="connsiteY45" fmla="*/ 2848800 h 3852212"/>
              <a:gd name="connsiteX46" fmla="*/ 6004420 w 6573976"/>
              <a:gd name="connsiteY46" fmla="*/ 2832616 h 3852212"/>
              <a:gd name="connsiteX47" fmla="*/ 6052972 w 6573976"/>
              <a:gd name="connsiteY47" fmla="*/ 2784064 h 3852212"/>
              <a:gd name="connsiteX48" fmla="*/ 6117708 w 6573976"/>
              <a:gd name="connsiteY48" fmla="*/ 2735511 h 3852212"/>
              <a:gd name="connsiteX49" fmla="*/ 6190537 w 6573976"/>
              <a:gd name="connsiteY49" fmla="*/ 2670775 h 3852212"/>
              <a:gd name="connsiteX50" fmla="*/ 6239089 w 6573976"/>
              <a:gd name="connsiteY50" fmla="*/ 2622223 h 3852212"/>
              <a:gd name="connsiteX51" fmla="*/ 6287641 w 6573976"/>
              <a:gd name="connsiteY51" fmla="*/ 2581763 h 3852212"/>
              <a:gd name="connsiteX52" fmla="*/ 6320009 w 6573976"/>
              <a:gd name="connsiteY52" fmla="*/ 2541302 h 3852212"/>
              <a:gd name="connsiteX53" fmla="*/ 6352377 w 6573976"/>
              <a:gd name="connsiteY53" fmla="*/ 2525118 h 3852212"/>
              <a:gd name="connsiteX54" fmla="*/ 6376654 w 6573976"/>
              <a:gd name="connsiteY54" fmla="*/ 2500842 h 3852212"/>
              <a:gd name="connsiteX55" fmla="*/ 6400930 w 6573976"/>
              <a:gd name="connsiteY55" fmla="*/ 2484658 h 3852212"/>
              <a:gd name="connsiteX56" fmla="*/ 6425206 w 6573976"/>
              <a:gd name="connsiteY56" fmla="*/ 2460382 h 3852212"/>
              <a:gd name="connsiteX57" fmla="*/ 6449482 w 6573976"/>
              <a:gd name="connsiteY57" fmla="*/ 2452290 h 3852212"/>
              <a:gd name="connsiteX58" fmla="*/ 6473758 w 6573976"/>
              <a:gd name="connsiteY58" fmla="*/ 2436106 h 3852212"/>
              <a:gd name="connsiteX59" fmla="*/ 6530402 w 6573976"/>
              <a:gd name="connsiteY59" fmla="*/ 2371370 h 3852212"/>
              <a:gd name="connsiteX60" fmla="*/ 6538494 w 6573976"/>
              <a:gd name="connsiteY60" fmla="*/ 2339002 h 3852212"/>
              <a:gd name="connsiteX61" fmla="*/ 6554678 w 6573976"/>
              <a:gd name="connsiteY61" fmla="*/ 2314726 h 3852212"/>
              <a:gd name="connsiteX62" fmla="*/ 6562770 w 6573976"/>
              <a:gd name="connsiteY62" fmla="*/ 2290449 h 3852212"/>
              <a:gd name="connsiteX63" fmla="*/ 6562770 w 6573976"/>
              <a:gd name="connsiteY63" fmla="*/ 2031504 h 3852212"/>
              <a:gd name="connsiteX64" fmla="*/ 6554678 w 6573976"/>
              <a:gd name="connsiteY64" fmla="*/ 2007228 h 3852212"/>
              <a:gd name="connsiteX65" fmla="*/ 6522310 w 6573976"/>
              <a:gd name="connsiteY65" fmla="*/ 1991044 h 3852212"/>
              <a:gd name="connsiteX66" fmla="*/ 6481850 w 6573976"/>
              <a:gd name="connsiteY66" fmla="*/ 1942492 h 3852212"/>
              <a:gd name="connsiteX67" fmla="*/ 6457574 w 6573976"/>
              <a:gd name="connsiteY67" fmla="*/ 1902032 h 3852212"/>
              <a:gd name="connsiteX68" fmla="*/ 6425206 w 6573976"/>
              <a:gd name="connsiteY68" fmla="*/ 1885848 h 3852212"/>
              <a:gd name="connsiteX69" fmla="*/ 6400930 w 6573976"/>
              <a:gd name="connsiteY69" fmla="*/ 1861572 h 3852212"/>
              <a:gd name="connsiteX70" fmla="*/ 6287641 w 6573976"/>
              <a:gd name="connsiteY70" fmla="*/ 1829203 h 3852212"/>
              <a:gd name="connsiteX71" fmla="*/ 6255273 w 6573976"/>
              <a:gd name="connsiteY71" fmla="*/ 1821111 h 3852212"/>
              <a:gd name="connsiteX72" fmla="*/ 6190537 w 6573976"/>
              <a:gd name="connsiteY72" fmla="*/ 1796835 h 3852212"/>
              <a:gd name="connsiteX73" fmla="*/ 6069156 w 6573976"/>
              <a:gd name="connsiteY73" fmla="*/ 1780651 h 3852212"/>
              <a:gd name="connsiteX74" fmla="*/ 6036788 w 6573976"/>
              <a:gd name="connsiteY74" fmla="*/ 1772559 h 3852212"/>
              <a:gd name="connsiteX75" fmla="*/ 5850671 w 6573976"/>
              <a:gd name="connsiteY75" fmla="*/ 1756375 h 3852212"/>
              <a:gd name="connsiteX76" fmla="*/ 5494622 w 6573976"/>
              <a:gd name="connsiteY76" fmla="*/ 1740191 h 3852212"/>
              <a:gd name="connsiteX77" fmla="*/ 5268045 w 6573976"/>
              <a:gd name="connsiteY77" fmla="*/ 1724007 h 3852212"/>
              <a:gd name="connsiteX78" fmla="*/ 5211400 w 6573976"/>
              <a:gd name="connsiteY78" fmla="*/ 1691639 h 3852212"/>
              <a:gd name="connsiteX79" fmla="*/ 5162848 w 6573976"/>
              <a:gd name="connsiteY79" fmla="*/ 1659271 h 3852212"/>
              <a:gd name="connsiteX80" fmla="*/ 5106204 w 6573976"/>
              <a:gd name="connsiteY80" fmla="*/ 1634995 h 3852212"/>
              <a:gd name="connsiteX81" fmla="*/ 5065744 w 6573976"/>
              <a:gd name="connsiteY81" fmla="*/ 1602626 h 3852212"/>
              <a:gd name="connsiteX82" fmla="*/ 5033376 w 6573976"/>
              <a:gd name="connsiteY82" fmla="*/ 1586442 h 3852212"/>
              <a:gd name="connsiteX83" fmla="*/ 4976731 w 6573976"/>
              <a:gd name="connsiteY83" fmla="*/ 1545982 h 3852212"/>
              <a:gd name="connsiteX84" fmla="*/ 4936271 w 6573976"/>
              <a:gd name="connsiteY84" fmla="*/ 1529798 h 3852212"/>
              <a:gd name="connsiteX85" fmla="*/ 4863443 w 6573976"/>
              <a:gd name="connsiteY85" fmla="*/ 1473154 h 3852212"/>
              <a:gd name="connsiteX86" fmla="*/ 4831075 w 6573976"/>
              <a:gd name="connsiteY86" fmla="*/ 1456970 h 3852212"/>
              <a:gd name="connsiteX87" fmla="*/ 4758246 w 6573976"/>
              <a:gd name="connsiteY87" fmla="*/ 1408418 h 3852212"/>
              <a:gd name="connsiteX88" fmla="*/ 4725878 w 6573976"/>
              <a:gd name="connsiteY88" fmla="*/ 1400326 h 3852212"/>
              <a:gd name="connsiteX89" fmla="*/ 4644958 w 6573976"/>
              <a:gd name="connsiteY89" fmla="*/ 1367957 h 3852212"/>
              <a:gd name="connsiteX90" fmla="*/ 4612590 w 6573976"/>
              <a:gd name="connsiteY90" fmla="*/ 1359865 h 3852212"/>
              <a:gd name="connsiteX91" fmla="*/ 4588314 w 6573976"/>
              <a:gd name="connsiteY91" fmla="*/ 1351773 h 3852212"/>
              <a:gd name="connsiteX92" fmla="*/ 4523577 w 6573976"/>
              <a:gd name="connsiteY92" fmla="*/ 1343681 h 3852212"/>
              <a:gd name="connsiteX93" fmla="*/ 4466933 w 6573976"/>
              <a:gd name="connsiteY93" fmla="*/ 1327497 h 3852212"/>
              <a:gd name="connsiteX94" fmla="*/ 4442657 w 6573976"/>
              <a:gd name="connsiteY94" fmla="*/ 1319405 h 3852212"/>
              <a:gd name="connsiteX95" fmla="*/ 4369829 w 6573976"/>
              <a:gd name="connsiteY95" fmla="*/ 1311313 h 3852212"/>
              <a:gd name="connsiteX96" fmla="*/ 4167528 w 6573976"/>
              <a:gd name="connsiteY96" fmla="*/ 1295129 h 3852212"/>
              <a:gd name="connsiteX97" fmla="*/ 4062331 w 6573976"/>
              <a:gd name="connsiteY97" fmla="*/ 1287037 h 3852212"/>
              <a:gd name="connsiteX98" fmla="*/ 3665822 w 6573976"/>
              <a:gd name="connsiteY98" fmla="*/ 1295129 h 3852212"/>
              <a:gd name="connsiteX99" fmla="*/ 3641546 w 6573976"/>
              <a:gd name="connsiteY99" fmla="*/ 1303221 h 3852212"/>
              <a:gd name="connsiteX100" fmla="*/ 3552533 w 6573976"/>
              <a:gd name="connsiteY100" fmla="*/ 1311313 h 3852212"/>
              <a:gd name="connsiteX101" fmla="*/ 3390692 w 6573976"/>
              <a:gd name="connsiteY101" fmla="*/ 1311313 h 3852212"/>
              <a:gd name="connsiteX102" fmla="*/ 3366416 w 6573976"/>
              <a:gd name="connsiteY102" fmla="*/ 1295129 h 3852212"/>
              <a:gd name="connsiteX103" fmla="*/ 3342140 w 6573976"/>
              <a:gd name="connsiteY103" fmla="*/ 1287037 h 3852212"/>
              <a:gd name="connsiteX104" fmla="*/ 3277404 w 6573976"/>
              <a:gd name="connsiteY104" fmla="*/ 1270853 h 3852212"/>
              <a:gd name="connsiteX105" fmla="*/ 3228852 w 6573976"/>
              <a:gd name="connsiteY105" fmla="*/ 1246577 h 3852212"/>
              <a:gd name="connsiteX106" fmla="*/ 3164115 w 6573976"/>
              <a:gd name="connsiteY106" fmla="*/ 1230393 h 3852212"/>
              <a:gd name="connsiteX107" fmla="*/ 3139839 w 6573976"/>
              <a:gd name="connsiteY107" fmla="*/ 1214209 h 3852212"/>
              <a:gd name="connsiteX108" fmla="*/ 3050827 w 6573976"/>
              <a:gd name="connsiteY108" fmla="*/ 1198025 h 3852212"/>
              <a:gd name="connsiteX109" fmla="*/ 3002275 w 6573976"/>
              <a:gd name="connsiteY109" fmla="*/ 1181841 h 3852212"/>
              <a:gd name="connsiteX110" fmla="*/ 2630041 w 6573976"/>
              <a:gd name="connsiteY110" fmla="*/ 1165656 h 3852212"/>
              <a:gd name="connsiteX111" fmla="*/ 2605765 w 6573976"/>
              <a:gd name="connsiteY111" fmla="*/ 1149472 h 3852212"/>
              <a:gd name="connsiteX112" fmla="*/ 2484385 w 6573976"/>
              <a:gd name="connsiteY112" fmla="*/ 1100920 h 3852212"/>
              <a:gd name="connsiteX113" fmla="*/ 2411556 w 6573976"/>
              <a:gd name="connsiteY113" fmla="*/ 1028092 h 3852212"/>
              <a:gd name="connsiteX114" fmla="*/ 2354912 w 6573976"/>
              <a:gd name="connsiteY114" fmla="*/ 1003816 h 3852212"/>
              <a:gd name="connsiteX115" fmla="*/ 2257808 w 6573976"/>
              <a:gd name="connsiteY115" fmla="*/ 939079 h 3852212"/>
              <a:gd name="connsiteX116" fmla="*/ 2241623 w 6573976"/>
              <a:gd name="connsiteY116" fmla="*/ 922895 h 3852212"/>
              <a:gd name="connsiteX117" fmla="*/ 2217347 w 6573976"/>
              <a:gd name="connsiteY117" fmla="*/ 906711 h 3852212"/>
              <a:gd name="connsiteX118" fmla="*/ 2176887 w 6573976"/>
              <a:gd name="connsiteY118" fmla="*/ 850067 h 3852212"/>
              <a:gd name="connsiteX119" fmla="*/ 2144519 w 6573976"/>
              <a:gd name="connsiteY119" fmla="*/ 833883 h 3852212"/>
              <a:gd name="connsiteX120" fmla="*/ 2071691 w 6573976"/>
              <a:gd name="connsiteY120" fmla="*/ 777239 h 3852212"/>
              <a:gd name="connsiteX121" fmla="*/ 2047415 w 6573976"/>
              <a:gd name="connsiteY121" fmla="*/ 744871 h 3852212"/>
              <a:gd name="connsiteX122" fmla="*/ 2023138 w 6573976"/>
              <a:gd name="connsiteY122" fmla="*/ 728687 h 3852212"/>
              <a:gd name="connsiteX123" fmla="*/ 2006954 w 6573976"/>
              <a:gd name="connsiteY123" fmla="*/ 704410 h 3852212"/>
              <a:gd name="connsiteX124" fmla="*/ 1974586 w 6573976"/>
              <a:gd name="connsiteY124" fmla="*/ 680134 h 3852212"/>
              <a:gd name="connsiteX125" fmla="*/ 1901758 w 6573976"/>
              <a:gd name="connsiteY125" fmla="*/ 647766 h 3852212"/>
              <a:gd name="connsiteX126" fmla="*/ 1877482 w 6573976"/>
              <a:gd name="connsiteY126" fmla="*/ 615398 h 3852212"/>
              <a:gd name="connsiteX127" fmla="*/ 1853206 w 6573976"/>
              <a:gd name="connsiteY127" fmla="*/ 607306 h 3852212"/>
              <a:gd name="connsiteX128" fmla="*/ 1788469 w 6573976"/>
              <a:gd name="connsiteY128" fmla="*/ 558754 h 3852212"/>
              <a:gd name="connsiteX129" fmla="*/ 1764193 w 6573976"/>
              <a:gd name="connsiteY129" fmla="*/ 542570 h 3852212"/>
              <a:gd name="connsiteX130" fmla="*/ 1675181 w 6573976"/>
              <a:gd name="connsiteY130" fmla="*/ 461649 h 3852212"/>
              <a:gd name="connsiteX131" fmla="*/ 1586169 w 6573976"/>
              <a:gd name="connsiteY131" fmla="*/ 405005 h 3852212"/>
              <a:gd name="connsiteX132" fmla="*/ 1561892 w 6573976"/>
              <a:gd name="connsiteY132" fmla="*/ 396913 h 3852212"/>
              <a:gd name="connsiteX133" fmla="*/ 1529524 w 6573976"/>
              <a:gd name="connsiteY133" fmla="*/ 364545 h 3852212"/>
              <a:gd name="connsiteX134" fmla="*/ 1497156 w 6573976"/>
              <a:gd name="connsiteY134" fmla="*/ 340269 h 3852212"/>
              <a:gd name="connsiteX135" fmla="*/ 1480972 w 6573976"/>
              <a:gd name="connsiteY135" fmla="*/ 315993 h 3852212"/>
              <a:gd name="connsiteX136" fmla="*/ 1424328 w 6573976"/>
              <a:gd name="connsiteY136" fmla="*/ 291717 h 3852212"/>
              <a:gd name="connsiteX137" fmla="*/ 1359592 w 6573976"/>
              <a:gd name="connsiteY137" fmla="*/ 251256 h 3852212"/>
              <a:gd name="connsiteX138" fmla="*/ 1302947 w 6573976"/>
              <a:gd name="connsiteY138" fmla="*/ 235072 h 3852212"/>
              <a:gd name="connsiteX139" fmla="*/ 1278671 w 6573976"/>
              <a:gd name="connsiteY139" fmla="*/ 210796 h 3852212"/>
              <a:gd name="connsiteX140" fmla="*/ 1230119 w 6573976"/>
              <a:gd name="connsiteY140" fmla="*/ 202704 h 3852212"/>
              <a:gd name="connsiteX141" fmla="*/ 1205843 w 6573976"/>
              <a:gd name="connsiteY141" fmla="*/ 194612 h 3852212"/>
              <a:gd name="connsiteX142" fmla="*/ 1181567 w 6573976"/>
              <a:gd name="connsiteY142" fmla="*/ 170336 h 3852212"/>
              <a:gd name="connsiteX143" fmla="*/ 1133015 w 6573976"/>
              <a:gd name="connsiteY143" fmla="*/ 146060 h 3852212"/>
              <a:gd name="connsiteX144" fmla="*/ 1035910 w 6573976"/>
              <a:gd name="connsiteY144" fmla="*/ 89416 h 3852212"/>
              <a:gd name="connsiteX145" fmla="*/ 1011634 w 6573976"/>
              <a:gd name="connsiteY145" fmla="*/ 65140 h 3852212"/>
              <a:gd name="connsiteX146" fmla="*/ 987358 w 6573976"/>
              <a:gd name="connsiteY146" fmla="*/ 57048 h 3852212"/>
              <a:gd name="connsiteX147" fmla="*/ 963082 w 6573976"/>
              <a:gd name="connsiteY147" fmla="*/ 40864 h 3852212"/>
              <a:gd name="connsiteX148" fmla="*/ 890254 w 6573976"/>
              <a:gd name="connsiteY148" fmla="*/ 24679 h 3852212"/>
              <a:gd name="connsiteX149" fmla="*/ 857885 w 6573976"/>
              <a:gd name="connsiteY149" fmla="*/ 8495 h 3852212"/>
              <a:gd name="connsiteX150" fmla="*/ 744597 w 6573976"/>
              <a:gd name="connsiteY150" fmla="*/ 403 h 3852212"/>
              <a:gd name="connsiteX151" fmla="*/ 671769 w 6573976"/>
              <a:gd name="connsiteY151" fmla="*/ 16587 h 3852212"/>
              <a:gd name="connsiteX152" fmla="*/ 615124 w 6573976"/>
              <a:gd name="connsiteY152" fmla="*/ 32772 h 3852212"/>
              <a:gd name="connsiteX153" fmla="*/ 534204 w 6573976"/>
              <a:gd name="connsiteY153" fmla="*/ 57048 h 3852212"/>
              <a:gd name="connsiteX154" fmla="*/ 501836 w 6573976"/>
              <a:gd name="connsiteY154" fmla="*/ 73232 h 3852212"/>
              <a:gd name="connsiteX155" fmla="*/ 429008 w 6573976"/>
              <a:gd name="connsiteY155" fmla="*/ 97508 h 3852212"/>
              <a:gd name="connsiteX156" fmla="*/ 396639 w 6573976"/>
              <a:gd name="connsiteY156" fmla="*/ 121784 h 3852212"/>
              <a:gd name="connsiteX157" fmla="*/ 372363 w 6573976"/>
              <a:gd name="connsiteY157" fmla="*/ 137968 h 3852212"/>
              <a:gd name="connsiteX158" fmla="*/ 356179 w 6573976"/>
              <a:gd name="connsiteY158" fmla="*/ 162244 h 3852212"/>
              <a:gd name="connsiteX159" fmla="*/ 331903 w 6573976"/>
              <a:gd name="connsiteY159" fmla="*/ 170336 h 3852212"/>
              <a:gd name="connsiteX160" fmla="*/ 299535 w 6573976"/>
              <a:gd name="connsiteY160" fmla="*/ 186520 h 3852212"/>
              <a:gd name="connsiteX161" fmla="*/ 283351 w 6573976"/>
              <a:gd name="connsiteY161" fmla="*/ 210796 h 3852212"/>
              <a:gd name="connsiteX162" fmla="*/ 226707 w 6573976"/>
              <a:gd name="connsiteY162" fmla="*/ 235072 h 3852212"/>
              <a:gd name="connsiteX163" fmla="*/ 194338 w 6573976"/>
              <a:gd name="connsiteY163" fmla="*/ 275533 h 3852212"/>
              <a:gd name="connsiteX164" fmla="*/ 178154 w 6573976"/>
              <a:gd name="connsiteY164" fmla="*/ 299809 h 3852212"/>
              <a:gd name="connsiteX165" fmla="*/ 121510 w 6573976"/>
              <a:gd name="connsiteY165" fmla="*/ 356453 h 3852212"/>
              <a:gd name="connsiteX166" fmla="*/ 97234 w 6573976"/>
              <a:gd name="connsiteY166" fmla="*/ 388821 h 3852212"/>
              <a:gd name="connsiteX167" fmla="*/ 64866 w 6573976"/>
              <a:gd name="connsiteY167" fmla="*/ 421189 h 3852212"/>
              <a:gd name="connsiteX168" fmla="*/ 24406 w 6573976"/>
              <a:gd name="connsiteY168" fmla="*/ 469741 h 3852212"/>
              <a:gd name="connsiteX169" fmla="*/ 16314 w 6573976"/>
              <a:gd name="connsiteY169" fmla="*/ 558754 h 3852212"/>
              <a:gd name="connsiteX170" fmla="*/ 16314 w 6573976"/>
              <a:gd name="connsiteY170" fmla="*/ 728687 h 3852212"/>
              <a:gd name="connsiteX171" fmla="*/ 72958 w 6573976"/>
              <a:gd name="connsiteY171" fmla="*/ 769147 h 3852212"/>
              <a:gd name="connsiteX172" fmla="*/ 64866 w 6573976"/>
              <a:gd name="connsiteY172" fmla="*/ 850067 h 3852212"/>
              <a:gd name="connsiteX173" fmla="*/ 72958 w 6573976"/>
              <a:gd name="connsiteY173" fmla="*/ 890527 h 3852212"/>
              <a:gd name="connsiteX174" fmla="*/ 129602 w 6573976"/>
              <a:gd name="connsiteY174" fmla="*/ 971448 h 3852212"/>
              <a:gd name="connsiteX175" fmla="*/ 161970 w 6573976"/>
              <a:gd name="connsiteY175" fmla="*/ 987632 h 3852212"/>
              <a:gd name="connsiteX176" fmla="*/ 186246 w 6573976"/>
              <a:gd name="connsiteY176" fmla="*/ 1003816 h 3852212"/>
              <a:gd name="connsiteX177" fmla="*/ 202431 w 6573976"/>
              <a:gd name="connsiteY177" fmla="*/ 1020000 h 3852212"/>
              <a:gd name="connsiteX178" fmla="*/ 267167 w 6573976"/>
              <a:gd name="connsiteY178" fmla="*/ 1028092 h 3852212"/>
              <a:gd name="connsiteX179" fmla="*/ 323811 w 6573976"/>
              <a:gd name="connsiteY179" fmla="*/ 1036184 h 3852212"/>
              <a:gd name="connsiteX180" fmla="*/ 412823 w 6573976"/>
              <a:gd name="connsiteY180" fmla="*/ 1068552 h 3852212"/>
              <a:gd name="connsiteX181" fmla="*/ 437100 w 6573976"/>
              <a:gd name="connsiteY181" fmla="*/ 1076644 h 3852212"/>
              <a:gd name="connsiteX182" fmla="*/ 574664 w 6573976"/>
              <a:gd name="connsiteY182" fmla="*/ 1084736 h 3852212"/>
              <a:gd name="connsiteX183" fmla="*/ 607032 w 6573976"/>
              <a:gd name="connsiteY183" fmla="*/ 1092828 h 3852212"/>
              <a:gd name="connsiteX184" fmla="*/ 679861 w 6573976"/>
              <a:gd name="connsiteY184" fmla="*/ 1117104 h 3852212"/>
              <a:gd name="connsiteX185" fmla="*/ 704137 w 6573976"/>
              <a:gd name="connsiteY185" fmla="*/ 1125196 h 3852212"/>
              <a:gd name="connsiteX186" fmla="*/ 728413 w 6573976"/>
              <a:gd name="connsiteY186" fmla="*/ 1133288 h 3852212"/>
              <a:gd name="connsiteX187" fmla="*/ 768873 w 6573976"/>
              <a:gd name="connsiteY187" fmla="*/ 1141380 h 3852212"/>
              <a:gd name="connsiteX188" fmla="*/ 817425 w 6573976"/>
              <a:gd name="connsiteY188" fmla="*/ 1149472 h 3852212"/>
              <a:gd name="connsiteX189" fmla="*/ 849793 w 6573976"/>
              <a:gd name="connsiteY189" fmla="*/ 1157564 h 3852212"/>
              <a:gd name="connsiteX190" fmla="*/ 874069 w 6573976"/>
              <a:gd name="connsiteY190" fmla="*/ 1173749 h 3852212"/>
              <a:gd name="connsiteX191" fmla="*/ 922622 w 6573976"/>
              <a:gd name="connsiteY191" fmla="*/ 1181841 h 3852212"/>
              <a:gd name="connsiteX192" fmla="*/ 954990 w 6573976"/>
              <a:gd name="connsiteY192" fmla="*/ 1189933 h 3852212"/>
              <a:gd name="connsiteX193" fmla="*/ 1019726 w 6573976"/>
              <a:gd name="connsiteY193" fmla="*/ 1214209 h 3852212"/>
              <a:gd name="connsiteX194" fmla="*/ 1052094 w 6573976"/>
              <a:gd name="connsiteY194" fmla="*/ 1230393 h 3852212"/>
              <a:gd name="connsiteX195" fmla="*/ 1141107 w 6573976"/>
              <a:gd name="connsiteY195" fmla="*/ 1254669 h 3852212"/>
              <a:gd name="connsiteX196" fmla="*/ 1222027 w 6573976"/>
              <a:gd name="connsiteY196" fmla="*/ 1295129 h 3852212"/>
              <a:gd name="connsiteX197" fmla="*/ 1246303 w 6573976"/>
              <a:gd name="connsiteY197" fmla="*/ 1311313 h 3852212"/>
              <a:gd name="connsiteX198" fmla="*/ 1335315 w 6573976"/>
              <a:gd name="connsiteY198" fmla="*/ 1343681 h 3852212"/>
              <a:gd name="connsiteX199" fmla="*/ 1359592 w 6573976"/>
              <a:gd name="connsiteY199" fmla="*/ 1359865 h 3852212"/>
              <a:gd name="connsiteX200" fmla="*/ 1391960 w 6573976"/>
              <a:gd name="connsiteY200" fmla="*/ 1376049 h 3852212"/>
              <a:gd name="connsiteX201" fmla="*/ 1440512 w 6573976"/>
              <a:gd name="connsiteY201" fmla="*/ 1416510 h 3852212"/>
              <a:gd name="connsiteX202" fmla="*/ 1472880 w 6573976"/>
              <a:gd name="connsiteY202" fmla="*/ 1424602 h 3852212"/>
              <a:gd name="connsiteX203" fmla="*/ 1505248 w 6573976"/>
              <a:gd name="connsiteY203" fmla="*/ 1448878 h 3852212"/>
              <a:gd name="connsiteX204" fmla="*/ 1561892 w 6573976"/>
              <a:gd name="connsiteY204" fmla="*/ 1481246 h 3852212"/>
              <a:gd name="connsiteX205" fmla="*/ 1594261 w 6573976"/>
              <a:gd name="connsiteY205" fmla="*/ 1513614 h 3852212"/>
              <a:gd name="connsiteX206" fmla="*/ 1650905 w 6573976"/>
              <a:gd name="connsiteY206" fmla="*/ 1554074 h 3852212"/>
              <a:gd name="connsiteX207" fmla="*/ 1756101 w 6573976"/>
              <a:gd name="connsiteY207" fmla="*/ 1626902 h 3852212"/>
              <a:gd name="connsiteX208" fmla="*/ 1772285 w 6573976"/>
              <a:gd name="connsiteY208" fmla="*/ 1651179 h 3852212"/>
              <a:gd name="connsiteX209" fmla="*/ 1796561 w 6573976"/>
              <a:gd name="connsiteY209" fmla="*/ 1659271 h 3852212"/>
              <a:gd name="connsiteX210" fmla="*/ 1845114 w 6573976"/>
              <a:gd name="connsiteY210" fmla="*/ 1691639 h 3852212"/>
              <a:gd name="connsiteX211" fmla="*/ 1869390 w 6573976"/>
              <a:gd name="connsiteY211" fmla="*/ 1724007 h 3852212"/>
              <a:gd name="connsiteX212" fmla="*/ 1901758 w 6573976"/>
              <a:gd name="connsiteY212" fmla="*/ 1732099 h 3852212"/>
              <a:gd name="connsiteX213" fmla="*/ 1909850 w 6573976"/>
              <a:gd name="connsiteY213" fmla="*/ 1764467 h 3852212"/>
              <a:gd name="connsiteX214" fmla="*/ 1934126 w 6573976"/>
              <a:gd name="connsiteY214" fmla="*/ 1780651 h 3852212"/>
              <a:gd name="connsiteX215" fmla="*/ 1950310 w 6573976"/>
              <a:gd name="connsiteY215" fmla="*/ 1804927 h 3852212"/>
              <a:gd name="connsiteX216" fmla="*/ 1974586 w 6573976"/>
              <a:gd name="connsiteY216" fmla="*/ 1813019 h 3852212"/>
              <a:gd name="connsiteX217" fmla="*/ 1998862 w 6573976"/>
              <a:gd name="connsiteY217" fmla="*/ 1829203 h 3852212"/>
              <a:gd name="connsiteX218" fmla="*/ 2039323 w 6573976"/>
              <a:gd name="connsiteY218" fmla="*/ 1869664 h 3852212"/>
              <a:gd name="connsiteX219" fmla="*/ 2071691 w 6573976"/>
              <a:gd name="connsiteY219" fmla="*/ 1893940 h 3852212"/>
              <a:gd name="connsiteX220" fmla="*/ 2095967 w 6573976"/>
              <a:gd name="connsiteY220" fmla="*/ 1918216 h 3852212"/>
              <a:gd name="connsiteX221" fmla="*/ 2120243 w 6573976"/>
              <a:gd name="connsiteY221" fmla="*/ 1934400 h 3852212"/>
              <a:gd name="connsiteX222" fmla="*/ 2152611 w 6573976"/>
              <a:gd name="connsiteY222" fmla="*/ 1966768 h 3852212"/>
              <a:gd name="connsiteX223" fmla="*/ 2201163 w 6573976"/>
              <a:gd name="connsiteY223" fmla="*/ 1999136 h 3852212"/>
              <a:gd name="connsiteX224" fmla="*/ 2225439 w 6573976"/>
              <a:gd name="connsiteY224" fmla="*/ 2023412 h 3852212"/>
              <a:gd name="connsiteX225" fmla="*/ 2241623 w 6573976"/>
              <a:gd name="connsiteY225" fmla="*/ 2047688 h 3852212"/>
              <a:gd name="connsiteX226" fmla="*/ 2298268 w 6573976"/>
              <a:gd name="connsiteY226" fmla="*/ 2080056 h 3852212"/>
              <a:gd name="connsiteX227" fmla="*/ 2363004 w 6573976"/>
              <a:gd name="connsiteY227" fmla="*/ 2152885 h 3852212"/>
              <a:gd name="connsiteX228" fmla="*/ 2387280 w 6573976"/>
              <a:gd name="connsiteY228" fmla="*/ 2169069 h 3852212"/>
              <a:gd name="connsiteX229" fmla="*/ 2411556 w 6573976"/>
              <a:gd name="connsiteY229" fmla="*/ 2201437 h 3852212"/>
              <a:gd name="connsiteX230" fmla="*/ 2435832 w 6573976"/>
              <a:gd name="connsiteY230" fmla="*/ 2225713 h 3852212"/>
              <a:gd name="connsiteX231" fmla="*/ 2452016 w 6573976"/>
              <a:gd name="connsiteY231" fmla="*/ 2249989 h 3852212"/>
              <a:gd name="connsiteX232" fmla="*/ 2492477 w 6573976"/>
              <a:gd name="connsiteY232" fmla="*/ 2266173 h 3852212"/>
              <a:gd name="connsiteX233" fmla="*/ 2508661 w 6573976"/>
              <a:gd name="connsiteY233" fmla="*/ 2306633 h 3852212"/>
              <a:gd name="connsiteX234" fmla="*/ 2524845 w 6573976"/>
              <a:gd name="connsiteY234" fmla="*/ 2322818 h 3852212"/>
              <a:gd name="connsiteX235" fmla="*/ 2532937 w 6573976"/>
              <a:gd name="connsiteY235" fmla="*/ 2347094 h 3852212"/>
              <a:gd name="connsiteX236" fmla="*/ 2573397 w 6573976"/>
              <a:gd name="connsiteY236" fmla="*/ 2387554 h 3852212"/>
              <a:gd name="connsiteX237" fmla="*/ 2597673 w 6573976"/>
              <a:gd name="connsiteY237" fmla="*/ 2452290 h 3852212"/>
              <a:gd name="connsiteX238" fmla="*/ 2621949 w 6573976"/>
              <a:gd name="connsiteY238" fmla="*/ 2492750 h 3852212"/>
              <a:gd name="connsiteX239" fmla="*/ 2646225 w 6573976"/>
              <a:gd name="connsiteY239" fmla="*/ 2508934 h 3852212"/>
              <a:gd name="connsiteX240" fmla="*/ 2702869 w 6573976"/>
              <a:gd name="connsiteY240" fmla="*/ 2597947 h 3852212"/>
              <a:gd name="connsiteX241" fmla="*/ 2735238 w 6573976"/>
              <a:gd name="connsiteY241" fmla="*/ 2662683 h 3852212"/>
              <a:gd name="connsiteX242" fmla="*/ 2751422 w 6573976"/>
              <a:gd name="connsiteY242" fmla="*/ 2686959 h 3852212"/>
              <a:gd name="connsiteX243" fmla="*/ 2775698 w 6573976"/>
              <a:gd name="connsiteY243" fmla="*/ 2711235 h 3852212"/>
              <a:gd name="connsiteX244" fmla="*/ 2808066 w 6573976"/>
              <a:gd name="connsiteY244" fmla="*/ 2775972 h 3852212"/>
              <a:gd name="connsiteX245" fmla="*/ 2832342 w 6573976"/>
              <a:gd name="connsiteY245" fmla="*/ 2816432 h 3852212"/>
              <a:gd name="connsiteX246" fmla="*/ 2848526 w 6573976"/>
              <a:gd name="connsiteY246" fmla="*/ 2848800 h 3852212"/>
              <a:gd name="connsiteX247" fmla="*/ 2880894 w 6573976"/>
              <a:gd name="connsiteY247" fmla="*/ 2897352 h 3852212"/>
              <a:gd name="connsiteX248" fmla="*/ 2905170 w 6573976"/>
              <a:gd name="connsiteY248" fmla="*/ 2937812 h 3852212"/>
              <a:gd name="connsiteX249" fmla="*/ 2969907 w 6573976"/>
              <a:gd name="connsiteY249" fmla="*/ 3018733 h 3852212"/>
              <a:gd name="connsiteX250" fmla="*/ 2986091 w 6573976"/>
              <a:gd name="connsiteY250" fmla="*/ 3043009 h 3852212"/>
              <a:gd name="connsiteX251" fmla="*/ 3010367 w 6573976"/>
              <a:gd name="connsiteY251" fmla="*/ 3075377 h 3852212"/>
              <a:gd name="connsiteX252" fmla="*/ 3034643 w 6573976"/>
              <a:gd name="connsiteY252" fmla="*/ 3099653 h 3852212"/>
              <a:gd name="connsiteX253" fmla="*/ 3075103 w 6573976"/>
              <a:gd name="connsiteY253" fmla="*/ 3148205 h 3852212"/>
              <a:gd name="connsiteX254" fmla="*/ 3099379 w 6573976"/>
              <a:gd name="connsiteY254" fmla="*/ 3172481 h 3852212"/>
              <a:gd name="connsiteX255" fmla="*/ 3115563 w 6573976"/>
              <a:gd name="connsiteY255" fmla="*/ 3196757 h 3852212"/>
              <a:gd name="connsiteX256" fmla="*/ 3147931 w 6573976"/>
              <a:gd name="connsiteY256" fmla="*/ 3229126 h 3852212"/>
              <a:gd name="connsiteX257" fmla="*/ 3180300 w 6573976"/>
              <a:gd name="connsiteY257" fmla="*/ 3269586 h 3852212"/>
              <a:gd name="connsiteX258" fmla="*/ 3236944 w 6573976"/>
              <a:gd name="connsiteY258" fmla="*/ 3318138 h 3852212"/>
              <a:gd name="connsiteX259" fmla="*/ 3261220 w 6573976"/>
              <a:gd name="connsiteY259" fmla="*/ 3326230 h 3852212"/>
              <a:gd name="connsiteX260" fmla="*/ 3309772 w 6573976"/>
              <a:gd name="connsiteY260" fmla="*/ 3374782 h 3852212"/>
              <a:gd name="connsiteX261" fmla="*/ 3358324 w 6573976"/>
              <a:gd name="connsiteY261" fmla="*/ 3407150 h 3852212"/>
              <a:gd name="connsiteX262" fmla="*/ 3423061 w 6573976"/>
              <a:gd name="connsiteY262" fmla="*/ 3471887 h 3852212"/>
              <a:gd name="connsiteX263" fmla="*/ 3479705 w 6573976"/>
              <a:gd name="connsiteY263" fmla="*/ 3528531 h 3852212"/>
              <a:gd name="connsiteX264" fmla="*/ 3495889 w 6573976"/>
              <a:gd name="connsiteY264" fmla="*/ 3552807 h 3852212"/>
              <a:gd name="connsiteX265" fmla="*/ 3520165 w 6573976"/>
              <a:gd name="connsiteY265" fmla="*/ 3560899 h 3852212"/>
              <a:gd name="connsiteX266" fmla="*/ 3568717 w 6573976"/>
              <a:gd name="connsiteY266" fmla="*/ 3601359 h 3852212"/>
              <a:gd name="connsiteX267" fmla="*/ 3584901 w 6573976"/>
              <a:gd name="connsiteY267" fmla="*/ 3625635 h 3852212"/>
              <a:gd name="connsiteX268" fmla="*/ 3609177 w 6573976"/>
              <a:gd name="connsiteY268" fmla="*/ 3649911 h 385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573976" h="3852212">
                <a:moveTo>
                  <a:pt x="3560625" y="3617543"/>
                </a:moveTo>
                <a:cubicBezTo>
                  <a:pt x="3574112" y="3625635"/>
                  <a:pt x="3589143" y="3631583"/>
                  <a:pt x="3601085" y="3641819"/>
                </a:cubicBezTo>
                <a:cubicBezTo>
                  <a:pt x="3608469" y="3648148"/>
                  <a:pt x="3609355" y="3660442"/>
                  <a:pt x="3617269" y="3666095"/>
                </a:cubicBezTo>
                <a:cubicBezTo>
                  <a:pt x="3629089" y="3674538"/>
                  <a:pt x="3644456" y="3676379"/>
                  <a:pt x="3657730" y="3682279"/>
                </a:cubicBezTo>
                <a:cubicBezTo>
                  <a:pt x="3668753" y="3687178"/>
                  <a:pt x="3679869" y="3692071"/>
                  <a:pt x="3690098" y="3698464"/>
                </a:cubicBezTo>
                <a:cubicBezTo>
                  <a:pt x="3701535" y="3705612"/>
                  <a:pt x="3710403" y="3716709"/>
                  <a:pt x="3722466" y="3722740"/>
                </a:cubicBezTo>
                <a:cubicBezTo>
                  <a:pt x="3732413" y="3727714"/>
                  <a:pt x="3744045" y="3728135"/>
                  <a:pt x="3754834" y="3730832"/>
                </a:cubicBezTo>
                <a:lnTo>
                  <a:pt x="3803386" y="3763200"/>
                </a:lnTo>
                <a:cubicBezTo>
                  <a:pt x="3811478" y="3768595"/>
                  <a:pt x="3818436" y="3776309"/>
                  <a:pt x="3827662" y="3779384"/>
                </a:cubicBezTo>
                <a:cubicBezTo>
                  <a:pt x="3843846" y="3784779"/>
                  <a:pt x="3860956" y="3787939"/>
                  <a:pt x="3876215" y="3795568"/>
                </a:cubicBezTo>
                <a:cubicBezTo>
                  <a:pt x="3916771" y="3815846"/>
                  <a:pt x="3907138" y="3812937"/>
                  <a:pt x="3957135" y="3827936"/>
                </a:cubicBezTo>
                <a:cubicBezTo>
                  <a:pt x="4003198" y="3841755"/>
                  <a:pt x="3981811" y="3831621"/>
                  <a:pt x="4038055" y="3844120"/>
                </a:cubicBezTo>
                <a:cubicBezTo>
                  <a:pt x="4046382" y="3845970"/>
                  <a:pt x="4054239" y="3849515"/>
                  <a:pt x="4062331" y="3852212"/>
                </a:cubicBezTo>
                <a:lnTo>
                  <a:pt x="4936271" y="3844120"/>
                </a:lnTo>
                <a:cubicBezTo>
                  <a:pt x="4968091" y="3843547"/>
                  <a:pt x="4955368" y="3828680"/>
                  <a:pt x="4984823" y="3819844"/>
                </a:cubicBezTo>
                <a:cubicBezTo>
                  <a:pt x="5003092" y="3814363"/>
                  <a:pt x="5022586" y="3814449"/>
                  <a:pt x="5041468" y="3811752"/>
                </a:cubicBezTo>
                <a:cubicBezTo>
                  <a:pt x="5057652" y="3806357"/>
                  <a:pt x="5075826" y="3805031"/>
                  <a:pt x="5090020" y="3795568"/>
                </a:cubicBezTo>
                <a:cubicBezTo>
                  <a:pt x="5159592" y="3749187"/>
                  <a:pt x="5071567" y="3804794"/>
                  <a:pt x="5138572" y="3771292"/>
                </a:cubicBezTo>
                <a:cubicBezTo>
                  <a:pt x="5201318" y="3739919"/>
                  <a:pt x="5126106" y="3767355"/>
                  <a:pt x="5187124" y="3747016"/>
                </a:cubicBezTo>
                <a:cubicBezTo>
                  <a:pt x="5192519" y="3738924"/>
                  <a:pt x="5195714" y="3728815"/>
                  <a:pt x="5203308" y="3722740"/>
                </a:cubicBezTo>
                <a:cubicBezTo>
                  <a:pt x="5209969" y="3717411"/>
                  <a:pt x="5219955" y="3718463"/>
                  <a:pt x="5227585" y="3714648"/>
                </a:cubicBezTo>
                <a:cubicBezTo>
                  <a:pt x="5236284" y="3710299"/>
                  <a:pt x="5243417" y="3703289"/>
                  <a:pt x="5251861" y="3698464"/>
                </a:cubicBezTo>
                <a:cubicBezTo>
                  <a:pt x="5314062" y="3662919"/>
                  <a:pt x="5254711" y="3704418"/>
                  <a:pt x="5316597" y="3658003"/>
                </a:cubicBezTo>
                <a:cubicBezTo>
                  <a:pt x="5352693" y="3585812"/>
                  <a:pt x="5307306" y="3656105"/>
                  <a:pt x="5365149" y="3617543"/>
                </a:cubicBezTo>
                <a:cubicBezTo>
                  <a:pt x="5373241" y="3612148"/>
                  <a:pt x="5375107" y="3600738"/>
                  <a:pt x="5381333" y="3593267"/>
                </a:cubicBezTo>
                <a:cubicBezTo>
                  <a:pt x="5400804" y="3569902"/>
                  <a:pt x="5406015" y="3568720"/>
                  <a:pt x="5429885" y="3552807"/>
                </a:cubicBezTo>
                <a:cubicBezTo>
                  <a:pt x="5432582" y="3542018"/>
                  <a:pt x="5433596" y="3530661"/>
                  <a:pt x="5437977" y="3520439"/>
                </a:cubicBezTo>
                <a:cubicBezTo>
                  <a:pt x="5441808" y="3511500"/>
                  <a:pt x="5450746" y="3505269"/>
                  <a:pt x="5454161" y="3496163"/>
                </a:cubicBezTo>
                <a:cubicBezTo>
                  <a:pt x="5458991" y="3483285"/>
                  <a:pt x="5458918" y="3469045"/>
                  <a:pt x="5462254" y="3455702"/>
                </a:cubicBezTo>
                <a:cubicBezTo>
                  <a:pt x="5464323" y="3447427"/>
                  <a:pt x="5468673" y="3439790"/>
                  <a:pt x="5470346" y="3431426"/>
                </a:cubicBezTo>
                <a:cubicBezTo>
                  <a:pt x="5476781" y="3399249"/>
                  <a:pt x="5476153" y="3365453"/>
                  <a:pt x="5486530" y="3334322"/>
                </a:cubicBezTo>
                <a:cubicBezTo>
                  <a:pt x="5489227" y="3326230"/>
                  <a:pt x="5492553" y="3318321"/>
                  <a:pt x="5494622" y="3310046"/>
                </a:cubicBezTo>
                <a:cubicBezTo>
                  <a:pt x="5497958" y="3296703"/>
                  <a:pt x="5499095" y="3282855"/>
                  <a:pt x="5502714" y="3269586"/>
                </a:cubicBezTo>
                <a:cubicBezTo>
                  <a:pt x="5507203" y="3253127"/>
                  <a:pt x="5509435" y="3235228"/>
                  <a:pt x="5518898" y="3221033"/>
                </a:cubicBezTo>
                <a:cubicBezTo>
                  <a:pt x="5524293" y="3212941"/>
                  <a:pt x="5530733" y="3205456"/>
                  <a:pt x="5535082" y="3196757"/>
                </a:cubicBezTo>
                <a:cubicBezTo>
                  <a:pt x="5538897" y="3189128"/>
                  <a:pt x="5539032" y="3179937"/>
                  <a:pt x="5543174" y="3172481"/>
                </a:cubicBezTo>
                <a:cubicBezTo>
                  <a:pt x="5546479" y="3166533"/>
                  <a:pt x="5589211" y="3102168"/>
                  <a:pt x="5599818" y="3091561"/>
                </a:cubicBezTo>
                <a:cubicBezTo>
                  <a:pt x="5606695" y="3084684"/>
                  <a:pt x="5616623" y="3081603"/>
                  <a:pt x="5624094" y="3075377"/>
                </a:cubicBezTo>
                <a:cubicBezTo>
                  <a:pt x="5714758" y="2999823"/>
                  <a:pt x="5588273" y="3095182"/>
                  <a:pt x="5672646" y="3034917"/>
                </a:cubicBezTo>
                <a:cubicBezTo>
                  <a:pt x="5683621" y="3027078"/>
                  <a:pt x="5694654" y="3019275"/>
                  <a:pt x="5705015" y="3010641"/>
                </a:cubicBezTo>
                <a:cubicBezTo>
                  <a:pt x="5727598" y="2991822"/>
                  <a:pt x="5715460" y="2993280"/>
                  <a:pt x="5745475" y="2978272"/>
                </a:cubicBezTo>
                <a:cubicBezTo>
                  <a:pt x="5753104" y="2974457"/>
                  <a:pt x="5761659" y="2972877"/>
                  <a:pt x="5769751" y="2970180"/>
                </a:cubicBezTo>
                <a:cubicBezTo>
                  <a:pt x="5780540" y="2962088"/>
                  <a:pt x="5790682" y="2953052"/>
                  <a:pt x="5802119" y="2945904"/>
                </a:cubicBezTo>
                <a:cubicBezTo>
                  <a:pt x="5836440" y="2924453"/>
                  <a:pt x="5836580" y="2932720"/>
                  <a:pt x="5874947" y="2913536"/>
                </a:cubicBezTo>
                <a:cubicBezTo>
                  <a:pt x="5883646" y="2909187"/>
                  <a:pt x="5890779" y="2902177"/>
                  <a:pt x="5899223" y="2897352"/>
                </a:cubicBezTo>
                <a:cubicBezTo>
                  <a:pt x="5986313" y="2847587"/>
                  <a:pt x="5861374" y="2927980"/>
                  <a:pt x="5980144" y="2848800"/>
                </a:cubicBezTo>
                <a:cubicBezTo>
                  <a:pt x="5988236" y="2843405"/>
                  <a:pt x="5997543" y="2839493"/>
                  <a:pt x="6004420" y="2832616"/>
                </a:cubicBezTo>
                <a:cubicBezTo>
                  <a:pt x="6020604" y="2816432"/>
                  <a:pt x="6033929" y="2796760"/>
                  <a:pt x="6052972" y="2784064"/>
                </a:cubicBezTo>
                <a:cubicBezTo>
                  <a:pt x="6072675" y="2770928"/>
                  <a:pt x="6103294" y="2751526"/>
                  <a:pt x="6117708" y="2735511"/>
                </a:cubicBezTo>
                <a:cubicBezTo>
                  <a:pt x="6180241" y="2666030"/>
                  <a:pt x="6115508" y="2700787"/>
                  <a:pt x="6190537" y="2670775"/>
                </a:cubicBezTo>
                <a:cubicBezTo>
                  <a:pt x="6219027" y="2628040"/>
                  <a:pt x="6192249" y="2662371"/>
                  <a:pt x="6239089" y="2622223"/>
                </a:cubicBezTo>
                <a:cubicBezTo>
                  <a:pt x="6293607" y="2575494"/>
                  <a:pt x="6233987" y="2617532"/>
                  <a:pt x="6287641" y="2581763"/>
                </a:cubicBezTo>
                <a:cubicBezTo>
                  <a:pt x="6296297" y="2568779"/>
                  <a:pt x="6306174" y="2550526"/>
                  <a:pt x="6320009" y="2541302"/>
                </a:cubicBezTo>
                <a:cubicBezTo>
                  <a:pt x="6330046" y="2534611"/>
                  <a:pt x="6342561" y="2532129"/>
                  <a:pt x="6352377" y="2525118"/>
                </a:cubicBezTo>
                <a:cubicBezTo>
                  <a:pt x="6361689" y="2518466"/>
                  <a:pt x="6367862" y="2508168"/>
                  <a:pt x="6376654" y="2500842"/>
                </a:cubicBezTo>
                <a:cubicBezTo>
                  <a:pt x="6384125" y="2494616"/>
                  <a:pt x="6393459" y="2490884"/>
                  <a:pt x="6400930" y="2484658"/>
                </a:cubicBezTo>
                <a:cubicBezTo>
                  <a:pt x="6409721" y="2477332"/>
                  <a:pt x="6415684" y="2466730"/>
                  <a:pt x="6425206" y="2460382"/>
                </a:cubicBezTo>
                <a:cubicBezTo>
                  <a:pt x="6432303" y="2455651"/>
                  <a:pt x="6441853" y="2456105"/>
                  <a:pt x="6449482" y="2452290"/>
                </a:cubicBezTo>
                <a:cubicBezTo>
                  <a:pt x="6458181" y="2447941"/>
                  <a:pt x="6465666" y="2441501"/>
                  <a:pt x="6473758" y="2436106"/>
                </a:cubicBezTo>
                <a:cubicBezTo>
                  <a:pt x="6511521" y="2379462"/>
                  <a:pt x="6489942" y="2398343"/>
                  <a:pt x="6530402" y="2371370"/>
                </a:cubicBezTo>
                <a:cubicBezTo>
                  <a:pt x="6533099" y="2360581"/>
                  <a:pt x="6534113" y="2349224"/>
                  <a:pt x="6538494" y="2339002"/>
                </a:cubicBezTo>
                <a:cubicBezTo>
                  <a:pt x="6542325" y="2330063"/>
                  <a:pt x="6550329" y="2323425"/>
                  <a:pt x="6554678" y="2314726"/>
                </a:cubicBezTo>
                <a:cubicBezTo>
                  <a:pt x="6558493" y="2307096"/>
                  <a:pt x="6560073" y="2298541"/>
                  <a:pt x="6562770" y="2290449"/>
                </a:cubicBezTo>
                <a:cubicBezTo>
                  <a:pt x="6579095" y="2176171"/>
                  <a:pt x="6576262" y="2220397"/>
                  <a:pt x="6562770" y="2031504"/>
                </a:cubicBezTo>
                <a:cubicBezTo>
                  <a:pt x="6562162" y="2022996"/>
                  <a:pt x="6560709" y="2013259"/>
                  <a:pt x="6554678" y="2007228"/>
                </a:cubicBezTo>
                <a:cubicBezTo>
                  <a:pt x="6546148" y="1998698"/>
                  <a:pt x="6533099" y="1996439"/>
                  <a:pt x="6522310" y="1991044"/>
                </a:cubicBezTo>
                <a:cubicBezTo>
                  <a:pt x="6446828" y="1877822"/>
                  <a:pt x="6575309" y="2067104"/>
                  <a:pt x="6481850" y="1942492"/>
                </a:cubicBezTo>
                <a:cubicBezTo>
                  <a:pt x="6472413" y="1929910"/>
                  <a:pt x="6468695" y="1913153"/>
                  <a:pt x="6457574" y="1902032"/>
                </a:cubicBezTo>
                <a:cubicBezTo>
                  <a:pt x="6449044" y="1893502"/>
                  <a:pt x="6435022" y="1892859"/>
                  <a:pt x="6425206" y="1885848"/>
                </a:cubicBezTo>
                <a:cubicBezTo>
                  <a:pt x="6415894" y="1879196"/>
                  <a:pt x="6410242" y="1868224"/>
                  <a:pt x="6400930" y="1861572"/>
                </a:cubicBezTo>
                <a:cubicBezTo>
                  <a:pt x="6367699" y="1837835"/>
                  <a:pt x="6325962" y="1836867"/>
                  <a:pt x="6287641" y="1829203"/>
                </a:cubicBezTo>
                <a:cubicBezTo>
                  <a:pt x="6276736" y="1827022"/>
                  <a:pt x="6265686" y="1825016"/>
                  <a:pt x="6255273" y="1821111"/>
                </a:cubicBezTo>
                <a:cubicBezTo>
                  <a:pt x="6209824" y="1804068"/>
                  <a:pt x="6237497" y="1804060"/>
                  <a:pt x="6190537" y="1796835"/>
                </a:cubicBezTo>
                <a:cubicBezTo>
                  <a:pt x="6096975" y="1782441"/>
                  <a:pt x="6144774" y="1795775"/>
                  <a:pt x="6069156" y="1780651"/>
                </a:cubicBezTo>
                <a:cubicBezTo>
                  <a:pt x="6058251" y="1778470"/>
                  <a:pt x="6047841" y="1773787"/>
                  <a:pt x="6036788" y="1772559"/>
                </a:cubicBezTo>
                <a:cubicBezTo>
                  <a:pt x="5974896" y="1765682"/>
                  <a:pt x="5850671" y="1756375"/>
                  <a:pt x="5850671" y="1756375"/>
                </a:cubicBezTo>
                <a:cubicBezTo>
                  <a:pt x="5720507" y="1712987"/>
                  <a:pt x="5847128" y="1752560"/>
                  <a:pt x="5494622" y="1740191"/>
                </a:cubicBezTo>
                <a:cubicBezTo>
                  <a:pt x="5424714" y="1737738"/>
                  <a:pt x="5339152" y="1729933"/>
                  <a:pt x="5268045" y="1724007"/>
                </a:cubicBezTo>
                <a:cubicBezTo>
                  <a:pt x="5184070" y="1668024"/>
                  <a:pt x="5314067" y="1753239"/>
                  <a:pt x="5211400" y="1691639"/>
                </a:cubicBezTo>
                <a:cubicBezTo>
                  <a:pt x="5194721" y="1681632"/>
                  <a:pt x="5180245" y="1667970"/>
                  <a:pt x="5162848" y="1659271"/>
                </a:cubicBezTo>
                <a:cubicBezTo>
                  <a:pt x="5122851" y="1639272"/>
                  <a:pt x="5141924" y="1646902"/>
                  <a:pt x="5106204" y="1634995"/>
                </a:cubicBezTo>
                <a:cubicBezTo>
                  <a:pt x="5088481" y="1617271"/>
                  <a:pt x="5089564" y="1616237"/>
                  <a:pt x="5065744" y="1602626"/>
                </a:cubicBezTo>
                <a:cubicBezTo>
                  <a:pt x="5055271" y="1596641"/>
                  <a:pt x="5043605" y="1592835"/>
                  <a:pt x="5033376" y="1586442"/>
                </a:cubicBezTo>
                <a:cubicBezTo>
                  <a:pt x="5018705" y="1577273"/>
                  <a:pt x="4993857" y="1554545"/>
                  <a:pt x="4976731" y="1545982"/>
                </a:cubicBezTo>
                <a:cubicBezTo>
                  <a:pt x="4963739" y="1539486"/>
                  <a:pt x="4949758" y="1535193"/>
                  <a:pt x="4936271" y="1529798"/>
                </a:cubicBezTo>
                <a:cubicBezTo>
                  <a:pt x="4909630" y="1503157"/>
                  <a:pt x="4902159" y="1492512"/>
                  <a:pt x="4863443" y="1473154"/>
                </a:cubicBezTo>
                <a:cubicBezTo>
                  <a:pt x="4852654" y="1467759"/>
                  <a:pt x="4841348" y="1463292"/>
                  <a:pt x="4831075" y="1456970"/>
                </a:cubicBezTo>
                <a:cubicBezTo>
                  <a:pt x="4806227" y="1441679"/>
                  <a:pt x="4786551" y="1415494"/>
                  <a:pt x="4758246" y="1408418"/>
                </a:cubicBezTo>
                <a:cubicBezTo>
                  <a:pt x="4747457" y="1405721"/>
                  <a:pt x="4736351" y="1404067"/>
                  <a:pt x="4725878" y="1400326"/>
                </a:cubicBezTo>
                <a:cubicBezTo>
                  <a:pt x="4698519" y="1390555"/>
                  <a:pt x="4673142" y="1375003"/>
                  <a:pt x="4644958" y="1367957"/>
                </a:cubicBezTo>
                <a:cubicBezTo>
                  <a:pt x="4634169" y="1365260"/>
                  <a:pt x="4623283" y="1362920"/>
                  <a:pt x="4612590" y="1359865"/>
                </a:cubicBezTo>
                <a:cubicBezTo>
                  <a:pt x="4604388" y="1357522"/>
                  <a:pt x="4596706" y="1353299"/>
                  <a:pt x="4588314" y="1351773"/>
                </a:cubicBezTo>
                <a:cubicBezTo>
                  <a:pt x="4566918" y="1347883"/>
                  <a:pt x="4545156" y="1346378"/>
                  <a:pt x="4523577" y="1343681"/>
                </a:cubicBezTo>
                <a:cubicBezTo>
                  <a:pt x="4465371" y="1324279"/>
                  <a:pt x="4538058" y="1347819"/>
                  <a:pt x="4466933" y="1327497"/>
                </a:cubicBezTo>
                <a:cubicBezTo>
                  <a:pt x="4458731" y="1325154"/>
                  <a:pt x="4451071" y="1320807"/>
                  <a:pt x="4442657" y="1319405"/>
                </a:cubicBezTo>
                <a:cubicBezTo>
                  <a:pt x="4418564" y="1315389"/>
                  <a:pt x="4394105" y="1314010"/>
                  <a:pt x="4369829" y="1311313"/>
                </a:cubicBezTo>
                <a:cubicBezTo>
                  <a:pt x="4288065" y="1284058"/>
                  <a:pt x="4361968" y="1306240"/>
                  <a:pt x="4167528" y="1295129"/>
                </a:cubicBezTo>
                <a:cubicBezTo>
                  <a:pt x="4132416" y="1293123"/>
                  <a:pt x="4097397" y="1289734"/>
                  <a:pt x="4062331" y="1287037"/>
                </a:cubicBezTo>
                <a:lnTo>
                  <a:pt x="3665822" y="1295129"/>
                </a:lnTo>
                <a:cubicBezTo>
                  <a:pt x="3657299" y="1295457"/>
                  <a:pt x="3649990" y="1302015"/>
                  <a:pt x="3641546" y="1303221"/>
                </a:cubicBezTo>
                <a:cubicBezTo>
                  <a:pt x="3612052" y="1307434"/>
                  <a:pt x="3582204" y="1308616"/>
                  <a:pt x="3552533" y="1311313"/>
                </a:cubicBezTo>
                <a:cubicBezTo>
                  <a:pt x="3489797" y="1332225"/>
                  <a:pt x="3509215" y="1329091"/>
                  <a:pt x="3390692" y="1311313"/>
                </a:cubicBezTo>
                <a:cubicBezTo>
                  <a:pt x="3381074" y="1309870"/>
                  <a:pt x="3375115" y="1299478"/>
                  <a:pt x="3366416" y="1295129"/>
                </a:cubicBezTo>
                <a:cubicBezTo>
                  <a:pt x="3358787" y="1291314"/>
                  <a:pt x="3350415" y="1289106"/>
                  <a:pt x="3342140" y="1287037"/>
                </a:cubicBezTo>
                <a:cubicBezTo>
                  <a:pt x="3323673" y="1282420"/>
                  <a:pt x="3295901" y="1280102"/>
                  <a:pt x="3277404" y="1270853"/>
                </a:cubicBezTo>
                <a:cubicBezTo>
                  <a:pt x="3233211" y="1248756"/>
                  <a:pt x="3273598" y="1258780"/>
                  <a:pt x="3228852" y="1246577"/>
                </a:cubicBezTo>
                <a:cubicBezTo>
                  <a:pt x="3207393" y="1240725"/>
                  <a:pt x="3164115" y="1230393"/>
                  <a:pt x="3164115" y="1230393"/>
                </a:cubicBezTo>
                <a:cubicBezTo>
                  <a:pt x="3156023" y="1224998"/>
                  <a:pt x="3148945" y="1217624"/>
                  <a:pt x="3139839" y="1214209"/>
                </a:cubicBezTo>
                <a:cubicBezTo>
                  <a:pt x="3127744" y="1209673"/>
                  <a:pt x="3059916" y="1200297"/>
                  <a:pt x="3050827" y="1198025"/>
                </a:cubicBezTo>
                <a:cubicBezTo>
                  <a:pt x="3034277" y="1193887"/>
                  <a:pt x="3019305" y="1182843"/>
                  <a:pt x="3002275" y="1181841"/>
                </a:cubicBezTo>
                <a:cubicBezTo>
                  <a:pt x="2786576" y="1169153"/>
                  <a:pt x="2910617" y="1175332"/>
                  <a:pt x="2630041" y="1165656"/>
                </a:cubicBezTo>
                <a:cubicBezTo>
                  <a:pt x="2621949" y="1160261"/>
                  <a:pt x="2615080" y="1152267"/>
                  <a:pt x="2605765" y="1149472"/>
                </a:cubicBezTo>
                <a:cubicBezTo>
                  <a:pt x="2548385" y="1132258"/>
                  <a:pt x="2532667" y="1158858"/>
                  <a:pt x="2484385" y="1100920"/>
                </a:cubicBezTo>
                <a:cubicBezTo>
                  <a:pt x="2459318" y="1070841"/>
                  <a:pt x="2445395" y="1046550"/>
                  <a:pt x="2411556" y="1028092"/>
                </a:cubicBezTo>
                <a:cubicBezTo>
                  <a:pt x="2393522" y="1018255"/>
                  <a:pt x="2373793" y="1011908"/>
                  <a:pt x="2354912" y="1003816"/>
                </a:cubicBezTo>
                <a:cubicBezTo>
                  <a:pt x="2303415" y="952319"/>
                  <a:pt x="2359045" y="1003503"/>
                  <a:pt x="2257808" y="939079"/>
                </a:cubicBezTo>
                <a:cubicBezTo>
                  <a:pt x="2251371" y="934983"/>
                  <a:pt x="2247581" y="927661"/>
                  <a:pt x="2241623" y="922895"/>
                </a:cubicBezTo>
                <a:cubicBezTo>
                  <a:pt x="2234029" y="916820"/>
                  <a:pt x="2225439" y="912106"/>
                  <a:pt x="2217347" y="906711"/>
                </a:cubicBezTo>
                <a:cubicBezTo>
                  <a:pt x="2209766" y="895340"/>
                  <a:pt x="2184694" y="856758"/>
                  <a:pt x="2176887" y="850067"/>
                </a:cubicBezTo>
                <a:cubicBezTo>
                  <a:pt x="2167728" y="842217"/>
                  <a:pt x="2155308" y="839278"/>
                  <a:pt x="2144519" y="833883"/>
                </a:cubicBezTo>
                <a:cubicBezTo>
                  <a:pt x="2086797" y="756920"/>
                  <a:pt x="2162613" y="847956"/>
                  <a:pt x="2071691" y="777239"/>
                </a:cubicBezTo>
                <a:cubicBezTo>
                  <a:pt x="2061045" y="768959"/>
                  <a:pt x="2056952" y="754407"/>
                  <a:pt x="2047415" y="744871"/>
                </a:cubicBezTo>
                <a:cubicBezTo>
                  <a:pt x="2040538" y="737994"/>
                  <a:pt x="2031230" y="734082"/>
                  <a:pt x="2023138" y="728687"/>
                </a:cubicBezTo>
                <a:cubicBezTo>
                  <a:pt x="2017743" y="720595"/>
                  <a:pt x="2013831" y="711287"/>
                  <a:pt x="2006954" y="704410"/>
                </a:cubicBezTo>
                <a:cubicBezTo>
                  <a:pt x="1997418" y="694873"/>
                  <a:pt x="1986151" y="687073"/>
                  <a:pt x="1974586" y="680134"/>
                </a:cubicBezTo>
                <a:cubicBezTo>
                  <a:pt x="1939473" y="659066"/>
                  <a:pt x="1933268" y="658269"/>
                  <a:pt x="1901758" y="647766"/>
                </a:cubicBezTo>
                <a:cubicBezTo>
                  <a:pt x="1893666" y="636977"/>
                  <a:pt x="1887843" y="624032"/>
                  <a:pt x="1877482" y="615398"/>
                </a:cubicBezTo>
                <a:cubicBezTo>
                  <a:pt x="1870929" y="609937"/>
                  <a:pt x="1860835" y="611121"/>
                  <a:pt x="1853206" y="607306"/>
                </a:cubicBezTo>
                <a:cubicBezTo>
                  <a:pt x="1834914" y="598160"/>
                  <a:pt x="1800376" y="567684"/>
                  <a:pt x="1788469" y="558754"/>
                </a:cubicBezTo>
                <a:cubicBezTo>
                  <a:pt x="1780689" y="552919"/>
                  <a:pt x="1771973" y="548405"/>
                  <a:pt x="1764193" y="542570"/>
                </a:cubicBezTo>
                <a:cubicBezTo>
                  <a:pt x="1694734" y="490476"/>
                  <a:pt x="1750690" y="529608"/>
                  <a:pt x="1675181" y="461649"/>
                </a:cubicBezTo>
                <a:cubicBezTo>
                  <a:pt x="1651649" y="440469"/>
                  <a:pt x="1612224" y="418032"/>
                  <a:pt x="1586169" y="405005"/>
                </a:cubicBezTo>
                <a:cubicBezTo>
                  <a:pt x="1578539" y="401190"/>
                  <a:pt x="1569984" y="399610"/>
                  <a:pt x="1561892" y="396913"/>
                </a:cubicBezTo>
                <a:cubicBezTo>
                  <a:pt x="1551103" y="386124"/>
                  <a:pt x="1541007" y="374593"/>
                  <a:pt x="1529524" y="364545"/>
                </a:cubicBezTo>
                <a:cubicBezTo>
                  <a:pt x="1519374" y="355664"/>
                  <a:pt x="1506693" y="349806"/>
                  <a:pt x="1497156" y="340269"/>
                </a:cubicBezTo>
                <a:cubicBezTo>
                  <a:pt x="1490279" y="333392"/>
                  <a:pt x="1489064" y="321388"/>
                  <a:pt x="1480972" y="315993"/>
                </a:cubicBezTo>
                <a:cubicBezTo>
                  <a:pt x="1463880" y="304598"/>
                  <a:pt x="1442453" y="301384"/>
                  <a:pt x="1424328" y="291717"/>
                </a:cubicBezTo>
                <a:cubicBezTo>
                  <a:pt x="1401875" y="279742"/>
                  <a:pt x="1384279" y="257428"/>
                  <a:pt x="1359592" y="251256"/>
                </a:cubicBezTo>
                <a:cubicBezTo>
                  <a:pt x="1318948" y="241095"/>
                  <a:pt x="1337774" y="246681"/>
                  <a:pt x="1302947" y="235072"/>
                </a:cubicBezTo>
                <a:cubicBezTo>
                  <a:pt x="1294855" y="226980"/>
                  <a:pt x="1289128" y="215444"/>
                  <a:pt x="1278671" y="210796"/>
                </a:cubicBezTo>
                <a:cubicBezTo>
                  <a:pt x="1263678" y="204132"/>
                  <a:pt x="1246136" y="206263"/>
                  <a:pt x="1230119" y="202704"/>
                </a:cubicBezTo>
                <a:cubicBezTo>
                  <a:pt x="1221792" y="200854"/>
                  <a:pt x="1213935" y="197309"/>
                  <a:pt x="1205843" y="194612"/>
                </a:cubicBezTo>
                <a:cubicBezTo>
                  <a:pt x="1197751" y="186520"/>
                  <a:pt x="1191089" y="176684"/>
                  <a:pt x="1181567" y="170336"/>
                </a:cubicBezTo>
                <a:cubicBezTo>
                  <a:pt x="1166512" y="160299"/>
                  <a:pt x="1148832" y="154847"/>
                  <a:pt x="1133015" y="146060"/>
                </a:cubicBezTo>
                <a:cubicBezTo>
                  <a:pt x="1100258" y="127862"/>
                  <a:pt x="1067089" y="110202"/>
                  <a:pt x="1035910" y="89416"/>
                </a:cubicBezTo>
                <a:cubicBezTo>
                  <a:pt x="1026388" y="83068"/>
                  <a:pt x="1021156" y="71488"/>
                  <a:pt x="1011634" y="65140"/>
                </a:cubicBezTo>
                <a:cubicBezTo>
                  <a:pt x="1004537" y="60409"/>
                  <a:pt x="994987" y="60863"/>
                  <a:pt x="987358" y="57048"/>
                </a:cubicBezTo>
                <a:cubicBezTo>
                  <a:pt x="978659" y="52699"/>
                  <a:pt x="971781" y="45213"/>
                  <a:pt x="963082" y="40864"/>
                </a:cubicBezTo>
                <a:cubicBezTo>
                  <a:pt x="943163" y="30904"/>
                  <a:pt x="908899" y="27787"/>
                  <a:pt x="890254" y="24679"/>
                </a:cubicBezTo>
                <a:cubicBezTo>
                  <a:pt x="879464" y="19284"/>
                  <a:pt x="869784" y="10478"/>
                  <a:pt x="857885" y="8495"/>
                </a:cubicBezTo>
                <a:cubicBezTo>
                  <a:pt x="820541" y="2271"/>
                  <a:pt x="782420" y="-1241"/>
                  <a:pt x="744597" y="403"/>
                </a:cubicBezTo>
                <a:cubicBezTo>
                  <a:pt x="719752" y="1483"/>
                  <a:pt x="696000" y="10995"/>
                  <a:pt x="671769" y="16587"/>
                </a:cubicBezTo>
                <a:cubicBezTo>
                  <a:pt x="605981" y="31769"/>
                  <a:pt x="669235" y="17311"/>
                  <a:pt x="615124" y="32772"/>
                </a:cubicBezTo>
                <a:cubicBezTo>
                  <a:pt x="573389" y="44697"/>
                  <a:pt x="582289" y="37814"/>
                  <a:pt x="534204" y="57048"/>
                </a:cubicBezTo>
                <a:cubicBezTo>
                  <a:pt x="523004" y="61528"/>
                  <a:pt x="512859" y="68333"/>
                  <a:pt x="501836" y="73232"/>
                </a:cubicBezTo>
                <a:cubicBezTo>
                  <a:pt x="462658" y="90644"/>
                  <a:pt x="466580" y="88115"/>
                  <a:pt x="429008" y="97508"/>
                </a:cubicBezTo>
                <a:cubicBezTo>
                  <a:pt x="418218" y="105600"/>
                  <a:pt x="407614" y="113945"/>
                  <a:pt x="396639" y="121784"/>
                </a:cubicBezTo>
                <a:cubicBezTo>
                  <a:pt x="388725" y="127437"/>
                  <a:pt x="379240" y="131091"/>
                  <a:pt x="372363" y="137968"/>
                </a:cubicBezTo>
                <a:cubicBezTo>
                  <a:pt x="365486" y="144845"/>
                  <a:pt x="363773" y="156169"/>
                  <a:pt x="356179" y="162244"/>
                </a:cubicBezTo>
                <a:cubicBezTo>
                  <a:pt x="349518" y="167572"/>
                  <a:pt x="339743" y="166976"/>
                  <a:pt x="331903" y="170336"/>
                </a:cubicBezTo>
                <a:cubicBezTo>
                  <a:pt x="320815" y="175088"/>
                  <a:pt x="310324" y="181125"/>
                  <a:pt x="299535" y="186520"/>
                </a:cubicBezTo>
                <a:cubicBezTo>
                  <a:pt x="294140" y="194612"/>
                  <a:pt x="290822" y="204570"/>
                  <a:pt x="283351" y="210796"/>
                </a:cubicBezTo>
                <a:cubicBezTo>
                  <a:pt x="270019" y="221906"/>
                  <a:pt x="243572" y="229450"/>
                  <a:pt x="226707" y="235072"/>
                </a:cubicBezTo>
                <a:cubicBezTo>
                  <a:pt x="210954" y="282334"/>
                  <a:pt x="230941" y="238931"/>
                  <a:pt x="194338" y="275533"/>
                </a:cubicBezTo>
                <a:cubicBezTo>
                  <a:pt x="187461" y="282410"/>
                  <a:pt x="184660" y="292580"/>
                  <a:pt x="178154" y="299809"/>
                </a:cubicBezTo>
                <a:cubicBezTo>
                  <a:pt x="160291" y="319657"/>
                  <a:pt x="137531" y="335091"/>
                  <a:pt x="121510" y="356453"/>
                </a:cubicBezTo>
                <a:cubicBezTo>
                  <a:pt x="113418" y="367242"/>
                  <a:pt x="106115" y="378671"/>
                  <a:pt x="97234" y="388821"/>
                </a:cubicBezTo>
                <a:cubicBezTo>
                  <a:pt x="87186" y="400304"/>
                  <a:pt x="74021" y="408982"/>
                  <a:pt x="64866" y="421189"/>
                </a:cubicBezTo>
                <a:cubicBezTo>
                  <a:pt x="23799" y="475945"/>
                  <a:pt x="75273" y="435829"/>
                  <a:pt x="24406" y="469741"/>
                </a:cubicBezTo>
                <a:cubicBezTo>
                  <a:pt x="21709" y="499412"/>
                  <a:pt x="20009" y="529191"/>
                  <a:pt x="16314" y="558754"/>
                </a:cubicBezTo>
                <a:cubicBezTo>
                  <a:pt x="6898" y="634082"/>
                  <a:pt x="-15136" y="609176"/>
                  <a:pt x="16314" y="728687"/>
                </a:cubicBezTo>
                <a:cubicBezTo>
                  <a:pt x="17382" y="732745"/>
                  <a:pt x="65642" y="764270"/>
                  <a:pt x="72958" y="769147"/>
                </a:cubicBezTo>
                <a:cubicBezTo>
                  <a:pt x="70261" y="796120"/>
                  <a:pt x="64866" y="822959"/>
                  <a:pt x="64866" y="850067"/>
                </a:cubicBezTo>
                <a:cubicBezTo>
                  <a:pt x="64866" y="863821"/>
                  <a:pt x="68258" y="877601"/>
                  <a:pt x="72958" y="890527"/>
                </a:cubicBezTo>
                <a:cubicBezTo>
                  <a:pt x="85700" y="925569"/>
                  <a:pt x="99920" y="949186"/>
                  <a:pt x="129602" y="971448"/>
                </a:cubicBezTo>
                <a:cubicBezTo>
                  <a:pt x="139252" y="978686"/>
                  <a:pt x="151497" y="981647"/>
                  <a:pt x="161970" y="987632"/>
                </a:cubicBezTo>
                <a:cubicBezTo>
                  <a:pt x="170414" y="992457"/>
                  <a:pt x="178652" y="997741"/>
                  <a:pt x="186246" y="1003816"/>
                </a:cubicBezTo>
                <a:cubicBezTo>
                  <a:pt x="192204" y="1008582"/>
                  <a:pt x="195123" y="1017808"/>
                  <a:pt x="202431" y="1020000"/>
                </a:cubicBezTo>
                <a:cubicBezTo>
                  <a:pt x="223260" y="1026249"/>
                  <a:pt x="245611" y="1025218"/>
                  <a:pt x="267167" y="1028092"/>
                </a:cubicBezTo>
                <a:lnTo>
                  <a:pt x="323811" y="1036184"/>
                </a:lnTo>
                <a:cubicBezTo>
                  <a:pt x="380107" y="1058702"/>
                  <a:pt x="350495" y="1047776"/>
                  <a:pt x="412823" y="1068552"/>
                </a:cubicBezTo>
                <a:cubicBezTo>
                  <a:pt x="420915" y="1071249"/>
                  <a:pt x="428585" y="1076143"/>
                  <a:pt x="437100" y="1076644"/>
                </a:cubicBezTo>
                <a:lnTo>
                  <a:pt x="574664" y="1084736"/>
                </a:lnTo>
                <a:cubicBezTo>
                  <a:pt x="585453" y="1087433"/>
                  <a:pt x="596380" y="1089632"/>
                  <a:pt x="607032" y="1092828"/>
                </a:cubicBezTo>
                <a:cubicBezTo>
                  <a:pt x="607044" y="1092831"/>
                  <a:pt x="667717" y="1113056"/>
                  <a:pt x="679861" y="1117104"/>
                </a:cubicBezTo>
                <a:lnTo>
                  <a:pt x="704137" y="1125196"/>
                </a:lnTo>
                <a:cubicBezTo>
                  <a:pt x="712229" y="1127893"/>
                  <a:pt x="720049" y="1131615"/>
                  <a:pt x="728413" y="1133288"/>
                </a:cubicBezTo>
                <a:lnTo>
                  <a:pt x="768873" y="1141380"/>
                </a:lnTo>
                <a:cubicBezTo>
                  <a:pt x="785016" y="1144315"/>
                  <a:pt x="801336" y="1146254"/>
                  <a:pt x="817425" y="1149472"/>
                </a:cubicBezTo>
                <a:cubicBezTo>
                  <a:pt x="828330" y="1151653"/>
                  <a:pt x="839004" y="1154867"/>
                  <a:pt x="849793" y="1157564"/>
                </a:cubicBezTo>
                <a:cubicBezTo>
                  <a:pt x="857885" y="1162959"/>
                  <a:pt x="864843" y="1170673"/>
                  <a:pt x="874069" y="1173749"/>
                </a:cubicBezTo>
                <a:cubicBezTo>
                  <a:pt x="889635" y="1178938"/>
                  <a:pt x="906533" y="1178623"/>
                  <a:pt x="922622" y="1181841"/>
                </a:cubicBezTo>
                <a:cubicBezTo>
                  <a:pt x="933527" y="1184022"/>
                  <a:pt x="944439" y="1186416"/>
                  <a:pt x="954990" y="1189933"/>
                </a:cubicBezTo>
                <a:cubicBezTo>
                  <a:pt x="976853" y="1197221"/>
                  <a:pt x="998453" y="1205345"/>
                  <a:pt x="1019726" y="1214209"/>
                </a:cubicBezTo>
                <a:cubicBezTo>
                  <a:pt x="1030861" y="1218849"/>
                  <a:pt x="1040894" y="1225913"/>
                  <a:pt x="1052094" y="1230393"/>
                </a:cubicBezTo>
                <a:cubicBezTo>
                  <a:pt x="1093161" y="1246820"/>
                  <a:pt x="1100472" y="1246542"/>
                  <a:pt x="1141107" y="1254669"/>
                </a:cubicBezTo>
                <a:cubicBezTo>
                  <a:pt x="1172872" y="1302317"/>
                  <a:pt x="1140439" y="1265461"/>
                  <a:pt x="1222027" y="1295129"/>
                </a:cubicBezTo>
                <a:cubicBezTo>
                  <a:pt x="1231167" y="1298453"/>
                  <a:pt x="1237416" y="1307363"/>
                  <a:pt x="1246303" y="1311313"/>
                </a:cubicBezTo>
                <a:cubicBezTo>
                  <a:pt x="1314293" y="1341531"/>
                  <a:pt x="1274198" y="1313123"/>
                  <a:pt x="1335315" y="1343681"/>
                </a:cubicBezTo>
                <a:cubicBezTo>
                  <a:pt x="1344014" y="1348030"/>
                  <a:pt x="1351148" y="1355040"/>
                  <a:pt x="1359592" y="1359865"/>
                </a:cubicBezTo>
                <a:cubicBezTo>
                  <a:pt x="1370066" y="1365850"/>
                  <a:pt x="1381171" y="1370654"/>
                  <a:pt x="1391960" y="1376049"/>
                </a:cubicBezTo>
                <a:cubicBezTo>
                  <a:pt x="1406543" y="1390632"/>
                  <a:pt x="1420795" y="1408060"/>
                  <a:pt x="1440512" y="1416510"/>
                </a:cubicBezTo>
                <a:cubicBezTo>
                  <a:pt x="1450734" y="1420891"/>
                  <a:pt x="1462091" y="1421905"/>
                  <a:pt x="1472880" y="1424602"/>
                </a:cubicBezTo>
                <a:cubicBezTo>
                  <a:pt x="1483669" y="1432694"/>
                  <a:pt x="1493811" y="1441730"/>
                  <a:pt x="1505248" y="1448878"/>
                </a:cubicBezTo>
                <a:cubicBezTo>
                  <a:pt x="1533508" y="1466541"/>
                  <a:pt x="1537904" y="1460685"/>
                  <a:pt x="1561892" y="1481246"/>
                </a:cubicBezTo>
                <a:cubicBezTo>
                  <a:pt x="1573477" y="1491176"/>
                  <a:pt x="1582778" y="1503566"/>
                  <a:pt x="1594261" y="1513614"/>
                </a:cubicBezTo>
                <a:cubicBezTo>
                  <a:pt x="1627082" y="1542332"/>
                  <a:pt x="1620691" y="1531414"/>
                  <a:pt x="1650905" y="1554074"/>
                </a:cubicBezTo>
                <a:cubicBezTo>
                  <a:pt x="1742405" y="1622699"/>
                  <a:pt x="1692637" y="1595170"/>
                  <a:pt x="1756101" y="1626902"/>
                </a:cubicBezTo>
                <a:cubicBezTo>
                  <a:pt x="1761496" y="1634994"/>
                  <a:pt x="1764691" y="1645103"/>
                  <a:pt x="1772285" y="1651179"/>
                </a:cubicBezTo>
                <a:cubicBezTo>
                  <a:pt x="1778946" y="1656508"/>
                  <a:pt x="1789105" y="1655129"/>
                  <a:pt x="1796561" y="1659271"/>
                </a:cubicBezTo>
                <a:cubicBezTo>
                  <a:pt x="1813564" y="1668717"/>
                  <a:pt x="1828930" y="1680850"/>
                  <a:pt x="1845114" y="1691639"/>
                </a:cubicBezTo>
                <a:cubicBezTo>
                  <a:pt x="1853206" y="1702428"/>
                  <a:pt x="1858415" y="1716168"/>
                  <a:pt x="1869390" y="1724007"/>
                </a:cubicBezTo>
                <a:cubicBezTo>
                  <a:pt x="1878440" y="1730471"/>
                  <a:pt x="1893894" y="1724235"/>
                  <a:pt x="1901758" y="1732099"/>
                </a:cubicBezTo>
                <a:cubicBezTo>
                  <a:pt x="1909622" y="1739963"/>
                  <a:pt x="1903681" y="1755213"/>
                  <a:pt x="1909850" y="1764467"/>
                </a:cubicBezTo>
                <a:cubicBezTo>
                  <a:pt x="1915245" y="1772559"/>
                  <a:pt x="1926034" y="1775256"/>
                  <a:pt x="1934126" y="1780651"/>
                </a:cubicBezTo>
                <a:cubicBezTo>
                  <a:pt x="1939521" y="1788743"/>
                  <a:pt x="1942716" y="1798852"/>
                  <a:pt x="1950310" y="1804927"/>
                </a:cubicBezTo>
                <a:cubicBezTo>
                  <a:pt x="1956971" y="1810255"/>
                  <a:pt x="1966957" y="1809204"/>
                  <a:pt x="1974586" y="1813019"/>
                </a:cubicBezTo>
                <a:cubicBezTo>
                  <a:pt x="1983285" y="1817368"/>
                  <a:pt x="1991543" y="1822799"/>
                  <a:pt x="1998862" y="1829203"/>
                </a:cubicBezTo>
                <a:cubicBezTo>
                  <a:pt x="2013216" y="1841763"/>
                  <a:pt x="2024064" y="1858220"/>
                  <a:pt x="2039323" y="1869664"/>
                </a:cubicBezTo>
                <a:cubicBezTo>
                  <a:pt x="2050112" y="1877756"/>
                  <a:pt x="2061451" y="1885163"/>
                  <a:pt x="2071691" y="1893940"/>
                </a:cubicBezTo>
                <a:cubicBezTo>
                  <a:pt x="2080380" y="1901388"/>
                  <a:pt x="2087176" y="1910890"/>
                  <a:pt x="2095967" y="1918216"/>
                </a:cubicBezTo>
                <a:cubicBezTo>
                  <a:pt x="2103438" y="1924442"/>
                  <a:pt x="2112859" y="1928071"/>
                  <a:pt x="2120243" y="1934400"/>
                </a:cubicBezTo>
                <a:cubicBezTo>
                  <a:pt x="2131828" y="1944330"/>
                  <a:pt x="2140696" y="1957236"/>
                  <a:pt x="2152611" y="1966768"/>
                </a:cubicBezTo>
                <a:cubicBezTo>
                  <a:pt x="2167799" y="1978919"/>
                  <a:pt x="2187409" y="1985382"/>
                  <a:pt x="2201163" y="1999136"/>
                </a:cubicBezTo>
                <a:cubicBezTo>
                  <a:pt x="2209255" y="2007228"/>
                  <a:pt x="2218113" y="2014621"/>
                  <a:pt x="2225439" y="2023412"/>
                </a:cubicBezTo>
                <a:cubicBezTo>
                  <a:pt x="2231665" y="2030883"/>
                  <a:pt x="2234746" y="2040811"/>
                  <a:pt x="2241623" y="2047688"/>
                </a:cubicBezTo>
                <a:cubicBezTo>
                  <a:pt x="2253060" y="2059124"/>
                  <a:pt x="2285576" y="2073710"/>
                  <a:pt x="2298268" y="2080056"/>
                </a:cubicBezTo>
                <a:cubicBezTo>
                  <a:pt x="2317727" y="2109245"/>
                  <a:pt x="2329745" y="2130712"/>
                  <a:pt x="2363004" y="2152885"/>
                </a:cubicBezTo>
                <a:cubicBezTo>
                  <a:pt x="2371096" y="2158280"/>
                  <a:pt x="2380403" y="2162192"/>
                  <a:pt x="2387280" y="2169069"/>
                </a:cubicBezTo>
                <a:cubicBezTo>
                  <a:pt x="2396817" y="2178606"/>
                  <a:pt x="2402779" y="2191197"/>
                  <a:pt x="2411556" y="2201437"/>
                </a:cubicBezTo>
                <a:cubicBezTo>
                  <a:pt x="2419004" y="2210126"/>
                  <a:pt x="2428506" y="2216922"/>
                  <a:pt x="2435832" y="2225713"/>
                </a:cubicBezTo>
                <a:cubicBezTo>
                  <a:pt x="2442058" y="2233184"/>
                  <a:pt x="2444102" y="2244336"/>
                  <a:pt x="2452016" y="2249989"/>
                </a:cubicBezTo>
                <a:cubicBezTo>
                  <a:pt x="2463836" y="2258432"/>
                  <a:pt x="2478990" y="2260778"/>
                  <a:pt x="2492477" y="2266173"/>
                </a:cubicBezTo>
                <a:cubicBezTo>
                  <a:pt x="2497872" y="2279660"/>
                  <a:pt x="2501454" y="2294021"/>
                  <a:pt x="2508661" y="2306633"/>
                </a:cubicBezTo>
                <a:cubicBezTo>
                  <a:pt x="2512446" y="2313257"/>
                  <a:pt x="2520920" y="2316276"/>
                  <a:pt x="2524845" y="2322818"/>
                </a:cubicBezTo>
                <a:cubicBezTo>
                  <a:pt x="2529233" y="2330132"/>
                  <a:pt x="2529122" y="2339465"/>
                  <a:pt x="2532937" y="2347094"/>
                </a:cubicBezTo>
                <a:cubicBezTo>
                  <a:pt x="2546424" y="2374067"/>
                  <a:pt x="2549121" y="2371370"/>
                  <a:pt x="2573397" y="2387554"/>
                </a:cubicBezTo>
                <a:cubicBezTo>
                  <a:pt x="2582641" y="2424531"/>
                  <a:pt x="2578439" y="2417668"/>
                  <a:pt x="2597673" y="2452290"/>
                </a:cubicBezTo>
                <a:cubicBezTo>
                  <a:pt x="2605311" y="2466039"/>
                  <a:pt x="2611713" y="2480808"/>
                  <a:pt x="2621949" y="2492750"/>
                </a:cubicBezTo>
                <a:cubicBezTo>
                  <a:pt x="2628278" y="2500134"/>
                  <a:pt x="2638133" y="2503539"/>
                  <a:pt x="2646225" y="2508934"/>
                </a:cubicBezTo>
                <a:cubicBezTo>
                  <a:pt x="2665106" y="2538605"/>
                  <a:pt x="2687140" y="2566491"/>
                  <a:pt x="2702869" y="2597947"/>
                </a:cubicBezTo>
                <a:cubicBezTo>
                  <a:pt x="2713659" y="2619526"/>
                  <a:pt x="2721855" y="2642609"/>
                  <a:pt x="2735238" y="2662683"/>
                </a:cubicBezTo>
                <a:cubicBezTo>
                  <a:pt x="2740633" y="2670775"/>
                  <a:pt x="2745196" y="2679488"/>
                  <a:pt x="2751422" y="2686959"/>
                </a:cubicBezTo>
                <a:cubicBezTo>
                  <a:pt x="2758748" y="2695750"/>
                  <a:pt x="2769554" y="2701580"/>
                  <a:pt x="2775698" y="2711235"/>
                </a:cubicBezTo>
                <a:cubicBezTo>
                  <a:pt x="2788651" y="2731589"/>
                  <a:pt x="2795653" y="2755284"/>
                  <a:pt x="2808066" y="2775972"/>
                </a:cubicBezTo>
                <a:cubicBezTo>
                  <a:pt x="2816158" y="2789459"/>
                  <a:pt x="2824704" y="2802683"/>
                  <a:pt x="2832342" y="2816432"/>
                </a:cubicBezTo>
                <a:cubicBezTo>
                  <a:pt x="2838200" y="2826977"/>
                  <a:pt x="2842320" y="2838456"/>
                  <a:pt x="2848526" y="2848800"/>
                </a:cubicBezTo>
                <a:cubicBezTo>
                  <a:pt x="2858533" y="2865479"/>
                  <a:pt x="2870887" y="2880673"/>
                  <a:pt x="2880894" y="2897352"/>
                </a:cubicBezTo>
                <a:cubicBezTo>
                  <a:pt x="2888986" y="2910839"/>
                  <a:pt x="2896446" y="2924726"/>
                  <a:pt x="2905170" y="2937812"/>
                </a:cubicBezTo>
                <a:cubicBezTo>
                  <a:pt x="2991570" y="3067410"/>
                  <a:pt x="2909847" y="2946660"/>
                  <a:pt x="2969907" y="3018733"/>
                </a:cubicBezTo>
                <a:cubicBezTo>
                  <a:pt x="2976133" y="3026204"/>
                  <a:pt x="2980438" y="3035095"/>
                  <a:pt x="2986091" y="3043009"/>
                </a:cubicBezTo>
                <a:cubicBezTo>
                  <a:pt x="2993930" y="3053984"/>
                  <a:pt x="3001590" y="3065137"/>
                  <a:pt x="3010367" y="3075377"/>
                </a:cubicBezTo>
                <a:cubicBezTo>
                  <a:pt x="3017815" y="3084066"/>
                  <a:pt x="3027040" y="3091100"/>
                  <a:pt x="3034643" y="3099653"/>
                </a:cubicBezTo>
                <a:cubicBezTo>
                  <a:pt x="3048639" y="3115399"/>
                  <a:pt x="3061107" y="3132459"/>
                  <a:pt x="3075103" y="3148205"/>
                </a:cubicBezTo>
                <a:cubicBezTo>
                  <a:pt x="3082706" y="3156758"/>
                  <a:pt x="3092053" y="3163690"/>
                  <a:pt x="3099379" y="3172481"/>
                </a:cubicBezTo>
                <a:cubicBezTo>
                  <a:pt x="3105605" y="3179952"/>
                  <a:pt x="3109234" y="3189373"/>
                  <a:pt x="3115563" y="3196757"/>
                </a:cubicBezTo>
                <a:cubicBezTo>
                  <a:pt x="3125493" y="3208342"/>
                  <a:pt x="3137794" y="3217722"/>
                  <a:pt x="3147931" y="3229126"/>
                </a:cubicBezTo>
                <a:cubicBezTo>
                  <a:pt x="3159406" y="3242035"/>
                  <a:pt x="3168926" y="3256588"/>
                  <a:pt x="3180300" y="3269586"/>
                </a:cubicBezTo>
                <a:cubicBezTo>
                  <a:pt x="3194649" y="3285985"/>
                  <a:pt x="3218358" y="3307518"/>
                  <a:pt x="3236944" y="3318138"/>
                </a:cubicBezTo>
                <a:cubicBezTo>
                  <a:pt x="3244350" y="3322370"/>
                  <a:pt x="3253128" y="3323533"/>
                  <a:pt x="3261220" y="3326230"/>
                </a:cubicBezTo>
                <a:cubicBezTo>
                  <a:pt x="3289710" y="3368965"/>
                  <a:pt x="3262932" y="3334634"/>
                  <a:pt x="3309772" y="3374782"/>
                </a:cubicBezTo>
                <a:cubicBezTo>
                  <a:pt x="3348345" y="3407845"/>
                  <a:pt x="3317031" y="3393386"/>
                  <a:pt x="3358324" y="3407150"/>
                </a:cubicBezTo>
                <a:cubicBezTo>
                  <a:pt x="3395318" y="3481139"/>
                  <a:pt x="3344942" y="3393768"/>
                  <a:pt x="3423061" y="3471887"/>
                </a:cubicBezTo>
                <a:cubicBezTo>
                  <a:pt x="3441942" y="3490768"/>
                  <a:pt x="3464893" y="3506313"/>
                  <a:pt x="3479705" y="3528531"/>
                </a:cubicBezTo>
                <a:cubicBezTo>
                  <a:pt x="3485100" y="3536623"/>
                  <a:pt x="3488295" y="3546732"/>
                  <a:pt x="3495889" y="3552807"/>
                </a:cubicBezTo>
                <a:cubicBezTo>
                  <a:pt x="3502550" y="3558135"/>
                  <a:pt x="3512536" y="3557084"/>
                  <a:pt x="3520165" y="3560899"/>
                </a:cubicBezTo>
                <a:cubicBezTo>
                  <a:pt x="3538351" y="3569992"/>
                  <a:pt x="3555934" y="3586019"/>
                  <a:pt x="3568717" y="3601359"/>
                </a:cubicBezTo>
                <a:cubicBezTo>
                  <a:pt x="3574943" y="3608830"/>
                  <a:pt x="3578675" y="3618164"/>
                  <a:pt x="3584901" y="3625635"/>
                </a:cubicBezTo>
                <a:cubicBezTo>
                  <a:pt x="3592227" y="3634426"/>
                  <a:pt x="3609177" y="3649911"/>
                  <a:pt x="3609177" y="364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1440302" y="3094688"/>
            <a:ext cx="5175755" cy="2302700"/>
          </a:xfrm>
          <a:custGeom>
            <a:avLst/>
            <a:gdLst>
              <a:gd name="connsiteX0" fmla="*/ 2427691 w 5175755"/>
              <a:gd name="connsiteY0" fmla="*/ 611464 h 2302700"/>
              <a:gd name="connsiteX1" fmla="*/ 2549071 w 5175755"/>
              <a:gd name="connsiteY1" fmla="*/ 603372 h 2302700"/>
              <a:gd name="connsiteX2" fmla="*/ 2638084 w 5175755"/>
              <a:gd name="connsiteY2" fmla="*/ 579096 h 2302700"/>
              <a:gd name="connsiteX3" fmla="*/ 2670452 w 5175755"/>
              <a:gd name="connsiteY3" fmla="*/ 562912 h 2302700"/>
              <a:gd name="connsiteX4" fmla="*/ 2694728 w 5175755"/>
              <a:gd name="connsiteY4" fmla="*/ 554820 h 2302700"/>
              <a:gd name="connsiteX5" fmla="*/ 2751372 w 5175755"/>
              <a:gd name="connsiteY5" fmla="*/ 514360 h 2302700"/>
              <a:gd name="connsiteX6" fmla="*/ 2775648 w 5175755"/>
              <a:gd name="connsiteY6" fmla="*/ 490084 h 2302700"/>
              <a:gd name="connsiteX7" fmla="*/ 2799925 w 5175755"/>
              <a:gd name="connsiteY7" fmla="*/ 481992 h 2302700"/>
              <a:gd name="connsiteX8" fmla="*/ 2840385 w 5175755"/>
              <a:gd name="connsiteY8" fmla="*/ 441531 h 2302700"/>
              <a:gd name="connsiteX9" fmla="*/ 2880845 w 5175755"/>
              <a:gd name="connsiteY9" fmla="*/ 401071 h 2302700"/>
              <a:gd name="connsiteX10" fmla="*/ 2897029 w 5175755"/>
              <a:gd name="connsiteY10" fmla="*/ 376795 h 2302700"/>
              <a:gd name="connsiteX11" fmla="*/ 2945581 w 5175755"/>
              <a:gd name="connsiteY11" fmla="*/ 328243 h 2302700"/>
              <a:gd name="connsiteX12" fmla="*/ 2961765 w 5175755"/>
              <a:gd name="connsiteY12" fmla="*/ 295875 h 2302700"/>
              <a:gd name="connsiteX13" fmla="*/ 2986041 w 5175755"/>
              <a:gd name="connsiteY13" fmla="*/ 271599 h 2302700"/>
              <a:gd name="connsiteX14" fmla="*/ 3026502 w 5175755"/>
              <a:gd name="connsiteY14" fmla="*/ 239231 h 2302700"/>
              <a:gd name="connsiteX15" fmla="*/ 3083146 w 5175755"/>
              <a:gd name="connsiteY15" fmla="*/ 174494 h 2302700"/>
              <a:gd name="connsiteX16" fmla="*/ 3099330 w 5175755"/>
              <a:gd name="connsiteY16" fmla="*/ 150218 h 2302700"/>
              <a:gd name="connsiteX17" fmla="*/ 3123606 w 5175755"/>
              <a:gd name="connsiteY17" fmla="*/ 134034 h 2302700"/>
              <a:gd name="connsiteX18" fmla="*/ 3147882 w 5175755"/>
              <a:gd name="connsiteY18" fmla="*/ 109758 h 2302700"/>
              <a:gd name="connsiteX19" fmla="*/ 3172158 w 5175755"/>
              <a:gd name="connsiteY19" fmla="*/ 93574 h 2302700"/>
              <a:gd name="connsiteX20" fmla="*/ 3196434 w 5175755"/>
              <a:gd name="connsiteY20" fmla="*/ 69298 h 2302700"/>
              <a:gd name="connsiteX21" fmla="*/ 3244986 w 5175755"/>
              <a:gd name="connsiteY21" fmla="*/ 36930 h 2302700"/>
              <a:gd name="connsiteX22" fmla="*/ 3317815 w 5175755"/>
              <a:gd name="connsiteY22" fmla="*/ 28838 h 2302700"/>
              <a:gd name="connsiteX23" fmla="*/ 3366367 w 5175755"/>
              <a:gd name="connsiteY23" fmla="*/ 12654 h 2302700"/>
              <a:gd name="connsiteX24" fmla="*/ 3762877 w 5175755"/>
              <a:gd name="connsiteY24" fmla="*/ 12654 h 2302700"/>
              <a:gd name="connsiteX25" fmla="*/ 3811429 w 5175755"/>
              <a:gd name="connsiteY25" fmla="*/ 20746 h 2302700"/>
              <a:gd name="connsiteX26" fmla="*/ 3876165 w 5175755"/>
              <a:gd name="connsiteY26" fmla="*/ 28838 h 2302700"/>
              <a:gd name="connsiteX27" fmla="*/ 3940902 w 5175755"/>
              <a:gd name="connsiteY27" fmla="*/ 45022 h 2302700"/>
              <a:gd name="connsiteX28" fmla="*/ 3997546 w 5175755"/>
              <a:gd name="connsiteY28" fmla="*/ 61206 h 2302700"/>
              <a:gd name="connsiteX29" fmla="*/ 4604448 w 5175755"/>
              <a:gd name="connsiteY29" fmla="*/ 53114 h 2302700"/>
              <a:gd name="connsiteX30" fmla="*/ 4992866 w 5175755"/>
              <a:gd name="connsiteY30" fmla="*/ 61206 h 2302700"/>
              <a:gd name="connsiteX31" fmla="*/ 5025234 w 5175755"/>
              <a:gd name="connsiteY31" fmla="*/ 69298 h 2302700"/>
              <a:gd name="connsiteX32" fmla="*/ 5057602 w 5175755"/>
              <a:gd name="connsiteY32" fmla="*/ 85482 h 2302700"/>
              <a:gd name="connsiteX33" fmla="*/ 5065694 w 5175755"/>
              <a:gd name="connsiteY33" fmla="*/ 109758 h 2302700"/>
              <a:gd name="connsiteX34" fmla="*/ 5106155 w 5175755"/>
              <a:gd name="connsiteY34" fmla="*/ 150218 h 2302700"/>
              <a:gd name="connsiteX35" fmla="*/ 5122339 w 5175755"/>
              <a:gd name="connsiteY35" fmla="*/ 198770 h 2302700"/>
              <a:gd name="connsiteX36" fmla="*/ 5154707 w 5175755"/>
              <a:gd name="connsiteY36" fmla="*/ 247323 h 2302700"/>
              <a:gd name="connsiteX37" fmla="*/ 5162799 w 5175755"/>
              <a:gd name="connsiteY37" fmla="*/ 279691 h 2302700"/>
              <a:gd name="connsiteX38" fmla="*/ 5162799 w 5175755"/>
              <a:gd name="connsiteY38" fmla="*/ 562912 h 2302700"/>
              <a:gd name="connsiteX39" fmla="*/ 5138523 w 5175755"/>
              <a:gd name="connsiteY39" fmla="*/ 595280 h 2302700"/>
              <a:gd name="connsiteX40" fmla="*/ 5114247 w 5175755"/>
              <a:gd name="connsiteY40" fmla="*/ 676200 h 2302700"/>
              <a:gd name="connsiteX41" fmla="*/ 5098063 w 5175755"/>
              <a:gd name="connsiteY41" fmla="*/ 700477 h 2302700"/>
              <a:gd name="connsiteX42" fmla="*/ 5057602 w 5175755"/>
              <a:gd name="connsiteY42" fmla="*/ 757121 h 2302700"/>
              <a:gd name="connsiteX43" fmla="*/ 5017142 w 5175755"/>
              <a:gd name="connsiteY43" fmla="*/ 797581 h 2302700"/>
              <a:gd name="connsiteX44" fmla="*/ 5000958 w 5175755"/>
              <a:gd name="connsiteY44" fmla="*/ 821857 h 2302700"/>
              <a:gd name="connsiteX45" fmla="*/ 4968590 w 5175755"/>
              <a:gd name="connsiteY45" fmla="*/ 838041 h 2302700"/>
              <a:gd name="connsiteX46" fmla="*/ 4920038 w 5175755"/>
              <a:gd name="connsiteY46" fmla="*/ 886593 h 2302700"/>
              <a:gd name="connsiteX47" fmla="*/ 4895762 w 5175755"/>
              <a:gd name="connsiteY47" fmla="*/ 902777 h 2302700"/>
              <a:gd name="connsiteX48" fmla="*/ 4879578 w 5175755"/>
              <a:gd name="connsiteY48" fmla="*/ 918962 h 2302700"/>
              <a:gd name="connsiteX49" fmla="*/ 4863394 w 5175755"/>
              <a:gd name="connsiteY49" fmla="*/ 943238 h 2302700"/>
              <a:gd name="connsiteX50" fmla="*/ 4814841 w 5175755"/>
              <a:gd name="connsiteY50" fmla="*/ 975606 h 2302700"/>
              <a:gd name="connsiteX51" fmla="*/ 4766289 w 5175755"/>
              <a:gd name="connsiteY51" fmla="*/ 1024158 h 2302700"/>
              <a:gd name="connsiteX52" fmla="*/ 4742013 w 5175755"/>
              <a:gd name="connsiteY52" fmla="*/ 1040342 h 2302700"/>
              <a:gd name="connsiteX53" fmla="*/ 4669185 w 5175755"/>
              <a:gd name="connsiteY53" fmla="*/ 1096986 h 2302700"/>
              <a:gd name="connsiteX54" fmla="*/ 4628725 w 5175755"/>
              <a:gd name="connsiteY54" fmla="*/ 1113170 h 2302700"/>
              <a:gd name="connsiteX55" fmla="*/ 4531620 w 5175755"/>
              <a:gd name="connsiteY55" fmla="*/ 1153631 h 2302700"/>
              <a:gd name="connsiteX56" fmla="*/ 4458792 w 5175755"/>
              <a:gd name="connsiteY56" fmla="*/ 1177907 h 2302700"/>
              <a:gd name="connsiteX57" fmla="*/ 4434516 w 5175755"/>
              <a:gd name="connsiteY57" fmla="*/ 1185999 h 2302700"/>
              <a:gd name="connsiteX58" fmla="*/ 4402148 w 5175755"/>
              <a:gd name="connsiteY58" fmla="*/ 1194091 h 2302700"/>
              <a:gd name="connsiteX59" fmla="*/ 4337411 w 5175755"/>
              <a:gd name="connsiteY59" fmla="*/ 1218367 h 2302700"/>
              <a:gd name="connsiteX60" fmla="*/ 4313135 w 5175755"/>
              <a:gd name="connsiteY60" fmla="*/ 1242643 h 2302700"/>
              <a:gd name="connsiteX61" fmla="*/ 4288859 w 5175755"/>
              <a:gd name="connsiteY61" fmla="*/ 1250735 h 2302700"/>
              <a:gd name="connsiteX62" fmla="*/ 4256491 w 5175755"/>
              <a:gd name="connsiteY62" fmla="*/ 1266919 h 2302700"/>
              <a:gd name="connsiteX63" fmla="*/ 4191755 w 5175755"/>
              <a:gd name="connsiteY63" fmla="*/ 1307379 h 2302700"/>
              <a:gd name="connsiteX64" fmla="*/ 4167479 w 5175755"/>
              <a:gd name="connsiteY64" fmla="*/ 1323563 h 2302700"/>
              <a:gd name="connsiteX65" fmla="*/ 4151294 w 5175755"/>
              <a:gd name="connsiteY65" fmla="*/ 1339747 h 2302700"/>
              <a:gd name="connsiteX66" fmla="*/ 4118926 w 5175755"/>
              <a:gd name="connsiteY66" fmla="*/ 1355931 h 2302700"/>
              <a:gd name="connsiteX67" fmla="*/ 4070374 w 5175755"/>
              <a:gd name="connsiteY67" fmla="*/ 1388300 h 2302700"/>
              <a:gd name="connsiteX68" fmla="*/ 4046098 w 5175755"/>
              <a:gd name="connsiteY68" fmla="*/ 1412576 h 2302700"/>
              <a:gd name="connsiteX69" fmla="*/ 4013730 w 5175755"/>
              <a:gd name="connsiteY69" fmla="*/ 1436852 h 2302700"/>
              <a:gd name="connsiteX70" fmla="*/ 3989454 w 5175755"/>
              <a:gd name="connsiteY70" fmla="*/ 1453036 h 2302700"/>
              <a:gd name="connsiteX71" fmla="*/ 3965178 w 5175755"/>
              <a:gd name="connsiteY71" fmla="*/ 1477312 h 2302700"/>
              <a:gd name="connsiteX72" fmla="*/ 3916625 w 5175755"/>
              <a:gd name="connsiteY72" fmla="*/ 1509680 h 2302700"/>
              <a:gd name="connsiteX73" fmla="*/ 3876165 w 5175755"/>
              <a:gd name="connsiteY73" fmla="*/ 1550140 h 2302700"/>
              <a:gd name="connsiteX74" fmla="*/ 3859981 w 5175755"/>
              <a:gd name="connsiteY74" fmla="*/ 1574416 h 2302700"/>
              <a:gd name="connsiteX75" fmla="*/ 3835705 w 5175755"/>
              <a:gd name="connsiteY75" fmla="*/ 1590600 h 2302700"/>
              <a:gd name="connsiteX76" fmla="*/ 3795245 w 5175755"/>
              <a:gd name="connsiteY76" fmla="*/ 1622969 h 2302700"/>
              <a:gd name="connsiteX77" fmla="*/ 3754785 w 5175755"/>
              <a:gd name="connsiteY77" fmla="*/ 1663429 h 2302700"/>
              <a:gd name="connsiteX78" fmla="*/ 3738601 w 5175755"/>
              <a:gd name="connsiteY78" fmla="*/ 1687705 h 2302700"/>
              <a:gd name="connsiteX79" fmla="*/ 3665772 w 5175755"/>
              <a:gd name="connsiteY79" fmla="*/ 1752441 h 2302700"/>
              <a:gd name="connsiteX80" fmla="*/ 3609128 w 5175755"/>
              <a:gd name="connsiteY80" fmla="*/ 1817177 h 2302700"/>
              <a:gd name="connsiteX81" fmla="*/ 3568668 w 5175755"/>
              <a:gd name="connsiteY81" fmla="*/ 1865730 h 2302700"/>
              <a:gd name="connsiteX82" fmla="*/ 3528208 w 5175755"/>
              <a:gd name="connsiteY82" fmla="*/ 1906190 h 2302700"/>
              <a:gd name="connsiteX83" fmla="*/ 3512024 w 5175755"/>
              <a:gd name="connsiteY83" fmla="*/ 1930466 h 2302700"/>
              <a:gd name="connsiteX84" fmla="*/ 3487748 w 5175755"/>
              <a:gd name="connsiteY84" fmla="*/ 1946650 h 2302700"/>
              <a:gd name="connsiteX85" fmla="*/ 3423011 w 5175755"/>
              <a:gd name="connsiteY85" fmla="*/ 1995202 h 2302700"/>
              <a:gd name="connsiteX86" fmla="*/ 3398735 w 5175755"/>
              <a:gd name="connsiteY86" fmla="*/ 2003294 h 2302700"/>
              <a:gd name="connsiteX87" fmla="*/ 3374459 w 5175755"/>
              <a:gd name="connsiteY87" fmla="*/ 2019478 h 2302700"/>
              <a:gd name="connsiteX88" fmla="*/ 3350183 w 5175755"/>
              <a:gd name="connsiteY88" fmla="*/ 2027570 h 2302700"/>
              <a:gd name="connsiteX89" fmla="*/ 3301631 w 5175755"/>
              <a:gd name="connsiteY89" fmla="*/ 2059939 h 2302700"/>
              <a:gd name="connsiteX90" fmla="*/ 3244986 w 5175755"/>
              <a:gd name="connsiteY90" fmla="*/ 2092307 h 2302700"/>
              <a:gd name="connsiteX91" fmla="*/ 3172158 w 5175755"/>
              <a:gd name="connsiteY91" fmla="*/ 2148951 h 2302700"/>
              <a:gd name="connsiteX92" fmla="*/ 3123606 w 5175755"/>
              <a:gd name="connsiteY92" fmla="*/ 2165135 h 2302700"/>
              <a:gd name="connsiteX93" fmla="*/ 3034594 w 5175755"/>
              <a:gd name="connsiteY93" fmla="*/ 2213687 h 2302700"/>
              <a:gd name="connsiteX94" fmla="*/ 3010317 w 5175755"/>
              <a:gd name="connsiteY94" fmla="*/ 2221779 h 2302700"/>
              <a:gd name="connsiteX95" fmla="*/ 2969857 w 5175755"/>
              <a:gd name="connsiteY95" fmla="*/ 2246055 h 2302700"/>
              <a:gd name="connsiteX96" fmla="*/ 2880845 w 5175755"/>
              <a:gd name="connsiteY96" fmla="*/ 2254147 h 2302700"/>
              <a:gd name="connsiteX97" fmla="*/ 2743280 w 5175755"/>
              <a:gd name="connsiteY97" fmla="*/ 2270331 h 2302700"/>
              <a:gd name="connsiteX98" fmla="*/ 2719004 w 5175755"/>
              <a:gd name="connsiteY98" fmla="*/ 2278424 h 2302700"/>
              <a:gd name="connsiteX99" fmla="*/ 2549071 w 5175755"/>
              <a:gd name="connsiteY99" fmla="*/ 2294608 h 2302700"/>
              <a:gd name="connsiteX100" fmla="*/ 2282034 w 5175755"/>
              <a:gd name="connsiteY100" fmla="*/ 2278424 h 2302700"/>
              <a:gd name="connsiteX101" fmla="*/ 2217298 w 5175755"/>
              <a:gd name="connsiteY101" fmla="*/ 2262239 h 2302700"/>
              <a:gd name="connsiteX102" fmla="*/ 2168746 w 5175755"/>
              <a:gd name="connsiteY102" fmla="*/ 2237963 h 2302700"/>
              <a:gd name="connsiteX103" fmla="*/ 2047365 w 5175755"/>
              <a:gd name="connsiteY103" fmla="*/ 2221779 h 2302700"/>
              <a:gd name="connsiteX104" fmla="*/ 1715592 w 5175755"/>
              <a:gd name="connsiteY104" fmla="*/ 2221779 h 2302700"/>
              <a:gd name="connsiteX105" fmla="*/ 1667040 w 5175755"/>
              <a:gd name="connsiteY105" fmla="*/ 2237963 h 2302700"/>
              <a:gd name="connsiteX106" fmla="*/ 1642763 w 5175755"/>
              <a:gd name="connsiteY106" fmla="*/ 2246055 h 2302700"/>
              <a:gd name="connsiteX107" fmla="*/ 1456647 w 5175755"/>
              <a:gd name="connsiteY107" fmla="*/ 2254147 h 2302700"/>
              <a:gd name="connsiteX108" fmla="*/ 1157241 w 5175755"/>
              <a:gd name="connsiteY108" fmla="*/ 2262239 h 2302700"/>
              <a:gd name="connsiteX109" fmla="*/ 979217 w 5175755"/>
              <a:gd name="connsiteY109" fmla="*/ 2278424 h 2302700"/>
              <a:gd name="connsiteX110" fmla="*/ 946848 w 5175755"/>
              <a:gd name="connsiteY110" fmla="*/ 2294608 h 2302700"/>
              <a:gd name="connsiteX111" fmla="*/ 898296 w 5175755"/>
              <a:gd name="connsiteY111" fmla="*/ 2302700 h 2302700"/>
              <a:gd name="connsiteX112" fmla="*/ 760732 w 5175755"/>
              <a:gd name="connsiteY112" fmla="*/ 2246055 h 2302700"/>
              <a:gd name="connsiteX113" fmla="*/ 720271 w 5175755"/>
              <a:gd name="connsiteY113" fmla="*/ 2213687 h 2302700"/>
              <a:gd name="connsiteX114" fmla="*/ 647443 w 5175755"/>
              <a:gd name="connsiteY114" fmla="*/ 2189411 h 2302700"/>
              <a:gd name="connsiteX115" fmla="*/ 623167 w 5175755"/>
              <a:gd name="connsiteY115" fmla="*/ 2165135 h 2302700"/>
              <a:gd name="connsiteX116" fmla="*/ 558431 w 5175755"/>
              <a:gd name="connsiteY116" fmla="*/ 2124675 h 2302700"/>
              <a:gd name="connsiteX117" fmla="*/ 469418 w 5175755"/>
              <a:gd name="connsiteY117" fmla="*/ 2108491 h 2302700"/>
              <a:gd name="connsiteX118" fmla="*/ 404682 w 5175755"/>
              <a:gd name="connsiteY118" fmla="*/ 2092307 h 2302700"/>
              <a:gd name="connsiteX119" fmla="*/ 364222 w 5175755"/>
              <a:gd name="connsiteY119" fmla="*/ 2084215 h 2302700"/>
              <a:gd name="connsiteX120" fmla="*/ 339946 w 5175755"/>
              <a:gd name="connsiteY120" fmla="*/ 2068031 h 2302700"/>
              <a:gd name="connsiteX121" fmla="*/ 307578 w 5175755"/>
              <a:gd name="connsiteY121" fmla="*/ 2051847 h 2302700"/>
              <a:gd name="connsiteX122" fmla="*/ 291394 w 5175755"/>
              <a:gd name="connsiteY122" fmla="*/ 2035662 h 2302700"/>
              <a:gd name="connsiteX123" fmla="*/ 250933 w 5175755"/>
              <a:gd name="connsiteY123" fmla="*/ 2003294 h 2302700"/>
              <a:gd name="connsiteX124" fmla="*/ 170013 w 5175755"/>
              <a:gd name="connsiteY124" fmla="*/ 1962834 h 2302700"/>
              <a:gd name="connsiteX125" fmla="*/ 145737 w 5175755"/>
              <a:gd name="connsiteY125" fmla="*/ 1938558 h 2302700"/>
              <a:gd name="connsiteX126" fmla="*/ 137645 w 5175755"/>
              <a:gd name="connsiteY126" fmla="*/ 1906190 h 2302700"/>
              <a:gd name="connsiteX127" fmla="*/ 129553 w 5175755"/>
              <a:gd name="connsiteY127" fmla="*/ 1881914 h 2302700"/>
              <a:gd name="connsiteX128" fmla="*/ 113369 w 5175755"/>
              <a:gd name="connsiteY128" fmla="*/ 1817177 h 2302700"/>
              <a:gd name="connsiteX129" fmla="*/ 89093 w 5175755"/>
              <a:gd name="connsiteY129" fmla="*/ 1768625 h 2302700"/>
              <a:gd name="connsiteX130" fmla="*/ 81001 w 5175755"/>
              <a:gd name="connsiteY130" fmla="*/ 1728165 h 2302700"/>
              <a:gd name="connsiteX131" fmla="*/ 48633 w 5175755"/>
              <a:gd name="connsiteY131" fmla="*/ 1695797 h 2302700"/>
              <a:gd name="connsiteX132" fmla="*/ 40540 w 5175755"/>
              <a:gd name="connsiteY132" fmla="*/ 1622969 h 2302700"/>
              <a:gd name="connsiteX133" fmla="*/ 8172 w 5175755"/>
              <a:gd name="connsiteY133" fmla="*/ 1542048 h 2302700"/>
              <a:gd name="connsiteX134" fmla="*/ 80 w 5175755"/>
              <a:gd name="connsiteY134" fmla="*/ 1501588 h 2302700"/>
              <a:gd name="connsiteX135" fmla="*/ 16264 w 5175755"/>
              <a:gd name="connsiteY135" fmla="*/ 1412576 h 2302700"/>
              <a:gd name="connsiteX136" fmla="*/ 48633 w 5175755"/>
              <a:gd name="connsiteY136" fmla="*/ 1372116 h 2302700"/>
              <a:gd name="connsiteX137" fmla="*/ 72909 w 5175755"/>
              <a:gd name="connsiteY137" fmla="*/ 1355931 h 2302700"/>
              <a:gd name="connsiteX138" fmla="*/ 194289 w 5175755"/>
              <a:gd name="connsiteY138" fmla="*/ 1331655 h 2302700"/>
              <a:gd name="connsiteX139" fmla="*/ 283302 w 5175755"/>
              <a:gd name="connsiteY139" fmla="*/ 1339747 h 2302700"/>
              <a:gd name="connsiteX140" fmla="*/ 331854 w 5175755"/>
              <a:gd name="connsiteY140" fmla="*/ 1355931 h 2302700"/>
              <a:gd name="connsiteX141" fmla="*/ 396590 w 5175755"/>
              <a:gd name="connsiteY141" fmla="*/ 1372116 h 2302700"/>
              <a:gd name="connsiteX142" fmla="*/ 428958 w 5175755"/>
              <a:gd name="connsiteY142" fmla="*/ 1380208 h 2302700"/>
              <a:gd name="connsiteX143" fmla="*/ 461326 w 5175755"/>
              <a:gd name="connsiteY143" fmla="*/ 1388300 h 2302700"/>
              <a:gd name="connsiteX144" fmla="*/ 558431 w 5175755"/>
              <a:gd name="connsiteY144" fmla="*/ 1404484 h 2302700"/>
              <a:gd name="connsiteX145" fmla="*/ 615075 w 5175755"/>
              <a:gd name="connsiteY145" fmla="*/ 1412576 h 2302700"/>
              <a:gd name="connsiteX146" fmla="*/ 655535 w 5175755"/>
              <a:gd name="connsiteY146" fmla="*/ 1420668 h 2302700"/>
              <a:gd name="connsiteX147" fmla="*/ 704087 w 5175755"/>
              <a:gd name="connsiteY147" fmla="*/ 1428760 h 2302700"/>
              <a:gd name="connsiteX148" fmla="*/ 760732 w 5175755"/>
              <a:gd name="connsiteY148" fmla="*/ 1444944 h 2302700"/>
              <a:gd name="connsiteX149" fmla="*/ 1068229 w 5175755"/>
              <a:gd name="connsiteY149" fmla="*/ 1436852 h 2302700"/>
              <a:gd name="connsiteX150" fmla="*/ 1100597 w 5175755"/>
              <a:gd name="connsiteY150" fmla="*/ 1428760 h 2302700"/>
              <a:gd name="connsiteX151" fmla="*/ 1173425 w 5175755"/>
              <a:gd name="connsiteY151" fmla="*/ 1396392 h 2302700"/>
              <a:gd name="connsiteX152" fmla="*/ 1221978 w 5175755"/>
              <a:gd name="connsiteY152" fmla="*/ 1380208 h 2302700"/>
              <a:gd name="connsiteX153" fmla="*/ 1254346 w 5175755"/>
              <a:gd name="connsiteY153" fmla="*/ 1347839 h 2302700"/>
              <a:gd name="connsiteX154" fmla="*/ 1286714 w 5175755"/>
              <a:gd name="connsiteY154" fmla="*/ 1331655 h 2302700"/>
              <a:gd name="connsiteX155" fmla="*/ 1310990 w 5175755"/>
              <a:gd name="connsiteY155" fmla="*/ 1315471 h 2302700"/>
              <a:gd name="connsiteX156" fmla="*/ 1343358 w 5175755"/>
              <a:gd name="connsiteY156" fmla="*/ 1291195 h 2302700"/>
              <a:gd name="connsiteX157" fmla="*/ 1367634 w 5175755"/>
              <a:gd name="connsiteY157" fmla="*/ 1266919 h 2302700"/>
              <a:gd name="connsiteX158" fmla="*/ 1400002 w 5175755"/>
              <a:gd name="connsiteY158" fmla="*/ 1258827 h 2302700"/>
              <a:gd name="connsiteX159" fmla="*/ 1448555 w 5175755"/>
              <a:gd name="connsiteY159" fmla="*/ 1218367 h 2302700"/>
              <a:gd name="connsiteX160" fmla="*/ 1480923 w 5175755"/>
              <a:gd name="connsiteY160" fmla="*/ 1194091 h 2302700"/>
              <a:gd name="connsiteX161" fmla="*/ 1529475 w 5175755"/>
              <a:gd name="connsiteY161" fmla="*/ 1169815 h 2302700"/>
              <a:gd name="connsiteX162" fmla="*/ 1561843 w 5175755"/>
              <a:gd name="connsiteY162" fmla="*/ 1145539 h 2302700"/>
              <a:gd name="connsiteX163" fmla="*/ 1594211 w 5175755"/>
              <a:gd name="connsiteY163" fmla="*/ 1129354 h 2302700"/>
              <a:gd name="connsiteX164" fmla="*/ 1618487 w 5175755"/>
              <a:gd name="connsiteY164" fmla="*/ 1113170 h 2302700"/>
              <a:gd name="connsiteX165" fmla="*/ 1642763 w 5175755"/>
              <a:gd name="connsiteY165" fmla="*/ 1105078 h 2302700"/>
              <a:gd name="connsiteX166" fmla="*/ 1772236 w 5175755"/>
              <a:gd name="connsiteY166" fmla="*/ 1080802 h 2302700"/>
              <a:gd name="connsiteX167" fmla="*/ 1812696 w 5175755"/>
              <a:gd name="connsiteY167" fmla="*/ 1072710 h 2302700"/>
              <a:gd name="connsiteX168" fmla="*/ 1925985 w 5175755"/>
              <a:gd name="connsiteY168" fmla="*/ 1064618 h 2302700"/>
              <a:gd name="connsiteX169" fmla="*/ 2031181 w 5175755"/>
              <a:gd name="connsiteY169" fmla="*/ 1040342 h 2302700"/>
              <a:gd name="connsiteX170" fmla="*/ 2104010 w 5175755"/>
              <a:gd name="connsiteY170" fmla="*/ 1024158 h 2302700"/>
              <a:gd name="connsiteX171" fmla="*/ 2136378 w 5175755"/>
              <a:gd name="connsiteY171" fmla="*/ 999882 h 2302700"/>
              <a:gd name="connsiteX172" fmla="*/ 2160654 w 5175755"/>
              <a:gd name="connsiteY172" fmla="*/ 975606 h 2302700"/>
              <a:gd name="connsiteX173" fmla="*/ 2184930 w 5175755"/>
              <a:gd name="connsiteY173" fmla="*/ 967514 h 2302700"/>
              <a:gd name="connsiteX174" fmla="*/ 2201114 w 5175755"/>
              <a:gd name="connsiteY174" fmla="*/ 943238 h 2302700"/>
              <a:gd name="connsiteX175" fmla="*/ 2314402 w 5175755"/>
              <a:gd name="connsiteY175" fmla="*/ 813765 h 2302700"/>
              <a:gd name="connsiteX176" fmla="*/ 2346771 w 5175755"/>
              <a:gd name="connsiteY176" fmla="*/ 765213 h 2302700"/>
              <a:gd name="connsiteX177" fmla="*/ 2362955 w 5175755"/>
              <a:gd name="connsiteY177" fmla="*/ 740937 h 2302700"/>
              <a:gd name="connsiteX178" fmla="*/ 2387231 w 5175755"/>
              <a:gd name="connsiteY178" fmla="*/ 732845 h 2302700"/>
              <a:gd name="connsiteX179" fmla="*/ 2492427 w 5175755"/>
              <a:gd name="connsiteY179" fmla="*/ 716661 h 2302700"/>
              <a:gd name="connsiteX180" fmla="*/ 2540979 w 5175755"/>
              <a:gd name="connsiteY180" fmla="*/ 676200 h 2302700"/>
              <a:gd name="connsiteX181" fmla="*/ 2565256 w 5175755"/>
              <a:gd name="connsiteY181" fmla="*/ 635740 h 2302700"/>
              <a:gd name="connsiteX182" fmla="*/ 2589532 w 5175755"/>
              <a:gd name="connsiteY182" fmla="*/ 587188 h 2302700"/>
              <a:gd name="connsiteX183" fmla="*/ 2605716 w 5175755"/>
              <a:gd name="connsiteY183" fmla="*/ 579096 h 230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5175755" h="2302700">
                <a:moveTo>
                  <a:pt x="2427691" y="611464"/>
                </a:moveTo>
                <a:cubicBezTo>
                  <a:pt x="2468151" y="608767"/>
                  <a:pt x="2508862" y="608617"/>
                  <a:pt x="2549071" y="603372"/>
                </a:cubicBezTo>
                <a:cubicBezTo>
                  <a:pt x="2555003" y="602598"/>
                  <a:pt x="2618430" y="587519"/>
                  <a:pt x="2638084" y="579096"/>
                </a:cubicBezTo>
                <a:cubicBezTo>
                  <a:pt x="2649172" y="574344"/>
                  <a:pt x="2659364" y="567664"/>
                  <a:pt x="2670452" y="562912"/>
                </a:cubicBezTo>
                <a:cubicBezTo>
                  <a:pt x="2678292" y="559552"/>
                  <a:pt x="2687099" y="558635"/>
                  <a:pt x="2694728" y="554820"/>
                </a:cubicBezTo>
                <a:cubicBezTo>
                  <a:pt x="2704975" y="549697"/>
                  <a:pt x="2746240" y="518758"/>
                  <a:pt x="2751372" y="514360"/>
                </a:cubicBezTo>
                <a:cubicBezTo>
                  <a:pt x="2760061" y="506912"/>
                  <a:pt x="2766126" y="496432"/>
                  <a:pt x="2775648" y="490084"/>
                </a:cubicBezTo>
                <a:cubicBezTo>
                  <a:pt x="2782745" y="485352"/>
                  <a:pt x="2791833" y="484689"/>
                  <a:pt x="2799925" y="481992"/>
                </a:cubicBezTo>
                <a:cubicBezTo>
                  <a:pt x="2843082" y="417257"/>
                  <a:pt x="2786439" y="495479"/>
                  <a:pt x="2840385" y="441531"/>
                </a:cubicBezTo>
                <a:cubicBezTo>
                  <a:pt x="2894328" y="387587"/>
                  <a:pt x="2816113" y="444226"/>
                  <a:pt x="2880845" y="401071"/>
                </a:cubicBezTo>
                <a:cubicBezTo>
                  <a:pt x="2886240" y="392979"/>
                  <a:pt x="2890568" y="384064"/>
                  <a:pt x="2897029" y="376795"/>
                </a:cubicBezTo>
                <a:cubicBezTo>
                  <a:pt x="2912235" y="359689"/>
                  <a:pt x="2935345" y="348714"/>
                  <a:pt x="2945581" y="328243"/>
                </a:cubicBezTo>
                <a:cubicBezTo>
                  <a:pt x="2950976" y="317454"/>
                  <a:pt x="2954754" y="305691"/>
                  <a:pt x="2961765" y="295875"/>
                </a:cubicBezTo>
                <a:cubicBezTo>
                  <a:pt x="2968417" y="286563"/>
                  <a:pt x="2977250" y="278925"/>
                  <a:pt x="2986041" y="271599"/>
                </a:cubicBezTo>
                <a:cubicBezTo>
                  <a:pt x="3007271" y="253907"/>
                  <a:pt x="3010809" y="260155"/>
                  <a:pt x="3026502" y="239231"/>
                </a:cubicBezTo>
                <a:cubicBezTo>
                  <a:pt x="3073707" y="176291"/>
                  <a:pt x="3037964" y="204615"/>
                  <a:pt x="3083146" y="174494"/>
                </a:cubicBezTo>
                <a:cubicBezTo>
                  <a:pt x="3088541" y="166402"/>
                  <a:pt x="3092453" y="157095"/>
                  <a:pt x="3099330" y="150218"/>
                </a:cubicBezTo>
                <a:cubicBezTo>
                  <a:pt x="3106207" y="143341"/>
                  <a:pt x="3116135" y="140260"/>
                  <a:pt x="3123606" y="134034"/>
                </a:cubicBezTo>
                <a:cubicBezTo>
                  <a:pt x="3132397" y="126708"/>
                  <a:pt x="3139091" y="117084"/>
                  <a:pt x="3147882" y="109758"/>
                </a:cubicBezTo>
                <a:cubicBezTo>
                  <a:pt x="3155353" y="103532"/>
                  <a:pt x="3164687" y="99800"/>
                  <a:pt x="3172158" y="93574"/>
                </a:cubicBezTo>
                <a:cubicBezTo>
                  <a:pt x="3180949" y="86248"/>
                  <a:pt x="3187401" y="76324"/>
                  <a:pt x="3196434" y="69298"/>
                </a:cubicBezTo>
                <a:cubicBezTo>
                  <a:pt x="3211787" y="57356"/>
                  <a:pt x="3225654" y="39078"/>
                  <a:pt x="3244986" y="36930"/>
                </a:cubicBezTo>
                <a:lnTo>
                  <a:pt x="3317815" y="28838"/>
                </a:lnTo>
                <a:cubicBezTo>
                  <a:pt x="3333999" y="23443"/>
                  <a:pt x="3349817" y="16792"/>
                  <a:pt x="3366367" y="12654"/>
                </a:cubicBezTo>
                <a:cubicBezTo>
                  <a:pt x="3479651" y="-15667"/>
                  <a:pt x="3749996" y="12354"/>
                  <a:pt x="3762877" y="12654"/>
                </a:cubicBezTo>
                <a:cubicBezTo>
                  <a:pt x="3779061" y="15351"/>
                  <a:pt x="3795187" y="18426"/>
                  <a:pt x="3811429" y="20746"/>
                </a:cubicBezTo>
                <a:cubicBezTo>
                  <a:pt x="3832957" y="23821"/>
                  <a:pt x="3854791" y="24830"/>
                  <a:pt x="3876165" y="28838"/>
                </a:cubicBezTo>
                <a:cubicBezTo>
                  <a:pt x="3898027" y="32937"/>
                  <a:pt x="3919323" y="39627"/>
                  <a:pt x="3940902" y="45022"/>
                </a:cubicBezTo>
                <a:cubicBezTo>
                  <a:pt x="3981544" y="55182"/>
                  <a:pt x="3962720" y="49597"/>
                  <a:pt x="3997546" y="61206"/>
                </a:cubicBezTo>
                <a:lnTo>
                  <a:pt x="4604448" y="53114"/>
                </a:lnTo>
                <a:cubicBezTo>
                  <a:pt x="4733949" y="53114"/>
                  <a:pt x="4863461" y="56229"/>
                  <a:pt x="4992866" y="61206"/>
                </a:cubicBezTo>
                <a:cubicBezTo>
                  <a:pt x="5003979" y="61633"/>
                  <a:pt x="5014821" y="65393"/>
                  <a:pt x="5025234" y="69298"/>
                </a:cubicBezTo>
                <a:cubicBezTo>
                  <a:pt x="5036529" y="73534"/>
                  <a:pt x="5046813" y="80087"/>
                  <a:pt x="5057602" y="85482"/>
                </a:cubicBezTo>
                <a:cubicBezTo>
                  <a:pt x="5060299" y="93574"/>
                  <a:pt x="5060576" y="102934"/>
                  <a:pt x="5065694" y="109758"/>
                </a:cubicBezTo>
                <a:cubicBezTo>
                  <a:pt x="5077138" y="125016"/>
                  <a:pt x="5106155" y="150218"/>
                  <a:pt x="5106155" y="150218"/>
                </a:cubicBezTo>
                <a:cubicBezTo>
                  <a:pt x="5111550" y="166402"/>
                  <a:pt x="5112876" y="184576"/>
                  <a:pt x="5122339" y="198770"/>
                </a:cubicBezTo>
                <a:lnTo>
                  <a:pt x="5154707" y="247323"/>
                </a:lnTo>
                <a:cubicBezTo>
                  <a:pt x="5157404" y="258112"/>
                  <a:pt x="5160618" y="268786"/>
                  <a:pt x="5162799" y="279691"/>
                </a:cubicBezTo>
                <a:cubicBezTo>
                  <a:pt x="5182498" y="378187"/>
                  <a:pt x="5177468" y="441890"/>
                  <a:pt x="5162799" y="562912"/>
                </a:cubicBezTo>
                <a:cubicBezTo>
                  <a:pt x="5161176" y="576301"/>
                  <a:pt x="5146615" y="584491"/>
                  <a:pt x="5138523" y="595280"/>
                </a:cubicBezTo>
                <a:cubicBezTo>
                  <a:pt x="5133999" y="613374"/>
                  <a:pt x="5122128" y="664379"/>
                  <a:pt x="5114247" y="676200"/>
                </a:cubicBezTo>
                <a:cubicBezTo>
                  <a:pt x="5108852" y="684292"/>
                  <a:pt x="5102412" y="691778"/>
                  <a:pt x="5098063" y="700477"/>
                </a:cubicBezTo>
                <a:cubicBezTo>
                  <a:pt x="5070844" y="754915"/>
                  <a:pt x="5098935" y="729567"/>
                  <a:pt x="5057602" y="757121"/>
                </a:cubicBezTo>
                <a:cubicBezTo>
                  <a:pt x="5014445" y="821857"/>
                  <a:pt x="5071089" y="743634"/>
                  <a:pt x="5017142" y="797581"/>
                </a:cubicBezTo>
                <a:cubicBezTo>
                  <a:pt x="5010265" y="804458"/>
                  <a:pt x="5008429" y="815631"/>
                  <a:pt x="5000958" y="821857"/>
                </a:cubicBezTo>
                <a:cubicBezTo>
                  <a:pt x="4991691" y="829579"/>
                  <a:pt x="4978009" y="830505"/>
                  <a:pt x="4968590" y="838041"/>
                </a:cubicBezTo>
                <a:cubicBezTo>
                  <a:pt x="4950718" y="852339"/>
                  <a:pt x="4939082" y="873897"/>
                  <a:pt x="4920038" y="886593"/>
                </a:cubicBezTo>
                <a:cubicBezTo>
                  <a:pt x="4911946" y="891988"/>
                  <a:pt x="4903356" y="896701"/>
                  <a:pt x="4895762" y="902777"/>
                </a:cubicBezTo>
                <a:cubicBezTo>
                  <a:pt x="4889804" y="907543"/>
                  <a:pt x="4884344" y="913004"/>
                  <a:pt x="4879578" y="918962"/>
                </a:cubicBezTo>
                <a:cubicBezTo>
                  <a:pt x="4873503" y="926556"/>
                  <a:pt x="4870713" y="936834"/>
                  <a:pt x="4863394" y="943238"/>
                </a:cubicBezTo>
                <a:cubicBezTo>
                  <a:pt x="4848756" y="956046"/>
                  <a:pt x="4828595" y="961852"/>
                  <a:pt x="4814841" y="975606"/>
                </a:cubicBezTo>
                <a:cubicBezTo>
                  <a:pt x="4798657" y="991790"/>
                  <a:pt x="4785333" y="1011462"/>
                  <a:pt x="4766289" y="1024158"/>
                </a:cubicBezTo>
                <a:cubicBezTo>
                  <a:pt x="4758197" y="1029553"/>
                  <a:pt x="4749484" y="1034116"/>
                  <a:pt x="4742013" y="1040342"/>
                </a:cubicBezTo>
                <a:cubicBezTo>
                  <a:pt x="4710383" y="1066701"/>
                  <a:pt x="4716382" y="1078107"/>
                  <a:pt x="4669185" y="1096986"/>
                </a:cubicBezTo>
                <a:lnTo>
                  <a:pt x="4628725" y="1113170"/>
                </a:lnTo>
                <a:cubicBezTo>
                  <a:pt x="4580979" y="1160916"/>
                  <a:pt x="4611497" y="1143646"/>
                  <a:pt x="4531620" y="1153631"/>
                </a:cubicBezTo>
                <a:lnTo>
                  <a:pt x="4458792" y="1177907"/>
                </a:lnTo>
                <a:cubicBezTo>
                  <a:pt x="4450700" y="1180604"/>
                  <a:pt x="4442791" y="1183930"/>
                  <a:pt x="4434516" y="1185999"/>
                </a:cubicBezTo>
                <a:cubicBezTo>
                  <a:pt x="4423727" y="1188696"/>
                  <a:pt x="4412561" y="1190186"/>
                  <a:pt x="4402148" y="1194091"/>
                </a:cubicBezTo>
                <a:cubicBezTo>
                  <a:pt x="4317517" y="1225827"/>
                  <a:pt x="4420494" y="1197596"/>
                  <a:pt x="4337411" y="1218367"/>
                </a:cubicBezTo>
                <a:cubicBezTo>
                  <a:pt x="4329319" y="1226459"/>
                  <a:pt x="4322657" y="1236295"/>
                  <a:pt x="4313135" y="1242643"/>
                </a:cubicBezTo>
                <a:cubicBezTo>
                  <a:pt x="4306038" y="1247374"/>
                  <a:pt x="4296699" y="1247375"/>
                  <a:pt x="4288859" y="1250735"/>
                </a:cubicBezTo>
                <a:cubicBezTo>
                  <a:pt x="4277771" y="1255487"/>
                  <a:pt x="4267280" y="1261524"/>
                  <a:pt x="4256491" y="1266919"/>
                </a:cubicBezTo>
                <a:cubicBezTo>
                  <a:pt x="4217669" y="1325153"/>
                  <a:pt x="4272645" y="1253453"/>
                  <a:pt x="4191755" y="1307379"/>
                </a:cubicBezTo>
                <a:cubicBezTo>
                  <a:pt x="4183663" y="1312774"/>
                  <a:pt x="4175073" y="1317488"/>
                  <a:pt x="4167479" y="1323563"/>
                </a:cubicBezTo>
                <a:cubicBezTo>
                  <a:pt x="4161521" y="1328329"/>
                  <a:pt x="4157642" y="1335515"/>
                  <a:pt x="4151294" y="1339747"/>
                </a:cubicBezTo>
                <a:cubicBezTo>
                  <a:pt x="4141257" y="1346438"/>
                  <a:pt x="4129715" y="1350536"/>
                  <a:pt x="4118926" y="1355931"/>
                </a:cubicBezTo>
                <a:cubicBezTo>
                  <a:pt x="4075626" y="1399234"/>
                  <a:pt x="4138954" y="1339315"/>
                  <a:pt x="4070374" y="1388300"/>
                </a:cubicBezTo>
                <a:cubicBezTo>
                  <a:pt x="4061062" y="1394952"/>
                  <a:pt x="4054787" y="1405128"/>
                  <a:pt x="4046098" y="1412576"/>
                </a:cubicBezTo>
                <a:cubicBezTo>
                  <a:pt x="4035858" y="1421353"/>
                  <a:pt x="4024705" y="1429013"/>
                  <a:pt x="4013730" y="1436852"/>
                </a:cubicBezTo>
                <a:cubicBezTo>
                  <a:pt x="4005816" y="1442505"/>
                  <a:pt x="3996925" y="1446810"/>
                  <a:pt x="3989454" y="1453036"/>
                </a:cubicBezTo>
                <a:cubicBezTo>
                  <a:pt x="3980663" y="1460362"/>
                  <a:pt x="3974211" y="1470286"/>
                  <a:pt x="3965178" y="1477312"/>
                </a:cubicBezTo>
                <a:cubicBezTo>
                  <a:pt x="3949824" y="1489254"/>
                  <a:pt x="3916625" y="1509680"/>
                  <a:pt x="3916625" y="1509680"/>
                </a:cubicBezTo>
                <a:cubicBezTo>
                  <a:pt x="3873468" y="1574416"/>
                  <a:pt x="3930112" y="1496193"/>
                  <a:pt x="3876165" y="1550140"/>
                </a:cubicBezTo>
                <a:cubicBezTo>
                  <a:pt x="3869288" y="1557017"/>
                  <a:pt x="3866858" y="1567539"/>
                  <a:pt x="3859981" y="1574416"/>
                </a:cubicBezTo>
                <a:cubicBezTo>
                  <a:pt x="3853104" y="1581293"/>
                  <a:pt x="3843299" y="1584524"/>
                  <a:pt x="3835705" y="1590600"/>
                </a:cubicBezTo>
                <a:cubicBezTo>
                  <a:pt x="3778053" y="1636723"/>
                  <a:pt x="3869963" y="1573157"/>
                  <a:pt x="3795245" y="1622969"/>
                </a:cubicBezTo>
                <a:cubicBezTo>
                  <a:pt x="3752088" y="1687705"/>
                  <a:pt x="3808732" y="1609482"/>
                  <a:pt x="3754785" y="1663429"/>
                </a:cubicBezTo>
                <a:cubicBezTo>
                  <a:pt x="3747908" y="1670306"/>
                  <a:pt x="3745478" y="1680828"/>
                  <a:pt x="3738601" y="1687705"/>
                </a:cubicBezTo>
                <a:cubicBezTo>
                  <a:pt x="3689955" y="1736351"/>
                  <a:pt x="3733736" y="1650495"/>
                  <a:pt x="3665772" y="1752441"/>
                </a:cubicBezTo>
                <a:cubicBezTo>
                  <a:pt x="3628009" y="1809085"/>
                  <a:pt x="3649588" y="1790204"/>
                  <a:pt x="3609128" y="1817177"/>
                </a:cubicBezTo>
                <a:cubicBezTo>
                  <a:pt x="3568949" y="1877447"/>
                  <a:pt x="3620586" y="1803429"/>
                  <a:pt x="3568668" y="1865730"/>
                </a:cubicBezTo>
                <a:cubicBezTo>
                  <a:pt x="3534951" y="1906190"/>
                  <a:pt x="3572714" y="1876519"/>
                  <a:pt x="3528208" y="1906190"/>
                </a:cubicBezTo>
                <a:cubicBezTo>
                  <a:pt x="3522813" y="1914282"/>
                  <a:pt x="3518901" y="1923589"/>
                  <a:pt x="3512024" y="1930466"/>
                </a:cubicBezTo>
                <a:cubicBezTo>
                  <a:pt x="3505147" y="1937343"/>
                  <a:pt x="3495342" y="1940575"/>
                  <a:pt x="3487748" y="1946650"/>
                </a:cubicBezTo>
                <a:cubicBezTo>
                  <a:pt x="3460362" y="1968558"/>
                  <a:pt x="3471402" y="1979072"/>
                  <a:pt x="3423011" y="1995202"/>
                </a:cubicBezTo>
                <a:cubicBezTo>
                  <a:pt x="3414919" y="1997899"/>
                  <a:pt x="3406364" y="1999479"/>
                  <a:pt x="3398735" y="2003294"/>
                </a:cubicBezTo>
                <a:cubicBezTo>
                  <a:pt x="3390036" y="2007643"/>
                  <a:pt x="3383158" y="2015129"/>
                  <a:pt x="3374459" y="2019478"/>
                </a:cubicBezTo>
                <a:cubicBezTo>
                  <a:pt x="3366830" y="2023293"/>
                  <a:pt x="3357639" y="2023428"/>
                  <a:pt x="3350183" y="2027570"/>
                </a:cubicBezTo>
                <a:cubicBezTo>
                  <a:pt x="3333180" y="2037016"/>
                  <a:pt x="3319028" y="2051240"/>
                  <a:pt x="3301631" y="2059939"/>
                </a:cubicBezTo>
                <a:cubicBezTo>
                  <a:pt x="3281847" y="2069831"/>
                  <a:pt x="3262141" y="2078011"/>
                  <a:pt x="3244986" y="2092307"/>
                </a:cubicBezTo>
                <a:cubicBezTo>
                  <a:pt x="3217057" y="2115581"/>
                  <a:pt x="3213064" y="2135316"/>
                  <a:pt x="3172158" y="2148951"/>
                </a:cubicBezTo>
                <a:cubicBezTo>
                  <a:pt x="3155974" y="2154346"/>
                  <a:pt x="3137800" y="2155672"/>
                  <a:pt x="3123606" y="2165135"/>
                </a:cubicBezTo>
                <a:cubicBezTo>
                  <a:pt x="3094058" y="2184834"/>
                  <a:pt x="3071310" y="2201449"/>
                  <a:pt x="3034594" y="2213687"/>
                </a:cubicBezTo>
                <a:cubicBezTo>
                  <a:pt x="3026502" y="2216384"/>
                  <a:pt x="3017947" y="2217964"/>
                  <a:pt x="3010317" y="2221779"/>
                </a:cubicBezTo>
                <a:cubicBezTo>
                  <a:pt x="2996249" y="2228813"/>
                  <a:pt x="2985115" y="2242240"/>
                  <a:pt x="2969857" y="2246055"/>
                </a:cubicBezTo>
                <a:cubicBezTo>
                  <a:pt x="2940954" y="2253281"/>
                  <a:pt x="2910516" y="2251450"/>
                  <a:pt x="2880845" y="2254147"/>
                </a:cubicBezTo>
                <a:cubicBezTo>
                  <a:pt x="2800212" y="2274305"/>
                  <a:pt x="2904300" y="2250202"/>
                  <a:pt x="2743280" y="2270331"/>
                </a:cubicBezTo>
                <a:cubicBezTo>
                  <a:pt x="2734816" y="2271389"/>
                  <a:pt x="2727418" y="2277022"/>
                  <a:pt x="2719004" y="2278424"/>
                </a:cubicBezTo>
                <a:cubicBezTo>
                  <a:pt x="2683971" y="2284263"/>
                  <a:pt x="2577330" y="2292253"/>
                  <a:pt x="2549071" y="2294608"/>
                </a:cubicBezTo>
                <a:cubicBezTo>
                  <a:pt x="2444680" y="2290258"/>
                  <a:pt x="2376199" y="2291877"/>
                  <a:pt x="2282034" y="2278424"/>
                </a:cubicBezTo>
                <a:cubicBezTo>
                  <a:pt x="2269111" y="2276578"/>
                  <a:pt x="2232358" y="2269769"/>
                  <a:pt x="2217298" y="2262239"/>
                </a:cubicBezTo>
                <a:cubicBezTo>
                  <a:pt x="2170012" y="2238596"/>
                  <a:pt x="2216205" y="2251523"/>
                  <a:pt x="2168746" y="2237963"/>
                </a:cubicBezTo>
                <a:cubicBezTo>
                  <a:pt x="2118707" y="2223666"/>
                  <a:pt x="2117361" y="2228142"/>
                  <a:pt x="2047365" y="2221779"/>
                </a:cubicBezTo>
                <a:cubicBezTo>
                  <a:pt x="1928557" y="2182176"/>
                  <a:pt x="1998664" y="2202479"/>
                  <a:pt x="1715592" y="2221779"/>
                </a:cubicBezTo>
                <a:cubicBezTo>
                  <a:pt x="1698572" y="2222939"/>
                  <a:pt x="1683224" y="2232568"/>
                  <a:pt x="1667040" y="2237963"/>
                </a:cubicBezTo>
                <a:cubicBezTo>
                  <a:pt x="1658948" y="2240660"/>
                  <a:pt x="1651285" y="2245684"/>
                  <a:pt x="1642763" y="2246055"/>
                </a:cubicBezTo>
                <a:lnTo>
                  <a:pt x="1456647" y="2254147"/>
                </a:lnTo>
                <a:lnTo>
                  <a:pt x="1157241" y="2262239"/>
                </a:lnTo>
                <a:cubicBezTo>
                  <a:pt x="1148382" y="2262920"/>
                  <a:pt x="1003177" y="2272895"/>
                  <a:pt x="979217" y="2278424"/>
                </a:cubicBezTo>
                <a:cubicBezTo>
                  <a:pt x="967463" y="2281137"/>
                  <a:pt x="958402" y="2291142"/>
                  <a:pt x="946848" y="2294608"/>
                </a:cubicBezTo>
                <a:cubicBezTo>
                  <a:pt x="931133" y="2299323"/>
                  <a:pt x="914480" y="2300003"/>
                  <a:pt x="898296" y="2302700"/>
                </a:cubicBezTo>
                <a:cubicBezTo>
                  <a:pt x="862322" y="2290709"/>
                  <a:pt x="792030" y="2271093"/>
                  <a:pt x="760732" y="2246055"/>
                </a:cubicBezTo>
                <a:cubicBezTo>
                  <a:pt x="747245" y="2235266"/>
                  <a:pt x="735081" y="2222573"/>
                  <a:pt x="720271" y="2213687"/>
                </a:cubicBezTo>
                <a:cubicBezTo>
                  <a:pt x="698505" y="2200628"/>
                  <a:pt x="671684" y="2195471"/>
                  <a:pt x="647443" y="2189411"/>
                </a:cubicBezTo>
                <a:cubicBezTo>
                  <a:pt x="639351" y="2181319"/>
                  <a:pt x="631856" y="2172583"/>
                  <a:pt x="623167" y="2165135"/>
                </a:cubicBezTo>
                <a:cubicBezTo>
                  <a:pt x="605549" y="2150034"/>
                  <a:pt x="581037" y="2132210"/>
                  <a:pt x="558431" y="2124675"/>
                </a:cubicBezTo>
                <a:cubicBezTo>
                  <a:pt x="544387" y="2119994"/>
                  <a:pt x="480832" y="2110937"/>
                  <a:pt x="469418" y="2108491"/>
                </a:cubicBezTo>
                <a:cubicBezTo>
                  <a:pt x="447669" y="2103831"/>
                  <a:pt x="426493" y="2096669"/>
                  <a:pt x="404682" y="2092307"/>
                </a:cubicBezTo>
                <a:lnTo>
                  <a:pt x="364222" y="2084215"/>
                </a:lnTo>
                <a:cubicBezTo>
                  <a:pt x="356130" y="2078820"/>
                  <a:pt x="348390" y="2072856"/>
                  <a:pt x="339946" y="2068031"/>
                </a:cubicBezTo>
                <a:cubicBezTo>
                  <a:pt x="329473" y="2062046"/>
                  <a:pt x="317615" y="2058538"/>
                  <a:pt x="307578" y="2051847"/>
                </a:cubicBezTo>
                <a:cubicBezTo>
                  <a:pt x="301230" y="2047615"/>
                  <a:pt x="297187" y="2040627"/>
                  <a:pt x="291394" y="2035662"/>
                </a:cubicBezTo>
                <a:cubicBezTo>
                  <a:pt x="278280" y="2024422"/>
                  <a:pt x="264750" y="2013657"/>
                  <a:pt x="250933" y="2003294"/>
                </a:cubicBezTo>
                <a:cubicBezTo>
                  <a:pt x="220289" y="1980311"/>
                  <a:pt x="212944" y="1981233"/>
                  <a:pt x="170013" y="1962834"/>
                </a:cubicBezTo>
                <a:cubicBezTo>
                  <a:pt x="161921" y="1954742"/>
                  <a:pt x="151415" y="1948494"/>
                  <a:pt x="145737" y="1938558"/>
                </a:cubicBezTo>
                <a:cubicBezTo>
                  <a:pt x="140219" y="1928902"/>
                  <a:pt x="140700" y="1916883"/>
                  <a:pt x="137645" y="1906190"/>
                </a:cubicBezTo>
                <a:cubicBezTo>
                  <a:pt x="135302" y="1897988"/>
                  <a:pt x="131797" y="1890143"/>
                  <a:pt x="129553" y="1881914"/>
                </a:cubicBezTo>
                <a:cubicBezTo>
                  <a:pt x="123701" y="1860455"/>
                  <a:pt x="123316" y="1837072"/>
                  <a:pt x="113369" y="1817177"/>
                </a:cubicBezTo>
                <a:lnTo>
                  <a:pt x="89093" y="1768625"/>
                </a:lnTo>
                <a:cubicBezTo>
                  <a:pt x="86396" y="1755138"/>
                  <a:pt x="87680" y="1740188"/>
                  <a:pt x="81001" y="1728165"/>
                </a:cubicBezTo>
                <a:cubicBezTo>
                  <a:pt x="73591" y="1714827"/>
                  <a:pt x="54111" y="1710038"/>
                  <a:pt x="48633" y="1695797"/>
                </a:cubicBezTo>
                <a:cubicBezTo>
                  <a:pt x="39865" y="1673000"/>
                  <a:pt x="45041" y="1646976"/>
                  <a:pt x="40540" y="1622969"/>
                </a:cubicBezTo>
                <a:cubicBezTo>
                  <a:pt x="30701" y="1570499"/>
                  <a:pt x="30783" y="1575964"/>
                  <a:pt x="8172" y="1542048"/>
                </a:cubicBezTo>
                <a:cubicBezTo>
                  <a:pt x="5475" y="1528561"/>
                  <a:pt x="-778" y="1515315"/>
                  <a:pt x="80" y="1501588"/>
                </a:cubicBezTo>
                <a:cubicBezTo>
                  <a:pt x="1961" y="1471490"/>
                  <a:pt x="7979" y="1441573"/>
                  <a:pt x="16264" y="1412576"/>
                </a:cubicBezTo>
                <a:cubicBezTo>
                  <a:pt x="19380" y="1401669"/>
                  <a:pt x="39142" y="1379708"/>
                  <a:pt x="48633" y="1372116"/>
                </a:cubicBezTo>
                <a:cubicBezTo>
                  <a:pt x="56227" y="1366040"/>
                  <a:pt x="63769" y="1359255"/>
                  <a:pt x="72909" y="1355931"/>
                </a:cubicBezTo>
                <a:cubicBezTo>
                  <a:pt x="113303" y="1341242"/>
                  <a:pt x="152366" y="1337644"/>
                  <a:pt x="194289" y="1331655"/>
                </a:cubicBezTo>
                <a:cubicBezTo>
                  <a:pt x="223960" y="1334352"/>
                  <a:pt x="253962" y="1334569"/>
                  <a:pt x="283302" y="1339747"/>
                </a:cubicBezTo>
                <a:cubicBezTo>
                  <a:pt x="300102" y="1342712"/>
                  <a:pt x="315451" y="1351244"/>
                  <a:pt x="331854" y="1355931"/>
                </a:cubicBezTo>
                <a:cubicBezTo>
                  <a:pt x="353241" y="1362042"/>
                  <a:pt x="375011" y="1366721"/>
                  <a:pt x="396590" y="1372116"/>
                </a:cubicBezTo>
                <a:lnTo>
                  <a:pt x="428958" y="1380208"/>
                </a:lnTo>
                <a:cubicBezTo>
                  <a:pt x="439747" y="1382905"/>
                  <a:pt x="450316" y="1386727"/>
                  <a:pt x="461326" y="1388300"/>
                </a:cubicBezTo>
                <a:cubicBezTo>
                  <a:pt x="646438" y="1414744"/>
                  <a:pt x="416449" y="1380820"/>
                  <a:pt x="558431" y="1404484"/>
                </a:cubicBezTo>
                <a:cubicBezTo>
                  <a:pt x="577245" y="1407620"/>
                  <a:pt x="596261" y="1409440"/>
                  <a:pt x="615075" y="1412576"/>
                </a:cubicBezTo>
                <a:cubicBezTo>
                  <a:pt x="628642" y="1414837"/>
                  <a:pt x="642003" y="1418208"/>
                  <a:pt x="655535" y="1420668"/>
                </a:cubicBezTo>
                <a:cubicBezTo>
                  <a:pt x="671678" y="1423603"/>
                  <a:pt x="688100" y="1425071"/>
                  <a:pt x="704087" y="1428760"/>
                </a:cubicBezTo>
                <a:cubicBezTo>
                  <a:pt x="723221" y="1433176"/>
                  <a:pt x="741850" y="1439549"/>
                  <a:pt x="760732" y="1444944"/>
                </a:cubicBezTo>
                <a:cubicBezTo>
                  <a:pt x="863231" y="1442247"/>
                  <a:pt x="965811" y="1441729"/>
                  <a:pt x="1068229" y="1436852"/>
                </a:cubicBezTo>
                <a:cubicBezTo>
                  <a:pt x="1079338" y="1436323"/>
                  <a:pt x="1089904" y="1431815"/>
                  <a:pt x="1100597" y="1428760"/>
                </a:cubicBezTo>
                <a:cubicBezTo>
                  <a:pt x="1143823" y="1416410"/>
                  <a:pt x="1113458" y="1421378"/>
                  <a:pt x="1173425" y="1396392"/>
                </a:cubicBezTo>
                <a:cubicBezTo>
                  <a:pt x="1189172" y="1389831"/>
                  <a:pt x="1221978" y="1380208"/>
                  <a:pt x="1221978" y="1380208"/>
                </a:cubicBezTo>
                <a:cubicBezTo>
                  <a:pt x="1232767" y="1369418"/>
                  <a:pt x="1242139" y="1356994"/>
                  <a:pt x="1254346" y="1347839"/>
                </a:cubicBezTo>
                <a:cubicBezTo>
                  <a:pt x="1263996" y="1340601"/>
                  <a:pt x="1276241" y="1337640"/>
                  <a:pt x="1286714" y="1331655"/>
                </a:cubicBezTo>
                <a:cubicBezTo>
                  <a:pt x="1295158" y="1326830"/>
                  <a:pt x="1303076" y="1321124"/>
                  <a:pt x="1310990" y="1315471"/>
                </a:cubicBezTo>
                <a:cubicBezTo>
                  <a:pt x="1321965" y="1307632"/>
                  <a:pt x="1333118" y="1299972"/>
                  <a:pt x="1343358" y="1291195"/>
                </a:cubicBezTo>
                <a:cubicBezTo>
                  <a:pt x="1352047" y="1283747"/>
                  <a:pt x="1357698" y="1272597"/>
                  <a:pt x="1367634" y="1266919"/>
                </a:cubicBezTo>
                <a:cubicBezTo>
                  <a:pt x="1377290" y="1261401"/>
                  <a:pt x="1389213" y="1261524"/>
                  <a:pt x="1400002" y="1258827"/>
                </a:cubicBezTo>
                <a:cubicBezTo>
                  <a:pt x="1437785" y="1221045"/>
                  <a:pt x="1409123" y="1246533"/>
                  <a:pt x="1448555" y="1218367"/>
                </a:cubicBezTo>
                <a:cubicBezTo>
                  <a:pt x="1459530" y="1210528"/>
                  <a:pt x="1469358" y="1201030"/>
                  <a:pt x="1480923" y="1194091"/>
                </a:cubicBezTo>
                <a:cubicBezTo>
                  <a:pt x="1496439" y="1184782"/>
                  <a:pt x="1513959" y="1179124"/>
                  <a:pt x="1529475" y="1169815"/>
                </a:cubicBezTo>
                <a:cubicBezTo>
                  <a:pt x="1541040" y="1162876"/>
                  <a:pt x="1550406" y="1152687"/>
                  <a:pt x="1561843" y="1145539"/>
                </a:cubicBezTo>
                <a:cubicBezTo>
                  <a:pt x="1572072" y="1139146"/>
                  <a:pt x="1583737" y="1135339"/>
                  <a:pt x="1594211" y="1129354"/>
                </a:cubicBezTo>
                <a:cubicBezTo>
                  <a:pt x="1602655" y="1124529"/>
                  <a:pt x="1609788" y="1117519"/>
                  <a:pt x="1618487" y="1113170"/>
                </a:cubicBezTo>
                <a:cubicBezTo>
                  <a:pt x="1626116" y="1109355"/>
                  <a:pt x="1634593" y="1107529"/>
                  <a:pt x="1642763" y="1105078"/>
                </a:cubicBezTo>
                <a:cubicBezTo>
                  <a:pt x="1730607" y="1078725"/>
                  <a:pt x="1670297" y="1095365"/>
                  <a:pt x="1772236" y="1080802"/>
                </a:cubicBezTo>
                <a:cubicBezTo>
                  <a:pt x="1785852" y="1078857"/>
                  <a:pt x="1799018" y="1074150"/>
                  <a:pt x="1812696" y="1072710"/>
                </a:cubicBezTo>
                <a:cubicBezTo>
                  <a:pt x="1850347" y="1068747"/>
                  <a:pt x="1888222" y="1067315"/>
                  <a:pt x="1925985" y="1064618"/>
                </a:cubicBezTo>
                <a:cubicBezTo>
                  <a:pt x="2008376" y="1048140"/>
                  <a:pt x="1920564" y="1066369"/>
                  <a:pt x="2031181" y="1040342"/>
                </a:cubicBezTo>
                <a:cubicBezTo>
                  <a:pt x="2055388" y="1034646"/>
                  <a:pt x="2079734" y="1029553"/>
                  <a:pt x="2104010" y="1024158"/>
                </a:cubicBezTo>
                <a:cubicBezTo>
                  <a:pt x="2114799" y="1016066"/>
                  <a:pt x="2126138" y="1008659"/>
                  <a:pt x="2136378" y="999882"/>
                </a:cubicBezTo>
                <a:cubicBezTo>
                  <a:pt x="2145067" y="992434"/>
                  <a:pt x="2151132" y="981954"/>
                  <a:pt x="2160654" y="975606"/>
                </a:cubicBezTo>
                <a:cubicBezTo>
                  <a:pt x="2167751" y="970875"/>
                  <a:pt x="2176838" y="970211"/>
                  <a:pt x="2184930" y="967514"/>
                </a:cubicBezTo>
                <a:cubicBezTo>
                  <a:pt x="2190325" y="959422"/>
                  <a:pt x="2194608" y="950467"/>
                  <a:pt x="2201114" y="943238"/>
                </a:cubicBezTo>
                <a:cubicBezTo>
                  <a:pt x="2238344" y="901871"/>
                  <a:pt x="2288771" y="865027"/>
                  <a:pt x="2314402" y="813765"/>
                </a:cubicBezTo>
                <a:cubicBezTo>
                  <a:pt x="2347024" y="748521"/>
                  <a:pt x="2313817" y="806404"/>
                  <a:pt x="2346771" y="765213"/>
                </a:cubicBezTo>
                <a:cubicBezTo>
                  <a:pt x="2352847" y="757619"/>
                  <a:pt x="2355361" y="747012"/>
                  <a:pt x="2362955" y="740937"/>
                </a:cubicBezTo>
                <a:cubicBezTo>
                  <a:pt x="2369616" y="735609"/>
                  <a:pt x="2379029" y="735188"/>
                  <a:pt x="2387231" y="732845"/>
                </a:cubicBezTo>
                <a:cubicBezTo>
                  <a:pt x="2431827" y="720103"/>
                  <a:pt x="2433732" y="723183"/>
                  <a:pt x="2492427" y="716661"/>
                </a:cubicBezTo>
                <a:cubicBezTo>
                  <a:pt x="2510341" y="704718"/>
                  <a:pt x="2528517" y="694894"/>
                  <a:pt x="2540979" y="676200"/>
                </a:cubicBezTo>
                <a:cubicBezTo>
                  <a:pt x="2582991" y="613181"/>
                  <a:pt x="2514857" y="686135"/>
                  <a:pt x="2565256" y="635740"/>
                </a:cubicBezTo>
                <a:cubicBezTo>
                  <a:pt x="2571837" y="615996"/>
                  <a:pt x="2573845" y="602875"/>
                  <a:pt x="2589532" y="587188"/>
                </a:cubicBezTo>
                <a:cubicBezTo>
                  <a:pt x="2593797" y="582923"/>
                  <a:pt x="2600321" y="581793"/>
                  <a:pt x="2605716" y="5790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7" grpId="0" animBg="1"/>
      <p:bldP spid="20" grpId="0" animBg="1"/>
      <p:bldP spid="5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629680" cy="564360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800" b="1" dirty="0"/>
              <a:t>~ </a:t>
            </a:r>
            <a:r>
              <a:rPr lang="pt-BR" sz="2400" b="1" dirty="0"/>
              <a:t>5% dos infectados podem progredir </a:t>
            </a:r>
            <a:r>
              <a:rPr lang="pt-BR" sz="2400" b="1" dirty="0" smtClean="0"/>
              <a:t>: </a:t>
            </a:r>
            <a:endParaRPr lang="pt-BR" sz="2400" b="1" dirty="0">
              <a:solidFill>
                <a:srgbClr val="C00000"/>
              </a:solidFill>
            </a:endParaRPr>
          </a:p>
          <a:p>
            <a:pPr lvl="2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/>
              <a:t>foco inicial pode progredir para pneumonia: </a:t>
            </a:r>
          </a:p>
          <a:p>
            <a:pPr lvl="3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/>
              <a:t>cavitação</a:t>
            </a:r>
          </a:p>
          <a:p>
            <a:pPr lvl="3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/>
              <a:t>disseminação por via brônquica:  TB pulmonar progressiva primária.</a:t>
            </a:r>
          </a:p>
          <a:p>
            <a:pPr lvl="3" eaLnBrk="1" hangingPunct="1">
              <a:lnSpc>
                <a:spcPct val="110000"/>
              </a:lnSpc>
              <a:spcBef>
                <a:spcPct val="25000"/>
              </a:spcBef>
              <a:buFontTx/>
              <a:buNone/>
            </a:pPr>
            <a:endParaRPr lang="pt-BR" sz="2400" b="1" dirty="0"/>
          </a:p>
          <a:p>
            <a:pPr lvl="2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/>
              <a:t>aumento de </a:t>
            </a:r>
            <a:r>
              <a:rPr lang="pt-BR" sz="2400" b="1" dirty="0" err="1"/>
              <a:t>linfonodos</a:t>
            </a:r>
            <a:r>
              <a:rPr lang="pt-BR" sz="2400" b="1" dirty="0"/>
              <a:t> </a:t>
            </a:r>
            <a:r>
              <a:rPr lang="pt-BR" sz="2400" b="1" dirty="0" err="1"/>
              <a:t>hilares</a:t>
            </a:r>
            <a:r>
              <a:rPr lang="pt-BR" sz="2400" b="1" dirty="0"/>
              <a:t> ou </a:t>
            </a:r>
            <a:r>
              <a:rPr lang="pt-BR" sz="2400" b="1" dirty="0" err="1"/>
              <a:t>mediastinais</a:t>
            </a:r>
            <a:endParaRPr lang="pt-BR" sz="2400" b="1" dirty="0"/>
          </a:p>
          <a:p>
            <a:pPr lvl="3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/>
              <a:t>colapso do brônquio e atelectasia </a:t>
            </a:r>
            <a:r>
              <a:rPr lang="pt-BR" sz="2400" b="1" dirty="0" smtClean="0"/>
              <a:t>(pulmão </a:t>
            </a:r>
            <a:r>
              <a:rPr lang="pt-BR" sz="2400" b="1" dirty="0" err="1" smtClean="0"/>
              <a:t>colaba</a:t>
            </a:r>
            <a:r>
              <a:rPr lang="pt-BR" sz="2400" b="1" dirty="0" smtClean="0"/>
              <a:t>) ou</a:t>
            </a:r>
            <a:endParaRPr lang="pt-BR" sz="2400" b="1" dirty="0"/>
          </a:p>
          <a:p>
            <a:pPr lvl="3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/>
              <a:t>eclodir dentro do brônquio c/ disseminação </a:t>
            </a:r>
            <a:r>
              <a:rPr lang="pt-BR" sz="2400" b="1" dirty="0" err="1"/>
              <a:t>broncogênica</a:t>
            </a:r>
            <a:r>
              <a:rPr lang="pt-BR" sz="2400" b="1" dirty="0"/>
              <a:t> p/ locais distantes do foco pulmonar inicial.</a:t>
            </a:r>
          </a:p>
          <a:p>
            <a:pPr lvl="3" eaLnBrk="1" hangingPunct="1">
              <a:lnSpc>
                <a:spcPct val="110000"/>
              </a:lnSpc>
              <a:spcBef>
                <a:spcPct val="25000"/>
              </a:spcBef>
              <a:buFontTx/>
              <a:buNone/>
            </a:pPr>
            <a:endParaRPr lang="en-US" sz="2400" b="1" dirty="0"/>
          </a:p>
          <a:p>
            <a:pPr lvl="2" eaLnBrk="1" hangingPunct="1">
              <a:lnSpc>
                <a:spcPct val="110000"/>
              </a:lnSpc>
              <a:spcBef>
                <a:spcPct val="25000"/>
              </a:spcBef>
            </a:pPr>
            <a:r>
              <a:rPr lang="pt-BR" sz="2400" b="1" dirty="0" err="1"/>
              <a:t>caseo</a:t>
            </a:r>
            <a:r>
              <a:rPr lang="pt-BR" sz="2400" b="1" dirty="0"/>
              <a:t> (foco primário ou focos secundários) pode alcançar a corrente sanguínea → progressão a partir da disseminação hematogênica: TB miliar aguda</a:t>
            </a:r>
            <a:endParaRPr lang="en-US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571472" y="18864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002060"/>
                </a:solidFill>
                <a:latin typeface="+mn-lt"/>
              </a:rPr>
              <a:t>Evolução infecção </a:t>
            </a:r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primária</a:t>
            </a:r>
            <a:endParaRPr lang="pt-BR" sz="4000" b="1" noProof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5" descr="05_Living_donor_lobar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884" y="764704"/>
            <a:ext cx="1850384" cy="129614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0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106" y="1398398"/>
            <a:ext cx="8415366" cy="541497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 smtClean="0"/>
              <a:t>~ </a:t>
            </a:r>
            <a:r>
              <a:rPr lang="pt-BR" sz="2400" b="1" dirty="0"/>
              <a:t>95% das pessoas que são infectadas evoluem bem:</a:t>
            </a:r>
          </a:p>
          <a:p>
            <a:pPr lvl="1"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b="1" dirty="0"/>
              <a:t>Foco pulmonar inicial (foco ou complexo de </a:t>
            </a:r>
            <a:r>
              <a:rPr lang="pt-BR" b="1" dirty="0" err="1"/>
              <a:t>Gohn</a:t>
            </a:r>
            <a:r>
              <a:rPr lang="pt-BR" b="1" dirty="0"/>
              <a:t>): </a:t>
            </a:r>
            <a:br>
              <a:rPr lang="pt-BR" b="1" dirty="0"/>
            </a:br>
            <a:r>
              <a:rPr lang="pt-BR" b="1" dirty="0"/>
              <a:t>Ocorre uma involução, sem tratamento:</a:t>
            </a:r>
          </a:p>
          <a:p>
            <a:pPr lvl="2"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/>
              <a:t>Única evidência: PPD </a:t>
            </a:r>
            <a:r>
              <a:rPr lang="pt-BR" sz="2400" b="1" dirty="0" smtClean="0"/>
              <a:t>+</a:t>
            </a:r>
          </a:p>
          <a:p>
            <a:pPr lvl="2"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 smtClean="0"/>
              <a:t>Mas, em algum momento da vida, devido à imunodepressão (HIV, neoplasias, TNF), desnutrição, alcoolismo pode evoluir para:</a:t>
            </a:r>
            <a:endParaRPr lang="pt-BR" sz="2400" b="1" dirty="0" smtClean="0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50850" y="258763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002060"/>
                </a:solidFill>
                <a:latin typeface="+mn-lt"/>
              </a:rPr>
              <a:t>Evolução infecção primária </a:t>
            </a:r>
            <a:endParaRPr lang="pt-BR" sz="4000" b="1" noProof="1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9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271463" y="1641637"/>
            <a:ext cx="84931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  <a:tabLst>
                <a:tab pos="711200" algn="l"/>
              </a:tabLst>
            </a:pPr>
            <a:r>
              <a:rPr lang="pt-BR" sz="2400" b="1" dirty="0">
                <a:latin typeface="+mn-lt"/>
              </a:rPr>
              <a:t>Convivência da </a:t>
            </a:r>
            <a:r>
              <a:rPr lang="pt-BR" sz="2400" b="1" i="1" dirty="0">
                <a:latin typeface="+mn-lt"/>
              </a:rPr>
              <a:t>Mycobacterium </a:t>
            </a:r>
            <a:r>
              <a:rPr lang="pt-BR" sz="2400" b="1" i="1" dirty="0" err="1">
                <a:latin typeface="+mn-lt"/>
              </a:rPr>
              <a:t>tuberculosis</a:t>
            </a:r>
            <a:r>
              <a:rPr lang="pt-BR" sz="2400" b="1" dirty="0">
                <a:latin typeface="+mn-lt"/>
              </a:rPr>
              <a:t> com o ser humano é milenar, permitindo que um mecanismo de resposta imune se desenvolvesse dando peculiaridades na transmissão.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  <a:tabLst>
                <a:tab pos="711200" algn="l"/>
              </a:tabLst>
            </a:pPr>
            <a:r>
              <a:rPr lang="pt-BR" sz="2400" b="1" dirty="0">
                <a:latin typeface="+mn-lt"/>
              </a:rPr>
              <a:t>Infecta 1/3 população mundial.</a:t>
            </a:r>
          </a:p>
          <a:p>
            <a:pPr>
              <a:lnSpc>
                <a:spcPct val="200000"/>
              </a:lnSpc>
              <a:tabLst>
                <a:tab pos="711200" algn="l"/>
              </a:tabLst>
            </a:pPr>
            <a:r>
              <a:rPr lang="pt-BR" sz="2400" b="1" dirty="0">
                <a:latin typeface="+mn-lt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42088" y="663547"/>
            <a:ext cx="5130242" cy="72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Perpetua" pitchFamily="18" charset="0"/>
              </a:rPr>
              <a:t>Tuberculose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7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57200" y="1355725"/>
            <a:ext cx="8432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anorexia, fadiga, ↓ peso, calafrios, febre vespertina e sudorese noturna. </a:t>
            </a: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tosse produtiva c/ secreção </a:t>
            </a:r>
            <a:r>
              <a:rPr lang="pt-BR" sz="2400" b="1" dirty="0" err="1">
                <a:latin typeface="+mn-lt"/>
                <a:cs typeface="Times New Roman" pitchFamily="18" charset="0"/>
              </a:rPr>
              <a:t>muco-purulenta</a:t>
            </a:r>
            <a:r>
              <a:rPr lang="pt-BR" sz="2400" b="1" dirty="0">
                <a:latin typeface="+mn-lt"/>
                <a:cs typeface="Times New Roman" pitchFamily="18" charset="0"/>
              </a:rPr>
              <a:t> (pode ser ignorado por tabagistas, pacientes c/ bronquite).</a:t>
            </a:r>
            <a:br>
              <a:rPr lang="pt-BR" sz="2400" b="1" dirty="0">
                <a:latin typeface="+mn-lt"/>
                <a:cs typeface="Times New Roman" pitchFamily="18" charset="0"/>
              </a:rPr>
            </a:br>
            <a:r>
              <a:rPr lang="pt-BR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Tosse persistente por </a:t>
            </a:r>
            <a:r>
              <a:rPr lang="pt-BR" sz="2400" b="1" u="sng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&gt;</a:t>
            </a:r>
            <a:r>
              <a:rPr lang="pt-BR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3 semanas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→ Pense TB!!!</a:t>
            </a:r>
            <a:endParaRPr lang="pt-BR" sz="2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 Dor torácica (extensão do processo inflamatório para pleura parietal) com ou sem derrame </a:t>
            </a:r>
            <a:r>
              <a:rPr lang="pt-BR" sz="2400" b="1" dirty="0" smtClean="0">
                <a:latin typeface="+mn-lt"/>
                <a:cs typeface="Times New Roman" pitchFamily="18" charset="0"/>
              </a:rPr>
              <a:t>pleura</a:t>
            </a:r>
            <a:endParaRPr lang="pt-BR" sz="2400" b="1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pt-BR" sz="2400" b="1" dirty="0">
                <a:latin typeface="+mn-lt"/>
                <a:cs typeface="Times New Roman" pitchFamily="18" charset="0"/>
              </a:rPr>
              <a:t> Rouquidão e </a:t>
            </a:r>
            <a:r>
              <a:rPr lang="pt-BR" sz="2400" b="1" dirty="0" smtClean="0">
                <a:latin typeface="+mn-lt"/>
                <a:cs typeface="Times New Roman" pitchFamily="18" charset="0"/>
              </a:rPr>
              <a:t>disfagia(envolvimento </a:t>
            </a:r>
            <a:r>
              <a:rPr lang="pt-BR" sz="2400" b="1" dirty="0">
                <a:latin typeface="+mn-lt"/>
                <a:cs typeface="Times New Roman" pitchFamily="18" charset="0"/>
              </a:rPr>
              <a:t>de laringe, úlceras de faringe).</a:t>
            </a:r>
            <a:endParaRPr lang="pt-BR" sz="2800" b="1" dirty="0">
              <a:latin typeface="+mn-lt"/>
            </a:endParaRP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endParaRPr lang="pt-BR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2626" y="169933"/>
            <a:ext cx="8061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kern="0" dirty="0">
                <a:solidFill>
                  <a:srgbClr val="002060"/>
                </a:solidFill>
                <a:latin typeface="+mn-lt"/>
              </a:rPr>
              <a:t>Tuberculose pulmonar pós primária do adulto </a:t>
            </a:r>
            <a:r>
              <a:rPr lang="pt-BR" sz="3200" b="1" kern="0" noProof="1">
                <a:solidFill>
                  <a:srgbClr val="002060"/>
                </a:solidFill>
                <a:latin typeface="+mn-lt"/>
              </a:rPr>
              <a:t>e Adolescente</a:t>
            </a:r>
            <a:r>
              <a:rPr lang="pt-BR" sz="3200" b="1" kern="0" dirty="0">
                <a:solidFill>
                  <a:srgbClr val="002060"/>
                </a:solidFill>
                <a:latin typeface="+mn-lt"/>
              </a:rPr>
              <a:t>/definição de suspeito</a:t>
            </a:r>
            <a:endParaRPr lang="pt-BR" sz="3200" b="1" kern="0" noProof="1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2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80728"/>
            <a:ext cx="8043890" cy="535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cs typeface="Times New Roman" pitchFamily="18" charset="0"/>
              </a:rPr>
              <a:t> Hemoptise / escarro hemoptoico: </a:t>
            </a:r>
            <a:br>
              <a:rPr lang="pt-BR" sz="2400" b="1" dirty="0">
                <a:cs typeface="Times New Roman" pitchFamily="18" charset="0"/>
              </a:rPr>
            </a:br>
            <a:r>
              <a:rPr lang="pt-BR" sz="2400" b="1" dirty="0">
                <a:cs typeface="Times New Roman" pitchFamily="18" charset="0"/>
              </a:rPr>
              <a:t>liberação do </a:t>
            </a:r>
            <a:r>
              <a:rPr lang="pt-BR" sz="2400" b="1" dirty="0" err="1">
                <a:cs typeface="Times New Roman" pitchFamily="18" charset="0"/>
              </a:rPr>
              <a:t>caseo</a:t>
            </a:r>
            <a:r>
              <a:rPr lang="pt-BR" sz="2400" b="1" dirty="0">
                <a:cs typeface="Times New Roman" pitchFamily="18" charset="0"/>
              </a:rPr>
              <a:t> ou erosão de lesão </a:t>
            </a:r>
            <a:r>
              <a:rPr lang="pt-BR" sz="2400" b="1" dirty="0" err="1">
                <a:cs typeface="Times New Roman" pitchFamily="18" charset="0"/>
              </a:rPr>
              <a:t>endobrônquica</a:t>
            </a:r>
            <a:r>
              <a:rPr lang="pt-BR" sz="2400" b="1" dirty="0">
                <a:cs typeface="Times New Roman" pitchFamily="18" charset="0"/>
              </a:rPr>
              <a:t>, c/ lesão de pequenos vasos. Indica doença avançada. 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cs typeface="Times New Roman" pitchFamily="18" charset="0"/>
              </a:rPr>
              <a:t> Hemoptise maciça súbita </a:t>
            </a:r>
            <a:br>
              <a:rPr lang="pt-BR" sz="2400" b="1" dirty="0">
                <a:cs typeface="Times New Roman" pitchFamily="18" charset="0"/>
              </a:rPr>
            </a:br>
            <a:r>
              <a:rPr lang="pt-BR" sz="2400" b="1" dirty="0">
                <a:cs typeface="Times New Roman" pitchFamily="18" charset="0"/>
              </a:rPr>
              <a:t>erosão de artéria pulmonar por cavidade progressiva  (aneurisma de Rasmussen).</a:t>
            </a:r>
          </a:p>
          <a:p>
            <a:pPr marL="0" indent="0" eaLnBrk="1" hangingPunct="1">
              <a:lnSpc>
                <a:spcPct val="150000"/>
              </a:lnSpc>
              <a:spcBef>
                <a:spcPct val="25000"/>
              </a:spcBef>
              <a:buNone/>
            </a:pPr>
            <a:endParaRPr lang="pt-BR" sz="2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1338" y="188640"/>
            <a:ext cx="8229600" cy="88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0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Tuberculose do adulto: </a:t>
            </a:r>
            <a:r>
              <a:rPr lang="pt-BR" sz="40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hemoptise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01" y="4088781"/>
            <a:ext cx="3049547" cy="27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888" y="1500336"/>
            <a:ext cx="8610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/>
              <a:t>Localização </a:t>
            </a:r>
            <a:r>
              <a:rPr lang="pt-BR" sz="2400" b="1" dirty="0">
                <a:cs typeface="Times New Roman" pitchFamily="18" charset="0"/>
              </a:rPr>
              <a:t>sub-apical posterior do lobo superior (logo abaixo da clavícula e primeira costela), ou ápice do lobo inferior (retro-cardíaco ou </a:t>
            </a:r>
            <a:r>
              <a:rPr lang="pt-BR" sz="2400" b="1" dirty="0" err="1">
                <a:cs typeface="Times New Roman" pitchFamily="18" charset="0"/>
              </a:rPr>
              <a:t>retro-hilar</a:t>
            </a:r>
            <a:r>
              <a:rPr lang="pt-BR" sz="2400" b="1" dirty="0">
                <a:cs typeface="Times New Roman" pitchFamily="18" charset="0"/>
              </a:rPr>
              <a:t> ao RX).</a:t>
            </a:r>
            <a:endParaRPr lang="pt-BR" sz="2400" b="1" dirty="0"/>
          </a:p>
          <a:p>
            <a:pPr lvl="1"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/>
              <a:t>ambiente mais ventilado (em relação às demais porções dos pulmões) </a:t>
            </a:r>
            <a:r>
              <a:rPr lang="pt-BR" b="1" dirty="0"/>
              <a:t>-</a:t>
            </a:r>
            <a:r>
              <a:rPr lang="pt-BR" sz="2400" b="1" dirty="0"/>
              <a:t> natureza aeróbica da </a:t>
            </a:r>
            <a:r>
              <a:rPr lang="pt-BR" sz="2400" b="1" dirty="0" err="1"/>
              <a:t>micobactéria</a:t>
            </a:r>
            <a:r>
              <a:rPr lang="pt-BR" sz="2400" b="1" dirty="0"/>
              <a:t>. </a:t>
            </a:r>
          </a:p>
          <a:p>
            <a:pPr lvl="1" eaLnBrk="1" hangingPunct="1"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/>
              <a:t>fluxo linfático deficiente nos ápices, (particularmente nas porções posteriores) favorecendo a retenção de bacilos e necrose </a:t>
            </a:r>
            <a:r>
              <a:rPr lang="pt-BR" sz="2400" b="1" dirty="0" smtClean="0"/>
              <a:t>dos tecidos </a:t>
            </a:r>
            <a:r>
              <a:rPr lang="pt-BR" sz="2400" b="1" dirty="0"/>
              <a:t>quando a hipersensibilidade se desenvolve.</a:t>
            </a:r>
            <a:r>
              <a:rPr lang="pt-BR" sz="2400" dirty="0"/>
              <a:t> </a:t>
            </a:r>
            <a:endParaRPr lang="en-US" sz="2400" dirty="0"/>
          </a:p>
        </p:txBody>
      </p:sp>
      <p:sp>
        <p:nvSpPr>
          <p:cNvPr id="4" name="Retângulo 3"/>
          <p:cNvSpPr/>
          <p:nvPr/>
        </p:nvSpPr>
        <p:spPr>
          <a:xfrm>
            <a:off x="582626" y="335558"/>
            <a:ext cx="80613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kern="0" dirty="0">
                <a:solidFill>
                  <a:srgbClr val="002060"/>
                </a:solidFill>
                <a:latin typeface="+mn-lt"/>
              </a:rPr>
              <a:t>Tuberculose pulmonar pós primária do </a:t>
            </a:r>
            <a:r>
              <a:rPr lang="pt-BR" sz="3000" b="1" kern="0" dirty="0" smtClean="0">
                <a:solidFill>
                  <a:srgbClr val="002060"/>
                </a:solidFill>
                <a:latin typeface="+mn-lt"/>
              </a:rPr>
              <a:t>adulto </a:t>
            </a:r>
            <a:r>
              <a:rPr lang="pt-BR" sz="3000" b="1" kern="0" noProof="1" smtClean="0">
                <a:solidFill>
                  <a:srgbClr val="002060"/>
                </a:solidFill>
                <a:latin typeface="+mn-lt"/>
              </a:rPr>
              <a:t>e </a:t>
            </a:r>
            <a:r>
              <a:rPr lang="pt-BR" sz="3000" b="1" kern="0" noProof="1">
                <a:solidFill>
                  <a:srgbClr val="002060"/>
                </a:solidFill>
                <a:latin typeface="+mn-lt"/>
              </a:rPr>
              <a:t>Adolescente</a:t>
            </a:r>
            <a:r>
              <a:rPr lang="pt-BR" sz="3000" b="1" kern="0" dirty="0">
                <a:solidFill>
                  <a:srgbClr val="002060"/>
                </a:solidFill>
                <a:latin typeface="+mn-lt"/>
              </a:rPr>
              <a:t>/definição de suspeito (cont.)</a:t>
            </a:r>
            <a:endParaRPr lang="pt-BR" sz="3000" b="1" kern="0" noProof="1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2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DSCN0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835025"/>
            <a:ext cx="7897812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000232" y="214290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kern="0" dirty="0">
                <a:latin typeface="+mn-lt"/>
              </a:rPr>
              <a:t>RX de Tórax</a:t>
            </a:r>
            <a:endParaRPr lang="pt-BR" sz="4000" b="1" kern="0" noProof="1">
              <a:latin typeface="+mn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763688" y="1052736"/>
            <a:ext cx="2448272" cy="21602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17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X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196975"/>
            <a:ext cx="5667375" cy="447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3" descr="RX-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2925763"/>
            <a:ext cx="5267325" cy="3348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3900" y="212725"/>
            <a:ext cx="788511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err="1">
                <a:latin typeface="+mn-lt"/>
              </a:rPr>
              <a:t>Miliar</a:t>
            </a:r>
            <a:r>
              <a:rPr lang="pt-BR" sz="2800" b="1" dirty="0">
                <a:latin typeface="+mn-lt"/>
              </a:rPr>
              <a:t> pós-primária (nódulos coalescentes)</a:t>
            </a:r>
          </a:p>
        </p:txBody>
      </p:sp>
    </p:spTree>
    <p:extLst>
      <p:ext uri="{BB962C8B-B14F-4D97-AF65-F5344CB8AC3E}">
        <p14:creationId xmlns:p14="http://schemas.microsoft.com/office/powerpoint/2010/main" val="97811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27025" y="944563"/>
            <a:ext cx="8442326" cy="5681662"/>
            <a:chOff x="356" y="549"/>
            <a:chExt cx="5318" cy="357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160" y="549"/>
              <a:ext cx="2233" cy="3294"/>
              <a:chOff x="2160" y="480"/>
              <a:chExt cx="2233" cy="3294"/>
            </a:xfrm>
            <a:grpFill/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2160" y="1633"/>
                <a:ext cx="2233" cy="2141"/>
                <a:chOff x="1799" y="1079"/>
                <a:chExt cx="2953" cy="2648"/>
              </a:xfrm>
              <a:grpFill/>
            </p:grpSpPr>
            <p:sp>
              <p:nvSpPr>
                <p:cNvPr id="23649" name="Freeform 6"/>
                <p:cNvSpPr>
                  <a:spLocks/>
                </p:cNvSpPr>
                <p:nvPr/>
              </p:nvSpPr>
              <p:spPr bwMode="auto">
                <a:xfrm>
                  <a:off x="1894" y="1488"/>
                  <a:ext cx="1247" cy="2166"/>
                </a:xfrm>
                <a:custGeom>
                  <a:avLst/>
                  <a:gdLst>
                    <a:gd name="T0" fmla="*/ 3782 w 1190"/>
                    <a:gd name="T1" fmla="*/ 194 h 2281"/>
                    <a:gd name="T2" fmla="*/ 3806 w 1190"/>
                    <a:gd name="T3" fmla="*/ 117 h 2281"/>
                    <a:gd name="T4" fmla="*/ 3633 w 1190"/>
                    <a:gd name="T5" fmla="*/ 45 h 2281"/>
                    <a:gd name="T6" fmla="*/ 2904 w 1190"/>
                    <a:gd name="T7" fmla="*/ 9 h 2281"/>
                    <a:gd name="T8" fmla="*/ 1641 w 1190"/>
                    <a:gd name="T9" fmla="*/ 77 h 2281"/>
                    <a:gd name="T10" fmla="*/ 489 w 1190"/>
                    <a:gd name="T11" fmla="*/ 308 h 2281"/>
                    <a:gd name="T12" fmla="*/ 193 w 1190"/>
                    <a:gd name="T13" fmla="*/ 587 h 2281"/>
                    <a:gd name="T14" fmla="*/ 1635 w 1190"/>
                    <a:gd name="T15" fmla="*/ 544 h 2281"/>
                    <a:gd name="T16" fmla="*/ 3329 w 1190"/>
                    <a:gd name="T17" fmla="*/ 545 h 2281"/>
                    <a:gd name="T18" fmla="*/ 3329 w 1190"/>
                    <a:gd name="T19" fmla="*/ 450 h 2281"/>
                    <a:gd name="T20" fmla="*/ 3683 w 1190"/>
                    <a:gd name="T21" fmla="*/ 342 h 2281"/>
                    <a:gd name="T22" fmla="*/ 3782 w 1190"/>
                    <a:gd name="T23" fmla="*/ 194 h 22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90"/>
                    <a:gd name="T37" fmla="*/ 0 h 2281"/>
                    <a:gd name="T38" fmla="*/ 1190 w 1190"/>
                    <a:gd name="T39" fmla="*/ 2281 h 228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90" h="2281">
                      <a:moveTo>
                        <a:pt x="1174" y="703"/>
                      </a:moveTo>
                      <a:cubicBezTo>
                        <a:pt x="1180" y="568"/>
                        <a:pt x="1190" y="519"/>
                        <a:pt x="1183" y="429"/>
                      </a:cubicBezTo>
                      <a:cubicBezTo>
                        <a:pt x="1176" y="339"/>
                        <a:pt x="1177" y="231"/>
                        <a:pt x="1130" y="163"/>
                      </a:cubicBezTo>
                      <a:cubicBezTo>
                        <a:pt x="1083" y="95"/>
                        <a:pt x="1005" y="0"/>
                        <a:pt x="902" y="19"/>
                      </a:cubicBezTo>
                      <a:cubicBezTo>
                        <a:pt x="798" y="39"/>
                        <a:pt x="635" y="97"/>
                        <a:pt x="510" y="280"/>
                      </a:cubicBezTo>
                      <a:cubicBezTo>
                        <a:pt x="385" y="463"/>
                        <a:pt x="227" y="806"/>
                        <a:pt x="152" y="1116"/>
                      </a:cubicBezTo>
                      <a:cubicBezTo>
                        <a:pt x="77" y="1425"/>
                        <a:pt x="0" y="1993"/>
                        <a:pt x="60" y="2137"/>
                      </a:cubicBezTo>
                      <a:cubicBezTo>
                        <a:pt x="119" y="2281"/>
                        <a:pt x="346" y="2004"/>
                        <a:pt x="508" y="1980"/>
                      </a:cubicBezTo>
                      <a:cubicBezTo>
                        <a:pt x="671" y="1956"/>
                        <a:pt x="945" y="2048"/>
                        <a:pt x="1033" y="1992"/>
                      </a:cubicBezTo>
                      <a:cubicBezTo>
                        <a:pt x="1120" y="1935"/>
                        <a:pt x="1014" y="1765"/>
                        <a:pt x="1033" y="1640"/>
                      </a:cubicBezTo>
                      <a:cubicBezTo>
                        <a:pt x="1051" y="1514"/>
                        <a:pt x="1121" y="1397"/>
                        <a:pt x="1144" y="1241"/>
                      </a:cubicBezTo>
                      <a:cubicBezTo>
                        <a:pt x="1168" y="1085"/>
                        <a:pt x="1168" y="828"/>
                        <a:pt x="1174" y="70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0" name="Freeform 7"/>
                <p:cNvSpPr>
                  <a:spLocks/>
                </p:cNvSpPr>
                <p:nvPr/>
              </p:nvSpPr>
              <p:spPr bwMode="auto">
                <a:xfrm>
                  <a:off x="2933" y="2213"/>
                  <a:ext cx="993" cy="1223"/>
                </a:xfrm>
                <a:custGeom>
                  <a:avLst/>
                  <a:gdLst>
                    <a:gd name="T0" fmla="*/ 2 w 1239"/>
                    <a:gd name="T1" fmla="*/ 1 h 1645"/>
                    <a:gd name="T2" fmla="*/ 2 w 1239"/>
                    <a:gd name="T3" fmla="*/ 1 h 1645"/>
                    <a:gd name="T4" fmla="*/ 2 w 1239"/>
                    <a:gd name="T5" fmla="*/ 1 h 1645"/>
                    <a:gd name="T6" fmla="*/ 2 w 1239"/>
                    <a:gd name="T7" fmla="*/ 1 h 1645"/>
                    <a:gd name="T8" fmla="*/ 2 w 1239"/>
                    <a:gd name="T9" fmla="*/ 1 h 1645"/>
                    <a:gd name="T10" fmla="*/ 5 w 1239"/>
                    <a:gd name="T11" fmla="*/ 1 h 1645"/>
                    <a:gd name="T12" fmla="*/ 5 w 1239"/>
                    <a:gd name="T13" fmla="*/ 1 h 1645"/>
                    <a:gd name="T14" fmla="*/ 5 w 1239"/>
                    <a:gd name="T15" fmla="*/ 1 h 1645"/>
                    <a:gd name="T16" fmla="*/ 4 w 1239"/>
                    <a:gd name="T17" fmla="*/ 1 h 1645"/>
                    <a:gd name="T18" fmla="*/ 2 w 1239"/>
                    <a:gd name="T19" fmla="*/ 1 h 16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9"/>
                    <a:gd name="T31" fmla="*/ 0 h 1645"/>
                    <a:gd name="T32" fmla="*/ 1239 w 1239"/>
                    <a:gd name="T33" fmla="*/ 1645 h 16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9" h="1645">
                      <a:moveTo>
                        <a:pt x="656" y="97"/>
                      </a:moveTo>
                      <a:cubicBezTo>
                        <a:pt x="553" y="47"/>
                        <a:pt x="401" y="0"/>
                        <a:pt x="300" y="119"/>
                      </a:cubicBezTo>
                      <a:cubicBezTo>
                        <a:pt x="199" y="238"/>
                        <a:pt x="89" y="609"/>
                        <a:pt x="52" y="813"/>
                      </a:cubicBezTo>
                      <a:cubicBezTo>
                        <a:pt x="15" y="1017"/>
                        <a:pt x="0" y="1205"/>
                        <a:pt x="76" y="1341"/>
                      </a:cubicBezTo>
                      <a:cubicBezTo>
                        <a:pt x="152" y="1477"/>
                        <a:pt x="336" y="1613"/>
                        <a:pt x="508" y="1629"/>
                      </a:cubicBezTo>
                      <a:cubicBezTo>
                        <a:pt x="680" y="1645"/>
                        <a:pt x="987" y="1536"/>
                        <a:pt x="1108" y="1437"/>
                      </a:cubicBezTo>
                      <a:cubicBezTo>
                        <a:pt x="1229" y="1338"/>
                        <a:pt x="1225" y="1168"/>
                        <a:pt x="1232" y="1033"/>
                      </a:cubicBezTo>
                      <a:cubicBezTo>
                        <a:pt x="1239" y="898"/>
                        <a:pt x="1196" y="731"/>
                        <a:pt x="1148" y="625"/>
                      </a:cubicBezTo>
                      <a:cubicBezTo>
                        <a:pt x="1100" y="519"/>
                        <a:pt x="1026" y="485"/>
                        <a:pt x="944" y="397"/>
                      </a:cubicBezTo>
                      <a:cubicBezTo>
                        <a:pt x="862" y="309"/>
                        <a:pt x="716" y="159"/>
                        <a:pt x="656" y="97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1" name="Freeform 8"/>
                <p:cNvSpPr>
                  <a:spLocks/>
                </p:cNvSpPr>
                <p:nvPr/>
              </p:nvSpPr>
              <p:spPr bwMode="auto">
                <a:xfrm>
                  <a:off x="3408" y="1498"/>
                  <a:ext cx="1187" cy="2229"/>
                </a:xfrm>
                <a:custGeom>
                  <a:avLst/>
                  <a:gdLst>
                    <a:gd name="T0" fmla="*/ 2 w 1479"/>
                    <a:gd name="T1" fmla="*/ 1 h 2999"/>
                    <a:gd name="T2" fmla="*/ 2 w 1479"/>
                    <a:gd name="T3" fmla="*/ 1 h 2999"/>
                    <a:gd name="T4" fmla="*/ 2 w 1479"/>
                    <a:gd name="T5" fmla="*/ 1 h 2999"/>
                    <a:gd name="T6" fmla="*/ 2 w 1479"/>
                    <a:gd name="T7" fmla="*/ 1 h 2999"/>
                    <a:gd name="T8" fmla="*/ 3 w 1479"/>
                    <a:gd name="T9" fmla="*/ 1 h 2999"/>
                    <a:gd name="T10" fmla="*/ 5 w 1479"/>
                    <a:gd name="T11" fmla="*/ 1 h 2999"/>
                    <a:gd name="T12" fmla="*/ 6 w 1479"/>
                    <a:gd name="T13" fmla="*/ 1 h 2999"/>
                    <a:gd name="T14" fmla="*/ 4 w 1479"/>
                    <a:gd name="T15" fmla="*/ 1 h 2999"/>
                    <a:gd name="T16" fmla="*/ 2 w 1479"/>
                    <a:gd name="T17" fmla="*/ 1 h 2999"/>
                    <a:gd name="T18" fmla="*/ 2 w 1479"/>
                    <a:gd name="T19" fmla="*/ 1 h 2999"/>
                    <a:gd name="T20" fmla="*/ 2 w 1479"/>
                    <a:gd name="T21" fmla="*/ 1 h 2999"/>
                    <a:gd name="T22" fmla="*/ 2 w 1479"/>
                    <a:gd name="T23" fmla="*/ 1 h 2999"/>
                    <a:gd name="T24" fmla="*/ 2 w 1479"/>
                    <a:gd name="T25" fmla="*/ 1 h 2999"/>
                    <a:gd name="T26" fmla="*/ 2 w 1479"/>
                    <a:gd name="T27" fmla="*/ 1 h 2999"/>
                    <a:gd name="T28" fmla="*/ 2 w 1479"/>
                    <a:gd name="T29" fmla="*/ 1 h 2999"/>
                    <a:gd name="T30" fmla="*/ 2 w 1479"/>
                    <a:gd name="T31" fmla="*/ 1 h 299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79"/>
                    <a:gd name="T49" fmla="*/ 0 h 2999"/>
                    <a:gd name="T50" fmla="*/ 1479 w 1479"/>
                    <a:gd name="T51" fmla="*/ 2999 h 299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79" h="2999">
                      <a:moveTo>
                        <a:pt x="16" y="614"/>
                      </a:moveTo>
                      <a:cubicBezTo>
                        <a:pt x="0" y="502"/>
                        <a:pt x="2" y="366"/>
                        <a:pt x="35" y="275"/>
                      </a:cubicBezTo>
                      <a:cubicBezTo>
                        <a:pt x="68" y="184"/>
                        <a:pt x="152" y="108"/>
                        <a:pt x="215" y="67"/>
                      </a:cubicBezTo>
                      <a:cubicBezTo>
                        <a:pt x="278" y="26"/>
                        <a:pt x="325" y="0"/>
                        <a:pt x="415" y="27"/>
                      </a:cubicBezTo>
                      <a:cubicBezTo>
                        <a:pt x="505" y="54"/>
                        <a:pt x="610" y="44"/>
                        <a:pt x="755" y="227"/>
                      </a:cubicBezTo>
                      <a:cubicBezTo>
                        <a:pt x="900" y="410"/>
                        <a:pt x="1171" y="705"/>
                        <a:pt x="1283" y="1127"/>
                      </a:cubicBezTo>
                      <a:cubicBezTo>
                        <a:pt x="1395" y="1549"/>
                        <a:pt x="1479" y="2519"/>
                        <a:pt x="1427" y="2759"/>
                      </a:cubicBezTo>
                      <a:cubicBezTo>
                        <a:pt x="1375" y="2999"/>
                        <a:pt x="1119" y="2610"/>
                        <a:pt x="971" y="2567"/>
                      </a:cubicBezTo>
                      <a:cubicBezTo>
                        <a:pt x="823" y="2524"/>
                        <a:pt x="598" y="2565"/>
                        <a:pt x="540" y="2499"/>
                      </a:cubicBezTo>
                      <a:cubicBezTo>
                        <a:pt x="482" y="2433"/>
                        <a:pt x="612" y="2283"/>
                        <a:pt x="622" y="2172"/>
                      </a:cubicBezTo>
                      <a:cubicBezTo>
                        <a:pt x="633" y="2061"/>
                        <a:pt x="627" y="1936"/>
                        <a:pt x="604" y="1835"/>
                      </a:cubicBezTo>
                      <a:cubicBezTo>
                        <a:pt x="581" y="1732"/>
                        <a:pt x="529" y="1626"/>
                        <a:pt x="485" y="1559"/>
                      </a:cubicBezTo>
                      <a:cubicBezTo>
                        <a:pt x="441" y="1494"/>
                        <a:pt x="379" y="1484"/>
                        <a:pt x="340" y="1442"/>
                      </a:cubicBezTo>
                      <a:cubicBezTo>
                        <a:pt x="301" y="1400"/>
                        <a:pt x="292" y="1375"/>
                        <a:pt x="250" y="1310"/>
                      </a:cubicBezTo>
                      <a:cubicBezTo>
                        <a:pt x="208" y="1245"/>
                        <a:pt x="127" y="1166"/>
                        <a:pt x="88" y="1050"/>
                      </a:cubicBezTo>
                      <a:cubicBezTo>
                        <a:pt x="49" y="934"/>
                        <a:pt x="31" y="705"/>
                        <a:pt x="16" y="614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2" name="Freeform 9"/>
                <p:cNvSpPr>
                  <a:spLocks/>
                </p:cNvSpPr>
                <p:nvPr/>
              </p:nvSpPr>
              <p:spPr bwMode="auto">
                <a:xfrm>
                  <a:off x="1816" y="1113"/>
                  <a:ext cx="1108" cy="527"/>
                </a:xfrm>
                <a:custGeom>
                  <a:avLst/>
                  <a:gdLst>
                    <a:gd name="T0" fmla="*/ 6 w 1382"/>
                    <a:gd name="T1" fmla="*/ 0 h 709"/>
                    <a:gd name="T2" fmla="*/ 6 w 1382"/>
                    <a:gd name="T3" fmla="*/ 1 h 709"/>
                    <a:gd name="T4" fmla="*/ 5 w 1382"/>
                    <a:gd name="T5" fmla="*/ 1 h 709"/>
                    <a:gd name="T6" fmla="*/ 5 w 1382"/>
                    <a:gd name="T7" fmla="*/ 1 h 709"/>
                    <a:gd name="T8" fmla="*/ 5 w 1382"/>
                    <a:gd name="T9" fmla="*/ 1 h 709"/>
                    <a:gd name="T10" fmla="*/ 3 w 1382"/>
                    <a:gd name="T11" fmla="*/ 1 h 709"/>
                    <a:gd name="T12" fmla="*/ 2 w 1382"/>
                    <a:gd name="T13" fmla="*/ 1 h 709"/>
                    <a:gd name="T14" fmla="*/ 2 w 1382"/>
                    <a:gd name="T15" fmla="*/ 1 h 709"/>
                    <a:gd name="T16" fmla="*/ 2 w 1382"/>
                    <a:gd name="T17" fmla="*/ 1 h 709"/>
                    <a:gd name="T18" fmla="*/ 0 w 1382"/>
                    <a:gd name="T19" fmla="*/ 1 h 7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82"/>
                    <a:gd name="T31" fmla="*/ 0 h 709"/>
                    <a:gd name="T32" fmla="*/ 1382 w 1382"/>
                    <a:gd name="T33" fmla="*/ 709 h 70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82" h="709">
                      <a:moveTo>
                        <a:pt x="1382" y="0"/>
                      </a:moveTo>
                      <a:cubicBezTo>
                        <a:pt x="1370" y="37"/>
                        <a:pt x="1380" y="125"/>
                        <a:pt x="1368" y="162"/>
                      </a:cubicBezTo>
                      <a:cubicBezTo>
                        <a:pt x="1360" y="185"/>
                        <a:pt x="1367" y="247"/>
                        <a:pt x="1352" y="266"/>
                      </a:cubicBezTo>
                      <a:cubicBezTo>
                        <a:pt x="1340" y="281"/>
                        <a:pt x="1290" y="348"/>
                        <a:pt x="1272" y="354"/>
                      </a:cubicBezTo>
                      <a:cubicBezTo>
                        <a:pt x="1296" y="338"/>
                        <a:pt x="1192" y="402"/>
                        <a:pt x="1104" y="410"/>
                      </a:cubicBezTo>
                      <a:cubicBezTo>
                        <a:pt x="1025" y="419"/>
                        <a:pt x="960" y="426"/>
                        <a:pt x="872" y="418"/>
                      </a:cubicBezTo>
                      <a:cubicBezTo>
                        <a:pt x="805" y="435"/>
                        <a:pt x="752" y="402"/>
                        <a:pt x="624" y="458"/>
                      </a:cubicBezTo>
                      <a:cubicBezTo>
                        <a:pt x="552" y="506"/>
                        <a:pt x="488" y="554"/>
                        <a:pt x="368" y="618"/>
                      </a:cubicBezTo>
                      <a:cubicBezTo>
                        <a:pt x="336" y="650"/>
                        <a:pt x="380" y="632"/>
                        <a:pt x="218" y="673"/>
                      </a:cubicBezTo>
                      <a:cubicBezTo>
                        <a:pt x="142" y="692"/>
                        <a:pt x="45" y="702"/>
                        <a:pt x="0" y="709"/>
                      </a:cubicBezTo>
                    </a:path>
                  </a:pathLst>
                </a:custGeom>
                <a:grp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3" name="Freeform 10"/>
                <p:cNvSpPr>
                  <a:spLocks/>
                </p:cNvSpPr>
                <p:nvPr/>
              </p:nvSpPr>
              <p:spPr bwMode="auto">
                <a:xfrm flipH="1">
                  <a:off x="3627" y="1104"/>
                  <a:ext cx="1110" cy="528"/>
                </a:xfrm>
                <a:custGeom>
                  <a:avLst/>
                  <a:gdLst>
                    <a:gd name="T0" fmla="*/ 6 w 1382"/>
                    <a:gd name="T1" fmla="*/ 0 h 709"/>
                    <a:gd name="T2" fmla="*/ 6 w 1382"/>
                    <a:gd name="T3" fmla="*/ 1 h 709"/>
                    <a:gd name="T4" fmla="*/ 6 w 1382"/>
                    <a:gd name="T5" fmla="*/ 1 h 709"/>
                    <a:gd name="T6" fmla="*/ 5 w 1382"/>
                    <a:gd name="T7" fmla="*/ 1 h 709"/>
                    <a:gd name="T8" fmla="*/ 5 w 1382"/>
                    <a:gd name="T9" fmla="*/ 1 h 709"/>
                    <a:gd name="T10" fmla="*/ 4 w 1382"/>
                    <a:gd name="T11" fmla="*/ 1 h 709"/>
                    <a:gd name="T12" fmla="*/ 2 w 1382"/>
                    <a:gd name="T13" fmla="*/ 1 h 709"/>
                    <a:gd name="T14" fmla="*/ 2 w 1382"/>
                    <a:gd name="T15" fmla="*/ 1 h 709"/>
                    <a:gd name="T16" fmla="*/ 2 w 1382"/>
                    <a:gd name="T17" fmla="*/ 1 h 709"/>
                    <a:gd name="T18" fmla="*/ 0 w 1382"/>
                    <a:gd name="T19" fmla="*/ 1 h 7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82"/>
                    <a:gd name="T31" fmla="*/ 0 h 709"/>
                    <a:gd name="T32" fmla="*/ 1382 w 1382"/>
                    <a:gd name="T33" fmla="*/ 709 h 70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82" h="709">
                      <a:moveTo>
                        <a:pt x="1382" y="0"/>
                      </a:moveTo>
                      <a:cubicBezTo>
                        <a:pt x="1370" y="37"/>
                        <a:pt x="1380" y="125"/>
                        <a:pt x="1368" y="162"/>
                      </a:cubicBezTo>
                      <a:cubicBezTo>
                        <a:pt x="1360" y="185"/>
                        <a:pt x="1367" y="247"/>
                        <a:pt x="1352" y="266"/>
                      </a:cubicBezTo>
                      <a:cubicBezTo>
                        <a:pt x="1340" y="281"/>
                        <a:pt x="1290" y="348"/>
                        <a:pt x="1272" y="354"/>
                      </a:cubicBezTo>
                      <a:cubicBezTo>
                        <a:pt x="1296" y="338"/>
                        <a:pt x="1192" y="402"/>
                        <a:pt x="1104" y="410"/>
                      </a:cubicBezTo>
                      <a:cubicBezTo>
                        <a:pt x="1025" y="419"/>
                        <a:pt x="960" y="426"/>
                        <a:pt x="872" y="418"/>
                      </a:cubicBezTo>
                      <a:cubicBezTo>
                        <a:pt x="805" y="435"/>
                        <a:pt x="752" y="402"/>
                        <a:pt x="624" y="458"/>
                      </a:cubicBezTo>
                      <a:cubicBezTo>
                        <a:pt x="552" y="506"/>
                        <a:pt x="488" y="554"/>
                        <a:pt x="368" y="618"/>
                      </a:cubicBezTo>
                      <a:cubicBezTo>
                        <a:pt x="336" y="650"/>
                        <a:pt x="380" y="632"/>
                        <a:pt x="218" y="673"/>
                      </a:cubicBezTo>
                      <a:cubicBezTo>
                        <a:pt x="142" y="692"/>
                        <a:pt x="45" y="702"/>
                        <a:pt x="0" y="709"/>
                      </a:cubicBezTo>
                    </a:path>
                  </a:pathLst>
                </a:custGeom>
                <a:grp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4" name="Freeform 11"/>
                <p:cNvSpPr>
                  <a:spLocks/>
                </p:cNvSpPr>
                <p:nvPr/>
              </p:nvSpPr>
              <p:spPr bwMode="auto">
                <a:xfrm>
                  <a:off x="1799" y="2280"/>
                  <a:ext cx="209" cy="1419"/>
                </a:xfrm>
                <a:custGeom>
                  <a:avLst/>
                  <a:gdLst>
                    <a:gd name="T0" fmla="*/ 0 w 260"/>
                    <a:gd name="T1" fmla="*/ 1 h 1910"/>
                    <a:gd name="T2" fmla="*/ 2 w 260"/>
                    <a:gd name="T3" fmla="*/ 1 h 1910"/>
                    <a:gd name="T4" fmla="*/ 2 w 260"/>
                    <a:gd name="T5" fmla="*/ 1 h 1910"/>
                    <a:gd name="T6" fmla="*/ 2 w 260"/>
                    <a:gd name="T7" fmla="*/ 1 h 1910"/>
                    <a:gd name="T8" fmla="*/ 2 w 260"/>
                    <a:gd name="T9" fmla="*/ 1 h 1910"/>
                    <a:gd name="T10" fmla="*/ 2 w 260"/>
                    <a:gd name="T11" fmla="*/ 1 h 19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0"/>
                    <a:gd name="T19" fmla="*/ 0 h 1910"/>
                    <a:gd name="T20" fmla="*/ 260 w 260"/>
                    <a:gd name="T21" fmla="*/ 1910 h 19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0" h="1910">
                      <a:moveTo>
                        <a:pt x="0" y="74"/>
                      </a:moveTo>
                      <a:cubicBezTo>
                        <a:pt x="30" y="66"/>
                        <a:pt x="138" y="0"/>
                        <a:pt x="180" y="26"/>
                      </a:cubicBezTo>
                      <a:cubicBezTo>
                        <a:pt x="222" y="52"/>
                        <a:pt x="260" y="114"/>
                        <a:pt x="252" y="230"/>
                      </a:cubicBezTo>
                      <a:cubicBezTo>
                        <a:pt x="244" y="346"/>
                        <a:pt x="162" y="578"/>
                        <a:pt x="132" y="722"/>
                      </a:cubicBezTo>
                      <a:cubicBezTo>
                        <a:pt x="102" y="866"/>
                        <a:pt x="84" y="896"/>
                        <a:pt x="72" y="1094"/>
                      </a:cubicBezTo>
                      <a:cubicBezTo>
                        <a:pt x="60" y="1292"/>
                        <a:pt x="62" y="1740"/>
                        <a:pt x="60" y="1910"/>
                      </a:cubicBezTo>
                    </a:path>
                  </a:pathLst>
                </a:custGeom>
                <a:grp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5" name="Freeform 12"/>
                <p:cNvSpPr>
                  <a:spLocks/>
                </p:cNvSpPr>
                <p:nvPr/>
              </p:nvSpPr>
              <p:spPr bwMode="auto">
                <a:xfrm flipH="1">
                  <a:off x="4543" y="2255"/>
                  <a:ext cx="209" cy="1420"/>
                </a:xfrm>
                <a:custGeom>
                  <a:avLst/>
                  <a:gdLst>
                    <a:gd name="T0" fmla="*/ 0 w 260"/>
                    <a:gd name="T1" fmla="*/ 1 h 1910"/>
                    <a:gd name="T2" fmla="*/ 2 w 260"/>
                    <a:gd name="T3" fmla="*/ 1 h 1910"/>
                    <a:gd name="T4" fmla="*/ 2 w 260"/>
                    <a:gd name="T5" fmla="*/ 1 h 1910"/>
                    <a:gd name="T6" fmla="*/ 2 w 260"/>
                    <a:gd name="T7" fmla="*/ 1 h 1910"/>
                    <a:gd name="T8" fmla="*/ 2 w 260"/>
                    <a:gd name="T9" fmla="*/ 1 h 1910"/>
                    <a:gd name="T10" fmla="*/ 2 w 260"/>
                    <a:gd name="T11" fmla="*/ 1 h 19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0"/>
                    <a:gd name="T19" fmla="*/ 0 h 1910"/>
                    <a:gd name="T20" fmla="*/ 260 w 260"/>
                    <a:gd name="T21" fmla="*/ 1910 h 19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0" h="1910">
                      <a:moveTo>
                        <a:pt x="0" y="74"/>
                      </a:moveTo>
                      <a:cubicBezTo>
                        <a:pt x="30" y="66"/>
                        <a:pt x="138" y="0"/>
                        <a:pt x="180" y="26"/>
                      </a:cubicBezTo>
                      <a:cubicBezTo>
                        <a:pt x="222" y="52"/>
                        <a:pt x="260" y="114"/>
                        <a:pt x="252" y="230"/>
                      </a:cubicBezTo>
                      <a:cubicBezTo>
                        <a:pt x="244" y="346"/>
                        <a:pt x="162" y="578"/>
                        <a:pt x="132" y="722"/>
                      </a:cubicBezTo>
                      <a:cubicBezTo>
                        <a:pt x="102" y="866"/>
                        <a:pt x="84" y="896"/>
                        <a:pt x="72" y="1094"/>
                      </a:cubicBezTo>
                      <a:cubicBezTo>
                        <a:pt x="60" y="1292"/>
                        <a:pt x="62" y="1740"/>
                        <a:pt x="60" y="1910"/>
                      </a:cubicBezTo>
                    </a:path>
                  </a:pathLst>
                </a:custGeom>
                <a:grp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56" name="Freeform 13"/>
                <p:cNvSpPr>
                  <a:spLocks/>
                </p:cNvSpPr>
                <p:nvPr/>
              </p:nvSpPr>
              <p:spPr bwMode="auto">
                <a:xfrm>
                  <a:off x="2751" y="1079"/>
                  <a:ext cx="1176" cy="1604"/>
                </a:xfrm>
                <a:custGeom>
                  <a:avLst/>
                  <a:gdLst>
                    <a:gd name="T0" fmla="*/ 2 w 1466"/>
                    <a:gd name="T1" fmla="*/ 24 h 1864"/>
                    <a:gd name="T2" fmla="*/ 2 w 1466"/>
                    <a:gd name="T3" fmla="*/ 28 h 1864"/>
                    <a:gd name="T4" fmla="*/ 2 w 1466"/>
                    <a:gd name="T5" fmla="*/ 34 h 1864"/>
                    <a:gd name="T6" fmla="*/ 2 w 1466"/>
                    <a:gd name="T7" fmla="*/ 33 h 1864"/>
                    <a:gd name="T8" fmla="*/ 2 w 1466"/>
                    <a:gd name="T9" fmla="*/ 35 h 1864"/>
                    <a:gd name="T10" fmla="*/ 2 w 1466"/>
                    <a:gd name="T11" fmla="*/ 40 h 1864"/>
                    <a:gd name="T12" fmla="*/ 2 w 1466"/>
                    <a:gd name="T13" fmla="*/ 39 h 1864"/>
                    <a:gd name="T14" fmla="*/ 2 w 1466"/>
                    <a:gd name="T15" fmla="*/ 44 h 1864"/>
                    <a:gd name="T16" fmla="*/ 2 w 1466"/>
                    <a:gd name="T17" fmla="*/ 38 h 1864"/>
                    <a:gd name="T18" fmla="*/ 2 w 1466"/>
                    <a:gd name="T19" fmla="*/ 34 h 1864"/>
                    <a:gd name="T20" fmla="*/ 3 w 1466"/>
                    <a:gd name="T21" fmla="*/ 29 h 1864"/>
                    <a:gd name="T22" fmla="*/ 4 w 1466"/>
                    <a:gd name="T23" fmla="*/ 33 h 1864"/>
                    <a:gd name="T24" fmla="*/ 5 w 1466"/>
                    <a:gd name="T25" fmla="*/ 38 h 1864"/>
                    <a:gd name="T26" fmla="*/ 5 w 1466"/>
                    <a:gd name="T27" fmla="*/ 44 h 1864"/>
                    <a:gd name="T28" fmla="*/ 6 w 1466"/>
                    <a:gd name="T29" fmla="*/ 42 h 1864"/>
                    <a:gd name="T30" fmla="*/ 5 w 1466"/>
                    <a:gd name="T31" fmla="*/ 40 h 1864"/>
                    <a:gd name="T32" fmla="*/ 6 w 1466"/>
                    <a:gd name="T33" fmla="*/ 38 h 1864"/>
                    <a:gd name="T34" fmla="*/ 6 w 1466"/>
                    <a:gd name="T35" fmla="*/ 36 h 1864"/>
                    <a:gd name="T36" fmla="*/ 6 w 1466"/>
                    <a:gd name="T37" fmla="*/ 34 h 1864"/>
                    <a:gd name="T38" fmla="*/ 5 w 1466"/>
                    <a:gd name="T39" fmla="*/ 35 h 1864"/>
                    <a:gd name="T40" fmla="*/ 4 w 1466"/>
                    <a:gd name="T41" fmla="*/ 31 h 1864"/>
                    <a:gd name="T42" fmla="*/ 3 w 1466"/>
                    <a:gd name="T43" fmla="*/ 25 h 1864"/>
                    <a:gd name="T44" fmla="*/ 3 w 1466"/>
                    <a:gd name="T45" fmla="*/ 19 h 1864"/>
                    <a:gd name="T46" fmla="*/ 3 w 1466"/>
                    <a:gd name="T47" fmla="*/ 9 h 1864"/>
                    <a:gd name="T48" fmla="*/ 3 w 1466"/>
                    <a:gd name="T49" fmla="*/ 3 h 1864"/>
                    <a:gd name="T50" fmla="*/ 2 w 1466"/>
                    <a:gd name="T51" fmla="*/ 0 h 1864"/>
                    <a:gd name="T52" fmla="*/ 2 w 1466"/>
                    <a:gd name="T53" fmla="*/ 14 h 18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6"/>
                    <a:gd name="T82" fmla="*/ 0 h 1864"/>
                    <a:gd name="T83" fmla="*/ 1466 w 1466"/>
                    <a:gd name="T84" fmla="*/ 1864 h 18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6" h="1864">
                      <a:moveTo>
                        <a:pt x="544" y="1018"/>
                      </a:moveTo>
                      <a:cubicBezTo>
                        <a:pt x="544" y="1082"/>
                        <a:pt x="578" y="1048"/>
                        <a:pt x="482" y="1208"/>
                      </a:cubicBezTo>
                      <a:cubicBezTo>
                        <a:pt x="434" y="1344"/>
                        <a:pt x="418" y="1344"/>
                        <a:pt x="354" y="1472"/>
                      </a:cubicBezTo>
                      <a:cubicBezTo>
                        <a:pt x="325" y="1486"/>
                        <a:pt x="294" y="1398"/>
                        <a:pt x="137" y="1370"/>
                      </a:cubicBezTo>
                      <a:cubicBezTo>
                        <a:pt x="108" y="1445"/>
                        <a:pt x="98" y="1426"/>
                        <a:pt x="196" y="1510"/>
                      </a:cubicBezTo>
                      <a:cubicBezTo>
                        <a:pt x="0" y="1622"/>
                        <a:pt x="65" y="1684"/>
                        <a:pt x="78" y="1706"/>
                      </a:cubicBezTo>
                      <a:cubicBezTo>
                        <a:pt x="92" y="1728"/>
                        <a:pt x="250" y="1614"/>
                        <a:pt x="274" y="1640"/>
                      </a:cubicBezTo>
                      <a:cubicBezTo>
                        <a:pt x="142" y="1808"/>
                        <a:pt x="176" y="1789"/>
                        <a:pt x="225" y="1864"/>
                      </a:cubicBezTo>
                      <a:cubicBezTo>
                        <a:pt x="323" y="1762"/>
                        <a:pt x="394" y="1644"/>
                        <a:pt x="423" y="1602"/>
                      </a:cubicBezTo>
                      <a:cubicBezTo>
                        <a:pt x="423" y="1593"/>
                        <a:pt x="500" y="1482"/>
                        <a:pt x="529" y="1454"/>
                      </a:cubicBezTo>
                      <a:cubicBezTo>
                        <a:pt x="588" y="1328"/>
                        <a:pt x="640" y="1327"/>
                        <a:pt x="706" y="1277"/>
                      </a:cubicBezTo>
                      <a:cubicBezTo>
                        <a:pt x="765" y="1235"/>
                        <a:pt x="957" y="1406"/>
                        <a:pt x="935" y="1406"/>
                      </a:cubicBezTo>
                      <a:cubicBezTo>
                        <a:pt x="991" y="1476"/>
                        <a:pt x="1090" y="1524"/>
                        <a:pt x="1143" y="1593"/>
                      </a:cubicBezTo>
                      <a:cubicBezTo>
                        <a:pt x="1208" y="1664"/>
                        <a:pt x="1282" y="1803"/>
                        <a:pt x="1327" y="1835"/>
                      </a:cubicBezTo>
                      <a:cubicBezTo>
                        <a:pt x="1327" y="1857"/>
                        <a:pt x="1332" y="1760"/>
                        <a:pt x="1415" y="1779"/>
                      </a:cubicBezTo>
                      <a:cubicBezTo>
                        <a:pt x="1420" y="1742"/>
                        <a:pt x="1335" y="1686"/>
                        <a:pt x="1335" y="1695"/>
                      </a:cubicBezTo>
                      <a:cubicBezTo>
                        <a:pt x="1351" y="1686"/>
                        <a:pt x="1320" y="1579"/>
                        <a:pt x="1383" y="1602"/>
                      </a:cubicBezTo>
                      <a:cubicBezTo>
                        <a:pt x="1434" y="1586"/>
                        <a:pt x="1460" y="1566"/>
                        <a:pt x="1463" y="1537"/>
                      </a:cubicBezTo>
                      <a:cubicBezTo>
                        <a:pt x="1466" y="1508"/>
                        <a:pt x="1435" y="1430"/>
                        <a:pt x="1399" y="1425"/>
                      </a:cubicBezTo>
                      <a:cubicBezTo>
                        <a:pt x="1340" y="1383"/>
                        <a:pt x="1336" y="1562"/>
                        <a:pt x="1247" y="1509"/>
                      </a:cubicBezTo>
                      <a:cubicBezTo>
                        <a:pt x="1203" y="1481"/>
                        <a:pt x="1079" y="1323"/>
                        <a:pt x="1079" y="1323"/>
                      </a:cubicBezTo>
                      <a:cubicBezTo>
                        <a:pt x="1072" y="1302"/>
                        <a:pt x="898" y="1156"/>
                        <a:pt x="818" y="1072"/>
                      </a:cubicBezTo>
                      <a:cubicBezTo>
                        <a:pt x="778" y="940"/>
                        <a:pt x="773" y="916"/>
                        <a:pt x="762" y="832"/>
                      </a:cubicBezTo>
                      <a:cubicBezTo>
                        <a:pt x="753" y="717"/>
                        <a:pt x="763" y="516"/>
                        <a:pt x="762" y="382"/>
                      </a:cubicBezTo>
                      <a:cubicBezTo>
                        <a:pt x="762" y="447"/>
                        <a:pt x="779" y="214"/>
                        <a:pt x="759" y="28"/>
                      </a:cubicBezTo>
                      <a:cubicBezTo>
                        <a:pt x="688" y="46"/>
                        <a:pt x="562" y="19"/>
                        <a:pt x="544" y="0"/>
                      </a:cubicBezTo>
                      <a:cubicBezTo>
                        <a:pt x="559" y="28"/>
                        <a:pt x="544" y="461"/>
                        <a:pt x="544" y="582"/>
                      </a:cubicBezTo>
                    </a:path>
                  </a:pathLst>
                </a:custGeom>
                <a:grp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 dirty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3630" name="Freeform 14"/>
              <p:cNvSpPr>
                <a:spLocks/>
              </p:cNvSpPr>
              <p:nvPr/>
            </p:nvSpPr>
            <p:spPr bwMode="auto">
              <a:xfrm>
                <a:off x="2665" y="566"/>
                <a:ext cx="336" cy="1114"/>
              </a:xfrm>
              <a:custGeom>
                <a:avLst/>
                <a:gdLst>
                  <a:gd name="T0" fmla="*/ 289 w 336"/>
                  <a:gd name="T1" fmla="*/ 0 h 1114"/>
                  <a:gd name="T2" fmla="*/ 233 w 336"/>
                  <a:gd name="T3" fmla="*/ 118 h 1114"/>
                  <a:gd name="T4" fmla="*/ 214 w 336"/>
                  <a:gd name="T5" fmla="*/ 149 h 1114"/>
                  <a:gd name="T6" fmla="*/ 184 w 336"/>
                  <a:gd name="T7" fmla="*/ 180 h 1114"/>
                  <a:gd name="T8" fmla="*/ 174 w 336"/>
                  <a:gd name="T9" fmla="*/ 212 h 1114"/>
                  <a:gd name="T10" fmla="*/ 155 w 336"/>
                  <a:gd name="T11" fmla="*/ 243 h 1114"/>
                  <a:gd name="T12" fmla="*/ 145 w 336"/>
                  <a:gd name="T13" fmla="*/ 285 h 1114"/>
                  <a:gd name="T14" fmla="*/ 126 w 336"/>
                  <a:gd name="T15" fmla="*/ 316 h 1114"/>
                  <a:gd name="T16" fmla="*/ 107 w 336"/>
                  <a:gd name="T17" fmla="*/ 347 h 1114"/>
                  <a:gd name="T18" fmla="*/ 88 w 336"/>
                  <a:gd name="T19" fmla="*/ 378 h 1114"/>
                  <a:gd name="T20" fmla="*/ 58 w 336"/>
                  <a:gd name="T21" fmla="*/ 410 h 1114"/>
                  <a:gd name="T22" fmla="*/ 38 w 336"/>
                  <a:gd name="T23" fmla="*/ 441 h 1114"/>
                  <a:gd name="T24" fmla="*/ 10 w 336"/>
                  <a:gd name="T25" fmla="*/ 472 h 1114"/>
                  <a:gd name="T26" fmla="*/ 0 w 336"/>
                  <a:gd name="T27" fmla="*/ 514 h 1114"/>
                  <a:gd name="T28" fmla="*/ 29 w 336"/>
                  <a:gd name="T29" fmla="*/ 514 h 1114"/>
                  <a:gd name="T30" fmla="*/ 58 w 336"/>
                  <a:gd name="T31" fmla="*/ 524 h 1114"/>
                  <a:gd name="T32" fmla="*/ 88 w 336"/>
                  <a:gd name="T33" fmla="*/ 535 h 1114"/>
                  <a:gd name="T34" fmla="*/ 116 w 336"/>
                  <a:gd name="T35" fmla="*/ 535 h 1114"/>
                  <a:gd name="T36" fmla="*/ 145 w 336"/>
                  <a:gd name="T37" fmla="*/ 535 h 1114"/>
                  <a:gd name="T38" fmla="*/ 164 w 336"/>
                  <a:gd name="T39" fmla="*/ 576 h 1114"/>
                  <a:gd name="T40" fmla="*/ 164 w 336"/>
                  <a:gd name="T41" fmla="*/ 608 h 1114"/>
                  <a:gd name="T42" fmla="*/ 164 w 336"/>
                  <a:gd name="T43" fmla="*/ 639 h 1114"/>
                  <a:gd name="T44" fmla="*/ 193 w 336"/>
                  <a:gd name="T45" fmla="*/ 660 h 1114"/>
                  <a:gd name="T46" fmla="*/ 223 w 336"/>
                  <a:gd name="T47" fmla="*/ 660 h 1114"/>
                  <a:gd name="T48" fmla="*/ 252 w 336"/>
                  <a:gd name="T49" fmla="*/ 660 h 1114"/>
                  <a:gd name="T50" fmla="*/ 281 w 336"/>
                  <a:gd name="T51" fmla="*/ 660 h 1114"/>
                  <a:gd name="T52" fmla="*/ 310 w 336"/>
                  <a:gd name="T53" fmla="*/ 660 h 1114"/>
                  <a:gd name="T54" fmla="*/ 319 w 336"/>
                  <a:gd name="T55" fmla="*/ 691 h 1114"/>
                  <a:gd name="T56" fmla="*/ 290 w 336"/>
                  <a:gd name="T57" fmla="*/ 701 h 1114"/>
                  <a:gd name="T58" fmla="*/ 262 w 336"/>
                  <a:gd name="T59" fmla="*/ 712 h 1114"/>
                  <a:gd name="T60" fmla="*/ 233 w 336"/>
                  <a:gd name="T61" fmla="*/ 712 h 1114"/>
                  <a:gd name="T62" fmla="*/ 204 w 336"/>
                  <a:gd name="T63" fmla="*/ 712 h 1114"/>
                  <a:gd name="T64" fmla="*/ 174 w 336"/>
                  <a:gd name="T65" fmla="*/ 722 h 1114"/>
                  <a:gd name="T66" fmla="*/ 164 w 336"/>
                  <a:gd name="T67" fmla="*/ 754 h 1114"/>
                  <a:gd name="T68" fmla="*/ 164 w 336"/>
                  <a:gd name="T69" fmla="*/ 785 h 1114"/>
                  <a:gd name="T70" fmla="*/ 193 w 336"/>
                  <a:gd name="T71" fmla="*/ 806 h 1114"/>
                  <a:gd name="T72" fmla="*/ 174 w 336"/>
                  <a:gd name="T73" fmla="*/ 837 h 1114"/>
                  <a:gd name="T74" fmla="*/ 155 w 336"/>
                  <a:gd name="T75" fmla="*/ 868 h 1114"/>
                  <a:gd name="T76" fmla="*/ 145 w 336"/>
                  <a:gd name="T77" fmla="*/ 899 h 1114"/>
                  <a:gd name="T78" fmla="*/ 164 w 336"/>
                  <a:gd name="T79" fmla="*/ 931 h 1114"/>
                  <a:gd name="T80" fmla="*/ 193 w 336"/>
                  <a:gd name="T81" fmla="*/ 931 h 1114"/>
                  <a:gd name="T82" fmla="*/ 223 w 336"/>
                  <a:gd name="T83" fmla="*/ 941 h 1114"/>
                  <a:gd name="T84" fmla="*/ 252 w 336"/>
                  <a:gd name="T85" fmla="*/ 941 h 1114"/>
                  <a:gd name="T86" fmla="*/ 281 w 336"/>
                  <a:gd name="T87" fmla="*/ 952 h 1114"/>
                  <a:gd name="T88" fmla="*/ 310 w 336"/>
                  <a:gd name="T89" fmla="*/ 952 h 1114"/>
                  <a:gd name="T90" fmla="*/ 330 w 336"/>
                  <a:gd name="T91" fmla="*/ 1006 h 1114"/>
                  <a:gd name="T92" fmla="*/ 336 w 336"/>
                  <a:gd name="T93" fmla="*/ 1114 h 11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114"/>
                  <a:gd name="T143" fmla="*/ 336 w 336"/>
                  <a:gd name="T144" fmla="*/ 1114 h 11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114">
                    <a:moveTo>
                      <a:pt x="289" y="0"/>
                    </a:moveTo>
                    <a:lnTo>
                      <a:pt x="233" y="118"/>
                    </a:lnTo>
                    <a:lnTo>
                      <a:pt x="214" y="149"/>
                    </a:lnTo>
                    <a:lnTo>
                      <a:pt x="184" y="180"/>
                    </a:lnTo>
                    <a:lnTo>
                      <a:pt x="174" y="212"/>
                    </a:lnTo>
                    <a:lnTo>
                      <a:pt x="155" y="243"/>
                    </a:lnTo>
                    <a:lnTo>
                      <a:pt x="145" y="285"/>
                    </a:lnTo>
                    <a:lnTo>
                      <a:pt x="126" y="316"/>
                    </a:lnTo>
                    <a:lnTo>
                      <a:pt x="107" y="347"/>
                    </a:lnTo>
                    <a:lnTo>
                      <a:pt x="88" y="378"/>
                    </a:lnTo>
                    <a:lnTo>
                      <a:pt x="58" y="410"/>
                    </a:lnTo>
                    <a:lnTo>
                      <a:pt x="38" y="441"/>
                    </a:lnTo>
                    <a:lnTo>
                      <a:pt x="10" y="472"/>
                    </a:lnTo>
                    <a:lnTo>
                      <a:pt x="0" y="514"/>
                    </a:lnTo>
                    <a:lnTo>
                      <a:pt x="29" y="514"/>
                    </a:lnTo>
                    <a:lnTo>
                      <a:pt x="58" y="524"/>
                    </a:lnTo>
                    <a:lnTo>
                      <a:pt x="88" y="535"/>
                    </a:lnTo>
                    <a:lnTo>
                      <a:pt x="116" y="535"/>
                    </a:lnTo>
                    <a:lnTo>
                      <a:pt x="145" y="535"/>
                    </a:lnTo>
                    <a:lnTo>
                      <a:pt x="164" y="576"/>
                    </a:lnTo>
                    <a:lnTo>
                      <a:pt x="164" y="608"/>
                    </a:lnTo>
                    <a:lnTo>
                      <a:pt x="164" y="639"/>
                    </a:lnTo>
                    <a:lnTo>
                      <a:pt x="193" y="660"/>
                    </a:lnTo>
                    <a:lnTo>
                      <a:pt x="223" y="660"/>
                    </a:lnTo>
                    <a:lnTo>
                      <a:pt x="252" y="660"/>
                    </a:lnTo>
                    <a:lnTo>
                      <a:pt x="281" y="660"/>
                    </a:lnTo>
                    <a:lnTo>
                      <a:pt x="310" y="660"/>
                    </a:lnTo>
                    <a:lnTo>
                      <a:pt x="319" y="691"/>
                    </a:lnTo>
                    <a:lnTo>
                      <a:pt x="290" y="701"/>
                    </a:lnTo>
                    <a:lnTo>
                      <a:pt x="262" y="712"/>
                    </a:lnTo>
                    <a:lnTo>
                      <a:pt x="233" y="712"/>
                    </a:lnTo>
                    <a:lnTo>
                      <a:pt x="204" y="712"/>
                    </a:lnTo>
                    <a:lnTo>
                      <a:pt x="174" y="722"/>
                    </a:lnTo>
                    <a:lnTo>
                      <a:pt x="164" y="754"/>
                    </a:lnTo>
                    <a:lnTo>
                      <a:pt x="164" y="785"/>
                    </a:lnTo>
                    <a:lnTo>
                      <a:pt x="193" y="806"/>
                    </a:lnTo>
                    <a:lnTo>
                      <a:pt x="174" y="837"/>
                    </a:lnTo>
                    <a:lnTo>
                      <a:pt x="155" y="868"/>
                    </a:lnTo>
                    <a:lnTo>
                      <a:pt x="145" y="899"/>
                    </a:lnTo>
                    <a:lnTo>
                      <a:pt x="164" y="931"/>
                    </a:lnTo>
                    <a:lnTo>
                      <a:pt x="193" y="931"/>
                    </a:lnTo>
                    <a:lnTo>
                      <a:pt x="223" y="941"/>
                    </a:lnTo>
                    <a:lnTo>
                      <a:pt x="252" y="941"/>
                    </a:lnTo>
                    <a:lnTo>
                      <a:pt x="281" y="952"/>
                    </a:lnTo>
                    <a:lnTo>
                      <a:pt x="310" y="952"/>
                    </a:lnTo>
                    <a:lnTo>
                      <a:pt x="330" y="1006"/>
                    </a:lnTo>
                    <a:lnTo>
                      <a:pt x="336" y="1114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1" name="Arc 15"/>
              <p:cNvSpPr>
                <a:spLocks/>
              </p:cNvSpPr>
              <p:nvPr/>
            </p:nvSpPr>
            <p:spPr bwMode="auto">
              <a:xfrm>
                <a:off x="2803" y="915"/>
                <a:ext cx="528" cy="717"/>
              </a:xfrm>
              <a:custGeom>
                <a:avLst/>
                <a:gdLst>
                  <a:gd name="T0" fmla="*/ 0 w 21600"/>
                  <a:gd name="T1" fmla="*/ 0 h 23698"/>
                  <a:gd name="T2" fmla="*/ 0 w 21600"/>
                  <a:gd name="T3" fmla="*/ 0 h 23698"/>
                  <a:gd name="T4" fmla="*/ 0 w 21600"/>
                  <a:gd name="T5" fmla="*/ 0 h 236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698"/>
                  <a:gd name="T11" fmla="*/ 21600 w 21600"/>
                  <a:gd name="T12" fmla="*/ 23698 h 236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69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300"/>
                      <a:pt x="21565" y="23000"/>
                      <a:pt x="21497" y="23697"/>
                    </a:cubicBezTo>
                  </a:path>
                  <a:path w="21600" h="2369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300"/>
                      <a:pt x="21565" y="23000"/>
                      <a:pt x="21497" y="236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2" name="Arc 16"/>
              <p:cNvSpPr>
                <a:spLocks/>
              </p:cNvSpPr>
              <p:nvPr/>
            </p:nvSpPr>
            <p:spPr bwMode="auto">
              <a:xfrm>
                <a:off x="2851" y="1351"/>
                <a:ext cx="351" cy="329"/>
              </a:xfrm>
              <a:custGeom>
                <a:avLst/>
                <a:gdLst>
                  <a:gd name="T0" fmla="*/ 0 w 21600"/>
                  <a:gd name="T1" fmla="*/ 0 h 24158"/>
                  <a:gd name="T2" fmla="*/ 0 w 21600"/>
                  <a:gd name="T3" fmla="*/ 0 h 24158"/>
                  <a:gd name="T4" fmla="*/ 0 w 21600"/>
                  <a:gd name="T5" fmla="*/ 0 h 241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158"/>
                  <a:gd name="T11" fmla="*/ 21600 w 21600"/>
                  <a:gd name="T12" fmla="*/ 24158 h 241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15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454"/>
                      <a:pt x="21549" y="23309"/>
                      <a:pt x="21447" y="24157"/>
                    </a:cubicBezTo>
                  </a:path>
                  <a:path w="21600" h="2415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454"/>
                      <a:pt x="21549" y="23309"/>
                      <a:pt x="21447" y="241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3" name="Freeform 17"/>
              <p:cNvSpPr>
                <a:spLocks/>
              </p:cNvSpPr>
              <p:nvPr/>
            </p:nvSpPr>
            <p:spPr bwMode="auto">
              <a:xfrm>
                <a:off x="3600" y="904"/>
                <a:ext cx="109" cy="261"/>
              </a:xfrm>
              <a:custGeom>
                <a:avLst/>
                <a:gdLst>
                  <a:gd name="T0" fmla="*/ 0 w 109"/>
                  <a:gd name="T1" fmla="*/ 47 h 261"/>
                  <a:gd name="T2" fmla="*/ 18 w 109"/>
                  <a:gd name="T3" fmla="*/ 52 h 261"/>
                  <a:gd name="T4" fmla="*/ 22 w 109"/>
                  <a:gd name="T5" fmla="*/ 36 h 261"/>
                  <a:gd name="T6" fmla="*/ 36 w 109"/>
                  <a:gd name="T7" fmla="*/ 31 h 261"/>
                  <a:gd name="T8" fmla="*/ 49 w 109"/>
                  <a:gd name="T9" fmla="*/ 21 h 261"/>
                  <a:gd name="T10" fmla="*/ 54 w 109"/>
                  <a:gd name="T11" fmla="*/ 5 h 261"/>
                  <a:gd name="T12" fmla="*/ 67 w 109"/>
                  <a:gd name="T13" fmla="*/ 5 h 261"/>
                  <a:gd name="T14" fmla="*/ 81 w 109"/>
                  <a:gd name="T15" fmla="*/ 0 h 261"/>
                  <a:gd name="T16" fmla="*/ 85 w 109"/>
                  <a:gd name="T17" fmla="*/ 16 h 261"/>
                  <a:gd name="T18" fmla="*/ 99 w 109"/>
                  <a:gd name="T19" fmla="*/ 26 h 261"/>
                  <a:gd name="T20" fmla="*/ 103 w 109"/>
                  <a:gd name="T21" fmla="*/ 42 h 261"/>
                  <a:gd name="T22" fmla="*/ 108 w 109"/>
                  <a:gd name="T23" fmla="*/ 57 h 261"/>
                  <a:gd name="T24" fmla="*/ 108 w 109"/>
                  <a:gd name="T25" fmla="*/ 73 h 261"/>
                  <a:gd name="T26" fmla="*/ 108 w 109"/>
                  <a:gd name="T27" fmla="*/ 88 h 261"/>
                  <a:gd name="T28" fmla="*/ 108 w 109"/>
                  <a:gd name="T29" fmla="*/ 104 h 261"/>
                  <a:gd name="T30" fmla="*/ 108 w 109"/>
                  <a:gd name="T31" fmla="*/ 125 h 261"/>
                  <a:gd name="T32" fmla="*/ 108 w 109"/>
                  <a:gd name="T33" fmla="*/ 140 h 261"/>
                  <a:gd name="T34" fmla="*/ 108 w 109"/>
                  <a:gd name="T35" fmla="*/ 156 h 261"/>
                  <a:gd name="T36" fmla="*/ 108 w 109"/>
                  <a:gd name="T37" fmla="*/ 172 h 261"/>
                  <a:gd name="T38" fmla="*/ 108 w 109"/>
                  <a:gd name="T39" fmla="*/ 187 h 261"/>
                  <a:gd name="T40" fmla="*/ 103 w 109"/>
                  <a:gd name="T41" fmla="*/ 203 h 261"/>
                  <a:gd name="T42" fmla="*/ 103 w 109"/>
                  <a:gd name="T43" fmla="*/ 218 h 261"/>
                  <a:gd name="T44" fmla="*/ 90 w 109"/>
                  <a:gd name="T45" fmla="*/ 229 h 261"/>
                  <a:gd name="T46" fmla="*/ 90 w 109"/>
                  <a:gd name="T47" fmla="*/ 244 h 261"/>
                  <a:gd name="T48" fmla="*/ 76 w 109"/>
                  <a:gd name="T49" fmla="*/ 255 h 261"/>
                  <a:gd name="T50" fmla="*/ 63 w 109"/>
                  <a:gd name="T51" fmla="*/ 255 h 261"/>
                  <a:gd name="T52" fmla="*/ 49 w 109"/>
                  <a:gd name="T53" fmla="*/ 260 h 261"/>
                  <a:gd name="T54" fmla="*/ 36 w 109"/>
                  <a:gd name="T55" fmla="*/ 260 h 261"/>
                  <a:gd name="T56" fmla="*/ 31 w 109"/>
                  <a:gd name="T57" fmla="*/ 244 h 261"/>
                  <a:gd name="T58" fmla="*/ 27 w 109"/>
                  <a:gd name="T59" fmla="*/ 229 h 261"/>
                  <a:gd name="T60" fmla="*/ 13 w 109"/>
                  <a:gd name="T61" fmla="*/ 229 h 261"/>
                  <a:gd name="T62" fmla="*/ 0 w 109"/>
                  <a:gd name="T63" fmla="*/ 229 h 2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"/>
                  <a:gd name="T97" fmla="*/ 0 h 261"/>
                  <a:gd name="T98" fmla="*/ 109 w 109"/>
                  <a:gd name="T99" fmla="*/ 261 h 2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" h="261">
                    <a:moveTo>
                      <a:pt x="0" y="47"/>
                    </a:moveTo>
                    <a:lnTo>
                      <a:pt x="18" y="52"/>
                    </a:lnTo>
                    <a:lnTo>
                      <a:pt x="22" y="36"/>
                    </a:lnTo>
                    <a:lnTo>
                      <a:pt x="36" y="31"/>
                    </a:lnTo>
                    <a:lnTo>
                      <a:pt x="49" y="21"/>
                    </a:lnTo>
                    <a:lnTo>
                      <a:pt x="54" y="5"/>
                    </a:lnTo>
                    <a:lnTo>
                      <a:pt x="67" y="5"/>
                    </a:lnTo>
                    <a:lnTo>
                      <a:pt x="81" y="0"/>
                    </a:lnTo>
                    <a:lnTo>
                      <a:pt x="85" y="16"/>
                    </a:lnTo>
                    <a:lnTo>
                      <a:pt x="99" y="26"/>
                    </a:lnTo>
                    <a:lnTo>
                      <a:pt x="103" y="42"/>
                    </a:lnTo>
                    <a:lnTo>
                      <a:pt x="108" y="57"/>
                    </a:lnTo>
                    <a:lnTo>
                      <a:pt x="108" y="73"/>
                    </a:lnTo>
                    <a:lnTo>
                      <a:pt x="108" y="88"/>
                    </a:lnTo>
                    <a:lnTo>
                      <a:pt x="108" y="104"/>
                    </a:lnTo>
                    <a:lnTo>
                      <a:pt x="108" y="125"/>
                    </a:lnTo>
                    <a:lnTo>
                      <a:pt x="108" y="140"/>
                    </a:lnTo>
                    <a:lnTo>
                      <a:pt x="108" y="156"/>
                    </a:lnTo>
                    <a:lnTo>
                      <a:pt x="108" y="172"/>
                    </a:lnTo>
                    <a:lnTo>
                      <a:pt x="108" y="187"/>
                    </a:lnTo>
                    <a:lnTo>
                      <a:pt x="103" y="203"/>
                    </a:lnTo>
                    <a:lnTo>
                      <a:pt x="103" y="218"/>
                    </a:lnTo>
                    <a:lnTo>
                      <a:pt x="90" y="229"/>
                    </a:lnTo>
                    <a:lnTo>
                      <a:pt x="90" y="244"/>
                    </a:lnTo>
                    <a:lnTo>
                      <a:pt x="76" y="255"/>
                    </a:lnTo>
                    <a:lnTo>
                      <a:pt x="63" y="255"/>
                    </a:lnTo>
                    <a:lnTo>
                      <a:pt x="49" y="260"/>
                    </a:lnTo>
                    <a:lnTo>
                      <a:pt x="36" y="260"/>
                    </a:lnTo>
                    <a:lnTo>
                      <a:pt x="31" y="244"/>
                    </a:lnTo>
                    <a:lnTo>
                      <a:pt x="27" y="229"/>
                    </a:lnTo>
                    <a:lnTo>
                      <a:pt x="13" y="229"/>
                    </a:lnTo>
                    <a:lnTo>
                      <a:pt x="0" y="229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4" name="Freeform 18"/>
              <p:cNvSpPr>
                <a:spLocks/>
              </p:cNvSpPr>
              <p:nvPr/>
            </p:nvSpPr>
            <p:spPr bwMode="auto">
              <a:xfrm>
                <a:off x="2953" y="480"/>
                <a:ext cx="424" cy="285"/>
              </a:xfrm>
              <a:custGeom>
                <a:avLst/>
                <a:gdLst>
                  <a:gd name="T0" fmla="*/ 0 w 424"/>
                  <a:gd name="T1" fmla="*/ 84 h 285"/>
                  <a:gd name="T2" fmla="*/ 18 w 424"/>
                  <a:gd name="T3" fmla="*/ 52 h 285"/>
                  <a:gd name="T4" fmla="*/ 49 w 424"/>
                  <a:gd name="T5" fmla="*/ 32 h 285"/>
                  <a:gd name="T6" fmla="*/ 81 w 424"/>
                  <a:gd name="T7" fmla="*/ 12 h 285"/>
                  <a:gd name="T8" fmla="*/ 108 w 424"/>
                  <a:gd name="T9" fmla="*/ 0 h 285"/>
                  <a:gd name="T10" fmla="*/ 144 w 424"/>
                  <a:gd name="T11" fmla="*/ 0 h 285"/>
                  <a:gd name="T12" fmla="*/ 184 w 424"/>
                  <a:gd name="T13" fmla="*/ 0 h 285"/>
                  <a:gd name="T14" fmla="*/ 225 w 424"/>
                  <a:gd name="T15" fmla="*/ 4 h 285"/>
                  <a:gd name="T16" fmla="*/ 270 w 424"/>
                  <a:gd name="T17" fmla="*/ 16 h 285"/>
                  <a:gd name="T18" fmla="*/ 310 w 424"/>
                  <a:gd name="T19" fmla="*/ 28 h 285"/>
                  <a:gd name="T20" fmla="*/ 342 w 424"/>
                  <a:gd name="T21" fmla="*/ 32 h 285"/>
                  <a:gd name="T22" fmla="*/ 378 w 424"/>
                  <a:gd name="T23" fmla="*/ 48 h 285"/>
                  <a:gd name="T24" fmla="*/ 400 w 424"/>
                  <a:gd name="T25" fmla="*/ 64 h 285"/>
                  <a:gd name="T26" fmla="*/ 405 w 424"/>
                  <a:gd name="T27" fmla="*/ 88 h 285"/>
                  <a:gd name="T28" fmla="*/ 405 w 424"/>
                  <a:gd name="T29" fmla="*/ 116 h 285"/>
                  <a:gd name="T30" fmla="*/ 405 w 424"/>
                  <a:gd name="T31" fmla="*/ 144 h 285"/>
                  <a:gd name="T32" fmla="*/ 405 w 424"/>
                  <a:gd name="T33" fmla="*/ 168 h 285"/>
                  <a:gd name="T34" fmla="*/ 414 w 424"/>
                  <a:gd name="T35" fmla="*/ 192 h 285"/>
                  <a:gd name="T36" fmla="*/ 414 w 424"/>
                  <a:gd name="T37" fmla="*/ 228 h 285"/>
                  <a:gd name="T38" fmla="*/ 423 w 424"/>
                  <a:gd name="T39" fmla="*/ 260 h 285"/>
                  <a:gd name="T40" fmla="*/ 409 w 424"/>
                  <a:gd name="T41" fmla="*/ 276 h 285"/>
                  <a:gd name="T42" fmla="*/ 382 w 424"/>
                  <a:gd name="T43" fmla="*/ 284 h 285"/>
                  <a:gd name="T44" fmla="*/ 355 w 424"/>
                  <a:gd name="T45" fmla="*/ 284 h 285"/>
                  <a:gd name="T46" fmla="*/ 328 w 424"/>
                  <a:gd name="T47" fmla="*/ 284 h 285"/>
                  <a:gd name="T48" fmla="*/ 297 w 424"/>
                  <a:gd name="T49" fmla="*/ 284 h 285"/>
                  <a:gd name="T50" fmla="*/ 283 w 424"/>
                  <a:gd name="T51" fmla="*/ 264 h 285"/>
                  <a:gd name="T52" fmla="*/ 274 w 424"/>
                  <a:gd name="T53" fmla="*/ 240 h 285"/>
                  <a:gd name="T54" fmla="*/ 274 w 424"/>
                  <a:gd name="T55" fmla="*/ 216 h 285"/>
                  <a:gd name="T56" fmla="*/ 261 w 424"/>
                  <a:gd name="T57" fmla="*/ 188 h 285"/>
                  <a:gd name="T58" fmla="*/ 238 w 424"/>
                  <a:gd name="T59" fmla="*/ 172 h 285"/>
                  <a:gd name="T60" fmla="*/ 211 w 424"/>
                  <a:gd name="T61" fmla="*/ 168 h 285"/>
                  <a:gd name="T62" fmla="*/ 184 w 424"/>
                  <a:gd name="T63" fmla="*/ 168 h 285"/>
                  <a:gd name="T64" fmla="*/ 144 w 424"/>
                  <a:gd name="T65" fmla="*/ 168 h 285"/>
                  <a:gd name="T66" fmla="*/ 117 w 424"/>
                  <a:gd name="T67" fmla="*/ 164 h 285"/>
                  <a:gd name="T68" fmla="*/ 90 w 424"/>
                  <a:gd name="T69" fmla="*/ 156 h 285"/>
                  <a:gd name="T70" fmla="*/ 63 w 424"/>
                  <a:gd name="T71" fmla="*/ 148 h 285"/>
                  <a:gd name="T72" fmla="*/ 36 w 424"/>
                  <a:gd name="T73" fmla="*/ 132 h 285"/>
                  <a:gd name="T74" fmla="*/ 9 w 424"/>
                  <a:gd name="T75" fmla="*/ 112 h 285"/>
                  <a:gd name="T76" fmla="*/ 4 w 424"/>
                  <a:gd name="T77" fmla="*/ 88 h 2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4"/>
                  <a:gd name="T118" fmla="*/ 0 h 285"/>
                  <a:gd name="T119" fmla="*/ 424 w 424"/>
                  <a:gd name="T120" fmla="*/ 285 h 2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4" h="285">
                    <a:moveTo>
                      <a:pt x="13" y="88"/>
                    </a:moveTo>
                    <a:lnTo>
                      <a:pt x="0" y="84"/>
                    </a:lnTo>
                    <a:lnTo>
                      <a:pt x="4" y="72"/>
                    </a:lnTo>
                    <a:lnTo>
                      <a:pt x="18" y="52"/>
                    </a:lnTo>
                    <a:lnTo>
                      <a:pt x="31" y="44"/>
                    </a:lnTo>
                    <a:lnTo>
                      <a:pt x="49" y="32"/>
                    </a:lnTo>
                    <a:lnTo>
                      <a:pt x="63" y="24"/>
                    </a:lnTo>
                    <a:lnTo>
                      <a:pt x="81" y="12"/>
                    </a:lnTo>
                    <a:lnTo>
                      <a:pt x="94" y="4"/>
                    </a:lnTo>
                    <a:lnTo>
                      <a:pt x="108" y="0"/>
                    </a:lnTo>
                    <a:lnTo>
                      <a:pt x="121" y="0"/>
                    </a:lnTo>
                    <a:lnTo>
                      <a:pt x="144" y="0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98" y="0"/>
                    </a:lnTo>
                    <a:lnTo>
                      <a:pt x="225" y="4"/>
                    </a:lnTo>
                    <a:lnTo>
                      <a:pt x="243" y="8"/>
                    </a:lnTo>
                    <a:lnTo>
                      <a:pt x="270" y="16"/>
                    </a:lnTo>
                    <a:lnTo>
                      <a:pt x="283" y="20"/>
                    </a:lnTo>
                    <a:lnTo>
                      <a:pt x="310" y="28"/>
                    </a:lnTo>
                    <a:lnTo>
                      <a:pt x="328" y="28"/>
                    </a:lnTo>
                    <a:lnTo>
                      <a:pt x="342" y="32"/>
                    </a:lnTo>
                    <a:lnTo>
                      <a:pt x="364" y="40"/>
                    </a:lnTo>
                    <a:lnTo>
                      <a:pt x="378" y="48"/>
                    </a:lnTo>
                    <a:lnTo>
                      <a:pt x="391" y="52"/>
                    </a:lnTo>
                    <a:lnTo>
                      <a:pt x="400" y="64"/>
                    </a:lnTo>
                    <a:lnTo>
                      <a:pt x="405" y="76"/>
                    </a:lnTo>
                    <a:lnTo>
                      <a:pt x="405" y="88"/>
                    </a:lnTo>
                    <a:lnTo>
                      <a:pt x="405" y="104"/>
                    </a:lnTo>
                    <a:lnTo>
                      <a:pt x="405" y="116"/>
                    </a:lnTo>
                    <a:lnTo>
                      <a:pt x="405" y="128"/>
                    </a:lnTo>
                    <a:lnTo>
                      <a:pt x="405" y="144"/>
                    </a:lnTo>
                    <a:lnTo>
                      <a:pt x="405" y="156"/>
                    </a:lnTo>
                    <a:lnTo>
                      <a:pt x="405" y="168"/>
                    </a:lnTo>
                    <a:lnTo>
                      <a:pt x="414" y="180"/>
                    </a:lnTo>
                    <a:lnTo>
                      <a:pt x="414" y="192"/>
                    </a:lnTo>
                    <a:lnTo>
                      <a:pt x="414" y="208"/>
                    </a:lnTo>
                    <a:lnTo>
                      <a:pt x="414" y="228"/>
                    </a:lnTo>
                    <a:lnTo>
                      <a:pt x="418" y="248"/>
                    </a:lnTo>
                    <a:lnTo>
                      <a:pt x="423" y="260"/>
                    </a:lnTo>
                    <a:lnTo>
                      <a:pt x="423" y="272"/>
                    </a:lnTo>
                    <a:lnTo>
                      <a:pt x="409" y="276"/>
                    </a:lnTo>
                    <a:lnTo>
                      <a:pt x="396" y="280"/>
                    </a:lnTo>
                    <a:lnTo>
                      <a:pt x="382" y="284"/>
                    </a:lnTo>
                    <a:lnTo>
                      <a:pt x="369" y="284"/>
                    </a:lnTo>
                    <a:lnTo>
                      <a:pt x="355" y="284"/>
                    </a:lnTo>
                    <a:lnTo>
                      <a:pt x="342" y="284"/>
                    </a:lnTo>
                    <a:lnTo>
                      <a:pt x="328" y="284"/>
                    </a:lnTo>
                    <a:lnTo>
                      <a:pt x="310" y="284"/>
                    </a:lnTo>
                    <a:lnTo>
                      <a:pt x="297" y="284"/>
                    </a:lnTo>
                    <a:lnTo>
                      <a:pt x="283" y="276"/>
                    </a:lnTo>
                    <a:lnTo>
                      <a:pt x="283" y="264"/>
                    </a:lnTo>
                    <a:lnTo>
                      <a:pt x="279" y="252"/>
                    </a:lnTo>
                    <a:lnTo>
                      <a:pt x="274" y="240"/>
                    </a:lnTo>
                    <a:lnTo>
                      <a:pt x="274" y="228"/>
                    </a:lnTo>
                    <a:lnTo>
                      <a:pt x="274" y="216"/>
                    </a:lnTo>
                    <a:lnTo>
                      <a:pt x="270" y="200"/>
                    </a:lnTo>
                    <a:lnTo>
                      <a:pt x="261" y="188"/>
                    </a:lnTo>
                    <a:lnTo>
                      <a:pt x="256" y="176"/>
                    </a:lnTo>
                    <a:lnTo>
                      <a:pt x="238" y="172"/>
                    </a:lnTo>
                    <a:lnTo>
                      <a:pt x="225" y="168"/>
                    </a:lnTo>
                    <a:lnTo>
                      <a:pt x="211" y="168"/>
                    </a:lnTo>
                    <a:lnTo>
                      <a:pt x="198" y="168"/>
                    </a:lnTo>
                    <a:lnTo>
                      <a:pt x="184" y="168"/>
                    </a:lnTo>
                    <a:lnTo>
                      <a:pt x="162" y="168"/>
                    </a:lnTo>
                    <a:lnTo>
                      <a:pt x="144" y="168"/>
                    </a:lnTo>
                    <a:lnTo>
                      <a:pt x="130" y="164"/>
                    </a:lnTo>
                    <a:lnTo>
                      <a:pt x="117" y="164"/>
                    </a:lnTo>
                    <a:lnTo>
                      <a:pt x="103" y="164"/>
                    </a:lnTo>
                    <a:lnTo>
                      <a:pt x="90" y="156"/>
                    </a:lnTo>
                    <a:lnTo>
                      <a:pt x="76" y="152"/>
                    </a:lnTo>
                    <a:lnTo>
                      <a:pt x="63" y="148"/>
                    </a:lnTo>
                    <a:lnTo>
                      <a:pt x="49" y="132"/>
                    </a:lnTo>
                    <a:lnTo>
                      <a:pt x="36" y="132"/>
                    </a:lnTo>
                    <a:lnTo>
                      <a:pt x="18" y="128"/>
                    </a:lnTo>
                    <a:lnTo>
                      <a:pt x="9" y="112"/>
                    </a:lnTo>
                    <a:lnTo>
                      <a:pt x="4" y="100"/>
                    </a:lnTo>
                    <a:lnTo>
                      <a:pt x="4" y="88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5" name="Freeform 19"/>
              <p:cNvSpPr>
                <a:spLocks/>
              </p:cNvSpPr>
              <p:nvPr/>
            </p:nvSpPr>
            <p:spPr bwMode="auto">
              <a:xfrm>
                <a:off x="3394" y="664"/>
                <a:ext cx="141" cy="161"/>
              </a:xfrm>
              <a:custGeom>
                <a:avLst/>
                <a:gdLst>
                  <a:gd name="T0" fmla="*/ 27 w 141"/>
                  <a:gd name="T1" fmla="*/ 0 h 161"/>
                  <a:gd name="T2" fmla="*/ 41 w 141"/>
                  <a:gd name="T3" fmla="*/ 0 h 161"/>
                  <a:gd name="T4" fmla="*/ 59 w 141"/>
                  <a:gd name="T5" fmla="*/ 8 h 161"/>
                  <a:gd name="T6" fmla="*/ 72 w 141"/>
                  <a:gd name="T7" fmla="*/ 16 h 161"/>
                  <a:gd name="T8" fmla="*/ 86 w 141"/>
                  <a:gd name="T9" fmla="*/ 20 h 161"/>
                  <a:gd name="T10" fmla="*/ 90 w 141"/>
                  <a:gd name="T11" fmla="*/ 32 h 161"/>
                  <a:gd name="T12" fmla="*/ 108 w 141"/>
                  <a:gd name="T13" fmla="*/ 40 h 161"/>
                  <a:gd name="T14" fmla="*/ 113 w 141"/>
                  <a:gd name="T15" fmla="*/ 52 h 161"/>
                  <a:gd name="T16" fmla="*/ 122 w 141"/>
                  <a:gd name="T17" fmla="*/ 64 h 161"/>
                  <a:gd name="T18" fmla="*/ 126 w 141"/>
                  <a:gd name="T19" fmla="*/ 76 h 161"/>
                  <a:gd name="T20" fmla="*/ 135 w 141"/>
                  <a:gd name="T21" fmla="*/ 88 h 161"/>
                  <a:gd name="T22" fmla="*/ 140 w 141"/>
                  <a:gd name="T23" fmla="*/ 100 h 161"/>
                  <a:gd name="T24" fmla="*/ 140 w 141"/>
                  <a:gd name="T25" fmla="*/ 116 h 161"/>
                  <a:gd name="T26" fmla="*/ 140 w 141"/>
                  <a:gd name="T27" fmla="*/ 128 h 161"/>
                  <a:gd name="T28" fmla="*/ 131 w 141"/>
                  <a:gd name="T29" fmla="*/ 140 h 161"/>
                  <a:gd name="T30" fmla="*/ 126 w 141"/>
                  <a:gd name="T31" fmla="*/ 152 h 161"/>
                  <a:gd name="T32" fmla="*/ 113 w 141"/>
                  <a:gd name="T33" fmla="*/ 160 h 161"/>
                  <a:gd name="T34" fmla="*/ 99 w 141"/>
                  <a:gd name="T35" fmla="*/ 160 h 161"/>
                  <a:gd name="T36" fmla="*/ 81 w 141"/>
                  <a:gd name="T37" fmla="*/ 160 h 161"/>
                  <a:gd name="T38" fmla="*/ 68 w 141"/>
                  <a:gd name="T39" fmla="*/ 160 h 161"/>
                  <a:gd name="T40" fmla="*/ 54 w 141"/>
                  <a:gd name="T41" fmla="*/ 160 h 161"/>
                  <a:gd name="T42" fmla="*/ 41 w 141"/>
                  <a:gd name="T43" fmla="*/ 156 h 161"/>
                  <a:gd name="T44" fmla="*/ 32 w 141"/>
                  <a:gd name="T45" fmla="*/ 144 h 161"/>
                  <a:gd name="T46" fmla="*/ 32 w 141"/>
                  <a:gd name="T47" fmla="*/ 132 h 161"/>
                  <a:gd name="T48" fmla="*/ 32 w 141"/>
                  <a:gd name="T49" fmla="*/ 120 h 161"/>
                  <a:gd name="T50" fmla="*/ 32 w 141"/>
                  <a:gd name="T51" fmla="*/ 108 h 161"/>
                  <a:gd name="T52" fmla="*/ 32 w 141"/>
                  <a:gd name="T53" fmla="*/ 92 h 161"/>
                  <a:gd name="T54" fmla="*/ 18 w 141"/>
                  <a:gd name="T55" fmla="*/ 80 h 161"/>
                  <a:gd name="T56" fmla="*/ 14 w 141"/>
                  <a:gd name="T57" fmla="*/ 68 h 161"/>
                  <a:gd name="T58" fmla="*/ 0 w 141"/>
                  <a:gd name="T59" fmla="*/ 56 h 161"/>
                  <a:gd name="T60" fmla="*/ 0 w 141"/>
                  <a:gd name="T61" fmla="*/ 44 h 161"/>
                  <a:gd name="T62" fmla="*/ 0 w 141"/>
                  <a:gd name="T63" fmla="*/ 32 h 161"/>
                  <a:gd name="T64" fmla="*/ 9 w 141"/>
                  <a:gd name="T65" fmla="*/ 20 h 161"/>
                  <a:gd name="T66" fmla="*/ 23 w 141"/>
                  <a:gd name="T67" fmla="*/ 12 h 161"/>
                  <a:gd name="T68" fmla="*/ 27 w 141"/>
                  <a:gd name="T69" fmla="*/ 0 h 1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"/>
                  <a:gd name="T106" fmla="*/ 0 h 161"/>
                  <a:gd name="T107" fmla="*/ 141 w 141"/>
                  <a:gd name="T108" fmla="*/ 161 h 1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" h="161">
                    <a:moveTo>
                      <a:pt x="27" y="0"/>
                    </a:moveTo>
                    <a:lnTo>
                      <a:pt x="41" y="0"/>
                    </a:lnTo>
                    <a:lnTo>
                      <a:pt x="59" y="8"/>
                    </a:lnTo>
                    <a:lnTo>
                      <a:pt x="72" y="16"/>
                    </a:lnTo>
                    <a:lnTo>
                      <a:pt x="86" y="20"/>
                    </a:lnTo>
                    <a:lnTo>
                      <a:pt x="90" y="32"/>
                    </a:lnTo>
                    <a:lnTo>
                      <a:pt x="108" y="40"/>
                    </a:lnTo>
                    <a:lnTo>
                      <a:pt x="113" y="52"/>
                    </a:lnTo>
                    <a:lnTo>
                      <a:pt x="122" y="64"/>
                    </a:lnTo>
                    <a:lnTo>
                      <a:pt x="126" y="76"/>
                    </a:lnTo>
                    <a:lnTo>
                      <a:pt x="135" y="88"/>
                    </a:lnTo>
                    <a:lnTo>
                      <a:pt x="140" y="100"/>
                    </a:lnTo>
                    <a:lnTo>
                      <a:pt x="140" y="116"/>
                    </a:lnTo>
                    <a:lnTo>
                      <a:pt x="140" y="128"/>
                    </a:lnTo>
                    <a:lnTo>
                      <a:pt x="131" y="140"/>
                    </a:lnTo>
                    <a:lnTo>
                      <a:pt x="126" y="152"/>
                    </a:lnTo>
                    <a:lnTo>
                      <a:pt x="113" y="160"/>
                    </a:lnTo>
                    <a:lnTo>
                      <a:pt x="99" y="160"/>
                    </a:lnTo>
                    <a:lnTo>
                      <a:pt x="81" y="160"/>
                    </a:lnTo>
                    <a:lnTo>
                      <a:pt x="68" y="160"/>
                    </a:lnTo>
                    <a:lnTo>
                      <a:pt x="54" y="160"/>
                    </a:lnTo>
                    <a:lnTo>
                      <a:pt x="41" y="156"/>
                    </a:lnTo>
                    <a:lnTo>
                      <a:pt x="32" y="144"/>
                    </a:lnTo>
                    <a:lnTo>
                      <a:pt x="32" y="132"/>
                    </a:lnTo>
                    <a:lnTo>
                      <a:pt x="32" y="120"/>
                    </a:lnTo>
                    <a:lnTo>
                      <a:pt x="32" y="108"/>
                    </a:lnTo>
                    <a:lnTo>
                      <a:pt x="32" y="92"/>
                    </a:lnTo>
                    <a:lnTo>
                      <a:pt x="18" y="80"/>
                    </a:lnTo>
                    <a:lnTo>
                      <a:pt x="14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9" y="20"/>
                    </a:lnTo>
                    <a:lnTo>
                      <a:pt x="23" y="12"/>
                    </a:lnTo>
                    <a:lnTo>
                      <a:pt x="27" y="0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6" name="Arc 20"/>
              <p:cNvSpPr>
                <a:spLocks/>
              </p:cNvSpPr>
              <p:nvPr/>
            </p:nvSpPr>
            <p:spPr bwMode="auto">
              <a:xfrm>
                <a:off x="3367" y="530"/>
                <a:ext cx="99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7" name="Freeform 21"/>
              <p:cNvSpPr>
                <a:spLocks/>
              </p:cNvSpPr>
              <p:nvPr/>
            </p:nvSpPr>
            <p:spPr bwMode="auto">
              <a:xfrm>
                <a:off x="3043" y="596"/>
                <a:ext cx="424" cy="233"/>
              </a:xfrm>
              <a:custGeom>
                <a:avLst/>
                <a:gdLst>
                  <a:gd name="T0" fmla="*/ 0 w 424"/>
                  <a:gd name="T1" fmla="*/ 20 h 233"/>
                  <a:gd name="T2" fmla="*/ 22 w 424"/>
                  <a:gd name="T3" fmla="*/ 4 h 233"/>
                  <a:gd name="T4" fmla="*/ 36 w 424"/>
                  <a:gd name="T5" fmla="*/ 0 h 233"/>
                  <a:gd name="T6" fmla="*/ 49 w 424"/>
                  <a:gd name="T7" fmla="*/ 0 h 233"/>
                  <a:gd name="T8" fmla="*/ 63 w 424"/>
                  <a:gd name="T9" fmla="*/ 0 h 233"/>
                  <a:gd name="T10" fmla="*/ 81 w 424"/>
                  <a:gd name="T11" fmla="*/ 0 h 233"/>
                  <a:gd name="T12" fmla="*/ 94 w 424"/>
                  <a:gd name="T13" fmla="*/ 4 h 233"/>
                  <a:gd name="T14" fmla="*/ 108 w 424"/>
                  <a:gd name="T15" fmla="*/ 8 h 233"/>
                  <a:gd name="T16" fmla="*/ 112 w 424"/>
                  <a:gd name="T17" fmla="*/ 20 h 233"/>
                  <a:gd name="T18" fmla="*/ 130 w 424"/>
                  <a:gd name="T19" fmla="*/ 24 h 233"/>
                  <a:gd name="T20" fmla="*/ 144 w 424"/>
                  <a:gd name="T21" fmla="*/ 24 h 233"/>
                  <a:gd name="T22" fmla="*/ 157 w 424"/>
                  <a:gd name="T23" fmla="*/ 24 h 233"/>
                  <a:gd name="T24" fmla="*/ 175 w 424"/>
                  <a:gd name="T25" fmla="*/ 24 h 233"/>
                  <a:gd name="T26" fmla="*/ 189 w 424"/>
                  <a:gd name="T27" fmla="*/ 24 h 233"/>
                  <a:gd name="T28" fmla="*/ 202 w 424"/>
                  <a:gd name="T29" fmla="*/ 32 h 233"/>
                  <a:gd name="T30" fmla="*/ 216 w 424"/>
                  <a:gd name="T31" fmla="*/ 44 h 233"/>
                  <a:gd name="T32" fmla="*/ 229 w 424"/>
                  <a:gd name="T33" fmla="*/ 48 h 233"/>
                  <a:gd name="T34" fmla="*/ 234 w 424"/>
                  <a:gd name="T35" fmla="*/ 64 h 233"/>
                  <a:gd name="T36" fmla="*/ 238 w 424"/>
                  <a:gd name="T37" fmla="*/ 76 h 233"/>
                  <a:gd name="T38" fmla="*/ 238 w 424"/>
                  <a:gd name="T39" fmla="*/ 88 h 233"/>
                  <a:gd name="T40" fmla="*/ 252 w 424"/>
                  <a:gd name="T41" fmla="*/ 96 h 233"/>
                  <a:gd name="T42" fmla="*/ 256 w 424"/>
                  <a:gd name="T43" fmla="*/ 108 h 233"/>
                  <a:gd name="T44" fmla="*/ 274 w 424"/>
                  <a:gd name="T45" fmla="*/ 108 h 233"/>
                  <a:gd name="T46" fmla="*/ 288 w 424"/>
                  <a:gd name="T47" fmla="*/ 104 h 233"/>
                  <a:gd name="T48" fmla="*/ 301 w 424"/>
                  <a:gd name="T49" fmla="*/ 104 h 233"/>
                  <a:gd name="T50" fmla="*/ 315 w 424"/>
                  <a:gd name="T51" fmla="*/ 104 h 233"/>
                  <a:gd name="T52" fmla="*/ 328 w 424"/>
                  <a:gd name="T53" fmla="*/ 104 h 233"/>
                  <a:gd name="T54" fmla="*/ 355 w 424"/>
                  <a:gd name="T55" fmla="*/ 112 h 233"/>
                  <a:gd name="T56" fmla="*/ 369 w 424"/>
                  <a:gd name="T57" fmla="*/ 116 h 233"/>
                  <a:gd name="T58" fmla="*/ 387 w 424"/>
                  <a:gd name="T59" fmla="*/ 120 h 233"/>
                  <a:gd name="T60" fmla="*/ 387 w 424"/>
                  <a:gd name="T61" fmla="*/ 132 h 233"/>
                  <a:gd name="T62" fmla="*/ 391 w 424"/>
                  <a:gd name="T63" fmla="*/ 144 h 233"/>
                  <a:gd name="T64" fmla="*/ 396 w 424"/>
                  <a:gd name="T65" fmla="*/ 156 h 233"/>
                  <a:gd name="T66" fmla="*/ 396 w 424"/>
                  <a:gd name="T67" fmla="*/ 168 h 233"/>
                  <a:gd name="T68" fmla="*/ 400 w 424"/>
                  <a:gd name="T69" fmla="*/ 180 h 233"/>
                  <a:gd name="T70" fmla="*/ 414 w 424"/>
                  <a:gd name="T71" fmla="*/ 196 h 233"/>
                  <a:gd name="T72" fmla="*/ 414 w 424"/>
                  <a:gd name="T73" fmla="*/ 208 h 233"/>
                  <a:gd name="T74" fmla="*/ 418 w 424"/>
                  <a:gd name="T75" fmla="*/ 220 h 233"/>
                  <a:gd name="T76" fmla="*/ 423 w 424"/>
                  <a:gd name="T77" fmla="*/ 232 h 2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4"/>
                  <a:gd name="T118" fmla="*/ 0 h 233"/>
                  <a:gd name="T119" fmla="*/ 424 w 424"/>
                  <a:gd name="T120" fmla="*/ 233 h 2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4" h="233">
                    <a:moveTo>
                      <a:pt x="0" y="20"/>
                    </a:moveTo>
                    <a:lnTo>
                      <a:pt x="22" y="4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108" y="8"/>
                    </a:lnTo>
                    <a:lnTo>
                      <a:pt x="112" y="20"/>
                    </a:lnTo>
                    <a:lnTo>
                      <a:pt x="130" y="24"/>
                    </a:lnTo>
                    <a:lnTo>
                      <a:pt x="144" y="24"/>
                    </a:lnTo>
                    <a:lnTo>
                      <a:pt x="157" y="24"/>
                    </a:lnTo>
                    <a:lnTo>
                      <a:pt x="175" y="24"/>
                    </a:lnTo>
                    <a:lnTo>
                      <a:pt x="189" y="24"/>
                    </a:lnTo>
                    <a:lnTo>
                      <a:pt x="202" y="32"/>
                    </a:lnTo>
                    <a:lnTo>
                      <a:pt x="216" y="44"/>
                    </a:lnTo>
                    <a:lnTo>
                      <a:pt x="229" y="48"/>
                    </a:lnTo>
                    <a:lnTo>
                      <a:pt x="234" y="64"/>
                    </a:lnTo>
                    <a:lnTo>
                      <a:pt x="238" y="76"/>
                    </a:lnTo>
                    <a:lnTo>
                      <a:pt x="238" y="88"/>
                    </a:lnTo>
                    <a:lnTo>
                      <a:pt x="252" y="96"/>
                    </a:lnTo>
                    <a:lnTo>
                      <a:pt x="256" y="108"/>
                    </a:lnTo>
                    <a:lnTo>
                      <a:pt x="274" y="108"/>
                    </a:lnTo>
                    <a:lnTo>
                      <a:pt x="288" y="104"/>
                    </a:lnTo>
                    <a:lnTo>
                      <a:pt x="301" y="104"/>
                    </a:lnTo>
                    <a:lnTo>
                      <a:pt x="315" y="104"/>
                    </a:lnTo>
                    <a:lnTo>
                      <a:pt x="328" y="104"/>
                    </a:lnTo>
                    <a:lnTo>
                      <a:pt x="355" y="112"/>
                    </a:lnTo>
                    <a:lnTo>
                      <a:pt x="369" y="116"/>
                    </a:lnTo>
                    <a:lnTo>
                      <a:pt x="387" y="120"/>
                    </a:lnTo>
                    <a:lnTo>
                      <a:pt x="387" y="132"/>
                    </a:lnTo>
                    <a:lnTo>
                      <a:pt x="391" y="144"/>
                    </a:lnTo>
                    <a:lnTo>
                      <a:pt x="396" y="156"/>
                    </a:lnTo>
                    <a:lnTo>
                      <a:pt x="396" y="168"/>
                    </a:lnTo>
                    <a:lnTo>
                      <a:pt x="400" y="180"/>
                    </a:lnTo>
                    <a:lnTo>
                      <a:pt x="414" y="196"/>
                    </a:lnTo>
                    <a:lnTo>
                      <a:pt x="414" y="208"/>
                    </a:lnTo>
                    <a:lnTo>
                      <a:pt x="418" y="220"/>
                    </a:lnTo>
                    <a:lnTo>
                      <a:pt x="423" y="232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8" name="Freeform 22"/>
              <p:cNvSpPr>
                <a:spLocks/>
              </p:cNvSpPr>
              <p:nvPr/>
            </p:nvSpPr>
            <p:spPr bwMode="auto">
              <a:xfrm>
                <a:off x="3151" y="504"/>
                <a:ext cx="190" cy="85"/>
              </a:xfrm>
              <a:custGeom>
                <a:avLst/>
                <a:gdLst>
                  <a:gd name="T0" fmla="*/ 0 w 190"/>
                  <a:gd name="T1" fmla="*/ 16 h 85"/>
                  <a:gd name="T2" fmla="*/ 0 w 190"/>
                  <a:gd name="T3" fmla="*/ 4 h 85"/>
                  <a:gd name="T4" fmla="*/ 13 w 190"/>
                  <a:gd name="T5" fmla="*/ 0 h 85"/>
                  <a:gd name="T6" fmla="*/ 27 w 190"/>
                  <a:gd name="T7" fmla="*/ 8 h 85"/>
                  <a:gd name="T8" fmla="*/ 40 w 190"/>
                  <a:gd name="T9" fmla="*/ 12 h 85"/>
                  <a:gd name="T10" fmla="*/ 58 w 190"/>
                  <a:gd name="T11" fmla="*/ 20 h 85"/>
                  <a:gd name="T12" fmla="*/ 67 w 190"/>
                  <a:gd name="T13" fmla="*/ 32 h 85"/>
                  <a:gd name="T14" fmla="*/ 85 w 190"/>
                  <a:gd name="T15" fmla="*/ 36 h 85"/>
                  <a:gd name="T16" fmla="*/ 99 w 190"/>
                  <a:gd name="T17" fmla="*/ 40 h 85"/>
                  <a:gd name="T18" fmla="*/ 112 w 190"/>
                  <a:gd name="T19" fmla="*/ 44 h 85"/>
                  <a:gd name="T20" fmla="*/ 126 w 190"/>
                  <a:gd name="T21" fmla="*/ 52 h 85"/>
                  <a:gd name="T22" fmla="*/ 139 w 190"/>
                  <a:gd name="T23" fmla="*/ 52 h 85"/>
                  <a:gd name="T24" fmla="*/ 157 w 190"/>
                  <a:gd name="T25" fmla="*/ 52 h 85"/>
                  <a:gd name="T26" fmla="*/ 171 w 190"/>
                  <a:gd name="T27" fmla="*/ 60 h 85"/>
                  <a:gd name="T28" fmla="*/ 175 w 190"/>
                  <a:gd name="T29" fmla="*/ 76 h 85"/>
                  <a:gd name="T30" fmla="*/ 189 w 190"/>
                  <a:gd name="T31" fmla="*/ 84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0"/>
                  <a:gd name="T49" fmla="*/ 0 h 85"/>
                  <a:gd name="T50" fmla="*/ 190 w 190"/>
                  <a:gd name="T51" fmla="*/ 85 h 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0" h="85">
                    <a:moveTo>
                      <a:pt x="0" y="16"/>
                    </a:moveTo>
                    <a:lnTo>
                      <a:pt x="0" y="4"/>
                    </a:lnTo>
                    <a:lnTo>
                      <a:pt x="13" y="0"/>
                    </a:lnTo>
                    <a:lnTo>
                      <a:pt x="27" y="8"/>
                    </a:lnTo>
                    <a:lnTo>
                      <a:pt x="40" y="12"/>
                    </a:lnTo>
                    <a:lnTo>
                      <a:pt x="58" y="20"/>
                    </a:lnTo>
                    <a:lnTo>
                      <a:pt x="67" y="32"/>
                    </a:lnTo>
                    <a:lnTo>
                      <a:pt x="85" y="36"/>
                    </a:lnTo>
                    <a:lnTo>
                      <a:pt x="99" y="40"/>
                    </a:lnTo>
                    <a:lnTo>
                      <a:pt x="112" y="44"/>
                    </a:lnTo>
                    <a:lnTo>
                      <a:pt x="126" y="52"/>
                    </a:lnTo>
                    <a:lnTo>
                      <a:pt x="139" y="52"/>
                    </a:lnTo>
                    <a:lnTo>
                      <a:pt x="157" y="52"/>
                    </a:lnTo>
                    <a:lnTo>
                      <a:pt x="171" y="60"/>
                    </a:lnTo>
                    <a:lnTo>
                      <a:pt x="175" y="76"/>
                    </a:lnTo>
                    <a:lnTo>
                      <a:pt x="189" y="84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39" name="Freeform 23"/>
              <p:cNvSpPr>
                <a:spLocks/>
              </p:cNvSpPr>
              <p:nvPr/>
            </p:nvSpPr>
            <p:spPr bwMode="auto">
              <a:xfrm>
                <a:off x="3313" y="664"/>
                <a:ext cx="217" cy="97"/>
              </a:xfrm>
              <a:custGeom>
                <a:avLst/>
                <a:gdLst>
                  <a:gd name="T0" fmla="*/ 0 w 217"/>
                  <a:gd name="T1" fmla="*/ 0 h 97"/>
                  <a:gd name="T2" fmla="*/ 22 w 217"/>
                  <a:gd name="T3" fmla="*/ 18 h 97"/>
                  <a:gd name="T4" fmla="*/ 38 w 217"/>
                  <a:gd name="T5" fmla="*/ 18 h 97"/>
                  <a:gd name="T6" fmla="*/ 55 w 217"/>
                  <a:gd name="T7" fmla="*/ 18 h 97"/>
                  <a:gd name="T8" fmla="*/ 78 w 217"/>
                  <a:gd name="T9" fmla="*/ 18 h 97"/>
                  <a:gd name="T10" fmla="*/ 94 w 217"/>
                  <a:gd name="T11" fmla="*/ 18 h 97"/>
                  <a:gd name="T12" fmla="*/ 110 w 217"/>
                  <a:gd name="T13" fmla="*/ 24 h 97"/>
                  <a:gd name="T14" fmla="*/ 127 w 217"/>
                  <a:gd name="T15" fmla="*/ 30 h 97"/>
                  <a:gd name="T16" fmla="*/ 144 w 217"/>
                  <a:gd name="T17" fmla="*/ 30 h 97"/>
                  <a:gd name="T18" fmla="*/ 155 w 217"/>
                  <a:gd name="T19" fmla="*/ 48 h 97"/>
                  <a:gd name="T20" fmla="*/ 172 w 217"/>
                  <a:gd name="T21" fmla="*/ 60 h 97"/>
                  <a:gd name="T22" fmla="*/ 182 w 217"/>
                  <a:gd name="T23" fmla="*/ 78 h 97"/>
                  <a:gd name="T24" fmla="*/ 199 w 217"/>
                  <a:gd name="T25" fmla="*/ 90 h 97"/>
                  <a:gd name="T26" fmla="*/ 216 w 217"/>
                  <a:gd name="T27" fmla="*/ 96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7"/>
                  <a:gd name="T43" fmla="*/ 0 h 97"/>
                  <a:gd name="T44" fmla="*/ 217 w 217"/>
                  <a:gd name="T45" fmla="*/ 97 h 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7" h="97">
                    <a:moveTo>
                      <a:pt x="0" y="0"/>
                    </a:moveTo>
                    <a:lnTo>
                      <a:pt x="22" y="18"/>
                    </a:lnTo>
                    <a:lnTo>
                      <a:pt x="38" y="18"/>
                    </a:lnTo>
                    <a:lnTo>
                      <a:pt x="55" y="18"/>
                    </a:lnTo>
                    <a:lnTo>
                      <a:pt x="78" y="18"/>
                    </a:lnTo>
                    <a:lnTo>
                      <a:pt x="94" y="18"/>
                    </a:lnTo>
                    <a:lnTo>
                      <a:pt x="110" y="24"/>
                    </a:lnTo>
                    <a:lnTo>
                      <a:pt x="127" y="30"/>
                    </a:lnTo>
                    <a:lnTo>
                      <a:pt x="144" y="30"/>
                    </a:lnTo>
                    <a:lnTo>
                      <a:pt x="155" y="48"/>
                    </a:lnTo>
                    <a:lnTo>
                      <a:pt x="172" y="60"/>
                    </a:lnTo>
                    <a:lnTo>
                      <a:pt x="182" y="78"/>
                    </a:lnTo>
                    <a:lnTo>
                      <a:pt x="199" y="90"/>
                    </a:lnTo>
                    <a:lnTo>
                      <a:pt x="216" y="96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0" name="Freeform 24"/>
              <p:cNvSpPr>
                <a:spLocks/>
              </p:cNvSpPr>
              <p:nvPr/>
            </p:nvSpPr>
            <p:spPr bwMode="auto">
              <a:xfrm>
                <a:off x="3043" y="520"/>
                <a:ext cx="177" cy="65"/>
              </a:xfrm>
              <a:custGeom>
                <a:avLst/>
                <a:gdLst>
                  <a:gd name="T0" fmla="*/ 0 w 177"/>
                  <a:gd name="T1" fmla="*/ 0 h 65"/>
                  <a:gd name="T2" fmla="*/ 18 w 177"/>
                  <a:gd name="T3" fmla="*/ 12 h 65"/>
                  <a:gd name="T4" fmla="*/ 32 w 177"/>
                  <a:gd name="T5" fmla="*/ 12 h 65"/>
                  <a:gd name="T6" fmla="*/ 45 w 177"/>
                  <a:gd name="T7" fmla="*/ 12 h 65"/>
                  <a:gd name="T8" fmla="*/ 63 w 177"/>
                  <a:gd name="T9" fmla="*/ 12 h 65"/>
                  <a:gd name="T10" fmla="*/ 77 w 177"/>
                  <a:gd name="T11" fmla="*/ 12 h 65"/>
                  <a:gd name="T12" fmla="*/ 90 w 177"/>
                  <a:gd name="T13" fmla="*/ 16 h 65"/>
                  <a:gd name="T14" fmla="*/ 104 w 177"/>
                  <a:gd name="T15" fmla="*/ 20 h 65"/>
                  <a:gd name="T16" fmla="*/ 117 w 177"/>
                  <a:gd name="T17" fmla="*/ 20 h 65"/>
                  <a:gd name="T18" fmla="*/ 126 w 177"/>
                  <a:gd name="T19" fmla="*/ 32 h 65"/>
                  <a:gd name="T20" fmla="*/ 140 w 177"/>
                  <a:gd name="T21" fmla="*/ 40 h 65"/>
                  <a:gd name="T22" fmla="*/ 149 w 177"/>
                  <a:gd name="T23" fmla="*/ 52 h 65"/>
                  <a:gd name="T24" fmla="*/ 162 w 177"/>
                  <a:gd name="T25" fmla="*/ 60 h 65"/>
                  <a:gd name="T26" fmla="*/ 176 w 177"/>
                  <a:gd name="T27" fmla="*/ 64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65"/>
                  <a:gd name="T44" fmla="*/ 177 w 177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65">
                    <a:moveTo>
                      <a:pt x="0" y="0"/>
                    </a:moveTo>
                    <a:lnTo>
                      <a:pt x="18" y="12"/>
                    </a:lnTo>
                    <a:lnTo>
                      <a:pt x="32" y="12"/>
                    </a:lnTo>
                    <a:lnTo>
                      <a:pt x="45" y="12"/>
                    </a:lnTo>
                    <a:lnTo>
                      <a:pt x="63" y="12"/>
                    </a:lnTo>
                    <a:lnTo>
                      <a:pt x="77" y="12"/>
                    </a:lnTo>
                    <a:lnTo>
                      <a:pt x="90" y="16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6" y="32"/>
                    </a:lnTo>
                    <a:lnTo>
                      <a:pt x="140" y="40"/>
                    </a:lnTo>
                    <a:lnTo>
                      <a:pt x="149" y="52"/>
                    </a:lnTo>
                    <a:lnTo>
                      <a:pt x="162" y="60"/>
                    </a:lnTo>
                    <a:lnTo>
                      <a:pt x="176" y="64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1" name="Arc 25"/>
              <p:cNvSpPr>
                <a:spLocks/>
              </p:cNvSpPr>
              <p:nvPr/>
            </p:nvSpPr>
            <p:spPr bwMode="auto">
              <a:xfrm>
                <a:off x="3367" y="578"/>
                <a:ext cx="45" cy="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2" name="Arc 26"/>
              <p:cNvSpPr>
                <a:spLocks/>
              </p:cNvSpPr>
              <p:nvPr/>
            </p:nvSpPr>
            <p:spPr bwMode="auto">
              <a:xfrm>
                <a:off x="3367" y="770"/>
                <a:ext cx="45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3" name="Arc 27"/>
              <p:cNvSpPr>
                <a:spLocks/>
              </p:cNvSpPr>
              <p:nvPr/>
            </p:nvSpPr>
            <p:spPr bwMode="auto">
              <a:xfrm>
                <a:off x="3313" y="626"/>
                <a:ext cx="45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4" name="Arc 28"/>
              <p:cNvSpPr>
                <a:spLocks/>
              </p:cNvSpPr>
              <p:nvPr/>
            </p:nvSpPr>
            <p:spPr bwMode="auto">
              <a:xfrm>
                <a:off x="2989" y="578"/>
                <a:ext cx="99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5" name="Oval 29"/>
              <p:cNvSpPr>
                <a:spLocks noChangeArrowheads="1"/>
              </p:cNvSpPr>
              <p:nvPr/>
            </p:nvSpPr>
            <p:spPr bwMode="auto">
              <a:xfrm rot="2160000" flipH="1">
                <a:off x="3484" y="768"/>
                <a:ext cx="198" cy="80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6" name="Oval 30"/>
              <p:cNvSpPr>
                <a:spLocks noChangeArrowheads="1"/>
              </p:cNvSpPr>
              <p:nvPr/>
            </p:nvSpPr>
            <p:spPr bwMode="auto">
              <a:xfrm rot="2160000" flipH="1">
                <a:off x="3430" y="672"/>
                <a:ext cx="198" cy="80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7" name="Oval 31"/>
              <p:cNvSpPr>
                <a:spLocks noChangeArrowheads="1"/>
              </p:cNvSpPr>
              <p:nvPr/>
            </p:nvSpPr>
            <p:spPr bwMode="auto">
              <a:xfrm rot="2160000" flipH="1">
                <a:off x="3379" y="576"/>
                <a:ext cx="198" cy="80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48" name="Freeform 32"/>
              <p:cNvSpPr>
                <a:spLocks/>
              </p:cNvSpPr>
              <p:nvPr/>
            </p:nvSpPr>
            <p:spPr bwMode="auto">
              <a:xfrm>
                <a:off x="3600" y="1012"/>
                <a:ext cx="55" cy="85"/>
              </a:xfrm>
              <a:custGeom>
                <a:avLst/>
                <a:gdLst>
                  <a:gd name="T0" fmla="*/ 0 w 55"/>
                  <a:gd name="T1" fmla="*/ 15 h 85"/>
                  <a:gd name="T2" fmla="*/ 9 w 55"/>
                  <a:gd name="T3" fmla="*/ 17 h 85"/>
                  <a:gd name="T4" fmla="*/ 11 w 55"/>
                  <a:gd name="T5" fmla="*/ 12 h 85"/>
                  <a:gd name="T6" fmla="*/ 18 w 55"/>
                  <a:gd name="T7" fmla="*/ 10 h 85"/>
                  <a:gd name="T8" fmla="*/ 25 w 55"/>
                  <a:gd name="T9" fmla="*/ 7 h 85"/>
                  <a:gd name="T10" fmla="*/ 27 w 55"/>
                  <a:gd name="T11" fmla="*/ 2 h 85"/>
                  <a:gd name="T12" fmla="*/ 34 w 55"/>
                  <a:gd name="T13" fmla="*/ 2 h 85"/>
                  <a:gd name="T14" fmla="*/ 40 w 55"/>
                  <a:gd name="T15" fmla="*/ 0 h 85"/>
                  <a:gd name="T16" fmla="*/ 43 w 55"/>
                  <a:gd name="T17" fmla="*/ 5 h 85"/>
                  <a:gd name="T18" fmla="*/ 49 w 55"/>
                  <a:gd name="T19" fmla="*/ 8 h 85"/>
                  <a:gd name="T20" fmla="*/ 52 w 55"/>
                  <a:gd name="T21" fmla="*/ 13 h 85"/>
                  <a:gd name="T22" fmla="*/ 54 w 55"/>
                  <a:gd name="T23" fmla="*/ 18 h 85"/>
                  <a:gd name="T24" fmla="*/ 54 w 55"/>
                  <a:gd name="T25" fmla="*/ 24 h 85"/>
                  <a:gd name="T26" fmla="*/ 54 w 55"/>
                  <a:gd name="T27" fmla="*/ 29 h 85"/>
                  <a:gd name="T28" fmla="*/ 54 w 55"/>
                  <a:gd name="T29" fmla="*/ 34 h 85"/>
                  <a:gd name="T30" fmla="*/ 54 w 55"/>
                  <a:gd name="T31" fmla="*/ 40 h 85"/>
                  <a:gd name="T32" fmla="*/ 54 w 55"/>
                  <a:gd name="T33" fmla="*/ 45 h 85"/>
                  <a:gd name="T34" fmla="*/ 54 w 55"/>
                  <a:gd name="T35" fmla="*/ 50 h 85"/>
                  <a:gd name="T36" fmla="*/ 54 w 55"/>
                  <a:gd name="T37" fmla="*/ 55 h 85"/>
                  <a:gd name="T38" fmla="*/ 54 w 55"/>
                  <a:gd name="T39" fmla="*/ 60 h 85"/>
                  <a:gd name="T40" fmla="*/ 52 w 55"/>
                  <a:gd name="T41" fmla="*/ 66 h 85"/>
                  <a:gd name="T42" fmla="*/ 52 w 55"/>
                  <a:gd name="T43" fmla="*/ 71 h 85"/>
                  <a:gd name="T44" fmla="*/ 45 w 55"/>
                  <a:gd name="T45" fmla="*/ 74 h 85"/>
                  <a:gd name="T46" fmla="*/ 45 w 55"/>
                  <a:gd name="T47" fmla="*/ 79 h 85"/>
                  <a:gd name="T48" fmla="*/ 38 w 55"/>
                  <a:gd name="T49" fmla="*/ 82 h 85"/>
                  <a:gd name="T50" fmla="*/ 31 w 55"/>
                  <a:gd name="T51" fmla="*/ 82 h 85"/>
                  <a:gd name="T52" fmla="*/ 25 w 55"/>
                  <a:gd name="T53" fmla="*/ 84 h 85"/>
                  <a:gd name="T54" fmla="*/ 18 w 55"/>
                  <a:gd name="T55" fmla="*/ 84 h 85"/>
                  <a:gd name="T56" fmla="*/ 16 w 55"/>
                  <a:gd name="T57" fmla="*/ 79 h 85"/>
                  <a:gd name="T58" fmla="*/ 13 w 55"/>
                  <a:gd name="T59" fmla="*/ 74 h 85"/>
                  <a:gd name="T60" fmla="*/ 7 w 55"/>
                  <a:gd name="T61" fmla="*/ 74 h 85"/>
                  <a:gd name="T62" fmla="*/ 0 w 55"/>
                  <a:gd name="T63" fmla="*/ 74 h 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"/>
                  <a:gd name="T97" fmla="*/ 0 h 85"/>
                  <a:gd name="T98" fmla="*/ 55 w 55"/>
                  <a:gd name="T99" fmla="*/ 85 h 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" h="85">
                    <a:moveTo>
                      <a:pt x="0" y="15"/>
                    </a:moveTo>
                    <a:lnTo>
                      <a:pt x="9" y="17"/>
                    </a:lnTo>
                    <a:lnTo>
                      <a:pt x="11" y="12"/>
                    </a:lnTo>
                    <a:lnTo>
                      <a:pt x="18" y="10"/>
                    </a:lnTo>
                    <a:lnTo>
                      <a:pt x="25" y="7"/>
                    </a:lnTo>
                    <a:lnTo>
                      <a:pt x="27" y="2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43" y="5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54" y="29"/>
                    </a:lnTo>
                    <a:lnTo>
                      <a:pt x="54" y="34"/>
                    </a:lnTo>
                    <a:lnTo>
                      <a:pt x="54" y="40"/>
                    </a:lnTo>
                    <a:lnTo>
                      <a:pt x="54" y="45"/>
                    </a:lnTo>
                    <a:lnTo>
                      <a:pt x="54" y="50"/>
                    </a:lnTo>
                    <a:lnTo>
                      <a:pt x="54" y="55"/>
                    </a:lnTo>
                    <a:lnTo>
                      <a:pt x="54" y="60"/>
                    </a:lnTo>
                    <a:lnTo>
                      <a:pt x="52" y="66"/>
                    </a:lnTo>
                    <a:lnTo>
                      <a:pt x="52" y="71"/>
                    </a:lnTo>
                    <a:lnTo>
                      <a:pt x="45" y="74"/>
                    </a:lnTo>
                    <a:lnTo>
                      <a:pt x="45" y="79"/>
                    </a:lnTo>
                    <a:lnTo>
                      <a:pt x="38" y="82"/>
                    </a:lnTo>
                    <a:lnTo>
                      <a:pt x="31" y="82"/>
                    </a:lnTo>
                    <a:lnTo>
                      <a:pt x="25" y="84"/>
                    </a:lnTo>
                    <a:lnTo>
                      <a:pt x="18" y="84"/>
                    </a:lnTo>
                    <a:lnTo>
                      <a:pt x="16" y="79"/>
                    </a:lnTo>
                    <a:lnTo>
                      <a:pt x="13" y="74"/>
                    </a:lnTo>
                    <a:lnTo>
                      <a:pt x="7" y="74"/>
                    </a:lnTo>
                    <a:lnTo>
                      <a:pt x="0" y="74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3147" y="2421"/>
              <a:ext cx="328" cy="1189"/>
              <a:chOff x="3147" y="2352"/>
              <a:chExt cx="328" cy="1189"/>
            </a:xfrm>
            <a:grpFill/>
          </p:grpSpPr>
          <p:sp>
            <p:nvSpPr>
              <p:cNvPr id="23623" name="Freeform 34"/>
              <p:cNvSpPr>
                <a:spLocks/>
              </p:cNvSpPr>
              <p:nvPr/>
            </p:nvSpPr>
            <p:spPr bwMode="auto">
              <a:xfrm>
                <a:off x="3158" y="3091"/>
                <a:ext cx="309" cy="201"/>
              </a:xfrm>
              <a:custGeom>
                <a:avLst/>
                <a:gdLst>
                  <a:gd name="T0" fmla="*/ 5 w 309"/>
                  <a:gd name="T1" fmla="*/ 40 h 201"/>
                  <a:gd name="T2" fmla="*/ 27 w 309"/>
                  <a:gd name="T3" fmla="*/ 67 h 201"/>
                  <a:gd name="T4" fmla="*/ 49 w 309"/>
                  <a:gd name="T5" fmla="*/ 89 h 201"/>
                  <a:gd name="T6" fmla="*/ 44 w 309"/>
                  <a:gd name="T7" fmla="*/ 98 h 201"/>
                  <a:gd name="T8" fmla="*/ 38 w 309"/>
                  <a:gd name="T9" fmla="*/ 107 h 201"/>
                  <a:gd name="T10" fmla="*/ 27 w 309"/>
                  <a:gd name="T11" fmla="*/ 111 h 201"/>
                  <a:gd name="T12" fmla="*/ 16 w 309"/>
                  <a:gd name="T13" fmla="*/ 116 h 201"/>
                  <a:gd name="T14" fmla="*/ 5 w 309"/>
                  <a:gd name="T15" fmla="*/ 138 h 201"/>
                  <a:gd name="T16" fmla="*/ 0 w 309"/>
                  <a:gd name="T17" fmla="*/ 147 h 201"/>
                  <a:gd name="T18" fmla="*/ 0 w 309"/>
                  <a:gd name="T19" fmla="*/ 151 h 201"/>
                  <a:gd name="T20" fmla="*/ 5 w 309"/>
                  <a:gd name="T21" fmla="*/ 173 h 201"/>
                  <a:gd name="T22" fmla="*/ 16 w 309"/>
                  <a:gd name="T23" fmla="*/ 182 h 201"/>
                  <a:gd name="T24" fmla="*/ 33 w 309"/>
                  <a:gd name="T25" fmla="*/ 191 h 201"/>
                  <a:gd name="T26" fmla="*/ 66 w 309"/>
                  <a:gd name="T27" fmla="*/ 196 h 201"/>
                  <a:gd name="T28" fmla="*/ 82 w 309"/>
                  <a:gd name="T29" fmla="*/ 191 h 201"/>
                  <a:gd name="T30" fmla="*/ 99 w 309"/>
                  <a:gd name="T31" fmla="*/ 187 h 201"/>
                  <a:gd name="T32" fmla="*/ 104 w 309"/>
                  <a:gd name="T33" fmla="*/ 182 h 201"/>
                  <a:gd name="T34" fmla="*/ 115 w 309"/>
                  <a:gd name="T35" fmla="*/ 178 h 201"/>
                  <a:gd name="T36" fmla="*/ 132 w 309"/>
                  <a:gd name="T37" fmla="*/ 178 h 201"/>
                  <a:gd name="T38" fmla="*/ 148 w 309"/>
                  <a:gd name="T39" fmla="*/ 178 h 201"/>
                  <a:gd name="T40" fmla="*/ 181 w 309"/>
                  <a:gd name="T41" fmla="*/ 182 h 201"/>
                  <a:gd name="T42" fmla="*/ 203 w 309"/>
                  <a:gd name="T43" fmla="*/ 191 h 201"/>
                  <a:gd name="T44" fmla="*/ 225 w 309"/>
                  <a:gd name="T45" fmla="*/ 196 h 201"/>
                  <a:gd name="T46" fmla="*/ 242 w 309"/>
                  <a:gd name="T47" fmla="*/ 200 h 201"/>
                  <a:gd name="T48" fmla="*/ 253 w 309"/>
                  <a:gd name="T49" fmla="*/ 200 h 201"/>
                  <a:gd name="T50" fmla="*/ 253 w 309"/>
                  <a:gd name="T51" fmla="*/ 200 h 201"/>
                  <a:gd name="T52" fmla="*/ 264 w 309"/>
                  <a:gd name="T53" fmla="*/ 196 h 201"/>
                  <a:gd name="T54" fmla="*/ 280 w 309"/>
                  <a:gd name="T55" fmla="*/ 191 h 201"/>
                  <a:gd name="T56" fmla="*/ 297 w 309"/>
                  <a:gd name="T57" fmla="*/ 182 h 201"/>
                  <a:gd name="T58" fmla="*/ 308 w 309"/>
                  <a:gd name="T59" fmla="*/ 178 h 201"/>
                  <a:gd name="T60" fmla="*/ 308 w 309"/>
                  <a:gd name="T61" fmla="*/ 169 h 201"/>
                  <a:gd name="T62" fmla="*/ 302 w 309"/>
                  <a:gd name="T63" fmla="*/ 164 h 201"/>
                  <a:gd name="T64" fmla="*/ 286 w 309"/>
                  <a:gd name="T65" fmla="*/ 151 h 201"/>
                  <a:gd name="T66" fmla="*/ 264 w 309"/>
                  <a:gd name="T67" fmla="*/ 138 h 201"/>
                  <a:gd name="T68" fmla="*/ 258 w 309"/>
                  <a:gd name="T69" fmla="*/ 133 h 201"/>
                  <a:gd name="T70" fmla="*/ 253 w 309"/>
                  <a:gd name="T71" fmla="*/ 133 h 201"/>
                  <a:gd name="T72" fmla="*/ 247 w 309"/>
                  <a:gd name="T73" fmla="*/ 120 h 201"/>
                  <a:gd name="T74" fmla="*/ 247 w 309"/>
                  <a:gd name="T75" fmla="*/ 107 h 201"/>
                  <a:gd name="T76" fmla="*/ 258 w 309"/>
                  <a:gd name="T77" fmla="*/ 98 h 201"/>
                  <a:gd name="T78" fmla="*/ 275 w 309"/>
                  <a:gd name="T79" fmla="*/ 89 h 201"/>
                  <a:gd name="T80" fmla="*/ 291 w 309"/>
                  <a:gd name="T81" fmla="*/ 71 h 201"/>
                  <a:gd name="T82" fmla="*/ 291 w 309"/>
                  <a:gd name="T83" fmla="*/ 54 h 201"/>
                  <a:gd name="T84" fmla="*/ 286 w 309"/>
                  <a:gd name="T85" fmla="*/ 36 h 201"/>
                  <a:gd name="T86" fmla="*/ 258 w 309"/>
                  <a:gd name="T87" fmla="*/ 18 h 201"/>
                  <a:gd name="T88" fmla="*/ 214 w 309"/>
                  <a:gd name="T89" fmla="*/ 22 h 201"/>
                  <a:gd name="T90" fmla="*/ 170 w 309"/>
                  <a:gd name="T91" fmla="*/ 22 h 201"/>
                  <a:gd name="T92" fmla="*/ 132 w 309"/>
                  <a:gd name="T93" fmla="*/ 22 h 201"/>
                  <a:gd name="T94" fmla="*/ 88 w 309"/>
                  <a:gd name="T95" fmla="*/ 14 h 201"/>
                  <a:gd name="T96" fmla="*/ 71 w 309"/>
                  <a:gd name="T97" fmla="*/ 5 h 201"/>
                  <a:gd name="T98" fmla="*/ 60 w 309"/>
                  <a:gd name="T99" fmla="*/ 0 h 201"/>
                  <a:gd name="T100" fmla="*/ 38 w 309"/>
                  <a:gd name="T101" fmla="*/ 5 h 201"/>
                  <a:gd name="T102" fmla="*/ 22 w 309"/>
                  <a:gd name="T103" fmla="*/ 22 h 201"/>
                  <a:gd name="T104" fmla="*/ 5 w 309"/>
                  <a:gd name="T105" fmla="*/ 40 h 2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9"/>
                  <a:gd name="T160" fmla="*/ 0 h 201"/>
                  <a:gd name="T161" fmla="*/ 309 w 309"/>
                  <a:gd name="T162" fmla="*/ 201 h 2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9" h="201">
                    <a:moveTo>
                      <a:pt x="5" y="40"/>
                    </a:moveTo>
                    <a:lnTo>
                      <a:pt x="27" y="67"/>
                    </a:lnTo>
                    <a:lnTo>
                      <a:pt x="49" y="89"/>
                    </a:lnTo>
                    <a:lnTo>
                      <a:pt x="44" y="98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6" y="116"/>
                    </a:lnTo>
                    <a:lnTo>
                      <a:pt x="5" y="138"/>
                    </a:lnTo>
                    <a:lnTo>
                      <a:pt x="0" y="147"/>
                    </a:lnTo>
                    <a:lnTo>
                      <a:pt x="0" y="151"/>
                    </a:lnTo>
                    <a:lnTo>
                      <a:pt x="5" y="173"/>
                    </a:lnTo>
                    <a:lnTo>
                      <a:pt x="16" y="182"/>
                    </a:lnTo>
                    <a:lnTo>
                      <a:pt x="33" y="191"/>
                    </a:lnTo>
                    <a:lnTo>
                      <a:pt x="66" y="196"/>
                    </a:lnTo>
                    <a:lnTo>
                      <a:pt x="82" y="191"/>
                    </a:lnTo>
                    <a:lnTo>
                      <a:pt x="99" y="187"/>
                    </a:lnTo>
                    <a:lnTo>
                      <a:pt x="104" y="182"/>
                    </a:lnTo>
                    <a:lnTo>
                      <a:pt x="115" y="178"/>
                    </a:lnTo>
                    <a:lnTo>
                      <a:pt x="132" y="178"/>
                    </a:lnTo>
                    <a:lnTo>
                      <a:pt x="148" y="178"/>
                    </a:lnTo>
                    <a:lnTo>
                      <a:pt x="181" y="182"/>
                    </a:lnTo>
                    <a:lnTo>
                      <a:pt x="203" y="191"/>
                    </a:lnTo>
                    <a:lnTo>
                      <a:pt x="225" y="196"/>
                    </a:lnTo>
                    <a:lnTo>
                      <a:pt x="242" y="200"/>
                    </a:lnTo>
                    <a:lnTo>
                      <a:pt x="253" y="200"/>
                    </a:lnTo>
                    <a:lnTo>
                      <a:pt x="264" y="196"/>
                    </a:lnTo>
                    <a:lnTo>
                      <a:pt x="280" y="191"/>
                    </a:lnTo>
                    <a:lnTo>
                      <a:pt x="297" y="182"/>
                    </a:lnTo>
                    <a:lnTo>
                      <a:pt x="308" y="178"/>
                    </a:lnTo>
                    <a:lnTo>
                      <a:pt x="308" y="169"/>
                    </a:lnTo>
                    <a:lnTo>
                      <a:pt x="302" y="164"/>
                    </a:lnTo>
                    <a:lnTo>
                      <a:pt x="286" y="151"/>
                    </a:lnTo>
                    <a:lnTo>
                      <a:pt x="264" y="138"/>
                    </a:lnTo>
                    <a:lnTo>
                      <a:pt x="258" y="133"/>
                    </a:lnTo>
                    <a:lnTo>
                      <a:pt x="253" y="133"/>
                    </a:lnTo>
                    <a:lnTo>
                      <a:pt x="247" y="120"/>
                    </a:lnTo>
                    <a:lnTo>
                      <a:pt x="247" y="107"/>
                    </a:lnTo>
                    <a:lnTo>
                      <a:pt x="258" y="98"/>
                    </a:lnTo>
                    <a:lnTo>
                      <a:pt x="275" y="89"/>
                    </a:lnTo>
                    <a:lnTo>
                      <a:pt x="291" y="71"/>
                    </a:lnTo>
                    <a:lnTo>
                      <a:pt x="291" y="54"/>
                    </a:lnTo>
                    <a:lnTo>
                      <a:pt x="286" y="36"/>
                    </a:lnTo>
                    <a:lnTo>
                      <a:pt x="258" y="18"/>
                    </a:lnTo>
                    <a:lnTo>
                      <a:pt x="214" y="22"/>
                    </a:lnTo>
                    <a:lnTo>
                      <a:pt x="170" y="22"/>
                    </a:lnTo>
                    <a:lnTo>
                      <a:pt x="132" y="22"/>
                    </a:lnTo>
                    <a:lnTo>
                      <a:pt x="88" y="14"/>
                    </a:lnTo>
                    <a:lnTo>
                      <a:pt x="71" y="5"/>
                    </a:lnTo>
                    <a:lnTo>
                      <a:pt x="60" y="0"/>
                    </a:lnTo>
                    <a:lnTo>
                      <a:pt x="38" y="5"/>
                    </a:lnTo>
                    <a:lnTo>
                      <a:pt x="22" y="22"/>
                    </a:lnTo>
                    <a:lnTo>
                      <a:pt x="5" y="40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24" name="Freeform 35"/>
              <p:cNvSpPr>
                <a:spLocks/>
              </p:cNvSpPr>
              <p:nvPr/>
            </p:nvSpPr>
            <p:spPr bwMode="auto">
              <a:xfrm>
                <a:off x="3163" y="3342"/>
                <a:ext cx="310" cy="199"/>
              </a:xfrm>
              <a:custGeom>
                <a:avLst/>
                <a:gdLst>
                  <a:gd name="T0" fmla="*/ 6 w 310"/>
                  <a:gd name="T1" fmla="*/ 38 h 199"/>
                  <a:gd name="T2" fmla="*/ 28 w 310"/>
                  <a:gd name="T3" fmla="*/ 63 h 199"/>
                  <a:gd name="T4" fmla="*/ 50 w 310"/>
                  <a:gd name="T5" fmla="*/ 87 h 199"/>
                  <a:gd name="T6" fmla="*/ 44 w 310"/>
                  <a:gd name="T7" fmla="*/ 96 h 199"/>
                  <a:gd name="T8" fmla="*/ 39 w 310"/>
                  <a:gd name="T9" fmla="*/ 106 h 199"/>
                  <a:gd name="T10" fmla="*/ 28 w 310"/>
                  <a:gd name="T11" fmla="*/ 111 h 199"/>
                  <a:gd name="T12" fmla="*/ 17 w 310"/>
                  <a:gd name="T13" fmla="*/ 116 h 199"/>
                  <a:gd name="T14" fmla="*/ 11 w 310"/>
                  <a:gd name="T15" fmla="*/ 125 h 199"/>
                  <a:gd name="T16" fmla="*/ 6 w 310"/>
                  <a:gd name="T17" fmla="*/ 135 h 199"/>
                  <a:gd name="T18" fmla="*/ 0 w 310"/>
                  <a:gd name="T19" fmla="*/ 145 h 199"/>
                  <a:gd name="T20" fmla="*/ 0 w 310"/>
                  <a:gd name="T21" fmla="*/ 150 h 199"/>
                  <a:gd name="T22" fmla="*/ 6 w 310"/>
                  <a:gd name="T23" fmla="*/ 169 h 199"/>
                  <a:gd name="T24" fmla="*/ 17 w 310"/>
                  <a:gd name="T25" fmla="*/ 179 h 199"/>
                  <a:gd name="T26" fmla="*/ 33 w 310"/>
                  <a:gd name="T27" fmla="*/ 188 h 199"/>
                  <a:gd name="T28" fmla="*/ 66 w 310"/>
                  <a:gd name="T29" fmla="*/ 193 h 199"/>
                  <a:gd name="T30" fmla="*/ 83 w 310"/>
                  <a:gd name="T31" fmla="*/ 188 h 199"/>
                  <a:gd name="T32" fmla="*/ 100 w 310"/>
                  <a:gd name="T33" fmla="*/ 188 h 199"/>
                  <a:gd name="T34" fmla="*/ 105 w 310"/>
                  <a:gd name="T35" fmla="*/ 179 h 199"/>
                  <a:gd name="T36" fmla="*/ 116 w 310"/>
                  <a:gd name="T37" fmla="*/ 174 h 199"/>
                  <a:gd name="T38" fmla="*/ 149 w 310"/>
                  <a:gd name="T39" fmla="*/ 179 h 199"/>
                  <a:gd name="T40" fmla="*/ 182 w 310"/>
                  <a:gd name="T41" fmla="*/ 179 h 199"/>
                  <a:gd name="T42" fmla="*/ 204 w 310"/>
                  <a:gd name="T43" fmla="*/ 188 h 199"/>
                  <a:gd name="T44" fmla="*/ 226 w 310"/>
                  <a:gd name="T45" fmla="*/ 193 h 199"/>
                  <a:gd name="T46" fmla="*/ 243 w 310"/>
                  <a:gd name="T47" fmla="*/ 198 h 199"/>
                  <a:gd name="T48" fmla="*/ 254 w 310"/>
                  <a:gd name="T49" fmla="*/ 198 h 199"/>
                  <a:gd name="T50" fmla="*/ 254 w 310"/>
                  <a:gd name="T51" fmla="*/ 198 h 199"/>
                  <a:gd name="T52" fmla="*/ 265 w 310"/>
                  <a:gd name="T53" fmla="*/ 193 h 199"/>
                  <a:gd name="T54" fmla="*/ 281 w 310"/>
                  <a:gd name="T55" fmla="*/ 188 h 199"/>
                  <a:gd name="T56" fmla="*/ 298 w 310"/>
                  <a:gd name="T57" fmla="*/ 179 h 199"/>
                  <a:gd name="T58" fmla="*/ 309 w 310"/>
                  <a:gd name="T59" fmla="*/ 174 h 199"/>
                  <a:gd name="T60" fmla="*/ 309 w 310"/>
                  <a:gd name="T61" fmla="*/ 169 h 199"/>
                  <a:gd name="T62" fmla="*/ 303 w 310"/>
                  <a:gd name="T63" fmla="*/ 159 h 199"/>
                  <a:gd name="T64" fmla="*/ 287 w 310"/>
                  <a:gd name="T65" fmla="*/ 145 h 199"/>
                  <a:gd name="T66" fmla="*/ 265 w 310"/>
                  <a:gd name="T67" fmla="*/ 135 h 199"/>
                  <a:gd name="T68" fmla="*/ 259 w 310"/>
                  <a:gd name="T69" fmla="*/ 130 h 199"/>
                  <a:gd name="T70" fmla="*/ 254 w 310"/>
                  <a:gd name="T71" fmla="*/ 130 h 199"/>
                  <a:gd name="T72" fmla="*/ 248 w 310"/>
                  <a:gd name="T73" fmla="*/ 116 h 199"/>
                  <a:gd name="T74" fmla="*/ 248 w 310"/>
                  <a:gd name="T75" fmla="*/ 106 h 199"/>
                  <a:gd name="T76" fmla="*/ 259 w 310"/>
                  <a:gd name="T77" fmla="*/ 96 h 199"/>
                  <a:gd name="T78" fmla="*/ 276 w 310"/>
                  <a:gd name="T79" fmla="*/ 87 h 199"/>
                  <a:gd name="T80" fmla="*/ 292 w 310"/>
                  <a:gd name="T81" fmla="*/ 67 h 199"/>
                  <a:gd name="T82" fmla="*/ 292 w 310"/>
                  <a:gd name="T83" fmla="*/ 53 h 199"/>
                  <a:gd name="T84" fmla="*/ 287 w 310"/>
                  <a:gd name="T85" fmla="*/ 34 h 199"/>
                  <a:gd name="T86" fmla="*/ 259 w 310"/>
                  <a:gd name="T87" fmla="*/ 19 h 199"/>
                  <a:gd name="T88" fmla="*/ 215 w 310"/>
                  <a:gd name="T89" fmla="*/ 24 h 199"/>
                  <a:gd name="T90" fmla="*/ 177 w 310"/>
                  <a:gd name="T91" fmla="*/ 24 h 199"/>
                  <a:gd name="T92" fmla="*/ 133 w 310"/>
                  <a:gd name="T93" fmla="*/ 19 h 199"/>
                  <a:gd name="T94" fmla="*/ 88 w 310"/>
                  <a:gd name="T95" fmla="*/ 14 h 199"/>
                  <a:gd name="T96" fmla="*/ 72 w 310"/>
                  <a:gd name="T97" fmla="*/ 5 h 199"/>
                  <a:gd name="T98" fmla="*/ 61 w 310"/>
                  <a:gd name="T99" fmla="*/ 0 h 199"/>
                  <a:gd name="T100" fmla="*/ 39 w 310"/>
                  <a:gd name="T101" fmla="*/ 5 h 199"/>
                  <a:gd name="T102" fmla="*/ 22 w 310"/>
                  <a:gd name="T103" fmla="*/ 19 h 199"/>
                  <a:gd name="T104" fmla="*/ 6 w 310"/>
                  <a:gd name="T105" fmla="*/ 38 h 1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0"/>
                  <a:gd name="T160" fmla="*/ 0 h 199"/>
                  <a:gd name="T161" fmla="*/ 310 w 310"/>
                  <a:gd name="T162" fmla="*/ 199 h 19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0" h="199">
                    <a:moveTo>
                      <a:pt x="6" y="38"/>
                    </a:moveTo>
                    <a:lnTo>
                      <a:pt x="28" y="63"/>
                    </a:lnTo>
                    <a:lnTo>
                      <a:pt x="50" y="87"/>
                    </a:lnTo>
                    <a:lnTo>
                      <a:pt x="44" y="96"/>
                    </a:lnTo>
                    <a:lnTo>
                      <a:pt x="39" y="106"/>
                    </a:lnTo>
                    <a:lnTo>
                      <a:pt x="28" y="111"/>
                    </a:lnTo>
                    <a:lnTo>
                      <a:pt x="17" y="116"/>
                    </a:lnTo>
                    <a:lnTo>
                      <a:pt x="11" y="125"/>
                    </a:lnTo>
                    <a:lnTo>
                      <a:pt x="6" y="135"/>
                    </a:lnTo>
                    <a:lnTo>
                      <a:pt x="0" y="145"/>
                    </a:lnTo>
                    <a:lnTo>
                      <a:pt x="0" y="150"/>
                    </a:lnTo>
                    <a:lnTo>
                      <a:pt x="6" y="169"/>
                    </a:lnTo>
                    <a:lnTo>
                      <a:pt x="17" y="179"/>
                    </a:lnTo>
                    <a:lnTo>
                      <a:pt x="33" y="188"/>
                    </a:lnTo>
                    <a:lnTo>
                      <a:pt x="66" y="193"/>
                    </a:lnTo>
                    <a:lnTo>
                      <a:pt x="83" y="188"/>
                    </a:lnTo>
                    <a:lnTo>
                      <a:pt x="100" y="188"/>
                    </a:lnTo>
                    <a:lnTo>
                      <a:pt x="105" y="179"/>
                    </a:lnTo>
                    <a:lnTo>
                      <a:pt x="116" y="174"/>
                    </a:lnTo>
                    <a:lnTo>
                      <a:pt x="149" y="179"/>
                    </a:lnTo>
                    <a:lnTo>
                      <a:pt x="182" y="179"/>
                    </a:lnTo>
                    <a:lnTo>
                      <a:pt x="204" y="188"/>
                    </a:lnTo>
                    <a:lnTo>
                      <a:pt x="226" y="193"/>
                    </a:lnTo>
                    <a:lnTo>
                      <a:pt x="243" y="198"/>
                    </a:lnTo>
                    <a:lnTo>
                      <a:pt x="254" y="198"/>
                    </a:lnTo>
                    <a:lnTo>
                      <a:pt x="265" y="193"/>
                    </a:lnTo>
                    <a:lnTo>
                      <a:pt x="281" y="188"/>
                    </a:lnTo>
                    <a:lnTo>
                      <a:pt x="298" y="179"/>
                    </a:lnTo>
                    <a:lnTo>
                      <a:pt x="309" y="174"/>
                    </a:lnTo>
                    <a:lnTo>
                      <a:pt x="309" y="169"/>
                    </a:lnTo>
                    <a:lnTo>
                      <a:pt x="303" y="159"/>
                    </a:lnTo>
                    <a:lnTo>
                      <a:pt x="287" y="145"/>
                    </a:lnTo>
                    <a:lnTo>
                      <a:pt x="265" y="135"/>
                    </a:lnTo>
                    <a:lnTo>
                      <a:pt x="259" y="130"/>
                    </a:lnTo>
                    <a:lnTo>
                      <a:pt x="254" y="130"/>
                    </a:lnTo>
                    <a:lnTo>
                      <a:pt x="248" y="116"/>
                    </a:lnTo>
                    <a:lnTo>
                      <a:pt x="248" y="106"/>
                    </a:lnTo>
                    <a:lnTo>
                      <a:pt x="259" y="96"/>
                    </a:lnTo>
                    <a:lnTo>
                      <a:pt x="276" y="87"/>
                    </a:lnTo>
                    <a:lnTo>
                      <a:pt x="292" y="67"/>
                    </a:lnTo>
                    <a:lnTo>
                      <a:pt x="292" y="53"/>
                    </a:lnTo>
                    <a:lnTo>
                      <a:pt x="287" y="34"/>
                    </a:lnTo>
                    <a:lnTo>
                      <a:pt x="259" y="19"/>
                    </a:lnTo>
                    <a:lnTo>
                      <a:pt x="215" y="24"/>
                    </a:lnTo>
                    <a:lnTo>
                      <a:pt x="177" y="24"/>
                    </a:lnTo>
                    <a:lnTo>
                      <a:pt x="133" y="19"/>
                    </a:lnTo>
                    <a:lnTo>
                      <a:pt x="88" y="14"/>
                    </a:lnTo>
                    <a:lnTo>
                      <a:pt x="72" y="5"/>
                    </a:lnTo>
                    <a:lnTo>
                      <a:pt x="61" y="0"/>
                    </a:lnTo>
                    <a:lnTo>
                      <a:pt x="39" y="5"/>
                    </a:lnTo>
                    <a:lnTo>
                      <a:pt x="22" y="19"/>
                    </a:lnTo>
                    <a:lnTo>
                      <a:pt x="6" y="38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25" name="Freeform 36"/>
              <p:cNvSpPr>
                <a:spLocks/>
              </p:cNvSpPr>
              <p:nvPr/>
            </p:nvSpPr>
            <p:spPr bwMode="auto">
              <a:xfrm>
                <a:off x="3147" y="2352"/>
                <a:ext cx="308" cy="199"/>
              </a:xfrm>
              <a:custGeom>
                <a:avLst/>
                <a:gdLst>
                  <a:gd name="T0" fmla="*/ 5 w 308"/>
                  <a:gd name="T1" fmla="*/ 39 h 199"/>
                  <a:gd name="T2" fmla="*/ 27 w 308"/>
                  <a:gd name="T3" fmla="*/ 65 h 199"/>
                  <a:gd name="T4" fmla="*/ 38 w 308"/>
                  <a:gd name="T5" fmla="*/ 74 h 199"/>
                  <a:gd name="T6" fmla="*/ 49 w 308"/>
                  <a:gd name="T7" fmla="*/ 87 h 199"/>
                  <a:gd name="T8" fmla="*/ 44 w 308"/>
                  <a:gd name="T9" fmla="*/ 97 h 199"/>
                  <a:gd name="T10" fmla="*/ 38 w 308"/>
                  <a:gd name="T11" fmla="*/ 104 h 199"/>
                  <a:gd name="T12" fmla="*/ 27 w 308"/>
                  <a:gd name="T13" fmla="*/ 110 h 199"/>
                  <a:gd name="T14" fmla="*/ 16 w 308"/>
                  <a:gd name="T15" fmla="*/ 113 h 199"/>
                  <a:gd name="T16" fmla="*/ 11 w 308"/>
                  <a:gd name="T17" fmla="*/ 123 h 199"/>
                  <a:gd name="T18" fmla="*/ 5 w 308"/>
                  <a:gd name="T19" fmla="*/ 136 h 199"/>
                  <a:gd name="T20" fmla="*/ 0 w 308"/>
                  <a:gd name="T21" fmla="*/ 146 h 199"/>
                  <a:gd name="T22" fmla="*/ 0 w 308"/>
                  <a:gd name="T23" fmla="*/ 149 h 199"/>
                  <a:gd name="T24" fmla="*/ 5 w 308"/>
                  <a:gd name="T25" fmla="*/ 162 h 199"/>
                  <a:gd name="T26" fmla="*/ 5 w 308"/>
                  <a:gd name="T27" fmla="*/ 169 h 199"/>
                  <a:gd name="T28" fmla="*/ 16 w 308"/>
                  <a:gd name="T29" fmla="*/ 182 h 199"/>
                  <a:gd name="T30" fmla="*/ 33 w 308"/>
                  <a:gd name="T31" fmla="*/ 185 h 199"/>
                  <a:gd name="T32" fmla="*/ 66 w 308"/>
                  <a:gd name="T33" fmla="*/ 191 h 199"/>
                  <a:gd name="T34" fmla="*/ 82 w 308"/>
                  <a:gd name="T35" fmla="*/ 191 h 199"/>
                  <a:gd name="T36" fmla="*/ 99 w 308"/>
                  <a:gd name="T37" fmla="*/ 185 h 199"/>
                  <a:gd name="T38" fmla="*/ 104 w 308"/>
                  <a:gd name="T39" fmla="*/ 185 h 199"/>
                  <a:gd name="T40" fmla="*/ 104 w 308"/>
                  <a:gd name="T41" fmla="*/ 182 h 199"/>
                  <a:gd name="T42" fmla="*/ 104 w 308"/>
                  <a:gd name="T43" fmla="*/ 178 h 199"/>
                  <a:gd name="T44" fmla="*/ 110 w 308"/>
                  <a:gd name="T45" fmla="*/ 175 h 199"/>
                  <a:gd name="T46" fmla="*/ 126 w 308"/>
                  <a:gd name="T47" fmla="*/ 175 h 199"/>
                  <a:gd name="T48" fmla="*/ 143 w 308"/>
                  <a:gd name="T49" fmla="*/ 175 h 199"/>
                  <a:gd name="T50" fmla="*/ 175 w 308"/>
                  <a:gd name="T51" fmla="*/ 178 h 199"/>
                  <a:gd name="T52" fmla="*/ 203 w 308"/>
                  <a:gd name="T53" fmla="*/ 185 h 199"/>
                  <a:gd name="T54" fmla="*/ 225 w 308"/>
                  <a:gd name="T55" fmla="*/ 191 h 199"/>
                  <a:gd name="T56" fmla="*/ 241 w 308"/>
                  <a:gd name="T57" fmla="*/ 195 h 199"/>
                  <a:gd name="T58" fmla="*/ 252 w 308"/>
                  <a:gd name="T59" fmla="*/ 198 h 199"/>
                  <a:gd name="T60" fmla="*/ 252 w 308"/>
                  <a:gd name="T61" fmla="*/ 198 h 199"/>
                  <a:gd name="T62" fmla="*/ 263 w 308"/>
                  <a:gd name="T63" fmla="*/ 195 h 199"/>
                  <a:gd name="T64" fmla="*/ 280 w 308"/>
                  <a:gd name="T65" fmla="*/ 188 h 199"/>
                  <a:gd name="T66" fmla="*/ 296 w 308"/>
                  <a:gd name="T67" fmla="*/ 178 h 199"/>
                  <a:gd name="T68" fmla="*/ 307 w 308"/>
                  <a:gd name="T69" fmla="*/ 175 h 199"/>
                  <a:gd name="T70" fmla="*/ 307 w 308"/>
                  <a:gd name="T71" fmla="*/ 169 h 199"/>
                  <a:gd name="T72" fmla="*/ 302 w 308"/>
                  <a:gd name="T73" fmla="*/ 159 h 199"/>
                  <a:gd name="T74" fmla="*/ 285 w 308"/>
                  <a:gd name="T75" fmla="*/ 146 h 199"/>
                  <a:gd name="T76" fmla="*/ 263 w 308"/>
                  <a:gd name="T77" fmla="*/ 136 h 199"/>
                  <a:gd name="T78" fmla="*/ 258 w 308"/>
                  <a:gd name="T79" fmla="*/ 133 h 199"/>
                  <a:gd name="T80" fmla="*/ 252 w 308"/>
                  <a:gd name="T81" fmla="*/ 133 h 199"/>
                  <a:gd name="T82" fmla="*/ 247 w 308"/>
                  <a:gd name="T83" fmla="*/ 117 h 199"/>
                  <a:gd name="T84" fmla="*/ 247 w 308"/>
                  <a:gd name="T85" fmla="*/ 107 h 199"/>
                  <a:gd name="T86" fmla="*/ 258 w 308"/>
                  <a:gd name="T87" fmla="*/ 97 h 199"/>
                  <a:gd name="T88" fmla="*/ 274 w 308"/>
                  <a:gd name="T89" fmla="*/ 87 h 199"/>
                  <a:gd name="T90" fmla="*/ 291 w 308"/>
                  <a:gd name="T91" fmla="*/ 68 h 199"/>
                  <a:gd name="T92" fmla="*/ 291 w 308"/>
                  <a:gd name="T93" fmla="*/ 48 h 199"/>
                  <a:gd name="T94" fmla="*/ 285 w 308"/>
                  <a:gd name="T95" fmla="*/ 32 h 199"/>
                  <a:gd name="T96" fmla="*/ 258 w 308"/>
                  <a:gd name="T97" fmla="*/ 19 h 199"/>
                  <a:gd name="T98" fmla="*/ 214 w 308"/>
                  <a:gd name="T99" fmla="*/ 22 h 199"/>
                  <a:gd name="T100" fmla="*/ 170 w 308"/>
                  <a:gd name="T101" fmla="*/ 22 h 199"/>
                  <a:gd name="T102" fmla="*/ 132 w 308"/>
                  <a:gd name="T103" fmla="*/ 19 h 199"/>
                  <a:gd name="T104" fmla="*/ 88 w 308"/>
                  <a:gd name="T105" fmla="*/ 13 h 199"/>
                  <a:gd name="T106" fmla="*/ 71 w 308"/>
                  <a:gd name="T107" fmla="*/ 3 h 199"/>
                  <a:gd name="T108" fmla="*/ 60 w 308"/>
                  <a:gd name="T109" fmla="*/ 0 h 199"/>
                  <a:gd name="T110" fmla="*/ 49 w 308"/>
                  <a:gd name="T111" fmla="*/ 0 h 199"/>
                  <a:gd name="T112" fmla="*/ 38 w 308"/>
                  <a:gd name="T113" fmla="*/ 3 h 199"/>
                  <a:gd name="T114" fmla="*/ 22 w 308"/>
                  <a:gd name="T115" fmla="*/ 19 h 199"/>
                  <a:gd name="T116" fmla="*/ 5 w 308"/>
                  <a:gd name="T117" fmla="*/ 39 h 1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8"/>
                  <a:gd name="T178" fmla="*/ 0 h 199"/>
                  <a:gd name="T179" fmla="*/ 308 w 308"/>
                  <a:gd name="T180" fmla="*/ 199 h 1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8" h="199">
                    <a:moveTo>
                      <a:pt x="5" y="39"/>
                    </a:moveTo>
                    <a:lnTo>
                      <a:pt x="27" y="65"/>
                    </a:lnTo>
                    <a:lnTo>
                      <a:pt x="38" y="74"/>
                    </a:lnTo>
                    <a:lnTo>
                      <a:pt x="49" y="87"/>
                    </a:lnTo>
                    <a:lnTo>
                      <a:pt x="44" y="97"/>
                    </a:lnTo>
                    <a:lnTo>
                      <a:pt x="38" y="104"/>
                    </a:lnTo>
                    <a:lnTo>
                      <a:pt x="27" y="110"/>
                    </a:lnTo>
                    <a:lnTo>
                      <a:pt x="16" y="113"/>
                    </a:lnTo>
                    <a:lnTo>
                      <a:pt x="11" y="123"/>
                    </a:lnTo>
                    <a:lnTo>
                      <a:pt x="5" y="136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5" y="162"/>
                    </a:lnTo>
                    <a:lnTo>
                      <a:pt x="5" y="169"/>
                    </a:lnTo>
                    <a:lnTo>
                      <a:pt x="16" y="182"/>
                    </a:lnTo>
                    <a:lnTo>
                      <a:pt x="33" y="185"/>
                    </a:lnTo>
                    <a:lnTo>
                      <a:pt x="66" y="191"/>
                    </a:lnTo>
                    <a:lnTo>
                      <a:pt x="82" y="191"/>
                    </a:lnTo>
                    <a:lnTo>
                      <a:pt x="99" y="185"/>
                    </a:lnTo>
                    <a:lnTo>
                      <a:pt x="104" y="185"/>
                    </a:lnTo>
                    <a:lnTo>
                      <a:pt x="104" y="182"/>
                    </a:lnTo>
                    <a:lnTo>
                      <a:pt x="104" y="178"/>
                    </a:lnTo>
                    <a:lnTo>
                      <a:pt x="110" y="175"/>
                    </a:lnTo>
                    <a:lnTo>
                      <a:pt x="126" y="175"/>
                    </a:lnTo>
                    <a:lnTo>
                      <a:pt x="143" y="175"/>
                    </a:lnTo>
                    <a:lnTo>
                      <a:pt x="175" y="178"/>
                    </a:lnTo>
                    <a:lnTo>
                      <a:pt x="203" y="185"/>
                    </a:lnTo>
                    <a:lnTo>
                      <a:pt x="225" y="191"/>
                    </a:lnTo>
                    <a:lnTo>
                      <a:pt x="241" y="195"/>
                    </a:lnTo>
                    <a:lnTo>
                      <a:pt x="252" y="198"/>
                    </a:lnTo>
                    <a:lnTo>
                      <a:pt x="263" y="195"/>
                    </a:lnTo>
                    <a:lnTo>
                      <a:pt x="280" y="188"/>
                    </a:lnTo>
                    <a:lnTo>
                      <a:pt x="296" y="178"/>
                    </a:lnTo>
                    <a:lnTo>
                      <a:pt x="307" y="175"/>
                    </a:lnTo>
                    <a:lnTo>
                      <a:pt x="307" y="169"/>
                    </a:lnTo>
                    <a:lnTo>
                      <a:pt x="302" y="159"/>
                    </a:lnTo>
                    <a:lnTo>
                      <a:pt x="285" y="146"/>
                    </a:lnTo>
                    <a:lnTo>
                      <a:pt x="263" y="136"/>
                    </a:lnTo>
                    <a:lnTo>
                      <a:pt x="258" y="133"/>
                    </a:lnTo>
                    <a:lnTo>
                      <a:pt x="252" y="133"/>
                    </a:lnTo>
                    <a:lnTo>
                      <a:pt x="247" y="117"/>
                    </a:lnTo>
                    <a:lnTo>
                      <a:pt x="247" y="107"/>
                    </a:lnTo>
                    <a:lnTo>
                      <a:pt x="258" y="97"/>
                    </a:lnTo>
                    <a:lnTo>
                      <a:pt x="274" y="87"/>
                    </a:lnTo>
                    <a:lnTo>
                      <a:pt x="291" y="68"/>
                    </a:lnTo>
                    <a:lnTo>
                      <a:pt x="291" y="48"/>
                    </a:lnTo>
                    <a:lnTo>
                      <a:pt x="285" y="32"/>
                    </a:lnTo>
                    <a:lnTo>
                      <a:pt x="258" y="19"/>
                    </a:lnTo>
                    <a:lnTo>
                      <a:pt x="214" y="22"/>
                    </a:lnTo>
                    <a:lnTo>
                      <a:pt x="170" y="22"/>
                    </a:lnTo>
                    <a:lnTo>
                      <a:pt x="132" y="19"/>
                    </a:lnTo>
                    <a:lnTo>
                      <a:pt x="88" y="13"/>
                    </a:lnTo>
                    <a:lnTo>
                      <a:pt x="71" y="3"/>
                    </a:lnTo>
                    <a:lnTo>
                      <a:pt x="60" y="0"/>
                    </a:lnTo>
                    <a:lnTo>
                      <a:pt x="49" y="0"/>
                    </a:lnTo>
                    <a:lnTo>
                      <a:pt x="38" y="3"/>
                    </a:lnTo>
                    <a:lnTo>
                      <a:pt x="22" y="19"/>
                    </a:lnTo>
                    <a:lnTo>
                      <a:pt x="5" y="39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3626" name="Freeform 37"/>
              <p:cNvSpPr>
                <a:spLocks/>
              </p:cNvSpPr>
              <p:nvPr/>
            </p:nvSpPr>
            <p:spPr bwMode="auto">
              <a:xfrm>
                <a:off x="3152" y="2602"/>
                <a:ext cx="309" cy="198"/>
              </a:xfrm>
              <a:custGeom>
                <a:avLst/>
                <a:gdLst>
                  <a:gd name="T0" fmla="*/ 6 w 309"/>
                  <a:gd name="T1" fmla="*/ 36 h 198"/>
                  <a:gd name="T2" fmla="*/ 28 w 309"/>
                  <a:gd name="T3" fmla="*/ 62 h 198"/>
                  <a:gd name="T4" fmla="*/ 50 w 309"/>
                  <a:gd name="T5" fmla="*/ 87 h 198"/>
                  <a:gd name="T6" fmla="*/ 44 w 309"/>
                  <a:gd name="T7" fmla="*/ 98 h 198"/>
                  <a:gd name="T8" fmla="*/ 39 w 309"/>
                  <a:gd name="T9" fmla="*/ 106 h 198"/>
                  <a:gd name="T10" fmla="*/ 28 w 309"/>
                  <a:gd name="T11" fmla="*/ 109 h 198"/>
                  <a:gd name="T12" fmla="*/ 17 w 309"/>
                  <a:gd name="T13" fmla="*/ 113 h 198"/>
                  <a:gd name="T14" fmla="*/ 11 w 309"/>
                  <a:gd name="T15" fmla="*/ 124 h 198"/>
                  <a:gd name="T16" fmla="*/ 6 w 309"/>
                  <a:gd name="T17" fmla="*/ 135 h 198"/>
                  <a:gd name="T18" fmla="*/ 0 w 309"/>
                  <a:gd name="T19" fmla="*/ 142 h 198"/>
                  <a:gd name="T20" fmla="*/ 0 w 309"/>
                  <a:gd name="T21" fmla="*/ 146 h 198"/>
                  <a:gd name="T22" fmla="*/ 6 w 309"/>
                  <a:gd name="T23" fmla="*/ 168 h 198"/>
                  <a:gd name="T24" fmla="*/ 17 w 309"/>
                  <a:gd name="T25" fmla="*/ 179 h 198"/>
                  <a:gd name="T26" fmla="*/ 33 w 309"/>
                  <a:gd name="T27" fmla="*/ 186 h 198"/>
                  <a:gd name="T28" fmla="*/ 66 w 309"/>
                  <a:gd name="T29" fmla="*/ 190 h 198"/>
                  <a:gd name="T30" fmla="*/ 83 w 309"/>
                  <a:gd name="T31" fmla="*/ 190 h 198"/>
                  <a:gd name="T32" fmla="*/ 99 w 309"/>
                  <a:gd name="T33" fmla="*/ 186 h 198"/>
                  <a:gd name="T34" fmla="*/ 105 w 309"/>
                  <a:gd name="T35" fmla="*/ 179 h 198"/>
                  <a:gd name="T36" fmla="*/ 110 w 309"/>
                  <a:gd name="T37" fmla="*/ 175 h 198"/>
                  <a:gd name="T38" fmla="*/ 132 w 309"/>
                  <a:gd name="T39" fmla="*/ 175 h 198"/>
                  <a:gd name="T40" fmla="*/ 149 w 309"/>
                  <a:gd name="T41" fmla="*/ 175 h 198"/>
                  <a:gd name="T42" fmla="*/ 182 w 309"/>
                  <a:gd name="T43" fmla="*/ 179 h 198"/>
                  <a:gd name="T44" fmla="*/ 204 w 309"/>
                  <a:gd name="T45" fmla="*/ 186 h 198"/>
                  <a:gd name="T46" fmla="*/ 226 w 309"/>
                  <a:gd name="T47" fmla="*/ 190 h 198"/>
                  <a:gd name="T48" fmla="*/ 242 w 309"/>
                  <a:gd name="T49" fmla="*/ 193 h 198"/>
                  <a:gd name="T50" fmla="*/ 253 w 309"/>
                  <a:gd name="T51" fmla="*/ 197 h 198"/>
                  <a:gd name="T52" fmla="*/ 253 w 309"/>
                  <a:gd name="T53" fmla="*/ 197 h 198"/>
                  <a:gd name="T54" fmla="*/ 264 w 309"/>
                  <a:gd name="T55" fmla="*/ 193 h 198"/>
                  <a:gd name="T56" fmla="*/ 281 w 309"/>
                  <a:gd name="T57" fmla="*/ 186 h 198"/>
                  <a:gd name="T58" fmla="*/ 297 w 309"/>
                  <a:gd name="T59" fmla="*/ 179 h 198"/>
                  <a:gd name="T60" fmla="*/ 308 w 309"/>
                  <a:gd name="T61" fmla="*/ 175 h 198"/>
                  <a:gd name="T62" fmla="*/ 308 w 309"/>
                  <a:gd name="T63" fmla="*/ 168 h 198"/>
                  <a:gd name="T64" fmla="*/ 303 w 309"/>
                  <a:gd name="T65" fmla="*/ 160 h 198"/>
                  <a:gd name="T66" fmla="*/ 286 w 309"/>
                  <a:gd name="T67" fmla="*/ 146 h 198"/>
                  <a:gd name="T68" fmla="*/ 264 w 309"/>
                  <a:gd name="T69" fmla="*/ 135 h 198"/>
                  <a:gd name="T70" fmla="*/ 259 w 309"/>
                  <a:gd name="T71" fmla="*/ 131 h 198"/>
                  <a:gd name="T72" fmla="*/ 253 w 309"/>
                  <a:gd name="T73" fmla="*/ 131 h 198"/>
                  <a:gd name="T74" fmla="*/ 248 w 309"/>
                  <a:gd name="T75" fmla="*/ 117 h 198"/>
                  <a:gd name="T76" fmla="*/ 248 w 309"/>
                  <a:gd name="T77" fmla="*/ 106 h 198"/>
                  <a:gd name="T78" fmla="*/ 259 w 309"/>
                  <a:gd name="T79" fmla="*/ 98 h 198"/>
                  <a:gd name="T80" fmla="*/ 275 w 309"/>
                  <a:gd name="T81" fmla="*/ 87 h 198"/>
                  <a:gd name="T82" fmla="*/ 292 w 309"/>
                  <a:gd name="T83" fmla="*/ 69 h 198"/>
                  <a:gd name="T84" fmla="*/ 292 w 309"/>
                  <a:gd name="T85" fmla="*/ 51 h 198"/>
                  <a:gd name="T86" fmla="*/ 286 w 309"/>
                  <a:gd name="T87" fmla="*/ 33 h 198"/>
                  <a:gd name="T88" fmla="*/ 259 w 309"/>
                  <a:gd name="T89" fmla="*/ 18 h 198"/>
                  <a:gd name="T90" fmla="*/ 215 w 309"/>
                  <a:gd name="T91" fmla="*/ 22 h 198"/>
                  <a:gd name="T92" fmla="*/ 171 w 309"/>
                  <a:gd name="T93" fmla="*/ 22 h 198"/>
                  <a:gd name="T94" fmla="*/ 132 w 309"/>
                  <a:gd name="T95" fmla="*/ 18 h 198"/>
                  <a:gd name="T96" fmla="*/ 88 w 309"/>
                  <a:gd name="T97" fmla="*/ 11 h 198"/>
                  <a:gd name="T98" fmla="*/ 72 w 309"/>
                  <a:gd name="T99" fmla="*/ 3 h 198"/>
                  <a:gd name="T100" fmla="*/ 61 w 309"/>
                  <a:gd name="T101" fmla="*/ 0 h 198"/>
                  <a:gd name="T102" fmla="*/ 50 w 309"/>
                  <a:gd name="T103" fmla="*/ 0 h 198"/>
                  <a:gd name="T104" fmla="*/ 39 w 309"/>
                  <a:gd name="T105" fmla="*/ 3 h 198"/>
                  <a:gd name="T106" fmla="*/ 22 w 309"/>
                  <a:gd name="T107" fmla="*/ 18 h 198"/>
                  <a:gd name="T108" fmla="*/ 6 w 309"/>
                  <a:gd name="T109" fmla="*/ 36 h 1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9"/>
                  <a:gd name="T166" fmla="*/ 0 h 198"/>
                  <a:gd name="T167" fmla="*/ 309 w 309"/>
                  <a:gd name="T168" fmla="*/ 198 h 1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9" h="198">
                    <a:moveTo>
                      <a:pt x="6" y="36"/>
                    </a:moveTo>
                    <a:lnTo>
                      <a:pt x="28" y="62"/>
                    </a:lnTo>
                    <a:lnTo>
                      <a:pt x="50" y="87"/>
                    </a:lnTo>
                    <a:lnTo>
                      <a:pt x="44" y="98"/>
                    </a:lnTo>
                    <a:lnTo>
                      <a:pt x="39" y="106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11" y="124"/>
                    </a:lnTo>
                    <a:lnTo>
                      <a:pt x="6" y="135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6" y="168"/>
                    </a:lnTo>
                    <a:lnTo>
                      <a:pt x="17" y="179"/>
                    </a:lnTo>
                    <a:lnTo>
                      <a:pt x="33" y="186"/>
                    </a:lnTo>
                    <a:lnTo>
                      <a:pt x="66" y="190"/>
                    </a:lnTo>
                    <a:lnTo>
                      <a:pt x="83" y="190"/>
                    </a:lnTo>
                    <a:lnTo>
                      <a:pt x="99" y="186"/>
                    </a:lnTo>
                    <a:lnTo>
                      <a:pt x="105" y="179"/>
                    </a:lnTo>
                    <a:lnTo>
                      <a:pt x="110" y="175"/>
                    </a:lnTo>
                    <a:lnTo>
                      <a:pt x="132" y="175"/>
                    </a:lnTo>
                    <a:lnTo>
                      <a:pt x="149" y="175"/>
                    </a:lnTo>
                    <a:lnTo>
                      <a:pt x="182" y="179"/>
                    </a:lnTo>
                    <a:lnTo>
                      <a:pt x="204" y="186"/>
                    </a:lnTo>
                    <a:lnTo>
                      <a:pt x="226" y="190"/>
                    </a:lnTo>
                    <a:lnTo>
                      <a:pt x="242" y="193"/>
                    </a:lnTo>
                    <a:lnTo>
                      <a:pt x="253" y="197"/>
                    </a:lnTo>
                    <a:lnTo>
                      <a:pt x="264" y="193"/>
                    </a:lnTo>
                    <a:lnTo>
                      <a:pt x="281" y="186"/>
                    </a:lnTo>
                    <a:lnTo>
                      <a:pt x="297" y="179"/>
                    </a:lnTo>
                    <a:lnTo>
                      <a:pt x="308" y="175"/>
                    </a:lnTo>
                    <a:lnTo>
                      <a:pt x="308" y="168"/>
                    </a:lnTo>
                    <a:lnTo>
                      <a:pt x="303" y="160"/>
                    </a:lnTo>
                    <a:lnTo>
                      <a:pt x="286" y="146"/>
                    </a:lnTo>
                    <a:lnTo>
                      <a:pt x="264" y="135"/>
                    </a:lnTo>
                    <a:lnTo>
                      <a:pt x="259" y="131"/>
                    </a:lnTo>
                    <a:lnTo>
                      <a:pt x="253" y="131"/>
                    </a:lnTo>
                    <a:lnTo>
                      <a:pt x="248" y="117"/>
                    </a:lnTo>
                    <a:lnTo>
                      <a:pt x="248" y="106"/>
                    </a:lnTo>
                    <a:lnTo>
                      <a:pt x="259" y="98"/>
                    </a:lnTo>
                    <a:lnTo>
                      <a:pt x="275" y="87"/>
                    </a:lnTo>
                    <a:lnTo>
                      <a:pt x="292" y="69"/>
                    </a:lnTo>
                    <a:lnTo>
                      <a:pt x="292" y="51"/>
                    </a:lnTo>
                    <a:lnTo>
                      <a:pt x="286" y="33"/>
                    </a:lnTo>
                    <a:lnTo>
                      <a:pt x="259" y="18"/>
                    </a:lnTo>
                    <a:lnTo>
                      <a:pt x="215" y="22"/>
                    </a:lnTo>
                    <a:lnTo>
                      <a:pt x="171" y="22"/>
                    </a:lnTo>
                    <a:lnTo>
                      <a:pt x="132" y="18"/>
                    </a:lnTo>
                    <a:lnTo>
                      <a:pt x="88" y="11"/>
                    </a:lnTo>
                    <a:lnTo>
                      <a:pt x="72" y="3"/>
                    </a:lnTo>
                    <a:lnTo>
                      <a:pt x="61" y="0"/>
                    </a:lnTo>
                    <a:lnTo>
                      <a:pt x="50" y="0"/>
                    </a:lnTo>
                    <a:lnTo>
                      <a:pt x="39" y="3"/>
                    </a:lnTo>
                    <a:lnTo>
                      <a:pt x="22" y="18"/>
                    </a:lnTo>
                    <a:lnTo>
                      <a:pt x="6" y="36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27" name="Freeform 38"/>
              <p:cNvSpPr>
                <a:spLocks/>
              </p:cNvSpPr>
              <p:nvPr/>
            </p:nvSpPr>
            <p:spPr bwMode="auto">
              <a:xfrm>
                <a:off x="3160" y="2839"/>
                <a:ext cx="309" cy="198"/>
              </a:xfrm>
              <a:custGeom>
                <a:avLst/>
                <a:gdLst>
                  <a:gd name="T0" fmla="*/ 5 w 309"/>
                  <a:gd name="T1" fmla="*/ 40 h 198"/>
                  <a:gd name="T2" fmla="*/ 27 w 309"/>
                  <a:gd name="T3" fmla="*/ 64 h 198"/>
                  <a:gd name="T4" fmla="*/ 49 w 309"/>
                  <a:gd name="T5" fmla="*/ 88 h 198"/>
                  <a:gd name="T6" fmla="*/ 44 w 309"/>
                  <a:gd name="T7" fmla="*/ 96 h 198"/>
                  <a:gd name="T8" fmla="*/ 38 w 309"/>
                  <a:gd name="T9" fmla="*/ 104 h 198"/>
                  <a:gd name="T10" fmla="*/ 27 w 309"/>
                  <a:gd name="T11" fmla="*/ 108 h 198"/>
                  <a:gd name="T12" fmla="*/ 16 w 309"/>
                  <a:gd name="T13" fmla="*/ 112 h 198"/>
                  <a:gd name="T14" fmla="*/ 11 w 309"/>
                  <a:gd name="T15" fmla="*/ 124 h 198"/>
                  <a:gd name="T16" fmla="*/ 5 w 309"/>
                  <a:gd name="T17" fmla="*/ 137 h 198"/>
                  <a:gd name="T18" fmla="*/ 0 w 309"/>
                  <a:gd name="T19" fmla="*/ 145 h 198"/>
                  <a:gd name="T20" fmla="*/ 0 w 309"/>
                  <a:gd name="T21" fmla="*/ 149 h 198"/>
                  <a:gd name="T22" fmla="*/ 5 w 309"/>
                  <a:gd name="T23" fmla="*/ 169 h 198"/>
                  <a:gd name="T24" fmla="*/ 16 w 309"/>
                  <a:gd name="T25" fmla="*/ 181 h 198"/>
                  <a:gd name="T26" fmla="*/ 33 w 309"/>
                  <a:gd name="T27" fmla="*/ 185 h 198"/>
                  <a:gd name="T28" fmla="*/ 66 w 309"/>
                  <a:gd name="T29" fmla="*/ 193 h 198"/>
                  <a:gd name="T30" fmla="*/ 82 w 309"/>
                  <a:gd name="T31" fmla="*/ 189 h 198"/>
                  <a:gd name="T32" fmla="*/ 99 w 309"/>
                  <a:gd name="T33" fmla="*/ 185 h 198"/>
                  <a:gd name="T34" fmla="*/ 104 w 309"/>
                  <a:gd name="T35" fmla="*/ 181 h 198"/>
                  <a:gd name="T36" fmla="*/ 115 w 309"/>
                  <a:gd name="T37" fmla="*/ 173 h 198"/>
                  <a:gd name="T38" fmla="*/ 148 w 309"/>
                  <a:gd name="T39" fmla="*/ 177 h 198"/>
                  <a:gd name="T40" fmla="*/ 181 w 309"/>
                  <a:gd name="T41" fmla="*/ 181 h 198"/>
                  <a:gd name="T42" fmla="*/ 203 w 309"/>
                  <a:gd name="T43" fmla="*/ 189 h 198"/>
                  <a:gd name="T44" fmla="*/ 225 w 309"/>
                  <a:gd name="T45" fmla="*/ 193 h 198"/>
                  <a:gd name="T46" fmla="*/ 242 w 309"/>
                  <a:gd name="T47" fmla="*/ 197 h 198"/>
                  <a:gd name="T48" fmla="*/ 253 w 309"/>
                  <a:gd name="T49" fmla="*/ 197 h 198"/>
                  <a:gd name="T50" fmla="*/ 253 w 309"/>
                  <a:gd name="T51" fmla="*/ 197 h 198"/>
                  <a:gd name="T52" fmla="*/ 264 w 309"/>
                  <a:gd name="T53" fmla="*/ 193 h 198"/>
                  <a:gd name="T54" fmla="*/ 280 w 309"/>
                  <a:gd name="T55" fmla="*/ 189 h 198"/>
                  <a:gd name="T56" fmla="*/ 297 w 309"/>
                  <a:gd name="T57" fmla="*/ 181 h 198"/>
                  <a:gd name="T58" fmla="*/ 308 w 309"/>
                  <a:gd name="T59" fmla="*/ 173 h 198"/>
                  <a:gd name="T60" fmla="*/ 308 w 309"/>
                  <a:gd name="T61" fmla="*/ 165 h 198"/>
                  <a:gd name="T62" fmla="*/ 302 w 309"/>
                  <a:gd name="T63" fmla="*/ 161 h 198"/>
                  <a:gd name="T64" fmla="*/ 286 w 309"/>
                  <a:gd name="T65" fmla="*/ 149 h 198"/>
                  <a:gd name="T66" fmla="*/ 264 w 309"/>
                  <a:gd name="T67" fmla="*/ 137 h 198"/>
                  <a:gd name="T68" fmla="*/ 258 w 309"/>
                  <a:gd name="T69" fmla="*/ 133 h 198"/>
                  <a:gd name="T70" fmla="*/ 253 w 309"/>
                  <a:gd name="T71" fmla="*/ 133 h 198"/>
                  <a:gd name="T72" fmla="*/ 247 w 309"/>
                  <a:gd name="T73" fmla="*/ 116 h 198"/>
                  <a:gd name="T74" fmla="*/ 247 w 309"/>
                  <a:gd name="T75" fmla="*/ 104 h 198"/>
                  <a:gd name="T76" fmla="*/ 258 w 309"/>
                  <a:gd name="T77" fmla="*/ 96 h 198"/>
                  <a:gd name="T78" fmla="*/ 275 w 309"/>
                  <a:gd name="T79" fmla="*/ 88 h 198"/>
                  <a:gd name="T80" fmla="*/ 291 w 309"/>
                  <a:gd name="T81" fmla="*/ 68 h 198"/>
                  <a:gd name="T82" fmla="*/ 291 w 309"/>
                  <a:gd name="T83" fmla="*/ 48 h 198"/>
                  <a:gd name="T84" fmla="*/ 286 w 309"/>
                  <a:gd name="T85" fmla="*/ 32 h 198"/>
                  <a:gd name="T86" fmla="*/ 258 w 309"/>
                  <a:gd name="T87" fmla="*/ 16 h 198"/>
                  <a:gd name="T88" fmla="*/ 214 w 309"/>
                  <a:gd name="T89" fmla="*/ 20 h 198"/>
                  <a:gd name="T90" fmla="*/ 170 w 309"/>
                  <a:gd name="T91" fmla="*/ 20 h 198"/>
                  <a:gd name="T92" fmla="*/ 132 w 309"/>
                  <a:gd name="T93" fmla="*/ 20 h 198"/>
                  <a:gd name="T94" fmla="*/ 88 w 309"/>
                  <a:gd name="T95" fmla="*/ 12 h 198"/>
                  <a:gd name="T96" fmla="*/ 71 w 309"/>
                  <a:gd name="T97" fmla="*/ 4 h 198"/>
                  <a:gd name="T98" fmla="*/ 60 w 309"/>
                  <a:gd name="T99" fmla="*/ 0 h 198"/>
                  <a:gd name="T100" fmla="*/ 49 w 309"/>
                  <a:gd name="T101" fmla="*/ 0 h 198"/>
                  <a:gd name="T102" fmla="*/ 38 w 309"/>
                  <a:gd name="T103" fmla="*/ 4 h 198"/>
                  <a:gd name="T104" fmla="*/ 22 w 309"/>
                  <a:gd name="T105" fmla="*/ 20 h 198"/>
                  <a:gd name="T106" fmla="*/ 5 w 309"/>
                  <a:gd name="T107" fmla="*/ 40 h 1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"/>
                  <a:gd name="T163" fmla="*/ 0 h 198"/>
                  <a:gd name="T164" fmla="*/ 309 w 309"/>
                  <a:gd name="T165" fmla="*/ 198 h 1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" h="198">
                    <a:moveTo>
                      <a:pt x="5" y="40"/>
                    </a:moveTo>
                    <a:lnTo>
                      <a:pt x="27" y="64"/>
                    </a:lnTo>
                    <a:lnTo>
                      <a:pt x="49" y="88"/>
                    </a:lnTo>
                    <a:lnTo>
                      <a:pt x="44" y="96"/>
                    </a:lnTo>
                    <a:lnTo>
                      <a:pt x="38" y="104"/>
                    </a:lnTo>
                    <a:lnTo>
                      <a:pt x="27" y="108"/>
                    </a:lnTo>
                    <a:lnTo>
                      <a:pt x="16" y="112"/>
                    </a:lnTo>
                    <a:lnTo>
                      <a:pt x="11" y="124"/>
                    </a:lnTo>
                    <a:lnTo>
                      <a:pt x="5" y="137"/>
                    </a:lnTo>
                    <a:lnTo>
                      <a:pt x="0" y="145"/>
                    </a:lnTo>
                    <a:lnTo>
                      <a:pt x="0" y="149"/>
                    </a:lnTo>
                    <a:lnTo>
                      <a:pt x="5" y="169"/>
                    </a:lnTo>
                    <a:lnTo>
                      <a:pt x="16" y="181"/>
                    </a:lnTo>
                    <a:lnTo>
                      <a:pt x="33" y="185"/>
                    </a:lnTo>
                    <a:lnTo>
                      <a:pt x="66" y="193"/>
                    </a:lnTo>
                    <a:lnTo>
                      <a:pt x="82" y="189"/>
                    </a:lnTo>
                    <a:lnTo>
                      <a:pt x="99" y="185"/>
                    </a:lnTo>
                    <a:lnTo>
                      <a:pt x="104" y="181"/>
                    </a:lnTo>
                    <a:lnTo>
                      <a:pt x="115" y="173"/>
                    </a:lnTo>
                    <a:lnTo>
                      <a:pt x="148" y="177"/>
                    </a:lnTo>
                    <a:lnTo>
                      <a:pt x="181" y="181"/>
                    </a:lnTo>
                    <a:lnTo>
                      <a:pt x="203" y="189"/>
                    </a:lnTo>
                    <a:lnTo>
                      <a:pt x="225" y="193"/>
                    </a:lnTo>
                    <a:lnTo>
                      <a:pt x="242" y="197"/>
                    </a:lnTo>
                    <a:lnTo>
                      <a:pt x="253" y="197"/>
                    </a:lnTo>
                    <a:lnTo>
                      <a:pt x="264" y="193"/>
                    </a:lnTo>
                    <a:lnTo>
                      <a:pt x="280" y="189"/>
                    </a:lnTo>
                    <a:lnTo>
                      <a:pt x="297" y="181"/>
                    </a:lnTo>
                    <a:lnTo>
                      <a:pt x="308" y="173"/>
                    </a:lnTo>
                    <a:lnTo>
                      <a:pt x="308" y="165"/>
                    </a:lnTo>
                    <a:lnTo>
                      <a:pt x="302" y="161"/>
                    </a:lnTo>
                    <a:lnTo>
                      <a:pt x="286" y="149"/>
                    </a:lnTo>
                    <a:lnTo>
                      <a:pt x="264" y="137"/>
                    </a:lnTo>
                    <a:lnTo>
                      <a:pt x="258" y="133"/>
                    </a:lnTo>
                    <a:lnTo>
                      <a:pt x="253" y="133"/>
                    </a:lnTo>
                    <a:lnTo>
                      <a:pt x="247" y="116"/>
                    </a:lnTo>
                    <a:lnTo>
                      <a:pt x="247" y="104"/>
                    </a:lnTo>
                    <a:lnTo>
                      <a:pt x="258" y="96"/>
                    </a:lnTo>
                    <a:lnTo>
                      <a:pt x="275" y="88"/>
                    </a:lnTo>
                    <a:lnTo>
                      <a:pt x="291" y="68"/>
                    </a:lnTo>
                    <a:lnTo>
                      <a:pt x="291" y="48"/>
                    </a:lnTo>
                    <a:lnTo>
                      <a:pt x="286" y="32"/>
                    </a:lnTo>
                    <a:lnTo>
                      <a:pt x="258" y="16"/>
                    </a:lnTo>
                    <a:lnTo>
                      <a:pt x="214" y="20"/>
                    </a:lnTo>
                    <a:lnTo>
                      <a:pt x="170" y="20"/>
                    </a:lnTo>
                    <a:lnTo>
                      <a:pt x="132" y="20"/>
                    </a:lnTo>
                    <a:lnTo>
                      <a:pt x="88" y="12"/>
                    </a:lnTo>
                    <a:lnTo>
                      <a:pt x="71" y="4"/>
                    </a:lnTo>
                    <a:lnTo>
                      <a:pt x="60" y="0"/>
                    </a:lnTo>
                    <a:lnTo>
                      <a:pt x="49" y="0"/>
                    </a:lnTo>
                    <a:lnTo>
                      <a:pt x="38" y="4"/>
                    </a:lnTo>
                    <a:lnTo>
                      <a:pt x="22" y="20"/>
                    </a:lnTo>
                    <a:lnTo>
                      <a:pt x="5" y="40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28" name="Freeform 39"/>
              <p:cNvSpPr>
                <a:spLocks/>
              </p:cNvSpPr>
              <p:nvPr/>
            </p:nvSpPr>
            <p:spPr bwMode="auto">
              <a:xfrm>
                <a:off x="3165" y="3086"/>
                <a:ext cx="310" cy="200"/>
              </a:xfrm>
              <a:custGeom>
                <a:avLst/>
                <a:gdLst>
                  <a:gd name="T0" fmla="*/ 6 w 310"/>
                  <a:gd name="T1" fmla="*/ 40 h 200"/>
                  <a:gd name="T2" fmla="*/ 28 w 310"/>
                  <a:gd name="T3" fmla="*/ 66 h 200"/>
                  <a:gd name="T4" fmla="*/ 50 w 310"/>
                  <a:gd name="T5" fmla="*/ 88 h 200"/>
                  <a:gd name="T6" fmla="*/ 44 w 310"/>
                  <a:gd name="T7" fmla="*/ 97 h 200"/>
                  <a:gd name="T8" fmla="*/ 39 w 310"/>
                  <a:gd name="T9" fmla="*/ 106 h 200"/>
                  <a:gd name="T10" fmla="*/ 28 w 310"/>
                  <a:gd name="T11" fmla="*/ 110 h 200"/>
                  <a:gd name="T12" fmla="*/ 17 w 310"/>
                  <a:gd name="T13" fmla="*/ 115 h 200"/>
                  <a:gd name="T14" fmla="*/ 6 w 310"/>
                  <a:gd name="T15" fmla="*/ 137 h 200"/>
                  <a:gd name="T16" fmla="*/ 0 w 310"/>
                  <a:gd name="T17" fmla="*/ 146 h 200"/>
                  <a:gd name="T18" fmla="*/ 0 w 310"/>
                  <a:gd name="T19" fmla="*/ 150 h 200"/>
                  <a:gd name="T20" fmla="*/ 6 w 310"/>
                  <a:gd name="T21" fmla="*/ 172 h 200"/>
                  <a:gd name="T22" fmla="*/ 17 w 310"/>
                  <a:gd name="T23" fmla="*/ 181 h 200"/>
                  <a:gd name="T24" fmla="*/ 33 w 310"/>
                  <a:gd name="T25" fmla="*/ 190 h 200"/>
                  <a:gd name="T26" fmla="*/ 66 w 310"/>
                  <a:gd name="T27" fmla="*/ 195 h 200"/>
                  <a:gd name="T28" fmla="*/ 83 w 310"/>
                  <a:gd name="T29" fmla="*/ 190 h 200"/>
                  <a:gd name="T30" fmla="*/ 99 w 310"/>
                  <a:gd name="T31" fmla="*/ 186 h 200"/>
                  <a:gd name="T32" fmla="*/ 105 w 310"/>
                  <a:gd name="T33" fmla="*/ 181 h 200"/>
                  <a:gd name="T34" fmla="*/ 116 w 310"/>
                  <a:gd name="T35" fmla="*/ 177 h 200"/>
                  <a:gd name="T36" fmla="*/ 132 w 310"/>
                  <a:gd name="T37" fmla="*/ 177 h 200"/>
                  <a:gd name="T38" fmla="*/ 149 w 310"/>
                  <a:gd name="T39" fmla="*/ 177 h 200"/>
                  <a:gd name="T40" fmla="*/ 182 w 310"/>
                  <a:gd name="T41" fmla="*/ 181 h 200"/>
                  <a:gd name="T42" fmla="*/ 204 w 310"/>
                  <a:gd name="T43" fmla="*/ 190 h 200"/>
                  <a:gd name="T44" fmla="*/ 226 w 310"/>
                  <a:gd name="T45" fmla="*/ 195 h 200"/>
                  <a:gd name="T46" fmla="*/ 243 w 310"/>
                  <a:gd name="T47" fmla="*/ 199 h 200"/>
                  <a:gd name="T48" fmla="*/ 254 w 310"/>
                  <a:gd name="T49" fmla="*/ 199 h 200"/>
                  <a:gd name="T50" fmla="*/ 254 w 310"/>
                  <a:gd name="T51" fmla="*/ 199 h 200"/>
                  <a:gd name="T52" fmla="*/ 265 w 310"/>
                  <a:gd name="T53" fmla="*/ 195 h 200"/>
                  <a:gd name="T54" fmla="*/ 281 w 310"/>
                  <a:gd name="T55" fmla="*/ 190 h 200"/>
                  <a:gd name="T56" fmla="*/ 298 w 310"/>
                  <a:gd name="T57" fmla="*/ 181 h 200"/>
                  <a:gd name="T58" fmla="*/ 309 w 310"/>
                  <a:gd name="T59" fmla="*/ 177 h 200"/>
                  <a:gd name="T60" fmla="*/ 309 w 310"/>
                  <a:gd name="T61" fmla="*/ 168 h 200"/>
                  <a:gd name="T62" fmla="*/ 303 w 310"/>
                  <a:gd name="T63" fmla="*/ 164 h 200"/>
                  <a:gd name="T64" fmla="*/ 287 w 310"/>
                  <a:gd name="T65" fmla="*/ 150 h 200"/>
                  <a:gd name="T66" fmla="*/ 265 w 310"/>
                  <a:gd name="T67" fmla="*/ 137 h 200"/>
                  <a:gd name="T68" fmla="*/ 259 w 310"/>
                  <a:gd name="T69" fmla="*/ 133 h 200"/>
                  <a:gd name="T70" fmla="*/ 254 w 310"/>
                  <a:gd name="T71" fmla="*/ 133 h 200"/>
                  <a:gd name="T72" fmla="*/ 248 w 310"/>
                  <a:gd name="T73" fmla="*/ 119 h 200"/>
                  <a:gd name="T74" fmla="*/ 248 w 310"/>
                  <a:gd name="T75" fmla="*/ 106 h 200"/>
                  <a:gd name="T76" fmla="*/ 259 w 310"/>
                  <a:gd name="T77" fmla="*/ 97 h 200"/>
                  <a:gd name="T78" fmla="*/ 276 w 310"/>
                  <a:gd name="T79" fmla="*/ 88 h 200"/>
                  <a:gd name="T80" fmla="*/ 292 w 310"/>
                  <a:gd name="T81" fmla="*/ 71 h 200"/>
                  <a:gd name="T82" fmla="*/ 292 w 310"/>
                  <a:gd name="T83" fmla="*/ 48 h 200"/>
                  <a:gd name="T84" fmla="*/ 287 w 310"/>
                  <a:gd name="T85" fmla="*/ 31 h 200"/>
                  <a:gd name="T86" fmla="*/ 259 w 310"/>
                  <a:gd name="T87" fmla="*/ 17 h 200"/>
                  <a:gd name="T88" fmla="*/ 215 w 310"/>
                  <a:gd name="T89" fmla="*/ 22 h 200"/>
                  <a:gd name="T90" fmla="*/ 177 w 310"/>
                  <a:gd name="T91" fmla="*/ 22 h 200"/>
                  <a:gd name="T92" fmla="*/ 132 w 310"/>
                  <a:gd name="T93" fmla="*/ 22 h 200"/>
                  <a:gd name="T94" fmla="*/ 88 w 310"/>
                  <a:gd name="T95" fmla="*/ 13 h 200"/>
                  <a:gd name="T96" fmla="*/ 72 w 310"/>
                  <a:gd name="T97" fmla="*/ 4 h 200"/>
                  <a:gd name="T98" fmla="*/ 61 w 310"/>
                  <a:gd name="T99" fmla="*/ 0 h 200"/>
                  <a:gd name="T100" fmla="*/ 39 w 310"/>
                  <a:gd name="T101" fmla="*/ 4 h 200"/>
                  <a:gd name="T102" fmla="*/ 22 w 310"/>
                  <a:gd name="T103" fmla="*/ 22 h 200"/>
                  <a:gd name="T104" fmla="*/ 6 w 310"/>
                  <a:gd name="T105" fmla="*/ 40 h 2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0"/>
                  <a:gd name="T160" fmla="*/ 0 h 200"/>
                  <a:gd name="T161" fmla="*/ 310 w 310"/>
                  <a:gd name="T162" fmla="*/ 200 h 2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0" h="200">
                    <a:moveTo>
                      <a:pt x="6" y="40"/>
                    </a:moveTo>
                    <a:lnTo>
                      <a:pt x="28" y="66"/>
                    </a:lnTo>
                    <a:lnTo>
                      <a:pt x="50" y="88"/>
                    </a:lnTo>
                    <a:lnTo>
                      <a:pt x="44" y="97"/>
                    </a:lnTo>
                    <a:lnTo>
                      <a:pt x="39" y="106"/>
                    </a:lnTo>
                    <a:lnTo>
                      <a:pt x="28" y="110"/>
                    </a:lnTo>
                    <a:lnTo>
                      <a:pt x="17" y="115"/>
                    </a:lnTo>
                    <a:lnTo>
                      <a:pt x="6" y="137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6" y="172"/>
                    </a:lnTo>
                    <a:lnTo>
                      <a:pt x="17" y="181"/>
                    </a:lnTo>
                    <a:lnTo>
                      <a:pt x="33" y="190"/>
                    </a:lnTo>
                    <a:lnTo>
                      <a:pt x="66" y="195"/>
                    </a:lnTo>
                    <a:lnTo>
                      <a:pt x="83" y="190"/>
                    </a:lnTo>
                    <a:lnTo>
                      <a:pt x="99" y="186"/>
                    </a:lnTo>
                    <a:lnTo>
                      <a:pt x="105" y="181"/>
                    </a:lnTo>
                    <a:lnTo>
                      <a:pt x="116" y="177"/>
                    </a:lnTo>
                    <a:lnTo>
                      <a:pt x="132" y="177"/>
                    </a:lnTo>
                    <a:lnTo>
                      <a:pt x="149" y="177"/>
                    </a:lnTo>
                    <a:lnTo>
                      <a:pt x="182" y="181"/>
                    </a:lnTo>
                    <a:lnTo>
                      <a:pt x="204" y="190"/>
                    </a:lnTo>
                    <a:lnTo>
                      <a:pt x="226" y="195"/>
                    </a:lnTo>
                    <a:lnTo>
                      <a:pt x="243" y="199"/>
                    </a:lnTo>
                    <a:lnTo>
                      <a:pt x="254" y="199"/>
                    </a:lnTo>
                    <a:lnTo>
                      <a:pt x="265" y="195"/>
                    </a:lnTo>
                    <a:lnTo>
                      <a:pt x="281" y="190"/>
                    </a:lnTo>
                    <a:lnTo>
                      <a:pt x="298" y="181"/>
                    </a:lnTo>
                    <a:lnTo>
                      <a:pt x="309" y="177"/>
                    </a:lnTo>
                    <a:lnTo>
                      <a:pt x="309" y="168"/>
                    </a:lnTo>
                    <a:lnTo>
                      <a:pt x="303" y="164"/>
                    </a:lnTo>
                    <a:lnTo>
                      <a:pt x="287" y="150"/>
                    </a:lnTo>
                    <a:lnTo>
                      <a:pt x="265" y="137"/>
                    </a:lnTo>
                    <a:lnTo>
                      <a:pt x="259" y="133"/>
                    </a:lnTo>
                    <a:lnTo>
                      <a:pt x="254" y="133"/>
                    </a:lnTo>
                    <a:lnTo>
                      <a:pt x="248" y="119"/>
                    </a:lnTo>
                    <a:lnTo>
                      <a:pt x="248" y="106"/>
                    </a:lnTo>
                    <a:lnTo>
                      <a:pt x="259" y="97"/>
                    </a:lnTo>
                    <a:lnTo>
                      <a:pt x="276" y="88"/>
                    </a:lnTo>
                    <a:lnTo>
                      <a:pt x="292" y="71"/>
                    </a:lnTo>
                    <a:lnTo>
                      <a:pt x="292" y="48"/>
                    </a:lnTo>
                    <a:lnTo>
                      <a:pt x="287" y="31"/>
                    </a:lnTo>
                    <a:lnTo>
                      <a:pt x="259" y="17"/>
                    </a:lnTo>
                    <a:lnTo>
                      <a:pt x="215" y="22"/>
                    </a:lnTo>
                    <a:lnTo>
                      <a:pt x="177" y="22"/>
                    </a:lnTo>
                    <a:lnTo>
                      <a:pt x="132" y="22"/>
                    </a:lnTo>
                    <a:lnTo>
                      <a:pt x="88" y="13"/>
                    </a:lnTo>
                    <a:lnTo>
                      <a:pt x="72" y="4"/>
                    </a:lnTo>
                    <a:lnTo>
                      <a:pt x="61" y="0"/>
                    </a:lnTo>
                    <a:lnTo>
                      <a:pt x="39" y="4"/>
                    </a:lnTo>
                    <a:lnTo>
                      <a:pt x="22" y="22"/>
                    </a:lnTo>
                    <a:lnTo>
                      <a:pt x="6" y="40"/>
                    </a:lnTo>
                  </a:path>
                </a:pathLst>
              </a:custGeom>
              <a:grpFill/>
              <a:ln w="381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685" y="2181"/>
              <a:ext cx="1989" cy="1562"/>
              <a:chOff x="3685" y="2112"/>
              <a:chExt cx="1989" cy="1562"/>
            </a:xfrm>
            <a:grpFill/>
          </p:grpSpPr>
          <p:sp>
            <p:nvSpPr>
              <p:cNvPr id="23619" name="Line 41"/>
              <p:cNvSpPr>
                <a:spLocks noChangeShapeType="1"/>
              </p:cNvSpPr>
              <p:nvPr/>
            </p:nvSpPr>
            <p:spPr bwMode="auto">
              <a:xfrm flipH="1">
                <a:off x="4176" y="2400"/>
                <a:ext cx="480" cy="864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20" name="Rectangle 42"/>
              <p:cNvSpPr>
                <a:spLocks noChangeArrowheads="1"/>
              </p:cNvSpPr>
              <p:nvPr/>
            </p:nvSpPr>
            <p:spPr bwMode="auto">
              <a:xfrm>
                <a:off x="4622" y="2112"/>
                <a:ext cx="1052" cy="638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Contiguidade</a:t>
                </a:r>
              </a:p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Tb pleural</a:t>
                </a:r>
              </a:p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primária</a:t>
                </a:r>
              </a:p>
            </p:txBody>
          </p:sp>
          <p:sp>
            <p:nvSpPr>
              <p:cNvPr id="23621" name="Freeform 43"/>
              <p:cNvSpPr>
                <a:spLocks/>
              </p:cNvSpPr>
              <p:nvPr/>
            </p:nvSpPr>
            <p:spPr bwMode="auto">
              <a:xfrm>
                <a:off x="3685" y="3304"/>
                <a:ext cx="567" cy="370"/>
              </a:xfrm>
              <a:custGeom>
                <a:avLst/>
                <a:gdLst>
                  <a:gd name="T0" fmla="*/ 91 w 567"/>
                  <a:gd name="T1" fmla="*/ 0 h 370"/>
                  <a:gd name="T2" fmla="*/ 63 w 567"/>
                  <a:gd name="T3" fmla="*/ 56 h 370"/>
                  <a:gd name="T4" fmla="*/ 29 w 567"/>
                  <a:gd name="T5" fmla="*/ 94 h 370"/>
                  <a:gd name="T6" fmla="*/ 0 w 567"/>
                  <a:gd name="T7" fmla="*/ 122 h 370"/>
                  <a:gd name="T8" fmla="*/ 34 w 567"/>
                  <a:gd name="T9" fmla="*/ 165 h 370"/>
                  <a:gd name="T10" fmla="*/ 157 w 567"/>
                  <a:gd name="T11" fmla="*/ 194 h 370"/>
                  <a:gd name="T12" fmla="*/ 309 w 567"/>
                  <a:gd name="T13" fmla="*/ 272 h 370"/>
                  <a:gd name="T14" fmla="*/ 458 w 567"/>
                  <a:gd name="T15" fmla="*/ 353 h 370"/>
                  <a:gd name="T16" fmla="*/ 547 w 567"/>
                  <a:gd name="T17" fmla="*/ 368 h 370"/>
                  <a:gd name="T18" fmla="*/ 567 w 567"/>
                  <a:gd name="T19" fmla="*/ 240 h 370"/>
                  <a:gd name="T20" fmla="*/ 552 w 567"/>
                  <a:gd name="T21" fmla="*/ 154 h 370"/>
                  <a:gd name="T22" fmla="*/ 552 w 567"/>
                  <a:gd name="T23" fmla="*/ 33 h 370"/>
                  <a:gd name="T24" fmla="*/ 516 w 567"/>
                  <a:gd name="T25" fmla="*/ 68 h 370"/>
                  <a:gd name="T26" fmla="*/ 459 w 567"/>
                  <a:gd name="T27" fmla="*/ 78 h 370"/>
                  <a:gd name="T28" fmla="*/ 395 w 567"/>
                  <a:gd name="T29" fmla="*/ 84 h 370"/>
                  <a:gd name="T30" fmla="*/ 346 w 567"/>
                  <a:gd name="T31" fmla="*/ 82 h 370"/>
                  <a:gd name="T32" fmla="*/ 319 w 567"/>
                  <a:gd name="T33" fmla="*/ 84 h 370"/>
                  <a:gd name="T34" fmla="*/ 179 w 567"/>
                  <a:gd name="T35" fmla="*/ 68 h 370"/>
                  <a:gd name="T36" fmla="*/ 91 w 567"/>
                  <a:gd name="T37" fmla="*/ 0 h 3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7"/>
                  <a:gd name="T58" fmla="*/ 0 h 370"/>
                  <a:gd name="T59" fmla="*/ 567 w 567"/>
                  <a:gd name="T60" fmla="*/ 370 h 3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7" h="370">
                    <a:moveTo>
                      <a:pt x="91" y="0"/>
                    </a:moveTo>
                    <a:cubicBezTo>
                      <a:pt x="75" y="16"/>
                      <a:pt x="88" y="41"/>
                      <a:pt x="63" y="56"/>
                    </a:cubicBezTo>
                    <a:cubicBezTo>
                      <a:pt x="48" y="65"/>
                      <a:pt x="41" y="83"/>
                      <a:pt x="29" y="94"/>
                    </a:cubicBezTo>
                    <a:cubicBezTo>
                      <a:pt x="24" y="99"/>
                      <a:pt x="0" y="122"/>
                      <a:pt x="0" y="122"/>
                    </a:cubicBezTo>
                    <a:cubicBezTo>
                      <a:pt x="1" y="139"/>
                      <a:pt x="12" y="153"/>
                      <a:pt x="34" y="165"/>
                    </a:cubicBezTo>
                    <a:cubicBezTo>
                      <a:pt x="89" y="180"/>
                      <a:pt x="103" y="172"/>
                      <a:pt x="157" y="194"/>
                    </a:cubicBezTo>
                    <a:cubicBezTo>
                      <a:pt x="211" y="215"/>
                      <a:pt x="258" y="247"/>
                      <a:pt x="309" y="272"/>
                    </a:cubicBezTo>
                    <a:cubicBezTo>
                      <a:pt x="340" y="305"/>
                      <a:pt x="378" y="317"/>
                      <a:pt x="458" y="353"/>
                    </a:cubicBezTo>
                    <a:cubicBezTo>
                      <a:pt x="501" y="347"/>
                      <a:pt x="543" y="370"/>
                      <a:pt x="547" y="368"/>
                    </a:cubicBezTo>
                    <a:cubicBezTo>
                      <a:pt x="556" y="365"/>
                      <a:pt x="563" y="264"/>
                      <a:pt x="567" y="240"/>
                    </a:cubicBezTo>
                    <a:cubicBezTo>
                      <a:pt x="567" y="148"/>
                      <a:pt x="543" y="201"/>
                      <a:pt x="552" y="154"/>
                    </a:cubicBezTo>
                    <a:cubicBezTo>
                      <a:pt x="545" y="153"/>
                      <a:pt x="558" y="32"/>
                      <a:pt x="552" y="33"/>
                    </a:cubicBezTo>
                    <a:cubicBezTo>
                      <a:pt x="547" y="33"/>
                      <a:pt x="520" y="67"/>
                      <a:pt x="516" y="68"/>
                    </a:cubicBezTo>
                    <a:cubicBezTo>
                      <a:pt x="501" y="73"/>
                      <a:pt x="474" y="77"/>
                      <a:pt x="459" y="78"/>
                    </a:cubicBezTo>
                    <a:cubicBezTo>
                      <a:pt x="437" y="80"/>
                      <a:pt x="417" y="82"/>
                      <a:pt x="395" y="84"/>
                    </a:cubicBezTo>
                    <a:cubicBezTo>
                      <a:pt x="380" y="86"/>
                      <a:pt x="362" y="80"/>
                      <a:pt x="346" y="82"/>
                    </a:cubicBezTo>
                    <a:cubicBezTo>
                      <a:pt x="335" y="82"/>
                      <a:pt x="347" y="86"/>
                      <a:pt x="319" y="84"/>
                    </a:cubicBezTo>
                    <a:cubicBezTo>
                      <a:pt x="291" y="82"/>
                      <a:pt x="217" y="82"/>
                      <a:pt x="179" y="68"/>
                    </a:cubicBezTo>
                    <a:cubicBezTo>
                      <a:pt x="135" y="64"/>
                      <a:pt x="81" y="33"/>
                      <a:pt x="91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22" name="AutoShape 44" descr="Granito"/>
              <p:cNvSpPr>
                <a:spLocks noChangeArrowheads="1"/>
              </p:cNvSpPr>
              <p:nvPr/>
            </p:nvSpPr>
            <p:spPr bwMode="auto">
              <a:xfrm>
                <a:off x="4080" y="3264"/>
                <a:ext cx="153" cy="136"/>
              </a:xfrm>
              <a:prstGeom prst="star16">
                <a:avLst>
                  <a:gd name="adj" fmla="val 37500"/>
                </a:avLst>
              </a:prstGeom>
              <a:grp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297" y="654"/>
              <a:ext cx="2292" cy="717"/>
              <a:chOff x="3297" y="585"/>
              <a:chExt cx="2292" cy="717"/>
            </a:xfrm>
            <a:grpFill/>
          </p:grpSpPr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3297" y="585"/>
                <a:ext cx="207" cy="471"/>
                <a:chOff x="3297" y="585"/>
                <a:chExt cx="207" cy="471"/>
              </a:xfrm>
              <a:grpFill/>
            </p:grpSpPr>
            <p:sp>
              <p:nvSpPr>
                <p:cNvPr id="23617" name="AutoShape 47"/>
                <p:cNvSpPr>
                  <a:spLocks noChangeArrowheads="1"/>
                </p:cNvSpPr>
                <p:nvPr/>
              </p:nvSpPr>
              <p:spPr bwMode="auto">
                <a:xfrm>
                  <a:off x="3352" y="824"/>
                  <a:ext cx="99" cy="232"/>
                </a:xfrm>
                <a:prstGeom prst="upArrow">
                  <a:avLst>
                    <a:gd name="adj1" fmla="val 50000"/>
                    <a:gd name="adj2" fmla="val 117183"/>
                  </a:avLst>
                </a:prstGeom>
                <a:grp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18" name="AutoShape 48"/>
                <p:cNvSpPr>
                  <a:spLocks noChangeArrowheads="1"/>
                </p:cNvSpPr>
                <p:nvPr/>
              </p:nvSpPr>
              <p:spPr bwMode="auto">
                <a:xfrm>
                  <a:off x="3297" y="585"/>
                  <a:ext cx="207" cy="184"/>
                </a:xfrm>
                <a:prstGeom prst="star16">
                  <a:avLst>
                    <a:gd name="adj" fmla="val 37500"/>
                  </a:avLst>
                </a:prstGeom>
                <a:grp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3615" name="Rectangle 49"/>
              <p:cNvSpPr>
                <a:spLocks noChangeArrowheads="1"/>
              </p:cNvSpPr>
              <p:nvPr/>
            </p:nvSpPr>
            <p:spPr bwMode="auto">
              <a:xfrm>
                <a:off x="4024" y="664"/>
                <a:ext cx="1565" cy="638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Contiguidade</a:t>
                </a:r>
              </a:p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Meningoencefalite</a:t>
                </a:r>
              </a:p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tuberculosa primária</a:t>
                </a:r>
              </a:p>
            </p:txBody>
          </p:sp>
          <p:sp>
            <p:nvSpPr>
              <p:cNvPr id="23616" name="Line 50"/>
              <p:cNvSpPr>
                <a:spLocks noChangeShapeType="1"/>
              </p:cNvSpPr>
              <p:nvPr/>
            </p:nvSpPr>
            <p:spPr bwMode="auto">
              <a:xfrm flipH="1" flipV="1">
                <a:off x="3492" y="960"/>
                <a:ext cx="588" cy="0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2677" y="3237"/>
              <a:ext cx="2853" cy="891"/>
              <a:chOff x="2677" y="3168"/>
              <a:chExt cx="2853" cy="891"/>
            </a:xfrm>
            <a:grpFill/>
          </p:grpSpPr>
          <p:sp>
            <p:nvSpPr>
              <p:cNvPr id="23607" name="Freeform 52"/>
              <p:cNvSpPr>
                <a:spLocks/>
              </p:cNvSpPr>
              <p:nvPr/>
            </p:nvSpPr>
            <p:spPr bwMode="auto">
              <a:xfrm>
                <a:off x="2677" y="3504"/>
                <a:ext cx="395" cy="550"/>
              </a:xfrm>
              <a:custGeom>
                <a:avLst/>
                <a:gdLst>
                  <a:gd name="T0" fmla="*/ 0 w 810"/>
                  <a:gd name="T1" fmla="*/ 0 h 1312"/>
                  <a:gd name="T2" fmla="*/ 0 w 810"/>
                  <a:gd name="T3" fmla="*/ 0 h 1312"/>
                  <a:gd name="T4" fmla="*/ 0 w 810"/>
                  <a:gd name="T5" fmla="*/ 0 h 1312"/>
                  <a:gd name="T6" fmla="*/ 0 w 810"/>
                  <a:gd name="T7" fmla="*/ 0 h 1312"/>
                  <a:gd name="T8" fmla="*/ 0 w 810"/>
                  <a:gd name="T9" fmla="*/ 0 h 1312"/>
                  <a:gd name="T10" fmla="*/ 0 w 810"/>
                  <a:gd name="T11" fmla="*/ 0 h 1312"/>
                  <a:gd name="T12" fmla="*/ 0 w 810"/>
                  <a:gd name="T13" fmla="*/ 0 h 1312"/>
                  <a:gd name="T14" fmla="*/ 0 w 810"/>
                  <a:gd name="T15" fmla="*/ 0 h 1312"/>
                  <a:gd name="T16" fmla="*/ 0 w 810"/>
                  <a:gd name="T17" fmla="*/ 0 h 1312"/>
                  <a:gd name="T18" fmla="*/ 0 w 810"/>
                  <a:gd name="T19" fmla="*/ 0 h 1312"/>
                  <a:gd name="T20" fmla="*/ 0 w 810"/>
                  <a:gd name="T21" fmla="*/ 0 h 1312"/>
                  <a:gd name="T22" fmla="*/ 0 w 810"/>
                  <a:gd name="T23" fmla="*/ 0 h 1312"/>
                  <a:gd name="T24" fmla="*/ 0 w 810"/>
                  <a:gd name="T25" fmla="*/ 0 h 1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0"/>
                  <a:gd name="T40" fmla="*/ 0 h 1312"/>
                  <a:gd name="T41" fmla="*/ 810 w 810"/>
                  <a:gd name="T42" fmla="*/ 1312 h 1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0" h="1312">
                    <a:moveTo>
                      <a:pt x="187" y="139"/>
                    </a:moveTo>
                    <a:cubicBezTo>
                      <a:pt x="164" y="194"/>
                      <a:pt x="71" y="318"/>
                      <a:pt x="51" y="459"/>
                    </a:cubicBezTo>
                    <a:cubicBezTo>
                      <a:pt x="31" y="600"/>
                      <a:pt x="0" y="851"/>
                      <a:pt x="67" y="987"/>
                    </a:cubicBezTo>
                    <a:cubicBezTo>
                      <a:pt x="134" y="1123"/>
                      <a:pt x="344" y="1238"/>
                      <a:pt x="451" y="1275"/>
                    </a:cubicBezTo>
                    <a:cubicBezTo>
                      <a:pt x="558" y="1312"/>
                      <a:pt x="656" y="1259"/>
                      <a:pt x="707" y="1211"/>
                    </a:cubicBezTo>
                    <a:cubicBezTo>
                      <a:pt x="758" y="1163"/>
                      <a:pt x="764" y="1048"/>
                      <a:pt x="755" y="987"/>
                    </a:cubicBezTo>
                    <a:cubicBezTo>
                      <a:pt x="746" y="926"/>
                      <a:pt x="668" y="904"/>
                      <a:pt x="651" y="843"/>
                    </a:cubicBezTo>
                    <a:cubicBezTo>
                      <a:pt x="634" y="782"/>
                      <a:pt x="644" y="683"/>
                      <a:pt x="651" y="619"/>
                    </a:cubicBezTo>
                    <a:cubicBezTo>
                      <a:pt x="658" y="555"/>
                      <a:pt x="666" y="514"/>
                      <a:pt x="691" y="459"/>
                    </a:cubicBezTo>
                    <a:cubicBezTo>
                      <a:pt x="716" y="404"/>
                      <a:pt x="796" y="355"/>
                      <a:pt x="803" y="291"/>
                    </a:cubicBezTo>
                    <a:cubicBezTo>
                      <a:pt x="810" y="227"/>
                      <a:pt x="796" y="122"/>
                      <a:pt x="731" y="75"/>
                    </a:cubicBezTo>
                    <a:cubicBezTo>
                      <a:pt x="666" y="28"/>
                      <a:pt x="500" y="0"/>
                      <a:pt x="411" y="11"/>
                    </a:cubicBezTo>
                    <a:cubicBezTo>
                      <a:pt x="322" y="22"/>
                      <a:pt x="240" y="112"/>
                      <a:pt x="195" y="139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3608" name="Freeform 53"/>
              <p:cNvSpPr>
                <a:spLocks/>
              </p:cNvSpPr>
              <p:nvPr/>
            </p:nvSpPr>
            <p:spPr bwMode="auto">
              <a:xfrm flipH="1">
                <a:off x="3600" y="3509"/>
                <a:ext cx="395" cy="550"/>
              </a:xfrm>
              <a:custGeom>
                <a:avLst/>
                <a:gdLst>
                  <a:gd name="T0" fmla="*/ 0 w 810"/>
                  <a:gd name="T1" fmla="*/ 0 h 1312"/>
                  <a:gd name="T2" fmla="*/ 0 w 810"/>
                  <a:gd name="T3" fmla="*/ 0 h 1312"/>
                  <a:gd name="T4" fmla="*/ 0 w 810"/>
                  <a:gd name="T5" fmla="*/ 0 h 1312"/>
                  <a:gd name="T6" fmla="*/ 0 w 810"/>
                  <a:gd name="T7" fmla="*/ 0 h 1312"/>
                  <a:gd name="T8" fmla="*/ 0 w 810"/>
                  <a:gd name="T9" fmla="*/ 0 h 1312"/>
                  <a:gd name="T10" fmla="*/ 0 w 810"/>
                  <a:gd name="T11" fmla="*/ 0 h 1312"/>
                  <a:gd name="T12" fmla="*/ 0 w 810"/>
                  <a:gd name="T13" fmla="*/ 0 h 1312"/>
                  <a:gd name="T14" fmla="*/ 0 w 810"/>
                  <a:gd name="T15" fmla="*/ 0 h 1312"/>
                  <a:gd name="T16" fmla="*/ 0 w 810"/>
                  <a:gd name="T17" fmla="*/ 0 h 1312"/>
                  <a:gd name="T18" fmla="*/ 0 w 810"/>
                  <a:gd name="T19" fmla="*/ 0 h 1312"/>
                  <a:gd name="T20" fmla="*/ 0 w 810"/>
                  <a:gd name="T21" fmla="*/ 0 h 1312"/>
                  <a:gd name="T22" fmla="*/ 0 w 810"/>
                  <a:gd name="T23" fmla="*/ 0 h 1312"/>
                  <a:gd name="T24" fmla="*/ 0 w 810"/>
                  <a:gd name="T25" fmla="*/ 0 h 1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0"/>
                  <a:gd name="T40" fmla="*/ 0 h 1312"/>
                  <a:gd name="T41" fmla="*/ 810 w 810"/>
                  <a:gd name="T42" fmla="*/ 1312 h 1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0" h="1312">
                    <a:moveTo>
                      <a:pt x="187" y="139"/>
                    </a:moveTo>
                    <a:cubicBezTo>
                      <a:pt x="164" y="194"/>
                      <a:pt x="71" y="318"/>
                      <a:pt x="51" y="459"/>
                    </a:cubicBezTo>
                    <a:cubicBezTo>
                      <a:pt x="31" y="600"/>
                      <a:pt x="0" y="851"/>
                      <a:pt x="67" y="987"/>
                    </a:cubicBezTo>
                    <a:cubicBezTo>
                      <a:pt x="134" y="1123"/>
                      <a:pt x="344" y="1238"/>
                      <a:pt x="451" y="1275"/>
                    </a:cubicBezTo>
                    <a:cubicBezTo>
                      <a:pt x="558" y="1312"/>
                      <a:pt x="656" y="1259"/>
                      <a:pt x="707" y="1211"/>
                    </a:cubicBezTo>
                    <a:cubicBezTo>
                      <a:pt x="758" y="1163"/>
                      <a:pt x="764" y="1048"/>
                      <a:pt x="755" y="987"/>
                    </a:cubicBezTo>
                    <a:cubicBezTo>
                      <a:pt x="746" y="926"/>
                      <a:pt x="668" y="904"/>
                      <a:pt x="651" y="843"/>
                    </a:cubicBezTo>
                    <a:cubicBezTo>
                      <a:pt x="634" y="782"/>
                      <a:pt x="644" y="683"/>
                      <a:pt x="651" y="619"/>
                    </a:cubicBezTo>
                    <a:cubicBezTo>
                      <a:pt x="658" y="555"/>
                      <a:pt x="666" y="514"/>
                      <a:pt x="691" y="459"/>
                    </a:cubicBezTo>
                    <a:cubicBezTo>
                      <a:pt x="716" y="404"/>
                      <a:pt x="796" y="355"/>
                      <a:pt x="803" y="291"/>
                    </a:cubicBezTo>
                    <a:cubicBezTo>
                      <a:pt x="810" y="227"/>
                      <a:pt x="796" y="122"/>
                      <a:pt x="731" y="75"/>
                    </a:cubicBezTo>
                    <a:cubicBezTo>
                      <a:pt x="666" y="28"/>
                      <a:pt x="500" y="0"/>
                      <a:pt x="411" y="11"/>
                    </a:cubicBezTo>
                    <a:cubicBezTo>
                      <a:pt x="322" y="22"/>
                      <a:pt x="240" y="112"/>
                      <a:pt x="195" y="139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3552" y="3168"/>
                <a:ext cx="1978" cy="672"/>
                <a:chOff x="3552" y="3168"/>
                <a:chExt cx="1978" cy="672"/>
              </a:xfrm>
              <a:grpFill/>
            </p:grpSpPr>
            <p:sp>
              <p:nvSpPr>
                <p:cNvPr id="23610" name="Oval 55"/>
                <p:cNvSpPr>
                  <a:spLocks noChangeArrowheads="1"/>
                </p:cNvSpPr>
                <p:nvPr/>
              </p:nvSpPr>
              <p:spPr bwMode="auto">
                <a:xfrm>
                  <a:off x="3735" y="3648"/>
                  <a:ext cx="153" cy="192"/>
                </a:xfrm>
                <a:prstGeom prst="ellipse">
                  <a:avLst/>
                </a:prstGeom>
                <a:grp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11" name="AutoShape 56"/>
                <p:cNvSpPr>
                  <a:spLocks noChangeArrowheads="1"/>
                </p:cNvSpPr>
                <p:nvPr/>
              </p:nvSpPr>
              <p:spPr bwMode="auto">
                <a:xfrm rot="-3153913">
                  <a:off x="3576" y="3480"/>
                  <a:ext cx="144" cy="192"/>
                </a:xfrm>
                <a:prstGeom prst="downArrow">
                  <a:avLst>
                    <a:gd name="adj1" fmla="val 50000"/>
                    <a:gd name="adj2" fmla="val 33333"/>
                  </a:avLst>
                </a:prstGeom>
                <a:grp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12" name="Rectangle 57"/>
                <p:cNvSpPr>
                  <a:spLocks noChangeArrowheads="1"/>
                </p:cNvSpPr>
                <p:nvPr/>
              </p:nvSpPr>
              <p:spPr bwMode="auto">
                <a:xfrm>
                  <a:off x="4478" y="3168"/>
                  <a:ext cx="1052" cy="638"/>
                </a:xfrm>
                <a:prstGeom prst="rect">
                  <a:avLst/>
                </a:prstGeom>
                <a:grp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defTabSz="762000"/>
                  <a:r>
                    <a:rPr lang="pt-BR" sz="2000" b="1">
                      <a:solidFill>
                        <a:srgbClr val="002060"/>
                      </a:solidFill>
                      <a:latin typeface="+mn-lt"/>
                    </a:rPr>
                    <a:t>Contiguidade</a:t>
                  </a:r>
                </a:p>
                <a:p>
                  <a:pPr algn="ctr" defTabSz="762000"/>
                  <a:r>
                    <a:rPr lang="pt-BR" sz="2000" b="1">
                      <a:solidFill>
                        <a:srgbClr val="002060"/>
                      </a:solidFill>
                      <a:latin typeface="+mn-lt"/>
                    </a:rPr>
                    <a:t>Tb renal</a:t>
                  </a:r>
                </a:p>
                <a:p>
                  <a:pPr algn="ctr" defTabSz="762000"/>
                  <a:r>
                    <a:rPr lang="pt-BR" sz="2000" b="1">
                      <a:solidFill>
                        <a:srgbClr val="002060"/>
                      </a:solidFill>
                      <a:latin typeface="+mn-lt"/>
                    </a:rPr>
                    <a:t>primária</a:t>
                  </a:r>
                </a:p>
              </p:txBody>
            </p:sp>
            <p:sp>
              <p:nvSpPr>
                <p:cNvPr id="2361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696" y="3408"/>
                  <a:ext cx="864" cy="144"/>
                </a:xfrm>
                <a:prstGeom prst="line">
                  <a:avLst/>
                </a:prstGeom>
                <a:grpFill/>
                <a:ln w="38100">
                  <a:solidFill>
                    <a:schemeClr val="tx2"/>
                  </a:solidFill>
                  <a:round/>
                  <a:headEnd type="none" w="sm" len="sm"/>
                  <a:tailEnd type="stealth" w="med" len="med"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3142" y="1749"/>
              <a:ext cx="458" cy="1824"/>
              <a:chOff x="3142" y="1680"/>
              <a:chExt cx="458" cy="1824"/>
            </a:xfrm>
            <a:grpFill/>
          </p:grpSpPr>
          <p:sp>
            <p:nvSpPr>
              <p:cNvPr id="45" name="Freeform 60"/>
              <p:cNvSpPr>
                <a:spLocks/>
              </p:cNvSpPr>
              <p:nvPr/>
            </p:nvSpPr>
            <p:spPr bwMode="auto">
              <a:xfrm>
                <a:off x="3142" y="1730"/>
                <a:ext cx="362" cy="478"/>
              </a:xfrm>
              <a:custGeom>
                <a:avLst/>
                <a:gdLst/>
                <a:ahLst/>
                <a:cxnLst>
                  <a:cxn ang="0">
                    <a:pos x="0" y="477"/>
                  </a:cxn>
                  <a:cxn ang="0">
                    <a:pos x="0" y="462"/>
                  </a:cxn>
                  <a:cxn ang="0">
                    <a:pos x="0" y="444"/>
                  </a:cxn>
                  <a:cxn ang="0">
                    <a:pos x="0" y="397"/>
                  </a:cxn>
                  <a:cxn ang="0">
                    <a:pos x="0" y="339"/>
                  </a:cxn>
                  <a:cxn ang="0">
                    <a:pos x="6" y="281"/>
                  </a:cxn>
                  <a:cxn ang="0">
                    <a:pos x="6" y="219"/>
                  </a:cxn>
                  <a:cxn ang="0">
                    <a:pos x="6" y="160"/>
                  </a:cxn>
                  <a:cxn ang="0">
                    <a:pos x="11" y="110"/>
                  </a:cxn>
                  <a:cxn ang="0">
                    <a:pos x="17" y="91"/>
                  </a:cxn>
                  <a:cxn ang="0">
                    <a:pos x="22" y="73"/>
                  </a:cxn>
                  <a:cxn ang="0">
                    <a:pos x="33" y="48"/>
                  </a:cxn>
                  <a:cxn ang="0">
                    <a:pos x="44" y="29"/>
                  </a:cxn>
                  <a:cxn ang="0">
                    <a:pos x="60" y="19"/>
                  </a:cxn>
                  <a:cxn ang="0">
                    <a:pos x="77" y="11"/>
                  </a:cxn>
                  <a:cxn ang="0">
                    <a:pos x="115" y="4"/>
                  </a:cxn>
                  <a:cxn ang="0">
                    <a:pos x="148" y="0"/>
                  </a:cxn>
                  <a:cxn ang="0">
                    <a:pos x="181" y="0"/>
                  </a:cxn>
                  <a:cxn ang="0">
                    <a:pos x="208" y="11"/>
                  </a:cxn>
                  <a:cxn ang="0">
                    <a:pos x="241" y="26"/>
                  </a:cxn>
                  <a:cxn ang="0">
                    <a:pos x="263" y="48"/>
                  </a:cxn>
                  <a:cxn ang="0">
                    <a:pos x="280" y="73"/>
                  </a:cxn>
                  <a:cxn ang="0">
                    <a:pos x="296" y="106"/>
                  </a:cxn>
                  <a:cxn ang="0">
                    <a:pos x="302" y="142"/>
                  </a:cxn>
                  <a:cxn ang="0">
                    <a:pos x="313" y="182"/>
                  </a:cxn>
                  <a:cxn ang="0">
                    <a:pos x="313" y="208"/>
                  </a:cxn>
                  <a:cxn ang="0">
                    <a:pos x="313" y="233"/>
                  </a:cxn>
                  <a:cxn ang="0">
                    <a:pos x="313" y="295"/>
                  </a:cxn>
                  <a:cxn ang="0">
                    <a:pos x="313" y="350"/>
                  </a:cxn>
                  <a:cxn ang="0">
                    <a:pos x="313" y="375"/>
                  </a:cxn>
                  <a:cxn ang="0">
                    <a:pos x="313" y="393"/>
                  </a:cxn>
                </a:cxnLst>
                <a:rect l="0" t="0" r="r" b="b"/>
                <a:pathLst>
                  <a:path w="314" h="478">
                    <a:moveTo>
                      <a:pt x="0" y="477"/>
                    </a:moveTo>
                    <a:lnTo>
                      <a:pt x="0" y="462"/>
                    </a:lnTo>
                    <a:lnTo>
                      <a:pt x="0" y="444"/>
                    </a:lnTo>
                    <a:lnTo>
                      <a:pt x="0" y="397"/>
                    </a:lnTo>
                    <a:lnTo>
                      <a:pt x="0" y="339"/>
                    </a:lnTo>
                    <a:lnTo>
                      <a:pt x="6" y="281"/>
                    </a:lnTo>
                    <a:lnTo>
                      <a:pt x="6" y="219"/>
                    </a:lnTo>
                    <a:lnTo>
                      <a:pt x="6" y="160"/>
                    </a:lnTo>
                    <a:lnTo>
                      <a:pt x="11" y="110"/>
                    </a:lnTo>
                    <a:lnTo>
                      <a:pt x="17" y="91"/>
                    </a:lnTo>
                    <a:lnTo>
                      <a:pt x="22" y="73"/>
                    </a:lnTo>
                    <a:lnTo>
                      <a:pt x="33" y="48"/>
                    </a:lnTo>
                    <a:lnTo>
                      <a:pt x="44" y="29"/>
                    </a:lnTo>
                    <a:lnTo>
                      <a:pt x="60" y="19"/>
                    </a:lnTo>
                    <a:lnTo>
                      <a:pt x="77" y="11"/>
                    </a:lnTo>
                    <a:lnTo>
                      <a:pt x="115" y="4"/>
                    </a:lnTo>
                    <a:lnTo>
                      <a:pt x="148" y="0"/>
                    </a:lnTo>
                    <a:lnTo>
                      <a:pt x="181" y="0"/>
                    </a:lnTo>
                    <a:lnTo>
                      <a:pt x="208" y="11"/>
                    </a:lnTo>
                    <a:lnTo>
                      <a:pt x="241" y="26"/>
                    </a:lnTo>
                    <a:lnTo>
                      <a:pt x="263" y="48"/>
                    </a:lnTo>
                    <a:lnTo>
                      <a:pt x="280" y="73"/>
                    </a:lnTo>
                    <a:lnTo>
                      <a:pt x="296" y="106"/>
                    </a:lnTo>
                    <a:lnTo>
                      <a:pt x="302" y="142"/>
                    </a:lnTo>
                    <a:lnTo>
                      <a:pt x="313" y="182"/>
                    </a:lnTo>
                    <a:lnTo>
                      <a:pt x="313" y="208"/>
                    </a:lnTo>
                    <a:lnTo>
                      <a:pt x="313" y="233"/>
                    </a:lnTo>
                    <a:lnTo>
                      <a:pt x="313" y="295"/>
                    </a:lnTo>
                    <a:lnTo>
                      <a:pt x="313" y="350"/>
                    </a:lnTo>
                    <a:lnTo>
                      <a:pt x="313" y="375"/>
                    </a:lnTo>
                    <a:lnTo>
                      <a:pt x="313" y="393"/>
                    </a:lnTo>
                  </a:path>
                </a:pathLst>
              </a:custGeom>
              <a:grpFill/>
              <a:ln w="508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dist="53882" dir="2700000" algn="ctr" rotWithShape="0">
                  <a:srgbClr val="FFFFCC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3264" y="1680"/>
                <a:ext cx="336" cy="1824"/>
                <a:chOff x="3264" y="1680"/>
                <a:chExt cx="336" cy="1824"/>
              </a:xfrm>
              <a:grpFill/>
            </p:grpSpPr>
            <p:sp>
              <p:nvSpPr>
                <p:cNvPr id="23600" name="Oval 62"/>
                <p:cNvSpPr>
                  <a:spLocks noChangeArrowheads="1"/>
                </p:cNvSpPr>
                <p:nvPr/>
              </p:nvSpPr>
              <p:spPr bwMode="auto">
                <a:xfrm>
                  <a:off x="3435" y="2792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01" name="Oval 63"/>
                <p:cNvSpPr>
                  <a:spLocks noChangeArrowheads="1"/>
                </p:cNvSpPr>
                <p:nvPr/>
              </p:nvSpPr>
              <p:spPr bwMode="auto">
                <a:xfrm>
                  <a:off x="3435" y="2208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02" name="Oval 64"/>
                <p:cNvSpPr>
                  <a:spLocks noChangeArrowheads="1"/>
                </p:cNvSpPr>
                <p:nvPr/>
              </p:nvSpPr>
              <p:spPr bwMode="auto">
                <a:xfrm>
                  <a:off x="3435" y="2504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03" name="Oval 65"/>
                <p:cNvSpPr>
                  <a:spLocks noChangeArrowheads="1"/>
                </p:cNvSpPr>
                <p:nvPr/>
              </p:nvSpPr>
              <p:spPr bwMode="auto">
                <a:xfrm>
                  <a:off x="3435" y="1880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04" name="Oval 66"/>
                <p:cNvSpPr>
                  <a:spLocks noChangeArrowheads="1"/>
                </p:cNvSpPr>
                <p:nvPr/>
              </p:nvSpPr>
              <p:spPr bwMode="auto">
                <a:xfrm>
                  <a:off x="3435" y="3080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05" name="Oval 67"/>
                <p:cNvSpPr>
                  <a:spLocks noChangeArrowheads="1"/>
                </p:cNvSpPr>
                <p:nvPr/>
              </p:nvSpPr>
              <p:spPr bwMode="auto">
                <a:xfrm>
                  <a:off x="3264" y="1680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606" name="Oval 68"/>
                <p:cNvSpPr>
                  <a:spLocks noChangeArrowheads="1"/>
                </p:cNvSpPr>
                <p:nvPr/>
              </p:nvSpPr>
              <p:spPr bwMode="auto">
                <a:xfrm>
                  <a:off x="3447" y="3368"/>
                  <a:ext cx="153" cy="136"/>
                </a:xfrm>
                <a:prstGeom prst="ellipse">
                  <a:avLst/>
                </a:prstGeom>
                <a:grp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531" y="789"/>
              <a:ext cx="3069" cy="1444"/>
              <a:chOff x="531" y="720"/>
              <a:chExt cx="3069" cy="1444"/>
            </a:xfrm>
            <a:grpFill/>
          </p:grpSpPr>
          <p:sp>
            <p:nvSpPr>
              <p:cNvPr id="23588" name="Oval 70"/>
              <p:cNvSpPr>
                <a:spLocks noChangeArrowheads="1"/>
              </p:cNvSpPr>
              <p:nvPr/>
            </p:nvSpPr>
            <p:spPr bwMode="auto">
              <a:xfrm>
                <a:off x="3039" y="1544"/>
                <a:ext cx="177" cy="184"/>
              </a:xfrm>
              <a:prstGeom prst="ellipse">
                <a:avLst/>
              </a:prstGeom>
              <a:grp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  <p:grpSp>
            <p:nvGrpSpPr>
              <p:cNvPr id="15" name="Group 71"/>
              <p:cNvGrpSpPr>
                <a:grpSpLocks/>
              </p:cNvGrpSpPr>
              <p:nvPr/>
            </p:nvGrpSpPr>
            <p:grpSpPr bwMode="auto">
              <a:xfrm>
                <a:off x="3168" y="994"/>
                <a:ext cx="432" cy="350"/>
                <a:chOff x="4800" y="994"/>
                <a:chExt cx="432" cy="350"/>
              </a:xfrm>
              <a:grpFill/>
            </p:grpSpPr>
            <p:sp>
              <p:nvSpPr>
                <p:cNvPr id="23595" name="Arc 72"/>
                <p:cNvSpPr>
                  <a:spLocks/>
                </p:cNvSpPr>
                <p:nvPr/>
              </p:nvSpPr>
              <p:spPr bwMode="auto">
                <a:xfrm>
                  <a:off x="4921" y="1056"/>
                  <a:ext cx="311" cy="93"/>
                </a:xfrm>
                <a:custGeom>
                  <a:avLst/>
                  <a:gdLst>
                    <a:gd name="T0" fmla="*/ 0 w 22935"/>
                    <a:gd name="T1" fmla="*/ 0 h 21600"/>
                    <a:gd name="T2" fmla="*/ 0 w 22935"/>
                    <a:gd name="T3" fmla="*/ 0 h 21600"/>
                    <a:gd name="T4" fmla="*/ 0 w 22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935"/>
                    <a:gd name="T10" fmla="*/ 0 h 21600"/>
                    <a:gd name="T11" fmla="*/ 22935 w 22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35" h="21600" fill="none" extrusionOk="0">
                      <a:moveTo>
                        <a:pt x="22935" y="0"/>
                      </a:moveTo>
                      <a:cubicBezTo>
                        <a:pt x="22935" y="11929"/>
                        <a:pt x="13264" y="21600"/>
                        <a:pt x="1335" y="21600"/>
                      </a:cubicBezTo>
                      <a:cubicBezTo>
                        <a:pt x="889" y="21600"/>
                        <a:pt x="444" y="21586"/>
                        <a:pt x="0" y="21558"/>
                      </a:cubicBezTo>
                    </a:path>
                    <a:path w="22935" h="21600" stroke="0" extrusionOk="0">
                      <a:moveTo>
                        <a:pt x="22935" y="0"/>
                      </a:moveTo>
                      <a:cubicBezTo>
                        <a:pt x="22935" y="11929"/>
                        <a:pt x="13264" y="21600"/>
                        <a:pt x="1335" y="21600"/>
                      </a:cubicBezTo>
                      <a:cubicBezTo>
                        <a:pt x="889" y="21600"/>
                        <a:pt x="444" y="21586"/>
                        <a:pt x="0" y="21558"/>
                      </a:cubicBezTo>
                      <a:lnTo>
                        <a:pt x="1335" y="0"/>
                      </a:lnTo>
                      <a:close/>
                    </a:path>
                  </a:pathLst>
                </a:custGeom>
                <a:grpFill/>
                <a:ln w="38100" cap="rnd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596" name="Arc 73"/>
                <p:cNvSpPr>
                  <a:spLocks/>
                </p:cNvSpPr>
                <p:nvPr/>
              </p:nvSpPr>
              <p:spPr bwMode="auto">
                <a:xfrm>
                  <a:off x="4882" y="994"/>
                  <a:ext cx="329" cy="10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8100" cap="rnd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597" name="Oval 74"/>
                <p:cNvSpPr>
                  <a:spLocks noChangeArrowheads="1"/>
                </p:cNvSpPr>
                <p:nvPr/>
              </p:nvSpPr>
              <p:spPr bwMode="auto">
                <a:xfrm rot="-2498012">
                  <a:off x="4800" y="1104"/>
                  <a:ext cx="144" cy="240"/>
                </a:xfrm>
                <a:prstGeom prst="ellipse">
                  <a:avLst/>
                </a:prstGeom>
                <a:grp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" name="Group 75"/>
              <p:cNvGrpSpPr>
                <a:grpSpLocks/>
              </p:cNvGrpSpPr>
              <p:nvPr/>
            </p:nvGrpSpPr>
            <p:grpSpPr bwMode="auto">
              <a:xfrm>
                <a:off x="531" y="720"/>
                <a:ext cx="2589" cy="1444"/>
                <a:chOff x="531" y="720"/>
                <a:chExt cx="2589" cy="1444"/>
              </a:xfrm>
              <a:grpFill/>
            </p:grpSpPr>
            <p:sp>
              <p:nvSpPr>
                <p:cNvPr id="23591" name="Line 76"/>
                <p:cNvSpPr>
                  <a:spLocks noChangeShapeType="1"/>
                </p:cNvSpPr>
                <p:nvPr/>
              </p:nvSpPr>
              <p:spPr bwMode="auto">
                <a:xfrm>
                  <a:off x="2256" y="960"/>
                  <a:ext cx="864" cy="240"/>
                </a:xfrm>
                <a:prstGeom prst="line">
                  <a:avLst/>
                </a:prstGeom>
                <a:grpFill/>
                <a:ln w="38100">
                  <a:solidFill>
                    <a:schemeClr val="tx2"/>
                  </a:solidFill>
                  <a:round/>
                  <a:headEnd type="none" w="sm" len="sm"/>
                  <a:tailEnd type="stealth" w="med" len="med"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592" name="Rectangle 77"/>
                <p:cNvSpPr>
                  <a:spLocks noChangeArrowheads="1"/>
                </p:cNvSpPr>
                <p:nvPr/>
              </p:nvSpPr>
              <p:spPr bwMode="auto">
                <a:xfrm>
                  <a:off x="919" y="720"/>
                  <a:ext cx="1209" cy="444"/>
                </a:xfrm>
                <a:prstGeom prst="rect">
                  <a:avLst/>
                </a:prstGeom>
                <a:grp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defTabSz="762000"/>
                  <a:r>
                    <a:rPr lang="pt-BR" sz="2000" b="1" dirty="0">
                      <a:solidFill>
                        <a:srgbClr val="002060"/>
                      </a:solidFill>
                      <a:latin typeface="+mn-lt"/>
                    </a:rPr>
                    <a:t>Faringite e otite</a:t>
                  </a:r>
                </a:p>
                <a:p>
                  <a:pPr algn="ctr" defTabSz="762000"/>
                  <a:r>
                    <a:rPr lang="pt-BR" sz="2000" b="1" dirty="0">
                      <a:solidFill>
                        <a:srgbClr val="002060"/>
                      </a:solidFill>
                      <a:latin typeface="+mn-lt"/>
                    </a:rPr>
                    <a:t>tuberculosas</a:t>
                  </a:r>
                </a:p>
              </p:txBody>
            </p:sp>
            <p:sp>
              <p:nvSpPr>
                <p:cNvPr id="23593" name="Rectangle 78"/>
                <p:cNvSpPr>
                  <a:spLocks noChangeArrowheads="1"/>
                </p:cNvSpPr>
                <p:nvPr/>
              </p:nvSpPr>
              <p:spPr bwMode="auto">
                <a:xfrm>
                  <a:off x="531" y="1718"/>
                  <a:ext cx="1234" cy="446"/>
                </a:xfrm>
                <a:prstGeom prst="rect">
                  <a:avLst/>
                </a:prstGeom>
                <a:grp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pt-BR" sz="2000" b="1">
                      <a:solidFill>
                        <a:srgbClr val="002060"/>
                      </a:solidFill>
                      <a:latin typeface="+mn-lt"/>
                    </a:rPr>
                    <a:t>Tuberculose</a:t>
                  </a:r>
                </a:p>
                <a:p>
                  <a:pPr algn="ctr"/>
                  <a:r>
                    <a:rPr lang="pt-BR" sz="2000" b="1">
                      <a:solidFill>
                        <a:srgbClr val="002060"/>
                      </a:solidFill>
                      <a:latin typeface="+mn-lt"/>
                    </a:rPr>
                    <a:t>gânglio-cervical</a:t>
                  </a:r>
                </a:p>
              </p:txBody>
            </p:sp>
            <p:sp>
              <p:nvSpPr>
                <p:cNvPr id="23594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824" y="1680"/>
                  <a:ext cx="1152" cy="240"/>
                </a:xfrm>
                <a:prstGeom prst="line">
                  <a:avLst/>
                </a:prstGeom>
                <a:grpFill/>
                <a:ln w="38100">
                  <a:solidFill>
                    <a:schemeClr val="tx2"/>
                  </a:solidFill>
                  <a:round/>
                  <a:headEnd type="none" w="sm" len="sm"/>
                  <a:tailEnd type="stealth" w="med" len="med"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7" name="Group 80"/>
            <p:cNvGrpSpPr>
              <a:grpSpLocks/>
            </p:cNvGrpSpPr>
            <p:nvPr/>
          </p:nvGrpSpPr>
          <p:grpSpPr bwMode="auto">
            <a:xfrm>
              <a:off x="356" y="1517"/>
              <a:ext cx="3013" cy="2037"/>
              <a:chOff x="356" y="1448"/>
              <a:chExt cx="3013" cy="2037"/>
            </a:xfrm>
            <a:grpFill/>
          </p:grpSpPr>
          <p:grpSp>
            <p:nvGrpSpPr>
              <p:cNvPr id="18" name="Group 81"/>
              <p:cNvGrpSpPr>
                <a:grpSpLocks/>
              </p:cNvGrpSpPr>
              <p:nvPr/>
            </p:nvGrpSpPr>
            <p:grpSpPr bwMode="auto">
              <a:xfrm>
                <a:off x="356" y="1832"/>
                <a:ext cx="2860" cy="1653"/>
                <a:chOff x="356" y="1832"/>
                <a:chExt cx="2860" cy="1653"/>
              </a:xfrm>
              <a:grpFill/>
            </p:grpSpPr>
            <p:grpSp>
              <p:nvGrpSpPr>
                <p:cNvPr id="19" name="Group 82"/>
                <p:cNvGrpSpPr>
                  <a:grpSpLocks/>
                </p:cNvGrpSpPr>
                <p:nvPr/>
              </p:nvGrpSpPr>
              <p:grpSpPr bwMode="auto">
                <a:xfrm>
                  <a:off x="356" y="2016"/>
                  <a:ext cx="2620" cy="1104"/>
                  <a:chOff x="356" y="2016"/>
                  <a:chExt cx="2620" cy="1104"/>
                </a:xfrm>
                <a:grpFill/>
              </p:grpSpPr>
              <p:sp>
                <p:nvSpPr>
                  <p:cNvPr id="2358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56" y="2592"/>
                    <a:ext cx="1109" cy="444"/>
                  </a:xfrm>
                  <a:prstGeom prst="rect">
                    <a:avLst/>
                  </a:prstGeom>
                  <a:grpFill/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defTabSz="762000"/>
                    <a:r>
                      <a:rPr lang="pt-BR" sz="2000" b="1">
                        <a:solidFill>
                          <a:srgbClr val="002060"/>
                        </a:solidFill>
                        <a:latin typeface="+mn-lt"/>
                      </a:rPr>
                      <a:t>Linfo-</a:t>
                    </a:r>
                  </a:p>
                  <a:p>
                    <a:pPr algn="ctr" defTabSz="762000"/>
                    <a:r>
                      <a:rPr lang="pt-BR" sz="2000" b="1">
                        <a:solidFill>
                          <a:srgbClr val="002060"/>
                        </a:solidFill>
                        <a:latin typeface="+mn-lt"/>
                      </a:rPr>
                      <a:t>hematogênica </a:t>
                    </a:r>
                  </a:p>
                </p:txBody>
              </p:sp>
              <p:sp>
                <p:nvSpPr>
                  <p:cNvPr id="2358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736"/>
                    <a:ext cx="1200" cy="384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2"/>
                    </a:solidFill>
                    <a:round/>
                    <a:headEnd type="none" w="sm" len="sm"/>
                    <a:tailEnd type="stealth" w="med" len="med"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87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6" y="2016"/>
                    <a:ext cx="1680" cy="72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2"/>
                    </a:solidFill>
                    <a:round/>
                    <a:headEnd type="none" w="sm" len="sm"/>
                    <a:tailEnd type="stealth" w="med" len="med"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0" name="Group 86"/>
                <p:cNvGrpSpPr>
                  <a:grpSpLocks/>
                </p:cNvGrpSpPr>
                <p:nvPr/>
              </p:nvGrpSpPr>
              <p:grpSpPr bwMode="auto">
                <a:xfrm>
                  <a:off x="2277" y="1832"/>
                  <a:ext cx="939" cy="1653"/>
                  <a:chOff x="2277" y="1832"/>
                  <a:chExt cx="939" cy="1653"/>
                </a:xfrm>
                <a:grpFill/>
              </p:grpSpPr>
              <p:sp>
                <p:nvSpPr>
                  <p:cNvPr id="23577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2832"/>
                    <a:ext cx="480" cy="480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7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847" y="2736"/>
                    <a:ext cx="177" cy="184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79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8" y="2928"/>
                    <a:ext cx="480" cy="480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80" name="AutoShape 90" descr="Confetes grandes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301"/>
                    <a:ext cx="315" cy="184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285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8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552"/>
                    <a:ext cx="153" cy="136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8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2072"/>
                    <a:ext cx="153" cy="136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8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2298"/>
                    <a:ext cx="153" cy="136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8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1832"/>
                    <a:ext cx="153" cy="136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/>
                    <a:endParaRPr lang="pt-BR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23574" name="Oval 95"/>
              <p:cNvSpPr>
                <a:spLocks noChangeArrowheads="1"/>
              </p:cNvSpPr>
              <p:nvPr/>
            </p:nvSpPr>
            <p:spPr bwMode="auto">
              <a:xfrm>
                <a:off x="3216" y="1448"/>
                <a:ext cx="153" cy="136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grpSp>
          <p:nvGrpSpPr>
            <p:cNvPr id="21" name="Group 96"/>
            <p:cNvGrpSpPr>
              <a:grpSpLocks/>
            </p:cNvGrpSpPr>
            <p:nvPr/>
          </p:nvGrpSpPr>
          <p:grpSpPr bwMode="auto">
            <a:xfrm>
              <a:off x="761" y="3421"/>
              <a:ext cx="2839" cy="680"/>
              <a:chOff x="761" y="3352"/>
              <a:chExt cx="2839" cy="680"/>
            </a:xfrm>
            <a:grpFill/>
          </p:grpSpPr>
          <p:grpSp>
            <p:nvGrpSpPr>
              <p:cNvPr id="22" name="Group 97"/>
              <p:cNvGrpSpPr>
                <a:grpSpLocks/>
              </p:cNvGrpSpPr>
              <p:nvPr/>
            </p:nvGrpSpPr>
            <p:grpSpPr bwMode="auto">
              <a:xfrm>
                <a:off x="3072" y="3504"/>
                <a:ext cx="528" cy="528"/>
                <a:chOff x="3072" y="3600"/>
                <a:chExt cx="528" cy="528"/>
              </a:xfrm>
              <a:grpFill/>
            </p:grpSpPr>
            <p:sp>
              <p:nvSpPr>
                <p:cNvPr id="23569" name="Freeform 98"/>
                <p:cNvSpPr>
                  <a:spLocks/>
                </p:cNvSpPr>
                <p:nvPr/>
              </p:nvSpPr>
              <p:spPr bwMode="auto">
                <a:xfrm>
                  <a:off x="3171" y="3682"/>
                  <a:ext cx="310" cy="151"/>
                </a:xfrm>
                <a:custGeom>
                  <a:avLst/>
                  <a:gdLst>
                    <a:gd name="T0" fmla="*/ 11 w 310"/>
                    <a:gd name="T1" fmla="*/ 2 h 199"/>
                    <a:gd name="T2" fmla="*/ 27 w 310"/>
                    <a:gd name="T3" fmla="*/ 2 h 199"/>
                    <a:gd name="T4" fmla="*/ 49 w 310"/>
                    <a:gd name="T5" fmla="*/ 2 h 199"/>
                    <a:gd name="T6" fmla="*/ 44 w 310"/>
                    <a:gd name="T7" fmla="*/ 2 h 199"/>
                    <a:gd name="T8" fmla="*/ 38 w 310"/>
                    <a:gd name="T9" fmla="*/ 2 h 199"/>
                    <a:gd name="T10" fmla="*/ 27 w 310"/>
                    <a:gd name="T11" fmla="*/ 2 h 199"/>
                    <a:gd name="T12" fmla="*/ 16 w 310"/>
                    <a:gd name="T13" fmla="*/ 2 h 199"/>
                    <a:gd name="T14" fmla="*/ 5 w 310"/>
                    <a:gd name="T15" fmla="*/ 2 h 199"/>
                    <a:gd name="T16" fmla="*/ 0 w 310"/>
                    <a:gd name="T17" fmla="*/ 2 h 199"/>
                    <a:gd name="T18" fmla="*/ 0 w 310"/>
                    <a:gd name="T19" fmla="*/ 2 h 199"/>
                    <a:gd name="T20" fmla="*/ 5 w 310"/>
                    <a:gd name="T21" fmla="*/ 2 h 199"/>
                    <a:gd name="T22" fmla="*/ 16 w 310"/>
                    <a:gd name="T23" fmla="*/ 2 h 199"/>
                    <a:gd name="T24" fmla="*/ 33 w 310"/>
                    <a:gd name="T25" fmla="*/ 2 h 199"/>
                    <a:gd name="T26" fmla="*/ 66 w 310"/>
                    <a:gd name="T27" fmla="*/ 2 h 199"/>
                    <a:gd name="T28" fmla="*/ 82 w 310"/>
                    <a:gd name="T29" fmla="*/ 2 h 199"/>
                    <a:gd name="T30" fmla="*/ 99 w 310"/>
                    <a:gd name="T31" fmla="*/ 2 h 199"/>
                    <a:gd name="T32" fmla="*/ 105 w 310"/>
                    <a:gd name="T33" fmla="*/ 2 h 199"/>
                    <a:gd name="T34" fmla="*/ 116 w 310"/>
                    <a:gd name="T35" fmla="*/ 2 h 199"/>
                    <a:gd name="T36" fmla="*/ 149 w 310"/>
                    <a:gd name="T37" fmla="*/ 2 h 199"/>
                    <a:gd name="T38" fmla="*/ 182 w 310"/>
                    <a:gd name="T39" fmla="*/ 2 h 199"/>
                    <a:gd name="T40" fmla="*/ 204 w 310"/>
                    <a:gd name="T41" fmla="*/ 2 h 199"/>
                    <a:gd name="T42" fmla="*/ 226 w 310"/>
                    <a:gd name="T43" fmla="*/ 2 h 199"/>
                    <a:gd name="T44" fmla="*/ 243 w 310"/>
                    <a:gd name="T45" fmla="*/ 2 h 199"/>
                    <a:gd name="T46" fmla="*/ 254 w 310"/>
                    <a:gd name="T47" fmla="*/ 2 h 199"/>
                    <a:gd name="T48" fmla="*/ 254 w 310"/>
                    <a:gd name="T49" fmla="*/ 2 h 199"/>
                    <a:gd name="T50" fmla="*/ 265 w 310"/>
                    <a:gd name="T51" fmla="*/ 2 h 199"/>
                    <a:gd name="T52" fmla="*/ 281 w 310"/>
                    <a:gd name="T53" fmla="*/ 2 h 199"/>
                    <a:gd name="T54" fmla="*/ 298 w 310"/>
                    <a:gd name="T55" fmla="*/ 2 h 199"/>
                    <a:gd name="T56" fmla="*/ 309 w 310"/>
                    <a:gd name="T57" fmla="*/ 2 h 199"/>
                    <a:gd name="T58" fmla="*/ 309 w 310"/>
                    <a:gd name="T59" fmla="*/ 2 h 199"/>
                    <a:gd name="T60" fmla="*/ 303 w 310"/>
                    <a:gd name="T61" fmla="*/ 2 h 199"/>
                    <a:gd name="T62" fmla="*/ 287 w 310"/>
                    <a:gd name="T63" fmla="*/ 2 h 199"/>
                    <a:gd name="T64" fmla="*/ 265 w 310"/>
                    <a:gd name="T65" fmla="*/ 2 h 199"/>
                    <a:gd name="T66" fmla="*/ 259 w 310"/>
                    <a:gd name="T67" fmla="*/ 2 h 199"/>
                    <a:gd name="T68" fmla="*/ 254 w 310"/>
                    <a:gd name="T69" fmla="*/ 2 h 199"/>
                    <a:gd name="T70" fmla="*/ 248 w 310"/>
                    <a:gd name="T71" fmla="*/ 2 h 199"/>
                    <a:gd name="T72" fmla="*/ 248 w 310"/>
                    <a:gd name="T73" fmla="*/ 2 h 199"/>
                    <a:gd name="T74" fmla="*/ 259 w 310"/>
                    <a:gd name="T75" fmla="*/ 2 h 199"/>
                    <a:gd name="T76" fmla="*/ 276 w 310"/>
                    <a:gd name="T77" fmla="*/ 2 h 199"/>
                    <a:gd name="T78" fmla="*/ 292 w 310"/>
                    <a:gd name="T79" fmla="*/ 2 h 199"/>
                    <a:gd name="T80" fmla="*/ 292 w 310"/>
                    <a:gd name="T81" fmla="*/ 2 h 199"/>
                    <a:gd name="T82" fmla="*/ 287 w 310"/>
                    <a:gd name="T83" fmla="*/ 2 h 199"/>
                    <a:gd name="T84" fmla="*/ 259 w 310"/>
                    <a:gd name="T85" fmla="*/ 2 h 199"/>
                    <a:gd name="T86" fmla="*/ 215 w 310"/>
                    <a:gd name="T87" fmla="*/ 2 h 199"/>
                    <a:gd name="T88" fmla="*/ 176 w 310"/>
                    <a:gd name="T89" fmla="*/ 2 h 199"/>
                    <a:gd name="T90" fmla="*/ 132 w 310"/>
                    <a:gd name="T91" fmla="*/ 2 h 199"/>
                    <a:gd name="T92" fmla="*/ 88 w 310"/>
                    <a:gd name="T93" fmla="*/ 2 h 199"/>
                    <a:gd name="T94" fmla="*/ 71 w 310"/>
                    <a:gd name="T95" fmla="*/ 2 h 199"/>
                    <a:gd name="T96" fmla="*/ 60 w 310"/>
                    <a:gd name="T97" fmla="*/ 0 h 199"/>
                    <a:gd name="T98" fmla="*/ 38 w 310"/>
                    <a:gd name="T99" fmla="*/ 2 h 199"/>
                    <a:gd name="T100" fmla="*/ 22 w 310"/>
                    <a:gd name="T101" fmla="*/ 2 h 199"/>
                    <a:gd name="T102" fmla="*/ 11 w 310"/>
                    <a:gd name="T103" fmla="*/ 2 h 1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10"/>
                    <a:gd name="T157" fmla="*/ 0 h 199"/>
                    <a:gd name="T158" fmla="*/ 310 w 310"/>
                    <a:gd name="T159" fmla="*/ 199 h 1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10" h="199">
                      <a:moveTo>
                        <a:pt x="11" y="42"/>
                      </a:moveTo>
                      <a:lnTo>
                        <a:pt x="27" y="68"/>
                      </a:lnTo>
                      <a:lnTo>
                        <a:pt x="49" y="88"/>
                      </a:lnTo>
                      <a:lnTo>
                        <a:pt x="44" y="99"/>
                      </a:lnTo>
                      <a:lnTo>
                        <a:pt x="38" y="104"/>
                      </a:lnTo>
                      <a:lnTo>
                        <a:pt x="27" y="109"/>
                      </a:lnTo>
                      <a:lnTo>
                        <a:pt x="16" y="115"/>
                      </a:lnTo>
                      <a:lnTo>
                        <a:pt x="5" y="135"/>
                      </a:lnTo>
                      <a:lnTo>
                        <a:pt x="0" y="141"/>
                      </a:lnTo>
                      <a:lnTo>
                        <a:pt x="0" y="146"/>
                      </a:lnTo>
                      <a:lnTo>
                        <a:pt x="5" y="172"/>
                      </a:lnTo>
                      <a:lnTo>
                        <a:pt x="16" y="182"/>
                      </a:lnTo>
                      <a:lnTo>
                        <a:pt x="33" y="188"/>
                      </a:lnTo>
                      <a:lnTo>
                        <a:pt x="66" y="193"/>
                      </a:lnTo>
                      <a:lnTo>
                        <a:pt x="82" y="188"/>
                      </a:lnTo>
                      <a:lnTo>
                        <a:pt x="99" y="188"/>
                      </a:lnTo>
                      <a:lnTo>
                        <a:pt x="105" y="182"/>
                      </a:lnTo>
                      <a:lnTo>
                        <a:pt x="116" y="177"/>
                      </a:lnTo>
                      <a:lnTo>
                        <a:pt x="149" y="177"/>
                      </a:lnTo>
                      <a:lnTo>
                        <a:pt x="182" y="182"/>
                      </a:lnTo>
                      <a:lnTo>
                        <a:pt x="204" y="188"/>
                      </a:lnTo>
                      <a:lnTo>
                        <a:pt x="226" y="193"/>
                      </a:lnTo>
                      <a:lnTo>
                        <a:pt x="243" y="198"/>
                      </a:lnTo>
                      <a:lnTo>
                        <a:pt x="254" y="198"/>
                      </a:lnTo>
                      <a:lnTo>
                        <a:pt x="265" y="198"/>
                      </a:lnTo>
                      <a:lnTo>
                        <a:pt x="281" y="188"/>
                      </a:lnTo>
                      <a:lnTo>
                        <a:pt x="298" y="182"/>
                      </a:lnTo>
                      <a:lnTo>
                        <a:pt x="309" y="177"/>
                      </a:lnTo>
                      <a:lnTo>
                        <a:pt x="309" y="167"/>
                      </a:lnTo>
                      <a:lnTo>
                        <a:pt x="303" y="161"/>
                      </a:lnTo>
                      <a:lnTo>
                        <a:pt x="287" y="146"/>
                      </a:lnTo>
                      <a:lnTo>
                        <a:pt x="265" y="135"/>
                      </a:lnTo>
                      <a:lnTo>
                        <a:pt x="259" y="130"/>
                      </a:lnTo>
                      <a:lnTo>
                        <a:pt x="254" y="130"/>
                      </a:lnTo>
                      <a:lnTo>
                        <a:pt x="248" y="120"/>
                      </a:lnTo>
                      <a:lnTo>
                        <a:pt x="248" y="109"/>
                      </a:lnTo>
                      <a:lnTo>
                        <a:pt x="259" y="99"/>
                      </a:lnTo>
                      <a:lnTo>
                        <a:pt x="276" y="88"/>
                      </a:lnTo>
                      <a:lnTo>
                        <a:pt x="292" y="68"/>
                      </a:lnTo>
                      <a:lnTo>
                        <a:pt x="292" y="52"/>
                      </a:lnTo>
                      <a:lnTo>
                        <a:pt x="287" y="31"/>
                      </a:lnTo>
                      <a:lnTo>
                        <a:pt x="259" y="15"/>
                      </a:lnTo>
                      <a:lnTo>
                        <a:pt x="215" y="21"/>
                      </a:lnTo>
                      <a:lnTo>
                        <a:pt x="176" y="21"/>
                      </a:lnTo>
                      <a:lnTo>
                        <a:pt x="132" y="21"/>
                      </a:lnTo>
                      <a:lnTo>
                        <a:pt x="88" y="15"/>
                      </a:lnTo>
                      <a:lnTo>
                        <a:pt x="71" y="5"/>
                      </a:lnTo>
                      <a:lnTo>
                        <a:pt x="60" y="0"/>
                      </a:lnTo>
                      <a:lnTo>
                        <a:pt x="38" y="5"/>
                      </a:lnTo>
                      <a:lnTo>
                        <a:pt x="22" y="21"/>
                      </a:lnTo>
                      <a:lnTo>
                        <a:pt x="11" y="42"/>
                      </a:lnTo>
                    </a:path>
                  </a:pathLst>
                </a:custGeom>
                <a:grpFill/>
                <a:ln w="381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570" name="AutoShape 99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96" cy="528"/>
                </a:xfrm>
                <a:prstGeom prst="moon">
                  <a:avLst>
                    <a:gd name="adj" fmla="val 50000"/>
                  </a:avLst>
                </a:prstGeom>
                <a:grp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571" name="AutoShape 100"/>
                <p:cNvSpPr>
                  <a:spLocks noChangeArrowheads="1"/>
                </p:cNvSpPr>
                <p:nvPr/>
              </p:nvSpPr>
              <p:spPr bwMode="auto">
                <a:xfrm flipH="1">
                  <a:off x="3504" y="3600"/>
                  <a:ext cx="96" cy="528"/>
                </a:xfrm>
                <a:prstGeom prst="moon">
                  <a:avLst>
                    <a:gd name="adj" fmla="val 50000"/>
                  </a:avLst>
                </a:prstGeom>
                <a:grp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23572" name="Freeform 101"/>
                <p:cNvSpPr>
                  <a:spLocks/>
                </p:cNvSpPr>
                <p:nvPr/>
              </p:nvSpPr>
              <p:spPr bwMode="auto">
                <a:xfrm>
                  <a:off x="3168" y="3881"/>
                  <a:ext cx="310" cy="151"/>
                </a:xfrm>
                <a:custGeom>
                  <a:avLst/>
                  <a:gdLst>
                    <a:gd name="T0" fmla="*/ 11 w 310"/>
                    <a:gd name="T1" fmla="*/ 2 h 199"/>
                    <a:gd name="T2" fmla="*/ 27 w 310"/>
                    <a:gd name="T3" fmla="*/ 2 h 199"/>
                    <a:gd name="T4" fmla="*/ 49 w 310"/>
                    <a:gd name="T5" fmla="*/ 2 h 199"/>
                    <a:gd name="T6" fmla="*/ 44 w 310"/>
                    <a:gd name="T7" fmla="*/ 2 h 199"/>
                    <a:gd name="T8" fmla="*/ 38 w 310"/>
                    <a:gd name="T9" fmla="*/ 2 h 199"/>
                    <a:gd name="T10" fmla="*/ 27 w 310"/>
                    <a:gd name="T11" fmla="*/ 2 h 199"/>
                    <a:gd name="T12" fmla="*/ 16 w 310"/>
                    <a:gd name="T13" fmla="*/ 2 h 199"/>
                    <a:gd name="T14" fmla="*/ 5 w 310"/>
                    <a:gd name="T15" fmla="*/ 2 h 199"/>
                    <a:gd name="T16" fmla="*/ 0 w 310"/>
                    <a:gd name="T17" fmla="*/ 2 h 199"/>
                    <a:gd name="T18" fmla="*/ 0 w 310"/>
                    <a:gd name="T19" fmla="*/ 2 h 199"/>
                    <a:gd name="T20" fmla="*/ 5 w 310"/>
                    <a:gd name="T21" fmla="*/ 2 h 199"/>
                    <a:gd name="T22" fmla="*/ 16 w 310"/>
                    <a:gd name="T23" fmla="*/ 2 h 199"/>
                    <a:gd name="T24" fmla="*/ 33 w 310"/>
                    <a:gd name="T25" fmla="*/ 2 h 199"/>
                    <a:gd name="T26" fmla="*/ 66 w 310"/>
                    <a:gd name="T27" fmla="*/ 2 h 199"/>
                    <a:gd name="T28" fmla="*/ 82 w 310"/>
                    <a:gd name="T29" fmla="*/ 2 h 199"/>
                    <a:gd name="T30" fmla="*/ 99 w 310"/>
                    <a:gd name="T31" fmla="*/ 2 h 199"/>
                    <a:gd name="T32" fmla="*/ 105 w 310"/>
                    <a:gd name="T33" fmla="*/ 2 h 199"/>
                    <a:gd name="T34" fmla="*/ 116 w 310"/>
                    <a:gd name="T35" fmla="*/ 2 h 199"/>
                    <a:gd name="T36" fmla="*/ 149 w 310"/>
                    <a:gd name="T37" fmla="*/ 2 h 199"/>
                    <a:gd name="T38" fmla="*/ 182 w 310"/>
                    <a:gd name="T39" fmla="*/ 2 h 199"/>
                    <a:gd name="T40" fmla="*/ 204 w 310"/>
                    <a:gd name="T41" fmla="*/ 2 h 199"/>
                    <a:gd name="T42" fmla="*/ 226 w 310"/>
                    <a:gd name="T43" fmla="*/ 2 h 199"/>
                    <a:gd name="T44" fmla="*/ 243 w 310"/>
                    <a:gd name="T45" fmla="*/ 2 h 199"/>
                    <a:gd name="T46" fmla="*/ 254 w 310"/>
                    <a:gd name="T47" fmla="*/ 2 h 199"/>
                    <a:gd name="T48" fmla="*/ 254 w 310"/>
                    <a:gd name="T49" fmla="*/ 2 h 199"/>
                    <a:gd name="T50" fmla="*/ 265 w 310"/>
                    <a:gd name="T51" fmla="*/ 2 h 199"/>
                    <a:gd name="T52" fmla="*/ 281 w 310"/>
                    <a:gd name="T53" fmla="*/ 2 h 199"/>
                    <a:gd name="T54" fmla="*/ 298 w 310"/>
                    <a:gd name="T55" fmla="*/ 2 h 199"/>
                    <a:gd name="T56" fmla="*/ 309 w 310"/>
                    <a:gd name="T57" fmla="*/ 2 h 199"/>
                    <a:gd name="T58" fmla="*/ 309 w 310"/>
                    <a:gd name="T59" fmla="*/ 2 h 199"/>
                    <a:gd name="T60" fmla="*/ 303 w 310"/>
                    <a:gd name="T61" fmla="*/ 2 h 199"/>
                    <a:gd name="T62" fmla="*/ 287 w 310"/>
                    <a:gd name="T63" fmla="*/ 2 h 199"/>
                    <a:gd name="T64" fmla="*/ 265 w 310"/>
                    <a:gd name="T65" fmla="*/ 2 h 199"/>
                    <a:gd name="T66" fmla="*/ 259 w 310"/>
                    <a:gd name="T67" fmla="*/ 2 h 199"/>
                    <a:gd name="T68" fmla="*/ 254 w 310"/>
                    <a:gd name="T69" fmla="*/ 2 h 199"/>
                    <a:gd name="T70" fmla="*/ 248 w 310"/>
                    <a:gd name="T71" fmla="*/ 2 h 199"/>
                    <a:gd name="T72" fmla="*/ 248 w 310"/>
                    <a:gd name="T73" fmla="*/ 2 h 199"/>
                    <a:gd name="T74" fmla="*/ 259 w 310"/>
                    <a:gd name="T75" fmla="*/ 2 h 199"/>
                    <a:gd name="T76" fmla="*/ 276 w 310"/>
                    <a:gd name="T77" fmla="*/ 2 h 199"/>
                    <a:gd name="T78" fmla="*/ 292 w 310"/>
                    <a:gd name="T79" fmla="*/ 2 h 199"/>
                    <a:gd name="T80" fmla="*/ 292 w 310"/>
                    <a:gd name="T81" fmla="*/ 2 h 199"/>
                    <a:gd name="T82" fmla="*/ 287 w 310"/>
                    <a:gd name="T83" fmla="*/ 2 h 199"/>
                    <a:gd name="T84" fmla="*/ 259 w 310"/>
                    <a:gd name="T85" fmla="*/ 2 h 199"/>
                    <a:gd name="T86" fmla="*/ 215 w 310"/>
                    <a:gd name="T87" fmla="*/ 2 h 199"/>
                    <a:gd name="T88" fmla="*/ 176 w 310"/>
                    <a:gd name="T89" fmla="*/ 2 h 199"/>
                    <a:gd name="T90" fmla="*/ 132 w 310"/>
                    <a:gd name="T91" fmla="*/ 2 h 199"/>
                    <a:gd name="T92" fmla="*/ 88 w 310"/>
                    <a:gd name="T93" fmla="*/ 2 h 199"/>
                    <a:gd name="T94" fmla="*/ 71 w 310"/>
                    <a:gd name="T95" fmla="*/ 2 h 199"/>
                    <a:gd name="T96" fmla="*/ 60 w 310"/>
                    <a:gd name="T97" fmla="*/ 0 h 199"/>
                    <a:gd name="T98" fmla="*/ 38 w 310"/>
                    <a:gd name="T99" fmla="*/ 2 h 199"/>
                    <a:gd name="T100" fmla="*/ 22 w 310"/>
                    <a:gd name="T101" fmla="*/ 2 h 199"/>
                    <a:gd name="T102" fmla="*/ 11 w 310"/>
                    <a:gd name="T103" fmla="*/ 2 h 1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10"/>
                    <a:gd name="T157" fmla="*/ 0 h 199"/>
                    <a:gd name="T158" fmla="*/ 310 w 310"/>
                    <a:gd name="T159" fmla="*/ 199 h 1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10" h="199">
                      <a:moveTo>
                        <a:pt x="11" y="42"/>
                      </a:moveTo>
                      <a:lnTo>
                        <a:pt x="27" y="68"/>
                      </a:lnTo>
                      <a:lnTo>
                        <a:pt x="49" y="88"/>
                      </a:lnTo>
                      <a:lnTo>
                        <a:pt x="44" y="99"/>
                      </a:lnTo>
                      <a:lnTo>
                        <a:pt x="38" y="104"/>
                      </a:lnTo>
                      <a:lnTo>
                        <a:pt x="27" y="109"/>
                      </a:lnTo>
                      <a:lnTo>
                        <a:pt x="16" y="115"/>
                      </a:lnTo>
                      <a:lnTo>
                        <a:pt x="5" y="135"/>
                      </a:lnTo>
                      <a:lnTo>
                        <a:pt x="0" y="141"/>
                      </a:lnTo>
                      <a:lnTo>
                        <a:pt x="0" y="146"/>
                      </a:lnTo>
                      <a:lnTo>
                        <a:pt x="5" y="172"/>
                      </a:lnTo>
                      <a:lnTo>
                        <a:pt x="16" y="182"/>
                      </a:lnTo>
                      <a:lnTo>
                        <a:pt x="33" y="188"/>
                      </a:lnTo>
                      <a:lnTo>
                        <a:pt x="66" y="193"/>
                      </a:lnTo>
                      <a:lnTo>
                        <a:pt x="82" y="188"/>
                      </a:lnTo>
                      <a:lnTo>
                        <a:pt x="99" y="188"/>
                      </a:lnTo>
                      <a:lnTo>
                        <a:pt x="105" y="182"/>
                      </a:lnTo>
                      <a:lnTo>
                        <a:pt x="116" y="177"/>
                      </a:lnTo>
                      <a:lnTo>
                        <a:pt x="149" y="177"/>
                      </a:lnTo>
                      <a:lnTo>
                        <a:pt x="182" y="182"/>
                      </a:lnTo>
                      <a:lnTo>
                        <a:pt x="204" y="188"/>
                      </a:lnTo>
                      <a:lnTo>
                        <a:pt x="226" y="193"/>
                      </a:lnTo>
                      <a:lnTo>
                        <a:pt x="243" y="198"/>
                      </a:lnTo>
                      <a:lnTo>
                        <a:pt x="254" y="198"/>
                      </a:lnTo>
                      <a:lnTo>
                        <a:pt x="265" y="198"/>
                      </a:lnTo>
                      <a:lnTo>
                        <a:pt x="281" y="188"/>
                      </a:lnTo>
                      <a:lnTo>
                        <a:pt x="298" y="182"/>
                      </a:lnTo>
                      <a:lnTo>
                        <a:pt x="309" y="177"/>
                      </a:lnTo>
                      <a:lnTo>
                        <a:pt x="309" y="167"/>
                      </a:lnTo>
                      <a:lnTo>
                        <a:pt x="303" y="161"/>
                      </a:lnTo>
                      <a:lnTo>
                        <a:pt x="287" y="146"/>
                      </a:lnTo>
                      <a:lnTo>
                        <a:pt x="265" y="135"/>
                      </a:lnTo>
                      <a:lnTo>
                        <a:pt x="259" y="130"/>
                      </a:lnTo>
                      <a:lnTo>
                        <a:pt x="254" y="130"/>
                      </a:lnTo>
                      <a:lnTo>
                        <a:pt x="248" y="120"/>
                      </a:lnTo>
                      <a:lnTo>
                        <a:pt x="248" y="109"/>
                      </a:lnTo>
                      <a:lnTo>
                        <a:pt x="259" y="99"/>
                      </a:lnTo>
                      <a:lnTo>
                        <a:pt x="276" y="88"/>
                      </a:lnTo>
                      <a:lnTo>
                        <a:pt x="292" y="68"/>
                      </a:lnTo>
                      <a:lnTo>
                        <a:pt x="292" y="52"/>
                      </a:lnTo>
                      <a:lnTo>
                        <a:pt x="287" y="31"/>
                      </a:lnTo>
                      <a:lnTo>
                        <a:pt x="259" y="15"/>
                      </a:lnTo>
                      <a:lnTo>
                        <a:pt x="215" y="21"/>
                      </a:lnTo>
                      <a:lnTo>
                        <a:pt x="176" y="21"/>
                      </a:lnTo>
                      <a:lnTo>
                        <a:pt x="132" y="21"/>
                      </a:lnTo>
                      <a:lnTo>
                        <a:pt x="88" y="15"/>
                      </a:lnTo>
                      <a:lnTo>
                        <a:pt x="71" y="5"/>
                      </a:lnTo>
                      <a:lnTo>
                        <a:pt x="60" y="0"/>
                      </a:lnTo>
                      <a:lnTo>
                        <a:pt x="38" y="5"/>
                      </a:lnTo>
                      <a:lnTo>
                        <a:pt x="22" y="21"/>
                      </a:lnTo>
                      <a:lnTo>
                        <a:pt x="11" y="42"/>
                      </a:lnTo>
                    </a:path>
                  </a:pathLst>
                </a:custGeom>
                <a:grpFill/>
                <a:ln w="381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3567" name="Rectangle 102"/>
              <p:cNvSpPr>
                <a:spLocks noChangeArrowheads="1"/>
              </p:cNvSpPr>
              <p:nvPr/>
            </p:nvSpPr>
            <p:spPr bwMode="auto">
              <a:xfrm>
                <a:off x="761" y="3352"/>
                <a:ext cx="904" cy="444"/>
              </a:xfrm>
              <a:prstGeom prst="rect">
                <a:avLst/>
              </a:prstGeom>
              <a:grp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Linfática</a:t>
                </a:r>
              </a:p>
              <a:p>
                <a:pPr algn="ctr" defTabSz="762000"/>
                <a:r>
                  <a:rPr lang="pt-BR" sz="2000" b="1">
                    <a:solidFill>
                      <a:srgbClr val="002060"/>
                    </a:solidFill>
                    <a:latin typeface="+mn-lt"/>
                  </a:rPr>
                  <a:t>Mal de Pott</a:t>
                </a:r>
              </a:p>
            </p:txBody>
          </p:sp>
          <p:sp>
            <p:nvSpPr>
              <p:cNvPr id="23568" name="Line 103"/>
              <p:cNvSpPr>
                <a:spLocks noChangeShapeType="1"/>
              </p:cNvSpPr>
              <p:nvPr/>
            </p:nvSpPr>
            <p:spPr bwMode="auto">
              <a:xfrm flipH="1" flipV="1">
                <a:off x="1680" y="3504"/>
                <a:ext cx="1344" cy="240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pt-BR" b="1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</p:grpSp>
      <p:sp>
        <p:nvSpPr>
          <p:cNvPr id="23556" name="Retângulo 103"/>
          <p:cNvSpPr>
            <a:spLocks noChangeArrowheads="1"/>
          </p:cNvSpPr>
          <p:nvPr/>
        </p:nvSpPr>
        <p:spPr bwMode="auto">
          <a:xfrm>
            <a:off x="6108700" y="6451600"/>
            <a:ext cx="28394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rgbClr val="002060"/>
                </a:solidFill>
                <a:latin typeface="+mn-lt"/>
              </a:rPr>
              <a:t>Agradecimento Dr. Fernando Fiuza - IAL</a:t>
            </a:r>
          </a:p>
        </p:txBody>
      </p:sp>
      <p:sp>
        <p:nvSpPr>
          <p:cNvPr id="105" name="Retângulo 104"/>
          <p:cNvSpPr/>
          <p:nvPr/>
        </p:nvSpPr>
        <p:spPr>
          <a:xfrm>
            <a:off x="714348" y="71414"/>
            <a:ext cx="8001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4000" b="1" dirty="0">
                <a:solidFill>
                  <a:srgbClr val="002060"/>
                </a:solidFill>
                <a:latin typeface="+mn-lt"/>
              </a:rPr>
              <a:t>Disseminações da tuberculose</a:t>
            </a:r>
          </a:p>
        </p:txBody>
      </p:sp>
    </p:spTree>
    <p:extLst>
      <p:ext uri="{BB962C8B-B14F-4D97-AF65-F5344CB8AC3E}">
        <p14:creationId xmlns:p14="http://schemas.microsoft.com/office/powerpoint/2010/main" val="34546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85800" y="1213806"/>
            <a:ext cx="5625988" cy="49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Tuberculose Pulmonar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Tuberculose Extra-Pulmonar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Pleural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Ganglionar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Intestinal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</a:t>
            </a:r>
            <a:r>
              <a:rPr lang="pt-BR" b="1" dirty="0" err="1" smtClean="0">
                <a:latin typeface="+mn-lt"/>
              </a:rPr>
              <a:t>Hepato</a:t>
            </a:r>
            <a:r>
              <a:rPr lang="pt-BR" b="1" dirty="0" smtClean="0">
                <a:latin typeface="+mn-lt"/>
              </a:rPr>
              <a:t>-esplênica (fígado e baço)</a:t>
            </a:r>
            <a:endParaRPr lang="pt-BR" b="1" dirty="0">
              <a:latin typeface="+mn-lt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Genito-urinária</a:t>
            </a:r>
            <a:endParaRPr lang="pt-BR" b="1" dirty="0">
              <a:latin typeface="+mn-lt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Óssea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Meníngea</a:t>
            </a:r>
            <a:endParaRPr lang="pt-BR" b="1" dirty="0">
              <a:latin typeface="+mn-lt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Cutânea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Ocular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b="1" dirty="0">
                <a:latin typeface="+mn-lt"/>
              </a:rPr>
              <a:t> Pericárdica, Peritoneal</a:t>
            </a:r>
            <a:endParaRPr lang="pt-BR" b="1" noProof="1">
              <a:latin typeface="+mn-lt"/>
            </a:endParaRP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3968" y="3789040"/>
            <a:ext cx="4359275" cy="2314575"/>
          </a:xfrm>
          <a:noFill/>
        </p:spPr>
      </p:pic>
      <p:sp>
        <p:nvSpPr>
          <p:cNvPr id="6" name="Retângulo 5"/>
          <p:cNvSpPr/>
          <p:nvPr/>
        </p:nvSpPr>
        <p:spPr>
          <a:xfrm>
            <a:off x="2566110" y="357166"/>
            <a:ext cx="3506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kern="0" dirty="0">
                <a:solidFill>
                  <a:srgbClr val="002060"/>
                </a:solidFill>
                <a:latin typeface="+mn-lt"/>
              </a:rPr>
              <a:t>Formas clínicas</a:t>
            </a:r>
            <a:endParaRPr lang="pt-BR" sz="4000" b="1" kern="0" noProof="1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420100" cy="62865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>
                <a:solidFill>
                  <a:srgbClr val="C00000"/>
                </a:solidFill>
              </a:rPr>
              <a:t>Reativação</a:t>
            </a:r>
          </a:p>
          <a:p>
            <a:pPr lvl="1">
              <a:lnSpc>
                <a:spcPct val="150000"/>
              </a:lnSpc>
              <a:spcBef>
                <a:spcPct val="25000"/>
              </a:spcBef>
            </a:pPr>
            <a:r>
              <a:rPr lang="pt-BR" b="1" dirty="0"/>
              <a:t>Em </a:t>
            </a:r>
            <a:r>
              <a:rPr lang="pt-BR" b="1" dirty="0">
                <a:solidFill>
                  <a:srgbClr val="C00000"/>
                </a:solidFill>
              </a:rPr>
              <a:t>locais de baixa prevalência </a:t>
            </a:r>
            <a:r>
              <a:rPr lang="pt-BR" b="1" dirty="0"/>
              <a:t>de TB (circulação da </a:t>
            </a:r>
            <a:r>
              <a:rPr lang="pt-BR" b="1" dirty="0" err="1"/>
              <a:t>micobactéria</a:t>
            </a:r>
            <a:r>
              <a:rPr lang="pt-BR" b="1" dirty="0"/>
              <a:t> é restrita), praticamente todos os casos de doença ativa são resultantes de reativação de foco latente. </a:t>
            </a:r>
          </a:p>
          <a:p>
            <a:pPr>
              <a:lnSpc>
                <a:spcPct val="150000"/>
              </a:lnSpc>
              <a:spcBef>
                <a:spcPct val="25000"/>
              </a:spcBef>
            </a:pPr>
            <a:r>
              <a:rPr lang="pt-BR" sz="2400" b="1" dirty="0" err="1">
                <a:solidFill>
                  <a:srgbClr val="C00000"/>
                </a:solidFill>
              </a:rPr>
              <a:t>Re-infecção</a:t>
            </a:r>
            <a:endParaRPr lang="pt-BR" sz="24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ct val="25000"/>
              </a:spcBef>
            </a:pPr>
            <a:r>
              <a:rPr lang="pt-BR" b="1" dirty="0"/>
              <a:t>Nos </a:t>
            </a:r>
            <a:r>
              <a:rPr lang="pt-BR" b="1" dirty="0">
                <a:solidFill>
                  <a:srgbClr val="C00000"/>
                </a:solidFill>
              </a:rPr>
              <a:t>locais de alta prevalência </a:t>
            </a:r>
            <a:r>
              <a:rPr lang="pt-BR" b="1" dirty="0"/>
              <a:t>de TB, </a:t>
            </a:r>
            <a:r>
              <a:rPr lang="pt-BR" b="1" dirty="0" err="1"/>
              <a:t>re-infecção</a:t>
            </a:r>
            <a:r>
              <a:rPr lang="pt-BR" b="1" dirty="0"/>
              <a:t> pode ser importante.</a:t>
            </a:r>
            <a:endParaRPr lang="pt-BR" dirty="0"/>
          </a:p>
          <a:p>
            <a:pPr lvl="1">
              <a:lnSpc>
                <a:spcPct val="150000"/>
              </a:lnSpc>
              <a:spcBef>
                <a:spcPct val="25000"/>
              </a:spcBef>
            </a:pPr>
            <a:r>
              <a:rPr lang="pt-BR" sz="2200" b="1" dirty="0"/>
              <a:t>Mas indivíduo previamente infectado tem resistência à re-infecção. </a:t>
            </a:r>
          </a:p>
          <a:p>
            <a:pPr lvl="2">
              <a:lnSpc>
                <a:spcPct val="150000"/>
              </a:lnSpc>
              <a:spcBef>
                <a:spcPct val="25000"/>
              </a:spcBef>
            </a:pPr>
            <a:r>
              <a:rPr lang="pt-BR" b="1" dirty="0"/>
              <a:t>Novo </a:t>
            </a:r>
            <a:r>
              <a:rPr lang="pt-BR" b="1" dirty="0" err="1"/>
              <a:t>inóculo</a:t>
            </a:r>
            <a:r>
              <a:rPr lang="pt-BR" b="1" dirty="0"/>
              <a:t> é destruído antes que ocorra multiplicação significativa, </a:t>
            </a:r>
          </a:p>
          <a:p>
            <a:pPr lvl="2">
              <a:lnSpc>
                <a:spcPct val="150000"/>
              </a:lnSpc>
              <a:spcBef>
                <a:spcPct val="25000"/>
              </a:spcBef>
            </a:pPr>
            <a:r>
              <a:rPr lang="pt-BR" b="1" dirty="0" err="1"/>
              <a:t>Inóculo</a:t>
            </a:r>
            <a:r>
              <a:rPr lang="pt-BR" b="1" dirty="0"/>
              <a:t> grande, ou hospedeiro </a:t>
            </a:r>
            <a:r>
              <a:rPr lang="pt-BR" b="1" dirty="0" err="1"/>
              <a:t>imunocomprometido</a:t>
            </a:r>
            <a:r>
              <a:rPr lang="pt-BR" b="1" dirty="0"/>
              <a:t>, pode ocorrer </a:t>
            </a:r>
            <a:r>
              <a:rPr lang="pt-BR" b="1" dirty="0" err="1"/>
              <a:t>re-infecção</a:t>
            </a:r>
            <a:r>
              <a:rPr lang="pt-BR" b="1" dirty="0"/>
              <a:t>. 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6563" y="-357214"/>
            <a:ext cx="8305800" cy="10318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endParaRPr lang="pt-BR" sz="3600" b="1" kern="0" dirty="0"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pt-BR" sz="36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Reativação e/ou re-infecção</a:t>
            </a:r>
            <a:endParaRPr lang="pt-BR" sz="3600" b="1" kern="0" noProof="1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86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+mn-lt"/>
              </a:rPr>
              <a:t>Diagnóstico Tuberculose</a:t>
            </a:r>
            <a:endParaRPr lang="pt-BR" altLang="pt-BR" sz="3600" b="1" noProof="1">
              <a:latin typeface="+mn-lt"/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520700" y="1477963"/>
            <a:ext cx="4627364" cy="41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200" b="1" dirty="0">
                <a:solidFill>
                  <a:schemeClr val="bg1"/>
                </a:solidFill>
                <a:latin typeface="+mn-lt"/>
              </a:rPr>
              <a:t>História Clínica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200" b="1" dirty="0">
                <a:solidFill>
                  <a:schemeClr val="bg1"/>
                </a:solidFill>
                <a:latin typeface="+mn-lt"/>
              </a:rPr>
              <a:t> Exame Físico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200" b="1" dirty="0">
                <a:solidFill>
                  <a:schemeClr val="bg1"/>
                </a:solidFill>
                <a:latin typeface="+mn-lt"/>
              </a:rPr>
              <a:t> Ex. Laboratoriais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000" b="1" dirty="0"/>
              <a:t> </a:t>
            </a:r>
            <a:r>
              <a:rPr lang="pt-BR" altLang="pt-BR" sz="2400" b="1" dirty="0">
                <a:latin typeface="+mn-lt"/>
              </a:rPr>
              <a:t>Imagem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400" b="1" dirty="0" smtClean="0">
                <a:latin typeface="+mn-lt"/>
              </a:rPr>
              <a:t> Microbiologia</a:t>
            </a:r>
            <a:endParaRPr lang="pt-BR" altLang="pt-BR" sz="2400" b="1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altLang="pt-BR" sz="2400" b="1" dirty="0">
                <a:latin typeface="+mn-lt"/>
              </a:rPr>
              <a:t> Escarro e outros materiais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400" b="1" dirty="0">
                <a:latin typeface="+mn-lt"/>
              </a:rPr>
              <a:t> Biologia </a:t>
            </a:r>
            <a:r>
              <a:rPr lang="pt-BR" altLang="pt-BR" sz="2400" b="1" dirty="0" smtClean="0">
                <a:latin typeface="+mn-lt"/>
              </a:rPr>
              <a:t>Molecular</a:t>
            </a:r>
            <a:endParaRPr lang="pt-BR" altLang="pt-BR" sz="2400" b="1" dirty="0">
              <a:latin typeface="+mn-lt"/>
            </a:endParaRPr>
          </a:p>
        </p:txBody>
      </p:sp>
      <p:pic>
        <p:nvPicPr>
          <p:cNvPr id="69636" name="Picture 2" descr="TB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368425"/>
            <a:ext cx="5205413" cy="2667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05275"/>
            <a:ext cx="18272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706339"/>
            <a:ext cx="8229600" cy="70643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altLang="pt-BR" sz="3600" b="1" dirty="0" smtClean="0">
                <a:solidFill>
                  <a:schemeClr val="tx1"/>
                </a:solidFill>
              </a:rPr>
              <a:t/>
            </a:r>
            <a:br>
              <a:rPr lang="pt-BR" altLang="pt-BR" sz="3600" b="1" dirty="0" smtClean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  <a:latin typeface="+mn-lt"/>
              </a:rPr>
              <a:t>Diagnóstico Tuberculose - Hierarquia</a:t>
            </a:r>
            <a:r>
              <a:rPr lang="pt-BR" altLang="pt-BR" b="1" noProof="1">
                <a:solidFill>
                  <a:schemeClr val="tx1"/>
                </a:solidFill>
                <a:latin typeface="+mn-lt"/>
              </a:rPr>
              <a:t/>
            </a:r>
            <a:br>
              <a:rPr lang="pt-BR" altLang="pt-BR" b="1" noProof="1">
                <a:solidFill>
                  <a:schemeClr val="tx1"/>
                </a:solidFill>
                <a:latin typeface="+mn-lt"/>
              </a:rPr>
            </a:br>
            <a:endParaRPr lang="pt-BR" altLang="pt-BR" sz="3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07288" cy="55878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pt-BR" altLang="pt-BR" sz="2400" b="1" dirty="0" smtClean="0">
                <a:cs typeface="Times New Roman" panose="02020603050405020304" pitchFamily="18" charset="0"/>
              </a:rPr>
              <a:t>Alterações teciduais típicas das </a:t>
            </a:r>
            <a:r>
              <a:rPr lang="pt-BR" altLang="pt-BR" sz="2400" b="1" dirty="0" err="1" smtClean="0">
                <a:cs typeface="Times New Roman" panose="02020603050405020304" pitchFamily="18" charset="0"/>
              </a:rPr>
              <a:t>micobacterioses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 – formação do Granuloma com necrose central tipo </a:t>
            </a:r>
            <a:r>
              <a:rPr lang="pt-BR" altLang="pt-BR" sz="2400" b="1" dirty="0" err="1" smtClean="0">
                <a:cs typeface="Times New Roman" panose="02020603050405020304" pitchFamily="18" charset="0"/>
              </a:rPr>
              <a:t>caseosa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: (SUGESTIVO)</a:t>
            </a:r>
          </a:p>
          <a:p>
            <a:pPr eaLnBrk="1" hangingPunct="1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pt-BR" altLang="pt-BR" sz="2400" b="1" dirty="0" smtClean="0">
                <a:cs typeface="Times New Roman" panose="02020603050405020304" pitchFamily="18" charset="0"/>
              </a:rPr>
              <a:t>Demonstração do bacilo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BAAR:</a:t>
            </a:r>
            <a:endParaRPr lang="pt-BR" altLang="pt-BR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6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t-BR" altLang="pt-BR" b="1" dirty="0" smtClean="0">
                <a:cs typeface="Times New Roman" panose="02020603050405020304" pitchFamily="18" charset="0"/>
              </a:rPr>
              <a:t>Pesquisa </a:t>
            </a:r>
            <a:r>
              <a:rPr lang="pt-BR" altLang="pt-BR" b="1" dirty="0" smtClean="0">
                <a:cs typeface="Times New Roman" panose="02020603050405020304" pitchFamily="18" charset="0"/>
              </a:rPr>
              <a:t>direta em qualquer material biológico </a:t>
            </a:r>
            <a:endParaRPr lang="pt-BR" altLang="pt-BR" b="1" dirty="0" smtClean="0">
              <a:cs typeface="Times New Roman" panose="02020603050405020304" pitchFamily="18" charset="0"/>
            </a:endParaRPr>
          </a:p>
          <a:p>
            <a:pPr marL="320040" lvl="1" indent="0" eaLnBrk="1" hangingPunct="1">
              <a:lnSpc>
                <a:spcPct val="160000"/>
              </a:lnSpc>
              <a:spcAft>
                <a:spcPct val="20000"/>
              </a:spcAft>
              <a:buNone/>
            </a:pPr>
            <a:r>
              <a:rPr lang="pt-BR" altLang="pt-BR" b="1" dirty="0">
                <a:cs typeface="Times New Roman" panose="02020603050405020304" pitchFamily="18" charset="0"/>
              </a:rPr>
              <a:t>	</a:t>
            </a:r>
            <a:r>
              <a:rPr lang="pt-BR" altLang="pt-BR" b="1" dirty="0" err="1" smtClean="0">
                <a:cs typeface="Times New Roman" panose="02020603050405020304" pitchFamily="18" charset="0"/>
              </a:rPr>
              <a:t>Ex</a:t>
            </a:r>
            <a:r>
              <a:rPr lang="pt-BR" altLang="pt-BR" b="1" dirty="0" smtClean="0">
                <a:cs typeface="Times New Roman" panose="02020603050405020304" pitchFamily="18" charset="0"/>
              </a:rPr>
              <a:t>:  escarro (SUGESTIVO</a:t>
            </a:r>
            <a:r>
              <a:rPr lang="pt-BR" altLang="pt-BR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16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t-BR" altLang="pt-BR" b="1" dirty="0" smtClean="0">
                <a:cs typeface="Times New Roman" panose="02020603050405020304" pitchFamily="18" charset="0"/>
              </a:rPr>
              <a:t>Cultura de qualquer material biológico (DEFINITIVO)</a:t>
            </a:r>
          </a:p>
          <a:p>
            <a:pPr lvl="2" eaLnBrk="1" hangingPunct="1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pt-BR" altLang="pt-BR" b="1" dirty="0" err="1" smtClean="0">
                <a:cs typeface="Times New Roman" panose="02020603050405020304" pitchFamily="18" charset="0"/>
              </a:rPr>
              <a:t>Baciloscopia</a:t>
            </a:r>
            <a:r>
              <a:rPr lang="pt-BR" altLang="pt-BR" b="1" dirty="0" smtClean="0">
                <a:cs typeface="Times New Roman" panose="02020603050405020304" pitchFamily="18" charset="0"/>
              </a:rPr>
              <a:t> e cultura do escarro: 3 amostras costumam ser suficiente (amostra da manhã é a melhor) </a:t>
            </a:r>
          </a:p>
          <a:p>
            <a:pPr lvl="2" eaLnBrk="1" hangingPunct="1">
              <a:lnSpc>
                <a:spcPct val="160000"/>
              </a:lnSpc>
              <a:spcAft>
                <a:spcPct val="20000"/>
              </a:spcAft>
              <a:buFontTx/>
              <a:buNone/>
            </a:pPr>
            <a:r>
              <a:rPr lang="pt-BR" altLang="pt-BR" sz="1600" b="1" dirty="0" smtClean="0"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73" y="2132856"/>
            <a:ext cx="1371599" cy="196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3563888" y="2852936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6084168" y="2276872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Ser humano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763688" y="1700808"/>
            <a:ext cx="2016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 Agente </a:t>
            </a:r>
            <a:endParaRPr lang="pt-BR" sz="1600" b="1" dirty="0"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156176" y="1743198"/>
            <a:ext cx="1800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Reservatório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283968" y="5631631"/>
            <a:ext cx="151216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Ambiente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6512" y="231031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Estrutura epidemiológica </a:t>
            </a:r>
          </a:p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 Dinâmica de transmissão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176368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/>
              <a:t>Mycobacterium tuberculosis</a:t>
            </a:r>
            <a:endParaRPr lang="pt-BR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3851920" y="2852936"/>
            <a:ext cx="22322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6948264" y="4182179"/>
            <a:ext cx="1296144" cy="646331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Fatores de risco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49612" y="262762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409922"/>
            <a:ext cx="8807450" cy="85883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2800" b="1" dirty="0" smtClean="0">
                <a:solidFill>
                  <a:schemeClr val="tx1"/>
                </a:solidFill>
                <a:latin typeface="+mn-lt"/>
              </a:rPr>
              <a:t>Diagnóstico TB – pesquisa direta (PBAAR) e cultura (CBAAR)</a:t>
            </a:r>
            <a:endParaRPr lang="pt-BR" altLang="pt-BR" sz="28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3731" name="Picture 5" descr="acid-fastbacill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3933825"/>
            <a:ext cx="3759200" cy="2554288"/>
          </a:xfrm>
          <a:noFill/>
        </p:spPr>
      </p:pic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558800" y="1196752"/>
            <a:ext cx="40005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Pesquisa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Coloração </a:t>
            </a:r>
            <a:r>
              <a:rPr lang="pt-BR" sz="2000" b="1" dirty="0" err="1" smtClean="0">
                <a:latin typeface="+mn-lt"/>
                <a:cs typeface="Arial" charset="0"/>
              </a:rPr>
              <a:t>Ziehl</a:t>
            </a:r>
            <a:r>
              <a:rPr lang="pt-BR" sz="2000" b="1" dirty="0" smtClean="0">
                <a:latin typeface="+mn-lt"/>
                <a:cs typeface="Arial" charset="0"/>
              </a:rPr>
              <a:t>- Nielsen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Mínimo de 10.000 bacilos/ ml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Não permite identificação de espécie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Quantificação </a:t>
            </a:r>
            <a:r>
              <a:rPr lang="pt-BR" sz="2000" b="1" u="sng" dirty="0" smtClean="0">
                <a:latin typeface="+mn-lt"/>
                <a:cs typeface="Arial" charset="0"/>
              </a:rPr>
              <a:t>no escarro em +s</a:t>
            </a:r>
            <a:endParaRPr lang="pt-BR" sz="2000" b="1" u="sng" dirty="0">
              <a:latin typeface="+mn-lt"/>
              <a:cs typeface="Arial" charset="0"/>
            </a:endParaRPr>
          </a:p>
        </p:txBody>
      </p:sp>
      <p:pic>
        <p:nvPicPr>
          <p:cNvPr id="73734" name="Picture 7" descr="mtbcolonies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188" y="3825875"/>
            <a:ext cx="4430712" cy="2587625"/>
          </a:xfrm>
          <a:noFill/>
        </p:spPr>
      </p:pic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5003800" y="1340768"/>
            <a:ext cx="37846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Cultura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Padrão ouro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Mínimo de 100 bacilos/ ml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Meio </a:t>
            </a:r>
            <a:r>
              <a:rPr lang="pt-BR" sz="2000" b="1" dirty="0" err="1" smtClean="0">
                <a:latin typeface="+mn-lt"/>
                <a:cs typeface="Arial" charset="0"/>
              </a:rPr>
              <a:t>Lowenstein-jensen</a:t>
            </a:r>
            <a:endParaRPr lang="pt-BR" sz="2000" b="1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2000" b="1" dirty="0" err="1" smtClean="0">
                <a:latin typeface="+mn-lt"/>
                <a:cs typeface="Arial" charset="0"/>
              </a:rPr>
              <a:t>Tipagem</a:t>
            </a:r>
            <a:r>
              <a:rPr lang="pt-BR" sz="2000" b="1" dirty="0" smtClean="0">
                <a:latin typeface="+mn-lt"/>
                <a:cs typeface="Arial" charset="0"/>
              </a:rPr>
              <a:t> (teste de niacina) 15-45 dias</a:t>
            </a:r>
            <a:endParaRPr lang="pt-BR" sz="20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165447"/>
            <a:ext cx="8293100" cy="114617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3200" b="1" dirty="0" smtClean="0">
                <a:solidFill>
                  <a:schemeClr val="tx1"/>
                </a:solidFill>
                <a:latin typeface="+mn-lt"/>
              </a:rPr>
              <a:t>Testes de Amplificação </a:t>
            </a:r>
            <a:r>
              <a:rPr lang="pt-BR" altLang="pt-BR" sz="3200" b="1" dirty="0" smtClean="0">
                <a:solidFill>
                  <a:schemeClr val="tx1"/>
                </a:solidFill>
                <a:latin typeface="+mn-lt"/>
              </a:rPr>
              <a:t>de Ácidos </a:t>
            </a:r>
            <a:r>
              <a:rPr lang="pt-BR" altLang="pt-BR" sz="3200" b="1" dirty="0" smtClean="0">
                <a:solidFill>
                  <a:schemeClr val="tx1"/>
                </a:solidFill>
                <a:latin typeface="+mn-lt"/>
              </a:rPr>
              <a:t>Nucléicos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50850" y="1519238"/>
            <a:ext cx="8242300" cy="5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800" b="1" dirty="0">
                <a:latin typeface="+mn-lt"/>
                <a:cs typeface="Arial" charset="0"/>
              </a:rPr>
              <a:t>Situações especiais quando a baciloscopia</a:t>
            </a:r>
            <a:r>
              <a:rPr lang="pt-BR" sz="2800" b="1" dirty="0">
                <a:latin typeface="+mn-lt"/>
                <a:cs typeface="Arial" charset="0"/>
              </a:rPr>
              <a:t> e cultura são </a:t>
            </a:r>
            <a:r>
              <a:rPr lang="pt-BR" sz="2800" b="1" dirty="0" smtClean="0">
                <a:latin typeface="+mn-lt"/>
                <a:cs typeface="Arial" charset="0"/>
              </a:rPr>
              <a:t>negativas.</a:t>
            </a:r>
            <a:endParaRPr lang="pt-BR" sz="2800" b="1" dirty="0">
              <a:latin typeface="+mn-lt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800" b="1" dirty="0">
                <a:latin typeface="+mn-lt"/>
                <a:cs typeface="Arial" charset="0"/>
              </a:rPr>
              <a:t>Formas extrapulmonares </a:t>
            </a:r>
            <a:r>
              <a:rPr lang="pt-BR" sz="2800" b="1" dirty="0" smtClean="0">
                <a:latin typeface="+mn-lt"/>
                <a:cs typeface="Arial" charset="0"/>
              </a:rPr>
              <a:t>TB, onde </a:t>
            </a:r>
            <a:r>
              <a:rPr lang="pt-BR" sz="2800" b="1" dirty="0">
                <a:latin typeface="+mn-lt"/>
                <a:cs typeface="Arial" charset="0"/>
              </a:rPr>
              <a:t>baciloscopia</a:t>
            </a:r>
            <a:r>
              <a:rPr lang="pt-BR" sz="2800" b="1" dirty="0">
                <a:latin typeface="+mn-lt"/>
                <a:cs typeface="Arial" charset="0"/>
              </a:rPr>
              <a:t> é negativa e a cultura demanda </a:t>
            </a:r>
            <a:r>
              <a:rPr lang="pt-BR" sz="2800" b="1" dirty="0" smtClean="0">
                <a:latin typeface="+mn-lt"/>
                <a:cs typeface="Arial" charset="0"/>
              </a:rPr>
              <a:t>tempo.</a:t>
            </a:r>
            <a:endParaRPr lang="pt-BR" sz="2800" b="1" dirty="0">
              <a:latin typeface="+mn-lt"/>
              <a:cs typeface="Arial" charset="0"/>
            </a:endParaRP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Rapidez diagnóstica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Aumento da sensibilidade e especificidade - dúvida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b="1" dirty="0" err="1" smtClean="0">
                <a:latin typeface="+mn-lt"/>
                <a:cs typeface="Arial" charset="0"/>
              </a:rPr>
              <a:t>Tipagem</a:t>
            </a:r>
            <a:r>
              <a:rPr lang="pt-BR" sz="2000" b="1" dirty="0" smtClean="0">
                <a:latin typeface="+mn-lt"/>
                <a:cs typeface="Arial" charset="0"/>
              </a:rPr>
              <a:t> da </a:t>
            </a:r>
            <a:r>
              <a:rPr lang="pt-BR" sz="2000" b="1" dirty="0" err="1" smtClean="0">
                <a:latin typeface="+mn-lt"/>
                <a:cs typeface="Arial" charset="0"/>
              </a:rPr>
              <a:t>micobactéria</a:t>
            </a:r>
            <a:endParaRPr lang="pt-BR" sz="2000" b="1" dirty="0" smtClean="0">
              <a:latin typeface="+mn-lt"/>
              <a:cs typeface="Arial" charset="0"/>
            </a:endParaRP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Detecção resistência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b="1" dirty="0" smtClean="0">
                <a:latin typeface="+mn-lt"/>
                <a:cs typeface="Arial" charset="0"/>
              </a:rPr>
              <a:t>Custo</a:t>
            </a:r>
          </a:p>
          <a:p>
            <a:pPr lvl="2" eaLnBrk="1" hangingPunct="1">
              <a:lnSpc>
                <a:spcPct val="120000"/>
              </a:lnSpc>
              <a:spcBef>
                <a:spcPct val="50000"/>
              </a:spcBef>
              <a:defRPr/>
            </a:pPr>
            <a:endParaRPr lang="pt-BR" sz="20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74" name="Picture 18" descr="Medicamento 4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517525"/>
            <a:ext cx="3006725" cy="27432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35"/>
          <p:cNvSpPr>
            <a:spLocks noChangeArrowheads="1"/>
          </p:cNvSpPr>
          <p:nvPr/>
        </p:nvSpPr>
        <p:spPr bwMode="auto">
          <a:xfrm>
            <a:off x="476250" y="260586"/>
            <a:ext cx="3671518" cy="142192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Apresentação 4 em 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(CDF)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7663" y="2101850"/>
            <a:ext cx="6138862" cy="4392613"/>
            <a:chOff x="292" y="1162"/>
            <a:chExt cx="4351" cy="2767"/>
          </a:xfrm>
        </p:grpSpPr>
        <p:grpSp>
          <p:nvGrpSpPr>
            <p:cNvPr id="90117" name="Group 39"/>
            <p:cNvGrpSpPr>
              <a:grpSpLocks/>
            </p:cNvGrpSpPr>
            <p:nvPr/>
          </p:nvGrpSpPr>
          <p:grpSpPr bwMode="auto">
            <a:xfrm>
              <a:off x="292" y="1162"/>
              <a:ext cx="4088" cy="2767"/>
              <a:chOff x="292" y="1162"/>
              <a:chExt cx="4088" cy="2767"/>
            </a:xfrm>
          </p:grpSpPr>
          <p:grpSp>
            <p:nvGrpSpPr>
              <p:cNvPr id="90119" name="Group 26"/>
              <p:cNvGrpSpPr>
                <a:grpSpLocks/>
              </p:cNvGrpSpPr>
              <p:nvPr/>
            </p:nvGrpSpPr>
            <p:grpSpPr bwMode="auto">
              <a:xfrm rot="-1749138">
                <a:off x="2287" y="2115"/>
                <a:ext cx="2093" cy="453"/>
                <a:chOff x="428" y="436"/>
                <a:chExt cx="2585" cy="453"/>
              </a:xfrm>
            </p:grpSpPr>
            <p:grpSp>
              <p:nvGrpSpPr>
                <p:cNvPr id="90128" name="Group 27"/>
                <p:cNvGrpSpPr>
                  <a:grpSpLocks/>
                </p:cNvGrpSpPr>
                <p:nvPr/>
              </p:nvGrpSpPr>
              <p:grpSpPr bwMode="auto">
                <a:xfrm>
                  <a:off x="428" y="436"/>
                  <a:ext cx="1724" cy="453"/>
                  <a:chOff x="428" y="845"/>
                  <a:chExt cx="1724" cy="453"/>
                </a:xfrm>
              </p:grpSpPr>
              <p:sp>
                <p:nvSpPr>
                  <p:cNvPr id="90130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28" y="845"/>
                    <a:ext cx="862" cy="453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800080"/>
                  </a:solidFill>
                  <a:ln w="3810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9013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845"/>
                    <a:ext cx="862" cy="453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800080"/>
                  </a:solidFill>
                  <a:ln w="3810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</p:grpSp>
            <p:sp>
              <p:nvSpPr>
                <p:cNvPr id="90129" name="AutoShape 30"/>
                <p:cNvSpPr>
                  <a:spLocks noChangeArrowheads="1"/>
                </p:cNvSpPr>
                <p:nvPr/>
              </p:nvSpPr>
              <p:spPr bwMode="auto">
                <a:xfrm>
                  <a:off x="2151" y="436"/>
                  <a:ext cx="862" cy="453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800080"/>
                </a:solidFill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90120" name="Group 38"/>
              <p:cNvGrpSpPr>
                <a:grpSpLocks/>
              </p:cNvGrpSpPr>
              <p:nvPr/>
            </p:nvGrpSpPr>
            <p:grpSpPr bwMode="auto">
              <a:xfrm>
                <a:off x="292" y="1162"/>
                <a:ext cx="3519" cy="2767"/>
                <a:chOff x="292" y="1162"/>
                <a:chExt cx="3519" cy="2767"/>
              </a:xfrm>
            </p:grpSpPr>
            <p:grpSp>
              <p:nvGrpSpPr>
                <p:cNvPr id="90121" name="Group 21"/>
                <p:cNvGrpSpPr>
                  <a:grpSpLocks/>
                </p:cNvGrpSpPr>
                <p:nvPr/>
              </p:nvGrpSpPr>
              <p:grpSpPr bwMode="auto">
                <a:xfrm rot="-1749138">
                  <a:off x="988" y="2645"/>
                  <a:ext cx="2094" cy="453"/>
                  <a:chOff x="428" y="436"/>
                  <a:chExt cx="2585" cy="453"/>
                </a:xfrm>
              </p:grpSpPr>
              <p:grpSp>
                <p:nvGrpSpPr>
                  <p:cNvPr id="9012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28" y="436"/>
                    <a:ext cx="1724" cy="453"/>
                    <a:chOff x="428" y="845"/>
                    <a:chExt cx="1724" cy="453"/>
                  </a:xfrm>
                </p:grpSpPr>
                <p:sp>
                  <p:nvSpPr>
                    <p:cNvPr id="90126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" y="845"/>
                      <a:ext cx="862" cy="453"/>
                    </a:xfrm>
                    <a:prstGeom prst="doubleWave">
                      <a:avLst>
                        <a:gd name="adj1" fmla="val 6500"/>
                        <a:gd name="adj2" fmla="val 0"/>
                      </a:avLst>
                    </a:prstGeom>
                    <a:solidFill>
                      <a:srgbClr val="800080"/>
                    </a:solidFill>
                    <a:ln w="38100">
                      <a:solidFill>
                        <a:srgbClr val="FFFF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1800"/>
                    </a:p>
                  </p:txBody>
                </p:sp>
                <p:sp>
                  <p:nvSpPr>
                    <p:cNvPr id="90127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0" y="845"/>
                      <a:ext cx="862" cy="453"/>
                    </a:xfrm>
                    <a:prstGeom prst="doubleWave">
                      <a:avLst>
                        <a:gd name="adj1" fmla="val 6500"/>
                        <a:gd name="adj2" fmla="val 0"/>
                      </a:avLst>
                    </a:prstGeom>
                    <a:solidFill>
                      <a:srgbClr val="800080"/>
                    </a:solidFill>
                    <a:ln w="38100">
                      <a:solidFill>
                        <a:srgbClr val="FFFF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1800"/>
                    </a:p>
                  </p:txBody>
                </p:sp>
              </p:grpSp>
              <p:sp>
                <p:nvSpPr>
                  <p:cNvPr id="90125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2151" y="436"/>
                    <a:ext cx="862" cy="453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800080"/>
                  </a:solidFill>
                  <a:ln w="3810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</p:grpSp>
            <p:pic>
              <p:nvPicPr>
                <p:cNvPr id="90122" name="Picture 32" descr="Medicamento atua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" y="2160"/>
                  <a:ext cx="1551" cy="1769"/>
                </a:xfrm>
                <a:prstGeom prst="rect">
                  <a:avLst/>
                </a:prstGeom>
                <a:solidFill>
                  <a:srgbClr val="800080"/>
                </a:solidFill>
                <a:ln w="38100">
                  <a:solidFill>
                    <a:srgbClr val="D60093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90123" name="Picture 33" descr="Medicamento atual com E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2" y="1162"/>
                  <a:ext cx="1569" cy="2393"/>
                </a:xfrm>
                <a:prstGeom prst="rect">
                  <a:avLst/>
                </a:prstGeom>
                <a:noFill/>
                <a:ln w="38100">
                  <a:solidFill>
                    <a:srgbClr val="D60093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0118" name="AutoShape 40"/>
            <p:cNvSpPr>
              <a:spLocks noChangeArrowheads="1"/>
            </p:cNvSpPr>
            <p:nvPr/>
          </p:nvSpPr>
          <p:spPr bwMode="auto">
            <a:xfrm rot="3583361">
              <a:off x="4100" y="1526"/>
              <a:ext cx="590" cy="49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</p:spTree>
    <p:extLst>
      <p:ext uri="{BB962C8B-B14F-4D97-AF65-F5344CB8AC3E}">
        <p14:creationId xmlns:p14="http://schemas.microsoft.com/office/powerpoint/2010/main" val="4017129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6E602-8980-4205-AE22-9B9011FF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>
                <a:solidFill>
                  <a:srgbClr val="002060"/>
                </a:solidFill>
                <a:latin typeface="+mn-lt"/>
              </a:rPr>
              <a:t>Metas de desenvolvimento do milênio</a:t>
            </a:r>
            <a:br>
              <a:rPr lang="pt-BR" sz="3400" b="1" dirty="0">
                <a:solidFill>
                  <a:srgbClr val="002060"/>
                </a:solidFill>
                <a:latin typeface="+mn-lt"/>
              </a:rPr>
            </a:br>
            <a:r>
              <a:rPr lang="pt-BR" sz="3400" b="1" dirty="0">
                <a:solidFill>
                  <a:srgbClr val="002060"/>
                </a:solidFill>
                <a:latin typeface="+mn-lt"/>
              </a:rPr>
              <a:t>MDG (1990-2015)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28EFF94-6A07-4B9A-9EE3-AF498BA4948C}"/>
              </a:ext>
            </a:extLst>
          </p:cNvPr>
          <p:cNvSpPr/>
          <p:nvPr/>
        </p:nvSpPr>
        <p:spPr>
          <a:xfrm>
            <a:off x="611560" y="1124744"/>
            <a:ext cx="76900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Metas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1</a:t>
            </a:r>
            <a:r>
              <a:rPr lang="pt-BR" sz="2200" b="1" dirty="0">
                <a:latin typeface="+mn-lt"/>
              </a:rPr>
              <a:t>: Erradicação da pobreza extrema e fome 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2</a:t>
            </a:r>
            <a:r>
              <a:rPr lang="pt-BR" sz="2200" b="1" dirty="0">
                <a:latin typeface="+mn-lt"/>
              </a:rPr>
              <a:t>: Atingir o ensino primário universal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pt-BR" sz="2200" b="1" dirty="0">
                <a:latin typeface="+mn-lt"/>
              </a:rPr>
              <a:t>: Promover a igualdade entre os sexos e a autonomia das mulheres 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 4</a:t>
            </a:r>
            <a:r>
              <a:rPr lang="pt-BR" sz="2200" b="1" dirty="0">
                <a:latin typeface="+mn-lt"/>
              </a:rPr>
              <a:t>: Reduzir a mortalidade infantil 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5</a:t>
            </a:r>
            <a:r>
              <a:rPr lang="pt-BR" sz="2200" b="1" dirty="0">
                <a:latin typeface="+mn-lt"/>
              </a:rPr>
              <a:t>: Melhorar a saúde materna 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 6</a:t>
            </a:r>
            <a:r>
              <a:rPr lang="pt-BR" sz="2200" b="1" dirty="0">
                <a:latin typeface="+mn-lt"/>
              </a:rPr>
              <a:t>: Combater HIV/AIDS, tuberculose, malária e outras doenças 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7</a:t>
            </a:r>
            <a:r>
              <a:rPr lang="pt-BR" sz="2200" b="1" dirty="0">
                <a:latin typeface="+mn-lt"/>
              </a:rPr>
              <a:t>: Garantir a sustentabilidade ambiental </a:t>
            </a:r>
          </a:p>
          <a:p>
            <a:pPr lvl="1">
              <a:lnSpc>
                <a:spcPts val="3600"/>
              </a:lnSpc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8</a:t>
            </a:r>
            <a:r>
              <a:rPr lang="pt-BR" sz="2200" b="1" dirty="0">
                <a:latin typeface="+mn-lt"/>
              </a:rPr>
              <a:t>: Estabelecer uma parceria global para o desenvolvimento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0FAF8EB-DAD1-4DAB-ABC6-BCA204F7164A}"/>
              </a:ext>
            </a:extLst>
          </p:cNvPr>
          <p:cNvSpPr/>
          <p:nvPr/>
        </p:nvSpPr>
        <p:spPr>
          <a:xfrm>
            <a:off x="1061864" y="6279703"/>
            <a:ext cx="703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n-lt"/>
              </a:rPr>
              <a:t>Fonte: UN General Assembly, Report of the Secretary-General, Road map towards the implementation of the United Nations Millennium Declaration, September 2001.</a:t>
            </a:r>
            <a:endParaRPr lang="pt-BR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CaixaDeTexto 5"/>
          <p:cNvSpPr txBox="1">
            <a:spLocks noChangeArrowheads="1"/>
          </p:cNvSpPr>
          <p:nvPr/>
        </p:nvSpPr>
        <p:spPr bwMode="auto">
          <a:xfrm>
            <a:off x="107505" y="1014983"/>
            <a:ext cx="8928991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+mn-lt"/>
              </a:rPr>
              <a:t>Millennium </a:t>
            </a:r>
            <a:r>
              <a:rPr lang="pt-BR" altLang="pt-BR" sz="2400" b="1" dirty="0" err="1">
                <a:latin typeface="+mn-lt"/>
              </a:rPr>
              <a:t>Development</a:t>
            </a:r>
            <a:r>
              <a:rPr lang="pt-BR" altLang="pt-BR" sz="2400" b="1" dirty="0">
                <a:latin typeface="+mn-lt"/>
              </a:rPr>
              <a:t> </a:t>
            </a:r>
            <a:r>
              <a:rPr lang="pt-BR" altLang="pt-BR" sz="2400" b="1" dirty="0" err="1">
                <a:latin typeface="+mn-lt"/>
              </a:rPr>
              <a:t>Goal</a:t>
            </a:r>
            <a:r>
              <a:rPr lang="pt-BR" altLang="pt-BR" sz="2400" b="1" dirty="0">
                <a:latin typeface="+mn-lt"/>
              </a:rPr>
              <a:t> – Objetivos de Desenvolvimento do Milênio (ODM)</a:t>
            </a:r>
          </a:p>
          <a:p>
            <a:pPr marL="108585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>
                <a:solidFill>
                  <a:srgbClr val="0033CC"/>
                </a:solidFill>
                <a:latin typeface="+mn-lt"/>
              </a:rPr>
              <a:t>Objetivo ODM 6C</a:t>
            </a:r>
            <a:r>
              <a:rPr lang="pt-BR" altLang="pt-BR" sz="2400" b="1" dirty="0">
                <a:latin typeface="+mn-lt"/>
              </a:rPr>
              <a:t>:  </a:t>
            </a:r>
          </a:p>
          <a:p>
            <a:pPr marL="108585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+mn-lt"/>
              </a:rPr>
              <a:t>A ser obtido em 2015 em relação com 1990:</a:t>
            </a:r>
          </a:p>
          <a:p>
            <a:pPr marL="14859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+mn-lt"/>
              </a:rPr>
              <a:t>Reduzir em 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50%</a:t>
            </a:r>
            <a:r>
              <a:rPr lang="pt-BR" altLang="pt-BR" b="1" dirty="0">
                <a:latin typeface="+mn-lt"/>
              </a:rPr>
              <a:t> as taxas de Incidência e Mortalidade.</a:t>
            </a:r>
          </a:p>
          <a:p>
            <a:pPr marL="14859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+mn-lt"/>
              </a:rPr>
              <a:t>Diminuir em 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50%</a:t>
            </a:r>
            <a:r>
              <a:rPr lang="pt-BR" altLang="pt-BR" b="1" dirty="0">
                <a:latin typeface="+mn-lt"/>
              </a:rPr>
              <a:t> a  Prevalência. </a:t>
            </a:r>
          </a:p>
          <a:p>
            <a:pPr marL="14859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+mn-lt"/>
              </a:rPr>
              <a:t>Descobrir 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70%</a:t>
            </a:r>
            <a:r>
              <a:rPr lang="pt-BR" altLang="pt-BR" b="1" dirty="0">
                <a:latin typeface="+mn-lt"/>
              </a:rPr>
              <a:t> dos casos dos 1% de sintomáticos respiratórios (tosse há mais de 23 semanas).</a:t>
            </a:r>
          </a:p>
          <a:p>
            <a:pPr marL="14859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+mn-lt"/>
              </a:rPr>
              <a:t>Curar </a:t>
            </a:r>
            <a:r>
              <a:rPr lang="pt-BR" altLang="pt-BR" b="1" dirty="0">
                <a:solidFill>
                  <a:srgbClr val="C00000"/>
                </a:solidFill>
                <a:latin typeface="+mn-lt"/>
              </a:rPr>
              <a:t>85%</a:t>
            </a:r>
            <a:r>
              <a:rPr lang="pt-BR" altLang="pt-BR" b="1" dirty="0">
                <a:latin typeface="+mn-lt"/>
              </a:rPr>
              <a:t>.</a:t>
            </a:r>
          </a:p>
          <a:p>
            <a:pPr lvl="2" indent="0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b="1" dirty="0">
              <a:latin typeface="+mn-lt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572157" y="71414"/>
            <a:ext cx="3500437" cy="701675"/>
          </a:xfrm>
          <a:prstGeom prst="rect">
            <a:avLst/>
          </a:prstGeom>
          <a:solidFill>
            <a:srgbClr val="0066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</a:rPr>
              <a:t>Tuberculose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0728"/>
            <a:ext cx="8478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A meta do Objetivo de Desenvolvimento do Milênio de TB foi cumprida em parte, globalmente.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Incidência de TB caiu em uma média de 1,5% ao ano desde 2000.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Em 2015 foi 18% inferior ao nível de 2000.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Meta do milênio:    50% até 2015</a:t>
            </a:r>
            <a:endParaRPr lang="pt-BR" sz="2000" b="1" u="sng" dirty="0">
              <a:latin typeface="+mn-lt"/>
            </a:endParaRPr>
          </a:p>
          <a:p>
            <a:pPr marL="8001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A taxa de mortalidade da tuberculose</a:t>
            </a:r>
            <a:r>
              <a:rPr lang="pt-BR" sz="2000" b="1" dirty="0">
                <a:solidFill>
                  <a:srgbClr val="00FFCC"/>
                </a:solidFill>
                <a:latin typeface="+mn-lt"/>
              </a:rPr>
              <a:t> 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entre 1990 e 2015 caiu 47%. </a:t>
            </a:r>
          </a:p>
          <a:p>
            <a:pPr marL="1257300" lvl="4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Meta do milênio:    50% até 2015.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2000" b="1" dirty="0">
              <a:latin typeface="+mn-lt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550764" y="275708"/>
            <a:ext cx="8125692" cy="561004"/>
          </a:xfrm>
          <a:prstGeom prst="roundRect">
            <a:avLst>
              <a:gd name="adj" fmla="val 148"/>
            </a:avLst>
          </a:prstGeom>
          <a:solidFill>
            <a:srgbClr val="006666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square" lIns="89953" tIns="46776" rIns="89953" bIns="46776">
            <a:spAutoFit/>
          </a:bodyPr>
          <a:lstStyle/>
          <a:p>
            <a:pPr algn="ctr">
              <a:lnSpc>
                <a:spcPct val="93000"/>
              </a:lnSpc>
              <a:buClr>
                <a:srgbClr val="0000CC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Tuberculose no mundo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00" y="3993442"/>
            <a:ext cx="1916436" cy="26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71472" y="620688"/>
            <a:ext cx="81534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i="1" dirty="0">
                <a:latin typeface="+mn-lt"/>
              </a:rPr>
              <a:t> </a:t>
            </a:r>
            <a:r>
              <a:rPr lang="pt-BR" sz="2400" b="1" i="1" dirty="0" err="1">
                <a:latin typeface="+mn-lt"/>
              </a:rPr>
              <a:t>Mycobacterium</a:t>
            </a:r>
            <a:r>
              <a:rPr lang="pt-BR" sz="2400" b="1" i="1" dirty="0">
                <a:latin typeface="+mn-lt"/>
              </a:rPr>
              <a:t> </a:t>
            </a:r>
            <a:r>
              <a:rPr lang="pt-BR" sz="2400" b="1" i="1" dirty="0" err="1">
                <a:latin typeface="+mn-lt"/>
              </a:rPr>
              <a:t>tuberculosis</a:t>
            </a:r>
            <a:r>
              <a:rPr lang="pt-BR" sz="2400" b="1" i="1" dirty="0">
                <a:latin typeface="+mn-lt"/>
              </a:rPr>
              <a:t> </a:t>
            </a: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>
                <a:latin typeface="+mn-lt"/>
              </a:rPr>
              <a:t> Bactéria intracelular, facultativo.</a:t>
            </a: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>
                <a:latin typeface="+mn-lt"/>
              </a:rPr>
              <a:t>Crescimento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lento (duplica em 18 – 48 horas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).</a:t>
            </a:r>
            <a:endParaRPr lang="pt-BR" sz="2400" b="1" dirty="0">
              <a:solidFill>
                <a:srgbClr val="C00000"/>
              </a:solidFill>
              <a:latin typeface="+mn-lt"/>
            </a:endParaRP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>
                <a:latin typeface="+mn-lt"/>
              </a:rPr>
              <a:t> </a:t>
            </a:r>
            <a:r>
              <a:rPr lang="pt-BR" sz="2400" b="1" dirty="0" smtClean="0">
                <a:latin typeface="+mn-lt"/>
              </a:rPr>
              <a:t>Permanece</a:t>
            </a:r>
            <a:r>
              <a:rPr lang="pt-BR" sz="2400" b="1" dirty="0">
                <a:latin typeface="+mn-lt"/>
              </a:rPr>
              <a:t> v</a:t>
            </a:r>
            <a:r>
              <a:rPr lang="pt-BR" sz="2400" b="1" dirty="0" smtClean="0">
                <a:latin typeface="+mn-lt"/>
              </a:rPr>
              <a:t>iável </a:t>
            </a:r>
            <a:r>
              <a:rPr lang="pt-BR" sz="2400" b="1" dirty="0">
                <a:latin typeface="+mn-lt"/>
              </a:rPr>
              <a:t>em meio </a:t>
            </a:r>
            <a:r>
              <a:rPr lang="pt-BR" sz="2400" b="1" dirty="0" smtClean="0">
                <a:latin typeface="+mn-lt"/>
              </a:rPr>
              <a:t>ambiente.</a:t>
            </a: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>
                <a:latin typeface="+mn-lt"/>
              </a:rPr>
              <a:t>Aeróbio </a:t>
            </a:r>
            <a:r>
              <a:rPr lang="pt-BR" sz="2400" b="1" dirty="0" smtClean="0">
                <a:latin typeface="+mn-lt"/>
              </a:rPr>
              <a:t>estrito.</a:t>
            </a:r>
            <a:endParaRPr lang="pt-BR" sz="2400" b="1" dirty="0">
              <a:latin typeface="+mn-lt"/>
            </a:endParaRP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>
                <a:latin typeface="+mn-lt"/>
              </a:rPr>
              <a:t>Não produz toxina.</a:t>
            </a: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>
                <a:latin typeface="+mn-lt"/>
              </a:rPr>
              <a:t>Cápsula alto teor </a:t>
            </a:r>
            <a:r>
              <a:rPr lang="pt-BR" sz="2400" b="1" dirty="0" smtClean="0">
                <a:latin typeface="+mn-lt"/>
              </a:rPr>
              <a:t>lipídeos</a:t>
            </a:r>
            <a:endParaRPr lang="pt-BR" sz="2400" b="1" dirty="0">
              <a:latin typeface="+mn-lt"/>
            </a:endParaRP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>
                <a:latin typeface="+mn-lt"/>
              </a:rPr>
              <a:t> Resistente </a:t>
            </a:r>
            <a:r>
              <a:rPr lang="pt-BR" sz="2400" b="1" dirty="0">
                <a:latin typeface="+mn-lt"/>
              </a:rPr>
              <a:t>ao Álcool e Ácido (BAAR</a:t>
            </a:r>
            <a:r>
              <a:rPr lang="pt-BR" sz="2400" b="1" dirty="0" smtClean="0">
                <a:latin typeface="+mn-lt"/>
              </a:rPr>
              <a:t>)</a:t>
            </a: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>
                <a:latin typeface="+mn-lt"/>
              </a:rPr>
              <a:t> Resistente a agentes químicos</a:t>
            </a:r>
            <a:endParaRPr lang="pt-BR" sz="2400" b="1" dirty="0">
              <a:latin typeface="+mn-lt"/>
            </a:endParaRPr>
          </a:p>
          <a:p>
            <a:pPr lvl="2">
              <a:lnSpc>
                <a:spcPts val="34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>
                <a:latin typeface="+mn-lt"/>
              </a:rPr>
              <a:t> </a:t>
            </a:r>
            <a:r>
              <a:rPr lang="pt-BR" sz="2400" b="1" dirty="0" smtClean="0">
                <a:latin typeface="+mn-lt"/>
              </a:rPr>
              <a:t> Dormência por muito tempo</a:t>
            </a:r>
          </a:p>
        </p:txBody>
      </p:sp>
      <p:pic>
        <p:nvPicPr>
          <p:cNvPr id="14340" name="Picture 4" descr=" 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46850" y="3635375"/>
            <a:ext cx="1911350" cy="2143125"/>
          </a:xfrm>
          <a:noFill/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210300" y="5854700"/>
            <a:ext cx="2590800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 dirty="0">
                <a:solidFill>
                  <a:srgbClr val="FFFF00"/>
                </a:solidFill>
                <a:latin typeface="Verdana" pitchFamily="34" charset="0"/>
              </a:rPr>
              <a:t>ROBERT KOCK 1882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6540500" y="3619500"/>
            <a:ext cx="1930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524625" y="5800725"/>
            <a:ext cx="1930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6527800" y="3594100"/>
            <a:ext cx="12700" cy="2197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8467725" y="3603625"/>
            <a:ext cx="12700" cy="22225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43808" y="116632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Etiologia</a:t>
            </a:r>
            <a:endParaRPr lang="pt-BR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317070" y="44624"/>
            <a:ext cx="8215370" cy="703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buClr>
                <a:srgbClr val="0000FF"/>
              </a:buClr>
            </a:pPr>
            <a:endParaRPr lang="pt-BR" sz="2100" dirty="0">
              <a:latin typeface="+mn-lt"/>
            </a:endParaRP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 err="1">
                <a:latin typeface="+mn-lt"/>
              </a:rPr>
              <a:t>Infectividade</a:t>
            </a:r>
            <a:r>
              <a:rPr lang="pt-BR" sz="2400" b="1" dirty="0">
                <a:latin typeface="+mn-lt"/>
              </a:rPr>
              <a:t> 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alta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 Grande parte da população mundial foi infectada.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Patogenicidade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 baixa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solidFill>
                  <a:srgbClr val="003399"/>
                </a:solidFill>
                <a:latin typeface="+mn-lt"/>
              </a:rPr>
              <a:t>Infecção latente</a:t>
            </a:r>
            <a:r>
              <a:rPr lang="pt-BR" sz="2400" b="1" dirty="0">
                <a:latin typeface="+mn-lt"/>
              </a:rPr>
              <a:t>: após a infecção primária a maioria dos infectados (cerca de 90%) permanece com a infecção latente, que pode eventualmente progredir para doença clínica.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Virulência 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 baixa em pessoas </a:t>
            </a:r>
            <a:r>
              <a:rPr lang="pt-BR" sz="2400" b="1" dirty="0" err="1">
                <a:latin typeface="+mn-lt"/>
              </a:rPr>
              <a:t>imunocompetentes</a:t>
            </a:r>
            <a:r>
              <a:rPr lang="pt-BR" sz="2400" b="1" dirty="0">
                <a:latin typeface="+mn-lt"/>
              </a:rPr>
              <a:t>.</a:t>
            </a:r>
          </a:p>
          <a:p>
            <a:pPr lvl="2">
              <a:lnSpc>
                <a:spcPts val="3400"/>
              </a:lnSpc>
              <a:buClr>
                <a:srgbClr val="0000FF"/>
              </a:buClr>
              <a:buFont typeface="Wingdings" pitchFamily="2" charset="2"/>
              <a:buChar char="Ø"/>
            </a:pPr>
            <a:endParaRPr lang="pt-BR" sz="2100" b="1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1742868" cy="15192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323528" y="1412776"/>
            <a:ext cx="84313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Reservatório: </a:t>
            </a:r>
            <a:r>
              <a:rPr lang="pt-BR" sz="2400" b="1" dirty="0" smtClean="0"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o ser humano</a:t>
            </a:r>
            <a:r>
              <a:rPr lang="pt-BR" sz="2400" b="1" dirty="0" smtClean="0">
                <a:latin typeface="+mn-lt"/>
              </a:rPr>
              <a:t>.</a:t>
            </a:r>
            <a:endParaRPr lang="pt-BR" sz="2400" b="1" dirty="0">
              <a:latin typeface="+mn-lt"/>
            </a:endParaRPr>
          </a:p>
          <a:p>
            <a:pPr marL="457200" lvl="4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Transmissão</a:t>
            </a:r>
            <a:r>
              <a:rPr lang="pt-BR" sz="2400" b="1" dirty="0">
                <a:latin typeface="+mn-lt"/>
              </a:rPr>
              <a:t>:  se dá pela inalação  de partículas infectantes que foram </a:t>
            </a:r>
            <a:r>
              <a:rPr lang="pt-BR" sz="2400" b="1" dirty="0" err="1">
                <a:latin typeface="+mn-lt"/>
              </a:rPr>
              <a:t>aerolisadas</a:t>
            </a:r>
            <a:r>
              <a:rPr lang="pt-BR" sz="2400" b="1" dirty="0">
                <a:latin typeface="+mn-lt"/>
              </a:rPr>
              <a:t>  após serem lançadas no meio ambiente </a:t>
            </a:r>
            <a:r>
              <a:rPr lang="pt-BR" sz="2400" b="1" dirty="0" smtClean="0">
                <a:latin typeface="+mn-lt"/>
              </a:rPr>
              <a:t>pela:</a:t>
            </a:r>
          </a:p>
          <a:p>
            <a:pPr marL="914400" lvl="5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 smtClean="0">
                <a:latin typeface="+mn-lt"/>
              </a:rPr>
              <a:t> fala,</a:t>
            </a:r>
          </a:p>
          <a:p>
            <a:pPr marL="914400" lvl="5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 smtClean="0">
                <a:latin typeface="+mn-lt"/>
              </a:rPr>
              <a:t>espirro  </a:t>
            </a:r>
            <a:r>
              <a:rPr lang="pt-BR" sz="2400" b="1" dirty="0">
                <a:latin typeface="+mn-lt"/>
              </a:rPr>
              <a:t>e,   </a:t>
            </a:r>
            <a:endParaRPr lang="pt-BR" sz="2400" b="1" dirty="0" smtClean="0">
              <a:latin typeface="+mn-lt"/>
            </a:endParaRPr>
          </a:p>
          <a:p>
            <a:pPr marL="914400" lvl="5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 smtClean="0">
                <a:latin typeface="+mn-lt"/>
              </a:rPr>
              <a:t>principalmente   da  </a:t>
            </a:r>
            <a:r>
              <a:rPr lang="pt-BR" sz="2400" b="1" dirty="0">
                <a:latin typeface="+mn-lt"/>
              </a:rPr>
              <a:t>tosse   de  um doente de   tuberculose   pulmonar  </a:t>
            </a:r>
            <a:r>
              <a:rPr lang="pt-BR" sz="2400" b="1" dirty="0" err="1" smtClean="0">
                <a:latin typeface="+mn-lt"/>
              </a:rPr>
              <a:t>bacilífera</a:t>
            </a:r>
            <a:r>
              <a:rPr lang="pt-BR" sz="2400" b="1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 (BAAR+)</a:t>
            </a:r>
          </a:p>
          <a:p>
            <a:pPr marL="914400" lvl="5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>
                    <a:lumMod val="65000"/>
                  </a:schemeClr>
                </a:solidFill>
                <a:latin typeface="+mn-lt"/>
              </a:rPr>
              <a:t> Também laríngea.</a:t>
            </a:r>
            <a:endParaRPr lang="pt-BR" sz="2300" b="1" dirty="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07375" y="200834"/>
            <a:ext cx="3104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Reservatório</a:t>
            </a:r>
            <a:r>
              <a:rPr lang="pt-BR" sz="4000" b="1" dirty="0" smtClean="0">
                <a:solidFill>
                  <a:srgbClr val="FFC000"/>
                </a:solidFill>
                <a:latin typeface="+mn-lt"/>
              </a:rPr>
              <a:t> </a:t>
            </a:r>
            <a:endParaRPr lang="pt-BR" sz="40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552A7E8-5C3C-49CA-B9F3-429F7C96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9830" y="188640"/>
            <a:ext cx="2152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-396552" y="1111091"/>
            <a:ext cx="9505056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Período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de transmissibilidade:</a:t>
            </a:r>
          </a:p>
          <a:p>
            <a:pPr lvl="3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altLang="pt-BR" sz="2400" b="1" dirty="0" smtClean="0">
                <a:latin typeface="+mn-lt"/>
              </a:rPr>
              <a:t>Disseminada </a:t>
            </a:r>
            <a:r>
              <a:rPr lang="pt-BR" altLang="pt-BR" sz="2400" b="1" dirty="0">
                <a:latin typeface="+mn-lt"/>
              </a:rPr>
              <a:t>na comunidade pelo paciente portador de TB Pulmonar ativa (BAAR +).</a:t>
            </a:r>
          </a:p>
          <a:p>
            <a:pPr lvl="3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Todo o período no qual o paciente elimine bacilos viáveis no escarro. </a:t>
            </a:r>
          </a:p>
          <a:p>
            <a:pPr lvl="3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A instituição do tratamento interrompe a eliminação dos bacilos entre 2 e 4 semanas depois</a:t>
            </a:r>
            <a:r>
              <a:rPr lang="pt-BR" sz="2400" b="1" dirty="0" smtClean="0">
                <a:latin typeface="+mn-lt"/>
              </a:rPr>
              <a:t>.</a:t>
            </a:r>
          </a:p>
          <a:p>
            <a:pPr marL="914400" lvl="3">
              <a:lnSpc>
                <a:spcPct val="150000"/>
              </a:lnSpc>
              <a:buClr>
                <a:srgbClr val="0000FF"/>
              </a:buClr>
            </a:pPr>
            <a:endParaRPr lang="pt-BR" sz="22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50180" y="188640"/>
            <a:ext cx="5122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Perpetua" pitchFamily="18" charset="0"/>
              </a:rPr>
              <a:t>A transmissão</a:t>
            </a:r>
            <a:endParaRPr lang="pt-B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2267744" y="2852936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4499992" y="2276872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51520" y="1700808"/>
            <a:ext cx="201622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 </a:t>
            </a:r>
            <a:r>
              <a:rPr lang="pt-BR" b="1" i="1" dirty="0" err="1">
                <a:latin typeface="+mn-lt"/>
              </a:rPr>
              <a:t>Mycobacterium</a:t>
            </a:r>
            <a:r>
              <a:rPr lang="pt-BR" b="1" i="1" dirty="0">
                <a:latin typeface="+mn-lt"/>
              </a:rPr>
              <a:t> </a:t>
            </a:r>
            <a:r>
              <a:rPr lang="pt-BR" b="1" i="1" dirty="0" err="1">
                <a:latin typeface="+mn-lt"/>
              </a:rPr>
              <a:t>tuberculosis</a:t>
            </a:r>
            <a:endParaRPr lang="pt-BR" b="1" dirty="0"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499992" y="1743198"/>
            <a:ext cx="1800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n-lt"/>
              </a:rPr>
              <a:t>Homem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5631631"/>
            <a:ext cx="151216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n-lt"/>
              </a:rPr>
              <a:t>Ambiente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188640" y="231031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Estrutura epidemiológica </a:t>
            </a:r>
          </a:p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 Dinâmica de transmissão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32352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2267744" y="2852936"/>
            <a:ext cx="22322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940153" y="548680"/>
            <a:ext cx="3024336" cy="646331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Fatores de risco/ Condições clínicas</a:t>
            </a:r>
          </a:p>
        </p:txBody>
      </p:sp>
      <p:pic>
        <p:nvPicPr>
          <p:cNvPr id="18" name="Imagem 3" descr="aid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853" y="3140968"/>
            <a:ext cx="1632181" cy="12241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" name="Picture 2" descr="http://nickmartins.com.br/atualidades/wp-content/uploads/2009/11/csp_idos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076" y="1371900"/>
            <a:ext cx="1857388" cy="162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436096" y="4581128"/>
            <a:ext cx="3707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Diabetes </a:t>
            </a:r>
            <a:r>
              <a:rPr lang="pt-BR" sz="2000" b="1" dirty="0" err="1">
                <a:latin typeface="+mn-lt"/>
              </a:rPr>
              <a:t>melitus</a:t>
            </a:r>
            <a:r>
              <a:rPr lang="pt-BR" sz="2000" b="1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err="1">
                <a:latin typeface="+mn-lt"/>
              </a:rPr>
              <a:t>Pneumoconioses</a:t>
            </a:r>
            <a:r>
              <a:rPr lang="pt-BR" sz="2000" b="1" dirty="0">
                <a:latin typeface="+mn-lt"/>
              </a:rPr>
              <a:t> (silicose)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Uso prolongado de corticosteroide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Outros imunossupressores, neoplasias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5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2267744" y="2852936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4499992" y="2276872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1520" y="1700808"/>
            <a:ext cx="2016224" cy="615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sz="1600" b="1" i="1" dirty="0" err="1">
                <a:latin typeface="Calibri" pitchFamily="34" charset="0"/>
              </a:rPr>
              <a:t>Mycobacterium</a:t>
            </a:r>
            <a:r>
              <a:rPr lang="pt-BR" sz="1600" b="1" i="1" dirty="0">
                <a:latin typeface="Calibri" pitchFamily="34" charset="0"/>
              </a:rPr>
              <a:t> </a:t>
            </a:r>
            <a:r>
              <a:rPr lang="pt-BR" sz="1600" b="1" i="1" dirty="0" err="1">
                <a:latin typeface="Calibri" pitchFamily="34" charset="0"/>
              </a:rPr>
              <a:t>tuberculosis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499992" y="1743198"/>
            <a:ext cx="1800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Homem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5301208"/>
            <a:ext cx="151216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Ambiente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188640" y="231031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Estrutura epidemiológica </a:t>
            </a:r>
          </a:p>
          <a:p>
            <a:pPr algn="ctr" eaLnBrk="0" hangingPunct="0">
              <a:defRPr/>
            </a:pPr>
            <a:r>
              <a:rPr lang="pt-BR" sz="3200" b="1" dirty="0">
                <a:solidFill>
                  <a:srgbClr val="003399"/>
                </a:solidFill>
                <a:latin typeface="+mn-lt"/>
              </a:rPr>
              <a:t> Dinâmica de transmissão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32352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267744" y="2852936"/>
            <a:ext cx="22322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940152" y="332656"/>
            <a:ext cx="3024336" cy="646331"/>
          </a:xfrm>
          <a:prstGeom prst="rect">
            <a:avLst/>
          </a:prstGeom>
          <a:noFill/>
          <a:ln w="1905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Fatores de risco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+mn-lt"/>
              </a:rPr>
              <a:t>Condições sócio econômicas </a:t>
            </a:r>
          </a:p>
        </p:txBody>
      </p:sp>
      <p:pic>
        <p:nvPicPr>
          <p:cNvPr id="15" name="Imagem 7" descr="fave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54251"/>
            <a:ext cx="1571616" cy="20431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Picture 4" descr="http://www.portalibahia.com.br/falabahia/wp-content/uploads/2009/12/morador-de-rua.jpg"/>
          <p:cNvPicPr>
            <a:picLocks noChangeAspect="1" noChangeArrowheads="1"/>
          </p:cNvPicPr>
          <p:nvPr/>
        </p:nvPicPr>
        <p:blipFill>
          <a:blip r:embed="rId3" cstate="print"/>
          <a:srcRect l="6029" t="24448" r="11989" b="14467"/>
          <a:stretch>
            <a:fillRect/>
          </a:stretch>
        </p:blipFill>
        <p:spPr bwMode="auto">
          <a:xfrm>
            <a:off x="4644008" y="5445224"/>
            <a:ext cx="2214579" cy="12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://fatormentodoaposento.files.wordpress.com/2009/11/pre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769" y="5354177"/>
            <a:ext cx="1324679" cy="13609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566367" y="1070734"/>
            <a:ext cx="2470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Fome/desnutrição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Grandes movimentos migratórios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 Uso de drogas legais ou ilegais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  Encarceramento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 Populações institucionalizadas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pt-BR" b="1" dirty="0">
                <a:latin typeface="+mn-lt"/>
              </a:rPr>
              <a:t> Populações indígenas</a:t>
            </a:r>
            <a:endParaRPr lang="pt-BR" dirty="0">
              <a:latin typeface="+mn-lt"/>
            </a:endParaRPr>
          </a:p>
        </p:txBody>
      </p:sp>
      <p:pic>
        <p:nvPicPr>
          <p:cNvPr id="24" name="Picture 2" descr="http://2.bp.blogspot.com/-kkUjHtwStVY/Ta8xExF7EnI/AAAAAAAAAAU/QzYjg5kCqI0/s400/ind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042" y="4048440"/>
            <a:ext cx="1670357" cy="12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6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2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05964"/>
      </a:accent1>
      <a:accent2>
        <a:srgbClr val="FFC000"/>
      </a:accent2>
      <a:accent3>
        <a:srgbClr val="FFC000"/>
      </a:accent3>
      <a:accent4>
        <a:srgbClr val="FF8C8C"/>
      </a:accent4>
      <a:accent5>
        <a:srgbClr val="248D7B"/>
      </a:accent5>
      <a:accent6>
        <a:srgbClr val="FFC000"/>
      </a:accent6>
      <a:hlink>
        <a:srgbClr val="E2D700"/>
      </a:hlink>
      <a:folHlink>
        <a:srgbClr val="85DFD0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7121</TotalTime>
  <Words>1510</Words>
  <Application>Microsoft Office PowerPoint</Application>
  <PresentationFormat>Apresentação na tela (4:3)</PresentationFormat>
  <Paragraphs>362</Paragraphs>
  <Slides>35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8" baseType="lpstr">
      <vt:lpstr>Arial</vt:lpstr>
      <vt:lpstr>Bookman Old Style</vt:lpstr>
      <vt:lpstr>Calibri</vt:lpstr>
      <vt:lpstr>Century Gothic</vt:lpstr>
      <vt:lpstr>Comic Sans MS</vt:lpstr>
      <vt:lpstr>Franklin Gothic Book</vt:lpstr>
      <vt:lpstr>Garamond</vt:lpstr>
      <vt:lpstr>Perpetua</vt:lpstr>
      <vt:lpstr>Times New Roman</vt:lpstr>
      <vt:lpstr>Verdana</vt:lpstr>
      <vt:lpstr>Wingdings</vt:lpstr>
      <vt:lpstr>Wingdings 2</vt:lpstr>
      <vt:lpstr>Patrimônio Líquido</vt:lpstr>
      <vt:lpstr>Epidemiologia e Controle da Tuberculose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Tuberculose/Patogenia</vt:lpstr>
      <vt:lpstr>Tuberculose/Patogenia</vt:lpstr>
      <vt:lpstr>Apresentação do PowerPoint</vt:lpstr>
      <vt:lpstr>Apresentação do PowerPoint</vt:lpstr>
      <vt:lpstr>Tuberculose/Patogenia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Diagnóstico Tuberculose - Hierarquia </vt:lpstr>
      <vt:lpstr>Diagnóstico TB – pesquisa direta (PBAAR) e cultura (CBAAR)</vt:lpstr>
      <vt:lpstr>Testes de Amplificação de Ácidos Nucléicos</vt:lpstr>
      <vt:lpstr>Apresentação do PowerPoint</vt:lpstr>
      <vt:lpstr>Metas de desenvolvimento do milênio MDG (1990-2015)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Epidemiológica da Tuberculose</dc:title>
  <dc:creator>.</dc:creator>
  <cp:lastModifiedBy>Gerusa</cp:lastModifiedBy>
  <cp:revision>563</cp:revision>
  <dcterms:created xsi:type="dcterms:W3CDTF">2010-05-11T18:20:38Z</dcterms:created>
  <dcterms:modified xsi:type="dcterms:W3CDTF">2018-08-23T21:54:56Z</dcterms:modified>
</cp:coreProperties>
</file>