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4" r:id="rId3"/>
    <p:sldId id="281" r:id="rId4"/>
    <p:sldId id="272" r:id="rId5"/>
    <p:sldId id="282" r:id="rId6"/>
    <p:sldId id="271" r:id="rId7"/>
    <p:sldId id="275" r:id="rId8"/>
    <p:sldId id="277" r:id="rId9"/>
    <p:sldId id="268" r:id="rId10"/>
    <p:sldId id="278" r:id="rId11"/>
    <p:sldId id="279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15" d="100"/>
          <a:sy n="115" d="100"/>
        </p:scale>
        <p:origin x="-432" y="-2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529B480-512A-3ACB-F916-1B81A62F5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9273773-E59E-1D39-223C-DC83F1985C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9C59371-7CC9-B7B2-F75A-51CB5F5F1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C03B87EF-9896-8471-32A2-29B102F2A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6129CB44-345A-C324-63FF-7CD7D79DC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659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8DAC24-70A2-2EE8-1612-D22284D7B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0FE2F0F-8BD2-E1A6-A385-567A5AF84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3B69B462-DDDE-A55E-611F-F54498A6F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878A3A0-8DC3-295F-AECF-D05D68733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D1C747D-5477-F8C5-322E-FCBAB9041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1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8D31EB8E-3744-0C0B-2D1F-01D552485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40AEC7A3-C5F5-03F5-E598-64882F5AD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93752BB-F509-EC51-5F1C-7A3B07B54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86CDEC0-0429-59B1-E7EB-099B12336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ED0D2AF-B726-18F8-7F56-EB6B5A779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89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3E220D-5C07-94ED-9C20-6A31813B8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2D615B0-C6D2-928C-F2C1-B6DCD6808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F4C9867-5267-84F2-F192-379ED4954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C8B427D-7AD2-C3EC-E8EA-06FAA3746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5F52318-D249-F9B7-4F2A-2C37A3E35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09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2D8A0C-7324-86B2-7152-1A6D42CD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7AD1C9C2-E8F8-EC8E-31F9-F2F2C60B9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1B18AD0-9006-16E1-01A1-675D5BDA0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EF7561C8-BB9B-02A8-6C65-1C5FFD905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B778BDC-D5F9-CEAA-D29F-69A0428FC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443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6A9E03-46F2-214E-10FA-D8B12B885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7B32506-D274-2387-5425-0091F39104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722F1B7-79B6-937B-8669-909ADD5BB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64F939AB-F456-0F5F-4E66-B30D3AEC4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3CB194DF-509A-3609-D36D-1F2D89DCC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EDE381C-AD86-5BF0-6952-86AB4AD17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87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FEBB2A3-C81C-66F7-B859-FA57A6BE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963EC99D-52E3-3FB7-D10E-CF5DA95B6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1E6BD853-E302-1D18-C43B-C1CABF48A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24A0E45D-857C-FCC6-FCDC-F7CB2F8CCA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096C191D-D24F-318D-FFF5-A6E5702837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B5620B03-2F09-363C-1F1A-EBB744435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1E97F622-B073-BC93-8118-8DB418600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424AA6DC-772A-EFFB-C1A0-D83F43603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037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0B5BFB1-222D-1079-B42F-6F37F7E07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1B504D3E-D797-1D03-8AC2-BE9D7B77F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8CCDB69-215E-4E2E-AADC-19DE5DD1F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3DFDFF6F-96DE-D0E6-4886-A940F8106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693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F068D53-2F4D-10EE-3BA3-E04EDE10C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F7A48053-6C4B-A788-3F65-EF26C908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EFCDC63A-A9FF-14C3-801F-7140CD8D3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780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9F3781-7F16-D8AB-FE2C-8852AFE74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FE983A08-FDFC-FD91-138F-0C844441A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D9AC178A-83C7-42ED-8772-AD09D1F90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3585B5B-2CD9-9241-068E-F4485C21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F8A435F-B64B-AA3F-38E0-896FDDDC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10FADF2-2C80-9133-4335-93D43CF1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425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301BE6-50B8-9417-2297-7436D622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1ADD8D9-37D8-7C09-E5BB-412F21D2E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F9CDD65E-A074-47D5-9E98-B3257899AD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CFAA89B4-187E-BFA5-A65A-2ACEA9FAA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2DDC539E-E9E5-5052-66CF-9D816EC74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FBC3A3C-6F9A-7142-6534-67CCE7C5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41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85026070-4C21-51B2-1EDD-DAC0C0649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2BAD743F-F170-66D2-C85B-CCA5B834B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3803B6B-0EC1-ECE7-984C-D1023BC0F3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D5394-46FA-4787-AD31-A83CEB103C9B}" type="datetimeFigureOut">
              <a:rPr lang="pt-BR" smtClean="0"/>
              <a:t>22/04/2023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5511E55-9E52-4129-3C2C-2E8ED391E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8D90F5C-9796-1C13-DF61-A22BF6B13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4DBF-4E12-4A34-A267-D79B460575F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49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2002/L10406.htm#art1659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06107A-EB31-E54B-B942-B04511E8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PARCIAL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DCBB2D-159A-CB49-960B-BE6029B4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Regime legal ou supletório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1.658. No regime de comunhão parcial, </a:t>
            </a:r>
            <a:r>
              <a:rPr lang="pt-BR" sz="2400" b="1" u="sng" dirty="0"/>
              <a:t>comunicam-se os bens que sobrevierem ao casal, na constância do casamento</a:t>
            </a:r>
            <a:r>
              <a:rPr lang="pt-BR" sz="2400" dirty="0"/>
              <a:t>, com as exceções dos artigos seguintes.</a:t>
            </a:r>
          </a:p>
        </p:txBody>
      </p:sp>
    </p:spTree>
    <p:extLst>
      <p:ext uri="{BB962C8B-B14F-4D97-AF65-F5344CB8AC3E}">
        <p14:creationId xmlns:p14="http://schemas.microsoft.com/office/powerpoint/2010/main" val="3055028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9B9841-5A9C-9A42-AB03-8321C947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UNIVERSAL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2ACD92D-1969-3E47-B23E-15676CFD9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675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Art. 1.668. São excluídos da comunhão:</a:t>
            </a:r>
          </a:p>
          <a:p>
            <a:pPr marL="0" indent="0" algn="just">
              <a:buNone/>
            </a:pPr>
            <a:r>
              <a:rPr lang="pt-BR" sz="2400" dirty="0" err="1"/>
              <a:t>I</a:t>
            </a:r>
            <a:r>
              <a:rPr lang="pt-BR" sz="2400" dirty="0"/>
              <a:t> - os bens doados ou herdados com a cláusula de incomunicabilidade e os sub-rogados em seu lugar;</a:t>
            </a:r>
          </a:p>
          <a:p>
            <a:pPr marL="0" indent="0" algn="just">
              <a:buNone/>
            </a:pPr>
            <a:r>
              <a:rPr lang="pt-BR" sz="2400" dirty="0"/>
              <a:t>II - os bens gravados de fideicomisso e o direito do herdeiro fideicomissário, antes de realizada a condição suspensiva;</a:t>
            </a:r>
          </a:p>
          <a:p>
            <a:pPr marL="0" indent="0" algn="just">
              <a:buNone/>
            </a:pPr>
            <a:r>
              <a:rPr lang="pt-BR" sz="2400" dirty="0"/>
              <a:t>III - as dívidas anteriores ao casamento, salvo se provierem de despesas com seus aprestos, ou reverterem em proveito comum;</a:t>
            </a:r>
          </a:p>
          <a:p>
            <a:pPr marL="0" indent="0" algn="just">
              <a:buNone/>
            </a:pPr>
            <a:r>
              <a:rPr lang="pt-BR" sz="2400" dirty="0"/>
              <a:t>IV - as doações antenupciais feitas por um dos cônjuges ao outro com a cláusula de incomunicabilidade;</a:t>
            </a:r>
          </a:p>
          <a:p>
            <a:pPr marL="0" indent="0" algn="just">
              <a:buNone/>
            </a:pPr>
            <a:r>
              <a:rPr lang="pt-BR" sz="2400" dirty="0"/>
              <a:t>V - Os bens referidos nos </a:t>
            </a:r>
            <a:r>
              <a:rPr lang="pt-BR" sz="2400" dirty="0">
                <a:hlinkClick r:id="rId2"/>
              </a:rPr>
              <a:t>incisos V a VII do art. 1.659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24132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9B9841-5A9C-9A42-AB03-8321C947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UNIVERSAL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2ACD92D-1969-3E47-B23E-15676CFD9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675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1.669. A incomunicabilidade dos bens enumerados no artigo antecedente não se estende aos frutos, quando se percebam ou vençam durante o casamento.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1.670. Aplica-se ao regime da comunhão universal o disposto no Capítulo antecedente, quanto à administração dos </a:t>
            </a:r>
            <a:r>
              <a:rPr lang="pt-BR" sz="2400"/>
              <a:t>bens.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1.671. Extinta a comunhão, e efetuada a divisão do ativo e do passivo, cessará a responsabilidade de cada um dos cônjuges para com os credores do outro.</a:t>
            </a:r>
          </a:p>
        </p:txBody>
      </p:sp>
    </p:spTree>
    <p:extLst>
      <p:ext uri="{BB962C8B-B14F-4D97-AF65-F5344CB8AC3E}">
        <p14:creationId xmlns:p14="http://schemas.microsoft.com/office/powerpoint/2010/main" val="1949990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06107A-EB31-E54B-B942-B04511E8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PARCIAL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DCBB2D-159A-CB49-960B-BE6029B4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Regime legal ou supletório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1.659. </a:t>
            </a:r>
            <a:r>
              <a:rPr lang="pt-BR" sz="2400" b="1" u="sng" dirty="0"/>
              <a:t>Excluem-se da comunhão</a:t>
            </a:r>
            <a:r>
              <a:rPr lang="pt-BR" sz="24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I - os bens que cada cônjuge possuir ao casar, e os que lhe sobrevierem, na constância do casamento, por doação ou sucessão, e os sub-rogados em seu lugar; 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II - os bens adquiridos com valores exclusivamente pertencentes a um dos cônjuges em sub-rogação dos bens particulares;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III - as obrigações anteriores ao casamento;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IV - as obrigações provenientes de atos ilícitos, salvo reversão em proveito do casal; </a:t>
            </a:r>
          </a:p>
        </p:txBody>
      </p:sp>
    </p:spTree>
    <p:extLst>
      <p:ext uri="{BB962C8B-B14F-4D97-AF65-F5344CB8AC3E}">
        <p14:creationId xmlns:p14="http://schemas.microsoft.com/office/powerpoint/2010/main" val="2663131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06107A-EB31-E54B-B942-B04511E8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PARCIAL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DCBB2D-159A-CB49-960B-BE6029B4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Regime legal ou supletório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1.659. </a:t>
            </a:r>
            <a:r>
              <a:rPr lang="pt-BR" sz="2400" b="1" u="sng" dirty="0"/>
              <a:t>Excluem-se da comunhão</a:t>
            </a:r>
            <a:r>
              <a:rPr lang="pt-BR" sz="24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V - os bens de uso pessoal, os livros e instrumentos de profissão;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VI - os proventos do trabalho pessoal de cada cônjuge;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VII - as pensões </a:t>
            </a:r>
            <a:r>
              <a:rPr lang="pt-BR" sz="2400" i="1" dirty="0"/>
              <a:t>(quantias pagas para sobrevivência)</a:t>
            </a:r>
            <a:r>
              <a:rPr lang="pt-BR" sz="2400" dirty="0"/>
              <a:t>, meios-soldos </a:t>
            </a:r>
            <a:r>
              <a:rPr lang="pt-BR" sz="2400" i="1" dirty="0"/>
              <a:t>(metade do valor pago pelo Estado ao militar reformado)</a:t>
            </a:r>
            <a:r>
              <a:rPr lang="pt-BR" sz="2400" dirty="0"/>
              <a:t>, montepios </a:t>
            </a:r>
            <a:r>
              <a:rPr lang="pt-BR" sz="2400" i="1" dirty="0"/>
              <a:t>(pensão paga pelo Estado aos herdeiros de funcionário público falecido) </a:t>
            </a:r>
            <a:r>
              <a:rPr lang="pt-BR" sz="2400" dirty="0"/>
              <a:t> e outras rendas semelhantes.</a:t>
            </a:r>
          </a:p>
        </p:txBody>
      </p:sp>
    </p:spTree>
    <p:extLst>
      <p:ext uri="{BB962C8B-B14F-4D97-AF65-F5344CB8AC3E}">
        <p14:creationId xmlns:p14="http://schemas.microsoft.com/office/powerpoint/2010/main" val="4283245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06107A-EB31-E54B-B942-B04511E8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PARCIAL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DCBB2D-159A-CB49-960B-BE6029B4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Regime legal ou supletório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1.660. </a:t>
            </a:r>
            <a:r>
              <a:rPr lang="pt-BR" sz="2400" b="1" u="sng" dirty="0"/>
              <a:t>Entram na comunhão</a:t>
            </a:r>
            <a:r>
              <a:rPr lang="pt-BR" sz="24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I - os bens adquiridos na constância do casamento por título oneroso, ainda que só em nome de um dos cônjuges;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II - os bens adquiridos por fato eventual, com ou sem o concurso de trabalho ou despesa anterior;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III - os bens adquiridos por doação, herança ou legado, em favor de ambos os cônjuges; 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IV - as benfeitorias em bens particulares de cada cônjuge;</a:t>
            </a:r>
            <a:endParaRPr lang="pt-BR" sz="80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3167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406107A-EB31-E54B-B942-B04511E86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PARCIAL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C9DCBB2D-159A-CB49-960B-BE6029B4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Regime legal ou supletório</a:t>
            </a:r>
          </a:p>
          <a:p>
            <a:pPr marL="0" indent="0" algn="ctr">
              <a:spcBef>
                <a:spcPts val="0"/>
              </a:spcBef>
              <a:buNone/>
            </a:pPr>
            <a:endParaRPr lang="pt-BR" sz="2400" b="1" u="sng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1.660. </a:t>
            </a:r>
            <a:r>
              <a:rPr lang="pt-BR" sz="2400" b="1" u="sng" dirty="0"/>
              <a:t>Entram na comunhão</a:t>
            </a:r>
            <a:r>
              <a:rPr lang="pt-BR" sz="2400" dirty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[...]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V - os frutos dos bens comuns, ou dos particulares de cada cônjuge, percebidos na constância do casamento, ou pendentes ao tempo de cessar a comunhão.</a:t>
            </a:r>
          </a:p>
          <a:p>
            <a:pPr algn="just">
              <a:spcBef>
                <a:spcPts val="0"/>
              </a:spcBef>
            </a:pPr>
            <a:endParaRPr lang="pt-BR" sz="80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pPr algn="just"/>
            <a:endParaRPr lang="pt-BR" sz="2400" dirty="0"/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712870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872F14-5DAA-E54D-9169-CBA320E3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PARCIAL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FE77A5C-CDE3-A943-951C-E858DBD9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318" y="1690688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Regime legal ou supletório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1.661. São </a:t>
            </a:r>
            <a:r>
              <a:rPr lang="pt-BR" sz="2400" b="1" u="sng" dirty="0"/>
              <a:t>incomunicáveis os bens cuja aquisição tiver por título uma causa anterior ao casamento</a:t>
            </a:r>
            <a:r>
              <a:rPr lang="pt-BR" sz="24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1.662. No regime da comunhão parcial, </a:t>
            </a:r>
            <a:r>
              <a:rPr lang="pt-BR" sz="2400" b="1" u="sng" dirty="0"/>
              <a:t>presumem-se adquiridos na constância do casamento os bens móveis</a:t>
            </a:r>
            <a:r>
              <a:rPr lang="pt-BR" sz="2400" dirty="0"/>
              <a:t>, quando não se </a:t>
            </a:r>
            <a:r>
              <a:rPr lang="pt-BR" sz="2400" b="1" u="sng" dirty="0"/>
              <a:t>provar que o foram em data anterior</a:t>
            </a:r>
            <a:r>
              <a:rPr lang="pt-B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803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872F14-5DAA-E54D-9169-CBA320E3F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568" y="365126"/>
            <a:ext cx="10329231" cy="846730"/>
          </a:xfrm>
        </p:spPr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PARCIAL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FE77A5C-CDE3-A943-951C-E858DBD9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282" y="1388125"/>
            <a:ext cx="10593636" cy="477030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Regime legal ou supletório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1.663. A administração do patrimônio comum compete a qualquer dos cônjuges.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§ 1</a:t>
            </a:r>
            <a:r>
              <a:rPr lang="pt-BR" sz="2400" u="sng" baseline="30000" dirty="0"/>
              <a:t>o</a:t>
            </a:r>
            <a:r>
              <a:rPr lang="pt-BR" sz="2400" dirty="0"/>
              <a:t> As dívidas contraídas no exercício da administração obrigam os bens comuns e particulares do cônjuge que os administra, e os do outro na razão do proveito que houver auferido.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§ 2</a:t>
            </a:r>
            <a:r>
              <a:rPr lang="pt-BR" sz="2400" u="sng" baseline="30000" dirty="0"/>
              <a:t>o</a:t>
            </a:r>
            <a:r>
              <a:rPr lang="pt-BR" sz="2400" dirty="0"/>
              <a:t> A anuência de ambos os cônjuges é necessária para os atos, a título gratuito, que impliquem cessão do uso ou gozo dos bens comuns.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§ 3</a:t>
            </a:r>
            <a:r>
              <a:rPr lang="pt-BR" sz="2400" u="sng" baseline="30000" dirty="0"/>
              <a:t>o</a:t>
            </a:r>
            <a:r>
              <a:rPr lang="pt-BR" sz="2400" dirty="0"/>
              <a:t> Em caso de malversação dos bens, o juiz poderá atribuir a administração a apenas um dos cônjuges.</a:t>
            </a:r>
          </a:p>
        </p:txBody>
      </p:sp>
    </p:spTree>
    <p:extLst>
      <p:ext uri="{BB962C8B-B14F-4D97-AF65-F5344CB8AC3E}">
        <p14:creationId xmlns:p14="http://schemas.microsoft.com/office/powerpoint/2010/main" val="175921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B872F14-5DAA-E54D-9169-CBA320E3F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PARCIAL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FE77A5C-CDE3-A943-951C-E858DBD9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5318" y="1690688"/>
            <a:ext cx="10515600" cy="435133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t-BR" sz="2400" b="1" u="sng" dirty="0"/>
              <a:t>Regime legal ou supletório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1.664. </a:t>
            </a:r>
            <a:r>
              <a:rPr lang="pt-BR" sz="2400" b="1" u="sng" dirty="0"/>
              <a:t>Os bens da comunhão respondem pelas obrigações contraídas pelo marido ou pela mulher para atender aos encargos da família, às despesas de administração e às decorrentes de imposição legal</a:t>
            </a:r>
            <a:r>
              <a:rPr lang="pt-BR" sz="24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1.665. </a:t>
            </a:r>
            <a:r>
              <a:rPr lang="pt-BR" sz="2400" b="1" u="sng" dirty="0"/>
              <a:t>A administração e a disposição dos bens constitutivos do patrimônio particular competem ao cônjuge proprietário, salvo convenção diversa em pacto antenupcial</a:t>
            </a:r>
            <a:r>
              <a:rPr lang="pt-BR" sz="24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endParaRPr lang="pt-BR" sz="2400" dirty="0"/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1.666. As </a:t>
            </a:r>
            <a:r>
              <a:rPr lang="pt-BR" sz="2400" b="1" u="sng" dirty="0"/>
              <a:t>dívidas</a:t>
            </a:r>
            <a:r>
              <a:rPr lang="pt-BR" sz="2400" dirty="0"/>
              <a:t>, contraídas por qualquer dos cônjuges na </a:t>
            </a:r>
            <a:r>
              <a:rPr lang="pt-BR" sz="2400" b="1" u="sng" dirty="0"/>
              <a:t>administração de seus bens particulares e em benefício destes, não obrigam os bens comuns</a:t>
            </a:r>
            <a:r>
              <a:rPr lang="pt-BR" sz="2400" dirty="0"/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93867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9B9841-5A9C-9A42-AB03-8321C947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2800" b="1" u="sng" dirty="0"/>
              <a:t>REGIME DA COMUNHÃO UNIVERSAL DE BENS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2ACD92D-1969-3E47-B23E-15676CFD9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2574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pt-BR" sz="2400" dirty="0"/>
              <a:t>Art. 1.667. O regime de comunhão universal importa a comunicação de todos os bens presentes e futuros dos cônjuges e suas dívidas passivas, com as exceções do artigo seguinte.</a:t>
            </a:r>
          </a:p>
        </p:txBody>
      </p:sp>
    </p:spTree>
    <p:extLst>
      <p:ext uri="{BB962C8B-B14F-4D97-AF65-F5344CB8AC3E}">
        <p14:creationId xmlns:p14="http://schemas.microsoft.com/office/powerpoint/2010/main" val="32282878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776</Words>
  <Application>Microsoft Office PowerPoint</Application>
  <PresentationFormat>Personalizar</PresentationFormat>
  <Paragraphs>94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REGIME DA COMUNHÃO PARCIAL DE BENS</vt:lpstr>
      <vt:lpstr>REGIME DA COMUNHÃO PARCIAL DE BENS</vt:lpstr>
      <vt:lpstr>REGIME DA COMUNHÃO PARCIAL DE BENS</vt:lpstr>
      <vt:lpstr>REGIME DA COMUNHÃO PARCIAL DE BENS</vt:lpstr>
      <vt:lpstr>REGIME DA COMUNHÃO PARCIAL DE BENS</vt:lpstr>
      <vt:lpstr>REGIME DA COMUNHÃO PARCIAL DE BENS</vt:lpstr>
      <vt:lpstr>REGIME DA COMUNHÃO PARCIAL DE BENS</vt:lpstr>
      <vt:lpstr>REGIME DA COMUNHÃO PARCIAL DE BENS</vt:lpstr>
      <vt:lpstr>REGIME DA COMUNHÃO UNIVERSAL DE BENS</vt:lpstr>
      <vt:lpstr>REGIME DA COMUNHÃO UNIVERSAL DE BENS</vt:lpstr>
      <vt:lpstr>REGIME DA COMUNHÃO UNIVERSAL DE BENS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Claudia Stein</dc:creator>
  <cp:lastModifiedBy>Romualdo Baptista dos Santos</cp:lastModifiedBy>
  <cp:revision>4</cp:revision>
  <dcterms:created xsi:type="dcterms:W3CDTF">2023-04-11T14:55:01Z</dcterms:created>
  <dcterms:modified xsi:type="dcterms:W3CDTF">2023-04-22T14:05:55Z</dcterms:modified>
</cp:coreProperties>
</file>