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6" r:id="rId4"/>
    <p:sldId id="263" r:id="rId5"/>
    <p:sldId id="269" r:id="rId6"/>
    <p:sldId id="270" r:id="rId7"/>
    <p:sldId id="267" r:id="rId8"/>
    <p:sldId id="272" r:id="rId9"/>
    <p:sldId id="273" r:id="rId10"/>
    <p:sldId id="274" r:id="rId11"/>
    <p:sldId id="275" r:id="rId12"/>
    <p:sldId id="271" r:id="rId13"/>
    <p:sldId id="264" r:id="rId14"/>
    <p:sldId id="265" r:id="rId15"/>
    <p:sldId id="276" r:id="rId16"/>
    <p:sldId id="277" r:id="rId17"/>
    <p:sldId id="257" r:id="rId18"/>
    <p:sldId id="258" r:id="rId19"/>
    <p:sldId id="268" r:id="rId20"/>
    <p:sldId id="279" r:id="rId21"/>
    <p:sldId id="278" r:id="rId2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0066"/>
    <a:srgbClr val="99FF66"/>
    <a:srgbClr val="CC0066"/>
    <a:srgbClr val="66CCFF"/>
    <a:srgbClr val="FF9900"/>
    <a:srgbClr val="FFFF66"/>
    <a:srgbClr val="FF5050"/>
    <a:srgbClr val="9900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1D2D-A829-4AA8-AF31-69F36BFADAE1}" type="datetimeFigureOut">
              <a:rPr lang="pt-BR" smtClean="0"/>
              <a:t>10/05/2015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6810-D721-468B-9E39-7C50BB8CC6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9655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1D2D-A829-4AA8-AF31-69F36BFADAE1}" type="datetimeFigureOut">
              <a:rPr lang="pt-BR" smtClean="0"/>
              <a:t>10/05/2015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6810-D721-468B-9E39-7C50BB8CC6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3795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1D2D-A829-4AA8-AF31-69F36BFADAE1}" type="datetimeFigureOut">
              <a:rPr lang="pt-BR" smtClean="0"/>
              <a:t>10/05/2015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6810-D721-468B-9E39-7C50BB8CC6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350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1D2D-A829-4AA8-AF31-69F36BFADAE1}" type="datetimeFigureOut">
              <a:rPr lang="pt-BR" smtClean="0"/>
              <a:t>10/05/2015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6810-D721-468B-9E39-7C50BB8CC6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2742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1D2D-A829-4AA8-AF31-69F36BFADAE1}" type="datetimeFigureOut">
              <a:rPr lang="pt-BR" smtClean="0"/>
              <a:t>10/05/2015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6810-D721-468B-9E39-7C50BB8CC6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060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1D2D-A829-4AA8-AF31-69F36BFADAE1}" type="datetimeFigureOut">
              <a:rPr lang="pt-BR" smtClean="0"/>
              <a:t>10/05/2015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6810-D721-468B-9E39-7C50BB8CC6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9426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1D2D-A829-4AA8-AF31-69F36BFADAE1}" type="datetimeFigureOut">
              <a:rPr lang="pt-BR" smtClean="0"/>
              <a:t>10/05/2015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6810-D721-468B-9E39-7C50BB8CC6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894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1D2D-A829-4AA8-AF31-69F36BFADAE1}" type="datetimeFigureOut">
              <a:rPr lang="pt-BR" smtClean="0"/>
              <a:t>10/05/2015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6810-D721-468B-9E39-7C50BB8CC6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8324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1D2D-A829-4AA8-AF31-69F36BFADAE1}" type="datetimeFigureOut">
              <a:rPr lang="pt-BR" smtClean="0"/>
              <a:t>10/05/2015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6810-D721-468B-9E39-7C50BB8CC6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940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1D2D-A829-4AA8-AF31-69F36BFADAE1}" type="datetimeFigureOut">
              <a:rPr lang="pt-BR" smtClean="0"/>
              <a:t>10/05/2015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6810-D721-468B-9E39-7C50BB8CC6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558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1D2D-A829-4AA8-AF31-69F36BFADAE1}" type="datetimeFigureOut">
              <a:rPr lang="pt-BR" smtClean="0"/>
              <a:t>10/05/2015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6810-D721-468B-9E39-7C50BB8CC6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1443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E1D2D-A829-4AA8-AF31-69F36BFADAE1}" type="datetimeFigureOut">
              <a:rPr lang="pt-BR" smtClean="0"/>
              <a:t>10/05/2015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16810-D721-468B-9E39-7C50BB8CC6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33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alq.usp.br/cprural/boaspraticas.php?boa_id=82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esalq.usp.br/cprural/artigos.php?col_id=91" TargetMode="External"/><Relationship Id="rId4" Type="http://schemas.openxmlformats.org/officeDocument/2006/relationships/hyperlink" Target="http://www.esalq.usp.br/cprural/noticias_tempo.php?id=69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nhvRUAiP6Q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heatlantic.com/photo/2011/02/valentines-day-around-the-world/100009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vistadinheirorural.terra.com.br/secao/agronegocios/bem-me-quer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://revistagloborural.globo.com/Revista/Common/0,,EMI262468-18281,00-CULTIVO+DE+ROSAS+GIGANTES+SE+MULTIPLICA+NO+BRASIL.html" TargetMode="External"/><Relationship Id="rId4" Type="http://schemas.openxmlformats.org/officeDocument/2006/relationships/hyperlink" Target="http://diariodonordeste.verdesmares.com.br/cadernos/regional/reijers-confirma-pioneirismo-em-flores-da-serra-1.205007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sasreijers.com.br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jCzPp-MK48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0Konxm34ZO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619672" y="188638"/>
            <a:ext cx="7286422" cy="720081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pt-BR" sz="2800" b="1" dirty="0" smtClean="0"/>
              <a:t>INTRODUÇÃO À ENGENHARIA AGRONÔMICA</a:t>
            </a:r>
            <a:endParaRPr lang="pt-BR" sz="2800" b="1" dirty="0"/>
          </a:p>
        </p:txBody>
      </p:sp>
      <p:sp>
        <p:nvSpPr>
          <p:cNvPr id="5" name="Subtítulo 4"/>
          <p:cNvSpPr>
            <a:spLocks noGrp="1"/>
          </p:cNvSpPr>
          <p:nvPr>
            <p:ph sz="half" idx="1"/>
          </p:nvPr>
        </p:nvSpPr>
        <p:spPr>
          <a:xfrm>
            <a:off x="1619672" y="1038339"/>
            <a:ext cx="7286422" cy="772885"/>
          </a:xfrm>
          <a:solidFill>
            <a:schemeClr val="accent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4400" b="1" dirty="0">
                <a:solidFill>
                  <a:srgbClr val="FFC000"/>
                </a:solidFill>
              </a:rPr>
              <a:t>Tema da aula: </a:t>
            </a:r>
            <a:r>
              <a:rPr lang="pt-BR" sz="4400" b="1" u="sng" dirty="0" smtClean="0">
                <a:solidFill>
                  <a:srgbClr val="FFC000"/>
                </a:solidFill>
              </a:rPr>
              <a:t>FLORICULTURA</a:t>
            </a:r>
            <a:endParaRPr lang="pt-BR" sz="4400" b="1" u="sng" dirty="0">
              <a:solidFill>
                <a:srgbClr val="FFC000"/>
              </a:solidFill>
            </a:endParaRPr>
          </a:p>
        </p:txBody>
      </p:sp>
      <p:pic>
        <p:nvPicPr>
          <p:cNvPr id="9" name="Espaço Reservado para Conteúdo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8" y="188639"/>
            <a:ext cx="1093742" cy="162258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253974" y="5471102"/>
            <a:ext cx="5652120" cy="1200329"/>
          </a:xfrm>
          <a:prstGeom prst="rect">
            <a:avLst/>
          </a:prstGeom>
          <a:solidFill>
            <a:srgbClr val="006600"/>
          </a:solidFill>
          <a:ln w="127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 smtClean="0">
                <a:solidFill>
                  <a:schemeClr val="bg1"/>
                </a:solidFill>
              </a:rPr>
              <a:t>Eng. Agrônomo Gustavo Franco Rosa Vieira</a:t>
            </a:r>
          </a:p>
          <a:p>
            <a:pPr algn="ctr">
              <a:lnSpc>
                <a:spcPct val="150000"/>
              </a:lnSpc>
            </a:pPr>
            <a:r>
              <a:rPr lang="pt-BR" sz="2400" b="1" dirty="0" err="1" smtClean="0">
                <a:solidFill>
                  <a:schemeClr val="bg1"/>
                </a:solidFill>
              </a:rPr>
              <a:t>Esalq</a:t>
            </a:r>
            <a:r>
              <a:rPr lang="pt-BR" sz="2400" b="1" dirty="0" smtClean="0">
                <a:solidFill>
                  <a:schemeClr val="bg1"/>
                </a:solidFill>
              </a:rPr>
              <a:t> – USP: 	1.994 a 1.999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1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79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3582"/>
          </a:xfrm>
          <a:solidFill>
            <a:srgbClr val="99FF66"/>
          </a:soli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pt-BR" b="1" dirty="0" smtClean="0"/>
              <a:t>O significado das cores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0410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3816424" cy="936104"/>
          </a:xfrm>
          <a:solidFill>
            <a:srgbClr val="FF0066"/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pt-BR" sz="3600" b="1" dirty="0" smtClean="0"/>
              <a:t>Hábitos de Consumo</a:t>
            </a:r>
            <a:endParaRPr lang="pt-BR" sz="3600" b="1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5364088" y="4293096"/>
            <a:ext cx="3024336" cy="2088232"/>
          </a:xfrm>
          <a:solidFill>
            <a:srgbClr val="FF0066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pt-BR" sz="4400" b="1" u="sng" dirty="0" smtClean="0"/>
              <a:t>Presentes</a:t>
            </a:r>
            <a:endParaRPr lang="pt-BR" sz="3600" b="1" u="sng" dirty="0" smtClean="0"/>
          </a:p>
          <a:p>
            <a:r>
              <a:rPr lang="pt-BR" sz="3600" b="1" dirty="0" smtClean="0"/>
              <a:t>Decoração</a:t>
            </a:r>
          </a:p>
          <a:p>
            <a:r>
              <a:rPr lang="pt-BR" sz="3600" b="1" dirty="0" smtClean="0"/>
              <a:t>Uso Próprio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297902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3816424" cy="1008112"/>
          </a:xfrm>
          <a:solidFill>
            <a:srgbClr val="FF9900"/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pt-BR" sz="3600" b="1" dirty="0" smtClean="0"/>
              <a:t>Hábitos de Consumo</a:t>
            </a:r>
            <a:endParaRPr lang="pt-BR" sz="3600" b="1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5364088" y="4293096"/>
            <a:ext cx="3024336" cy="2088232"/>
          </a:xfrm>
          <a:solidFill>
            <a:srgbClr val="FF99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pt-BR" sz="3600" b="1" dirty="0" smtClean="0"/>
              <a:t>Presentes</a:t>
            </a:r>
          </a:p>
          <a:p>
            <a:r>
              <a:rPr lang="pt-BR" sz="4400" b="1" u="sng" dirty="0" smtClean="0"/>
              <a:t>Decoração</a:t>
            </a:r>
          </a:p>
          <a:p>
            <a:r>
              <a:rPr lang="pt-BR" sz="3600" b="1" dirty="0" smtClean="0"/>
              <a:t>Uso Próprio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422630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3744416" cy="936104"/>
          </a:xfr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pt-BR" sz="3600" b="1" dirty="0" smtClean="0"/>
              <a:t>Hábitos de Consumo</a:t>
            </a:r>
            <a:endParaRPr lang="pt-BR" sz="3600" b="1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5364088" y="4293096"/>
            <a:ext cx="3312368" cy="2088232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pt-BR" sz="3600" b="1" dirty="0" smtClean="0"/>
              <a:t>Presentes</a:t>
            </a:r>
          </a:p>
          <a:p>
            <a:r>
              <a:rPr lang="pt-BR" sz="3600" b="1" dirty="0" smtClean="0"/>
              <a:t>Decoração</a:t>
            </a:r>
          </a:p>
          <a:p>
            <a:r>
              <a:rPr lang="pt-BR" sz="4400" b="1" u="sng" dirty="0" smtClean="0"/>
              <a:t>Uso Próprio</a:t>
            </a:r>
            <a:endParaRPr lang="pt-BR" sz="4400" b="1" u="sng" dirty="0"/>
          </a:p>
        </p:txBody>
      </p:sp>
    </p:spTree>
    <p:extLst>
      <p:ext uri="{BB962C8B-B14F-4D97-AF65-F5344CB8AC3E}">
        <p14:creationId xmlns:p14="http://schemas.microsoft.com/office/powerpoint/2010/main" val="190232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71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4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1520" y="6309320"/>
            <a:ext cx="8640960" cy="432048"/>
          </a:xfrm>
          <a:solidFill>
            <a:srgbClr val="FF99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pt-BR" sz="1600" b="1" dirty="0" smtClean="0"/>
              <a:t>ttp://www5.usp.br/5673/engenheiro-agronomo-da-esalq-comenta-o-mercado-de-floricultura/</a:t>
            </a:r>
            <a:endParaRPr lang="pt-BR" sz="1600" b="1"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 rot="16200000">
            <a:off x="-1728700" y="2168860"/>
            <a:ext cx="4824536" cy="864096"/>
          </a:xfrm>
          <a:solidFill>
            <a:srgbClr val="FF9900"/>
          </a:solidFill>
          <a:ln w="38100"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pt-BR" sz="3600" b="1" dirty="0" smtClean="0"/>
              <a:t>Vejam isto também</a:t>
            </a:r>
            <a:endParaRPr lang="pt-BR" sz="3600" b="1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1520" y="5229200"/>
            <a:ext cx="8640960" cy="936104"/>
          </a:xfrm>
          <a:solidFill>
            <a:srgbClr val="FF99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pt-BR" sz="1600" b="1" dirty="0" smtClean="0">
                <a:hlinkClick r:id="rId3"/>
              </a:rPr>
              <a:t>http://</a:t>
            </a:r>
            <a:r>
              <a:rPr lang="pt-BR" sz="1600" b="1" dirty="0" smtClean="0">
                <a:hlinkClick r:id="rId3"/>
              </a:rPr>
              <a:t>www.esalq.usp.br/cprural/boaspraticas.php?boa_id=82</a:t>
            </a:r>
            <a:endParaRPr lang="pt-BR" sz="1600" b="1" dirty="0"/>
          </a:p>
          <a:p>
            <a:r>
              <a:rPr lang="pt-BR" sz="1600" b="1" dirty="0" smtClean="0">
                <a:hlinkClick r:id="rId4"/>
              </a:rPr>
              <a:t>http://</a:t>
            </a:r>
            <a:r>
              <a:rPr lang="pt-BR" sz="1600" b="1" dirty="0" smtClean="0">
                <a:hlinkClick r:id="rId4"/>
              </a:rPr>
              <a:t>www.esalq.usp.br/cprural/noticias_tempo.php?id=693</a:t>
            </a:r>
          </a:p>
          <a:p>
            <a:r>
              <a:rPr lang="pt-BR" sz="1600" b="1" dirty="0">
                <a:hlinkClick r:id="rId5"/>
              </a:rPr>
              <a:t>http://www.esalq.usp.br/cprural/artigos.php?col_id=91</a:t>
            </a:r>
            <a:endParaRPr lang="pt-BR" sz="1600" b="1" dirty="0"/>
          </a:p>
          <a:p>
            <a:endParaRPr lang="pt-BR" sz="1600" b="1" dirty="0" smtClean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57473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35896" y="260648"/>
            <a:ext cx="5194920" cy="1008112"/>
          </a:xfrm>
          <a:solidFill>
            <a:srgbClr val="FF5050"/>
          </a:solidFill>
          <a:ln w="28575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pt-BR" b="1" dirty="0" smtClean="0"/>
              <a:t>Uma volta pelo mundo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5301208"/>
            <a:ext cx="8013576" cy="1368152"/>
          </a:xfrm>
          <a:solidFill>
            <a:srgbClr val="FF5050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 smtClean="0">
                <a:hlinkClick r:id="rId3"/>
              </a:rPr>
              <a:t>https://</a:t>
            </a:r>
            <a:r>
              <a:rPr lang="pt-BR" sz="1600" b="1" dirty="0" smtClean="0">
                <a:hlinkClick r:id="rId3"/>
              </a:rPr>
              <a:t>www.youtube.com/watch?v=inhvRUAiP6Q</a:t>
            </a:r>
            <a:endParaRPr lang="pt-BR" sz="1600" b="1" dirty="0"/>
          </a:p>
          <a:p>
            <a:pPr>
              <a:lnSpc>
                <a:spcPct val="150000"/>
              </a:lnSpc>
            </a:pPr>
            <a:r>
              <a:rPr lang="pt-BR" sz="1600" b="1" dirty="0" smtClean="0">
                <a:hlinkClick r:id="rId4"/>
              </a:rPr>
              <a:t>http://www.theatlantic.com/photo/2011/02/valentines-day-around-the-world/100009</a:t>
            </a:r>
            <a:r>
              <a:rPr lang="pt-BR" sz="1600" b="1" dirty="0" smtClean="0">
                <a:hlinkClick r:id="rId4"/>
              </a:rPr>
              <a:t>/</a:t>
            </a:r>
            <a:endParaRPr lang="pt-BR" sz="1600" b="1" dirty="0"/>
          </a:p>
          <a:p>
            <a:pPr>
              <a:lnSpc>
                <a:spcPct val="150000"/>
              </a:lnSpc>
            </a:pPr>
            <a:r>
              <a:rPr lang="pt-BR" sz="1600" b="1" dirty="0" smtClean="0"/>
              <a:t>http://www.ozexport.nl/nl/koper/koper-news/a-floral-world-record/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413458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5301208"/>
            <a:ext cx="3744416" cy="1368152"/>
          </a:xfrm>
          <a:solidFill>
            <a:srgbClr val="FF7C80"/>
          </a:solidFill>
          <a:ln w="28575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pt-BR" b="1" dirty="0" smtClean="0"/>
              <a:t>A razão do </a:t>
            </a:r>
            <a:br>
              <a:rPr lang="pt-BR" b="1" dirty="0" smtClean="0"/>
            </a:br>
            <a:r>
              <a:rPr lang="pt-BR" b="1" dirty="0" smtClean="0"/>
              <a:t>nosso trabalho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92940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02099" y="188640"/>
            <a:ext cx="3476600" cy="1546847"/>
          </a:xfrm>
          <a:solidFill>
            <a:srgbClr val="FF99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pt-BR" b="1" dirty="0" smtClean="0"/>
              <a:t>Experiência </a:t>
            </a:r>
            <a:r>
              <a:rPr lang="pt-BR" b="1" dirty="0" smtClean="0"/>
              <a:t>Profissional</a:t>
            </a:r>
            <a:endParaRPr lang="pt-BR" b="1" dirty="0"/>
          </a:p>
        </p:txBody>
      </p:sp>
      <p:sp>
        <p:nvSpPr>
          <p:cNvPr id="34" name="Espaço Reservado para Conteúdo 30"/>
          <p:cNvSpPr txBox="1">
            <a:spLocks/>
          </p:cNvSpPr>
          <p:nvPr/>
        </p:nvSpPr>
        <p:spPr>
          <a:xfrm>
            <a:off x="265731" y="4509120"/>
            <a:ext cx="8712968" cy="2241020"/>
          </a:xfrm>
          <a:prstGeom prst="rect">
            <a:avLst/>
          </a:prstGeom>
          <a:solidFill>
            <a:srgbClr val="FF99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pt-BR" sz="1600" b="1" dirty="0" smtClean="0">
                <a:hlinkClick r:id="rId3"/>
              </a:rPr>
              <a:t>http://revistadinheirorural.terra.com.br/secao/agronegocios/bem-me-quer</a:t>
            </a:r>
            <a:endParaRPr lang="pt-BR" sz="1600" b="1" dirty="0" smtClean="0"/>
          </a:p>
          <a:p>
            <a:pPr>
              <a:lnSpc>
                <a:spcPct val="170000"/>
              </a:lnSpc>
            </a:pPr>
            <a:r>
              <a:rPr lang="pt-BR" sz="1600" b="1" dirty="0">
                <a:hlinkClick r:id="rId4"/>
              </a:rPr>
              <a:t>http://</a:t>
            </a:r>
            <a:r>
              <a:rPr lang="pt-BR" sz="1600" b="1" dirty="0" smtClean="0">
                <a:hlinkClick r:id="rId4"/>
              </a:rPr>
              <a:t>diariodonordeste.verdesmares.com.br/cadernos/regional/reijers-confirma-pioneirismo-em-flores-da-serra-1.205007</a:t>
            </a:r>
            <a:endParaRPr lang="pt-BR" sz="1600" b="1" dirty="0" smtClean="0"/>
          </a:p>
          <a:p>
            <a:pPr>
              <a:lnSpc>
                <a:spcPct val="170000"/>
              </a:lnSpc>
            </a:pPr>
            <a:r>
              <a:rPr lang="pt-BR" sz="1600" b="1" dirty="0">
                <a:hlinkClick r:id="rId5"/>
              </a:rPr>
              <a:t>http://revistagloborural.globo.com/Revista/Common/0,,</a:t>
            </a:r>
            <a:r>
              <a:rPr lang="pt-BR" sz="1600" b="1" dirty="0" smtClean="0">
                <a:hlinkClick r:id="rId5"/>
              </a:rPr>
              <a:t>EMI262468-18281,00-CULTIVO+DE+ROSAS+GIGANTES+SE+MULTIPLICA+NO+BRASIL.html</a:t>
            </a:r>
            <a:endParaRPr lang="pt-BR" sz="1600" b="1" dirty="0" smtClean="0"/>
          </a:p>
          <a:p>
            <a:pPr>
              <a:lnSpc>
                <a:spcPct val="170000"/>
              </a:lnSpc>
            </a:pPr>
            <a:endParaRPr lang="pt-BR" sz="1400" b="1" dirty="0" smtClean="0"/>
          </a:p>
          <a:p>
            <a:pPr>
              <a:lnSpc>
                <a:spcPct val="170000"/>
              </a:lnSpc>
            </a:pPr>
            <a:endParaRPr lang="pt-BR" sz="1400" b="1" dirty="0"/>
          </a:p>
          <a:p>
            <a:pPr>
              <a:lnSpc>
                <a:spcPct val="170000"/>
              </a:lnSpc>
            </a:pPr>
            <a:endParaRPr lang="pt-BR" sz="1400" b="1" dirty="0"/>
          </a:p>
        </p:txBody>
      </p:sp>
      <p:pic>
        <p:nvPicPr>
          <p:cNvPr id="1029" name="Picture 5" descr="http://static.wixstatic.com/media/6df19e_4acd7ccc917545b5b2aca29e64e42ac4.jpg_srz_980_1837_85_22_0.50_1.20_0.00_jpg_sr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20" y="1933056"/>
            <a:ext cx="3442173" cy="22947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81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4464496" cy="864096"/>
          </a:xfrm>
          <a:solidFill>
            <a:srgbClr val="FF5050"/>
          </a:solidFill>
          <a:ln w="28575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pt-BR" b="1" dirty="0" smtClean="0"/>
              <a:t>Toda flor tem valor!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51563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44008" y="2276872"/>
            <a:ext cx="4176464" cy="1008112"/>
          </a:xfrm>
          <a:solidFill>
            <a:srgbClr val="FF5050"/>
          </a:solidFill>
          <a:ln w="28575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b="1" dirty="0" smtClean="0"/>
              <a:t>Muito obrigado!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44008" y="3717032"/>
            <a:ext cx="4176464" cy="1368152"/>
          </a:xfrm>
          <a:solidFill>
            <a:srgbClr val="FF5050"/>
          </a:solidFill>
          <a:ln w="28575"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 smtClean="0">
                <a:hlinkClick r:id="rId3"/>
              </a:rPr>
              <a:t>www.rosasreijers.com.br</a:t>
            </a:r>
            <a:endParaRPr lang="pt-BR" sz="2400" b="1" dirty="0" smtClean="0"/>
          </a:p>
          <a:p>
            <a:pPr>
              <a:lnSpc>
                <a:spcPct val="150000"/>
              </a:lnSpc>
            </a:pPr>
            <a:r>
              <a:rPr lang="pt-BR" sz="2400" b="1" dirty="0" smtClean="0"/>
              <a:t>reijersproduto@uol.com.br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46411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3582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pt-BR" b="1" dirty="0" smtClean="0"/>
              <a:t>Destaques na mídia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108012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2400" b="1" i="1" dirty="0" smtClean="0"/>
              <a:t>Caminhos da Produção: O Caminho das Flores (TV USP)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2000" b="1" dirty="0" smtClean="0"/>
              <a:t>	https</a:t>
            </a:r>
            <a:r>
              <a:rPr lang="pt-BR" sz="2000" b="1" dirty="0"/>
              <a:t>://</a:t>
            </a:r>
            <a:r>
              <a:rPr lang="pt-BR" sz="2000" b="1" dirty="0" smtClean="0"/>
              <a:t>www.youtube.com/watch?v=wraMwkpkxSc</a:t>
            </a:r>
            <a:endParaRPr lang="pt-BR" sz="2000" b="1" dirty="0"/>
          </a:p>
        </p:txBody>
      </p:sp>
      <p:sp>
        <p:nvSpPr>
          <p:cNvPr id="4" name="Retângulo 3"/>
          <p:cNvSpPr/>
          <p:nvPr/>
        </p:nvSpPr>
        <p:spPr>
          <a:xfrm>
            <a:off x="0" y="2492896"/>
            <a:ext cx="9144000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i="1" dirty="0" smtClean="0"/>
              <a:t>Mercado </a:t>
            </a:r>
            <a:r>
              <a:rPr lang="pt-BR" sz="2400" b="1" i="1" dirty="0"/>
              <a:t>de flores movimenta mais de R$ 4 bilhões por ano no </a:t>
            </a:r>
            <a:r>
              <a:rPr lang="pt-BR" sz="2400" b="1" i="1" dirty="0" smtClean="0"/>
              <a:t>Brasil</a:t>
            </a:r>
            <a:endParaRPr lang="pt-BR" sz="2400" b="1" i="1" dirty="0"/>
          </a:p>
          <a:p>
            <a:pPr algn="ctr">
              <a:lnSpc>
                <a:spcPct val="150000"/>
              </a:lnSpc>
            </a:pPr>
            <a:r>
              <a:rPr lang="pt-BR" sz="2000" b="1" dirty="0" smtClean="0"/>
              <a:t>	https</a:t>
            </a:r>
            <a:r>
              <a:rPr lang="pt-BR" sz="2000" b="1" dirty="0"/>
              <a:t>://www.youtube.com/watch?v=2cLYWgAElYE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3979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0035" y="332656"/>
            <a:ext cx="7905536" cy="936104"/>
          </a:xfrm>
          <a:solidFill>
            <a:srgbClr val="00CC66"/>
          </a:solidFill>
          <a:ln w="76200">
            <a:solidFill>
              <a:srgbClr val="336600"/>
            </a:solidFill>
          </a:ln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Consumo per capita em 2.013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11560" y="1628800"/>
            <a:ext cx="3600400" cy="864096"/>
          </a:xfrm>
          <a:solidFill>
            <a:srgbClr val="99FF66"/>
          </a:solidFill>
          <a:ln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pt-BR" sz="3600" b="1" dirty="0" smtClean="0"/>
              <a:t>EUA: US $ 37,00</a:t>
            </a:r>
            <a:endParaRPr lang="pt-BR" sz="3600" b="1" dirty="0"/>
          </a:p>
        </p:txBody>
      </p:sp>
      <p:sp>
        <p:nvSpPr>
          <p:cNvPr id="4" name="Espaço Reservado para Conteúdo 4"/>
          <p:cNvSpPr txBox="1">
            <a:spLocks/>
          </p:cNvSpPr>
          <p:nvPr/>
        </p:nvSpPr>
        <p:spPr>
          <a:xfrm>
            <a:off x="4860032" y="1628800"/>
            <a:ext cx="3657065" cy="864096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BR" sz="3600" b="1" dirty="0" smtClean="0"/>
              <a:t>BRASIL: US $ 8,72</a:t>
            </a:r>
            <a:endParaRPr lang="pt-BR" sz="3600" b="1" dirty="0"/>
          </a:p>
        </p:txBody>
      </p:sp>
      <p:sp>
        <p:nvSpPr>
          <p:cNvPr id="6" name="Espaço Reservado para Conteúdo 4"/>
          <p:cNvSpPr txBox="1">
            <a:spLocks/>
          </p:cNvSpPr>
          <p:nvPr/>
        </p:nvSpPr>
        <p:spPr>
          <a:xfrm>
            <a:off x="683568" y="5445224"/>
            <a:ext cx="7833529" cy="1152128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 smtClean="0"/>
              <a:t>Já somos quase 205 milhões de brasileiros!</a:t>
            </a:r>
          </a:p>
          <a:p>
            <a:pPr marL="0" indent="0" algn="ctr">
              <a:buNone/>
            </a:pPr>
            <a:r>
              <a:rPr lang="pt-BR" sz="1600" b="1" dirty="0" smtClean="0">
                <a:solidFill>
                  <a:srgbClr val="FF0000"/>
                </a:solidFill>
              </a:rPr>
              <a:t>http</a:t>
            </a:r>
            <a:r>
              <a:rPr lang="pt-BR" sz="1600" b="1" dirty="0">
                <a:solidFill>
                  <a:srgbClr val="FF0000"/>
                </a:solidFill>
              </a:rPr>
              <a:t>://</a:t>
            </a:r>
            <a:r>
              <a:rPr lang="pt-BR" sz="1600" b="1" dirty="0" smtClean="0">
                <a:solidFill>
                  <a:srgbClr val="FF0000"/>
                </a:solidFill>
              </a:rPr>
              <a:t>www.ibge.gov.br/apps/populacao/projecao/</a:t>
            </a:r>
            <a:endParaRPr lang="pt-B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4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pt-BR" b="1" dirty="0" smtClean="0"/>
              <a:t>Características Regionais</a:t>
            </a:r>
            <a:endParaRPr lang="pt-BR" b="1" dirty="0"/>
          </a:p>
        </p:txBody>
      </p:sp>
      <p:pic>
        <p:nvPicPr>
          <p:cNvPr id="6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6" y="1268760"/>
            <a:ext cx="5067558" cy="5251221"/>
          </a:xfrm>
          <a:prstGeom prst="rect">
            <a:avLst/>
          </a:prstGeom>
        </p:spPr>
      </p:pic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5436096" y="1268760"/>
            <a:ext cx="3528392" cy="295232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400" b="1" dirty="0" smtClean="0"/>
              <a:t>São Paulo tem destaque no mercado de flores:</a:t>
            </a:r>
          </a:p>
          <a:p>
            <a:pPr>
              <a:lnSpc>
                <a:spcPct val="150000"/>
              </a:lnSpc>
            </a:pPr>
            <a:r>
              <a:rPr lang="pt-BR" sz="2400" b="1" dirty="0" smtClean="0"/>
              <a:t>60% da produção</a:t>
            </a:r>
          </a:p>
          <a:p>
            <a:pPr>
              <a:lnSpc>
                <a:spcPct val="150000"/>
              </a:lnSpc>
            </a:pPr>
            <a:r>
              <a:rPr lang="pt-BR" sz="2400" b="1" dirty="0" smtClean="0"/>
              <a:t>40% do consumo</a:t>
            </a:r>
            <a:endParaRPr lang="pt-BR" sz="2400" b="1" dirty="0"/>
          </a:p>
        </p:txBody>
      </p:sp>
      <p:pic>
        <p:nvPicPr>
          <p:cNvPr id="2050" name="Picture 2" descr="C:\Users\jussara\Downloads\crecimiento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21088"/>
            <a:ext cx="3439172" cy="226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17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"/>
            <a:ext cx="9144002" cy="980729"/>
          </a:xfrm>
          <a:solidFill>
            <a:srgbClr val="FF99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pt-BR" b="1" dirty="0" smtClean="0"/>
              <a:t>A coisa é antiga...</a:t>
            </a:r>
            <a:endParaRPr lang="pt-BR" b="1" dirty="0"/>
          </a:p>
        </p:txBody>
      </p:sp>
      <p:pic>
        <p:nvPicPr>
          <p:cNvPr id="21" name="Espaço Reservado para Conteúdo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030285"/>
            <a:ext cx="3635897" cy="2959258"/>
          </a:xfrm>
          <a:prstGeom prst="rect">
            <a:avLst/>
          </a:prstGeom>
        </p:spPr>
      </p:pic>
      <p:pic>
        <p:nvPicPr>
          <p:cNvPr id="24" name="Espaço Reservado para Conteúdo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1" b="9980"/>
          <a:stretch/>
        </p:blipFill>
        <p:spPr>
          <a:xfrm>
            <a:off x="0" y="3990109"/>
            <a:ext cx="4644009" cy="2867891"/>
          </a:xfrm>
          <a:prstGeom prst="rect">
            <a:avLst/>
          </a:prstGeom>
        </p:spPr>
      </p:pic>
      <p:pic>
        <p:nvPicPr>
          <p:cNvPr id="27" name="Espaço Reservado para Conteúdo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b="10012"/>
          <a:stretch/>
        </p:blipFill>
        <p:spPr>
          <a:xfrm>
            <a:off x="4644009" y="3990109"/>
            <a:ext cx="4499992" cy="2865653"/>
          </a:xfrm>
          <a:prstGeom prst="rect">
            <a:avLst/>
          </a:prstGeom>
        </p:spPr>
      </p:pic>
      <p:pic>
        <p:nvPicPr>
          <p:cNvPr id="30" name="Espaço Reservado para Conteúdo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" y="1011438"/>
            <a:ext cx="3995936" cy="2996952"/>
          </a:xfrm>
          <a:prstGeom prst="rect">
            <a:avLst/>
          </a:prstGeom>
        </p:spPr>
      </p:pic>
      <p:pic>
        <p:nvPicPr>
          <p:cNvPr id="29" name="Espaço Reservado para Conteúdo 28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8" t="20100" r="34878" b="21788"/>
          <a:stretch/>
        </p:blipFill>
        <p:spPr>
          <a:xfrm>
            <a:off x="3725684" y="1011438"/>
            <a:ext cx="1836649" cy="2978105"/>
          </a:xfrm>
        </p:spPr>
      </p:pic>
    </p:spTree>
    <p:extLst>
      <p:ext uri="{BB962C8B-B14F-4D97-AF65-F5344CB8AC3E}">
        <p14:creationId xmlns:p14="http://schemas.microsoft.com/office/powerpoint/2010/main" val="149008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2" cy="980729"/>
          </a:xfrm>
          <a:solidFill>
            <a:srgbClr val="FFFF99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pt-BR" b="1" dirty="0" smtClean="0"/>
              <a:t>Um pouco de história</a:t>
            </a:r>
            <a:endParaRPr lang="pt-BR" b="1" dirty="0"/>
          </a:p>
        </p:txBody>
      </p:sp>
      <p:pic>
        <p:nvPicPr>
          <p:cNvPr id="7" name="Espaço Reservado para Conteúd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980728"/>
            <a:ext cx="2139313" cy="2580770"/>
          </a:xfrm>
          <a:prstGeom prst="rect">
            <a:avLst/>
          </a:prstGeom>
        </p:spPr>
      </p:pic>
      <p:pic>
        <p:nvPicPr>
          <p:cNvPr id="10" name="Espaço Reservado para Conteúdo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5296"/>
            <a:ext cx="5148064" cy="3312704"/>
          </a:xfrm>
          <a:prstGeom prst="rect">
            <a:avLst/>
          </a:prstGeom>
        </p:spPr>
      </p:pic>
      <p:pic>
        <p:nvPicPr>
          <p:cNvPr id="15" name="Espaço Reservado para Conteúdo 1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3563888" cy="2580770"/>
          </a:xfrm>
        </p:spPr>
      </p:pic>
      <p:pic>
        <p:nvPicPr>
          <p:cNvPr id="1026" name="Picture 2" descr="C:\Users\jussara\Downloads\Print_entitled_Horribles_cruautes_des_Huguenot_en_France_16th_centur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194" y="980728"/>
            <a:ext cx="3512808" cy="258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ussara\Pictures\REIJERS\VARIEDADES\ALSTROEMERIAS\img_14f983b7521cc2_BLACK_JAC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45296"/>
            <a:ext cx="3995936" cy="331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57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3582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pt-BR" b="1" dirty="0" smtClean="0"/>
              <a:t>O quê os consumidores querem?</a:t>
            </a:r>
            <a:endParaRPr lang="pt-BR" b="1" dirty="0"/>
          </a:p>
        </p:txBody>
      </p:sp>
      <p:pic>
        <p:nvPicPr>
          <p:cNvPr id="7" name="Espaço Reservado para Conteúd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684" y="923684"/>
            <a:ext cx="4175316" cy="5934316"/>
          </a:xfrm>
          <a:prstGeom prst="rect">
            <a:avLst/>
          </a:prstGeom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67544" y="1556792"/>
            <a:ext cx="3995936" cy="4968552"/>
          </a:xfrm>
          <a:solidFill>
            <a:srgbClr val="66CCFF"/>
          </a:solidFill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pt-BR" sz="4200" b="1" dirty="0" smtClean="0"/>
              <a:t>60% DURABILIDADE</a:t>
            </a:r>
          </a:p>
          <a:p>
            <a:pPr>
              <a:lnSpc>
                <a:spcPct val="150000"/>
              </a:lnSpc>
            </a:pPr>
            <a:r>
              <a:rPr lang="pt-BR" sz="4200" b="1" dirty="0" smtClean="0"/>
              <a:t>20% COR</a:t>
            </a:r>
          </a:p>
          <a:p>
            <a:pPr>
              <a:lnSpc>
                <a:spcPct val="150000"/>
              </a:lnSpc>
            </a:pPr>
            <a:r>
              <a:rPr lang="pt-BR" sz="4200" b="1" dirty="0" smtClean="0"/>
              <a:t>10% PREÇO</a:t>
            </a:r>
          </a:p>
          <a:p>
            <a:pPr>
              <a:lnSpc>
                <a:spcPct val="150000"/>
              </a:lnSpc>
            </a:pPr>
            <a:r>
              <a:rPr lang="pt-BR" sz="4200" b="1" dirty="0" smtClean="0"/>
              <a:t>10% OUTROS</a:t>
            </a:r>
          </a:p>
          <a:p>
            <a:pPr>
              <a:lnSpc>
                <a:spcPct val="150000"/>
              </a:lnSpc>
            </a:pPr>
            <a:endParaRPr lang="pt-BR" b="1" dirty="0" smtClean="0"/>
          </a:p>
          <a:p>
            <a:pPr>
              <a:lnSpc>
                <a:spcPct val="150000"/>
              </a:lnSpc>
            </a:pPr>
            <a:r>
              <a:rPr lang="pt-BR" sz="1900" b="1" dirty="0"/>
              <a:t>http://simonbw.lecture.ub.ac.id/files/2010/03/POSTH-CUT-FLOWER-2.pdf</a:t>
            </a:r>
          </a:p>
        </p:txBody>
      </p:sp>
    </p:spTree>
    <p:extLst>
      <p:ext uri="{BB962C8B-B14F-4D97-AF65-F5344CB8AC3E}">
        <p14:creationId xmlns:p14="http://schemas.microsoft.com/office/powerpoint/2010/main" val="1305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3582"/>
          </a:xfrm>
          <a:solidFill>
            <a:srgbClr val="FF0066"/>
          </a:soli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pt-BR" b="1" dirty="0" smtClean="0"/>
              <a:t>Para entender mais das flores:</a:t>
            </a:r>
            <a:endParaRPr lang="pt-BR" b="1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755576" y="5157192"/>
            <a:ext cx="7704856" cy="1412776"/>
          </a:xfrm>
          <a:solidFill>
            <a:srgbClr val="66CCFF"/>
          </a:solidFill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hlinkClick r:id="rId3"/>
              </a:rPr>
              <a:t>https://</a:t>
            </a:r>
            <a:r>
              <a:rPr lang="pt-BR" sz="2400" b="1" dirty="0" smtClean="0">
                <a:hlinkClick r:id="rId3"/>
              </a:rPr>
              <a:t>www.youtube.com/watch?v=LjCzPp-MK48</a:t>
            </a:r>
            <a:endParaRPr lang="pt-BR" sz="2400" b="1" dirty="0" smtClean="0"/>
          </a:p>
          <a:p>
            <a:pPr algn="ctr">
              <a:lnSpc>
                <a:spcPct val="150000"/>
              </a:lnSpc>
            </a:pPr>
            <a:r>
              <a:rPr lang="pt-BR" sz="2400" b="1" dirty="0">
                <a:hlinkClick r:id="rId4"/>
              </a:rPr>
              <a:t>https://</a:t>
            </a:r>
            <a:r>
              <a:rPr lang="pt-BR" sz="2400" b="1" dirty="0" smtClean="0">
                <a:hlinkClick r:id="rId4"/>
              </a:rPr>
              <a:t>www.youtube.com/watch?v=0Konxm34ZOU</a:t>
            </a:r>
            <a:endParaRPr lang="pt-BR" sz="2400" b="1" dirty="0" smtClean="0"/>
          </a:p>
          <a:p>
            <a:pPr algn="ctr">
              <a:lnSpc>
                <a:spcPct val="150000"/>
              </a:lnSpc>
            </a:pPr>
            <a:endParaRPr lang="pt-BR" sz="2400" b="1" dirty="0" smtClean="0"/>
          </a:p>
          <a:p>
            <a:pPr algn="ctr">
              <a:lnSpc>
                <a:spcPct val="150000"/>
              </a:lnSpc>
            </a:pP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20401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</TotalTime>
  <Words>219</Words>
  <Application>Microsoft Office PowerPoint</Application>
  <PresentationFormat>Apresentação na tela (4:3)</PresentationFormat>
  <Paragraphs>62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2" baseType="lpstr">
      <vt:lpstr>Tema do Office</vt:lpstr>
      <vt:lpstr>INTRODUÇÃO À ENGENHARIA AGRONÔMICA</vt:lpstr>
      <vt:lpstr>Experiência Profissional</vt:lpstr>
      <vt:lpstr>Destaques na mídia</vt:lpstr>
      <vt:lpstr>Consumo per capita em 2.013</vt:lpstr>
      <vt:lpstr>Características Regionais</vt:lpstr>
      <vt:lpstr>A coisa é antiga...</vt:lpstr>
      <vt:lpstr>Um pouco de história</vt:lpstr>
      <vt:lpstr>O quê os consumidores querem?</vt:lpstr>
      <vt:lpstr>Para entender mais das flores:</vt:lpstr>
      <vt:lpstr>Apresentação do PowerPoint</vt:lpstr>
      <vt:lpstr>O significado das cores</vt:lpstr>
      <vt:lpstr>Hábitos de Consumo</vt:lpstr>
      <vt:lpstr>Hábitos de Consumo</vt:lpstr>
      <vt:lpstr>Hábitos de Consumo</vt:lpstr>
      <vt:lpstr>Apresentação do PowerPoint</vt:lpstr>
      <vt:lpstr>Apresentação do PowerPoint</vt:lpstr>
      <vt:lpstr>Vejam isto também</vt:lpstr>
      <vt:lpstr>Uma volta pelo mundo</vt:lpstr>
      <vt:lpstr>A razão do  nosso trabalho</vt:lpstr>
      <vt:lpstr>Toda flor tem valor!</vt:lpstr>
      <vt:lpstr>Muito obrigado!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jussara</dc:creator>
  <cp:lastModifiedBy>jussara</cp:lastModifiedBy>
  <cp:revision>42</cp:revision>
  <dcterms:created xsi:type="dcterms:W3CDTF">2015-05-04T18:26:49Z</dcterms:created>
  <dcterms:modified xsi:type="dcterms:W3CDTF">2015-05-11T04:38:01Z</dcterms:modified>
</cp:coreProperties>
</file>